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0" r:id="rId6"/>
  </p:sldMasterIdLst>
  <p:notesMasterIdLst>
    <p:notesMasterId r:id="rId71"/>
  </p:notesMasterIdLst>
  <p:handoutMasterIdLst>
    <p:handoutMasterId r:id="rId72"/>
  </p:handoutMasterIdLst>
  <p:sldIdLst>
    <p:sldId id="457" r:id="rId7"/>
    <p:sldId id="357" r:id="rId8"/>
    <p:sldId id="358" r:id="rId9"/>
    <p:sldId id="532" r:id="rId10"/>
    <p:sldId id="576" r:id="rId11"/>
    <p:sldId id="612" r:id="rId12"/>
    <p:sldId id="628" r:id="rId13"/>
    <p:sldId id="613" r:id="rId14"/>
    <p:sldId id="539" r:id="rId15"/>
    <p:sldId id="540" r:id="rId16"/>
    <p:sldId id="639" r:id="rId17"/>
    <p:sldId id="542" r:id="rId18"/>
    <p:sldId id="543" r:id="rId19"/>
    <p:sldId id="544" r:id="rId20"/>
    <p:sldId id="577" r:id="rId21"/>
    <p:sldId id="550" r:id="rId22"/>
    <p:sldId id="551" r:id="rId23"/>
    <p:sldId id="553" r:id="rId24"/>
    <p:sldId id="554" r:id="rId25"/>
    <p:sldId id="557" r:id="rId26"/>
    <p:sldId id="615" r:id="rId27"/>
    <p:sldId id="616" r:id="rId28"/>
    <p:sldId id="561" r:id="rId29"/>
    <p:sldId id="617" r:id="rId30"/>
    <p:sldId id="618" r:id="rId31"/>
    <p:sldId id="624" r:id="rId32"/>
    <p:sldId id="563" r:id="rId33"/>
    <p:sldId id="610" r:id="rId34"/>
    <p:sldId id="620" r:id="rId35"/>
    <p:sldId id="565" r:id="rId36"/>
    <p:sldId id="584" r:id="rId37"/>
    <p:sldId id="568" r:id="rId38"/>
    <p:sldId id="621" r:id="rId39"/>
    <p:sldId id="569" r:id="rId40"/>
    <p:sldId id="571" r:id="rId41"/>
    <p:sldId id="572" r:id="rId42"/>
    <p:sldId id="623" r:id="rId43"/>
    <p:sldId id="622" r:id="rId44"/>
    <p:sldId id="631" r:id="rId45"/>
    <p:sldId id="641" r:id="rId46"/>
    <p:sldId id="582" r:id="rId47"/>
    <p:sldId id="637" r:id="rId48"/>
    <p:sldId id="575" r:id="rId49"/>
    <p:sldId id="585" r:id="rId50"/>
    <p:sldId id="586" r:id="rId51"/>
    <p:sldId id="587" r:id="rId52"/>
    <p:sldId id="636" r:id="rId53"/>
    <p:sldId id="635" r:id="rId54"/>
    <p:sldId id="589" r:id="rId55"/>
    <p:sldId id="590" r:id="rId56"/>
    <p:sldId id="634" r:id="rId57"/>
    <p:sldId id="642" r:id="rId58"/>
    <p:sldId id="591" r:id="rId59"/>
    <p:sldId id="599" r:id="rId60"/>
    <p:sldId id="640" r:id="rId61"/>
    <p:sldId id="602" r:id="rId62"/>
    <p:sldId id="367" r:id="rId63"/>
    <p:sldId id="350" r:id="rId64"/>
    <p:sldId id="370" r:id="rId65"/>
    <p:sldId id="518" r:id="rId66"/>
    <p:sldId id="361" r:id="rId67"/>
    <p:sldId id="268" r:id="rId68"/>
    <p:sldId id="643" r:id="rId69"/>
    <p:sldId id="604" r:id="rId70"/>
  </p:sldIdLst>
  <p:sldSz cx="12192000" cy="6858000"/>
  <p:notesSz cx="6858000" cy="9144000"/>
  <p:custDataLst>
    <p:tags r:id="rId7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E0D"/>
    <a:srgbClr val="1C4489"/>
    <a:srgbClr val="153266"/>
    <a:srgbClr val="007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6196" autoAdjust="0"/>
  </p:normalViewPr>
  <p:slideViewPr>
    <p:cSldViewPr snapToGrid="0">
      <p:cViewPr varScale="1">
        <p:scale>
          <a:sx n="61" d="100"/>
          <a:sy n="61" d="100"/>
        </p:scale>
        <p:origin x="720" y="60"/>
      </p:cViewPr>
      <p:guideLst/>
    </p:cSldViewPr>
  </p:slideViewPr>
  <p:outlineViewPr>
    <p:cViewPr>
      <p:scale>
        <a:sx n="33" d="100"/>
        <a:sy n="33" d="100"/>
      </p:scale>
      <p:origin x="0" y="-52212"/>
    </p:cViewPr>
  </p:outlineViewPr>
  <p:notesTextViewPr>
    <p:cViewPr>
      <p:scale>
        <a:sx n="1" d="1"/>
        <a:sy n="1" d="1"/>
      </p:scale>
      <p:origin x="0" y="0"/>
    </p:cViewPr>
  </p:notesText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D70B1-B663-494D-B3B6-53FB01EC4F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02577F3-96DB-4188-8951-C0D0B6CFF0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22764-5FF1-438D-A44D-754C4408D310}" type="datetimeFigureOut">
              <a:rPr lang="en-US" smtClean="0"/>
              <a:t>8/14/2019</a:t>
            </a:fld>
            <a:endParaRPr lang="en-US"/>
          </a:p>
        </p:txBody>
      </p:sp>
      <p:sp>
        <p:nvSpPr>
          <p:cNvPr id="4" name="Footer Placeholder 3">
            <a:extLst>
              <a:ext uri="{FF2B5EF4-FFF2-40B4-BE49-F238E27FC236}">
                <a16:creationId xmlns:a16="http://schemas.microsoft.com/office/drawing/2014/main" id="{0E4A3761-2E89-41C2-9C86-003C80973B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56D141-D37E-41B8-8365-94D883CB8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9382B-670F-41B6-BB81-F9960ABD8213}" type="slidenum">
              <a:rPr lang="en-US" smtClean="0"/>
              <a:t>‹#›</a:t>
            </a:fld>
            <a:endParaRPr lang="en-US"/>
          </a:p>
        </p:txBody>
      </p:sp>
    </p:spTree>
    <p:extLst>
      <p:ext uri="{BB962C8B-B14F-4D97-AF65-F5344CB8AC3E}">
        <p14:creationId xmlns:p14="http://schemas.microsoft.com/office/powerpoint/2010/main" val="157446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0FBBD-19B8-4F14-815D-2F5DA3F5DEC6}" type="datetimeFigureOut">
              <a:rPr lang="en-US" smtClean="0"/>
              <a:t>8/14/2019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4BB80-9B9C-4921-857A-03CE707AA442}" type="slidenum">
              <a:rPr lang="en-US" smtClean="0"/>
              <a:t>‹#›</a:t>
            </a:fld>
            <a:endParaRPr lang="en-US"/>
          </a:p>
        </p:txBody>
      </p:sp>
    </p:spTree>
    <p:extLst>
      <p:ext uri="{BB962C8B-B14F-4D97-AF65-F5344CB8AC3E}">
        <p14:creationId xmlns:p14="http://schemas.microsoft.com/office/powerpoint/2010/main" val="364300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434" tIns="46217" rIns="92434" bIns="46217" numCol="1" anchor="t" anchorCtr="0" compatLnSpc="1">
            <a:prstTxWarp prst="textNoShape">
              <a:avLst/>
            </a:prstTxWarp>
          </a:bodyPr>
          <a:lstStyle/>
          <a:p>
            <a:pPr marL="176546" indent="-176546" eaLnBrk="1" hangingPunct="1">
              <a:spcBef>
                <a:spcPct val="0"/>
              </a:spcBef>
            </a:pPr>
            <a:endParaRPr lang="en-US" altLang="en-US" dirty="0"/>
          </a:p>
        </p:txBody>
      </p:sp>
      <p:sp>
        <p:nvSpPr>
          <p:cNvPr id="66564" name="Slide Number Placeholder 3"/>
          <p:cNvSpPr txBox="1">
            <a:spLocks noGrp="1"/>
          </p:cNvSpPr>
          <p:nvPr/>
        </p:nvSpPr>
        <p:spPr bwMode="auto">
          <a:xfrm>
            <a:off x="3898102" y="8829967"/>
            <a:ext cx="2982119"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34" tIns="46217" rIns="92434" bIns="46217" anchor="b"/>
          <a:lstStyle>
            <a:lvl1pPr defTabSz="890588" eaLnBrk="0" hangingPunct="0">
              <a:defRPr>
                <a:solidFill>
                  <a:schemeClr val="tx1"/>
                </a:solidFill>
                <a:latin typeface="Arial" panose="020B0604020202020204" pitchFamily="34" charset="0"/>
                <a:ea typeface="MS PGothic" panose="020B0600070205080204" pitchFamily="34" charset="-128"/>
              </a:defRPr>
            </a:lvl1pPr>
            <a:lvl2pPr marL="742950" indent="-285750" defTabSz="890588" eaLnBrk="0" hangingPunct="0">
              <a:defRPr>
                <a:solidFill>
                  <a:schemeClr val="tx1"/>
                </a:solidFill>
                <a:latin typeface="Arial" panose="020B0604020202020204" pitchFamily="34" charset="0"/>
                <a:ea typeface="MS PGothic" panose="020B0600070205080204" pitchFamily="34" charset="-128"/>
              </a:defRPr>
            </a:lvl2pPr>
            <a:lvl3pPr marL="1143000" indent="-228600" defTabSz="890588" eaLnBrk="0" hangingPunct="0">
              <a:defRPr>
                <a:solidFill>
                  <a:schemeClr val="tx1"/>
                </a:solidFill>
                <a:latin typeface="Arial" panose="020B0604020202020204" pitchFamily="34" charset="0"/>
                <a:ea typeface="MS PGothic" panose="020B0600070205080204" pitchFamily="34" charset="-128"/>
              </a:defRPr>
            </a:lvl3pPr>
            <a:lvl4pPr marL="1600200" indent="-228600" defTabSz="890588" eaLnBrk="0" hangingPunct="0">
              <a:defRPr>
                <a:solidFill>
                  <a:schemeClr val="tx1"/>
                </a:solidFill>
                <a:latin typeface="Arial" panose="020B0604020202020204" pitchFamily="34" charset="0"/>
                <a:ea typeface="MS PGothic" panose="020B0600070205080204" pitchFamily="34" charset="-128"/>
              </a:defRPr>
            </a:lvl4pPr>
            <a:lvl5pPr marL="2057400" indent="-228600" defTabSz="890588" eaLnBrk="0" hangingPunct="0">
              <a:defRPr>
                <a:solidFill>
                  <a:schemeClr val="tx1"/>
                </a:solidFill>
                <a:latin typeface="Arial" panose="020B0604020202020204" pitchFamily="34" charset="0"/>
                <a:ea typeface="MS PGothic" panose="020B0600070205080204" pitchFamily="34" charset="-128"/>
              </a:defRPr>
            </a:lvl5pPr>
            <a:lvl6pPr marL="2514600" indent="-228600" defTabSz="890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0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0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0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20AFC421-C70D-472F-93AB-EDFB71B360BF}" type="slidenum">
              <a:rPr lang="en-US" altLang="en-US" sz="1200">
                <a:solidFill>
                  <a:srgbClr val="1F497D"/>
                </a:solidFill>
                <a:latin typeface="Calibri" panose="020F0502020204030204" pitchFamily="34" charset="0"/>
              </a:rPr>
              <a:pPr algn="r" eaLnBrk="1" hangingPunct="1"/>
              <a:t>1</a:t>
            </a:fld>
            <a:endParaRPr lang="en-US" altLang="en-US" sz="1200" dirty="0">
              <a:solidFill>
                <a:srgbClr val="1F497D"/>
              </a:solidFill>
              <a:latin typeface="Calibri" panose="020F0502020204030204" pitchFamily="34" charset="0"/>
            </a:endParaRPr>
          </a:p>
        </p:txBody>
      </p:sp>
    </p:spTree>
    <p:extLst>
      <p:ext uri="{BB962C8B-B14F-4D97-AF65-F5344CB8AC3E}">
        <p14:creationId xmlns:p14="http://schemas.microsoft.com/office/powerpoint/2010/main" val="3319939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43"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2D94D089-C77E-9149-82BF-D39DE5CA6048}" type="slidenum">
              <a:rPr lang="en-US" altLang="en-US">
                <a:solidFill>
                  <a:schemeClr val="tx1"/>
                </a:solidFill>
                <a:latin typeface="Calibri" charset="0"/>
              </a:rPr>
              <a:pPr/>
              <a:t>10</a:t>
            </a:fld>
            <a:endParaRPr lang="en-US" altLang="en-US" dirty="0">
              <a:solidFill>
                <a:schemeClr val="tx1"/>
              </a:solidFill>
              <a:latin typeface="Calibri" charset="0"/>
            </a:endParaRPr>
          </a:p>
        </p:txBody>
      </p:sp>
    </p:spTree>
    <p:extLst>
      <p:ext uri="{BB962C8B-B14F-4D97-AF65-F5344CB8AC3E}">
        <p14:creationId xmlns:p14="http://schemas.microsoft.com/office/powerpoint/2010/main" val="2079236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43"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2D94D089-C77E-9149-82BF-D39DE5CA6048}" type="slidenum">
              <a:rPr lang="en-US" altLang="en-US">
                <a:solidFill>
                  <a:schemeClr val="tx1"/>
                </a:solidFill>
                <a:latin typeface="Calibri" charset="0"/>
              </a:rPr>
              <a:pPr/>
              <a:t>11</a:t>
            </a:fld>
            <a:endParaRPr lang="en-US" altLang="en-US" dirty="0">
              <a:solidFill>
                <a:schemeClr val="tx1"/>
              </a:solidFill>
              <a:latin typeface="Calibri" charset="0"/>
            </a:endParaRPr>
          </a:p>
        </p:txBody>
      </p:sp>
    </p:spTree>
    <p:extLst>
      <p:ext uri="{BB962C8B-B14F-4D97-AF65-F5344CB8AC3E}">
        <p14:creationId xmlns:p14="http://schemas.microsoft.com/office/powerpoint/2010/main" val="1711869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C10A4C5B-3989-E44D-8759-4DEC7E2C8D6E}" type="slidenum">
              <a:rPr lang="en-US" altLang="en-US">
                <a:solidFill>
                  <a:schemeClr val="tx1"/>
                </a:solidFill>
                <a:latin typeface="Calibri" charset="0"/>
              </a:rPr>
              <a:pPr/>
              <a:t>12</a:t>
            </a:fld>
            <a:endParaRPr lang="en-US" altLang="en-US" dirty="0">
              <a:solidFill>
                <a:schemeClr val="tx1"/>
              </a:solidFill>
              <a:latin typeface="Calibri" charset="0"/>
            </a:endParaRPr>
          </a:p>
        </p:txBody>
      </p:sp>
    </p:spTree>
    <p:extLst>
      <p:ext uri="{BB962C8B-B14F-4D97-AF65-F5344CB8AC3E}">
        <p14:creationId xmlns:p14="http://schemas.microsoft.com/office/powerpoint/2010/main" val="31886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3731"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533923B6-7E50-9F4C-8EED-DC003CF07DB6}" type="slidenum">
              <a:rPr lang="en-US" altLang="en-US">
                <a:solidFill>
                  <a:schemeClr val="tx1"/>
                </a:solidFill>
                <a:latin typeface="Calibri" charset="0"/>
              </a:rPr>
              <a:pPr/>
              <a:t>13</a:t>
            </a:fld>
            <a:endParaRPr lang="en-US" altLang="en-US" dirty="0">
              <a:solidFill>
                <a:schemeClr val="tx1"/>
              </a:solidFill>
              <a:latin typeface="Calibri" charset="0"/>
            </a:endParaRPr>
          </a:p>
        </p:txBody>
      </p:sp>
    </p:spTree>
    <p:extLst>
      <p:ext uri="{BB962C8B-B14F-4D97-AF65-F5344CB8AC3E}">
        <p14:creationId xmlns:p14="http://schemas.microsoft.com/office/powerpoint/2010/main" val="474484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AAFBB1CB-2795-5041-8A52-D6A58158DA19}" type="slidenum">
              <a:rPr lang="en-US" altLang="en-US">
                <a:solidFill>
                  <a:schemeClr val="tx1"/>
                </a:solidFill>
                <a:latin typeface="Calibri" charset="0"/>
              </a:rPr>
              <a:pPr/>
              <a:t>14</a:t>
            </a:fld>
            <a:endParaRPr lang="en-US" altLang="en-US" dirty="0">
              <a:solidFill>
                <a:schemeClr val="tx1"/>
              </a:solidFill>
              <a:latin typeface="Calibri" charset="0"/>
            </a:endParaRPr>
          </a:p>
        </p:txBody>
      </p:sp>
    </p:spTree>
    <p:extLst>
      <p:ext uri="{BB962C8B-B14F-4D97-AF65-F5344CB8AC3E}">
        <p14:creationId xmlns:p14="http://schemas.microsoft.com/office/powerpoint/2010/main" val="4027917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23"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4458" eaLnBrk="1" hangingPunct="1">
              <a:defRPr/>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D2A1D23F-EDB9-3B48-BA83-2AF35CCFE5DE}" type="slidenum">
              <a:rPr lang="en-US" altLang="en-US">
                <a:solidFill>
                  <a:schemeClr val="tx1"/>
                </a:solidFill>
                <a:latin typeface="Calibri" charset="0"/>
              </a:rPr>
              <a:pPr/>
              <a:t>15</a:t>
            </a:fld>
            <a:endParaRPr lang="en-US" altLang="en-US" dirty="0">
              <a:solidFill>
                <a:schemeClr val="tx1"/>
              </a:solidFill>
              <a:latin typeface="Calibri" charset="0"/>
            </a:endParaRPr>
          </a:p>
        </p:txBody>
      </p:sp>
    </p:spTree>
    <p:extLst>
      <p:ext uri="{BB962C8B-B14F-4D97-AF65-F5344CB8AC3E}">
        <p14:creationId xmlns:p14="http://schemas.microsoft.com/office/powerpoint/2010/main" val="3318050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2B73D8A1-75D3-3A4F-BF6D-513C72F1A633}" type="slidenum">
              <a:rPr lang="en-US" altLang="en-US">
                <a:solidFill>
                  <a:schemeClr val="tx1"/>
                </a:solidFill>
                <a:latin typeface="Calibri" charset="0"/>
              </a:rPr>
              <a:pPr/>
              <a:t>16</a:t>
            </a:fld>
            <a:endParaRPr lang="en-US" altLang="en-US" dirty="0">
              <a:solidFill>
                <a:schemeClr val="tx1"/>
              </a:solidFill>
              <a:latin typeface="Calibri" charset="0"/>
            </a:endParaRPr>
          </a:p>
        </p:txBody>
      </p:sp>
    </p:spTree>
    <p:extLst>
      <p:ext uri="{BB962C8B-B14F-4D97-AF65-F5344CB8AC3E}">
        <p14:creationId xmlns:p14="http://schemas.microsoft.com/office/powerpoint/2010/main" val="3001151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9"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E03FF940-25E3-7141-A7EC-4D1A1BF958DF}" type="slidenum">
              <a:rPr lang="en-US" altLang="en-US">
                <a:solidFill>
                  <a:schemeClr val="tx1"/>
                </a:solidFill>
                <a:latin typeface="Calibri" charset="0"/>
              </a:rPr>
              <a:pPr/>
              <a:t>17</a:t>
            </a:fld>
            <a:endParaRPr lang="en-US" altLang="en-US" dirty="0">
              <a:solidFill>
                <a:schemeClr val="tx1"/>
              </a:solidFill>
              <a:latin typeface="Calibri" charset="0"/>
            </a:endParaRPr>
          </a:p>
        </p:txBody>
      </p:sp>
    </p:spTree>
    <p:extLst>
      <p:ext uri="{BB962C8B-B14F-4D97-AF65-F5344CB8AC3E}">
        <p14:creationId xmlns:p14="http://schemas.microsoft.com/office/powerpoint/2010/main" val="269075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E80DA701-F23A-284B-88AD-46F7E3284EEF}" type="slidenum">
              <a:rPr lang="en-US" altLang="en-US">
                <a:solidFill>
                  <a:schemeClr val="tx1"/>
                </a:solidFill>
                <a:latin typeface="Calibri" charset="0"/>
              </a:rPr>
              <a:pPr/>
              <a:t>18</a:t>
            </a:fld>
            <a:endParaRPr lang="en-US" altLang="en-US" dirty="0">
              <a:solidFill>
                <a:schemeClr val="tx1"/>
              </a:solidFill>
              <a:latin typeface="Calibri" charset="0"/>
            </a:endParaRPr>
          </a:p>
        </p:txBody>
      </p:sp>
    </p:spTree>
    <p:extLst>
      <p:ext uri="{BB962C8B-B14F-4D97-AF65-F5344CB8AC3E}">
        <p14:creationId xmlns:p14="http://schemas.microsoft.com/office/powerpoint/2010/main" val="1988313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9"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E03FF940-25E3-7141-A7EC-4D1A1BF958DF}" type="slidenum">
              <a:rPr lang="en-US" altLang="en-US">
                <a:solidFill>
                  <a:schemeClr val="tx1"/>
                </a:solidFill>
                <a:latin typeface="Calibri" charset="0"/>
              </a:rPr>
              <a:pPr/>
              <a:t>19</a:t>
            </a:fld>
            <a:endParaRPr lang="en-US" altLang="en-US" dirty="0">
              <a:solidFill>
                <a:schemeClr val="tx1"/>
              </a:solidFill>
              <a:latin typeface="Calibri" charset="0"/>
            </a:endParaRPr>
          </a:p>
        </p:txBody>
      </p:sp>
    </p:spTree>
    <p:extLst>
      <p:ext uri="{BB962C8B-B14F-4D97-AF65-F5344CB8AC3E}">
        <p14:creationId xmlns:p14="http://schemas.microsoft.com/office/powerpoint/2010/main" val="294649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2</a:t>
            </a:fld>
            <a:endParaRPr lang="en-US" dirty="0"/>
          </a:p>
        </p:txBody>
      </p:sp>
    </p:spTree>
    <p:extLst>
      <p:ext uri="{BB962C8B-B14F-4D97-AF65-F5344CB8AC3E}">
        <p14:creationId xmlns:p14="http://schemas.microsoft.com/office/powerpoint/2010/main" val="3230867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3731"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533923B6-7E50-9F4C-8EED-DC003CF07DB6}" type="slidenum">
              <a:rPr lang="en-US" altLang="en-US">
                <a:solidFill>
                  <a:schemeClr val="tx1"/>
                </a:solidFill>
                <a:latin typeface="Calibri" charset="0"/>
              </a:rPr>
              <a:pPr/>
              <a:t>20</a:t>
            </a:fld>
            <a:endParaRPr lang="en-US" altLang="en-US" dirty="0">
              <a:solidFill>
                <a:schemeClr val="tx1"/>
              </a:solidFill>
              <a:latin typeface="Calibri" charset="0"/>
            </a:endParaRPr>
          </a:p>
        </p:txBody>
      </p:sp>
    </p:spTree>
    <p:extLst>
      <p:ext uri="{BB962C8B-B14F-4D97-AF65-F5344CB8AC3E}">
        <p14:creationId xmlns:p14="http://schemas.microsoft.com/office/powerpoint/2010/main" val="2787626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eaLnBrk="1" hangingPunct="1"/>
            <a:endParaRPr lang="en-US" alt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9AE7BD6C-6E33-F343-B134-B6B2F12CD41D}" type="slidenum">
              <a:rPr lang="en-US" altLang="en-US">
                <a:solidFill>
                  <a:schemeClr val="tx1"/>
                </a:solidFill>
                <a:latin typeface="Calibri" charset="0"/>
              </a:rPr>
              <a:pPr/>
              <a:t>21</a:t>
            </a:fld>
            <a:endParaRPr lang="en-US" altLang="en-US" dirty="0">
              <a:solidFill>
                <a:schemeClr val="tx1"/>
              </a:solidFill>
              <a:latin typeface="Calibri" charset="0"/>
            </a:endParaRPr>
          </a:p>
        </p:txBody>
      </p:sp>
    </p:spTree>
    <p:extLst>
      <p:ext uri="{BB962C8B-B14F-4D97-AF65-F5344CB8AC3E}">
        <p14:creationId xmlns:p14="http://schemas.microsoft.com/office/powerpoint/2010/main" val="23431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marL="228600" indent="-228600" eaLnBrk="1" hangingPunct="1">
              <a:buAutoNum type="arabicPeriod"/>
            </a:pPr>
            <a:endParaRPr lang="en-US" alt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9AE7BD6C-6E33-F343-B134-B6B2F12CD41D}" type="slidenum">
              <a:rPr lang="en-US" altLang="en-US">
                <a:solidFill>
                  <a:schemeClr val="tx1"/>
                </a:solidFill>
                <a:latin typeface="Calibri" charset="0"/>
              </a:rPr>
              <a:pPr/>
              <a:t>22</a:t>
            </a:fld>
            <a:endParaRPr lang="en-US" altLang="en-US" dirty="0">
              <a:solidFill>
                <a:schemeClr val="tx1"/>
              </a:solidFill>
              <a:latin typeface="Calibri" charset="0"/>
            </a:endParaRPr>
          </a:p>
        </p:txBody>
      </p:sp>
    </p:spTree>
    <p:extLst>
      <p:ext uri="{BB962C8B-B14F-4D97-AF65-F5344CB8AC3E}">
        <p14:creationId xmlns:p14="http://schemas.microsoft.com/office/powerpoint/2010/main" val="2651887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9"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E03FF940-25E3-7141-A7EC-4D1A1BF958DF}" type="slidenum">
              <a:rPr lang="en-US" altLang="en-US">
                <a:solidFill>
                  <a:schemeClr val="tx1"/>
                </a:solidFill>
                <a:latin typeface="Calibri" charset="0"/>
              </a:rPr>
              <a:pPr/>
              <a:t>23</a:t>
            </a:fld>
            <a:endParaRPr lang="en-US" altLang="en-US" dirty="0">
              <a:solidFill>
                <a:schemeClr val="tx1"/>
              </a:solidFill>
              <a:latin typeface="Calibri" charset="0"/>
            </a:endParaRPr>
          </a:p>
        </p:txBody>
      </p:sp>
    </p:spTree>
    <p:extLst>
      <p:ext uri="{BB962C8B-B14F-4D97-AF65-F5344CB8AC3E}">
        <p14:creationId xmlns:p14="http://schemas.microsoft.com/office/powerpoint/2010/main" val="3603453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E80DA701-F23A-284B-88AD-46F7E3284EEF}" type="slidenum">
              <a:rPr lang="en-US" altLang="en-US">
                <a:solidFill>
                  <a:schemeClr val="tx1"/>
                </a:solidFill>
                <a:latin typeface="Calibri" charset="0"/>
              </a:rPr>
              <a:pPr/>
              <a:t>24</a:t>
            </a:fld>
            <a:endParaRPr lang="en-US" altLang="en-US" dirty="0">
              <a:solidFill>
                <a:schemeClr val="tx1"/>
              </a:solidFill>
              <a:latin typeface="Calibri" charset="0"/>
            </a:endParaRPr>
          </a:p>
        </p:txBody>
      </p:sp>
    </p:spTree>
    <p:extLst>
      <p:ext uri="{BB962C8B-B14F-4D97-AF65-F5344CB8AC3E}">
        <p14:creationId xmlns:p14="http://schemas.microsoft.com/office/powerpoint/2010/main" val="472492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09ACD-4BAD-4FB8-B3BE-58AABAEF66A4}" type="slidenum">
              <a:rPr lang="en-US" altLang="en-US" smtClean="0"/>
              <a:pPr/>
              <a:t>25</a:t>
            </a:fld>
            <a:endParaRPr lang="en-US" altLang="en-US" dirty="0"/>
          </a:p>
        </p:txBody>
      </p:sp>
    </p:spTree>
    <p:extLst>
      <p:ext uri="{BB962C8B-B14F-4D97-AF65-F5344CB8AC3E}">
        <p14:creationId xmlns:p14="http://schemas.microsoft.com/office/powerpoint/2010/main" val="836869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09ACD-4BAD-4FB8-B3BE-58AABAEF66A4}" type="slidenum">
              <a:rPr lang="en-US" altLang="en-US" smtClean="0"/>
              <a:pPr/>
              <a:t>26</a:t>
            </a:fld>
            <a:endParaRPr lang="en-US" altLang="en-US" dirty="0"/>
          </a:p>
        </p:txBody>
      </p:sp>
    </p:spTree>
    <p:extLst>
      <p:ext uri="{BB962C8B-B14F-4D97-AF65-F5344CB8AC3E}">
        <p14:creationId xmlns:p14="http://schemas.microsoft.com/office/powerpoint/2010/main" val="997128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C10A4C5B-3989-E44D-8759-4DEC7E2C8D6E}" type="slidenum">
              <a:rPr lang="en-US" altLang="en-US">
                <a:solidFill>
                  <a:schemeClr val="tx1"/>
                </a:solidFill>
                <a:latin typeface="Calibri" charset="0"/>
              </a:rPr>
              <a:pPr/>
              <a:t>27</a:t>
            </a:fld>
            <a:endParaRPr lang="en-US" altLang="en-US" dirty="0">
              <a:solidFill>
                <a:schemeClr val="tx1"/>
              </a:solidFill>
              <a:latin typeface="Calibri" charset="0"/>
            </a:endParaRPr>
          </a:p>
        </p:txBody>
      </p:sp>
    </p:spTree>
    <p:extLst>
      <p:ext uri="{BB962C8B-B14F-4D97-AF65-F5344CB8AC3E}">
        <p14:creationId xmlns:p14="http://schemas.microsoft.com/office/powerpoint/2010/main" val="237092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1"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2AA370D5-9CAA-5144-8AE6-181642BC2337}" type="slidenum">
              <a:rPr lang="en-US" altLang="en-US">
                <a:solidFill>
                  <a:schemeClr val="tx1"/>
                </a:solidFill>
                <a:latin typeface="Calibri" charset="0"/>
              </a:rPr>
              <a:pPr/>
              <a:t>28</a:t>
            </a:fld>
            <a:endParaRPr lang="en-US" altLang="en-US" dirty="0">
              <a:solidFill>
                <a:schemeClr val="tx1"/>
              </a:solidFill>
              <a:latin typeface="Calibri" charset="0"/>
            </a:endParaRPr>
          </a:p>
        </p:txBody>
      </p:sp>
    </p:spTree>
    <p:extLst>
      <p:ext uri="{BB962C8B-B14F-4D97-AF65-F5344CB8AC3E}">
        <p14:creationId xmlns:p14="http://schemas.microsoft.com/office/powerpoint/2010/main" val="3290106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1"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2AA370D5-9CAA-5144-8AE6-181642BC2337}" type="slidenum">
              <a:rPr lang="en-US" altLang="en-US">
                <a:solidFill>
                  <a:schemeClr val="tx1"/>
                </a:solidFill>
                <a:latin typeface="Calibri" charset="0"/>
              </a:rPr>
              <a:pPr/>
              <a:t>29</a:t>
            </a:fld>
            <a:endParaRPr lang="en-US" altLang="en-US" dirty="0">
              <a:solidFill>
                <a:schemeClr val="tx1"/>
              </a:solidFill>
              <a:latin typeface="Calibri" charset="0"/>
            </a:endParaRPr>
          </a:p>
        </p:txBody>
      </p:sp>
    </p:spTree>
    <p:extLst>
      <p:ext uri="{BB962C8B-B14F-4D97-AF65-F5344CB8AC3E}">
        <p14:creationId xmlns:p14="http://schemas.microsoft.com/office/powerpoint/2010/main" val="65494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3</a:t>
            </a:fld>
            <a:endParaRPr lang="en-US" dirty="0"/>
          </a:p>
        </p:txBody>
      </p:sp>
    </p:spTree>
    <p:extLst>
      <p:ext uri="{BB962C8B-B14F-4D97-AF65-F5344CB8AC3E}">
        <p14:creationId xmlns:p14="http://schemas.microsoft.com/office/powerpoint/2010/main" val="1256792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xfrm>
            <a:off x="288757" y="4415790"/>
            <a:ext cx="6268453"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E80DA701-F23A-284B-88AD-46F7E3284EEF}" type="slidenum">
              <a:rPr lang="en-US" altLang="en-US">
                <a:solidFill>
                  <a:schemeClr val="tx1"/>
                </a:solidFill>
                <a:latin typeface="Calibri" charset="0"/>
              </a:rPr>
              <a:pPr/>
              <a:t>30</a:t>
            </a:fld>
            <a:endParaRPr lang="en-US" altLang="en-US" dirty="0">
              <a:solidFill>
                <a:schemeClr val="tx1"/>
              </a:solidFill>
              <a:latin typeface="Calibri" charset="0"/>
            </a:endParaRPr>
          </a:p>
        </p:txBody>
      </p:sp>
    </p:spTree>
    <p:extLst>
      <p:ext uri="{BB962C8B-B14F-4D97-AF65-F5344CB8AC3E}">
        <p14:creationId xmlns:p14="http://schemas.microsoft.com/office/powerpoint/2010/main" val="3328972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endParaRPr 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AC1B8EE2-A760-1E45-AE5F-F6D99A65F377}" type="slidenum">
              <a:rPr lang="en-US" altLang="en-US">
                <a:solidFill>
                  <a:schemeClr val="tx1"/>
                </a:solidFill>
                <a:latin typeface="Calibri" charset="0"/>
              </a:rPr>
              <a:pPr/>
              <a:t>31</a:t>
            </a:fld>
            <a:endParaRPr lang="en-US" altLang="en-US" dirty="0">
              <a:solidFill>
                <a:schemeClr val="tx1"/>
              </a:solidFill>
              <a:latin typeface="Calibri" charset="0"/>
            </a:endParaRPr>
          </a:p>
        </p:txBody>
      </p:sp>
    </p:spTree>
    <p:extLst>
      <p:ext uri="{BB962C8B-B14F-4D97-AF65-F5344CB8AC3E}">
        <p14:creationId xmlns:p14="http://schemas.microsoft.com/office/powerpoint/2010/main" val="1703574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E80DA701-F23A-284B-88AD-46F7E3284EEF}" type="slidenum">
              <a:rPr lang="en-US" altLang="en-US">
                <a:solidFill>
                  <a:schemeClr val="tx1"/>
                </a:solidFill>
                <a:latin typeface="Calibri" charset="0"/>
              </a:rPr>
              <a:pPr/>
              <a:t>32</a:t>
            </a:fld>
            <a:endParaRPr lang="en-US" altLang="en-US" dirty="0">
              <a:solidFill>
                <a:schemeClr val="tx1"/>
              </a:solidFill>
              <a:latin typeface="Calibri" charset="0"/>
            </a:endParaRPr>
          </a:p>
        </p:txBody>
      </p:sp>
    </p:spTree>
    <p:extLst>
      <p:ext uri="{BB962C8B-B14F-4D97-AF65-F5344CB8AC3E}">
        <p14:creationId xmlns:p14="http://schemas.microsoft.com/office/powerpoint/2010/main" val="4122198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AAFBB1CB-2795-5041-8A52-D6A58158DA19}" type="slidenum">
              <a:rPr lang="en-US" altLang="en-US">
                <a:solidFill>
                  <a:schemeClr val="tx1"/>
                </a:solidFill>
                <a:latin typeface="Calibri" charset="0"/>
              </a:rPr>
              <a:pPr/>
              <a:t>33</a:t>
            </a:fld>
            <a:endParaRPr lang="en-US" altLang="en-US" dirty="0">
              <a:solidFill>
                <a:schemeClr val="tx1"/>
              </a:solidFill>
              <a:latin typeface="Calibri" charset="0"/>
            </a:endParaRPr>
          </a:p>
        </p:txBody>
      </p:sp>
    </p:spTree>
    <p:extLst>
      <p:ext uri="{BB962C8B-B14F-4D97-AF65-F5344CB8AC3E}">
        <p14:creationId xmlns:p14="http://schemas.microsoft.com/office/powerpoint/2010/main" val="2676198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Aft>
                <a:spcPct val="25000"/>
              </a:spcAft>
            </a:pPr>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AAFBB1CB-2795-5041-8A52-D6A58158DA19}" type="slidenum">
              <a:rPr lang="en-US" altLang="en-US">
                <a:solidFill>
                  <a:schemeClr val="tx1"/>
                </a:solidFill>
                <a:latin typeface="Calibri" charset="0"/>
              </a:rPr>
              <a:pPr/>
              <a:t>34</a:t>
            </a:fld>
            <a:endParaRPr lang="en-US" altLang="en-US" dirty="0">
              <a:solidFill>
                <a:schemeClr val="tx1"/>
              </a:solidFill>
              <a:latin typeface="Calibri" charset="0"/>
            </a:endParaRPr>
          </a:p>
        </p:txBody>
      </p:sp>
    </p:spTree>
    <p:extLst>
      <p:ext uri="{BB962C8B-B14F-4D97-AF65-F5344CB8AC3E}">
        <p14:creationId xmlns:p14="http://schemas.microsoft.com/office/powerpoint/2010/main" val="3627966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9"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E03FF940-25E3-7141-A7EC-4D1A1BF958DF}" type="slidenum">
              <a:rPr lang="en-US" altLang="en-US">
                <a:solidFill>
                  <a:schemeClr val="tx1"/>
                </a:solidFill>
                <a:latin typeface="Calibri" charset="0"/>
              </a:rPr>
              <a:pPr/>
              <a:t>35</a:t>
            </a:fld>
            <a:endParaRPr lang="en-US" altLang="en-US" dirty="0">
              <a:solidFill>
                <a:schemeClr val="tx1"/>
              </a:solidFill>
              <a:latin typeface="Calibri" charset="0"/>
            </a:endParaRPr>
          </a:p>
        </p:txBody>
      </p:sp>
    </p:spTree>
    <p:extLst>
      <p:ext uri="{BB962C8B-B14F-4D97-AF65-F5344CB8AC3E}">
        <p14:creationId xmlns:p14="http://schemas.microsoft.com/office/powerpoint/2010/main" val="92175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9"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4458">
              <a:defRPr/>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E03FF940-25E3-7141-A7EC-4D1A1BF958DF}" type="slidenum">
              <a:rPr lang="en-US" altLang="en-US">
                <a:solidFill>
                  <a:schemeClr val="tx1"/>
                </a:solidFill>
                <a:latin typeface="Calibri" charset="0"/>
              </a:rPr>
              <a:pPr/>
              <a:t>36</a:t>
            </a:fld>
            <a:endParaRPr lang="en-US" altLang="en-US" dirty="0">
              <a:solidFill>
                <a:schemeClr val="tx1"/>
              </a:solidFill>
              <a:latin typeface="Calibri" charset="0"/>
            </a:endParaRPr>
          </a:p>
        </p:txBody>
      </p:sp>
    </p:spTree>
    <p:extLst>
      <p:ext uri="{BB962C8B-B14F-4D97-AF65-F5344CB8AC3E}">
        <p14:creationId xmlns:p14="http://schemas.microsoft.com/office/powerpoint/2010/main" val="3839823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E80DA701-F23A-284B-88AD-46F7E3284EEF}" type="slidenum">
              <a:rPr lang="en-US" altLang="en-US">
                <a:solidFill>
                  <a:schemeClr val="tx1"/>
                </a:solidFill>
                <a:latin typeface="Calibri" charset="0"/>
              </a:rPr>
              <a:pPr/>
              <a:t>37</a:t>
            </a:fld>
            <a:endParaRPr lang="en-US" altLang="en-US" dirty="0">
              <a:solidFill>
                <a:schemeClr val="tx1"/>
              </a:solidFill>
              <a:latin typeface="Calibri" charset="0"/>
            </a:endParaRPr>
          </a:p>
        </p:txBody>
      </p:sp>
    </p:spTree>
    <p:extLst>
      <p:ext uri="{BB962C8B-B14F-4D97-AF65-F5344CB8AC3E}">
        <p14:creationId xmlns:p14="http://schemas.microsoft.com/office/powerpoint/2010/main" val="259355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E80DA701-F23A-284B-88AD-46F7E3284EEF}" type="slidenum">
              <a:rPr lang="en-US" altLang="en-US">
                <a:solidFill>
                  <a:schemeClr val="tx1"/>
                </a:solidFill>
                <a:latin typeface="Calibri" charset="0"/>
              </a:rPr>
              <a:pPr/>
              <a:t>38</a:t>
            </a:fld>
            <a:endParaRPr lang="en-US" altLang="en-US" dirty="0">
              <a:solidFill>
                <a:schemeClr val="tx1"/>
              </a:solidFill>
              <a:latin typeface="Calibri" charset="0"/>
            </a:endParaRPr>
          </a:p>
        </p:txBody>
      </p:sp>
    </p:spTree>
    <p:extLst>
      <p:ext uri="{BB962C8B-B14F-4D97-AF65-F5344CB8AC3E}">
        <p14:creationId xmlns:p14="http://schemas.microsoft.com/office/powerpoint/2010/main" val="2770155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B0578EB4-3F55-BE49-8C6D-8C890BA25BE2}" type="slidenum">
              <a:rPr lang="en-US" altLang="en-US">
                <a:solidFill>
                  <a:schemeClr val="tx1"/>
                </a:solidFill>
                <a:latin typeface="Calibri" charset="0"/>
              </a:rPr>
              <a:pPr/>
              <a:t>39</a:t>
            </a:fld>
            <a:endParaRPr lang="en-US" altLang="en-US" dirty="0">
              <a:solidFill>
                <a:schemeClr val="tx1"/>
              </a:solidFill>
              <a:latin typeface="Calibri" charset="0"/>
            </a:endParaRPr>
          </a:p>
        </p:txBody>
      </p:sp>
    </p:spTree>
    <p:extLst>
      <p:ext uri="{BB962C8B-B14F-4D97-AF65-F5344CB8AC3E}">
        <p14:creationId xmlns:p14="http://schemas.microsoft.com/office/powerpoint/2010/main" val="199356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B692DDEA-6A98-DC41-856F-0F0AFE54B9CE}" type="slidenum">
              <a:rPr lang="en-US" altLang="en-US">
                <a:solidFill>
                  <a:schemeClr val="tx1"/>
                </a:solidFill>
                <a:latin typeface="Calibri" charset="0"/>
              </a:rPr>
              <a:pPr/>
              <a:t>4</a:t>
            </a:fld>
            <a:endParaRPr lang="en-US" altLang="en-US" dirty="0">
              <a:solidFill>
                <a:schemeClr val="tx1"/>
              </a:solidFill>
              <a:latin typeface="Calibri" charset="0"/>
            </a:endParaRPr>
          </a:p>
        </p:txBody>
      </p:sp>
    </p:spTree>
    <p:extLst>
      <p:ext uri="{BB962C8B-B14F-4D97-AF65-F5344CB8AC3E}">
        <p14:creationId xmlns:p14="http://schemas.microsoft.com/office/powerpoint/2010/main" val="137173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R="0" lvl="0" algn="l" defTabSz="914400" rtl="0" eaLnBrk="1" fontAlgn="auto" latinLnBrk="0" hangingPunct="1">
              <a:lnSpc>
                <a:spcPct val="100000"/>
              </a:lnSpc>
              <a:spcBef>
                <a:spcPts val="600"/>
              </a:spcBef>
              <a:spcAft>
                <a:spcPts val="0"/>
              </a:spcAft>
              <a:buClrTx/>
              <a:buSzTx/>
              <a:tabLst/>
              <a:defRPr/>
            </a:pPr>
            <a:endParaRPr 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B0578EB4-3F55-BE49-8C6D-8C890BA25BE2}" type="slidenum">
              <a:rPr lang="en-US" altLang="en-US">
                <a:solidFill>
                  <a:schemeClr val="tx1"/>
                </a:solidFill>
                <a:latin typeface="Calibri" charset="0"/>
              </a:rPr>
              <a:pPr/>
              <a:t>40</a:t>
            </a:fld>
            <a:endParaRPr lang="en-US" altLang="en-US" dirty="0">
              <a:solidFill>
                <a:schemeClr val="tx1"/>
              </a:solidFill>
              <a:latin typeface="Calibri" charset="0"/>
            </a:endParaRPr>
          </a:p>
        </p:txBody>
      </p:sp>
    </p:spTree>
    <p:extLst>
      <p:ext uri="{BB962C8B-B14F-4D97-AF65-F5344CB8AC3E}">
        <p14:creationId xmlns:p14="http://schemas.microsoft.com/office/powerpoint/2010/main" val="860912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0115"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4458" eaLnBrk="1" hangingPunct="1">
              <a:spcBef>
                <a:spcPct val="0"/>
              </a:spcBef>
              <a:defRPr/>
            </a:pPr>
            <a:endParaRPr lang="en-US"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B8E57F25-203D-2640-82B0-6433A44945FF}" type="slidenum">
              <a:rPr lang="en-US" altLang="en-US">
                <a:solidFill>
                  <a:prstClr val="black"/>
                </a:solidFill>
                <a:latin typeface="Calibri" charset="0"/>
              </a:rPr>
              <a:pPr/>
              <a:t>41</a:t>
            </a:fld>
            <a:endParaRPr lang="en-US" altLang="en-US" dirty="0">
              <a:solidFill>
                <a:prstClr val="black"/>
              </a:solidFill>
              <a:latin typeface="Calibri" charset="0"/>
            </a:endParaRPr>
          </a:p>
        </p:txBody>
      </p:sp>
    </p:spTree>
    <p:extLst>
      <p:ext uri="{BB962C8B-B14F-4D97-AF65-F5344CB8AC3E}">
        <p14:creationId xmlns:p14="http://schemas.microsoft.com/office/powerpoint/2010/main" val="1648862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spcBef>
                <a:spcPct val="0"/>
              </a:spcBef>
            </a:pP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CFDB0700-7D9C-8345-AB66-90776B0484F0}" type="slidenum">
              <a:rPr lang="en-US" altLang="en-US">
                <a:solidFill>
                  <a:prstClr val="black"/>
                </a:solidFill>
                <a:latin typeface="Calibri" charset="0"/>
              </a:rPr>
              <a:pPr/>
              <a:t>42</a:t>
            </a:fld>
            <a:endParaRPr lang="en-US" altLang="en-US" dirty="0">
              <a:solidFill>
                <a:prstClr val="black"/>
              </a:solidFill>
              <a:latin typeface="Calibri" charset="0"/>
            </a:endParaRPr>
          </a:p>
        </p:txBody>
      </p:sp>
    </p:spTree>
    <p:extLst>
      <p:ext uri="{BB962C8B-B14F-4D97-AF65-F5344CB8AC3E}">
        <p14:creationId xmlns:p14="http://schemas.microsoft.com/office/powerpoint/2010/main" val="24980387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E80DA701-F23A-284B-88AD-46F7E3284EEF}" type="slidenum">
              <a:rPr lang="en-US" altLang="en-US">
                <a:solidFill>
                  <a:schemeClr val="tx1"/>
                </a:solidFill>
                <a:latin typeface="Calibri" charset="0"/>
              </a:rPr>
              <a:pPr/>
              <a:t>43</a:t>
            </a:fld>
            <a:endParaRPr lang="en-US" altLang="en-US" dirty="0">
              <a:solidFill>
                <a:schemeClr val="tx1"/>
              </a:solidFill>
              <a:latin typeface="Calibri" charset="0"/>
            </a:endParaRPr>
          </a:p>
        </p:txBody>
      </p:sp>
    </p:spTree>
    <p:extLst>
      <p:ext uri="{BB962C8B-B14F-4D97-AF65-F5344CB8AC3E}">
        <p14:creationId xmlns:p14="http://schemas.microsoft.com/office/powerpoint/2010/main" val="37766196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CFDB0700-7D9C-8345-AB66-90776B0484F0}" type="slidenum">
              <a:rPr lang="en-US" altLang="en-US">
                <a:solidFill>
                  <a:prstClr val="black"/>
                </a:solidFill>
                <a:latin typeface="Calibri" charset="0"/>
              </a:rPr>
              <a:pPr/>
              <a:t>44</a:t>
            </a:fld>
            <a:endParaRPr lang="en-US" altLang="en-US" dirty="0">
              <a:solidFill>
                <a:prstClr val="black"/>
              </a:solidFill>
              <a:latin typeface="Calibri" charset="0"/>
            </a:endParaRPr>
          </a:p>
        </p:txBody>
      </p:sp>
    </p:spTree>
    <p:extLst>
      <p:ext uri="{BB962C8B-B14F-4D97-AF65-F5344CB8AC3E}">
        <p14:creationId xmlns:p14="http://schemas.microsoft.com/office/powerpoint/2010/main" val="38021359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spcBef>
                <a:spcPct val="0"/>
              </a:spcBef>
            </a:pPr>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AAFBB1CB-2795-5041-8A52-D6A58158DA19}" type="slidenum">
              <a:rPr lang="en-US" altLang="en-US">
                <a:solidFill>
                  <a:prstClr val="black"/>
                </a:solidFill>
                <a:latin typeface="Calibri" charset="0"/>
              </a:rPr>
              <a:pPr/>
              <a:t>45</a:t>
            </a:fld>
            <a:endParaRPr lang="en-US" altLang="en-US" dirty="0">
              <a:solidFill>
                <a:prstClr val="black"/>
              </a:solidFill>
              <a:latin typeface="Calibri" charset="0"/>
            </a:endParaRPr>
          </a:p>
        </p:txBody>
      </p:sp>
    </p:spTree>
    <p:extLst>
      <p:ext uri="{BB962C8B-B14F-4D97-AF65-F5344CB8AC3E}">
        <p14:creationId xmlns:p14="http://schemas.microsoft.com/office/powerpoint/2010/main" val="40647708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CFDB0700-7D9C-8345-AB66-90776B0484F0}" type="slidenum">
              <a:rPr lang="en-US" altLang="en-US">
                <a:solidFill>
                  <a:prstClr val="black"/>
                </a:solidFill>
                <a:latin typeface="Calibri" charset="0"/>
              </a:rPr>
              <a:pPr/>
              <a:t>46</a:t>
            </a:fld>
            <a:endParaRPr lang="en-US" altLang="en-US" dirty="0">
              <a:solidFill>
                <a:prstClr val="black"/>
              </a:solidFill>
              <a:latin typeface="Calibri" charset="0"/>
            </a:endParaRPr>
          </a:p>
        </p:txBody>
      </p:sp>
    </p:spTree>
    <p:extLst>
      <p:ext uri="{BB962C8B-B14F-4D97-AF65-F5344CB8AC3E}">
        <p14:creationId xmlns:p14="http://schemas.microsoft.com/office/powerpoint/2010/main" val="34996178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AAFBB1CB-2795-5041-8A52-D6A58158DA19}" type="slidenum">
              <a:rPr lang="en-US" altLang="en-US">
                <a:solidFill>
                  <a:schemeClr val="tx1"/>
                </a:solidFill>
                <a:latin typeface="Calibri" charset="0"/>
              </a:rPr>
              <a:pPr/>
              <a:t>47</a:t>
            </a:fld>
            <a:endParaRPr lang="en-US" altLang="en-US" dirty="0">
              <a:solidFill>
                <a:schemeClr val="tx1"/>
              </a:solidFill>
              <a:latin typeface="Calibri" charset="0"/>
            </a:endParaRPr>
          </a:p>
        </p:txBody>
      </p:sp>
    </p:spTree>
    <p:extLst>
      <p:ext uri="{BB962C8B-B14F-4D97-AF65-F5344CB8AC3E}">
        <p14:creationId xmlns:p14="http://schemas.microsoft.com/office/powerpoint/2010/main" val="15195335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CFDB0700-7D9C-8345-AB66-90776B0484F0}" type="slidenum">
              <a:rPr lang="en-US" altLang="en-US">
                <a:solidFill>
                  <a:prstClr val="black"/>
                </a:solidFill>
                <a:latin typeface="Calibri" charset="0"/>
              </a:rPr>
              <a:pPr/>
              <a:t>48</a:t>
            </a:fld>
            <a:endParaRPr lang="en-US" altLang="en-US" dirty="0">
              <a:solidFill>
                <a:prstClr val="black"/>
              </a:solidFill>
              <a:latin typeface="Calibri" charset="0"/>
            </a:endParaRPr>
          </a:p>
        </p:txBody>
      </p:sp>
    </p:spTree>
    <p:extLst>
      <p:ext uri="{BB962C8B-B14F-4D97-AF65-F5344CB8AC3E}">
        <p14:creationId xmlns:p14="http://schemas.microsoft.com/office/powerpoint/2010/main" val="33649277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spcBef>
                <a:spcPct val="0"/>
              </a:spcBef>
            </a:pP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CFDB0700-7D9C-8345-AB66-90776B0484F0}" type="slidenum">
              <a:rPr lang="en-US" altLang="en-US">
                <a:solidFill>
                  <a:prstClr val="black"/>
                </a:solidFill>
                <a:latin typeface="Calibri" charset="0"/>
              </a:rPr>
              <a:pPr/>
              <a:t>49</a:t>
            </a:fld>
            <a:endParaRPr lang="en-US" altLang="en-US" dirty="0">
              <a:solidFill>
                <a:prstClr val="black"/>
              </a:solidFill>
              <a:latin typeface="Calibri" charset="0"/>
            </a:endParaRPr>
          </a:p>
        </p:txBody>
      </p:sp>
    </p:spTree>
    <p:extLst>
      <p:ext uri="{BB962C8B-B14F-4D97-AF65-F5344CB8AC3E}">
        <p14:creationId xmlns:p14="http://schemas.microsoft.com/office/powerpoint/2010/main" val="244456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5"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A6DB16AA-3E54-9948-A9DE-DC55B9ECA24C}" type="slidenum">
              <a:rPr lang="en-US" altLang="en-US">
                <a:solidFill>
                  <a:schemeClr val="tx1"/>
                </a:solidFill>
                <a:latin typeface="Calibri" charset="0"/>
              </a:rPr>
              <a:pPr/>
              <a:t>5</a:t>
            </a:fld>
            <a:endParaRPr lang="en-US" altLang="en-US" dirty="0">
              <a:solidFill>
                <a:schemeClr val="tx1"/>
              </a:solidFill>
              <a:latin typeface="Calibri" charset="0"/>
            </a:endParaRPr>
          </a:p>
        </p:txBody>
      </p:sp>
    </p:spTree>
    <p:extLst>
      <p:ext uri="{BB962C8B-B14F-4D97-AF65-F5344CB8AC3E}">
        <p14:creationId xmlns:p14="http://schemas.microsoft.com/office/powerpoint/2010/main" val="21937806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C10A4C5B-3989-E44D-8759-4DEC7E2C8D6E}" type="slidenum">
              <a:rPr lang="en-US" altLang="en-US">
                <a:solidFill>
                  <a:schemeClr val="tx1"/>
                </a:solidFill>
                <a:latin typeface="Calibri" charset="0"/>
              </a:rPr>
              <a:pPr/>
              <a:t>50</a:t>
            </a:fld>
            <a:endParaRPr lang="en-US" altLang="en-US" dirty="0">
              <a:solidFill>
                <a:schemeClr val="tx1"/>
              </a:solidFill>
              <a:latin typeface="Calibri" charset="0"/>
            </a:endParaRPr>
          </a:p>
        </p:txBody>
      </p:sp>
    </p:spTree>
    <p:extLst>
      <p:ext uri="{BB962C8B-B14F-4D97-AF65-F5344CB8AC3E}">
        <p14:creationId xmlns:p14="http://schemas.microsoft.com/office/powerpoint/2010/main" val="32308511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B0578EB4-3F55-BE49-8C6D-8C890BA25BE2}" type="slidenum">
              <a:rPr lang="en-US" altLang="en-US">
                <a:solidFill>
                  <a:schemeClr val="tx1"/>
                </a:solidFill>
                <a:latin typeface="Calibri" charset="0"/>
              </a:rPr>
              <a:pPr/>
              <a:t>51</a:t>
            </a:fld>
            <a:endParaRPr lang="en-US" altLang="en-US" dirty="0">
              <a:solidFill>
                <a:schemeClr val="tx1"/>
              </a:solidFill>
              <a:latin typeface="Calibri" charset="0"/>
            </a:endParaRPr>
          </a:p>
        </p:txBody>
      </p:sp>
    </p:spTree>
    <p:extLst>
      <p:ext uri="{BB962C8B-B14F-4D97-AF65-F5344CB8AC3E}">
        <p14:creationId xmlns:p14="http://schemas.microsoft.com/office/powerpoint/2010/main" val="6492808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xfrm>
            <a:off x="685800" y="4412582"/>
            <a:ext cx="5486400" cy="36004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600"/>
              </a:spcBef>
              <a:defRPr/>
            </a:pPr>
            <a:endParaRPr 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B0578EB4-3F55-BE49-8C6D-8C890BA25BE2}" type="slidenum">
              <a:rPr lang="en-US" altLang="en-US">
                <a:solidFill>
                  <a:schemeClr val="tx1"/>
                </a:solidFill>
                <a:latin typeface="Calibri" charset="0"/>
              </a:rPr>
              <a:pPr/>
              <a:t>52</a:t>
            </a:fld>
            <a:endParaRPr lang="en-US" altLang="en-US" dirty="0">
              <a:solidFill>
                <a:schemeClr val="tx1"/>
              </a:solidFill>
              <a:latin typeface="Calibri" charset="0"/>
            </a:endParaRPr>
          </a:p>
        </p:txBody>
      </p:sp>
    </p:spTree>
    <p:extLst>
      <p:ext uri="{BB962C8B-B14F-4D97-AF65-F5344CB8AC3E}">
        <p14:creationId xmlns:p14="http://schemas.microsoft.com/office/powerpoint/2010/main" val="25672122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0355"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4458" eaLnBrk="1" hangingPunct="1">
              <a:spcBef>
                <a:spcPct val="0"/>
              </a:spcBef>
              <a:defRPr/>
            </a:pPr>
            <a:endParaRPr lang="en-US" altLang="ja-JP"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D59B6BD8-D4CC-1D41-A063-6CF109243F98}" type="slidenum">
              <a:rPr lang="en-US" altLang="en-US">
                <a:solidFill>
                  <a:prstClr val="black"/>
                </a:solidFill>
                <a:latin typeface="Calibri" charset="0"/>
              </a:rPr>
              <a:pPr/>
              <a:t>53</a:t>
            </a:fld>
            <a:endParaRPr lang="en-US" altLang="en-US" dirty="0">
              <a:solidFill>
                <a:prstClr val="black"/>
              </a:solidFill>
              <a:latin typeface="Calibri" charset="0"/>
            </a:endParaRPr>
          </a:p>
        </p:txBody>
      </p:sp>
    </p:spTree>
    <p:extLst>
      <p:ext uri="{BB962C8B-B14F-4D97-AF65-F5344CB8AC3E}">
        <p14:creationId xmlns:p14="http://schemas.microsoft.com/office/powerpoint/2010/main" val="21048458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3731" name="Notes Placeholder 2"/>
          <p:cNvSpPr>
            <a:spLocks noGrp="1"/>
          </p:cNvSpPr>
          <p:nvPr>
            <p:ph type="body" idx="1"/>
          </p:nvPr>
        </p:nvSpPr>
        <p:spPr bwMode="auto">
          <a:xfrm>
            <a:off x="288758" y="4415790"/>
            <a:ext cx="640080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3336" indent="-173336">
              <a:spcBef>
                <a:spcPts val="600"/>
              </a:spcBef>
              <a:buFont typeface="Arial" panose="020B0604020202020204" pitchFamily="34" charset="0"/>
              <a:buChar char="•"/>
              <a:defRPr/>
            </a:pPr>
            <a:endParaRPr 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DB908C3E-144A-7D47-B9A4-7DC76964344C}" type="slidenum">
              <a:rPr lang="en-US" altLang="en-US">
                <a:solidFill>
                  <a:schemeClr val="tx1"/>
                </a:solidFill>
                <a:latin typeface="Calibri" charset="0"/>
              </a:rPr>
              <a:pPr/>
              <a:t>54</a:t>
            </a:fld>
            <a:endParaRPr lang="en-US" altLang="en-US" dirty="0">
              <a:solidFill>
                <a:schemeClr val="tx1"/>
              </a:solidFill>
              <a:latin typeface="Calibri" charset="0"/>
            </a:endParaRPr>
          </a:p>
        </p:txBody>
      </p:sp>
    </p:spTree>
    <p:extLst>
      <p:ext uri="{BB962C8B-B14F-4D97-AF65-F5344CB8AC3E}">
        <p14:creationId xmlns:p14="http://schemas.microsoft.com/office/powerpoint/2010/main" val="36345579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AC1B8EE2-A760-1E45-AE5F-F6D99A65F377}" type="slidenum">
              <a:rPr lang="en-US" altLang="en-US">
                <a:solidFill>
                  <a:schemeClr val="tx1"/>
                </a:solidFill>
                <a:latin typeface="Calibri" charset="0"/>
              </a:rPr>
              <a:pPr/>
              <a:t>55</a:t>
            </a:fld>
            <a:endParaRPr lang="en-US" altLang="en-US" dirty="0">
              <a:solidFill>
                <a:schemeClr val="tx1"/>
              </a:solidFill>
              <a:latin typeface="Calibri" charset="0"/>
            </a:endParaRPr>
          </a:p>
        </p:txBody>
      </p:sp>
    </p:spTree>
    <p:extLst>
      <p:ext uri="{BB962C8B-B14F-4D97-AF65-F5344CB8AC3E}">
        <p14:creationId xmlns:p14="http://schemas.microsoft.com/office/powerpoint/2010/main" val="38361786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86B6DC4D-A2C1-7A45-8FF0-47C4AEF732C5}" type="slidenum">
              <a:rPr lang="en-US" altLang="en-US">
                <a:solidFill>
                  <a:schemeClr val="tx1"/>
                </a:solidFill>
                <a:latin typeface="Calibri" charset="0"/>
              </a:rPr>
              <a:pPr/>
              <a:t>56</a:t>
            </a:fld>
            <a:endParaRPr lang="en-US" altLang="en-US" dirty="0">
              <a:solidFill>
                <a:schemeClr val="tx1"/>
              </a:solidFill>
              <a:latin typeface="Calibri" charset="0"/>
            </a:endParaRPr>
          </a:p>
        </p:txBody>
      </p:sp>
    </p:spTree>
    <p:extLst>
      <p:ext uri="{BB962C8B-B14F-4D97-AF65-F5344CB8AC3E}">
        <p14:creationId xmlns:p14="http://schemas.microsoft.com/office/powerpoint/2010/main" val="6827024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DC0DA47-0B0D-42CB-95B4-4225749C0A0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12219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7B2BAB9-B8BB-4E5C-8914-85B8215AADE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86960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3B8225F-D325-483F-9441-E1554FB5BC5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1072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E80DA701-F23A-284B-88AD-46F7E3284EEF}" type="slidenum">
              <a:rPr lang="en-US" altLang="en-US">
                <a:solidFill>
                  <a:schemeClr val="tx1"/>
                </a:solidFill>
                <a:latin typeface="Calibri" charset="0"/>
              </a:rPr>
              <a:pPr/>
              <a:t>6</a:t>
            </a:fld>
            <a:endParaRPr lang="en-US" altLang="en-US" dirty="0">
              <a:solidFill>
                <a:schemeClr val="tx1"/>
              </a:solidFill>
              <a:latin typeface="Calibri" charset="0"/>
            </a:endParaRPr>
          </a:p>
        </p:txBody>
      </p:sp>
    </p:spTree>
    <p:extLst>
      <p:ext uri="{BB962C8B-B14F-4D97-AF65-F5344CB8AC3E}">
        <p14:creationId xmlns:p14="http://schemas.microsoft.com/office/powerpoint/2010/main" val="21878514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0942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5347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62</a:t>
            </a:fld>
            <a:endParaRPr lang="en-US"/>
          </a:p>
        </p:txBody>
      </p:sp>
    </p:spTree>
    <p:extLst>
      <p:ext uri="{BB962C8B-B14F-4D97-AF65-F5344CB8AC3E}">
        <p14:creationId xmlns:p14="http://schemas.microsoft.com/office/powerpoint/2010/main" val="14882166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63</a:t>
            </a:fld>
            <a:endParaRPr lang="en-US"/>
          </a:p>
        </p:txBody>
      </p:sp>
    </p:spTree>
    <p:extLst>
      <p:ext uri="{BB962C8B-B14F-4D97-AF65-F5344CB8AC3E}">
        <p14:creationId xmlns:p14="http://schemas.microsoft.com/office/powerpoint/2010/main" val="39919986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1139" name="Notes Placeholder 2"/>
          <p:cNvSpPr>
            <a:spLocks noGrp="1"/>
          </p:cNvSpPr>
          <p:nvPr>
            <p:ph type="body" idx="1"/>
          </p:nvPr>
        </p:nvSpPr>
        <p:spPr bwMode="auto"/>
        <p:txBody>
          <a:bodyPr/>
          <a:lstStyle/>
          <a:p>
            <a:pPr defTabSz="462229" eaLnBrk="1" hangingPunct="1">
              <a:spcBef>
                <a:spcPct val="0"/>
              </a:spcBef>
            </a:pPr>
            <a:endParaRPr lang="en-US" altLang="en-US" i="1"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157DCAA6-C2D1-514B-A306-E0F509168BB4}" type="slidenum">
              <a:rPr lang="en-US" altLang="en-US">
                <a:solidFill>
                  <a:schemeClr val="tx1"/>
                </a:solidFill>
                <a:latin typeface="Calibri" charset="0"/>
              </a:rPr>
              <a:pPr/>
              <a:t>64</a:t>
            </a:fld>
            <a:endParaRPr lang="en-US" altLang="en-US" dirty="0">
              <a:solidFill>
                <a:schemeClr val="tx1"/>
              </a:solidFill>
              <a:latin typeface="Calibri" charset="0"/>
            </a:endParaRPr>
          </a:p>
        </p:txBody>
      </p:sp>
      <p:sp>
        <p:nvSpPr>
          <p:cNvPr id="118789"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r>
              <a:rPr lang="en-US" altLang="en-US" dirty="0">
                <a:solidFill>
                  <a:schemeClr val="tx1"/>
                </a:solidFill>
                <a:latin typeface="Calibri" charset="0"/>
              </a:rPr>
              <a:t>1/25/15</a:t>
            </a:r>
          </a:p>
        </p:txBody>
      </p:sp>
    </p:spTree>
    <p:extLst>
      <p:ext uri="{BB962C8B-B14F-4D97-AF65-F5344CB8AC3E}">
        <p14:creationId xmlns:p14="http://schemas.microsoft.com/office/powerpoint/2010/main" val="180662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xfrm>
            <a:off x="688182" y="4415790"/>
            <a:ext cx="5505450" cy="45707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E80DA701-F23A-284B-88AD-46F7E3284EEF}" type="slidenum">
              <a:rPr lang="en-US" altLang="en-US">
                <a:solidFill>
                  <a:schemeClr val="tx1"/>
                </a:solidFill>
                <a:latin typeface="Calibri" charset="0"/>
              </a:rPr>
              <a:pPr/>
              <a:t>7</a:t>
            </a:fld>
            <a:endParaRPr lang="en-US" altLang="en-US" dirty="0">
              <a:solidFill>
                <a:schemeClr val="tx1"/>
              </a:solidFill>
              <a:latin typeface="Calibri" charset="0"/>
            </a:endParaRPr>
          </a:p>
        </p:txBody>
      </p:sp>
    </p:spTree>
    <p:extLst>
      <p:ext uri="{BB962C8B-B14F-4D97-AF65-F5344CB8AC3E}">
        <p14:creationId xmlns:p14="http://schemas.microsoft.com/office/powerpoint/2010/main" val="2298522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00550"/>
            <a:ext cx="6400800" cy="3600450"/>
          </a:xfrm>
        </p:spPr>
        <p:txBody>
          <a:bodyPr/>
          <a:lstStyle/>
          <a:p>
            <a:endParaRPr lang="en-US" dirty="0"/>
          </a:p>
        </p:txBody>
      </p:sp>
      <p:sp>
        <p:nvSpPr>
          <p:cNvPr id="4" name="Slide Number Placeholder 3"/>
          <p:cNvSpPr>
            <a:spLocks noGrp="1"/>
          </p:cNvSpPr>
          <p:nvPr>
            <p:ph type="sldNum" sz="quarter" idx="10"/>
          </p:nvPr>
        </p:nvSpPr>
        <p:spPr/>
        <p:txBody>
          <a:bodyPr/>
          <a:lstStyle/>
          <a:p>
            <a:fld id="{9E809ACD-4BAD-4FB8-B3BE-58AABAEF66A4}" type="slidenum">
              <a:rPr lang="en-US" altLang="en-US" smtClean="0"/>
              <a:pPr/>
              <a:t>8</a:t>
            </a:fld>
            <a:endParaRPr lang="en-US" altLang="en-US" dirty="0"/>
          </a:p>
        </p:txBody>
      </p:sp>
    </p:spTree>
    <p:extLst>
      <p:ext uri="{BB962C8B-B14F-4D97-AF65-F5344CB8AC3E}">
        <p14:creationId xmlns:p14="http://schemas.microsoft.com/office/powerpoint/2010/main" val="35548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51122" indent="-288893">
              <a:defRPr sz="1200">
                <a:solidFill>
                  <a:schemeClr val="tx2"/>
                </a:solidFill>
                <a:latin typeface="Arial" charset="0"/>
                <a:ea typeface="MS PGothic" charset="-128"/>
              </a:defRPr>
            </a:lvl2pPr>
            <a:lvl3pPr marL="1155573" indent="-231115">
              <a:defRPr sz="1200">
                <a:solidFill>
                  <a:schemeClr val="tx2"/>
                </a:solidFill>
                <a:latin typeface="Arial" charset="0"/>
                <a:ea typeface="MS PGothic" charset="-128"/>
              </a:defRPr>
            </a:lvl3pPr>
            <a:lvl4pPr marL="1617802" indent="-231115">
              <a:defRPr sz="1200">
                <a:solidFill>
                  <a:schemeClr val="tx2"/>
                </a:solidFill>
                <a:latin typeface="Arial" charset="0"/>
                <a:ea typeface="MS PGothic" charset="-128"/>
              </a:defRPr>
            </a:lvl4pPr>
            <a:lvl5pPr marL="2080031" indent="-231115">
              <a:defRPr sz="1200">
                <a:solidFill>
                  <a:schemeClr val="tx2"/>
                </a:solidFill>
                <a:latin typeface="Arial" charset="0"/>
                <a:ea typeface="MS PGothic" charset="-128"/>
              </a:defRPr>
            </a:lvl5pPr>
            <a:lvl6pPr marL="2542261" indent="-231115" eaLnBrk="0" fontAlgn="base" hangingPunct="0">
              <a:spcBef>
                <a:spcPct val="0"/>
              </a:spcBef>
              <a:spcAft>
                <a:spcPct val="0"/>
              </a:spcAft>
              <a:defRPr sz="1200">
                <a:solidFill>
                  <a:schemeClr val="tx2"/>
                </a:solidFill>
                <a:latin typeface="Arial" charset="0"/>
                <a:ea typeface="MS PGothic" charset="-128"/>
              </a:defRPr>
            </a:lvl6pPr>
            <a:lvl7pPr marL="3004490" indent="-231115" eaLnBrk="0" fontAlgn="base" hangingPunct="0">
              <a:spcBef>
                <a:spcPct val="0"/>
              </a:spcBef>
              <a:spcAft>
                <a:spcPct val="0"/>
              </a:spcAft>
              <a:defRPr sz="1200">
                <a:solidFill>
                  <a:schemeClr val="tx2"/>
                </a:solidFill>
                <a:latin typeface="Arial" charset="0"/>
                <a:ea typeface="MS PGothic" charset="-128"/>
              </a:defRPr>
            </a:lvl7pPr>
            <a:lvl8pPr marL="3466719" indent="-231115" eaLnBrk="0" fontAlgn="base" hangingPunct="0">
              <a:spcBef>
                <a:spcPct val="0"/>
              </a:spcBef>
              <a:spcAft>
                <a:spcPct val="0"/>
              </a:spcAft>
              <a:defRPr sz="1200">
                <a:solidFill>
                  <a:schemeClr val="tx2"/>
                </a:solidFill>
                <a:latin typeface="Arial" charset="0"/>
                <a:ea typeface="MS PGothic" charset="-128"/>
              </a:defRPr>
            </a:lvl8pPr>
            <a:lvl9pPr marL="3928948" indent="-231115" eaLnBrk="0" fontAlgn="base" hangingPunct="0">
              <a:spcBef>
                <a:spcPct val="0"/>
              </a:spcBef>
              <a:spcAft>
                <a:spcPct val="0"/>
              </a:spcAft>
              <a:defRPr sz="1200">
                <a:solidFill>
                  <a:schemeClr val="tx2"/>
                </a:solidFill>
                <a:latin typeface="Arial" charset="0"/>
                <a:ea typeface="MS PGothic" charset="-128"/>
              </a:defRPr>
            </a:lvl9pPr>
          </a:lstStyle>
          <a:p>
            <a:fld id="{CFDB0700-7D9C-8345-AB66-90776B0484F0}" type="slidenum">
              <a:rPr lang="en-US" altLang="en-US">
                <a:solidFill>
                  <a:schemeClr val="tx1"/>
                </a:solidFill>
                <a:latin typeface="Calibri" charset="0"/>
              </a:rPr>
              <a:pPr/>
              <a:t>9</a:t>
            </a:fld>
            <a:endParaRPr lang="en-US" altLang="en-US" dirty="0">
              <a:solidFill>
                <a:schemeClr val="tx1"/>
              </a:solidFill>
              <a:latin typeface="Calibri" charset="0"/>
            </a:endParaRPr>
          </a:p>
        </p:txBody>
      </p:sp>
    </p:spTree>
    <p:extLst>
      <p:ext uri="{BB962C8B-B14F-4D97-AF65-F5344CB8AC3E}">
        <p14:creationId xmlns:p14="http://schemas.microsoft.com/office/powerpoint/2010/main" val="1262772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4.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mailto:mcolella@mahernet.com" TargetMode="External"/><Relationship Id="rId3" Type="http://schemas.openxmlformats.org/officeDocument/2006/relationships/image" Target="../media/image12.png"/><Relationship Id="rId7" Type="http://schemas.openxmlformats.org/officeDocument/2006/relationships/hyperlink" Target="https://appriver3651000470.sharepoint.com/Shared%20Documents/09.Templates/508%20Compliant%20Templates/1.%20Job%20Aids%20and%20508%20Guidance/JobAid-508-Compliance3-PPT.pdf" TargetMode="External"/><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hyperlink" Target="https://appriver3651000470.sharepoint.com/Shared%20Documents/09.Templates/508%20Compliant%20Templates/1.%20Job%20Aids%20and%20508%20Guidance/JobAid-508-Compliance2-Tables.pdf" TargetMode="External"/><Relationship Id="rId5" Type="http://schemas.openxmlformats.org/officeDocument/2006/relationships/hyperlink" Target="https://appriver3651000470.sharepoint.com/Shared%20Documents/09.Templates/508%20Compliant%20Templates/1.%20Job%20Aids%20and%20508%20Guidance/JobAid-508-Compliance1.pdf" TargetMode="External"/><Relationship Id="rId10" Type="http://schemas.openxmlformats.org/officeDocument/2006/relationships/hyperlink" Target="mailto:pkosowsky@mahernet.com" TargetMode="External"/><Relationship Id="rId4" Type="http://schemas.openxmlformats.org/officeDocument/2006/relationships/hyperlink" Target="https://appriver3651000470.sharepoint.com/:v:/r/LunchLearn/Lunch%20&amp;%20Learn%20508%20Compliance%2011-16-18/Recording/Recording.mp4?csf=1&amp;e=0MEbWi" TargetMode="External"/><Relationship Id="rId9" Type="http://schemas.openxmlformats.org/officeDocument/2006/relationships/hyperlink" Target="mailto:crobbins@mahernet.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F19BF-F4F2-4236-856B-4BED9ACCF56E}"/>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66515"/>
            <a:ext cx="12192000" cy="2188463"/>
          </a:xfrm>
          <a:prstGeom prst="rect">
            <a:avLst/>
          </a:prstGeom>
        </p:spPr>
      </p:pic>
      <p:sp>
        <p:nvSpPr>
          <p:cNvPr id="2" name="Title 1"/>
          <p:cNvSpPr>
            <a:spLocks noGrp="1"/>
          </p:cNvSpPr>
          <p:nvPr>
            <p:ph type="ctrTitle" hasCustomPrompt="1"/>
          </p:nvPr>
        </p:nvSpPr>
        <p:spPr>
          <a:xfrm>
            <a:off x="1524000" y="1327782"/>
            <a:ext cx="9753600" cy="2051919"/>
          </a:xfrm>
        </p:spPr>
        <p:txBody>
          <a:bodyPr anchor="ctr">
            <a:normAutofit/>
          </a:bodyPr>
          <a:lstStyle>
            <a:lvl1pPr algn="l">
              <a:defRPr sz="4400"/>
            </a:lvl1pPr>
          </a:lstStyle>
          <a:p>
            <a:r>
              <a:rPr lang="en-US" dirty="0"/>
              <a:t>Click to edit Title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rgbClr val="1532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Tree>
    <p:custDataLst>
      <p:tags r:id="rId1"/>
    </p:custDataLst>
    <p:extLst>
      <p:ext uri="{BB962C8B-B14F-4D97-AF65-F5344CB8AC3E}">
        <p14:creationId xmlns:p14="http://schemas.microsoft.com/office/powerpoint/2010/main" val="295656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Question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7" name="Picture 6">
            <a:extLst>
              <a:ext uri="{FF2B5EF4-FFF2-40B4-BE49-F238E27FC236}">
                <a16:creationId xmlns:a16="http://schemas.microsoft.com/office/drawing/2014/main" id="{ABE711A4-D827-41FB-9FEE-8B61DC815C81}"/>
              </a:ext>
              <a:ext uri="{C183D7F6-B498-43B3-948B-1728B52AA6E4}">
                <adec:decorative xmlns:adec="http://schemas.microsoft.com/office/drawing/2017/decorative" xmlns=""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653562" y="1747615"/>
            <a:ext cx="2884877" cy="3863675"/>
          </a:xfrm>
          <a:prstGeom prst="rect">
            <a:avLst/>
          </a:prstGeom>
        </p:spPr>
      </p:pic>
    </p:spTree>
    <p:custDataLst>
      <p:tags r:id="rId1"/>
    </p:custDataLst>
    <p:extLst>
      <p:ext uri="{BB962C8B-B14F-4D97-AF65-F5344CB8AC3E}">
        <p14:creationId xmlns:p14="http://schemas.microsoft.com/office/powerpoint/2010/main" val="17470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Resources slide title</a:t>
            </a:r>
          </a:p>
        </p:txBody>
      </p:sp>
      <p:sp>
        <p:nvSpPr>
          <p:cNvPr id="3" name="Content Placeholder 2"/>
          <p:cNvSpPr>
            <a:spLocks noGrp="1"/>
          </p:cNvSpPr>
          <p:nvPr>
            <p:ph sz="half" idx="1" hasCustomPrompt="1"/>
          </p:nvPr>
        </p:nvSpPr>
        <p:spPr>
          <a:xfrm>
            <a:off x="380999" y="1407886"/>
            <a:ext cx="5486400" cy="4672878"/>
          </a:xfrm>
        </p:spPr>
        <p:txBody>
          <a:bodyPr>
            <a:noAutofit/>
          </a:bodyPr>
          <a:lstStyle>
            <a:lvl1pPr marL="342900" indent="-280988">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24601" y="1407886"/>
            <a:ext cx="5486400" cy="4672878"/>
          </a:xfrm>
        </p:spPr>
        <p:txBody>
          <a:bodyPr>
            <a:noAutofit/>
          </a:bodyPr>
          <a:lstStyle>
            <a:lvl1pPr>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ð"/>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44310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16892" y="1291771"/>
            <a:ext cx="7091440" cy="4845260"/>
          </a:xfrm>
        </p:spPr>
        <p:txBody>
          <a:bodyPr anchor="ctr">
            <a:noAutofit/>
          </a:bodyPr>
          <a:lstStyle>
            <a:lvl1pPr marL="0" indent="0">
              <a:buNone/>
              <a:defRPr sz="2400" b="1"/>
            </a:lvl1pPr>
            <a:lvl2pPr marL="457200" indent="0">
              <a:lnSpc>
                <a:spcPct val="90000"/>
              </a:lnSpc>
              <a:spcBef>
                <a:spcPts val="600"/>
              </a:spcBef>
              <a:buNone/>
              <a:defRPr sz="2000" i="1">
                <a:solidFill>
                  <a:schemeClr val="accent1"/>
                </a:solidFill>
              </a:defRPr>
            </a:lvl2pPr>
            <a:lvl3pPr marL="457200" indent="0">
              <a:lnSpc>
                <a:spcPct val="90000"/>
              </a:lnSpc>
              <a:spcBef>
                <a:spcPts val="0"/>
              </a:spcBef>
              <a:buNone/>
              <a:defRPr sz="2000">
                <a:solidFill>
                  <a:schemeClr val="tx1">
                    <a:lumMod val="75000"/>
                    <a:lumOff val="25000"/>
                  </a:schemeClr>
                </a:solidFill>
              </a:defRPr>
            </a:lvl3pPr>
            <a:lvl4pPr marL="777240" indent="-320040">
              <a:lnSpc>
                <a:spcPct val="90000"/>
              </a:lnSpc>
              <a:spcBef>
                <a:spcPts val="800"/>
              </a:spcBef>
              <a:buClr>
                <a:schemeClr val="accent5"/>
              </a:buClr>
              <a:buFont typeface="Wingdings" panose="05000000000000000000" pitchFamily="2" charset="2"/>
              <a:buChar char=""/>
              <a:defRPr lang="en-US" sz="1800" kern="1200" dirty="0">
                <a:solidFill>
                  <a:srgbClr val="1C4489"/>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937C6E-C4E1-4098-AAA7-12A05E027DDA}"/>
              </a:ext>
              <a:ext uri="{C183D7F6-B498-43B3-948B-1728B52AA6E4}">
                <adec:decorative xmlns:adec="http://schemas.microsoft.com/office/drawing/2017/decorative" xmlns=""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92498" y="2471299"/>
            <a:ext cx="2250838" cy="2207248"/>
          </a:xfrm>
          <a:prstGeom prst="rect">
            <a:avLst/>
          </a:prstGeom>
        </p:spPr>
      </p:pic>
    </p:spTree>
    <p:custDataLst>
      <p:tags r:id="rId1"/>
    </p:custDataLst>
    <p:extLst>
      <p:ext uri="{BB962C8B-B14F-4D97-AF65-F5344CB8AC3E}">
        <p14:creationId xmlns:p14="http://schemas.microsoft.com/office/powerpoint/2010/main" val="33077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Gratitude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6" name="Picture 5">
            <a:extLst>
              <a:ext uri="{FF2B5EF4-FFF2-40B4-BE49-F238E27FC236}">
                <a16:creationId xmlns:a16="http://schemas.microsoft.com/office/drawing/2014/main" id="{5E27705F-8551-43B5-958F-AC08272762D6}"/>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76" y="1550738"/>
            <a:ext cx="6564849" cy="4279038"/>
          </a:xfrm>
          <a:prstGeom prst="rect">
            <a:avLst/>
          </a:prstGeom>
        </p:spPr>
      </p:pic>
    </p:spTree>
    <p:custDataLst>
      <p:tags r:id="rId1"/>
    </p:custDataLst>
    <p:extLst>
      <p:ext uri="{BB962C8B-B14F-4D97-AF65-F5344CB8AC3E}">
        <p14:creationId xmlns:p14="http://schemas.microsoft.com/office/powerpoint/2010/main" val="176276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1628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491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626" y="67831"/>
            <a:ext cx="11356848" cy="1106424"/>
          </a:xfrm>
        </p:spPr>
        <p:txBody>
          <a:bodyPr/>
          <a:lstStyle/>
          <a:p>
            <a:r>
              <a:rPr lang="en-US" dirty="0"/>
              <a:t>Click to edit Master title style</a:t>
            </a:r>
          </a:p>
        </p:txBody>
      </p:sp>
      <p:sp>
        <p:nvSpPr>
          <p:cNvPr id="3" name="Text Placeholder 2"/>
          <p:cNvSpPr>
            <a:spLocks noGrp="1"/>
          </p:cNvSpPr>
          <p:nvPr>
            <p:ph type="body" idx="1"/>
          </p:nvPr>
        </p:nvSpPr>
        <p:spPr>
          <a:xfrm>
            <a:off x="839789" y="1342571"/>
            <a:ext cx="5157787"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242457"/>
            <a:ext cx="5157787"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3" y="1342571"/>
            <a:ext cx="5183188"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242457"/>
            <a:ext cx="5183188"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37822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160770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0572E-8CD7-474C-8E2C-4992A8831EB7}"/>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2C1B5B-A779-4783-9B6E-F71CC1C1DE21}"/>
              </a:ext>
              <a:ext uri="{C183D7F6-B498-43B3-948B-1728B52AA6E4}">
                <adec:decorative xmlns:adec="http://schemas.microsoft.com/office/drawing/2017/decorative" xmlns=""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0723"/>
          <a:stretch/>
        </p:blipFill>
        <p:spPr>
          <a:xfrm rot="10800000">
            <a:off x="0" y="0"/>
            <a:ext cx="12190992" cy="476946"/>
          </a:xfrm>
          <a:prstGeom prst="rect">
            <a:avLst/>
          </a:prstGeom>
        </p:spPr>
      </p:pic>
    </p:spTree>
    <p:custDataLst>
      <p:tags r:id="rId1"/>
    </p:custDataLst>
    <p:extLst>
      <p:ext uri="{BB962C8B-B14F-4D97-AF65-F5344CB8AC3E}">
        <p14:creationId xmlns:p14="http://schemas.microsoft.com/office/powerpoint/2010/main" val="222353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8D104E-42F0-40AE-9CDD-8F904482EFB7}"/>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457207"/>
            <a:ext cx="6172200" cy="540385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11447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62CF06-6557-4C5C-81C4-370A2853EC2C}"/>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7"/>
            <a:ext cx="6172200" cy="5403851"/>
          </a:xfrm>
          <a:ln w="25400">
            <a:solidFill>
              <a:schemeClr val="accent1"/>
            </a:solidFill>
            <a:miter lim="800000"/>
          </a:ln>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2602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27659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8 Guidance page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21" name="Group 20">
            <a:extLst>
              <a:ext uri="{FF2B5EF4-FFF2-40B4-BE49-F238E27FC236}">
                <a16:creationId xmlns:a16="http://schemas.microsoft.com/office/drawing/2014/main" id="{E8B1FEA6-596C-495B-9950-853C74DA9BE5}"/>
              </a:ext>
              <a:ext uri="{C183D7F6-B498-43B3-948B-1728B52AA6E4}">
                <adec:decorative xmlns:adec="http://schemas.microsoft.com/office/drawing/2017/decorative" xmlns="" val="1"/>
              </a:ext>
            </a:extLst>
          </p:cNvPr>
          <p:cNvGrpSpPr/>
          <p:nvPr userDrawn="1"/>
        </p:nvGrpSpPr>
        <p:grpSpPr>
          <a:xfrm>
            <a:off x="3" y="361262"/>
            <a:ext cx="12071724" cy="6198206"/>
            <a:chOff x="0" y="361262"/>
            <a:chExt cx="9053793" cy="6198206"/>
          </a:xfrm>
        </p:grpSpPr>
        <p:sp>
          <p:nvSpPr>
            <p:cNvPr id="19" name="Title 1">
              <a:extLst>
                <a:ext uri="{FF2B5EF4-FFF2-40B4-BE49-F238E27FC236}">
                  <a16:creationId xmlns:a16="http://schemas.microsoft.com/office/drawing/2014/main" id="{76BFDB08-06E9-409A-8AB3-58C2390C3B55}"/>
                </a:ext>
                <a:ext uri="{C183D7F6-B498-43B3-948B-1728B52AA6E4}">
                  <adec:decorative xmlns:adec="http://schemas.microsoft.com/office/drawing/2017/decorative" xmlns="" val="1"/>
                </a:ext>
              </a:extLst>
            </p:cNvPr>
            <p:cNvSpPr txBox="1">
              <a:spLocks/>
            </p:cNvSpPr>
            <p:nvPr userDrawn="1"/>
          </p:nvSpPr>
          <p:spPr>
            <a:xfrm>
              <a:off x="0" y="4200525"/>
              <a:ext cx="3105145" cy="235597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a screen reader?</a:t>
              </a:r>
            </a:p>
            <a:p>
              <a:pPr>
                <a:lnSpc>
                  <a:spcPct val="100000"/>
                </a:lnSpc>
                <a:spcAft>
                  <a:spcPts val="800"/>
                </a:spcAft>
              </a:pPr>
              <a:r>
                <a:rPr lang="en-US" sz="1050" b="0" dirty="0">
                  <a:solidFill>
                    <a:schemeClr val="bg1"/>
                  </a:solidFill>
                </a:rPr>
                <a:t>Screen readers are technologies designed to allow visually-impaired audiences to experience your presentation by providing visual information in an alternative text-based format that is read aloud by the software.</a:t>
              </a:r>
            </a:p>
            <a:p>
              <a:pPr>
                <a:lnSpc>
                  <a:spcPct val="100000"/>
                </a:lnSpc>
                <a:spcAft>
                  <a:spcPts val="800"/>
                </a:spcAft>
              </a:pPr>
              <a:r>
                <a:rPr lang="en-US" sz="1050" b="0" dirty="0">
                  <a:solidFill>
                    <a:schemeClr val="bg1"/>
                  </a:solidFill>
                </a:rPr>
                <a:t>This necessitates additional steps to ensure that your presentation is read properly, in the right order, and that your message will be properly delivered to all members of your audience.</a:t>
              </a:r>
            </a:p>
          </p:txBody>
        </p:sp>
        <p:pic>
          <p:nvPicPr>
            <p:cNvPr id="7" name="Picture 6">
              <a:extLst>
                <a:ext uri="{FF2B5EF4-FFF2-40B4-BE49-F238E27FC236}">
                  <a16:creationId xmlns:a16="http://schemas.microsoft.com/office/drawing/2014/main" id="{2AFDCBD2-03DB-4D92-BFBE-D385A510EF4B}"/>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14" y="412062"/>
              <a:ext cx="1348628" cy="1792076"/>
            </a:xfrm>
            <a:prstGeom prst="rect">
              <a:avLst/>
            </a:prstGeom>
          </p:spPr>
        </p:pic>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1616222" y="361262"/>
              <a:ext cx="7222673" cy="11303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Read this guide before using this template.</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78814" y="2470150"/>
              <a:ext cx="3134286"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Contents:</a:t>
              </a:r>
            </a:p>
          </p:txBody>
        </p:sp>
        <p:sp>
          <p:nvSpPr>
            <p:cNvPr id="10" name="Title 1">
              <a:extLst>
                <a:ext uri="{FF2B5EF4-FFF2-40B4-BE49-F238E27FC236}">
                  <a16:creationId xmlns:a16="http://schemas.microsoft.com/office/drawing/2014/main" id="{813CDF7D-EB82-460B-89A7-89687CF63A71}"/>
                </a:ext>
                <a:ext uri="{C183D7F6-B498-43B3-948B-1728B52AA6E4}">
                  <adec:decorative xmlns:adec="http://schemas.microsoft.com/office/drawing/2017/decorative" xmlns="" val="1"/>
                </a:ext>
              </a:extLst>
            </p:cNvPr>
            <p:cNvSpPr txBox="1">
              <a:spLocks/>
            </p:cNvSpPr>
            <p:nvPr userDrawn="1"/>
          </p:nvSpPr>
          <p:spPr>
            <a:xfrm>
              <a:off x="1616222" y="1409011"/>
              <a:ext cx="7426178" cy="9588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500" b="0" dirty="0">
                  <a:solidFill>
                    <a:schemeClr val="accent1">
                      <a:lumMod val="75000"/>
                    </a:schemeClr>
                  </a:solidFill>
                </a:rPr>
                <a:t>There are 4 slides at the beginning of this template designed to provide best practices for 508 compliance in PowerPoint.  They are hidden from your presentation. </a:t>
              </a:r>
              <a:r>
                <a:rPr lang="en-US" sz="1500" b="1" dirty="0">
                  <a:solidFill>
                    <a:schemeClr val="tx1"/>
                  </a:solidFill>
                </a:rPr>
                <a:t>Keep these slides in your presentation </a:t>
              </a:r>
              <a:r>
                <a:rPr lang="en-US" sz="1500" b="0" dirty="0">
                  <a:solidFill>
                    <a:schemeClr val="accent1">
                      <a:lumMod val="75000"/>
                    </a:schemeClr>
                  </a:solidFill>
                </a:rPr>
                <a:t>until your slide deck is final, and remove them as your last step.  </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23876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82692D0-6267-4F88-B7FA-98EA0B1E7026}"/>
                </a:ext>
                <a:ext uri="{C183D7F6-B498-43B3-948B-1728B52AA6E4}">
                  <adec:decorative xmlns:adec="http://schemas.microsoft.com/office/drawing/2017/decorative" xmlns="" val="1"/>
                </a:ext>
              </a:extLst>
            </p:cNvPr>
            <p:cNvSpPr txBox="1">
              <a:spLocks/>
            </p:cNvSpPr>
            <p:nvPr userDrawn="1"/>
          </p:nvSpPr>
          <p:spPr>
            <a:xfrm>
              <a:off x="3327400" y="2931896"/>
              <a:ext cx="5549900" cy="3535579"/>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342900" marR="0" lvl="0" indent="-342900">
                <a:lnSpc>
                  <a:spcPct val="107000"/>
                </a:lnSpc>
                <a:spcBef>
                  <a:spcPts val="0"/>
                </a:spcBef>
                <a:spcAft>
                  <a:spcPts val="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Lunch-N-Learn Video</a:t>
              </a:r>
              <a:r>
                <a:rPr lang="en-US" sz="1300" dirty="0">
                  <a:effectLst/>
                  <a:latin typeface="+mj-lt"/>
                  <a:ea typeface="Calibri" panose="020F0502020204030204" pitchFamily="34" charset="0"/>
                  <a:cs typeface="Times New Roman" panose="02020603050405020304" pitchFamily="18" charset="0"/>
                </a:rPr>
                <a:t> (MP4 file):</a:t>
              </a:r>
              <a:br>
                <a:rPr lang="en-US" sz="1300" dirty="0">
                  <a:effectLst/>
                  <a:latin typeface="+mj-lt"/>
                  <a:ea typeface="Calibri" panose="020F0502020204030204" pitchFamily="34" charset="0"/>
                  <a:cs typeface="Times New Roman" panose="02020603050405020304" pitchFamily="18" charset="0"/>
                </a:rPr>
              </a:br>
              <a:r>
                <a:rPr lang="en-US" sz="1200" b="0" u="sng" dirty="0">
                  <a:solidFill>
                    <a:srgbClr val="0563C1"/>
                  </a:solidFill>
                  <a:effectLst/>
                  <a:latin typeface="+mj-lt"/>
                  <a:ea typeface="Calibri" panose="020F0502020204030204" pitchFamily="34" charset="0"/>
                  <a:cs typeface="Times New Roman" panose="02020603050405020304" pitchFamily="18" charset="0"/>
                  <a:hlinkClick r:id="rId4" tooltip="A link to the 508 training webinar video">
                    <a:extLst>
                      <a:ext uri="{A12FA001-AC4F-418D-AE19-62706E023703}">
                        <ahyp:hlinkClr xmlns:ahyp="http://schemas.microsoft.com/office/drawing/2018/hyperlinkcolor" xmlns="" val="tx"/>
                      </a:ext>
                    </a:extLst>
                  </a:hlinkClick>
                </a:rPr>
                <a:t>Information Session: 508 Compliance Overview</a:t>
              </a:r>
              <a:r>
                <a:rPr lang="en-US" sz="1200" b="0" dirty="0">
                  <a:effectLst/>
                  <a:latin typeface="+mj-lt"/>
                  <a:ea typeface="Calibri" panose="020F0502020204030204" pitchFamily="34" charset="0"/>
                  <a:cs typeface="Times New Roman" panose="02020603050405020304" pitchFamily="18" charset="0"/>
                </a:rPr>
                <a:t/>
              </a:r>
              <a:br>
                <a:rPr lang="en-US" sz="1200" b="0" dirty="0">
                  <a:effectLst/>
                  <a:latin typeface="+mj-lt"/>
                  <a:ea typeface="Calibri" panose="020F0502020204030204" pitchFamily="34" charset="0"/>
                  <a:cs typeface="Times New Roman" panose="02020603050405020304" pitchFamily="18" charset="0"/>
                </a:rPr>
              </a:br>
              <a:r>
                <a:rPr lang="en-US" sz="1200" b="0" dirty="0">
                  <a:effectLst/>
                  <a:latin typeface="+mj-lt"/>
                  <a:ea typeface="Calibri" panose="020F0502020204030204" pitchFamily="34" charset="0"/>
                  <a:cs typeface="Times New Roman" panose="02020603050405020304" pitchFamily="18" charset="0"/>
                </a:rPr>
                <a:t>November 16</a:t>
              </a:r>
              <a:r>
                <a:rPr lang="en-US" sz="1200" b="0" baseline="30000" dirty="0">
                  <a:effectLst/>
                  <a:latin typeface="+mj-lt"/>
                  <a:ea typeface="Calibri" panose="020F0502020204030204" pitchFamily="34" charset="0"/>
                  <a:cs typeface="Times New Roman" panose="02020603050405020304" pitchFamily="18" charset="0"/>
                </a:rPr>
                <a:t>th</a:t>
              </a:r>
              <a:r>
                <a:rPr lang="en-US" sz="1200" b="0" dirty="0">
                  <a:effectLst/>
                  <a:latin typeface="+mj-lt"/>
                  <a:ea typeface="Calibri" panose="020F0502020204030204" pitchFamily="34" charset="0"/>
                  <a:cs typeface="Times New Roman" panose="02020603050405020304" pitchFamily="18" charset="0"/>
                </a:rPr>
                <a:t>, 2018 • Duration: 1 hour</a:t>
              </a:r>
            </a:p>
            <a:p>
              <a:pPr marL="342900" marR="0" lvl="0" indent="-342900">
                <a:lnSpc>
                  <a:spcPct val="107000"/>
                </a:lnSpc>
                <a:spcBef>
                  <a:spcPts val="1800"/>
                </a:spcBef>
                <a:spcAft>
                  <a:spcPts val="60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Accessibility Job Aids</a:t>
              </a:r>
              <a:r>
                <a:rPr lang="en-US" sz="1300" dirty="0">
                  <a:effectLst/>
                  <a:latin typeface="+mj-lt"/>
                  <a:ea typeface="Calibri" panose="020F0502020204030204" pitchFamily="34" charset="0"/>
                  <a:cs typeface="Times New Roman" panose="02020603050405020304" pitchFamily="18" charset="0"/>
                </a:rPr>
                <a:t> (PDF documents):</a:t>
              </a:r>
            </a:p>
            <a:p>
              <a:pPr marL="742950" marR="0" lvl="1" indent="-285750">
                <a:lnSpc>
                  <a:spcPct val="107000"/>
                </a:lnSpc>
                <a:spcBef>
                  <a:spcPts val="0"/>
                </a:spcBef>
                <a:spcAft>
                  <a:spcPts val="0"/>
                </a:spcAft>
                <a:buFont typeface="+mj-lt"/>
                <a:buAutoNum type="alphaLcPeriod"/>
              </a:pPr>
              <a:r>
                <a:rPr lang="en-US" sz="1200" dirty="0">
                  <a:effectLst/>
                  <a:latin typeface="+mj-lt"/>
                  <a:ea typeface="Calibri" panose="020F0502020204030204" pitchFamily="34" charset="0"/>
                  <a:cs typeface="Times New Roman" panose="02020603050405020304" pitchFamily="18" charset="0"/>
                  <a:hlinkClick r:id="rId5" tooltip="Job Aid 1 - 508 Compliance in Microsoft Word - Introduction"/>
                </a:rPr>
                <a:t>Job Aid #1: 508 Compliance in Microsoft Word (Intro)</a:t>
              </a:r>
              <a:endParaRPr lang="en-US" sz="12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6" tooltip="Job Aid 2 - How to Make Compliant Tables"/>
                </a:rPr>
                <a:t>Job Aid #2: How to Make Compliant Tables</a:t>
              </a:r>
              <a:endParaRPr lang="en-US" sz="1200" kern="1200" dirty="0">
                <a:solidFill>
                  <a:schemeClr val="tx1"/>
                </a:solidFill>
                <a:effectLst/>
                <a:latin typeface="+mn-lt"/>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800"/>
                </a:spcAft>
                <a:buClrTx/>
                <a:buSzTx/>
                <a:buFont typeface="+mj-lt"/>
                <a:buAutoNum type="alphaLcPeriod"/>
                <a:tabLst/>
                <a:defRPr/>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7" tooltip="Job Aid 3 - 508 Compliance in PowerPoint"/>
                </a:rPr>
                <a:t>Job Aid #3: 508 Compliance in PowerPoint</a:t>
              </a:r>
              <a:endParaRPr lang="en-US" sz="1200" dirty="0">
                <a:effectLst/>
                <a:latin typeface="+mj-lt"/>
                <a:ea typeface="Calibri" panose="020F0502020204030204" pitchFamily="34" charset="0"/>
                <a:cs typeface="Times New Roman" panose="02020603050405020304" pitchFamily="18" charset="0"/>
              </a:endParaRPr>
            </a:p>
            <a:p>
              <a:pPr>
                <a:lnSpc>
                  <a:spcPct val="100000"/>
                </a:lnSpc>
                <a:spcBef>
                  <a:spcPts val="1200"/>
                </a:spcBef>
              </a:pPr>
              <a:r>
                <a:rPr lang="en-US" sz="1200" dirty="0"/>
                <a:t>If you are unable to access the materials above</a:t>
              </a:r>
              <a:r>
                <a:rPr lang="en-US" sz="1200" b="0" dirty="0"/>
                <a:t>, please email your Project Manager, and include Mike Colella (</a:t>
              </a:r>
              <a:r>
                <a:rPr lang="en-US" sz="1200" b="0" u="sng" dirty="0">
                  <a:hlinkClick r:id="rId8" tooltip="send an email to Richard Chen"/>
                </a:rPr>
                <a:t>mcolella@mahernet.com</a:t>
              </a:r>
              <a:r>
                <a:rPr lang="en-US" sz="1200" b="0" dirty="0"/>
                <a:t>) and Cheryl Robbins (</a:t>
              </a:r>
              <a:r>
                <a:rPr lang="en-US" sz="1200" b="0" u="sng" dirty="0">
                  <a:hlinkClick r:id="rId9" tooltip="send an email to Cheryl Robbins"/>
                </a:rPr>
                <a:t>crobbins@mahernet.com</a:t>
              </a:r>
              <a:r>
                <a:rPr lang="en-US" sz="1200" b="0" dirty="0"/>
                <a:t>) on that correspondence to either be added to our SharePoint portal, or provided an alternative method of content delivery.</a:t>
              </a:r>
            </a:p>
            <a:p>
              <a:pPr>
                <a:lnSpc>
                  <a:spcPct val="100000"/>
                </a:lnSpc>
                <a:spcBef>
                  <a:spcPts val="1200"/>
                </a:spcBef>
              </a:pPr>
              <a:r>
                <a:rPr lang="en-US" sz="1200" b="0" kern="1200" dirty="0">
                  <a:solidFill>
                    <a:schemeClr val="tx1"/>
                  </a:solidFill>
                  <a:effectLst/>
                  <a:latin typeface="+mj-lt"/>
                  <a:ea typeface="+mj-ea"/>
                  <a:cs typeface="+mj-cs"/>
                </a:rPr>
                <a:t>Should you have additional questions after reviewing the training resources, please reach out to Design Team members Cheryl Robbins or Patty Kosowsky (</a:t>
              </a:r>
              <a:r>
                <a:rPr lang="en-US" sz="1200" b="0" u="sng" kern="1200" dirty="0">
                  <a:solidFill>
                    <a:schemeClr val="tx1"/>
                  </a:solidFill>
                  <a:effectLst/>
                  <a:latin typeface="+mj-lt"/>
                  <a:ea typeface="+mj-ea"/>
                  <a:cs typeface="+mj-cs"/>
                  <a:hlinkClick r:id="rId10" tooltip="send an email to Patty Kosowsky"/>
                </a:rPr>
                <a:t>pkosowsky@mahernet.com</a:t>
              </a:r>
              <a:r>
                <a:rPr lang="en-US" sz="1200" b="0" kern="1200" dirty="0">
                  <a:solidFill>
                    <a:schemeClr val="tx1"/>
                  </a:solidFill>
                  <a:effectLst/>
                  <a:latin typeface="+mj-lt"/>
                  <a:ea typeface="+mj-ea"/>
                  <a:cs typeface="+mj-cs"/>
                </a:rPr>
                <a:t>) for support.</a:t>
              </a:r>
            </a:p>
            <a:p>
              <a:pPr marL="0" marR="0" lvl="0" indent="0">
                <a:lnSpc>
                  <a:spcPct val="107000"/>
                </a:lnSpc>
                <a:spcBef>
                  <a:spcPts val="0"/>
                </a:spcBef>
                <a:spcAft>
                  <a:spcPts val="800"/>
                </a:spcAft>
                <a:buFont typeface="+mj-lt"/>
                <a:buNone/>
              </a:pPr>
              <a:endParaRPr lang="en-US" sz="1200" dirty="0">
                <a:effectLst/>
                <a:latin typeface="+mj-lt"/>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7DBB0EFB-48B5-4A88-8DB7-54A8F66E82BB}"/>
                </a:ext>
                <a:ext uri="{C183D7F6-B498-43B3-948B-1728B52AA6E4}">
                  <adec:decorative xmlns:adec="http://schemas.microsoft.com/office/drawing/2017/decorative" xmlns="" val="1"/>
                </a:ext>
              </a:extLst>
            </p:cNvPr>
            <p:cNvSpPr txBox="1">
              <a:spLocks/>
            </p:cNvSpPr>
            <p:nvPr userDrawn="1"/>
          </p:nvSpPr>
          <p:spPr>
            <a:xfrm>
              <a:off x="3327400" y="2470150"/>
              <a:ext cx="554990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Reference Materials:</a:t>
              </a:r>
            </a:p>
          </p:txBody>
        </p:sp>
        <p:cxnSp>
          <p:nvCxnSpPr>
            <p:cNvPr id="16" name="Straight Connector 15">
              <a:extLst>
                <a:ext uri="{FF2B5EF4-FFF2-40B4-BE49-F238E27FC236}">
                  <a16:creationId xmlns:a16="http://schemas.microsoft.com/office/drawing/2014/main" id="{130331A8-F4FB-44DC-A1FE-2A6665C4217E}"/>
                </a:ext>
                <a:ext uri="{C183D7F6-B498-43B3-948B-1728B52AA6E4}">
                  <adec:decorative xmlns:adec="http://schemas.microsoft.com/office/drawing/2017/decorative" xmlns="" val="1"/>
                </a:ext>
              </a:extLst>
            </p:cNvPr>
            <p:cNvCxnSpPr>
              <a:cxnSpLocks/>
            </p:cNvCxnSpPr>
            <p:nvPr userDrawn="1"/>
          </p:nvCxnSpPr>
          <p:spPr>
            <a:xfrm>
              <a:off x="3105150" y="2389804"/>
              <a:ext cx="0" cy="41696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54D27494-662A-4682-9641-8BD5134FC728}"/>
                </a:ext>
                <a:ext uri="{C183D7F6-B498-43B3-948B-1728B52AA6E4}">
                  <adec:decorative xmlns:adec="http://schemas.microsoft.com/office/drawing/2017/decorative" xmlns="" val="1"/>
                </a:ext>
              </a:extLst>
            </p:cNvPr>
            <p:cNvSpPr txBox="1">
              <a:spLocks/>
            </p:cNvSpPr>
            <p:nvPr userDrawn="1"/>
          </p:nvSpPr>
          <p:spPr>
            <a:xfrm>
              <a:off x="146049" y="2884701"/>
              <a:ext cx="2736845" cy="1165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600"/>
                </a:spcBef>
              </a:pPr>
              <a:r>
                <a:rPr lang="en-US" sz="1400" b="0" kern="1200" dirty="0">
                  <a:solidFill>
                    <a:schemeClr val="tx1"/>
                  </a:solidFill>
                  <a:effectLst/>
                  <a:latin typeface="+mj-lt"/>
                  <a:ea typeface="+mj-ea"/>
                  <a:cs typeface="+mj-cs"/>
                </a:rPr>
                <a:t>Slide 2: Metadata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3: Images &amp; Hyperlinks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4: Text Content </a:t>
              </a:r>
            </a:p>
          </p:txBody>
        </p:sp>
      </p:grpSp>
    </p:spTree>
    <p:custDataLst>
      <p:tags r:id="rId1"/>
    </p:custDataLst>
    <p:extLst>
      <p:ext uri="{BB962C8B-B14F-4D97-AF65-F5344CB8AC3E}">
        <p14:creationId xmlns:p14="http://schemas.microsoft.com/office/powerpoint/2010/main" val="395615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8 Guidance pag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32" name="Group 31">
            <a:extLst>
              <a:ext uri="{FF2B5EF4-FFF2-40B4-BE49-F238E27FC236}">
                <a16:creationId xmlns:a16="http://schemas.microsoft.com/office/drawing/2014/main" id="{169F9429-D8E3-426D-807B-2CB1A277B107}"/>
              </a:ext>
              <a:ext uri="{C183D7F6-B498-43B3-948B-1728B52AA6E4}">
                <adec:decorative xmlns:adec="http://schemas.microsoft.com/office/drawing/2017/decorative" xmlns="" val="1"/>
              </a:ext>
            </a:extLst>
          </p:cNvPr>
          <p:cNvGrpSpPr/>
          <p:nvPr userDrawn="1"/>
        </p:nvGrpSpPr>
        <p:grpSpPr>
          <a:xfrm>
            <a:off x="89893" y="361267"/>
            <a:ext cx="12102107" cy="6195237"/>
            <a:chOff x="67420" y="361261"/>
            <a:chExt cx="9076580" cy="6195237"/>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Metadata</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2667001" y="361261"/>
              <a:ext cx="6045196"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Setting up your file’s descriptive information</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F641357-665B-4E9E-8FC7-7052804E329B}"/>
                </a:ext>
                <a:ext uri="{C183D7F6-B498-43B3-948B-1728B52AA6E4}">
                  <adec:decorative xmlns:adec="http://schemas.microsoft.com/office/drawing/2017/decorative" xmlns="" val="1"/>
                </a:ext>
              </a:extLst>
            </p:cNvPr>
            <p:cNvSpPr txBox="1">
              <a:spLocks/>
            </p:cNvSpPr>
            <p:nvPr userDrawn="1"/>
          </p:nvSpPr>
          <p:spPr>
            <a:xfrm>
              <a:off x="4133850" y="4015745"/>
              <a:ext cx="5010150" cy="254075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metadata, and why is it important?</a:t>
              </a:r>
            </a:p>
            <a:p>
              <a:pPr>
                <a:lnSpc>
                  <a:spcPct val="100000"/>
                </a:lnSpc>
                <a:spcAft>
                  <a:spcPts val="800"/>
                </a:spcAft>
              </a:pPr>
              <a:r>
                <a:rPr lang="en-US" sz="1050" b="0" dirty="0">
                  <a:solidFill>
                    <a:schemeClr val="bg1"/>
                  </a:solidFill>
                </a:rPr>
                <a:t>With a glance at a document’s first page, a fully-sighted person can discern a lot of important visual information very quickly.  Logos, colors, or branding styles may indicate a particular office or client, and the general topic or subject matter can usually be gleaned by looking at footers, titles, and embedded imagery within seconds.</a:t>
              </a:r>
            </a:p>
            <a:p>
              <a:pPr>
                <a:lnSpc>
                  <a:spcPct val="100000"/>
                </a:lnSpc>
                <a:spcAft>
                  <a:spcPts val="800"/>
                </a:spcAft>
              </a:pPr>
              <a:r>
                <a:rPr lang="en-US" sz="1050" b="0" dirty="0">
                  <a:solidFill>
                    <a:schemeClr val="bg1"/>
                  </a:solidFill>
                </a:rPr>
                <a:t>For those that rely on a screen reader, this at-a-glance information is not directly available.  Without metadata, an audience member using a screen reader would have to wait much longer to get far enough into reading the document to determine if they’ve even opened the right file or link.</a:t>
              </a:r>
            </a:p>
            <a:p>
              <a:pPr>
                <a:lnSpc>
                  <a:spcPct val="100000"/>
                </a:lnSpc>
                <a:spcAft>
                  <a:spcPts val="800"/>
                </a:spcAft>
              </a:pPr>
              <a:r>
                <a:rPr lang="en-US" sz="1050" b="0" dirty="0">
                  <a:solidFill>
                    <a:schemeClr val="bg1"/>
                  </a:solidFill>
                </a:rPr>
                <a:t>Metadata provides that information upfront and center in a quickly-accessible format that is compatible with screen reader technology.</a:t>
              </a:r>
            </a:p>
          </p:txBody>
        </p:sp>
        <p:sp>
          <p:nvSpPr>
            <p:cNvPr id="15" name="Title 1">
              <a:extLst>
                <a:ext uri="{FF2B5EF4-FFF2-40B4-BE49-F238E27FC236}">
                  <a16:creationId xmlns:a16="http://schemas.microsoft.com/office/drawing/2014/main" id="{9AF31763-830C-472F-A74A-6ADB9E934EA8}"/>
                </a:ext>
                <a:ext uri="{C183D7F6-B498-43B3-948B-1728B52AA6E4}">
                  <adec:decorative xmlns:adec="http://schemas.microsoft.com/office/drawing/2017/decorative" xmlns="" val="1"/>
                </a:ext>
              </a:extLst>
            </p:cNvPr>
            <p:cNvSpPr txBox="1">
              <a:spLocks/>
            </p:cNvSpPr>
            <p:nvPr userDrawn="1"/>
          </p:nvSpPr>
          <p:spPr>
            <a:xfrm>
              <a:off x="78814" y="1083537"/>
              <a:ext cx="501015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metadata </a:t>
              </a:r>
              <a:r>
                <a:rPr lang="en-US" sz="1800" b="1" dirty="0"/>
                <a:t>to your presentation:</a:t>
              </a:r>
            </a:p>
          </p:txBody>
        </p:sp>
        <p:sp>
          <p:nvSpPr>
            <p:cNvPr id="16" name="Title 1">
              <a:extLst>
                <a:ext uri="{FF2B5EF4-FFF2-40B4-BE49-F238E27FC236}">
                  <a16:creationId xmlns:a16="http://schemas.microsoft.com/office/drawing/2014/main" id="{741FF86B-BD72-477C-91A2-8CD43BAD3AF1}"/>
                </a:ext>
                <a:ext uri="{C183D7F6-B498-43B3-948B-1728B52AA6E4}">
                  <adec:decorative xmlns:adec="http://schemas.microsoft.com/office/drawing/2017/decorative" xmlns="" val="1"/>
                </a:ext>
              </a:extLst>
            </p:cNvPr>
            <p:cNvSpPr txBox="1">
              <a:spLocks/>
            </p:cNvSpPr>
            <p:nvPr userDrawn="1"/>
          </p:nvSpPr>
          <p:spPr>
            <a:xfrm>
              <a:off x="67420" y="1420772"/>
              <a:ext cx="4580780" cy="50759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In PowerPoint, click the “File” tab in the top-right corner of your interface (metadata is a property of the file itself).</a:t>
              </a:r>
            </a:p>
            <a:p>
              <a:pPr marL="228600" indent="-228600">
                <a:lnSpc>
                  <a:spcPct val="95000"/>
                </a:lnSpc>
                <a:spcBef>
                  <a:spcPts val="1200"/>
                </a:spcBef>
                <a:buFont typeface="+mj-lt"/>
                <a:buAutoNum type="arabicPeriod"/>
              </a:pPr>
              <a:r>
                <a:rPr lang="en-US" sz="1300" b="0" dirty="0"/>
                <a:t>In the navigation panel on the left [Fig. 1], ensure that the active view is “Info”, which is the default for an existing file.  If “Info” is not active automatically, click it in the menu.</a:t>
              </a:r>
            </a:p>
            <a:p>
              <a:pPr marL="228600" indent="-228600">
                <a:lnSpc>
                  <a:spcPct val="95000"/>
                </a:lnSpc>
                <a:spcBef>
                  <a:spcPts val="1200"/>
                </a:spcBef>
                <a:buFont typeface="+mj-lt"/>
                <a:buAutoNum type="arabicPeriod"/>
              </a:pPr>
              <a:r>
                <a:rPr lang="en-US" sz="1300" b="0" dirty="0"/>
                <a:t>Once on the info page, you will see a “Properties” panel [Fig. 2] on the right side of the interface.  This is where you populate your metadata.  However, not all of the fields you need to populate are immediately visible, so you need to click the “Show All Properties” option </a:t>
              </a:r>
              <a:br>
                <a:rPr lang="en-US" sz="1300" b="0" dirty="0"/>
              </a:br>
              <a:r>
                <a:rPr lang="en-US" sz="1300" b="0" dirty="0"/>
                <a:t>at the bottom of that panel [Also Fig. 2].  This </a:t>
              </a:r>
              <a:br>
                <a:rPr lang="en-US" sz="1300" b="0" dirty="0"/>
              </a:br>
              <a:r>
                <a:rPr lang="en-US" sz="1300" b="0" dirty="0"/>
                <a:t>will display all the main fields that can be</a:t>
              </a:r>
              <a:br>
                <a:rPr lang="en-US" sz="1300" b="0" dirty="0"/>
              </a:br>
              <a:r>
                <a:rPr lang="en-US" sz="1300" b="0" dirty="0"/>
                <a:t>populated for metadata.</a:t>
              </a:r>
            </a:p>
            <a:p>
              <a:pPr marL="228600" indent="-228600" algn="l" defTabSz="914400" rtl="0" eaLnBrk="1" latinLnBrk="0" hangingPunct="1">
                <a:lnSpc>
                  <a:spcPct val="95000"/>
                </a:lnSpc>
                <a:spcBef>
                  <a:spcPts val="1200"/>
                </a:spcBef>
                <a:buFont typeface="+mj-lt"/>
                <a:buAutoNum type="arabicPeriod" startAt="4"/>
              </a:pPr>
              <a:r>
                <a:rPr lang="en-US" sz="1300" b="0" kern="1200" dirty="0">
                  <a:solidFill>
                    <a:schemeClr val="tx1"/>
                  </a:solidFill>
                  <a:latin typeface="+mj-lt"/>
                  <a:ea typeface="+mj-ea"/>
                  <a:cs typeface="+mj-cs"/>
                </a:rPr>
                <a:t>The list below outlines the four fields that must </a:t>
              </a:r>
              <a:br>
                <a:rPr lang="en-US" sz="1300" b="0" kern="1200" dirty="0">
                  <a:solidFill>
                    <a:schemeClr val="tx1"/>
                  </a:solidFill>
                  <a:latin typeface="+mj-lt"/>
                  <a:ea typeface="+mj-ea"/>
                  <a:cs typeface="+mj-cs"/>
                </a:rPr>
              </a:br>
              <a:r>
                <a:rPr lang="en-US" sz="1300" b="0" kern="1200" dirty="0">
                  <a:solidFill>
                    <a:schemeClr val="tx1"/>
                  </a:solidFill>
                  <a:latin typeface="+mj-lt"/>
                  <a:ea typeface="+mj-ea"/>
                  <a:cs typeface="+mj-cs"/>
                </a:rPr>
                <a:t>be accurately filled in for compliance:</a:t>
              </a:r>
            </a:p>
            <a:p>
              <a:pPr marL="365760" lvl="1" indent="-137160">
                <a:lnSpc>
                  <a:spcPct val="95000"/>
                </a:lnSpc>
                <a:spcBef>
                  <a:spcPts val="600"/>
                </a:spcBef>
                <a:buFont typeface="Arial" panose="020B0604020202020204" pitchFamily="34" charset="0"/>
                <a:buChar char="•"/>
              </a:pPr>
              <a:r>
                <a:rPr lang="en-US" sz="1200" b="1" dirty="0"/>
                <a:t>Title</a:t>
              </a:r>
            </a:p>
            <a:p>
              <a:pPr marL="365760" lvl="1" indent="-137160">
                <a:lnSpc>
                  <a:spcPct val="95000"/>
                </a:lnSpc>
                <a:spcBef>
                  <a:spcPts val="600"/>
                </a:spcBef>
                <a:buFont typeface="Arial" panose="020B0604020202020204" pitchFamily="34" charset="0"/>
                <a:buChar char="•"/>
              </a:pPr>
              <a:r>
                <a:rPr lang="en-US" sz="1200" b="1" dirty="0"/>
                <a:t>Tags</a:t>
              </a:r>
              <a:r>
                <a:rPr lang="en-US" sz="1200" b="0" dirty="0"/>
                <a:t> (</a:t>
              </a:r>
              <a:r>
                <a:rPr lang="en-US" sz="1200" b="0" i="1" dirty="0"/>
                <a:t>keywords for search</a:t>
              </a:r>
              <a:r>
                <a:rPr lang="en-US" sz="1200" b="0" dirty="0"/>
                <a:t>)</a:t>
              </a:r>
            </a:p>
            <a:p>
              <a:pPr marL="365760" lvl="1" indent="-137160">
                <a:lnSpc>
                  <a:spcPct val="95000"/>
                </a:lnSpc>
                <a:spcBef>
                  <a:spcPts val="600"/>
                </a:spcBef>
                <a:buFont typeface="Arial" panose="020B0604020202020204" pitchFamily="34" charset="0"/>
                <a:buChar char="•"/>
              </a:pPr>
              <a:r>
                <a:rPr lang="en-US" sz="1200" b="1" dirty="0"/>
                <a:t>Subject</a:t>
              </a:r>
            </a:p>
            <a:p>
              <a:pPr marL="365760" lvl="1" indent="-137160">
                <a:lnSpc>
                  <a:spcPct val="95000"/>
                </a:lnSpc>
                <a:spcBef>
                  <a:spcPts val="600"/>
                </a:spcBef>
                <a:buFont typeface="Arial" panose="020B0604020202020204" pitchFamily="34" charset="0"/>
                <a:buChar char="•"/>
              </a:pPr>
              <a:r>
                <a:rPr lang="en-US" sz="1200" b="1" dirty="0"/>
                <a:t>Author</a:t>
              </a:r>
              <a:r>
                <a:rPr lang="en-US" sz="1200" b="0" dirty="0"/>
                <a:t> (</a:t>
              </a:r>
              <a:r>
                <a:rPr lang="en-US" sz="1200" b="0" i="1" dirty="0"/>
                <a:t>remove all personal names, </a:t>
              </a:r>
              <a:br>
                <a:rPr lang="en-US" sz="1200" b="0" i="1" dirty="0"/>
              </a:br>
              <a:r>
                <a:rPr lang="en-US" sz="1200" b="0" i="1" dirty="0"/>
                <a:t>and replace with the publishing </a:t>
              </a:r>
              <a:br>
                <a:rPr lang="en-US" sz="1200" b="0" i="1" dirty="0"/>
              </a:br>
              <a:r>
                <a:rPr lang="en-US" sz="1200" b="0" i="1" dirty="0"/>
                <a:t>organization/client name</a:t>
              </a:r>
              <a:r>
                <a:rPr lang="en-US" sz="1200" b="0" dirty="0"/>
                <a:t>)</a:t>
              </a:r>
            </a:p>
          </p:txBody>
        </p:sp>
        <p:grpSp>
          <p:nvGrpSpPr>
            <p:cNvPr id="21" name="Group 20">
              <a:extLst>
                <a:ext uri="{FF2B5EF4-FFF2-40B4-BE49-F238E27FC236}">
                  <a16:creationId xmlns:a16="http://schemas.microsoft.com/office/drawing/2014/main" id="{3E20999C-403F-445A-B18A-53892638D27E}"/>
                </a:ext>
              </a:extLst>
            </p:cNvPr>
            <p:cNvGrpSpPr/>
            <p:nvPr userDrawn="1"/>
          </p:nvGrpSpPr>
          <p:grpSpPr>
            <a:xfrm>
              <a:off x="5095877" y="1142324"/>
              <a:ext cx="1488678" cy="2452446"/>
              <a:chOff x="6386062" y="1335674"/>
              <a:chExt cx="1488678" cy="2452446"/>
            </a:xfrm>
          </p:grpSpPr>
          <p:grpSp>
            <p:nvGrpSpPr>
              <p:cNvPr id="20" name="Group 19">
                <a:extLst>
                  <a:ext uri="{FF2B5EF4-FFF2-40B4-BE49-F238E27FC236}">
                    <a16:creationId xmlns:a16="http://schemas.microsoft.com/office/drawing/2014/main" id="{3B7D172B-4A91-4CE4-BBCF-88813F59E933}"/>
                  </a:ext>
                </a:extLst>
              </p:cNvPr>
              <p:cNvGrpSpPr/>
              <p:nvPr userDrawn="1"/>
            </p:nvGrpSpPr>
            <p:grpSpPr>
              <a:xfrm>
                <a:off x="6607819" y="1723440"/>
                <a:ext cx="957562" cy="2064680"/>
                <a:chOff x="7905450" y="1343026"/>
                <a:chExt cx="957562" cy="2064680"/>
              </a:xfrm>
            </p:grpSpPr>
            <p:pic>
              <p:nvPicPr>
                <p:cNvPr id="13" name="Picture 12">
                  <a:extLst>
                    <a:ext uri="{FF2B5EF4-FFF2-40B4-BE49-F238E27FC236}">
                      <a16:creationId xmlns:a16="http://schemas.microsoft.com/office/drawing/2014/main" id="{74734E71-624E-41A8-AC6A-B8E52483DA3D}"/>
                    </a:ext>
                  </a:extLst>
                </p:cNvPr>
                <p:cNvPicPr>
                  <a:picLocks noChangeAspect="1"/>
                </p:cNvPicPr>
                <p:nvPr userDrawn="1"/>
              </p:nvPicPr>
              <p:blipFill rotWithShape="1">
                <a:blip r:embed="rId2"/>
                <a:srcRect t="10159"/>
                <a:stretch/>
              </p:blipFill>
              <p:spPr>
                <a:xfrm>
                  <a:off x="7905450" y="1343026"/>
                  <a:ext cx="957562" cy="2064680"/>
                </a:xfrm>
                <a:prstGeom prst="rect">
                  <a:avLst/>
                </a:prstGeom>
                <a:effectLst>
                  <a:outerShdw blurRad="25400" dist="12700" dir="8100000" algn="tr" rotWithShape="0">
                    <a:prstClr val="black">
                      <a:alpha val="40000"/>
                    </a:prstClr>
                  </a:outerShdw>
                </a:effectLst>
              </p:spPr>
            </p:pic>
            <p:sp>
              <p:nvSpPr>
                <p:cNvPr id="19" name="Arrow: Left 18">
                  <a:extLst>
                    <a:ext uri="{FF2B5EF4-FFF2-40B4-BE49-F238E27FC236}">
                      <a16:creationId xmlns:a16="http://schemas.microsoft.com/office/drawing/2014/main" id="{069398D4-FC46-4C88-8B0B-80E11944B659}"/>
                    </a:ext>
                  </a:extLst>
                </p:cNvPr>
                <p:cNvSpPr/>
                <p:nvPr userDrawn="1"/>
              </p:nvSpPr>
              <p:spPr>
                <a:xfrm>
                  <a:off x="8428032" y="2588417"/>
                  <a:ext cx="309562" cy="247648"/>
                </a:xfrm>
                <a:prstGeom prst="left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2" name="Title 1">
                <a:extLst>
                  <a:ext uri="{FF2B5EF4-FFF2-40B4-BE49-F238E27FC236}">
                    <a16:creationId xmlns:a16="http://schemas.microsoft.com/office/drawing/2014/main" id="{51048612-FCF1-42F3-AB70-D212FBB89416}"/>
                  </a:ext>
                  <a:ext uri="{C183D7F6-B498-43B3-948B-1728B52AA6E4}">
                    <adec:decorative xmlns:adec="http://schemas.microsoft.com/office/drawing/2017/decorative" xmlns="" val="1"/>
                  </a:ext>
                </a:extLst>
              </p:cNvPr>
              <p:cNvSpPr txBox="1">
                <a:spLocks/>
              </p:cNvSpPr>
              <p:nvPr userDrawn="1"/>
            </p:nvSpPr>
            <p:spPr>
              <a:xfrm>
                <a:off x="6386062" y="1335674"/>
                <a:ext cx="1488678" cy="33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1</a:t>
                </a:r>
                <a:r>
                  <a:rPr lang="en-US" sz="1050" b="0" i="1" dirty="0">
                    <a:solidFill>
                      <a:schemeClr val="accent4">
                        <a:lumMod val="75000"/>
                      </a:schemeClr>
                    </a:solidFill>
                  </a:rPr>
                  <a:t>: </a:t>
                </a:r>
                <a:r>
                  <a:rPr lang="en-US" sz="1050" b="0" i="1" dirty="0">
                    <a:solidFill>
                      <a:schemeClr val="accent3">
                        <a:lumMod val="50000"/>
                      </a:schemeClr>
                    </a:solidFill>
                  </a:rPr>
                  <a:t>File metadata lives in the “Info” view. </a:t>
                </a:r>
              </a:p>
            </p:txBody>
          </p:sp>
        </p:grpSp>
        <p:grpSp>
          <p:nvGrpSpPr>
            <p:cNvPr id="29" name="Group 28">
              <a:extLst>
                <a:ext uri="{FF2B5EF4-FFF2-40B4-BE49-F238E27FC236}">
                  <a16:creationId xmlns:a16="http://schemas.microsoft.com/office/drawing/2014/main" id="{29CDA2AF-AB38-4FD2-8A0A-137CECD995FA}"/>
                </a:ext>
              </a:extLst>
            </p:cNvPr>
            <p:cNvGrpSpPr/>
            <p:nvPr userDrawn="1"/>
          </p:nvGrpSpPr>
          <p:grpSpPr>
            <a:xfrm>
              <a:off x="6854825" y="1115340"/>
              <a:ext cx="1933120" cy="2767097"/>
              <a:chOff x="6854825" y="1115340"/>
              <a:chExt cx="1933120" cy="2767097"/>
            </a:xfrm>
          </p:grpSpPr>
          <p:pic>
            <p:nvPicPr>
              <p:cNvPr id="23" name="Picture 22">
                <a:extLst>
                  <a:ext uri="{FF2B5EF4-FFF2-40B4-BE49-F238E27FC236}">
                    <a16:creationId xmlns:a16="http://schemas.microsoft.com/office/drawing/2014/main" id="{75EFE886-858F-4D34-AD9B-8D98C3B3A838}"/>
                  </a:ext>
                </a:extLst>
              </p:cNvPr>
              <p:cNvPicPr>
                <a:picLocks noChangeAspect="1"/>
              </p:cNvPicPr>
              <p:nvPr userDrawn="1"/>
            </p:nvPicPr>
            <p:blipFill>
              <a:blip r:embed="rId3"/>
              <a:stretch>
                <a:fillRect/>
              </a:stretch>
            </p:blipFill>
            <p:spPr>
              <a:xfrm>
                <a:off x="7107137" y="1496159"/>
                <a:ext cx="1271710" cy="2361142"/>
              </a:xfrm>
              <a:prstGeom prst="rect">
                <a:avLst/>
              </a:prstGeom>
              <a:ln>
                <a:solidFill>
                  <a:schemeClr val="bg1">
                    <a:lumMod val="85000"/>
                  </a:schemeClr>
                </a:solidFill>
              </a:ln>
              <a:effectLst>
                <a:outerShdw blurRad="25400" dist="12700" dir="8100000" algn="tr" rotWithShape="0">
                  <a:prstClr val="black">
                    <a:alpha val="40000"/>
                  </a:prstClr>
                </a:outerShdw>
              </a:effectLst>
            </p:spPr>
          </p:pic>
          <p:sp>
            <p:nvSpPr>
              <p:cNvPr id="26" name="Title 1">
                <a:extLst>
                  <a:ext uri="{FF2B5EF4-FFF2-40B4-BE49-F238E27FC236}">
                    <a16:creationId xmlns:a16="http://schemas.microsoft.com/office/drawing/2014/main" id="{6192F15E-FB9A-4CE2-8C77-394834244717}"/>
                  </a:ext>
                  <a:ext uri="{C183D7F6-B498-43B3-948B-1728B52AA6E4}">
                    <adec:decorative xmlns:adec="http://schemas.microsoft.com/office/drawing/2017/decorative" xmlns="" val="1"/>
                  </a:ext>
                </a:extLst>
              </p:cNvPr>
              <p:cNvSpPr txBox="1">
                <a:spLocks/>
              </p:cNvSpPr>
              <p:nvPr userDrawn="1"/>
            </p:nvSpPr>
            <p:spPr>
              <a:xfrm>
                <a:off x="6854825" y="1115340"/>
                <a:ext cx="1933120" cy="3372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2</a:t>
                </a:r>
                <a:r>
                  <a:rPr lang="en-US" sz="1050" b="0" i="1" dirty="0">
                    <a:solidFill>
                      <a:schemeClr val="accent4">
                        <a:lumMod val="75000"/>
                      </a:schemeClr>
                    </a:solidFill>
                  </a:rPr>
                  <a:t>: </a:t>
                </a:r>
                <a:r>
                  <a:rPr lang="en-US" sz="1050" b="0" i="1" dirty="0">
                    <a:solidFill>
                      <a:schemeClr val="accent3">
                        <a:lumMod val="50000"/>
                      </a:schemeClr>
                    </a:solidFill>
                  </a:rPr>
                  <a:t>Properties Panel and the “Show All Properties” option</a:t>
                </a:r>
              </a:p>
            </p:txBody>
          </p:sp>
          <p:sp>
            <p:nvSpPr>
              <p:cNvPr id="31" name="Arrow: Left 30">
                <a:extLst>
                  <a:ext uri="{FF2B5EF4-FFF2-40B4-BE49-F238E27FC236}">
                    <a16:creationId xmlns:a16="http://schemas.microsoft.com/office/drawing/2014/main" id="{5F8A1F60-FE00-4761-9503-41F3DC5AE388}"/>
                  </a:ext>
                </a:extLst>
              </p:cNvPr>
              <p:cNvSpPr/>
              <p:nvPr userDrawn="1"/>
            </p:nvSpPr>
            <p:spPr>
              <a:xfrm>
                <a:off x="7697272" y="3634789"/>
                <a:ext cx="309562" cy="247648"/>
              </a:xfrm>
              <a:prstGeom prst="lef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1366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8 Guidance pag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51" name="Group 50">
            <a:extLst>
              <a:ext uri="{FF2B5EF4-FFF2-40B4-BE49-F238E27FC236}">
                <a16:creationId xmlns:a16="http://schemas.microsoft.com/office/drawing/2014/main" id="{CF861153-3F9E-4295-83EF-55F7C16292D2}"/>
              </a:ext>
              <a:ext uri="{C183D7F6-B498-43B3-948B-1728B52AA6E4}">
                <adec:decorative xmlns:adec="http://schemas.microsoft.com/office/drawing/2017/decorative" xmlns="" val="1"/>
              </a:ext>
            </a:extLst>
          </p:cNvPr>
          <p:cNvGrpSpPr/>
          <p:nvPr userDrawn="1"/>
        </p:nvGrpSpPr>
        <p:grpSpPr>
          <a:xfrm>
            <a:off x="1" y="361268"/>
            <a:ext cx="12071723" cy="6196003"/>
            <a:chOff x="1" y="361261"/>
            <a:chExt cx="9053792" cy="6196003"/>
          </a:xfrm>
        </p:grpSpPr>
        <p:sp>
          <p:nvSpPr>
            <p:cNvPr id="30" name="Title 1">
              <a:extLst>
                <a:ext uri="{FF2B5EF4-FFF2-40B4-BE49-F238E27FC236}">
                  <a16:creationId xmlns:a16="http://schemas.microsoft.com/office/drawing/2014/main" id="{26BAA9BA-57E3-4493-95C8-BDF828BCCD73}"/>
                </a:ext>
                <a:ext uri="{C183D7F6-B498-43B3-948B-1728B52AA6E4}">
                  <adec:decorative xmlns:adec="http://schemas.microsoft.com/office/drawing/2017/decorative" xmlns="" val="1"/>
                </a:ext>
              </a:extLst>
            </p:cNvPr>
            <p:cNvSpPr txBox="1">
              <a:spLocks/>
            </p:cNvSpPr>
            <p:nvPr userDrawn="1"/>
          </p:nvSpPr>
          <p:spPr>
            <a:xfrm>
              <a:off x="1" y="5453797"/>
              <a:ext cx="2506294" cy="1102701"/>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050" b="1" spc="40" baseline="0" dirty="0">
                  <a:solidFill>
                    <a:schemeClr val="bg1"/>
                  </a:solidFill>
                </a:rPr>
                <a:t>Helpful tip: </a:t>
              </a:r>
              <a:r>
                <a:rPr lang="en-US" sz="1050" b="0" dirty="0">
                  <a:solidFill>
                    <a:schemeClr val="bg1"/>
                  </a:solidFill>
                </a:rPr>
                <a:t>if you keep your “Alt Text” dialogue box open, it will refence whatever image or object you select.  This saves time when tagging multiple graphics.</a:t>
              </a:r>
            </a:p>
          </p:txBody>
        </p:sp>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304800" y="361262"/>
              <a:ext cx="42672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Images &amp; Hyperlinks</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4572000" y="361261"/>
              <a:ext cx="4470400"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All Images must have alt text, and all hyperlinks must have screen tips.</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63E86C3-7B38-459E-A423-05D15AF803FB}"/>
                </a:ext>
                <a:ext uri="{C183D7F6-B498-43B3-948B-1728B52AA6E4}">
                  <adec:decorative xmlns:adec="http://schemas.microsoft.com/office/drawing/2017/decorative" xmlns="" val="1"/>
                </a:ext>
              </a:extLst>
            </p:cNvPr>
            <p:cNvSpPr txBox="1">
              <a:spLocks/>
            </p:cNvSpPr>
            <p:nvPr userDrawn="1"/>
          </p:nvSpPr>
          <p:spPr>
            <a:xfrm>
              <a:off x="78814"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alt text </a:t>
              </a:r>
              <a:r>
                <a:rPr lang="en-US" sz="1800" b="1" dirty="0"/>
                <a:t>to images</a:t>
              </a:r>
            </a:p>
          </p:txBody>
        </p:sp>
        <p:sp>
          <p:nvSpPr>
            <p:cNvPr id="17" name="Title 1">
              <a:extLst>
                <a:ext uri="{FF2B5EF4-FFF2-40B4-BE49-F238E27FC236}">
                  <a16:creationId xmlns:a16="http://schemas.microsoft.com/office/drawing/2014/main" id="{60C59DF7-9888-4AA1-A4B1-9F8379B43416}"/>
                </a:ext>
                <a:ext uri="{C183D7F6-B498-43B3-948B-1728B52AA6E4}">
                  <adec:decorative xmlns:adec="http://schemas.microsoft.com/office/drawing/2017/decorative" xmlns="" val="1"/>
                </a:ext>
              </a:extLst>
            </p:cNvPr>
            <p:cNvSpPr txBox="1">
              <a:spLocks/>
            </p:cNvSpPr>
            <p:nvPr userDrawn="1"/>
          </p:nvSpPr>
          <p:spPr>
            <a:xfrm>
              <a:off x="4161127"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screen tips </a:t>
              </a:r>
              <a:r>
                <a:rPr lang="en-US" sz="1800" b="1" dirty="0"/>
                <a:t>to hyperlinks</a:t>
              </a:r>
            </a:p>
          </p:txBody>
        </p:sp>
        <p:cxnSp>
          <p:nvCxnSpPr>
            <p:cNvPr id="3" name="Straight Connector 2">
              <a:extLst>
                <a:ext uri="{FF2B5EF4-FFF2-40B4-BE49-F238E27FC236}">
                  <a16:creationId xmlns:a16="http://schemas.microsoft.com/office/drawing/2014/main" id="{92FEAD71-7B26-4296-904B-0D19E780074A}"/>
                </a:ext>
                <a:ext uri="{C183D7F6-B498-43B3-948B-1728B52AA6E4}">
                  <adec:decorative xmlns:adec="http://schemas.microsoft.com/office/drawing/2017/decorative" xmlns="" val="1"/>
                </a:ext>
              </a:extLst>
            </p:cNvPr>
            <p:cNvCxnSpPr>
              <a:cxnSpLocks/>
            </p:cNvCxnSpPr>
            <p:nvPr userDrawn="1"/>
          </p:nvCxnSpPr>
          <p:spPr>
            <a:xfrm>
              <a:off x="4082790" y="1016000"/>
              <a:ext cx="0" cy="55412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xmlns="" val="1"/>
                </a:ext>
              </a:extLst>
            </p:cNvPr>
            <p:cNvSpPr txBox="1">
              <a:spLocks/>
            </p:cNvSpPr>
            <p:nvPr userDrawn="1"/>
          </p:nvSpPr>
          <p:spPr>
            <a:xfrm>
              <a:off x="67421" y="1420773"/>
              <a:ext cx="2506297"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Right-click the image with your mouse, and select “</a:t>
              </a:r>
              <a:r>
                <a:rPr lang="en-US" sz="1300" b="1" dirty="0"/>
                <a:t>Edit Alt Text</a:t>
              </a:r>
              <a:r>
                <a:rPr lang="en-US" sz="1300" b="0" dirty="0"/>
                <a:t>” from the pop-up menu (Fig. 3).  This will cause the “</a:t>
              </a:r>
              <a:r>
                <a:rPr lang="en-US" sz="1300" b="1" dirty="0"/>
                <a:t>Alt Text</a:t>
              </a:r>
              <a:r>
                <a:rPr lang="en-US" sz="1300" b="0" dirty="0"/>
                <a:t>” dialogue box (Fig. 4) to appear.</a:t>
              </a:r>
            </a:p>
            <a:p>
              <a:pPr marL="228600" indent="-228600">
                <a:lnSpc>
                  <a:spcPct val="95000"/>
                </a:lnSpc>
                <a:spcBef>
                  <a:spcPts val="1200"/>
                </a:spcBef>
                <a:buFont typeface="+mj-lt"/>
                <a:buAutoNum type="arabicPeriod"/>
              </a:pPr>
              <a:r>
                <a:rPr lang="en-US" sz="1300" b="0" dirty="0"/>
                <a:t>In this Alt Text window, you will do one of two things:</a:t>
              </a:r>
            </a:p>
            <a:p>
              <a:pPr marL="365760" lvl="1" indent="-137160">
                <a:lnSpc>
                  <a:spcPct val="95000"/>
                </a:lnSpc>
                <a:spcBef>
                  <a:spcPts val="600"/>
                </a:spcBef>
                <a:buFont typeface="Arial" panose="020B0604020202020204" pitchFamily="34" charset="0"/>
                <a:buChar char="•"/>
              </a:pPr>
              <a:r>
                <a:rPr lang="en-US" sz="1200" b="0" dirty="0"/>
                <a:t>If your image is included for purely decorative purposes, all you have to do is click the “</a:t>
              </a:r>
              <a:r>
                <a:rPr lang="en-US" sz="1200" b="1" dirty="0"/>
                <a:t>Mark as decorative</a:t>
              </a:r>
              <a:r>
                <a:rPr lang="en-US" sz="1200" b="0" dirty="0"/>
                <a:t>” box.</a:t>
              </a:r>
            </a:p>
            <a:p>
              <a:pPr marL="365760" lvl="1" indent="-137160">
                <a:lnSpc>
                  <a:spcPct val="95000"/>
                </a:lnSpc>
                <a:spcBef>
                  <a:spcPts val="600"/>
                </a:spcBef>
                <a:buFont typeface="Arial" panose="020B0604020202020204" pitchFamily="34" charset="0"/>
                <a:buChar char="•"/>
              </a:pPr>
              <a:r>
                <a:rPr lang="en-US" sz="1200" b="0" dirty="0"/>
                <a:t>If your image is important to the content of your presentation, provide a written version of the information that is depicted in your image, as directed.</a:t>
              </a:r>
            </a:p>
          </p:txBody>
        </p:sp>
        <p:grpSp>
          <p:nvGrpSpPr>
            <p:cNvPr id="25" name="Group 24">
              <a:extLst>
                <a:ext uri="{FF2B5EF4-FFF2-40B4-BE49-F238E27FC236}">
                  <a16:creationId xmlns:a16="http://schemas.microsoft.com/office/drawing/2014/main" id="{5B609312-2F94-4E9C-9142-1BEFDFD550A6}"/>
                </a:ext>
              </a:extLst>
            </p:cNvPr>
            <p:cNvGrpSpPr/>
            <p:nvPr userDrawn="1"/>
          </p:nvGrpSpPr>
          <p:grpSpPr>
            <a:xfrm>
              <a:off x="2765333" y="1734469"/>
              <a:ext cx="1035331" cy="2464956"/>
              <a:chOff x="3506759" y="2541754"/>
              <a:chExt cx="1035331" cy="2464956"/>
            </a:xfrm>
          </p:grpSpPr>
          <p:pic>
            <p:nvPicPr>
              <p:cNvPr id="20" name="Picture 19">
                <a:extLst>
                  <a:ext uri="{FF2B5EF4-FFF2-40B4-BE49-F238E27FC236}">
                    <a16:creationId xmlns:a16="http://schemas.microsoft.com/office/drawing/2014/main" id="{3370D5D1-0E71-490A-8553-BA91101C2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6760" y="2836713"/>
                <a:ext cx="956993" cy="2169997"/>
              </a:xfrm>
              <a:prstGeom prst="rect">
                <a:avLst/>
              </a:prstGeom>
              <a:effectLst>
                <a:outerShdw blurRad="25400" dist="12700" dir="8100000" algn="tr" rotWithShape="0">
                  <a:prstClr val="black">
                    <a:alpha val="40000"/>
                  </a:prstClr>
                </a:outerShdw>
              </a:effectLst>
            </p:spPr>
          </p:pic>
          <p:sp>
            <p:nvSpPr>
              <p:cNvPr id="24" name="Title 1">
                <a:extLst>
                  <a:ext uri="{FF2B5EF4-FFF2-40B4-BE49-F238E27FC236}">
                    <a16:creationId xmlns:a16="http://schemas.microsoft.com/office/drawing/2014/main" id="{DB145736-058F-4D45-8913-2030142B3B50}"/>
                  </a:ext>
                  <a:ext uri="{C183D7F6-B498-43B3-948B-1728B52AA6E4}">
                    <adec:decorative xmlns:adec="http://schemas.microsoft.com/office/drawing/2017/decorative" xmlns="" val="1"/>
                  </a:ext>
                </a:extLst>
              </p:cNvPr>
              <p:cNvSpPr txBox="1">
                <a:spLocks/>
              </p:cNvSpPr>
              <p:nvPr userDrawn="1"/>
            </p:nvSpPr>
            <p:spPr>
              <a:xfrm>
                <a:off x="3506759" y="2541754"/>
                <a:ext cx="1035331"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3</a:t>
                </a:r>
                <a:r>
                  <a:rPr lang="en-US" sz="1050" b="0" i="1" dirty="0">
                    <a:solidFill>
                      <a:schemeClr val="accent4">
                        <a:lumMod val="75000"/>
                      </a:schemeClr>
                    </a:solidFill>
                  </a:rPr>
                  <a:t>: </a:t>
                </a:r>
                <a:r>
                  <a:rPr lang="en-US" sz="1050" b="0" i="1" dirty="0">
                    <a:solidFill>
                      <a:schemeClr val="accent3">
                        <a:lumMod val="50000"/>
                      </a:schemeClr>
                    </a:solidFill>
                  </a:rPr>
                  <a:t>Image right-click menu</a:t>
                </a:r>
              </a:p>
            </p:txBody>
          </p:sp>
        </p:grpSp>
        <p:grpSp>
          <p:nvGrpSpPr>
            <p:cNvPr id="29" name="Group 28">
              <a:extLst>
                <a:ext uri="{FF2B5EF4-FFF2-40B4-BE49-F238E27FC236}">
                  <a16:creationId xmlns:a16="http://schemas.microsoft.com/office/drawing/2014/main" id="{8176DAA8-AEE5-4B18-80A0-B81FD796920F}"/>
                </a:ext>
              </a:extLst>
            </p:cNvPr>
            <p:cNvGrpSpPr/>
            <p:nvPr userDrawn="1"/>
          </p:nvGrpSpPr>
          <p:grpSpPr>
            <a:xfrm>
              <a:off x="2480672" y="4602187"/>
              <a:ext cx="1600955" cy="1941197"/>
              <a:chOff x="546332" y="4602187"/>
              <a:chExt cx="1600955" cy="1941197"/>
            </a:xfrm>
          </p:grpSpPr>
          <p:pic>
            <p:nvPicPr>
              <p:cNvPr id="27" name="Picture 26">
                <a:extLst>
                  <a:ext uri="{FF2B5EF4-FFF2-40B4-BE49-F238E27FC236}">
                    <a16:creationId xmlns:a16="http://schemas.microsoft.com/office/drawing/2014/main" id="{938194B1-0B92-489F-BEF4-3D669D6171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332" y="4946364"/>
                <a:ext cx="1548256" cy="159702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28" name="Title 1">
                <a:extLst>
                  <a:ext uri="{FF2B5EF4-FFF2-40B4-BE49-F238E27FC236}">
                    <a16:creationId xmlns:a16="http://schemas.microsoft.com/office/drawing/2014/main" id="{6C9554EC-042C-4A19-B84F-57C966211278}"/>
                  </a:ext>
                  <a:ext uri="{C183D7F6-B498-43B3-948B-1728B52AA6E4}">
                    <adec:decorative xmlns:adec="http://schemas.microsoft.com/office/drawing/2017/decorative" xmlns="" val="1"/>
                  </a:ext>
                </a:extLst>
              </p:cNvPr>
              <p:cNvSpPr txBox="1">
                <a:spLocks/>
              </p:cNvSpPr>
              <p:nvPr userDrawn="1"/>
            </p:nvSpPr>
            <p:spPr>
              <a:xfrm>
                <a:off x="1069761" y="4602187"/>
                <a:ext cx="1077526" cy="3372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4</a:t>
                </a:r>
                <a:r>
                  <a:rPr lang="en-US" sz="1050" b="0" i="1" dirty="0">
                    <a:solidFill>
                      <a:schemeClr val="accent4">
                        <a:lumMod val="75000"/>
                      </a:schemeClr>
                    </a:solidFill>
                  </a:rPr>
                  <a:t>: </a:t>
                </a:r>
                <a:r>
                  <a:rPr lang="en-US" sz="1050" b="0" i="1" dirty="0">
                    <a:solidFill>
                      <a:schemeClr val="accent3">
                        <a:lumMod val="50000"/>
                      </a:schemeClr>
                    </a:solidFill>
                  </a:rPr>
                  <a:t>Alt Text dialogue box</a:t>
                </a:r>
              </a:p>
            </p:txBody>
          </p:sp>
        </p:grpSp>
        <p:sp>
          <p:nvSpPr>
            <p:cNvPr id="31" name="Title 1">
              <a:extLst>
                <a:ext uri="{FF2B5EF4-FFF2-40B4-BE49-F238E27FC236}">
                  <a16:creationId xmlns:a16="http://schemas.microsoft.com/office/drawing/2014/main" id="{286744A7-4DBF-4DBA-AF85-77A3F338D03F}"/>
                </a:ext>
                <a:ext uri="{C183D7F6-B498-43B3-948B-1728B52AA6E4}">
                  <adec:decorative xmlns:adec="http://schemas.microsoft.com/office/drawing/2017/decorative" xmlns="" val="1"/>
                </a:ext>
              </a:extLst>
            </p:cNvPr>
            <p:cNvSpPr txBox="1">
              <a:spLocks/>
            </p:cNvSpPr>
            <p:nvPr userDrawn="1"/>
          </p:nvSpPr>
          <p:spPr>
            <a:xfrm>
              <a:off x="4186762" y="1420773"/>
              <a:ext cx="3763912"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200" b="0" dirty="0"/>
                <a:t>Right-click the link with your mouse, and select “</a:t>
              </a:r>
              <a:r>
                <a:rPr lang="en-US" sz="1200" b="1" dirty="0"/>
                <a:t>Edit Link</a:t>
              </a:r>
              <a:r>
                <a:rPr lang="en-US" sz="1200" b="0" dirty="0"/>
                <a:t>” from the pop-up menu (Fig. 5).  This will cause the “</a:t>
              </a:r>
              <a:r>
                <a:rPr lang="en-US" sz="1200" b="1" dirty="0"/>
                <a:t>Edit Hyperlink</a:t>
              </a:r>
              <a:r>
                <a:rPr lang="en-US" sz="1200" b="0" dirty="0"/>
                <a:t>” dialogue box </a:t>
              </a:r>
              <a:br>
                <a:rPr lang="en-US" sz="1200" b="0" dirty="0"/>
              </a:br>
              <a:r>
                <a:rPr lang="en-US" sz="1200" b="0" dirty="0"/>
                <a:t>(Fig. 6) to appear.</a:t>
              </a:r>
            </a:p>
            <a:p>
              <a:pPr marL="228600" indent="-228600">
                <a:lnSpc>
                  <a:spcPct val="95000"/>
                </a:lnSpc>
                <a:spcBef>
                  <a:spcPts val="1200"/>
                </a:spcBef>
                <a:buFont typeface="+mj-lt"/>
                <a:buAutoNum type="arabicPeriod"/>
              </a:pPr>
              <a:r>
                <a:rPr lang="en-US" sz="1200" b="0" dirty="0"/>
                <a:t>In this Edit Hyperlink window, click the “ScreenTip…” button in the top-right corner.</a:t>
              </a:r>
            </a:p>
            <a:p>
              <a:pPr marL="228600" indent="-228600">
                <a:lnSpc>
                  <a:spcPct val="95000"/>
                </a:lnSpc>
                <a:spcBef>
                  <a:spcPts val="1200"/>
                </a:spcBef>
                <a:buFont typeface="+mj-lt"/>
                <a:buAutoNum type="arabicPeriod"/>
              </a:pPr>
              <a:r>
                <a:rPr lang="en-US" sz="1200" b="0" dirty="0"/>
                <a:t>The “</a:t>
              </a:r>
              <a:r>
                <a:rPr lang="en-US" sz="1200" b="1" dirty="0"/>
                <a:t>Set Hyperlink ScreenTip</a:t>
              </a:r>
              <a:r>
                <a:rPr lang="en-US" sz="1200" b="0" dirty="0"/>
                <a:t>” menu (Fig. 7) will pop up.  In the box provided, write a phrase that describes where this link goes, and what type of media is linked.  </a:t>
              </a:r>
              <a:r>
                <a:rPr lang="en-US" sz="1200" b="0" i="1" dirty="0"/>
                <a:t>For example, a hyperlinked email address on a “Contact” slide might read, “Send an email to [contact’s name]”</a:t>
              </a:r>
              <a:r>
                <a:rPr lang="en-US" sz="1200" b="0" i="0" dirty="0"/>
                <a:t>.</a:t>
              </a:r>
            </a:p>
            <a:p>
              <a:pPr marL="228600" indent="-228600">
                <a:lnSpc>
                  <a:spcPct val="95000"/>
                </a:lnSpc>
                <a:spcBef>
                  <a:spcPts val="1200"/>
                </a:spcBef>
                <a:buFont typeface="+mj-lt"/>
                <a:buAutoNum type="arabicPeriod"/>
              </a:pPr>
              <a:r>
                <a:rPr lang="en-US" sz="1200" b="0" i="0" dirty="0"/>
                <a:t>Click “OK” in the above menus until you are back in your regular view.</a:t>
              </a:r>
            </a:p>
          </p:txBody>
        </p:sp>
        <p:grpSp>
          <p:nvGrpSpPr>
            <p:cNvPr id="42" name="Group 41">
              <a:extLst>
                <a:ext uri="{FF2B5EF4-FFF2-40B4-BE49-F238E27FC236}">
                  <a16:creationId xmlns:a16="http://schemas.microsoft.com/office/drawing/2014/main" id="{58FBFC64-F9A2-497E-AA9A-60C77257ECF2}"/>
                </a:ext>
              </a:extLst>
            </p:cNvPr>
            <p:cNvGrpSpPr/>
            <p:nvPr userDrawn="1"/>
          </p:nvGrpSpPr>
          <p:grpSpPr>
            <a:xfrm>
              <a:off x="7985693" y="1741787"/>
              <a:ext cx="1048983" cy="2411972"/>
              <a:chOff x="7985693" y="1420773"/>
              <a:chExt cx="1048983" cy="2411972"/>
            </a:xfrm>
          </p:grpSpPr>
          <p:sp>
            <p:nvSpPr>
              <p:cNvPr id="34" name="Title 1">
                <a:extLst>
                  <a:ext uri="{FF2B5EF4-FFF2-40B4-BE49-F238E27FC236}">
                    <a16:creationId xmlns:a16="http://schemas.microsoft.com/office/drawing/2014/main" id="{6BB7D690-FC65-4283-89DE-8C46F4A90B46}"/>
                  </a:ext>
                  <a:ext uri="{C183D7F6-B498-43B3-948B-1728B52AA6E4}">
                    <adec:decorative xmlns:adec="http://schemas.microsoft.com/office/drawing/2017/decorative" xmlns="" val="1"/>
                  </a:ext>
                </a:extLst>
              </p:cNvPr>
              <p:cNvSpPr txBox="1">
                <a:spLocks/>
              </p:cNvSpPr>
              <p:nvPr userDrawn="1"/>
            </p:nvSpPr>
            <p:spPr>
              <a:xfrm>
                <a:off x="7985693" y="1420773"/>
                <a:ext cx="1030139"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5</a:t>
                </a:r>
                <a:r>
                  <a:rPr lang="en-US" sz="1050" b="0" i="1" dirty="0">
                    <a:solidFill>
                      <a:schemeClr val="accent4">
                        <a:lumMod val="75000"/>
                      </a:schemeClr>
                    </a:solidFill>
                  </a:rPr>
                  <a:t>: </a:t>
                </a:r>
                <a:r>
                  <a:rPr lang="en-US" sz="1050" b="0" i="1" dirty="0">
                    <a:solidFill>
                      <a:schemeClr val="accent3">
                        <a:lumMod val="50000"/>
                      </a:schemeClr>
                    </a:solidFill>
                  </a:rPr>
                  <a:t>Hyperlink right-click menu</a:t>
                </a:r>
              </a:p>
            </p:txBody>
          </p:sp>
          <p:pic>
            <p:nvPicPr>
              <p:cNvPr id="41" name="Picture 40">
                <a:extLst>
                  <a:ext uri="{FF2B5EF4-FFF2-40B4-BE49-F238E27FC236}">
                    <a16:creationId xmlns:a16="http://schemas.microsoft.com/office/drawing/2014/main" id="{1FE4FDEC-17CE-4F12-A734-B677DBD845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537" y="1741990"/>
                <a:ext cx="1030139" cy="2090755"/>
              </a:xfrm>
              <a:prstGeom prst="rect">
                <a:avLst/>
              </a:prstGeom>
              <a:effectLst>
                <a:outerShdw blurRad="25400" dist="12700" dir="8100000" algn="tr" rotWithShape="0">
                  <a:prstClr val="black">
                    <a:alpha val="40000"/>
                  </a:prstClr>
                </a:outerShdw>
              </a:effectLst>
            </p:spPr>
          </p:pic>
        </p:grpSp>
        <p:grpSp>
          <p:nvGrpSpPr>
            <p:cNvPr id="48" name="Group 47">
              <a:extLst>
                <a:ext uri="{FF2B5EF4-FFF2-40B4-BE49-F238E27FC236}">
                  <a16:creationId xmlns:a16="http://schemas.microsoft.com/office/drawing/2014/main" id="{4CBF3933-EA75-4F72-A34E-0D26EBC3E227}"/>
                </a:ext>
              </a:extLst>
            </p:cNvPr>
            <p:cNvGrpSpPr/>
            <p:nvPr userDrawn="1"/>
          </p:nvGrpSpPr>
          <p:grpSpPr>
            <a:xfrm>
              <a:off x="4185598" y="4269049"/>
              <a:ext cx="3413543" cy="1697990"/>
              <a:chOff x="4321889" y="4942522"/>
              <a:chExt cx="3413543" cy="1697990"/>
            </a:xfrm>
          </p:grpSpPr>
          <p:grpSp>
            <p:nvGrpSpPr>
              <p:cNvPr id="46" name="Group 45">
                <a:extLst>
                  <a:ext uri="{FF2B5EF4-FFF2-40B4-BE49-F238E27FC236}">
                    <a16:creationId xmlns:a16="http://schemas.microsoft.com/office/drawing/2014/main" id="{12D65B03-9E41-4ED2-B1AC-5D9892F7DF6A}"/>
                  </a:ext>
                </a:extLst>
              </p:cNvPr>
              <p:cNvGrpSpPr/>
              <p:nvPr userDrawn="1"/>
            </p:nvGrpSpPr>
            <p:grpSpPr>
              <a:xfrm>
                <a:off x="4321889" y="4942522"/>
                <a:ext cx="3413543" cy="1346853"/>
                <a:chOff x="4321889" y="4942522"/>
                <a:chExt cx="3413543" cy="1346853"/>
              </a:xfrm>
            </p:grpSpPr>
            <p:pic>
              <p:nvPicPr>
                <p:cNvPr id="37" name="Picture 36">
                  <a:extLst>
                    <a:ext uri="{FF2B5EF4-FFF2-40B4-BE49-F238E27FC236}">
                      <a16:creationId xmlns:a16="http://schemas.microsoft.com/office/drawing/2014/main" id="{E9F0AFC3-370B-4A71-ACD2-81CF1B49B3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1889" y="5191125"/>
                  <a:ext cx="2350582" cy="1098250"/>
                </a:xfrm>
                <a:prstGeom prst="rect">
                  <a:avLst/>
                </a:prstGeom>
                <a:effectLst>
                  <a:outerShdw blurRad="25400" dist="12700" dir="8100000" algn="tr" rotWithShape="0">
                    <a:prstClr val="black">
                      <a:alpha val="40000"/>
                    </a:prstClr>
                  </a:outerShdw>
                </a:effectLst>
              </p:spPr>
            </p:pic>
            <p:pic>
              <p:nvPicPr>
                <p:cNvPr id="43" name="Picture 42">
                  <a:extLst>
                    <a:ext uri="{FF2B5EF4-FFF2-40B4-BE49-F238E27FC236}">
                      <a16:creationId xmlns:a16="http://schemas.microsoft.com/office/drawing/2014/main" id="{CA95AC37-F8D3-40A8-8C71-8E9AC05FD2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0650" b="52754"/>
                <a:stretch/>
              </p:blipFill>
              <p:spPr>
                <a:xfrm>
                  <a:off x="6889752" y="4942522"/>
                  <a:ext cx="845680" cy="964767"/>
                </a:xfrm>
                <a:prstGeom prst="rect">
                  <a:avLst/>
                </a:prstGeom>
                <a:ln>
                  <a:solidFill>
                    <a:schemeClr val="accent1">
                      <a:lumMod val="60000"/>
                      <a:lumOff val="40000"/>
                    </a:schemeClr>
                  </a:solidFill>
                </a:ln>
                <a:effectLst>
                  <a:outerShdw blurRad="25400" dist="12700" dir="8100000" algn="tr" rotWithShape="0">
                    <a:prstClr val="black">
                      <a:alpha val="40000"/>
                    </a:prstClr>
                  </a:outerShdw>
                </a:effectLst>
              </p:spPr>
            </p:pic>
            <p:sp>
              <p:nvSpPr>
                <p:cNvPr id="44" name="Trapezoid 43">
                  <a:extLst>
                    <a:ext uri="{FF2B5EF4-FFF2-40B4-BE49-F238E27FC236}">
                      <a16:creationId xmlns:a16="http://schemas.microsoft.com/office/drawing/2014/main" id="{FB866BEB-C5A6-431E-B074-191E95D5E7AF}"/>
                    </a:ext>
                  </a:extLst>
                </p:cNvPr>
                <p:cNvSpPr/>
                <p:nvPr userDrawn="1"/>
              </p:nvSpPr>
              <p:spPr>
                <a:xfrm rot="16200000">
                  <a:off x="6298730" y="5316266"/>
                  <a:ext cx="964766" cy="217279"/>
                </a:xfrm>
                <a:prstGeom prst="trapezoid">
                  <a:avLst>
                    <a:gd name="adj" fmla="val 115499"/>
                  </a:avLst>
                </a:prstGeom>
                <a:gradFill flip="none" rotWithShape="1">
                  <a:gsLst>
                    <a:gs pos="98230">
                      <a:schemeClr val="accent1">
                        <a:lumMod val="60000"/>
                        <a:lumOff val="40000"/>
                      </a:schemeClr>
                    </a:gs>
                    <a:gs pos="2655">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44">
                  <a:extLst>
                    <a:ext uri="{FF2B5EF4-FFF2-40B4-BE49-F238E27FC236}">
                      <a16:creationId xmlns:a16="http://schemas.microsoft.com/office/drawing/2014/main" id="{3A51F561-3054-4B38-AE88-1F7B64B0934F}"/>
                    </a:ext>
                  </a:extLst>
                </p:cNvPr>
                <p:cNvSpPr/>
                <p:nvPr userDrawn="1"/>
              </p:nvSpPr>
              <p:spPr>
                <a:xfrm>
                  <a:off x="6229349" y="5191231"/>
                  <a:ext cx="458603" cy="4642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Title 1">
                <a:extLst>
                  <a:ext uri="{FF2B5EF4-FFF2-40B4-BE49-F238E27FC236}">
                    <a16:creationId xmlns:a16="http://schemas.microsoft.com/office/drawing/2014/main" id="{01013A0D-F01C-480C-B90C-D27F4232995D}"/>
                  </a:ext>
                  <a:ext uri="{C183D7F6-B498-43B3-948B-1728B52AA6E4}">
                    <adec:decorative xmlns:adec="http://schemas.microsoft.com/office/drawing/2017/decorative" xmlns="" val="1"/>
                  </a:ext>
                </a:extLst>
              </p:cNvPr>
              <p:cNvSpPr txBox="1">
                <a:spLocks/>
              </p:cNvSpPr>
              <p:nvPr userDrawn="1"/>
            </p:nvSpPr>
            <p:spPr>
              <a:xfrm>
                <a:off x="4399478" y="6402542"/>
                <a:ext cx="2288474"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6</a:t>
                </a:r>
                <a:r>
                  <a:rPr lang="en-US" sz="1050" b="0" i="1" dirty="0">
                    <a:solidFill>
                      <a:schemeClr val="accent4">
                        <a:lumMod val="75000"/>
                      </a:schemeClr>
                    </a:solidFill>
                  </a:rPr>
                  <a:t>: </a:t>
                </a:r>
                <a:r>
                  <a:rPr lang="en-US" sz="1050" b="0" i="1" dirty="0">
                    <a:solidFill>
                      <a:schemeClr val="accent3">
                        <a:lumMod val="50000"/>
                      </a:schemeClr>
                    </a:solidFill>
                  </a:rPr>
                  <a:t>Edit Hyperlink dialogue box, zoomed on the “ScreenTip…” button</a:t>
                </a:r>
                <a:r>
                  <a:rPr lang="en-US" sz="1050" b="0" i="1" dirty="0">
                    <a:solidFill>
                      <a:schemeClr val="accent4">
                        <a:lumMod val="75000"/>
                      </a:schemeClr>
                    </a:solidFill>
                  </a:rPr>
                  <a:t>.</a:t>
                </a:r>
              </a:p>
            </p:txBody>
          </p:sp>
        </p:grpSp>
        <p:grpSp>
          <p:nvGrpSpPr>
            <p:cNvPr id="50" name="Group 49">
              <a:extLst>
                <a:ext uri="{FF2B5EF4-FFF2-40B4-BE49-F238E27FC236}">
                  <a16:creationId xmlns:a16="http://schemas.microsoft.com/office/drawing/2014/main" id="{161E11EC-0609-400D-BCBA-9B40241FEE48}"/>
                </a:ext>
              </a:extLst>
            </p:cNvPr>
            <p:cNvGrpSpPr/>
            <p:nvPr userDrawn="1"/>
          </p:nvGrpSpPr>
          <p:grpSpPr>
            <a:xfrm>
              <a:off x="7048611" y="5428398"/>
              <a:ext cx="1987132" cy="1022374"/>
              <a:chOff x="7048611" y="5428398"/>
              <a:chExt cx="1987132" cy="1022374"/>
            </a:xfrm>
          </p:grpSpPr>
          <p:pic>
            <p:nvPicPr>
              <p:cNvPr id="39" name="Picture 38">
                <a:extLst>
                  <a:ext uri="{FF2B5EF4-FFF2-40B4-BE49-F238E27FC236}">
                    <a16:creationId xmlns:a16="http://schemas.microsoft.com/office/drawing/2014/main" id="{5A0C3C89-8760-499B-891E-1B7EAC14AAE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48611" y="5743694"/>
                <a:ext cx="1987132" cy="707078"/>
              </a:xfrm>
              <a:prstGeom prst="rect">
                <a:avLst/>
              </a:prstGeom>
              <a:effectLst>
                <a:outerShdw blurRad="25400" dist="12700" dir="8100000" algn="tr" rotWithShape="0">
                  <a:prstClr val="black">
                    <a:alpha val="40000"/>
                  </a:prstClr>
                </a:outerShdw>
              </a:effectLst>
            </p:spPr>
          </p:pic>
          <p:sp>
            <p:nvSpPr>
              <p:cNvPr id="49" name="Title 1">
                <a:extLst>
                  <a:ext uri="{FF2B5EF4-FFF2-40B4-BE49-F238E27FC236}">
                    <a16:creationId xmlns:a16="http://schemas.microsoft.com/office/drawing/2014/main" id="{1E23E501-A5FD-485E-95A8-FF245EDCE2CA}"/>
                  </a:ext>
                  <a:ext uri="{C183D7F6-B498-43B3-948B-1728B52AA6E4}">
                    <adec:decorative xmlns:adec="http://schemas.microsoft.com/office/drawing/2017/decorative" xmlns="" val="1"/>
                  </a:ext>
                </a:extLst>
              </p:cNvPr>
              <p:cNvSpPr txBox="1">
                <a:spLocks/>
              </p:cNvSpPr>
              <p:nvPr userDrawn="1"/>
            </p:nvSpPr>
            <p:spPr>
              <a:xfrm>
                <a:off x="7048611" y="5428398"/>
                <a:ext cx="1967218"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7</a:t>
                </a:r>
                <a:r>
                  <a:rPr lang="en-US" sz="1050" b="0" i="1" dirty="0">
                    <a:solidFill>
                      <a:schemeClr val="accent4">
                        <a:lumMod val="75000"/>
                      </a:schemeClr>
                    </a:solidFill>
                  </a:rPr>
                  <a:t>: </a:t>
                </a:r>
                <a:r>
                  <a:rPr lang="en-US" sz="1050" b="0" i="1" dirty="0">
                    <a:solidFill>
                      <a:schemeClr val="accent3">
                        <a:lumMod val="50000"/>
                      </a:schemeClr>
                    </a:solidFill>
                  </a:rPr>
                  <a:t>Set Hyperlink ScreenTip dialogue box</a:t>
                </a:r>
              </a:p>
            </p:txBody>
          </p:sp>
        </p:grpSp>
      </p:grpSp>
    </p:spTree>
    <p:extLst>
      <p:ext uri="{BB962C8B-B14F-4D97-AF65-F5344CB8AC3E}">
        <p14:creationId xmlns:p14="http://schemas.microsoft.com/office/powerpoint/2010/main" val="156512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8 Guidance page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11" name="Group 10">
            <a:extLst>
              <a:ext uri="{FF2B5EF4-FFF2-40B4-BE49-F238E27FC236}">
                <a16:creationId xmlns:a16="http://schemas.microsoft.com/office/drawing/2014/main" id="{4F1CF21C-8A2E-4AFD-BAB2-FE2BB4728104}"/>
              </a:ext>
              <a:ext uri="{C183D7F6-B498-43B3-948B-1728B52AA6E4}">
                <adec:decorative xmlns:adec="http://schemas.microsoft.com/office/drawing/2017/decorative" xmlns="" val="1"/>
              </a:ext>
            </a:extLst>
          </p:cNvPr>
          <p:cNvGrpSpPr/>
          <p:nvPr userDrawn="1"/>
        </p:nvGrpSpPr>
        <p:grpSpPr>
          <a:xfrm>
            <a:off x="89896" y="361268"/>
            <a:ext cx="11981829" cy="5844405"/>
            <a:chOff x="67421" y="361261"/>
            <a:chExt cx="8986372" cy="5844405"/>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Text Content</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3400425" y="361261"/>
              <a:ext cx="5057775"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How to keep your presentation content accessible and readable on the back-end</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xmlns="" val="1"/>
                </a:ext>
              </a:extLst>
            </p:cNvPr>
            <p:cNvSpPr txBox="1">
              <a:spLocks/>
            </p:cNvSpPr>
            <p:nvPr userDrawn="1"/>
          </p:nvSpPr>
          <p:spPr>
            <a:xfrm>
              <a:off x="67421" y="1056511"/>
              <a:ext cx="8644776" cy="51491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137160" indent="-137160">
                <a:lnSpc>
                  <a:spcPct val="100000"/>
                </a:lnSpc>
                <a:spcBef>
                  <a:spcPts val="1200"/>
                </a:spcBef>
                <a:spcAft>
                  <a:spcPts val="600"/>
                </a:spcAft>
                <a:buFont typeface="Arial" panose="020B0604020202020204" pitchFamily="34" charset="0"/>
                <a:buChar char="•"/>
              </a:pPr>
              <a:r>
                <a:rPr lang="en-US" sz="1600" b="1" dirty="0"/>
                <a:t>Universal Guidance </a:t>
              </a:r>
              <a:r>
                <a:rPr lang="en-US" sz="1600" b="0" dirty="0"/>
                <a:t>–</a:t>
              </a:r>
              <a:r>
                <a:rPr lang="en-US" sz="1400" b="0" dirty="0"/>
                <a:t/>
              </a:r>
              <a:br>
                <a:rPr lang="en-US" sz="1400" b="0" dirty="0"/>
              </a:br>
              <a:r>
                <a:rPr lang="en-US" sz="1400" b="0" dirty="0"/>
                <a:t>Before you build, familiarize with the slide layouts that are available in your template and always start with the correct slide layout.  With 508, simple is usually better.  </a:t>
              </a:r>
              <a:r>
                <a:rPr lang="en-US" sz="1400" b="1" dirty="0"/>
                <a:t>Do not</a:t>
              </a:r>
              <a:r>
                <a:rPr lang="en-US" sz="1400" b="0" dirty="0"/>
                <a: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Paste text boxes from a different presentation on top of existing containers in this template.</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(Instead, paste your entire slide into the deck, click on the “Paste Options” box that appears in the bottom-right corner of your slide, and choose “Use Destination Theme” from the options provided, regardless of the outcome. If the source slide did not use its template properly, you may have to select, cut, and paste your text into the right boxes.)</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empty paragraphs to space out your content in any way.</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(Space out your content with the “Paragraph” panel [Fig. 8], by adjusting </a:t>
              </a:r>
              <a:b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the spacing before and after your content.)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Use the space bar or the tab key to bring part of your content to the next line. </a:t>
              </a:r>
              <a:br>
                <a:rPr lang="en-US" sz="1300" b="0" kern="1200" dirty="0">
                  <a:solidFill>
                    <a:schemeClr val="tx1"/>
                  </a:solidFill>
                  <a:latin typeface="+mn-lt"/>
                  <a:ea typeface="+mn-ea"/>
                  <a:cs typeface="+mn-cs"/>
                </a:rPr>
              </a:br>
              <a:r>
                <a:rPr lang="en-US" sz="1200" b="0" i="1" kern="1200" dirty="0">
                  <a:solidFill>
                    <a:schemeClr val="accent1">
                      <a:lumMod val="75000"/>
                    </a:schemeClr>
                  </a:solidFill>
                  <a:latin typeface="+mn-lt"/>
                  <a:ea typeface="+mn-ea"/>
                  <a:cs typeface="+mn-cs"/>
                </a:rPr>
                <a:t>(Use [Shift] + [Enter] to insert a soft return, instead.)</a:t>
              </a:r>
            </a:p>
            <a:p>
              <a:pPr marL="365760" marR="0" lvl="1" indent="-13716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Apply any fonts that are not a part of this template already.</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Allow your text to shrink smaller than 12pt for a Webinar, or 18pt for a live presentation.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Insert more content into a single slide than the template is designed to accommodate.</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Insert a table unless the content cannot be delivered as lists.</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“Smart Art” or any of PowerPoint’s suggestions for design.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slide transitions, and only use animations sparingly.</a:t>
              </a:r>
              <a:endParaRPr lang="en-US" sz="1300" b="0" dirty="0"/>
            </a:p>
            <a:p>
              <a:pPr marL="137160" indent="-137160">
                <a:lnSpc>
                  <a:spcPct val="100000"/>
                </a:lnSpc>
                <a:spcBef>
                  <a:spcPts val="800"/>
                </a:spcBef>
                <a:spcAft>
                  <a:spcPts val="600"/>
                </a:spcAft>
                <a:buFont typeface="Arial" panose="020B0604020202020204" pitchFamily="34" charset="0"/>
                <a:buChar char="•"/>
              </a:pPr>
              <a:r>
                <a:rPr lang="en-US" sz="1600" b="1" dirty="0"/>
                <a:t>Slide Titles </a:t>
              </a:r>
              <a:r>
                <a:rPr lang="en-US" sz="1600" b="0" dirty="0"/>
                <a:t>– </a:t>
              </a:r>
              <a:r>
                <a:rPr lang="en-US" sz="1400" b="0" dirty="0"/>
                <a:t/>
              </a:r>
              <a:br>
                <a:rPr lang="en-US" sz="1400" b="0" dirty="0"/>
              </a:br>
              <a:r>
                <a:rPr lang="en-US" sz="1400" b="0" dirty="0"/>
                <a:t>Enter your slide title content into the “Title” boxes that are provided in your template.  Do not:</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Insert or create your own text boxes to serve as titles (they will not be properly read).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Change the alignment of title boxes; they must stay left-aligned.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Hit “Enter” after typing your title, as empty paragraphs break screen readers no matter where they are.</a:t>
              </a:r>
              <a:endParaRPr lang="en-US" sz="1300" b="0" dirty="0"/>
            </a:p>
          </p:txBody>
        </p:sp>
        <p:grpSp>
          <p:nvGrpSpPr>
            <p:cNvPr id="10" name="Group 9">
              <a:extLst>
                <a:ext uri="{FF2B5EF4-FFF2-40B4-BE49-F238E27FC236}">
                  <a16:creationId xmlns:a16="http://schemas.microsoft.com/office/drawing/2014/main" id="{9A12AF34-C1C6-4B4B-83D0-EB26F28FB9C6}"/>
                </a:ext>
                <a:ext uri="{C183D7F6-B498-43B3-948B-1728B52AA6E4}">
                  <adec:decorative xmlns:adec="http://schemas.microsoft.com/office/drawing/2017/decorative" xmlns="" val="1"/>
                </a:ext>
              </a:extLst>
            </p:cNvPr>
            <p:cNvGrpSpPr/>
            <p:nvPr userDrawn="1"/>
          </p:nvGrpSpPr>
          <p:grpSpPr>
            <a:xfrm>
              <a:off x="6438074" y="2973171"/>
              <a:ext cx="2615719" cy="1457788"/>
              <a:chOff x="6393655" y="4210052"/>
              <a:chExt cx="2615719" cy="1457788"/>
            </a:xfrm>
          </p:grpSpPr>
          <p:grpSp>
            <p:nvGrpSpPr>
              <p:cNvPr id="7" name="Group 6">
                <a:extLst>
                  <a:ext uri="{FF2B5EF4-FFF2-40B4-BE49-F238E27FC236}">
                    <a16:creationId xmlns:a16="http://schemas.microsoft.com/office/drawing/2014/main" id="{D2FA8579-CDE5-4C2C-BA0C-93F778AA3B32}"/>
                  </a:ext>
                </a:extLst>
              </p:cNvPr>
              <p:cNvGrpSpPr/>
              <p:nvPr userDrawn="1"/>
            </p:nvGrpSpPr>
            <p:grpSpPr>
              <a:xfrm>
                <a:off x="6393655" y="4210052"/>
                <a:ext cx="2615719" cy="1131568"/>
                <a:chOff x="6393655" y="4210052"/>
                <a:chExt cx="2615719" cy="1131568"/>
              </a:xfrm>
            </p:grpSpPr>
            <p:pic>
              <p:nvPicPr>
                <p:cNvPr id="2" name="Picture 1">
                  <a:extLst>
                    <a:ext uri="{FF2B5EF4-FFF2-40B4-BE49-F238E27FC236}">
                      <a16:creationId xmlns:a16="http://schemas.microsoft.com/office/drawing/2014/main" id="{20012C02-EF36-420C-A18C-C13EA7371154}"/>
                    </a:ext>
                  </a:extLst>
                </p:cNvPr>
                <p:cNvPicPr>
                  <a:picLocks noChangeAspect="1"/>
                </p:cNvPicPr>
                <p:nvPr userDrawn="1"/>
              </p:nvPicPr>
              <p:blipFill rotWithShape="1">
                <a:blip r:embed="rId2"/>
                <a:srcRect l="953" r="739" b="3234"/>
                <a:stretch/>
              </p:blipFill>
              <p:spPr>
                <a:xfrm>
                  <a:off x="6393655" y="4210052"/>
                  <a:ext cx="2536033" cy="78343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4" name="Rectangle 3">
                  <a:extLst>
                    <a:ext uri="{FF2B5EF4-FFF2-40B4-BE49-F238E27FC236}">
                      <a16:creationId xmlns:a16="http://schemas.microsoft.com/office/drawing/2014/main" id="{061125D5-FBD4-4B5D-942A-BA1AE7EC68DE}"/>
                    </a:ext>
                  </a:extLst>
                </p:cNvPr>
                <p:cNvSpPr/>
                <p:nvPr userDrawn="1"/>
              </p:nvSpPr>
              <p:spPr>
                <a:xfrm>
                  <a:off x="8831580" y="4884420"/>
                  <a:ext cx="109053" cy="109053"/>
                </a:xfrm>
                <a:prstGeom prst="rect">
                  <a:avLst/>
                </a:prstGeom>
                <a:solidFill>
                  <a:srgbClr val="FFC0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Arrow: Up 4">
                  <a:extLst>
                    <a:ext uri="{FF2B5EF4-FFF2-40B4-BE49-F238E27FC236}">
                      <a16:creationId xmlns:a16="http://schemas.microsoft.com/office/drawing/2014/main" id="{B73DCE2C-B7F5-4C1A-95E8-55494451823B}"/>
                    </a:ext>
                  </a:extLst>
                </p:cNvPr>
                <p:cNvSpPr/>
                <p:nvPr userDrawn="1"/>
              </p:nvSpPr>
              <p:spPr>
                <a:xfrm>
                  <a:off x="8757920" y="5018930"/>
                  <a:ext cx="251454" cy="32269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sp>
            <p:nvSpPr>
              <p:cNvPr id="38" name="Title 1">
                <a:extLst>
                  <a:ext uri="{FF2B5EF4-FFF2-40B4-BE49-F238E27FC236}">
                    <a16:creationId xmlns:a16="http://schemas.microsoft.com/office/drawing/2014/main" id="{55D95449-E7CF-48D8-874A-692945D9A34F}"/>
                  </a:ext>
                  <a:ext uri="{C183D7F6-B498-43B3-948B-1728B52AA6E4}">
                    <adec:decorative xmlns:adec="http://schemas.microsoft.com/office/drawing/2017/decorative" xmlns="" val="1"/>
                  </a:ext>
                </a:extLst>
              </p:cNvPr>
              <p:cNvSpPr txBox="1">
                <a:spLocks/>
              </p:cNvSpPr>
              <p:nvPr userDrawn="1"/>
            </p:nvSpPr>
            <p:spPr>
              <a:xfrm>
                <a:off x="7245381" y="5103649"/>
                <a:ext cx="1638266" cy="56419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8</a:t>
                </a:r>
                <a:r>
                  <a:rPr lang="en-US" sz="1050" b="0" i="1" dirty="0">
                    <a:solidFill>
                      <a:schemeClr val="accent4">
                        <a:lumMod val="75000"/>
                      </a:schemeClr>
                    </a:solidFill>
                  </a:rPr>
                  <a:t>: </a:t>
                </a:r>
                <a:r>
                  <a:rPr lang="en-US" sz="1050" b="0" i="1" dirty="0">
                    <a:solidFill>
                      <a:schemeClr val="accent3">
                        <a:lumMod val="50000"/>
                      </a:schemeClr>
                    </a:solidFill>
                  </a:rPr>
                  <a:t>Where to click to adjust line spacing with your “Paragraph” panel</a:t>
                </a:r>
              </a:p>
            </p:txBody>
          </p:sp>
        </p:grpSp>
      </p:grpSp>
    </p:spTree>
    <p:extLst>
      <p:ext uri="{BB962C8B-B14F-4D97-AF65-F5344CB8AC3E}">
        <p14:creationId xmlns:p14="http://schemas.microsoft.com/office/powerpoint/2010/main" val="3942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6630B-DC67-40E5-A102-A4616E8C6834}"/>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319"/>
            <a:ext cx="12192000" cy="2188463"/>
          </a:xfrm>
          <a:prstGeom prst="rect">
            <a:avLst/>
          </a:prstGeom>
        </p:spPr>
      </p:pic>
      <p:sp>
        <p:nvSpPr>
          <p:cNvPr id="2" name="Title 1"/>
          <p:cNvSpPr>
            <a:spLocks noGrp="1"/>
          </p:cNvSpPr>
          <p:nvPr>
            <p:ph type="title" hasCustomPrompt="1"/>
          </p:nvPr>
        </p:nvSpPr>
        <p:spPr>
          <a:xfrm>
            <a:off x="1548384" y="875169"/>
            <a:ext cx="10070592" cy="2144938"/>
          </a:xfrm>
        </p:spPr>
        <p:txBody>
          <a:bodyPr anchor="ctr">
            <a:normAutofit/>
          </a:bodyPr>
          <a:lstStyle>
            <a:lvl1pPr>
              <a:defRPr sz="4400"/>
            </a:lvl1pPr>
          </a:lstStyle>
          <a:p>
            <a:r>
              <a:rPr lang="en-US" dirty="0"/>
              <a:t>Click to edit Section title</a:t>
            </a:r>
          </a:p>
        </p:txBody>
      </p:sp>
      <p:sp>
        <p:nvSpPr>
          <p:cNvPr id="3" name="Text Placeholder 2"/>
          <p:cNvSpPr>
            <a:spLocks noGrp="1"/>
          </p:cNvSpPr>
          <p:nvPr>
            <p:ph type="body" idx="1"/>
          </p:nvPr>
        </p:nvSpPr>
        <p:spPr>
          <a:xfrm>
            <a:off x="1548384" y="3545577"/>
            <a:ext cx="9805416"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292082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4541760" y="2481668"/>
            <a:ext cx="6812040" cy="2381476"/>
          </a:xfrm>
        </p:spPr>
        <p:txBody>
          <a:bodyPr anchor="ctr">
            <a:noAutofit/>
          </a:bodyPr>
          <a:lstStyle>
            <a:lvl1pPr marL="0" indent="0">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rgbClr val="1C4489"/>
              </a:buClr>
              <a:buFont typeface="Wingdings" panose="05000000000000000000" pitchFamily="2" charset="2"/>
              <a:buChar char=""/>
              <a:defRPr>
                <a:solidFill>
                  <a:schemeClr val="accent5"/>
                </a:solidFill>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lvl="3"/>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1362528" y="2483686"/>
            <a:ext cx="2377440" cy="237744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9249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94882"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2077962"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8" name="Content Placeholder 2">
            <a:extLst>
              <a:ext uri="{FF2B5EF4-FFF2-40B4-BE49-F238E27FC236}">
                <a16:creationId xmlns:a16="http://schemas.microsoft.com/office/drawing/2014/main" id="{EAC87CBE-6F5B-4FDC-9999-676B9F667948}"/>
              </a:ext>
            </a:extLst>
          </p:cNvPr>
          <p:cNvSpPr>
            <a:spLocks noGrp="1"/>
          </p:cNvSpPr>
          <p:nvPr>
            <p:ph idx="14" hasCustomPrompt="1"/>
          </p:nvPr>
        </p:nvSpPr>
        <p:spPr>
          <a:xfrm>
            <a:off x="6532396"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9" name="Picture Placeholder 6">
            <a:extLst>
              <a:ext uri="{FF2B5EF4-FFF2-40B4-BE49-F238E27FC236}">
                <a16:creationId xmlns:a16="http://schemas.microsoft.com/office/drawing/2014/main" id="{BD641F4D-5F35-4F7D-9487-696C26F0CA2C}"/>
              </a:ext>
              <a:ext uri="{C183D7F6-B498-43B3-948B-1728B52AA6E4}">
                <adec:decorative xmlns:adec="http://schemas.microsoft.com/office/drawing/2017/decorative" xmlns="" val="1"/>
              </a:ext>
            </a:extLst>
          </p:cNvPr>
          <p:cNvSpPr>
            <a:spLocks noGrp="1" noChangeAspect="1"/>
          </p:cNvSpPr>
          <p:nvPr>
            <p:ph type="pic" sz="quarter" idx="15" hasCustomPrompt="1"/>
          </p:nvPr>
        </p:nvSpPr>
        <p:spPr>
          <a:xfrm>
            <a:off x="8315476"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09859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64285"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1407285"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3" name="Content Placeholder 2">
            <a:extLst>
              <a:ext uri="{FF2B5EF4-FFF2-40B4-BE49-F238E27FC236}">
                <a16:creationId xmlns:a16="http://schemas.microsoft.com/office/drawing/2014/main" id="{E3379908-6ECB-4772-B71A-34E3F132F84B}"/>
              </a:ext>
            </a:extLst>
          </p:cNvPr>
          <p:cNvSpPr>
            <a:spLocks noGrp="1"/>
          </p:cNvSpPr>
          <p:nvPr>
            <p:ph idx="14" hasCustomPrompt="1"/>
          </p:nvPr>
        </p:nvSpPr>
        <p:spPr>
          <a:xfrm>
            <a:off x="426720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4" name="Picture Placeholder 6">
            <a:extLst>
              <a:ext uri="{FF2B5EF4-FFF2-40B4-BE49-F238E27FC236}">
                <a16:creationId xmlns:a16="http://schemas.microsoft.com/office/drawing/2014/main" id="{E6A44FAA-6F4D-4D84-AB6F-9086CFF938CC}"/>
              </a:ext>
              <a:ext uri="{C183D7F6-B498-43B3-948B-1728B52AA6E4}">
                <adec:decorative xmlns:adec="http://schemas.microsoft.com/office/drawing/2017/decorative" xmlns="" val="1"/>
              </a:ext>
            </a:extLst>
          </p:cNvPr>
          <p:cNvSpPr>
            <a:spLocks noGrp="1" noChangeAspect="1"/>
          </p:cNvSpPr>
          <p:nvPr>
            <p:ph type="pic" sz="quarter" idx="15" hasCustomPrompt="1"/>
          </p:nvPr>
        </p:nvSpPr>
        <p:spPr>
          <a:xfrm>
            <a:off x="541020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5" name="Content Placeholder 2">
            <a:extLst>
              <a:ext uri="{FF2B5EF4-FFF2-40B4-BE49-F238E27FC236}">
                <a16:creationId xmlns:a16="http://schemas.microsoft.com/office/drawing/2014/main" id="{0FFB5D02-87CE-4A9A-A437-6D61B264F923}"/>
              </a:ext>
            </a:extLst>
          </p:cNvPr>
          <p:cNvSpPr>
            <a:spLocks noGrp="1"/>
          </p:cNvSpPr>
          <p:nvPr>
            <p:ph idx="16" hasCustomPrompt="1"/>
          </p:nvPr>
        </p:nvSpPr>
        <p:spPr>
          <a:xfrm>
            <a:off x="827435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6" name="Picture Placeholder 6">
            <a:extLst>
              <a:ext uri="{FF2B5EF4-FFF2-40B4-BE49-F238E27FC236}">
                <a16:creationId xmlns:a16="http://schemas.microsoft.com/office/drawing/2014/main" id="{0A6DECEC-A0A9-4D13-8B70-6A8A34377746}"/>
              </a:ext>
              <a:ext uri="{C183D7F6-B498-43B3-948B-1728B52AA6E4}">
                <adec:decorative xmlns:adec="http://schemas.microsoft.com/office/drawing/2017/decorative" xmlns="" val="1"/>
              </a:ext>
            </a:extLst>
          </p:cNvPr>
          <p:cNvSpPr>
            <a:spLocks noGrp="1" noChangeAspect="1"/>
          </p:cNvSpPr>
          <p:nvPr>
            <p:ph type="pic" sz="quarter" idx="17" hasCustomPrompt="1"/>
          </p:nvPr>
        </p:nvSpPr>
        <p:spPr>
          <a:xfrm>
            <a:off x="941735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42473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Agenda slide title</a:t>
            </a:r>
          </a:p>
        </p:txBody>
      </p:sp>
      <p:sp>
        <p:nvSpPr>
          <p:cNvPr id="3" name="Content Placeholder 2"/>
          <p:cNvSpPr>
            <a:spLocks noGrp="1"/>
          </p:cNvSpPr>
          <p:nvPr>
            <p:ph idx="1"/>
          </p:nvPr>
        </p:nvSpPr>
        <p:spPr>
          <a:xfrm>
            <a:off x="518160" y="1419224"/>
            <a:ext cx="11155680" cy="4767263"/>
          </a:xfrm>
        </p:spPr>
        <p:txBody>
          <a:bodyPr/>
          <a:lstStyle>
            <a:lvl1pPr marL="365760" indent="-365760">
              <a:buClr>
                <a:schemeClr val="accent2"/>
              </a:buClr>
              <a:buFont typeface="+mj-lt"/>
              <a:buAutoNum type="arabicPeriod"/>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Oval 6" descr="SMART icon">
            <a:extLst>
              <a:ext uri="{FF2B5EF4-FFF2-40B4-BE49-F238E27FC236}">
                <a16:creationId xmlns:a16="http://schemas.microsoft.com/office/drawing/2014/main" id="{82D5D7F0-7145-4827-83A2-5CF434C5CFBA}"/>
              </a:ext>
            </a:extLst>
          </p:cNvPr>
          <p:cNvSpPr/>
          <p:nvPr userDrawn="1"/>
        </p:nvSpPr>
        <p:spPr>
          <a:xfrm>
            <a:off x="10144369" y="461419"/>
            <a:ext cx="1556595" cy="1556595"/>
          </a:xfrm>
          <a:prstGeom prst="ellipse">
            <a:avLst/>
          </a:prstGeom>
          <a:blipFill dpi="0" rotWithShape="1">
            <a:blip r:embed="rId3" cstate="hq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3320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858B7-2840-4B86-82BC-C15B58B63163}"/>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0221" y="4086790"/>
            <a:ext cx="2585710" cy="1898747"/>
          </a:xfrm>
          <a:prstGeom prst="rect">
            <a:avLst/>
          </a:prstGeom>
        </p:spPr>
      </p:pic>
      <p:sp>
        <p:nvSpPr>
          <p:cNvPr id="2" name="Title 1"/>
          <p:cNvSpPr>
            <a:spLocks noGrp="1"/>
          </p:cNvSpPr>
          <p:nvPr>
            <p:ph type="title" hasCustomPrompt="1"/>
          </p:nvPr>
        </p:nvSpPr>
        <p:spPr/>
        <p:txBody>
          <a:bodyPr/>
          <a:lstStyle>
            <a:lvl1pPr>
              <a:defRPr/>
            </a:lvl1pPr>
          </a:lstStyle>
          <a:p>
            <a:r>
              <a:rPr lang="en-US" dirty="0"/>
              <a:t>Click to edit Objectives slide title</a:t>
            </a:r>
          </a:p>
        </p:txBody>
      </p:sp>
      <p:sp>
        <p:nvSpPr>
          <p:cNvPr id="3" name="Content Placeholder 2"/>
          <p:cNvSpPr>
            <a:spLocks noGrp="1"/>
          </p:cNvSpPr>
          <p:nvPr>
            <p:ph idx="1"/>
          </p:nvPr>
        </p:nvSpPr>
        <p:spPr>
          <a:xfrm>
            <a:off x="518160" y="1431471"/>
            <a:ext cx="11155680" cy="4754880"/>
          </a:xfrm>
        </p:spPr>
        <p:txBody>
          <a:bodyPr/>
          <a:lstStyle>
            <a:lvl1pPr marL="365760" indent="-365760">
              <a:buClr>
                <a:schemeClr val="accent2"/>
              </a:buClr>
              <a:buFont typeface="Wingdings" panose="05000000000000000000" pitchFamily="2" charset="2"/>
              <a:buChar char="ü"/>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0653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FB0512-0D03-43C2-9663-06FDBDB95EB9}"/>
              </a:ext>
              <a:ext uri="{C183D7F6-B498-43B3-948B-1728B52AA6E4}">
                <adec:decorative xmlns:adec="http://schemas.microsoft.com/office/drawing/2017/decorative" xmlns="" val="1"/>
              </a:ext>
            </a:extLst>
          </p:cNvPr>
          <p:cNvGrpSpPr/>
          <p:nvPr userDrawn="1"/>
        </p:nvGrpSpPr>
        <p:grpSpPr>
          <a:xfrm>
            <a:off x="0" y="4787668"/>
            <a:ext cx="12190992" cy="1545565"/>
            <a:chOff x="0" y="4787661"/>
            <a:chExt cx="9143244" cy="1545565"/>
          </a:xfrm>
        </p:grpSpPr>
        <p:pic>
          <p:nvPicPr>
            <p:cNvPr id="12" name="Picture 11">
              <a:extLst>
                <a:ext uri="{FF2B5EF4-FFF2-40B4-BE49-F238E27FC236}">
                  <a16:creationId xmlns:a16="http://schemas.microsoft.com/office/drawing/2014/main" id="{E1656AEE-D6EA-459B-9879-FB6489B32125}"/>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528621"/>
              <a:ext cx="9143244" cy="804605"/>
            </a:xfrm>
            <a:prstGeom prst="rect">
              <a:avLst/>
            </a:prstGeom>
          </p:spPr>
        </p:pic>
        <p:pic>
          <p:nvPicPr>
            <p:cNvPr id="13" name="Picture 12">
              <a:extLst>
                <a:ext uri="{FF2B5EF4-FFF2-40B4-BE49-F238E27FC236}">
                  <a16:creationId xmlns:a16="http://schemas.microsoft.com/office/drawing/2014/main" id="{B23EC7A2-7A9D-4065-9C18-8DAAC4C66AEE}"/>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87661"/>
              <a:ext cx="9143244" cy="804605"/>
            </a:xfrm>
            <a:prstGeom prst="rect">
              <a:avLst/>
            </a:prstGeom>
          </p:spPr>
        </p:pic>
      </p:grpSp>
      <p:pic>
        <p:nvPicPr>
          <p:cNvPr id="10" name="Picture 9">
            <a:extLst>
              <a:ext uri="{FF2B5EF4-FFF2-40B4-BE49-F238E27FC236}">
                <a16:creationId xmlns:a16="http://schemas.microsoft.com/office/drawing/2014/main" id="{A461F356-3A60-4677-A90A-C2EA3A663BB0}"/>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04" y="7"/>
            <a:ext cx="12190992" cy="804605"/>
          </a:xfrm>
          <a:prstGeom prst="rect">
            <a:avLst/>
          </a:prstGeom>
        </p:spPr>
      </p:pic>
      <p:sp>
        <p:nvSpPr>
          <p:cNvPr id="3" name="Content Placeholder 2"/>
          <p:cNvSpPr>
            <a:spLocks noGrp="1"/>
          </p:cNvSpPr>
          <p:nvPr>
            <p:ph idx="1" hasCustomPrompt="1"/>
          </p:nvPr>
        </p:nvSpPr>
        <p:spPr>
          <a:xfrm>
            <a:off x="1002709" y="667944"/>
            <a:ext cx="10186587" cy="4084009"/>
          </a:xfrm>
        </p:spPr>
        <p:txBody>
          <a:bodyPr anchor="ctr"/>
          <a:lstStyle>
            <a:lvl1pPr marL="0" indent="0">
              <a:buNone/>
              <a:defRPr sz="3200"/>
            </a:lvl1pPr>
          </a:lstStyle>
          <a:p>
            <a:pPr lvl="0"/>
            <a:r>
              <a:rPr lang="en-US" dirty="0"/>
              <a:t>Type quote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F1280C-1E94-430E-A516-D051ECA45720}" type="slidenum">
              <a:rPr lang="en-US" smtClean="0"/>
              <a:pPr/>
              <a:t>‹#›</a:t>
            </a:fld>
            <a:endParaRPr lang="en-US"/>
          </a:p>
        </p:txBody>
      </p:sp>
      <p:pic>
        <p:nvPicPr>
          <p:cNvPr id="8" name="Picture 7">
            <a:extLst>
              <a:ext uri="{FF2B5EF4-FFF2-40B4-BE49-F238E27FC236}">
                <a16:creationId xmlns:a16="http://schemas.microsoft.com/office/drawing/2014/main" id="{7D48EDC6-D49E-4B52-B448-420C09B981FF}"/>
              </a:ext>
              <a:ext uri="{C183D7F6-B498-43B3-948B-1728B52AA6E4}">
                <adec:decorative xmlns:adec="http://schemas.microsoft.com/office/drawing/2017/decorative" xmlns=""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216653" y="118262"/>
            <a:ext cx="609550" cy="475449"/>
          </a:xfrm>
          <a:prstGeom prst="rect">
            <a:avLst/>
          </a:prstGeom>
        </p:spPr>
      </p:pic>
      <p:pic>
        <p:nvPicPr>
          <p:cNvPr id="9" name="Picture 8">
            <a:extLst>
              <a:ext uri="{FF2B5EF4-FFF2-40B4-BE49-F238E27FC236}">
                <a16:creationId xmlns:a16="http://schemas.microsoft.com/office/drawing/2014/main" id="{2C5D1391-4ECB-425D-8329-DA5705FD2A44}"/>
              </a:ext>
              <a:ext uri="{C183D7F6-B498-43B3-948B-1728B52AA6E4}">
                <adec:decorative xmlns:adec="http://schemas.microsoft.com/office/drawing/2017/decorative" xmlns=""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rot="10800000">
            <a:off x="11365797" y="4992003"/>
            <a:ext cx="609550" cy="475449"/>
          </a:xfrm>
          <a:prstGeom prst="rect">
            <a:avLst/>
          </a:prstGeom>
        </p:spPr>
      </p:pic>
      <p:sp>
        <p:nvSpPr>
          <p:cNvPr id="11" name="Text Placeholder 10">
            <a:extLst>
              <a:ext uri="{FF2B5EF4-FFF2-40B4-BE49-F238E27FC236}">
                <a16:creationId xmlns:a16="http://schemas.microsoft.com/office/drawing/2014/main" id="{C7FA847A-2E10-460B-9C1D-C7735616A565}"/>
              </a:ext>
            </a:extLst>
          </p:cNvPr>
          <p:cNvSpPr>
            <a:spLocks noGrp="1"/>
          </p:cNvSpPr>
          <p:nvPr userDrawn="1">
            <p:ph type="body" sz="quarter" idx="13" hasCustomPrompt="1"/>
          </p:nvPr>
        </p:nvSpPr>
        <p:spPr>
          <a:xfrm>
            <a:off x="1002712" y="5032861"/>
            <a:ext cx="10185993" cy="991520"/>
          </a:xfrm>
        </p:spPr>
        <p:txBody>
          <a:bodyPr anchor="ctr">
            <a:normAutofit/>
          </a:bodyPr>
          <a:lstStyle>
            <a:lvl1pPr marL="228600" indent="-228600">
              <a:buFont typeface="Arial" panose="020B0604020202020204" pitchFamily="34" charset="0"/>
              <a:buChar char="~"/>
              <a:defRPr sz="2800" b="1">
                <a:solidFill>
                  <a:schemeClr val="bg1"/>
                </a:solidFill>
              </a:defRPr>
            </a:lvl1pPr>
            <a:lvl2pPr marL="228600" indent="0">
              <a:buNone/>
              <a:defRPr sz="2000" i="1">
                <a:solidFill>
                  <a:schemeClr val="accent4">
                    <a:lumMod val="20000"/>
                    <a:lumOff val="80000"/>
                  </a:schemeClr>
                </a:solidFill>
              </a:defRPr>
            </a:lvl2pPr>
          </a:lstStyle>
          <a:p>
            <a:pPr lvl="0"/>
            <a:r>
              <a:rPr lang="en-US" dirty="0"/>
              <a:t>FirstName </a:t>
            </a:r>
            <a:r>
              <a:rPr lang="en-US" dirty="0" err="1"/>
              <a:t>LastName</a:t>
            </a:r>
            <a:endParaRPr lang="en-US" dirty="0"/>
          </a:p>
          <a:p>
            <a:pPr lvl="1"/>
            <a:r>
              <a:rPr lang="en-US" dirty="0"/>
              <a:t>Additional info if applicable</a:t>
            </a:r>
          </a:p>
        </p:txBody>
      </p:sp>
    </p:spTree>
    <p:custDataLst>
      <p:tags r:id="rId1"/>
    </p:custDataLst>
    <p:extLst>
      <p:ext uri="{BB962C8B-B14F-4D97-AF65-F5344CB8AC3E}">
        <p14:creationId xmlns:p14="http://schemas.microsoft.com/office/powerpoint/2010/main" val="33148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22.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FFAE19-A8F9-4243-9882-1FA70D6AF6EA}"/>
              </a:ext>
              <a:ext uri="{C183D7F6-B498-43B3-948B-1728B52AA6E4}">
                <adec:decorative xmlns:adec="http://schemas.microsoft.com/office/drawing/2017/decorative" xmlns="" val="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pic>
        <p:nvPicPr>
          <p:cNvPr id="10" name="Picture 9">
            <a:extLst>
              <a:ext uri="{FF2B5EF4-FFF2-40B4-BE49-F238E27FC236}">
                <a16:creationId xmlns:a16="http://schemas.microsoft.com/office/drawing/2014/main" id="{749EC62E-065B-4290-8FBC-F8DC4E4F2A77}"/>
              </a:ext>
              <a:ext uri="{C183D7F6-B498-43B3-948B-1728B52AA6E4}">
                <adec:decorative xmlns:adec="http://schemas.microsoft.com/office/drawing/2017/decorative" xmlns="" val="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0992" cy="1353200"/>
          </a:xfrm>
          <a:prstGeom prst="rect">
            <a:avLst/>
          </a:prstGeom>
        </p:spPr>
      </p:pic>
      <p:sp>
        <p:nvSpPr>
          <p:cNvPr id="2" name="Title Placeholder 1"/>
          <p:cNvSpPr>
            <a:spLocks noGrp="1"/>
          </p:cNvSpPr>
          <p:nvPr>
            <p:ph type="title"/>
          </p:nvPr>
        </p:nvSpPr>
        <p:spPr>
          <a:xfrm>
            <a:off x="749300" y="67579"/>
            <a:ext cx="11359032" cy="110807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18160" y="1420779"/>
            <a:ext cx="11155680" cy="47561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411" y="6425302"/>
            <a:ext cx="7979228" cy="365125"/>
          </a:xfrm>
          <a:prstGeom prst="rect">
            <a:avLst/>
          </a:prstGeom>
        </p:spPr>
        <p:txBody>
          <a:bodyPr vert="horz" lIns="91440" tIns="45720" rIns="91440" bIns="45720" rtlCol="0" anchor="ctr"/>
          <a:lstStyle>
            <a:lvl1pPr algn="l">
              <a:defRPr sz="1200" i="1">
                <a:solidFill>
                  <a:schemeClr val="bg1"/>
                </a:solidFill>
              </a:defRPr>
            </a:lvl1pPr>
          </a:lstStyle>
          <a:p>
            <a:endParaRPr lang="en-US" dirty="0"/>
          </a:p>
        </p:txBody>
      </p:sp>
      <p:sp>
        <p:nvSpPr>
          <p:cNvPr id="6" name="Slide Number Placeholder 5"/>
          <p:cNvSpPr>
            <a:spLocks noGrp="1"/>
          </p:cNvSpPr>
          <p:nvPr>
            <p:ph type="sldNum" sz="quarter" idx="4"/>
          </p:nvPr>
        </p:nvSpPr>
        <p:spPr>
          <a:xfrm>
            <a:off x="9229876" y="6404664"/>
            <a:ext cx="2743200" cy="365125"/>
          </a:xfrm>
          <a:prstGeom prst="rect">
            <a:avLst/>
          </a:prstGeom>
        </p:spPr>
        <p:txBody>
          <a:bodyPr vert="horz" lIns="91440" tIns="45720" rIns="91440" bIns="45720" rtlCol="0" anchor="ctr"/>
          <a:lstStyle>
            <a:lvl1pPr algn="r">
              <a:defRPr sz="1200">
                <a:solidFill>
                  <a:schemeClr val="bg1"/>
                </a:solidFill>
              </a:defRPr>
            </a:lvl1pPr>
          </a:lstStyle>
          <a:p>
            <a:fld id="{AEF1280C-1E94-430E-A516-D051ECA45720}" type="slidenum">
              <a:rPr lang="en-US" smtClean="0"/>
              <a:pPr/>
              <a:t>‹#›</a:t>
            </a:fld>
            <a:endParaRPr lang="en-US"/>
          </a:p>
        </p:txBody>
      </p:sp>
    </p:spTree>
    <p:custDataLst>
      <p:tags r:id="rId21"/>
    </p:custDataLst>
    <p:extLst>
      <p:ext uri="{BB962C8B-B14F-4D97-AF65-F5344CB8AC3E}">
        <p14:creationId xmlns:p14="http://schemas.microsoft.com/office/powerpoint/2010/main" val="31393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79" r:id="rId5"/>
    <p:sldLayoutId id="2147483680" r:id="rId6"/>
    <p:sldLayoutId id="2147483685" r:id="rId7"/>
    <p:sldLayoutId id="2147483684" r:id="rId8"/>
    <p:sldLayoutId id="2147483687" r:id="rId9"/>
    <p:sldLayoutId id="2147483666" r:id="rId10"/>
    <p:sldLayoutId id="2147483686" r:id="rId11"/>
    <p:sldLayoutId id="2147483681" r:id="rId12"/>
    <p:sldLayoutId id="2147483683" r:id="rId13"/>
    <p:sldLayoutId id="2147483664" r:id="rId14"/>
    <p:sldLayoutId id="2147483665" r:id="rId15"/>
    <p:sldLayoutId id="2147483682" r:id="rId16"/>
    <p:sldLayoutId id="2147483667" r:id="rId17"/>
    <p:sldLayoutId id="2147483668" r:id="rId18"/>
    <p:sldLayoutId id="2147483669" r:id="rId19"/>
  </p:sldLayoutIdLst>
  <p:hf hdr="0" ftr="0" dt="0"/>
  <p:txStyles>
    <p:titleStyle>
      <a:lvl1pPr algn="l" defTabSz="914400" rtl="0" eaLnBrk="1" latinLnBrk="0" hangingPunct="1">
        <a:lnSpc>
          <a:spcPct val="90000"/>
        </a:lnSpc>
        <a:spcBef>
          <a:spcPct val="0"/>
        </a:spcBef>
        <a:buNone/>
        <a:defRPr sz="3200" b="0" kern="1200">
          <a:solidFill>
            <a:schemeClr val="bg1"/>
          </a:solidFill>
          <a:effectLst>
            <a:outerShdw blurRad="50800" dist="254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1FBE7-0F06-4247-B3D0-A98A85064C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68997-15F3-416C-B5DA-25EC8BA7E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0ECBC541-1505-4BF2-A613-0605817C1945}"/>
              </a:ext>
              <a:ext uri="{C183D7F6-B498-43B3-948B-1728B52AA6E4}">
                <adec:decorative xmlns:adec="http://schemas.microsoft.com/office/drawing/2017/decorative" xmlns="" val="1"/>
              </a:ext>
            </a:extLst>
          </p:cNvPr>
          <p:cNvGrpSpPr/>
          <p:nvPr userDrawn="1"/>
        </p:nvGrpSpPr>
        <p:grpSpPr>
          <a:xfrm>
            <a:off x="0" y="0"/>
            <a:ext cx="12192000" cy="6859488"/>
            <a:chOff x="0" y="0"/>
            <a:chExt cx="9144000" cy="6859488"/>
          </a:xfrm>
        </p:grpSpPr>
        <p:sp>
          <p:nvSpPr>
            <p:cNvPr id="7" name="TextBox 6">
              <a:extLst>
                <a:ext uri="{FF2B5EF4-FFF2-40B4-BE49-F238E27FC236}">
                  <a16:creationId xmlns:a16="http://schemas.microsoft.com/office/drawing/2014/main" id="{FA1FDE87-514F-46FA-A32A-90C0FDECD634}"/>
                </a:ext>
                <a:ext uri="{C183D7F6-B498-43B3-948B-1728B52AA6E4}">
                  <adec:decorative xmlns:adec="http://schemas.microsoft.com/office/drawing/2017/decorative" xmlns="" val="1"/>
                </a:ext>
              </a:extLst>
            </p:cNvPr>
            <p:cNvSpPr txBox="1"/>
            <p:nvPr userDrawn="1"/>
          </p:nvSpPr>
          <p:spPr>
            <a:xfrm>
              <a:off x="0" y="0"/>
              <a:ext cx="9144000" cy="307777"/>
            </a:xfrm>
            <a:prstGeom prst="rect">
              <a:avLst/>
            </a:prstGeom>
            <a:solidFill>
              <a:schemeClr val="accent1">
                <a:lumMod val="75000"/>
              </a:schemeClr>
            </a:solidFill>
          </p:spPr>
          <p:txBody>
            <a:bodyPr wrap="square" rtlCol="0">
              <a:spAutoFit/>
            </a:bodyPr>
            <a:lstStyle/>
            <a:p>
              <a:r>
                <a:rPr lang="en-US" sz="1400" dirty="0">
                  <a:solidFill>
                    <a:schemeClr val="bg1"/>
                  </a:solidFill>
                </a:rPr>
                <a:t>How to use this template for 508-compliant presentations: Reference material for maintaining accessibility</a:t>
              </a:r>
            </a:p>
          </p:txBody>
        </p:sp>
        <p:sp>
          <p:nvSpPr>
            <p:cNvPr id="8" name="TextBox 7">
              <a:extLst>
                <a:ext uri="{FF2B5EF4-FFF2-40B4-BE49-F238E27FC236}">
                  <a16:creationId xmlns:a16="http://schemas.microsoft.com/office/drawing/2014/main" id="{B2BFE0FF-A454-43E2-81B3-63CA3486007C}"/>
                </a:ext>
                <a:ext uri="{C183D7F6-B498-43B3-948B-1728B52AA6E4}">
                  <adec:decorative xmlns:adec="http://schemas.microsoft.com/office/drawing/2017/decorative" xmlns="" val="1"/>
                </a:ext>
              </a:extLst>
            </p:cNvPr>
            <p:cNvSpPr txBox="1"/>
            <p:nvPr userDrawn="1"/>
          </p:nvSpPr>
          <p:spPr>
            <a:xfrm>
              <a:off x="0" y="6551711"/>
              <a:ext cx="9144000" cy="307777"/>
            </a:xfrm>
            <a:prstGeom prst="rect">
              <a:avLst/>
            </a:prstGeom>
            <a:solidFill>
              <a:schemeClr val="accent3">
                <a:lumMod val="20000"/>
                <a:lumOff val="80000"/>
              </a:schemeClr>
            </a:solidFill>
          </p:spPr>
          <p:txBody>
            <a:bodyPr wrap="square" rtlCol="0">
              <a:spAutoFit/>
            </a:bodyPr>
            <a:lstStyle/>
            <a:p>
              <a:r>
                <a:rPr lang="en-US" sz="1400" i="1" dirty="0">
                  <a:solidFill>
                    <a:schemeClr val="accent1">
                      <a:lumMod val="75000"/>
                    </a:schemeClr>
                  </a:solidFill>
                </a:rPr>
                <a:t>Should additional guidance be needed, please reach out to the Design Team </a:t>
              </a:r>
              <a:r>
                <a:rPr lang="en-US" sz="1400" b="1" i="1" dirty="0">
                  <a:solidFill>
                    <a:schemeClr val="accent1">
                      <a:lumMod val="50000"/>
                    </a:schemeClr>
                  </a:solidFill>
                </a:rPr>
                <a:t>before</a:t>
              </a:r>
              <a:r>
                <a:rPr lang="en-US" sz="1400" i="1" dirty="0">
                  <a:solidFill>
                    <a:schemeClr val="accent1">
                      <a:lumMod val="75000"/>
                    </a:schemeClr>
                  </a:solidFill>
                </a:rPr>
                <a:t> populating content.</a:t>
              </a:r>
            </a:p>
          </p:txBody>
        </p:sp>
        <p:cxnSp>
          <p:nvCxnSpPr>
            <p:cNvPr id="10" name="Straight Connector 9">
              <a:extLst>
                <a:ext uri="{FF2B5EF4-FFF2-40B4-BE49-F238E27FC236}">
                  <a16:creationId xmlns:a16="http://schemas.microsoft.com/office/drawing/2014/main" id="{77EE08A2-AACC-4EC3-80F8-0B61F85777B0}"/>
                </a:ext>
                <a:ext uri="{C183D7F6-B498-43B3-948B-1728B52AA6E4}">
                  <adec:decorative xmlns:adec="http://schemas.microsoft.com/office/drawing/2017/decorative" xmlns="" val="1"/>
                </a:ext>
              </a:extLst>
            </p:cNvPr>
            <p:cNvCxnSpPr/>
            <p:nvPr userDrawn="1"/>
          </p:nvCxnSpPr>
          <p:spPr>
            <a:xfrm>
              <a:off x="0" y="6560257"/>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grpSp>
    </p:spTree>
    <p:custDataLst>
      <p:tags r:id="rId6"/>
    </p:custDataLst>
    <p:extLst>
      <p:ext uri="{BB962C8B-B14F-4D97-AF65-F5344CB8AC3E}">
        <p14:creationId xmlns:p14="http://schemas.microsoft.com/office/powerpoint/2010/main" val="7850167"/>
      </p:ext>
    </p:extLst>
  </p:cSld>
  <p:clrMap bg1="lt1" tx1="dk1" bg2="lt2" tx2="dk2" accent1="accent1" accent2="accent2" accent3="accent3" accent4="accent4" accent5="accent5" accent6="accent6" hlink="hlink" folHlink="folHlink"/>
  <p:sldLayoutIdLst>
    <p:sldLayoutId id="2147483676" r:id="rId1"/>
    <p:sldLayoutId id="2147483690" r:id="rId2"/>
    <p:sldLayoutId id="2147483688" r:id="rId3"/>
    <p:sldLayoutId id="214748368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oleta.gov/grants/pdf/FSR_eform.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doleta.gov/grants/financial_reporting.cf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ETA-ARTeam@dol.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hyperlink" Target="https://www.workforcegps.org/" TargetMode="External"/><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hyperlink" Target="https://doleta.gov/grants/award_management.cfm" TargetMode="External"/><Relationship Id="rId2" Type="http://schemas.openxmlformats.org/officeDocument/2006/relationships/notesSlide" Target="../notesSlides/notesSlide3.xml"/><Relationship Id="rId16" Type="http://schemas.openxmlformats.org/officeDocument/2006/relationships/hyperlink" Target="https://doleta.gov/grants/resources.cfm" TargetMode="Externa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hyperlink" Target="https://www.doleta.gov/grants/pdf/2018_Core_Monitoring_Guide.pdf" TargetMode="External"/><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hyperlink" Target="https://grantsapplicationandmanagement.workforcegps.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ecfr.gov/cgi-bin/retrieveECFR?gp=&amp;SID=1e4d862e531375466a3114de4a9d517f&amp;mc=true&amp;n=pt2.1.200&amp;r=PART&amp;ty=HTML#se2.1.200_18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hyperlink" Target="https://www.ecfr.gov/cgi-bin/text-idx?node=2:1.1.2.2.1&amp;rgn=div5#se2.1.200_1302"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ecfr.gov/cgi-bin/text-idx?node=2:1.1.2.2.1&amp;rgn=div5#se2.1.200_1302" TargetMode="External"/><Relationship Id="rId7"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ecfr.io/Title-02/cfr2900_main" TargetMode="External"/><Relationship Id="rId13" Type="http://schemas.openxmlformats.org/officeDocument/2006/relationships/image" Target="../media/image26.png"/><Relationship Id="rId18" Type="http://schemas.openxmlformats.org/officeDocument/2006/relationships/image" Target="../media/image32.png"/><Relationship Id="rId3" Type="http://schemas.openxmlformats.org/officeDocument/2006/relationships/hyperlink" Target="https://www.doleta.gov/grants/pdf/2018_Core_Monitoring_Guide.pdf" TargetMode="External"/><Relationship Id="rId7" Type="http://schemas.openxmlformats.org/officeDocument/2006/relationships/hyperlink" Target="https://www.ecfr.gov/cgi-bin/retrieveECFR?gp=&amp;SID=b0a4ed4205a054730d41d2de6f8ad7ad&amp;mc=true&amp;n=pt2.1.200&amp;r=PART&amp;ty=HTML" TargetMode="External"/><Relationship Id="rId12" Type="http://schemas.openxmlformats.org/officeDocument/2006/relationships/image" Target="../media/image25.png"/><Relationship Id="rId17" Type="http://schemas.openxmlformats.org/officeDocument/2006/relationships/image" Target="../media/image31.png"/><Relationship Id="rId2" Type="http://schemas.openxmlformats.org/officeDocument/2006/relationships/notesSlide" Target="../notesSlides/notesSlide60.xml"/><Relationship Id="rId16" Type="http://schemas.openxmlformats.org/officeDocument/2006/relationships/image" Target="../media/image30.png"/><Relationship Id="rId1" Type="http://schemas.openxmlformats.org/officeDocument/2006/relationships/slideLayout" Target="../slideLayouts/slideLayout11.xml"/><Relationship Id="rId6" Type="http://schemas.openxmlformats.org/officeDocument/2006/relationships/hyperlink" Target="http://www.doleta.gov/grants/financial_reporting.cfm" TargetMode="External"/><Relationship Id="rId11" Type="http://schemas.openxmlformats.org/officeDocument/2006/relationships/image" Target="../media/image24.png"/><Relationship Id="rId5" Type="http://schemas.openxmlformats.org/officeDocument/2006/relationships/hyperlink" Target="https://wdr.doleta.gov/directives/corr_doc.cfm?DOCN=5156" TargetMode="External"/><Relationship Id="rId15" Type="http://schemas.openxmlformats.org/officeDocument/2006/relationships/image" Target="../media/image29.png"/><Relationship Id="rId10" Type="http://schemas.openxmlformats.org/officeDocument/2006/relationships/image" Target="../media/image23.png"/><Relationship Id="rId19" Type="http://schemas.openxmlformats.org/officeDocument/2006/relationships/image" Target="../media/image27.png"/><Relationship Id="rId4" Type="http://schemas.openxmlformats.org/officeDocument/2006/relationships/hyperlink" Target="https://doleta.gov/grants/resources.cfm" TargetMode="External"/><Relationship Id="rId9" Type="http://schemas.openxmlformats.org/officeDocument/2006/relationships/image" Target="../media/image22.png"/><Relationship Id="rId14" Type="http://schemas.openxmlformats.org/officeDocument/2006/relationships/image" Target="../media/image28.png"/></Relationships>
</file>

<file path=ppt/slides/_rels/slide6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9.png"/><Relationship Id="rId3" Type="http://schemas.openxmlformats.org/officeDocument/2006/relationships/hyperlink" Target="https://www.careeronestop.org/LocalHelp/service-locator.aspx" TargetMode="External"/><Relationship Id="rId7" Type="http://schemas.openxmlformats.org/officeDocument/2006/relationships/image" Target="../media/image22.png"/><Relationship Id="rId12" Type="http://schemas.openxmlformats.org/officeDocument/2006/relationships/image" Target="../media/image28.png"/><Relationship Id="rId17" Type="http://schemas.openxmlformats.org/officeDocument/2006/relationships/image" Target="../media/image27.png"/><Relationship Id="rId2" Type="http://schemas.openxmlformats.org/officeDocument/2006/relationships/notesSlide" Target="../notesSlides/notesSlide61.xml"/><Relationship Id="rId16" Type="http://schemas.openxmlformats.org/officeDocument/2006/relationships/image" Target="../media/image32.png"/><Relationship Id="rId1" Type="http://schemas.openxmlformats.org/officeDocument/2006/relationships/slideLayout" Target="../slideLayouts/slideLayout11.xml"/><Relationship Id="rId6" Type="http://schemas.openxmlformats.org/officeDocument/2006/relationships/hyperlink" Target="http://workforcegps.org/" TargetMode="External"/><Relationship Id="rId11" Type="http://schemas.openxmlformats.org/officeDocument/2006/relationships/image" Target="../media/image26.png"/><Relationship Id="rId5" Type="http://schemas.openxmlformats.org/officeDocument/2006/relationships/hyperlink" Target="https://grantsapplicationandmanagement.workforcegps.org/" TargetMode="External"/><Relationship Id="rId15" Type="http://schemas.openxmlformats.org/officeDocument/2006/relationships/image" Target="../media/image31.png"/><Relationship Id="rId10" Type="http://schemas.openxmlformats.org/officeDocument/2006/relationships/image" Target="../media/image25.png"/><Relationship Id="rId4" Type="http://schemas.openxmlformats.org/officeDocument/2006/relationships/hyperlink" Target="https://doleta.gov/grants/" TargetMode="External"/><Relationship Id="rId9" Type="http://schemas.openxmlformats.org/officeDocument/2006/relationships/image" Target="../media/image24.png"/><Relationship Id="rId1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cfr.gov/cgi-bin/retrieveECFR?gp=&amp;SID=1e4d862e531375466a3114de4a9d517f&amp;mc=true&amp;n=pt2.1.200&amp;r=PART&amp;ty=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ecfr.io/Title-02/se2.1.2900_114" TargetMode="External"/><Relationship Id="rId5" Type="http://schemas.openxmlformats.org/officeDocument/2006/relationships/hyperlink" Target="https://www.ecfr.gov/cgi-bin/retrieveECFR?gp=&amp;SID=1e4d862e531375466a3114de4a9d517f&amp;mc=true&amp;n=pt2.1.200&amp;r=PART&amp;ty=HTML#se2.1.200_1327" TargetMode="External"/><Relationship Id="rId4" Type="http://schemas.openxmlformats.org/officeDocument/2006/relationships/hyperlink" Target="https://www.ecfr.gov/cgi-bin/retrieveECFR?gp=&amp;SID=1e4d862e531375466a3114de4a9d517f&amp;mc=true&amp;n=pt2.1.200&amp;r=PART&amp;ty=HTML#se2.1.200_130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dr.doleta.gov/directives/corr_doc.cfm?DOCN=515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38D0-6194-49AD-B4F4-0FACC097688C}"/>
              </a:ext>
            </a:extLst>
          </p:cNvPr>
          <p:cNvSpPr>
            <a:spLocks noGrp="1"/>
          </p:cNvSpPr>
          <p:nvPr>
            <p:ph type="ctrTitle"/>
          </p:nvPr>
        </p:nvSpPr>
        <p:spPr/>
        <p:txBody>
          <a:bodyPr/>
          <a:lstStyle/>
          <a:p>
            <a:r>
              <a:rPr lang="en-US" altLang="en-US" dirty="0"/>
              <a:t>Financial Reporting and Program Income</a:t>
            </a:r>
            <a:endParaRPr lang="en-US" dirty="0"/>
          </a:p>
        </p:txBody>
      </p:sp>
      <p:sp>
        <p:nvSpPr>
          <p:cNvPr id="3" name="Subtitle 2">
            <a:extLst>
              <a:ext uri="{FF2B5EF4-FFF2-40B4-BE49-F238E27FC236}">
                <a16:creationId xmlns:a16="http://schemas.microsoft.com/office/drawing/2014/main" id="{C1A2FCF2-5C2C-4669-8BDB-E7668964C6AF}"/>
              </a:ext>
            </a:extLst>
          </p:cNvPr>
          <p:cNvSpPr>
            <a:spLocks noGrp="1"/>
          </p:cNvSpPr>
          <p:nvPr>
            <p:ph type="subTitle" idx="1"/>
          </p:nvPr>
        </p:nvSpPr>
        <p:spPr/>
        <p:txBody>
          <a:bodyPr>
            <a:normAutofit/>
          </a:bodyPr>
          <a:lstStyle/>
          <a:p>
            <a:pPr>
              <a:spcBef>
                <a:spcPts val="600"/>
              </a:spcBef>
            </a:pPr>
            <a:r>
              <a:rPr lang="en-US" sz="4000" b="1" dirty="0"/>
              <a:t>SMART 3.0 Training</a:t>
            </a:r>
          </a:p>
          <a:p>
            <a:pPr>
              <a:spcBef>
                <a:spcPts val="600"/>
              </a:spcBef>
            </a:pPr>
            <a:r>
              <a:rPr lang="en-US" sz="3200" dirty="0"/>
              <a:t>June 2019</a:t>
            </a:r>
          </a:p>
        </p:txBody>
      </p:sp>
    </p:spTree>
    <p:extLst>
      <p:ext uri="{BB962C8B-B14F-4D97-AF65-F5344CB8AC3E}">
        <p14:creationId xmlns:p14="http://schemas.microsoft.com/office/powerpoint/2010/main" val="240569768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ED4DB-D01E-451D-99DB-C64177BD9E9D}"/>
              </a:ext>
            </a:extLst>
          </p:cNvPr>
          <p:cNvSpPr>
            <a:spLocks noGrp="1"/>
          </p:cNvSpPr>
          <p:nvPr>
            <p:ph type="title"/>
          </p:nvPr>
        </p:nvSpPr>
        <p:spPr/>
        <p:txBody>
          <a:bodyPr/>
          <a:lstStyle/>
          <a:p>
            <a:r>
              <a:rPr lang="en-US" altLang="en-US" dirty="0">
                <a:ea typeface="MS PGothic" charset="-128"/>
              </a:rPr>
              <a:t>Basic Reporting Requirements</a:t>
            </a:r>
            <a:endParaRPr lang="en-US" dirty="0"/>
          </a:p>
        </p:txBody>
      </p:sp>
      <p:sp>
        <p:nvSpPr>
          <p:cNvPr id="6" name="Text Placeholder 1"/>
          <p:cNvSpPr>
            <a:spLocks noGrp="1"/>
          </p:cNvSpPr>
          <p:nvPr>
            <p:ph idx="1"/>
          </p:nvPr>
        </p:nvSpPr>
        <p:spPr bwMode="auto">
          <a:xfrm>
            <a:off x="518160" y="1420779"/>
            <a:ext cx="11155680" cy="454337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2" rtlCol="0" anchor="t" anchorCtr="0" compatLnSpc="1">
            <a:prstTxWarp prst="textNoShape">
              <a:avLst/>
            </a:prstTxWarp>
            <a:normAutofit/>
          </a:bodyPr>
          <a:lstStyle/>
          <a:p>
            <a:pPr>
              <a:spcBef>
                <a:spcPts val="0"/>
              </a:spcBef>
              <a:spcAft>
                <a:spcPts val="600"/>
              </a:spcAft>
            </a:pPr>
            <a:r>
              <a:rPr lang="en-US" altLang="en-US" dirty="0">
                <a:ea typeface="Arial" charset="0"/>
                <a:cs typeface="Arial" charset="0"/>
              </a:rPr>
              <a:t>Basis</a:t>
            </a:r>
            <a:endParaRPr lang="en-US" dirty="0">
              <a:ea typeface="Arial" charset="0"/>
              <a:cs typeface="Arial" charset="0"/>
            </a:endParaRPr>
          </a:p>
          <a:p>
            <a:pPr lvl="1">
              <a:lnSpc>
                <a:spcPct val="115000"/>
              </a:lnSpc>
              <a:spcBef>
                <a:spcPts val="0"/>
              </a:spcBef>
              <a:spcAft>
                <a:spcPts val="600"/>
              </a:spcAft>
              <a:defRPr/>
            </a:pPr>
            <a:r>
              <a:rPr lang="en-US" altLang="en-US" dirty="0"/>
              <a:t>Accrual</a:t>
            </a:r>
            <a:endParaRPr lang="en-US" dirty="0"/>
          </a:p>
          <a:p>
            <a:pPr>
              <a:spcBef>
                <a:spcPts val="0"/>
              </a:spcBef>
              <a:spcAft>
                <a:spcPts val="600"/>
              </a:spcAft>
            </a:pPr>
            <a:r>
              <a:rPr lang="en-US" altLang="en-US" dirty="0">
                <a:ea typeface="Arial" charset="0"/>
                <a:cs typeface="Arial" charset="0"/>
              </a:rPr>
              <a:t>Frequency</a:t>
            </a:r>
            <a:endParaRPr lang="en-US" dirty="0">
              <a:ea typeface="Arial" charset="0"/>
              <a:cs typeface="Arial" charset="0"/>
            </a:endParaRPr>
          </a:p>
          <a:p>
            <a:pPr lvl="1">
              <a:lnSpc>
                <a:spcPct val="115000"/>
              </a:lnSpc>
              <a:spcBef>
                <a:spcPts val="0"/>
              </a:spcBef>
              <a:spcAft>
                <a:spcPts val="600"/>
              </a:spcAft>
              <a:defRPr/>
            </a:pPr>
            <a:r>
              <a:rPr lang="en-US" altLang="en-US" dirty="0"/>
              <a:t>Quarterly and cumulative</a:t>
            </a:r>
            <a:endParaRPr lang="en-US" dirty="0"/>
          </a:p>
          <a:p>
            <a:pPr>
              <a:spcBef>
                <a:spcPts val="0"/>
              </a:spcBef>
              <a:spcAft>
                <a:spcPts val="600"/>
              </a:spcAft>
            </a:pPr>
            <a:r>
              <a:rPr lang="en-US" altLang="en-US" dirty="0">
                <a:cs typeface="Arial" charset="0"/>
              </a:rPr>
              <a:t>Due 45 days after quarter end</a:t>
            </a:r>
            <a:endParaRPr lang="en-US" dirty="0">
              <a:cs typeface="Arial" charset="0"/>
            </a:endParaRPr>
          </a:p>
          <a:p>
            <a:pPr lvl="1">
              <a:lnSpc>
                <a:spcPct val="115000"/>
              </a:lnSpc>
              <a:spcBef>
                <a:spcPts val="0"/>
              </a:spcBef>
              <a:defRPr/>
            </a:pPr>
            <a:r>
              <a:rPr lang="en-US" dirty="0"/>
              <a:t>QE Mar 31, Due May 15	</a:t>
            </a:r>
          </a:p>
          <a:p>
            <a:pPr lvl="1">
              <a:lnSpc>
                <a:spcPct val="115000"/>
              </a:lnSpc>
              <a:spcBef>
                <a:spcPts val="0"/>
              </a:spcBef>
              <a:defRPr/>
            </a:pPr>
            <a:r>
              <a:rPr lang="en-US" dirty="0"/>
              <a:t>QE Jun 30, Due Aug 14</a:t>
            </a:r>
          </a:p>
          <a:p>
            <a:pPr lvl="1">
              <a:lnSpc>
                <a:spcPct val="115000"/>
              </a:lnSpc>
              <a:spcBef>
                <a:spcPts val="0"/>
              </a:spcBef>
              <a:defRPr/>
            </a:pPr>
            <a:r>
              <a:rPr lang="en-US" dirty="0"/>
              <a:t>QE Sep 30, Due Nov 14</a:t>
            </a:r>
          </a:p>
          <a:p>
            <a:pPr lvl="1">
              <a:lnSpc>
                <a:spcPct val="115000"/>
              </a:lnSpc>
              <a:spcBef>
                <a:spcPts val="0"/>
              </a:spcBef>
              <a:spcAft>
                <a:spcPts val="600"/>
              </a:spcAft>
              <a:defRPr/>
            </a:pPr>
            <a:r>
              <a:rPr lang="en-US" dirty="0"/>
              <a:t>QE Dec 31, Due Feb 14</a:t>
            </a:r>
          </a:p>
          <a:p>
            <a:pPr>
              <a:spcBef>
                <a:spcPts val="0"/>
              </a:spcBef>
              <a:spcAft>
                <a:spcPts val="600"/>
              </a:spcAft>
            </a:pPr>
            <a:r>
              <a:rPr lang="en-US" altLang="en-US" dirty="0">
                <a:ea typeface="Arial" charset="0"/>
                <a:cs typeface="Arial" charset="0"/>
              </a:rPr>
              <a:t>Transmission method</a:t>
            </a:r>
            <a:endParaRPr lang="en-US" dirty="0">
              <a:ea typeface="Arial" charset="0"/>
              <a:cs typeface="Arial" charset="0"/>
            </a:endParaRPr>
          </a:p>
          <a:p>
            <a:pPr lvl="1">
              <a:lnSpc>
                <a:spcPct val="115000"/>
              </a:lnSpc>
              <a:spcBef>
                <a:spcPts val="0"/>
              </a:spcBef>
              <a:spcAft>
                <a:spcPts val="600"/>
              </a:spcAft>
              <a:defRPr/>
            </a:pPr>
            <a:r>
              <a:rPr lang="en-US" altLang="en-US" dirty="0"/>
              <a:t>ETA on-line reporting system</a:t>
            </a:r>
            <a:endParaRPr lang="en-US" altLang="en-US" dirty="0">
              <a:ea typeface="MS PGothic" charset="-128"/>
            </a:endParaRPr>
          </a:p>
        </p:txBody>
      </p:sp>
      <p:pic>
        <p:nvPicPr>
          <p:cNvPr id="2050" name="Picture 2" descr="word &quot;Requirements&quot; on gears">
            <a:extLst>
              <a:ext uri="{FF2B5EF4-FFF2-40B4-BE49-F238E27FC236}">
                <a16:creationId xmlns:a16="http://schemas.microsoft.com/office/drawing/2014/main" id="{8CA067CF-8553-411B-B1C5-E6A4D47828B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8816" y="2925630"/>
            <a:ext cx="4286250" cy="2858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F9C53A8-B5B0-4865-9446-F6AFACE74DFF}"/>
              </a:ext>
            </a:extLst>
          </p:cNvPr>
          <p:cNvSpPr>
            <a:spLocks noGrp="1"/>
          </p:cNvSpPr>
          <p:nvPr>
            <p:ph type="sldNum" sz="quarter" idx="12"/>
          </p:nvPr>
        </p:nvSpPr>
        <p:spPr/>
        <p:txBody>
          <a:bodyPr/>
          <a:lstStyle/>
          <a:p>
            <a:fld id="{AEF1280C-1E94-430E-A516-D051ECA45720}" type="slidenum">
              <a:rPr lang="en-US" smtClean="0"/>
              <a:t>10</a:t>
            </a:fld>
            <a:endParaRPr lang="en-US" dirty="0"/>
          </a:p>
        </p:txBody>
      </p:sp>
    </p:spTree>
    <p:extLst>
      <p:ext uri="{BB962C8B-B14F-4D97-AF65-F5344CB8AC3E}">
        <p14:creationId xmlns:p14="http://schemas.microsoft.com/office/powerpoint/2010/main" val="323878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ED4DB-D01E-451D-99DB-C64177BD9E9D}"/>
              </a:ext>
            </a:extLst>
          </p:cNvPr>
          <p:cNvSpPr>
            <a:spLocks noGrp="1"/>
          </p:cNvSpPr>
          <p:nvPr>
            <p:ph type="title"/>
          </p:nvPr>
        </p:nvSpPr>
        <p:spPr/>
        <p:txBody>
          <a:bodyPr/>
          <a:lstStyle/>
          <a:p>
            <a:r>
              <a:rPr lang="en-US" altLang="en-US" dirty="0">
                <a:ea typeface="MS PGothic" charset="-128"/>
              </a:rPr>
              <a:t>ETA 9130 Report : Final vs. Closeout Reports</a:t>
            </a:r>
            <a:endParaRPr lang="en-US" dirty="0"/>
          </a:p>
        </p:txBody>
      </p:sp>
      <p:sp>
        <p:nvSpPr>
          <p:cNvPr id="6"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spcBef>
                <a:spcPts val="0"/>
              </a:spcBef>
              <a:spcAft>
                <a:spcPts val="600"/>
              </a:spcAft>
            </a:pPr>
            <a:r>
              <a:rPr lang="en-US" altLang="en-US" sz="3200" dirty="0">
                <a:ea typeface="Arial" charset="0"/>
                <a:cs typeface="Arial" charset="0"/>
              </a:rPr>
              <a:t>Final report</a:t>
            </a:r>
          </a:p>
          <a:p>
            <a:pPr lvl="1">
              <a:spcBef>
                <a:spcPts val="0"/>
              </a:spcBef>
              <a:spcAft>
                <a:spcPts val="600"/>
              </a:spcAft>
            </a:pPr>
            <a:r>
              <a:rPr lang="en-US" altLang="en-US" sz="2800" dirty="0"/>
              <a:t>Due no later than 45 calendar days after the reporting period </a:t>
            </a:r>
          </a:p>
          <a:p>
            <a:pPr lvl="2">
              <a:spcBef>
                <a:spcPts val="0"/>
              </a:spcBef>
              <a:spcAft>
                <a:spcPts val="600"/>
              </a:spcAft>
            </a:pPr>
            <a:r>
              <a:rPr lang="en-US" altLang="en-US" sz="2400" dirty="0"/>
              <a:t>in which the grant period of performance expires </a:t>
            </a:r>
          </a:p>
          <a:p>
            <a:pPr lvl="2">
              <a:spcBef>
                <a:spcPts val="0"/>
              </a:spcBef>
              <a:spcAft>
                <a:spcPts val="600"/>
              </a:spcAft>
            </a:pPr>
            <a:r>
              <a:rPr lang="en-US" altLang="en-US" sz="2400" dirty="0"/>
              <a:t>or all funds, Federal AND recipient share, are expended</a:t>
            </a:r>
          </a:p>
          <a:p>
            <a:pPr lvl="2">
              <a:spcBef>
                <a:spcPts val="0"/>
              </a:spcBef>
              <a:spcAft>
                <a:spcPts val="600"/>
              </a:spcAft>
            </a:pPr>
            <a:r>
              <a:rPr lang="en-US" altLang="en-US" sz="2400" dirty="0"/>
              <a:t>WHICHEVER comes first </a:t>
            </a:r>
            <a:endParaRPr lang="en-US" altLang="en-US" sz="2400" dirty="0">
              <a:ea typeface="Arial" charset="0"/>
              <a:cs typeface="Arial" charset="0"/>
            </a:endParaRPr>
          </a:p>
          <a:p>
            <a:pPr>
              <a:spcBef>
                <a:spcPts val="0"/>
              </a:spcBef>
              <a:spcAft>
                <a:spcPts val="600"/>
              </a:spcAft>
            </a:pPr>
            <a:r>
              <a:rPr lang="en-US" altLang="en-US" sz="3200" dirty="0">
                <a:ea typeface="Arial" charset="0"/>
                <a:cs typeface="Arial" charset="0"/>
              </a:rPr>
              <a:t>Closeout report</a:t>
            </a:r>
            <a:endParaRPr lang="en-US" sz="3200" dirty="0">
              <a:ea typeface="Arial" charset="0"/>
              <a:cs typeface="Arial" charset="0"/>
            </a:endParaRPr>
          </a:p>
          <a:p>
            <a:pPr lvl="1">
              <a:spcBef>
                <a:spcPts val="0"/>
              </a:spcBef>
              <a:spcAft>
                <a:spcPts val="600"/>
              </a:spcAft>
              <a:defRPr/>
            </a:pPr>
            <a:r>
              <a:rPr lang="en-US" altLang="en-US" sz="2800" dirty="0"/>
              <a:t>Must be submitted no later than 90 calendar days after the expiration of the grant regardless of whether funds are fully expended prior to the POP expiration date. </a:t>
            </a:r>
            <a:endParaRPr lang="en-US" sz="2800" dirty="0"/>
          </a:p>
        </p:txBody>
      </p:sp>
      <p:sp>
        <p:nvSpPr>
          <p:cNvPr id="3" name="Slide Number Placeholder 2">
            <a:extLst>
              <a:ext uri="{FF2B5EF4-FFF2-40B4-BE49-F238E27FC236}">
                <a16:creationId xmlns:a16="http://schemas.microsoft.com/office/drawing/2014/main" id="{BF9C53A8-B5B0-4865-9446-F6AFACE74DFF}"/>
              </a:ext>
            </a:extLst>
          </p:cNvPr>
          <p:cNvSpPr>
            <a:spLocks noGrp="1"/>
          </p:cNvSpPr>
          <p:nvPr>
            <p:ph type="sldNum" sz="quarter" idx="12"/>
          </p:nvPr>
        </p:nvSpPr>
        <p:spPr/>
        <p:txBody>
          <a:bodyPr/>
          <a:lstStyle/>
          <a:p>
            <a:fld id="{AEF1280C-1E94-430E-A516-D051ECA45720}" type="slidenum">
              <a:rPr lang="en-US" smtClean="0"/>
              <a:t>11</a:t>
            </a:fld>
            <a:endParaRPr lang="en-US" dirty="0"/>
          </a:p>
        </p:txBody>
      </p:sp>
    </p:spTree>
    <p:extLst>
      <p:ext uri="{BB962C8B-B14F-4D97-AF65-F5344CB8AC3E}">
        <p14:creationId xmlns:p14="http://schemas.microsoft.com/office/powerpoint/2010/main" val="142276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2A72-754F-4192-94E4-36DAE6B4D04B}"/>
              </a:ext>
            </a:extLst>
          </p:cNvPr>
          <p:cNvSpPr>
            <a:spLocks noGrp="1"/>
          </p:cNvSpPr>
          <p:nvPr>
            <p:ph type="title"/>
          </p:nvPr>
        </p:nvSpPr>
        <p:spPr/>
        <p:txBody>
          <a:bodyPr>
            <a:normAutofit/>
          </a:bodyPr>
          <a:lstStyle/>
          <a:p>
            <a:r>
              <a:rPr lang="en-US" dirty="0"/>
              <a:t>Reporting Periods, Due Dates and Cumulative Data</a:t>
            </a:r>
          </a:p>
        </p:txBody>
      </p:sp>
      <p:sp>
        <p:nvSpPr>
          <p:cNvPr id="62466"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spcBef>
                <a:spcPts val="0"/>
              </a:spcBef>
              <a:defRPr/>
            </a:pPr>
            <a:r>
              <a:rPr lang="en-US" altLang="en-US" dirty="0">
                <a:ea typeface="Arial" charset="0"/>
                <a:cs typeface="Arial" charset="0"/>
              </a:rPr>
              <a:t>Each report must be complete and accurate for all levels where funds are expended through the last day of the quarterly report period.</a:t>
            </a:r>
            <a:endParaRPr lang="en-US" dirty="0">
              <a:ea typeface="Arial" charset="0"/>
              <a:cs typeface="Arial" charset="0"/>
            </a:endParaRPr>
          </a:p>
          <a:p>
            <a:pPr lvl="0"/>
            <a:r>
              <a:rPr lang="en-US" dirty="0">
                <a:ea typeface="Arial" charset="0"/>
                <a:cs typeface="Arial" charset="0"/>
              </a:rPr>
              <a:t>Ensure that data is reported by subrecipients and submitted to DOL by the due date.</a:t>
            </a:r>
          </a:p>
          <a:p>
            <a:pPr lvl="0"/>
            <a:r>
              <a:rPr lang="en-US" altLang="en-US" dirty="0">
                <a:ea typeface="Arial" charset="0"/>
                <a:cs typeface="Arial" charset="0"/>
              </a:rPr>
              <a:t>DOL financial reports are cumulative until the end of the life of the allotments or the period of performance for the DOL awards.</a:t>
            </a:r>
            <a:endParaRPr lang="en-US" dirty="0">
              <a:ea typeface="Arial" charset="0"/>
              <a:cs typeface="Arial" charset="0"/>
            </a:endParaRPr>
          </a:p>
        </p:txBody>
      </p:sp>
      <p:sp>
        <p:nvSpPr>
          <p:cNvPr id="3" name="Slide Number Placeholder 2">
            <a:extLst>
              <a:ext uri="{FF2B5EF4-FFF2-40B4-BE49-F238E27FC236}">
                <a16:creationId xmlns:a16="http://schemas.microsoft.com/office/drawing/2014/main" id="{CFA205C5-3F90-4DB3-B1A1-71BF1CDCF0BE}"/>
              </a:ext>
            </a:extLst>
          </p:cNvPr>
          <p:cNvSpPr>
            <a:spLocks noGrp="1"/>
          </p:cNvSpPr>
          <p:nvPr>
            <p:ph type="sldNum" sz="quarter" idx="12"/>
          </p:nvPr>
        </p:nvSpPr>
        <p:spPr/>
        <p:txBody>
          <a:bodyPr/>
          <a:lstStyle/>
          <a:p>
            <a:fld id="{AEF1280C-1E94-430E-A516-D051ECA45720}" type="slidenum">
              <a:rPr lang="en-US" smtClean="0"/>
              <a:t>12</a:t>
            </a:fld>
            <a:endParaRPr lang="en-US" dirty="0"/>
          </a:p>
        </p:txBody>
      </p:sp>
    </p:spTree>
    <p:extLst>
      <p:ext uri="{BB962C8B-B14F-4D97-AF65-F5344CB8AC3E}">
        <p14:creationId xmlns:p14="http://schemas.microsoft.com/office/powerpoint/2010/main" val="1263141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ADEE0-951B-42FF-B331-DB539B3BCC7F}"/>
              </a:ext>
            </a:extLst>
          </p:cNvPr>
          <p:cNvSpPr>
            <a:spLocks noGrp="1"/>
          </p:cNvSpPr>
          <p:nvPr>
            <p:ph type="title"/>
          </p:nvPr>
        </p:nvSpPr>
        <p:spPr/>
        <p:txBody>
          <a:bodyPr>
            <a:normAutofit/>
          </a:bodyPr>
          <a:lstStyle/>
          <a:p>
            <a:r>
              <a:rPr lang="en-US" altLang="en-US" dirty="0"/>
              <a:t>Online Reporting System</a:t>
            </a:r>
            <a:endParaRPr lang="en-US" dirty="0"/>
          </a:p>
        </p:txBody>
      </p:sp>
      <p:sp>
        <p:nvSpPr>
          <p:cNvPr id="72712"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a:t>Follow instructions in the Notice of Award</a:t>
            </a:r>
          </a:p>
          <a:p>
            <a:r>
              <a:rPr lang="en-US" altLang="en-US" dirty="0"/>
              <a:t>Provide requested reporting contact information</a:t>
            </a:r>
          </a:p>
          <a:p>
            <a:pPr lvl="1">
              <a:spcAft>
                <a:spcPct val="15000"/>
              </a:spcAft>
              <a:defRPr/>
            </a:pPr>
            <a:r>
              <a:rPr lang="en-US" altLang="en-US" dirty="0"/>
              <a:t>An e-mail is sent to primary contact with password and PIN</a:t>
            </a:r>
          </a:p>
          <a:p>
            <a:r>
              <a:rPr lang="en-US" altLang="en-US" dirty="0"/>
              <a:t>System is user-friendly and provides guidance to assist user in completing the ETA 9130 form</a:t>
            </a:r>
          </a:p>
          <a:p>
            <a:pPr lvl="1">
              <a:spcAft>
                <a:spcPct val="15000"/>
              </a:spcAft>
              <a:defRPr/>
            </a:pPr>
            <a:r>
              <a:rPr lang="en-US" altLang="en-US" dirty="0"/>
              <a:t>System edits – hard and soft</a:t>
            </a:r>
          </a:p>
          <a:p>
            <a:pPr marL="0" lvl="1" indent="0" algn="ctr">
              <a:spcBef>
                <a:spcPts val="4000"/>
              </a:spcBef>
              <a:spcAft>
                <a:spcPct val="15000"/>
              </a:spcAft>
              <a:buNone/>
              <a:defRPr/>
            </a:pPr>
            <a:r>
              <a:rPr lang="en-US" altLang="en-US" sz="2800" dirty="0">
                <a:solidFill>
                  <a:srgbClr val="D93E0D"/>
                </a:solidFill>
                <a:hlinkClick r:id="rId3">
                  <a:extLst>
                    <a:ext uri="{A12FA001-AC4F-418D-AE19-62706E023703}">
                      <ahyp:hlinkClr xmlns:ahyp="http://schemas.microsoft.com/office/drawing/2018/hyperlinkcolor" xmlns="" val="tx"/>
                    </a:ext>
                  </a:extLst>
                </a:hlinkClick>
              </a:rPr>
              <a:t>http://www.doleta.gov/grants/pdf/FSR_eform.pdf</a:t>
            </a:r>
            <a:r>
              <a:rPr lang="en-US" altLang="en-US" sz="2800" dirty="0">
                <a:solidFill>
                  <a:srgbClr val="D93E0D"/>
                </a:solidFill>
              </a:rPr>
              <a:t> </a:t>
            </a:r>
            <a:endParaRPr lang="en-US" dirty="0">
              <a:solidFill>
                <a:srgbClr val="D93E0D"/>
              </a:solidFill>
            </a:endParaRPr>
          </a:p>
        </p:txBody>
      </p:sp>
      <p:sp>
        <p:nvSpPr>
          <p:cNvPr id="3" name="Slide Number Placeholder 2">
            <a:extLst>
              <a:ext uri="{FF2B5EF4-FFF2-40B4-BE49-F238E27FC236}">
                <a16:creationId xmlns:a16="http://schemas.microsoft.com/office/drawing/2014/main" id="{861CE8EC-4120-4DC6-8F05-63FE7ADAC9BF}"/>
              </a:ext>
            </a:extLst>
          </p:cNvPr>
          <p:cNvSpPr>
            <a:spLocks noGrp="1"/>
          </p:cNvSpPr>
          <p:nvPr>
            <p:ph type="sldNum" sz="quarter" idx="12"/>
          </p:nvPr>
        </p:nvSpPr>
        <p:spPr/>
        <p:txBody>
          <a:bodyPr/>
          <a:lstStyle/>
          <a:p>
            <a:fld id="{AEF1280C-1E94-430E-A516-D051ECA45720}" type="slidenum">
              <a:rPr lang="en-US" smtClean="0"/>
              <a:t>13</a:t>
            </a:fld>
            <a:endParaRPr lang="en-US" dirty="0"/>
          </a:p>
        </p:txBody>
      </p:sp>
    </p:spTree>
    <p:extLst>
      <p:ext uri="{BB962C8B-B14F-4D97-AF65-F5344CB8AC3E}">
        <p14:creationId xmlns:p14="http://schemas.microsoft.com/office/powerpoint/2010/main" val="713968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60B1-FF28-4B4D-A4E8-2C7338C89656}"/>
              </a:ext>
            </a:extLst>
          </p:cNvPr>
          <p:cNvSpPr>
            <a:spLocks noGrp="1"/>
          </p:cNvSpPr>
          <p:nvPr>
            <p:ph type="title"/>
          </p:nvPr>
        </p:nvSpPr>
        <p:spPr/>
        <p:txBody>
          <a:bodyPr/>
          <a:lstStyle/>
          <a:p>
            <a:r>
              <a:rPr lang="en-US" altLang="en-US" dirty="0">
                <a:ea typeface="MS PGothic" charset="-128"/>
              </a:rPr>
              <a:t>Password and PINs</a:t>
            </a:r>
            <a:endParaRPr lang="en-US" dirty="0"/>
          </a:p>
        </p:txBody>
      </p:sp>
      <p:sp>
        <p:nvSpPr>
          <p:cNvPr id="35859" name="Text Placeholder 1"/>
          <p:cNvSpPr>
            <a:spLocks noGrp="1"/>
          </p:cNvSpPr>
          <p:nvPr>
            <p:ph idx="1"/>
          </p:nvPr>
        </p:nvSpPr>
        <p:spPr bwMode="auto">
          <a:xfrm>
            <a:off x="518160" y="1420779"/>
            <a:ext cx="10422742" cy="475618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dirty="0"/>
              <a:t>Uses for Each</a:t>
            </a:r>
          </a:p>
          <a:p>
            <a:pPr lvl="1">
              <a:spcAft>
                <a:spcPct val="15000"/>
              </a:spcAft>
              <a:defRPr/>
            </a:pPr>
            <a:r>
              <a:rPr lang="en-US" dirty="0"/>
              <a:t>Password issued to access system and enter data</a:t>
            </a:r>
          </a:p>
          <a:p>
            <a:pPr lvl="1">
              <a:spcAft>
                <a:spcPct val="15000"/>
              </a:spcAft>
              <a:defRPr/>
            </a:pPr>
            <a:r>
              <a:rPr lang="en-US" dirty="0"/>
              <a:t>PIN issued to certify data</a:t>
            </a:r>
          </a:p>
          <a:p>
            <a:pPr lvl="1">
              <a:spcAft>
                <a:spcPct val="15000"/>
              </a:spcAft>
              <a:defRPr/>
            </a:pPr>
            <a:r>
              <a:rPr lang="en-US" dirty="0"/>
              <a:t>Instructions link provides information on </a:t>
            </a:r>
            <a:br>
              <a:rPr lang="en-US" dirty="0"/>
            </a:br>
            <a:r>
              <a:rPr lang="en-US" dirty="0"/>
              <a:t>how to use system</a:t>
            </a:r>
          </a:p>
          <a:p>
            <a:pPr marL="0" indent="0" algn="ctr">
              <a:spcBef>
                <a:spcPts val="10200"/>
              </a:spcBef>
              <a:buNone/>
            </a:pPr>
            <a:r>
              <a:rPr lang="en-US" altLang="en-US" dirty="0">
                <a:solidFill>
                  <a:srgbClr val="D93E0D"/>
                </a:solidFill>
                <a:hlinkClick r:id="" action="ppaction://noaction">
                  <a:extLst>
                    <a:ext uri="{A12FA001-AC4F-418D-AE19-62706E023703}">
                      <ahyp:hlinkClr xmlns:ahyp="http://schemas.microsoft.com/office/drawing/2018/hyperlinkcolor" xmlns="" val="tx"/>
                    </a:ext>
                  </a:extLst>
                </a:hlinkClick>
              </a:rPr>
              <a:t>http://www.doleta.gov/grants/pdf/FSR_eform.pdf</a:t>
            </a:r>
            <a:r>
              <a:rPr lang="en-US" altLang="en-US" dirty="0">
                <a:solidFill>
                  <a:srgbClr val="D93E0D"/>
                </a:solidFill>
              </a:rPr>
              <a:t> </a:t>
            </a:r>
            <a:endParaRPr lang="en-US" altLang="en-US" dirty="0">
              <a:solidFill>
                <a:srgbClr val="D93E0D"/>
              </a:solidFill>
              <a:ea typeface="MS PGothic" charset="-128"/>
            </a:endParaRPr>
          </a:p>
        </p:txBody>
      </p:sp>
      <p:pic>
        <p:nvPicPr>
          <p:cNvPr id="5122" name="Picture 2" descr="words &quot;Password Security&quot; on keyboard key">
            <a:extLst>
              <a:ext uri="{FF2B5EF4-FFF2-40B4-BE49-F238E27FC236}">
                <a16:creationId xmlns:a16="http://schemas.microsoft.com/office/drawing/2014/main" id="{2BB7E676-A2EA-48B9-84A7-D2BC925CB7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10705" y="1731561"/>
            <a:ext cx="3300420" cy="2475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85E17BB1-8580-4FC0-AE1E-3B9AC5DB7447}"/>
              </a:ext>
            </a:extLst>
          </p:cNvPr>
          <p:cNvSpPr>
            <a:spLocks noGrp="1"/>
          </p:cNvSpPr>
          <p:nvPr>
            <p:ph type="sldNum" sz="quarter" idx="12"/>
          </p:nvPr>
        </p:nvSpPr>
        <p:spPr/>
        <p:txBody>
          <a:bodyPr/>
          <a:lstStyle/>
          <a:p>
            <a:fld id="{AEF1280C-1E94-430E-A516-D051ECA45720}" type="slidenum">
              <a:rPr lang="en-US" smtClean="0"/>
              <a:t>14</a:t>
            </a:fld>
            <a:endParaRPr lang="en-US" dirty="0"/>
          </a:p>
        </p:txBody>
      </p:sp>
    </p:spTree>
    <p:extLst>
      <p:ext uri="{BB962C8B-B14F-4D97-AF65-F5344CB8AC3E}">
        <p14:creationId xmlns:p14="http://schemas.microsoft.com/office/powerpoint/2010/main" val="2367089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FA305-F0C1-4EE2-97E4-ABE681EF6A59}"/>
              </a:ext>
            </a:extLst>
          </p:cNvPr>
          <p:cNvSpPr>
            <a:spLocks noGrp="1"/>
          </p:cNvSpPr>
          <p:nvPr>
            <p:ph type="title"/>
          </p:nvPr>
        </p:nvSpPr>
        <p:spPr/>
        <p:txBody>
          <a:bodyPr/>
          <a:lstStyle/>
          <a:p>
            <a:r>
              <a:rPr lang="en-US" altLang="en-US" dirty="0"/>
              <a:t>ETA-9130 Requirements</a:t>
            </a:r>
            <a:endParaRPr lang="en-US" dirty="0"/>
          </a:p>
        </p:txBody>
      </p:sp>
      <p:sp>
        <p:nvSpPr>
          <p:cNvPr id="3" name="Content Placeholder 2">
            <a:extLst>
              <a:ext uri="{FF2B5EF4-FFF2-40B4-BE49-F238E27FC236}">
                <a16:creationId xmlns:a16="http://schemas.microsoft.com/office/drawing/2014/main" id="{F1DDFE4A-8FCB-4A96-A5B6-17CF8D5A269C}"/>
              </a:ext>
            </a:extLst>
          </p:cNvPr>
          <p:cNvSpPr>
            <a:spLocks noGrp="1"/>
          </p:cNvSpPr>
          <p:nvPr>
            <p:ph type="body" idx="1"/>
          </p:nvPr>
        </p:nvSpPr>
        <p:spPr>
          <a:xfrm>
            <a:off x="1548384" y="3200401"/>
            <a:ext cx="8490966" cy="2929467"/>
          </a:xfrm>
        </p:spPr>
        <p:txBody>
          <a:bodyPr>
            <a:normAutofit/>
          </a:bodyPr>
          <a:lstStyle/>
          <a:p>
            <a:pPr marL="457200" indent="-457200">
              <a:spcBef>
                <a:spcPts val="500"/>
              </a:spcBef>
              <a:spcAft>
                <a:spcPct val="15000"/>
              </a:spcAft>
              <a:buFont typeface="Wingdings" panose="05000000000000000000" pitchFamily="2" charset="2"/>
              <a:buChar char="ü"/>
              <a:defRPr/>
            </a:pPr>
            <a:r>
              <a:rPr lang="en-US" altLang="en-US" sz="2800" dirty="0"/>
              <a:t>Identify the data elements reported on the ETA 9130 Financial Report</a:t>
            </a:r>
          </a:p>
          <a:p>
            <a:pPr marL="457200" indent="-457200">
              <a:spcBef>
                <a:spcPts val="500"/>
              </a:spcBef>
              <a:spcAft>
                <a:spcPct val="15000"/>
              </a:spcAft>
              <a:buFont typeface="Wingdings" panose="05000000000000000000" pitchFamily="2" charset="2"/>
              <a:buChar char="ü"/>
              <a:defRPr/>
            </a:pPr>
            <a:r>
              <a:rPr lang="en-US" altLang="en-US" sz="2800" dirty="0"/>
              <a:t>Identify the different ETA 9130 versions and sections</a:t>
            </a:r>
            <a:endParaRPr lang="en-US" dirty="0"/>
          </a:p>
        </p:txBody>
      </p:sp>
      <p:sp>
        <p:nvSpPr>
          <p:cNvPr id="4" name="Slide Number Placeholder 3">
            <a:extLst>
              <a:ext uri="{FF2B5EF4-FFF2-40B4-BE49-F238E27FC236}">
                <a16:creationId xmlns:a16="http://schemas.microsoft.com/office/drawing/2014/main" id="{3DC36041-624E-4C4F-853C-5A827966A192}"/>
              </a:ext>
            </a:extLst>
          </p:cNvPr>
          <p:cNvSpPr>
            <a:spLocks noGrp="1"/>
          </p:cNvSpPr>
          <p:nvPr>
            <p:ph type="sldNum" sz="quarter" idx="12"/>
          </p:nvPr>
        </p:nvSpPr>
        <p:spPr/>
        <p:txBody>
          <a:bodyPr/>
          <a:lstStyle/>
          <a:p>
            <a:fld id="{AEF1280C-1E94-430E-A516-D051ECA45720}" type="slidenum">
              <a:rPr lang="en-US" smtClean="0"/>
              <a:t>15</a:t>
            </a:fld>
            <a:endParaRPr lang="en-US" dirty="0"/>
          </a:p>
        </p:txBody>
      </p:sp>
    </p:spTree>
    <p:extLst>
      <p:ext uri="{BB962C8B-B14F-4D97-AF65-F5344CB8AC3E}">
        <p14:creationId xmlns:p14="http://schemas.microsoft.com/office/powerpoint/2010/main" val="2999465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8283E5-A70B-43F7-8E7A-7C1823434DEE}"/>
              </a:ext>
            </a:extLst>
          </p:cNvPr>
          <p:cNvSpPr>
            <a:spLocks noGrp="1"/>
          </p:cNvSpPr>
          <p:nvPr>
            <p:ph type="title"/>
          </p:nvPr>
        </p:nvSpPr>
        <p:spPr/>
        <p:txBody>
          <a:bodyPr/>
          <a:lstStyle/>
          <a:p>
            <a:r>
              <a:rPr lang="en-US" altLang="en-US" dirty="0"/>
              <a:t>The ETA-9130 Financial Report</a:t>
            </a:r>
            <a:endParaRPr lang="en-US" dirty="0"/>
          </a:p>
        </p:txBody>
      </p:sp>
      <p:sp>
        <p:nvSpPr>
          <p:cNvPr id="46082" name="Text Placeholder 1"/>
          <p:cNvSpPr>
            <a:spLocks noGrp="1"/>
          </p:cNvSpPr>
          <p:nvPr>
            <p:ph idx="1"/>
          </p:nvPr>
        </p:nvSpPr>
        <p:spPr bwMode="auto">
          <a:xfrm>
            <a:off x="518160" y="1420779"/>
            <a:ext cx="6275927" cy="475618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lvl="1" indent="-365760">
              <a:spcBef>
                <a:spcPts val="1800"/>
              </a:spcBef>
              <a:buClr>
                <a:schemeClr val="accent2"/>
              </a:buClr>
              <a:buFont typeface="Wingdings" panose="05000000000000000000" pitchFamily="2" charset="2"/>
              <a:buChar char="ü"/>
              <a:defRPr/>
            </a:pPr>
            <a:r>
              <a:rPr lang="en-US" altLang="en-US" sz="2600" dirty="0">
                <a:solidFill>
                  <a:schemeClr val="tx1"/>
                </a:solidFill>
                <a:ea typeface="ＭＳ Ｐゴシック" panose="020B0600070205080204" pitchFamily="34" charset="-128"/>
              </a:rPr>
              <a:t>The ETA 9130 has 14 versions:</a:t>
            </a:r>
          </a:p>
          <a:p>
            <a:pPr lvl="1">
              <a:spcAft>
                <a:spcPct val="15000"/>
              </a:spcAft>
              <a:defRPr/>
            </a:pPr>
            <a:r>
              <a:rPr lang="en-US" altLang="en-US" dirty="0"/>
              <a:t>Basic 9130 plus 13 program-specific versions</a:t>
            </a:r>
          </a:p>
          <a:p>
            <a:pPr lvl="1">
              <a:spcAft>
                <a:spcPct val="15000"/>
              </a:spcAft>
              <a:defRPr/>
            </a:pPr>
            <a:r>
              <a:rPr lang="en-US" altLang="en-US" dirty="0"/>
              <a:t>Every funding source requires its own report</a:t>
            </a:r>
          </a:p>
          <a:p>
            <a:pPr marL="365760" lvl="1" indent="-365760">
              <a:spcBef>
                <a:spcPts val="1800"/>
              </a:spcBef>
              <a:buClr>
                <a:schemeClr val="accent2"/>
              </a:buClr>
              <a:buFont typeface="Wingdings" panose="05000000000000000000" pitchFamily="2" charset="2"/>
              <a:buChar char="ü"/>
              <a:defRPr/>
            </a:pPr>
            <a:r>
              <a:rPr lang="en-US" altLang="en-US" sz="2600" dirty="0">
                <a:solidFill>
                  <a:schemeClr val="tx1"/>
                </a:solidFill>
                <a:ea typeface="ＭＳ Ｐゴシック" panose="020B0600070205080204" pitchFamily="34" charset="-128"/>
              </a:rPr>
              <a:t>Basic ETA 9130 </a:t>
            </a:r>
          </a:p>
          <a:p>
            <a:pPr marL="0" indent="0">
              <a:buNone/>
            </a:pPr>
            <a:r>
              <a:rPr lang="en-US" altLang="en-US" sz="2600" dirty="0">
                <a:ea typeface="ＭＳ Ｐゴシック" panose="020B0600070205080204" pitchFamily="34" charset="-128"/>
                <a:hlinkClick r:id="rId3"/>
              </a:rPr>
              <a:t>http://www.doleta.gov/grants/financial_reporting.cfm</a:t>
            </a:r>
            <a:r>
              <a:rPr lang="en-US" altLang="en-US" sz="2600" dirty="0">
                <a:ea typeface="ＭＳ Ｐゴシック" panose="020B0600070205080204" pitchFamily="34" charset="-128"/>
              </a:rPr>
              <a:t>  </a:t>
            </a:r>
          </a:p>
        </p:txBody>
      </p:sp>
      <p:pic>
        <p:nvPicPr>
          <p:cNvPr id="2" name="Picture 1" descr="sample DOL ETA Financial Report">
            <a:extLst>
              <a:ext uri="{FF2B5EF4-FFF2-40B4-BE49-F238E27FC236}">
                <a16:creationId xmlns:a16="http://schemas.microsoft.com/office/drawing/2014/main" id="{6D3859C1-6D81-4C8D-9C3A-FFEBC8D80302}"/>
              </a:ext>
            </a:extLst>
          </p:cNvPr>
          <p:cNvPicPr>
            <a:picLocks noChangeAspect="1"/>
          </p:cNvPicPr>
          <p:nvPr/>
        </p:nvPicPr>
        <p:blipFill>
          <a:blip r:embed="rId4"/>
          <a:stretch>
            <a:fillRect/>
          </a:stretch>
        </p:blipFill>
        <p:spPr>
          <a:xfrm>
            <a:off x="6955345" y="595423"/>
            <a:ext cx="4856473" cy="5809241"/>
          </a:xfrm>
          <a:prstGeom prst="rect">
            <a:avLst/>
          </a:prstGeom>
          <a:effectLst>
            <a:outerShdw blurRad="63500" sx="102000" sy="102000" algn="ctr" rotWithShape="0">
              <a:prstClr val="black">
                <a:alpha val="40000"/>
              </a:prstClr>
            </a:outerShdw>
          </a:effectLst>
        </p:spPr>
      </p:pic>
      <p:sp>
        <p:nvSpPr>
          <p:cNvPr id="6" name="Slide Number Placeholder 5">
            <a:extLst>
              <a:ext uri="{FF2B5EF4-FFF2-40B4-BE49-F238E27FC236}">
                <a16:creationId xmlns:a16="http://schemas.microsoft.com/office/drawing/2014/main" id="{77B5304E-8063-4E50-A803-C556DC57B0E5}"/>
              </a:ext>
            </a:extLst>
          </p:cNvPr>
          <p:cNvSpPr>
            <a:spLocks noGrp="1"/>
          </p:cNvSpPr>
          <p:nvPr>
            <p:ph type="sldNum" sz="quarter" idx="12"/>
          </p:nvPr>
        </p:nvSpPr>
        <p:spPr/>
        <p:txBody>
          <a:bodyPr/>
          <a:lstStyle/>
          <a:p>
            <a:fld id="{AEF1280C-1E94-430E-A516-D051ECA45720}" type="slidenum">
              <a:rPr lang="en-US" smtClean="0"/>
              <a:t>16</a:t>
            </a:fld>
            <a:endParaRPr lang="en-US" dirty="0"/>
          </a:p>
        </p:txBody>
      </p:sp>
    </p:spTree>
    <p:extLst>
      <p:ext uri="{BB962C8B-B14F-4D97-AF65-F5344CB8AC3E}">
        <p14:creationId xmlns:p14="http://schemas.microsoft.com/office/powerpoint/2010/main" val="225954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61318A-5137-4524-BEC5-8EC7CC90DC1B}"/>
              </a:ext>
            </a:extLst>
          </p:cNvPr>
          <p:cNvSpPr>
            <a:spLocks noGrp="1"/>
          </p:cNvSpPr>
          <p:nvPr>
            <p:ph type="title"/>
          </p:nvPr>
        </p:nvSpPr>
        <p:spPr/>
        <p:txBody>
          <a:bodyPr/>
          <a:lstStyle/>
          <a:p>
            <a:r>
              <a:rPr lang="en-US" altLang="en-US" dirty="0"/>
              <a:t>9130 Versions</a:t>
            </a:r>
            <a:endParaRPr lang="en-US" dirty="0"/>
          </a:p>
        </p:txBody>
      </p:sp>
      <p:sp>
        <p:nvSpPr>
          <p:cNvPr id="54274"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2" rtlCol="0" anchor="t" anchorCtr="0" compatLnSpc="1">
            <a:prstTxWarp prst="textNoShape">
              <a:avLst/>
            </a:prstTxWarp>
            <a:normAutofit/>
          </a:bodyPr>
          <a:lstStyle/>
          <a:p>
            <a:pPr>
              <a:lnSpc>
                <a:spcPct val="100000"/>
              </a:lnSpc>
              <a:spcBef>
                <a:spcPts val="600"/>
              </a:spcBef>
              <a:defRPr/>
            </a:pPr>
            <a:r>
              <a:rPr lang="en-US" dirty="0"/>
              <a:t>Basic ETA 9130 (Discretionary)</a:t>
            </a:r>
          </a:p>
          <a:p>
            <a:pPr>
              <a:lnSpc>
                <a:spcPct val="100000"/>
              </a:lnSpc>
              <a:spcBef>
                <a:spcPts val="600"/>
              </a:spcBef>
              <a:defRPr/>
            </a:pPr>
            <a:r>
              <a:rPr lang="en-US" dirty="0"/>
              <a:t>WIOA - Local Youth </a:t>
            </a:r>
          </a:p>
          <a:p>
            <a:pPr>
              <a:lnSpc>
                <a:spcPct val="100000"/>
              </a:lnSpc>
              <a:spcBef>
                <a:spcPts val="600"/>
              </a:spcBef>
              <a:defRPr/>
            </a:pPr>
            <a:r>
              <a:rPr lang="en-US" dirty="0"/>
              <a:t>WIOA - Local Adult </a:t>
            </a:r>
          </a:p>
          <a:p>
            <a:pPr>
              <a:lnSpc>
                <a:spcPct val="100000"/>
              </a:lnSpc>
              <a:spcBef>
                <a:spcPts val="600"/>
              </a:spcBef>
              <a:defRPr/>
            </a:pPr>
            <a:r>
              <a:rPr lang="en-US" dirty="0"/>
              <a:t>WIOA - Local Dislocated Worker </a:t>
            </a:r>
          </a:p>
          <a:p>
            <a:pPr>
              <a:lnSpc>
                <a:spcPct val="100000"/>
              </a:lnSpc>
              <a:spcBef>
                <a:spcPts val="600"/>
              </a:spcBef>
              <a:defRPr/>
            </a:pPr>
            <a:r>
              <a:rPr lang="en-US" dirty="0"/>
              <a:t>WIOA - Statewide Youth </a:t>
            </a:r>
          </a:p>
          <a:p>
            <a:pPr>
              <a:lnSpc>
                <a:spcPct val="100000"/>
              </a:lnSpc>
              <a:spcBef>
                <a:spcPts val="600"/>
              </a:spcBef>
              <a:defRPr/>
            </a:pPr>
            <a:r>
              <a:rPr lang="en-US" dirty="0"/>
              <a:t>WIOA - Statewide Adult</a:t>
            </a:r>
          </a:p>
          <a:p>
            <a:pPr>
              <a:lnSpc>
                <a:spcPct val="100000"/>
              </a:lnSpc>
              <a:spcBef>
                <a:spcPts val="600"/>
              </a:spcBef>
              <a:defRPr/>
            </a:pPr>
            <a:r>
              <a:rPr lang="en-US" dirty="0"/>
              <a:t>WIOA - Statewide Dislocated Worker</a:t>
            </a:r>
          </a:p>
          <a:p>
            <a:pPr>
              <a:lnSpc>
                <a:spcPct val="100000"/>
              </a:lnSpc>
              <a:spcBef>
                <a:spcPts val="600"/>
              </a:spcBef>
              <a:defRPr/>
            </a:pPr>
            <a:r>
              <a:rPr lang="en-US" dirty="0"/>
              <a:t>WIOA - Statewide Rapid Response </a:t>
            </a:r>
          </a:p>
          <a:p>
            <a:pPr>
              <a:lnSpc>
                <a:spcPct val="100000"/>
              </a:lnSpc>
              <a:spcBef>
                <a:spcPts val="600"/>
              </a:spcBef>
              <a:defRPr/>
            </a:pPr>
            <a:r>
              <a:rPr lang="en-US" dirty="0"/>
              <a:t>National Dislocated Worker Grants</a:t>
            </a:r>
          </a:p>
          <a:p>
            <a:pPr>
              <a:lnSpc>
                <a:spcPct val="100000"/>
              </a:lnSpc>
              <a:spcBef>
                <a:spcPts val="600"/>
              </a:spcBef>
              <a:defRPr/>
            </a:pPr>
            <a:r>
              <a:rPr lang="en-US" dirty="0"/>
              <a:t>Employment Services &amp; Unemployment Insurance </a:t>
            </a:r>
          </a:p>
          <a:p>
            <a:pPr>
              <a:lnSpc>
                <a:spcPct val="100000"/>
              </a:lnSpc>
              <a:spcBef>
                <a:spcPts val="600"/>
              </a:spcBef>
              <a:defRPr/>
            </a:pPr>
            <a:r>
              <a:rPr lang="en-US" dirty="0"/>
              <a:t>National Farmworker Jobs Program </a:t>
            </a:r>
          </a:p>
          <a:p>
            <a:pPr>
              <a:lnSpc>
                <a:spcPct val="100000"/>
              </a:lnSpc>
              <a:spcBef>
                <a:spcPts val="600"/>
              </a:spcBef>
              <a:defRPr/>
            </a:pPr>
            <a:r>
              <a:rPr lang="en-US" dirty="0"/>
              <a:t>Senior Community Service Employment Program</a:t>
            </a:r>
          </a:p>
          <a:p>
            <a:pPr>
              <a:lnSpc>
                <a:spcPct val="100000"/>
              </a:lnSpc>
              <a:spcBef>
                <a:spcPts val="600"/>
              </a:spcBef>
              <a:defRPr/>
            </a:pPr>
            <a:r>
              <a:rPr lang="en-US" dirty="0"/>
              <a:t>Indian &amp; Native American Program </a:t>
            </a:r>
          </a:p>
          <a:p>
            <a:pPr>
              <a:lnSpc>
                <a:spcPct val="100000"/>
              </a:lnSpc>
              <a:spcBef>
                <a:spcPts val="600"/>
              </a:spcBef>
              <a:defRPr/>
            </a:pPr>
            <a:r>
              <a:rPr lang="en-US" dirty="0"/>
              <a:t>Trade Adjustment Assistance Program </a:t>
            </a:r>
            <a:endParaRPr lang="en-US" altLang="en-US" dirty="0"/>
          </a:p>
        </p:txBody>
      </p:sp>
      <p:sp>
        <p:nvSpPr>
          <p:cNvPr id="4" name="Slide Number Placeholder 3">
            <a:extLst>
              <a:ext uri="{FF2B5EF4-FFF2-40B4-BE49-F238E27FC236}">
                <a16:creationId xmlns:a16="http://schemas.microsoft.com/office/drawing/2014/main" id="{2855B2B3-ADBC-4094-A174-C3DA290BD7AA}"/>
              </a:ext>
            </a:extLst>
          </p:cNvPr>
          <p:cNvSpPr>
            <a:spLocks noGrp="1"/>
          </p:cNvSpPr>
          <p:nvPr>
            <p:ph type="sldNum" sz="quarter" idx="12"/>
          </p:nvPr>
        </p:nvSpPr>
        <p:spPr/>
        <p:txBody>
          <a:bodyPr/>
          <a:lstStyle/>
          <a:p>
            <a:fld id="{AEF1280C-1E94-430E-A516-D051ECA45720}" type="slidenum">
              <a:rPr lang="en-US" smtClean="0"/>
              <a:t>17</a:t>
            </a:fld>
            <a:endParaRPr lang="en-US" dirty="0"/>
          </a:p>
        </p:txBody>
      </p:sp>
    </p:spTree>
    <p:extLst>
      <p:ext uri="{BB962C8B-B14F-4D97-AF65-F5344CB8AC3E}">
        <p14:creationId xmlns:p14="http://schemas.microsoft.com/office/powerpoint/2010/main" val="4130836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198D-7248-4264-BEAC-BFCE377247FB}"/>
              </a:ext>
            </a:extLst>
          </p:cNvPr>
          <p:cNvSpPr>
            <a:spLocks noGrp="1"/>
          </p:cNvSpPr>
          <p:nvPr>
            <p:ph type="title"/>
          </p:nvPr>
        </p:nvSpPr>
        <p:spPr/>
        <p:txBody>
          <a:bodyPr/>
          <a:lstStyle/>
          <a:p>
            <a:r>
              <a:rPr lang="en-US" altLang="en-US" dirty="0">
                <a:ea typeface="MS PGothic" charset="-128"/>
              </a:rPr>
              <a:t>Sections of the ETA 9130</a:t>
            </a:r>
            <a:endParaRPr lang="en-US" dirty="0"/>
          </a:p>
        </p:txBody>
      </p:sp>
      <p:sp>
        <p:nvSpPr>
          <p:cNvPr id="48130" name="Text Placeholder 1"/>
          <p:cNvSpPr>
            <a:spLocks noGrp="1"/>
          </p:cNvSpPr>
          <p:nvPr>
            <p:ph idx="1"/>
          </p:nvPr>
        </p:nvSpPr>
        <p:spPr bwMode="auto">
          <a:xfrm>
            <a:off x="518160" y="1420779"/>
            <a:ext cx="7381831" cy="475618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pPr>
              <a:lnSpc>
                <a:spcPct val="110000"/>
              </a:lnSpc>
              <a:spcBef>
                <a:spcPts val="600"/>
              </a:spcBef>
              <a:defRPr/>
            </a:pPr>
            <a:r>
              <a:rPr lang="en-US" altLang="en-US" dirty="0"/>
              <a:t>Basic Information</a:t>
            </a:r>
          </a:p>
          <a:p>
            <a:pPr>
              <a:lnSpc>
                <a:spcPct val="110000"/>
              </a:lnSpc>
              <a:spcBef>
                <a:spcPts val="600"/>
              </a:spcBef>
              <a:defRPr/>
            </a:pPr>
            <a:r>
              <a:rPr lang="en-US" altLang="en-US" dirty="0"/>
              <a:t>Federal Cash Section (10a-10c)(1-9)</a:t>
            </a:r>
          </a:p>
          <a:p>
            <a:pPr>
              <a:lnSpc>
                <a:spcPct val="110000"/>
              </a:lnSpc>
              <a:spcBef>
                <a:spcPts val="600"/>
              </a:spcBef>
              <a:defRPr/>
            </a:pPr>
            <a:r>
              <a:rPr lang="en-US" altLang="en-US" dirty="0"/>
              <a:t>Federal Expenditures and Unobligated Balance (10d-10i) </a:t>
            </a:r>
          </a:p>
          <a:p>
            <a:pPr>
              <a:lnSpc>
                <a:spcPct val="110000"/>
              </a:lnSpc>
              <a:spcBef>
                <a:spcPts val="600"/>
              </a:spcBef>
              <a:defRPr/>
            </a:pPr>
            <a:r>
              <a:rPr lang="en-US" altLang="en-US" dirty="0"/>
              <a:t>Recipient Share (10j-10l)</a:t>
            </a:r>
          </a:p>
          <a:p>
            <a:pPr>
              <a:lnSpc>
                <a:spcPct val="110000"/>
              </a:lnSpc>
              <a:spcBef>
                <a:spcPts val="600"/>
              </a:spcBef>
              <a:defRPr/>
            </a:pPr>
            <a:r>
              <a:rPr lang="en-US" altLang="en-US" dirty="0"/>
              <a:t>Program Income (10m-10o)</a:t>
            </a:r>
          </a:p>
          <a:p>
            <a:pPr>
              <a:lnSpc>
                <a:spcPct val="110000"/>
              </a:lnSpc>
              <a:spcBef>
                <a:spcPts val="600"/>
              </a:spcBef>
              <a:defRPr/>
            </a:pPr>
            <a:r>
              <a:rPr lang="en-US" altLang="en-US" dirty="0"/>
              <a:t>Additional Expenditure Data Required (11)</a:t>
            </a:r>
          </a:p>
          <a:p>
            <a:pPr>
              <a:lnSpc>
                <a:spcPct val="110000"/>
              </a:lnSpc>
              <a:spcBef>
                <a:spcPts val="600"/>
              </a:spcBef>
              <a:defRPr/>
            </a:pPr>
            <a:r>
              <a:rPr lang="en-US" altLang="en-US" dirty="0"/>
              <a:t>Remarks (12)</a:t>
            </a:r>
          </a:p>
          <a:p>
            <a:pPr>
              <a:lnSpc>
                <a:spcPct val="110000"/>
              </a:lnSpc>
              <a:spcBef>
                <a:spcPts val="600"/>
              </a:spcBef>
              <a:defRPr/>
            </a:pPr>
            <a:r>
              <a:rPr lang="en-US" altLang="en-US" dirty="0"/>
              <a:t>Indirect Expenditures (13a-13g)</a:t>
            </a:r>
          </a:p>
          <a:p>
            <a:pPr>
              <a:lnSpc>
                <a:spcPct val="110000"/>
              </a:lnSpc>
              <a:spcBef>
                <a:spcPts val="600"/>
              </a:spcBef>
              <a:defRPr/>
            </a:pPr>
            <a:r>
              <a:rPr lang="en-US" altLang="en-US" dirty="0"/>
              <a:t>Certification (14)</a:t>
            </a:r>
            <a:endParaRPr lang="en-US" altLang="en-US" dirty="0">
              <a:ea typeface="MS PGothic" charset="-128"/>
            </a:endParaRPr>
          </a:p>
        </p:txBody>
      </p:sp>
      <p:pic>
        <p:nvPicPr>
          <p:cNvPr id="3074" name="Picture 2" descr="sample Financial Report cover">
            <a:extLst>
              <a:ext uri="{FF2B5EF4-FFF2-40B4-BE49-F238E27FC236}">
                <a16:creationId xmlns:a16="http://schemas.microsoft.com/office/drawing/2014/main" id="{80377B07-79BD-48F2-A0CD-803941E93F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48603" y="1771115"/>
            <a:ext cx="4286250" cy="37033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E3FE16A-F5B5-45F1-A120-08CADC8EDBE3}"/>
              </a:ext>
            </a:extLst>
          </p:cNvPr>
          <p:cNvSpPr>
            <a:spLocks noGrp="1"/>
          </p:cNvSpPr>
          <p:nvPr>
            <p:ph type="sldNum" sz="quarter" idx="12"/>
          </p:nvPr>
        </p:nvSpPr>
        <p:spPr/>
        <p:txBody>
          <a:bodyPr/>
          <a:lstStyle/>
          <a:p>
            <a:fld id="{AEF1280C-1E94-430E-A516-D051ECA45720}" type="slidenum">
              <a:rPr lang="en-US" smtClean="0"/>
              <a:t>18</a:t>
            </a:fld>
            <a:endParaRPr lang="en-US" dirty="0"/>
          </a:p>
        </p:txBody>
      </p:sp>
    </p:spTree>
    <p:extLst>
      <p:ext uri="{BB962C8B-B14F-4D97-AF65-F5344CB8AC3E}">
        <p14:creationId xmlns:p14="http://schemas.microsoft.com/office/powerpoint/2010/main" val="2354899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73145-647B-4FDF-BDF9-1D5087B0EDFC}"/>
              </a:ext>
            </a:extLst>
          </p:cNvPr>
          <p:cNvSpPr>
            <a:spLocks noGrp="1"/>
          </p:cNvSpPr>
          <p:nvPr>
            <p:ph type="title"/>
          </p:nvPr>
        </p:nvSpPr>
        <p:spPr/>
        <p:txBody>
          <a:bodyPr>
            <a:normAutofit/>
          </a:bodyPr>
          <a:lstStyle/>
          <a:p>
            <a:r>
              <a:rPr lang="en-US" altLang="en-US" dirty="0"/>
              <a:t>ETA-9130 Report Basic Information</a:t>
            </a:r>
            <a:endParaRPr lang="en-US" dirty="0"/>
          </a:p>
        </p:txBody>
      </p:sp>
      <p:sp>
        <p:nvSpPr>
          <p:cNvPr id="10" name="Text Placeholder 1">
            <a:extLst>
              <a:ext uri="{FF2B5EF4-FFF2-40B4-BE49-F238E27FC236}">
                <a16:creationId xmlns:a16="http://schemas.microsoft.com/office/drawing/2014/main" id="{5BE676BE-387E-4E7A-80B6-4E35DA60BF0D}"/>
              </a:ext>
            </a:extLst>
          </p:cNvPr>
          <p:cNvSpPr txBox="1">
            <a:spLocks/>
          </p:cNvSpPr>
          <p:nvPr/>
        </p:nvSpPr>
        <p:spPr bwMode="auto">
          <a:xfrm>
            <a:off x="952652" y="1456430"/>
            <a:ext cx="11155680" cy="251368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2" rtlCol="0" anchor="t" anchorCtr="0" compatLnSpc="1">
            <a:prstTxWarp prst="textNoShape">
              <a:avLst/>
            </a:prstTxWarp>
            <a:normAutofit/>
          </a:bodyPr>
          <a:lst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buFont typeface="Wingdings" panose="05000000000000000000" pitchFamily="2" charset="2"/>
              <a:buNone/>
              <a:defRPr/>
            </a:pPr>
            <a:r>
              <a:rPr lang="en-US" altLang="en-US" dirty="0"/>
              <a:t>Sections 1-9</a:t>
            </a:r>
          </a:p>
        </p:txBody>
      </p:sp>
      <p:sp>
        <p:nvSpPr>
          <p:cNvPr id="54274" name="Text Placeholder 1"/>
          <p:cNvSpPr>
            <a:spLocks noGrp="1"/>
          </p:cNvSpPr>
          <p:nvPr>
            <p:ph idx="1"/>
          </p:nvPr>
        </p:nvSpPr>
        <p:spPr bwMode="auto">
          <a:xfrm>
            <a:off x="518160" y="1973672"/>
            <a:ext cx="11155680" cy="217302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2" rtlCol="0" anchor="t" anchorCtr="0" compatLnSpc="1">
            <a:prstTxWarp prst="textNoShape">
              <a:avLst/>
            </a:prstTxWarp>
            <a:normAutofit/>
          </a:bodyPr>
          <a:lstStyle/>
          <a:p>
            <a:pPr marL="971550" lvl="1" indent="-514350">
              <a:lnSpc>
                <a:spcPct val="85000"/>
              </a:lnSpc>
              <a:buFont typeface="+mj-lt"/>
              <a:buAutoNum type="arabicPeriod"/>
              <a:defRPr/>
            </a:pPr>
            <a:r>
              <a:rPr lang="en-US" altLang="en-US" dirty="0"/>
              <a:t>Federal Agency</a:t>
            </a:r>
          </a:p>
          <a:p>
            <a:pPr marL="971550" lvl="1" indent="-514350">
              <a:lnSpc>
                <a:spcPct val="85000"/>
              </a:lnSpc>
              <a:buFont typeface="+mj-lt"/>
              <a:buAutoNum type="arabicPeriod"/>
              <a:defRPr/>
            </a:pPr>
            <a:r>
              <a:rPr lang="en-US" altLang="en-US" dirty="0"/>
              <a:t>Federal Grant Number</a:t>
            </a:r>
          </a:p>
          <a:p>
            <a:pPr marL="971550" lvl="1" indent="-514350">
              <a:lnSpc>
                <a:spcPct val="85000"/>
              </a:lnSpc>
              <a:buFont typeface="+mj-lt"/>
              <a:buAutoNum type="arabicPeriod"/>
              <a:defRPr/>
            </a:pPr>
            <a:r>
              <a:rPr lang="en-US" altLang="en-US" dirty="0"/>
              <a:t>Recipient Organization</a:t>
            </a:r>
          </a:p>
          <a:p>
            <a:pPr marL="971550" lvl="1" indent="-514350">
              <a:lnSpc>
                <a:spcPct val="85000"/>
              </a:lnSpc>
              <a:buFont typeface="+mj-lt"/>
              <a:buAutoNum type="arabicPeriod"/>
              <a:defRPr/>
            </a:pPr>
            <a:r>
              <a:rPr lang="en-US" altLang="en-US" dirty="0"/>
              <a:t>Unique Entity Identifier / EIN</a:t>
            </a:r>
          </a:p>
          <a:p>
            <a:pPr marL="971550" lvl="1" indent="-514350">
              <a:lnSpc>
                <a:spcPct val="85000"/>
              </a:lnSpc>
              <a:buFont typeface="+mj-lt"/>
              <a:buAutoNum type="arabicPeriod"/>
              <a:defRPr/>
            </a:pPr>
            <a:r>
              <a:rPr lang="en-US" altLang="en-US" dirty="0"/>
              <a:t>Recipient Account Number</a:t>
            </a:r>
          </a:p>
          <a:p>
            <a:pPr marL="971550" lvl="1" indent="-514350">
              <a:lnSpc>
                <a:spcPct val="85000"/>
              </a:lnSpc>
              <a:buFont typeface="+mj-lt"/>
              <a:buAutoNum type="arabicPeriod"/>
              <a:defRPr/>
            </a:pPr>
            <a:r>
              <a:rPr lang="en-US" altLang="en-US" dirty="0"/>
              <a:t>Final Report</a:t>
            </a:r>
          </a:p>
          <a:p>
            <a:pPr marL="971550" lvl="1" indent="-514350">
              <a:lnSpc>
                <a:spcPct val="85000"/>
              </a:lnSpc>
              <a:buFont typeface="+mj-lt"/>
              <a:buAutoNum type="arabicPeriod"/>
              <a:defRPr/>
            </a:pPr>
            <a:r>
              <a:rPr lang="en-US" altLang="en-US" dirty="0"/>
              <a:t>Basis of Reporting</a:t>
            </a:r>
          </a:p>
          <a:p>
            <a:pPr marL="971550" lvl="1" indent="-514350">
              <a:lnSpc>
                <a:spcPct val="85000"/>
              </a:lnSpc>
              <a:buFont typeface="+mj-lt"/>
              <a:buAutoNum type="arabicPeriod"/>
              <a:defRPr/>
            </a:pPr>
            <a:r>
              <a:rPr lang="en-US" altLang="en-US" dirty="0"/>
              <a:t>Project Grant Period</a:t>
            </a:r>
          </a:p>
          <a:p>
            <a:pPr marL="971550" lvl="1" indent="-514350">
              <a:lnSpc>
                <a:spcPct val="85000"/>
              </a:lnSpc>
              <a:buFont typeface="+mj-lt"/>
              <a:buAutoNum type="arabicPeriod"/>
              <a:defRPr/>
            </a:pPr>
            <a:r>
              <a:rPr lang="en-US" altLang="en-US" dirty="0"/>
              <a:t>Reporting End Date</a:t>
            </a:r>
          </a:p>
        </p:txBody>
      </p:sp>
      <p:pic>
        <p:nvPicPr>
          <p:cNvPr id="4" name="Picture 3" descr="Screenshot of Sections 1-9 of ETA 9130 Report.">
            <a:extLst>
              <a:ext uri="{FF2B5EF4-FFF2-40B4-BE49-F238E27FC236}">
                <a16:creationId xmlns:a16="http://schemas.microsoft.com/office/drawing/2014/main" id="{582D21AA-7658-49B8-AAC6-35AFFA06D18D}"/>
              </a:ext>
            </a:extLst>
          </p:cNvPr>
          <p:cNvPicPr>
            <a:picLocks noChangeAspect="1"/>
          </p:cNvPicPr>
          <p:nvPr/>
        </p:nvPicPr>
        <p:blipFill>
          <a:blip r:embed="rId3"/>
          <a:stretch>
            <a:fillRect/>
          </a:stretch>
        </p:blipFill>
        <p:spPr>
          <a:xfrm>
            <a:off x="997688" y="4146698"/>
            <a:ext cx="10196623" cy="1740724"/>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D01C44FA-7ADC-40EF-A9AA-D917076D501C}"/>
              </a:ext>
            </a:extLst>
          </p:cNvPr>
          <p:cNvSpPr>
            <a:spLocks noGrp="1"/>
          </p:cNvSpPr>
          <p:nvPr>
            <p:ph type="sldNum" sz="quarter" idx="12"/>
          </p:nvPr>
        </p:nvSpPr>
        <p:spPr/>
        <p:txBody>
          <a:bodyPr/>
          <a:lstStyle/>
          <a:p>
            <a:fld id="{AEF1280C-1E94-430E-A516-D051ECA45720}" type="slidenum">
              <a:rPr lang="en-US" smtClean="0"/>
              <a:t>19</a:t>
            </a:fld>
            <a:endParaRPr lang="en-US" dirty="0"/>
          </a:p>
        </p:txBody>
      </p:sp>
    </p:spTree>
    <p:extLst>
      <p:ext uri="{BB962C8B-B14F-4D97-AF65-F5344CB8AC3E}">
        <p14:creationId xmlns:p14="http://schemas.microsoft.com/office/powerpoint/2010/main" val="3764848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2</a:t>
            </a:fld>
            <a:endParaRPr lang="en-US" dirty="0"/>
          </a:p>
        </p:txBody>
      </p:sp>
    </p:spTree>
    <p:extLst>
      <p:ext uri="{BB962C8B-B14F-4D97-AF65-F5344CB8AC3E}">
        <p14:creationId xmlns:p14="http://schemas.microsoft.com/office/powerpoint/2010/main" val="820726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65FD06-1EB9-4EC8-8825-2FCF4656A303}"/>
              </a:ext>
            </a:extLst>
          </p:cNvPr>
          <p:cNvSpPr>
            <a:spLocks noGrp="1"/>
          </p:cNvSpPr>
          <p:nvPr>
            <p:ph type="title"/>
          </p:nvPr>
        </p:nvSpPr>
        <p:spPr/>
        <p:txBody>
          <a:bodyPr/>
          <a:lstStyle/>
          <a:p>
            <a:r>
              <a:rPr lang="en-US" altLang="en-US" dirty="0"/>
              <a:t>Federal Cash</a:t>
            </a:r>
            <a:endParaRPr lang="en-US" dirty="0"/>
          </a:p>
        </p:txBody>
      </p:sp>
      <p:sp>
        <p:nvSpPr>
          <p:cNvPr id="72712"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nSpc>
                <a:spcPct val="100000"/>
              </a:lnSpc>
              <a:spcBef>
                <a:spcPts val="0"/>
              </a:spcBef>
              <a:spcAft>
                <a:spcPts val="600"/>
              </a:spcAft>
              <a:defRPr/>
            </a:pPr>
            <a:r>
              <a:rPr lang="en-US" altLang="en-US" sz="2400" dirty="0"/>
              <a:t>10a: Cash Receipts</a:t>
            </a:r>
          </a:p>
          <a:p>
            <a:pPr lvl="1">
              <a:lnSpc>
                <a:spcPct val="100000"/>
              </a:lnSpc>
              <a:spcBef>
                <a:spcPts val="0"/>
              </a:spcBef>
              <a:defRPr/>
            </a:pPr>
            <a:r>
              <a:rPr lang="en-US" altLang="en-US" sz="2000" dirty="0"/>
              <a:t>What did you draw down from the PMS as of the report quarter end date?</a:t>
            </a:r>
          </a:p>
          <a:p>
            <a:pPr lvl="1">
              <a:lnSpc>
                <a:spcPct val="100000"/>
              </a:lnSpc>
              <a:spcBef>
                <a:spcPts val="0"/>
              </a:spcBef>
              <a:spcAft>
                <a:spcPts val="600"/>
              </a:spcAft>
              <a:defRPr/>
            </a:pPr>
            <a:r>
              <a:rPr lang="en-US" altLang="en-US" sz="2000" dirty="0"/>
              <a:t>Data pre-entered for non-formula; data must be entered for WIOA formula programs</a:t>
            </a:r>
          </a:p>
          <a:p>
            <a:pPr>
              <a:lnSpc>
                <a:spcPct val="100000"/>
              </a:lnSpc>
              <a:spcBef>
                <a:spcPts val="0"/>
              </a:spcBef>
              <a:spcAft>
                <a:spcPts val="600"/>
              </a:spcAft>
              <a:defRPr/>
            </a:pPr>
            <a:r>
              <a:rPr lang="en-US" altLang="en-US" sz="2400" dirty="0"/>
              <a:t>10b: Cash Disbursements</a:t>
            </a:r>
          </a:p>
          <a:p>
            <a:pPr lvl="1">
              <a:lnSpc>
                <a:spcPct val="100000"/>
              </a:lnSpc>
              <a:spcBef>
                <a:spcPts val="0"/>
              </a:spcBef>
              <a:defRPr/>
            </a:pPr>
            <a:r>
              <a:rPr lang="en-US" altLang="en-US" sz="2000" dirty="0"/>
              <a:t>What cash has been disbursed?</a:t>
            </a:r>
          </a:p>
          <a:p>
            <a:pPr lvl="1">
              <a:lnSpc>
                <a:spcPct val="100000"/>
              </a:lnSpc>
              <a:spcBef>
                <a:spcPts val="0"/>
              </a:spcBef>
              <a:spcAft>
                <a:spcPts val="600"/>
              </a:spcAft>
              <a:defRPr/>
            </a:pPr>
            <a:r>
              <a:rPr lang="en-US" altLang="en-US" sz="2000" dirty="0"/>
              <a:t>Of cash drawn down from PMS, how much disbursed for grant activities?</a:t>
            </a:r>
          </a:p>
          <a:p>
            <a:pPr>
              <a:lnSpc>
                <a:spcPct val="100000"/>
              </a:lnSpc>
              <a:spcBef>
                <a:spcPts val="0"/>
              </a:spcBef>
              <a:spcAft>
                <a:spcPts val="600"/>
              </a:spcAft>
              <a:defRPr/>
            </a:pPr>
            <a:r>
              <a:rPr lang="en-US" altLang="en-US" sz="2400" dirty="0"/>
              <a:t>10c: Cash on Hand</a:t>
            </a:r>
          </a:p>
          <a:p>
            <a:pPr lvl="1">
              <a:lnSpc>
                <a:spcPct val="100000"/>
              </a:lnSpc>
              <a:spcBef>
                <a:spcPts val="0"/>
              </a:spcBef>
              <a:defRPr/>
            </a:pPr>
            <a:r>
              <a:rPr lang="en-US" altLang="en-US" sz="2000" dirty="0"/>
              <a:t>Automatic calculation</a:t>
            </a:r>
          </a:p>
          <a:p>
            <a:pPr lvl="1">
              <a:lnSpc>
                <a:spcPct val="100000"/>
              </a:lnSpc>
              <a:spcBef>
                <a:spcPts val="0"/>
              </a:spcBef>
              <a:spcAft>
                <a:spcPts val="600"/>
              </a:spcAft>
              <a:defRPr/>
            </a:pPr>
            <a:r>
              <a:rPr lang="en-US" altLang="en-US" sz="2000" dirty="0"/>
              <a:t>Excess cash requirements apply, explain in Remarks</a:t>
            </a:r>
          </a:p>
        </p:txBody>
      </p:sp>
      <p:pic>
        <p:nvPicPr>
          <p:cNvPr id="2" name="Picture 1" descr="Screenshot of Section 10 of the ETA 9130 Report.">
            <a:extLst>
              <a:ext uri="{FF2B5EF4-FFF2-40B4-BE49-F238E27FC236}">
                <a16:creationId xmlns:a16="http://schemas.microsoft.com/office/drawing/2014/main" id="{1384A9B3-B0C6-4394-9ECB-D22BB675E5BB}"/>
              </a:ext>
            </a:extLst>
          </p:cNvPr>
          <p:cNvPicPr>
            <a:picLocks noChangeAspect="1"/>
          </p:cNvPicPr>
          <p:nvPr/>
        </p:nvPicPr>
        <p:blipFill>
          <a:blip r:embed="rId3"/>
          <a:stretch>
            <a:fillRect/>
          </a:stretch>
        </p:blipFill>
        <p:spPr>
          <a:xfrm>
            <a:off x="286861" y="4926318"/>
            <a:ext cx="11618278" cy="1167168"/>
          </a:xfrm>
          <a:prstGeom prst="rect">
            <a:avLst/>
          </a:prstGeom>
          <a:effectLst>
            <a:outerShdw blurRad="63500" sx="102000" sy="102000" algn="ctr" rotWithShape="0">
              <a:prstClr val="black">
                <a:alpha val="40000"/>
              </a:prstClr>
            </a:outerShdw>
          </a:effectLst>
        </p:spPr>
      </p:pic>
      <p:sp>
        <p:nvSpPr>
          <p:cNvPr id="7" name="Slide Number Placeholder 6">
            <a:extLst>
              <a:ext uri="{FF2B5EF4-FFF2-40B4-BE49-F238E27FC236}">
                <a16:creationId xmlns:a16="http://schemas.microsoft.com/office/drawing/2014/main" id="{C3E44FBE-0AE0-4CE6-872D-8F3DF59D6003}"/>
              </a:ext>
            </a:extLst>
          </p:cNvPr>
          <p:cNvSpPr>
            <a:spLocks noGrp="1"/>
          </p:cNvSpPr>
          <p:nvPr>
            <p:ph type="sldNum" sz="quarter" idx="12"/>
          </p:nvPr>
        </p:nvSpPr>
        <p:spPr/>
        <p:txBody>
          <a:bodyPr/>
          <a:lstStyle/>
          <a:p>
            <a:fld id="{AEF1280C-1E94-430E-A516-D051ECA45720}" type="slidenum">
              <a:rPr lang="en-US" smtClean="0"/>
              <a:t>20</a:t>
            </a:fld>
            <a:endParaRPr lang="en-US" dirty="0"/>
          </a:p>
        </p:txBody>
      </p:sp>
    </p:spTree>
    <p:extLst>
      <p:ext uri="{BB962C8B-B14F-4D97-AF65-F5344CB8AC3E}">
        <p14:creationId xmlns:p14="http://schemas.microsoft.com/office/powerpoint/2010/main" val="3287498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862D-491C-4C9E-9BF5-7EE56EA01B71}"/>
              </a:ext>
            </a:extLst>
          </p:cNvPr>
          <p:cNvSpPr>
            <a:spLocks noGrp="1"/>
          </p:cNvSpPr>
          <p:nvPr>
            <p:ph type="title"/>
          </p:nvPr>
        </p:nvSpPr>
        <p:spPr/>
        <p:txBody>
          <a:bodyPr/>
          <a:lstStyle/>
          <a:p>
            <a:r>
              <a:rPr lang="en-US" altLang="en-US" dirty="0">
                <a:ea typeface="MS PGothic" charset="-128"/>
              </a:rPr>
              <a:t>Cash – Keep in Mind</a:t>
            </a:r>
            <a:endParaRPr lang="en-US" dirty="0"/>
          </a:p>
        </p:txBody>
      </p:sp>
      <p:sp>
        <p:nvSpPr>
          <p:cNvPr id="87042"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0"/>
            <a:r>
              <a:rPr lang="en-US" altLang="en-US" dirty="0"/>
              <a:t>Cash disbursements (line 10b) cannot be 				          greater than cash receipts (line 10a)</a:t>
            </a:r>
            <a:endParaRPr lang="en-US" dirty="0"/>
          </a:p>
          <a:p>
            <a:pPr lvl="0"/>
            <a:r>
              <a:rPr lang="en-US" dirty="0"/>
              <a:t>Generally cash disbursements (line 10 b </a:t>
            </a:r>
            <a:br>
              <a:rPr lang="en-US" dirty="0"/>
            </a:br>
            <a:r>
              <a:rPr lang="en-US" dirty="0"/>
              <a:t>cannot be greater than federal share of </a:t>
            </a:r>
            <a:br>
              <a:rPr lang="en-US" dirty="0"/>
            </a:br>
            <a:r>
              <a:rPr lang="en-US" dirty="0"/>
              <a:t>expenditures (line 10e)</a:t>
            </a:r>
          </a:p>
          <a:p>
            <a:pPr lvl="0"/>
            <a:r>
              <a:rPr lang="en-US" dirty="0"/>
              <a:t>What if too much cash is drawn?</a:t>
            </a:r>
          </a:p>
          <a:p>
            <a:pPr lvl="1">
              <a:lnSpc>
                <a:spcPct val="105000"/>
              </a:lnSpc>
              <a:spcBef>
                <a:spcPts val="600"/>
              </a:spcBef>
              <a:defRPr/>
            </a:pPr>
            <a:r>
              <a:rPr lang="en-US" dirty="0"/>
              <a:t>Immediate needs</a:t>
            </a:r>
          </a:p>
          <a:p>
            <a:pPr lvl="1">
              <a:lnSpc>
                <a:spcPct val="105000"/>
              </a:lnSpc>
              <a:spcBef>
                <a:spcPts val="600"/>
              </a:spcBef>
              <a:defRPr/>
            </a:pPr>
            <a:r>
              <a:rPr lang="en-US" dirty="0"/>
              <a:t>Returning funds to PMS or after grant has closed - </a:t>
            </a:r>
            <a:r>
              <a:rPr lang="en-US" dirty="0">
                <a:hlinkClick r:id="rId3"/>
              </a:rPr>
              <a:t>ETA-ARTeam@dol.gov</a:t>
            </a:r>
            <a:endParaRPr lang="en-US" dirty="0"/>
          </a:p>
          <a:p>
            <a:r>
              <a:rPr lang="en-US" altLang="en-US" dirty="0"/>
              <a:t>Must address any and all issues with explanation in Section 12 Remarks</a:t>
            </a:r>
            <a:endParaRPr lang="en-US" dirty="0"/>
          </a:p>
        </p:txBody>
      </p:sp>
      <p:pic>
        <p:nvPicPr>
          <p:cNvPr id="5122" name="Picture 2" descr="Reminder in yellow box">
            <a:extLst>
              <a:ext uri="{FF2B5EF4-FFF2-40B4-BE49-F238E27FC236}">
                <a16:creationId xmlns:a16="http://schemas.microsoft.com/office/drawing/2014/main" id="{5FD84ED9-4465-403E-85E8-0C133C705DE7}"/>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252144" y="402617"/>
            <a:ext cx="4286250" cy="279499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0A6DBD6-AC37-466B-A327-E7E4977E1255}"/>
              </a:ext>
            </a:extLst>
          </p:cNvPr>
          <p:cNvSpPr>
            <a:spLocks noGrp="1"/>
          </p:cNvSpPr>
          <p:nvPr>
            <p:ph type="sldNum" sz="quarter" idx="12"/>
          </p:nvPr>
        </p:nvSpPr>
        <p:spPr/>
        <p:txBody>
          <a:bodyPr/>
          <a:lstStyle/>
          <a:p>
            <a:fld id="{AEF1280C-1E94-430E-A516-D051ECA45720}" type="slidenum">
              <a:rPr lang="en-US" smtClean="0"/>
              <a:t>21</a:t>
            </a:fld>
            <a:endParaRPr lang="en-US" dirty="0"/>
          </a:p>
        </p:txBody>
      </p:sp>
    </p:spTree>
    <p:extLst>
      <p:ext uri="{BB962C8B-B14F-4D97-AF65-F5344CB8AC3E}">
        <p14:creationId xmlns:p14="http://schemas.microsoft.com/office/powerpoint/2010/main" val="508850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5294-0DF3-403F-AD05-60E8C7709680}"/>
              </a:ext>
            </a:extLst>
          </p:cNvPr>
          <p:cNvSpPr>
            <a:spLocks noGrp="1"/>
          </p:cNvSpPr>
          <p:nvPr>
            <p:ph type="title"/>
          </p:nvPr>
        </p:nvSpPr>
        <p:spPr/>
        <p:txBody>
          <a:bodyPr/>
          <a:lstStyle/>
          <a:p>
            <a:r>
              <a:rPr lang="en-US" altLang="en-US" dirty="0">
                <a:ea typeface="MS PGothic" charset="-128"/>
              </a:rPr>
              <a:t>Cash – Issues</a:t>
            </a:r>
            <a:endParaRPr lang="en-US" dirty="0"/>
          </a:p>
        </p:txBody>
      </p:sp>
      <p:sp>
        <p:nvSpPr>
          <p:cNvPr id="87042" name="Text Placeholder 1"/>
          <p:cNvSpPr>
            <a:spLocks noGrp="1"/>
          </p:cNvSpPr>
          <p:nvPr>
            <p:ph idx="1"/>
          </p:nvPr>
        </p:nvSpPr>
        <p:spPr bwMode="auto">
          <a:xfrm>
            <a:off x="518160" y="1403498"/>
            <a:ext cx="11155680" cy="477346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dirty="0"/>
              <a:t>What documentation is used to determine how much to draw down from PMS?</a:t>
            </a:r>
          </a:p>
          <a:p>
            <a:pPr lvl="1">
              <a:spcBef>
                <a:spcPts val="600"/>
              </a:spcBef>
              <a:defRPr/>
            </a:pPr>
            <a:r>
              <a:rPr lang="en-US" dirty="0"/>
              <a:t>Accruals beyond immediate cash needs</a:t>
            </a:r>
          </a:p>
          <a:p>
            <a:pPr lvl="1">
              <a:spcBef>
                <a:spcPts val="600"/>
              </a:spcBef>
              <a:defRPr/>
            </a:pPr>
            <a:r>
              <a:rPr lang="en-US" dirty="0"/>
              <a:t>Use grant funds to pay for other activities</a:t>
            </a:r>
          </a:p>
          <a:p>
            <a:r>
              <a:rPr lang="en-US" altLang="en-US" dirty="0"/>
              <a:t>Must deposit funds in an interest bearing account</a:t>
            </a:r>
            <a:endParaRPr lang="en-US" altLang="en-US" dirty="0">
              <a:ea typeface="MS PGothic" charset="-128"/>
            </a:endParaRPr>
          </a:p>
        </p:txBody>
      </p:sp>
      <p:pic>
        <p:nvPicPr>
          <p:cNvPr id="4098" name="Picture 2" descr="money with word &quot;Issue&quot; in front">
            <a:extLst>
              <a:ext uri="{FF2B5EF4-FFF2-40B4-BE49-F238E27FC236}">
                <a16:creationId xmlns:a16="http://schemas.microsoft.com/office/drawing/2014/main" id="{866A8D42-927A-4D86-9D3D-8DCF382B2D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57522" y="3924788"/>
            <a:ext cx="3676957" cy="20260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766F127-5BD1-4D74-B933-AB30864FD125}"/>
              </a:ext>
            </a:extLst>
          </p:cNvPr>
          <p:cNvSpPr>
            <a:spLocks noGrp="1"/>
          </p:cNvSpPr>
          <p:nvPr>
            <p:ph type="sldNum" sz="quarter" idx="12"/>
          </p:nvPr>
        </p:nvSpPr>
        <p:spPr/>
        <p:txBody>
          <a:bodyPr/>
          <a:lstStyle/>
          <a:p>
            <a:fld id="{AEF1280C-1E94-430E-A516-D051ECA45720}" type="slidenum">
              <a:rPr lang="en-US" smtClean="0"/>
              <a:t>22</a:t>
            </a:fld>
            <a:endParaRPr lang="en-US" dirty="0"/>
          </a:p>
        </p:txBody>
      </p:sp>
    </p:spTree>
    <p:extLst>
      <p:ext uri="{BB962C8B-B14F-4D97-AF65-F5344CB8AC3E}">
        <p14:creationId xmlns:p14="http://schemas.microsoft.com/office/powerpoint/2010/main" val="1737153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EE7B-966B-4D08-A22D-D4C40996418F}"/>
              </a:ext>
            </a:extLst>
          </p:cNvPr>
          <p:cNvSpPr>
            <a:spLocks noGrp="1"/>
          </p:cNvSpPr>
          <p:nvPr>
            <p:ph type="title"/>
          </p:nvPr>
        </p:nvSpPr>
        <p:spPr/>
        <p:txBody>
          <a:bodyPr>
            <a:normAutofit/>
          </a:bodyPr>
          <a:lstStyle/>
          <a:p>
            <a:r>
              <a:rPr lang="en-US" altLang="en-US" kern="0" dirty="0">
                <a:ea typeface="MS PGothic" charset="-128"/>
              </a:rPr>
              <a:t>Federal Expenditures and Unobligated Balance</a:t>
            </a:r>
            <a:endParaRPr lang="en-US" dirty="0"/>
          </a:p>
        </p:txBody>
      </p:sp>
      <p:sp>
        <p:nvSpPr>
          <p:cNvPr id="3" name="Content Placeholder 2">
            <a:extLst>
              <a:ext uri="{FF2B5EF4-FFF2-40B4-BE49-F238E27FC236}">
                <a16:creationId xmlns:a16="http://schemas.microsoft.com/office/drawing/2014/main" id="{D7456794-A9B8-4F7C-997C-190B9C3EC3E6}"/>
              </a:ext>
            </a:extLst>
          </p:cNvPr>
          <p:cNvSpPr>
            <a:spLocks noGrp="1"/>
          </p:cNvSpPr>
          <p:nvPr>
            <p:ph idx="1"/>
          </p:nvPr>
        </p:nvSpPr>
        <p:spPr/>
        <p:txBody>
          <a:bodyPr/>
          <a:lstStyle/>
          <a:p>
            <a:r>
              <a:rPr lang="en-US" altLang="en-US" dirty="0"/>
              <a:t>Lines 10d through 10i</a:t>
            </a:r>
          </a:p>
          <a:p>
            <a:pPr lvl="1"/>
            <a:r>
              <a:rPr lang="en-US" dirty="0"/>
              <a:t>10d. Federal funds authorized</a:t>
            </a:r>
          </a:p>
          <a:p>
            <a:pPr lvl="1"/>
            <a:r>
              <a:rPr lang="en-US" dirty="0"/>
              <a:t>10e. Federal Share of Expenditures</a:t>
            </a:r>
          </a:p>
          <a:p>
            <a:pPr lvl="1"/>
            <a:r>
              <a:rPr lang="en-US" dirty="0"/>
              <a:t>10f. Administrative Expenditures</a:t>
            </a:r>
          </a:p>
          <a:p>
            <a:pPr lvl="1"/>
            <a:r>
              <a:rPr lang="en-US" dirty="0"/>
              <a:t>10g. Unliquidated obligations</a:t>
            </a:r>
          </a:p>
          <a:p>
            <a:pPr lvl="1"/>
            <a:r>
              <a:rPr lang="en-US" dirty="0"/>
              <a:t>10h. Total Federal obligations</a:t>
            </a:r>
          </a:p>
          <a:p>
            <a:pPr lvl="1"/>
            <a:r>
              <a:rPr lang="en-US" dirty="0"/>
              <a:t>10i. Unobligated Balance</a:t>
            </a:r>
          </a:p>
        </p:txBody>
      </p:sp>
      <p:pic>
        <p:nvPicPr>
          <p:cNvPr id="6" name="Picture 5" descr="Screenshot of Section 10d-10i of the ETA 9130 Report&#10;">
            <a:extLst>
              <a:ext uri="{FF2B5EF4-FFF2-40B4-BE49-F238E27FC236}">
                <a16:creationId xmlns:a16="http://schemas.microsoft.com/office/drawing/2014/main" id="{5F34AFBD-3BFF-4966-A97B-E4EF8AE8D9DF}"/>
              </a:ext>
            </a:extLst>
          </p:cNvPr>
          <p:cNvPicPr>
            <a:picLocks noChangeAspect="1"/>
          </p:cNvPicPr>
          <p:nvPr/>
        </p:nvPicPr>
        <p:blipFill>
          <a:blip r:embed="rId3"/>
          <a:stretch>
            <a:fillRect/>
          </a:stretch>
        </p:blipFill>
        <p:spPr>
          <a:xfrm>
            <a:off x="192911" y="4429353"/>
            <a:ext cx="11780165" cy="1606737"/>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18BD0911-7C0C-44B2-A972-88E40A345C2F}"/>
              </a:ext>
            </a:extLst>
          </p:cNvPr>
          <p:cNvSpPr>
            <a:spLocks noGrp="1"/>
          </p:cNvSpPr>
          <p:nvPr>
            <p:ph type="sldNum" sz="quarter" idx="12"/>
          </p:nvPr>
        </p:nvSpPr>
        <p:spPr/>
        <p:txBody>
          <a:bodyPr/>
          <a:lstStyle/>
          <a:p>
            <a:fld id="{AEF1280C-1E94-430E-A516-D051ECA45720}" type="slidenum">
              <a:rPr lang="en-US" smtClean="0"/>
              <a:t>23</a:t>
            </a:fld>
            <a:endParaRPr lang="en-US" dirty="0"/>
          </a:p>
        </p:txBody>
      </p:sp>
    </p:spTree>
    <p:extLst>
      <p:ext uri="{BB962C8B-B14F-4D97-AF65-F5344CB8AC3E}">
        <p14:creationId xmlns:p14="http://schemas.microsoft.com/office/powerpoint/2010/main" val="2750743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6AF3-24DB-443E-AD95-91E4FA89370B}"/>
              </a:ext>
            </a:extLst>
          </p:cNvPr>
          <p:cNvSpPr>
            <a:spLocks noGrp="1"/>
          </p:cNvSpPr>
          <p:nvPr>
            <p:ph type="title"/>
          </p:nvPr>
        </p:nvSpPr>
        <p:spPr/>
        <p:txBody>
          <a:bodyPr/>
          <a:lstStyle/>
          <a:p>
            <a:r>
              <a:rPr lang="en-US" altLang="en-US" dirty="0">
                <a:ea typeface="MS PGothic" charset="-128"/>
              </a:rPr>
              <a:t>10e Federal Share of Expenditures</a:t>
            </a:r>
            <a:endParaRPr lang="en-US" dirty="0"/>
          </a:p>
        </p:txBody>
      </p:sp>
      <p:sp>
        <p:nvSpPr>
          <p:cNvPr id="48130"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nSpc>
                <a:spcPct val="105000"/>
              </a:lnSpc>
            </a:pPr>
            <a:r>
              <a:rPr lang="en-US" altLang="en-US" sz="3000" dirty="0"/>
              <a:t>Line 10e includes actual cash paid out plus the value of all goods / services received but not yet paid.</a:t>
            </a:r>
            <a:endParaRPr lang="en-US" sz="3000" dirty="0"/>
          </a:p>
          <a:p>
            <a:pPr>
              <a:lnSpc>
                <a:spcPct val="105000"/>
              </a:lnSpc>
            </a:pPr>
            <a:r>
              <a:rPr lang="en-US" altLang="en-US" sz="3000" dirty="0"/>
              <a:t>Cannot exceed 10d (Federal funds) – hard edit</a:t>
            </a:r>
          </a:p>
          <a:p>
            <a:pPr>
              <a:lnSpc>
                <a:spcPct val="105000"/>
              </a:lnSpc>
              <a:defRPr/>
            </a:pPr>
            <a:r>
              <a:rPr lang="en-US" altLang="en-US" sz="3000" dirty="0"/>
              <a:t>Will usually be greater than 10b</a:t>
            </a:r>
          </a:p>
          <a:p>
            <a:pPr>
              <a:lnSpc>
                <a:spcPct val="105000"/>
              </a:lnSpc>
              <a:defRPr/>
            </a:pPr>
            <a:r>
              <a:rPr lang="en-US" altLang="en-US" sz="3000" dirty="0"/>
              <a:t>Net of Refunds, Rebates and Credits</a:t>
            </a:r>
          </a:p>
          <a:p>
            <a:pPr>
              <a:lnSpc>
                <a:spcPct val="105000"/>
              </a:lnSpc>
              <a:defRPr/>
            </a:pPr>
            <a:r>
              <a:rPr lang="en-US" altLang="en-US" sz="3000" dirty="0"/>
              <a:t>If less than prior reported cumulative amount</a:t>
            </a:r>
          </a:p>
          <a:p>
            <a:pPr lvl="1">
              <a:lnSpc>
                <a:spcPct val="105000"/>
              </a:lnSpc>
              <a:defRPr/>
            </a:pPr>
            <a:r>
              <a:rPr lang="en-US" altLang="en-US" sz="2600" dirty="0"/>
              <a:t>Soft Edit, Caution, Remarks must include explanations</a:t>
            </a:r>
            <a:endParaRPr lang="en-US" altLang="en-US" dirty="0">
              <a:ea typeface="MS PGothic" charset="-128"/>
            </a:endParaRPr>
          </a:p>
        </p:txBody>
      </p:sp>
      <p:sp>
        <p:nvSpPr>
          <p:cNvPr id="4" name="Slide Number Placeholder 3">
            <a:extLst>
              <a:ext uri="{FF2B5EF4-FFF2-40B4-BE49-F238E27FC236}">
                <a16:creationId xmlns:a16="http://schemas.microsoft.com/office/drawing/2014/main" id="{76E62F10-7DB8-4CF2-8C74-F9C1CB30F46E}"/>
              </a:ext>
            </a:extLst>
          </p:cNvPr>
          <p:cNvSpPr>
            <a:spLocks noGrp="1"/>
          </p:cNvSpPr>
          <p:nvPr>
            <p:ph type="sldNum" sz="quarter" idx="12"/>
          </p:nvPr>
        </p:nvSpPr>
        <p:spPr/>
        <p:txBody>
          <a:bodyPr/>
          <a:lstStyle/>
          <a:p>
            <a:fld id="{AEF1280C-1E94-430E-A516-D051ECA45720}" type="slidenum">
              <a:rPr lang="en-US" smtClean="0"/>
              <a:t>24</a:t>
            </a:fld>
            <a:endParaRPr lang="en-US" dirty="0"/>
          </a:p>
        </p:txBody>
      </p:sp>
    </p:spTree>
    <p:extLst>
      <p:ext uri="{BB962C8B-B14F-4D97-AF65-F5344CB8AC3E}">
        <p14:creationId xmlns:p14="http://schemas.microsoft.com/office/powerpoint/2010/main" val="1700238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987B58-B91F-4078-91EF-53423B6E7BB1}"/>
              </a:ext>
            </a:extLst>
          </p:cNvPr>
          <p:cNvSpPr>
            <a:spLocks noGrp="1"/>
          </p:cNvSpPr>
          <p:nvPr>
            <p:ph type="title"/>
          </p:nvPr>
        </p:nvSpPr>
        <p:spPr/>
        <p:txBody>
          <a:bodyPr/>
          <a:lstStyle/>
          <a:p>
            <a:r>
              <a:rPr lang="en-US" dirty="0"/>
              <a:t>Expenditures – Keep in Mind</a:t>
            </a:r>
          </a:p>
        </p:txBody>
      </p:sp>
      <p:sp>
        <p:nvSpPr>
          <p:cNvPr id="2" name="Text Placeholder 1"/>
          <p:cNvSpPr>
            <a:spLocks noGrp="1"/>
          </p:cNvSpPr>
          <p:nvPr>
            <p:ph idx="1"/>
          </p:nvPr>
        </p:nvSpPr>
        <p:spPr/>
        <p:txBody>
          <a:bodyPr>
            <a:normAutofit fontScale="92500" lnSpcReduction="10000"/>
          </a:bodyPr>
          <a:lstStyle/>
          <a:p>
            <a:pPr lvl="0"/>
            <a:r>
              <a:rPr lang="en-US" altLang="en-US" dirty="0"/>
              <a:t>Examples of accruals: </a:t>
            </a:r>
          </a:p>
          <a:p>
            <a:pPr lvl="1">
              <a:lnSpc>
                <a:spcPct val="105000"/>
              </a:lnSpc>
              <a:defRPr/>
            </a:pPr>
            <a:r>
              <a:rPr lang="en-US" altLang="en-US" dirty="0"/>
              <a:t>Salaries</a:t>
            </a:r>
          </a:p>
          <a:p>
            <a:pPr lvl="1">
              <a:lnSpc>
                <a:spcPct val="105000"/>
              </a:lnSpc>
              <a:defRPr/>
            </a:pPr>
            <a:r>
              <a:rPr lang="en-US" altLang="en-US" dirty="0"/>
              <a:t>Goods received but invoices not paid</a:t>
            </a:r>
          </a:p>
          <a:p>
            <a:pPr lvl="1">
              <a:lnSpc>
                <a:spcPct val="105000"/>
              </a:lnSpc>
              <a:defRPr/>
            </a:pPr>
            <a:r>
              <a:rPr lang="en-US" altLang="en-US" dirty="0"/>
              <a:t>Goods or services received; not yet invoiced</a:t>
            </a:r>
          </a:p>
          <a:p>
            <a:r>
              <a:rPr lang="en-US" altLang="en-US" dirty="0"/>
              <a:t>NOT Accruals: </a:t>
            </a:r>
          </a:p>
          <a:p>
            <a:pPr lvl="1">
              <a:lnSpc>
                <a:spcPct val="105000"/>
              </a:lnSpc>
              <a:defRPr/>
            </a:pPr>
            <a:r>
              <a:rPr lang="en-US" altLang="en-US" dirty="0"/>
              <a:t>Orders placed but not yet received</a:t>
            </a:r>
          </a:p>
          <a:p>
            <a:pPr lvl="1">
              <a:lnSpc>
                <a:spcPct val="105000"/>
              </a:lnSpc>
              <a:defRPr/>
            </a:pPr>
            <a:r>
              <a:rPr lang="en-US" altLang="en-US" dirty="0"/>
              <a:t>Obligations</a:t>
            </a:r>
          </a:p>
          <a:p>
            <a:pPr lvl="1">
              <a:lnSpc>
                <a:spcPct val="105000"/>
              </a:lnSpc>
              <a:defRPr/>
            </a:pPr>
            <a:r>
              <a:rPr lang="en-US" altLang="en-US" dirty="0"/>
              <a:t>Encumbrances</a:t>
            </a:r>
          </a:p>
          <a:p>
            <a:pPr lvl="0"/>
            <a:r>
              <a:rPr lang="en-US" altLang="en-US" dirty="0"/>
              <a:t>Accruals can be estimations</a:t>
            </a:r>
          </a:p>
          <a:p>
            <a:pPr lvl="1"/>
            <a:r>
              <a:rPr lang="en-US" dirty="0"/>
              <a:t>If accruals for estimates are actually recorded in the accounting system as accruals, they must be reversed in the following reporting period to avoid over reporting of expenditures</a:t>
            </a:r>
          </a:p>
        </p:txBody>
      </p:sp>
      <p:pic>
        <p:nvPicPr>
          <p:cNvPr id="7" name="Picture 2" descr="Reminder in yellow box">
            <a:extLst>
              <a:ext uri="{FF2B5EF4-FFF2-40B4-BE49-F238E27FC236}">
                <a16:creationId xmlns:a16="http://schemas.microsoft.com/office/drawing/2014/main" id="{77D3FD79-13DF-4AC1-976F-D607AF2EF9F3}"/>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252144" y="402617"/>
            <a:ext cx="4286250" cy="279499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2D2500C-6479-4F14-89C9-9F7EC0DD155C}"/>
              </a:ext>
            </a:extLst>
          </p:cNvPr>
          <p:cNvSpPr>
            <a:spLocks noGrp="1"/>
          </p:cNvSpPr>
          <p:nvPr>
            <p:ph type="sldNum" sz="quarter" idx="12"/>
          </p:nvPr>
        </p:nvSpPr>
        <p:spPr/>
        <p:txBody>
          <a:bodyPr/>
          <a:lstStyle/>
          <a:p>
            <a:fld id="{AEF1280C-1E94-430E-A516-D051ECA45720}" type="slidenum">
              <a:rPr lang="en-US" smtClean="0"/>
              <a:t>25</a:t>
            </a:fld>
            <a:endParaRPr lang="en-US" dirty="0"/>
          </a:p>
        </p:txBody>
      </p:sp>
    </p:spTree>
    <p:extLst>
      <p:ext uri="{BB962C8B-B14F-4D97-AF65-F5344CB8AC3E}">
        <p14:creationId xmlns:p14="http://schemas.microsoft.com/office/powerpoint/2010/main" val="1960930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907FE-5773-4AB8-820A-FBF9C486684E}"/>
              </a:ext>
            </a:extLst>
          </p:cNvPr>
          <p:cNvSpPr>
            <a:spLocks noGrp="1"/>
          </p:cNvSpPr>
          <p:nvPr>
            <p:ph type="title"/>
          </p:nvPr>
        </p:nvSpPr>
        <p:spPr/>
        <p:txBody>
          <a:bodyPr/>
          <a:lstStyle/>
          <a:p>
            <a:r>
              <a:rPr lang="en-US" dirty="0"/>
              <a:t>Expenditures – Issues</a:t>
            </a:r>
          </a:p>
        </p:txBody>
      </p:sp>
      <p:sp>
        <p:nvSpPr>
          <p:cNvPr id="2" name="Text Placeholder 1"/>
          <p:cNvSpPr>
            <a:spLocks noGrp="1"/>
          </p:cNvSpPr>
          <p:nvPr>
            <p:ph idx="1"/>
          </p:nvPr>
        </p:nvSpPr>
        <p:spPr/>
        <p:txBody>
          <a:bodyPr/>
          <a:lstStyle/>
          <a:p>
            <a:r>
              <a:rPr lang="en-US" altLang="en-US" dirty="0"/>
              <a:t>All accruals not included</a:t>
            </a:r>
          </a:p>
          <a:p>
            <a:pPr lvl="1">
              <a:lnSpc>
                <a:spcPct val="105000"/>
              </a:lnSpc>
            </a:pPr>
            <a:r>
              <a:rPr lang="en-US" altLang="en-US" dirty="0"/>
              <a:t>Grantee do not include accruals they do not have invoices for</a:t>
            </a:r>
          </a:p>
          <a:p>
            <a:pPr lvl="1">
              <a:lnSpc>
                <a:spcPct val="105000"/>
              </a:lnSpc>
            </a:pPr>
            <a:r>
              <a:rPr lang="en-US" altLang="en-US" dirty="0"/>
              <a:t>Pass through entities do not collect and / or include the accruals of subrecipients </a:t>
            </a:r>
          </a:p>
          <a:p>
            <a:r>
              <a:rPr lang="en-US" altLang="en-US" dirty="0"/>
              <a:t>Grantees not including expenditures for full reporting period</a:t>
            </a:r>
            <a:endParaRPr lang="en-US" dirty="0"/>
          </a:p>
        </p:txBody>
      </p:sp>
      <p:sp>
        <p:nvSpPr>
          <p:cNvPr id="5" name="Slide Number Placeholder 4">
            <a:extLst>
              <a:ext uri="{FF2B5EF4-FFF2-40B4-BE49-F238E27FC236}">
                <a16:creationId xmlns:a16="http://schemas.microsoft.com/office/drawing/2014/main" id="{993C2266-6471-4B2E-8890-A76A7C8A8D08}"/>
              </a:ext>
            </a:extLst>
          </p:cNvPr>
          <p:cNvSpPr>
            <a:spLocks noGrp="1"/>
          </p:cNvSpPr>
          <p:nvPr>
            <p:ph type="sldNum" sz="quarter" idx="12"/>
          </p:nvPr>
        </p:nvSpPr>
        <p:spPr/>
        <p:txBody>
          <a:bodyPr/>
          <a:lstStyle/>
          <a:p>
            <a:fld id="{AEF1280C-1E94-430E-A516-D051ECA45720}" type="slidenum">
              <a:rPr lang="en-US" smtClean="0"/>
              <a:t>26</a:t>
            </a:fld>
            <a:endParaRPr lang="en-US" dirty="0"/>
          </a:p>
        </p:txBody>
      </p:sp>
    </p:spTree>
    <p:extLst>
      <p:ext uri="{BB962C8B-B14F-4D97-AF65-F5344CB8AC3E}">
        <p14:creationId xmlns:p14="http://schemas.microsoft.com/office/powerpoint/2010/main" val="3377161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01FA6-E78B-419F-A798-F2CCF2A1271D}"/>
              </a:ext>
            </a:extLst>
          </p:cNvPr>
          <p:cNvSpPr>
            <a:spLocks noGrp="1"/>
          </p:cNvSpPr>
          <p:nvPr>
            <p:ph type="title"/>
          </p:nvPr>
        </p:nvSpPr>
        <p:spPr/>
        <p:txBody>
          <a:bodyPr/>
          <a:lstStyle/>
          <a:p>
            <a:r>
              <a:rPr lang="en-US" dirty="0"/>
              <a:t>10f Administrative Expenditures</a:t>
            </a:r>
          </a:p>
        </p:txBody>
      </p:sp>
      <p:sp>
        <p:nvSpPr>
          <p:cNvPr id="62466" name="Text Placeholder 1"/>
          <p:cNvSpPr>
            <a:spLocks noGrp="1"/>
          </p:cNvSpPr>
          <p:nvPr>
            <p:ph idx="1"/>
          </p:nvPr>
        </p:nvSpPr>
        <p:spPr bwMode="auto">
          <a:xfrm>
            <a:off x="518160" y="1420779"/>
            <a:ext cx="6768465" cy="475618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0"/>
            <a:r>
              <a:rPr lang="en-US" altLang="en-US" dirty="0"/>
              <a:t>Not every program uses same definition</a:t>
            </a:r>
            <a:endParaRPr lang="en-US" dirty="0"/>
          </a:p>
          <a:p>
            <a:pPr lvl="1">
              <a:lnSpc>
                <a:spcPct val="105000"/>
              </a:lnSpc>
            </a:pPr>
            <a:r>
              <a:rPr lang="en-US" dirty="0"/>
              <a:t>WIOA definition</a:t>
            </a:r>
          </a:p>
          <a:p>
            <a:pPr lvl="1">
              <a:lnSpc>
                <a:spcPct val="105000"/>
              </a:lnSpc>
            </a:pPr>
            <a:r>
              <a:rPr lang="en-US" dirty="0"/>
              <a:t>TAA</a:t>
            </a:r>
          </a:p>
          <a:p>
            <a:pPr lvl="1">
              <a:lnSpc>
                <a:spcPct val="105000"/>
              </a:lnSpc>
            </a:pPr>
            <a:r>
              <a:rPr lang="en-US" dirty="0"/>
              <a:t>SCSEP</a:t>
            </a:r>
          </a:p>
          <a:p>
            <a:r>
              <a:rPr lang="en-US" altLang="en-US" dirty="0"/>
              <a:t>Not all grants have same limits</a:t>
            </a:r>
            <a:endParaRPr lang="en-US" dirty="0"/>
          </a:p>
          <a:p>
            <a:r>
              <a:rPr lang="en-US" altLang="en-US" dirty="0"/>
              <a:t>Includes direct and indirect administrative costs</a:t>
            </a:r>
            <a:endParaRPr lang="en-US" dirty="0"/>
          </a:p>
        </p:txBody>
      </p:sp>
      <p:pic>
        <p:nvPicPr>
          <p:cNvPr id="6146" name="Picture 2" descr="word &quot;expenditures&quot; on file tab in front of keyboard">
            <a:extLst>
              <a:ext uri="{FF2B5EF4-FFF2-40B4-BE49-F238E27FC236}">
                <a16:creationId xmlns:a16="http://schemas.microsoft.com/office/drawing/2014/main" id="{ABB402F5-CEBA-4E26-83F7-78ECB4DEC5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87590" y="1615440"/>
            <a:ext cx="4286250" cy="28460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65ED322-618D-453F-8585-81F7F84AD9D9}"/>
              </a:ext>
            </a:extLst>
          </p:cNvPr>
          <p:cNvSpPr>
            <a:spLocks noGrp="1"/>
          </p:cNvSpPr>
          <p:nvPr>
            <p:ph type="sldNum" sz="quarter" idx="12"/>
          </p:nvPr>
        </p:nvSpPr>
        <p:spPr/>
        <p:txBody>
          <a:bodyPr/>
          <a:lstStyle/>
          <a:p>
            <a:fld id="{AEF1280C-1E94-430E-A516-D051ECA45720}" type="slidenum">
              <a:rPr lang="en-US" smtClean="0"/>
              <a:t>27</a:t>
            </a:fld>
            <a:endParaRPr lang="en-US" dirty="0"/>
          </a:p>
        </p:txBody>
      </p:sp>
    </p:spTree>
    <p:extLst>
      <p:ext uri="{BB962C8B-B14F-4D97-AF65-F5344CB8AC3E}">
        <p14:creationId xmlns:p14="http://schemas.microsoft.com/office/powerpoint/2010/main" val="2456180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DD584-757E-4E8D-86AB-AEDF6090230F}"/>
              </a:ext>
            </a:extLst>
          </p:cNvPr>
          <p:cNvSpPr>
            <a:spLocks noGrp="1"/>
          </p:cNvSpPr>
          <p:nvPr>
            <p:ph type="title"/>
          </p:nvPr>
        </p:nvSpPr>
        <p:spPr/>
        <p:txBody>
          <a:bodyPr/>
          <a:lstStyle/>
          <a:p>
            <a:r>
              <a:rPr lang="en-US" altLang="en-US" dirty="0"/>
              <a:t>10g Federal Share Unliquidated Obligations</a:t>
            </a:r>
            <a:endParaRPr lang="en-US" dirty="0"/>
          </a:p>
        </p:txBody>
      </p:sp>
      <p:sp>
        <p:nvSpPr>
          <p:cNvPr id="31746"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a:t>Unliquidated Obligations</a:t>
            </a:r>
          </a:p>
          <a:p>
            <a:pPr lvl="1"/>
            <a:r>
              <a:rPr lang="en-US" altLang="en-US" dirty="0"/>
              <a:t>The sum/value of undelivered services/goods under a legal binding agreement</a:t>
            </a:r>
          </a:p>
          <a:p>
            <a:pPr lvl="1"/>
            <a:r>
              <a:rPr lang="en-US" altLang="en-US" dirty="0"/>
              <a:t>The amount of obligations for which an accrued expenditure (line 10e) has not yet been incurred</a:t>
            </a:r>
          </a:p>
        </p:txBody>
      </p:sp>
      <p:sp>
        <p:nvSpPr>
          <p:cNvPr id="4" name="Slide Number Placeholder 3">
            <a:extLst>
              <a:ext uri="{FF2B5EF4-FFF2-40B4-BE49-F238E27FC236}">
                <a16:creationId xmlns:a16="http://schemas.microsoft.com/office/drawing/2014/main" id="{FD35940B-9405-40A7-8D1E-AFDCDFE6FAC2}"/>
              </a:ext>
            </a:extLst>
          </p:cNvPr>
          <p:cNvSpPr>
            <a:spLocks noGrp="1"/>
          </p:cNvSpPr>
          <p:nvPr>
            <p:ph type="sldNum" sz="quarter" idx="12"/>
          </p:nvPr>
        </p:nvSpPr>
        <p:spPr/>
        <p:txBody>
          <a:bodyPr/>
          <a:lstStyle/>
          <a:p>
            <a:fld id="{AEF1280C-1E94-430E-A516-D051ECA45720}" type="slidenum">
              <a:rPr lang="en-US" smtClean="0"/>
              <a:t>28</a:t>
            </a:fld>
            <a:endParaRPr lang="en-US" dirty="0"/>
          </a:p>
        </p:txBody>
      </p:sp>
    </p:spTree>
    <p:extLst>
      <p:ext uri="{BB962C8B-B14F-4D97-AF65-F5344CB8AC3E}">
        <p14:creationId xmlns:p14="http://schemas.microsoft.com/office/powerpoint/2010/main" val="3869920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A39E01-E6B2-4EEB-B3B4-90B33E23481B}"/>
              </a:ext>
            </a:extLst>
          </p:cNvPr>
          <p:cNvSpPr>
            <a:spLocks noGrp="1"/>
          </p:cNvSpPr>
          <p:nvPr>
            <p:ph type="title"/>
          </p:nvPr>
        </p:nvSpPr>
        <p:spPr/>
        <p:txBody>
          <a:bodyPr/>
          <a:lstStyle/>
          <a:p>
            <a:r>
              <a:rPr lang="en-US" altLang="en-US" dirty="0">
                <a:ea typeface="MS PGothic" charset="-128"/>
              </a:rPr>
              <a:t>Unliquidated Obligations – Keep in Mind</a:t>
            </a:r>
            <a:endParaRPr lang="en-US" dirty="0"/>
          </a:p>
        </p:txBody>
      </p:sp>
      <p:sp>
        <p:nvSpPr>
          <p:cNvPr id="31746"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a:t>NOT Unliquidated Obligations</a:t>
            </a:r>
          </a:p>
          <a:p>
            <a:pPr lvl="1"/>
            <a:r>
              <a:rPr lang="en-US" altLang="en-US" dirty="0"/>
              <a:t>Projected staff salaries</a:t>
            </a:r>
          </a:p>
          <a:p>
            <a:pPr lvl="1"/>
            <a:r>
              <a:rPr lang="en-US" altLang="en-US" dirty="0"/>
              <a:t>Future rents (except termination fee)</a:t>
            </a:r>
          </a:p>
          <a:p>
            <a:pPr lvl="1"/>
            <a:r>
              <a:rPr lang="en-US" altLang="en-US" dirty="0"/>
              <a:t>Budget items not yet expended</a:t>
            </a:r>
          </a:p>
          <a:p>
            <a:r>
              <a:rPr lang="en-US" dirty="0"/>
              <a:t>Need to update regularly as over-obligating 				      can lead to returning funds to DOL</a:t>
            </a:r>
            <a:endParaRPr lang="en-US" altLang="en-US" dirty="0"/>
          </a:p>
        </p:txBody>
      </p:sp>
      <p:pic>
        <p:nvPicPr>
          <p:cNvPr id="6" name="Picture 2" descr="Reminder in yellow box">
            <a:extLst>
              <a:ext uri="{FF2B5EF4-FFF2-40B4-BE49-F238E27FC236}">
                <a16:creationId xmlns:a16="http://schemas.microsoft.com/office/drawing/2014/main" id="{A27FCA36-DD6C-4596-B86E-CC06F7EB0EF8}"/>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593667" y="402617"/>
            <a:ext cx="4286250" cy="27949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EF65849-C6CF-496D-B7F8-D2ACC9D56793}"/>
              </a:ext>
            </a:extLst>
          </p:cNvPr>
          <p:cNvSpPr>
            <a:spLocks noGrp="1"/>
          </p:cNvSpPr>
          <p:nvPr>
            <p:ph type="sldNum" sz="quarter" idx="12"/>
          </p:nvPr>
        </p:nvSpPr>
        <p:spPr/>
        <p:txBody>
          <a:bodyPr/>
          <a:lstStyle/>
          <a:p>
            <a:fld id="{AEF1280C-1E94-430E-A516-D051ECA45720}" type="slidenum">
              <a:rPr lang="en-US" smtClean="0"/>
              <a:t>29</a:t>
            </a:fld>
            <a:endParaRPr lang="en-US" dirty="0"/>
          </a:p>
        </p:txBody>
      </p:sp>
    </p:spTree>
    <p:extLst>
      <p:ext uri="{BB962C8B-B14F-4D97-AF65-F5344CB8AC3E}">
        <p14:creationId xmlns:p14="http://schemas.microsoft.com/office/powerpoint/2010/main" val="254153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9EE7-1032-435B-9B59-B42C86441B92}"/>
              </a:ext>
            </a:extLst>
          </p:cNvPr>
          <p:cNvSpPr>
            <a:spLocks noGrp="1"/>
          </p:cNvSpPr>
          <p:nvPr>
            <p:ph type="title"/>
          </p:nvPr>
        </p:nvSpPr>
        <p:spPr>
          <a:xfrm>
            <a:off x="692739" y="9427"/>
            <a:ext cx="11359032" cy="1108078"/>
          </a:xfrm>
        </p:spPr>
        <p:txBody>
          <a:bodyPr/>
          <a:lstStyle/>
          <a:p>
            <a:r>
              <a:rPr lang="en-US" dirty="0"/>
              <a:t>Grant Management Toolbox References</a:t>
            </a:r>
          </a:p>
        </p:txBody>
      </p:sp>
      <p:grpSp>
        <p:nvGrpSpPr>
          <p:cNvPr id="3" name="Group 2" descr="Tabs for SMART, CMG, TAG, Grantee Handbook, GPS">
            <a:extLst>
              <a:ext uri="{FF2B5EF4-FFF2-40B4-BE49-F238E27FC236}">
                <a16:creationId xmlns:a16="http://schemas.microsoft.com/office/drawing/2014/main" id="{0C480266-AA11-48EF-9F83-271995F7F1BE}"/>
              </a:ext>
            </a:extLst>
          </p:cNvPr>
          <p:cNvGrpSpPr/>
          <p:nvPr/>
        </p:nvGrpSpPr>
        <p:grpSpPr>
          <a:xfrm>
            <a:off x="1490425" y="1348095"/>
            <a:ext cx="7376622" cy="4685346"/>
            <a:chOff x="1490425" y="1348095"/>
            <a:chExt cx="7376622" cy="4685346"/>
          </a:xfrm>
        </p:grpSpPr>
        <p:grpSp>
          <p:nvGrpSpPr>
            <p:cNvPr id="6" name="Group 5" descr="Tabs for SMART, CMG, TAG, Grantee Handbook, GPS">
              <a:extLst>
                <a:ext uri="{FF2B5EF4-FFF2-40B4-BE49-F238E27FC236}">
                  <a16:creationId xmlns:a16="http://schemas.microsoft.com/office/drawing/2014/main" id="{F426E2F3-4896-4954-B1FF-A93420198E10}"/>
                </a:ext>
              </a:extLst>
            </p:cNvPr>
            <p:cNvGrpSpPr/>
            <p:nvPr/>
          </p:nvGrpSpPr>
          <p:grpSpPr>
            <a:xfrm>
              <a:off x="1490425" y="1348095"/>
              <a:ext cx="7376622" cy="4685346"/>
              <a:chOff x="4037122" y="3128889"/>
              <a:chExt cx="4512557" cy="2933847"/>
            </a:xfrm>
          </p:grpSpPr>
          <p:grpSp>
            <p:nvGrpSpPr>
              <p:cNvPr id="7" name="Group 6">
                <a:extLst>
                  <a:ext uri="{FF2B5EF4-FFF2-40B4-BE49-F238E27FC236}">
                    <a16:creationId xmlns:a16="http://schemas.microsoft.com/office/drawing/2014/main" id="{7B800C2F-21B9-440B-B8AF-CE3B8F158A42}"/>
                  </a:ext>
                </a:extLst>
              </p:cNvPr>
              <p:cNvGrpSpPr/>
              <p:nvPr/>
            </p:nvGrpSpPr>
            <p:grpSpPr>
              <a:xfrm>
                <a:off x="4037122" y="3128889"/>
                <a:ext cx="4282085" cy="2933847"/>
                <a:chOff x="4722922" y="3128889"/>
                <a:chExt cx="4282085" cy="2933847"/>
              </a:xfrm>
            </p:grpSpPr>
            <p:grpSp>
              <p:nvGrpSpPr>
                <p:cNvPr id="13" name="Group 12">
                  <a:extLst>
                    <a:ext uri="{FF2B5EF4-FFF2-40B4-BE49-F238E27FC236}">
                      <a16:creationId xmlns:a16="http://schemas.microsoft.com/office/drawing/2014/main" id="{C0897E29-56AF-4A41-810C-9966CC301787}"/>
                    </a:ext>
                  </a:extLst>
                </p:cNvPr>
                <p:cNvGrpSpPr/>
                <p:nvPr/>
              </p:nvGrpSpPr>
              <p:grpSpPr>
                <a:xfrm>
                  <a:off x="8535654" y="3347444"/>
                  <a:ext cx="469353" cy="2482846"/>
                  <a:chOff x="6014605" y="2587767"/>
                  <a:chExt cx="469353" cy="2482846"/>
                </a:xfrm>
              </p:grpSpPr>
              <p:pic>
                <p:nvPicPr>
                  <p:cNvPr id="22" name="Picture 21" descr="Tag tab">
                    <a:extLst>
                      <a:ext uri="{FF2B5EF4-FFF2-40B4-BE49-F238E27FC236}">
                        <a16:creationId xmlns:a16="http://schemas.microsoft.com/office/drawing/2014/main" id="{5266A0DE-41F5-4F59-9F97-33E91EF17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23" name="Picture 22" descr="CMG tab">
                    <a:extLst>
                      <a:ext uri="{FF2B5EF4-FFF2-40B4-BE49-F238E27FC236}">
                        <a16:creationId xmlns:a16="http://schemas.microsoft.com/office/drawing/2014/main" id="{2925E6FE-4211-41E3-A0A7-BBFE64226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24" name="Picture 23" descr="GPS tab">
                    <a:extLst>
                      <a:ext uri="{FF2B5EF4-FFF2-40B4-BE49-F238E27FC236}">
                        <a16:creationId xmlns:a16="http://schemas.microsoft.com/office/drawing/2014/main" id="{96FA9E5D-E70A-4B5B-A13E-C515024705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25" name="Picture 24" descr="Grantee Handbook tab">
                    <a:extLst>
                      <a:ext uri="{FF2B5EF4-FFF2-40B4-BE49-F238E27FC236}">
                        <a16:creationId xmlns:a16="http://schemas.microsoft.com/office/drawing/2014/main" id="{8BB9567D-D9B4-49B9-88AA-DCD8789576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26" name="Picture 25" descr="SMART tab">
                    <a:extLst>
                      <a:ext uri="{FF2B5EF4-FFF2-40B4-BE49-F238E27FC236}">
                        <a16:creationId xmlns:a16="http://schemas.microsoft.com/office/drawing/2014/main" id="{DA152B58-D103-4F9A-BDE6-A687E12F92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14" name="Group 13">
                  <a:extLst>
                    <a:ext uri="{FF2B5EF4-FFF2-40B4-BE49-F238E27FC236}">
                      <a16:creationId xmlns:a16="http://schemas.microsoft.com/office/drawing/2014/main" id="{F4CED5F5-F36A-42C0-98BC-CDB916A4129F}"/>
                    </a:ext>
                  </a:extLst>
                </p:cNvPr>
                <p:cNvGrpSpPr/>
                <p:nvPr/>
              </p:nvGrpSpPr>
              <p:grpSpPr>
                <a:xfrm>
                  <a:off x="4722922" y="3128889"/>
                  <a:ext cx="4282085" cy="2933847"/>
                  <a:chOff x="1044586" y="2239889"/>
                  <a:chExt cx="4282085" cy="2933847"/>
                </a:xfrm>
              </p:grpSpPr>
              <p:pic>
                <p:nvPicPr>
                  <p:cNvPr id="15" name="Picture 14">
                    <a:extLst>
                      <a:ext uri="{FF2B5EF4-FFF2-40B4-BE49-F238E27FC236}">
                        <a16:creationId xmlns:a16="http://schemas.microsoft.com/office/drawing/2014/main" id="{4EA851FE-EE66-42EA-9E5B-55E6F0276FE4}"/>
                      </a:ext>
                      <a:ext uri="{C183D7F6-B498-43B3-948B-1728B52AA6E4}">
                        <adec:decorative xmlns:adec="http://schemas.microsoft.com/office/drawing/2017/decorative" xmlns="" val="1"/>
                      </a:ext>
                    </a:extLst>
                  </p:cNvPr>
                  <p:cNvPicPr>
                    <a:picLocks noChangeAspect="1"/>
                  </p:cNvPicPr>
                  <p:nvPr/>
                </p:nvPicPr>
                <p:blipFill rotWithShape="1">
                  <a:blip r:embed="rId8">
                    <a:extLst>
                      <a:ext uri="{28A0092B-C50C-407E-A947-70E740481C1C}">
                        <a14:useLocalDpi xmlns:a14="http://schemas.microsoft.com/office/drawing/2010/main" val="0"/>
                      </a:ext>
                    </a:extLst>
                  </a:blip>
                  <a:srcRect t="28376"/>
                  <a:stretch/>
                </p:blipFill>
                <p:spPr>
                  <a:xfrm>
                    <a:off x="1044586" y="2239889"/>
                    <a:ext cx="4047409" cy="2933847"/>
                  </a:xfrm>
                  <a:prstGeom prst="rect">
                    <a:avLst/>
                  </a:prstGeom>
                </p:spPr>
              </p:pic>
              <p:grpSp>
                <p:nvGrpSpPr>
                  <p:cNvPr id="16" name="Group 15">
                    <a:extLst>
                      <a:ext uri="{FF2B5EF4-FFF2-40B4-BE49-F238E27FC236}">
                        <a16:creationId xmlns:a16="http://schemas.microsoft.com/office/drawing/2014/main" id="{31AC92A2-3A82-46F0-BEF5-7F9B3F940A82}"/>
                      </a:ext>
                    </a:extLst>
                  </p:cNvPr>
                  <p:cNvGrpSpPr/>
                  <p:nvPr/>
                </p:nvGrpSpPr>
                <p:grpSpPr>
                  <a:xfrm>
                    <a:off x="4857318" y="2458444"/>
                    <a:ext cx="469353" cy="2482846"/>
                    <a:chOff x="6014605" y="2587767"/>
                    <a:chExt cx="469353" cy="2482846"/>
                  </a:xfrm>
                </p:grpSpPr>
                <p:pic>
                  <p:nvPicPr>
                    <p:cNvPr id="17" name="Picture 16" descr="TAG icon">
                      <a:extLst>
                        <a:ext uri="{FF2B5EF4-FFF2-40B4-BE49-F238E27FC236}">
                          <a16:creationId xmlns:a16="http://schemas.microsoft.com/office/drawing/2014/main" id="{B5C71752-95F7-4D64-8E7B-5BAABC2264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18" name="Picture 17" descr="CMG icon">
                      <a:extLst>
                        <a:ext uri="{FF2B5EF4-FFF2-40B4-BE49-F238E27FC236}">
                          <a16:creationId xmlns:a16="http://schemas.microsoft.com/office/drawing/2014/main" id="{B3108665-9841-40BC-BC49-46E1224353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19" name="Picture 18" descr="GPS icon">
                      <a:extLst>
                        <a:ext uri="{FF2B5EF4-FFF2-40B4-BE49-F238E27FC236}">
                          <a16:creationId xmlns:a16="http://schemas.microsoft.com/office/drawing/2014/main" id="{9C991C71-56BD-4CFE-A20A-4C7D698B2B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20" name="Picture 19" descr="Grantee Handbook icon">
                      <a:extLst>
                        <a:ext uri="{FF2B5EF4-FFF2-40B4-BE49-F238E27FC236}">
                          <a16:creationId xmlns:a16="http://schemas.microsoft.com/office/drawing/2014/main" id="{F59A0DAD-17F3-4D75-9BB4-587CC31D7F6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21" name="Picture 20" descr="SMART icon">
                      <a:extLst>
                        <a:ext uri="{FF2B5EF4-FFF2-40B4-BE49-F238E27FC236}">
                          <a16:creationId xmlns:a16="http://schemas.microsoft.com/office/drawing/2014/main" id="{50F8459B-AB94-4414-A2F0-89428473633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grpSp>
          </p:grpSp>
          <p:sp>
            <p:nvSpPr>
              <p:cNvPr id="8" name="TextBox 7">
                <a:extLst>
                  <a:ext uri="{FF2B5EF4-FFF2-40B4-BE49-F238E27FC236}">
                    <a16:creationId xmlns:a16="http://schemas.microsoft.com/office/drawing/2014/main" id="{4E66A8C9-0BC2-4FD1-88E2-8D0AAA0F8812}"/>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9" name="TextBox 8">
                <a:extLst>
                  <a:ext uri="{FF2B5EF4-FFF2-40B4-BE49-F238E27FC236}">
                    <a16:creationId xmlns:a16="http://schemas.microsoft.com/office/drawing/2014/main" id="{EE737EAB-65AE-41FC-A195-305481670D67}"/>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10" name="TextBox 9">
                <a:extLst>
                  <a:ext uri="{FF2B5EF4-FFF2-40B4-BE49-F238E27FC236}">
                    <a16:creationId xmlns:a16="http://schemas.microsoft.com/office/drawing/2014/main" id="{EA64A085-9784-424A-AA1D-34801E56A483}"/>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11" name="TextBox 10">
                <a:extLst>
                  <a:ext uri="{FF2B5EF4-FFF2-40B4-BE49-F238E27FC236}">
                    <a16:creationId xmlns:a16="http://schemas.microsoft.com/office/drawing/2014/main" id="{7FF45336-2D52-4EA1-994F-9DF06089921B}"/>
                  </a:ext>
                </a:extLst>
              </p:cNvPr>
              <p:cNvSpPr txBox="1"/>
              <p:nvPr/>
            </p:nvSpPr>
            <p:spPr>
              <a:xfrm>
                <a:off x="8319207" y="4802608"/>
                <a:ext cx="230472" cy="564424"/>
              </a:xfrm>
              <a:prstGeom prst="rect">
                <a:avLst/>
              </a:prstGeom>
              <a:noFill/>
            </p:spPr>
            <p:txBody>
              <a:bodyPr vert="vert" wrap="square" lIns="0" rIns="0" rtlCol="0" anchor="b">
                <a:noAutofit/>
              </a:bodyPr>
              <a:lstStyle/>
              <a:p>
                <a:pPr algn="ctr"/>
                <a:r>
                  <a:rPr lang="en-US" sz="1200" b="1" dirty="0">
                    <a:solidFill>
                      <a:schemeClr val="accent2">
                        <a:lumMod val="75000"/>
                      </a:schemeClr>
                    </a:solidFill>
                  </a:rPr>
                  <a:t>Grantee Handbook</a:t>
                </a:r>
              </a:p>
            </p:txBody>
          </p:sp>
          <p:sp>
            <p:nvSpPr>
              <p:cNvPr id="12" name="TextBox 11">
                <a:extLst>
                  <a:ext uri="{FF2B5EF4-FFF2-40B4-BE49-F238E27FC236}">
                    <a16:creationId xmlns:a16="http://schemas.microsoft.com/office/drawing/2014/main" id="{E989CDCD-C2BA-4602-BE55-3548336BFE2C}"/>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27" name="TextBox 26">
              <a:extLst>
                <a:ext uri="{FF2B5EF4-FFF2-40B4-BE49-F238E27FC236}">
                  <a16:creationId xmlns:a16="http://schemas.microsoft.com/office/drawing/2014/main" id="{9F4EE540-9B77-4E4A-8CF2-CFF3DEB8895B}"/>
                </a:ext>
              </a:extLst>
            </p:cNvPr>
            <p:cNvSpPr txBox="1"/>
            <p:nvPr/>
          </p:nvSpPr>
          <p:spPr>
            <a:xfrm>
              <a:off x="1801800" y="1821381"/>
              <a:ext cx="5552390" cy="3862596"/>
            </a:xfrm>
            <a:prstGeom prst="rect">
              <a:avLst/>
            </a:prstGeom>
            <a:noFill/>
          </p:spPr>
          <p:txBody>
            <a:bodyPr wrap="square" rtlCol="0">
              <a:spAutoFit/>
            </a:bodyPr>
            <a:lstStyle/>
            <a:p>
              <a:pPr algn="r">
                <a:lnSpc>
                  <a:spcPts val="3000"/>
                </a:lnSpc>
                <a:spcAft>
                  <a:spcPts val="3400"/>
                </a:spcAft>
              </a:pPr>
              <a:r>
                <a:rPr lang="en-US" sz="2400" u="sng" dirty="0">
                  <a:solidFill>
                    <a:schemeClr val="accent1">
                      <a:lumMod val="75000"/>
                    </a:schemeClr>
                  </a:solidFill>
                  <a:hlinkClick r:id="rId14">
                    <a:extLst>
                      <a:ext uri="{A12FA001-AC4F-418D-AE19-62706E023703}">
                        <ahyp:hlinkClr xmlns:ahyp="http://schemas.microsoft.com/office/drawing/2018/hyperlinkcolor" xmlns="" val="tx"/>
                      </a:ext>
                    </a:extLst>
                  </a:hlinkClick>
                </a:rPr>
                <a:t>SMART Training </a:t>
              </a:r>
              <a:endParaRPr lang="en-US" sz="2400" u="sng" dirty="0">
                <a:solidFill>
                  <a:schemeClr val="accent1">
                    <a:lumMod val="75000"/>
                  </a:schemeClr>
                </a:solidFill>
              </a:endParaRPr>
            </a:p>
            <a:p>
              <a:pPr algn="r">
                <a:lnSpc>
                  <a:spcPts val="3000"/>
                </a:lnSpc>
                <a:spcAft>
                  <a:spcPts val="3400"/>
                </a:spcAft>
              </a:pPr>
              <a:r>
                <a:rPr lang="en-US" sz="2400" u="sng" dirty="0">
                  <a:solidFill>
                    <a:srgbClr val="0074BF"/>
                  </a:solidFill>
                  <a:hlinkClick r:id="rId15">
                    <a:extLst>
                      <a:ext uri="{A12FA001-AC4F-418D-AE19-62706E023703}">
                        <ahyp:hlinkClr xmlns:ahyp="http://schemas.microsoft.com/office/drawing/2018/hyperlinkcolor" xmlns="" val="tx"/>
                      </a:ext>
                    </a:extLst>
                  </a:hlinkClick>
                </a:rPr>
                <a:t>Core Monitoring Guide</a:t>
              </a:r>
              <a:endParaRPr lang="en-US" sz="2400" u="sng" dirty="0">
                <a:solidFill>
                  <a:srgbClr val="0074BF"/>
                </a:solidFill>
              </a:endParaRPr>
            </a:p>
            <a:p>
              <a:pPr algn="r">
                <a:lnSpc>
                  <a:spcPts val="3000"/>
                </a:lnSpc>
                <a:spcAft>
                  <a:spcPts val="3400"/>
                </a:spcAft>
              </a:pPr>
              <a:r>
                <a:rPr lang="en-US" sz="2400" u="sng" dirty="0">
                  <a:solidFill>
                    <a:srgbClr val="04625E"/>
                  </a:solidFill>
                  <a:hlinkClick r:id="rId16">
                    <a:extLst>
                      <a:ext uri="{A12FA001-AC4F-418D-AE19-62706E023703}">
                        <ahyp:hlinkClr xmlns:ahyp="http://schemas.microsoft.com/office/drawing/2018/hyperlinkcolor" xmlns="" val="tx"/>
                      </a:ext>
                    </a:extLst>
                  </a:hlinkClick>
                </a:rPr>
                <a:t>Technical Assistance Guide</a:t>
              </a:r>
              <a:r>
                <a:rPr lang="en-US" sz="2400" u="sng" dirty="0">
                  <a:solidFill>
                    <a:srgbClr val="04625E"/>
                  </a:solidFill>
                </a:rPr>
                <a:t>s</a:t>
              </a:r>
            </a:p>
            <a:p>
              <a:pPr algn="r">
                <a:lnSpc>
                  <a:spcPts val="3000"/>
                </a:lnSpc>
                <a:spcAft>
                  <a:spcPts val="3400"/>
                </a:spcAft>
              </a:pPr>
              <a:r>
                <a:rPr lang="en-US" sz="2400" u="sng" dirty="0">
                  <a:solidFill>
                    <a:srgbClr val="D93E0D"/>
                  </a:solidFill>
                  <a:hlinkClick r:id="rId17">
                    <a:extLst>
                      <a:ext uri="{A12FA001-AC4F-418D-AE19-62706E023703}">
                        <ahyp:hlinkClr xmlns:ahyp="http://schemas.microsoft.com/office/drawing/2018/hyperlinkcolor" xmlns="" val="tx"/>
                      </a:ext>
                    </a:extLst>
                  </a:hlinkClick>
                </a:rPr>
                <a:t>ETA Grantee Handbook</a:t>
              </a:r>
              <a:endParaRPr lang="en-US" sz="2400" u="sng" dirty="0">
                <a:solidFill>
                  <a:srgbClr val="D93E0D"/>
                </a:solidFill>
              </a:endParaRPr>
            </a:p>
            <a:p>
              <a:pPr algn="r">
                <a:lnSpc>
                  <a:spcPts val="3000"/>
                </a:lnSpc>
                <a:spcAft>
                  <a:spcPts val="3400"/>
                </a:spcAft>
              </a:pPr>
              <a:r>
                <a:rPr lang="en-US" sz="2400" u="sng" dirty="0">
                  <a:solidFill>
                    <a:srgbClr val="C00000"/>
                  </a:solidFill>
                  <a:hlinkClick r:id="rId18">
                    <a:extLst>
                      <a:ext uri="{A12FA001-AC4F-418D-AE19-62706E023703}">
                        <ahyp:hlinkClr xmlns:ahyp="http://schemas.microsoft.com/office/drawing/2018/hyperlinkcolor" xmlns="" val="tx"/>
                      </a:ext>
                    </a:extLst>
                  </a:hlinkClick>
                </a:rPr>
                <a:t>WorkforceGPS Resources</a:t>
              </a:r>
              <a:endParaRPr lang="en-US" sz="2400" u="sng" dirty="0">
                <a:solidFill>
                  <a:srgbClr val="C00000"/>
                </a:solidFill>
              </a:endParaRPr>
            </a:p>
          </p:txBody>
        </p:sp>
      </p:grpSp>
      <p:sp>
        <p:nvSpPr>
          <p:cNvPr id="5" name="Slide Number Placeholder 4">
            <a:extLst>
              <a:ext uri="{FF2B5EF4-FFF2-40B4-BE49-F238E27FC236}">
                <a16:creationId xmlns:a16="http://schemas.microsoft.com/office/drawing/2014/main" id="{544F274E-93F9-4B3E-8BBD-02445A9508D8}"/>
              </a:ext>
            </a:extLst>
          </p:cNvPr>
          <p:cNvSpPr>
            <a:spLocks noGrp="1"/>
          </p:cNvSpPr>
          <p:nvPr>
            <p:ph type="sldNum" sz="quarter" idx="12"/>
          </p:nvPr>
        </p:nvSpPr>
        <p:spPr/>
        <p:txBody>
          <a:bodyPr/>
          <a:lstStyle/>
          <a:p>
            <a:fld id="{AEF1280C-1E94-430E-A516-D051ECA45720}" type="slidenum">
              <a:rPr lang="en-US" smtClean="0"/>
              <a:t>3</a:t>
            </a:fld>
            <a:endParaRPr lang="en-US" dirty="0"/>
          </a:p>
        </p:txBody>
      </p:sp>
    </p:spTree>
    <p:extLst>
      <p:ext uri="{BB962C8B-B14F-4D97-AF65-F5344CB8AC3E}">
        <p14:creationId xmlns:p14="http://schemas.microsoft.com/office/powerpoint/2010/main" val="2240760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08A1-3543-4A93-9D24-F28B54663AF6}"/>
              </a:ext>
            </a:extLst>
          </p:cNvPr>
          <p:cNvSpPr>
            <a:spLocks noGrp="1"/>
          </p:cNvSpPr>
          <p:nvPr>
            <p:ph type="title"/>
          </p:nvPr>
        </p:nvSpPr>
        <p:spPr/>
        <p:txBody>
          <a:bodyPr/>
          <a:lstStyle/>
          <a:p>
            <a:r>
              <a:rPr lang="en-US" altLang="en-US" dirty="0">
                <a:ea typeface="MS PGothic" charset="-128"/>
              </a:rPr>
              <a:t>Recipient Share</a:t>
            </a:r>
            <a:endParaRPr lang="en-US" dirty="0"/>
          </a:p>
        </p:txBody>
      </p:sp>
      <p:sp>
        <p:nvSpPr>
          <p:cNvPr id="48130"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a:t>10j. Total Recipient Share Required </a:t>
            </a:r>
          </a:p>
          <a:p>
            <a:r>
              <a:rPr lang="en-US" altLang="en-US" dirty="0"/>
              <a:t>10k. Recipient Share of Expenditures</a:t>
            </a:r>
          </a:p>
          <a:p>
            <a:r>
              <a:rPr lang="en-US" altLang="en-US" dirty="0"/>
              <a:t>10l. Remaining Recipient Share to be Provided</a:t>
            </a:r>
            <a:endParaRPr lang="en-US" altLang="en-US" dirty="0">
              <a:ea typeface="MS PGothic" charset="-128"/>
            </a:endParaRPr>
          </a:p>
        </p:txBody>
      </p:sp>
      <p:pic>
        <p:nvPicPr>
          <p:cNvPr id="4" name="Picture 3" descr="Screenshot of Section 10j-10l of the ETA 9130 Report ">
            <a:extLst>
              <a:ext uri="{FF2B5EF4-FFF2-40B4-BE49-F238E27FC236}">
                <a16:creationId xmlns:a16="http://schemas.microsoft.com/office/drawing/2014/main" id="{B0A3C79B-320B-40F6-9332-C3AB31D711B3}"/>
              </a:ext>
            </a:extLst>
          </p:cNvPr>
          <p:cNvPicPr>
            <a:picLocks noChangeAspect="1"/>
          </p:cNvPicPr>
          <p:nvPr/>
        </p:nvPicPr>
        <p:blipFill rotWithShape="1">
          <a:blip r:embed="rId3"/>
          <a:srcRect l="222" t="2258"/>
          <a:stretch/>
        </p:blipFill>
        <p:spPr>
          <a:xfrm>
            <a:off x="400050" y="4162425"/>
            <a:ext cx="11417300" cy="888576"/>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E0FC29FA-481B-42AB-BE2C-CD2EFAE7A8BA}"/>
              </a:ext>
            </a:extLst>
          </p:cNvPr>
          <p:cNvSpPr>
            <a:spLocks noGrp="1"/>
          </p:cNvSpPr>
          <p:nvPr>
            <p:ph type="sldNum" sz="quarter" idx="12"/>
          </p:nvPr>
        </p:nvSpPr>
        <p:spPr/>
        <p:txBody>
          <a:bodyPr/>
          <a:lstStyle/>
          <a:p>
            <a:fld id="{AEF1280C-1E94-430E-A516-D051ECA45720}" type="slidenum">
              <a:rPr lang="en-US" smtClean="0"/>
              <a:t>30</a:t>
            </a:fld>
            <a:endParaRPr lang="en-US" dirty="0"/>
          </a:p>
        </p:txBody>
      </p:sp>
    </p:spTree>
    <p:extLst>
      <p:ext uri="{BB962C8B-B14F-4D97-AF65-F5344CB8AC3E}">
        <p14:creationId xmlns:p14="http://schemas.microsoft.com/office/powerpoint/2010/main" val="698942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199E-7F0D-4358-A37C-04A2058E7552}"/>
              </a:ext>
            </a:extLst>
          </p:cNvPr>
          <p:cNvSpPr>
            <a:spLocks noGrp="1"/>
          </p:cNvSpPr>
          <p:nvPr>
            <p:ph type="title"/>
          </p:nvPr>
        </p:nvSpPr>
        <p:spPr/>
        <p:txBody>
          <a:bodyPr/>
          <a:lstStyle/>
          <a:p>
            <a:r>
              <a:rPr lang="en-US" altLang="en-US" dirty="0">
                <a:ea typeface="MS PGothic" charset="-128"/>
              </a:rPr>
              <a:t>Recipient Share - Keep in Mind</a:t>
            </a:r>
            <a:endParaRPr lang="en-US" dirty="0"/>
          </a:p>
        </p:txBody>
      </p:sp>
      <p:sp>
        <p:nvSpPr>
          <p:cNvPr id="62466"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p>
            <a:pPr lvl="0"/>
            <a:r>
              <a:rPr lang="en-US" altLang="en-US" dirty="0"/>
              <a:t>Required Match </a:t>
            </a:r>
          </a:p>
          <a:p>
            <a:pPr lvl="1"/>
            <a:r>
              <a:rPr lang="en-US" altLang="en-US" sz="2600" dirty="0"/>
              <a:t>Must be reported in the period expended</a:t>
            </a:r>
          </a:p>
          <a:p>
            <a:pPr lvl="0"/>
            <a:r>
              <a:rPr lang="en-US" altLang="en-US" dirty="0"/>
              <a:t>Leveraged Resources</a:t>
            </a:r>
            <a:endParaRPr lang="en-US" dirty="0"/>
          </a:p>
          <a:p>
            <a:pPr lvl="1">
              <a:lnSpc>
                <a:spcPct val="105000"/>
              </a:lnSpc>
            </a:pPr>
            <a:r>
              <a:rPr lang="en-US" altLang="en-US" sz="2600" dirty="0"/>
              <a:t>Grantees are encouraged to report leveraged 				          resources (amounts greater than required match if 			                  there is a match requirement)</a:t>
            </a:r>
            <a:endParaRPr lang="en-US" sz="2600" dirty="0"/>
          </a:p>
          <a:p>
            <a:pPr lvl="0"/>
            <a:r>
              <a:rPr lang="en-US" altLang="en-US" dirty="0"/>
              <a:t>Lack of Documentation</a:t>
            </a:r>
            <a:endParaRPr lang="en-US" dirty="0"/>
          </a:p>
          <a:p>
            <a:pPr lvl="1">
              <a:lnSpc>
                <a:spcPct val="105000"/>
              </a:lnSpc>
            </a:pPr>
            <a:r>
              <a:rPr lang="en-US" altLang="en-US" sz="2600" dirty="0"/>
              <a:t>In-kind contributions need to be supported by documentation</a:t>
            </a:r>
            <a:endParaRPr lang="en-US" sz="2600" dirty="0"/>
          </a:p>
          <a:p>
            <a:pPr lvl="0"/>
            <a:r>
              <a:rPr lang="en-US" dirty="0"/>
              <a:t>Stand-In Costs</a:t>
            </a:r>
          </a:p>
          <a:p>
            <a:pPr lvl="1">
              <a:lnSpc>
                <a:spcPct val="105000"/>
              </a:lnSpc>
            </a:pPr>
            <a:r>
              <a:rPr lang="en-US" sz="2600" dirty="0"/>
              <a:t>Recipient </a:t>
            </a:r>
            <a:r>
              <a:rPr lang="en-US" altLang="en-US" sz="2600" dirty="0"/>
              <a:t>cannot use stand-in costs to address disallowed costs unless they report these costs in the period in which they occur on line 10k</a:t>
            </a:r>
            <a:endParaRPr lang="en-US" altLang="en-US" dirty="0">
              <a:ea typeface="MS PGothic" charset="-128"/>
            </a:endParaRPr>
          </a:p>
        </p:txBody>
      </p:sp>
      <p:pic>
        <p:nvPicPr>
          <p:cNvPr id="6" name="Picture 2" descr="Reminder in yellow box">
            <a:extLst>
              <a:ext uri="{FF2B5EF4-FFF2-40B4-BE49-F238E27FC236}">
                <a16:creationId xmlns:a16="http://schemas.microsoft.com/office/drawing/2014/main" id="{A2215763-96DE-482F-977A-BE374A9B2C11}"/>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296212" y="402617"/>
            <a:ext cx="4286250" cy="279499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53835FC-D5AE-4884-AEEE-482F8C1A460C}"/>
              </a:ext>
            </a:extLst>
          </p:cNvPr>
          <p:cNvSpPr>
            <a:spLocks noGrp="1"/>
          </p:cNvSpPr>
          <p:nvPr>
            <p:ph type="sldNum" sz="quarter" idx="12"/>
          </p:nvPr>
        </p:nvSpPr>
        <p:spPr/>
        <p:txBody>
          <a:bodyPr/>
          <a:lstStyle/>
          <a:p>
            <a:fld id="{AEF1280C-1E94-430E-A516-D051ECA45720}" type="slidenum">
              <a:rPr lang="en-US" smtClean="0"/>
              <a:t>31</a:t>
            </a:fld>
            <a:endParaRPr lang="en-US" dirty="0"/>
          </a:p>
        </p:txBody>
      </p:sp>
    </p:spTree>
    <p:extLst>
      <p:ext uri="{BB962C8B-B14F-4D97-AF65-F5344CB8AC3E}">
        <p14:creationId xmlns:p14="http://schemas.microsoft.com/office/powerpoint/2010/main" val="4225703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7538-22ED-45DA-9550-EC32F8C0BC8D}"/>
              </a:ext>
            </a:extLst>
          </p:cNvPr>
          <p:cNvSpPr>
            <a:spLocks noGrp="1"/>
          </p:cNvSpPr>
          <p:nvPr>
            <p:ph type="title"/>
          </p:nvPr>
        </p:nvSpPr>
        <p:spPr/>
        <p:txBody>
          <a:bodyPr/>
          <a:lstStyle/>
          <a:p>
            <a:r>
              <a:rPr lang="en-US" altLang="en-US" dirty="0">
                <a:ea typeface="MS PGothic" charset="-128"/>
              </a:rPr>
              <a:t>Program Income</a:t>
            </a:r>
            <a:endParaRPr lang="en-US" dirty="0"/>
          </a:p>
        </p:txBody>
      </p:sp>
      <p:sp>
        <p:nvSpPr>
          <p:cNvPr id="48130"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nSpc>
                <a:spcPct val="85000"/>
              </a:lnSpc>
            </a:pPr>
            <a:r>
              <a:rPr lang="en-US" altLang="en-US" sz="3200" dirty="0"/>
              <a:t>10m. Total Program Income Earned </a:t>
            </a:r>
          </a:p>
          <a:p>
            <a:pPr>
              <a:lnSpc>
                <a:spcPct val="85000"/>
              </a:lnSpc>
            </a:pPr>
            <a:r>
              <a:rPr lang="en-US" altLang="en-US" sz="3200" dirty="0"/>
              <a:t>10n. Program Income expended</a:t>
            </a:r>
          </a:p>
          <a:p>
            <a:pPr>
              <a:lnSpc>
                <a:spcPct val="85000"/>
              </a:lnSpc>
            </a:pPr>
            <a:r>
              <a:rPr lang="en-US" altLang="en-US" sz="3200" dirty="0"/>
              <a:t>10o. Unexpended program income</a:t>
            </a:r>
            <a:endParaRPr lang="en-US" altLang="en-US" dirty="0">
              <a:ea typeface="MS PGothic" charset="-128"/>
            </a:endParaRPr>
          </a:p>
        </p:txBody>
      </p:sp>
      <p:pic>
        <p:nvPicPr>
          <p:cNvPr id="6" name="Picture 5" descr="Screenshot of Section 10m-10o of the ETA 9130 Report ">
            <a:extLst>
              <a:ext uri="{FF2B5EF4-FFF2-40B4-BE49-F238E27FC236}">
                <a16:creationId xmlns:a16="http://schemas.microsoft.com/office/drawing/2014/main" id="{A9378992-5C93-4D0C-9E42-6C344A803471}"/>
              </a:ext>
            </a:extLst>
          </p:cNvPr>
          <p:cNvPicPr>
            <a:picLocks noChangeAspect="1"/>
          </p:cNvPicPr>
          <p:nvPr/>
        </p:nvPicPr>
        <p:blipFill rotWithShape="1">
          <a:blip r:embed="rId3"/>
          <a:srcRect l="105" t="1488"/>
          <a:stretch/>
        </p:blipFill>
        <p:spPr>
          <a:xfrm>
            <a:off x="386686" y="3926006"/>
            <a:ext cx="11430663" cy="888183"/>
          </a:xfrm>
          <a:prstGeom prst="rect">
            <a:avLst/>
          </a:prstGeom>
          <a:effectLst>
            <a:outerShdw blurRad="63500" sx="102000" sy="102000" algn="ctr" rotWithShape="0">
              <a:prstClr val="black">
                <a:alpha val="40000"/>
              </a:prstClr>
            </a:outerShdw>
          </a:effectLst>
        </p:spPr>
      </p:pic>
      <p:sp>
        <p:nvSpPr>
          <p:cNvPr id="5" name="TextBox 4"/>
          <p:cNvSpPr txBox="1"/>
          <p:nvPr/>
        </p:nvSpPr>
        <p:spPr>
          <a:xfrm>
            <a:off x="2335530" y="5021722"/>
            <a:ext cx="7520940" cy="830997"/>
          </a:xfrm>
          <a:prstGeom prst="rect">
            <a:avLst/>
          </a:prstGeom>
          <a:noFill/>
        </p:spPr>
        <p:txBody>
          <a:bodyPr wrap="square" rtlCol="0">
            <a:spAutoFit/>
          </a:bodyPr>
          <a:lstStyle/>
          <a:p>
            <a:r>
              <a:rPr lang="en-US" sz="2400" i="1" dirty="0">
                <a:solidFill>
                  <a:srgbClr val="D93E0D"/>
                </a:solidFill>
              </a:rPr>
              <a:t>Program Income must always be SPENT FIRST before requesting new grant funds from PMS</a:t>
            </a:r>
          </a:p>
        </p:txBody>
      </p:sp>
      <p:sp>
        <p:nvSpPr>
          <p:cNvPr id="3" name="Slide Number Placeholder 2">
            <a:extLst>
              <a:ext uri="{FF2B5EF4-FFF2-40B4-BE49-F238E27FC236}">
                <a16:creationId xmlns:a16="http://schemas.microsoft.com/office/drawing/2014/main" id="{50241A48-0E19-4B91-AC31-1099EDCD26FB}"/>
              </a:ext>
            </a:extLst>
          </p:cNvPr>
          <p:cNvSpPr>
            <a:spLocks noGrp="1"/>
          </p:cNvSpPr>
          <p:nvPr>
            <p:ph type="sldNum" sz="quarter" idx="12"/>
          </p:nvPr>
        </p:nvSpPr>
        <p:spPr/>
        <p:txBody>
          <a:bodyPr/>
          <a:lstStyle/>
          <a:p>
            <a:fld id="{AEF1280C-1E94-430E-A516-D051ECA45720}" type="slidenum">
              <a:rPr lang="en-US" smtClean="0"/>
              <a:t>32</a:t>
            </a:fld>
            <a:endParaRPr lang="en-US" dirty="0"/>
          </a:p>
        </p:txBody>
      </p:sp>
    </p:spTree>
    <p:extLst>
      <p:ext uri="{BB962C8B-B14F-4D97-AF65-F5344CB8AC3E}">
        <p14:creationId xmlns:p14="http://schemas.microsoft.com/office/powerpoint/2010/main" val="81166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791D5-DF4D-4E57-B885-F11F3F881E52}"/>
              </a:ext>
            </a:extLst>
          </p:cNvPr>
          <p:cNvSpPr>
            <a:spLocks noGrp="1"/>
          </p:cNvSpPr>
          <p:nvPr>
            <p:ph type="title"/>
          </p:nvPr>
        </p:nvSpPr>
        <p:spPr/>
        <p:txBody>
          <a:bodyPr/>
          <a:lstStyle/>
          <a:p>
            <a:r>
              <a:rPr lang="en-US" altLang="en-US" dirty="0">
                <a:ea typeface="MS PGothic" charset="-128"/>
              </a:rPr>
              <a:t>Program Income – Keep in Mind</a:t>
            </a:r>
            <a:endParaRPr lang="en-US" dirty="0"/>
          </a:p>
        </p:txBody>
      </p:sp>
      <p:sp>
        <p:nvSpPr>
          <p:cNvPr id="25" name="Text Placeholder 1"/>
          <p:cNvSpPr>
            <a:spLocks noGrp="1"/>
          </p:cNvSpPr>
          <p:nvPr>
            <p:ph idx="1"/>
          </p:nvPr>
        </p:nvSpPr>
        <p:spPr bwMode="auto">
          <a:xfrm>
            <a:off x="518160" y="1420779"/>
            <a:ext cx="7263765" cy="475618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defRPr/>
            </a:pPr>
            <a:r>
              <a:rPr lang="en-US" altLang="en-US" dirty="0"/>
              <a:t>Often Not Reported Correctly</a:t>
            </a:r>
          </a:p>
          <a:p>
            <a:pPr>
              <a:defRPr/>
            </a:pPr>
            <a:r>
              <a:rPr lang="en-US" dirty="0"/>
              <a:t>What You Need to Watch Out For</a:t>
            </a:r>
          </a:p>
          <a:p>
            <a:pPr lvl="1">
              <a:defRPr/>
            </a:pPr>
            <a:r>
              <a:rPr lang="en-US" dirty="0"/>
              <a:t>The </a:t>
            </a:r>
            <a:r>
              <a:rPr lang="en-US" altLang="en-US" dirty="0"/>
              <a:t>definition of program income is at </a:t>
            </a:r>
            <a:r>
              <a:rPr lang="en-US" altLang="en-US" dirty="0">
                <a:hlinkClick r:id="rId3"/>
              </a:rPr>
              <a:t>2 CFR 200.80</a:t>
            </a:r>
            <a:r>
              <a:rPr lang="en-US" dirty="0"/>
              <a:t> </a:t>
            </a:r>
          </a:p>
          <a:p>
            <a:pPr lvl="1"/>
            <a:r>
              <a:rPr lang="en-US" dirty="0"/>
              <a:t>Direct grantees must include program income earned and expended by subrecipients</a:t>
            </a:r>
            <a:endParaRPr lang="en-US" altLang="en-US" dirty="0">
              <a:ea typeface="MS PGothic" charset="-128"/>
            </a:endParaRPr>
          </a:p>
        </p:txBody>
      </p:sp>
      <p:pic>
        <p:nvPicPr>
          <p:cNvPr id="8" name="Picture 2" descr="Reminder in yellow box">
            <a:extLst>
              <a:ext uri="{FF2B5EF4-FFF2-40B4-BE49-F238E27FC236}">
                <a16:creationId xmlns:a16="http://schemas.microsoft.com/office/drawing/2014/main" id="{51118717-81EF-4C0F-9463-46290AEDA798}"/>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252144" y="402617"/>
            <a:ext cx="4286250" cy="279499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4086327A-CB09-4B57-BD5A-4D2DE3857CDF}"/>
              </a:ext>
            </a:extLst>
          </p:cNvPr>
          <p:cNvSpPr>
            <a:spLocks noGrp="1"/>
          </p:cNvSpPr>
          <p:nvPr>
            <p:ph type="sldNum" sz="quarter" idx="12"/>
          </p:nvPr>
        </p:nvSpPr>
        <p:spPr/>
        <p:txBody>
          <a:bodyPr/>
          <a:lstStyle/>
          <a:p>
            <a:fld id="{AEF1280C-1E94-430E-A516-D051ECA45720}" type="slidenum">
              <a:rPr lang="en-US" smtClean="0"/>
              <a:t>33</a:t>
            </a:fld>
            <a:endParaRPr lang="en-US" dirty="0"/>
          </a:p>
        </p:txBody>
      </p:sp>
    </p:spTree>
    <p:extLst>
      <p:ext uri="{BB962C8B-B14F-4D97-AF65-F5344CB8AC3E}">
        <p14:creationId xmlns:p14="http://schemas.microsoft.com/office/powerpoint/2010/main" val="4124490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4C2A-4731-489D-A7A6-0C0C74A88FA5}"/>
              </a:ext>
            </a:extLst>
          </p:cNvPr>
          <p:cNvSpPr>
            <a:spLocks noGrp="1"/>
          </p:cNvSpPr>
          <p:nvPr>
            <p:ph type="title"/>
          </p:nvPr>
        </p:nvSpPr>
        <p:spPr/>
        <p:txBody>
          <a:bodyPr/>
          <a:lstStyle/>
          <a:p>
            <a:r>
              <a:rPr lang="en-US" altLang="en-US" dirty="0">
                <a:ea typeface="MS PGothic" charset="-128"/>
              </a:rPr>
              <a:t>Program Income – Keep in Mind (cont.)</a:t>
            </a:r>
            <a:endParaRPr lang="en-US" dirty="0"/>
          </a:p>
        </p:txBody>
      </p:sp>
      <p:sp>
        <p:nvSpPr>
          <p:cNvPr id="25"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a:lnSpc>
                <a:spcPct val="100000"/>
              </a:lnSpc>
              <a:spcBef>
                <a:spcPts val="600"/>
              </a:spcBef>
              <a:defRPr/>
            </a:pPr>
            <a:r>
              <a:rPr lang="en-US" dirty="0"/>
              <a:t>Program income examples:</a:t>
            </a:r>
          </a:p>
          <a:p>
            <a:pPr lvl="1">
              <a:lnSpc>
                <a:spcPct val="100000"/>
              </a:lnSpc>
              <a:spcBef>
                <a:spcPts val="600"/>
              </a:spcBef>
              <a:defRPr/>
            </a:pPr>
            <a:r>
              <a:rPr lang="en-US" dirty="0"/>
              <a:t>Interest from interest bearing accounts </a:t>
            </a:r>
          </a:p>
          <a:p>
            <a:pPr lvl="1">
              <a:lnSpc>
                <a:spcPct val="100000"/>
              </a:lnSpc>
              <a:spcBef>
                <a:spcPts val="0"/>
              </a:spcBef>
              <a:defRPr/>
            </a:pPr>
            <a:r>
              <a:rPr lang="en-US" dirty="0"/>
              <a:t>Rental o</a:t>
            </a:r>
            <a:r>
              <a:rPr lang="en-US" sz="2000" dirty="0"/>
              <a:t>f space</a:t>
            </a:r>
          </a:p>
          <a:p>
            <a:pPr>
              <a:lnSpc>
                <a:spcPct val="100000"/>
              </a:lnSpc>
              <a:spcBef>
                <a:spcPts val="600"/>
              </a:spcBef>
              <a:defRPr/>
            </a:pPr>
            <a:r>
              <a:rPr lang="en-US" dirty="0"/>
              <a:t>Program income exceptions:</a:t>
            </a:r>
          </a:p>
          <a:p>
            <a:pPr lvl="1">
              <a:lnSpc>
                <a:spcPct val="100000"/>
              </a:lnSpc>
              <a:spcBef>
                <a:spcPts val="600"/>
              </a:spcBef>
              <a:defRPr/>
            </a:pPr>
            <a:r>
              <a:rPr lang="en-US" altLang="en-US" dirty="0"/>
              <a:t>Government revenues</a:t>
            </a:r>
          </a:p>
          <a:p>
            <a:pPr lvl="1">
              <a:lnSpc>
                <a:spcPct val="100000"/>
              </a:lnSpc>
              <a:spcBef>
                <a:spcPts val="0"/>
              </a:spcBef>
              <a:defRPr/>
            </a:pPr>
            <a:r>
              <a:rPr lang="en-US" altLang="en-US" dirty="0"/>
              <a:t>Income earned after end of grant period</a:t>
            </a:r>
          </a:p>
          <a:p>
            <a:pPr lvl="1">
              <a:lnSpc>
                <a:spcPct val="100000"/>
              </a:lnSpc>
              <a:spcBef>
                <a:spcPts val="0"/>
              </a:spcBef>
              <a:defRPr/>
            </a:pPr>
            <a:r>
              <a:rPr lang="en-US" altLang="en-US" dirty="0"/>
              <a:t>Donations</a:t>
            </a:r>
          </a:p>
          <a:p>
            <a:pPr lvl="1">
              <a:lnSpc>
                <a:spcPct val="100000"/>
              </a:lnSpc>
              <a:spcBef>
                <a:spcPts val="0"/>
              </a:spcBef>
              <a:defRPr/>
            </a:pPr>
            <a:r>
              <a:rPr lang="en-US" altLang="en-US" dirty="0"/>
              <a:t>Profits of commercial organizations</a:t>
            </a:r>
          </a:p>
          <a:p>
            <a:pPr lvl="1">
              <a:lnSpc>
                <a:spcPct val="100000"/>
              </a:lnSpc>
              <a:spcBef>
                <a:spcPts val="0"/>
              </a:spcBef>
              <a:defRPr/>
            </a:pPr>
            <a:r>
              <a:rPr lang="en-US" altLang="en-US" dirty="0"/>
              <a:t>Matching funds</a:t>
            </a:r>
          </a:p>
          <a:p>
            <a:pPr lvl="1">
              <a:lnSpc>
                <a:spcPct val="100000"/>
              </a:lnSpc>
              <a:spcBef>
                <a:spcPts val="0"/>
              </a:spcBef>
              <a:defRPr/>
            </a:pPr>
            <a:r>
              <a:rPr lang="en-US" altLang="en-US" dirty="0"/>
              <a:t>YouthBuild proceeds from the sale of buildings constructed or renovated</a:t>
            </a:r>
          </a:p>
          <a:p>
            <a:pPr lvl="1">
              <a:lnSpc>
                <a:spcPct val="100000"/>
              </a:lnSpc>
              <a:spcBef>
                <a:spcPts val="0"/>
              </a:spcBef>
              <a:defRPr/>
            </a:pPr>
            <a:r>
              <a:rPr lang="en-US" altLang="en-US" dirty="0"/>
              <a:t>Sale of property</a:t>
            </a:r>
          </a:p>
          <a:p>
            <a:pPr lvl="1">
              <a:lnSpc>
                <a:spcPct val="100000"/>
              </a:lnSpc>
              <a:spcBef>
                <a:spcPts val="0"/>
              </a:spcBef>
              <a:defRPr/>
            </a:pPr>
            <a:r>
              <a:rPr lang="en-US" altLang="en-US" dirty="0"/>
              <a:t>Royalties</a:t>
            </a:r>
            <a:endParaRPr lang="en-US" altLang="en-US" sz="1200" dirty="0">
              <a:ea typeface="MS PGothic" charset="-128"/>
            </a:endParaRPr>
          </a:p>
        </p:txBody>
      </p:sp>
      <p:pic>
        <p:nvPicPr>
          <p:cNvPr id="6" name="Picture 2" descr="Reminder in yellow box">
            <a:extLst>
              <a:ext uri="{FF2B5EF4-FFF2-40B4-BE49-F238E27FC236}">
                <a16:creationId xmlns:a16="http://schemas.microsoft.com/office/drawing/2014/main" id="{05E1DF42-F591-4885-8316-2F5BFC492044}"/>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252144" y="402617"/>
            <a:ext cx="4286250" cy="279499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373222C-7F57-41DC-854F-AF2FCC50873C}"/>
              </a:ext>
            </a:extLst>
          </p:cNvPr>
          <p:cNvSpPr>
            <a:spLocks noGrp="1"/>
          </p:cNvSpPr>
          <p:nvPr>
            <p:ph type="sldNum" sz="quarter" idx="12"/>
          </p:nvPr>
        </p:nvSpPr>
        <p:spPr/>
        <p:txBody>
          <a:bodyPr/>
          <a:lstStyle/>
          <a:p>
            <a:fld id="{AEF1280C-1E94-430E-A516-D051ECA45720}" type="slidenum">
              <a:rPr lang="en-US" smtClean="0"/>
              <a:t>34</a:t>
            </a:fld>
            <a:endParaRPr lang="en-US" dirty="0"/>
          </a:p>
        </p:txBody>
      </p:sp>
    </p:spTree>
    <p:extLst>
      <p:ext uri="{BB962C8B-B14F-4D97-AF65-F5344CB8AC3E}">
        <p14:creationId xmlns:p14="http://schemas.microsoft.com/office/powerpoint/2010/main" val="710974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018F-40EC-4A5C-B320-742A33C13E9F}"/>
              </a:ext>
            </a:extLst>
          </p:cNvPr>
          <p:cNvSpPr>
            <a:spLocks noGrp="1"/>
          </p:cNvSpPr>
          <p:nvPr>
            <p:ph type="title"/>
          </p:nvPr>
        </p:nvSpPr>
        <p:spPr/>
        <p:txBody>
          <a:bodyPr/>
          <a:lstStyle/>
          <a:p>
            <a:r>
              <a:rPr lang="en-US" altLang="en-US" kern="0" dirty="0">
                <a:ea typeface="MS PGothic" charset="-128"/>
              </a:rPr>
              <a:t>Additional Expenditure Data Requirements</a:t>
            </a:r>
            <a:endParaRPr lang="en-US" dirty="0"/>
          </a:p>
        </p:txBody>
      </p:sp>
      <p:sp>
        <p:nvSpPr>
          <p:cNvPr id="3" name="Content Placeholder 2">
            <a:extLst>
              <a:ext uri="{FF2B5EF4-FFF2-40B4-BE49-F238E27FC236}">
                <a16:creationId xmlns:a16="http://schemas.microsoft.com/office/drawing/2014/main" id="{439611A8-9248-41A0-932E-F13DAD2B47E7}"/>
              </a:ext>
            </a:extLst>
          </p:cNvPr>
          <p:cNvSpPr>
            <a:spLocks noGrp="1"/>
          </p:cNvSpPr>
          <p:nvPr>
            <p:ph idx="1"/>
          </p:nvPr>
        </p:nvSpPr>
        <p:spPr/>
        <p:txBody>
          <a:bodyPr/>
          <a:lstStyle/>
          <a:p>
            <a:pPr>
              <a:spcBef>
                <a:spcPts val="800"/>
              </a:spcBef>
            </a:pPr>
            <a:r>
              <a:rPr lang="en-US" dirty="0"/>
              <a:t>11a: Other Federal funds expended: Found on all reporting forms</a:t>
            </a:r>
          </a:p>
          <a:p>
            <a:pPr>
              <a:spcBef>
                <a:spcPts val="800"/>
              </a:spcBef>
            </a:pPr>
            <a:endParaRPr lang="en-US" dirty="0"/>
          </a:p>
          <a:p>
            <a:pPr>
              <a:spcBef>
                <a:spcPts val="800"/>
              </a:spcBef>
            </a:pPr>
            <a:r>
              <a:rPr lang="en-US" dirty="0"/>
              <a:t>11b-11g: Required items vary by program </a:t>
            </a:r>
          </a:p>
          <a:p>
            <a:pPr lvl="1">
              <a:spcBef>
                <a:spcPts val="800"/>
              </a:spcBef>
              <a:defRPr/>
            </a:pPr>
            <a:r>
              <a:rPr lang="en-US" altLang="en-US" b="1" dirty="0"/>
              <a:t>Examples</a:t>
            </a:r>
            <a:r>
              <a:rPr lang="en-US" altLang="en-US" dirty="0"/>
              <a:t>	</a:t>
            </a:r>
            <a:r>
              <a:rPr lang="en-US" dirty="0"/>
              <a:t> </a:t>
            </a:r>
          </a:p>
          <a:p>
            <a:pPr lvl="2">
              <a:spcBef>
                <a:spcPts val="800"/>
              </a:spcBef>
              <a:defRPr/>
            </a:pPr>
            <a:r>
              <a:rPr lang="en-US" altLang="en-US" dirty="0">
                <a:ea typeface="Arial" charset="0"/>
                <a:cs typeface="Arial" charset="0"/>
              </a:rPr>
              <a:t>Real property proceeds expended (WIOA, ES, UI)</a:t>
            </a:r>
          </a:p>
          <a:p>
            <a:pPr lvl="2">
              <a:spcBef>
                <a:spcPts val="0"/>
              </a:spcBef>
              <a:defRPr/>
            </a:pPr>
            <a:r>
              <a:rPr lang="en-US" dirty="0">
                <a:ea typeface="Arial" charset="0"/>
                <a:cs typeface="Arial" charset="0"/>
              </a:rPr>
              <a:t>Local Youth</a:t>
            </a:r>
          </a:p>
          <a:p>
            <a:pPr lvl="1">
              <a:defRPr/>
            </a:pPr>
            <a:endParaRPr lang="en-US" dirty="0"/>
          </a:p>
        </p:txBody>
      </p:sp>
      <p:pic>
        <p:nvPicPr>
          <p:cNvPr id="5" name="Picture 4" descr="Screenshot of Section 11a of the ETA 9130 Report">
            <a:extLst>
              <a:ext uri="{FF2B5EF4-FFF2-40B4-BE49-F238E27FC236}">
                <a16:creationId xmlns:a16="http://schemas.microsoft.com/office/drawing/2014/main" id="{CA4E98EB-2E45-4114-AAFA-F05624945A1F}"/>
              </a:ext>
            </a:extLst>
          </p:cNvPr>
          <p:cNvPicPr>
            <a:picLocks noChangeAspect="1"/>
          </p:cNvPicPr>
          <p:nvPr/>
        </p:nvPicPr>
        <p:blipFill>
          <a:blip r:embed="rId3"/>
          <a:stretch>
            <a:fillRect/>
          </a:stretch>
        </p:blipFill>
        <p:spPr>
          <a:xfrm>
            <a:off x="218924" y="1920408"/>
            <a:ext cx="11772900" cy="495050"/>
          </a:xfrm>
          <a:prstGeom prst="rect">
            <a:avLst/>
          </a:prstGeom>
          <a:effectLst>
            <a:outerShdw blurRad="63500" sx="102000" sy="102000" algn="ctr" rotWithShape="0">
              <a:prstClr val="black">
                <a:alpha val="40000"/>
              </a:prstClr>
            </a:outerShdw>
          </a:effectLst>
        </p:spPr>
      </p:pic>
      <p:pic>
        <p:nvPicPr>
          <p:cNvPr id="7" name="Picture 6" descr="Screenshot of Section 11a-g of the ETA 9130 Report">
            <a:extLst>
              <a:ext uri="{FF2B5EF4-FFF2-40B4-BE49-F238E27FC236}">
                <a16:creationId xmlns:a16="http://schemas.microsoft.com/office/drawing/2014/main" id="{4C4273A4-D3DC-4E92-8720-B7775EE30D10}"/>
              </a:ext>
            </a:extLst>
          </p:cNvPr>
          <p:cNvPicPr>
            <a:picLocks noChangeAspect="1"/>
          </p:cNvPicPr>
          <p:nvPr/>
        </p:nvPicPr>
        <p:blipFill rotWithShape="1">
          <a:blip r:embed="rId4"/>
          <a:srcRect t="815"/>
          <a:stretch/>
        </p:blipFill>
        <p:spPr>
          <a:xfrm>
            <a:off x="218924" y="4150309"/>
            <a:ext cx="11763526" cy="1737252"/>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B2838977-802B-442B-82D9-E46551BB441F}"/>
              </a:ext>
            </a:extLst>
          </p:cNvPr>
          <p:cNvSpPr>
            <a:spLocks noGrp="1"/>
          </p:cNvSpPr>
          <p:nvPr>
            <p:ph type="sldNum" sz="quarter" idx="12"/>
          </p:nvPr>
        </p:nvSpPr>
        <p:spPr/>
        <p:txBody>
          <a:bodyPr/>
          <a:lstStyle/>
          <a:p>
            <a:fld id="{AEF1280C-1E94-430E-A516-D051ECA45720}" type="slidenum">
              <a:rPr lang="en-US" smtClean="0"/>
              <a:t>35</a:t>
            </a:fld>
            <a:endParaRPr lang="en-US" dirty="0"/>
          </a:p>
        </p:txBody>
      </p:sp>
    </p:spTree>
    <p:extLst>
      <p:ext uri="{BB962C8B-B14F-4D97-AF65-F5344CB8AC3E}">
        <p14:creationId xmlns:p14="http://schemas.microsoft.com/office/powerpoint/2010/main" val="2358140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D1DA44-CEA7-4B30-9F32-C28E72E5C28A}"/>
              </a:ext>
            </a:extLst>
          </p:cNvPr>
          <p:cNvSpPr>
            <a:spLocks noGrp="1"/>
          </p:cNvSpPr>
          <p:nvPr>
            <p:ph type="title"/>
          </p:nvPr>
        </p:nvSpPr>
        <p:spPr/>
        <p:txBody>
          <a:bodyPr/>
          <a:lstStyle/>
          <a:p>
            <a:r>
              <a:rPr lang="en-US" altLang="en-US" kern="0" dirty="0">
                <a:ea typeface="MS PGothic" charset="-128"/>
              </a:rPr>
              <a:t>Section 12 Remarks</a:t>
            </a:r>
            <a:endParaRPr lang="en-US" dirty="0"/>
          </a:p>
        </p:txBody>
      </p:sp>
      <p:sp>
        <p:nvSpPr>
          <p:cNvPr id="4" name="Content Placeholder 3">
            <a:extLst>
              <a:ext uri="{FF2B5EF4-FFF2-40B4-BE49-F238E27FC236}">
                <a16:creationId xmlns:a16="http://schemas.microsoft.com/office/drawing/2014/main" id="{C17EB084-131F-4C5E-A917-959B60A45947}"/>
              </a:ext>
            </a:extLst>
          </p:cNvPr>
          <p:cNvSpPr>
            <a:spLocks noGrp="1"/>
          </p:cNvSpPr>
          <p:nvPr>
            <p:ph idx="1"/>
          </p:nvPr>
        </p:nvSpPr>
        <p:spPr/>
        <p:txBody>
          <a:bodyPr>
            <a:normAutofit/>
          </a:bodyPr>
          <a:lstStyle/>
          <a:p>
            <a:pPr>
              <a:spcBef>
                <a:spcPts val="1200"/>
              </a:spcBef>
            </a:pPr>
            <a:r>
              <a:rPr lang="en-US" altLang="en-US" dirty="0"/>
              <a:t>Enter Information for Items Requiring Explanations</a:t>
            </a:r>
          </a:p>
          <a:p>
            <a:pPr>
              <a:spcBef>
                <a:spcPts val="1200"/>
              </a:spcBef>
            </a:pPr>
            <a:r>
              <a:rPr lang="en-US" dirty="0"/>
              <a:t>Excess cash on hand</a:t>
            </a:r>
          </a:p>
          <a:p>
            <a:pPr>
              <a:spcBef>
                <a:spcPts val="1200"/>
              </a:spcBef>
            </a:pPr>
            <a:r>
              <a:rPr lang="en-US" dirty="0"/>
              <a:t>Reduction in cumulative expenditures</a:t>
            </a:r>
          </a:p>
          <a:p>
            <a:pPr>
              <a:spcBef>
                <a:spcPts val="1200"/>
              </a:spcBef>
            </a:pPr>
            <a:r>
              <a:rPr lang="en-US" dirty="0"/>
              <a:t>Decrease in disbursements</a:t>
            </a:r>
          </a:p>
          <a:p>
            <a:pPr>
              <a:spcBef>
                <a:spcPts val="1200"/>
              </a:spcBef>
            </a:pPr>
            <a:r>
              <a:rPr lang="en-US" dirty="0"/>
              <a:t>UI Supplemental Budget Request detail</a:t>
            </a:r>
          </a:p>
          <a:p>
            <a:pPr>
              <a:spcBef>
                <a:spcPts val="1200"/>
              </a:spcBef>
            </a:pPr>
            <a:r>
              <a:rPr lang="en-US" dirty="0"/>
              <a:t>Other significant expenditure adjustments (e.g., FIFO adjustments, prior period changes)</a:t>
            </a:r>
          </a:p>
        </p:txBody>
      </p:sp>
      <p:pic>
        <p:nvPicPr>
          <p:cNvPr id="2" name="Picture 1" descr="Screenshot of Section 12 of the ETA 9130 Report">
            <a:extLst>
              <a:ext uri="{FF2B5EF4-FFF2-40B4-BE49-F238E27FC236}">
                <a16:creationId xmlns:a16="http://schemas.microsoft.com/office/drawing/2014/main" id="{8F826466-C2E7-4978-9D9A-8E7303CA7907}"/>
              </a:ext>
            </a:extLst>
          </p:cNvPr>
          <p:cNvPicPr>
            <a:picLocks noChangeAspect="1"/>
          </p:cNvPicPr>
          <p:nvPr/>
        </p:nvPicPr>
        <p:blipFill rotWithShape="1">
          <a:blip r:embed="rId3"/>
          <a:srcRect l="60" t="-2778"/>
          <a:stretch/>
        </p:blipFill>
        <p:spPr>
          <a:xfrm>
            <a:off x="170121" y="5295014"/>
            <a:ext cx="11858846" cy="520839"/>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4AAFA759-8F0A-4A23-B054-3123341B0E23}"/>
              </a:ext>
            </a:extLst>
          </p:cNvPr>
          <p:cNvSpPr>
            <a:spLocks noGrp="1"/>
          </p:cNvSpPr>
          <p:nvPr>
            <p:ph type="sldNum" sz="quarter" idx="12"/>
          </p:nvPr>
        </p:nvSpPr>
        <p:spPr/>
        <p:txBody>
          <a:bodyPr/>
          <a:lstStyle/>
          <a:p>
            <a:fld id="{AEF1280C-1E94-430E-A516-D051ECA45720}" type="slidenum">
              <a:rPr lang="en-US" smtClean="0"/>
              <a:t>36</a:t>
            </a:fld>
            <a:endParaRPr lang="en-US" dirty="0"/>
          </a:p>
        </p:txBody>
      </p:sp>
    </p:spTree>
    <p:extLst>
      <p:ext uri="{BB962C8B-B14F-4D97-AF65-F5344CB8AC3E}">
        <p14:creationId xmlns:p14="http://schemas.microsoft.com/office/powerpoint/2010/main" val="3230421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ACA98-658D-4677-BD20-1CF7904DE4A0}"/>
              </a:ext>
            </a:extLst>
          </p:cNvPr>
          <p:cNvSpPr>
            <a:spLocks noGrp="1"/>
          </p:cNvSpPr>
          <p:nvPr>
            <p:ph type="title"/>
          </p:nvPr>
        </p:nvSpPr>
        <p:spPr/>
        <p:txBody>
          <a:bodyPr/>
          <a:lstStyle/>
          <a:p>
            <a:r>
              <a:rPr lang="en-US" altLang="en-US" dirty="0">
                <a:ea typeface="MS PGothic" charset="-128"/>
              </a:rPr>
              <a:t>Section 13 Indirect Expenditures</a:t>
            </a:r>
            <a:endParaRPr lang="en-US" dirty="0"/>
          </a:p>
        </p:txBody>
      </p:sp>
      <p:sp>
        <p:nvSpPr>
          <p:cNvPr id="48130" name="Text Placeholder 1"/>
          <p:cNvSpPr>
            <a:spLocks noGrp="1"/>
          </p:cNvSpPr>
          <p:nvPr>
            <p:ph idx="1"/>
          </p:nvPr>
        </p:nvSpPr>
        <p:spPr bwMode="auto">
          <a:xfrm>
            <a:off x="1020726" y="2020185"/>
            <a:ext cx="10653114" cy="182036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2" rtlCol="0" anchor="t" anchorCtr="0" compatLnSpc="1">
            <a:prstTxWarp prst="textNoShape">
              <a:avLst/>
            </a:prstTxWarp>
            <a:normAutofit/>
          </a:bodyPr>
          <a:lstStyle/>
          <a:p>
            <a:pPr lvl="1"/>
            <a:r>
              <a:rPr lang="en-US" altLang="en-US" dirty="0">
                <a:ea typeface="MS PGothic" charset="-128"/>
              </a:rPr>
              <a:t>Type of Rate</a:t>
            </a:r>
          </a:p>
          <a:p>
            <a:pPr lvl="1"/>
            <a:r>
              <a:rPr lang="en-US" altLang="en-US" dirty="0">
                <a:ea typeface="MS PGothic" charset="-128"/>
              </a:rPr>
              <a:t>Rate</a:t>
            </a:r>
          </a:p>
          <a:p>
            <a:pPr lvl="1"/>
            <a:r>
              <a:rPr lang="en-US" altLang="en-US" dirty="0">
                <a:ea typeface="MS PGothic" charset="-128"/>
              </a:rPr>
              <a:t>Rate Approval Date</a:t>
            </a:r>
          </a:p>
          <a:p>
            <a:pPr lvl="1"/>
            <a:r>
              <a:rPr lang="en-US" altLang="en-US" dirty="0">
                <a:ea typeface="MS PGothic" charset="-128"/>
              </a:rPr>
              <a:t>Period</a:t>
            </a:r>
          </a:p>
          <a:p>
            <a:pPr lvl="1"/>
            <a:r>
              <a:rPr lang="en-US" altLang="en-US" dirty="0">
                <a:ea typeface="MS PGothic" charset="-128"/>
              </a:rPr>
              <a:t>Base</a:t>
            </a:r>
          </a:p>
          <a:p>
            <a:pPr lvl="1"/>
            <a:r>
              <a:rPr lang="en-US" altLang="en-US" dirty="0">
                <a:ea typeface="MS PGothic" charset="-128"/>
              </a:rPr>
              <a:t>Amount Charged</a:t>
            </a:r>
          </a:p>
          <a:p>
            <a:pPr lvl="1"/>
            <a:r>
              <a:rPr lang="en-US" altLang="en-US" dirty="0">
                <a:ea typeface="MS PGothic" charset="-128"/>
              </a:rPr>
              <a:t>Federal Share</a:t>
            </a:r>
          </a:p>
          <a:p>
            <a:pPr lvl="1"/>
            <a:r>
              <a:rPr lang="en-US" altLang="en-US" dirty="0">
                <a:ea typeface="MS PGothic" charset="-128"/>
              </a:rPr>
              <a:t>Totals</a:t>
            </a:r>
          </a:p>
        </p:txBody>
      </p:sp>
      <p:pic>
        <p:nvPicPr>
          <p:cNvPr id="5" name="Picture 4" descr="Screenshot of Section 13 of the ETA 9130 Report">
            <a:extLst>
              <a:ext uri="{FF2B5EF4-FFF2-40B4-BE49-F238E27FC236}">
                <a16:creationId xmlns:a16="http://schemas.microsoft.com/office/drawing/2014/main" id="{89E8B073-E0DE-4EA5-B32B-F8F06774CE70}"/>
              </a:ext>
            </a:extLst>
          </p:cNvPr>
          <p:cNvPicPr>
            <a:picLocks noChangeAspect="1"/>
          </p:cNvPicPr>
          <p:nvPr/>
        </p:nvPicPr>
        <p:blipFill>
          <a:blip r:embed="rId3"/>
          <a:stretch>
            <a:fillRect/>
          </a:stretch>
        </p:blipFill>
        <p:spPr>
          <a:xfrm>
            <a:off x="299236" y="4243874"/>
            <a:ext cx="11673840" cy="1565722"/>
          </a:xfrm>
          <a:prstGeom prst="rect">
            <a:avLst/>
          </a:prstGeom>
          <a:effectLst>
            <a:outerShdw blurRad="63500" sx="102000" sy="102000" algn="ctr" rotWithShape="0">
              <a:prstClr val="black">
                <a:alpha val="40000"/>
              </a:prstClr>
            </a:outerShdw>
          </a:effectLst>
        </p:spPr>
      </p:pic>
      <p:sp>
        <p:nvSpPr>
          <p:cNvPr id="7" name="Text Placeholder 1">
            <a:extLst>
              <a:ext uri="{FF2B5EF4-FFF2-40B4-BE49-F238E27FC236}">
                <a16:creationId xmlns:a16="http://schemas.microsoft.com/office/drawing/2014/main" id="{114A70EE-D8C3-4FB4-8AD6-7569550E098E}"/>
              </a:ext>
            </a:extLst>
          </p:cNvPr>
          <p:cNvSpPr txBox="1">
            <a:spLocks/>
          </p:cNvSpPr>
          <p:nvPr/>
        </p:nvSpPr>
        <p:spPr bwMode="auto">
          <a:xfrm>
            <a:off x="518160" y="1450162"/>
            <a:ext cx="11155680" cy="211587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2" rtlCol="0" anchor="t" anchorCtr="0" compatLnSpc="1">
            <a:prstTxWarp prst="textNoShape">
              <a:avLst/>
            </a:prstTxWarp>
            <a:normAutofit/>
          </a:bodyPr>
          <a:lst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ea typeface="MS PGothic" charset="-128"/>
              </a:rPr>
              <a:t>13. Indirect Expenditures</a:t>
            </a:r>
          </a:p>
        </p:txBody>
      </p:sp>
      <p:sp>
        <p:nvSpPr>
          <p:cNvPr id="3" name="Slide Number Placeholder 2">
            <a:extLst>
              <a:ext uri="{FF2B5EF4-FFF2-40B4-BE49-F238E27FC236}">
                <a16:creationId xmlns:a16="http://schemas.microsoft.com/office/drawing/2014/main" id="{E1E915A3-455A-45EF-ADFD-7F07B56EC7E4}"/>
              </a:ext>
            </a:extLst>
          </p:cNvPr>
          <p:cNvSpPr>
            <a:spLocks noGrp="1"/>
          </p:cNvSpPr>
          <p:nvPr>
            <p:ph type="sldNum" sz="quarter" idx="12"/>
          </p:nvPr>
        </p:nvSpPr>
        <p:spPr/>
        <p:txBody>
          <a:bodyPr/>
          <a:lstStyle/>
          <a:p>
            <a:fld id="{AEF1280C-1E94-430E-A516-D051ECA45720}" type="slidenum">
              <a:rPr lang="en-US" smtClean="0"/>
              <a:t>37</a:t>
            </a:fld>
            <a:endParaRPr lang="en-US" dirty="0"/>
          </a:p>
        </p:txBody>
      </p:sp>
    </p:spTree>
    <p:extLst>
      <p:ext uri="{BB962C8B-B14F-4D97-AF65-F5344CB8AC3E}">
        <p14:creationId xmlns:p14="http://schemas.microsoft.com/office/powerpoint/2010/main" val="1958202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C18E-AB7F-4DF3-8518-04B078C772C6}"/>
              </a:ext>
            </a:extLst>
          </p:cNvPr>
          <p:cNvSpPr>
            <a:spLocks noGrp="1"/>
          </p:cNvSpPr>
          <p:nvPr>
            <p:ph type="title"/>
          </p:nvPr>
        </p:nvSpPr>
        <p:spPr/>
        <p:txBody>
          <a:bodyPr/>
          <a:lstStyle/>
          <a:p>
            <a:r>
              <a:rPr lang="en-US" altLang="en-US" dirty="0">
                <a:ea typeface="MS PGothic" charset="-128"/>
              </a:rPr>
              <a:t>Section 14 Certification</a:t>
            </a:r>
            <a:endParaRPr lang="en-US" dirty="0"/>
          </a:p>
        </p:txBody>
      </p:sp>
      <p:sp>
        <p:nvSpPr>
          <p:cNvPr id="48130"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a:t>Certification done by entering PIN</a:t>
            </a:r>
          </a:p>
          <a:p>
            <a:r>
              <a:rPr lang="en-US" altLang="en-US" dirty="0"/>
              <a:t>Same as affixing a signature of authorized Certifying Official</a:t>
            </a:r>
          </a:p>
        </p:txBody>
      </p:sp>
      <p:pic>
        <p:nvPicPr>
          <p:cNvPr id="5" name="Picture 4" descr="Screenshot of Section 14 of the ETA 9130 Report">
            <a:extLst>
              <a:ext uri="{FF2B5EF4-FFF2-40B4-BE49-F238E27FC236}">
                <a16:creationId xmlns:a16="http://schemas.microsoft.com/office/drawing/2014/main" id="{CB56ABA1-8958-4A5E-8856-8EA78D17568A}"/>
              </a:ext>
            </a:extLst>
          </p:cNvPr>
          <p:cNvPicPr>
            <a:picLocks noChangeAspect="1"/>
          </p:cNvPicPr>
          <p:nvPr/>
        </p:nvPicPr>
        <p:blipFill>
          <a:blip r:embed="rId3"/>
          <a:stretch>
            <a:fillRect/>
          </a:stretch>
        </p:blipFill>
        <p:spPr>
          <a:xfrm>
            <a:off x="317204" y="3184204"/>
            <a:ext cx="11557591" cy="2475542"/>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1585EF8D-7063-4200-977D-CF9BCC0B2C30}"/>
              </a:ext>
            </a:extLst>
          </p:cNvPr>
          <p:cNvSpPr>
            <a:spLocks noGrp="1"/>
          </p:cNvSpPr>
          <p:nvPr>
            <p:ph type="sldNum" sz="quarter" idx="12"/>
          </p:nvPr>
        </p:nvSpPr>
        <p:spPr/>
        <p:txBody>
          <a:bodyPr/>
          <a:lstStyle/>
          <a:p>
            <a:fld id="{AEF1280C-1E94-430E-A516-D051ECA45720}" type="slidenum">
              <a:rPr lang="en-US" smtClean="0"/>
              <a:t>38</a:t>
            </a:fld>
            <a:endParaRPr lang="en-US" dirty="0"/>
          </a:p>
        </p:txBody>
      </p:sp>
    </p:spTree>
    <p:extLst>
      <p:ext uri="{BB962C8B-B14F-4D97-AF65-F5344CB8AC3E}">
        <p14:creationId xmlns:p14="http://schemas.microsoft.com/office/powerpoint/2010/main" val="2660926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2BDB-4156-4BD0-BDD4-CCAEED51D808}"/>
              </a:ext>
            </a:extLst>
          </p:cNvPr>
          <p:cNvSpPr>
            <a:spLocks noGrp="1"/>
          </p:cNvSpPr>
          <p:nvPr>
            <p:ph type="title"/>
          </p:nvPr>
        </p:nvSpPr>
        <p:spPr/>
        <p:txBody>
          <a:bodyPr/>
          <a:lstStyle/>
          <a:p>
            <a:r>
              <a:rPr lang="en-US" altLang="en-US" dirty="0">
                <a:ea typeface="MS PGothic"/>
              </a:rPr>
              <a:t>Knowledge Check 1 – Questions </a:t>
            </a:r>
            <a:endParaRPr lang="en-US" dirty="0"/>
          </a:p>
        </p:txBody>
      </p:sp>
      <p:sp>
        <p:nvSpPr>
          <p:cNvPr id="25603"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en-US" b="1" dirty="0">
                <a:solidFill>
                  <a:srgbClr val="D93E0D"/>
                </a:solidFill>
              </a:rPr>
              <a:t>True or False?</a:t>
            </a:r>
          </a:p>
          <a:p>
            <a:pPr marL="514350" indent="-514350">
              <a:buClr>
                <a:srgbClr val="D93E0D"/>
              </a:buClr>
              <a:buFont typeface="+mj-lt"/>
              <a:buAutoNum type="arabicPeriod"/>
            </a:pPr>
            <a:r>
              <a:rPr lang="en-US" altLang="en-US" dirty="0"/>
              <a:t>If the accounting system is on a cash basis, accrual reporting is not required. </a:t>
            </a:r>
            <a:endParaRPr lang="en-US" dirty="0"/>
          </a:p>
          <a:p>
            <a:pPr marL="514350" indent="-514350">
              <a:buClr>
                <a:srgbClr val="D93E0D"/>
              </a:buClr>
              <a:buFont typeface="+mj-lt"/>
              <a:buAutoNum type="arabicPeriod"/>
            </a:pPr>
            <a:r>
              <a:rPr lang="en-US" altLang="en-US" dirty="0"/>
              <a:t>ETA 9130 Report line 10.b, Cash Disbursements should always equal or exceed line 10.e, Federal Share of Accrued Expenditures.</a:t>
            </a:r>
          </a:p>
          <a:p>
            <a:pPr marL="514350" indent="-514350">
              <a:buClr>
                <a:srgbClr val="D93E0D"/>
              </a:buClr>
              <a:buFont typeface="+mj-lt"/>
              <a:buAutoNum type="arabicPeriod"/>
            </a:pPr>
            <a:r>
              <a:rPr lang="en-US" altLang="en-US" dirty="0"/>
              <a:t>Examples of accruals include salaries, goods received but invoices not paid, and goods or services received but not yet invoiced.</a:t>
            </a:r>
          </a:p>
          <a:p>
            <a:pPr marL="514350" indent="-514350">
              <a:buClr>
                <a:srgbClr val="D93E0D"/>
              </a:buClr>
              <a:buFont typeface="+mj-lt"/>
              <a:buAutoNum type="arabicPeriod"/>
            </a:pPr>
            <a:r>
              <a:rPr lang="en-US" dirty="0"/>
              <a:t>Interest income earned on title I WIOA and Wagner-Peyser funds must be included as program income on the ETA 9130 report.</a:t>
            </a:r>
          </a:p>
        </p:txBody>
      </p:sp>
      <p:sp>
        <p:nvSpPr>
          <p:cNvPr id="5" name="Slide Number Placeholder 4">
            <a:extLst>
              <a:ext uri="{FF2B5EF4-FFF2-40B4-BE49-F238E27FC236}">
                <a16:creationId xmlns:a16="http://schemas.microsoft.com/office/drawing/2014/main" id="{DFFA0AD3-B3C0-45F6-A662-C81155AA2253}"/>
              </a:ext>
            </a:extLst>
          </p:cNvPr>
          <p:cNvSpPr>
            <a:spLocks noGrp="1"/>
          </p:cNvSpPr>
          <p:nvPr>
            <p:ph type="sldNum" sz="quarter" idx="12"/>
          </p:nvPr>
        </p:nvSpPr>
        <p:spPr/>
        <p:txBody>
          <a:bodyPr/>
          <a:lstStyle/>
          <a:p>
            <a:fld id="{AEF1280C-1E94-430E-A516-D051ECA45720}" type="slidenum">
              <a:rPr lang="en-US" smtClean="0"/>
              <a:t>39</a:t>
            </a:fld>
            <a:endParaRPr lang="en-US" dirty="0"/>
          </a:p>
        </p:txBody>
      </p:sp>
    </p:spTree>
    <p:extLst>
      <p:ext uri="{BB962C8B-B14F-4D97-AF65-F5344CB8AC3E}">
        <p14:creationId xmlns:p14="http://schemas.microsoft.com/office/powerpoint/2010/main" val="300318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4F7C0-3E64-4A69-B935-5685E12305A7}"/>
              </a:ext>
            </a:extLst>
          </p:cNvPr>
          <p:cNvSpPr>
            <a:spLocks noGrp="1"/>
          </p:cNvSpPr>
          <p:nvPr>
            <p:ph type="title"/>
          </p:nvPr>
        </p:nvSpPr>
        <p:spPr/>
        <p:txBody>
          <a:bodyPr/>
          <a:lstStyle/>
          <a:p>
            <a:r>
              <a:rPr lang="en-US" dirty="0">
                <a:ea typeface="MS PGothic" charset="-128"/>
              </a:rPr>
              <a:t>Module Overview</a:t>
            </a:r>
          </a:p>
        </p:txBody>
      </p:sp>
      <p:sp>
        <p:nvSpPr>
          <p:cNvPr id="3" name="Content Placeholder 2">
            <a:extLst>
              <a:ext uri="{FF2B5EF4-FFF2-40B4-BE49-F238E27FC236}">
                <a16:creationId xmlns:a16="http://schemas.microsoft.com/office/drawing/2014/main" id="{A92C1772-6462-4190-9F15-2ADD7F8AA2DD}"/>
              </a:ext>
            </a:extLst>
          </p:cNvPr>
          <p:cNvSpPr>
            <a:spLocks noGrp="1"/>
          </p:cNvSpPr>
          <p:nvPr>
            <p:ph idx="1"/>
          </p:nvPr>
        </p:nvSpPr>
        <p:spPr/>
        <p:txBody>
          <a:bodyPr>
            <a:normAutofit/>
          </a:bodyPr>
          <a:lstStyle/>
          <a:p>
            <a:r>
              <a:rPr lang="en-US" sz="2800" dirty="0"/>
              <a:t>Basics </a:t>
            </a:r>
          </a:p>
          <a:p>
            <a:pPr lvl="1"/>
            <a:r>
              <a:rPr lang="en-US" altLang="en-US" sz="2400" dirty="0"/>
              <a:t>DOL financial reporting requirements</a:t>
            </a:r>
          </a:p>
          <a:p>
            <a:r>
              <a:rPr lang="en-US" sz="2800" dirty="0"/>
              <a:t>ETA 9130</a:t>
            </a:r>
            <a:endParaRPr lang="en-US" altLang="en-US" sz="2800" dirty="0"/>
          </a:p>
          <a:p>
            <a:pPr lvl="1"/>
            <a:r>
              <a:rPr lang="en-US" altLang="en-US" sz="2400" dirty="0"/>
              <a:t>Identify the data elements reported on the ETA 9130 Financial Report</a:t>
            </a:r>
          </a:p>
          <a:p>
            <a:r>
              <a:rPr lang="en-US" altLang="en-US" sz="2800" dirty="0"/>
              <a:t>Subrecipient Reporting</a:t>
            </a:r>
          </a:p>
          <a:p>
            <a:pPr lvl="1"/>
            <a:r>
              <a:rPr lang="en-US" altLang="en-US" sz="2400" dirty="0"/>
              <a:t>Identify the subrecipient reporting requirements</a:t>
            </a:r>
          </a:p>
          <a:p>
            <a:r>
              <a:rPr lang="en-US" sz="2800" dirty="0"/>
              <a:t>Common Issues</a:t>
            </a:r>
          </a:p>
          <a:p>
            <a:pPr lvl="1"/>
            <a:r>
              <a:rPr lang="en-US" altLang="en-US" sz="2400" dirty="0"/>
              <a:t>Avoid common mistakes and their </a:t>
            </a:r>
            <a:br>
              <a:rPr lang="en-US" altLang="en-US" sz="2400" dirty="0"/>
            </a:br>
            <a:r>
              <a:rPr lang="en-US" altLang="en-US" sz="2400" dirty="0"/>
              <a:t>consequences</a:t>
            </a:r>
            <a:endParaRPr lang="en-US" sz="2400" dirty="0"/>
          </a:p>
        </p:txBody>
      </p:sp>
      <p:sp>
        <p:nvSpPr>
          <p:cNvPr id="4" name="Slide Number Placeholder 3">
            <a:extLst>
              <a:ext uri="{FF2B5EF4-FFF2-40B4-BE49-F238E27FC236}">
                <a16:creationId xmlns:a16="http://schemas.microsoft.com/office/drawing/2014/main" id="{7A2160D5-00D9-4C3C-9617-CC33AFAAF361}"/>
              </a:ext>
            </a:extLst>
          </p:cNvPr>
          <p:cNvSpPr>
            <a:spLocks noGrp="1"/>
          </p:cNvSpPr>
          <p:nvPr>
            <p:ph type="sldNum" sz="quarter" idx="12"/>
          </p:nvPr>
        </p:nvSpPr>
        <p:spPr/>
        <p:txBody>
          <a:bodyPr/>
          <a:lstStyle/>
          <a:p>
            <a:fld id="{AEF1280C-1E94-430E-A516-D051ECA45720}" type="slidenum">
              <a:rPr lang="en-US" smtClean="0"/>
              <a:t>4</a:t>
            </a:fld>
            <a:endParaRPr lang="en-US" dirty="0"/>
          </a:p>
        </p:txBody>
      </p:sp>
    </p:spTree>
    <p:extLst>
      <p:ext uri="{BB962C8B-B14F-4D97-AF65-F5344CB8AC3E}">
        <p14:creationId xmlns:p14="http://schemas.microsoft.com/office/powerpoint/2010/main" val="3531060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2BDB-4156-4BD0-BDD4-CCAEED51D808}"/>
              </a:ext>
            </a:extLst>
          </p:cNvPr>
          <p:cNvSpPr>
            <a:spLocks noGrp="1"/>
          </p:cNvSpPr>
          <p:nvPr>
            <p:ph type="title"/>
          </p:nvPr>
        </p:nvSpPr>
        <p:spPr/>
        <p:txBody>
          <a:bodyPr/>
          <a:lstStyle/>
          <a:p>
            <a:r>
              <a:rPr lang="en-US" altLang="en-US" dirty="0">
                <a:ea typeface="MS PGothic"/>
              </a:rPr>
              <a:t>Knowledge Check 1 – Answers </a:t>
            </a:r>
            <a:endParaRPr lang="en-US" dirty="0"/>
          </a:p>
        </p:txBody>
      </p:sp>
      <p:sp>
        <p:nvSpPr>
          <p:cNvPr id="25603"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514350" indent="-514350">
              <a:buClr>
                <a:srgbClr val="D93E0D"/>
              </a:buClr>
              <a:buFont typeface="+mj-lt"/>
              <a:buAutoNum type="arabicPeriod"/>
            </a:pPr>
            <a:r>
              <a:rPr lang="en-US" altLang="en-US" dirty="0"/>
              <a:t>If the accounting system is on a cash basis, accrual reporting is not required.  </a:t>
            </a:r>
            <a:r>
              <a:rPr lang="en-US" altLang="en-US" b="1" dirty="0">
                <a:solidFill>
                  <a:srgbClr val="D93E0D"/>
                </a:solidFill>
              </a:rPr>
              <a:t>False </a:t>
            </a:r>
            <a:endParaRPr lang="en-US" b="1" dirty="0">
              <a:solidFill>
                <a:srgbClr val="D93E0D"/>
              </a:solidFill>
            </a:endParaRPr>
          </a:p>
          <a:p>
            <a:pPr marL="514350" indent="-514350">
              <a:buClr>
                <a:srgbClr val="D93E0D"/>
              </a:buClr>
              <a:buFont typeface="+mj-lt"/>
              <a:buAutoNum type="arabicPeriod"/>
            </a:pPr>
            <a:r>
              <a:rPr lang="en-US" altLang="en-US" dirty="0"/>
              <a:t>ETA 9130 Report line 10.b, Cash Disbursements should always equal or exceed line 10.e, Federal Share of Accrued Expenditures.  </a:t>
            </a:r>
            <a:r>
              <a:rPr lang="en-US" altLang="en-US" b="1" dirty="0">
                <a:solidFill>
                  <a:srgbClr val="D93E0D"/>
                </a:solidFill>
              </a:rPr>
              <a:t>False</a:t>
            </a:r>
            <a:endParaRPr lang="en-US" altLang="en-US" b="1" dirty="0">
              <a:solidFill>
                <a:srgbClr val="D93E0D"/>
              </a:solidFill>
              <a:cs typeface="Calibri"/>
            </a:endParaRPr>
          </a:p>
          <a:p>
            <a:pPr marL="514350" indent="-514350">
              <a:buClr>
                <a:srgbClr val="D93E0D"/>
              </a:buClr>
              <a:buFont typeface="+mj-lt"/>
              <a:buAutoNum type="arabicPeriod"/>
            </a:pPr>
            <a:r>
              <a:rPr lang="en-US" altLang="en-US" dirty="0"/>
              <a:t>Examples of accruals include salaries, goods received but invoices not paid, and goods or services received but not yet invoiced.  </a:t>
            </a:r>
            <a:r>
              <a:rPr lang="en-US" altLang="en-US" b="1" dirty="0">
                <a:solidFill>
                  <a:srgbClr val="D93E0D"/>
                </a:solidFill>
              </a:rPr>
              <a:t>True</a:t>
            </a:r>
          </a:p>
          <a:p>
            <a:pPr marL="514350" indent="-514350">
              <a:buClr>
                <a:srgbClr val="D93E0D"/>
              </a:buClr>
              <a:buFont typeface="+mj-lt"/>
              <a:buAutoNum type="arabicPeriod"/>
            </a:pPr>
            <a:r>
              <a:rPr lang="en-US" dirty="0"/>
              <a:t>Interest income earned on title I WIOA and Wagner-Peyser funds must be included as program income on the ETA 9130 report.  </a:t>
            </a:r>
            <a:r>
              <a:rPr lang="en-US" b="1" dirty="0">
                <a:solidFill>
                  <a:srgbClr val="D93E0D"/>
                </a:solidFill>
              </a:rPr>
              <a:t>True</a:t>
            </a:r>
          </a:p>
        </p:txBody>
      </p:sp>
      <p:sp>
        <p:nvSpPr>
          <p:cNvPr id="5" name="Slide Number Placeholder 4">
            <a:extLst>
              <a:ext uri="{FF2B5EF4-FFF2-40B4-BE49-F238E27FC236}">
                <a16:creationId xmlns:a16="http://schemas.microsoft.com/office/drawing/2014/main" id="{DFFA0AD3-B3C0-45F6-A662-C81155AA2253}"/>
              </a:ext>
            </a:extLst>
          </p:cNvPr>
          <p:cNvSpPr>
            <a:spLocks noGrp="1"/>
          </p:cNvSpPr>
          <p:nvPr>
            <p:ph type="sldNum" sz="quarter" idx="12"/>
          </p:nvPr>
        </p:nvSpPr>
        <p:spPr/>
        <p:txBody>
          <a:bodyPr/>
          <a:lstStyle/>
          <a:p>
            <a:fld id="{AEF1280C-1E94-430E-A516-D051ECA45720}" type="slidenum">
              <a:rPr lang="en-US" smtClean="0"/>
              <a:t>40</a:t>
            </a:fld>
            <a:endParaRPr lang="en-US" dirty="0"/>
          </a:p>
        </p:txBody>
      </p:sp>
    </p:spTree>
    <p:extLst>
      <p:ext uri="{BB962C8B-B14F-4D97-AF65-F5344CB8AC3E}">
        <p14:creationId xmlns:p14="http://schemas.microsoft.com/office/powerpoint/2010/main" val="2098056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C7891-E8BA-45EE-A203-38CEE6BE63CE}"/>
              </a:ext>
            </a:extLst>
          </p:cNvPr>
          <p:cNvSpPr>
            <a:spLocks noGrp="1"/>
          </p:cNvSpPr>
          <p:nvPr>
            <p:ph type="title"/>
          </p:nvPr>
        </p:nvSpPr>
        <p:spPr/>
        <p:txBody>
          <a:bodyPr/>
          <a:lstStyle/>
          <a:p>
            <a:r>
              <a:rPr lang="en-US" altLang="en-US" dirty="0">
                <a:ea typeface="MS PGothic" charset="-128"/>
              </a:rPr>
              <a:t>Subrecipient Reporting</a:t>
            </a:r>
            <a:endParaRPr lang="en-US" dirty="0">
              <a:ea typeface="MS PGothic" charset="-128"/>
            </a:endParaRPr>
          </a:p>
        </p:txBody>
      </p:sp>
      <p:sp>
        <p:nvSpPr>
          <p:cNvPr id="3" name="Content Placeholder 2">
            <a:extLst>
              <a:ext uri="{FF2B5EF4-FFF2-40B4-BE49-F238E27FC236}">
                <a16:creationId xmlns:a16="http://schemas.microsoft.com/office/drawing/2014/main" id="{D8642AF6-42AE-4708-BCC9-AE1A4865C8B0}"/>
              </a:ext>
            </a:extLst>
          </p:cNvPr>
          <p:cNvSpPr>
            <a:spLocks noGrp="1"/>
          </p:cNvSpPr>
          <p:nvPr>
            <p:ph type="body" idx="1"/>
          </p:nvPr>
        </p:nvSpPr>
        <p:spPr>
          <a:xfrm>
            <a:off x="1548384" y="3234268"/>
            <a:ext cx="8490966" cy="3031066"/>
          </a:xfrm>
        </p:spPr>
        <p:txBody>
          <a:bodyPr>
            <a:normAutofit/>
          </a:bodyPr>
          <a:lstStyle/>
          <a:p>
            <a:pPr marL="342900" indent="-342900">
              <a:spcBef>
                <a:spcPts val="1200"/>
              </a:spcBef>
              <a:buFont typeface="Wingdings" panose="05000000000000000000" pitchFamily="2" charset="2"/>
              <a:buChar char="ü"/>
            </a:pPr>
            <a:r>
              <a:rPr lang="en-US" altLang="en-US" sz="2800" dirty="0">
                <a:solidFill>
                  <a:schemeClr val="tx1"/>
                </a:solidFill>
              </a:rPr>
              <a:t>Identify the subrecipient reporting requirements</a:t>
            </a:r>
            <a:endParaRPr lang="en-US" sz="2800" dirty="0">
              <a:solidFill>
                <a:schemeClr val="tx1"/>
              </a:solidFill>
            </a:endParaRPr>
          </a:p>
        </p:txBody>
      </p:sp>
      <p:sp>
        <p:nvSpPr>
          <p:cNvPr id="4" name="Slide Number Placeholder 3">
            <a:extLst>
              <a:ext uri="{FF2B5EF4-FFF2-40B4-BE49-F238E27FC236}">
                <a16:creationId xmlns:a16="http://schemas.microsoft.com/office/drawing/2014/main" id="{50CA30D4-C473-43AA-A2BA-E7BF74E018A0}"/>
              </a:ext>
            </a:extLst>
          </p:cNvPr>
          <p:cNvSpPr>
            <a:spLocks noGrp="1"/>
          </p:cNvSpPr>
          <p:nvPr>
            <p:ph type="sldNum" sz="quarter" idx="12"/>
          </p:nvPr>
        </p:nvSpPr>
        <p:spPr/>
        <p:txBody>
          <a:bodyPr/>
          <a:lstStyle/>
          <a:p>
            <a:fld id="{AEF1280C-1E94-430E-A516-D051ECA45720}" type="slidenum">
              <a:rPr lang="en-US" smtClean="0"/>
              <a:t>41</a:t>
            </a:fld>
            <a:endParaRPr lang="en-US" dirty="0"/>
          </a:p>
        </p:txBody>
      </p:sp>
    </p:spTree>
    <p:extLst>
      <p:ext uri="{BB962C8B-B14F-4D97-AF65-F5344CB8AC3E}">
        <p14:creationId xmlns:p14="http://schemas.microsoft.com/office/powerpoint/2010/main" val="2824673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14F2-285D-41F6-B44E-FC0FC498CA41}"/>
              </a:ext>
            </a:extLst>
          </p:cNvPr>
          <p:cNvSpPr>
            <a:spLocks noGrp="1"/>
          </p:cNvSpPr>
          <p:nvPr>
            <p:ph type="title"/>
          </p:nvPr>
        </p:nvSpPr>
        <p:spPr/>
        <p:txBody>
          <a:bodyPr/>
          <a:lstStyle/>
          <a:p>
            <a:r>
              <a:rPr lang="en-US" altLang="en-US" dirty="0">
                <a:ea typeface="MS PGothic" charset="-128"/>
              </a:rPr>
              <a:t>Lack of Familiarity with ETA Grants</a:t>
            </a:r>
            <a:endParaRPr lang="en-US" dirty="0"/>
          </a:p>
        </p:txBody>
      </p:sp>
      <p:sp>
        <p:nvSpPr>
          <p:cNvPr id="39942"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indent="-365760"/>
            <a:r>
              <a:rPr lang="en-US" altLang="en-US" dirty="0">
                <a:ea typeface="ＭＳ Ｐゴシック" panose="020B0600070205080204" pitchFamily="34" charset="-128"/>
              </a:rPr>
              <a:t>What do I need to worry about?</a:t>
            </a:r>
          </a:p>
          <a:p>
            <a:pPr marL="770573" lvl="1" indent="-365760">
              <a:spcAft>
                <a:spcPct val="25000"/>
              </a:spcAft>
            </a:pPr>
            <a:r>
              <a:rPr lang="en-US" dirty="0">
                <a:ea typeface="ＭＳ Ｐゴシック" panose="020B0600070205080204" pitchFamily="34" charset="-128"/>
              </a:rPr>
              <a:t>My subrecipient is new to ETA grants, but has plenty of experience handling grants from other Federal agencies</a:t>
            </a:r>
          </a:p>
          <a:p>
            <a:pPr marL="770573" lvl="1" indent="-365760">
              <a:spcAft>
                <a:spcPct val="25000"/>
              </a:spcAft>
            </a:pPr>
            <a:r>
              <a:rPr lang="en-US" dirty="0">
                <a:ea typeface="ＭＳ Ｐゴシック" panose="020B0600070205080204" pitchFamily="34" charset="-128"/>
              </a:rPr>
              <a:t>I am sure they know how to fill out these reports</a:t>
            </a:r>
          </a:p>
        </p:txBody>
      </p:sp>
      <p:pic>
        <p:nvPicPr>
          <p:cNvPr id="2050" name="Picture 2" descr="diverse thinking people">
            <a:extLst>
              <a:ext uri="{FF2B5EF4-FFF2-40B4-BE49-F238E27FC236}">
                <a16:creationId xmlns:a16="http://schemas.microsoft.com/office/drawing/2014/main" id="{6CF7C3F7-F94C-4372-9B0B-B93BD4C95E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65218" y="3429000"/>
            <a:ext cx="5793306" cy="24563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0F6BA3F6-F7D1-4D73-A3DF-57791BE0E4B1}"/>
              </a:ext>
            </a:extLst>
          </p:cNvPr>
          <p:cNvSpPr>
            <a:spLocks noGrp="1"/>
          </p:cNvSpPr>
          <p:nvPr>
            <p:ph type="sldNum" sz="quarter" idx="12"/>
          </p:nvPr>
        </p:nvSpPr>
        <p:spPr/>
        <p:txBody>
          <a:bodyPr/>
          <a:lstStyle/>
          <a:p>
            <a:fld id="{AEF1280C-1E94-430E-A516-D051ECA45720}" type="slidenum">
              <a:rPr lang="en-US" smtClean="0"/>
              <a:t>42</a:t>
            </a:fld>
            <a:endParaRPr lang="en-US" dirty="0"/>
          </a:p>
        </p:txBody>
      </p:sp>
    </p:spTree>
    <p:extLst>
      <p:ext uri="{BB962C8B-B14F-4D97-AF65-F5344CB8AC3E}">
        <p14:creationId xmlns:p14="http://schemas.microsoft.com/office/powerpoint/2010/main" val="2951071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68A67-7AD8-4F3C-9AE0-C8350ACB3003}"/>
              </a:ext>
            </a:extLst>
          </p:cNvPr>
          <p:cNvSpPr>
            <a:spLocks noGrp="1"/>
          </p:cNvSpPr>
          <p:nvPr>
            <p:ph type="title"/>
          </p:nvPr>
        </p:nvSpPr>
        <p:spPr/>
        <p:txBody>
          <a:bodyPr/>
          <a:lstStyle/>
          <a:p>
            <a:r>
              <a:rPr lang="en-US" altLang="en-US" dirty="0">
                <a:ea typeface="MS PGothic" charset="-128"/>
              </a:rPr>
              <a:t>Reminders for Subrecipient Reporting</a:t>
            </a:r>
            <a:endParaRPr lang="en-US" dirty="0"/>
          </a:p>
        </p:txBody>
      </p:sp>
      <p:sp>
        <p:nvSpPr>
          <p:cNvPr id="48130"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indent="-365760"/>
            <a:r>
              <a:rPr lang="en-US" altLang="en-US" sz="2600" dirty="0">
                <a:ea typeface="ＭＳ Ｐゴシック" panose="020B0600070205080204" pitchFamily="34" charset="-128"/>
              </a:rPr>
              <a:t>Each entity with subrecipients is responsible for collecting/monitoring all required DOL reporting elements</a:t>
            </a:r>
          </a:p>
          <a:p>
            <a:pPr marL="365760" indent="-365760"/>
            <a:r>
              <a:rPr lang="en-US" altLang="en-US" sz="2600" dirty="0">
                <a:ea typeface="ＭＳ Ｐゴシック" panose="020B0600070205080204" pitchFamily="34" charset="-128"/>
              </a:rPr>
              <a:t>Direct </a:t>
            </a:r>
            <a:r>
              <a:rPr lang="en-US" sz="2600" dirty="0">
                <a:ea typeface="ＭＳ Ｐゴシック" panose="020B0600070205080204" pitchFamily="34" charset="-128"/>
              </a:rPr>
              <a:t>grant recipient may impose different forms, shorter due dates, more frequent reporting requirements on subrecipients</a:t>
            </a:r>
            <a:endParaRPr lang="en-US" altLang="en-US" sz="2600" dirty="0">
              <a:ea typeface="ＭＳ Ｐゴシック" panose="020B0600070205080204" pitchFamily="34" charset="-128"/>
            </a:endParaRPr>
          </a:p>
          <a:p>
            <a:pPr marL="365760" indent="-365760">
              <a:defRPr/>
            </a:pPr>
            <a:r>
              <a:rPr lang="en-US" altLang="en-US" sz="2600" dirty="0">
                <a:ea typeface="ＭＳ Ｐゴシック" panose="020B0600070205080204" pitchFamily="34" charset="-128"/>
              </a:rPr>
              <a:t>Monthly reporting better for managing subawards</a:t>
            </a:r>
          </a:p>
          <a:p>
            <a:pPr marL="365760" indent="-365760"/>
            <a:r>
              <a:rPr lang="en-US" altLang="en-US" sz="2600" dirty="0">
                <a:ea typeface="ＭＳ Ｐゴシック" panose="020B0600070205080204" pitchFamily="34" charset="-128"/>
              </a:rPr>
              <a:t>Certain data often missed/not collected – make sure report formats reflect required elements</a:t>
            </a:r>
            <a:endParaRPr lang="en-US" altLang="en-US" dirty="0">
              <a:ea typeface="MS PGothic" charset="-128"/>
            </a:endParaRPr>
          </a:p>
        </p:txBody>
      </p:sp>
      <p:sp>
        <p:nvSpPr>
          <p:cNvPr id="7" name="Slide Number Placeholder 6">
            <a:extLst>
              <a:ext uri="{FF2B5EF4-FFF2-40B4-BE49-F238E27FC236}">
                <a16:creationId xmlns:a16="http://schemas.microsoft.com/office/drawing/2014/main" id="{2DF3B8B3-ACA4-4EE6-A74A-9094883E3FC1}"/>
              </a:ext>
            </a:extLst>
          </p:cNvPr>
          <p:cNvSpPr>
            <a:spLocks noGrp="1"/>
          </p:cNvSpPr>
          <p:nvPr>
            <p:ph type="sldNum" sz="quarter" idx="12"/>
          </p:nvPr>
        </p:nvSpPr>
        <p:spPr/>
        <p:txBody>
          <a:bodyPr/>
          <a:lstStyle/>
          <a:p>
            <a:fld id="{AEF1280C-1E94-430E-A516-D051ECA45720}" type="slidenum">
              <a:rPr lang="en-US" smtClean="0"/>
              <a:t>43</a:t>
            </a:fld>
            <a:endParaRPr lang="en-US" dirty="0"/>
          </a:p>
        </p:txBody>
      </p:sp>
    </p:spTree>
    <p:extLst>
      <p:ext uri="{BB962C8B-B14F-4D97-AF65-F5344CB8AC3E}">
        <p14:creationId xmlns:p14="http://schemas.microsoft.com/office/powerpoint/2010/main" val="3340395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412AA-A8C3-4097-A58A-EFE358DDA7D7}"/>
              </a:ext>
            </a:extLst>
          </p:cNvPr>
          <p:cNvSpPr>
            <a:spLocks noGrp="1"/>
          </p:cNvSpPr>
          <p:nvPr>
            <p:ph type="title"/>
          </p:nvPr>
        </p:nvSpPr>
        <p:spPr/>
        <p:txBody>
          <a:bodyPr/>
          <a:lstStyle/>
          <a:p>
            <a:r>
              <a:rPr lang="en-US" altLang="en-US" dirty="0">
                <a:ea typeface="MS PGothic" charset="-128"/>
              </a:rPr>
              <a:t>Subrecipient Reporting Considerations</a:t>
            </a:r>
            <a:endParaRPr lang="en-US" dirty="0"/>
          </a:p>
        </p:txBody>
      </p:sp>
      <p:sp>
        <p:nvSpPr>
          <p:cNvPr id="39942"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p>
            <a:pPr marL="0" indent="0">
              <a:buNone/>
            </a:pPr>
            <a:r>
              <a:rPr lang="en-US" altLang="en-US" sz="3400" dirty="0">
                <a:ea typeface="ＭＳ Ｐゴシック" panose="020B0600070205080204" pitchFamily="34" charset="-128"/>
              </a:rPr>
              <a:t>Start with the reports you must prepare for ETA</a:t>
            </a:r>
            <a:endParaRPr lang="en-US" altLang="en-US" sz="2900" dirty="0">
              <a:ea typeface="ＭＳ Ｐゴシック" panose="020B0600070205080204" pitchFamily="34" charset="-128"/>
            </a:endParaRPr>
          </a:p>
          <a:p>
            <a:pPr marL="365760" lvl="1" indent="-365760">
              <a:spcBef>
                <a:spcPts val="1800"/>
              </a:spcBef>
              <a:spcAft>
                <a:spcPct val="15000"/>
              </a:spcAft>
              <a:buClr>
                <a:schemeClr val="accent2"/>
              </a:buClr>
              <a:buFont typeface="Wingdings" panose="05000000000000000000" pitchFamily="2" charset="2"/>
              <a:buChar char="ü"/>
            </a:pPr>
            <a:r>
              <a:rPr lang="en-US" altLang="en-US" sz="3100" dirty="0">
                <a:solidFill>
                  <a:schemeClr val="tx1"/>
                </a:solidFill>
                <a:ea typeface="ＭＳ Ｐゴシック" panose="020B0600070205080204" pitchFamily="34" charset="-128"/>
              </a:rPr>
              <a:t>Timing – Frequency and due dates</a:t>
            </a:r>
          </a:p>
          <a:p>
            <a:pPr lvl="1">
              <a:lnSpc>
                <a:spcPct val="115000"/>
              </a:lnSpc>
              <a:spcBef>
                <a:spcPts val="200"/>
              </a:spcBef>
              <a:defRPr/>
            </a:pPr>
            <a:r>
              <a:rPr lang="en-US" altLang="en-US" sz="3100" dirty="0">
                <a:ea typeface="ＭＳ Ｐゴシック" panose="020B0600070205080204" pitchFamily="34" charset="-128"/>
              </a:rPr>
              <a:t>Quarterly</a:t>
            </a:r>
          </a:p>
          <a:p>
            <a:pPr lvl="1">
              <a:lnSpc>
                <a:spcPct val="115000"/>
              </a:lnSpc>
              <a:spcBef>
                <a:spcPts val="200"/>
              </a:spcBef>
              <a:defRPr/>
            </a:pPr>
            <a:r>
              <a:rPr lang="en-US" altLang="en-US" sz="3100" dirty="0">
                <a:ea typeface="ＭＳ Ｐゴシック" panose="020B0600070205080204" pitchFamily="34" charset="-128"/>
              </a:rPr>
              <a:t>Due 45 days after the end of the quarter</a:t>
            </a:r>
          </a:p>
          <a:p>
            <a:pPr lvl="1">
              <a:lnSpc>
                <a:spcPct val="115000"/>
              </a:lnSpc>
              <a:spcBef>
                <a:spcPts val="200"/>
              </a:spcBef>
              <a:defRPr/>
            </a:pPr>
            <a:r>
              <a:rPr lang="en-US" altLang="en-US" sz="3100" dirty="0">
                <a:ea typeface="ＭＳ Ｐゴシック" panose="020B0600070205080204" pitchFamily="34" charset="-128"/>
              </a:rPr>
              <a:t>When would you need data from your subrecipients to meet your reporting deadlines?</a:t>
            </a:r>
          </a:p>
          <a:p>
            <a:pPr marL="365760" lvl="1" indent="-365760">
              <a:spcBef>
                <a:spcPts val="1800"/>
              </a:spcBef>
              <a:spcAft>
                <a:spcPct val="15000"/>
              </a:spcAft>
              <a:buClr>
                <a:schemeClr val="accent2"/>
              </a:buClr>
              <a:buFont typeface="Wingdings" panose="05000000000000000000" pitchFamily="2" charset="2"/>
              <a:buChar char="ü"/>
            </a:pPr>
            <a:r>
              <a:rPr lang="en-US" altLang="en-US" sz="3100" dirty="0">
                <a:solidFill>
                  <a:schemeClr val="tx1"/>
                </a:solidFill>
                <a:ea typeface="ＭＳ Ｐゴシック" panose="020B0600070205080204" pitchFamily="34" charset="-128"/>
              </a:rPr>
              <a:t>Data items</a:t>
            </a:r>
          </a:p>
          <a:p>
            <a:pPr lvl="1">
              <a:lnSpc>
                <a:spcPct val="115000"/>
              </a:lnSpc>
              <a:spcBef>
                <a:spcPts val="200"/>
              </a:spcBef>
              <a:defRPr/>
            </a:pPr>
            <a:r>
              <a:rPr lang="en-US" altLang="en-US" sz="3100" dirty="0">
                <a:ea typeface="ＭＳ Ｐゴシック" panose="020B0600070205080204" pitchFamily="34" charset="-128"/>
              </a:rPr>
              <a:t>Information required on the ETA 9130</a:t>
            </a:r>
          </a:p>
          <a:p>
            <a:pPr lvl="1">
              <a:lnSpc>
                <a:spcPct val="115000"/>
              </a:lnSpc>
              <a:spcBef>
                <a:spcPts val="200"/>
              </a:spcBef>
              <a:defRPr/>
            </a:pPr>
            <a:r>
              <a:rPr lang="en-US" altLang="en-US" sz="3100" dirty="0">
                <a:ea typeface="ＭＳ Ｐゴシック" panose="020B0600070205080204" pitchFamily="34" charset="-128"/>
              </a:rPr>
              <a:t>Other data: by budget category, unique requirements?</a:t>
            </a:r>
          </a:p>
          <a:p>
            <a:pPr marL="365760" lvl="1" indent="-365760">
              <a:spcBef>
                <a:spcPts val="1800"/>
              </a:spcBef>
              <a:spcAft>
                <a:spcPct val="15000"/>
              </a:spcAft>
              <a:buClr>
                <a:schemeClr val="accent2"/>
              </a:buClr>
              <a:buFont typeface="Wingdings" panose="05000000000000000000" pitchFamily="2" charset="2"/>
              <a:buChar char="ü"/>
            </a:pPr>
            <a:r>
              <a:rPr lang="en-US" altLang="en-US" sz="3100" dirty="0">
                <a:solidFill>
                  <a:schemeClr val="tx1"/>
                </a:solidFill>
                <a:ea typeface="ＭＳ Ｐゴシック" panose="020B0600070205080204" pitchFamily="34" charset="-128"/>
              </a:rPr>
              <a:t>Other reporting requirements</a:t>
            </a:r>
          </a:p>
          <a:p>
            <a:pPr lvl="1">
              <a:lnSpc>
                <a:spcPct val="115000"/>
              </a:lnSpc>
              <a:spcBef>
                <a:spcPts val="200"/>
              </a:spcBef>
              <a:defRPr/>
            </a:pPr>
            <a:r>
              <a:rPr lang="en-US" altLang="en-US" sz="3100" dirty="0">
                <a:ea typeface="ＭＳ Ｐゴシック" panose="020B0600070205080204" pitchFamily="34" charset="-128"/>
              </a:rPr>
              <a:t>Accruals</a:t>
            </a:r>
          </a:p>
        </p:txBody>
      </p:sp>
      <p:sp>
        <p:nvSpPr>
          <p:cNvPr id="3" name="Slide Number Placeholder 2">
            <a:extLst>
              <a:ext uri="{FF2B5EF4-FFF2-40B4-BE49-F238E27FC236}">
                <a16:creationId xmlns:a16="http://schemas.microsoft.com/office/drawing/2014/main" id="{F2FF7A50-1C35-4A10-BA30-131EE053248A}"/>
              </a:ext>
            </a:extLst>
          </p:cNvPr>
          <p:cNvSpPr>
            <a:spLocks noGrp="1"/>
          </p:cNvSpPr>
          <p:nvPr>
            <p:ph type="sldNum" sz="quarter" idx="12"/>
          </p:nvPr>
        </p:nvSpPr>
        <p:spPr/>
        <p:txBody>
          <a:bodyPr/>
          <a:lstStyle/>
          <a:p>
            <a:fld id="{AEF1280C-1E94-430E-A516-D051ECA45720}" type="slidenum">
              <a:rPr lang="en-US" smtClean="0"/>
              <a:t>44</a:t>
            </a:fld>
            <a:endParaRPr lang="en-US" dirty="0"/>
          </a:p>
        </p:txBody>
      </p:sp>
    </p:spTree>
    <p:extLst>
      <p:ext uri="{BB962C8B-B14F-4D97-AF65-F5344CB8AC3E}">
        <p14:creationId xmlns:p14="http://schemas.microsoft.com/office/powerpoint/2010/main" val="4177871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478A00-8CF9-4D52-862A-F5DED69B5F2C}"/>
              </a:ext>
            </a:extLst>
          </p:cNvPr>
          <p:cNvSpPr>
            <a:spLocks noGrp="1"/>
          </p:cNvSpPr>
          <p:nvPr>
            <p:ph type="title"/>
          </p:nvPr>
        </p:nvSpPr>
        <p:spPr/>
        <p:txBody>
          <a:bodyPr/>
          <a:lstStyle/>
          <a:p>
            <a:r>
              <a:rPr lang="en-US" altLang="en-US" dirty="0">
                <a:ea typeface="MS PGothic" charset="-128"/>
              </a:rPr>
              <a:t>Timing Issues</a:t>
            </a:r>
            <a:endParaRPr lang="en-US" dirty="0"/>
          </a:p>
        </p:txBody>
      </p:sp>
      <p:sp>
        <p:nvSpPr>
          <p:cNvPr id="35859"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lvl="1" indent="-365760">
              <a:spcBef>
                <a:spcPts val="1800"/>
              </a:spcBef>
              <a:spcAft>
                <a:spcPct val="15000"/>
              </a:spcAft>
              <a:buClr>
                <a:schemeClr val="accent2"/>
              </a:buClr>
              <a:buFont typeface="Wingdings" panose="05000000000000000000" pitchFamily="2" charset="2"/>
              <a:buChar char="ü"/>
            </a:pPr>
            <a:r>
              <a:rPr lang="en-US" altLang="en-US" sz="2800" dirty="0">
                <a:solidFill>
                  <a:schemeClr val="tx1"/>
                </a:solidFill>
                <a:ea typeface="ＭＳ Ｐゴシック" panose="020B0600070205080204" pitchFamily="34" charset="-128"/>
              </a:rPr>
              <a:t>How often do I need financial information to manage the program?</a:t>
            </a:r>
          </a:p>
          <a:p>
            <a:pPr marL="365760" lvl="1" indent="-365760">
              <a:spcBef>
                <a:spcPts val="1800"/>
              </a:spcBef>
              <a:spcAft>
                <a:spcPct val="15000"/>
              </a:spcAft>
              <a:buClr>
                <a:schemeClr val="accent2"/>
              </a:buClr>
              <a:buFont typeface="Wingdings" panose="05000000000000000000" pitchFamily="2" charset="2"/>
              <a:buChar char="ü"/>
            </a:pPr>
            <a:r>
              <a:rPr lang="en-US" sz="2800" dirty="0">
                <a:solidFill>
                  <a:schemeClr val="tx1"/>
                </a:solidFill>
                <a:ea typeface="ＭＳ Ｐゴシック" panose="020B0600070205080204" pitchFamily="34" charset="-128"/>
              </a:rPr>
              <a:t>Questions to Ask</a:t>
            </a:r>
          </a:p>
          <a:p>
            <a:pPr lvl="1">
              <a:spcBef>
                <a:spcPts val="200"/>
              </a:spcBef>
              <a:spcAft>
                <a:spcPct val="15000"/>
              </a:spcAft>
              <a:defRPr/>
            </a:pPr>
            <a:r>
              <a:rPr lang="en-US" sz="2800" dirty="0">
                <a:ea typeface="ＭＳ Ｐゴシック" panose="020B0600070205080204" pitchFamily="34" charset="-128"/>
              </a:rPr>
              <a:t>Is quarterly reporting sufficient?</a:t>
            </a:r>
          </a:p>
          <a:p>
            <a:pPr lvl="1">
              <a:spcBef>
                <a:spcPts val="200"/>
              </a:spcBef>
              <a:spcAft>
                <a:spcPct val="15000"/>
              </a:spcAft>
              <a:defRPr/>
            </a:pPr>
            <a:r>
              <a:rPr lang="en-US" sz="2800" dirty="0">
                <a:ea typeface="ＭＳ Ｐゴシック" panose="020B0600070205080204" pitchFamily="34" charset="-128"/>
              </a:rPr>
              <a:t>Is there time to take appropriate corrective actions?</a:t>
            </a:r>
          </a:p>
          <a:p>
            <a:pPr lvl="2">
              <a:spcBef>
                <a:spcPts val="200"/>
              </a:spcBef>
              <a:defRPr/>
            </a:pPr>
            <a:r>
              <a:rPr lang="en-US" sz="2400" dirty="0">
                <a:ea typeface="ＭＳ Ｐゴシック" panose="020B0600070205080204" pitchFamily="34" charset="-128"/>
              </a:rPr>
              <a:t>Budget realignments</a:t>
            </a:r>
          </a:p>
          <a:p>
            <a:pPr lvl="2">
              <a:spcBef>
                <a:spcPts val="200"/>
              </a:spcBef>
              <a:defRPr/>
            </a:pPr>
            <a:r>
              <a:rPr lang="en-US" sz="2400" dirty="0">
                <a:ea typeface="ＭＳ Ｐゴシック" panose="020B0600070205080204" pitchFamily="34" charset="-128"/>
              </a:rPr>
              <a:t>Other modifications</a:t>
            </a:r>
          </a:p>
          <a:p>
            <a:pPr lvl="2">
              <a:spcBef>
                <a:spcPts val="200"/>
              </a:spcBef>
              <a:defRPr/>
            </a:pPr>
            <a:r>
              <a:rPr lang="en-US" sz="2400" dirty="0">
                <a:ea typeface="ＭＳ Ｐゴシック" panose="020B0600070205080204" pitchFamily="34" charset="-128"/>
              </a:rPr>
              <a:t>Implement corrective action plans</a:t>
            </a:r>
          </a:p>
          <a:p>
            <a:pPr lvl="2">
              <a:spcBef>
                <a:spcPts val="200"/>
              </a:spcBef>
              <a:defRPr/>
            </a:pPr>
            <a:r>
              <a:rPr lang="en-US" sz="2400" dirty="0">
                <a:ea typeface="ＭＳ Ｐゴシック" panose="020B0600070205080204" pitchFamily="34" charset="-128"/>
              </a:rPr>
              <a:t>Make other corrections</a:t>
            </a:r>
          </a:p>
          <a:p>
            <a:pPr lvl="1">
              <a:lnSpc>
                <a:spcPct val="105000"/>
              </a:lnSpc>
              <a:spcBef>
                <a:spcPts val="200"/>
              </a:spcBef>
              <a:spcAft>
                <a:spcPct val="15000"/>
              </a:spcAft>
              <a:defRPr/>
            </a:pPr>
            <a:r>
              <a:rPr lang="en-US" sz="2800" dirty="0">
                <a:ea typeface="ＭＳ Ｐゴシック" panose="020B0600070205080204" pitchFamily="34" charset="-128"/>
              </a:rPr>
              <a:t>How are reports transmitted?</a:t>
            </a:r>
          </a:p>
        </p:txBody>
      </p:sp>
      <p:sp>
        <p:nvSpPr>
          <p:cNvPr id="5" name="Slide Number Placeholder 4">
            <a:extLst>
              <a:ext uri="{FF2B5EF4-FFF2-40B4-BE49-F238E27FC236}">
                <a16:creationId xmlns:a16="http://schemas.microsoft.com/office/drawing/2014/main" id="{41DDB9D2-91D8-4A6B-91E7-8940E2B3F42F}"/>
              </a:ext>
            </a:extLst>
          </p:cNvPr>
          <p:cNvSpPr>
            <a:spLocks noGrp="1"/>
          </p:cNvSpPr>
          <p:nvPr>
            <p:ph type="sldNum" sz="quarter" idx="12"/>
          </p:nvPr>
        </p:nvSpPr>
        <p:spPr/>
        <p:txBody>
          <a:bodyPr/>
          <a:lstStyle/>
          <a:p>
            <a:fld id="{AEF1280C-1E94-430E-A516-D051ECA45720}" type="slidenum">
              <a:rPr lang="en-US" smtClean="0"/>
              <a:t>45</a:t>
            </a:fld>
            <a:endParaRPr lang="en-US" dirty="0"/>
          </a:p>
        </p:txBody>
      </p:sp>
    </p:spTree>
    <p:extLst>
      <p:ext uri="{BB962C8B-B14F-4D97-AF65-F5344CB8AC3E}">
        <p14:creationId xmlns:p14="http://schemas.microsoft.com/office/powerpoint/2010/main" val="3103774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87FB6-E2D0-43FA-B491-87BB354814F4}"/>
              </a:ext>
            </a:extLst>
          </p:cNvPr>
          <p:cNvSpPr>
            <a:spLocks noGrp="1"/>
          </p:cNvSpPr>
          <p:nvPr>
            <p:ph type="title"/>
          </p:nvPr>
        </p:nvSpPr>
        <p:spPr/>
        <p:txBody>
          <a:bodyPr/>
          <a:lstStyle/>
          <a:p>
            <a:r>
              <a:rPr lang="en-US" altLang="en-US" dirty="0">
                <a:ea typeface="MS PGothic" charset="-128"/>
              </a:rPr>
              <a:t>Timing Issues – Subrecipients </a:t>
            </a:r>
            <a:endParaRPr lang="en-US" dirty="0"/>
          </a:p>
        </p:txBody>
      </p:sp>
      <p:sp>
        <p:nvSpPr>
          <p:cNvPr id="39942"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lvl="1" indent="-365760">
              <a:spcBef>
                <a:spcPts val="1800"/>
              </a:spcBef>
              <a:spcAft>
                <a:spcPct val="15000"/>
              </a:spcAft>
              <a:buClr>
                <a:schemeClr val="accent2"/>
              </a:buClr>
              <a:buFont typeface="Wingdings" panose="05000000000000000000" pitchFamily="2" charset="2"/>
              <a:buChar char="ü"/>
            </a:pPr>
            <a:r>
              <a:rPr lang="en-US" altLang="en-US" sz="3200" dirty="0">
                <a:solidFill>
                  <a:schemeClr val="tx1"/>
                </a:solidFill>
                <a:ea typeface="ＭＳ Ｐゴシック" panose="020B0600070205080204" pitchFamily="34" charset="-128"/>
              </a:rPr>
              <a:t>When do I need to receive subrecipient reports?</a:t>
            </a:r>
          </a:p>
          <a:p>
            <a:pPr lvl="1">
              <a:spcBef>
                <a:spcPts val="200"/>
              </a:spcBef>
              <a:spcAft>
                <a:spcPct val="15000"/>
              </a:spcAft>
              <a:defRPr/>
            </a:pPr>
            <a:r>
              <a:rPr lang="en-US" altLang="en-US" sz="2800" dirty="0">
                <a:ea typeface="ＭＳ Ｐゴシック" panose="020B0600070205080204" pitchFamily="34" charset="-128"/>
              </a:rPr>
              <a:t>How many subrecipients?</a:t>
            </a:r>
          </a:p>
          <a:p>
            <a:pPr lvl="1">
              <a:spcBef>
                <a:spcPts val="200"/>
              </a:spcBef>
              <a:spcAft>
                <a:spcPct val="15000"/>
              </a:spcAft>
              <a:defRPr/>
            </a:pPr>
            <a:r>
              <a:rPr lang="en-US" altLang="en-US" sz="2800" dirty="0">
                <a:ea typeface="ＭＳ Ｐゴシック" panose="020B0600070205080204" pitchFamily="34" charset="-128"/>
              </a:rPr>
              <a:t>How long to compile data?</a:t>
            </a:r>
          </a:p>
          <a:p>
            <a:pPr lvl="1">
              <a:spcBef>
                <a:spcPts val="200"/>
              </a:spcBef>
              <a:spcAft>
                <a:spcPct val="15000"/>
              </a:spcAft>
              <a:defRPr/>
            </a:pPr>
            <a:r>
              <a:rPr lang="en-US" altLang="en-US" sz="2800" dirty="0">
                <a:ea typeface="ＭＳ Ｐゴシック" panose="020B0600070205080204" pitchFamily="34" charset="-128"/>
              </a:rPr>
              <a:t>What if reports are late?</a:t>
            </a:r>
          </a:p>
          <a:p>
            <a:pPr lvl="1">
              <a:spcBef>
                <a:spcPts val="200"/>
              </a:spcBef>
              <a:spcAft>
                <a:spcPct val="15000"/>
              </a:spcAft>
              <a:defRPr/>
            </a:pPr>
            <a:r>
              <a:rPr lang="en-US" altLang="en-US" sz="2800" dirty="0">
                <a:ea typeface="ＭＳ Ｐゴシック" panose="020B0600070205080204" pitchFamily="34" charset="-128"/>
              </a:rPr>
              <a:t>What if reports are missing? </a:t>
            </a:r>
          </a:p>
          <a:p>
            <a:pPr lvl="2">
              <a:spcBef>
                <a:spcPts val="200"/>
              </a:spcBef>
              <a:spcAft>
                <a:spcPct val="15000"/>
              </a:spcAft>
              <a:defRPr/>
            </a:pPr>
            <a:r>
              <a:rPr lang="en-US" altLang="en-US" sz="2400" dirty="0"/>
              <a:t>Process for obtaining estimates </a:t>
            </a:r>
          </a:p>
          <a:p>
            <a:pPr lvl="1">
              <a:spcBef>
                <a:spcPts val="200"/>
              </a:spcBef>
              <a:spcAft>
                <a:spcPct val="15000"/>
              </a:spcAft>
              <a:defRPr/>
            </a:pPr>
            <a:r>
              <a:rPr lang="en-US" altLang="en-US" sz="2800" dirty="0">
                <a:ea typeface="ＭＳ Ｐゴシック" panose="020B0600070205080204" pitchFamily="34" charset="-128"/>
              </a:rPr>
              <a:t>Is monthly reporting a better option?</a:t>
            </a:r>
          </a:p>
        </p:txBody>
      </p:sp>
      <p:sp>
        <p:nvSpPr>
          <p:cNvPr id="4" name="Slide Number Placeholder 3">
            <a:extLst>
              <a:ext uri="{FF2B5EF4-FFF2-40B4-BE49-F238E27FC236}">
                <a16:creationId xmlns:a16="http://schemas.microsoft.com/office/drawing/2014/main" id="{055903AA-A7A4-478A-9DA6-EAB8CB215011}"/>
              </a:ext>
            </a:extLst>
          </p:cNvPr>
          <p:cNvSpPr>
            <a:spLocks noGrp="1"/>
          </p:cNvSpPr>
          <p:nvPr>
            <p:ph type="sldNum" sz="quarter" idx="12"/>
          </p:nvPr>
        </p:nvSpPr>
        <p:spPr/>
        <p:txBody>
          <a:bodyPr/>
          <a:lstStyle/>
          <a:p>
            <a:fld id="{AEF1280C-1E94-430E-A516-D051ECA45720}" type="slidenum">
              <a:rPr lang="en-US" smtClean="0"/>
              <a:t>46</a:t>
            </a:fld>
            <a:endParaRPr lang="en-US" dirty="0"/>
          </a:p>
        </p:txBody>
      </p:sp>
    </p:spTree>
    <p:extLst>
      <p:ext uri="{BB962C8B-B14F-4D97-AF65-F5344CB8AC3E}">
        <p14:creationId xmlns:p14="http://schemas.microsoft.com/office/powerpoint/2010/main" val="1211588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E0BDFC-9041-4DED-B84A-28E572455AF6}"/>
              </a:ext>
            </a:extLst>
          </p:cNvPr>
          <p:cNvSpPr>
            <a:spLocks noGrp="1"/>
          </p:cNvSpPr>
          <p:nvPr>
            <p:ph type="title"/>
          </p:nvPr>
        </p:nvSpPr>
        <p:spPr/>
        <p:txBody>
          <a:bodyPr/>
          <a:lstStyle/>
          <a:p>
            <a:r>
              <a:rPr lang="en-US" altLang="en-US" dirty="0">
                <a:ea typeface="MS PGothic" charset="-128"/>
              </a:rPr>
              <a:t>Data Items</a:t>
            </a:r>
            <a:endParaRPr lang="en-US" dirty="0"/>
          </a:p>
        </p:txBody>
      </p:sp>
      <p:sp>
        <p:nvSpPr>
          <p:cNvPr id="35859" name="Text Placeholder 1"/>
          <p:cNvSpPr>
            <a:spLocks noGrp="1"/>
          </p:cNvSpPr>
          <p:nvPr>
            <p:ph idx="1"/>
          </p:nvPr>
        </p:nvSpPr>
        <p:spPr bwMode="auto">
          <a:xfrm>
            <a:off x="518160" y="1537737"/>
            <a:ext cx="11155680" cy="342766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lvl="1" indent="-365760">
              <a:spcBef>
                <a:spcPts val="1800"/>
              </a:spcBef>
              <a:spcAft>
                <a:spcPct val="15000"/>
              </a:spcAft>
              <a:buClr>
                <a:schemeClr val="accent2"/>
              </a:buClr>
              <a:buFont typeface="Wingdings" panose="05000000000000000000" pitchFamily="2" charset="2"/>
              <a:buChar char="ü"/>
            </a:pPr>
            <a:r>
              <a:rPr lang="en-US" sz="2800" dirty="0">
                <a:solidFill>
                  <a:schemeClr val="tx1"/>
                </a:solidFill>
                <a:ea typeface="ＭＳ Ｐゴシック" panose="020B0600070205080204" pitchFamily="34" charset="-128"/>
              </a:rPr>
              <a:t>What information do I need?</a:t>
            </a:r>
          </a:p>
          <a:p>
            <a:pPr lvl="1">
              <a:spcBef>
                <a:spcPts val="200"/>
              </a:spcBef>
              <a:spcAft>
                <a:spcPct val="15000"/>
              </a:spcAft>
              <a:defRPr/>
            </a:pPr>
            <a:r>
              <a:rPr lang="en-US" dirty="0">
                <a:ea typeface="ＭＳ Ｐゴシック" panose="020B0600070205080204" pitchFamily="34" charset="-128"/>
              </a:rPr>
              <a:t>Same data as on Federal reports?</a:t>
            </a:r>
          </a:p>
          <a:p>
            <a:pPr lvl="2">
              <a:spcBef>
                <a:spcPts val="200"/>
              </a:spcBef>
              <a:defRPr/>
            </a:pPr>
            <a:r>
              <a:rPr lang="en-US" dirty="0">
                <a:ea typeface="ＭＳ Ｐゴシック" panose="020B0600070205080204" pitchFamily="34" charset="-128"/>
              </a:rPr>
              <a:t>More?</a:t>
            </a:r>
            <a:endParaRPr lang="en-US" altLang="en-US" dirty="0">
              <a:ea typeface="ＭＳ Ｐゴシック" panose="020B0600070205080204" pitchFamily="34" charset="-128"/>
            </a:endParaRPr>
          </a:p>
          <a:p>
            <a:pPr lvl="2">
              <a:spcBef>
                <a:spcPts val="200"/>
              </a:spcBef>
              <a:defRPr/>
            </a:pPr>
            <a:r>
              <a:rPr lang="en-US" dirty="0">
                <a:ea typeface="ＭＳ Ｐゴシック" panose="020B0600070205080204" pitchFamily="34" charset="-128"/>
              </a:rPr>
              <a:t>Less?</a:t>
            </a:r>
          </a:p>
          <a:p>
            <a:pPr marL="365760" lvl="1" indent="-365760">
              <a:spcBef>
                <a:spcPts val="1200"/>
              </a:spcBef>
              <a:buClr>
                <a:schemeClr val="accent2"/>
              </a:buClr>
              <a:buFont typeface="Wingdings" panose="05000000000000000000" pitchFamily="2" charset="2"/>
              <a:buChar char="ü"/>
            </a:pPr>
            <a:r>
              <a:rPr lang="en-US" altLang="en-US" sz="2800" dirty="0">
                <a:solidFill>
                  <a:schemeClr val="tx1"/>
                </a:solidFill>
                <a:ea typeface="ＭＳ Ｐゴシック" panose="020B0600070205080204" pitchFamily="34" charset="-128"/>
              </a:rPr>
              <a:t>What data would allow me to </a:t>
            </a:r>
            <a:br>
              <a:rPr lang="en-US" altLang="en-US" sz="2800" dirty="0">
                <a:solidFill>
                  <a:schemeClr val="tx1"/>
                </a:solidFill>
                <a:ea typeface="ＭＳ Ｐゴシック" panose="020B0600070205080204" pitchFamily="34" charset="-128"/>
              </a:rPr>
            </a:br>
            <a:r>
              <a:rPr lang="en-US" altLang="en-US" sz="2800" dirty="0">
                <a:solidFill>
                  <a:schemeClr val="tx1"/>
                </a:solidFill>
                <a:ea typeface="ＭＳ Ｐゴシック" panose="020B0600070205080204" pitchFamily="34" charset="-128"/>
              </a:rPr>
              <a:t>effectively manage?</a:t>
            </a:r>
          </a:p>
        </p:txBody>
      </p:sp>
      <p:pic>
        <p:nvPicPr>
          <p:cNvPr id="1026" name="Picture 2" descr="data and coins">
            <a:extLst>
              <a:ext uri="{FF2B5EF4-FFF2-40B4-BE49-F238E27FC236}">
                <a16:creationId xmlns:a16="http://schemas.microsoft.com/office/drawing/2014/main" id="{1FC27C88-7C3A-4BA2-8618-86E5B767AC5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3969" y="1622797"/>
            <a:ext cx="4331469" cy="27808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29C8DC1-EE6F-4235-A98C-23E4E457D652}"/>
              </a:ext>
            </a:extLst>
          </p:cNvPr>
          <p:cNvSpPr>
            <a:spLocks noGrp="1"/>
          </p:cNvSpPr>
          <p:nvPr>
            <p:ph type="sldNum" sz="quarter" idx="12"/>
          </p:nvPr>
        </p:nvSpPr>
        <p:spPr/>
        <p:txBody>
          <a:bodyPr/>
          <a:lstStyle/>
          <a:p>
            <a:fld id="{AEF1280C-1E94-430E-A516-D051ECA45720}" type="slidenum">
              <a:rPr lang="en-US" smtClean="0"/>
              <a:t>47</a:t>
            </a:fld>
            <a:endParaRPr lang="en-US" dirty="0"/>
          </a:p>
        </p:txBody>
      </p:sp>
    </p:spTree>
    <p:extLst>
      <p:ext uri="{BB962C8B-B14F-4D97-AF65-F5344CB8AC3E}">
        <p14:creationId xmlns:p14="http://schemas.microsoft.com/office/powerpoint/2010/main" val="3258998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E852FC-1371-476A-A480-B7E942AA66FB}"/>
              </a:ext>
            </a:extLst>
          </p:cNvPr>
          <p:cNvSpPr>
            <a:spLocks noGrp="1"/>
          </p:cNvSpPr>
          <p:nvPr>
            <p:ph type="title"/>
          </p:nvPr>
        </p:nvSpPr>
        <p:spPr/>
        <p:txBody>
          <a:bodyPr/>
          <a:lstStyle/>
          <a:p>
            <a:r>
              <a:rPr lang="en-US" altLang="en-US" dirty="0">
                <a:ea typeface="MS PGothic" charset="-128"/>
              </a:rPr>
              <a:t>Other Data Items</a:t>
            </a:r>
            <a:endParaRPr lang="en-US" dirty="0"/>
          </a:p>
        </p:txBody>
      </p:sp>
      <p:sp>
        <p:nvSpPr>
          <p:cNvPr id="39942"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indent="-365760"/>
            <a:r>
              <a:rPr lang="en-US" altLang="en-US" dirty="0">
                <a:ea typeface="ＭＳ Ｐゴシック" panose="020B0600070205080204" pitchFamily="34" charset="-128"/>
              </a:rPr>
              <a:t>What is required on the Federal reports?</a:t>
            </a:r>
          </a:p>
          <a:p>
            <a:pPr lvl="1">
              <a:lnSpc>
                <a:spcPct val="105000"/>
              </a:lnSpc>
              <a:spcBef>
                <a:spcPts val="200"/>
              </a:spcBef>
            </a:pPr>
            <a:r>
              <a:rPr lang="en-US" altLang="en-US" dirty="0">
                <a:ea typeface="ＭＳ Ｐゴシック" panose="020B0600070205080204" pitchFamily="34" charset="-128"/>
              </a:rPr>
              <a:t>Cash</a:t>
            </a:r>
          </a:p>
          <a:p>
            <a:pPr lvl="1">
              <a:lnSpc>
                <a:spcPct val="105000"/>
              </a:lnSpc>
              <a:spcBef>
                <a:spcPts val="200"/>
              </a:spcBef>
            </a:pPr>
            <a:r>
              <a:rPr lang="en-US" altLang="en-US" dirty="0">
                <a:ea typeface="ＭＳ Ｐゴシック" panose="020B0600070205080204" pitchFamily="34" charset="-128"/>
              </a:rPr>
              <a:t>Obligations</a:t>
            </a:r>
          </a:p>
          <a:p>
            <a:pPr lvl="1">
              <a:lnSpc>
                <a:spcPct val="105000"/>
              </a:lnSpc>
              <a:spcBef>
                <a:spcPts val="200"/>
              </a:spcBef>
            </a:pPr>
            <a:r>
              <a:rPr lang="en-US" altLang="en-US" dirty="0">
                <a:ea typeface="ＭＳ Ｐゴシック" panose="020B0600070205080204" pitchFamily="34" charset="-128"/>
              </a:rPr>
              <a:t>Program income – earned and spent</a:t>
            </a:r>
          </a:p>
          <a:p>
            <a:pPr lvl="1">
              <a:lnSpc>
                <a:spcPct val="105000"/>
              </a:lnSpc>
              <a:spcBef>
                <a:spcPts val="200"/>
              </a:spcBef>
            </a:pPr>
            <a:r>
              <a:rPr lang="en-US" altLang="en-US" dirty="0">
                <a:ea typeface="ＭＳ Ｐゴシック" panose="020B0600070205080204" pitchFamily="34" charset="-128"/>
              </a:rPr>
              <a:t>Recipients share</a:t>
            </a:r>
          </a:p>
          <a:p>
            <a:pPr lvl="1">
              <a:lnSpc>
                <a:spcPct val="105000"/>
              </a:lnSpc>
              <a:spcBef>
                <a:spcPts val="200"/>
              </a:spcBef>
            </a:pPr>
            <a:r>
              <a:rPr lang="en-US" altLang="en-US" dirty="0">
                <a:ea typeface="ＭＳ Ｐゴシック" panose="020B0600070205080204" pitchFamily="34" charset="-128"/>
              </a:rPr>
              <a:t>Leverages Resources</a:t>
            </a:r>
          </a:p>
          <a:p>
            <a:pPr lvl="1">
              <a:lnSpc>
                <a:spcPct val="105000"/>
              </a:lnSpc>
              <a:spcBef>
                <a:spcPts val="200"/>
              </a:spcBef>
            </a:pPr>
            <a:r>
              <a:rPr lang="en-US" altLang="en-US" dirty="0">
                <a:ea typeface="ＭＳ Ｐゴシック" panose="020B0600070205080204" pitchFamily="34" charset="-128"/>
              </a:rPr>
              <a:t>Other Federal funds</a:t>
            </a:r>
          </a:p>
          <a:p>
            <a:pPr marL="365760" indent="-365760"/>
            <a:r>
              <a:rPr lang="en-US" altLang="en-US" dirty="0">
                <a:ea typeface="ＭＳ Ｐゴシック" panose="020B0600070205080204" pitchFamily="34" charset="-128"/>
              </a:rPr>
              <a:t>Do I have another way to get this?</a:t>
            </a:r>
            <a:endParaRPr lang="en-US" altLang="en-US" dirty="0">
              <a:ea typeface="MS PGothic" charset="-128"/>
            </a:endParaRPr>
          </a:p>
        </p:txBody>
      </p:sp>
      <p:sp>
        <p:nvSpPr>
          <p:cNvPr id="4" name="Slide Number Placeholder 3">
            <a:extLst>
              <a:ext uri="{FF2B5EF4-FFF2-40B4-BE49-F238E27FC236}">
                <a16:creationId xmlns:a16="http://schemas.microsoft.com/office/drawing/2014/main" id="{CD8687E6-3654-4EE9-ADCF-7E7F79FDCE54}"/>
              </a:ext>
            </a:extLst>
          </p:cNvPr>
          <p:cNvSpPr>
            <a:spLocks noGrp="1"/>
          </p:cNvSpPr>
          <p:nvPr>
            <p:ph type="sldNum" sz="quarter" idx="12"/>
          </p:nvPr>
        </p:nvSpPr>
        <p:spPr/>
        <p:txBody>
          <a:bodyPr/>
          <a:lstStyle/>
          <a:p>
            <a:fld id="{AEF1280C-1E94-430E-A516-D051ECA45720}" type="slidenum">
              <a:rPr lang="en-US" smtClean="0"/>
              <a:t>48</a:t>
            </a:fld>
            <a:endParaRPr lang="en-US" dirty="0"/>
          </a:p>
        </p:txBody>
      </p:sp>
    </p:spTree>
    <p:extLst>
      <p:ext uri="{BB962C8B-B14F-4D97-AF65-F5344CB8AC3E}">
        <p14:creationId xmlns:p14="http://schemas.microsoft.com/office/powerpoint/2010/main" val="3480813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6B783-6C3F-4D98-B391-0A1FC435C3A0}"/>
              </a:ext>
            </a:extLst>
          </p:cNvPr>
          <p:cNvSpPr>
            <a:spLocks noGrp="1"/>
          </p:cNvSpPr>
          <p:nvPr>
            <p:ph type="title"/>
          </p:nvPr>
        </p:nvSpPr>
        <p:spPr/>
        <p:txBody>
          <a:bodyPr>
            <a:normAutofit/>
          </a:bodyPr>
          <a:lstStyle/>
          <a:p>
            <a:pPr>
              <a:spcBef>
                <a:spcPts val="0"/>
              </a:spcBef>
            </a:pPr>
            <a:r>
              <a:rPr lang="en-US" altLang="en-US" dirty="0">
                <a:ea typeface="MS PGothic" charset="-128"/>
              </a:rPr>
              <a:t>Data Items – Cost Item Breakouts</a:t>
            </a:r>
            <a:endParaRPr lang="en-US" dirty="0"/>
          </a:p>
        </p:txBody>
      </p:sp>
      <p:sp>
        <p:nvSpPr>
          <p:cNvPr id="39942"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lvl="1" indent="-365760">
              <a:spcBef>
                <a:spcPts val="1800"/>
              </a:spcBef>
              <a:spcAft>
                <a:spcPct val="15000"/>
              </a:spcAft>
              <a:buClr>
                <a:schemeClr val="accent2"/>
              </a:buClr>
              <a:buFont typeface="Wingdings" panose="05000000000000000000" pitchFamily="2" charset="2"/>
              <a:buChar char="ü"/>
            </a:pPr>
            <a:r>
              <a:rPr lang="en-US" altLang="en-US" sz="2800" dirty="0">
                <a:solidFill>
                  <a:schemeClr val="tx1"/>
                </a:solidFill>
                <a:ea typeface="ＭＳ Ｐゴシック" panose="020B0600070205080204" pitchFamily="34" charset="-128"/>
              </a:rPr>
              <a:t>What about these items?</a:t>
            </a:r>
          </a:p>
          <a:p>
            <a:pPr lvl="1">
              <a:spcBef>
                <a:spcPts val="200"/>
              </a:spcBef>
              <a:spcAft>
                <a:spcPct val="15000"/>
              </a:spcAft>
              <a:defRPr/>
            </a:pPr>
            <a:r>
              <a:rPr lang="en-US" dirty="0">
                <a:ea typeface="ＭＳ Ｐゴシック" panose="020B0600070205080204" pitchFamily="34" charset="-128"/>
              </a:rPr>
              <a:t>Costs by activities?</a:t>
            </a:r>
          </a:p>
          <a:p>
            <a:pPr lvl="1">
              <a:spcBef>
                <a:spcPts val="200"/>
              </a:spcBef>
              <a:spcAft>
                <a:spcPct val="15000"/>
              </a:spcAft>
              <a:defRPr/>
            </a:pPr>
            <a:r>
              <a:rPr lang="en-US" dirty="0">
                <a:ea typeface="ＭＳ Ｐゴシック" panose="020B0600070205080204" pitchFamily="34" charset="-128"/>
              </a:rPr>
              <a:t>Costs by budget line items?</a:t>
            </a:r>
            <a:r>
              <a:rPr lang="en-US" altLang="en-US" dirty="0">
                <a:ea typeface="ＭＳ Ｐゴシック" panose="020B0600070205080204" pitchFamily="34" charset="-128"/>
              </a:rPr>
              <a:t> </a:t>
            </a:r>
          </a:p>
          <a:p>
            <a:pPr marL="365760" lvl="1" indent="-365760">
              <a:spcBef>
                <a:spcPts val="1800"/>
              </a:spcBef>
              <a:spcAft>
                <a:spcPct val="15000"/>
              </a:spcAft>
              <a:buClr>
                <a:schemeClr val="accent2"/>
              </a:buClr>
              <a:buFont typeface="Wingdings" panose="05000000000000000000" pitchFamily="2" charset="2"/>
              <a:buChar char="ü"/>
            </a:pPr>
            <a:r>
              <a:rPr lang="en-US" altLang="en-US" sz="2800" dirty="0">
                <a:solidFill>
                  <a:schemeClr val="tx1"/>
                </a:solidFill>
                <a:ea typeface="ＭＳ Ｐゴシック" panose="020B0600070205080204" pitchFamily="34" charset="-128"/>
              </a:rPr>
              <a:t>What is in the subagreement?</a:t>
            </a:r>
          </a:p>
          <a:p>
            <a:pPr lvl="1">
              <a:spcBef>
                <a:spcPts val="200"/>
              </a:spcBef>
              <a:spcAft>
                <a:spcPct val="15000"/>
              </a:spcAft>
              <a:defRPr/>
            </a:pPr>
            <a:r>
              <a:rPr lang="en-US" altLang="en-US" dirty="0">
                <a:ea typeface="ＭＳ Ｐゴシック" panose="020B0600070205080204" pitchFamily="34" charset="-128"/>
              </a:rPr>
              <a:t>Line item restrictions?</a:t>
            </a:r>
          </a:p>
          <a:p>
            <a:pPr lvl="1">
              <a:spcBef>
                <a:spcPts val="200"/>
              </a:spcBef>
              <a:spcAft>
                <a:spcPct val="15000"/>
              </a:spcAft>
              <a:defRPr/>
            </a:pPr>
            <a:r>
              <a:rPr lang="en-US" altLang="en-US" dirty="0">
                <a:ea typeface="ＭＳ Ｐゴシック" panose="020B0600070205080204" pitchFamily="34" charset="-128"/>
              </a:rPr>
              <a:t>Prior approval requirements?</a:t>
            </a:r>
          </a:p>
        </p:txBody>
      </p:sp>
      <p:sp>
        <p:nvSpPr>
          <p:cNvPr id="3" name="Slide Number Placeholder 2">
            <a:extLst>
              <a:ext uri="{FF2B5EF4-FFF2-40B4-BE49-F238E27FC236}">
                <a16:creationId xmlns:a16="http://schemas.microsoft.com/office/drawing/2014/main" id="{9A8DD23C-4DAF-4176-8AB5-6991BE720375}"/>
              </a:ext>
            </a:extLst>
          </p:cNvPr>
          <p:cNvSpPr>
            <a:spLocks noGrp="1"/>
          </p:cNvSpPr>
          <p:nvPr>
            <p:ph type="sldNum" sz="quarter" idx="12"/>
          </p:nvPr>
        </p:nvSpPr>
        <p:spPr/>
        <p:txBody>
          <a:bodyPr/>
          <a:lstStyle/>
          <a:p>
            <a:fld id="{AEF1280C-1E94-430E-A516-D051ECA45720}" type="slidenum">
              <a:rPr lang="en-US" smtClean="0"/>
              <a:t>49</a:t>
            </a:fld>
            <a:endParaRPr lang="en-US" dirty="0"/>
          </a:p>
        </p:txBody>
      </p:sp>
    </p:spTree>
    <p:extLst>
      <p:ext uri="{BB962C8B-B14F-4D97-AF65-F5344CB8AC3E}">
        <p14:creationId xmlns:p14="http://schemas.microsoft.com/office/powerpoint/2010/main" val="1158187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F689-F12C-4073-8254-F49A48B2392C}"/>
              </a:ext>
            </a:extLst>
          </p:cNvPr>
          <p:cNvSpPr>
            <a:spLocks noGrp="1"/>
          </p:cNvSpPr>
          <p:nvPr>
            <p:ph type="title"/>
          </p:nvPr>
        </p:nvSpPr>
        <p:spPr/>
        <p:txBody>
          <a:bodyPr>
            <a:normAutofit/>
          </a:bodyPr>
          <a:lstStyle/>
          <a:p>
            <a:r>
              <a:rPr lang="en-US" dirty="0">
                <a:ea typeface="MS PGothic" charset="-128"/>
              </a:rPr>
              <a:t>Basics	</a:t>
            </a:r>
          </a:p>
        </p:txBody>
      </p:sp>
      <p:sp>
        <p:nvSpPr>
          <p:cNvPr id="3" name="Content Placeholder 2">
            <a:extLst>
              <a:ext uri="{FF2B5EF4-FFF2-40B4-BE49-F238E27FC236}">
                <a16:creationId xmlns:a16="http://schemas.microsoft.com/office/drawing/2014/main" id="{1F4B9A65-B308-430B-B33F-C9C3CFCF013A}"/>
              </a:ext>
            </a:extLst>
          </p:cNvPr>
          <p:cNvSpPr>
            <a:spLocks noGrp="1"/>
          </p:cNvSpPr>
          <p:nvPr>
            <p:ph type="body" idx="1"/>
          </p:nvPr>
        </p:nvSpPr>
        <p:spPr>
          <a:xfrm>
            <a:off x="1526613" y="3331030"/>
            <a:ext cx="7354062" cy="2553831"/>
          </a:xfrm>
        </p:spPr>
        <p:txBody>
          <a:bodyPr>
            <a:normAutofit/>
          </a:bodyPr>
          <a:lstStyle/>
          <a:p>
            <a:pPr marL="365760" indent="-365760">
              <a:buFont typeface="Wingdings" panose="05000000000000000000" pitchFamily="2" charset="2"/>
              <a:buChar char="ü"/>
            </a:pPr>
            <a:r>
              <a:rPr lang="en-US" altLang="en-US" sz="2600" dirty="0">
                <a:solidFill>
                  <a:schemeClr val="tx1"/>
                </a:solidFill>
              </a:rPr>
              <a:t>DOL financial reporting requirements</a:t>
            </a:r>
            <a:endParaRPr lang="en-US" sz="2600" dirty="0">
              <a:solidFill>
                <a:schemeClr val="tx1"/>
              </a:solidFill>
            </a:endParaRPr>
          </a:p>
        </p:txBody>
      </p:sp>
      <p:sp>
        <p:nvSpPr>
          <p:cNvPr id="4" name="Slide Number Placeholder 3">
            <a:extLst>
              <a:ext uri="{FF2B5EF4-FFF2-40B4-BE49-F238E27FC236}">
                <a16:creationId xmlns:a16="http://schemas.microsoft.com/office/drawing/2014/main" id="{6F4C0D8C-05FA-4773-9F77-B39AC98B1691}"/>
              </a:ext>
            </a:extLst>
          </p:cNvPr>
          <p:cNvSpPr>
            <a:spLocks noGrp="1"/>
          </p:cNvSpPr>
          <p:nvPr>
            <p:ph type="sldNum" sz="quarter" idx="12"/>
          </p:nvPr>
        </p:nvSpPr>
        <p:spPr/>
        <p:txBody>
          <a:bodyPr/>
          <a:lstStyle/>
          <a:p>
            <a:fld id="{AEF1280C-1E94-430E-A516-D051ECA45720}" type="slidenum">
              <a:rPr lang="en-US" smtClean="0"/>
              <a:t>5</a:t>
            </a:fld>
            <a:endParaRPr lang="en-US" dirty="0"/>
          </a:p>
        </p:txBody>
      </p:sp>
    </p:spTree>
    <p:extLst>
      <p:ext uri="{BB962C8B-B14F-4D97-AF65-F5344CB8AC3E}">
        <p14:creationId xmlns:p14="http://schemas.microsoft.com/office/powerpoint/2010/main" val="26655416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9AB8-5DC8-4816-978B-6C3021C8445E}"/>
              </a:ext>
            </a:extLst>
          </p:cNvPr>
          <p:cNvSpPr>
            <a:spLocks noGrp="1"/>
          </p:cNvSpPr>
          <p:nvPr>
            <p:ph type="title"/>
          </p:nvPr>
        </p:nvSpPr>
        <p:spPr/>
        <p:txBody>
          <a:bodyPr/>
          <a:lstStyle/>
          <a:p>
            <a:r>
              <a:rPr lang="en-US" dirty="0"/>
              <a:t>Reporting Requirements</a:t>
            </a:r>
          </a:p>
        </p:txBody>
      </p:sp>
      <p:sp>
        <p:nvSpPr>
          <p:cNvPr id="62466"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0"/>
            <a:r>
              <a:rPr lang="en-US" altLang="en-US" dirty="0">
                <a:ea typeface="Arial" charset="0"/>
                <a:cs typeface="Arial" charset="0"/>
              </a:rPr>
              <a:t>Reporting expenditures on the </a:t>
            </a:r>
            <a:r>
              <a:rPr lang="en-US" altLang="en-US" b="1" u="sng" dirty="0">
                <a:ea typeface="Arial" charset="0"/>
                <a:cs typeface="Arial" charset="0"/>
              </a:rPr>
              <a:t>accrual</a:t>
            </a:r>
            <a:r>
              <a:rPr lang="en-US" altLang="en-US" dirty="0">
                <a:ea typeface="Arial" charset="0"/>
                <a:cs typeface="Arial" charset="0"/>
              </a:rPr>
              <a:t> basis</a:t>
            </a:r>
            <a:endParaRPr lang="en-US" dirty="0">
              <a:ea typeface="Arial" charset="0"/>
              <a:cs typeface="Arial" charset="0"/>
            </a:endParaRPr>
          </a:p>
          <a:p>
            <a:pPr lvl="0"/>
            <a:r>
              <a:rPr lang="en-US" altLang="en-US" dirty="0">
                <a:ea typeface="Arial" charset="0"/>
                <a:cs typeface="Arial" charset="0"/>
              </a:rPr>
              <a:t>Adhering to the requirements for program income </a:t>
            </a:r>
            <a:endParaRPr lang="en-US" dirty="0">
              <a:ea typeface="Arial" charset="0"/>
              <a:cs typeface="Arial" charset="0"/>
            </a:endParaRPr>
          </a:p>
          <a:p>
            <a:pPr lvl="0"/>
            <a:r>
              <a:rPr lang="en-US" altLang="en-US" dirty="0">
                <a:ea typeface="Arial" charset="0"/>
                <a:cs typeface="Arial" charset="0"/>
              </a:rPr>
              <a:t>Allocating costs to funding sources and cost categories/objectives</a:t>
            </a:r>
            <a:endParaRPr lang="en-US" dirty="0"/>
          </a:p>
        </p:txBody>
      </p:sp>
      <p:pic>
        <p:nvPicPr>
          <p:cNvPr id="12290" name="Picture 2" descr="check boxes and word &quot;requirements&quot;">
            <a:extLst>
              <a:ext uri="{FF2B5EF4-FFF2-40B4-BE49-F238E27FC236}">
                <a16:creationId xmlns:a16="http://schemas.microsoft.com/office/drawing/2014/main" id="{F1F16A09-0837-49A0-B227-0C72B49F05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40679" y="3144756"/>
            <a:ext cx="4510641" cy="293191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72FB057-F347-4E60-905D-AC1E32F9570D}"/>
              </a:ext>
            </a:extLst>
          </p:cNvPr>
          <p:cNvSpPr>
            <a:spLocks noGrp="1"/>
          </p:cNvSpPr>
          <p:nvPr>
            <p:ph type="sldNum" sz="quarter" idx="12"/>
          </p:nvPr>
        </p:nvSpPr>
        <p:spPr/>
        <p:txBody>
          <a:bodyPr/>
          <a:lstStyle/>
          <a:p>
            <a:fld id="{AEF1280C-1E94-430E-A516-D051ECA45720}" type="slidenum">
              <a:rPr lang="en-US" smtClean="0"/>
              <a:t>50</a:t>
            </a:fld>
            <a:endParaRPr lang="en-US" dirty="0"/>
          </a:p>
        </p:txBody>
      </p:sp>
    </p:spTree>
    <p:extLst>
      <p:ext uri="{BB962C8B-B14F-4D97-AF65-F5344CB8AC3E}">
        <p14:creationId xmlns:p14="http://schemas.microsoft.com/office/powerpoint/2010/main" val="1284387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2BDB-4156-4BD0-BDD4-CCAEED51D808}"/>
              </a:ext>
            </a:extLst>
          </p:cNvPr>
          <p:cNvSpPr>
            <a:spLocks noGrp="1"/>
          </p:cNvSpPr>
          <p:nvPr>
            <p:ph type="title"/>
          </p:nvPr>
        </p:nvSpPr>
        <p:spPr/>
        <p:txBody>
          <a:bodyPr/>
          <a:lstStyle/>
          <a:p>
            <a:r>
              <a:rPr lang="en-US" altLang="en-US" dirty="0">
                <a:ea typeface="MS PGothic" charset="-128"/>
              </a:rPr>
              <a:t>Knowledge Check 2 – Questions </a:t>
            </a:r>
            <a:endParaRPr lang="en-US" dirty="0"/>
          </a:p>
        </p:txBody>
      </p:sp>
      <p:sp>
        <p:nvSpPr>
          <p:cNvPr id="25603"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en-US" b="1" dirty="0">
                <a:solidFill>
                  <a:srgbClr val="D93E0D"/>
                </a:solidFill>
              </a:rPr>
              <a:t>True or False?</a:t>
            </a:r>
          </a:p>
          <a:p>
            <a:pPr marL="514350" indent="-514350">
              <a:buClr>
                <a:srgbClr val="D93E0D"/>
              </a:buClr>
              <a:buFont typeface="+mj-lt"/>
              <a:buAutoNum type="arabicPeriod"/>
            </a:pPr>
            <a:r>
              <a:rPr lang="en-US" altLang="en-US" dirty="0"/>
              <a:t>Recipients must submit financial reports not later than 45 days after the end of the reporting period.  </a:t>
            </a:r>
            <a:endParaRPr lang="en-US" altLang="en-US" dirty="0">
              <a:cs typeface="Calibri"/>
            </a:endParaRPr>
          </a:p>
          <a:p>
            <a:pPr marL="514350" indent="-514350">
              <a:buClr>
                <a:srgbClr val="D93E0D"/>
              </a:buClr>
              <a:buFont typeface="+mj-lt"/>
              <a:buAutoNum type="arabicPeriod"/>
            </a:pPr>
            <a:r>
              <a:rPr lang="en-US" altLang="en-US" dirty="0"/>
              <a:t>In designing subrecipient reporting forms the PTE should include information it needs for reporting to DOL.</a:t>
            </a:r>
            <a:endParaRPr lang="en-US" altLang="en-US" dirty="0">
              <a:cs typeface="Calibri"/>
            </a:endParaRPr>
          </a:p>
          <a:p>
            <a:pPr marL="514350" indent="-514350">
              <a:buClr>
                <a:srgbClr val="D93E0D"/>
              </a:buClr>
              <a:buFont typeface="+mj-lt"/>
              <a:buAutoNum type="arabicPeriod"/>
            </a:pPr>
            <a:r>
              <a:rPr lang="en-US" dirty="0"/>
              <a:t>PTEs should consider having subrecipients report more frequently than quarterly.</a:t>
            </a:r>
          </a:p>
          <a:p>
            <a:pPr marL="514350" indent="-514350">
              <a:buClr>
                <a:srgbClr val="D93E0D"/>
              </a:buClr>
              <a:buFont typeface="+mj-lt"/>
              <a:buAutoNum type="arabicPeriod"/>
            </a:pPr>
            <a:r>
              <a:rPr lang="en-US" altLang="en-US" dirty="0"/>
              <a:t>Accrual reporting is required for the PTE but not for subrecipients.</a:t>
            </a:r>
            <a:endParaRPr lang="en-US" dirty="0"/>
          </a:p>
        </p:txBody>
      </p:sp>
      <p:sp>
        <p:nvSpPr>
          <p:cNvPr id="5" name="Slide Number Placeholder 4">
            <a:extLst>
              <a:ext uri="{FF2B5EF4-FFF2-40B4-BE49-F238E27FC236}">
                <a16:creationId xmlns:a16="http://schemas.microsoft.com/office/drawing/2014/main" id="{DFFA0AD3-B3C0-45F6-A662-C81155AA2253}"/>
              </a:ext>
            </a:extLst>
          </p:cNvPr>
          <p:cNvSpPr>
            <a:spLocks noGrp="1"/>
          </p:cNvSpPr>
          <p:nvPr>
            <p:ph type="sldNum" sz="quarter" idx="12"/>
          </p:nvPr>
        </p:nvSpPr>
        <p:spPr/>
        <p:txBody>
          <a:bodyPr/>
          <a:lstStyle/>
          <a:p>
            <a:fld id="{AEF1280C-1E94-430E-A516-D051ECA45720}" type="slidenum">
              <a:rPr lang="en-US" smtClean="0"/>
              <a:t>51</a:t>
            </a:fld>
            <a:endParaRPr lang="en-US" dirty="0"/>
          </a:p>
        </p:txBody>
      </p:sp>
    </p:spTree>
    <p:extLst>
      <p:ext uri="{BB962C8B-B14F-4D97-AF65-F5344CB8AC3E}">
        <p14:creationId xmlns:p14="http://schemas.microsoft.com/office/powerpoint/2010/main" val="580855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2BDB-4156-4BD0-BDD4-CCAEED51D808}"/>
              </a:ext>
            </a:extLst>
          </p:cNvPr>
          <p:cNvSpPr>
            <a:spLocks noGrp="1"/>
          </p:cNvSpPr>
          <p:nvPr>
            <p:ph type="title"/>
          </p:nvPr>
        </p:nvSpPr>
        <p:spPr/>
        <p:txBody>
          <a:bodyPr/>
          <a:lstStyle/>
          <a:p>
            <a:r>
              <a:rPr lang="en-US" altLang="en-US" dirty="0">
                <a:ea typeface="MS PGothic" charset="-128"/>
              </a:rPr>
              <a:t>Knowledge Check 2 – Answers</a:t>
            </a:r>
            <a:endParaRPr lang="en-US" dirty="0"/>
          </a:p>
        </p:txBody>
      </p:sp>
      <p:sp>
        <p:nvSpPr>
          <p:cNvPr id="25603"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514350" indent="-514350">
              <a:buClr>
                <a:srgbClr val="D93E0D"/>
              </a:buClr>
              <a:buFont typeface="+mj-lt"/>
              <a:buAutoNum type="arabicPeriod"/>
            </a:pPr>
            <a:r>
              <a:rPr lang="en-US" altLang="en-US" dirty="0"/>
              <a:t>Recipients must submit financial reports not later than 45 days after the end of the reporting period. </a:t>
            </a:r>
            <a:r>
              <a:rPr lang="en-US" altLang="en-US" dirty="0">
                <a:solidFill>
                  <a:srgbClr val="323332"/>
                </a:solidFill>
              </a:rPr>
              <a:t> </a:t>
            </a:r>
            <a:r>
              <a:rPr lang="en-US" altLang="en-US" b="1" dirty="0">
                <a:solidFill>
                  <a:srgbClr val="D93E0D"/>
                </a:solidFill>
              </a:rPr>
              <a:t>True</a:t>
            </a:r>
            <a:endParaRPr lang="en-US" altLang="en-US" b="1" dirty="0">
              <a:solidFill>
                <a:srgbClr val="D93E0D"/>
              </a:solidFill>
              <a:cs typeface="Calibri"/>
            </a:endParaRPr>
          </a:p>
          <a:p>
            <a:pPr marL="514350" indent="-514350">
              <a:buClr>
                <a:srgbClr val="D93E0D"/>
              </a:buClr>
              <a:buFont typeface="+mj-lt"/>
              <a:buAutoNum type="arabicPeriod"/>
            </a:pPr>
            <a:r>
              <a:rPr lang="en-US" altLang="en-US" dirty="0"/>
              <a:t>In designing subrecipient reporting forms the PTE should include information it needs for reporting to DOL.  </a:t>
            </a:r>
            <a:r>
              <a:rPr lang="en-US" altLang="en-US" b="1" dirty="0">
                <a:solidFill>
                  <a:srgbClr val="D93E0D"/>
                </a:solidFill>
              </a:rPr>
              <a:t>True</a:t>
            </a:r>
          </a:p>
          <a:p>
            <a:pPr marL="514350" indent="-514350">
              <a:buClr>
                <a:srgbClr val="D93E0D"/>
              </a:buClr>
              <a:buFont typeface="+mj-lt"/>
              <a:buAutoNum type="arabicPeriod"/>
            </a:pPr>
            <a:r>
              <a:rPr lang="en-US" dirty="0"/>
              <a:t>PTEs should consider having subrecipients report more frequently than quarterly.  </a:t>
            </a:r>
            <a:r>
              <a:rPr lang="en-US" b="1" dirty="0">
                <a:solidFill>
                  <a:srgbClr val="D93E0D"/>
                </a:solidFill>
              </a:rPr>
              <a:t>True</a:t>
            </a:r>
            <a:endParaRPr lang="en-US" b="1" dirty="0">
              <a:solidFill>
                <a:srgbClr val="D93E0D"/>
              </a:solidFill>
              <a:cs typeface="Calibri"/>
            </a:endParaRPr>
          </a:p>
          <a:p>
            <a:pPr marL="514350" indent="-514350">
              <a:buClr>
                <a:srgbClr val="D93E0D"/>
              </a:buClr>
              <a:buFont typeface="+mj-lt"/>
              <a:buAutoNum type="arabicPeriod"/>
            </a:pPr>
            <a:r>
              <a:rPr lang="en-US" altLang="en-US" dirty="0"/>
              <a:t>Accrual reporting is required for the PTE but not for subrecipients.  </a:t>
            </a:r>
            <a:r>
              <a:rPr lang="en-US" altLang="en-US" b="1" dirty="0">
                <a:solidFill>
                  <a:srgbClr val="D93E0D"/>
                </a:solidFill>
              </a:rPr>
              <a:t>False</a:t>
            </a:r>
            <a:endParaRPr lang="en-US" b="1" dirty="0">
              <a:solidFill>
                <a:srgbClr val="D93E0D"/>
              </a:solidFill>
            </a:endParaRPr>
          </a:p>
        </p:txBody>
      </p:sp>
      <p:sp>
        <p:nvSpPr>
          <p:cNvPr id="5" name="Slide Number Placeholder 4">
            <a:extLst>
              <a:ext uri="{FF2B5EF4-FFF2-40B4-BE49-F238E27FC236}">
                <a16:creationId xmlns:a16="http://schemas.microsoft.com/office/drawing/2014/main" id="{DFFA0AD3-B3C0-45F6-A662-C81155AA2253}"/>
              </a:ext>
            </a:extLst>
          </p:cNvPr>
          <p:cNvSpPr>
            <a:spLocks noGrp="1"/>
          </p:cNvSpPr>
          <p:nvPr>
            <p:ph type="sldNum" sz="quarter" idx="12"/>
          </p:nvPr>
        </p:nvSpPr>
        <p:spPr/>
        <p:txBody>
          <a:bodyPr/>
          <a:lstStyle/>
          <a:p>
            <a:fld id="{AEF1280C-1E94-430E-A516-D051ECA45720}" type="slidenum">
              <a:rPr lang="en-US" smtClean="0"/>
              <a:t>52</a:t>
            </a:fld>
            <a:endParaRPr lang="en-US" dirty="0"/>
          </a:p>
        </p:txBody>
      </p:sp>
    </p:spTree>
    <p:extLst>
      <p:ext uri="{BB962C8B-B14F-4D97-AF65-F5344CB8AC3E}">
        <p14:creationId xmlns:p14="http://schemas.microsoft.com/office/powerpoint/2010/main" val="25151877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2E33-E32F-4B62-8674-D7C874290ED3}"/>
              </a:ext>
            </a:extLst>
          </p:cNvPr>
          <p:cNvSpPr>
            <a:spLocks noGrp="1"/>
          </p:cNvSpPr>
          <p:nvPr>
            <p:ph type="title"/>
          </p:nvPr>
        </p:nvSpPr>
        <p:spPr/>
        <p:txBody>
          <a:bodyPr/>
          <a:lstStyle/>
          <a:p>
            <a:r>
              <a:rPr lang="en-US" altLang="en-US" dirty="0"/>
              <a:t>Common Reporting Issues</a:t>
            </a:r>
            <a:endParaRPr lang="en-US" dirty="0"/>
          </a:p>
        </p:txBody>
      </p:sp>
      <p:sp>
        <p:nvSpPr>
          <p:cNvPr id="3" name="Content Placeholder 2">
            <a:extLst>
              <a:ext uri="{FF2B5EF4-FFF2-40B4-BE49-F238E27FC236}">
                <a16:creationId xmlns:a16="http://schemas.microsoft.com/office/drawing/2014/main" id="{7AB2C9CF-451D-4C41-9D7A-ADCF3187C868}"/>
              </a:ext>
            </a:extLst>
          </p:cNvPr>
          <p:cNvSpPr>
            <a:spLocks noGrp="1"/>
          </p:cNvSpPr>
          <p:nvPr>
            <p:ph type="body" idx="1"/>
          </p:nvPr>
        </p:nvSpPr>
        <p:spPr>
          <a:xfrm>
            <a:off x="1548384" y="3234268"/>
            <a:ext cx="8490966" cy="2455332"/>
          </a:xfrm>
        </p:spPr>
        <p:txBody>
          <a:bodyPr>
            <a:normAutofit/>
          </a:bodyPr>
          <a:lstStyle/>
          <a:p>
            <a:pPr marL="457200" indent="-457200">
              <a:buFont typeface="Wingdings" panose="05000000000000000000" pitchFamily="2" charset="2"/>
              <a:buChar char="ü"/>
            </a:pPr>
            <a:r>
              <a:rPr lang="en-US" altLang="en-US" sz="2800" dirty="0">
                <a:ea typeface="ＭＳ Ｐゴシック" panose="020B0600070205080204" pitchFamily="34" charset="-128"/>
              </a:rPr>
              <a:t>Avoid common mistakes and their consequences</a:t>
            </a:r>
            <a:endParaRPr lang="en-US" sz="2800"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F3646AE4-0BBB-40A0-A27F-7D4BB021EFCD}"/>
              </a:ext>
            </a:extLst>
          </p:cNvPr>
          <p:cNvSpPr>
            <a:spLocks noGrp="1"/>
          </p:cNvSpPr>
          <p:nvPr>
            <p:ph type="sldNum" sz="quarter" idx="12"/>
          </p:nvPr>
        </p:nvSpPr>
        <p:spPr/>
        <p:txBody>
          <a:bodyPr/>
          <a:lstStyle/>
          <a:p>
            <a:fld id="{AEF1280C-1E94-430E-A516-D051ECA45720}" type="slidenum">
              <a:rPr lang="en-US" smtClean="0"/>
              <a:t>53</a:t>
            </a:fld>
            <a:endParaRPr lang="en-US" dirty="0"/>
          </a:p>
        </p:txBody>
      </p:sp>
    </p:spTree>
    <p:extLst>
      <p:ext uri="{BB962C8B-B14F-4D97-AF65-F5344CB8AC3E}">
        <p14:creationId xmlns:p14="http://schemas.microsoft.com/office/powerpoint/2010/main" val="2042477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D0652-5E95-4949-BC47-8E91656564D0}"/>
              </a:ext>
            </a:extLst>
          </p:cNvPr>
          <p:cNvSpPr>
            <a:spLocks noGrp="1"/>
          </p:cNvSpPr>
          <p:nvPr>
            <p:ph type="title"/>
          </p:nvPr>
        </p:nvSpPr>
        <p:spPr/>
        <p:txBody>
          <a:bodyPr>
            <a:normAutofit/>
          </a:bodyPr>
          <a:lstStyle/>
          <a:p>
            <a:pPr>
              <a:spcBef>
                <a:spcPts val="0"/>
              </a:spcBef>
            </a:pPr>
            <a:r>
              <a:rPr lang="en-US" altLang="en-US" dirty="0">
                <a:ea typeface="MS PGothic" charset="-128"/>
              </a:rPr>
              <a:t>Common Reporting Issues and Mistakes</a:t>
            </a:r>
            <a:endParaRPr lang="en-US" dirty="0"/>
          </a:p>
        </p:txBody>
      </p:sp>
      <p:sp>
        <p:nvSpPr>
          <p:cNvPr id="72712"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2" rtlCol="0" anchor="t" anchorCtr="0" compatLnSpc="1">
            <a:prstTxWarp prst="textNoShape">
              <a:avLst/>
            </a:prstTxWarp>
            <a:normAutofit fontScale="85000" lnSpcReduction="10000"/>
          </a:bodyPr>
          <a:lstStyle/>
          <a:p>
            <a:pPr marL="365760" indent="-365760"/>
            <a:r>
              <a:rPr lang="en-US" altLang="en-US" dirty="0">
                <a:ea typeface="ＭＳ Ｐゴシック" panose="020B0600070205080204" pitchFamily="34" charset="-128"/>
              </a:rPr>
              <a:t>Recipients and subrecipients not reporting on accrual basis</a:t>
            </a:r>
          </a:p>
          <a:p>
            <a:pPr marL="365760" indent="-365760"/>
            <a:r>
              <a:rPr lang="en-US" altLang="en-US" dirty="0">
                <a:ea typeface="ＭＳ Ｐゴシック" panose="020B0600070205080204" pitchFamily="34" charset="-128"/>
              </a:rPr>
              <a:t>Cash disbursements exceed expenditures</a:t>
            </a:r>
          </a:p>
          <a:p>
            <a:pPr marL="365760" indent="-365760"/>
            <a:r>
              <a:rPr lang="en-US" altLang="en-US" dirty="0">
                <a:ea typeface="ＭＳ Ｐゴシック" panose="020B0600070205080204" pitchFamily="34" charset="-128"/>
              </a:rPr>
              <a:t>Inaccurate reporting at subrecipient levels, which results in inaccurate reporting by direct recipients</a:t>
            </a:r>
          </a:p>
          <a:p>
            <a:pPr marL="365760" indent="-365760"/>
            <a:r>
              <a:rPr lang="en-US" altLang="en-US" dirty="0">
                <a:ea typeface="ＭＳ Ｐゴシック" panose="020B0600070205080204" pitchFamily="34" charset="-128"/>
              </a:rPr>
              <a:t>Important data items not collected from subrecipients</a:t>
            </a:r>
          </a:p>
          <a:p>
            <a:pPr marL="365760" indent="-365760"/>
            <a:r>
              <a:rPr lang="en-US" altLang="en-US" dirty="0">
                <a:ea typeface="ＭＳ Ｐゴシック" panose="020B0600070205080204" pitchFamily="34" charset="-128"/>
              </a:rPr>
              <a:t>Administrative expenses exceeding limit </a:t>
            </a:r>
          </a:p>
          <a:p>
            <a:pPr marL="365760" indent="-365760"/>
            <a:r>
              <a:rPr lang="en-US" altLang="en-US" dirty="0">
                <a:ea typeface="ＭＳ Ｐゴシック" panose="020B0600070205080204" pitchFamily="34" charset="-128"/>
              </a:rPr>
              <a:t>Classifying administrative expenses as program costs</a:t>
            </a:r>
          </a:p>
          <a:p>
            <a:pPr marL="365760" indent="-365760"/>
            <a:r>
              <a:rPr lang="en-US" altLang="en-US" dirty="0">
                <a:ea typeface="ＭＳ Ｐゴシック" panose="020B0600070205080204" pitchFamily="34" charset="-128"/>
              </a:rPr>
              <a:t>Not meeting minimum limits for Work Experience or Out of School Youth.</a:t>
            </a:r>
          </a:p>
          <a:p>
            <a:pPr marL="365760" indent="-365760"/>
            <a:r>
              <a:rPr lang="en-US" altLang="en-US" dirty="0">
                <a:ea typeface="ＭＳ Ｐゴシック" panose="020B0600070205080204" pitchFamily="34" charset="-128"/>
              </a:rPr>
              <a:t>Calculating/reporting indirect costs on basis other than that prescribed in negotiated rate agreement</a:t>
            </a:r>
          </a:p>
          <a:p>
            <a:pPr marL="365760" indent="-365760"/>
            <a:r>
              <a:rPr lang="en-US" altLang="en-US" dirty="0">
                <a:ea typeface="ＭＳ Ｐゴシック" panose="020B0600070205080204" pitchFamily="34" charset="-128"/>
              </a:rPr>
              <a:t>Inconsistent reporting</a:t>
            </a:r>
          </a:p>
          <a:p>
            <a:pPr marL="365760" indent="-365760"/>
            <a:r>
              <a:rPr lang="en-US" altLang="en-US" dirty="0">
                <a:ea typeface="ＭＳ Ｐゴシック" panose="020B0600070205080204" pitchFamily="34" charset="-128"/>
              </a:rPr>
              <a:t>Underreporting of program expenditures</a:t>
            </a:r>
          </a:p>
          <a:p>
            <a:pPr marL="365760" indent="-365760"/>
            <a:r>
              <a:rPr lang="en-US" altLang="en-US" dirty="0">
                <a:ea typeface="ＭＳ Ｐゴシック" panose="020B0600070205080204" pitchFamily="34" charset="-128"/>
              </a:rPr>
              <a:t>Late reporting</a:t>
            </a:r>
            <a:endParaRPr lang="en-US" altLang="en-US" dirty="0">
              <a:ea typeface="MS PGothic" charset="-128"/>
            </a:endParaRPr>
          </a:p>
          <a:p>
            <a:pPr marL="365760" indent="-365760"/>
            <a:endParaRPr lang="en-US" altLang="en-US" dirty="0">
              <a:ea typeface="ＭＳ Ｐゴシック" panose="020B0600070205080204" pitchFamily="34" charset="-128"/>
            </a:endParaRPr>
          </a:p>
        </p:txBody>
      </p:sp>
      <p:sp>
        <p:nvSpPr>
          <p:cNvPr id="3" name="Slide Number Placeholder 2">
            <a:extLst>
              <a:ext uri="{FF2B5EF4-FFF2-40B4-BE49-F238E27FC236}">
                <a16:creationId xmlns:a16="http://schemas.microsoft.com/office/drawing/2014/main" id="{E9DD77D9-E197-4F62-A48F-E2A741F99CD2}"/>
              </a:ext>
            </a:extLst>
          </p:cNvPr>
          <p:cNvSpPr>
            <a:spLocks noGrp="1"/>
          </p:cNvSpPr>
          <p:nvPr>
            <p:ph type="sldNum" sz="quarter" idx="12"/>
          </p:nvPr>
        </p:nvSpPr>
        <p:spPr/>
        <p:txBody>
          <a:bodyPr/>
          <a:lstStyle/>
          <a:p>
            <a:fld id="{AEF1280C-1E94-430E-A516-D051ECA45720}" type="slidenum">
              <a:rPr lang="en-US" smtClean="0"/>
              <a:t>54</a:t>
            </a:fld>
            <a:endParaRPr lang="en-US" dirty="0"/>
          </a:p>
        </p:txBody>
      </p:sp>
    </p:spTree>
    <p:extLst>
      <p:ext uri="{BB962C8B-B14F-4D97-AF65-F5344CB8AC3E}">
        <p14:creationId xmlns:p14="http://schemas.microsoft.com/office/powerpoint/2010/main" val="26654950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04C6D-3B5B-4817-BD5B-6C41FC94B715}"/>
              </a:ext>
            </a:extLst>
          </p:cNvPr>
          <p:cNvSpPr>
            <a:spLocks noGrp="1"/>
          </p:cNvSpPr>
          <p:nvPr>
            <p:ph type="title"/>
          </p:nvPr>
        </p:nvSpPr>
        <p:spPr/>
        <p:txBody>
          <a:bodyPr/>
          <a:lstStyle/>
          <a:p>
            <a:r>
              <a:rPr lang="en-US" altLang="en-US" dirty="0">
                <a:ea typeface="MS PGothic" charset="-128"/>
              </a:rPr>
              <a:t>Solutions for Reporting Issue</a:t>
            </a:r>
            <a:endParaRPr lang="en-US" dirty="0"/>
          </a:p>
        </p:txBody>
      </p:sp>
      <p:sp>
        <p:nvSpPr>
          <p:cNvPr id="62466" name="Text Placeholder 1"/>
          <p:cNvSpPr>
            <a:spLocks noGrp="1"/>
          </p:cNvSpPr>
          <p:nvPr>
            <p:ph idx="1"/>
          </p:nvPr>
        </p:nvSpPr>
        <p:spPr bwMode="auto">
          <a:xfrm>
            <a:off x="518160" y="1420779"/>
            <a:ext cx="6807926" cy="475618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indent="-365760"/>
            <a:r>
              <a:rPr lang="en-US" altLang="en-US" dirty="0">
                <a:ea typeface="ＭＳ Ｐゴシック" panose="020B0600070205080204" pitchFamily="34" charset="-128"/>
              </a:rPr>
              <a:t>Develop instructions and format for subrecipient reporting</a:t>
            </a:r>
            <a:endParaRPr lang="en-US" dirty="0">
              <a:ea typeface="ＭＳ Ｐゴシック" panose="020B0600070205080204" pitchFamily="34" charset="-128"/>
            </a:endParaRPr>
          </a:p>
          <a:p>
            <a:pPr marL="365760" indent="-365760"/>
            <a:r>
              <a:rPr lang="en-US" altLang="en-US" dirty="0">
                <a:ea typeface="ＭＳ Ｐゴシック" panose="020B0600070205080204" pitchFamily="34" charset="-128"/>
              </a:rPr>
              <a:t>Spell out the reporting requirements to your subrecipients</a:t>
            </a:r>
            <a:endParaRPr lang="en-US" dirty="0">
              <a:ea typeface="ＭＳ Ｐゴシック" panose="020B0600070205080204" pitchFamily="34" charset="-128"/>
            </a:endParaRPr>
          </a:p>
          <a:p>
            <a:pPr marL="365760" indent="-365760"/>
            <a:r>
              <a:rPr lang="en-US" altLang="en-US" dirty="0">
                <a:ea typeface="ＭＳ Ｐゴシック" panose="020B0600070205080204" pitchFamily="34" charset="-128"/>
              </a:rPr>
              <a:t>Provide definitions and explanations of each reporting item on your reporting format</a:t>
            </a:r>
            <a:endParaRPr lang="en-US" dirty="0">
              <a:ea typeface="ＭＳ Ｐゴシック" panose="020B0600070205080204" pitchFamily="34" charset="-128"/>
            </a:endParaRPr>
          </a:p>
        </p:txBody>
      </p:sp>
      <p:pic>
        <p:nvPicPr>
          <p:cNvPr id="13314" name="Picture 2" descr="light bulb and with abstract ideas">
            <a:extLst>
              <a:ext uri="{FF2B5EF4-FFF2-40B4-BE49-F238E27FC236}">
                <a16:creationId xmlns:a16="http://schemas.microsoft.com/office/drawing/2014/main" id="{F9D3EFBA-DBCE-453E-B617-D5E502204D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16854" y="1521733"/>
            <a:ext cx="4656986" cy="3082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0320D87-3C40-473B-9EB9-B9D41E676591}"/>
              </a:ext>
            </a:extLst>
          </p:cNvPr>
          <p:cNvSpPr>
            <a:spLocks noGrp="1"/>
          </p:cNvSpPr>
          <p:nvPr>
            <p:ph type="sldNum" sz="quarter" idx="12"/>
          </p:nvPr>
        </p:nvSpPr>
        <p:spPr/>
        <p:txBody>
          <a:bodyPr/>
          <a:lstStyle/>
          <a:p>
            <a:fld id="{AEF1280C-1E94-430E-A516-D051ECA45720}" type="slidenum">
              <a:rPr lang="en-US" smtClean="0"/>
              <a:t>55</a:t>
            </a:fld>
            <a:endParaRPr lang="en-US" dirty="0"/>
          </a:p>
        </p:txBody>
      </p:sp>
    </p:spTree>
    <p:extLst>
      <p:ext uri="{BB962C8B-B14F-4D97-AF65-F5344CB8AC3E}">
        <p14:creationId xmlns:p14="http://schemas.microsoft.com/office/powerpoint/2010/main" val="3846785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2375DD-7D3E-424F-8AFB-17C522314BDC}"/>
              </a:ext>
            </a:extLst>
          </p:cNvPr>
          <p:cNvSpPr>
            <a:spLocks noGrp="1"/>
          </p:cNvSpPr>
          <p:nvPr>
            <p:ph type="title"/>
          </p:nvPr>
        </p:nvSpPr>
        <p:spPr/>
        <p:txBody>
          <a:bodyPr/>
          <a:lstStyle/>
          <a:p>
            <a:r>
              <a:rPr lang="en-US" altLang="en-US" dirty="0">
                <a:ea typeface="MS PGothic" charset="-128"/>
              </a:rPr>
              <a:t>Module Review</a:t>
            </a:r>
            <a:endParaRPr lang="en-US" dirty="0"/>
          </a:p>
        </p:txBody>
      </p:sp>
      <p:sp>
        <p:nvSpPr>
          <p:cNvPr id="111618" name="Tex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marL="365760" indent="-365760">
              <a:lnSpc>
                <a:spcPct val="100000"/>
              </a:lnSpc>
              <a:spcBef>
                <a:spcPts val="1200"/>
              </a:spcBef>
            </a:pPr>
            <a:r>
              <a:rPr lang="en-US" altLang="en-US" dirty="0">
                <a:ea typeface="ＭＳ Ｐゴシック" panose="020B0600070205080204" pitchFamily="34" charset="-128"/>
              </a:rPr>
              <a:t>Accurate financial reporting from all levels where funds are expended requires understanding of the rules, definitions and reporting elements</a:t>
            </a:r>
          </a:p>
          <a:p>
            <a:pPr marL="365760" indent="-365760">
              <a:lnSpc>
                <a:spcPct val="100000"/>
              </a:lnSpc>
              <a:spcBef>
                <a:spcPts val="1200"/>
              </a:spcBef>
            </a:pPr>
            <a:r>
              <a:rPr lang="en-US" altLang="en-US" dirty="0">
                <a:ea typeface="ＭＳ Ｐゴシック" panose="020B0600070205080204" pitchFamily="34" charset="-128"/>
              </a:rPr>
              <a:t>Financial data reported each quarter can impact future funding levels and other budget decisions</a:t>
            </a:r>
          </a:p>
          <a:p>
            <a:pPr marL="365760" indent="-365760">
              <a:lnSpc>
                <a:spcPct val="100000"/>
              </a:lnSpc>
              <a:spcBef>
                <a:spcPts val="1200"/>
              </a:spcBef>
            </a:pPr>
            <a:r>
              <a:rPr lang="en-US" altLang="en-US" dirty="0">
                <a:ea typeface="ＭＳ Ｐゴシック" panose="020B0600070205080204" pitchFamily="34" charset="-128"/>
              </a:rPr>
              <a:t>Authorized individual entering PIN is 				      certifying that report is accurate, complete 				      and complies with reporting requirements</a:t>
            </a:r>
          </a:p>
          <a:p>
            <a:pPr marL="365760" indent="-365760">
              <a:lnSpc>
                <a:spcPct val="100000"/>
              </a:lnSpc>
              <a:spcBef>
                <a:spcPts val="1200"/>
              </a:spcBef>
            </a:pPr>
            <a:r>
              <a:rPr lang="en-US" altLang="en-US" dirty="0">
                <a:ea typeface="ＭＳ Ｐゴシック" panose="020B0600070205080204" pitchFamily="34" charset="-128"/>
              </a:rPr>
              <a:t>Accurate and complete financial reporting 				        by subrecipients is critical to a direct 				        grantee’s own reporting accuracy</a:t>
            </a:r>
            <a:endParaRPr lang="en-US" altLang="en-US" sz="2400" dirty="0">
              <a:ea typeface="MS PGothic" charset="-128"/>
            </a:endParaRPr>
          </a:p>
        </p:txBody>
      </p:sp>
      <p:pic>
        <p:nvPicPr>
          <p:cNvPr id="14338" name="Picture 2" descr="blocks spelling word &quot;RECAP&quot;">
            <a:extLst>
              <a:ext uri="{FF2B5EF4-FFF2-40B4-BE49-F238E27FC236}">
                <a16:creationId xmlns:a16="http://schemas.microsoft.com/office/drawing/2014/main" id="{96C2C1B4-A78B-47A9-8615-61F3ABE1D1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87590" y="3041523"/>
            <a:ext cx="4286250" cy="2858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2223488-5080-4350-B05E-CDF9BCDA0907}"/>
              </a:ext>
            </a:extLst>
          </p:cNvPr>
          <p:cNvSpPr>
            <a:spLocks noGrp="1"/>
          </p:cNvSpPr>
          <p:nvPr>
            <p:ph type="sldNum" sz="quarter" idx="12"/>
          </p:nvPr>
        </p:nvSpPr>
        <p:spPr/>
        <p:txBody>
          <a:bodyPr/>
          <a:lstStyle/>
          <a:p>
            <a:fld id="{AEF1280C-1E94-430E-A516-D051ECA45720}" type="slidenum">
              <a:rPr lang="en-US" smtClean="0"/>
              <a:t>56</a:t>
            </a:fld>
            <a:endParaRPr lang="en-US" dirty="0"/>
          </a:p>
        </p:txBody>
      </p:sp>
    </p:spTree>
    <p:extLst>
      <p:ext uri="{BB962C8B-B14F-4D97-AF65-F5344CB8AC3E}">
        <p14:creationId xmlns:p14="http://schemas.microsoft.com/office/powerpoint/2010/main" val="23615611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883A-08A0-4365-A6E1-64699A042A62}"/>
              </a:ext>
            </a:extLst>
          </p:cNvPr>
          <p:cNvSpPr>
            <a:spLocks noGrp="1"/>
          </p:cNvSpPr>
          <p:nvPr>
            <p:ph type="title"/>
          </p:nvPr>
        </p:nvSpPr>
        <p:spPr/>
        <p:txBody>
          <a:bodyPr/>
          <a:lstStyle/>
          <a:p>
            <a:r>
              <a:rPr lang="en-US" dirty="0"/>
              <a:t>Core Monitoring Guide – Objective 3.b Accounting System and Financial Reporting</a:t>
            </a:r>
          </a:p>
        </p:txBody>
      </p:sp>
      <p:sp>
        <p:nvSpPr>
          <p:cNvPr id="3" name="Content Placeholder 2">
            <a:extLst>
              <a:ext uri="{FF2B5EF4-FFF2-40B4-BE49-F238E27FC236}">
                <a16:creationId xmlns:a16="http://schemas.microsoft.com/office/drawing/2014/main" id="{F94C6A7B-D755-47A4-B034-AE1303303399}"/>
              </a:ext>
            </a:extLst>
          </p:cNvPr>
          <p:cNvSpPr>
            <a:spLocks noGrp="1"/>
          </p:cNvSpPr>
          <p:nvPr>
            <p:ph idx="1"/>
          </p:nvPr>
        </p:nvSpPr>
        <p:spPr>
          <a:xfrm>
            <a:off x="518160" y="1420779"/>
            <a:ext cx="10974015" cy="4756184"/>
          </a:xfrm>
        </p:spPr>
        <p:txBody>
          <a:bodyPr>
            <a:normAutofit/>
          </a:bodyPr>
          <a:lstStyle/>
          <a:p>
            <a:r>
              <a:rPr lang="en-US" sz="2400" dirty="0"/>
              <a:t>Indicator 3.b.1: Basis of Reporting</a:t>
            </a:r>
          </a:p>
          <a:p>
            <a:pPr lvl="1"/>
            <a:r>
              <a:rPr lang="en-US" sz="2000" dirty="0"/>
              <a:t>Is there a policy in place that ensures accounts are reporting on an accrual basis?</a:t>
            </a:r>
          </a:p>
          <a:p>
            <a:pPr>
              <a:spcBef>
                <a:spcPts val="1200"/>
              </a:spcBef>
            </a:pPr>
            <a:r>
              <a:rPr lang="en-US" sz="2400" dirty="0"/>
              <a:t>Indicator 3.b.2: Financial Reporting</a:t>
            </a:r>
          </a:p>
          <a:p>
            <a:pPr lvl="1"/>
            <a:r>
              <a:rPr lang="en-US" sz="2000" dirty="0"/>
              <a:t>Does the grant recipient have procedures in place to ensure that it obligates and expends the funds within the period of availability and within the period of performance specified in the Grant Agreement or grant modification?</a:t>
            </a:r>
          </a:p>
          <a:p>
            <a:pPr>
              <a:spcBef>
                <a:spcPts val="1200"/>
              </a:spcBef>
            </a:pPr>
            <a:r>
              <a:rPr lang="en-US" sz="2400" dirty="0"/>
              <a:t>Indicator 3.b.3: Subrecipient’s Financial Reporting</a:t>
            </a:r>
          </a:p>
          <a:p>
            <a:pPr lvl="1"/>
            <a:r>
              <a:rPr lang="en-US" sz="2000" dirty="0"/>
              <a:t>If the subrecipient uses estimated accrual data, does the PTE understand the  basis of the estimate and verifies if reasonable?</a:t>
            </a:r>
          </a:p>
          <a:p>
            <a:pPr>
              <a:spcBef>
                <a:spcPts val="1200"/>
              </a:spcBef>
            </a:pPr>
            <a:r>
              <a:rPr lang="en-US" sz="2400" dirty="0"/>
              <a:t>Indicator 3.b.4: Performance Reports</a:t>
            </a:r>
          </a:p>
          <a:p>
            <a:pPr lvl="1"/>
            <a:r>
              <a:rPr lang="en-US" sz="2000" dirty="0"/>
              <a:t>How does the grant recipient ensure spending in accordance with its performance? Will funds be exhausted prior to meeting performance goals?  If so, how with the grant recipient address this?</a:t>
            </a:r>
          </a:p>
        </p:txBody>
      </p:sp>
      <p:grpSp>
        <p:nvGrpSpPr>
          <p:cNvPr id="5" name="Group 4" descr="CMG tab selected">
            <a:extLst>
              <a:ext uri="{FF2B5EF4-FFF2-40B4-BE49-F238E27FC236}">
                <a16:creationId xmlns:a16="http://schemas.microsoft.com/office/drawing/2014/main" id="{47350C30-5834-4679-8CE2-8CA8C72D5A20}"/>
              </a:ext>
            </a:extLst>
          </p:cNvPr>
          <p:cNvGrpSpPr/>
          <p:nvPr/>
        </p:nvGrpSpPr>
        <p:grpSpPr>
          <a:xfrm>
            <a:off x="7644275" y="2080790"/>
            <a:ext cx="4547725" cy="4096173"/>
            <a:chOff x="4001954" y="2015636"/>
            <a:chExt cx="4547725" cy="4096173"/>
          </a:xfrm>
        </p:grpSpPr>
        <p:grpSp>
          <p:nvGrpSpPr>
            <p:cNvPr id="6" name="Group 5">
              <a:extLst>
                <a:ext uri="{FF2B5EF4-FFF2-40B4-BE49-F238E27FC236}">
                  <a16:creationId xmlns:a16="http://schemas.microsoft.com/office/drawing/2014/main" id="{3B6FB8F4-EE2E-4ACF-8736-D59C7A017852}"/>
                </a:ext>
              </a:extLst>
            </p:cNvPr>
            <p:cNvGrpSpPr/>
            <p:nvPr/>
          </p:nvGrpSpPr>
          <p:grpSpPr>
            <a:xfrm>
              <a:off x="4001954" y="2015636"/>
              <a:ext cx="4317253" cy="4096173"/>
              <a:chOff x="4687754" y="2015636"/>
              <a:chExt cx="4317253" cy="4096173"/>
            </a:xfrm>
          </p:grpSpPr>
          <p:grpSp>
            <p:nvGrpSpPr>
              <p:cNvPr id="8" name="Group 7">
                <a:extLst>
                  <a:ext uri="{FF2B5EF4-FFF2-40B4-BE49-F238E27FC236}">
                    <a16:creationId xmlns:a16="http://schemas.microsoft.com/office/drawing/2014/main" id="{E0EF8D56-2036-4DB1-820A-C163CB10A2ED}"/>
                  </a:ext>
                </a:extLst>
              </p:cNvPr>
              <p:cNvGrpSpPr/>
              <p:nvPr/>
            </p:nvGrpSpPr>
            <p:grpSpPr>
              <a:xfrm>
                <a:off x="8535654" y="3347444"/>
                <a:ext cx="469353" cy="2482846"/>
                <a:chOff x="6014605" y="2587767"/>
                <a:chExt cx="469353" cy="2482846"/>
              </a:xfrm>
            </p:grpSpPr>
            <p:pic>
              <p:nvPicPr>
                <p:cNvPr id="12" name="Picture 11">
                  <a:extLst>
                    <a:ext uri="{FF2B5EF4-FFF2-40B4-BE49-F238E27FC236}">
                      <a16:creationId xmlns:a16="http://schemas.microsoft.com/office/drawing/2014/main" id="{EF976C8F-7B0A-4151-93B1-98804F3B5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13" name="Picture 12">
                  <a:extLst>
                    <a:ext uri="{FF2B5EF4-FFF2-40B4-BE49-F238E27FC236}">
                      <a16:creationId xmlns:a16="http://schemas.microsoft.com/office/drawing/2014/main" id="{38C6B218-4FC7-433B-BE79-EEB684DF4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14" name="Picture 13">
                  <a:extLst>
                    <a:ext uri="{FF2B5EF4-FFF2-40B4-BE49-F238E27FC236}">
                      <a16:creationId xmlns:a16="http://schemas.microsoft.com/office/drawing/2014/main" id="{6FF56F48-4D20-4A89-8410-CB05E9124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15" name="Picture 14">
                  <a:extLst>
                    <a:ext uri="{FF2B5EF4-FFF2-40B4-BE49-F238E27FC236}">
                      <a16:creationId xmlns:a16="http://schemas.microsoft.com/office/drawing/2014/main" id="{2D3E19D3-0417-40D8-A335-C4EA57A6A4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16" name="Picture 15">
                  <a:extLst>
                    <a:ext uri="{FF2B5EF4-FFF2-40B4-BE49-F238E27FC236}">
                      <a16:creationId xmlns:a16="http://schemas.microsoft.com/office/drawing/2014/main" id="{F8994F06-5B7E-477A-91DF-4F4354D93E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9" name="Group 8">
                <a:extLst>
                  <a:ext uri="{FF2B5EF4-FFF2-40B4-BE49-F238E27FC236}">
                    <a16:creationId xmlns:a16="http://schemas.microsoft.com/office/drawing/2014/main" id="{F981CA86-22FD-485D-AB2B-6EADEA4FEA7C}"/>
                  </a:ext>
                </a:extLst>
              </p:cNvPr>
              <p:cNvGrpSpPr/>
              <p:nvPr/>
            </p:nvGrpSpPr>
            <p:grpSpPr>
              <a:xfrm>
                <a:off x="4687754" y="2015636"/>
                <a:ext cx="4317253" cy="4096173"/>
                <a:chOff x="1009418" y="1126636"/>
                <a:chExt cx="4317253" cy="4096173"/>
              </a:xfrm>
            </p:grpSpPr>
            <p:pic>
              <p:nvPicPr>
                <p:cNvPr id="10" name="Picture 9">
                  <a:extLst>
                    <a:ext uri="{FF2B5EF4-FFF2-40B4-BE49-F238E27FC236}">
                      <a16:creationId xmlns:a16="http://schemas.microsoft.com/office/drawing/2014/main" id="{5FFC49C4-8A1C-466F-A51C-1382042692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7318" y="2963341"/>
                  <a:ext cx="469353" cy="463258"/>
                </a:xfrm>
                <a:prstGeom prst="rect">
                  <a:avLst/>
                </a:prstGeom>
                <a:solidFill>
                  <a:schemeClr val="bg1"/>
                </a:solidFill>
              </p:spPr>
            </p:pic>
            <p:pic>
              <p:nvPicPr>
                <p:cNvPr id="11" name="Picture 10">
                  <a:extLst>
                    <a:ext uri="{FF2B5EF4-FFF2-40B4-BE49-F238E27FC236}">
                      <a16:creationId xmlns:a16="http://schemas.microsoft.com/office/drawing/2014/main" id="{44F5B092-F141-425E-AD99-C7E6E13652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7" name="TextBox 6">
              <a:extLst>
                <a:ext uri="{FF2B5EF4-FFF2-40B4-BE49-F238E27FC236}">
                  <a16:creationId xmlns:a16="http://schemas.microsoft.com/office/drawing/2014/main" id="{0F6B9744-6B0E-47EB-9119-B9120E167396}"/>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grpSp>
      <p:sp>
        <p:nvSpPr>
          <p:cNvPr id="4" name="Slide Number Placeholder 3">
            <a:extLst>
              <a:ext uri="{FF2B5EF4-FFF2-40B4-BE49-F238E27FC236}">
                <a16:creationId xmlns:a16="http://schemas.microsoft.com/office/drawing/2014/main" id="{2D822B02-0AD4-420B-AC67-4952A8D7AF35}"/>
              </a:ext>
            </a:extLst>
          </p:cNvPr>
          <p:cNvSpPr>
            <a:spLocks noGrp="1"/>
          </p:cNvSpPr>
          <p:nvPr>
            <p:ph type="sldNum" sz="quarter" idx="12"/>
          </p:nvPr>
        </p:nvSpPr>
        <p:spPr/>
        <p:txBody>
          <a:bodyPr/>
          <a:lstStyle/>
          <a:p>
            <a:fld id="{AEF1280C-1E94-430E-A516-D051ECA45720}" type="slidenum">
              <a:rPr lang="en-US" smtClean="0"/>
              <a:t>57</a:t>
            </a:fld>
            <a:endParaRPr lang="en-US"/>
          </a:p>
        </p:txBody>
      </p:sp>
    </p:spTree>
    <p:extLst>
      <p:ext uri="{BB962C8B-B14F-4D97-AF65-F5344CB8AC3E}">
        <p14:creationId xmlns:p14="http://schemas.microsoft.com/office/powerpoint/2010/main" val="2009103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E96D-08E7-4374-889D-7E9614DE3944}"/>
              </a:ext>
            </a:extLst>
          </p:cNvPr>
          <p:cNvSpPr>
            <a:spLocks noGrp="1"/>
          </p:cNvSpPr>
          <p:nvPr>
            <p:ph type="title"/>
          </p:nvPr>
        </p:nvSpPr>
        <p:spPr/>
        <p:txBody>
          <a:bodyPr/>
          <a:lstStyle/>
          <a:p>
            <a:r>
              <a:rPr lang="en-US" dirty="0"/>
              <a:t>SMART Checklist</a:t>
            </a:r>
            <a:endParaRPr lang="en-US" i="1" dirty="0"/>
          </a:p>
        </p:txBody>
      </p:sp>
      <p:sp>
        <p:nvSpPr>
          <p:cNvPr id="3" name="Content Placeholder 2">
            <a:extLst>
              <a:ext uri="{FF2B5EF4-FFF2-40B4-BE49-F238E27FC236}">
                <a16:creationId xmlns:a16="http://schemas.microsoft.com/office/drawing/2014/main" id="{2833021B-1F8A-4124-BF7B-572729D9F2C8}"/>
              </a:ext>
            </a:extLst>
          </p:cNvPr>
          <p:cNvSpPr>
            <a:spLocks noGrp="1"/>
          </p:cNvSpPr>
          <p:nvPr>
            <p:ph idx="1"/>
          </p:nvPr>
        </p:nvSpPr>
        <p:spPr/>
        <p:txBody>
          <a:bodyPr>
            <a:normAutofit/>
          </a:bodyPr>
          <a:lstStyle/>
          <a:p>
            <a:r>
              <a:rPr lang="en-US" sz="3200" dirty="0"/>
              <a:t>Financial Reporting</a:t>
            </a:r>
          </a:p>
          <a:p>
            <a:pPr lvl="1">
              <a:buClr>
                <a:srgbClr val="D93E0D"/>
              </a:buClr>
              <a:buFont typeface="Wingdings" panose="05000000000000000000" pitchFamily="2" charset="2"/>
              <a:buChar char="q"/>
            </a:pPr>
            <a:r>
              <a:rPr lang="en-US" dirty="0"/>
              <a:t>Develop and update procedures that track obligations, accrued expenditures, and disbursements to include the data elements identified at </a:t>
            </a:r>
            <a:r>
              <a:rPr lang="en-US" dirty="0">
                <a:hlinkClick r:id="rId3"/>
              </a:rPr>
              <a:t>2 CFR 200.302</a:t>
            </a:r>
            <a:r>
              <a:rPr lang="en-US" dirty="0"/>
              <a:t>.</a:t>
            </a:r>
          </a:p>
          <a:p>
            <a:pPr lvl="1">
              <a:buClr>
                <a:srgbClr val="D93E0D"/>
              </a:buClr>
              <a:buFont typeface="Wingdings" panose="05000000000000000000" pitchFamily="2" charset="2"/>
              <a:buChar char="q"/>
            </a:pPr>
            <a:r>
              <a:rPr lang="en-US" dirty="0"/>
              <a:t>Develop a process to track accrual data in the accounting system or separately as required by DOL, including subsequent liquidation or reconciliation of accrual data.</a:t>
            </a:r>
          </a:p>
          <a:p>
            <a:pPr lvl="1">
              <a:buClr>
                <a:srgbClr val="D93E0D"/>
              </a:buClr>
              <a:buFont typeface="Wingdings" panose="05000000000000000000" pitchFamily="2" charset="2"/>
              <a:buChar char="q"/>
            </a:pPr>
            <a:r>
              <a:rPr lang="en-US" dirty="0"/>
              <a:t>Install a process to collect and summarize financial data from subrecipients in order to meet DOL financial reporting deadlines.</a:t>
            </a:r>
          </a:p>
          <a:p>
            <a:pPr lvl="1">
              <a:buClr>
                <a:srgbClr val="D93E0D"/>
              </a:buClr>
              <a:buFont typeface="Wingdings" panose="05000000000000000000" pitchFamily="2" charset="2"/>
              <a:buChar char="q"/>
            </a:pPr>
            <a:r>
              <a:rPr lang="en-US" dirty="0"/>
              <a:t>Develop or update procedures that properly track match, leverage resources, program income, and indirect costs to ensure timely collection and accurate submission on the required financial report (ETA-9130).</a:t>
            </a:r>
          </a:p>
        </p:txBody>
      </p:sp>
      <p:sp>
        <p:nvSpPr>
          <p:cNvPr id="4" name="Slide Number Placeholder 3">
            <a:extLst>
              <a:ext uri="{FF2B5EF4-FFF2-40B4-BE49-F238E27FC236}">
                <a16:creationId xmlns:a16="http://schemas.microsoft.com/office/drawing/2014/main" id="{41F36DC7-6204-4C97-972F-064830A1A110}"/>
              </a:ext>
            </a:extLst>
          </p:cNvPr>
          <p:cNvSpPr>
            <a:spLocks noGrp="1"/>
          </p:cNvSpPr>
          <p:nvPr>
            <p:ph type="sldNum" sz="quarter" idx="12"/>
          </p:nvPr>
        </p:nvSpPr>
        <p:spPr/>
        <p:txBody>
          <a:bodyPr/>
          <a:lstStyle/>
          <a:p>
            <a:fld id="{AEF1280C-1E94-430E-A516-D051ECA45720}" type="slidenum">
              <a:rPr lang="en-US" smtClean="0"/>
              <a:t>58</a:t>
            </a:fld>
            <a:endParaRPr lang="en-US"/>
          </a:p>
        </p:txBody>
      </p:sp>
    </p:spTree>
    <p:extLst>
      <p:ext uri="{BB962C8B-B14F-4D97-AF65-F5344CB8AC3E}">
        <p14:creationId xmlns:p14="http://schemas.microsoft.com/office/powerpoint/2010/main" val="1932586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1575-2271-4A7B-968F-1B48A5E49ADA}"/>
              </a:ext>
            </a:extLst>
          </p:cNvPr>
          <p:cNvSpPr>
            <a:spLocks noGrp="1"/>
          </p:cNvSpPr>
          <p:nvPr>
            <p:ph type="title"/>
          </p:nvPr>
        </p:nvSpPr>
        <p:spPr/>
        <p:txBody>
          <a:bodyPr/>
          <a:lstStyle/>
          <a:p>
            <a:r>
              <a:rPr lang="en-US" dirty="0"/>
              <a:t>SMART Checklist (cont.)</a:t>
            </a:r>
          </a:p>
        </p:txBody>
      </p:sp>
      <p:sp>
        <p:nvSpPr>
          <p:cNvPr id="3" name="Content Placeholder 2">
            <a:extLst>
              <a:ext uri="{FF2B5EF4-FFF2-40B4-BE49-F238E27FC236}">
                <a16:creationId xmlns:a16="http://schemas.microsoft.com/office/drawing/2014/main" id="{5C98D13A-DFEA-4355-BCD3-754BF127ABEF}"/>
              </a:ext>
            </a:extLst>
          </p:cNvPr>
          <p:cNvSpPr>
            <a:spLocks noGrp="1"/>
          </p:cNvSpPr>
          <p:nvPr>
            <p:ph idx="1"/>
          </p:nvPr>
        </p:nvSpPr>
        <p:spPr>
          <a:xfrm>
            <a:off x="518160" y="1420779"/>
            <a:ext cx="10743543" cy="4756184"/>
          </a:xfrm>
        </p:spPr>
        <p:txBody>
          <a:bodyPr>
            <a:normAutofit/>
          </a:bodyPr>
          <a:lstStyle/>
          <a:p>
            <a:pPr lvl="1">
              <a:buClr>
                <a:srgbClr val="D93E0D"/>
              </a:buClr>
              <a:buFont typeface="Wingdings" panose="05000000000000000000" pitchFamily="2" charset="2"/>
              <a:buChar char="q"/>
            </a:pPr>
            <a:r>
              <a:rPr lang="en-US" sz="2800" dirty="0"/>
              <a:t>Install processes to periodically monitor and provide complete disclosure of the financial results of the award.</a:t>
            </a:r>
          </a:p>
          <a:p>
            <a:pPr lvl="1">
              <a:buClr>
                <a:srgbClr val="D93E0D"/>
              </a:buClr>
              <a:buFont typeface="Wingdings" panose="05000000000000000000" pitchFamily="2" charset="2"/>
              <a:buChar char="q"/>
            </a:pPr>
            <a:r>
              <a:rPr lang="en-US" sz="2800" dirty="0"/>
              <a:t>Test and install measures that allow the accounting system/software to generate the necessary financial reports and financial statements needed for a Comprehensive Annual Financial Report (CAFR), Single Audit, Cost Allocation Plan, and/or Indirect Cost Rate proposal.</a:t>
            </a:r>
          </a:p>
          <a:p>
            <a:pPr lvl="1">
              <a:buClr>
                <a:srgbClr val="D93E0D"/>
              </a:buClr>
              <a:buFont typeface="Wingdings" panose="05000000000000000000" pitchFamily="2" charset="2"/>
              <a:buChar char="q"/>
            </a:pPr>
            <a:r>
              <a:rPr lang="en-US" sz="2800" dirty="0"/>
              <a:t>Develop and update procedures that track obligations, accrued expenditures, and disbursements to include the data elements identified at </a:t>
            </a:r>
            <a:r>
              <a:rPr lang="en-US" sz="2800" dirty="0">
                <a:hlinkClick r:id="rId3"/>
              </a:rPr>
              <a:t>2 CFR 200.302</a:t>
            </a:r>
            <a:r>
              <a:rPr lang="en-US" sz="2800" dirty="0"/>
              <a:t>.</a:t>
            </a:r>
          </a:p>
        </p:txBody>
      </p:sp>
      <p:grpSp>
        <p:nvGrpSpPr>
          <p:cNvPr id="5" name="Group 4" descr="TAG tab selected">
            <a:extLst>
              <a:ext uri="{FF2B5EF4-FFF2-40B4-BE49-F238E27FC236}">
                <a16:creationId xmlns:a16="http://schemas.microsoft.com/office/drawing/2014/main" id="{6FA64C5C-6FFB-4956-90FB-FC7A70E8FB8C}"/>
              </a:ext>
            </a:extLst>
          </p:cNvPr>
          <p:cNvGrpSpPr/>
          <p:nvPr/>
        </p:nvGrpSpPr>
        <p:grpSpPr>
          <a:xfrm>
            <a:off x="7644275" y="2080790"/>
            <a:ext cx="4547725" cy="4096173"/>
            <a:chOff x="4001954" y="2015636"/>
            <a:chExt cx="4547725" cy="4096173"/>
          </a:xfrm>
        </p:grpSpPr>
        <p:grpSp>
          <p:nvGrpSpPr>
            <p:cNvPr id="6" name="Group 5">
              <a:extLst>
                <a:ext uri="{FF2B5EF4-FFF2-40B4-BE49-F238E27FC236}">
                  <a16:creationId xmlns:a16="http://schemas.microsoft.com/office/drawing/2014/main" id="{69055A8F-6491-46B4-9413-BF55C47C8809}"/>
                </a:ext>
              </a:extLst>
            </p:cNvPr>
            <p:cNvGrpSpPr/>
            <p:nvPr/>
          </p:nvGrpSpPr>
          <p:grpSpPr>
            <a:xfrm>
              <a:off x="4001954" y="2015636"/>
              <a:ext cx="4317253" cy="4096173"/>
              <a:chOff x="4687754" y="2015636"/>
              <a:chExt cx="4317253" cy="4096173"/>
            </a:xfrm>
          </p:grpSpPr>
          <p:grpSp>
            <p:nvGrpSpPr>
              <p:cNvPr id="12" name="Group 11">
                <a:extLst>
                  <a:ext uri="{FF2B5EF4-FFF2-40B4-BE49-F238E27FC236}">
                    <a16:creationId xmlns:a16="http://schemas.microsoft.com/office/drawing/2014/main" id="{D9D779CD-6346-485E-BCC0-8C32FB15E943}"/>
                  </a:ext>
                </a:extLst>
              </p:cNvPr>
              <p:cNvGrpSpPr/>
              <p:nvPr/>
            </p:nvGrpSpPr>
            <p:grpSpPr>
              <a:xfrm>
                <a:off x="8535654" y="3347444"/>
                <a:ext cx="469353" cy="2482846"/>
                <a:chOff x="6014605" y="2587767"/>
                <a:chExt cx="469353" cy="2482846"/>
              </a:xfrm>
            </p:grpSpPr>
            <p:pic>
              <p:nvPicPr>
                <p:cNvPr id="21" name="Picture 20">
                  <a:extLst>
                    <a:ext uri="{FF2B5EF4-FFF2-40B4-BE49-F238E27FC236}">
                      <a16:creationId xmlns:a16="http://schemas.microsoft.com/office/drawing/2014/main" id="{96CB8C06-2F31-4C35-891C-B21B959124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22" name="Picture 21">
                  <a:extLst>
                    <a:ext uri="{FF2B5EF4-FFF2-40B4-BE49-F238E27FC236}">
                      <a16:creationId xmlns:a16="http://schemas.microsoft.com/office/drawing/2014/main" id="{09F5BF99-5E0A-4B54-B515-F4144B769C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23" name="Picture 22">
                  <a:extLst>
                    <a:ext uri="{FF2B5EF4-FFF2-40B4-BE49-F238E27FC236}">
                      <a16:creationId xmlns:a16="http://schemas.microsoft.com/office/drawing/2014/main" id="{04D0F68F-EBCB-492E-BC78-B8B24ADEC0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24" name="Picture 23">
                  <a:extLst>
                    <a:ext uri="{FF2B5EF4-FFF2-40B4-BE49-F238E27FC236}">
                      <a16:creationId xmlns:a16="http://schemas.microsoft.com/office/drawing/2014/main" id="{E7A35E20-C7FB-4ED7-BFFD-ED4F45EB31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25" name="Picture 24">
                  <a:extLst>
                    <a:ext uri="{FF2B5EF4-FFF2-40B4-BE49-F238E27FC236}">
                      <a16:creationId xmlns:a16="http://schemas.microsoft.com/office/drawing/2014/main" id="{45BD9780-209C-45AE-8BBE-E9A2AC4C6D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13" name="Group 12">
                <a:extLst>
                  <a:ext uri="{FF2B5EF4-FFF2-40B4-BE49-F238E27FC236}">
                    <a16:creationId xmlns:a16="http://schemas.microsoft.com/office/drawing/2014/main" id="{28BF9ED4-A7AC-448D-B079-056D3C395ABB}"/>
                  </a:ext>
                </a:extLst>
              </p:cNvPr>
              <p:cNvGrpSpPr/>
              <p:nvPr/>
            </p:nvGrpSpPr>
            <p:grpSpPr>
              <a:xfrm>
                <a:off x="4687754" y="2015636"/>
                <a:ext cx="4317253" cy="4096173"/>
                <a:chOff x="1009418" y="1126636"/>
                <a:chExt cx="4317253" cy="4096173"/>
              </a:xfrm>
            </p:grpSpPr>
            <p:pic>
              <p:nvPicPr>
                <p:cNvPr id="16" name="Picture 15">
                  <a:extLst>
                    <a:ext uri="{FF2B5EF4-FFF2-40B4-BE49-F238E27FC236}">
                      <a16:creationId xmlns:a16="http://schemas.microsoft.com/office/drawing/2014/main" id="{37928CDB-9CB8-49B3-A0FA-6A5EA2FC84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7318" y="3468238"/>
                  <a:ext cx="469353" cy="463258"/>
                </a:xfrm>
                <a:prstGeom prst="rect">
                  <a:avLst/>
                </a:prstGeom>
                <a:solidFill>
                  <a:schemeClr val="bg1"/>
                </a:solidFill>
              </p:spPr>
            </p:pic>
            <p:pic>
              <p:nvPicPr>
                <p:cNvPr id="15" name="Picture 14">
                  <a:extLst>
                    <a:ext uri="{FF2B5EF4-FFF2-40B4-BE49-F238E27FC236}">
                      <a16:creationId xmlns:a16="http://schemas.microsoft.com/office/drawing/2014/main" id="{34F00367-6796-49F3-8DBE-34B67ED2FB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9" name="TextBox 8">
              <a:extLst>
                <a:ext uri="{FF2B5EF4-FFF2-40B4-BE49-F238E27FC236}">
                  <a16:creationId xmlns:a16="http://schemas.microsoft.com/office/drawing/2014/main" id="{F2469E08-9AAF-4292-883C-50CA34085789}"/>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grpSp>
      <p:sp>
        <p:nvSpPr>
          <p:cNvPr id="4" name="Slide Number Placeholder 3">
            <a:extLst>
              <a:ext uri="{FF2B5EF4-FFF2-40B4-BE49-F238E27FC236}">
                <a16:creationId xmlns:a16="http://schemas.microsoft.com/office/drawing/2014/main" id="{AD7A960E-089A-46F5-88E6-4AAECF1E83F7}"/>
              </a:ext>
            </a:extLst>
          </p:cNvPr>
          <p:cNvSpPr>
            <a:spLocks noGrp="1"/>
          </p:cNvSpPr>
          <p:nvPr>
            <p:ph type="sldNum" sz="quarter" idx="12"/>
          </p:nvPr>
        </p:nvSpPr>
        <p:spPr/>
        <p:txBody>
          <a:bodyPr/>
          <a:lstStyle/>
          <a:p>
            <a:fld id="{AEF1280C-1E94-430E-A516-D051ECA45720}" type="slidenum">
              <a:rPr lang="en-US" smtClean="0"/>
              <a:t>59</a:t>
            </a:fld>
            <a:endParaRPr lang="en-US"/>
          </a:p>
        </p:txBody>
      </p:sp>
    </p:spTree>
    <p:extLst>
      <p:ext uri="{BB962C8B-B14F-4D97-AF65-F5344CB8AC3E}">
        <p14:creationId xmlns:p14="http://schemas.microsoft.com/office/powerpoint/2010/main" val="143333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E0BC-D58E-48CB-85C9-1210D36427C5}"/>
              </a:ext>
            </a:extLst>
          </p:cNvPr>
          <p:cNvSpPr>
            <a:spLocks noGrp="1"/>
          </p:cNvSpPr>
          <p:nvPr>
            <p:ph type="title"/>
          </p:nvPr>
        </p:nvSpPr>
        <p:spPr/>
        <p:txBody>
          <a:bodyPr/>
          <a:lstStyle/>
          <a:p>
            <a:r>
              <a:rPr lang="en-US" altLang="en-US" dirty="0">
                <a:ea typeface="MS PGothic" charset="-128"/>
              </a:rPr>
              <a:t>Why We Need Financial Data</a:t>
            </a:r>
            <a:endParaRPr lang="en-US" dirty="0"/>
          </a:p>
        </p:txBody>
      </p:sp>
      <p:sp>
        <p:nvSpPr>
          <p:cNvPr id="48130" name="Text Placeholder 1"/>
          <p:cNvSpPr>
            <a:spLocks noGrp="1"/>
          </p:cNvSpPr>
          <p:nvPr>
            <p:ph idx="1"/>
          </p:nvPr>
        </p:nvSpPr>
        <p:spPr bwMode="auto">
          <a:xfrm>
            <a:off x="518160" y="1724025"/>
            <a:ext cx="6869430" cy="44529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indent="-365760">
              <a:defRPr/>
            </a:pPr>
            <a:r>
              <a:rPr lang="en-US" altLang="en-US" dirty="0">
                <a:ea typeface="ＭＳ Ｐゴシック" panose="020B0600070205080204" pitchFamily="34" charset="-128"/>
              </a:rPr>
              <a:t>DOL uses data to report to Congress and other stakeholders (can influence future funding)</a:t>
            </a:r>
          </a:p>
          <a:p>
            <a:pPr marL="365760" indent="-365760">
              <a:defRPr/>
            </a:pPr>
            <a:r>
              <a:rPr lang="en-US" altLang="en-US" dirty="0">
                <a:ea typeface="ＭＳ Ｐゴシック" panose="020B0600070205080204" pitchFamily="34" charset="-128"/>
              </a:rPr>
              <a:t>Track program performance against financial spending (identify potential technical assistance)</a:t>
            </a:r>
          </a:p>
          <a:p>
            <a:pPr marL="365760" indent="-365760"/>
            <a:r>
              <a:rPr lang="en-US" altLang="en-US" dirty="0">
                <a:ea typeface="ＭＳ Ｐゴシック" panose="020B0600070205080204" pitchFamily="34" charset="-128"/>
              </a:rPr>
              <a:t>Helps avoid returning grant funds back to DOL</a:t>
            </a:r>
          </a:p>
        </p:txBody>
      </p:sp>
      <p:pic>
        <p:nvPicPr>
          <p:cNvPr id="1026" name="Picture 2" descr="word &quot;Why?&quot; on chalkboard">
            <a:extLst>
              <a:ext uri="{FF2B5EF4-FFF2-40B4-BE49-F238E27FC236}">
                <a16:creationId xmlns:a16="http://schemas.microsoft.com/office/drawing/2014/main" id="{4A1CFB30-3136-4F29-8834-2A232D8044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87590" y="1821656"/>
            <a:ext cx="4286250" cy="3214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16EABD5-D1E2-4B21-B01E-6BED29C02266}"/>
              </a:ext>
            </a:extLst>
          </p:cNvPr>
          <p:cNvSpPr>
            <a:spLocks noGrp="1"/>
          </p:cNvSpPr>
          <p:nvPr>
            <p:ph type="sldNum" sz="quarter" idx="12"/>
          </p:nvPr>
        </p:nvSpPr>
        <p:spPr/>
        <p:txBody>
          <a:bodyPr/>
          <a:lstStyle/>
          <a:p>
            <a:fld id="{AEF1280C-1E94-430E-A516-D051ECA45720}" type="slidenum">
              <a:rPr lang="en-US" smtClean="0"/>
              <a:t>6</a:t>
            </a:fld>
            <a:endParaRPr lang="en-US" dirty="0"/>
          </a:p>
        </p:txBody>
      </p:sp>
    </p:spTree>
    <p:extLst>
      <p:ext uri="{BB962C8B-B14F-4D97-AF65-F5344CB8AC3E}">
        <p14:creationId xmlns:p14="http://schemas.microsoft.com/office/powerpoint/2010/main" val="11612086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4A7CC-C136-4C18-8202-EE8B70A24F46}"/>
              </a:ext>
            </a:extLst>
          </p:cNvPr>
          <p:cNvSpPr>
            <a:spLocks noGrp="1"/>
          </p:cNvSpPr>
          <p:nvPr>
            <p:ph type="title"/>
          </p:nvPr>
        </p:nvSpPr>
        <p:spPr/>
        <p:txBody>
          <a:bodyPr/>
          <a:lstStyle/>
          <a:p>
            <a:r>
              <a:rPr lang="en-US" dirty="0"/>
              <a:t>ETA and Uniform Guidance Resources</a:t>
            </a:r>
          </a:p>
        </p:txBody>
      </p:sp>
      <p:sp>
        <p:nvSpPr>
          <p:cNvPr id="3" name="Content Placeholder 2">
            <a:extLst>
              <a:ext uri="{FF2B5EF4-FFF2-40B4-BE49-F238E27FC236}">
                <a16:creationId xmlns:a16="http://schemas.microsoft.com/office/drawing/2014/main" id="{8EADFD82-A110-4E3C-872B-8AC37F3256A1}"/>
              </a:ext>
            </a:extLst>
          </p:cNvPr>
          <p:cNvSpPr>
            <a:spLocks noGrp="1"/>
          </p:cNvSpPr>
          <p:nvPr>
            <p:ph sz="half" idx="1"/>
          </p:nvPr>
        </p:nvSpPr>
        <p:spPr/>
        <p:txBody>
          <a:bodyPr/>
          <a:lstStyle/>
          <a:p>
            <a:r>
              <a:rPr lang="en-US" dirty="0">
                <a:hlinkClick r:id="rId3"/>
              </a:rPr>
              <a:t>Core Monitoring Guide</a:t>
            </a:r>
            <a:endParaRPr lang="en-US" dirty="0"/>
          </a:p>
          <a:p>
            <a:pPr marL="509588" lvl="1" indent="-144463">
              <a:buFont typeface="Arial" panose="020B0604020202020204" pitchFamily="34" charset="0"/>
              <a:buChar char="•"/>
            </a:pPr>
            <a:r>
              <a:rPr lang="en-US" dirty="0"/>
              <a:t>Objective 3.b: Accounting System and Financial Reporting</a:t>
            </a:r>
          </a:p>
          <a:p>
            <a:r>
              <a:rPr lang="en-US" dirty="0">
                <a:hlinkClick r:id="rId4"/>
              </a:rPr>
              <a:t>Grant &amp; Financial Management Technical Assistance Guide </a:t>
            </a:r>
            <a:endParaRPr lang="en-US" dirty="0"/>
          </a:p>
          <a:p>
            <a:pPr marL="509588" lvl="1" indent="-144463">
              <a:buFont typeface="Arial" panose="020B0604020202020204" pitchFamily="34" charset="0"/>
              <a:buChar char="•"/>
            </a:pPr>
            <a:r>
              <a:rPr lang="en-US" dirty="0"/>
              <a:t>Chapter 11: Financial Reporting</a:t>
            </a:r>
          </a:p>
          <a:p>
            <a:pPr indent="-342900"/>
            <a:r>
              <a:rPr lang="en-US" dirty="0">
                <a:hlinkClick r:id="rId5"/>
              </a:rPr>
              <a:t>TEGL 2-16: Revised ETA-9130 Financial Report, Instructions, and Additional Guidance</a:t>
            </a:r>
            <a:r>
              <a:rPr lang="en-US" dirty="0"/>
              <a:t> </a:t>
            </a:r>
          </a:p>
          <a:p>
            <a:pPr indent="-342900"/>
            <a:r>
              <a:rPr lang="en-US" dirty="0">
                <a:solidFill>
                  <a:schemeClr val="accent5"/>
                </a:solidFill>
                <a:hlinkClick r:id="rId6">
                  <a:extLst>
                    <a:ext uri="{A12FA001-AC4F-418D-AE19-62706E023703}">
                      <ahyp:hlinkClr xmlns:ahyp="http://schemas.microsoft.com/office/drawing/2018/hyperlinkcolor" xmlns="" val="tx"/>
                    </a:ext>
                  </a:extLst>
                </a:hlinkClick>
              </a:rPr>
              <a:t>ETA 9130 Form Instructions and various forms</a:t>
            </a:r>
            <a:endParaRPr lang="en-US" dirty="0">
              <a:solidFill>
                <a:schemeClr val="accent5"/>
              </a:solidFill>
            </a:endParaRPr>
          </a:p>
          <a:p>
            <a:pPr indent="-342900"/>
            <a:endParaRPr lang="en-US" dirty="0"/>
          </a:p>
        </p:txBody>
      </p:sp>
      <p:sp>
        <p:nvSpPr>
          <p:cNvPr id="4" name="Content Placeholder 3">
            <a:extLst>
              <a:ext uri="{FF2B5EF4-FFF2-40B4-BE49-F238E27FC236}">
                <a16:creationId xmlns:a16="http://schemas.microsoft.com/office/drawing/2014/main" id="{442C815C-DA92-436C-B2C4-E14C88AAD515}"/>
              </a:ext>
            </a:extLst>
          </p:cNvPr>
          <p:cNvSpPr>
            <a:spLocks noGrp="1"/>
          </p:cNvSpPr>
          <p:nvPr>
            <p:ph sz="half" idx="2"/>
          </p:nvPr>
        </p:nvSpPr>
        <p:spPr>
          <a:xfrm>
            <a:off x="6324601" y="1407886"/>
            <a:ext cx="4810124" cy="4672878"/>
          </a:xfrm>
        </p:spPr>
        <p:txBody>
          <a:bodyPr/>
          <a:lstStyle/>
          <a:p>
            <a:r>
              <a:rPr lang="en-US" dirty="0"/>
              <a:t>Uniform Administrative Requirements, Cost Principles, and Audit Requirements for Federal Awards </a:t>
            </a:r>
            <a:r>
              <a:rPr lang="en-US" dirty="0">
                <a:hlinkClick r:id="rId7"/>
              </a:rPr>
              <a:t>2 CFR Part 200</a:t>
            </a:r>
            <a:endParaRPr lang="en-US" dirty="0"/>
          </a:p>
          <a:p>
            <a:pPr marL="509588" lvl="1" indent="-144463">
              <a:buFont typeface="Arial" panose="020B0604020202020204" pitchFamily="34" charset="0"/>
              <a:buChar char="•"/>
            </a:pPr>
            <a:r>
              <a:rPr lang="en-US" dirty="0"/>
              <a:t>2 CFR 200.80</a:t>
            </a:r>
          </a:p>
          <a:p>
            <a:pPr marL="509588" lvl="1" indent="-144463">
              <a:buFont typeface="Arial" panose="020B0604020202020204" pitchFamily="34" charset="0"/>
              <a:buChar char="•"/>
            </a:pPr>
            <a:r>
              <a:rPr lang="en-US" dirty="0"/>
              <a:t>2 CFR 200.302 </a:t>
            </a:r>
          </a:p>
          <a:p>
            <a:pPr marL="509588" lvl="1" indent="-144463">
              <a:buFont typeface="Arial" panose="020B0604020202020204" pitchFamily="34" charset="0"/>
              <a:buChar char="•"/>
            </a:pPr>
            <a:r>
              <a:rPr lang="en-US" dirty="0"/>
              <a:t>2 CFR 200.327</a:t>
            </a:r>
          </a:p>
          <a:p>
            <a:r>
              <a:rPr lang="en-US" dirty="0"/>
              <a:t>Department of Labor Exceptions </a:t>
            </a:r>
            <a:r>
              <a:rPr lang="en-US" dirty="0">
                <a:hlinkClick r:id="rId8"/>
              </a:rPr>
              <a:t>2 CFR Part 2900</a:t>
            </a:r>
            <a:endParaRPr lang="en-US" dirty="0"/>
          </a:p>
          <a:p>
            <a:pPr marL="509588" lvl="1" indent="-144463">
              <a:buFont typeface="Arial" panose="020B0604020202020204" pitchFamily="34" charset="0"/>
              <a:buChar char="•"/>
            </a:pPr>
            <a:r>
              <a:rPr lang="en-US" dirty="0"/>
              <a:t>2 CFR 2900.14</a:t>
            </a:r>
          </a:p>
        </p:txBody>
      </p:sp>
      <p:grpSp>
        <p:nvGrpSpPr>
          <p:cNvPr id="27" name="Group 26" descr="Grants Management Toolbox references">
            <a:extLst>
              <a:ext uri="{FF2B5EF4-FFF2-40B4-BE49-F238E27FC236}">
                <a16:creationId xmlns:a16="http://schemas.microsoft.com/office/drawing/2014/main" id="{3EFFBA9F-A189-460C-97AC-61DBC7631F7E}"/>
              </a:ext>
            </a:extLst>
          </p:cNvPr>
          <p:cNvGrpSpPr/>
          <p:nvPr/>
        </p:nvGrpSpPr>
        <p:grpSpPr>
          <a:xfrm>
            <a:off x="7441436" y="2077707"/>
            <a:ext cx="4547725" cy="4096173"/>
            <a:chOff x="4001954" y="2015636"/>
            <a:chExt cx="4547725" cy="4096173"/>
          </a:xfrm>
        </p:grpSpPr>
        <p:grpSp>
          <p:nvGrpSpPr>
            <p:cNvPr id="28" name="Group 27">
              <a:extLst>
                <a:ext uri="{FF2B5EF4-FFF2-40B4-BE49-F238E27FC236}">
                  <a16:creationId xmlns:a16="http://schemas.microsoft.com/office/drawing/2014/main" id="{966DB91C-4CCA-4355-9055-B0D3CF2FCECB}"/>
                </a:ext>
              </a:extLst>
            </p:cNvPr>
            <p:cNvGrpSpPr/>
            <p:nvPr/>
          </p:nvGrpSpPr>
          <p:grpSpPr>
            <a:xfrm>
              <a:off x="4001954" y="2015636"/>
              <a:ext cx="4317253" cy="4096173"/>
              <a:chOff x="4687754" y="2015636"/>
              <a:chExt cx="4317253" cy="4096173"/>
            </a:xfrm>
          </p:grpSpPr>
          <p:grpSp>
            <p:nvGrpSpPr>
              <p:cNvPr id="34" name="Group 33">
                <a:extLst>
                  <a:ext uri="{FF2B5EF4-FFF2-40B4-BE49-F238E27FC236}">
                    <a16:creationId xmlns:a16="http://schemas.microsoft.com/office/drawing/2014/main" id="{39F5D947-6C6F-4496-AC26-56A3720E5751}"/>
                  </a:ext>
                </a:extLst>
              </p:cNvPr>
              <p:cNvGrpSpPr/>
              <p:nvPr/>
            </p:nvGrpSpPr>
            <p:grpSpPr>
              <a:xfrm>
                <a:off x="8535654" y="3347444"/>
                <a:ext cx="469353" cy="2482846"/>
                <a:chOff x="6014605" y="2587767"/>
                <a:chExt cx="469353" cy="2482846"/>
              </a:xfrm>
            </p:grpSpPr>
            <p:pic>
              <p:nvPicPr>
                <p:cNvPr id="43" name="Picture 42">
                  <a:extLst>
                    <a:ext uri="{FF2B5EF4-FFF2-40B4-BE49-F238E27FC236}">
                      <a16:creationId xmlns:a16="http://schemas.microsoft.com/office/drawing/2014/main" id="{8CCCA837-3F37-44F8-BB31-A1A09A8A49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44" name="Picture 43">
                  <a:extLst>
                    <a:ext uri="{FF2B5EF4-FFF2-40B4-BE49-F238E27FC236}">
                      <a16:creationId xmlns:a16="http://schemas.microsoft.com/office/drawing/2014/main" id="{3B4CF896-BDEE-48AC-9A16-262D2E6DB9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45" name="Picture 44">
                  <a:extLst>
                    <a:ext uri="{FF2B5EF4-FFF2-40B4-BE49-F238E27FC236}">
                      <a16:creationId xmlns:a16="http://schemas.microsoft.com/office/drawing/2014/main" id="{4D2467B0-05DF-4CE1-8112-55144DBB6B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46" name="Picture 45">
                  <a:extLst>
                    <a:ext uri="{FF2B5EF4-FFF2-40B4-BE49-F238E27FC236}">
                      <a16:creationId xmlns:a16="http://schemas.microsoft.com/office/drawing/2014/main" id="{53D9BBF4-2172-414F-B35D-A5ECE485B05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47" name="Picture 46">
                  <a:extLst>
                    <a:ext uri="{FF2B5EF4-FFF2-40B4-BE49-F238E27FC236}">
                      <a16:creationId xmlns:a16="http://schemas.microsoft.com/office/drawing/2014/main" id="{7C3B5C37-B8C9-4C23-A41D-91F00DE93F4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35" name="Group 34">
                <a:extLst>
                  <a:ext uri="{FF2B5EF4-FFF2-40B4-BE49-F238E27FC236}">
                    <a16:creationId xmlns:a16="http://schemas.microsoft.com/office/drawing/2014/main" id="{F0B902EB-AE38-48D0-97D9-EFD3FFBE74FB}"/>
                  </a:ext>
                </a:extLst>
              </p:cNvPr>
              <p:cNvGrpSpPr/>
              <p:nvPr/>
            </p:nvGrpSpPr>
            <p:grpSpPr>
              <a:xfrm>
                <a:off x="4687754" y="2015636"/>
                <a:ext cx="4317253" cy="4096173"/>
                <a:chOff x="1009418" y="1126636"/>
                <a:chExt cx="4317253" cy="4096173"/>
              </a:xfrm>
            </p:grpSpPr>
            <p:grpSp>
              <p:nvGrpSpPr>
                <p:cNvPr id="36" name="Group 35">
                  <a:extLst>
                    <a:ext uri="{FF2B5EF4-FFF2-40B4-BE49-F238E27FC236}">
                      <a16:creationId xmlns:a16="http://schemas.microsoft.com/office/drawing/2014/main" id="{B5980ACF-C6D6-433C-BD94-FFCC051864B4}"/>
                    </a:ext>
                  </a:extLst>
                </p:cNvPr>
                <p:cNvGrpSpPr/>
                <p:nvPr/>
              </p:nvGrpSpPr>
              <p:grpSpPr>
                <a:xfrm>
                  <a:off x="4857318" y="2458444"/>
                  <a:ext cx="469353" cy="2482846"/>
                  <a:chOff x="6014605" y="2587767"/>
                  <a:chExt cx="469353" cy="2482846"/>
                </a:xfrm>
              </p:grpSpPr>
              <p:pic>
                <p:nvPicPr>
                  <p:cNvPr id="38" name="Picture 37">
                    <a:extLst>
                      <a:ext uri="{FF2B5EF4-FFF2-40B4-BE49-F238E27FC236}">
                        <a16:creationId xmlns:a16="http://schemas.microsoft.com/office/drawing/2014/main" id="{DC92FFCC-0603-47C1-9954-E8F4D941610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39" name="Picture 38">
                    <a:extLst>
                      <a:ext uri="{FF2B5EF4-FFF2-40B4-BE49-F238E27FC236}">
                        <a16:creationId xmlns:a16="http://schemas.microsoft.com/office/drawing/2014/main" id="{4760102E-C378-42E2-ACF6-6FBDB69914C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40" name="Picture 39">
                    <a:extLst>
                      <a:ext uri="{FF2B5EF4-FFF2-40B4-BE49-F238E27FC236}">
                        <a16:creationId xmlns:a16="http://schemas.microsoft.com/office/drawing/2014/main" id="{1411A14D-6E7A-4DD1-8256-0CCFB0578B2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41" name="Picture 40">
                    <a:extLst>
                      <a:ext uri="{FF2B5EF4-FFF2-40B4-BE49-F238E27FC236}">
                        <a16:creationId xmlns:a16="http://schemas.microsoft.com/office/drawing/2014/main" id="{56072F8B-969E-4FA7-8824-1CAAC843BBF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42" name="Picture 41">
                    <a:extLst>
                      <a:ext uri="{FF2B5EF4-FFF2-40B4-BE49-F238E27FC236}">
                        <a16:creationId xmlns:a16="http://schemas.microsoft.com/office/drawing/2014/main" id="{0542A646-2D14-4034-9F83-8607F86D16F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pic>
              <p:nvPicPr>
                <p:cNvPr id="37" name="Picture 36">
                  <a:extLst>
                    <a:ext uri="{FF2B5EF4-FFF2-40B4-BE49-F238E27FC236}">
                      <a16:creationId xmlns:a16="http://schemas.microsoft.com/office/drawing/2014/main" id="{C2C375B6-2308-4769-861E-3C3625A1054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29" name="TextBox 28">
              <a:extLst>
                <a:ext uri="{FF2B5EF4-FFF2-40B4-BE49-F238E27FC236}">
                  <a16:creationId xmlns:a16="http://schemas.microsoft.com/office/drawing/2014/main" id="{8E3F31F1-F737-40EB-8F24-A1BDA448A2EC}"/>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30" name="TextBox 29">
              <a:extLst>
                <a:ext uri="{FF2B5EF4-FFF2-40B4-BE49-F238E27FC236}">
                  <a16:creationId xmlns:a16="http://schemas.microsoft.com/office/drawing/2014/main" id="{144E1F3B-9FB3-4EE9-A29A-9926796BED91}"/>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31" name="TextBox 30">
              <a:extLst>
                <a:ext uri="{FF2B5EF4-FFF2-40B4-BE49-F238E27FC236}">
                  <a16:creationId xmlns:a16="http://schemas.microsoft.com/office/drawing/2014/main" id="{8C18D1D5-73B1-48FA-9B50-97054FDC3163}"/>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32" name="TextBox 31">
              <a:extLst>
                <a:ext uri="{FF2B5EF4-FFF2-40B4-BE49-F238E27FC236}">
                  <a16:creationId xmlns:a16="http://schemas.microsoft.com/office/drawing/2014/main" id="{FB43D271-E073-4BC0-80C0-D2C68BD2E3A6}"/>
                </a:ext>
              </a:extLst>
            </p:cNvPr>
            <p:cNvSpPr txBox="1"/>
            <p:nvPr/>
          </p:nvSpPr>
          <p:spPr>
            <a:xfrm>
              <a:off x="8319207" y="4740761"/>
              <a:ext cx="230472" cy="752391"/>
            </a:xfrm>
            <a:prstGeom prst="rect">
              <a:avLst/>
            </a:prstGeom>
            <a:noFill/>
          </p:spPr>
          <p:txBody>
            <a:bodyPr vert="vert" wrap="square" lIns="0" rIns="0" rtlCol="0" anchor="b">
              <a:noAutofit/>
            </a:bodyPr>
            <a:lstStyle/>
            <a:p>
              <a:pPr algn="ctr">
                <a:lnSpc>
                  <a:spcPct val="80000"/>
                </a:lnSpc>
              </a:pPr>
              <a:r>
                <a:rPr lang="en-US" sz="1200" b="1" dirty="0">
                  <a:solidFill>
                    <a:schemeClr val="accent2">
                      <a:lumMod val="75000"/>
                    </a:schemeClr>
                  </a:solidFill>
                </a:rPr>
                <a:t>Grantee Handbook</a:t>
              </a:r>
            </a:p>
          </p:txBody>
        </p:sp>
        <p:sp>
          <p:nvSpPr>
            <p:cNvPr id="33" name="TextBox 32">
              <a:extLst>
                <a:ext uri="{FF2B5EF4-FFF2-40B4-BE49-F238E27FC236}">
                  <a16:creationId xmlns:a16="http://schemas.microsoft.com/office/drawing/2014/main" id="{06D08A9D-CD87-4B7C-A348-7F9A68FAD038}"/>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5" name="Slide Number Placeholder 4">
            <a:extLst>
              <a:ext uri="{FF2B5EF4-FFF2-40B4-BE49-F238E27FC236}">
                <a16:creationId xmlns:a16="http://schemas.microsoft.com/office/drawing/2014/main" id="{151F0EAB-677E-4973-905C-0B9A79D2B4AE}"/>
              </a:ext>
            </a:extLst>
          </p:cNvPr>
          <p:cNvSpPr>
            <a:spLocks noGrp="1"/>
          </p:cNvSpPr>
          <p:nvPr>
            <p:ph type="sldNum" sz="quarter" idx="12"/>
          </p:nvPr>
        </p:nvSpPr>
        <p:spPr/>
        <p:txBody>
          <a:bodyPr/>
          <a:lstStyle/>
          <a:p>
            <a:fld id="{AEF1280C-1E94-430E-A516-D051ECA45720}" type="slidenum">
              <a:rPr lang="en-US" smtClean="0"/>
              <a:t>60</a:t>
            </a:fld>
            <a:endParaRPr lang="en-US"/>
          </a:p>
        </p:txBody>
      </p:sp>
    </p:spTree>
    <p:extLst>
      <p:ext uri="{BB962C8B-B14F-4D97-AF65-F5344CB8AC3E}">
        <p14:creationId xmlns:p14="http://schemas.microsoft.com/office/powerpoint/2010/main" val="2514263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7B77-03CB-42D5-9BCC-FB40172F6AC8}"/>
              </a:ext>
            </a:extLst>
          </p:cNvPr>
          <p:cNvSpPr>
            <a:spLocks noGrp="1"/>
          </p:cNvSpPr>
          <p:nvPr>
            <p:ph type="title"/>
          </p:nvPr>
        </p:nvSpPr>
        <p:spPr/>
        <p:txBody>
          <a:bodyPr/>
          <a:lstStyle/>
          <a:p>
            <a:r>
              <a:rPr lang="en-US" dirty="0"/>
              <a:t>Web Resources</a:t>
            </a:r>
          </a:p>
        </p:txBody>
      </p:sp>
      <p:sp>
        <p:nvSpPr>
          <p:cNvPr id="3" name="Content Placeholder 2">
            <a:extLst>
              <a:ext uri="{FF2B5EF4-FFF2-40B4-BE49-F238E27FC236}">
                <a16:creationId xmlns:a16="http://schemas.microsoft.com/office/drawing/2014/main" id="{FE13FB05-0003-4BBB-AF1A-602CD8183340}"/>
              </a:ext>
            </a:extLst>
          </p:cNvPr>
          <p:cNvSpPr>
            <a:spLocks noGrp="1"/>
          </p:cNvSpPr>
          <p:nvPr>
            <p:ph sz="half" idx="1"/>
          </p:nvPr>
        </p:nvSpPr>
        <p:spPr/>
        <p:txBody>
          <a:bodyPr/>
          <a:lstStyle/>
          <a:p>
            <a:r>
              <a:rPr lang="en-US" dirty="0"/>
              <a:t>What is the best way to find your local American Job Center (AJC)?</a:t>
            </a:r>
          </a:p>
          <a:p>
            <a:pPr marL="650875" lvl="1" indent="-285750">
              <a:buFont typeface="Wingdings" panose="05000000000000000000" pitchFamily="2" charset="2"/>
              <a:buChar char="q"/>
            </a:pPr>
            <a:r>
              <a:rPr lang="en-US" dirty="0"/>
              <a:t>See DOL’s </a:t>
            </a:r>
            <a:r>
              <a:rPr lang="en-US" dirty="0">
                <a:hlinkClick r:id="rId3"/>
              </a:rPr>
              <a:t>Service Locator</a:t>
            </a:r>
            <a:endParaRPr lang="en-US" dirty="0"/>
          </a:p>
          <a:p>
            <a:r>
              <a:rPr lang="en-US" dirty="0"/>
              <a:t>Want More Information?</a:t>
            </a:r>
          </a:p>
          <a:p>
            <a:pPr marL="650875" lvl="1" indent="-285750">
              <a:buFont typeface="Wingdings" panose="05000000000000000000" pitchFamily="2" charset="2"/>
              <a:buChar char="q"/>
            </a:pPr>
            <a:r>
              <a:rPr lang="en-US" dirty="0">
                <a:hlinkClick r:id="rId4"/>
              </a:rPr>
              <a:t>DOLETA.gov/Grants</a:t>
            </a:r>
            <a:endParaRPr lang="en-US" dirty="0"/>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Funding Opportunities</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How to Apply</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Manage Your Awarded Grant</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Resources and Information</a:t>
            </a:r>
          </a:p>
          <a:p>
            <a:pPr marL="1084263" lvl="3" indent="-168275">
              <a:spcBef>
                <a:spcPts val="0"/>
              </a:spcBef>
            </a:pPr>
            <a:r>
              <a:rPr lang="en-US" i="1" dirty="0">
                <a:solidFill>
                  <a:schemeClr val="tx1">
                    <a:lumMod val="75000"/>
                    <a:lumOff val="25000"/>
                  </a:schemeClr>
                </a:solidFill>
              </a:rPr>
              <a:t>ETA Grantee Handbook</a:t>
            </a:r>
          </a:p>
          <a:p>
            <a:pPr marL="1084263" lvl="3" indent="-168275">
              <a:spcBef>
                <a:spcPts val="0"/>
              </a:spcBef>
            </a:pPr>
            <a:r>
              <a:rPr lang="en-US" i="1" dirty="0">
                <a:solidFill>
                  <a:schemeClr val="tx1">
                    <a:lumMod val="75000"/>
                    <a:lumOff val="25000"/>
                  </a:schemeClr>
                </a:solidFill>
              </a:rPr>
              <a:t>Annual Grant Terms Template</a:t>
            </a:r>
          </a:p>
          <a:p>
            <a:pPr marL="1084263" lvl="3" indent="-168275">
              <a:spcBef>
                <a:spcPts val="0"/>
              </a:spcBef>
            </a:pPr>
            <a:r>
              <a:rPr lang="en-US" i="1" dirty="0">
                <a:solidFill>
                  <a:schemeClr val="tx1">
                    <a:lumMod val="75000"/>
                    <a:lumOff val="25000"/>
                  </a:schemeClr>
                </a:solidFill>
              </a:rPr>
              <a:t>Core Monitoring Guide</a:t>
            </a:r>
          </a:p>
          <a:p>
            <a:pPr marL="1084263" lvl="3" indent="-168275">
              <a:spcBef>
                <a:spcPts val="0"/>
              </a:spcBef>
            </a:pPr>
            <a:r>
              <a:rPr lang="en-US" i="1" dirty="0">
                <a:solidFill>
                  <a:schemeClr val="tx1">
                    <a:lumMod val="75000"/>
                    <a:lumOff val="25000"/>
                  </a:schemeClr>
                </a:solidFill>
              </a:rPr>
              <a:t>Technical Assistance Guides</a:t>
            </a:r>
          </a:p>
          <a:p>
            <a:pPr marL="1084263" lvl="3" indent="-168275">
              <a:spcBef>
                <a:spcPts val="0"/>
              </a:spcBef>
            </a:pPr>
            <a:r>
              <a:rPr lang="en-US" i="1" dirty="0">
                <a:solidFill>
                  <a:schemeClr val="tx1">
                    <a:lumMod val="75000"/>
                    <a:lumOff val="25000"/>
                  </a:schemeClr>
                </a:solidFill>
              </a:rPr>
              <a:t>Uniform Guidance Quick Reference Sheet</a:t>
            </a:r>
            <a:endParaRPr lang="en-US" dirty="0"/>
          </a:p>
        </p:txBody>
      </p:sp>
      <p:sp>
        <p:nvSpPr>
          <p:cNvPr id="4" name="Content Placeholder 3">
            <a:extLst>
              <a:ext uri="{FF2B5EF4-FFF2-40B4-BE49-F238E27FC236}">
                <a16:creationId xmlns:a16="http://schemas.microsoft.com/office/drawing/2014/main" id="{381682E9-0C9A-4DD6-81FF-93F918A0A212}"/>
              </a:ext>
            </a:extLst>
          </p:cNvPr>
          <p:cNvSpPr>
            <a:spLocks noGrp="1"/>
          </p:cNvSpPr>
          <p:nvPr>
            <p:ph sz="half" idx="2"/>
          </p:nvPr>
        </p:nvSpPr>
        <p:spPr>
          <a:xfrm>
            <a:off x="6324601" y="1407886"/>
            <a:ext cx="4933949" cy="4672878"/>
          </a:xfrm>
        </p:spPr>
        <p:txBody>
          <a:bodyPr/>
          <a:lstStyle/>
          <a:p>
            <a:r>
              <a:rPr lang="en-US" dirty="0"/>
              <a:t>Want More Training?</a:t>
            </a:r>
          </a:p>
          <a:p>
            <a:pPr marL="650875" lvl="1" indent="-285750">
              <a:buFont typeface="Wingdings" panose="05000000000000000000" pitchFamily="2" charset="2"/>
              <a:buChar char="q"/>
            </a:pPr>
            <a:r>
              <a:rPr lang="en-US" dirty="0"/>
              <a:t>Workforce GPS’s </a:t>
            </a:r>
            <a:r>
              <a:rPr lang="en-US" dirty="0">
                <a:hlinkClick r:id="rId5"/>
              </a:rPr>
              <a:t>Grants Application and Management Community of Practice</a:t>
            </a:r>
            <a:r>
              <a:rPr lang="en-US" dirty="0"/>
              <a:t> </a:t>
            </a:r>
          </a:p>
          <a:p>
            <a:pPr marL="744538" lvl="2" indent="-174625">
              <a:buFont typeface="Arial" panose="020B0604020202020204" pitchFamily="34" charset="0"/>
              <a:buChar char="•"/>
            </a:pPr>
            <a:r>
              <a:rPr lang="en-US" i="1" u="none" dirty="0">
                <a:solidFill>
                  <a:schemeClr val="tx1">
                    <a:lumMod val="75000"/>
                    <a:lumOff val="25000"/>
                  </a:schemeClr>
                </a:solidFill>
              </a:rPr>
              <a:t>Financial Reporting</a:t>
            </a:r>
          </a:p>
          <a:p>
            <a:pPr marL="744538" lvl="2" indent="-174625">
              <a:buFont typeface="Arial" panose="020B0604020202020204" pitchFamily="34" charset="0"/>
              <a:buChar char="•"/>
            </a:pPr>
            <a:r>
              <a:rPr lang="en-US" i="1" u="none" dirty="0">
                <a:solidFill>
                  <a:schemeClr val="tx1">
                    <a:lumMod val="75000"/>
                    <a:lumOff val="25000"/>
                  </a:schemeClr>
                </a:solidFill>
              </a:rPr>
              <a:t>Subrecipient Management and Oversight</a:t>
            </a:r>
          </a:p>
          <a:p>
            <a:pPr marL="744538" lvl="2" indent="-174625">
              <a:buFont typeface="Arial" panose="020B0604020202020204" pitchFamily="34" charset="0"/>
              <a:buChar char="•"/>
            </a:pPr>
            <a:r>
              <a:rPr lang="en-US" i="1" u="none" dirty="0">
                <a:solidFill>
                  <a:schemeClr val="tx1">
                    <a:lumMod val="75000"/>
                    <a:lumOff val="25000"/>
                  </a:schemeClr>
                </a:solidFill>
              </a:rPr>
              <a:t>Indirect Cost Rates</a:t>
            </a:r>
          </a:p>
          <a:p>
            <a:pPr marL="744538" lvl="2" indent="-174625">
              <a:buFont typeface="Arial" panose="020B0604020202020204" pitchFamily="34" charset="0"/>
              <a:buChar char="•"/>
            </a:pPr>
            <a:r>
              <a:rPr lang="en-US" i="1" u="none" dirty="0">
                <a:solidFill>
                  <a:schemeClr val="tx1">
                    <a:lumMod val="75000"/>
                    <a:lumOff val="25000"/>
                  </a:schemeClr>
                </a:solidFill>
              </a:rPr>
              <a:t>Policies and Procedures</a:t>
            </a:r>
          </a:p>
          <a:p>
            <a:pPr marL="744538" lvl="2" indent="-174625">
              <a:buFont typeface="Arial" panose="020B0604020202020204" pitchFamily="34" charset="0"/>
              <a:buChar char="•"/>
            </a:pPr>
            <a:r>
              <a:rPr lang="en-US" i="1" u="none" dirty="0">
                <a:solidFill>
                  <a:schemeClr val="tx1">
                    <a:lumMod val="75000"/>
                    <a:lumOff val="25000"/>
                  </a:schemeClr>
                </a:solidFill>
              </a:rPr>
              <a:t>Procurement and Performance-Based Contracts</a:t>
            </a:r>
          </a:p>
          <a:p>
            <a:pPr marL="744538" lvl="2" indent="-174625">
              <a:buFont typeface="Arial" panose="020B0604020202020204" pitchFamily="34" charset="0"/>
              <a:buChar char="•"/>
            </a:pPr>
            <a:r>
              <a:rPr lang="en-US" i="1" u="none" dirty="0">
                <a:solidFill>
                  <a:schemeClr val="tx1">
                    <a:lumMod val="75000"/>
                    <a:lumOff val="25000"/>
                  </a:schemeClr>
                </a:solidFill>
              </a:rPr>
              <a:t>Capital Assets and More</a:t>
            </a:r>
          </a:p>
          <a:p>
            <a:pPr marL="649923" lvl="1" indent="-285750">
              <a:spcBef>
                <a:spcPts val="600"/>
              </a:spcBef>
              <a:buFont typeface="Wingdings" panose="05000000000000000000" pitchFamily="2" charset="2"/>
              <a:buChar char="q"/>
            </a:pPr>
            <a:r>
              <a:rPr lang="en-US" i="1" u="none" dirty="0" err="1">
                <a:solidFill>
                  <a:schemeClr val="tx1">
                    <a:lumMod val="75000"/>
                    <a:lumOff val="25000"/>
                  </a:schemeClr>
                </a:solidFill>
                <a:hlinkClick r:id="rId6"/>
              </a:rPr>
              <a:t>WorkforceGPS</a:t>
            </a:r>
            <a:endParaRPr lang="en-US" i="1" u="none" dirty="0">
              <a:solidFill>
                <a:schemeClr val="tx1">
                  <a:lumMod val="75000"/>
                  <a:lumOff val="25000"/>
                </a:schemeClr>
              </a:solidFill>
            </a:endParaRPr>
          </a:p>
          <a:p>
            <a:endParaRPr lang="en-US" dirty="0"/>
          </a:p>
        </p:txBody>
      </p:sp>
      <p:grpSp>
        <p:nvGrpSpPr>
          <p:cNvPr id="27" name="Group 26" descr="Grants Management Toolbox references">
            <a:extLst>
              <a:ext uri="{FF2B5EF4-FFF2-40B4-BE49-F238E27FC236}">
                <a16:creationId xmlns:a16="http://schemas.microsoft.com/office/drawing/2014/main" id="{0505EC62-71E8-4B83-80FB-A1290CC9E6D0}"/>
              </a:ext>
            </a:extLst>
          </p:cNvPr>
          <p:cNvGrpSpPr/>
          <p:nvPr/>
        </p:nvGrpSpPr>
        <p:grpSpPr>
          <a:xfrm>
            <a:off x="7522965" y="2146541"/>
            <a:ext cx="4547725" cy="4096173"/>
            <a:chOff x="4001954" y="2015636"/>
            <a:chExt cx="4547725" cy="4096173"/>
          </a:xfrm>
        </p:grpSpPr>
        <p:grpSp>
          <p:nvGrpSpPr>
            <p:cNvPr id="28" name="Group 27">
              <a:extLst>
                <a:ext uri="{FF2B5EF4-FFF2-40B4-BE49-F238E27FC236}">
                  <a16:creationId xmlns:a16="http://schemas.microsoft.com/office/drawing/2014/main" id="{39FEB0AB-7BDA-402C-8EF2-1AB6F15C966D}"/>
                </a:ext>
              </a:extLst>
            </p:cNvPr>
            <p:cNvGrpSpPr/>
            <p:nvPr/>
          </p:nvGrpSpPr>
          <p:grpSpPr>
            <a:xfrm>
              <a:off x="4001954" y="2015636"/>
              <a:ext cx="4317253" cy="4096173"/>
              <a:chOff x="4687754" y="2015636"/>
              <a:chExt cx="4317253" cy="4096173"/>
            </a:xfrm>
          </p:grpSpPr>
          <p:grpSp>
            <p:nvGrpSpPr>
              <p:cNvPr id="34" name="Group 33">
                <a:extLst>
                  <a:ext uri="{FF2B5EF4-FFF2-40B4-BE49-F238E27FC236}">
                    <a16:creationId xmlns:a16="http://schemas.microsoft.com/office/drawing/2014/main" id="{D9FEE36D-601A-4834-B8D2-E240347F1B72}"/>
                  </a:ext>
                </a:extLst>
              </p:cNvPr>
              <p:cNvGrpSpPr/>
              <p:nvPr/>
            </p:nvGrpSpPr>
            <p:grpSpPr>
              <a:xfrm>
                <a:off x="8535654" y="3347444"/>
                <a:ext cx="469353" cy="2482846"/>
                <a:chOff x="6014605" y="2587767"/>
                <a:chExt cx="469353" cy="2482846"/>
              </a:xfrm>
            </p:grpSpPr>
            <p:pic>
              <p:nvPicPr>
                <p:cNvPr id="43" name="Picture 42">
                  <a:extLst>
                    <a:ext uri="{FF2B5EF4-FFF2-40B4-BE49-F238E27FC236}">
                      <a16:creationId xmlns:a16="http://schemas.microsoft.com/office/drawing/2014/main" id="{083742B4-B9E4-4C3C-988E-DF91B377F8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44" name="Picture 43">
                  <a:extLst>
                    <a:ext uri="{FF2B5EF4-FFF2-40B4-BE49-F238E27FC236}">
                      <a16:creationId xmlns:a16="http://schemas.microsoft.com/office/drawing/2014/main" id="{A0627653-EF5A-4599-8BA6-2F7F673D45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45" name="Picture 44">
                  <a:extLst>
                    <a:ext uri="{FF2B5EF4-FFF2-40B4-BE49-F238E27FC236}">
                      <a16:creationId xmlns:a16="http://schemas.microsoft.com/office/drawing/2014/main" id="{323B3613-F8F5-4E82-93DB-1E5958517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46" name="Picture 45">
                  <a:extLst>
                    <a:ext uri="{FF2B5EF4-FFF2-40B4-BE49-F238E27FC236}">
                      <a16:creationId xmlns:a16="http://schemas.microsoft.com/office/drawing/2014/main" id="{D6AE24CE-A50A-4AFD-8A3C-B0558FE7C5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47" name="Picture 46">
                  <a:extLst>
                    <a:ext uri="{FF2B5EF4-FFF2-40B4-BE49-F238E27FC236}">
                      <a16:creationId xmlns:a16="http://schemas.microsoft.com/office/drawing/2014/main" id="{34098F12-EA15-44EE-8D98-6DC3A16AA4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35" name="Group 34">
                <a:extLst>
                  <a:ext uri="{FF2B5EF4-FFF2-40B4-BE49-F238E27FC236}">
                    <a16:creationId xmlns:a16="http://schemas.microsoft.com/office/drawing/2014/main" id="{9F7167BD-D0B4-45F8-9E57-71548F662B59}"/>
                  </a:ext>
                </a:extLst>
              </p:cNvPr>
              <p:cNvGrpSpPr/>
              <p:nvPr/>
            </p:nvGrpSpPr>
            <p:grpSpPr>
              <a:xfrm>
                <a:off x="4687754" y="2015636"/>
                <a:ext cx="4317253" cy="4096173"/>
                <a:chOff x="1009418" y="1126636"/>
                <a:chExt cx="4317253" cy="4096173"/>
              </a:xfrm>
            </p:grpSpPr>
            <p:grpSp>
              <p:nvGrpSpPr>
                <p:cNvPr id="36" name="Group 35">
                  <a:extLst>
                    <a:ext uri="{FF2B5EF4-FFF2-40B4-BE49-F238E27FC236}">
                      <a16:creationId xmlns:a16="http://schemas.microsoft.com/office/drawing/2014/main" id="{9564EA2A-2BA8-4034-8240-7D0B5BD5B596}"/>
                    </a:ext>
                  </a:extLst>
                </p:cNvPr>
                <p:cNvGrpSpPr/>
                <p:nvPr/>
              </p:nvGrpSpPr>
              <p:grpSpPr>
                <a:xfrm>
                  <a:off x="4857318" y="2458444"/>
                  <a:ext cx="469353" cy="2482846"/>
                  <a:chOff x="6014605" y="2587767"/>
                  <a:chExt cx="469353" cy="2482846"/>
                </a:xfrm>
              </p:grpSpPr>
              <p:pic>
                <p:nvPicPr>
                  <p:cNvPr id="38" name="Picture 37">
                    <a:extLst>
                      <a:ext uri="{FF2B5EF4-FFF2-40B4-BE49-F238E27FC236}">
                        <a16:creationId xmlns:a16="http://schemas.microsoft.com/office/drawing/2014/main" id="{DC74FC0D-79B8-41D3-8D24-5CEE610A857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39" name="Picture 38">
                    <a:extLst>
                      <a:ext uri="{FF2B5EF4-FFF2-40B4-BE49-F238E27FC236}">
                        <a16:creationId xmlns:a16="http://schemas.microsoft.com/office/drawing/2014/main" id="{F46BCA96-9A29-4117-8FB0-725E0228C04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40" name="Picture 39">
                    <a:extLst>
                      <a:ext uri="{FF2B5EF4-FFF2-40B4-BE49-F238E27FC236}">
                        <a16:creationId xmlns:a16="http://schemas.microsoft.com/office/drawing/2014/main" id="{089B771F-064F-48C7-ABD5-AA7A656E113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41" name="Picture 40">
                    <a:extLst>
                      <a:ext uri="{FF2B5EF4-FFF2-40B4-BE49-F238E27FC236}">
                        <a16:creationId xmlns:a16="http://schemas.microsoft.com/office/drawing/2014/main" id="{F35A2591-C12D-4C6B-B172-DE118E51044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42" name="Picture 41">
                    <a:extLst>
                      <a:ext uri="{FF2B5EF4-FFF2-40B4-BE49-F238E27FC236}">
                        <a16:creationId xmlns:a16="http://schemas.microsoft.com/office/drawing/2014/main" id="{9955973E-1FEA-433D-9469-2671FE43EA1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pic>
              <p:nvPicPr>
                <p:cNvPr id="37" name="Picture 36">
                  <a:extLst>
                    <a:ext uri="{FF2B5EF4-FFF2-40B4-BE49-F238E27FC236}">
                      <a16:creationId xmlns:a16="http://schemas.microsoft.com/office/drawing/2014/main" id="{68564B49-C103-4178-9A0E-0163FDEDB60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29" name="TextBox 28">
              <a:extLst>
                <a:ext uri="{FF2B5EF4-FFF2-40B4-BE49-F238E27FC236}">
                  <a16:creationId xmlns:a16="http://schemas.microsoft.com/office/drawing/2014/main" id="{1C484A9D-A22C-486E-A0DC-A70E8BA8DF2D}"/>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30" name="TextBox 29">
              <a:extLst>
                <a:ext uri="{FF2B5EF4-FFF2-40B4-BE49-F238E27FC236}">
                  <a16:creationId xmlns:a16="http://schemas.microsoft.com/office/drawing/2014/main" id="{9FC1B392-67F8-4B8E-85F1-06225CD78DBE}"/>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31" name="TextBox 30">
              <a:extLst>
                <a:ext uri="{FF2B5EF4-FFF2-40B4-BE49-F238E27FC236}">
                  <a16:creationId xmlns:a16="http://schemas.microsoft.com/office/drawing/2014/main" id="{B11062F4-379F-489C-9B84-F80331EC7ABF}"/>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32" name="TextBox 31">
              <a:extLst>
                <a:ext uri="{FF2B5EF4-FFF2-40B4-BE49-F238E27FC236}">
                  <a16:creationId xmlns:a16="http://schemas.microsoft.com/office/drawing/2014/main" id="{9C8B0B6C-BAD3-485E-A284-BA097C2A1462}"/>
                </a:ext>
              </a:extLst>
            </p:cNvPr>
            <p:cNvSpPr txBox="1"/>
            <p:nvPr/>
          </p:nvSpPr>
          <p:spPr>
            <a:xfrm>
              <a:off x="8319207" y="4740761"/>
              <a:ext cx="230472" cy="752391"/>
            </a:xfrm>
            <a:prstGeom prst="rect">
              <a:avLst/>
            </a:prstGeom>
            <a:noFill/>
          </p:spPr>
          <p:txBody>
            <a:bodyPr vert="vert" wrap="square" lIns="0" rIns="0" rtlCol="0" anchor="b">
              <a:noAutofit/>
            </a:bodyPr>
            <a:lstStyle/>
            <a:p>
              <a:pPr algn="ctr">
                <a:lnSpc>
                  <a:spcPct val="80000"/>
                </a:lnSpc>
              </a:pPr>
              <a:r>
                <a:rPr lang="en-US" sz="1200" b="1" dirty="0">
                  <a:solidFill>
                    <a:schemeClr val="accent2">
                      <a:lumMod val="75000"/>
                    </a:schemeClr>
                  </a:solidFill>
                </a:rPr>
                <a:t>Grantee Handbook</a:t>
              </a:r>
            </a:p>
          </p:txBody>
        </p:sp>
        <p:sp>
          <p:nvSpPr>
            <p:cNvPr id="33" name="TextBox 32">
              <a:extLst>
                <a:ext uri="{FF2B5EF4-FFF2-40B4-BE49-F238E27FC236}">
                  <a16:creationId xmlns:a16="http://schemas.microsoft.com/office/drawing/2014/main" id="{76CA7F86-8506-4099-85AD-F3DBFF046746}"/>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5" name="Slide Number Placeholder 4">
            <a:extLst>
              <a:ext uri="{FF2B5EF4-FFF2-40B4-BE49-F238E27FC236}">
                <a16:creationId xmlns:a16="http://schemas.microsoft.com/office/drawing/2014/main" id="{A28F40F4-D86A-4D7B-99F2-EF055827913F}"/>
              </a:ext>
            </a:extLst>
          </p:cNvPr>
          <p:cNvSpPr>
            <a:spLocks noGrp="1"/>
          </p:cNvSpPr>
          <p:nvPr>
            <p:ph type="sldNum" sz="quarter" idx="12"/>
          </p:nvPr>
        </p:nvSpPr>
        <p:spPr/>
        <p:txBody>
          <a:bodyPr/>
          <a:lstStyle/>
          <a:p>
            <a:fld id="{AEF1280C-1E94-430E-A516-D051ECA45720}" type="slidenum">
              <a:rPr lang="en-US" smtClean="0"/>
              <a:t>61</a:t>
            </a:fld>
            <a:endParaRPr lang="en-US"/>
          </a:p>
        </p:txBody>
      </p:sp>
    </p:spTree>
    <p:extLst>
      <p:ext uri="{BB962C8B-B14F-4D97-AF65-F5344CB8AC3E}">
        <p14:creationId xmlns:p14="http://schemas.microsoft.com/office/powerpoint/2010/main" val="37110772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Remember the Grant Management Toolbox!</a:t>
            </a:r>
          </a:p>
        </p:txBody>
      </p:sp>
      <p:pic>
        <p:nvPicPr>
          <p:cNvPr id="6" name="Picture 5" descr="Grant Management Toolbox contents">
            <a:extLst>
              <a:ext uri="{FF2B5EF4-FFF2-40B4-BE49-F238E27FC236}">
                <a16:creationId xmlns:a16="http://schemas.microsoft.com/office/drawing/2014/main" id="{1F0AEB94-BAF5-4CCE-8961-4D3B5332217E}"/>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62</a:t>
            </a:fld>
            <a:endParaRPr lang="en-US"/>
          </a:p>
        </p:txBody>
      </p:sp>
    </p:spTree>
    <p:extLst>
      <p:ext uri="{BB962C8B-B14F-4D97-AF65-F5344CB8AC3E}">
        <p14:creationId xmlns:p14="http://schemas.microsoft.com/office/powerpoint/2010/main" val="3644912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D25C5-895E-4446-A923-A47876544B10}"/>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3FE1347E-F200-4026-8820-F0972249283F}"/>
              </a:ext>
            </a:extLst>
          </p:cNvPr>
          <p:cNvSpPr>
            <a:spLocks noGrp="1"/>
          </p:cNvSpPr>
          <p:nvPr>
            <p:ph type="sldNum" sz="quarter" idx="12"/>
          </p:nvPr>
        </p:nvSpPr>
        <p:spPr/>
        <p:txBody>
          <a:bodyPr/>
          <a:lstStyle/>
          <a:p>
            <a:fld id="{AEF1280C-1E94-430E-A516-D051ECA45720}" type="slidenum">
              <a:rPr lang="en-US" smtClean="0"/>
              <a:t>63</a:t>
            </a:fld>
            <a:endParaRPr lang="en-US"/>
          </a:p>
        </p:txBody>
      </p:sp>
    </p:spTree>
    <p:extLst>
      <p:ext uri="{BB962C8B-B14F-4D97-AF65-F5344CB8AC3E}">
        <p14:creationId xmlns:p14="http://schemas.microsoft.com/office/powerpoint/2010/main" val="3661699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1518C-7209-4458-9A61-9AAACAB5FC89}"/>
              </a:ext>
            </a:extLst>
          </p:cNvPr>
          <p:cNvSpPr>
            <a:spLocks noGrp="1"/>
          </p:cNvSpPr>
          <p:nvPr>
            <p:ph type="title"/>
          </p:nvPr>
        </p:nvSpPr>
        <p:spPr/>
        <p:txBody>
          <a:bodyPr/>
          <a:lstStyle/>
          <a:p>
            <a:r>
              <a:rPr lang="en-US" dirty="0"/>
              <a:t>Please complete your evaluations.</a:t>
            </a:r>
          </a:p>
        </p:txBody>
      </p:sp>
      <p:sp>
        <p:nvSpPr>
          <p:cNvPr id="3" name="Slide Number Placeholder 2">
            <a:extLst>
              <a:ext uri="{FF2B5EF4-FFF2-40B4-BE49-F238E27FC236}">
                <a16:creationId xmlns:a16="http://schemas.microsoft.com/office/drawing/2014/main" id="{8F65043D-8EF0-47B0-8D01-B176813511F1}"/>
              </a:ext>
            </a:extLst>
          </p:cNvPr>
          <p:cNvSpPr>
            <a:spLocks noGrp="1"/>
          </p:cNvSpPr>
          <p:nvPr>
            <p:ph type="sldNum" sz="quarter" idx="12"/>
          </p:nvPr>
        </p:nvSpPr>
        <p:spPr/>
        <p:txBody>
          <a:bodyPr/>
          <a:lstStyle/>
          <a:p>
            <a:fld id="{AEF1280C-1E94-430E-A516-D051ECA45720}" type="slidenum">
              <a:rPr lang="en-US" smtClean="0"/>
              <a:t>64</a:t>
            </a:fld>
            <a:endParaRPr lang="en-US" dirty="0"/>
          </a:p>
        </p:txBody>
      </p:sp>
    </p:spTree>
    <p:extLst>
      <p:ext uri="{BB962C8B-B14F-4D97-AF65-F5344CB8AC3E}">
        <p14:creationId xmlns:p14="http://schemas.microsoft.com/office/powerpoint/2010/main" val="210436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3091-8134-4E42-9600-CD188521D3AA}"/>
              </a:ext>
            </a:extLst>
          </p:cNvPr>
          <p:cNvSpPr>
            <a:spLocks noGrp="1"/>
          </p:cNvSpPr>
          <p:nvPr>
            <p:ph type="title"/>
          </p:nvPr>
        </p:nvSpPr>
        <p:spPr/>
        <p:txBody>
          <a:bodyPr/>
          <a:lstStyle/>
          <a:p>
            <a:r>
              <a:rPr lang="en-US" altLang="en-US" dirty="0">
                <a:ea typeface="MS PGothic" charset="-128"/>
              </a:rPr>
              <a:t>Tools For Accurate Financial Data</a:t>
            </a:r>
            <a:endParaRPr lang="en-US" dirty="0"/>
          </a:p>
        </p:txBody>
      </p:sp>
      <p:sp>
        <p:nvSpPr>
          <p:cNvPr id="48130"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a:t>Accounting systems including charts of accounts to compile, identify and track financial transactions by classifications for reporting purposes</a:t>
            </a:r>
          </a:p>
          <a:p>
            <a:r>
              <a:rPr lang="en-US" altLang="en-US" dirty="0"/>
              <a:t>Reliable and knowledgeable staff to perform the monthly accounting process and produce the required financial reports</a:t>
            </a:r>
          </a:p>
          <a:p>
            <a:r>
              <a:rPr lang="en-US" altLang="en-US" dirty="0"/>
              <a:t>Policies and procedures. Internal controls to ensure a consistent process of compiling, identifying, tracking and reporting financial transactions </a:t>
            </a:r>
            <a:endParaRPr lang="en-US" altLang="en-US" dirty="0">
              <a:ea typeface="MS PGothic" charset="-128"/>
            </a:endParaRPr>
          </a:p>
        </p:txBody>
      </p:sp>
      <p:sp>
        <p:nvSpPr>
          <p:cNvPr id="3" name="Slide Number Placeholder 2">
            <a:extLst>
              <a:ext uri="{FF2B5EF4-FFF2-40B4-BE49-F238E27FC236}">
                <a16:creationId xmlns:a16="http://schemas.microsoft.com/office/drawing/2014/main" id="{28C03B65-E80C-4B32-B4B7-A204F3827B09}"/>
              </a:ext>
            </a:extLst>
          </p:cNvPr>
          <p:cNvSpPr>
            <a:spLocks noGrp="1"/>
          </p:cNvSpPr>
          <p:nvPr>
            <p:ph type="sldNum" sz="quarter" idx="12"/>
          </p:nvPr>
        </p:nvSpPr>
        <p:spPr/>
        <p:txBody>
          <a:bodyPr/>
          <a:lstStyle/>
          <a:p>
            <a:fld id="{AEF1280C-1E94-430E-A516-D051ECA45720}" type="slidenum">
              <a:rPr lang="en-US" smtClean="0"/>
              <a:t>7</a:t>
            </a:fld>
            <a:endParaRPr lang="en-US" dirty="0"/>
          </a:p>
        </p:txBody>
      </p:sp>
    </p:spTree>
    <p:extLst>
      <p:ext uri="{BB962C8B-B14F-4D97-AF65-F5344CB8AC3E}">
        <p14:creationId xmlns:p14="http://schemas.microsoft.com/office/powerpoint/2010/main" val="537706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D275E9-74F4-4006-B7A0-9EC776AD7CE1}"/>
              </a:ext>
            </a:extLst>
          </p:cNvPr>
          <p:cNvSpPr>
            <a:spLocks noGrp="1"/>
          </p:cNvSpPr>
          <p:nvPr>
            <p:ph type="title"/>
          </p:nvPr>
        </p:nvSpPr>
        <p:spPr/>
        <p:txBody>
          <a:bodyPr/>
          <a:lstStyle/>
          <a:p>
            <a:r>
              <a:rPr lang="en-US" dirty="0"/>
              <a:t>Authorization of ETA 9130</a:t>
            </a:r>
          </a:p>
        </p:txBody>
      </p:sp>
      <p:sp>
        <p:nvSpPr>
          <p:cNvPr id="2" name="Text Placeholder 1"/>
          <p:cNvSpPr>
            <a:spLocks noGrp="1"/>
          </p:cNvSpPr>
          <p:nvPr>
            <p:ph idx="1"/>
          </p:nvPr>
        </p:nvSpPr>
        <p:spPr/>
        <p:txBody>
          <a:bodyPr>
            <a:normAutofit/>
          </a:bodyPr>
          <a:lstStyle/>
          <a:p>
            <a:pPr>
              <a:defRPr/>
            </a:pPr>
            <a:r>
              <a:rPr lang="en-US" altLang="en-US" dirty="0"/>
              <a:t>Uniform Guidance </a:t>
            </a:r>
            <a:r>
              <a:rPr lang="en-US" altLang="en-US" dirty="0">
                <a:hlinkClick r:id="rId3"/>
              </a:rPr>
              <a:t>2 CFR Part 200</a:t>
            </a:r>
            <a:endParaRPr lang="en-US" altLang="en-US" dirty="0"/>
          </a:p>
          <a:p>
            <a:pPr lvl="1">
              <a:defRPr/>
            </a:pPr>
            <a:r>
              <a:rPr lang="en-US" altLang="en-US" dirty="0"/>
              <a:t>Financial Management </a:t>
            </a:r>
            <a:r>
              <a:rPr lang="en-US" altLang="en-US" dirty="0">
                <a:hlinkClick r:id="rId4"/>
              </a:rPr>
              <a:t>2 CFR 200.302(b)(2)</a:t>
            </a:r>
            <a:r>
              <a:rPr lang="en-US" altLang="en-US" dirty="0"/>
              <a:t> requires accurate, current, complete disclosure of financial results</a:t>
            </a:r>
          </a:p>
          <a:p>
            <a:pPr lvl="1">
              <a:defRPr/>
            </a:pPr>
            <a:r>
              <a:rPr lang="en-US" altLang="en-US" dirty="0"/>
              <a:t>Financial Reporting </a:t>
            </a:r>
            <a:r>
              <a:rPr lang="en-US" altLang="en-US" dirty="0">
                <a:hlinkClick r:id="rId5"/>
              </a:rPr>
              <a:t>2 CFR 200.327</a:t>
            </a:r>
            <a:r>
              <a:rPr lang="en-US" altLang="en-US" dirty="0"/>
              <a:t> requires no less frequently than annually nor more frequently than quarterly per terms and conditions of Federal award, except in unusual circumstances</a:t>
            </a:r>
          </a:p>
          <a:p>
            <a:pPr>
              <a:defRPr/>
            </a:pPr>
            <a:r>
              <a:rPr lang="en-US" altLang="en-US" dirty="0"/>
              <a:t>DOL Exception </a:t>
            </a:r>
            <a:r>
              <a:rPr lang="en-US" altLang="en-US" dirty="0">
                <a:hlinkClick r:id="rId6"/>
              </a:rPr>
              <a:t>2 CFR 2900.14</a:t>
            </a:r>
            <a:r>
              <a:rPr lang="en-US" altLang="en-US" dirty="0"/>
              <a:t> Financial reporting</a:t>
            </a:r>
          </a:p>
          <a:p>
            <a:pPr lvl="1">
              <a:defRPr/>
            </a:pPr>
            <a:r>
              <a:rPr lang="en-US" altLang="en-US" dirty="0"/>
              <a:t>Recipient must develop accrual information through best estimates based on an analysis of the documentation at hand</a:t>
            </a:r>
            <a:endParaRPr lang="en-US" dirty="0"/>
          </a:p>
        </p:txBody>
      </p:sp>
      <p:sp>
        <p:nvSpPr>
          <p:cNvPr id="5" name="Slide Number Placeholder 4">
            <a:extLst>
              <a:ext uri="{FF2B5EF4-FFF2-40B4-BE49-F238E27FC236}">
                <a16:creationId xmlns:a16="http://schemas.microsoft.com/office/drawing/2014/main" id="{FF9D91FD-0E17-4657-96A1-7FE7A9557548}"/>
              </a:ext>
            </a:extLst>
          </p:cNvPr>
          <p:cNvSpPr>
            <a:spLocks noGrp="1"/>
          </p:cNvSpPr>
          <p:nvPr>
            <p:ph type="sldNum" sz="quarter" idx="12"/>
          </p:nvPr>
        </p:nvSpPr>
        <p:spPr/>
        <p:txBody>
          <a:bodyPr/>
          <a:lstStyle/>
          <a:p>
            <a:fld id="{AEF1280C-1E94-430E-A516-D051ECA45720}" type="slidenum">
              <a:rPr lang="en-US" smtClean="0"/>
              <a:t>8</a:t>
            </a:fld>
            <a:endParaRPr lang="en-US" dirty="0"/>
          </a:p>
        </p:txBody>
      </p:sp>
    </p:spTree>
    <p:extLst>
      <p:ext uri="{BB962C8B-B14F-4D97-AF65-F5344CB8AC3E}">
        <p14:creationId xmlns:p14="http://schemas.microsoft.com/office/powerpoint/2010/main" val="37257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B2751-7CB8-45ED-B95C-C83E563E4C5C}"/>
              </a:ext>
            </a:extLst>
          </p:cNvPr>
          <p:cNvSpPr>
            <a:spLocks noGrp="1"/>
          </p:cNvSpPr>
          <p:nvPr>
            <p:ph type="title"/>
          </p:nvPr>
        </p:nvSpPr>
        <p:spPr/>
        <p:txBody>
          <a:bodyPr/>
          <a:lstStyle/>
          <a:p>
            <a:r>
              <a:rPr lang="en-US" altLang="en-US" dirty="0">
                <a:ea typeface="MS PGothic" charset="-128"/>
              </a:rPr>
              <a:t>ETA Guidance on Financial Reporting</a:t>
            </a:r>
            <a:endParaRPr lang="en-US" dirty="0"/>
          </a:p>
        </p:txBody>
      </p:sp>
      <p:sp>
        <p:nvSpPr>
          <p:cNvPr id="39942"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defRPr/>
            </a:pPr>
            <a:r>
              <a:rPr lang="en-US" altLang="en-US" dirty="0">
                <a:hlinkClick r:id="rId3"/>
              </a:rPr>
              <a:t>Training &amp; Employment Guidance Letter (TEGL) 2-16: </a:t>
            </a:r>
            <a:r>
              <a:rPr lang="en-US" dirty="0">
                <a:hlinkClick r:id="rId3"/>
              </a:rPr>
              <a:t>Revised ETA-9130 Financial Report, Instructions, and Additional Guidance</a:t>
            </a:r>
            <a:endParaRPr lang="en-US" dirty="0"/>
          </a:p>
          <a:p>
            <a:pPr lvl="1">
              <a:spcAft>
                <a:spcPct val="15000"/>
              </a:spcAft>
              <a:defRPr/>
            </a:pPr>
            <a:r>
              <a:rPr lang="en-US" dirty="0"/>
              <a:t>Published July 14, 2016</a:t>
            </a:r>
          </a:p>
          <a:p>
            <a:pPr lvl="1">
              <a:spcAft>
                <a:spcPct val="15000"/>
              </a:spcAft>
              <a:defRPr/>
            </a:pPr>
            <a:r>
              <a:rPr lang="en-US" dirty="0"/>
              <a:t>Financial Reporting Process</a:t>
            </a:r>
          </a:p>
          <a:p>
            <a:pPr lvl="2">
              <a:spcAft>
                <a:spcPct val="15000"/>
              </a:spcAft>
              <a:defRPr/>
            </a:pPr>
            <a:r>
              <a:rPr lang="en-US" dirty="0"/>
              <a:t>Password and PIN Assignments</a:t>
            </a:r>
          </a:p>
          <a:p>
            <a:pPr lvl="2">
              <a:spcAft>
                <a:spcPct val="15000"/>
              </a:spcAft>
              <a:defRPr/>
            </a:pPr>
            <a:r>
              <a:rPr lang="en-US" dirty="0"/>
              <a:t>Report Submission</a:t>
            </a:r>
          </a:p>
          <a:p>
            <a:pPr lvl="2">
              <a:spcAft>
                <a:spcPct val="15000"/>
              </a:spcAft>
              <a:defRPr/>
            </a:pPr>
            <a:r>
              <a:rPr lang="en-US" dirty="0"/>
              <a:t>Reporting Requirements</a:t>
            </a:r>
          </a:p>
          <a:p>
            <a:pPr lvl="1">
              <a:spcAft>
                <a:spcPct val="15000"/>
              </a:spcAft>
              <a:defRPr/>
            </a:pPr>
            <a:r>
              <a:rPr lang="en-US" dirty="0"/>
              <a:t>Changes to Reporting Requirements</a:t>
            </a:r>
          </a:p>
        </p:txBody>
      </p:sp>
      <p:sp>
        <p:nvSpPr>
          <p:cNvPr id="3" name="Slide Number Placeholder 2">
            <a:extLst>
              <a:ext uri="{FF2B5EF4-FFF2-40B4-BE49-F238E27FC236}">
                <a16:creationId xmlns:a16="http://schemas.microsoft.com/office/drawing/2014/main" id="{5485644D-4747-42F4-BC9A-BB4D8B3B6133}"/>
              </a:ext>
            </a:extLst>
          </p:cNvPr>
          <p:cNvSpPr>
            <a:spLocks noGrp="1"/>
          </p:cNvSpPr>
          <p:nvPr>
            <p:ph type="sldNum" sz="quarter" idx="12"/>
          </p:nvPr>
        </p:nvSpPr>
        <p:spPr/>
        <p:txBody>
          <a:bodyPr/>
          <a:lstStyle/>
          <a:p>
            <a:fld id="{AEF1280C-1E94-430E-A516-D051ECA45720}" type="slidenum">
              <a:rPr lang="en-US" smtClean="0"/>
              <a:t>9</a:t>
            </a:fld>
            <a:endParaRPr lang="en-US" dirty="0"/>
          </a:p>
        </p:txBody>
      </p:sp>
    </p:spTree>
    <p:extLst>
      <p:ext uri="{BB962C8B-B14F-4D97-AF65-F5344CB8AC3E}">
        <p14:creationId xmlns:p14="http://schemas.microsoft.com/office/powerpoint/2010/main" val="33521444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Layout for Compliance">
  <a:themeElements>
    <a:clrScheme name="DOL - 508 adjusted">
      <a:dk1>
        <a:srgbClr val="323332"/>
      </a:dk1>
      <a:lt1>
        <a:sysClr val="window" lastClr="FFFFFF"/>
      </a:lt1>
      <a:dk2>
        <a:srgbClr val="44546A"/>
      </a:dk2>
      <a:lt2>
        <a:srgbClr val="E7E6E6"/>
      </a:lt2>
      <a:accent1>
        <a:srgbClr val="2A5681"/>
      </a:accent1>
      <a:accent2>
        <a:srgbClr val="F35B2D"/>
      </a:accent2>
      <a:accent3>
        <a:srgbClr val="A5A5A5"/>
      </a:accent3>
      <a:accent4>
        <a:srgbClr val="F5AE6C"/>
      </a:accent4>
      <a:accent5>
        <a:srgbClr val="0058A7"/>
      </a:accent5>
      <a:accent6>
        <a:srgbClr val="44546A"/>
      </a:accent6>
      <a:hlink>
        <a:srgbClr val="0058A7"/>
      </a:hlink>
      <a:folHlink>
        <a:srgbClr val="2A56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804929A0-A73D-4154-B0EF-0EF8B31C4BAC}"/>
    </a:ext>
  </a:extLst>
</a:theme>
</file>

<file path=ppt/theme/theme2.xml><?xml version="1.0" encoding="utf-8"?>
<a:theme xmlns:a="http://schemas.openxmlformats.org/drawingml/2006/main" name="Template Instructions">
  <a:themeElements>
    <a:clrScheme name="Maher Color Scheme">
      <a:dk1>
        <a:srgbClr val="414143"/>
      </a:dk1>
      <a:lt1>
        <a:sysClr val="window" lastClr="FFFFFF"/>
      </a:lt1>
      <a:dk2>
        <a:srgbClr val="414143"/>
      </a:dk2>
      <a:lt2>
        <a:srgbClr val="E7E6E6"/>
      </a:lt2>
      <a:accent1>
        <a:srgbClr val="3687B9"/>
      </a:accent1>
      <a:accent2>
        <a:srgbClr val="F47B20"/>
      </a:accent2>
      <a:accent3>
        <a:srgbClr val="A5A5A5"/>
      </a:accent3>
      <a:accent4>
        <a:srgbClr val="CC1543"/>
      </a:accent4>
      <a:accent5>
        <a:srgbClr val="E7E6E6"/>
      </a:accent5>
      <a:accent6>
        <a:srgbClr val="67BD49"/>
      </a:accent6>
      <a:hlink>
        <a:srgbClr val="0563C1"/>
      </a:hlink>
      <a:folHlink>
        <a:srgbClr val="6227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68B30301-64D3-4BA4-8E66-E62887BA72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1cnDkPz6lsJRSgZMn20BbtU8KdE=" pdftag="H2" isBookmarkSet="no" bookmark="yes" Order="_x0031_"/>
  <Shape xmlns="" ID="C+burWii3DTXh7qFb7YpewYkgnE=" validate="no" artifact="_x0031_" formula="no" inline="no" Order="_x0031_" pdftag="H1" isBookmarkSet="no" bookmark="yes"/>
  <Shape xmlns="" ID="NS/MClBXmAR2PDKf3Wuvn1ntyH8=" artifact="_x0031_" pdftag="H2" isBookmarkSet="no" bookmark="yes" validate="no" Order="_x0031_"/>
  <Shape xmlns="" ID="zGC7kL0TaG/g7dv85zvvaGj04Aw=" validate="no" artifact="_x0031_" Order="_x0031_" pdftag="H2" isBookmarkSet="no" bookmark="yes"/>
  <Shape xmlns="" ID="C5nQGcdYMWtFHioPYP5tqqhHZeI=" validate="no" artifact="_x0031_" Order="_x0032_" pdftag="P" isBookmarkSet="no"/>
  <Shape xmlns="" ID="5y168p4SYhB7mAGRXZvWvKdqruw=" Order="_x0033_" pdftag="_x005B_Artifact_x005D_" isBookmarkSet="no"/>
  <Shape xmlns="" ID="MoJL2/ZljNgb30hBN2ZgdSNxDRE=" validate="no" artifact="_x0031_" Order="_x0031_" pdftag="H2" isBookmarkSet="no" bookmark="yes"/>
  <Shape xmlns="" ID="+cIN1n+pFimoEnkpRZDPMVgMypg=" validate="no" artifact="_x0031_" Order="_x0032_" pdftag="P" isBookmarkSet="no"/>
  <Shape xmlns="" ID="VpsOQxTtu0OSNpNGv3Ke/rJwTfY=" Order="_x0033_" pdftag="_x005B_Artifact_x005D_" isBookmarkSet="no"/>
  <Shape xmlns="" ID="ey857AC/cLaYwG0qVipCrBHUJLk=" Order="_x0031_" artifact="_x0031_" pdftag="_x005B_Artifact_x005D_" formula="no" inline="no" validate="no" isBookmarkSet="no"/>
  <Shape xmlns="" ID="u8oc/159f1TRcwXKgETS+bfdEwo=" validate="no" artifact="_x0031_" pdftag="P" isBookmarkSet="no" Order="_x0032_"/>
  <Shape xmlns="" ID="Hq6SmvevTGdCnXBdcLlWPSTOT7M=" Order="_x0032_" pdftag="_x005B_Artifact_x005D_" isBookmarkSet="no"/>
  <Shape xmlns="" ID="KwEGUCoT1ki6yVJzkZdkm35jsIU=" Order="_x0032_" formula="no" inline="no" artifact="_x0031_" pdftag="_x005B_Artifact_x005D_" validate="no" isBookmarkSet="no"/>
  <Shape xmlns="" ID="EhY28c/OkNZEEEYi9dJhaRt6F64=" artifact="_x0031_" validate="no" Order="_x0031_" pdftag="H2" isBookmarkSet="no" bookmark="yes"/>
  <Shape xmlns="" ID="2nkKy+Bit+8J8md1HVSBVTRQsGE=" validate="no" artifact="_x0031_" pdftag="P" isBookmarkSet="no" Order="_x0032_"/>
  <Shape xmlns="" ID="p+KU7jH6LeThDdqhbzyi7JtKY0o=" Order="_x0036_" pdftag="_x005B_Artifact_x005D_" isBookmarkSet="no"/>
  <Shape xmlns="" ID="4oAPlKGYrmB+qpD5N/UcTnaHOgc=" artifact="_x0031_" Order="_x0033_" formula="no" inline="no" validate="no" pdftag="Figure" isBookmarkSet="no"/>
  <Shape xmlns="" ID="MpcwiLalR1kXAYnEPXFmcnvDo8s=" validate="no" artifact="_x0031_" pdftag="P" isBookmarkSet="no" Order="_x0034_"/>
  <Shape xmlns="" ID="eMONUUgFcoAoES+9zu51dInfCek=" artifact="_x0031_" Order="_x0035_" validate="no" pdftag="Figure" isBookmarkSet="no"/>
  <Shape xmlns="" ID="s5rdzgpfvS6Eg0LsRT/DxBIubV0=" pdftag="" validate="no" artifact="_x0031_" Order="_x0031_"/>
  <Shape xmlns="" ID="89u8j6rtKvOVkl5ugqM+B+e5WFk=" validate="no" artifact="_x0031_" Order="_x0032_" pdftag="P" isBookmarkSet="no"/>
  <Shape xmlns="" ID="wRHbGvpW7EYqxfCN7cFYV5Q6oN8=" Order="_x0038_" pdftag="_x005B_Artifact_x005D_" isBookmarkSet="no"/>
  <Shape xmlns="" ID="gALGMpcSzRJ7ecfTjOG47dXZ0yQ=" pdftag="" validate="no" artifact="_x0031_" Order="_x0033_"/>
  <Shape xmlns="" ID="S1YUSiQRlk+Ee8ToBA0u9g8KsjQ=" validate="no" artifact="_x0031_" Order="_x0034_" pdftag="P" isBookmarkSet="no"/>
  <Shape xmlns="" ID="EyKGogrwaI7avit5zedHOKyXsTY=" pdftag="" validate="no" artifact="_x0031_" Order="_x0035_"/>
  <Shape xmlns="" ID="8hK4admP1rr2IWDnomYtUR6jr4M=" validate="no" artifact="_x0031_" Order="_x0036_" pdftag="P" isBookmarkSet="no"/>
  <Shape xmlns="" ID="8JzhUECJ/b07ONag8FWqxjtDuK4=" pdftag="" validate="no" artifact="_x0031_" Order="_x0037_"/>
  <Shape xmlns="" ID="M8PAuWplZWYVxYacB7ZS4sTZcMo=" validate="no" artifact="_x0031_" Order="_x0031_" pdftag="H2" isBookmarkSet="no" bookmark="yes"/>
  <Shape xmlns="" ID="/RMQlZa3iHGyGEUd8rR6JnhuI4w=" artifact="_x0031_" pdftag="Figure" isBookmarkSet="no" validate="no" Order="_x0032_"/>
  <Shape xmlns="" ID="XunwP5AFmXkc8Xej0NXl1fmuoFs=" Order="_x0033_" pdftag="_x005B_Artifact_x005D_" isBookmarkSet="no"/>
  <Shape xmlns="" ID="h1/NS0EaGjTxhZG7uFu7GOX/b1w=" validate="no" artifact="_x0031_" Order="_x0031_" pdftag="H2" isBookmarkSet="no" bookmark="yes"/>
  <Shape xmlns="" ID="DjXLRiamIj8Gw5QnnJJ9UMusg80=" artifact="_x0031_" Order="_x0032_" validate="no" pdftag="Figure" isBookmarkSet="no"/>
  <Shape xmlns="" ID="yCGYA8zS5eiD0QsREFrfPl6H6C4=" Order="_x0033_" pdftag="_x005B_Artifact_x005D_" isBookmarkSet="no"/>
  <Shape xmlns="" ID="d015twqWnoiO2AQSiP/RA0f2icc=" artifact="_x0031_" Order="_x0031_" validate="no" pdftag="Figure" isBookmarkSet="no"/>
  <Shape xmlns="" ID="7S8TPCdRYaTBl6IhV7DI/mCpGTM=" Order="_x0033_" pdftag="_x005B_Artifact_x005D_" isBookmarkSet="no"/>
  <Shape xmlns="" ID="9VItRzC7H58onruunVbxzMG3RIg=" artifact="_x0031_" Order="_x0032_" validate="no" pdftag="Figure" isBookmarkSet="no"/>
  <Shape xmlns="" ID="IriSKS1jsuPeZ4Fp492vpHqFlJ4=" validate="no" artifact="_x0031_" Order="_x0031_" pdftag="H2" isBookmarkSet="no" bookmark="yes"/>
  <Shape xmlns="" ID="+tntUbu0HEUEonOlTGysSWAYjbc=" Order="_x0032_" pdftag="_x005B_Artifact_x005D_" isBookmarkSet="no"/>
  <Shape xmlns="" ID="UWV8DElotpqV/sG4saLQBpH007A=" validate="no" artifact="_x0031_" Order="_x0031_" pdftag="H2" isBookmarkSet="no" bookmark="yes"/>
  <Shape xmlns="" ID="Rcd9DyjYVx5EzUxlIQM/0eNpnHM=" artifact="_x0031_" Order="_x0032_" validate="no" pdftag="Figure" isBookmarkSet="no"/>
  <Shape xmlns="" ID="Xls5ygY4VUJKuH5/bmKRlbsDTbU=" artifact="_x0031_" Order="_x0033_" validate="no" pdftag="Figure" isBookmarkSet="no"/>
  <Shape xmlns="" ID="l0osZpJrTNVp802CkJvXY7i4zvw=" Order="_x0034_" pdftag="_x005B_Artifact_x005D_" isBookmarkSet="no"/>
  <Shape xmlns="" ID="FrSZdJvHOcwRrXOZvJOXL2kYkyg=" pdftag="" validate="no" artifact="_x0031_" Order="_x0031_"/>
  <Shape xmlns="" ID="ao97WqeZ9vaRE3PQXhqWNAWWtHg=" validate="no" artifact="_x0031_" pdftag="P" isBookmarkSet="no" Order="_x0032_"/>
  <Shape xmlns="" ID="ohubhJYqNudrOrKgdO6BM6kBDlM=" Order="_x0033_" pdftag="_x005B_Artifact_x005D_" isBookmarkSet="no"/>
  <Shape xmlns="" ID="zh1Ocju/hbOC57Blce+IS+pwwm8=" validate="no" artifact="_x0031_" Order="_x0031_" pdftag="H2" isBookmarkSet="no" bookmark="yes"/>
  <Shape xmlns="" ID="HN74Vk5WaRK4xhxGyCYSE28r2vc=" Order="_x0032_" pdftag="_x005B_Artifact_x005D_" isBookmarkSet="no"/>
  <Shape xmlns="" ID="dMkSOxeGrhLO87FFxLmETs8HChU=" artifact="_x0031_" Order="_x0031_" validate="no" pdftag="Figure" isBookmarkSet="no"/>
  <Shape xmlns="" ID="KW/qxz8lqyBSVNLkBH0CPZcRLeQ=" artifact="_x0031_" pdftag="Figure" isBookmarkSet="no" validate="no" Order="_x0032_"/>
  <Shape xmlns="" ID="UUS/GzhHdyQobhVnQzvOdd55o7E=" artifact="_x0031_" pdftag="Figure" isBookmarkSet="no" validate="no" Order="_x0033_"/>
  <Shape xmlns="" ID="WxZ1ZOPvgGGfp8Hiz+MPplhE2kE=" Order="_x0034_" pdftag="_x005B_Artifact_x005D_" isBookmarkSet="no"/>
  <Shape xmlns="" ID="UyxSEXeriCgM7692krDRHhrtFiY=" artifact="_x0031_" Order="_x0031_" validate="no" pdftag="Figure" isBookmarkSet="no"/>
  <Shape xmlns="" ID="oQ+XbIgZVAwUuJvB9IaR2uH6//0=" artifact="_x0031_" pdftag="Figure" isBookmarkSet="no" validate="no" Order="_x0032_"/>
  <Shape xmlns="" ID="/LOc1VhiAl7bAlNAEzYRo2WnZnQ=" artifact="_x0031_" pdftag="Figure" isBookmarkSet="no" validate="no" Order="_x0033_"/>
  <Shape xmlns="" ID="IGeB/3EYyl4vCwRd2PK3JsIpI7o=" artifact="_x0031_" pdftag="Figure" isBookmarkSet="no" validate="no" Order="_x0034_"/>
  <Shape xmlns="" ID="MM5/dNfR9HnDd8ayA/V4Hql0A/E=" artifact="_x0031_" pdftag="Figure" isBookmarkSet="no" validate="no" Order="_x0035_"/>
  <Shape xmlns="" ID="C6XXnlLbK7dM2VMXKmY9KmEcssk=" Order="_x0036_" pdftag="_x005B_Artifact_x005D_" isBookmarkSet="no"/>
  <Shape xmlns="" ID="7+ymZUQmzKW5fWVgLWs3cwp3WJ0=" artifact="_x0031_" Order="_x0031_" validate="no" pdftag="Figure" isBookmarkSet="no"/>
  <Shape xmlns="" ID="XIXXZVB8N2F4iG13sX7IwmDfXnA=" Order="_x0032_" pdftag="_x005B_Artifact_x005D_" isBookmarkSet="no"/>
  <Shape xmlns="" ID="21QfrCvjfFOua6v3CrDllekGVQ0=" Order="_x0031_" pdftag="_x005B_Artifact_x005D_" isBookmarkSet="no"/>
  <Shape xmlns="" ID="zlADW5J3C1VsiFGUyFOGBqbG3fM=" artifact="_x0031_" pdftag="Figure" isBookmarkSet="no" validate="no" Order="_x0030_"/>
  <Shape xmlns="" ID="1ydcf0AcchLmg205KdaOE9nrXiA=" artifact="_x0031_" pdftag="Figure" isBookmarkSet="no" validate="no" Order="_x0032_"/>
  <Shape xmlns="" ID="rN0C4BcpOF5L6jVq6e26aHkvH4E=" artifact="_x0031_" pdftag="Figure" isBookmarkSet="no" validate="no" Order="_x0031_"/>
  <Shape xmlns="" ID="OMrK5fZjCIYLvUHhL9fTPW5J11I=" Order="_x0034_" pdftag="_x005B_Artifact_x005D_" isBookmarkSet="no"/>
  <Shape xmlns="" ID="EO4jrZPxs6F/YbEkvYAbDvLa2DY=" artifact="_x0031_" pdftag="Figure" isBookmarkSet="no" validate="no" Order="_x0030_"/>
  <Shape xmlns="" ID="rhBZ/STQ6id3PMt8jePzPIo3hTo=" artifact="_x0031_" pdftag="Figure" isBookmarkSet="no" validate="no" Order="_x0032_"/>
  <Shape xmlns="" ID="NCIqTMH/ZI7e4uEvgRL3KqKHgco=" artifact="_x0031_" pdftag="Figure" isBookmarkSet="no" validate="no" Order="_x0031_"/>
  <Shape xmlns="" ID="AZVS3MqRu/ozJamf46ViqMwOo0o=" Order="_x0034_" pdftag="_x005B_Artifact_x005D_" isBookmarkSet="no"/>
  <HyperLink xmlns="" ID="1cnDkPz6lsJRSgZMn20BbtU8KdE=-594818332296.2_251.1479" plainAltText="Information_x0020_Session:_x0020_508_x0020_Compliance_x0020_Overview"/>
  <HyperLink xmlns="" ID="1cnDkPz6lsJRSgZMn20BbtU8KdE=-868314608327.7_322.658" plainAltText="Job_x0020_Aid_x0020__x0023_1:_x0020_508_x0020_Compliance_x0020_in_x0020_Microsoft_x0020_Word_x0020__x0028_Intro_x0029_"/>
  <HyperLink xmlns="" ID="1cnDkPz6lsJRSgZMn20BbtU8KdE=-1613605486327.7_338.068" plainAltText="Job_x0020_Aid_x0020__x0023_2:_x0020_How_x0020_to_x0020_Make_x0020_Compliant_x0020_Tables"/>
  <HyperLink xmlns="" ID="1cnDkPz6lsJRSgZMn20BbtU8KdE=-636218306327.7_353.478" plainAltText="Job_x0020_Aid_x0020__x0023_3:_x0020_508_x0020_Compliance_x0020_in_x0020_PowerPoint"/>
  <HyperLink xmlns="" ID="1cnDkPz6lsJRSgZMn20BbtU8KdE=857900221467.165_403.288" plainAltText="rchen_x0040_mahernet.com"/>
  <HyperLink xmlns="" ID="1cnDkPz6lsJRSgZMn20BbtU8KdE=801029938320.325_417.688" plainAltText="crobbins_x0040_mahernet.com"/>
  <HyperLink xmlns="" ID="1cnDkPz6lsJRSgZMn20BbtU8KdE=-252300033273.2_487.288" plainAltText="pkosowsky_x0040_mahernet.com"/>
  <Shape xmlns="" ID="0UV0TCRBtvH0Dj7Ma1Vf/Eapx78=" artifact="_x0031_" validate="no" Order="_x0031_" pdftag="H2" isBookmarkSet="no" bookmark="yes"/>
  <Shape xmlns="" ID="BhSydtSyGlW/sBhb2jLt1H93JuQ=" artifact="_x0031_" Order="_x0033_" validate="no" pdftag="Figure" isBookmarkSet="no"/>
  <Shape xmlns="" ID="eW9F5oXy7DCATzZq6kgH6y4L4ek=" artifact="_x0031_" Order="_x0035_" validate="no" pdftag="Figure" isBookmarkSet="no"/>
  <Shape xmlns="" ID="aCqurJXyDemoTkMclzOUUZZiNAw=" artifact="_x0031_" Order="_x0037_" validate="no" pdftag="Figure" isBookmarkSet="no"/>
  <Shape xmlns="" ID="wcwinCfrnivzGVSD8mwS97Gwp0o=" Order="_x0031_" pdftag="H2" isBookmarkSet="no" bookmark="yes"/>
  <SubText xmlns="" ID="ey857AC/cLaYwG0qVipCrBHUJLk=" ActualText=""/>
  <SubText xmlns="" ID="KwEGUCoT1ki6yVJzkZdkm35jsIU=" ActualText=""/>
  <Shape xmlns="" ID="y0JGOMTS8eRTsThErwAJAjm1PpU=" Order="_x0031_" artifact="_x0031_" pdftag="_x005B_Artifact_x005D_" formula="no" inline="no" validate="no"/>
  <Shape xmlns="" ID="rumCQo5k+nW8yw+V2Jjfud0tKTw=" pdftag="" artifact="_x0031_" validate="no" Order="_x0031_"/>
  <Shape xmlns="" ID="Qka0y/uaZGcxiFJYGK6zHDQJM84=" pdftag="" Order="_x0032_"/>
  <Shape xmlns="" ID="TNyDv9CfQa7GUfN4m4zmNEZRfFE=" pdftag="" artifact="_x0031_" validate="no" Order="_x0031_"/>
  <Shape xmlns="" ID="bHsZB34xd7uqW2hLcR3XnB+EjuA=" pdftag="" artifact="_x0031_" validate="no" Order="_x0032_"/>
  <Shape xmlns="" ID="Re0pSfjwOX03+DCpOqx32oDCQr0=" pdftag="" Order="_x0030_"/>
  <Shape xmlns="" ID="pKydD4Zzax0PBxyIHDhwP5F2Hig=" pdftag="" artifact="_x0031_" validate="no" Order="_x0031_"/>
  <Shape xmlns="" ID="d70alNYmpSnazoF0Yb+K1zuCLyc=" pdftag="" Order="_x0030_"/>
  <Shape xmlns="" ID="h4qgQA9pIuNBKOZPadIEkio9ZOc=" pdftag="" artifact="_x0031_" validate="no" Order="_x0031_"/>
  <Shape xmlns="" ID="qLbthcbQSOsl69IwHX+W5dF6Xfo=" pdftag="" artifact="_x0031_" validate="no" Order="_x0033_"/>
  <Shape xmlns="" ID="nIzrCdvcaCADT3kZCL30kNPTHEo=" pdftag="" Order="_x0030_"/>
  <Shape xmlns="" ID="NrsUxEYqTnFVAIBWNWER/s24ErQ=" pdftag="" Order="_x0032_"/>
  <Shape xmlns="" ID="oHtIJAQVc5PqQ+VX5fam/2g+1q0=" pdftag="" artifact="_x0031_" validate="no" Order="_x0031_"/>
  <Shape xmlns="" ID="hjrVCK2ZmUBuL0R+CAZVmL5wsLg=" pdftag="" Order="_x0034_"/>
  <Shape xmlns="" ID="wbz3/3vDSfNv/kZ5wZQDAZ4asFY=" pdftag="" artifact="_x0031_" validate="no" Order="_x0033_"/>
  <Shape xmlns="" ID="/OHPCmDkQcsfaHnEQDSG9OkmmTw=" pdftag="" Order="_x0036_"/>
  <Shape xmlns="" ID="jpmwqWFByfT+MiVxfKMDbFPalJs=" pdftag="" artifact="_x0031_" validate="no" Order="_x0035_"/>
  <Shape xmlns="" ID="wD/1rV1ag8K9zi/HFyf/lezMHxo=" pdftag="" Order="_x0031_"/>
  <Shape xmlns="" ID="VjnmAPdQ0Ugts79C3hFsBHsMbCM=" pdftag="" Order="_x0031_"/>
  <Shape xmlns="" ID="0UEKqHxzqR8WELoKPIzzOB7dCE4=" pdftag="" artifact="_x0031_" validate="no" Order="_x0032_"/>
  <Shape xmlns="" ID="LTA9FV1HGz8UrUehSfZEtyhAzeE=" pdftag="" artifact="_x0031_" validate="no" Order="_x0031_"/>
  <Shape xmlns="" ID="sbiNVeLwU3X3GWF0kNsaHCj/2aY=" pdftag="" Order="_x0032_"/>
  <Shape xmlns="" ID="ci5qDX0HUSaM+IGdjl7xMsqCoaM=" pdftag="" Order="_x0031_"/>
  <Shape xmlns="" ID="Nnxpvk5MmjC7G3eGp4FkQT31E08=" pdftag="" Order="_x0031_"/>
  <Shape xmlns="" ID="hgkUk7fEXxHUwd3f5OHqxnt52xo=" pdftag="" Order="_x0032_"/>
  <Shape xmlns="" ID="0iDKbbvGZMNueQ+GGLQx7vX1Cgs=" pdftag="" Order="_x0033_"/>
  <Shape xmlns="" ID="Ht09h1pDnvRMojTRnldTmUKmZ9A=" pdftag="" Order="_x0031_"/>
  <Shape xmlns="" ID="ybJbtxeBNdM5LY6OBg3is+NiDCs=" pdftag="" Order="_x0031_"/>
  <Shape xmlns="" ID="uf+0TAQBiggXeU9eqk/BilOsKW0=" pdftag="" artifact="_x0031_" validate="no" Order="_x0031_"/>
  <Shape xmlns="" ID="HVqjOKUbHn+i9yY19d8M928Is/E=" pdftag="" artifact="_x0031_" validate="no" Order="_x0031_"/>
  <Shape xmlns="" ID="apZlFCN2aTHu0IxItIQkJf2WFS0=" pdftag="" artifact="_x0031_" validate="no" Order="_x0031_"/>
  <Shape xmlns="" ID="CYaqwLFBkdq1XZ8ej08J2Zc31+0=" pdftag="" Order="_x0030_"/>
  <Shape xmlns="" ID="if0l2j36/7TH3vCaevDXatoeKRA=" pdftag="" Order="_x0033_"/>
  <Shape xmlns="" ID="oSNo6UhABa4i0C9SDFDM689zets=" formula="no" pdftag="Figure" artifact="_x0030_" inline="no" validate="yes" Order="_x0031_"/>
  <Shape xmlns="" ID="O7Tiwf1ToE4qgsPCtw+aC9zYyv0=" pdftag="" formula="no" artifact="_x0030_" inline="no" validate="yes" Order="_x0032_"/>
  <SubText xmlns="" ID="y0JGOMTS8eRTsThErwAJAjm1PpU=" ActualText=""/>
  <SubText xmlns="" ID="oSNo6UhABa4i0C9SDFDM689zets=" ActualText=""/>
  <SubText xmlns="" ID="O7Tiwf1ToE4qgsPCtw+aC9zYyv0=" ActualText=""/>
  <Shape xmlns="" ID="Ypf9jyM/8d81zH1fYy9QvzJN6RE=" pdftag="H2" isBookmarkSet="no" bookmark="yes" Order="_x0031_"/>
  <Shape xmlns="" ID="INN0DpxrOeGdCF/yGMsnGN/Vdu8=" pdftag="H1" isBookmarkSet="no" bookmark="yes" Order="_x0031_"/>
  <Shape xmlns="" ID="duCDXmHY5KZdomUZyePs98iQvCs=" pdftag="H2" isBookmarkSet="no" bookmark="yes" Order="_x0032_"/>
  <Shape xmlns="" ID="sMjwmlo61SHHlcc49Sr6rdQkQ+E=" pdftag="H2" isBookmarkSet="no" bookmark="yes" Order="_x0031_"/>
  <Shape xmlns="" ID="GaLE9khssLrMXvWeq5l+JKQ73qw=" pdftag="P" isBookmarkSet="no" bookmark="no" Order="_x0032_"/>
  <Shape xmlns="" ID="frm9R6RkGLLdkyEtq/P3Oe4JS3Y=" Order="_x0033_" pdftag="_x005B_Artifact_x005D_" isBookmarkSet="no" bookmark="no"/>
  <Shape xmlns="" ID="h6Sw8ul8XjH7TYZ/etzdCVr1r3c=" pdftag="H2" isBookmarkSet="no" bookmark="yes" Order="_x0031_"/>
  <Shape xmlns="" ID="kvicGpV04cGz2IbWY4HCj+P9WO8=" pdftag="P" isBookmarkSet="no" bookmark="no" Order="_x0032_"/>
  <Shape xmlns="" ID="Mcv23vizkTz0zt6eNyRJa4aKwHM=" Order="_x0033_" pdftag="_x005B_Artifact_x005D_" isBookmarkSet="no" bookmark="no"/>
  <Shape xmlns="" ID="WYj+05rygP2LlzJDjZs92GsA/Mo=" pdftag="H2" isBookmarkSet="no" bookmark="yes" Order="_x0031_"/>
  <Shape xmlns="" ID="ggeKwCytWusicxcnnJ53QhgTYBM=" pdftag="P" isBookmarkSet="no" bookmark="no" Order="_x0032_"/>
  <Shape xmlns="" ID="fXXCptPyNw5B9Gu8iUzE6E2bZyI=" Order="_x0033_" pdftag="_x005B_Artifact_x005D_" isBookmarkSet="no" bookmark="no"/>
  <Shape xmlns="" ID="AbFS07+KpW9kssXLF1ocdoN70Zc=" Order="_x0033_" formula="no" inline="no" isBookmarkSet="no" bookmark="no" validate="no" artifact="_x0031_" pdftag="_x005B_Artifact_x005D_"/>
  <HyperLink xmlns="" ID="Ypf9jyM/8d81zH1fYy9QvzJN6RE=-594818332383.9142_251.1485" plainAltText="Information_x0020_Session:_x0020_508_x0020_Compliance_x0020_Overview" language=""/>
  <HyperLink xmlns="" ID="Ypf9jyM/8d81zH1fYy9QvzJN6RE=-868314608415.4142_322.6585" plainAltText="Job_x0020_Aid_x0020__x0023_1:_x0020_508_x0020_Compliance_x0020_in_x0020_Microsoft_x0020_Word_x0020__x0028_Intro_x0029_" language=""/>
  <HyperLink xmlns="" ID="Ypf9jyM/8d81zH1fYy9QvzJN6RE=-1613605486415.4142_338.0685" plainAltText="Job_x0020_Aid_x0020__x0023_2:_x0020_How_x0020_to_x0020_Make_x0020_Compliant_x0020_Tables" language=""/>
  <HyperLink xmlns="" ID="Ypf9jyM/8d81zH1fYy9QvzJN6RE=-636218306415.4142_353.4785" plainAltText="Job_x0020_Aid_x0020__x0023_3:_x0020_508_x0020_Compliance_x0020_in_x0020_PowerPoint" language=""/>
  <HyperLink xmlns="" ID="Ypf9jyM/8d81zH1fYy9QvzJN6RE=611510716429.2893_403.2885" plainAltText="mcolella_x0040_mahernet.com" language=""/>
  <HyperLink xmlns="" ID="Ypf9jyM/8d81zH1fYy9QvzJN6RE=801029938681.2893_403.2885" plainAltText="crobbins_x0040_mahernet.com" language=""/>
  <HyperLink xmlns="" ID="Ypf9jyM/8d81zH1fYy9QvzJN6RE=-252300033633.8342_472.8885" plainAltText="pkosowsky_x0040_mahernet.com" language=""/>
  <Shape xmlns="" ID="vxwPc6KvF0FmIt3xwUvwBO0aN5c=" pdftag="H2" isBookmarkSet="no" bookmark="yes" Order="_x0031_"/>
  <Shape xmlns="" ID="UosMIZpWajsF4XiZtgX1XMWgRF0=" pdftag="P" isBookmarkSet="no" bookmark="no" Order="_x0033_"/>
  <Shape xmlns="" ID="j0PeGyM9xB1Uc0aHrDqckRkMOtM=" Order="_x0036_" pdftag="_x005B_Artifact_x005D_" isBookmarkSet="no" bookmark="no"/>
  <Shape xmlns="" ID="xtQMw6N4zzwsv5V3W+Bm+INXTpU=" artifact="_x0031_" formula="no" inline="no" pdftag="Figure" isBookmarkSet="no" bookmark="no" validate="no" Order="_x0032_"/>
  <Shape xmlns="" ID="7OOrthLMXQE03HJOgQMvTXWEx6s=" pdftag="P" isBookmarkSet="no" bookmark="no" Order="_x0035_"/>
  <Shape xmlns="" ID="eoSvls8Lu+K8h1iWaCiqJls2Do0=" artifact="_x0031_" formula="no" inline="no" pdftag="Figure" isBookmarkSet="no" bookmark="no" validate="no" Order="_x0034_"/>
  <Shape xmlns="" ID="qGmL/XIUPR6PMN8YKmpaiPaTw8k=" pdftag="H2" isBookmarkSet="no" bookmark="yes" Order="_x0031_"/>
  <Shape xmlns="" ID="/NCOEh4MNY+n6rgbDzhuK+2x2J0=" pdftag="P" isBookmarkSet="no" bookmark="no" Order="_x0033_"/>
  <Shape xmlns="" ID="AHyU+3VTPJdfd4DbwPk5FfJJhaQ=" Order="_x0038_" pdftag="_x005B_Artifact_x005D_" isBookmarkSet="no" bookmark="no"/>
  <Shape xmlns="" ID="ARddzLctE+nEy+vcQuskMeFzpCM=" artifact="_x0031_" formula="no" inline="no" pdftag="Figure" isBookmarkSet="no" bookmark="no" validate="no" Order="_x0032_"/>
  <Shape xmlns="" ID="XJTmJJeiHB40Dq8al+bG6LsW61k=" pdftag="P" isBookmarkSet="no" bookmark="no" Order="_x0035_"/>
  <Shape xmlns="" ID="mA+V9SAdSJYcPdy/Q5HFfM5BdOQ=" artifact="_x0031_" formula="no" inline="no" pdftag="Figure" isBookmarkSet="no" bookmark="no" validate="no" Order="_x0034_"/>
  <Shape xmlns="" ID="hBL6zaqUUEe7OkprCMj9BGbSRIM=" pdftag="P" isBookmarkSet="no" bookmark="no" Order="_x0037_"/>
  <Shape xmlns="" ID="fCxUO974+KSYh7P+Cp4zPdIPT2A=" artifact="_x0031_" formula="no" inline="no" pdftag="Figure" isBookmarkSet="no" bookmark="no" validate="no" Order="_x0036_"/>
  <Shape xmlns="" ID="B9KeFNYrsXzHZzHe0ROwbhuvnxk=" pdftag="H2" isBookmarkSet="no" bookmark="yes" Order="_x0031_"/>
  <Shape xmlns="" ID="N000e4gSxaHrWPUWxKJdXUqs3ls=" pdftag="P" isBookmarkSet="no" bookmark="no" Order="_x0032_"/>
  <Shape xmlns="" ID="F6FCRfh36YX7ZqvsWR8199/7gwg=" Order="_x0033_" pdftag="_x005B_Artifact_x005D_" isBookmarkSet="no" bookmark="no"/>
  <Shape xmlns="" ID="ZxBhgxN9PF6iV4cOcGTDJY5f7XA=" pdftag="H2" isBookmarkSet="no" bookmark="yes" Order="_x0031_"/>
  <Shape xmlns="" ID="MEI9xWGYnVqvu3WCj43YA9tl5E0=" pdftag="P" isBookmarkSet="no" bookmark="no" Order="_x0032_"/>
  <Shape xmlns="" ID="DskAhs12hWRmS4gPeEFyDd5zd9A=" Order="_x0033_" pdftag="_x005B_Artifact_x005D_" isBookmarkSet="no" bookmark="no"/>
  <Shape xmlns="" ID="gCdGDU5PmjJjv8ye72UksYFCby0=" pdftag="P" isBookmarkSet="no" bookmark="no" Order="_x0031_"/>
  <Shape xmlns="" ID="RYQ0HBVo11QTz0eah56K7tO1bAo=" Order="_x0033_" pdftag="_x005B_Artifact_x005D_" isBookmarkSet="no" bookmark="no"/>
  <Shape xmlns="" ID="DpZRdrasWjfNFrKDNUsUqzS6cuo=" pdftag="P" isBookmarkSet="no" bookmark="no" Order="_x0032_"/>
  <Shape xmlns="" ID="dwPyGRoEEjK39UnhwnXYRx0g+vk=" pdftag="H2" isBookmarkSet="no" bookmark="yes" Order="_x0031_"/>
  <Shape xmlns="" ID="Iiht/abjPLTj0LB/QioY2ZGopVw=" Order="_x0032_" pdftag="_x005B_Artifact_x005D_" isBookmarkSet="no" bookmark="no"/>
  <Shape xmlns="" ID="fn79TT0DsIWG+ndfz2wc/CZ9LaA=" pdftag="H2" isBookmarkSet="no" bookmark="yes" Order="_x0031_"/>
  <Shape xmlns="" ID="u0DyhgWp4fOVZ1aJ7G2Bj0F5IPY=" pdftag="P" isBookmarkSet="no" bookmark="no" Order="_x0032_"/>
  <Shape xmlns="" ID="Nw/8+JDvlBIVQSFPYZWXBMqyeew=" pdftag="P" isBookmarkSet="no" bookmark="no" Order="_x0033_"/>
  <Shape xmlns="" ID="bhUdn1NuOh1QIXDTzU1lcy5uWzE=" Order="_x0034_" pdftag="_x005B_Artifact_x005D_" isBookmarkSet="no" bookmark="no"/>
  <Shape xmlns="" ID="EjE2L5TaciydmrulQFSMd52xIYQ=" pdftag="H2" isBookmarkSet="no" bookmark="yes" Order="_x0031_"/>
  <Shape xmlns="" ID="32eNe5yIzMQ7z6OmIElBlWXRWKI=" pdftag="P" isBookmarkSet="no" bookmark="no" Order="_x0032_"/>
  <Shape xmlns="" ID="SYnKt/020fZeU6daZbr8oxLkbPo=" Order="_x0033_" pdftag="_x005B_Artifact_x005D_" isBookmarkSet="no" bookmark="no"/>
  <Shape xmlns="" ID="OAHZQ4QrNAzMHz394JORnl3t6MA=" pdftag="H2" isBookmarkSet="no" bookmark="yes" Order="_x0031_"/>
  <Shape xmlns="" ID="ei7OYDTOvnqTPrQPTl+csWNUNCY=" Order="_x0032_" pdftag="_x005B_Artifact_x005D_" isBookmarkSet="no" bookmark="no"/>
  <Shape xmlns="" ID="ie9uR08t3aGH+MiEectFu3dIJ5w=" pdftag="H2" isBookmarkSet="no" bookmark="yes" Order="_x0031_"/>
  <Shape xmlns="" ID="Q5yQF2lowgeQCuddoPi9EO4vloQ=" pdftag="P" isBookmarkSet="no" bookmark="no" Order="_x0032_"/>
  <Shape xmlns="" ID="CuyGwl2h2woLlRW/44JT/pIw78I=" pdftag="P" isBookmarkSet="no" bookmark="no" Order="_x0033_"/>
  <Shape xmlns="" ID="sFnLxI24hlJJ8J+UtVL2Cp2tfxE=" Order="_x0034_" pdftag="_x005B_Artifact_x005D_" isBookmarkSet="no" bookmark="no"/>
  <Shape xmlns="" ID="KiFb0T0bf/xZh7T14Rx3NMYC2Sg=" pdftag="H2" isBookmarkSet="no" bookmark="yes" Order="_x0031_"/>
  <Shape xmlns="" ID="hwCIkRUvTiCEwq4jk5zP6M4MWnw=" pdftag="P" isBookmarkSet="no" bookmark="no" Order="_x0032_"/>
  <Shape xmlns="" ID="QSYLPjdPi51Jcsy//JTnjXz1t6Y=" pdftag="P" isBookmarkSet="no" bookmark="no" Order="_x0033_"/>
  <Shape xmlns="" ID="7d72cgIEecdK9q2ZiE9oGOTYlOs=" pdftag="P" isBookmarkSet="no" bookmark="no" Order="_x0034_"/>
  <Shape xmlns="" ID="nzHKsiQigGlZmOFPXYU0vyELJtk=" pdftag="P" isBookmarkSet="no" bookmark="no" Order="_x0035_"/>
  <Shape xmlns="" ID="T+wAZDr2tDrcy2HCdwqh6EcZqEw=" Order="_x0036_" pdftag="_x005B_Artifact_x005D_" isBookmarkSet="no" bookmark="no"/>
  <Shape xmlns="" ID="qDsgCEHpIjf950FBsquZ+hEQRes=" pdftag="H2" isBookmarkSet="no" bookmark="yes" Order="_x0031_"/>
  <Shape xmlns="" ID="w0TF/bldNTNRLVYRdQ4nChUvcj0=" Order="_x0032_" pdftag="_x005B_Artifact_x005D_" isBookmarkSet="no" bookmark="no"/>
  <Shape xmlns="" ID="TPjlRkIit9jUCp2AfbAtHYyRWMI=" Order="_x0031_" pdftag="_x005B_Artifact_x005D_" isBookmarkSet="no" bookmark="no"/>
  <Shape xmlns="" ID="B1pNmAbYg+tzTBprIqN/y2bOkAE=" pdftag="H2" isBookmarkSet="no" bookmark="yes" Order="_x0031_"/>
  <Shape xmlns="" ID="e4xA7QuAjbwyKEqq0g0v9x4yQJU=" pdftag="P" isBookmarkSet="no" bookmark="no" Order="_x0033_"/>
  <Shape xmlns="" ID="Ga7eoXMGdpVXEwG/Bp8nUhoQZVc=" pdftag="P" isBookmarkSet="no" bookmark="no" Order="_x0032_"/>
  <Shape xmlns="" ID="1OypsMwT+8VYMcb+tUL/pyb3pcA=" Order="_x0034_" pdftag="_x005B_Artifact_x005D_" isBookmarkSet="no" bookmark="no"/>
  <Shape xmlns="" ID="M2jyqvz6EL/U10FdZJUEE4+2Sc0=" pdftag="H2" isBookmarkSet="no" bookmark="yes" Order="_x0031_"/>
  <Shape xmlns="" ID="qYtTXL1qUYCNPRNOKu8biEEFDRo=" artifact="_x0031_" formula="no" inline="no" pdftag="Figure" isBookmarkSet="no" bookmark="no" validate="no" Order="_x0033_"/>
  <Shape xmlns="" ID="/D9JI+1RQef0fxR24xpMOa+LtOI=" pdftag="P" isBookmarkSet="no" bookmark="no" Order="_x0032_"/>
  <Shape xmlns="" ID="VDZ3JayS9iO+k42D8oLbelcjxoM=" Order="_x0034_" pdftag="_x005B_Artifact_x005D_" isBookmarkSet="no" bookmark="no"/>
  <Shape xmlns="" ID="JW9o+LTb2Mlc4yPPSXdCY7MnBBA=" pdftag="H2" isBookmarkSet="no" bookmark="yes" Order="_x0031_"/>
  <Shape xmlns="" ID="LJkTBlenHg5CTt5UagS8dwEqyfk=" Order="_x0034_" pdftag="_x005B_Artifact_x005D_" isBookmarkSet="no" bookmark="no"/>
  <Shape xmlns="" ID="FhI4OXrmkYWICjxrMUy78ZRptEY=" formula="no" inline="no" isBookmarkSet="no" bookmark="no" pdftag="Figure" artifact="_x0030_" validate="yes" Order="_x0032_"/>
  <Shape xmlns="" ID="ByoS0eD6PV9gMsZp2UD1IQaKU5U=" formula="no" inline="no" pdftag="Figure" isBookmarkSet="no" bookmark="no" artifact="_x0030_" validate="yes" Order="_x0033_"/>
  <SubText xmlns="" ID="AbFS07+KpW9kssXLF1ocdoN70Zc=" ActualText=""/>
  <SubText xmlns="" ID="FhI4OXrmkYWICjxrMUy78ZRptEY=" ActualText=""/>
  <SubText xmlns="" ID="ByoS0eD6PV9gMsZp2UD1IQaKU5U=" ActualText=""/>
  <Shape xmlns="" ID="j18c5aoqRcG4SwbhE1sGLRe1c7A=" Order="_x0034_" pdftag="_x005B_Artifact_x005D_" isBookmarkSet="no"/>
  <Shape xmlns="" ID="Ju0V79/5jdDq7/OT8R4RF7Ze9xY=" pdftag="H1" isBookmarkSet="no" bookmark="yes" Order="_x0031_"/>
  <Shape xmlns="" ID="hX8EZLnBdhTMy06xoO75IBan1QQ=" pdftag="H2" isBookmarkSet="no" bookmark="yes" Order="_x0032_"/>
  <Shape xmlns="" ID="v62pcboeoqB89tZ7ernQoNL+930=" pdftag="H2" isBookmarkSet="no" bookmark="yes" Order="_x0031_"/>
  <Shape xmlns="" ID="aG5uk7o5/RdByszr6dQQU0yKQq0=" formula="no" artifact="_x0030_" inline="no" pdftag="Figure" isBookmarkSet="no" validate="no" Order="_x0032_" Lang="" bookmark="no"/>
  <HyperLink xmlns="" ID="1pIa3FNZwb0+qokr6EiXqWBteoQ=1883269349289.035_115.4724" plainAltText="_x0032__x0020_CFR_x0020_Part_x0020_200" language="" Lang=""/>
  <HyperLink xmlns="" ID="1pIa3FNZwb0+qokr6EiXqWBteoQ=-2090135479334.225_147.3924" plainAltText="_x0032__x0020_CFR_x0020_200.302_x0028_b_x0029__x0028_2_x0029_" Lang=""/>
  <HyperLink xmlns="" ID="1pIa3FNZwb0+qokr6EiXqWBteoQ=203839301299.105_207.1124" plainAltText="_x0032__x0020_CFR_x0020_200.327" Lang=""/>
  <HyperLink xmlns="" ID="1pIa3FNZwb0+qokr6EiXqWBteoQ=95465415245.995_294.1924" plainAltText="_x0032__x0020_CFR_x0020_2900.14" Lang=""/>
  <HyperLink xmlns="" ID="/ZeMGd+LtAUaa41YI6i57VngWhA=200270350475_115.4724" plainAltText="Training_x0020__x0026__x0020_Employment_x0020_Guidance_x0020_Letter_x0020__x0028_TEGL_x0029__x0020_2-16:_x0020_" Lang=""/>
  <HyperLink xmlns="" ID="/ZeMGd+LtAUaa41YI6i57VngWhA=1243630853679.73_115.4724" plainAltText="Revised_x0020_ETA-9130_x0020_" Lang=""/>
  <HyperLink xmlns="" ID="/ZeMGd+LtAUaa41YI6i57VngWhA=-124865627075_147.3924" plainAltText="Financial_x0020_Report_x002C__x0020_Instructions_x002C__x0020_and_x0020_Additional_x0020_Guidance"/>
  <HyperLink xmlns="" ID="or/ZIsRX44FyttgRnPTaS42bvu0=1219166836194.575_352.5124" plainAltText="http:_x002F__x002F_www.doleta.gov_x002F_grants_x002F_pdf_x002F_FSR_eform.pdf" Lang=""/>
  <HyperLink xmlns="" ID="ykoly55RKTAgBMJ0nV1EDr/JrYY=-155929172248_320.8324" plainAltText="http:_x002F__x002F_www.doleta.gov_x002F_grants_x002F_financial_rep" Lang=""/>
  <HyperLink xmlns="" ID="ykoly55RKTAgBMJ0nV1EDr/JrYY=194158809148_368.4724" plainAltText="orting.cfm"/>
  <HyperLink xmlns="" ID="SI1BMBjw2K7YFP8iHXxAXAAaCl4=-751133955597_379.2324" plainAltText="ETA-ARTeam_x0040_dol.gov" Lang=""/>
  <HyperLink xmlns="" ID="hvJvxt9/x+FvSjzaY40tUPRpxoo=277739373484.015_197.3124" plainAltText="_x0032__x0020_CFR_x0020_" Lang=""/>
  <HyperLink xmlns="" ID="hvJvxt9/x+FvSjzaY40tUPRpxoo=345246118106.9_229.6724" plainAltText="_x0032_00.80" Lang=""/>
  <HyperLink xmlns="" ID="+d/qqfGvrPjpwzTAJTdkUwxIlGU=586176322663.21_184.3124" plainAltText="_x0032__x0020_CFR_x0020_200.302" Lang=""/>
  <HyperLink xmlns="" ID="yWjMtt1IeR7aLJJyrrgT23DsoSk=586176322250.88_412.7523" plainAltText="_x0032__x0020_CFR_x0020_200.302" Lang=""/>
  <HyperLink xmlns="" ID="mouU2DXh+INVRQbX6G0WDAlRY/c=36330664364.19992_114.4572" plainAltText="Core_x0020_Monitoring_x0020_Guide" Lang=""/>
  <HyperLink xmlns="" ID="mouU2DXh+INVRQbX6G0WDAlRY/c=27714819164.19992_177.0972" plainAltText="Grant_x0020__x0026__x0020_Financial_x0020_Management_x0020_Technical_x0020_" Lang=""/>
  <HyperLink xmlns="" ID="mouU2DXh+INVRQbX6G0WDAlRY/c=135620575864.19992_218.8572" plainAltText="Assistance_x0020_Guide_x0020_"/>
  <HyperLink xmlns="" ID="mouU2DXh+INVRQbX6G0WDAlRY/c=-121517214064.19992_262.0572" plainAltText="TEGL_x0020_2-16:_x0020_Revised_x0020_ETA-9130_x0020_Financial_x0020_" Lang=""/>
  <HyperLink xmlns="" ID="mouU2DXh+INVRQbX6G0WDAlRY/c=-119185807264.19992_303.8172" plainAltText="Report_x002C__x0020_Instructions_x002C__x0020_and_x0020_Additional_x0020_"/>
  <HyperLink xmlns="" ID="mouU2DXh+INVRQbX6G0WDAlRY/c=80694601064.19992_327.5772" plainAltText="Guidance"/>
  <HyperLink xmlns="" ID="mouU2DXh+INVRQbX6G0WDAlRY/c=3251846064.19992_351.3372" plainAltText="ETA_x0020_9130_x0020_Form_x0020_Instructions_x0020_and_x0020_various_x0020_" Lang=""/>
  <HyperLink xmlns="" ID="mouU2DXh+INVRQbX6G0WDAlRY/c=44956510164.19992_393.0972" plainAltText="forms"/>
  <HyperLink xmlns="" ID="FioBWhNO0UPr4SNAfo0jA+Ig9cs=1883269349603.4051_185.7372" plainAltText="_x0032__x0020_CFR_x0020_Part_x0020_200" Lang=""/>
  <HyperLink xmlns="" ID="FioBWhNO0UPr4SNAfo0jA+Ig9cs=-844449906825.4051_267.8172" plainAltText="_x0032__x0020_" Lang=""/>
  <HyperLink xmlns="" ID="FioBWhNO0UPr4SNAfo0jA+Ig9cs=-1538505396532.2001_309.5772" plainAltText="CFR_x0020_Part_x0020_2900"/>
  <HyperLink xmlns="" ID="KGTlo0GOjBis5r1StsEmL5TsRmg=-383150670161.7799_161.9772" plainAltText="Service_x0020_Locator" Lang=""/>
  <HyperLink xmlns="" ID="KGTlo0GOjBis5r1StsEmL5TsRmg=-11371072688.44992_223.1772" plainAltText="DOLETA.gov_x002F_Grants" Lang=""/>
  <HyperLink xmlns="" ID="auIhPUN9ASlplxn5ZEzwUn58lT4=-1242461217679.2351_138.2172" plainAltText="Grants_x0020_Application_x0020_and_x0020_" Lang=""/>
  <HyperLink xmlns="" ID="auIhPUN9ASlplxn5ZEzwUn58lT4=1465423831556.4501_157.6572" plainAltText="Management_x0020_Community_x0020_of_x0020_Practice"/>
  <HyperLink xmlns="" ID="auIhPUN9ASlplxn5ZEzwUn58lT4=-538624618556.4001_343.1772" plainAltText="WorkforceGPS" language="" Lang=""/>
  <Shape xmlns="" ID="RU9ojsXnLHuZHuVgDHYL4ozIfxA=" Order="_x0033_" pdftag="_x005B_Artifact_x005D_" isBookmarkSet="no" bookmark="no"/>
  <Shape xmlns="" ID="qsQ/vcnXyh9IlhkK4SYsrRA8KPo=" pdftag="H2" isBookmarkSet="no" bookmark="yes" Order="_x0031_"/>
  <Shape xmlns="" ID="6baOTjSZblQWOkdBkLbSWArCXH8=" pdftag="Figure" formula="no" artifact="_x0030_" inline="no" isBookmarkSet="no" validate="no" Order="_x0032_" Lang=""/>
  <Shape xmlns="" ID="/Uh/qt+jJcVHqfBbEImfWRdmtts=" Order="_x0033_" pdftag="_x005B_Artifact_x005D_" isBookmarkSet="no" bookmark="no"/>
  <Shape xmlns="" ID="FlaLxzPjUAD3ks4l9qIWMPiHOtg=" pdftag="H2" isBookmarkSet="no" bookmark="yes" Order="_x0031_"/>
  <Shape xmlns="" ID="gP2azHOkLIFOzE9r+b3ACc90Ilw=" pdftag="P" isBookmarkSet="no" Order="_x0032_" bookmark="no"/>
  <Shape xmlns="" ID="hqNwemuWX1S9Nf/aN9DcQBOVZHA=" Order="_x0033_" pdftag="_x005B_Artifact_x005D_" isBookmarkSet="no" bookmark="no"/>
  <Shape xmlns="" ID="1BHC8fVahKB24Yn9Ox2WoqJ7eFU=" pdftag="H2" isBookmarkSet="no" bookmark="yes" Order="_x0031_"/>
  <Shape xmlns="" ID="27z3dM+KRfb1Wz2oH+kpgyeNkcc=" pdftag="P" isBookmarkSet="no" Order="_x0032_" bookmark="no"/>
  <Shape xmlns="" ID="3dl23tevJhlkBLu0VijsTn+igoA=" Order="_x0033_" pdftag="_x005B_Artifact_x005D_" isBookmarkSet="no" bookmark="no"/>
  <Shape xmlns="" ID="4bGG4XDajIPuWEMytAXDNN2fym0=" pdftag="H2" isBookmarkSet="no" bookmark="yes" Order="_x0031_"/>
  <Shape xmlns="" ID="NSzlvgepthF8NXkaLm3PCcbxl6M=" pdftag="P" isBookmarkSet="no" Order="_x0032_" bookmark="no"/>
  <Shape xmlns="" ID="TGkOjaMvPlTRjBDfzlY+9mam1ac=" artifact="_x0030_" pdftag="Figure" isBookmarkSet="no" validate="no" Order="_x0033_" formula="no" Lang="" bookmark="no"/>
  <Shape xmlns="" ID="ngJdrFzHXt9aVzZVa+oBDfAt3uo=" Order="_x0034_" pdftag="_x005B_Artifact_x005D_" isBookmarkSet="no" bookmark="no"/>
  <Shape xmlns="" ID="h6b1IOGnIvc0/JNrOQlai146I8I=" pdftag="H2" isBookmarkSet="no" bookmark="yes" Order="_x0031_"/>
  <Shape xmlns="" ID="2wLN0TOg+MdgX4NpklUsshuQMKg=" pdftag="P" isBookmarkSet="no" Order="_x0032_" bookmark="no"/>
  <Shape xmlns="" ID="6PCYglJNKNsLiPBon0oNDFel3kI=" Order="_x0033_" pdftag="_x005B_Artifact_x005D_" isBookmarkSet="no" bookmark="no"/>
  <Shape xmlns="" ID="uVo3qXUWQqXCjGvdgDQ0Vrc7nec=" pdftag="H2" isBookmarkSet="no" bookmark="yes" Order="_x0031_"/>
  <Shape xmlns="" ID="1pIa3FNZwb0+qokr6EiXqWBteoQ=" pdftag="P" isBookmarkSet="no" Order="_x0032_" bookmark="no"/>
  <Shape xmlns="" ID="eUoc4ypsNMMArBGTShcg7v/BoK0=" Order="_x0033_" pdftag="_x005B_Artifact_x005D_" isBookmarkSet="no" bookmark="no"/>
  <Shape xmlns="" ID="/ZeMGd+LtAUaa41YI6i57VngWhA=" pdftag="P" isBookmarkSet="no" Order="_x0032_" bookmark="no"/>
  <Shape xmlns="" ID="4qys/cTpb1FO3rF6vsxImA//4Vo=" Order="_x0033_" pdftag="_x005B_Artifact_x005D_" isBookmarkSet="no" bookmark="no"/>
  <Shape xmlns="" ID="Pkjngv4Fxwh7yV3aP2JmNRGInTc=" pdftag="H2" isBookmarkSet="no" bookmark="yes" Order="_x0031_"/>
  <Shape xmlns="" ID="OrP6HZVk2ljw31GMv32PP6fjuZM=" pdftag="P" isBookmarkSet="no" Order="_x0032_" bookmark="no"/>
  <Shape xmlns="" ID="l4kri70Q2IJnt0DyUvMw+96jzsE=" artifact="_x0030_" pdftag="Figure" isBookmarkSet="no" validate="no" Order="_x0033_" formula="no" Lang="" bookmark="no"/>
  <Shape xmlns="" ID="yIk9KVzxx5HoyvaZtS+/C2CqPAo=" Order="_x0034_" pdftag="_x005B_Artifact_x005D_" isBookmarkSet="no" bookmark="no"/>
  <Shape xmlns="" ID="m+j9GXj4ZLfgSGQ6GZag6huML4g=" pdftag="P" isBookmarkSet="no" Order="_x0032_" bookmark="no"/>
  <Shape xmlns="" ID="RBcxmqCAqRwmLDbkE8S0tj+5PUA=" Order="_x0033_" pdftag="_x005B_Artifact_x005D_" isBookmarkSet="no" bookmark="no"/>
  <Shape xmlns="" ID="KRkENRo/sZnAOoeeX1B746OlczU=" pdftag="P" isBookmarkSet="no" Order="_x0032_" bookmark="no"/>
  <Shape xmlns="" ID="S3+LvFv6YqIVRjJ0ZiCeeIFpbaI=" Order="_x0033_" pdftag="_x005B_Artifact_x005D_" isBookmarkSet="no" bookmark="no"/>
  <Shape xmlns="" ID="Ds+9JEp41wBy7W5d7KIweboSKAM=" pdftag="H2" isBookmarkSet="no" bookmark="yes" Order="_x0031_"/>
  <Shape xmlns="" ID="or/ZIsRX44FyttgRnPTaS42bvu0=" pdftag="P" isBookmarkSet="no" Order="_x0032_" bookmark="no"/>
  <Shape xmlns="" ID="oPoRE8ncWIjP/gk+15uoPY+fAcs=" pdftag="P" isBookmarkSet="no" Order="_x0032_" bookmark="no"/>
  <Shape xmlns="" ID="uZYDh7CGOwFc477joCI/wrW1oAo=" artifact="_x0030_" pdftag="Figure" isBookmarkSet="no" validate="no" Order="_x0033_" formula="no" Lang="" bookmark="no"/>
  <Shape xmlns="" ID="OKlO4C5TT+18eyQDCQaJiJ79718=" Order="_x0034_" pdftag="_x005B_Artifact_x005D_" isBookmarkSet="no" bookmark="no"/>
  <Shape xmlns="" ID="J79X3YqHtlLtRZt2H8/RvifAoCc=" pdftag="H2" isBookmarkSet="no" bookmark="yes" Order="_x0031_"/>
  <Shape xmlns="" ID="tV7Yp6HkYma4qZ8EqfqTf//022c=" pdftag="P" isBookmarkSet="no" Order="_x0032_" bookmark="no"/>
  <Shape xmlns="" ID="gIY2xEhHhOYIon5lONpreNG5Q6o=" Order="_x0033_" pdftag="_x005B_Artifact_x005D_" isBookmarkSet="no" bookmark="no"/>
  <Shape xmlns="" ID="h9Ib59898BOn39+TcHnJN/dJzP0=" pdftag="H2" isBookmarkSet="no" bookmark="yes" Order="_x0031_"/>
  <Shape xmlns="" ID="ykoly55RKTAgBMJ0nV1EDr/JrYY=" pdftag="P" isBookmarkSet="no" Order="_x0033_" bookmark="no"/>
  <Shape xmlns="" ID="z47g+L1RhtARcT/72rMzHKNRcvI=" artifact="_x0030_" pdftag="Figure" isBookmarkSet="no" validate="no" Order="_x0032_" formula="no" Lang="" bookmark="no"/>
  <Shape xmlns="" ID="+6NgRq0l9VkBa+gHrThfY8MCBxg=" Order="_x0034_" pdftag="_x005B_Artifact_x005D_" isBookmarkSet="no" bookmark="no"/>
  <Shape xmlns="" ID="T8ipuk0Xsl1P73JnwhO+uXz1m4E=" pdftag="H2" isBookmarkSet="no" bookmark="yes" Order="_x0031_"/>
  <Shape xmlns="" ID="1zjJ0BJHrmcYT+ie0qWtzAtNZKQ=" pdftag="P" isBookmarkSet="no" Order="_x0032_" bookmark="no"/>
  <Shape xmlns="" ID="DQzBLgclfRb8R6VslD6uHzOQNq4=" Order="_x0033_" pdftag="_x005B_Artifact_x005D_" isBookmarkSet="no" bookmark="no"/>
  <Shape xmlns="" ID="PebFTK5XARgDtwJ3tfTkBPJs6Gs=" pdftag="H2" isBookmarkSet="no" bookmark="yes" Order="_x0031_"/>
  <Shape xmlns="" ID="GfX3sOHTxe6yC/5KfGa1c7QTtyM=" pdftag="P" isBookmarkSet="no" Order="_x0032_" bookmark="no"/>
  <Shape xmlns="" ID="NhFGQTIpKULZ49jcHP+zsjockEc=" artifact="_x0030_" pdftag="Figure" isBookmarkSet="no" validate="no" Order="_x0033_" formula="no" Lang="" bookmark="no"/>
  <Shape xmlns="" ID="JCL9GEC+F8bIpIeenOE8x9B0kaE=" Order="_x0034_" pdftag="_x005B_Artifact_x005D_" isBookmarkSet="no" bookmark="no"/>
  <Shape xmlns="" ID="Tf17GstV63F6uHVkNQt7ImhpTZo=" pdftag="H2" isBookmarkSet="no" bookmark="yes" Order="_x0031_"/>
  <Shape xmlns="" ID="sNPSFmmjkDYqeOponojYiTGfpxQ=" pdftag="P" isBookmarkSet="no" Order="_x0032_" bookmark="no"/>
  <Shape xmlns="" ID="olktNTE+c6h7RL0dljHnFi5N4vE=" pdftag="P" isBookmarkSet="no" Order="_x0033_" bookmark="no"/>
  <Shape xmlns="" ID="9wUTZTKcBoQwiVtAIk395ymbeXg=" artifact="_x0030_" pdftag="Figure" isBookmarkSet="no" validate="no" Order="_x0034_" formula="no" Lang="" bookmark="no"/>
  <Shape xmlns="" ID="HMUYHenbzh6JLrFiZJIU76URb8s=" Order="_x0035_" pdftag="_x005B_Artifact_x005D_" isBookmarkSet="no" bookmark="no"/>
  <Shape xmlns="" ID="P4aXvLOvnaaj9uvt8UIZ4eh5BrE=" pdftag="H2" isBookmarkSet="no" bookmark="yes" Order="_x0031_"/>
  <Shape xmlns="" ID="LOLR7hedquZcvX+7YDf5S48G/Ew=" pdftag="P" isBookmarkSet="no" Order="_x0032_" bookmark="no"/>
  <Shape xmlns="" ID="QBSA/pkzve00dTzi6axMKAgBMiY=" artifact="_x0030_" pdftag="Figure" isBookmarkSet="no" validate="no" Order="_x0033_" formula="no" Lang="" bookmark="no"/>
  <Shape xmlns="" ID="2X3FHVhlpE997uhxQCKow3JKqwY=" Order="_x0034_" pdftag="_x005B_Artifact_x005D_" isBookmarkSet="no" bookmark="no"/>
  <Shape xmlns="" ID="t3IZlyyIHortUTKhtc2Ey8JO1tQ=" pdftag="H2" isBookmarkSet="no" bookmark="yes" Order="_x0031_"/>
  <Shape xmlns="" ID="SI1BMBjw2K7YFP8iHXxAXAAaCl4=" pdftag="P" isBookmarkSet="no" Order="_x0033_" bookmark="no"/>
  <Shape xmlns="" ID="J97/5c2wwDw65UcsDbmrEcRMfOM=" artifact="_x0030_" pdftag="Figure" isBookmarkSet="no" validate="no" Order="_x0032_" formula="no" Lang="" bookmark="no"/>
  <Shape xmlns="" ID="yFy5XpcqxLi9qI1j6qGIv7SggU4=" Order="_x0034_" pdftag="_x005B_Artifact_x005D_" isBookmarkSet="no" bookmark="no"/>
  <Shape xmlns="" ID="FgbPoTrhwNBNkQCJRWJ1CWyZKNY=" pdftag="H2" isBookmarkSet="no" bookmark="yes" Order="_x0031_"/>
  <Shape xmlns="" ID="IQzOOyhtXruy9dVDlCcMGIeUrY4=" pdftag="P" isBookmarkSet="no" Order="_x0032_" bookmark="no"/>
  <Shape xmlns="" ID="G+YMrCrRTmmMhR9CovYy1WcTPx8=" artifact="_x0030_" pdftag="Figure" isBookmarkSet="no" validate="no" Order="_x0033_" formula="no" Lang="" bookmark="no"/>
  <Shape xmlns="" ID="wX9orlk0gzdkI+X8R/w5US17mFc=" Order="_x0034_" pdftag="_x005B_Artifact_x005D_" isBookmarkSet="no" bookmark="no"/>
  <Shape xmlns="" ID="ifqqMT08DrHQWwO9mA1BIzidddQ=" pdftag="H2" isBookmarkSet="no" bookmark="yes" Order="_x0031_"/>
  <Shape xmlns="" ID="2qJYU3liIqToFzTKTdztbMgq/aI=" pdftag="P" isBookmarkSet="no" Order="_x0032_" bookmark="no"/>
  <Shape xmlns="" ID="nFEKVPsGpJYOAVMebHNyrAMKx1I=" artifact="_x0030_" pdftag="Figure" isBookmarkSet="no" validate="no" Order="_x0033_" formula="no" Lang="" bookmark="no"/>
  <Shape xmlns="" ID="DH7kO3+05FSN1VBZ4cZg3H0i2Mc=" pdftag="P" isBookmarkSet="no" Order="_x0032_" bookmark="no"/>
  <Shape xmlns="" ID="zx/2IHBFbmokyKwJl8i0FnsAaAk=" Order="_x0033_" pdftag="_x005B_Artifact_x005D_" isBookmarkSet="no" bookmark="no"/>
  <Shape xmlns="" ID="c9WxStDf/WcgACpyeOdcSfC4Zek=" pdftag="H2" isBookmarkSet="no" bookmark="yes" Order="_x0031_"/>
  <Shape xmlns="" ID="sSd1mIHV7M0lHQnYxGomqD2FHCs=" pdftag="P" isBookmarkSet="no" Order="_x0033_" bookmark="no"/>
  <Shape xmlns="" ID="B4Q8NGVmhz8CbOifxtkHkiNmBu0=" artifact="_x0030_" pdftag="Figure" isBookmarkSet="no" validate="no" Order="_x0032_" formula="no" Lang="" bookmark="no"/>
  <Shape xmlns="" ID="cBxxxJipibnxzN0UdO6MamfIZa0=" Order="_x0034_" pdftag="_x005B_Artifact_x005D_" isBookmarkSet="no" bookmark="no"/>
  <Shape xmlns="" ID="tMVLgJ6Iz5TYA8uNHNglpxCZ3l4=" pdftag="H2" isBookmarkSet="no" bookmark="yes" Order="_x0031_"/>
  <Shape xmlns="" ID="WlbSht/Hvr5bt0ryIOYm8bEfBp8=" pdftag="P" isBookmarkSet="no" Order="_x0032_" bookmark="no"/>
  <Shape xmlns="" ID="wQcy+6rLWhUQOkPmXOk0lG+i2j4=" Order="_x0033_" pdftag="_x005B_Artifact_x005D_" isBookmarkSet="no" bookmark="no"/>
  <Shape xmlns="" ID="TpPR6A+LWWALf3I8FKp6KK/nmCk=" pdftag="H2" isBookmarkSet="no" bookmark="yes" Order="_x0031_"/>
  <Shape xmlns="" ID="mFWWXg7p8xA7diZZGxZIpJCQPo8=" pdftag="P" isBookmarkSet="no" Order="_x0032_" bookmark="no"/>
  <Shape xmlns="" ID="4LJ8d1+FHxizxPfwcZ2bPteifkc=" artifact="_x0030_" pdftag="Figure" isBookmarkSet="no" validate="no" Order="_x0033_" formula="no" Lang="" bookmark="no"/>
  <Shape xmlns="" ID="D8UbEHIU3p4O9Dbpf0wNf5jaqoQ=" Order="_x0034_" pdftag="_x005B_Artifact_x005D_" isBookmarkSet="no" bookmark="no"/>
  <Shape xmlns="" ID="Ao2Zi68CMfaaGHc6WYPnc2YdIk4=" pdftag="H2" isBookmarkSet="no" bookmark="yes" Order="_x0031_"/>
  <Shape xmlns="" ID="vMTHqY7002uXbCmeLgjDcKipjYc=" pdftag="P" isBookmarkSet="no" Order="_x0032_" bookmark="no"/>
  <Shape xmlns="" ID="A1au77wjV/OygIIVO6mHre6koUM=" Order="_x0033_" pdftag="_x005B_Artifact_x005D_" isBookmarkSet="no" bookmark="no"/>
  <Shape xmlns="" ID="l6fvIKkf4gZT2qK/GjWiraTEm/A=" pdftag="H2" isBookmarkSet="no" bookmark="yes" Order="_x0031_"/>
  <Shape xmlns="" ID="9gEPrwtAi04hHSOx7xmWCuLgGIA=" pdftag="P" isBookmarkSet="no" Order="_x0033_" bookmark="no"/>
  <Shape xmlns="" ID="8dzAV7+FTZ5rIrLEDJJZv5uoxGg=" artifact="_x0030_" pdftag="Figure" isBookmarkSet="no" validate="no" Order="_x0032_" formula="no" Lang="" bookmark="no"/>
  <Shape xmlns="" ID="EZLBm6LCFtPK1rCByf+3fvDmtYw=" Order="_x0034_" pdftag="_x005B_Artifact_x005D_" isBookmarkSet="no" bookmark="no"/>
  <Shape xmlns="" ID="7w0JjeFllg94Ku7HxbxQ3exaRa4=" pdftag="H2" isBookmarkSet="no" bookmark="yes" Order="_x0031_"/>
  <Shape xmlns="" ID="iCN7nINs3STtOcMf/KUNwn/W4DE=" pdftag="P" isBookmarkSet="no" Order="_x0032_" bookmark="no"/>
  <Shape xmlns="" ID="QFsWZWhiB72grgtXYV+xXs5nQ6U=" artifact="_x0030_" pdftag="Figure" isBookmarkSet="no" validate="no" Order="_x0033_" formula="no" Lang="" bookmark="no"/>
  <Shape xmlns="" ID="zV245egzYUm8xqY94HzQdHeNqXU=" Order="_x0034_" pdftag="_x005B_Artifact_x005D_" isBookmarkSet="no" bookmark="no"/>
  <Shape xmlns="" ID="UYTZ9mCR/3vL8KLnhO8Fh7sXspU=" pdftag="H2" isBookmarkSet="no" bookmark="yes" Order="_x0031_"/>
  <Shape xmlns="" ID="8d7stcN61VJFyxUPEtVD+yT2j8k=" pdftag="P" isBookmarkSet="no" Order="_x0033_" bookmark="no"/>
  <Shape xmlns="" ID="rq0pMbhuvQN8vL6VQ8RRfuNnZP0=" artifact="_x0030_" pdftag="Figure" isBookmarkSet="no" validate="no" Order="_x0032_" formula="no" Lang="" bookmark="no"/>
  <Shape xmlns="" ID="d0DSeV1daxRw6kjdtD2rpsodnkA=" Order="_x0034_" pdftag="_x005B_Artifact_x005D_" isBookmarkSet="no" bookmark="no"/>
  <Shape xmlns="" ID="GVlYV4Y+O75xmW9PjQstn89Ivn4=" pdftag="H2" isBookmarkSet="no" bookmark="yes" Order="_x0031_"/>
  <Shape xmlns="" ID="cgvX7ovnSElcjUnCAFaI+q/GSCA=" pdftag="P" isBookmarkSet="no" Order="_x0032_" bookmark="no"/>
  <Shape xmlns="" ID="6YXfcbm+LCXrgYUQFx1wVHOq9dE=" artifact="_x0030_" pdftag="Figure" isBookmarkSet="no" validate="no" Order="_x0033_" formula="no" Lang="" bookmark="no"/>
  <Shape xmlns="" ID="E3pj26s7yFBOUOJq/6MdmJrTQzc=" pdftag="P" isBookmarkSet="no" Order="_x0034_" bookmark="no"/>
  <Shape xmlns="" ID="Kesst++br0nXi7Lynqr0hXuBuDw=" Order="_x0035_" pdftag="_x005B_Artifact_x005D_" isBookmarkSet="no" bookmark="no"/>
  <Shape xmlns="" ID="NrdoT1Y2uSS8CWhSh90iWXK6De8=" pdftag="H2" isBookmarkSet="no" bookmark="yes" Order="_x0031_"/>
  <Shape xmlns="" ID="hvJvxt9/x+FvSjzaY40tUPRpxoo=" pdftag="P" isBookmarkSet="no" Order="_x0033_" bookmark="no"/>
  <Shape xmlns="" ID="O8dLlox9KUVR2DL9mXHvC6PFqLU=" artifact="_x0030_" pdftag="Figure" isBookmarkSet="no" validate="no" Order="_x0032_" formula="no" Lang="" bookmark="no"/>
  <Shape xmlns="" ID="sN+TPEXJxfLChMBLJYlqmAefbnA=" Order="_x0034_" pdftag="_x005B_Artifact_x005D_" isBookmarkSet="no" bookmark="no"/>
  <Shape xmlns="" ID="ExoApXdzcR3iEtDsJx2dBXjX9oU=" pdftag="H2" isBookmarkSet="no" bookmark="yes" Order="_x0031_"/>
  <Shape xmlns="" ID="SudreEakPlnaq55OMz62mLGECjM=" pdftag="P" isBookmarkSet="no" Order="_x0033_" bookmark="no"/>
  <Shape xmlns="" ID="sOR2j6op/qxSYR8C0SZxbLuoV0E=" artifact="_x0030_" pdftag="Figure" isBookmarkSet="no" validate="no" Order="_x0032_" formula="no" Lang="" bookmark="no"/>
  <Shape xmlns="" ID="DOA2TPLe5JAklH/15QXQbSdNOY0=" Order="_x0034_" pdftag="_x005B_Artifact_x005D_" isBookmarkSet="no" bookmark="no"/>
  <Shape xmlns="" ID="CL0fWcVev5rKohZBify06Tk+EpY=" pdftag="H2" isBookmarkSet="no" bookmark="yes" Order="_x0031_"/>
  <Shape xmlns="" ID="yNlqkTkzR8Ityl81qNb6qWtM4es=" pdftag="P" isBookmarkSet="no" Order="_x0032_" bookmark="no"/>
  <Shape xmlns="" ID="Znik/dk1M/z4TJqGg43Zkzat8l0=" artifact="_x0030_" pdftag="Figure" isBookmarkSet="no" validate="no" Order="_x0033_" formula="no" Lang="" bookmark="no"/>
  <Shape xmlns="" ID="n0Ywh+aoF9XziKDJi0aTS8K4nJM=" artifact="_x0030_" pdftag="Figure" isBookmarkSet="no" validate="no" Order="_x0034_" formula="no" Lang="" bookmark="no"/>
  <Shape xmlns="" ID="Fis1j4sAy104Nz3zbrocny2cjK8=" Order="_x0035_" pdftag="_x005B_Artifact_x005D_" isBookmarkSet="no" bookmark="no"/>
  <Shape xmlns="" ID="lMLrq2uqUMIdyYZ2j+ZgmovqHUk=" pdftag="H2" isBookmarkSet="no" bookmark="yes" Order="_x0031_"/>
  <Shape xmlns="" ID="XF7Y9uP2CiHBFzAixrAdV5UIMtc=" pdftag="P" isBookmarkSet="no" Order="_x0032_" bookmark="no"/>
  <Shape xmlns="" ID="xjPH6K+wHkoIfmIFuNeQSBTfI2M=" artifact="_x0030_" pdftag="Figure" isBookmarkSet="no" validate="no" Order="_x0033_" formula="no" Lang="" bookmark="no"/>
  <Shape xmlns="" ID="wHVqoC8SOjBJWPCkljJLKdkHRUQ=" Order="_x0034_" pdftag="_x005B_Artifact_x005D_" isBookmarkSet="no" bookmark="no"/>
  <Shape xmlns="" ID="FbEkVIK+UrySeBGwNR6pNUs5uI0=" pdftag="H2" isBookmarkSet="no" bookmark="yes" Order="_x0031_"/>
  <Shape xmlns="" ID="JU1X2w03CoMAKl7Gt2jaScsVFTk=" pdftag="P" isBookmarkSet="no" Order="_x0033_" bookmark="no"/>
  <Shape xmlns="" ID="mHt4juy3IRra3cGWITWO4y7zq0c=" artifact="_x0030_" pdftag="Figure" isBookmarkSet="no" validate="no" Order="_x0034_" formula="no" Lang="" bookmark="no"/>
  <Shape xmlns="" ID="o+qMs6CG5vJCIXburlt53ih8iSc=" pdftag="P" isBookmarkSet="no" Order="_x0032_" bookmark="no"/>
  <Shape xmlns="" ID="MWlAAY4RDw+0JGcwWFeam1iQIMs=" Order="_x0035_" pdftag="_x005B_Artifact_x005D_" isBookmarkSet="no" bookmark="no"/>
  <Shape xmlns="" ID="9cqmMN5z8pK4AfylFOyrqEfZWNs=" pdftag="H2" isBookmarkSet="no" bookmark="yes" Order="_x0031_"/>
  <Shape xmlns="" ID="CEBPDjyFIrZbTyMD/xILUUzqBNQ=" pdftag="P" isBookmarkSet="no" Order="_x0032_" bookmark="no"/>
  <Shape xmlns="" ID="663gvylvDZHNFpYhl2giil5VPXI=" artifact="_x0030_" pdftag="Figure" isBookmarkSet="no" validate="no" Order="_x0033_" formula="no" Lang="" bookmark="no"/>
  <Shape xmlns="" ID="fsJM8G4ig0dwB1tNNCt8gbyFPqY=" Order="_x0034_" pdftag="_x005B_Artifact_x005D_" isBookmarkSet="no" bookmark="no"/>
  <Shape xmlns="" ID="Jk9j/Jr4/5D70gVnOyVoZ0Yv8Gg=" pdftag="H2" isBookmarkSet="no" bookmark="yes" Order="_x0031_"/>
  <Shape xmlns="" ID="jN2bpmKIDBYLhPn3hC/e/9RuZCg=" pdftag="P" isBookmarkSet="no" Order="_x0032_" bookmark="no"/>
  <Shape xmlns="" ID="xZAhWZraBReS3mQR4MdNfGWkS2M=" Order="_x0033_" pdftag="_x005B_Artifact_x005D_" isBookmarkSet="no" bookmark="no"/>
  <Shape xmlns="" ID="HZPnYJ98QojHvKrxKGxeOayBD+s=" pdftag="H2" isBookmarkSet="no" bookmark="yes" Order="_x0031_"/>
  <Shape xmlns="" ID="b8pMBsDjAWfBrg6e6bfVbe5B3y4=" pdftag="P" isBookmarkSet="no" Order="_x0032_" bookmark="no"/>
  <Shape xmlns="" ID="8yADLLU5J7qy25gK3Zksv1eUhV0=" Order="_x0033_" pdftag="_x005B_Artifact_x005D_" isBookmarkSet="no" bookmark="no"/>
  <Shape xmlns="" ID="IfNr74Ho82oUoimN1ZzkO9I+Y+0=" pdftag="H2" isBookmarkSet="no" bookmark="yes" Order="_x0031_"/>
  <Shape xmlns="" ID="r9NvhqHB/5OA47CjJb7tdqeFPfU=" pdftag="P" isBookmarkSet="no" Order="_x0032_" bookmark="no"/>
  <Shape xmlns="" ID="pum0APsrUlP6aaIf/gwcbwaet9w=" Order="_x0033_" pdftag="_x005B_Artifact_x005D_" isBookmarkSet="no" bookmark="no"/>
  <Shape xmlns="" ID="sVPwj3lNQFyJvymxfmcJpFD6GH8=" pdftag="H2" isBookmarkSet="no" bookmark="yes" Order="_x0031_"/>
  <Shape xmlns="" ID="M9NlTlopL4gXnaw3lrJcrfX8OnU=" pdftag="P" isBookmarkSet="no" Order="_x0032_" bookmark="no"/>
  <Shape xmlns="" ID="Umjf3g8tiYXnnEJkmI4bYpa+ayk=" artifact="_x0030_" pdftag="Figure" isBookmarkSet="no" validate="no" Order="_x0033_" formula="no" Lang="" bookmark="no"/>
  <Shape xmlns="" ID="jzFmSkGrFChrjtGWqz/8XTKZjT4=" Order="_x0034_" pdftag="_x005B_Artifact_x005D_" isBookmarkSet="no" bookmark="no"/>
  <Shape xmlns="" ID="XTkjfuNSKvENu8q1u7Z94kEeVL4=" pdftag="H2" isBookmarkSet="no" bookmark="yes" Order="_x0031_"/>
  <Shape xmlns="" ID="WQE0Ov1EvBVof2YaFtbtThny5wY=" pdftag="P" isBookmarkSet="no" Order="_x0032_" bookmark="no"/>
  <Shape xmlns="" ID="oOaSyhQz9PTiscn0lZ/cvGZkvII=" Order="_x0033_" pdftag="_x005B_Artifact_x005D_" isBookmarkSet="no" bookmark="no"/>
  <Shape xmlns="" ID="D0Jgjfm2WMbfHUDKVoE/WaWtAM0=" pdftag="H2" isBookmarkSet="no" bookmark="yes" Order="_x0031_"/>
  <Shape xmlns="" ID="B7fVkltiBo/NewDZAfkAGEgdWv4=" pdftag="P" isBookmarkSet="no" Order="_x0032_" bookmark="no"/>
  <Shape xmlns="" ID="LXXUIsg43A65mRVRA6YrgP1sV18=" Order="_x0033_" pdftag="_x005B_Artifact_x005D_" isBookmarkSet="no" bookmark="no"/>
  <Shape xmlns="" ID="/43noXk84AhYGVWj91MDn5YhP3U=" pdftag="H2" isBookmarkSet="no" bookmark="yes" Order="_x0031_"/>
  <Shape xmlns="" ID="UHjD5dlLynlI+FXZqp+YdDxlh7Y=" pdftag="P" isBookmarkSet="no" Order="_x0032_" bookmark="no"/>
  <Shape xmlns="" ID="DEAZ466KRSz1/+jcErg2wDMt+sI=" Order="_x0033_" pdftag="_x005B_Artifact_x005D_" isBookmarkSet="no" bookmark="no"/>
  <Shape xmlns="" ID="q3Xm7eblNQsF1OzzXy2do9Gwp6Y=" pdftag="H2" isBookmarkSet="no" bookmark="yes" Order="_x0031_"/>
  <Shape xmlns="" ID="I5OGGiv1yRgRwvOBqrlh5XGx8Ak=" pdftag="P" isBookmarkSet="no" Order="_x0032_" bookmark="no"/>
  <Shape xmlns="" ID="yIMBzbJR3cdQF8ARiOE/n5dy2wE=" Order="_x0033_" pdftag="_x005B_Artifact_x005D_" isBookmarkSet="no" bookmark="no"/>
  <Shape xmlns="" ID="5zReWILid6zt5xvzg74i9aIBGS8=" pdftag="H2" isBookmarkSet="no" bookmark="yes" Order="_x0031_"/>
  <Shape xmlns="" ID="qbQinYeOTih93Ym4AMRmA7Hh9Vs=" pdftag="P" isBookmarkSet="no" Order="_x0032_" bookmark="no"/>
  <Shape xmlns="" ID="aDfTl0vd1FFWM/fVMj5rkHR3dUY=" artifact="_x0030_" pdftag="Figure" isBookmarkSet="no" validate="no" Order="_x0033_" formula="no" Lang="" bookmark="no"/>
  <Shape xmlns="" ID="v2EyKTBaBJOH42QCCw2ZNYPDnYc=" Order="_x0034_" pdftag="_x005B_Artifact_x005D_" isBookmarkSet="no" bookmark="no"/>
  <Shape xmlns="" ID="Ms9SgYt7tLnPevD9M7CrQiT9kKE=" pdftag="H2" isBookmarkSet="no" bookmark="yes" Order="_x0031_"/>
  <Shape xmlns="" ID="XatXrMDUUI4Pg330lfnWnkj2wBA=" pdftag="P" isBookmarkSet="no" Order="_x0032_" bookmark="no"/>
  <Shape xmlns="" ID="r026WbuO1dLD9wHHMTi5OutTmow=" Order="_x0033_" pdftag="_x005B_Artifact_x005D_" isBookmarkSet="no" bookmark="no"/>
  <Shape xmlns="" ID="i3jmf47ZRCJPnI5h5sY/Ecruigg=" pdftag="H2" isBookmarkSet="no" bookmark="yes" Order="_x0031_"/>
  <Shape xmlns="" ID="Mry/j1GB7klwyKp61Fa8kBhK5vQ=" pdftag="P" isBookmarkSet="no" Order="_x0032_" bookmark="no"/>
  <Shape xmlns="" ID="DqTXFfb1e+XHQJ41iFX+fh/95wU=" Order="_x0033_" pdftag="_x005B_Artifact_x005D_" isBookmarkSet="no" bookmark="no"/>
  <Shape xmlns="" ID="iFVBtmrPAbqUE9lZq/nN4H2bKFw=" pdftag="H2" isBookmarkSet="no" bookmark="yes" Order="_x0031_"/>
  <Shape xmlns="" ID="CNFJMhoeQKfMsxoPNjqwqdfJiEg=" pdftag="P" isBookmarkSet="no" Order="_x0032_" bookmark="no"/>
  <Shape xmlns="" ID="miZD9b0Cs/dKP1aRMbE8PgHznXM=" artifact="_x0030_" pdftag="Figure" isBookmarkSet="no" validate="no" Order="_x0033_" formula="no" Lang="" bookmark="no"/>
  <Shape xmlns="" ID="BSZ4CwdpXEk9FIC32w1aF4LBe8A=" Order="_x0034_" pdftag="_x005B_Artifact_x005D_" isBookmarkSet="no" bookmark="no"/>
  <Shape xmlns="" ID="khp1goIpJN/D5KQ0pb5cX69Jbqo=" pdftag="H2" isBookmarkSet="no" bookmark="yes" Order="_x0031_"/>
  <Shape xmlns="" ID="zthJv1bjIf9bmYOGky23EMY0LWI=" pdftag="P" isBookmarkSet="no" Order="_x0032_" bookmark="no"/>
  <Shape xmlns="" ID="DNYpa9VSJIfjrfv/hvfZIwUGLAY=" Order="_x0033_" pdftag="_x005B_Artifact_x005D_" isBookmarkSet="no" bookmark="no"/>
  <Shape xmlns="" ID="Vcr1D9euQHK0kto4TmUMP5KNXnQ=" pdftag="H2" isBookmarkSet="no" bookmark="yes" Order="_x0031_"/>
  <Shape xmlns="" ID="H1Q7yG5vztQkgepb0zS+qXUdqJc=" pdftag="P" isBookmarkSet="no" Order="_x0032_" bookmark="no"/>
  <Shape xmlns="" ID="kvtrGCXzBcmci33k0xCZPD0M+Ew=" Order="_x0033_" pdftag="_x005B_Artifact_x005D_" isBookmarkSet="no" bookmark="no"/>
  <Shape xmlns="" ID="wlIsGD3J/ybD1Vt5VhS4UOOHhC0=" pdftag="H2" isBookmarkSet="no" bookmark="yes" Order="_x0031_"/>
  <Shape xmlns="" ID="KGk9fPFRFejF6Z5I/9Ell79tg+c=" pdftag="P" isBookmarkSet="no" Order="_x0032_" bookmark="no"/>
  <Shape xmlns="" ID="zIV+RLX1TjHumIM8U/+JZpLBIts=" Order="_x0033_" pdftag="_x005B_Artifact_x005D_" isBookmarkSet="no" bookmark="no"/>
  <Shape xmlns="" ID="KaW/Vzm9oXPeZ5H3kiCL5CVbOG8=" pdftag="H2" isBookmarkSet="no" bookmark="yes" Order="_x0031_"/>
  <Shape xmlns="" ID="d3fbyF5fMhAjsEnlQzk3InSzEu4=" pdftag="P" isBookmarkSet="no" Order="_x0032_" bookmark="no"/>
  <Shape xmlns="" ID="6KuKP5ZAthnlTuAj+bMFU3K0h9I=" Order="_x0033_" pdftag="_x005B_Artifact_x005D_" isBookmarkSet="no" bookmark="no"/>
  <Shape xmlns="" ID="lm+7mFECzDnE70DOvgTjgaUnSso=" pdftag="H2" isBookmarkSet="no" bookmark="yes" Order="_x0031_"/>
  <Shape xmlns="" ID="+bwxmWmLc9yjx/LeGK72ig5ohbo=" pdftag="P" isBookmarkSet="no" Order="_x0032_" bookmark="no"/>
  <Shape xmlns="" ID="ycOGEzv+frqOnC5BmqZGFqcag8Q=" artifact="_x0030_" pdftag="Figure" isBookmarkSet="no" validate="no" Order="_x0033_" formula="no" Lang="" bookmark="no"/>
  <Shape xmlns="" ID="OhFmaYoowz9fQ8bKtbdwj5s6C+I=" Order="_x0034_" pdftag="_x005B_Artifact_x005D_" isBookmarkSet="no" bookmark="no"/>
  <Shape xmlns="" ID="VZTJ2uVJaDmFOUGoMr6jdRkJvDw=" pdftag="H2" isBookmarkSet="no" bookmark="yes" Order="_x0031_"/>
  <Shape xmlns="" ID="X3lokM7ewbKjaQFebnBI6RLBecM=" pdftag="P" isBookmarkSet="no" Order="_x0032_" bookmark="no"/>
  <Shape xmlns="" ID="zx2a3eZI47YeJ3qpqPY0EfwbWec=" artifact="_x0030_" pdftag="Figure" isBookmarkSet="no" validate="no" Order="_x0033_" formula="no" Lang="" bookmark="no"/>
  <Shape xmlns="" ID="/OPAk456BJiZK9Ss1K6UgKjnBAs=" Order="_x0034_" pdftag="_x005B_Artifact_x005D_" isBookmarkSet="no" bookmark="no"/>
  <Shape xmlns="" ID="CZvICRkTpsY48zJLDsEIlofFqf4=" pdftag="H2" isBookmarkSet="no" bookmark="yes" Order="_x0031_"/>
  <Shape xmlns="" ID="vQUx9T+0m9rzmAhwRo0XpVu14BA=" pdftag="P" isBookmarkSet="no" Order="_x0032_" bookmark="no"/>
  <Shape xmlns="" ID="799FjQJ/Exv/Q8kmt6qA9jHhnHA=" pdftag="Figure" artifact="_x0030_" isBookmarkSet="no" validate="no" Order="_x0033_" Lang=""/>
  <Shape xmlns="" ID="VEP4VYHYeu/4ifvW55+bZqoepJk=" Order="_x0034_" pdftag="_x005B_Artifact_x005D_" isBookmarkSet="no" bookmark="no"/>
  <Shape xmlns="" ID="F+oeskoi3cymdiGk+Q/4sPNfCAA=" pdftag="H2" isBookmarkSet="no" bookmark="yes" Order="_x0031_"/>
  <Shape xmlns="" ID="+d/qqfGvrPjpwzTAJTdkUwxIlGU=" pdftag="P" isBookmarkSet="no" Order="_x0032_" bookmark="no"/>
  <Shape xmlns="" ID="tK4EUpCamS3WbzQZWI/O/XxungA=" Order="_x0033_" pdftag="_x005B_Artifact_x005D_" isBookmarkSet="no" bookmark="no"/>
  <Shape xmlns="" ID="gC/D/1a0aqYxze5QAdo+8xTNgwU=" pdftag="H2" isBookmarkSet="no" bookmark="yes" Order="_x0031_"/>
  <Shape xmlns="" ID="yWjMtt1IeR7aLJJyrrgT23DsoSk=" pdftag="P" isBookmarkSet="no" Order="_x0032_" bookmark="no"/>
  <Shape xmlns="" ID="gNcBB71/W8TGugrToSxmmFHjqQ8=" pdftag="Figure" artifact="_x0030_" isBookmarkSet="no" validate="no" Order="_x0033_" Lang=""/>
  <Shape xmlns="" ID="JH0KX5fgdddyuYayYwAw7C1eJT0=" Order="_x0034_" pdftag="_x005B_Artifact_x005D_" isBookmarkSet="no" bookmark="no"/>
  <Shape xmlns="" ID="O+Fc2JAYdvhb2kENA7POgMX/wZg=" pdftag="H2" isBookmarkSet="no" bookmark="yes" Order="_x0031_"/>
  <Shape xmlns="" ID="mouU2DXh+INVRQbX6G0WDAlRY/c=" pdftag="P" isBookmarkSet="no" Order="_x0032_" bookmark="no"/>
  <Shape xmlns="" ID="FioBWhNO0UPr4SNAfo0jA+Ig9cs=" pdftag="P" isBookmarkSet="no" Order="_x0033_" bookmark="no"/>
  <Shape xmlns="" ID="8tb9UMMwdlDrnucnqCA1zQNV0cM=" pdftag="Figure" artifact="_x0030_" isBookmarkSet="no" validate="no" Order="_x0034_" Lang=""/>
  <Shape xmlns="" ID="VIL7JKL6UOR8bVLKhPspRXXxQGA=" Order="_x0035_" pdftag="_x005B_Artifact_x005D_" isBookmarkSet="no" bookmark="no"/>
  <Shape xmlns="" ID="t1WHslrUgz44qN4ZRyqYizlyiCI=" pdftag="H2" isBookmarkSet="no" bookmark="yes" Order="_x0031_"/>
  <Shape xmlns="" ID="KGTlo0GOjBis5r1StsEmL5TsRmg=" pdftag="P" isBookmarkSet="no" bookmark="no" Order="_x0032_"/>
  <Shape xmlns="" ID="auIhPUN9ASlplxn5ZEzwUn58lT4=" pdftag="P" isBookmarkSet="no" Order="_x0033_" bookmark="no"/>
  <Shape xmlns="" ID="oNmr71uWecckxdiXT0NH6XoV/wg=" pdftag="Figure" isBookmarkSet="no" formula="no" validate="no" artifact="_x0030_" inline="no" Order="_x0034_" Lang=""/>
  <Shape xmlns="" ID="OYCadc3ghZw7i8WlSKCBzjR9TXg=" Order="_x0035_" pdftag="_x005B_Artifact_x005D_" isBookmarkSet="no" bookmark="no"/>
  <Shape xmlns="" ID="3CeYMslm8ZL6SK/chsxalu8x5lc=" pdftag="H2" isBookmarkSet="no" bookmark="yes" Order="_x0031_"/>
  <Shape xmlns="" ID="9wCs7R7rJhIS2SLmo+/zaGE8AgM=" formula="no" inline="no" pdftag="Figure" isBookmarkSet="no" artifact="_x0030_" validate="yes" Order="_x0032_" Lang="" bookmark="no"/>
  <Shape xmlns="" ID="B/v/xcvJWuZG88vumTiTQLLi8bM=" Order="_x0033_" pdftag="_x005B_Artifact_x005D_" isBookmarkSet="no" bookmark="no"/>
  <Shape xmlns="" ID="3Q+4w3A8G0BDjmt1+TlflMe4MV0=" pdftag="H2" isBookmarkSet="no" bookmark="yes" Order="_x0031_"/>
  <Shape xmlns="" ID="CHs5ev+qOWivW1BIqJl990LEmt4=" Order="_x0032_" pdftag="_x005B_Artifact_x005D_" isBookmarkSet="no" bookmark="no"/>
  <Shape xmlns="" ID="dUJ5mrGBXpwWaIT7Pd+t6Gmjtmg=" pdftag="H2" isBookmarkSet="no" bookmark="yes" Order="_x0031_"/>
  <Shape xmlns="" ID="6g3AamKVGKWGeTkqSGvPoIiEPS8=" Order="_x0032_" pdftag="_x005B_Artifact_x005D_" isBookmarkSet="no" bookmark="no"/>
  <SubText xmlns="" ID="aG5uk7o5/RdByszr6dQQU0yKQq0=" ActualText=""/>
  <SubText xmlns="" ID="6baOTjSZblQWOkdBkLbSWArCXH8=" ActualText=""/>
  <SubText xmlns="" ID="9wCs7R7rJhIS2SLmo+/zaGE8AgM=" ActualText=""/>
  <SubText xmlns="" ID="TGkOjaMvPlTRjBDfzlY+9mam1ac=" ActualText=""/>
  <SubText xmlns="" ID="l4kri70Q2IJnt0DyUvMw+96jzsE=" ActualText=""/>
  <SubText xmlns="" ID="uZYDh7CGOwFc477joCI/wrW1oAo=" ActualText=""/>
  <SubText xmlns="" ID="z47g+L1RhtARcT/72rMzHKNRcvI=" ActualText=""/>
  <SubText xmlns="" ID="NhFGQTIpKULZ49jcHP+zsjockEc=" ActualText=""/>
  <SubText xmlns="" ID="9wUTZTKcBoQwiVtAIk395ymbeXg=" ActualText=""/>
  <SubText xmlns="" ID="QBSA/pkzve00dTzi6axMKAgBMiY=" ActualText=""/>
  <SubText xmlns="" ID="J97/5c2wwDw65UcsDbmrEcRMfOM=" ActualText=""/>
  <SubText xmlns="" ID="G+YMrCrRTmmMhR9CovYy1WcTPx8=" ActualText=""/>
  <SubText xmlns="" ID="nFEKVPsGpJYOAVMebHNyrAMKx1I=" ActualText=""/>
  <SubText xmlns="" ID="B4Q8NGVmhz8CbOifxtkHkiNmBu0=" ActualText=""/>
  <SubText xmlns="" ID="4LJ8d1+FHxizxPfwcZ2bPteifkc=" ActualText=""/>
  <SubText xmlns="" ID="8dzAV7+FTZ5rIrLEDJJZv5uoxGg=" ActualText=""/>
  <SubText xmlns="" ID="QFsWZWhiB72grgtXYV+xXs5nQ6U=" ActualText=""/>
  <SubText xmlns="" ID="rq0pMbhuvQN8vL6VQ8RRfuNnZP0=" ActualText=""/>
  <SubText xmlns="" ID="6YXfcbm+LCXrgYUQFx1wVHOq9dE=" ActualText=""/>
  <SubText xmlns="" ID="O8dLlox9KUVR2DL9mXHvC6PFqLU=" ActualText=""/>
  <SubText xmlns="" ID="sOR2j6op/qxSYR8C0SZxbLuoV0E=" ActualText=""/>
  <SubText xmlns="" ID="Znik/dk1M/z4TJqGg43Zkzat8l0=" ActualText=""/>
  <SubText xmlns="" ID="n0Ywh+aoF9XziKDJi0aTS8K4nJM=" ActualText=""/>
  <SubText xmlns="" ID="xjPH6K+wHkoIfmIFuNeQSBTfI2M=" ActualText=""/>
  <SubText xmlns="" ID="mHt4juy3IRra3cGWITWO4y7zq0c=" ActualText=""/>
  <SubText xmlns="" ID="663gvylvDZHNFpYhl2giil5VPXI=" ActualText=""/>
  <SubText xmlns="" ID="Umjf3g8tiYXnnEJkmI4bYpa+ayk=" ActualText=""/>
  <SubText xmlns="" ID="aDfTl0vd1FFWM/fVMj5rkHR3dUY=" ActualText=""/>
  <SubText xmlns="" ID="miZD9b0Cs/dKP1aRMbE8PgHznXM=" ActualText=""/>
  <SubText xmlns="" ID="ycOGEzv+frqOnC5BmqZGFqcag8Q=" ActualText=""/>
  <SubText xmlns="" ID="zx2a3eZI47YeJ3qpqPY0EfwbWec=" ActualText=""/>
  <SubText xmlns="" ID="799FjQJ/Exv/Q8kmt6qA9jHhnHA=" ActualText=""/>
  <SubText xmlns="" ID="gNcBB71/W8TGugrToSxmmFHjqQ8=" ActualText=""/>
  <SubText xmlns="" ID="8tb9UMMwdlDrnucnqCA1zQNV0cM=" ActualText=""/>
  <SubText xmlns="" ID="oNmr71uWecckxdiXT0NH6XoV/wg=" ActualText=""/>
</PAW>
</file>

<file path=customXml/item2.xml><?xml version="1.0" encoding="utf-8"?>
<ct:contentTypeSchema xmlns:ct="http://schemas.microsoft.com/office/2006/metadata/contentType" xmlns:ma="http://schemas.microsoft.com/office/2006/metadata/properties/metaAttributes" ct:_="" ma:_="" ma:contentTypeName="Document" ma:contentTypeID="0x010100E2655ACDA5C0A1439E34951241C24B25" ma:contentTypeVersion="" ma:contentTypeDescription="Create a new document." ma:contentTypeScope="" ma:versionID="7d54c56605564abf0b8b6536caaa0edf">
  <xsd:schema xmlns:xsd="http://www.w3.org/2001/XMLSchema" xmlns:xs="http://www.w3.org/2001/XMLSchema" xmlns:p="http://schemas.microsoft.com/office/2006/metadata/properties" xmlns:ns2="e9383cf3-6c95-48c0-84cb-ffd9d14604cc" xmlns:ns3="bdfd28cc-f485-46e8-bcf6-b555ff9859c5" xmlns:ns4="57105560-6850-41e4-bf8f-92819038b991" targetNamespace="http://schemas.microsoft.com/office/2006/metadata/properties" ma:root="true" ma:fieldsID="1ce005e12ce170f49581a08716fc74f4" ns2:_="" ns3:_="" ns4:_="">
    <xsd:import namespace="e9383cf3-6c95-48c0-84cb-ffd9d14604cc"/>
    <xsd:import namespace="bdfd28cc-f485-46e8-bcf6-b555ff9859c5"/>
    <xsd:import namespace="57105560-6850-41e4-bf8f-92819038b991"/>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05560-6850-41e4-bf8f-92819038b99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D1C4AF-76E4-46BB-AA95-FFEA460AE648}">
  <ds:schemaRefs>
    <ds:schemaRef ds:uri="http://www.net-centric.com/PAWPP"/>
    <ds:schemaRef ds:uri=""/>
  </ds:schemaRefs>
</ds:datastoreItem>
</file>

<file path=customXml/itemProps2.xml><?xml version="1.0" encoding="utf-8"?>
<ds:datastoreItem xmlns:ds="http://schemas.openxmlformats.org/officeDocument/2006/customXml" ds:itemID="{BEA0A40C-7459-4053-BAF2-07881FCD4E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57105560-6850-41e4-bf8f-92819038b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A6DD90-6FE3-417C-8847-AC76A724D73E}">
  <ds:schemaRefs>
    <ds:schemaRef ds:uri="http://schemas.microsoft.com/sharepoint/v3/contenttype/forms"/>
  </ds:schemaRefs>
</ds:datastoreItem>
</file>

<file path=customXml/itemProps4.xml><?xml version="1.0" encoding="utf-8"?>
<ds:datastoreItem xmlns:ds="http://schemas.openxmlformats.org/officeDocument/2006/customXml" ds:itemID="{4A716DC2-1DB8-4780-9C63-AA9E2770341A}">
  <ds:schemaRefs>
    <ds:schemaRef ds:uri="http://purl.org/dc/terms/"/>
    <ds:schemaRef ds:uri="e9383cf3-6c95-48c0-84cb-ffd9d14604cc"/>
    <ds:schemaRef ds:uri="http://purl.org/dc/elements/1.1/"/>
    <ds:schemaRef ds:uri="http://schemas.microsoft.com/office/2006/metadata/properties"/>
    <ds:schemaRef ds:uri="57105560-6850-41e4-bf8f-92819038b991"/>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bdfd28cc-f485-46e8-bcf6-b555ff9859c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6359</TotalTime>
  <Words>2684</Words>
  <Application>Microsoft Office PowerPoint</Application>
  <PresentationFormat>Widescreen</PresentationFormat>
  <Paragraphs>567</Paragraphs>
  <Slides>64</Slides>
  <Notes>64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64</vt:i4>
      </vt:variant>
    </vt:vector>
  </HeadingPairs>
  <TitlesOfParts>
    <vt:vector size="74" baseType="lpstr">
      <vt:lpstr>ＭＳ Ｐゴシック</vt:lpstr>
      <vt:lpstr>ＭＳ Ｐゴシック</vt:lpstr>
      <vt:lpstr>游ゴシック</vt:lpstr>
      <vt:lpstr>Arial</vt:lpstr>
      <vt:lpstr>Calibri</vt:lpstr>
      <vt:lpstr>Courier New</vt:lpstr>
      <vt:lpstr>Times New Roman</vt:lpstr>
      <vt:lpstr>Wingdings</vt:lpstr>
      <vt:lpstr>Base Layout for Compliance</vt:lpstr>
      <vt:lpstr>Template Instructions</vt:lpstr>
      <vt:lpstr>Financial Reporting and Program Income</vt:lpstr>
      <vt:lpstr>Grant Management Toolbox</vt:lpstr>
      <vt:lpstr>Grant Management Toolbox References</vt:lpstr>
      <vt:lpstr>Module Overview</vt:lpstr>
      <vt:lpstr>Basics </vt:lpstr>
      <vt:lpstr>Why We Need Financial Data</vt:lpstr>
      <vt:lpstr>Tools For Accurate Financial Data</vt:lpstr>
      <vt:lpstr>Authorization of ETA 9130</vt:lpstr>
      <vt:lpstr>ETA Guidance on Financial Reporting</vt:lpstr>
      <vt:lpstr>Basic Reporting Requirements</vt:lpstr>
      <vt:lpstr>ETA 9130 Report : Final vs. Closeout Reports</vt:lpstr>
      <vt:lpstr>Reporting Periods, Due Dates and Cumulative Data</vt:lpstr>
      <vt:lpstr>Online Reporting System</vt:lpstr>
      <vt:lpstr>Password and PINs</vt:lpstr>
      <vt:lpstr>ETA-9130 Requirements</vt:lpstr>
      <vt:lpstr>The ETA-9130 Financial Report</vt:lpstr>
      <vt:lpstr>9130 Versions</vt:lpstr>
      <vt:lpstr>Sections of the ETA 9130</vt:lpstr>
      <vt:lpstr>ETA-9130 Report Basic Information</vt:lpstr>
      <vt:lpstr>Federal Cash</vt:lpstr>
      <vt:lpstr>Cash – Keep in Mind</vt:lpstr>
      <vt:lpstr>Cash – Issues</vt:lpstr>
      <vt:lpstr>Federal Expenditures and Unobligated Balance</vt:lpstr>
      <vt:lpstr>10e Federal Share of Expenditures</vt:lpstr>
      <vt:lpstr>Expenditures – Keep in Mind</vt:lpstr>
      <vt:lpstr>Expenditures – Issues</vt:lpstr>
      <vt:lpstr>10f Administrative Expenditures</vt:lpstr>
      <vt:lpstr>10g Federal Share Unliquidated Obligations</vt:lpstr>
      <vt:lpstr>Unliquidated Obligations – Keep in Mind</vt:lpstr>
      <vt:lpstr>Recipient Share</vt:lpstr>
      <vt:lpstr>Recipient Share - Keep in Mind</vt:lpstr>
      <vt:lpstr>Program Income</vt:lpstr>
      <vt:lpstr>Program Income – Keep in Mind</vt:lpstr>
      <vt:lpstr>Program Income – Keep in Mind (cont.)</vt:lpstr>
      <vt:lpstr>Additional Expenditure Data Requirements</vt:lpstr>
      <vt:lpstr>Section 12 Remarks</vt:lpstr>
      <vt:lpstr>Section 13 Indirect Expenditures</vt:lpstr>
      <vt:lpstr>Section 14 Certification</vt:lpstr>
      <vt:lpstr>Knowledge Check 1 – Questions </vt:lpstr>
      <vt:lpstr>Knowledge Check 1 – Answers </vt:lpstr>
      <vt:lpstr>Subrecipient Reporting</vt:lpstr>
      <vt:lpstr>Lack of Familiarity with ETA Grants</vt:lpstr>
      <vt:lpstr>Reminders for Subrecipient Reporting</vt:lpstr>
      <vt:lpstr>Subrecipient Reporting Considerations</vt:lpstr>
      <vt:lpstr>Timing Issues</vt:lpstr>
      <vt:lpstr>Timing Issues – Subrecipients </vt:lpstr>
      <vt:lpstr>Data Items</vt:lpstr>
      <vt:lpstr>Other Data Items</vt:lpstr>
      <vt:lpstr>Data Items – Cost Item Breakouts</vt:lpstr>
      <vt:lpstr>Reporting Requirements</vt:lpstr>
      <vt:lpstr>Knowledge Check 2 – Questions </vt:lpstr>
      <vt:lpstr>Knowledge Check 2 – Answers</vt:lpstr>
      <vt:lpstr>Common Reporting Issues</vt:lpstr>
      <vt:lpstr>Common Reporting Issues and Mistakes</vt:lpstr>
      <vt:lpstr>Solutions for Reporting Issue</vt:lpstr>
      <vt:lpstr>Module Review</vt:lpstr>
      <vt:lpstr>Core Monitoring Guide – Objective 3.b Accounting System and Financial Reporting</vt:lpstr>
      <vt:lpstr>SMART Checklist</vt:lpstr>
      <vt:lpstr>SMART Checklist (cont.)</vt:lpstr>
      <vt:lpstr>ETA and Uniform Guidance Resources</vt:lpstr>
      <vt:lpstr>Web Resources</vt:lpstr>
      <vt:lpstr>Remember the Grant Management Toolbox!</vt:lpstr>
      <vt:lpstr>Questions?</vt:lpstr>
      <vt:lpstr>Please complete your evaluations.</vt:lpstr>
    </vt:vector>
  </TitlesOfParts>
  <Company>Maher &amp; Maher, an IMPAQ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Reporting</dc:title>
  <dc:subject>This presentation discusses financial reporting and program income.</dc:subject>
  <dc:creator>Maher &amp; Maher</dc:creator>
  <cp:keywords>financial, reporting</cp:keywords>
  <cp:lastModifiedBy>DeMille, Robert - ETA</cp:lastModifiedBy>
  <cp:revision>157</cp:revision>
  <dcterms:created xsi:type="dcterms:W3CDTF">2018-12-05T14:10:42Z</dcterms:created>
  <dcterms:modified xsi:type="dcterms:W3CDTF">2019-08-14T16:31:09Z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36C37928-C3A9-48F9-8637-DAF550F6B505</vt:lpwstr>
  </property>
  <property fmtid="{D5CDD505-2E9C-101B-9397-08002B2CF9AE}" pid="3" name="ArticulatePath">
    <vt:lpwstr>508_OGM-Template_20181217_CR</vt:lpwstr>
  </property>
  <property fmtid="{D5CDD505-2E9C-101B-9397-08002B2CF9AE}" pid="4" name="ContentTypeId">
    <vt:lpwstr>0x010100E2655ACDA5C0A1439E34951241C24B25</vt:lpwstr>
  </property>
</Properties>
</file>