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54"/>
  </p:notesMasterIdLst>
  <p:handoutMasterIdLst>
    <p:handoutMasterId r:id="rId55"/>
  </p:handoutMasterIdLst>
  <p:sldIdLst>
    <p:sldId id="283" r:id="rId7"/>
    <p:sldId id="357" r:id="rId8"/>
    <p:sldId id="358" r:id="rId9"/>
    <p:sldId id="285" r:id="rId10"/>
    <p:sldId id="288" r:id="rId11"/>
    <p:sldId id="289" r:id="rId12"/>
    <p:sldId id="290" r:id="rId13"/>
    <p:sldId id="328" r:id="rId14"/>
    <p:sldId id="329" r:id="rId15"/>
    <p:sldId id="291" r:id="rId16"/>
    <p:sldId id="292" r:id="rId17"/>
    <p:sldId id="330" r:id="rId18"/>
    <p:sldId id="331" r:id="rId19"/>
    <p:sldId id="295" r:id="rId20"/>
    <p:sldId id="296" r:id="rId21"/>
    <p:sldId id="521" r:id="rId22"/>
    <p:sldId id="325" r:id="rId23"/>
    <p:sldId id="326" r:id="rId24"/>
    <p:sldId id="327" r:id="rId25"/>
    <p:sldId id="297" r:id="rId26"/>
    <p:sldId id="298" r:id="rId27"/>
    <p:sldId id="299" r:id="rId28"/>
    <p:sldId id="300" r:id="rId29"/>
    <p:sldId id="301" r:id="rId30"/>
    <p:sldId id="307" r:id="rId31"/>
    <p:sldId id="308" r:id="rId32"/>
    <p:sldId id="309" r:id="rId33"/>
    <p:sldId id="310" r:id="rId34"/>
    <p:sldId id="311" r:id="rId35"/>
    <p:sldId id="312" r:id="rId36"/>
    <p:sldId id="522" r:id="rId37"/>
    <p:sldId id="281" r:id="rId38"/>
    <p:sldId id="313" r:id="rId39"/>
    <p:sldId id="315" r:id="rId40"/>
    <p:sldId id="316" r:id="rId41"/>
    <p:sldId id="317" r:id="rId42"/>
    <p:sldId id="318" r:id="rId43"/>
    <p:sldId id="523" r:id="rId44"/>
    <p:sldId id="367" r:id="rId45"/>
    <p:sldId id="350" r:id="rId46"/>
    <p:sldId id="370" r:id="rId47"/>
    <p:sldId id="319" r:id="rId48"/>
    <p:sldId id="518" r:id="rId49"/>
    <p:sldId id="361" r:id="rId50"/>
    <p:sldId id="520" r:id="rId51"/>
    <p:sldId id="519" r:id="rId52"/>
    <p:sldId id="322" r:id="rId53"/>
  </p:sldIdLst>
  <p:sldSz cx="12192000" cy="6858000"/>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8960" autoAdjust="0"/>
  </p:normalViewPr>
  <p:slideViewPr>
    <p:cSldViewPr snapToGrid="0">
      <p:cViewPr varScale="1">
        <p:scale>
          <a:sx n="51" d="100"/>
          <a:sy n="51" d="100"/>
        </p:scale>
        <p:origin x="1092" y="40"/>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ACA06-A90D-4D51-94B2-C56DDEC42AF3}"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E6A768C2-441A-4A7B-8D63-1A512E23177D}">
      <dgm:prSet phldrT="[Text]" custT="1"/>
      <dgm:spPr/>
      <dgm:t>
        <a:bodyPr/>
        <a:lstStyle/>
        <a:p>
          <a:r>
            <a:rPr lang="en-US" sz="2000" b="1" dirty="0"/>
            <a:t>Written policies and procedures</a:t>
          </a:r>
        </a:p>
      </dgm:t>
    </dgm:pt>
    <dgm:pt modelId="{511B32B0-80AC-4C62-A4C1-2D0CC5D863CD}" type="parTrans" cxnId="{17E47C5A-7EED-4A4C-B545-04184E21C70E}">
      <dgm:prSet/>
      <dgm:spPr/>
      <dgm:t>
        <a:bodyPr/>
        <a:lstStyle/>
        <a:p>
          <a:endParaRPr lang="en-US"/>
        </a:p>
      </dgm:t>
    </dgm:pt>
    <dgm:pt modelId="{5FDE6C2F-FE0B-4CDC-8794-6445F71CDDDF}" type="sibTrans" cxnId="{17E47C5A-7EED-4A4C-B545-04184E21C70E}">
      <dgm:prSet/>
      <dgm:spPr/>
      <dgm:t>
        <a:bodyPr/>
        <a:lstStyle/>
        <a:p>
          <a:endParaRPr lang="en-US"/>
        </a:p>
      </dgm:t>
    </dgm:pt>
    <dgm:pt modelId="{F2919C48-3A9F-47A9-BF41-834734C665E9}">
      <dgm:prSet custT="1"/>
      <dgm:spPr/>
      <dgm:t>
        <a:bodyPr/>
        <a:lstStyle/>
        <a:p>
          <a:r>
            <a:rPr lang="en-US" sz="2000" b="1" dirty="0"/>
            <a:t>Segregation of Duties</a:t>
          </a:r>
        </a:p>
      </dgm:t>
    </dgm:pt>
    <dgm:pt modelId="{08F7D92C-7FBD-4B03-9717-92C46969390B}" type="parTrans" cxnId="{683CCEBB-0B3A-4E45-B229-98D75E82AE96}">
      <dgm:prSet/>
      <dgm:spPr/>
      <dgm:t>
        <a:bodyPr/>
        <a:lstStyle/>
        <a:p>
          <a:endParaRPr lang="en-US"/>
        </a:p>
      </dgm:t>
    </dgm:pt>
    <dgm:pt modelId="{6037E816-2E6B-4FBA-A981-3532A1551A72}" type="sibTrans" cxnId="{683CCEBB-0B3A-4E45-B229-98D75E82AE96}">
      <dgm:prSet/>
      <dgm:spPr/>
      <dgm:t>
        <a:bodyPr/>
        <a:lstStyle/>
        <a:p>
          <a:endParaRPr lang="en-US"/>
        </a:p>
      </dgm:t>
    </dgm:pt>
    <dgm:pt modelId="{FD7EA0E5-0E7B-4B59-AFEC-9BA1DA47E13C}">
      <dgm:prSet/>
      <dgm:spPr/>
      <dgm:t>
        <a:bodyPr/>
        <a:lstStyle/>
        <a:p>
          <a:r>
            <a:rPr lang="en-US" dirty="0"/>
            <a:t>Authorization of a transaction</a:t>
          </a:r>
        </a:p>
      </dgm:t>
    </dgm:pt>
    <dgm:pt modelId="{AE5C4CFC-0267-40A7-A308-8BBCAD45654D}" type="parTrans" cxnId="{78D2A3D0-8941-4E76-9C28-F9161A9417C7}">
      <dgm:prSet/>
      <dgm:spPr/>
      <dgm:t>
        <a:bodyPr/>
        <a:lstStyle/>
        <a:p>
          <a:endParaRPr lang="en-US"/>
        </a:p>
      </dgm:t>
    </dgm:pt>
    <dgm:pt modelId="{A6AAD090-D1C1-4369-89EF-D7E70BABFF1B}" type="sibTrans" cxnId="{78D2A3D0-8941-4E76-9C28-F9161A9417C7}">
      <dgm:prSet/>
      <dgm:spPr/>
      <dgm:t>
        <a:bodyPr/>
        <a:lstStyle/>
        <a:p>
          <a:endParaRPr lang="en-US"/>
        </a:p>
      </dgm:t>
    </dgm:pt>
    <dgm:pt modelId="{2FE58C45-C696-45B9-A378-44A6B338F6DD}">
      <dgm:prSet/>
      <dgm:spPr/>
      <dgm:t>
        <a:bodyPr/>
        <a:lstStyle/>
        <a:p>
          <a:r>
            <a:rPr lang="en-US" dirty="0"/>
            <a:t>Receipt and custody of the asset</a:t>
          </a:r>
        </a:p>
      </dgm:t>
    </dgm:pt>
    <dgm:pt modelId="{EE01EA30-4AC7-4007-838E-3617462EF6A2}" type="parTrans" cxnId="{53FEE4C4-6B71-4C6F-AE26-C03FBACF6D7F}">
      <dgm:prSet/>
      <dgm:spPr/>
      <dgm:t>
        <a:bodyPr/>
        <a:lstStyle/>
        <a:p>
          <a:endParaRPr lang="en-US"/>
        </a:p>
      </dgm:t>
    </dgm:pt>
    <dgm:pt modelId="{E1C89A1B-1A07-413E-96D2-1A3747E6BA35}" type="sibTrans" cxnId="{53FEE4C4-6B71-4C6F-AE26-C03FBACF6D7F}">
      <dgm:prSet/>
      <dgm:spPr/>
      <dgm:t>
        <a:bodyPr/>
        <a:lstStyle/>
        <a:p>
          <a:endParaRPr lang="en-US"/>
        </a:p>
      </dgm:t>
    </dgm:pt>
    <dgm:pt modelId="{C656EF06-EC4B-4D43-8A17-D0B2A23B1D57}">
      <dgm:prSet/>
      <dgm:spPr/>
      <dgm:t>
        <a:bodyPr/>
        <a:lstStyle/>
        <a:p>
          <a:r>
            <a:rPr lang="en-US" dirty="0"/>
            <a:t>Recording and reporting activity related to that asset</a:t>
          </a:r>
        </a:p>
      </dgm:t>
    </dgm:pt>
    <dgm:pt modelId="{56AF45C3-F00F-42DA-BDB1-C1479CC12923}" type="parTrans" cxnId="{D9755F35-EB7E-4BC2-B6AE-DC820D2351AA}">
      <dgm:prSet/>
      <dgm:spPr/>
      <dgm:t>
        <a:bodyPr/>
        <a:lstStyle/>
        <a:p>
          <a:endParaRPr lang="en-US"/>
        </a:p>
      </dgm:t>
    </dgm:pt>
    <dgm:pt modelId="{4A354760-BBB9-405E-8CA5-FC716641D368}" type="sibTrans" cxnId="{D9755F35-EB7E-4BC2-B6AE-DC820D2351AA}">
      <dgm:prSet/>
      <dgm:spPr/>
      <dgm:t>
        <a:bodyPr/>
        <a:lstStyle/>
        <a:p>
          <a:endParaRPr lang="en-US"/>
        </a:p>
      </dgm:t>
    </dgm:pt>
    <dgm:pt modelId="{35A783AF-801A-4F35-99D8-05236C05D1C9}">
      <dgm:prSet/>
      <dgm:spPr/>
      <dgm:t>
        <a:bodyPr/>
        <a:lstStyle/>
        <a:p>
          <a:r>
            <a:rPr lang="en-US" dirty="0"/>
            <a:t>Taking periodic inventory and reconciling balances</a:t>
          </a:r>
        </a:p>
      </dgm:t>
    </dgm:pt>
    <dgm:pt modelId="{C065A81A-EC66-48DB-B20F-79321CE39838}" type="parTrans" cxnId="{93C6C37A-0AD8-46C4-AAD9-FCC78E4CC69A}">
      <dgm:prSet/>
      <dgm:spPr/>
      <dgm:t>
        <a:bodyPr/>
        <a:lstStyle/>
        <a:p>
          <a:endParaRPr lang="en-US"/>
        </a:p>
      </dgm:t>
    </dgm:pt>
    <dgm:pt modelId="{27E65692-9F10-4E88-BF91-8BD270E87FD9}" type="sibTrans" cxnId="{93C6C37A-0AD8-46C4-AAD9-FCC78E4CC69A}">
      <dgm:prSet/>
      <dgm:spPr/>
      <dgm:t>
        <a:bodyPr/>
        <a:lstStyle/>
        <a:p>
          <a:endParaRPr lang="en-US"/>
        </a:p>
      </dgm:t>
    </dgm:pt>
    <dgm:pt modelId="{76712707-D555-4C0D-9DD2-CD4D1375F9CE}">
      <dgm:prSet custT="1"/>
      <dgm:spPr/>
      <dgm:t>
        <a:bodyPr/>
        <a:lstStyle/>
        <a:p>
          <a:r>
            <a:rPr lang="en-US" altLang="en-US" sz="2000" b="1" dirty="0"/>
            <a:t>Access limited to all cash-related assets</a:t>
          </a:r>
        </a:p>
      </dgm:t>
    </dgm:pt>
    <dgm:pt modelId="{E0012F79-AADE-4A94-B982-72A7564DF01E}" type="parTrans" cxnId="{B5BCDCF9-4FB5-45FE-845C-49ED285EDAB2}">
      <dgm:prSet/>
      <dgm:spPr/>
      <dgm:t>
        <a:bodyPr/>
        <a:lstStyle/>
        <a:p>
          <a:endParaRPr lang="en-US"/>
        </a:p>
      </dgm:t>
    </dgm:pt>
    <dgm:pt modelId="{71D05DAB-F327-466C-983E-6BDB7959EAD8}" type="sibTrans" cxnId="{B5BCDCF9-4FB5-45FE-845C-49ED285EDAB2}">
      <dgm:prSet/>
      <dgm:spPr/>
      <dgm:t>
        <a:bodyPr/>
        <a:lstStyle/>
        <a:p>
          <a:endParaRPr lang="en-US"/>
        </a:p>
      </dgm:t>
    </dgm:pt>
    <dgm:pt modelId="{3E69578D-665D-4CA8-AF22-B880B5BB4C40}">
      <dgm:prSet/>
      <dgm:spPr/>
      <dgm:t>
        <a:bodyPr/>
        <a:lstStyle/>
        <a:p>
          <a:r>
            <a:rPr lang="en-US" dirty="0">
              <a:effectLst>
                <a:glow>
                  <a:srgbClr val="000000"/>
                </a:glow>
                <a:outerShdw sx="0" sy="0">
                  <a:srgbClr val="000000"/>
                </a:outerShdw>
                <a:reflection stA="0" endPos="0" fadeDir="0" sx="0" sy="0"/>
              </a:effectLst>
            </a:rPr>
            <a:t>Passwords and PINs to bank deposit accounts </a:t>
          </a:r>
        </a:p>
      </dgm:t>
    </dgm:pt>
    <dgm:pt modelId="{0D68E38A-15D4-4DBB-BEB9-D520F38E2E91}" type="parTrans" cxnId="{8E806D08-45D5-46E5-9B8A-7DDFE50C4F28}">
      <dgm:prSet/>
      <dgm:spPr/>
      <dgm:t>
        <a:bodyPr/>
        <a:lstStyle/>
        <a:p>
          <a:endParaRPr lang="en-US"/>
        </a:p>
      </dgm:t>
    </dgm:pt>
    <dgm:pt modelId="{32593958-496F-4A0F-8119-244D407A69B0}" type="sibTrans" cxnId="{8E806D08-45D5-46E5-9B8A-7DDFE50C4F28}">
      <dgm:prSet/>
      <dgm:spPr/>
      <dgm:t>
        <a:bodyPr/>
        <a:lstStyle/>
        <a:p>
          <a:endParaRPr lang="en-US"/>
        </a:p>
      </dgm:t>
    </dgm:pt>
    <dgm:pt modelId="{10B31251-C035-4E5D-AA7D-CD33EA4EFFAE}">
      <dgm:prSet/>
      <dgm:spPr/>
      <dgm:t>
        <a:bodyPr/>
        <a:lstStyle/>
        <a:p>
          <a:r>
            <a:rPr lang="en-US" dirty="0">
              <a:effectLst>
                <a:glow>
                  <a:srgbClr val="000000"/>
                </a:glow>
                <a:outerShdw sx="0" sy="0">
                  <a:srgbClr val="000000"/>
                </a:outerShdw>
                <a:reflection stA="0" endPos="0" fadeDir="0" sx="0" sy="0"/>
              </a:effectLst>
            </a:rPr>
            <a:t>Agency credit cards, debit cards, gas cards</a:t>
          </a:r>
        </a:p>
      </dgm:t>
    </dgm:pt>
    <dgm:pt modelId="{6875364F-5CE1-496B-81AB-A3832E1CBD24}" type="parTrans" cxnId="{D815B161-40A3-4875-BD49-69EB19AC34F0}">
      <dgm:prSet/>
      <dgm:spPr/>
      <dgm:t>
        <a:bodyPr/>
        <a:lstStyle/>
        <a:p>
          <a:endParaRPr lang="en-US"/>
        </a:p>
      </dgm:t>
    </dgm:pt>
    <dgm:pt modelId="{39CFF9F3-33F2-41E5-9A4B-F97397AF166F}" type="sibTrans" cxnId="{D815B161-40A3-4875-BD49-69EB19AC34F0}">
      <dgm:prSet/>
      <dgm:spPr/>
      <dgm:t>
        <a:bodyPr/>
        <a:lstStyle/>
        <a:p>
          <a:endParaRPr lang="en-US"/>
        </a:p>
      </dgm:t>
    </dgm:pt>
    <dgm:pt modelId="{0CB4DDBF-925F-4DB6-A6E1-F2A09D9F2F94}">
      <dgm:prSet/>
      <dgm:spPr/>
      <dgm:t>
        <a:bodyPr/>
        <a:lstStyle/>
        <a:p>
          <a:r>
            <a:rPr lang="en-US" dirty="0">
              <a:effectLst>
                <a:glow>
                  <a:srgbClr val="000000"/>
                </a:glow>
                <a:outerShdw sx="0" sy="0">
                  <a:srgbClr val="000000"/>
                </a:outerShdw>
                <a:reflection stA="0" endPos="0" fadeDir="0" sx="0" sy="0"/>
              </a:effectLst>
            </a:rPr>
            <a:t>Transit cards or bus passes</a:t>
          </a:r>
        </a:p>
      </dgm:t>
    </dgm:pt>
    <dgm:pt modelId="{94CE76C7-FA67-4789-AB7A-477E3329DB41}" type="parTrans" cxnId="{B7F1AF8D-C4AF-4592-9A9D-46E2D633D049}">
      <dgm:prSet/>
      <dgm:spPr/>
      <dgm:t>
        <a:bodyPr/>
        <a:lstStyle/>
        <a:p>
          <a:endParaRPr lang="en-US"/>
        </a:p>
      </dgm:t>
    </dgm:pt>
    <dgm:pt modelId="{570380D3-489C-4C5F-9A52-C74F68712B44}" type="sibTrans" cxnId="{B7F1AF8D-C4AF-4592-9A9D-46E2D633D049}">
      <dgm:prSet/>
      <dgm:spPr/>
      <dgm:t>
        <a:bodyPr/>
        <a:lstStyle/>
        <a:p>
          <a:endParaRPr lang="en-US"/>
        </a:p>
      </dgm:t>
    </dgm:pt>
    <dgm:pt modelId="{325FD5E2-CA68-49FC-B49E-C5CFB2389289}">
      <dgm:prSet/>
      <dgm:spPr/>
      <dgm:t>
        <a:bodyPr/>
        <a:lstStyle/>
        <a:p>
          <a:r>
            <a:rPr lang="en-US" dirty="0">
              <a:effectLst>
                <a:glow>
                  <a:srgbClr val="000000"/>
                </a:glow>
                <a:outerShdw sx="0" sy="0">
                  <a:srgbClr val="000000"/>
                </a:outerShdw>
                <a:reflection stA="0" endPos="0" fadeDir="0" sx="0" sy="0"/>
              </a:effectLst>
            </a:rPr>
            <a:t>Gift cards</a:t>
          </a:r>
        </a:p>
      </dgm:t>
    </dgm:pt>
    <dgm:pt modelId="{12601E55-E53B-4C4C-82B4-226E1A9263A7}" type="parTrans" cxnId="{7C8464E7-AE58-4088-AC9E-E6396AEA84AA}">
      <dgm:prSet/>
      <dgm:spPr/>
      <dgm:t>
        <a:bodyPr/>
        <a:lstStyle/>
        <a:p>
          <a:endParaRPr lang="en-US"/>
        </a:p>
      </dgm:t>
    </dgm:pt>
    <dgm:pt modelId="{F9B52567-AB89-4C59-9B04-D2A7027288F5}" type="sibTrans" cxnId="{7C8464E7-AE58-4088-AC9E-E6396AEA84AA}">
      <dgm:prSet/>
      <dgm:spPr/>
      <dgm:t>
        <a:bodyPr/>
        <a:lstStyle/>
        <a:p>
          <a:endParaRPr lang="en-US"/>
        </a:p>
      </dgm:t>
    </dgm:pt>
    <dgm:pt modelId="{659F28A4-B457-4BA2-9F62-0E1993B05ADA}" type="pres">
      <dgm:prSet presAssocID="{465ACA06-A90D-4D51-94B2-C56DDEC42AF3}" presName="linear" presStyleCnt="0">
        <dgm:presLayoutVars>
          <dgm:dir/>
          <dgm:animLvl val="lvl"/>
          <dgm:resizeHandles val="exact"/>
        </dgm:presLayoutVars>
      </dgm:prSet>
      <dgm:spPr/>
      <dgm:t>
        <a:bodyPr/>
        <a:lstStyle/>
        <a:p>
          <a:endParaRPr lang="en-US"/>
        </a:p>
      </dgm:t>
    </dgm:pt>
    <dgm:pt modelId="{BE44C15E-C66B-42C6-8F47-711C09C08343}" type="pres">
      <dgm:prSet presAssocID="{E6A768C2-441A-4A7B-8D63-1A512E23177D}" presName="parentLin" presStyleCnt="0"/>
      <dgm:spPr/>
    </dgm:pt>
    <dgm:pt modelId="{2EAFEC83-9C28-4A29-9052-FEFDF3FD15EE}" type="pres">
      <dgm:prSet presAssocID="{E6A768C2-441A-4A7B-8D63-1A512E23177D}" presName="parentLeftMargin" presStyleLbl="node1" presStyleIdx="0" presStyleCnt="3"/>
      <dgm:spPr/>
      <dgm:t>
        <a:bodyPr/>
        <a:lstStyle/>
        <a:p>
          <a:endParaRPr lang="en-US"/>
        </a:p>
      </dgm:t>
    </dgm:pt>
    <dgm:pt modelId="{56E99737-721B-4DCE-8929-B267A80E6BC3}" type="pres">
      <dgm:prSet presAssocID="{E6A768C2-441A-4A7B-8D63-1A512E23177D}" presName="parentText" presStyleLbl="node1" presStyleIdx="0" presStyleCnt="3">
        <dgm:presLayoutVars>
          <dgm:chMax val="0"/>
          <dgm:bulletEnabled val="1"/>
        </dgm:presLayoutVars>
      </dgm:prSet>
      <dgm:spPr/>
      <dgm:t>
        <a:bodyPr/>
        <a:lstStyle/>
        <a:p>
          <a:endParaRPr lang="en-US"/>
        </a:p>
      </dgm:t>
    </dgm:pt>
    <dgm:pt modelId="{7DA60278-B056-45E6-9C14-16B9B19D7480}" type="pres">
      <dgm:prSet presAssocID="{E6A768C2-441A-4A7B-8D63-1A512E23177D}" presName="negativeSpace" presStyleCnt="0"/>
      <dgm:spPr/>
    </dgm:pt>
    <dgm:pt modelId="{CFA9A227-EFBE-4E0A-9C59-517376FDC71F}" type="pres">
      <dgm:prSet presAssocID="{E6A768C2-441A-4A7B-8D63-1A512E23177D}" presName="childText" presStyleLbl="conFgAcc1" presStyleIdx="0" presStyleCnt="3">
        <dgm:presLayoutVars>
          <dgm:bulletEnabled val="1"/>
        </dgm:presLayoutVars>
      </dgm:prSet>
      <dgm:spPr/>
    </dgm:pt>
    <dgm:pt modelId="{6F01D82F-3BAF-40DB-9F50-9D4AFC4CABC3}" type="pres">
      <dgm:prSet presAssocID="{5FDE6C2F-FE0B-4CDC-8794-6445F71CDDDF}" presName="spaceBetweenRectangles" presStyleCnt="0"/>
      <dgm:spPr/>
    </dgm:pt>
    <dgm:pt modelId="{D64AB5F7-9393-44AA-961F-719ED4CBB7BD}" type="pres">
      <dgm:prSet presAssocID="{F2919C48-3A9F-47A9-BF41-834734C665E9}" presName="parentLin" presStyleCnt="0"/>
      <dgm:spPr/>
    </dgm:pt>
    <dgm:pt modelId="{CC65A07A-7F46-431F-A4EB-35D818510BBA}" type="pres">
      <dgm:prSet presAssocID="{F2919C48-3A9F-47A9-BF41-834734C665E9}" presName="parentLeftMargin" presStyleLbl="node1" presStyleIdx="0" presStyleCnt="3"/>
      <dgm:spPr/>
      <dgm:t>
        <a:bodyPr/>
        <a:lstStyle/>
        <a:p>
          <a:endParaRPr lang="en-US"/>
        </a:p>
      </dgm:t>
    </dgm:pt>
    <dgm:pt modelId="{BC24A27F-ABB9-4B35-BCC7-FDCC31D18A52}" type="pres">
      <dgm:prSet presAssocID="{F2919C48-3A9F-47A9-BF41-834734C665E9}" presName="parentText" presStyleLbl="node1" presStyleIdx="1" presStyleCnt="3">
        <dgm:presLayoutVars>
          <dgm:chMax val="0"/>
          <dgm:bulletEnabled val="1"/>
        </dgm:presLayoutVars>
      </dgm:prSet>
      <dgm:spPr/>
      <dgm:t>
        <a:bodyPr/>
        <a:lstStyle/>
        <a:p>
          <a:endParaRPr lang="en-US"/>
        </a:p>
      </dgm:t>
    </dgm:pt>
    <dgm:pt modelId="{CAF8E69E-0B83-4227-A564-0C56E6702C4C}" type="pres">
      <dgm:prSet presAssocID="{F2919C48-3A9F-47A9-BF41-834734C665E9}" presName="negativeSpace" presStyleCnt="0"/>
      <dgm:spPr/>
    </dgm:pt>
    <dgm:pt modelId="{9BB49F9B-299A-488C-8169-2365761ACAC2}" type="pres">
      <dgm:prSet presAssocID="{F2919C48-3A9F-47A9-BF41-834734C665E9}" presName="childText" presStyleLbl="conFgAcc1" presStyleIdx="1" presStyleCnt="3">
        <dgm:presLayoutVars>
          <dgm:bulletEnabled val="1"/>
        </dgm:presLayoutVars>
      </dgm:prSet>
      <dgm:spPr/>
      <dgm:t>
        <a:bodyPr/>
        <a:lstStyle/>
        <a:p>
          <a:endParaRPr lang="en-US"/>
        </a:p>
      </dgm:t>
    </dgm:pt>
    <dgm:pt modelId="{23B59DAF-8D95-4891-8938-6E4E50C84119}" type="pres">
      <dgm:prSet presAssocID="{6037E816-2E6B-4FBA-A981-3532A1551A72}" presName="spaceBetweenRectangles" presStyleCnt="0"/>
      <dgm:spPr/>
    </dgm:pt>
    <dgm:pt modelId="{71AE7358-6F87-468D-9FE1-EF6015FCC383}" type="pres">
      <dgm:prSet presAssocID="{76712707-D555-4C0D-9DD2-CD4D1375F9CE}" presName="parentLin" presStyleCnt="0"/>
      <dgm:spPr/>
    </dgm:pt>
    <dgm:pt modelId="{8B5DC4F1-C848-4378-932F-247791FDF0FB}" type="pres">
      <dgm:prSet presAssocID="{76712707-D555-4C0D-9DD2-CD4D1375F9CE}" presName="parentLeftMargin" presStyleLbl="node1" presStyleIdx="1" presStyleCnt="3"/>
      <dgm:spPr/>
      <dgm:t>
        <a:bodyPr/>
        <a:lstStyle/>
        <a:p>
          <a:endParaRPr lang="en-US"/>
        </a:p>
      </dgm:t>
    </dgm:pt>
    <dgm:pt modelId="{886D36DC-3546-470B-ADEC-78A4BEFFA961}" type="pres">
      <dgm:prSet presAssocID="{76712707-D555-4C0D-9DD2-CD4D1375F9CE}" presName="parentText" presStyleLbl="node1" presStyleIdx="2" presStyleCnt="3">
        <dgm:presLayoutVars>
          <dgm:chMax val="0"/>
          <dgm:bulletEnabled val="1"/>
        </dgm:presLayoutVars>
      </dgm:prSet>
      <dgm:spPr/>
      <dgm:t>
        <a:bodyPr/>
        <a:lstStyle/>
        <a:p>
          <a:endParaRPr lang="en-US"/>
        </a:p>
      </dgm:t>
    </dgm:pt>
    <dgm:pt modelId="{A8F437D7-ABB8-4328-AEA0-6398CFB49A1E}" type="pres">
      <dgm:prSet presAssocID="{76712707-D555-4C0D-9DD2-CD4D1375F9CE}" presName="negativeSpace" presStyleCnt="0"/>
      <dgm:spPr/>
    </dgm:pt>
    <dgm:pt modelId="{8BF54961-14DF-4EC2-8AC4-EE481C17C83A}" type="pres">
      <dgm:prSet presAssocID="{76712707-D555-4C0D-9DD2-CD4D1375F9CE}" presName="childText" presStyleLbl="conFgAcc1" presStyleIdx="2" presStyleCnt="3">
        <dgm:presLayoutVars>
          <dgm:bulletEnabled val="1"/>
        </dgm:presLayoutVars>
      </dgm:prSet>
      <dgm:spPr/>
      <dgm:t>
        <a:bodyPr/>
        <a:lstStyle/>
        <a:p>
          <a:endParaRPr lang="en-US"/>
        </a:p>
      </dgm:t>
    </dgm:pt>
  </dgm:ptLst>
  <dgm:cxnLst>
    <dgm:cxn modelId="{8E806D08-45D5-46E5-9B8A-7DDFE50C4F28}" srcId="{76712707-D555-4C0D-9DD2-CD4D1375F9CE}" destId="{3E69578D-665D-4CA8-AF22-B880B5BB4C40}" srcOrd="0" destOrd="0" parTransId="{0D68E38A-15D4-4DBB-BEB9-D520F38E2E91}" sibTransId="{32593958-496F-4A0F-8119-244D407A69B0}"/>
    <dgm:cxn modelId="{EDB95D19-F2C2-4D5C-A5E9-EF2260AE0991}" type="presOf" srcId="{C656EF06-EC4B-4D43-8A17-D0B2A23B1D57}" destId="{9BB49F9B-299A-488C-8169-2365761ACAC2}" srcOrd="0" destOrd="2" presId="urn:microsoft.com/office/officeart/2005/8/layout/list1"/>
    <dgm:cxn modelId="{B5BCDCF9-4FB5-45FE-845C-49ED285EDAB2}" srcId="{465ACA06-A90D-4D51-94B2-C56DDEC42AF3}" destId="{76712707-D555-4C0D-9DD2-CD4D1375F9CE}" srcOrd="2" destOrd="0" parTransId="{E0012F79-AADE-4A94-B982-72A7564DF01E}" sibTransId="{71D05DAB-F327-466C-983E-6BDB7959EAD8}"/>
    <dgm:cxn modelId="{893A9E1F-25E5-43FA-929B-0519FF34682C}" type="presOf" srcId="{76712707-D555-4C0D-9DD2-CD4D1375F9CE}" destId="{8B5DC4F1-C848-4378-932F-247791FDF0FB}" srcOrd="0" destOrd="0" presId="urn:microsoft.com/office/officeart/2005/8/layout/list1"/>
    <dgm:cxn modelId="{8E6BD4BC-9445-4B14-9D2F-CE3D461C1EDC}" type="presOf" srcId="{FD7EA0E5-0E7B-4B59-AFEC-9BA1DA47E13C}" destId="{9BB49F9B-299A-488C-8169-2365761ACAC2}" srcOrd="0" destOrd="0" presId="urn:microsoft.com/office/officeart/2005/8/layout/list1"/>
    <dgm:cxn modelId="{93C6C37A-0AD8-46C4-AAD9-FCC78E4CC69A}" srcId="{F2919C48-3A9F-47A9-BF41-834734C665E9}" destId="{35A783AF-801A-4F35-99D8-05236C05D1C9}" srcOrd="3" destOrd="0" parTransId="{C065A81A-EC66-48DB-B20F-79321CE39838}" sibTransId="{27E65692-9F10-4E88-BF91-8BD270E87FD9}"/>
    <dgm:cxn modelId="{7C8464E7-AE58-4088-AC9E-E6396AEA84AA}" srcId="{76712707-D555-4C0D-9DD2-CD4D1375F9CE}" destId="{325FD5E2-CA68-49FC-B49E-C5CFB2389289}" srcOrd="3" destOrd="0" parTransId="{12601E55-E53B-4C4C-82B4-226E1A9263A7}" sibTransId="{F9B52567-AB89-4C59-9B04-D2A7027288F5}"/>
    <dgm:cxn modelId="{78D2A3D0-8941-4E76-9C28-F9161A9417C7}" srcId="{F2919C48-3A9F-47A9-BF41-834734C665E9}" destId="{FD7EA0E5-0E7B-4B59-AFEC-9BA1DA47E13C}" srcOrd="0" destOrd="0" parTransId="{AE5C4CFC-0267-40A7-A308-8BBCAD45654D}" sibTransId="{A6AAD090-D1C1-4369-89EF-D7E70BABFF1B}"/>
    <dgm:cxn modelId="{B8BB56D3-34D2-49F5-B486-0134EDB60316}" type="presOf" srcId="{0CB4DDBF-925F-4DB6-A6E1-F2A09D9F2F94}" destId="{8BF54961-14DF-4EC2-8AC4-EE481C17C83A}" srcOrd="0" destOrd="2" presId="urn:microsoft.com/office/officeart/2005/8/layout/list1"/>
    <dgm:cxn modelId="{3AE5C3FD-7D77-4028-BC9A-AE6DDD446D62}" type="presOf" srcId="{E6A768C2-441A-4A7B-8D63-1A512E23177D}" destId="{56E99737-721B-4DCE-8929-B267A80E6BC3}" srcOrd="1" destOrd="0" presId="urn:microsoft.com/office/officeart/2005/8/layout/list1"/>
    <dgm:cxn modelId="{BE41A73B-E75E-4403-AABB-8F3680E188D2}" type="presOf" srcId="{35A783AF-801A-4F35-99D8-05236C05D1C9}" destId="{9BB49F9B-299A-488C-8169-2365761ACAC2}" srcOrd="0" destOrd="3" presId="urn:microsoft.com/office/officeart/2005/8/layout/list1"/>
    <dgm:cxn modelId="{53FEE4C4-6B71-4C6F-AE26-C03FBACF6D7F}" srcId="{F2919C48-3A9F-47A9-BF41-834734C665E9}" destId="{2FE58C45-C696-45B9-A378-44A6B338F6DD}" srcOrd="1" destOrd="0" parTransId="{EE01EA30-4AC7-4007-838E-3617462EF6A2}" sibTransId="{E1C89A1B-1A07-413E-96D2-1A3747E6BA35}"/>
    <dgm:cxn modelId="{B4FC52A2-8397-4768-8265-37577665F0AB}" type="presOf" srcId="{2FE58C45-C696-45B9-A378-44A6B338F6DD}" destId="{9BB49F9B-299A-488C-8169-2365761ACAC2}" srcOrd="0" destOrd="1" presId="urn:microsoft.com/office/officeart/2005/8/layout/list1"/>
    <dgm:cxn modelId="{17AA2CA5-BFEA-4E21-AB08-30C4C4F323D0}" type="presOf" srcId="{F2919C48-3A9F-47A9-BF41-834734C665E9}" destId="{BC24A27F-ABB9-4B35-BCC7-FDCC31D18A52}" srcOrd="1" destOrd="0" presId="urn:microsoft.com/office/officeart/2005/8/layout/list1"/>
    <dgm:cxn modelId="{D815B161-40A3-4875-BD49-69EB19AC34F0}" srcId="{76712707-D555-4C0D-9DD2-CD4D1375F9CE}" destId="{10B31251-C035-4E5D-AA7D-CD33EA4EFFAE}" srcOrd="1" destOrd="0" parTransId="{6875364F-5CE1-496B-81AB-A3832E1CBD24}" sibTransId="{39CFF9F3-33F2-41E5-9A4B-F97397AF166F}"/>
    <dgm:cxn modelId="{A8CBDB9B-399C-4BEB-AAEB-53E5A04F7115}" type="presOf" srcId="{325FD5E2-CA68-49FC-B49E-C5CFB2389289}" destId="{8BF54961-14DF-4EC2-8AC4-EE481C17C83A}" srcOrd="0" destOrd="3" presId="urn:microsoft.com/office/officeart/2005/8/layout/list1"/>
    <dgm:cxn modelId="{A12004E2-2495-46CC-8CEB-626C6051B5CE}" type="presOf" srcId="{F2919C48-3A9F-47A9-BF41-834734C665E9}" destId="{CC65A07A-7F46-431F-A4EB-35D818510BBA}" srcOrd="0" destOrd="0" presId="urn:microsoft.com/office/officeart/2005/8/layout/list1"/>
    <dgm:cxn modelId="{6C918C24-C661-45D8-99A4-D379E3EBEC21}" type="presOf" srcId="{3E69578D-665D-4CA8-AF22-B880B5BB4C40}" destId="{8BF54961-14DF-4EC2-8AC4-EE481C17C83A}" srcOrd="0" destOrd="0" presId="urn:microsoft.com/office/officeart/2005/8/layout/list1"/>
    <dgm:cxn modelId="{683CCEBB-0B3A-4E45-B229-98D75E82AE96}" srcId="{465ACA06-A90D-4D51-94B2-C56DDEC42AF3}" destId="{F2919C48-3A9F-47A9-BF41-834734C665E9}" srcOrd="1" destOrd="0" parTransId="{08F7D92C-7FBD-4B03-9717-92C46969390B}" sibTransId="{6037E816-2E6B-4FBA-A981-3532A1551A72}"/>
    <dgm:cxn modelId="{D9755F35-EB7E-4BC2-B6AE-DC820D2351AA}" srcId="{F2919C48-3A9F-47A9-BF41-834734C665E9}" destId="{C656EF06-EC4B-4D43-8A17-D0B2A23B1D57}" srcOrd="2" destOrd="0" parTransId="{56AF45C3-F00F-42DA-BDB1-C1479CC12923}" sibTransId="{4A354760-BBB9-405E-8CA5-FC716641D368}"/>
    <dgm:cxn modelId="{B7F1AF8D-C4AF-4592-9A9D-46E2D633D049}" srcId="{76712707-D555-4C0D-9DD2-CD4D1375F9CE}" destId="{0CB4DDBF-925F-4DB6-A6E1-F2A09D9F2F94}" srcOrd="2" destOrd="0" parTransId="{94CE76C7-FA67-4789-AB7A-477E3329DB41}" sibTransId="{570380D3-489C-4C5F-9A52-C74F68712B44}"/>
    <dgm:cxn modelId="{9A5E5818-C8ED-4A17-87E1-D20C5FB806F3}" type="presOf" srcId="{76712707-D555-4C0D-9DD2-CD4D1375F9CE}" destId="{886D36DC-3546-470B-ADEC-78A4BEFFA961}" srcOrd="1" destOrd="0" presId="urn:microsoft.com/office/officeart/2005/8/layout/list1"/>
    <dgm:cxn modelId="{BE6C219B-F3A4-48DF-BA22-5BB8CA5156FE}" type="presOf" srcId="{465ACA06-A90D-4D51-94B2-C56DDEC42AF3}" destId="{659F28A4-B457-4BA2-9F62-0E1993B05ADA}" srcOrd="0" destOrd="0" presId="urn:microsoft.com/office/officeart/2005/8/layout/list1"/>
    <dgm:cxn modelId="{17E47C5A-7EED-4A4C-B545-04184E21C70E}" srcId="{465ACA06-A90D-4D51-94B2-C56DDEC42AF3}" destId="{E6A768C2-441A-4A7B-8D63-1A512E23177D}" srcOrd="0" destOrd="0" parTransId="{511B32B0-80AC-4C62-A4C1-2D0CC5D863CD}" sibTransId="{5FDE6C2F-FE0B-4CDC-8794-6445F71CDDDF}"/>
    <dgm:cxn modelId="{E262E1A1-6C3F-4BCE-9503-F27CE3E5FD0D}" type="presOf" srcId="{E6A768C2-441A-4A7B-8D63-1A512E23177D}" destId="{2EAFEC83-9C28-4A29-9052-FEFDF3FD15EE}" srcOrd="0" destOrd="0" presId="urn:microsoft.com/office/officeart/2005/8/layout/list1"/>
    <dgm:cxn modelId="{2F1B4E5D-2F31-42CD-86FE-AED2DBC79156}" type="presOf" srcId="{10B31251-C035-4E5D-AA7D-CD33EA4EFFAE}" destId="{8BF54961-14DF-4EC2-8AC4-EE481C17C83A}" srcOrd="0" destOrd="1" presId="urn:microsoft.com/office/officeart/2005/8/layout/list1"/>
    <dgm:cxn modelId="{DB22AE19-628B-48EE-A151-6C2CC30F8F0B}" type="presParOf" srcId="{659F28A4-B457-4BA2-9F62-0E1993B05ADA}" destId="{BE44C15E-C66B-42C6-8F47-711C09C08343}" srcOrd="0" destOrd="0" presId="urn:microsoft.com/office/officeart/2005/8/layout/list1"/>
    <dgm:cxn modelId="{4FFB6DDF-E92D-453D-AE5D-943BA63150B3}" type="presParOf" srcId="{BE44C15E-C66B-42C6-8F47-711C09C08343}" destId="{2EAFEC83-9C28-4A29-9052-FEFDF3FD15EE}" srcOrd="0" destOrd="0" presId="urn:microsoft.com/office/officeart/2005/8/layout/list1"/>
    <dgm:cxn modelId="{35BC61B8-30FC-4C40-9CBE-C12D1357115B}" type="presParOf" srcId="{BE44C15E-C66B-42C6-8F47-711C09C08343}" destId="{56E99737-721B-4DCE-8929-B267A80E6BC3}" srcOrd="1" destOrd="0" presId="urn:microsoft.com/office/officeart/2005/8/layout/list1"/>
    <dgm:cxn modelId="{5ED08009-2147-4BEB-99B5-022FFAF0894A}" type="presParOf" srcId="{659F28A4-B457-4BA2-9F62-0E1993B05ADA}" destId="{7DA60278-B056-45E6-9C14-16B9B19D7480}" srcOrd="1" destOrd="0" presId="urn:microsoft.com/office/officeart/2005/8/layout/list1"/>
    <dgm:cxn modelId="{5A42C004-042E-4EF6-B754-08095F94F901}" type="presParOf" srcId="{659F28A4-B457-4BA2-9F62-0E1993B05ADA}" destId="{CFA9A227-EFBE-4E0A-9C59-517376FDC71F}" srcOrd="2" destOrd="0" presId="urn:microsoft.com/office/officeart/2005/8/layout/list1"/>
    <dgm:cxn modelId="{F0CF5A17-3E63-4A29-B9A5-78ADCE6E3B04}" type="presParOf" srcId="{659F28A4-B457-4BA2-9F62-0E1993B05ADA}" destId="{6F01D82F-3BAF-40DB-9F50-9D4AFC4CABC3}" srcOrd="3" destOrd="0" presId="urn:microsoft.com/office/officeart/2005/8/layout/list1"/>
    <dgm:cxn modelId="{1E1C2555-E0AB-45FB-B52D-EF2BE37DFBD2}" type="presParOf" srcId="{659F28A4-B457-4BA2-9F62-0E1993B05ADA}" destId="{D64AB5F7-9393-44AA-961F-719ED4CBB7BD}" srcOrd="4" destOrd="0" presId="urn:microsoft.com/office/officeart/2005/8/layout/list1"/>
    <dgm:cxn modelId="{54BAB7FA-EB5D-4F6C-8F8F-A15EEAD66B0E}" type="presParOf" srcId="{D64AB5F7-9393-44AA-961F-719ED4CBB7BD}" destId="{CC65A07A-7F46-431F-A4EB-35D818510BBA}" srcOrd="0" destOrd="0" presId="urn:microsoft.com/office/officeart/2005/8/layout/list1"/>
    <dgm:cxn modelId="{3827D49F-766D-4999-8F81-DB558F96ABC9}" type="presParOf" srcId="{D64AB5F7-9393-44AA-961F-719ED4CBB7BD}" destId="{BC24A27F-ABB9-4B35-BCC7-FDCC31D18A52}" srcOrd="1" destOrd="0" presId="urn:microsoft.com/office/officeart/2005/8/layout/list1"/>
    <dgm:cxn modelId="{2A1706C9-3A2B-43E5-81BB-8F4648C8073E}" type="presParOf" srcId="{659F28A4-B457-4BA2-9F62-0E1993B05ADA}" destId="{CAF8E69E-0B83-4227-A564-0C56E6702C4C}" srcOrd="5" destOrd="0" presId="urn:microsoft.com/office/officeart/2005/8/layout/list1"/>
    <dgm:cxn modelId="{4036C573-94FC-427B-A98B-314F219DB207}" type="presParOf" srcId="{659F28A4-B457-4BA2-9F62-0E1993B05ADA}" destId="{9BB49F9B-299A-488C-8169-2365761ACAC2}" srcOrd="6" destOrd="0" presId="urn:microsoft.com/office/officeart/2005/8/layout/list1"/>
    <dgm:cxn modelId="{8CB37501-0BD6-4748-861D-F4C2508C8022}" type="presParOf" srcId="{659F28A4-B457-4BA2-9F62-0E1993B05ADA}" destId="{23B59DAF-8D95-4891-8938-6E4E50C84119}" srcOrd="7" destOrd="0" presId="urn:microsoft.com/office/officeart/2005/8/layout/list1"/>
    <dgm:cxn modelId="{5F584D1D-1557-4772-BD11-DEE18159E402}" type="presParOf" srcId="{659F28A4-B457-4BA2-9F62-0E1993B05ADA}" destId="{71AE7358-6F87-468D-9FE1-EF6015FCC383}" srcOrd="8" destOrd="0" presId="urn:microsoft.com/office/officeart/2005/8/layout/list1"/>
    <dgm:cxn modelId="{1D102470-55D0-4AB2-A81B-5019175E626D}" type="presParOf" srcId="{71AE7358-6F87-468D-9FE1-EF6015FCC383}" destId="{8B5DC4F1-C848-4378-932F-247791FDF0FB}" srcOrd="0" destOrd="0" presId="urn:microsoft.com/office/officeart/2005/8/layout/list1"/>
    <dgm:cxn modelId="{2D41CCF8-1506-413A-B298-1CE73FB9AEA8}" type="presParOf" srcId="{71AE7358-6F87-468D-9FE1-EF6015FCC383}" destId="{886D36DC-3546-470B-ADEC-78A4BEFFA961}" srcOrd="1" destOrd="0" presId="urn:microsoft.com/office/officeart/2005/8/layout/list1"/>
    <dgm:cxn modelId="{7A15FD01-7A69-4B4D-BC73-E15B046BEE50}" type="presParOf" srcId="{659F28A4-B457-4BA2-9F62-0E1993B05ADA}" destId="{A8F437D7-ABB8-4328-AEA0-6398CFB49A1E}" srcOrd="9" destOrd="0" presId="urn:microsoft.com/office/officeart/2005/8/layout/list1"/>
    <dgm:cxn modelId="{1E5E9C1A-484F-4AF7-AE34-80516FA5D08E}" type="presParOf" srcId="{659F28A4-B457-4BA2-9F62-0E1993B05ADA}" destId="{8BF54961-14DF-4EC2-8AC4-EE481C17C8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5CC0E-C1C6-449F-B694-D298748ACE35}" type="doc">
      <dgm:prSet loTypeId="urn:diagrams.loki3.com/BracketList" loCatId="list" qsTypeId="urn:microsoft.com/office/officeart/2005/8/quickstyle/3d2" qsCatId="3D" csTypeId="urn:microsoft.com/office/officeart/2005/8/colors/accent1_3" csCatId="accent1" phldr="1"/>
      <dgm:spPr/>
      <dgm:t>
        <a:bodyPr/>
        <a:lstStyle/>
        <a:p>
          <a:endParaRPr lang="en-US"/>
        </a:p>
      </dgm:t>
    </dgm:pt>
    <dgm:pt modelId="{F53DE2CA-357A-4F7C-9CE2-0CE2871B113E}">
      <dgm:prSet phldrT="[Text]"/>
      <dgm:spPr/>
      <dgm:t>
        <a:bodyPr/>
        <a:lstStyle/>
        <a:p>
          <a:r>
            <a:rPr lang="en-US" dirty="0"/>
            <a:t>Program income must be:</a:t>
          </a:r>
        </a:p>
      </dgm:t>
    </dgm:pt>
    <dgm:pt modelId="{7610391A-2F15-462B-9874-F975AF315815}" type="parTrans" cxnId="{91DE93A0-2715-4872-AE2B-0BEE7AC360D1}">
      <dgm:prSet/>
      <dgm:spPr/>
      <dgm:t>
        <a:bodyPr/>
        <a:lstStyle/>
        <a:p>
          <a:endParaRPr lang="en-US"/>
        </a:p>
      </dgm:t>
    </dgm:pt>
    <dgm:pt modelId="{C910C171-284A-4D50-89EE-FA0ACEFAB353}" type="sibTrans" cxnId="{91DE93A0-2715-4872-AE2B-0BEE7AC360D1}">
      <dgm:prSet/>
      <dgm:spPr/>
      <dgm:t>
        <a:bodyPr/>
        <a:lstStyle/>
        <a:p>
          <a:endParaRPr lang="en-US"/>
        </a:p>
      </dgm:t>
    </dgm:pt>
    <dgm:pt modelId="{26D50BAD-BBC1-445A-B567-7FDB420342E9}">
      <dgm:prSet/>
      <dgm:spPr/>
      <dgm:t>
        <a:bodyPr/>
        <a:lstStyle/>
        <a:p>
          <a:r>
            <a:rPr lang="en-US" dirty="0"/>
            <a:t>Expended during the financial reporting period in which it was earned </a:t>
          </a:r>
        </a:p>
      </dgm:t>
    </dgm:pt>
    <dgm:pt modelId="{1CD5F51B-0EF9-4213-B13A-75113AE58B70}" type="parTrans" cxnId="{9DB1078D-2A06-4DF2-9D40-7B08B3AB8710}">
      <dgm:prSet/>
      <dgm:spPr/>
      <dgm:t>
        <a:bodyPr/>
        <a:lstStyle/>
        <a:p>
          <a:endParaRPr lang="en-US"/>
        </a:p>
      </dgm:t>
    </dgm:pt>
    <dgm:pt modelId="{3495E902-5CF7-4B4A-AEA7-7B6116FB8729}" type="sibTrans" cxnId="{9DB1078D-2A06-4DF2-9D40-7B08B3AB8710}">
      <dgm:prSet/>
      <dgm:spPr/>
      <dgm:t>
        <a:bodyPr/>
        <a:lstStyle/>
        <a:p>
          <a:endParaRPr lang="en-US"/>
        </a:p>
      </dgm:t>
    </dgm:pt>
    <dgm:pt modelId="{CDD86379-A4E0-4846-802E-5C6EB6059EDA}">
      <dgm:prSet/>
      <dgm:spPr/>
      <dgm:t>
        <a:bodyPr/>
        <a:lstStyle/>
        <a:p>
          <a:r>
            <a:rPr lang="en-US" dirty="0"/>
            <a:t>Disbursed before requesting cash drawdowns of grant funds</a:t>
          </a:r>
        </a:p>
      </dgm:t>
    </dgm:pt>
    <dgm:pt modelId="{8A8A7669-CF23-4F37-B65F-030B9D1A3056}" type="parTrans" cxnId="{53E32377-C3B6-4C8D-A91D-B913BBE0C66B}">
      <dgm:prSet/>
      <dgm:spPr/>
      <dgm:t>
        <a:bodyPr/>
        <a:lstStyle/>
        <a:p>
          <a:endParaRPr lang="en-US"/>
        </a:p>
      </dgm:t>
    </dgm:pt>
    <dgm:pt modelId="{F151C8DB-A575-4A65-96AA-4B66F2C1273C}" type="sibTrans" cxnId="{53E32377-C3B6-4C8D-A91D-B913BBE0C66B}">
      <dgm:prSet/>
      <dgm:spPr/>
      <dgm:t>
        <a:bodyPr/>
        <a:lstStyle/>
        <a:p>
          <a:endParaRPr lang="en-US"/>
        </a:p>
      </dgm:t>
    </dgm:pt>
    <dgm:pt modelId="{81E53516-B4D3-4A79-9626-3D40338277B8}">
      <dgm:prSet/>
      <dgm:spPr/>
      <dgm:t>
        <a:bodyPr/>
        <a:lstStyle/>
        <a:p>
          <a:r>
            <a:rPr lang="en-US" dirty="0"/>
            <a:t>Which means the non-Federal entity must:</a:t>
          </a:r>
        </a:p>
      </dgm:t>
    </dgm:pt>
    <dgm:pt modelId="{5282DEB1-7316-4E59-B34B-C61B7733EB0D}" type="parTrans" cxnId="{0F1674B1-C6EF-4446-9F73-A645A95C1E5A}">
      <dgm:prSet/>
      <dgm:spPr/>
      <dgm:t>
        <a:bodyPr/>
        <a:lstStyle/>
        <a:p>
          <a:endParaRPr lang="en-US"/>
        </a:p>
      </dgm:t>
    </dgm:pt>
    <dgm:pt modelId="{EE8BBF08-5657-4557-9A8A-4303B3F4ED7C}" type="sibTrans" cxnId="{0F1674B1-C6EF-4446-9F73-A645A95C1E5A}">
      <dgm:prSet/>
      <dgm:spPr/>
      <dgm:t>
        <a:bodyPr/>
        <a:lstStyle/>
        <a:p>
          <a:endParaRPr lang="en-US"/>
        </a:p>
      </dgm:t>
    </dgm:pt>
    <dgm:pt modelId="{BCF6ADCD-35D6-48DF-A0EC-7E511D1965F5}">
      <dgm:prSet/>
      <dgm:spPr>
        <a:solidFill>
          <a:schemeClr val="bg2">
            <a:lumMod val="50000"/>
          </a:schemeClr>
        </a:solidFill>
      </dgm:spPr>
      <dgm:t>
        <a:bodyPr/>
        <a:lstStyle/>
        <a:p>
          <a:r>
            <a:rPr lang="en-US" dirty="0"/>
            <a:t>Record and report program income at the time it is earned</a:t>
          </a:r>
        </a:p>
      </dgm:t>
    </dgm:pt>
    <dgm:pt modelId="{A57FD43D-ACEB-49C4-941F-C7245F928E9E}" type="parTrans" cxnId="{2B42F387-FBE5-4A2F-A696-5F3696D29679}">
      <dgm:prSet/>
      <dgm:spPr/>
      <dgm:t>
        <a:bodyPr/>
        <a:lstStyle/>
        <a:p>
          <a:endParaRPr lang="en-US"/>
        </a:p>
      </dgm:t>
    </dgm:pt>
    <dgm:pt modelId="{B04D3052-E55F-47CA-ABEC-B988BB6FE193}" type="sibTrans" cxnId="{2B42F387-FBE5-4A2F-A696-5F3696D29679}">
      <dgm:prSet/>
      <dgm:spPr/>
      <dgm:t>
        <a:bodyPr/>
        <a:lstStyle/>
        <a:p>
          <a:endParaRPr lang="en-US"/>
        </a:p>
      </dgm:t>
    </dgm:pt>
    <dgm:pt modelId="{09FD504E-2259-439F-9E21-1B6120779DD1}">
      <dgm:prSet/>
      <dgm:spPr>
        <a:solidFill>
          <a:schemeClr val="bg2">
            <a:lumMod val="50000"/>
          </a:schemeClr>
        </a:solidFill>
      </dgm:spPr>
      <dgm:t>
        <a:bodyPr/>
        <a:lstStyle/>
        <a:p>
          <a:r>
            <a:rPr lang="en-US" dirty="0"/>
            <a:t>Record and report the expenditure of that program income as soon as it is expended </a:t>
          </a:r>
        </a:p>
      </dgm:t>
    </dgm:pt>
    <dgm:pt modelId="{F9E85206-1006-4FC3-8ED1-F64427366DE8}" type="parTrans" cxnId="{605E1CCD-E046-4CD9-9CDF-EE0B10F98618}">
      <dgm:prSet/>
      <dgm:spPr/>
      <dgm:t>
        <a:bodyPr/>
        <a:lstStyle/>
        <a:p>
          <a:endParaRPr lang="en-US"/>
        </a:p>
      </dgm:t>
    </dgm:pt>
    <dgm:pt modelId="{32949CBB-D046-4B9A-8BD1-9A4D7DFE6E10}" type="sibTrans" cxnId="{605E1CCD-E046-4CD9-9CDF-EE0B10F98618}">
      <dgm:prSet/>
      <dgm:spPr/>
      <dgm:t>
        <a:bodyPr/>
        <a:lstStyle/>
        <a:p>
          <a:endParaRPr lang="en-US"/>
        </a:p>
      </dgm:t>
    </dgm:pt>
    <dgm:pt modelId="{AFC7D9DC-E391-49B2-9B50-CABA7CC264A0}">
      <dgm:prSet/>
      <dgm:spPr>
        <a:solidFill>
          <a:schemeClr val="bg2">
            <a:lumMod val="50000"/>
          </a:schemeClr>
        </a:solidFill>
      </dgm:spPr>
      <dgm:t>
        <a:bodyPr/>
        <a:lstStyle/>
        <a:p>
          <a:r>
            <a:rPr lang="en-US" dirty="0"/>
            <a:t>Use the cash proceeds generated from program income to pay for grant-related costs before drawing down additional grant cash</a:t>
          </a:r>
        </a:p>
      </dgm:t>
    </dgm:pt>
    <dgm:pt modelId="{EB28C771-8CC4-41C7-ADAE-329F01506C8E}" type="parTrans" cxnId="{6531D0F8-4B7F-4B38-8A76-05AD7DBC7172}">
      <dgm:prSet/>
      <dgm:spPr/>
      <dgm:t>
        <a:bodyPr/>
        <a:lstStyle/>
        <a:p>
          <a:endParaRPr lang="en-US"/>
        </a:p>
      </dgm:t>
    </dgm:pt>
    <dgm:pt modelId="{6552EEE8-05D5-469E-89C4-9FBBF5D7734B}" type="sibTrans" cxnId="{6531D0F8-4B7F-4B38-8A76-05AD7DBC7172}">
      <dgm:prSet/>
      <dgm:spPr/>
      <dgm:t>
        <a:bodyPr/>
        <a:lstStyle/>
        <a:p>
          <a:endParaRPr lang="en-US"/>
        </a:p>
      </dgm:t>
    </dgm:pt>
    <dgm:pt modelId="{DE82B5B7-518D-4C76-8614-D88A3CBA6A2D}" type="pres">
      <dgm:prSet presAssocID="{6465CC0E-C1C6-449F-B694-D298748ACE35}" presName="Name0" presStyleCnt="0">
        <dgm:presLayoutVars>
          <dgm:dir/>
          <dgm:animLvl val="lvl"/>
          <dgm:resizeHandles val="exact"/>
        </dgm:presLayoutVars>
      </dgm:prSet>
      <dgm:spPr/>
      <dgm:t>
        <a:bodyPr/>
        <a:lstStyle/>
        <a:p>
          <a:endParaRPr lang="en-US"/>
        </a:p>
      </dgm:t>
    </dgm:pt>
    <dgm:pt modelId="{BD860667-2A1D-47B6-A515-38C58ACA9575}" type="pres">
      <dgm:prSet presAssocID="{F53DE2CA-357A-4F7C-9CE2-0CE2871B113E}" presName="linNode" presStyleCnt="0"/>
      <dgm:spPr/>
    </dgm:pt>
    <dgm:pt modelId="{81586B3D-7C0E-4C22-899E-2E15C335DF54}" type="pres">
      <dgm:prSet presAssocID="{F53DE2CA-357A-4F7C-9CE2-0CE2871B113E}" presName="parTx" presStyleLbl="revTx" presStyleIdx="0" presStyleCnt="2">
        <dgm:presLayoutVars>
          <dgm:chMax val="1"/>
          <dgm:bulletEnabled val="1"/>
        </dgm:presLayoutVars>
      </dgm:prSet>
      <dgm:spPr/>
      <dgm:t>
        <a:bodyPr/>
        <a:lstStyle/>
        <a:p>
          <a:endParaRPr lang="en-US"/>
        </a:p>
      </dgm:t>
    </dgm:pt>
    <dgm:pt modelId="{9C915DC8-9587-46CC-9742-1F56E52F64EF}" type="pres">
      <dgm:prSet presAssocID="{F53DE2CA-357A-4F7C-9CE2-0CE2871B113E}" presName="bracket" presStyleLbl="parChTrans1D1" presStyleIdx="0" presStyleCnt="2"/>
      <dgm:spPr/>
    </dgm:pt>
    <dgm:pt modelId="{8FB2CAA3-58B8-4106-8E52-CCB5D62F3F49}" type="pres">
      <dgm:prSet presAssocID="{F53DE2CA-357A-4F7C-9CE2-0CE2871B113E}" presName="spH" presStyleCnt="0"/>
      <dgm:spPr/>
    </dgm:pt>
    <dgm:pt modelId="{547E90A7-633D-483E-83B3-333CA32DD039}" type="pres">
      <dgm:prSet presAssocID="{F53DE2CA-357A-4F7C-9CE2-0CE2871B113E}" presName="desTx" presStyleLbl="node1" presStyleIdx="0" presStyleCnt="2">
        <dgm:presLayoutVars>
          <dgm:bulletEnabled val="1"/>
        </dgm:presLayoutVars>
      </dgm:prSet>
      <dgm:spPr/>
      <dgm:t>
        <a:bodyPr/>
        <a:lstStyle/>
        <a:p>
          <a:endParaRPr lang="en-US"/>
        </a:p>
      </dgm:t>
    </dgm:pt>
    <dgm:pt modelId="{222D3D23-862E-4ADD-A58D-7CC6FCA818C3}" type="pres">
      <dgm:prSet presAssocID="{C910C171-284A-4D50-89EE-FA0ACEFAB353}" presName="spV" presStyleCnt="0"/>
      <dgm:spPr/>
    </dgm:pt>
    <dgm:pt modelId="{8426DC7F-5D95-40FD-97F0-A6B775C4416D}" type="pres">
      <dgm:prSet presAssocID="{81E53516-B4D3-4A79-9626-3D40338277B8}" presName="linNode" presStyleCnt="0"/>
      <dgm:spPr/>
    </dgm:pt>
    <dgm:pt modelId="{3596AD89-C70B-4BB3-B27D-D98F9948F3C6}" type="pres">
      <dgm:prSet presAssocID="{81E53516-B4D3-4A79-9626-3D40338277B8}" presName="parTx" presStyleLbl="revTx" presStyleIdx="1" presStyleCnt="2">
        <dgm:presLayoutVars>
          <dgm:chMax val="1"/>
          <dgm:bulletEnabled val="1"/>
        </dgm:presLayoutVars>
      </dgm:prSet>
      <dgm:spPr/>
      <dgm:t>
        <a:bodyPr/>
        <a:lstStyle/>
        <a:p>
          <a:endParaRPr lang="en-US"/>
        </a:p>
      </dgm:t>
    </dgm:pt>
    <dgm:pt modelId="{FA2B8034-425A-4068-9884-F0733F1DFD87}" type="pres">
      <dgm:prSet presAssocID="{81E53516-B4D3-4A79-9626-3D40338277B8}" presName="bracket" presStyleLbl="parChTrans1D1" presStyleIdx="1" presStyleCnt="2"/>
      <dgm:spPr/>
    </dgm:pt>
    <dgm:pt modelId="{9643A9F4-A060-4632-B21A-762258C71080}" type="pres">
      <dgm:prSet presAssocID="{81E53516-B4D3-4A79-9626-3D40338277B8}" presName="spH" presStyleCnt="0"/>
      <dgm:spPr/>
    </dgm:pt>
    <dgm:pt modelId="{C8458050-90CE-4031-8BD0-D9ECE78E58A5}" type="pres">
      <dgm:prSet presAssocID="{81E53516-B4D3-4A79-9626-3D40338277B8}" presName="desTx" presStyleLbl="node1" presStyleIdx="1" presStyleCnt="2">
        <dgm:presLayoutVars>
          <dgm:bulletEnabled val="1"/>
        </dgm:presLayoutVars>
      </dgm:prSet>
      <dgm:spPr/>
      <dgm:t>
        <a:bodyPr/>
        <a:lstStyle/>
        <a:p>
          <a:endParaRPr lang="en-US"/>
        </a:p>
      </dgm:t>
    </dgm:pt>
  </dgm:ptLst>
  <dgm:cxnLst>
    <dgm:cxn modelId="{9B441974-B7DF-4E7A-A1B3-E000221C946B}" type="presOf" srcId="{09FD504E-2259-439F-9E21-1B6120779DD1}" destId="{C8458050-90CE-4031-8BD0-D9ECE78E58A5}" srcOrd="0" destOrd="1" presId="urn:diagrams.loki3.com/BracketList"/>
    <dgm:cxn modelId="{9DB1078D-2A06-4DF2-9D40-7B08B3AB8710}" srcId="{F53DE2CA-357A-4F7C-9CE2-0CE2871B113E}" destId="{26D50BAD-BBC1-445A-B567-7FDB420342E9}" srcOrd="0" destOrd="0" parTransId="{1CD5F51B-0EF9-4213-B13A-75113AE58B70}" sibTransId="{3495E902-5CF7-4B4A-AEA7-7B6116FB8729}"/>
    <dgm:cxn modelId="{605E1CCD-E046-4CD9-9CDF-EE0B10F98618}" srcId="{81E53516-B4D3-4A79-9626-3D40338277B8}" destId="{09FD504E-2259-439F-9E21-1B6120779DD1}" srcOrd="1" destOrd="0" parTransId="{F9E85206-1006-4FC3-8ED1-F64427366DE8}" sibTransId="{32949CBB-D046-4B9A-8BD1-9A4D7DFE6E10}"/>
    <dgm:cxn modelId="{56417347-C3B0-45DB-A4F1-A890AE292048}" type="presOf" srcId="{CDD86379-A4E0-4846-802E-5C6EB6059EDA}" destId="{547E90A7-633D-483E-83B3-333CA32DD039}" srcOrd="0" destOrd="1" presId="urn:diagrams.loki3.com/BracketList"/>
    <dgm:cxn modelId="{33A327EF-8941-407D-B192-E173DF53C8BC}" type="presOf" srcId="{26D50BAD-BBC1-445A-B567-7FDB420342E9}" destId="{547E90A7-633D-483E-83B3-333CA32DD039}" srcOrd="0" destOrd="0" presId="urn:diagrams.loki3.com/BracketList"/>
    <dgm:cxn modelId="{032910A9-A86D-4329-822B-F26138F53DBB}" type="presOf" srcId="{BCF6ADCD-35D6-48DF-A0EC-7E511D1965F5}" destId="{C8458050-90CE-4031-8BD0-D9ECE78E58A5}" srcOrd="0" destOrd="0" presId="urn:diagrams.loki3.com/BracketList"/>
    <dgm:cxn modelId="{0522DE1C-340A-4BD3-91DB-3F3255BE7D0C}" type="presOf" srcId="{81E53516-B4D3-4A79-9626-3D40338277B8}" destId="{3596AD89-C70B-4BB3-B27D-D98F9948F3C6}" srcOrd="0" destOrd="0" presId="urn:diagrams.loki3.com/BracketList"/>
    <dgm:cxn modelId="{D632A088-D569-401B-B70C-F0FB74D15BC2}" type="presOf" srcId="{6465CC0E-C1C6-449F-B694-D298748ACE35}" destId="{DE82B5B7-518D-4C76-8614-D88A3CBA6A2D}" srcOrd="0" destOrd="0" presId="urn:diagrams.loki3.com/BracketList"/>
    <dgm:cxn modelId="{91DE93A0-2715-4872-AE2B-0BEE7AC360D1}" srcId="{6465CC0E-C1C6-449F-B694-D298748ACE35}" destId="{F53DE2CA-357A-4F7C-9CE2-0CE2871B113E}" srcOrd="0" destOrd="0" parTransId="{7610391A-2F15-462B-9874-F975AF315815}" sibTransId="{C910C171-284A-4D50-89EE-FA0ACEFAB353}"/>
    <dgm:cxn modelId="{1C9F682B-8A20-4E13-A908-83CA7D1FA151}" type="presOf" srcId="{AFC7D9DC-E391-49B2-9B50-CABA7CC264A0}" destId="{C8458050-90CE-4031-8BD0-D9ECE78E58A5}" srcOrd="0" destOrd="2" presId="urn:diagrams.loki3.com/BracketList"/>
    <dgm:cxn modelId="{6952E360-AA1B-4CE8-8C0C-9868DA746D94}" type="presOf" srcId="{F53DE2CA-357A-4F7C-9CE2-0CE2871B113E}" destId="{81586B3D-7C0E-4C22-899E-2E15C335DF54}" srcOrd="0" destOrd="0" presId="urn:diagrams.loki3.com/BracketList"/>
    <dgm:cxn modelId="{53E32377-C3B6-4C8D-A91D-B913BBE0C66B}" srcId="{F53DE2CA-357A-4F7C-9CE2-0CE2871B113E}" destId="{CDD86379-A4E0-4846-802E-5C6EB6059EDA}" srcOrd="1" destOrd="0" parTransId="{8A8A7669-CF23-4F37-B65F-030B9D1A3056}" sibTransId="{F151C8DB-A575-4A65-96AA-4B66F2C1273C}"/>
    <dgm:cxn modelId="{6531D0F8-4B7F-4B38-8A76-05AD7DBC7172}" srcId="{81E53516-B4D3-4A79-9626-3D40338277B8}" destId="{AFC7D9DC-E391-49B2-9B50-CABA7CC264A0}" srcOrd="2" destOrd="0" parTransId="{EB28C771-8CC4-41C7-ADAE-329F01506C8E}" sibTransId="{6552EEE8-05D5-469E-89C4-9FBBF5D7734B}"/>
    <dgm:cxn modelId="{2B42F387-FBE5-4A2F-A696-5F3696D29679}" srcId="{81E53516-B4D3-4A79-9626-3D40338277B8}" destId="{BCF6ADCD-35D6-48DF-A0EC-7E511D1965F5}" srcOrd="0" destOrd="0" parTransId="{A57FD43D-ACEB-49C4-941F-C7245F928E9E}" sibTransId="{B04D3052-E55F-47CA-ABEC-B988BB6FE193}"/>
    <dgm:cxn modelId="{0F1674B1-C6EF-4446-9F73-A645A95C1E5A}" srcId="{6465CC0E-C1C6-449F-B694-D298748ACE35}" destId="{81E53516-B4D3-4A79-9626-3D40338277B8}" srcOrd="1" destOrd="0" parTransId="{5282DEB1-7316-4E59-B34B-C61B7733EB0D}" sibTransId="{EE8BBF08-5657-4557-9A8A-4303B3F4ED7C}"/>
    <dgm:cxn modelId="{F7F54834-17B4-46C2-951B-CEDA12E543C9}" type="presParOf" srcId="{DE82B5B7-518D-4C76-8614-D88A3CBA6A2D}" destId="{BD860667-2A1D-47B6-A515-38C58ACA9575}" srcOrd="0" destOrd="0" presId="urn:diagrams.loki3.com/BracketList"/>
    <dgm:cxn modelId="{403F4117-FACA-48F0-8FAB-6CB655364D4D}" type="presParOf" srcId="{BD860667-2A1D-47B6-A515-38C58ACA9575}" destId="{81586B3D-7C0E-4C22-899E-2E15C335DF54}" srcOrd="0" destOrd="0" presId="urn:diagrams.loki3.com/BracketList"/>
    <dgm:cxn modelId="{C150067B-0D03-4A04-A75D-882D8D099874}" type="presParOf" srcId="{BD860667-2A1D-47B6-A515-38C58ACA9575}" destId="{9C915DC8-9587-46CC-9742-1F56E52F64EF}" srcOrd="1" destOrd="0" presId="urn:diagrams.loki3.com/BracketList"/>
    <dgm:cxn modelId="{266282B4-945B-470C-9367-9EB1B51DDAF0}" type="presParOf" srcId="{BD860667-2A1D-47B6-A515-38C58ACA9575}" destId="{8FB2CAA3-58B8-4106-8E52-CCB5D62F3F49}" srcOrd="2" destOrd="0" presId="urn:diagrams.loki3.com/BracketList"/>
    <dgm:cxn modelId="{4FB64D94-4211-4A03-BC1E-218A35D7ECAD}" type="presParOf" srcId="{BD860667-2A1D-47B6-A515-38C58ACA9575}" destId="{547E90A7-633D-483E-83B3-333CA32DD039}" srcOrd="3" destOrd="0" presId="urn:diagrams.loki3.com/BracketList"/>
    <dgm:cxn modelId="{B766728A-F2A3-4793-AA2B-FA09557ADD35}" type="presParOf" srcId="{DE82B5B7-518D-4C76-8614-D88A3CBA6A2D}" destId="{222D3D23-862E-4ADD-A58D-7CC6FCA818C3}" srcOrd="1" destOrd="0" presId="urn:diagrams.loki3.com/BracketList"/>
    <dgm:cxn modelId="{2220D79E-880A-4710-B4BF-B62A7167C391}" type="presParOf" srcId="{DE82B5B7-518D-4C76-8614-D88A3CBA6A2D}" destId="{8426DC7F-5D95-40FD-97F0-A6B775C4416D}" srcOrd="2" destOrd="0" presId="urn:diagrams.loki3.com/BracketList"/>
    <dgm:cxn modelId="{30F7FA04-38A3-43AB-A69E-278C518A9C9C}" type="presParOf" srcId="{8426DC7F-5D95-40FD-97F0-A6B775C4416D}" destId="{3596AD89-C70B-4BB3-B27D-D98F9948F3C6}" srcOrd="0" destOrd="0" presId="urn:diagrams.loki3.com/BracketList"/>
    <dgm:cxn modelId="{C8E34BD6-9BF6-4728-931E-ABBE2EF6F127}" type="presParOf" srcId="{8426DC7F-5D95-40FD-97F0-A6B775C4416D}" destId="{FA2B8034-425A-4068-9884-F0733F1DFD87}" srcOrd="1" destOrd="0" presId="urn:diagrams.loki3.com/BracketList"/>
    <dgm:cxn modelId="{97BD1015-EA15-43DE-95B4-6FA507ADA080}" type="presParOf" srcId="{8426DC7F-5D95-40FD-97F0-A6B775C4416D}" destId="{9643A9F4-A060-4632-B21A-762258C71080}" srcOrd="2" destOrd="0" presId="urn:diagrams.loki3.com/BracketList"/>
    <dgm:cxn modelId="{BBB699A9-8A29-436B-B00E-BD6760501AE3}" type="presParOf" srcId="{8426DC7F-5D95-40FD-97F0-A6B775C4416D}" destId="{C8458050-90CE-4031-8BD0-D9ECE78E58A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9B97D-F777-459C-A02E-4828DCBFFD71}"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A6193CBF-3177-4389-AA56-729E483E7993}">
      <dgm:prSet phldrT="[Text]"/>
      <dgm:spPr/>
      <dgm:t>
        <a:bodyPr/>
        <a:lstStyle/>
        <a:p>
          <a:r>
            <a:rPr lang="en-US" dirty="0"/>
            <a:t>Develop disbursement schedule</a:t>
          </a:r>
        </a:p>
      </dgm:t>
    </dgm:pt>
    <dgm:pt modelId="{376D6A23-9892-45A4-A89C-21295B1C8A25}" type="parTrans" cxnId="{697356D1-A1E0-4AE5-8EE0-06B81D2802CD}">
      <dgm:prSet/>
      <dgm:spPr/>
      <dgm:t>
        <a:bodyPr/>
        <a:lstStyle/>
        <a:p>
          <a:endParaRPr lang="en-US"/>
        </a:p>
      </dgm:t>
    </dgm:pt>
    <dgm:pt modelId="{672DAA36-6F2E-4F2A-B72F-5E24154F52A7}" type="sibTrans" cxnId="{697356D1-A1E0-4AE5-8EE0-06B81D2802CD}">
      <dgm:prSet/>
      <dgm:spPr/>
      <dgm:t>
        <a:bodyPr/>
        <a:lstStyle/>
        <a:p>
          <a:endParaRPr lang="en-US"/>
        </a:p>
      </dgm:t>
    </dgm:pt>
    <dgm:pt modelId="{9316948F-2CE8-49D9-8E65-CAFDE066CE4C}">
      <dgm:prSet/>
      <dgm:spPr/>
      <dgm:t>
        <a:bodyPr/>
        <a:lstStyle/>
        <a:p>
          <a:r>
            <a:rPr lang="en-US"/>
            <a:t>Forecast cash needs by fund source</a:t>
          </a:r>
          <a:endParaRPr lang="en-US" dirty="0"/>
        </a:p>
      </dgm:t>
    </dgm:pt>
    <dgm:pt modelId="{870BDF32-3D9F-4401-B0EE-0870B38545BC}" type="parTrans" cxnId="{398D2BF6-DD33-410A-8C04-89EEE255F9DC}">
      <dgm:prSet/>
      <dgm:spPr/>
      <dgm:t>
        <a:bodyPr/>
        <a:lstStyle/>
        <a:p>
          <a:endParaRPr lang="en-US"/>
        </a:p>
      </dgm:t>
    </dgm:pt>
    <dgm:pt modelId="{BA15DAE1-A374-49E6-9922-2D701B98DE49}" type="sibTrans" cxnId="{398D2BF6-DD33-410A-8C04-89EEE255F9DC}">
      <dgm:prSet/>
      <dgm:spPr/>
      <dgm:t>
        <a:bodyPr/>
        <a:lstStyle/>
        <a:p>
          <a:endParaRPr lang="en-US"/>
        </a:p>
      </dgm:t>
    </dgm:pt>
    <dgm:pt modelId="{09A67262-5E84-4FDC-A973-AF5818A319D1}">
      <dgm:prSet/>
      <dgm:spPr/>
      <dgm:t>
        <a:bodyPr/>
        <a:lstStyle/>
        <a:p>
          <a:r>
            <a:rPr lang="en-US"/>
            <a:t>Track daily cash balances by fund source</a:t>
          </a:r>
          <a:endParaRPr lang="en-US" dirty="0"/>
        </a:p>
      </dgm:t>
    </dgm:pt>
    <dgm:pt modelId="{2ABEB50B-197F-4945-8ACE-AB415EE57556}" type="parTrans" cxnId="{ECB58A5E-6076-43B6-A427-A22E0D61CC84}">
      <dgm:prSet/>
      <dgm:spPr/>
      <dgm:t>
        <a:bodyPr/>
        <a:lstStyle/>
        <a:p>
          <a:endParaRPr lang="en-US"/>
        </a:p>
      </dgm:t>
    </dgm:pt>
    <dgm:pt modelId="{554B105B-9A7F-4D61-831D-D7CA1A4F3BA1}" type="sibTrans" cxnId="{ECB58A5E-6076-43B6-A427-A22E0D61CC84}">
      <dgm:prSet/>
      <dgm:spPr/>
      <dgm:t>
        <a:bodyPr/>
        <a:lstStyle/>
        <a:p>
          <a:endParaRPr lang="en-US"/>
        </a:p>
      </dgm:t>
    </dgm:pt>
    <dgm:pt modelId="{70EA4E22-4EE5-4FBD-B08E-73CCBB39061F}">
      <dgm:prSet/>
      <dgm:spPr/>
      <dgm:t>
        <a:bodyPr/>
        <a:lstStyle/>
        <a:p>
          <a:r>
            <a:rPr lang="en-US"/>
            <a:t>Cash on hand MUST be used prior to requesting additional cash</a:t>
          </a:r>
          <a:endParaRPr lang="en-US" dirty="0"/>
        </a:p>
      </dgm:t>
    </dgm:pt>
    <dgm:pt modelId="{7D78B87B-F3F3-4484-BD3B-80CB11F5A897}" type="parTrans" cxnId="{2BB23E8B-3BD5-408F-996B-A947E7FA3DF9}">
      <dgm:prSet/>
      <dgm:spPr/>
      <dgm:t>
        <a:bodyPr/>
        <a:lstStyle/>
        <a:p>
          <a:endParaRPr lang="en-US"/>
        </a:p>
      </dgm:t>
    </dgm:pt>
    <dgm:pt modelId="{0BD961E4-0FAA-434C-89BF-B7EE383DD0CD}" type="sibTrans" cxnId="{2BB23E8B-3BD5-408F-996B-A947E7FA3DF9}">
      <dgm:prSet/>
      <dgm:spPr/>
      <dgm:t>
        <a:bodyPr/>
        <a:lstStyle/>
        <a:p>
          <a:endParaRPr lang="en-US"/>
        </a:p>
      </dgm:t>
    </dgm:pt>
    <dgm:pt modelId="{ABFC9E1E-832A-4248-BB18-78773914E9A7}">
      <dgm:prSet/>
      <dgm:spPr/>
      <dgm:t>
        <a:bodyPr/>
        <a:lstStyle/>
        <a:p>
          <a:r>
            <a:rPr lang="en-US"/>
            <a:t>Include transaction cycle time in the timing of cash request</a:t>
          </a:r>
          <a:endParaRPr lang="en-US" dirty="0"/>
        </a:p>
      </dgm:t>
    </dgm:pt>
    <dgm:pt modelId="{F08BF8AA-0FD8-47F3-8A69-F49C669F21F1}" type="parTrans" cxnId="{DC392A1F-CEAB-4BF9-AF60-47C80A4DC365}">
      <dgm:prSet/>
      <dgm:spPr/>
      <dgm:t>
        <a:bodyPr/>
        <a:lstStyle/>
        <a:p>
          <a:endParaRPr lang="en-US"/>
        </a:p>
      </dgm:t>
    </dgm:pt>
    <dgm:pt modelId="{13BC99BF-242E-4B72-97F1-2B14ACB5939E}" type="sibTrans" cxnId="{DC392A1F-CEAB-4BF9-AF60-47C80A4DC365}">
      <dgm:prSet/>
      <dgm:spPr/>
      <dgm:t>
        <a:bodyPr/>
        <a:lstStyle/>
        <a:p>
          <a:endParaRPr lang="en-US"/>
        </a:p>
      </dgm:t>
    </dgm:pt>
    <dgm:pt modelId="{279D09F1-CF8A-44D9-8A9D-228DFE816F11}">
      <dgm:prSet/>
      <dgm:spPr/>
      <dgm:t>
        <a:bodyPr/>
        <a:lstStyle/>
        <a:p>
          <a:r>
            <a:rPr lang="en-US"/>
            <a:t>These systems must be internally and externally monitored and adjusted as necessary</a:t>
          </a:r>
          <a:endParaRPr lang="en-US" dirty="0"/>
        </a:p>
      </dgm:t>
    </dgm:pt>
    <dgm:pt modelId="{6D592DE6-FBA0-422F-B1E3-7A50FFC4556C}" type="parTrans" cxnId="{97B96167-9430-4539-A767-0570426F7CFE}">
      <dgm:prSet/>
      <dgm:spPr/>
      <dgm:t>
        <a:bodyPr/>
        <a:lstStyle/>
        <a:p>
          <a:endParaRPr lang="en-US"/>
        </a:p>
      </dgm:t>
    </dgm:pt>
    <dgm:pt modelId="{9AD16391-085C-4281-A94B-C5C0C0FB4956}" type="sibTrans" cxnId="{97B96167-9430-4539-A767-0570426F7CFE}">
      <dgm:prSet/>
      <dgm:spPr/>
      <dgm:t>
        <a:bodyPr/>
        <a:lstStyle/>
        <a:p>
          <a:endParaRPr lang="en-US"/>
        </a:p>
      </dgm:t>
    </dgm:pt>
    <dgm:pt modelId="{2FFC39D9-48DA-4668-84EC-AF8A04421BE7}" type="pres">
      <dgm:prSet presAssocID="{D929B97D-F777-459C-A02E-4828DCBFFD71}" presName="diagram" presStyleCnt="0">
        <dgm:presLayoutVars>
          <dgm:dir/>
          <dgm:resizeHandles val="exact"/>
        </dgm:presLayoutVars>
      </dgm:prSet>
      <dgm:spPr/>
      <dgm:t>
        <a:bodyPr/>
        <a:lstStyle/>
        <a:p>
          <a:endParaRPr lang="en-US"/>
        </a:p>
      </dgm:t>
    </dgm:pt>
    <dgm:pt modelId="{537C2656-B640-4CF5-9415-DE1D5BEF2421}" type="pres">
      <dgm:prSet presAssocID="{A6193CBF-3177-4389-AA56-729E483E7993}" presName="node" presStyleLbl="node1" presStyleIdx="0" presStyleCnt="6">
        <dgm:presLayoutVars>
          <dgm:bulletEnabled val="1"/>
        </dgm:presLayoutVars>
      </dgm:prSet>
      <dgm:spPr/>
      <dgm:t>
        <a:bodyPr/>
        <a:lstStyle/>
        <a:p>
          <a:endParaRPr lang="en-US"/>
        </a:p>
      </dgm:t>
    </dgm:pt>
    <dgm:pt modelId="{279C1A4E-D503-468A-998E-351B5C0E3502}" type="pres">
      <dgm:prSet presAssocID="{672DAA36-6F2E-4F2A-B72F-5E24154F52A7}" presName="sibTrans" presStyleCnt="0"/>
      <dgm:spPr/>
    </dgm:pt>
    <dgm:pt modelId="{00224A17-B6AB-4723-8ABC-E475BE4F7E94}" type="pres">
      <dgm:prSet presAssocID="{9316948F-2CE8-49D9-8E65-CAFDE066CE4C}" presName="node" presStyleLbl="node1" presStyleIdx="1" presStyleCnt="6">
        <dgm:presLayoutVars>
          <dgm:bulletEnabled val="1"/>
        </dgm:presLayoutVars>
      </dgm:prSet>
      <dgm:spPr/>
      <dgm:t>
        <a:bodyPr/>
        <a:lstStyle/>
        <a:p>
          <a:endParaRPr lang="en-US"/>
        </a:p>
      </dgm:t>
    </dgm:pt>
    <dgm:pt modelId="{7E0F505F-ED94-4488-B051-8FA473BBBF19}" type="pres">
      <dgm:prSet presAssocID="{BA15DAE1-A374-49E6-9922-2D701B98DE49}" presName="sibTrans" presStyleCnt="0"/>
      <dgm:spPr/>
    </dgm:pt>
    <dgm:pt modelId="{41497AD0-2855-4352-B0E8-5703B3B85B35}" type="pres">
      <dgm:prSet presAssocID="{09A67262-5E84-4FDC-A973-AF5818A319D1}" presName="node" presStyleLbl="node1" presStyleIdx="2" presStyleCnt="6">
        <dgm:presLayoutVars>
          <dgm:bulletEnabled val="1"/>
        </dgm:presLayoutVars>
      </dgm:prSet>
      <dgm:spPr/>
      <dgm:t>
        <a:bodyPr/>
        <a:lstStyle/>
        <a:p>
          <a:endParaRPr lang="en-US"/>
        </a:p>
      </dgm:t>
    </dgm:pt>
    <dgm:pt modelId="{341C49C9-0810-4D1C-83EF-067F769A0F41}" type="pres">
      <dgm:prSet presAssocID="{554B105B-9A7F-4D61-831D-D7CA1A4F3BA1}" presName="sibTrans" presStyleCnt="0"/>
      <dgm:spPr/>
    </dgm:pt>
    <dgm:pt modelId="{D0EC6A51-7BB6-40D4-805E-0D6719EE0C2C}" type="pres">
      <dgm:prSet presAssocID="{70EA4E22-4EE5-4FBD-B08E-73CCBB39061F}" presName="node" presStyleLbl="node1" presStyleIdx="3" presStyleCnt="6">
        <dgm:presLayoutVars>
          <dgm:bulletEnabled val="1"/>
        </dgm:presLayoutVars>
      </dgm:prSet>
      <dgm:spPr/>
      <dgm:t>
        <a:bodyPr/>
        <a:lstStyle/>
        <a:p>
          <a:endParaRPr lang="en-US"/>
        </a:p>
      </dgm:t>
    </dgm:pt>
    <dgm:pt modelId="{A94A2A62-CEF2-41B0-8DD7-E0A51C0D7DC2}" type="pres">
      <dgm:prSet presAssocID="{0BD961E4-0FAA-434C-89BF-B7EE383DD0CD}" presName="sibTrans" presStyleCnt="0"/>
      <dgm:spPr/>
    </dgm:pt>
    <dgm:pt modelId="{49DBFB29-E1CB-4177-8844-E00C5241CAAD}" type="pres">
      <dgm:prSet presAssocID="{ABFC9E1E-832A-4248-BB18-78773914E9A7}" presName="node" presStyleLbl="node1" presStyleIdx="4" presStyleCnt="6">
        <dgm:presLayoutVars>
          <dgm:bulletEnabled val="1"/>
        </dgm:presLayoutVars>
      </dgm:prSet>
      <dgm:spPr/>
      <dgm:t>
        <a:bodyPr/>
        <a:lstStyle/>
        <a:p>
          <a:endParaRPr lang="en-US"/>
        </a:p>
      </dgm:t>
    </dgm:pt>
    <dgm:pt modelId="{E2F4B30A-3E45-4A60-BC09-3F61EA06F9D3}" type="pres">
      <dgm:prSet presAssocID="{13BC99BF-242E-4B72-97F1-2B14ACB5939E}" presName="sibTrans" presStyleCnt="0"/>
      <dgm:spPr/>
    </dgm:pt>
    <dgm:pt modelId="{860D6134-719F-4C31-83A7-F2B4F2319AA0}" type="pres">
      <dgm:prSet presAssocID="{279D09F1-CF8A-44D9-8A9D-228DFE816F11}" presName="node" presStyleLbl="node1" presStyleIdx="5" presStyleCnt="6">
        <dgm:presLayoutVars>
          <dgm:bulletEnabled val="1"/>
        </dgm:presLayoutVars>
      </dgm:prSet>
      <dgm:spPr/>
      <dgm:t>
        <a:bodyPr/>
        <a:lstStyle/>
        <a:p>
          <a:endParaRPr lang="en-US"/>
        </a:p>
      </dgm:t>
    </dgm:pt>
  </dgm:ptLst>
  <dgm:cxnLst>
    <dgm:cxn modelId="{97B96167-9430-4539-A767-0570426F7CFE}" srcId="{D929B97D-F777-459C-A02E-4828DCBFFD71}" destId="{279D09F1-CF8A-44D9-8A9D-228DFE816F11}" srcOrd="5" destOrd="0" parTransId="{6D592DE6-FBA0-422F-B1E3-7A50FFC4556C}" sibTransId="{9AD16391-085C-4281-A94B-C5C0C0FB4956}"/>
    <dgm:cxn modelId="{697356D1-A1E0-4AE5-8EE0-06B81D2802CD}" srcId="{D929B97D-F777-459C-A02E-4828DCBFFD71}" destId="{A6193CBF-3177-4389-AA56-729E483E7993}" srcOrd="0" destOrd="0" parTransId="{376D6A23-9892-45A4-A89C-21295B1C8A25}" sibTransId="{672DAA36-6F2E-4F2A-B72F-5E24154F52A7}"/>
    <dgm:cxn modelId="{D6113144-39E2-46CF-8789-34276FBC8EBF}" type="presOf" srcId="{A6193CBF-3177-4389-AA56-729E483E7993}" destId="{537C2656-B640-4CF5-9415-DE1D5BEF2421}" srcOrd="0" destOrd="0" presId="urn:microsoft.com/office/officeart/2005/8/layout/default"/>
    <dgm:cxn modelId="{86B3A888-C43F-48C4-BB52-5493B772A2BB}" type="presOf" srcId="{9316948F-2CE8-49D9-8E65-CAFDE066CE4C}" destId="{00224A17-B6AB-4723-8ABC-E475BE4F7E94}" srcOrd="0" destOrd="0" presId="urn:microsoft.com/office/officeart/2005/8/layout/default"/>
    <dgm:cxn modelId="{DC392A1F-CEAB-4BF9-AF60-47C80A4DC365}" srcId="{D929B97D-F777-459C-A02E-4828DCBFFD71}" destId="{ABFC9E1E-832A-4248-BB18-78773914E9A7}" srcOrd="4" destOrd="0" parTransId="{F08BF8AA-0FD8-47F3-8A69-F49C669F21F1}" sibTransId="{13BC99BF-242E-4B72-97F1-2B14ACB5939E}"/>
    <dgm:cxn modelId="{398D2BF6-DD33-410A-8C04-89EEE255F9DC}" srcId="{D929B97D-F777-459C-A02E-4828DCBFFD71}" destId="{9316948F-2CE8-49D9-8E65-CAFDE066CE4C}" srcOrd="1" destOrd="0" parTransId="{870BDF32-3D9F-4401-B0EE-0870B38545BC}" sibTransId="{BA15DAE1-A374-49E6-9922-2D701B98DE49}"/>
    <dgm:cxn modelId="{23978987-AC84-4AB8-8049-0BA2A4D3B6A8}" type="presOf" srcId="{ABFC9E1E-832A-4248-BB18-78773914E9A7}" destId="{49DBFB29-E1CB-4177-8844-E00C5241CAAD}" srcOrd="0" destOrd="0" presId="urn:microsoft.com/office/officeart/2005/8/layout/default"/>
    <dgm:cxn modelId="{74E14159-1C81-433D-9496-B5E1957A190D}" type="presOf" srcId="{70EA4E22-4EE5-4FBD-B08E-73CCBB39061F}" destId="{D0EC6A51-7BB6-40D4-805E-0D6719EE0C2C}" srcOrd="0" destOrd="0" presId="urn:microsoft.com/office/officeart/2005/8/layout/default"/>
    <dgm:cxn modelId="{315F5221-DDD4-4127-905A-1EA592373185}" type="presOf" srcId="{09A67262-5E84-4FDC-A973-AF5818A319D1}" destId="{41497AD0-2855-4352-B0E8-5703B3B85B35}" srcOrd="0" destOrd="0" presId="urn:microsoft.com/office/officeart/2005/8/layout/default"/>
    <dgm:cxn modelId="{ECB58A5E-6076-43B6-A427-A22E0D61CC84}" srcId="{D929B97D-F777-459C-A02E-4828DCBFFD71}" destId="{09A67262-5E84-4FDC-A973-AF5818A319D1}" srcOrd="2" destOrd="0" parTransId="{2ABEB50B-197F-4945-8ACE-AB415EE57556}" sibTransId="{554B105B-9A7F-4D61-831D-D7CA1A4F3BA1}"/>
    <dgm:cxn modelId="{7206B8D5-1438-4E02-86F4-AB3890486DB6}" type="presOf" srcId="{279D09F1-CF8A-44D9-8A9D-228DFE816F11}" destId="{860D6134-719F-4C31-83A7-F2B4F2319AA0}" srcOrd="0" destOrd="0" presId="urn:microsoft.com/office/officeart/2005/8/layout/default"/>
    <dgm:cxn modelId="{2BB23E8B-3BD5-408F-996B-A947E7FA3DF9}" srcId="{D929B97D-F777-459C-A02E-4828DCBFFD71}" destId="{70EA4E22-4EE5-4FBD-B08E-73CCBB39061F}" srcOrd="3" destOrd="0" parTransId="{7D78B87B-F3F3-4484-BD3B-80CB11F5A897}" sibTransId="{0BD961E4-0FAA-434C-89BF-B7EE383DD0CD}"/>
    <dgm:cxn modelId="{503D1155-BC1B-42A0-B5F4-795A12FF33F4}" type="presOf" srcId="{D929B97D-F777-459C-A02E-4828DCBFFD71}" destId="{2FFC39D9-48DA-4668-84EC-AF8A04421BE7}" srcOrd="0" destOrd="0" presId="urn:microsoft.com/office/officeart/2005/8/layout/default"/>
    <dgm:cxn modelId="{D178CB7E-C5D8-4AFF-BCDB-0247299010AC}" type="presParOf" srcId="{2FFC39D9-48DA-4668-84EC-AF8A04421BE7}" destId="{537C2656-B640-4CF5-9415-DE1D5BEF2421}" srcOrd="0" destOrd="0" presId="urn:microsoft.com/office/officeart/2005/8/layout/default"/>
    <dgm:cxn modelId="{3CBBDB31-90EF-4E54-A5D8-1C5D1CD13481}" type="presParOf" srcId="{2FFC39D9-48DA-4668-84EC-AF8A04421BE7}" destId="{279C1A4E-D503-468A-998E-351B5C0E3502}" srcOrd="1" destOrd="0" presId="urn:microsoft.com/office/officeart/2005/8/layout/default"/>
    <dgm:cxn modelId="{BAEC007A-D63D-4575-B425-3D3011611D8B}" type="presParOf" srcId="{2FFC39D9-48DA-4668-84EC-AF8A04421BE7}" destId="{00224A17-B6AB-4723-8ABC-E475BE4F7E94}" srcOrd="2" destOrd="0" presId="urn:microsoft.com/office/officeart/2005/8/layout/default"/>
    <dgm:cxn modelId="{2801928E-4458-45EF-AD4B-21CB48E5B3E9}" type="presParOf" srcId="{2FFC39D9-48DA-4668-84EC-AF8A04421BE7}" destId="{7E0F505F-ED94-4488-B051-8FA473BBBF19}" srcOrd="3" destOrd="0" presId="urn:microsoft.com/office/officeart/2005/8/layout/default"/>
    <dgm:cxn modelId="{A1855A08-C5AA-4F15-810C-23D6CC510563}" type="presParOf" srcId="{2FFC39D9-48DA-4668-84EC-AF8A04421BE7}" destId="{41497AD0-2855-4352-B0E8-5703B3B85B35}" srcOrd="4" destOrd="0" presId="urn:microsoft.com/office/officeart/2005/8/layout/default"/>
    <dgm:cxn modelId="{45380397-F4F3-4385-A98F-A26C0A6D3E7A}" type="presParOf" srcId="{2FFC39D9-48DA-4668-84EC-AF8A04421BE7}" destId="{341C49C9-0810-4D1C-83EF-067F769A0F41}" srcOrd="5" destOrd="0" presId="urn:microsoft.com/office/officeart/2005/8/layout/default"/>
    <dgm:cxn modelId="{786EEF2F-619A-43D2-A663-91379AC385FE}" type="presParOf" srcId="{2FFC39D9-48DA-4668-84EC-AF8A04421BE7}" destId="{D0EC6A51-7BB6-40D4-805E-0D6719EE0C2C}" srcOrd="6" destOrd="0" presId="urn:microsoft.com/office/officeart/2005/8/layout/default"/>
    <dgm:cxn modelId="{6A2BDB00-DECF-41BE-9044-F969AA0A825D}" type="presParOf" srcId="{2FFC39D9-48DA-4668-84EC-AF8A04421BE7}" destId="{A94A2A62-CEF2-41B0-8DD7-E0A51C0D7DC2}" srcOrd="7" destOrd="0" presId="urn:microsoft.com/office/officeart/2005/8/layout/default"/>
    <dgm:cxn modelId="{B2456F74-9883-43E9-BB38-C11AA1F4729E}" type="presParOf" srcId="{2FFC39D9-48DA-4668-84EC-AF8A04421BE7}" destId="{49DBFB29-E1CB-4177-8844-E00C5241CAAD}" srcOrd="8" destOrd="0" presId="urn:microsoft.com/office/officeart/2005/8/layout/default"/>
    <dgm:cxn modelId="{D04A4624-10EF-4933-A548-61162AD863E0}" type="presParOf" srcId="{2FFC39D9-48DA-4668-84EC-AF8A04421BE7}" destId="{E2F4B30A-3E45-4A60-BC09-3F61EA06F9D3}" srcOrd="9" destOrd="0" presId="urn:microsoft.com/office/officeart/2005/8/layout/default"/>
    <dgm:cxn modelId="{62AC79BA-D636-4D36-A7D7-09A70DD92F1D}" type="presParOf" srcId="{2FFC39D9-48DA-4668-84EC-AF8A04421BE7}" destId="{860D6134-719F-4C31-83A7-F2B4F2319AA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06A73E-EA2D-4623-BE27-8B95B33C11F0}"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85179E6-0866-4818-BB54-0A97B9291483}">
      <dgm:prSet phldrT="[Text]"/>
      <dgm:spPr/>
      <dgm:t>
        <a:bodyPr/>
        <a:lstStyle/>
        <a:p>
          <a:r>
            <a:rPr lang="en-US" dirty="0"/>
            <a:t>ATM PINS and PINS to checking accounts</a:t>
          </a:r>
        </a:p>
      </dgm:t>
    </dgm:pt>
    <dgm:pt modelId="{F0CD9BAA-583C-4DE5-B020-E19826EAE2A0}" type="parTrans" cxnId="{9BD8FE56-3CC2-48FC-B2C7-E566587CB874}">
      <dgm:prSet/>
      <dgm:spPr/>
      <dgm:t>
        <a:bodyPr/>
        <a:lstStyle/>
        <a:p>
          <a:endParaRPr lang="en-US"/>
        </a:p>
      </dgm:t>
    </dgm:pt>
    <dgm:pt modelId="{619C260B-3A00-4011-822D-FC460503BA5D}" type="sibTrans" cxnId="{9BD8FE56-3CC2-48FC-B2C7-E566587CB874}">
      <dgm:prSet/>
      <dgm:spPr/>
      <dgm:t>
        <a:bodyPr/>
        <a:lstStyle/>
        <a:p>
          <a:endParaRPr lang="en-US"/>
        </a:p>
      </dgm:t>
    </dgm:pt>
    <dgm:pt modelId="{3751F2DF-57BA-4D9F-9210-C880B37C3659}">
      <dgm:prSet/>
      <dgm:spPr/>
      <dgm:t>
        <a:bodyPr/>
        <a:lstStyle/>
        <a:p>
          <a:r>
            <a:rPr lang="en-US" dirty="0"/>
            <a:t>Passwords to sensitive accounts</a:t>
          </a:r>
        </a:p>
      </dgm:t>
    </dgm:pt>
    <dgm:pt modelId="{DB8B0FF3-84F2-4908-89FD-1E5B2B4846ED}" type="parTrans" cxnId="{8605F43D-A886-4145-871E-4F514AC77098}">
      <dgm:prSet/>
      <dgm:spPr/>
      <dgm:t>
        <a:bodyPr/>
        <a:lstStyle/>
        <a:p>
          <a:endParaRPr lang="en-US"/>
        </a:p>
      </dgm:t>
    </dgm:pt>
    <dgm:pt modelId="{E5F5B2E9-82C3-4055-A88D-B6DBE2D33EC3}" type="sibTrans" cxnId="{8605F43D-A886-4145-871E-4F514AC77098}">
      <dgm:prSet/>
      <dgm:spPr/>
      <dgm:t>
        <a:bodyPr/>
        <a:lstStyle/>
        <a:p>
          <a:endParaRPr lang="en-US"/>
        </a:p>
      </dgm:t>
    </dgm:pt>
    <dgm:pt modelId="{80AF2E8B-21F0-4C05-AC88-6B83C271E5E1}">
      <dgm:prSet/>
      <dgm:spPr/>
      <dgm:t>
        <a:bodyPr/>
        <a:lstStyle/>
        <a:p>
          <a:r>
            <a:rPr lang="en-US" dirty="0"/>
            <a:t>Credit cards and/or gas cards</a:t>
          </a:r>
        </a:p>
      </dgm:t>
    </dgm:pt>
    <dgm:pt modelId="{7BEA1A12-356C-4A24-AB01-6133F53671FA}" type="parTrans" cxnId="{3553A918-E644-437A-BBD5-38935C1C88A1}">
      <dgm:prSet/>
      <dgm:spPr/>
      <dgm:t>
        <a:bodyPr/>
        <a:lstStyle/>
        <a:p>
          <a:endParaRPr lang="en-US"/>
        </a:p>
      </dgm:t>
    </dgm:pt>
    <dgm:pt modelId="{3E365B45-7AFA-4285-84AD-374510D2F377}" type="sibTrans" cxnId="{3553A918-E644-437A-BBD5-38935C1C88A1}">
      <dgm:prSet/>
      <dgm:spPr/>
      <dgm:t>
        <a:bodyPr/>
        <a:lstStyle/>
        <a:p>
          <a:endParaRPr lang="en-US"/>
        </a:p>
      </dgm:t>
    </dgm:pt>
    <dgm:pt modelId="{84D074BE-2ED4-4CEA-BA0C-97517DDAD3C5}">
      <dgm:prSet/>
      <dgm:spPr/>
      <dgm:t>
        <a:bodyPr/>
        <a:lstStyle/>
        <a:p>
          <a:r>
            <a:rPr lang="en-US" dirty="0"/>
            <a:t>Debit cards</a:t>
          </a:r>
        </a:p>
      </dgm:t>
    </dgm:pt>
    <dgm:pt modelId="{9ED9D09E-F7F8-4D9A-9192-5DFDBDC18A5F}" type="parTrans" cxnId="{810F69AA-192B-4297-87D9-AEF56EA07B36}">
      <dgm:prSet/>
      <dgm:spPr/>
      <dgm:t>
        <a:bodyPr/>
        <a:lstStyle/>
        <a:p>
          <a:endParaRPr lang="en-US"/>
        </a:p>
      </dgm:t>
    </dgm:pt>
    <dgm:pt modelId="{27870C03-39B2-4702-AE8F-A35AEB7DDB23}" type="sibTrans" cxnId="{810F69AA-192B-4297-87D9-AEF56EA07B36}">
      <dgm:prSet/>
      <dgm:spPr/>
      <dgm:t>
        <a:bodyPr/>
        <a:lstStyle/>
        <a:p>
          <a:endParaRPr lang="en-US"/>
        </a:p>
      </dgm:t>
    </dgm:pt>
    <dgm:pt modelId="{DA8677D6-73DE-4832-89CB-7D6CEA459BF9}">
      <dgm:prSet/>
      <dgm:spPr/>
      <dgm:t>
        <a:bodyPr/>
        <a:lstStyle/>
        <a:p>
          <a:r>
            <a:rPr lang="en-US" dirty="0"/>
            <a:t>Purchase cards</a:t>
          </a:r>
        </a:p>
      </dgm:t>
    </dgm:pt>
    <dgm:pt modelId="{EDDA7FE5-1DE9-463C-8FA0-382F1F7C2B7E}" type="parTrans" cxnId="{A3A69428-18FB-474F-A527-B721F5DF0966}">
      <dgm:prSet/>
      <dgm:spPr/>
      <dgm:t>
        <a:bodyPr/>
        <a:lstStyle/>
        <a:p>
          <a:endParaRPr lang="en-US"/>
        </a:p>
      </dgm:t>
    </dgm:pt>
    <dgm:pt modelId="{633AA8E7-AF89-401C-BAC9-637C42979F19}" type="sibTrans" cxnId="{A3A69428-18FB-474F-A527-B721F5DF0966}">
      <dgm:prSet/>
      <dgm:spPr/>
      <dgm:t>
        <a:bodyPr/>
        <a:lstStyle/>
        <a:p>
          <a:endParaRPr lang="en-US"/>
        </a:p>
      </dgm:t>
    </dgm:pt>
    <dgm:pt modelId="{9DA68414-6162-4EA7-89DE-1C5977CF14F4}">
      <dgm:prSet/>
      <dgm:spPr/>
      <dgm:t>
        <a:bodyPr/>
        <a:lstStyle/>
        <a:p>
          <a:r>
            <a:rPr lang="en-US" dirty="0"/>
            <a:t>Blank check stock</a:t>
          </a:r>
        </a:p>
      </dgm:t>
    </dgm:pt>
    <dgm:pt modelId="{EBA9B2B8-9A31-46AD-A2BA-DD0E72922EBC}" type="parTrans" cxnId="{E960262B-39A1-4F95-9710-CEE6AB29AA1B}">
      <dgm:prSet/>
      <dgm:spPr/>
      <dgm:t>
        <a:bodyPr/>
        <a:lstStyle/>
        <a:p>
          <a:endParaRPr lang="en-US"/>
        </a:p>
      </dgm:t>
    </dgm:pt>
    <dgm:pt modelId="{E60B06D8-B2D4-40F6-97CB-9970895E4C0B}" type="sibTrans" cxnId="{E960262B-39A1-4F95-9710-CEE6AB29AA1B}">
      <dgm:prSet/>
      <dgm:spPr/>
      <dgm:t>
        <a:bodyPr/>
        <a:lstStyle/>
        <a:p>
          <a:endParaRPr lang="en-US"/>
        </a:p>
      </dgm:t>
    </dgm:pt>
    <dgm:pt modelId="{322F1205-AD3D-43C5-A8D2-C7FABCBEDC1F}">
      <dgm:prSet/>
      <dgm:spPr/>
      <dgm:t>
        <a:bodyPr/>
        <a:lstStyle/>
        <a:p>
          <a:r>
            <a:rPr lang="en-US" dirty="0"/>
            <a:t>Check-signing machines</a:t>
          </a:r>
        </a:p>
      </dgm:t>
    </dgm:pt>
    <dgm:pt modelId="{C8EA924C-70BB-4DCF-B2F4-E2AC7D970187}" type="parTrans" cxnId="{60F94798-E7D8-464F-87AE-0F7CA813840A}">
      <dgm:prSet/>
      <dgm:spPr/>
      <dgm:t>
        <a:bodyPr/>
        <a:lstStyle/>
        <a:p>
          <a:endParaRPr lang="en-US"/>
        </a:p>
      </dgm:t>
    </dgm:pt>
    <dgm:pt modelId="{892AC5DB-7092-4A89-A513-71EEBB88635E}" type="sibTrans" cxnId="{60F94798-E7D8-464F-87AE-0F7CA813840A}">
      <dgm:prSet/>
      <dgm:spPr/>
      <dgm:t>
        <a:bodyPr/>
        <a:lstStyle/>
        <a:p>
          <a:endParaRPr lang="en-US"/>
        </a:p>
      </dgm:t>
    </dgm:pt>
    <dgm:pt modelId="{F50567F1-439E-4C82-A647-889D9E473822}">
      <dgm:prSet/>
      <dgm:spPr/>
      <dgm:t>
        <a:bodyPr/>
        <a:lstStyle/>
        <a:p>
          <a:r>
            <a:rPr lang="en-US" dirty="0"/>
            <a:t>Bus tokens and passes</a:t>
          </a:r>
        </a:p>
      </dgm:t>
    </dgm:pt>
    <dgm:pt modelId="{A3F9DDA8-CD29-457A-B34F-DECB2FA8DE6C}" type="parTrans" cxnId="{7787E57B-2272-4FD6-A3DB-2513DAA6739B}">
      <dgm:prSet/>
      <dgm:spPr/>
      <dgm:t>
        <a:bodyPr/>
        <a:lstStyle/>
        <a:p>
          <a:endParaRPr lang="en-US"/>
        </a:p>
      </dgm:t>
    </dgm:pt>
    <dgm:pt modelId="{F772910A-DF98-4D43-AEEC-92217C5B51D6}" type="sibTrans" cxnId="{7787E57B-2272-4FD6-A3DB-2513DAA6739B}">
      <dgm:prSet/>
      <dgm:spPr/>
      <dgm:t>
        <a:bodyPr/>
        <a:lstStyle/>
        <a:p>
          <a:endParaRPr lang="en-US"/>
        </a:p>
      </dgm:t>
    </dgm:pt>
    <dgm:pt modelId="{A31B69AD-ECD0-4F3C-A410-80155311E135}">
      <dgm:prSet/>
      <dgm:spPr/>
      <dgm:t>
        <a:bodyPr/>
        <a:lstStyle/>
        <a:p>
          <a:r>
            <a:rPr lang="en-US" dirty="0"/>
            <a:t>Gift cards</a:t>
          </a:r>
        </a:p>
      </dgm:t>
    </dgm:pt>
    <dgm:pt modelId="{DDAC008A-8C97-412B-BD85-632A1C514FA4}" type="parTrans" cxnId="{C3793820-A9D1-418D-961F-5147E5416B88}">
      <dgm:prSet/>
      <dgm:spPr/>
      <dgm:t>
        <a:bodyPr/>
        <a:lstStyle/>
        <a:p>
          <a:endParaRPr lang="en-US"/>
        </a:p>
      </dgm:t>
    </dgm:pt>
    <dgm:pt modelId="{C5A0EDF7-71E0-47EC-BDC8-944C34DACB24}" type="sibTrans" cxnId="{C3793820-A9D1-418D-961F-5147E5416B88}">
      <dgm:prSet/>
      <dgm:spPr/>
      <dgm:t>
        <a:bodyPr/>
        <a:lstStyle/>
        <a:p>
          <a:endParaRPr lang="en-US"/>
        </a:p>
      </dgm:t>
    </dgm:pt>
    <dgm:pt modelId="{8B9908A9-998B-446A-BAF5-79394279566B}" type="pres">
      <dgm:prSet presAssocID="{FD06A73E-EA2D-4623-BE27-8B95B33C11F0}" presName="diagram" presStyleCnt="0">
        <dgm:presLayoutVars>
          <dgm:dir/>
          <dgm:resizeHandles val="exact"/>
        </dgm:presLayoutVars>
      </dgm:prSet>
      <dgm:spPr/>
      <dgm:t>
        <a:bodyPr/>
        <a:lstStyle/>
        <a:p>
          <a:endParaRPr lang="en-US"/>
        </a:p>
      </dgm:t>
    </dgm:pt>
    <dgm:pt modelId="{06CC9D21-0B0F-4B60-88B7-941DE5F2B876}" type="pres">
      <dgm:prSet presAssocID="{185179E6-0866-4818-BB54-0A97B9291483}" presName="node" presStyleLbl="node1" presStyleIdx="0" presStyleCnt="9">
        <dgm:presLayoutVars>
          <dgm:bulletEnabled val="1"/>
        </dgm:presLayoutVars>
      </dgm:prSet>
      <dgm:spPr/>
      <dgm:t>
        <a:bodyPr/>
        <a:lstStyle/>
        <a:p>
          <a:endParaRPr lang="en-US"/>
        </a:p>
      </dgm:t>
    </dgm:pt>
    <dgm:pt modelId="{3E0C6B65-00AA-4965-8D95-2334096F4F99}" type="pres">
      <dgm:prSet presAssocID="{619C260B-3A00-4011-822D-FC460503BA5D}" presName="sibTrans" presStyleCnt="0"/>
      <dgm:spPr/>
    </dgm:pt>
    <dgm:pt modelId="{5BBB59BA-14D6-438E-94C3-E607643BF95D}" type="pres">
      <dgm:prSet presAssocID="{3751F2DF-57BA-4D9F-9210-C880B37C3659}" presName="node" presStyleLbl="node1" presStyleIdx="1" presStyleCnt="9">
        <dgm:presLayoutVars>
          <dgm:bulletEnabled val="1"/>
        </dgm:presLayoutVars>
      </dgm:prSet>
      <dgm:spPr/>
      <dgm:t>
        <a:bodyPr/>
        <a:lstStyle/>
        <a:p>
          <a:endParaRPr lang="en-US"/>
        </a:p>
      </dgm:t>
    </dgm:pt>
    <dgm:pt modelId="{16ED093F-16C0-4FAB-B210-3ED9B9C9F1C0}" type="pres">
      <dgm:prSet presAssocID="{E5F5B2E9-82C3-4055-A88D-B6DBE2D33EC3}" presName="sibTrans" presStyleCnt="0"/>
      <dgm:spPr/>
    </dgm:pt>
    <dgm:pt modelId="{B84195E3-D4B8-4D05-8F60-6EC166BB9A5D}" type="pres">
      <dgm:prSet presAssocID="{80AF2E8B-21F0-4C05-AC88-6B83C271E5E1}" presName="node" presStyleLbl="node1" presStyleIdx="2" presStyleCnt="9">
        <dgm:presLayoutVars>
          <dgm:bulletEnabled val="1"/>
        </dgm:presLayoutVars>
      </dgm:prSet>
      <dgm:spPr/>
      <dgm:t>
        <a:bodyPr/>
        <a:lstStyle/>
        <a:p>
          <a:endParaRPr lang="en-US"/>
        </a:p>
      </dgm:t>
    </dgm:pt>
    <dgm:pt modelId="{C61906E3-FB69-441C-9496-1A2877579501}" type="pres">
      <dgm:prSet presAssocID="{3E365B45-7AFA-4285-84AD-374510D2F377}" presName="sibTrans" presStyleCnt="0"/>
      <dgm:spPr/>
    </dgm:pt>
    <dgm:pt modelId="{1D35D9B1-CD53-4AC6-BFDC-92075897F640}" type="pres">
      <dgm:prSet presAssocID="{84D074BE-2ED4-4CEA-BA0C-97517DDAD3C5}" presName="node" presStyleLbl="node1" presStyleIdx="3" presStyleCnt="9">
        <dgm:presLayoutVars>
          <dgm:bulletEnabled val="1"/>
        </dgm:presLayoutVars>
      </dgm:prSet>
      <dgm:spPr/>
      <dgm:t>
        <a:bodyPr/>
        <a:lstStyle/>
        <a:p>
          <a:endParaRPr lang="en-US"/>
        </a:p>
      </dgm:t>
    </dgm:pt>
    <dgm:pt modelId="{A35CE724-F4B7-40D6-A00D-1B7EC351AF9E}" type="pres">
      <dgm:prSet presAssocID="{27870C03-39B2-4702-AE8F-A35AEB7DDB23}" presName="sibTrans" presStyleCnt="0"/>
      <dgm:spPr/>
    </dgm:pt>
    <dgm:pt modelId="{C6F0D676-9A51-4412-BFC4-48624966A3ED}" type="pres">
      <dgm:prSet presAssocID="{DA8677D6-73DE-4832-89CB-7D6CEA459BF9}" presName="node" presStyleLbl="node1" presStyleIdx="4" presStyleCnt="9">
        <dgm:presLayoutVars>
          <dgm:bulletEnabled val="1"/>
        </dgm:presLayoutVars>
      </dgm:prSet>
      <dgm:spPr/>
      <dgm:t>
        <a:bodyPr/>
        <a:lstStyle/>
        <a:p>
          <a:endParaRPr lang="en-US"/>
        </a:p>
      </dgm:t>
    </dgm:pt>
    <dgm:pt modelId="{088629FD-6794-4714-A9B4-86F72A931FD6}" type="pres">
      <dgm:prSet presAssocID="{633AA8E7-AF89-401C-BAC9-637C42979F19}" presName="sibTrans" presStyleCnt="0"/>
      <dgm:spPr/>
    </dgm:pt>
    <dgm:pt modelId="{EAD279AD-AAD9-4FE4-ABFA-9FC8BE5C79B5}" type="pres">
      <dgm:prSet presAssocID="{9DA68414-6162-4EA7-89DE-1C5977CF14F4}" presName="node" presStyleLbl="node1" presStyleIdx="5" presStyleCnt="9">
        <dgm:presLayoutVars>
          <dgm:bulletEnabled val="1"/>
        </dgm:presLayoutVars>
      </dgm:prSet>
      <dgm:spPr/>
      <dgm:t>
        <a:bodyPr/>
        <a:lstStyle/>
        <a:p>
          <a:endParaRPr lang="en-US"/>
        </a:p>
      </dgm:t>
    </dgm:pt>
    <dgm:pt modelId="{12F1F5E6-BBB5-4A10-96CA-CE3E17A0F319}" type="pres">
      <dgm:prSet presAssocID="{E60B06D8-B2D4-40F6-97CB-9970895E4C0B}" presName="sibTrans" presStyleCnt="0"/>
      <dgm:spPr/>
    </dgm:pt>
    <dgm:pt modelId="{3BDB8CA8-4B4F-4FA6-BEEB-893206939A7E}" type="pres">
      <dgm:prSet presAssocID="{322F1205-AD3D-43C5-A8D2-C7FABCBEDC1F}" presName="node" presStyleLbl="node1" presStyleIdx="6" presStyleCnt="9">
        <dgm:presLayoutVars>
          <dgm:bulletEnabled val="1"/>
        </dgm:presLayoutVars>
      </dgm:prSet>
      <dgm:spPr/>
      <dgm:t>
        <a:bodyPr/>
        <a:lstStyle/>
        <a:p>
          <a:endParaRPr lang="en-US"/>
        </a:p>
      </dgm:t>
    </dgm:pt>
    <dgm:pt modelId="{C8598A84-9829-467B-8814-A5D287614126}" type="pres">
      <dgm:prSet presAssocID="{892AC5DB-7092-4A89-A513-71EEBB88635E}" presName="sibTrans" presStyleCnt="0"/>
      <dgm:spPr/>
    </dgm:pt>
    <dgm:pt modelId="{03EF5E2C-F283-4588-8F25-7E159B4E573A}" type="pres">
      <dgm:prSet presAssocID="{F50567F1-439E-4C82-A647-889D9E473822}" presName="node" presStyleLbl="node1" presStyleIdx="7" presStyleCnt="9">
        <dgm:presLayoutVars>
          <dgm:bulletEnabled val="1"/>
        </dgm:presLayoutVars>
      </dgm:prSet>
      <dgm:spPr/>
      <dgm:t>
        <a:bodyPr/>
        <a:lstStyle/>
        <a:p>
          <a:endParaRPr lang="en-US"/>
        </a:p>
      </dgm:t>
    </dgm:pt>
    <dgm:pt modelId="{64A1F1EE-4BF5-4270-A272-6C0509679B71}" type="pres">
      <dgm:prSet presAssocID="{F772910A-DF98-4D43-AEEC-92217C5B51D6}" presName="sibTrans" presStyleCnt="0"/>
      <dgm:spPr/>
    </dgm:pt>
    <dgm:pt modelId="{9BEC7216-6464-47F0-A734-E72C16CB3282}" type="pres">
      <dgm:prSet presAssocID="{A31B69AD-ECD0-4F3C-A410-80155311E135}" presName="node" presStyleLbl="node1" presStyleIdx="8" presStyleCnt="9">
        <dgm:presLayoutVars>
          <dgm:bulletEnabled val="1"/>
        </dgm:presLayoutVars>
      </dgm:prSet>
      <dgm:spPr/>
      <dgm:t>
        <a:bodyPr/>
        <a:lstStyle/>
        <a:p>
          <a:endParaRPr lang="en-US"/>
        </a:p>
      </dgm:t>
    </dgm:pt>
  </dgm:ptLst>
  <dgm:cxnLst>
    <dgm:cxn modelId="{459683DC-C7E6-4332-A1D3-8677D02390D9}" type="presOf" srcId="{9DA68414-6162-4EA7-89DE-1C5977CF14F4}" destId="{EAD279AD-AAD9-4FE4-ABFA-9FC8BE5C79B5}" srcOrd="0" destOrd="0" presId="urn:microsoft.com/office/officeart/2005/8/layout/default"/>
    <dgm:cxn modelId="{E960262B-39A1-4F95-9710-CEE6AB29AA1B}" srcId="{FD06A73E-EA2D-4623-BE27-8B95B33C11F0}" destId="{9DA68414-6162-4EA7-89DE-1C5977CF14F4}" srcOrd="5" destOrd="0" parTransId="{EBA9B2B8-9A31-46AD-A2BA-DD0E72922EBC}" sibTransId="{E60B06D8-B2D4-40F6-97CB-9970895E4C0B}"/>
    <dgm:cxn modelId="{8605F43D-A886-4145-871E-4F514AC77098}" srcId="{FD06A73E-EA2D-4623-BE27-8B95B33C11F0}" destId="{3751F2DF-57BA-4D9F-9210-C880B37C3659}" srcOrd="1" destOrd="0" parTransId="{DB8B0FF3-84F2-4908-89FD-1E5B2B4846ED}" sibTransId="{E5F5B2E9-82C3-4055-A88D-B6DBE2D33EC3}"/>
    <dgm:cxn modelId="{1D2981E8-BAFA-4585-A35F-774635D6D391}" type="presOf" srcId="{185179E6-0866-4818-BB54-0A97B9291483}" destId="{06CC9D21-0B0F-4B60-88B7-941DE5F2B876}" srcOrd="0" destOrd="0" presId="urn:microsoft.com/office/officeart/2005/8/layout/default"/>
    <dgm:cxn modelId="{A3A69428-18FB-474F-A527-B721F5DF0966}" srcId="{FD06A73E-EA2D-4623-BE27-8B95B33C11F0}" destId="{DA8677D6-73DE-4832-89CB-7D6CEA459BF9}" srcOrd="4" destOrd="0" parTransId="{EDDA7FE5-1DE9-463C-8FA0-382F1F7C2B7E}" sibTransId="{633AA8E7-AF89-401C-BAC9-637C42979F19}"/>
    <dgm:cxn modelId="{D2B9282E-9F2D-4616-BA7F-8A86C89DDA83}" type="presOf" srcId="{FD06A73E-EA2D-4623-BE27-8B95B33C11F0}" destId="{8B9908A9-998B-446A-BAF5-79394279566B}" srcOrd="0" destOrd="0" presId="urn:microsoft.com/office/officeart/2005/8/layout/default"/>
    <dgm:cxn modelId="{11FDFB3D-9345-4A7E-AA30-87BB763E061A}" type="presOf" srcId="{3751F2DF-57BA-4D9F-9210-C880B37C3659}" destId="{5BBB59BA-14D6-438E-94C3-E607643BF95D}" srcOrd="0" destOrd="0" presId="urn:microsoft.com/office/officeart/2005/8/layout/default"/>
    <dgm:cxn modelId="{E870722C-3CAE-4677-A7E4-F521EBCC62B2}" type="presOf" srcId="{80AF2E8B-21F0-4C05-AC88-6B83C271E5E1}" destId="{B84195E3-D4B8-4D05-8F60-6EC166BB9A5D}" srcOrd="0" destOrd="0" presId="urn:microsoft.com/office/officeart/2005/8/layout/default"/>
    <dgm:cxn modelId="{8FD79B0C-41D1-45ED-BB2B-F266BE3FA7DB}" type="presOf" srcId="{A31B69AD-ECD0-4F3C-A410-80155311E135}" destId="{9BEC7216-6464-47F0-A734-E72C16CB3282}" srcOrd="0" destOrd="0" presId="urn:microsoft.com/office/officeart/2005/8/layout/default"/>
    <dgm:cxn modelId="{3553A918-E644-437A-BBD5-38935C1C88A1}" srcId="{FD06A73E-EA2D-4623-BE27-8B95B33C11F0}" destId="{80AF2E8B-21F0-4C05-AC88-6B83C271E5E1}" srcOrd="2" destOrd="0" parTransId="{7BEA1A12-356C-4A24-AB01-6133F53671FA}" sibTransId="{3E365B45-7AFA-4285-84AD-374510D2F377}"/>
    <dgm:cxn modelId="{9BD8FE56-3CC2-48FC-B2C7-E566587CB874}" srcId="{FD06A73E-EA2D-4623-BE27-8B95B33C11F0}" destId="{185179E6-0866-4818-BB54-0A97B9291483}" srcOrd="0" destOrd="0" parTransId="{F0CD9BAA-583C-4DE5-B020-E19826EAE2A0}" sibTransId="{619C260B-3A00-4011-822D-FC460503BA5D}"/>
    <dgm:cxn modelId="{9B2658EE-9741-4FB4-845F-CFD9528AD2A0}" type="presOf" srcId="{322F1205-AD3D-43C5-A8D2-C7FABCBEDC1F}" destId="{3BDB8CA8-4B4F-4FA6-BEEB-893206939A7E}" srcOrd="0" destOrd="0" presId="urn:microsoft.com/office/officeart/2005/8/layout/default"/>
    <dgm:cxn modelId="{D1A86141-1150-4708-A1E7-05E10E56A588}" type="presOf" srcId="{DA8677D6-73DE-4832-89CB-7D6CEA459BF9}" destId="{C6F0D676-9A51-4412-BFC4-48624966A3ED}" srcOrd="0" destOrd="0" presId="urn:microsoft.com/office/officeart/2005/8/layout/default"/>
    <dgm:cxn modelId="{C3793820-A9D1-418D-961F-5147E5416B88}" srcId="{FD06A73E-EA2D-4623-BE27-8B95B33C11F0}" destId="{A31B69AD-ECD0-4F3C-A410-80155311E135}" srcOrd="8" destOrd="0" parTransId="{DDAC008A-8C97-412B-BD85-632A1C514FA4}" sibTransId="{C5A0EDF7-71E0-47EC-BDC8-944C34DACB24}"/>
    <dgm:cxn modelId="{B2C5CF44-1C20-4CF9-8AB8-18C939466616}" type="presOf" srcId="{84D074BE-2ED4-4CEA-BA0C-97517DDAD3C5}" destId="{1D35D9B1-CD53-4AC6-BFDC-92075897F640}" srcOrd="0" destOrd="0" presId="urn:microsoft.com/office/officeart/2005/8/layout/default"/>
    <dgm:cxn modelId="{60F94798-E7D8-464F-87AE-0F7CA813840A}" srcId="{FD06A73E-EA2D-4623-BE27-8B95B33C11F0}" destId="{322F1205-AD3D-43C5-A8D2-C7FABCBEDC1F}" srcOrd="6" destOrd="0" parTransId="{C8EA924C-70BB-4DCF-B2F4-E2AC7D970187}" sibTransId="{892AC5DB-7092-4A89-A513-71EEBB88635E}"/>
    <dgm:cxn modelId="{7787E57B-2272-4FD6-A3DB-2513DAA6739B}" srcId="{FD06A73E-EA2D-4623-BE27-8B95B33C11F0}" destId="{F50567F1-439E-4C82-A647-889D9E473822}" srcOrd="7" destOrd="0" parTransId="{A3F9DDA8-CD29-457A-B34F-DECB2FA8DE6C}" sibTransId="{F772910A-DF98-4D43-AEEC-92217C5B51D6}"/>
    <dgm:cxn modelId="{810F69AA-192B-4297-87D9-AEF56EA07B36}" srcId="{FD06A73E-EA2D-4623-BE27-8B95B33C11F0}" destId="{84D074BE-2ED4-4CEA-BA0C-97517DDAD3C5}" srcOrd="3" destOrd="0" parTransId="{9ED9D09E-F7F8-4D9A-9192-5DFDBDC18A5F}" sibTransId="{27870C03-39B2-4702-AE8F-A35AEB7DDB23}"/>
    <dgm:cxn modelId="{03B92DA7-DD3B-4D6B-A06E-5C2726E965A1}" type="presOf" srcId="{F50567F1-439E-4C82-A647-889D9E473822}" destId="{03EF5E2C-F283-4588-8F25-7E159B4E573A}" srcOrd="0" destOrd="0" presId="urn:microsoft.com/office/officeart/2005/8/layout/default"/>
    <dgm:cxn modelId="{D74589D2-6C33-4CB7-BA49-4CCF2667138A}" type="presParOf" srcId="{8B9908A9-998B-446A-BAF5-79394279566B}" destId="{06CC9D21-0B0F-4B60-88B7-941DE5F2B876}" srcOrd="0" destOrd="0" presId="urn:microsoft.com/office/officeart/2005/8/layout/default"/>
    <dgm:cxn modelId="{0FC0A43D-7A82-4DC1-83F6-9011D82F88C3}" type="presParOf" srcId="{8B9908A9-998B-446A-BAF5-79394279566B}" destId="{3E0C6B65-00AA-4965-8D95-2334096F4F99}" srcOrd="1" destOrd="0" presId="urn:microsoft.com/office/officeart/2005/8/layout/default"/>
    <dgm:cxn modelId="{BEE5FFE0-9534-4F59-9ABA-7238F7779248}" type="presParOf" srcId="{8B9908A9-998B-446A-BAF5-79394279566B}" destId="{5BBB59BA-14D6-438E-94C3-E607643BF95D}" srcOrd="2" destOrd="0" presId="urn:microsoft.com/office/officeart/2005/8/layout/default"/>
    <dgm:cxn modelId="{E43D774D-3D7E-4354-B2AC-A92BF879437F}" type="presParOf" srcId="{8B9908A9-998B-446A-BAF5-79394279566B}" destId="{16ED093F-16C0-4FAB-B210-3ED9B9C9F1C0}" srcOrd="3" destOrd="0" presId="urn:microsoft.com/office/officeart/2005/8/layout/default"/>
    <dgm:cxn modelId="{5446930D-3E8F-4E8A-A6AE-048D41A09BDA}" type="presParOf" srcId="{8B9908A9-998B-446A-BAF5-79394279566B}" destId="{B84195E3-D4B8-4D05-8F60-6EC166BB9A5D}" srcOrd="4" destOrd="0" presId="urn:microsoft.com/office/officeart/2005/8/layout/default"/>
    <dgm:cxn modelId="{343DD1F8-5840-46B5-BEA7-7CDF5E73CF6D}" type="presParOf" srcId="{8B9908A9-998B-446A-BAF5-79394279566B}" destId="{C61906E3-FB69-441C-9496-1A2877579501}" srcOrd="5" destOrd="0" presId="urn:microsoft.com/office/officeart/2005/8/layout/default"/>
    <dgm:cxn modelId="{14963565-D66D-4FB6-AD97-155600F60AE9}" type="presParOf" srcId="{8B9908A9-998B-446A-BAF5-79394279566B}" destId="{1D35D9B1-CD53-4AC6-BFDC-92075897F640}" srcOrd="6" destOrd="0" presId="urn:microsoft.com/office/officeart/2005/8/layout/default"/>
    <dgm:cxn modelId="{76BCE686-00C4-4EBA-8679-8E7F5E62749F}" type="presParOf" srcId="{8B9908A9-998B-446A-BAF5-79394279566B}" destId="{A35CE724-F4B7-40D6-A00D-1B7EC351AF9E}" srcOrd="7" destOrd="0" presId="urn:microsoft.com/office/officeart/2005/8/layout/default"/>
    <dgm:cxn modelId="{8E02616F-8AF1-4792-8C89-414083A5A7E8}" type="presParOf" srcId="{8B9908A9-998B-446A-BAF5-79394279566B}" destId="{C6F0D676-9A51-4412-BFC4-48624966A3ED}" srcOrd="8" destOrd="0" presId="urn:microsoft.com/office/officeart/2005/8/layout/default"/>
    <dgm:cxn modelId="{B9BD04D6-7C68-485F-8ADA-371A17591590}" type="presParOf" srcId="{8B9908A9-998B-446A-BAF5-79394279566B}" destId="{088629FD-6794-4714-A9B4-86F72A931FD6}" srcOrd="9" destOrd="0" presId="urn:microsoft.com/office/officeart/2005/8/layout/default"/>
    <dgm:cxn modelId="{926BE549-54A3-4393-88F4-C12F6B4E9064}" type="presParOf" srcId="{8B9908A9-998B-446A-BAF5-79394279566B}" destId="{EAD279AD-AAD9-4FE4-ABFA-9FC8BE5C79B5}" srcOrd="10" destOrd="0" presId="urn:microsoft.com/office/officeart/2005/8/layout/default"/>
    <dgm:cxn modelId="{1C38FEAA-CB87-4C77-94D4-99B4C51BCE65}" type="presParOf" srcId="{8B9908A9-998B-446A-BAF5-79394279566B}" destId="{12F1F5E6-BBB5-4A10-96CA-CE3E17A0F319}" srcOrd="11" destOrd="0" presId="urn:microsoft.com/office/officeart/2005/8/layout/default"/>
    <dgm:cxn modelId="{FC7F5E34-1674-4878-A646-2EC79F898B62}" type="presParOf" srcId="{8B9908A9-998B-446A-BAF5-79394279566B}" destId="{3BDB8CA8-4B4F-4FA6-BEEB-893206939A7E}" srcOrd="12" destOrd="0" presId="urn:microsoft.com/office/officeart/2005/8/layout/default"/>
    <dgm:cxn modelId="{E63327D8-5ECD-4AFC-A416-8E8C30A24767}" type="presParOf" srcId="{8B9908A9-998B-446A-BAF5-79394279566B}" destId="{C8598A84-9829-467B-8814-A5D287614126}" srcOrd="13" destOrd="0" presId="urn:microsoft.com/office/officeart/2005/8/layout/default"/>
    <dgm:cxn modelId="{7C025393-F594-4589-A790-70E59FCD2FBE}" type="presParOf" srcId="{8B9908A9-998B-446A-BAF5-79394279566B}" destId="{03EF5E2C-F283-4588-8F25-7E159B4E573A}" srcOrd="14" destOrd="0" presId="urn:microsoft.com/office/officeart/2005/8/layout/default"/>
    <dgm:cxn modelId="{5CFD3762-000E-4E45-B36A-568459365480}" type="presParOf" srcId="{8B9908A9-998B-446A-BAF5-79394279566B}" destId="{64A1F1EE-4BF5-4270-A272-6C0509679B71}" srcOrd="15" destOrd="0" presId="urn:microsoft.com/office/officeart/2005/8/layout/default"/>
    <dgm:cxn modelId="{6FED9376-50B3-412B-AC91-E23DDA7B9FEA}" type="presParOf" srcId="{8B9908A9-998B-446A-BAF5-79394279566B}" destId="{9BEC7216-6464-47F0-A734-E72C16CB328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9A227-EFBE-4E0A-9C59-517376FDC71F}">
      <dsp:nvSpPr>
        <dsp:cNvPr id="0" name=""/>
        <dsp:cNvSpPr/>
      </dsp:nvSpPr>
      <dsp:spPr>
        <a:xfrm>
          <a:off x="0" y="367365"/>
          <a:ext cx="7865659"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E99737-721B-4DCE-8929-B267A80E6BC3}">
      <dsp:nvSpPr>
        <dsp:cNvPr id="0" name=""/>
        <dsp:cNvSpPr/>
      </dsp:nvSpPr>
      <dsp:spPr>
        <a:xfrm>
          <a:off x="393282" y="116445"/>
          <a:ext cx="5505961"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112" tIns="0" rIns="208112" bIns="0" numCol="1" spcCol="1270" anchor="ctr" anchorCtr="0">
          <a:noAutofit/>
        </a:bodyPr>
        <a:lstStyle/>
        <a:p>
          <a:pPr lvl="0" algn="l" defTabSz="889000">
            <a:lnSpc>
              <a:spcPct val="90000"/>
            </a:lnSpc>
            <a:spcBef>
              <a:spcPct val="0"/>
            </a:spcBef>
            <a:spcAft>
              <a:spcPct val="35000"/>
            </a:spcAft>
          </a:pPr>
          <a:r>
            <a:rPr lang="en-US" sz="2000" b="1" kern="1200" dirty="0"/>
            <a:t>Written policies and procedures</a:t>
          </a:r>
        </a:p>
      </dsp:txBody>
      <dsp:txXfrm>
        <a:off x="417780" y="140943"/>
        <a:ext cx="5456965" cy="452844"/>
      </dsp:txXfrm>
    </dsp:sp>
    <dsp:sp modelId="{9BB49F9B-299A-488C-8169-2365761ACAC2}">
      <dsp:nvSpPr>
        <dsp:cNvPr id="0" name=""/>
        <dsp:cNvSpPr/>
      </dsp:nvSpPr>
      <dsp:spPr>
        <a:xfrm>
          <a:off x="0" y="1138485"/>
          <a:ext cx="7865659" cy="1552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0463" tIns="354076" rIns="61046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Authorization of a transaction</a:t>
          </a:r>
        </a:p>
        <a:p>
          <a:pPr marL="171450" lvl="1" indent="-171450" algn="l" defTabSz="755650">
            <a:lnSpc>
              <a:spcPct val="90000"/>
            </a:lnSpc>
            <a:spcBef>
              <a:spcPct val="0"/>
            </a:spcBef>
            <a:spcAft>
              <a:spcPct val="15000"/>
            </a:spcAft>
            <a:buChar char="••"/>
          </a:pPr>
          <a:r>
            <a:rPr lang="en-US" sz="1700" kern="1200" dirty="0"/>
            <a:t>Receipt and custody of the asset</a:t>
          </a:r>
        </a:p>
        <a:p>
          <a:pPr marL="171450" lvl="1" indent="-171450" algn="l" defTabSz="755650">
            <a:lnSpc>
              <a:spcPct val="90000"/>
            </a:lnSpc>
            <a:spcBef>
              <a:spcPct val="0"/>
            </a:spcBef>
            <a:spcAft>
              <a:spcPct val="15000"/>
            </a:spcAft>
            <a:buChar char="••"/>
          </a:pPr>
          <a:r>
            <a:rPr lang="en-US" sz="1700" kern="1200" dirty="0"/>
            <a:t>Recording and reporting activity related to that asset</a:t>
          </a:r>
        </a:p>
        <a:p>
          <a:pPr marL="171450" lvl="1" indent="-171450" algn="l" defTabSz="755650">
            <a:lnSpc>
              <a:spcPct val="90000"/>
            </a:lnSpc>
            <a:spcBef>
              <a:spcPct val="0"/>
            </a:spcBef>
            <a:spcAft>
              <a:spcPct val="15000"/>
            </a:spcAft>
            <a:buChar char="••"/>
          </a:pPr>
          <a:r>
            <a:rPr lang="en-US" sz="1700" kern="1200" dirty="0"/>
            <a:t>Taking periodic inventory and reconciling balances</a:t>
          </a:r>
        </a:p>
      </dsp:txBody>
      <dsp:txXfrm>
        <a:off x="0" y="1138485"/>
        <a:ext cx="7865659" cy="1552950"/>
      </dsp:txXfrm>
    </dsp:sp>
    <dsp:sp modelId="{BC24A27F-ABB9-4B35-BCC7-FDCC31D18A52}">
      <dsp:nvSpPr>
        <dsp:cNvPr id="0" name=""/>
        <dsp:cNvSpPr/>
      </dsp:nvSpPr>
      <dsp:spPr>
        <a:xfrm>
          <a:off x="393282" y="887565"/>
          <a:ext cx="5505961"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112" tIns="0" rIns="208112" bIns="0" numCol="1" spcCol="1270" anchor="ctr" anchorCtr="0">
          <a:noAutofit/>
        </a:bodyPr>
        <a:lstStyle/>
        <a:p>
          <a:pPr lvl="0" algn="l" defTabSz="889000">
            <a:lnSpc>
              <a:spcPct val="90000"/>
            </a:lnSpc>
            <a:spcBef>
              <a:spcPct val="0"/>
            </a:spcBef>
            <a:spcAft>
              <a:spcPct val="35000"/>
            </a:spcAft>
          </a:pPr>
          <a:r>
            <a:rPr lang="en-US" sz="2000" b="1" kern="1200" dirty="0"/>
            <a:t>Segregation of Duties</a:t>
          </a:r>
        </a:p>
      </dsp:txBody>
      <dsp:txXfrm>
        <a:off x="417780" y="912063"/>
        <a:ext cx="5456965" cy="452844"/>
      </dsp:txXfrm>
    </dsp:sp>
    <dsp:sp modelId="{8BF54961-14DF-4EC2-8AC4-EE481C17C83A}">
      <dsp:nvSpPr>
        <dsp:cNvPr id="0" name=""/>
        <dsp:cNvSpPr/>
      </dsp:nvSpPr>
      <dsp:spPr>
        <a:xfrm>
          <a:off x="0" y="3034155"/>
          <a:ext cx="7865659" cy="1552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0463" tIns="354076" rIns="61046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Passwords and PINs to bank deposit accounts </a:t>
          </a:r>
        </a:p>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Agency credit cards, debit cards, gas cards</a:t>
          </a:r>
        </a:p>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Transit cards or bus passes</a:t>
          </a:r>
        </a:p>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Gift cards</a:t>
          </a:r>
        </a:p>
      </dsp:txBody>
      <dsp:txXfrm>
        <a:off x="0" y="3034155"/>
        <a:ext cx="7865659" cy="1552950"/>
      </dsp:txXfrm>
    </dsp:sp>
    <dsp:sp modelId="{886D36DC-3546-470B-ADEC-78A4BEFFA961}">
      <dsp:nvSpPr>
        <dsp:cNvPr id="0" name=""/>
        <dsp:cNvSpPr/>
      </dsp:nvSpPr>
      <dsp:spPr>
        <a:xfrm>
          <a:off x="393282" y="2783235"/>
          <a:ext cx="5505961"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112" tIns="0" rIns="208112" bIns="0" numCol="1" spcCol="1270" anchor="ctr" anchorCtr="0">
          <a:noAutofit/>
        </a:bodyPr>
        <a:lstStyle/>
        <a:p>
          <a:pPr lvl="0" algn="l" defTabSz="889000">
            <a:lnSpc>
              <a:spcPct val="90000"/>
            </a:lnSpc>
            <a:spcBef>
              <a:spcPct val="0"/>
            </a:spcBef>
            <a:spcAft>
              <a:spcPct val="35000"/>
            </a:spcAft>
          </a:pPr>
          <a:r>
            <a:rPr lang="en-US" altLang="en-US" sz="2000" b="1" kern="1200" dirty="0"/>
            <a:t>Access limited to all cash-related assets</a:t>
          </a:r>
        </a:p>
      </dsp:txBody>
      <dsp:txXfrm>
        <a:off x="417780" y="2807733"/>
        <a:ext cx="5456965"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86B3D-7C0E-4C22-899E-2E15C335DF54}">
      <dsp:nvSpPr>
        <dsp:cNvPr id="0" name=""/>
        <dsp:cNvSpPr/>
      </dsp:nvSpPr>
      <dsp:spPr>
        <a:xfrm>
          <a:off x="4224" y="224801"/>
          <a:ext cx="2160951"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lvl="0" algn="r" defTabSz="1022350">
            <a:lnSpc>
              <a:spcPct val="90000"/>
            </a:lnSpc>
            <a:spcBef>
              <a:spcPct val="0"/>
            </a:spcBef>
            <a:spcAft>
              <a:spcPct val="35000"/>
            </a:spcAft>
          </a:pPr>
          <a:r>
            <a:rPr lang="en-US" sz="2300" kern="1200" dirty="0"/>
            <a:t>Program income must be:</a:t>
          </a:r>
        </a:p>
      </dsp:txBody>
      <dsp:txXfrm>
        <a:off x="4224" y="224801"/>
        <a:ext cx="2160951" cy="1081575"/>
      </dsp:txXfrm>
    </dsp:sp>
    <dsp:sp modelId="{9C915DC8-9587-46CC-9742-1F56E52F64EF}">
      <dsp:nvSpPr>
        <dsp:cNvPr id="0" name=""/>
        <dsp:cNvSpPr/>
      </dsp:nvSpPr>
      <dsp:spPr>
        <a:xfrm>
          <a:off x="2165176" y="5106"/>
          <a:ext cx="432190" cy="1520964"/>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7E90A7-633D-483E-83B3-333CA32DD039}">
      <dsp:nvSpPr>
        <dsp:cNvPr id="0" name=""/>
        <dsp:cNvSpPr/>
      </dsp:nvSpPr>
      <dsp:spPr>
        <a:xfrm>
          <a:off x="2770242" y="5106"/>
          <a:ext cx="5877787" cy="152096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Expended during the financial reporting period in which it was earned </a:t>
          </a:r>
        </a:p>
        <a:p>
          <a:pPr marL="228600" lvl="1" indent="-228600" algn="l" defTabSz="1022350">
            <a:lnSpc>
              <a:spcPct val="90000"/>
            </a:lnSpc>
            <a:spcBef>
              <a:spcPct val="0"/>
            </a:spcBef>
            <a:spcAft>
              <a:spcPct val="15000"/>
            </a:spcAft>
            <a:buChar char="••"/>
          </a:pPr>
          <a:r>
            <a:rPr lang="en-US" sz="2300" kern="1200" dirty="0"/>
            <a:t>Disbursed before requesting cash drawdowns of grant funds</a:t>
          </a:r>
        </a:p>
      </dsp:txBody>
      <dsp:txXfrm>
        <a:off x="2770242" y="5106"/>
        <a:ext cx="5877787" cy="1520964"/>
      </dsp:txXfrm>
    </dsp:sp>
    <dsp:sp modelId="{3596AD89-C70B-4BB3-B27D-D98F9948F3C6}">
      <dsp:nvSpPr>
        <dsp:cNvPr id="0" name=""/>
        <dsp:cNvSpPr/>
      </dsp:nvSpPr>
      <dsp:spPr>
        <a:xfrm>
          <a:off x="4224" y="2164779"/>
          <a:ext cx="2160951"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lvl="0" algn="r" defTabSz="1022350">
            <a:lnSpc>
              <a:spcPct val="90000"/>
            </a:lnSpc>
            <a:spcBef>
              <a:spcPct val="0"/>
            </a:spcBef>
            <a:spcAft>
              <a:spcPct val="35000"/>
            </a:spcAft>
          </a:pPr>
          <a:r>
            <a:rPr lang="en-US" sz="2300" kern="1200" dirty="0"/>
            <a:t>Which means the non-Federal entity must:</a:t>
          </a:r>
        </a:p>
      </dsp:txBody>
      <dsp:txXfrm>
        <a:off x="4224" y="2164779"/>
        <a:ext cx="2160951" cy="1423125"/>
      </dsp:txXfrm>
    </dsp:sp>
    <dsp:sp modelId="{FA2B8034-425A-4068-9884-F0733F1DFD87}">
      <dsp:nvSpPr>
        <dsp:cNvPr id="0" name=""/>
        <dsp:cNvSpPr/>
      </dsp:nvSpPr>
      <dsp:spPr>
        <a:xfrm>
          <a:off x="2165176" y="1608871"/>
          <a:ext cx="432190" cy="2534941"/>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8458050-90CE-4031-8BD0-D9ECE78E58A5}">
      <dsp:nvSpPr>
        <dsp:cNvPr id="0" name=""/>
        <dsp:cNvSpPr/>
      </dsp:nvSpPr>
      <dsp:spPr>
        <a:xfrm>
          <a:off x="2770242" y="1608871"/>
          <a:ext cx="5877787" cy="2534941"/>
        </a:xfrm>
        <a:prstGeom prst="rect">
          <a:avLst/>
        </a:prstGeom>
        <a:solidFill>
          <a:schemeClr val="bg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Record and report program income at the time it is earned</a:t>
          </a:r>
        </a:p>
        <a:p>
          <a:pPr marL="228600" lvl="1" indent="-228600" algn="l" defTabSz="1022350">
            <a:lnSpc>
              <a:spcPct val="90000"/>
            </a:lnSpc>
            <a:spcBef>
              <a:spcPct val="0"/>
            </a:spcBef>
            <a:spcAft>
              <a:spcPct val="15000"/>
            </a:spcAft>
            <a:buChar char="••"/>
          </a:pPr>
          <a:r>
            <a:rPr lang="en-US" sz="2300" kern="1200" dirty="0"/>
            <a:t>Record and report the expenditure of that program income as soon as it is expended </a:t>
          </a:r>
        </a:p>
        <a:p>
          <a:pPr marL="228600" lvl="1" indent="-228600" algn="l" defTabSz="1022350">
            <a:lnSpc>
              <a:spcPct val="90000"/>
            </a:lnSpc>
            <a:spcBef>
              <a:spcPct val="0"/>
            </a:spcBef>
            <a:spcAft>
              <a:spcPct val="15000"/>
            </a:spcAft>
            <a:buChar char="••"/>
          </a:pPr>
          <a:r>
            <a:rPr lang="en-US" sz="2300" kern="1200" dirty="0"/>
            <a:t>Use the cash proceeds generated from program income to pay for grant-related costs before drawing down additional grant cash</a:t>
          </a:r>
        </a:p>
      </dsp:txBody>
      <dsp:txXfrm>
        <a:off x="2770242" y="1608871"/>
        <a:ext cx="5877787" cy="2534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2656-B640-4CF5-9415-DE1D5BEF2421}">
      <dsp:nvSpPr>
        <dsp:cNvPr id="0" name=""/>
        <dsp:cNvSpPr/>
      </dsp:nvSpPr>
      <dsp:spPr>
        <a:xfrm>
          <a:off x="255347" y="1715"/>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Develop disbursement schedule</a:t>
          </a:r>
        </a:p>
      </dsp:txBody>
      <dsp:txXfrm>
        <a:off x="255347" y="1715"/>
        <a:ext cx="3488232" cy="2092939"/>
      </dsp:txXfrm>
    </dsp:sp>
    <dsp:sp modelId="{00224A17-B6AB-4723-8ABC-E475BE4F7E94}">
      <dsp:nvSpPr>
        <dsp:cNvPr id="0" name=""/>
        <dsp:cNvSpPr/>
      </dsp:nvSpPr>
      <dsp:spPr>
        <a:xfrm>
          <a:off x="4092402" y="1715"/>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Forecast cash needs by fund source</a:t>
          </a:r>
          <a:endParaRPr lang="en-US" sz="2700" kern="1200" dirty="0"/>
        </a:p>
      </dsp:txBody>
      <dsp:txXfrm>
        <a:off x="4092402" y="1715"/>
        <a:ext cx="3488232" cy="2092939"/>
      </dsp:txXfrm>
    </dsp:sp>
    <dsp:sp modelId="{41497AD0-2855-4352-B0E8-5703B3B85B35}">
      <dsp:nvSpPr>
        <dsp:cNvPr id="0" name=""/>
        <dsp:cNvSpPr/>
      </dsp:nvSpPr>
      <dsp:spPr>
        <a:xfrm>
          <a:off x="7929458" y="1715"/>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Track daily cash balances by fund source</a:t>
          </a:r>
          <a:endParaRPr lang="en-US" sz="2700" kern="1200" dirty="0"/>
        </a:p>
      </dsp:txBody>
      <dsp:txXfrm>
        <a:off x="7929458" y="1715"/>
        <a:ext cx="3488232" cy="2092939"/>
      </dsp:txXfrm>
    </dsp:sp>
    <dsp:sp modelId="{D0EC6A51-7BB6-40D4-805E-0D6719EE0C2C}">
      <dsp:nvSpPr>
        <dsp:cNvPr id="0" name=""/>
        <dsp:cNvSpPr/>
      </dsp:nvSpPr>
      <dsp:spPr>
        <a:xfrm>
          <a:off x="255347" y="2443478"/>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Cash on hand MUST be used prior to requesting additional cash</a:t>
          </a:r>
          <a:endParaRPr lang="en-US" sz="2700" kern="1200" dirty="0"/>
        </a:p>
      </dsp:txBody>
      <dsp:txXfrm>
        <a:off x="255347" y="2443478"/>
        <a:ext cx="3488232" cy="2092939"/>
      </dsp:txXfrm>
    </dsp:sp>
    <dsp:sp modelId="{49DBFB29-E1CB-4177-8844-E00C5241CAAD}">
      <dsp:nvSpPr>
        <dsp:cNvPr id="0" name=""/>
        <dsp:cNvSpPr/>
      </dsp:nvSpPr>
      <dsp:spPr>
        <a:xfrm>
          <a:off x="4092402" y="2443478"/>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Include transaction cycle time in the timing of cash request</a:t>
          </a:r>
          <a:endParaRPr lang="en-US" sz="2700" kern="1200" dirty="0"/>
        </a:p>
      </dsp:txBody>
      <dsp:txXfrm>
        <a:off x="4092402" y="2443478"/>
        <a:ext cx="3488232" cy="2092939"/>
      </dsp:txXfrm>
    </dsp:sp>
    <dsp:sp modelId="{860D6134-719F-4C31-83A7-F2B4F2319AA0}">
      <dsp:nvSpPr>
        <dsp:cNvPr id="0" name=""/>
        <dsp:cNvSpPr/>
      </dsp:nvSpPr>
      <dsp:spPr>
        <a:xfrm>
          <a:off x="7929458" y="2443478"/>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These systems must be internally and externally monitored and adjusted as necessary</a:t>
          </a:r>
          <a:endParaRPr lang="en-US" sz="2700" kern="1200" dirty="0"/>
        </a:p>
      </dsp:txBody>
      <dsp:txXfrm>
        <a:off x="7929458" y="2443478"/>
        <a:ext cx="3488232" cy="2092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9D21-0B0F-4B60-88B7-941DE5F2B876}">
      <dsp:nvSpPr>
        <dsp:cNvPr id="0" name=""/>
        <dsp:cNvSpPr/>
      </dsp:nvSpPr>
      <dsp:spPr>
        <a:xfrm>
          <a:off x="0" y="9591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ATM PINS and PINS to checking accounts</a:t>
          </a:r>
        </a:p>
      </dsp:txBody>
      <dsp:txXfrm>
        <a:off x="0" y="95913"/>
        <a:ext cx="2283156" cy="1369893"/>
      </dsp:txXfrm>
    </dsp:sp>
    <dsp:sp modelId="{5BBB59BA-14D6-438E-94C3-E607643BF95D}">
      <dsp:nvSpPr>
        <dsp:cNvPr id="0" name=""/>
        <dsp:cNvSpPr/>
      </dsp:nvSpPr>
      <dsp:spPr>
        <a:xfrm>
          <a:off x="2511472" y="9591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Passwords to sensitive accounts</a:t>
          </a:r>
        </a:p>
      </dsp:txBody>
      <dsp:txXfrm>
        <a:off x="2511472" y="95913"/>
        <a:ext cx="2283156" cy="1369893"/>
      </dsp:txXfrm>
    </dsp:sp>
    <dsp:sp modelId="{B84195E3-D4B8-4D05-8F60-6EC166BB9A5D}">
      <dsp:nvSpPr>
        <dsp:cNvPr id="0" name=""/>
        <dsp:cNvSpPr/>
      </dsp:nvSpPr>
      <dsp:spPr>
        <a:xfrm>
          <a:off x="5022944" y="9591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Credit cards and/or gas cards</a:t>
          </a:r>
        </a:p>
      </dsp:txBody>
      <dsp:txXfrm>
        <a:off x="5022944" y="95913"/>
        <a:ext cx="2283156" cy="1369893"/>
      </dsp:txXfrm>
    </dsp:sp>
    <dsp:sp modelId="{1D35D9B1-CD53-4AC6-BFDC-92075897F640}">
      <dsp:nvSpPr>
        <dsp:cNvPr id="0" name=""/>
        <dsp:cNvSpPr/>
      </dsp:nvSpPr>
      <dsp:spPr>
        <a:xfrm>
          <a:off x="0" y="169412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Debit cards</a:t>
          </a:r>
        </a:p>
      </dsp:txBody>
      <dsp:txXfrm>
        <a:off x="0" y="1694123"/>
        <a:ext cx="2283156" cy="1369893"/>
      </dsp:txXfrm>
    </dsp:sp>
    <dsp:sp modelId="{C6F0D676-9A51-4412-BFC4-48624966A3ED}">
      <dsp:nvSpPr>
        <dsp:cNvPr id="0" name=""/>
        <dsp:cNvSpPr/>
      </dsp:nvSpPr>
      <dsp:spPr>
        <a:xfrm>
          <a:off x="2511472" y="169412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Purchase cards</a:t>
          </a:r>
        </a:p>
      </dsp:txBody>
      <dsp:txXfrm>
        <a:off x="2511472" y="1694123"/>
        <a:ext cx="2283156" cy="1369893"/>
      </dsp:txXfrm>
    </dsp:sp>
    <dsp:sp modelId="{EAD279AD-AAD9-4FE4-ABFA-9FC8BE5C79B5}">
      <dsp:nvSpPr>
        <dsp:cNvPr id="0" name=""/>
        <dsp:cNvSpPr/>
      </dsp:nvSpPr>
      <dsp:spPr>
        <a:xfrm>
          <a:off x="5022944" y="169412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Blank check stock</a:t>
          </a:r>
        </a:p>
      </dsp:txBody>
      <dsp:txXfrm>
        <a:off x="5022944" y="1694123"/>
        <a:ext cx="2283156" cy="1369893"/>
      </dsp:txXfrm>
    </dsp:sp>
    <dsp:sp modelId="{3BDB8CA8-4B4F-4FA6-BEEB-893206939A7E}">
      <dsp:nvSpPr>
        <dsp:cNvPr id="0" name=""/>
        <dsp:cNvSpPr/>
      </dsp:nvSpPr>
      <dsp:spPr>
        <a:xfrm>
          <a:off x="0" y="3292332"/>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Check-signing machines</a:t>
          </a:r>
        </a:p>
      </dsp:txBody>
      <dsp:txXfrm>
        <a:off x="0" y="3292332"/>
        <a:ext cx="2283156" cy="1369893"/>
      </dsp:txXfrm>
    </dsp:sp>
    <dsp:sp modelId="{03EF5E2C-F283-4588-8F25-7E159B4E573A}">
      <dsp:nvSpPr>
        <dsp:cNvPr id="0" name=""/>
        <dsp:cNvSpPr/>
      </dsp:nvSpPr>
      <dsp:spPr>
        <a:xfrm>
          <a:off x="2511472" y="3292332"/>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Bus tokens and passes</a:t>
          </a:r>
        </a:p>
      </dsp:txBody>
      <dsp:txXfrm>
        <a:off x="2511472" y="3292332"/>
        <a:ext cx="2283156" cy="1369893"/>
      </dsp:txXfrm>
    </dsp:sp>
    <dsp:sp modelId="{9BEC7216-6464-47F0-A734-E72C16CB3282}">
      <dsp:nvSpPr>
        <dsp:cNvPr id="0" name=""/>
        <dsp:cNvSpPr/>
      </dsp:nvSpPr>
      <dsp:spPr>
        <a:xfrm>
          <a:off x="5022944" y="3292332"/>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Gift cards</a:t>
          </a:r>
        </a:p>
      </dsp:txBody>
      <dsp:txXfrm>
        <a:off x="5022944" y="3292332"/>
        <a:ext cx="2283156" cy="13698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8/14/2019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a:t>
            </a:fld>
            <a:endParaRPr lang="en-US" dirty="0"/>
          </a:p>
        </p:txBody>
      </p:sp>
    </p:spTree>
    <p:extLst>
      <p:ext uri="{BB962C8B-B14F-4D97-AF65-F5344CB8AC3E}">
        <p14:creationId xmlns:p14="http://schemas.microsoft.com/office/powerpoint/2010/main" val="1534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10</a:t>
            </a:fld>
            <a:endParaRPr lang="en-US" dirty="0"/>
          </a:p>
        </p:txBody>
      </p:sp>
    </p:spTree>
    <p:extLst>
      <p:ext uri="{BB962C8B-B14F-4D97-AF65-F5344CB8AC3E}">
        <p14:creationId xmlns:p14="http://schemas.microsoft.com/office/powerpoint/2010/main" val="266648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11</a:t>
            </a:fld>
            <a:endParaRPr lang="en-US" dirty="0"/>
          </a:p>
        </p:txBody>
      </p:sp>
    </p:spTree>
    <p:extLst>
      <p:ext uri="{BB962C8B-B14F-4D97-AF65-F5344CB8AC3E}">
        <p14:creationId xmlns:p14="http://schemas.microsoft.com/office/powerpoint/2010/main" val="327837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6099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13</a:t>
            </a:fld>
            <a:endParaRPr lang="en-US" dirty="0"/>
          </a:p>
        </p:txBody>
      </p:sp>
    </p:spTree>
    <p:extLst>
      <p:ext uri="{BB962C8B-B14F-4D97-AF65-F5344CB8AC3E}">
        <p14:creationId xmlns:p14="http://schemas.microsoft.com/office/powerpoint/2010/main" val="230992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14</a:t>
            </a:fld>
            <a:endParaRPr lang="en-US" dirty="0"/>
          </a:p>
        </p:txBody>
      </p:sp>
    </p:spTree>
    <p:extLst>
      <p:ext uri="{BB962C8B-B14F-4D97-AF65-F5344CB8AC3E}">
        <p14:creationId xmlns:p14="http://schemas.microsoft.com/office/powerpoint/2010/main" val="32074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15</a:t>
            </a:fld>
            <a:endParaRPr lang="en-US" dirty="0"/>
          </a:p>
        </p:txBody>
      </p:sp>
    </p:spTree>
    <p:extLst>
      <p:ext uri="{BB962C8B-B14F-4D97-AF65-F5344CB8AC3E}">
        <p14:creationId xmlns:p14="http://schemas.microsoft.com/office/powerpoint/2010/main" val="30351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16</a:t>
            </a:fld>
            <a:endParaRPr lang="en-US" dirty="0"/>
          </a:p>
        </p:txBody>
      </p:sp>
      <p:sp>
        <p:nvSpPr>
          <p:cNvPr id="7" name="Notes Placeholder 2">
            <a:extLst>
              <a:ext uri="{FF2B5EF4-FFF2-40B4-BE49-F238E27FC236}">
                <a16:creationId xmlns:a16="http://schemas.microsoft.com/office/drawing/2014/main" id="{3845BB6F-9611-4D11-B62F-5E11AAD43BE8}"/>
              </a:ext>
            </a:extLst>
          </p:cNvPr>
          <p:cNvSpPr>
            <a:spLocks noGrp="1"/>
          </p:cNvSpPr>
          <p:nvPr>
            <p:ph type="body" sz="quarter" idx="3"/>
          </p:nvPr>
        </p:nvSpPr>
        <p:spPr>
          <a:xfrm>
            <a:off x="685800" y="4400550"/>
            <a:ext cx="5486400" cy="3600450"/>
          </a:xfrm>
        </p:spPr>
        <p:txBody>
          <a:bodyPr/>
          <a:lstStyle/>
          <a:p>
            <a:pPr defTabSz="931774">
              <a:defRPr/>
            </a:pPr>
            <a:endParaRPr lang="en-US" dirty="0"/>
          </a:p>
        </p:txBody>
      </p:sp>
    </p:spTree>
    <p:extLst>
      <p:ext uri="{BB962C8B-B14F-4D97-AF65-F5344CB8AC3E}">
        <p14:creationId xmlns:p14="http://schemas.microsoft.com/office/powerpoint/2010/main" val="3133084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17</a:t>
            </a:fld>
            <a:endParaRPr lang="en-US" dirty="0"/>
          </a:p>
        </p:txBody>
      </p:sp>
    </p:spTree>
    <p:extLst>
      <p:ext uri="{BB962C8B-B14F-4D97-AF65-F5344CB8AC3E}">
        <p14:creationId xmlns:p14="http://schemas.microsoft.com/office/powerpoint/2010/main" val="131279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18</a:t>
            </a:fld>
            <a:endParaRPr lang="en-US" dirty="0"/>
          </a:p>
        </p:txBody>
      </p:sp>
    </p:spTree>
    <p:extLst>
      <p:ext uri="{BB962C8B-B14F-4D97-AF65-F5344CB8AC3E}">
        <p14:creationId xmlns:p14="http://schemas.microsoft.com/office/powerpoint/2010/main" val="233266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19</a:t>
            </a:fld>
            <a:endParaRPr lang="en-US" dirty="0"/>
          </a:p>
        </p:txBody>
      </p:sp>
    </p:spTree>
    <p:extLst>
      <p:ext uri="{BB962C8B-B14F-4D97-AF65-F5344CB8AC3E}">
        <p14:creationId xmlns:p14="http://schemas.microsoft.com/office/powerpoint/2010/main" val="89891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20</a:t>
            </a:fld>
            <a:endParaRPr lang="en-US" dirty="0"/>
          </a:p>
        </p:txBody>
      </p:sp>
    </p:spTree>
    <p:extLst>
      <p:ext uri="{BB962C8B-B14F-4D97-AF65-F5344CB8AC3E}">
        <p14:creationId xmlns:p14="http://schemas.microsoft.com/office/powerpoint/2010/main" val="41948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21</a:t>
            </a:fld>
            <a:endParaRPr lang="en-US" dirty="0"/>
          </a:p>
        </p:txBody>
      </p:sp>
    </p:spTree>
    <p:extLst>
      <p:ext uri="{BB962C8B-B14F-4D97-AF65-F5344CB8AC3E}">
        <p14:creationId xmlns:p14="http://schemas.microsoft.com/office/powerpoint/2010/main" val="295189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22</a:t>
            </a:fld>
            <a:endParaRPr lang="en-US" dirty="0"/>
          </a:p>
        </p:txBody>
      </p:sp>
    </p:spTree>
    <p:extLst>
      <p:ext uri="{BB962C8B-B14F-4D97-AF65-F5344CB8AC3E}">
        <p14:creationId xmlns:p14="http://schemas.microsoft.com/office/powerpoint/2010/main" val="303653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23</a:t>
            </a:fld>
            <a:endParaRPr lang="en-US" dirty="0"/>
          </a:p>
        </p:txBody>
      </p:sp>
    </p:spTree>
    <p:extLst>
      <p:ext uri="{BB962C8B-B14F-4D97-AF65-F5344CB8AC3E}">
        <p14:creationId xmlns:p14="http://schemas.microsoft.com/office/powerpoint/2010/main" val="342256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24</a:t>
            </a:fld>
            <a:endParaRPr lang="en-US" dirty="0"/>
          </a:p>
        </p:txBody>
      </p:sp>
    </p:spTree>
    <p:extLst>
      <p:ext uri="{BB962C8B-B14F-4D97-AF65-F5344CB8AC3E}">
        <p14:creationId xmlns:p14="http://schemas.microsoft.com/office/powerpoint/2010/main" val="4057424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25</a:t>
            </a:fld>
            <a:endParaRPr lang="en-US" dirty="0"/>
          </a:p>
        </p:txBody>
      </p:sp>
    </p:spTree>
    <p:extLst>
      <p:ext uri="{BB962C8B-B14F-4D97-AF65-F5344CB8AC3E}">
        <p14:creationId xmlns:p14="http://schemas.microsoft.com/office/powerpoint/2010/main" val="196413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26</a:t>
            </a:fld>
            <a:endParaRPr lang="en-US" dirty="0"/>
          </a:p>
        </p:txBody>
      </p:sp>
    </p:spTree>
    <p:extLst>
      <p:ext uri="{BB962C8B-B14F-4D97-AF65-F5344CB8AC3E}">
        <p14:creationId xmlns:p14="http://schemas.microsoft.com/office/powerpoint/2010/main" val="346805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27</a:t>
            </a:fld>
            <a:endParaRPr lang="en-US" dirty="0"/>
          </a:p>
        </p:txBody>
      </p:sp>
    </p:spTree>
    <p:extLst>
      <p:ext uri="{BB962C8B-B14F-4D97-AF65-F5344CB8AC3E}">
        <p14:creationId xmlns:p14="http://schemas.microsoft.com/office/powerpoint/2010/main" val="78091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28</a:t>
            </a:fld>
            <a:endParaRPr lang="en-US" dirty="0"/>
          </a:p>
        </p:txBody>
      </p:sp>
    </p:spTree>
    <p:extLst>
      <p:ext uri="{BB962C8B-B14F-4D97-AF65-F5344CB8AC3E}">
        <p14:creationId xmlns:p14="http://schemas.microsoft.com/office/powerpoint/2010/main" val="369511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29</a:t>
            </a:fld>
            <a:endParaRPr lang="en-US" dirty="0"/>
          </a:p>
        </p:txBody>
      </p:sp>
    </p:spTree>
    <p:extLst>
      <p:ext uri="{BB962C8B-B14F-4D97-AF65-F5344CB8AC3E}">
        <p14:creationId xmlns:p14="http://schemas.microsoft.com/office/powerpoint/2010/main" val="310829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125679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30</a:t>
            </a:fld>
            <a:endParaRPr lang="en-US" dirty="0"/>
          </a:p>
        </p:txBody>
      </p:sp>
    </p:spTree>
    <p:extLst>
      <p:ext uri="{BB962C8B-B14F-4D97-AF65-F5344CB8AC3E}">
        <p14:creationId xmlns:p14="http://schemas.microsoft.com/office/powerpoint/2010/main" val="117639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31</a:t>
            </a:fld>
            <a:endParaRPr lang="en-US" dirty="0"/>
          </a:p>
        </p:txBody>
      </p:sp>
    </p:spTree>
    <p:extLst>
      <p:ext uri="{BB962C8B-B14F-4D97-AF65-F5344CB8AC3E}">
        <p14:creationId xmlns:p14="http://schemas.microsoft.com/office/powerpoint/2010/main" val="930006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32</a:t>
            </a:fld>
            <a:endParaRPr lang="en-US" dirty="0"/>
          </a:p>
        </p:txBody>
      </p:sp>
    </p:spTree>
    <p:extLst>
      <p:ext uri="{BB962C8B-B14F-4D97-AF65-F5344CB8AC3E}">
        <p14:creationId xmlns:p14="http://schemas.microsoft.com/office/powerpoint/2010/main" val="2478633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33</a:t>
            </a:fld>
            <a:endParaRPr lang="en-US" dirty="0"/>
          </a:p>
        </p:txBody>
      </p:sp>
    </p:spTree>
    <p:extLst>
      <p:ext uri="{BB962C8B-B14F-4D97-AF65-F5344CB8AC3E}">
        <p14:creationId xmlns:p14="http://schemas.microsoft.com/office/powerpoint/2010/main" val="2444577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584" fontAlgn="base">
              <a:spcBef>
                <a:spcPct val="0"/>
              </a:spcBef>
              <a:spcAft>
                <a:spcPct val="0"/>
              </a:spcAft>
              <a:defRPr/>
            </a:pPr>
            <a:endParaRPr lang="en-US" alt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34</a:t>
            </a:fld>
            <a:endParaRPr lang="en-US" dirty="0"/>
          </a:p>
        </p:txBody>
      </p:sp>
    </p:spTree>
    <p:extLst>
      <p:ext uri="{BB962C8B-B14F-4D97-AF65-F5344CB8AC3E}">
        <p14:creationId xmlns:p14="http://schemas.microsoft.com/office/powerpoint/2010/main" val="2186986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35</a:t>
            </a:fld>
            <a:endParaRPr lang="en-US" dirty="0"/>
          </a:p>
        </p:txBody>
      </p:sp>
    </p:spTree>
    <p:extLst>
      <p:ext uri="{BB962C8B-B14F-4D97-AF65-F5344CB8AC3E}">
        <p14:creationId xmlns:p14="http://schemas.microsoft.com/office/powerpoint/2010/main" val="75746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36</a:t>
            </a:fld>
            <a:endParaRPr lang="en-US" dirty="0"/>
          </a:p>
        </p:txBody>
      </p:sp>
    </p:spTree>
    <p:extLst>
      <p:ext uri="{BB962C8B-B14F-4D97-AF65-F5344CB8AC3E}">
        <p14:creationId xmlns:p14="http://schemas.microsoft.com/office/powerpoint/2010/main" val="3609520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37</a:t>
            </a:fld>
            <a:endParaRPr lang="en-US" dirty="0"/>
          </a:p>
        </p:txBody>
      </p:sp>
    </p:spTree>
    <p:extLst>
      <p:ext uri="{BB962C8B-B14F-4D97-AF65-F5344CB8AC3E}">
        <p14:creationId xmlns:p14="http://schemas.microsoft.com/office/powerpoint/2010/main" val="3045742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38</a:t>
            </a:fld>
            <a:endParaRPr lang="en-US" dirty="0"/>
          </a:p>
        </p:txBody>
      </p:sp>
    </p:spTree>
    <p:extLst>
      <p:ext uri="{BB962C8B-B14F-4D97-AF65-F5344CB8AC3E}">
        <p14:creationId xmlns:p14="http://schemas.microsoft.com/office/powerpoint/2010/main" val="3767836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39</a:t>
            </a:fld>
            <a:endParaRPr lang="en-US" dirty="0"/>
          </a:p>
        </p:txBody>
      </p:sp>
    </p:spTree>
    <p:extLst>
      <p:ext uri="{BB962C8B-B14F-4D97-AF65-F5344CB8AC3E}">
        <p14:creationId xmlns:p14="http://schemas.microsoft.com/office/powerpoint/2010/main" val="353315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4</a:t>
            </a:fld>
            <a:endParaRPr lang="en-US" dirty="0"/>
          </a:p>
        </p:txBody>
      </p:sp>
    </p:spTree>
    <p:extLst>
      <p:ext uri="{BB962C8B-B14F-4D97-AF65-F5344CB8AC3E}">
        <p14:creationId xmlns:p14="http://schemas.microsoft.com/office/powerpoint/2010/main" val="3419997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40</a:t>
            </a:fld>
            <a:endParaRPr lang="en-US" dirty="0"/>
          </a:p>
        </p:txBody>
      </p:sp>
    </p:spTree>
    <p:extLst>
      <p:ext uri="{BB962C8B-B14F-4D97-AF65-F5344CB8AC3E}">
        <p14:creationId xmlns:p14="http://schemas.microsoft.com/office/powerpoint/2010/main" val="856558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41</a:t>
            </a:fld>
            <a:endParaRPr lang="en-US" dirty="0"/>
          </a:p>
        </p:txBody>
      </p:sp>
    </p:spTree>
    <p:extLst>
      <p:ext uri="{BB962C8B-B14F-4D97-AF65-F5344CB8AC3E}">
        <p14:creationId xmlns:p14="http://schemas.microsoft.com/office/powerpoint/2010/main" val="2176138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8441" y="4400550"/>
            <a:ext cx="6485021" cy="3600450"/>
          </a:xfrm>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42</a:t>
            </a:fld>
            <a:endParaRPr lang="en-US" dirty="0"/>
          </a:p>
        </p:txBody>
      </p:sp>
    </p:spTree>
    <p:extLst>
      <p:ext uri="{BB962C8B-B14F-4D97-AF65-F5344CB8AC3E}">
        <p14:creationId xmlns:p14="http://schemas.microsoft.com/office/powerpoint/2010/main" val="3310189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dirty="0"/>
          </a:p>
        </p:txBody>
      </p:sp>
    </p:spTree>
    <p:extLst>
      <p:ext uri="{BB962C8B-B14F-4D97-AF65-F5344CB8AC3E}">
        <p14:creationId xmlns:p14="http://schemas.microsoft.com/office/powerpoint/2010/main" val="47554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44</a:t>
            </a:fld>
            <a:endParaRPr lang="en-US" dirty="0"/>
          </a:p>
        </p:txBody>
      </p:sp>
    </p:spTree>
    <p:extLst>
      <p:ext uri="{BB962C8B-B14F-4D97-AF65-F5344CB8AC3E}">
        <p14:creationId xmlns:p14="http://schemas.microsoft.com/office/powerpoint/2010/main" val="2758851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45</a:t>
            </a:fld>
            <a:endParaRPr lang="en-US" dirty="0"/>
          </a:p>
        </p:txBody>
      </p:sp>
    </p:spTree>
    <p:extLst>
      <p:ext uri="{BB962C8B-B14F-4D97-AF65-F5344CB8AC3E}">
        <p14:creationId xmlns:p14="http://schemas.microsoft.com/office/powerpoint/2010/main" val="1488216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46</a:t>
            </a:fld>
            <a:endParaRPr lang="en-US" dirty="0"/>
          </a:p>
        </p:txBody>
      </p:sp>
    </p:spTree>
    <p:extLst>
      <p:ext uri="{BB962C8B-B14F-4D97-AF65-F5344CB8AC3E}">
        <p14:creationId xmlns:p14="http://schemas.microsoft.com/office/powerpoint/2010/main" val="4116496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47</a:t>
            </a:fld>
            <a:endParaRPr lang="en-US" dirty="0"/>
          </a:p>
        </p:txBody>
      </p:sp>
    </p:spTree>
    <p:extLst>
      <p:ext uri="{BB962C8B-B14F-4D97-AF65-F5344CB8AC3E}">
        <p14:creationId xmlns:p14="http://schemas.microsoft.com/office/powerpoint/2010/main" val="218917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5</a:t>
            </a:fld>
            <a:endParaRPr lang="en-US" dirty="0"/>
          </a:p>
        </p:txBody>
      </p:sp>
    </p:spTree>
    <p:extLst>
      <p:ext uri="{BB962C8B-B14F-4D97-AF65-F5344CB8AC3E}">
        <p14:creationId xmlns:p14="http://schemas.microsoft.com/office/powerpoint/2010/main" val="292437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275" lvl="1" indent="-239396" defTabSz="957584" eaLnBrk="0" fontAlgn="base" hangingPunct="0">
              <a:spcBef>
                <a:spcPct val="30000"/>
              </a:spcBef>
              <a:spcAft>
                <a:spcPct val="0"/>
              </a:spcAft>
              <a:buFontTx/>
              <a:buChar char="•"/>
              <a:defRPr/>
            </a:pPr>
            <a:endParaRPr lang="en-US" alt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6</a:t>
            </a:fld>
            <a:endParaRPr lang="en-US" dirty="0"/>
          </a:p>
        </p:txBody>
      </p:sp>
    </p:spTree>
    <p:extLst>
      <p:ext uri="{BB962C8B-B14F-4D97-AF65-F5344CB8AC3E}">
        <p14:creationId xmlns:p14="http://schemas.microsoft.com/office/powerpoint/2010/main" val="140524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8CB41-06C6-498D-8CB8-A2D87935CE26}" type="slidenum">
              <a:rPr lang="en-US" smtClean="0"/>
              <a:t>7</a:t>
            </a:fld>
            <a:endParaRPr lang="en-US" dirty="0"/>
          </a:p>
        </p:txBody>
      </p:sp>
    </p:spTree>
    <p:extLst>
      <p:ext uri="{BB962C8B-B14F-4D97-AF65-F5344CB8AC3E}">
        <p14:creationId xmlns:p14="http://schemas.microsoft.com/office/powerpoint/2010/main" val="243730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8</a:t>
            </a:fld>
            <a:endParaRPr lang="en-US" dirty="0"/>
          </a:p>
        </p:txBody>
      </p:sp>
    </p:spTree>
    <p:extLst>
      <p:ext uri="{BB962C8B-B14F-4D97-AF65-F5344CB8AC3E}">
        <p14:creationId xmlns:p14="http://schemas.microsoft.com/office/powerpoint/2010/main" val="78492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9</a:t>
            </a:fld>
            <a:endParaRPr lang="en-US" dirty="0"/>
          </a:p>
        </p:txBody>
      </p:sp>
    </p:spTree>
    <p:extLst>
      <p:ext uri="{BB962C8B-B14F-4D97-AF65-F5344CB8AC3E}">
        <p14:creationId xmlns:p14="http://schemas.microsoft.com/office/powerpoint/2010/main" val="17927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2.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xmlns=""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xmlns=""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xmlns=""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xmlns=""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xmlns="" val="tx"/>
                      </a:ext>
                    </a:extLst>
                  </a:hlinkClick>
                </a:rPr>
                <a:t>Information Session: 508 Compliance Overview</a:t>
              </a:r>
              <a:r>
                <a:rPr lang="en-US" sz="1200" b="0" dirty="0">
                  <a:effectLst/>
                  <a:latin typeface="+mj-lt"/>
                  <a:ea typeface="Calibri" panose="020F0502020204030204" pitchFamily="34" charset="0"/>
                  <a:cs typeface="Times New Roman" panose="02020603050405020304" pitchFamily="18" charset="0"/>
                </a:rPr>
                <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xmlns=""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xmlns=""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xmlns=""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xmlns=""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xmlns=""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xmlns=""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xmlns=""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xmlns=""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xmlns=""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xmlns=""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xmlns=""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xmlns=""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xmlns=""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xmlns=""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xmlns=""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xmlns=""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xmlns=""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xmlns=""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xmlns=""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xmlns=""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xmlns=""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r>
                <a:rPr lang="en-US" sz="1400" b="0" dirty="0"/>
                <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r>
                <a:rPr lang="en-US" sz="1400" b="0" dirty="0"/>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xmlns=""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xmlns=""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xmlns=""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xmlns=""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xmlns=""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xmlns=""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xmlns=""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xmlns=""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xmlns=""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xmlns=""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scal.treasury.gov/fsservices/gov/rvnColl/cmias/rvnColl_cmia.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ecfr.gov/cgi-bin/text-idx?SID=7213cd6921bba6c35679895be9f50742&amp;mc=true&amp;node=pt20.4.683&amp;rgn=div5#se20.4.683_1200" TargetMode="External"/><Relationship Id="rId4" Type="http://schemas.openxmlformats.org/officeDocument/2006/relationships/hyperlink" Target="https://www.ecfr.gov/cgi-bin/retrieveECFR?gp=&amp;SID=0e0b539de2b5322f125880f59988823a&amp;mc=true&amp;n=sp2.1.200.d&amp;r=SUBPART&amp;ty=HTML#se2.1.200_1305"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ms.psc.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ecfr.gov/cgi-bin/retrieveECFR?gp=&amp;SID=0e0b539de2b5322f125880f59988823a&amp;mc=true&amp;n=sp2.1.200.d&amp;r=SUBPART&amp;ty=HTML#se2.1.200_130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ecfr.io/Title-02/se2.1.2900_16" TargetMode="External"/><Relationship Id="rId4" Type="http://schemas.openxmlformats.org/officeDocument/2006/relationships/hyperlink" Target="https://www.ecfr.gov/cgi-bin/retrieveECFR?gp=&amp;SID=0e0b539de2b5322f125880f59988823a&amp;mc=true&amp;n=pt2.1.200&amp;r=PART&amp;ty=HTML#se2.1.200_120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cfr.io/Title-02/se2.1.2900_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pt2.1.200&amp;r=PART&amp;ty=HTML#se2.1.200_130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ecfr.gov/cgi-bin/retrieveECFR?gp=&amp;SID=0e0b539de2b5322f125880f59988823a&amp;mc=true&amp;n=pt2.1.200&amp;r=PART&amp;ty=HTML#se2.1.200_133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pt2.1.200&amp;r=PART&amp;ty=HTML#se2.1.200_130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pt2.1.200&amp;r=PART&amp;ty=HTML#se2.1.200_134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hyperlink" Target="https://www.workforcegps.org/" TargetMode="Externa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hyperlink" Target="https://doleta.gov/grants/award_management.cfm" TargetMode="External"/><Relationship Id="rId2" Type="http://schemas.openxmlformats.org/officeDocument/2006/relationships/notesSlide" Target="../notesSlides/notesSlide3.xml"/><Relationship Id="rId16" Type="http://schemas.openxmlformats.org/officeDocument/2006/relationships/hyperlink" Target="https://doleta.gov/grants/resources.cfm"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hyperlink" Target="https://www.doleta.gov/grants/pdf/2018_Core_Monitoring_Guide.pdf" TargetMode="Externa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hyperlink" Target="https://grantsapplicationandmanagement.workforcegp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s://www.ecfr.gov/cgi-bin/text-idx?node=2:1.1.2.2.1&amp;rgn=div5#se2.1.200_1305" TargetMode="External"/><Relationship Id="rId4" Type="http://schemas.openxmlformats.org/officeDocument/2006/relationships/image" Target="../media/image23.png"/><Relationship Id="rId9"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18" Type="http://schemas.openxmlformats.org/officeDocument/2006/relationships/image" Target="../media/image27.png"/><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text-idx?SID=7213cd6921bba6c35679895be9f50742&amp;mc=true&amp;node=pt20.4.683&amp;rgn=div5" TargetMode="External"/><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43.xml"/><Relationship Id="rId16"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11" Type="http://schemas.openxmlformats.org/officeDocument/2006/relationships/image" Target="../media/image25.png"/><Relationship Id="rId5" Type="http://schemas.openxmlformats.org/officeDocument/2006/relationships/hyperlink" Target="https://ecfr.io/Title-02/cfr2900_main" TargetMode="External"/><Relationship Id="rId1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hyperlink" Target="https://doleta.gov/grants/resources.cfm" TargetMode="External"/><Relationship Id="rId9" Type="http://schemas.openxmlformats.org/officeDocument/2006/relationships/image" Target="../media/image23.png"/><Relationship Id="rId1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hyperlink" Target="https://www.careeronestop.org/LocalHelp/service-locator.aspx" TargetMode="External"/><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27.png"/><Relationship Id="rId2" Type="http://schemas.openxmlformats.org/officeDocument/2006/relationships/notesSlide" Target="../notesSlides/notesSlide44.xml"/><Relationship Id="rId16"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11" Type="http://schemas.openxmlformats.org/officeDocument/2006/relationships/image" Target="../media/image26.png"/><Relationship Id="rId5" Type="http://schemas.openxmlformats.org/officeDocument/2006/relationships/hyperlink" Target="https://grantsapplicationandmanagement.workforcegps.org/" TargetMode="External"/><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hyperlink" Target="https://doleta.gov/grants/" TargetMode="External"/><Relationship Id="rId9" Type="http://schemas.openxmlformats.org/officeDocument/2006/relationships/image" Target="../media/image24.png"/><Relationship Id="rId1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ecfr.gov/cgi-bin/retrieveECFR?gp=&amp;SID=0e0b539de2b5322f125880f59988823a&amp;mc=true&amp;n=sp2.1.200.d&amp;r=SUBPART&amp;ty=HTML#se2.1.200_1305" TargetMode="External"/><Relationship Id="rId4" Type="http://schemas.openxmlformats.org/officeDocument/2006/relationships/hyperlink" Target="https://www.ecfr.gov/cgi-bin/retrieveECFR?gp=&amp;SID=0e0b539de2b5322f125880f59988823a&amp;mc=true&amp;n=sp2.1.200.d&amp;r=SUBPART&amp;ty=HTML#se2.1.200_130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Payments and Cash Management </a:t>
            </a:r>
          </a:p>
        </p:txBody>
      </p:sp>
      <p:sp>
        <p:nvSpPr>
          <p:cNvPr id="4" name="Subtitle 2">
            <a:extLst>
              <a:ext uri="{FF2B5EF4-FFF2-40B4-BE49-F238E27FC236}">
                <a16:creationId xmlns:a16="http://schemas.microsoft.com/office/drawing/2014/main" id="{AD8DCF6C-6288-434F-8331-EFF0ECF8DD58}"/>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June 2019</a:t>
            </a:r>
          </a:p>
        </p:txBody>
      </p:sp>
    </p:spTree>
    <p:extLst>
      <p:ext uri="{BB962C8B-B14F-4D97-AF65-F5344CB8AC3E}">
        <p14:creationId xmlns:p14="http://schemas.microsoft.com/office/powerpoint/2010/main" val="35527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Cash Depositories</a:t>
            </a:r>
          </a:p>
        </p:txBody>
      </p:sp>
      <p:sp>
        <p:nvSpPr>
          <p:cNvPr id="3" name="Content Placeholder 2"/>
          <p:cNvSpPr>
            <a:spLocks noGrp="1"/>
          </p:cNvSpPr>
          <p:nvPr>
            <p:ph idx="1"/>
          </p:nvPr>
        </p:nvSpPr>
        <p:spPr/>
        <p:txBody>
          <a:bodyPr/>
          <a:lstStyle/>
          <a:p>
            <a:pPr marL="0" indent="0">
              <a:buNone/>
            </a:pPr>
            <a:r>
              <a:rPr lang="en-US" b="1" dirty="0">
                <a:hlinkClick r:id="rId3"/>
              </a:rPr>
              <a:t>2 CFR 200.305(b)(7)</a:t>
            </a:r>
            <a:endParaRPr lang="en-US" b="1" dirty="0"/>
          </a:p>
          <a:p>
            <a:r>
              <a:rPr lang="en-US" sz="2600" dirty="0"/>
              <a:t>Cannot require separate depositories or establish any eligibility requirements for depositories</a:t>
            </a:r>
          </a:p>
          <a:p>
            <a:r>
              <a:rPr lang="en-US" sz="2600" dirty="0"/>
              <a:t>Separately account for receipt, obligation, and expenditure of funds by award or fund source</a:t>
            </a:r>
          </a:p>
          <a:p>
            <a:r>
              <a:rPr lang="en-US" sz="2600" dirty="0"/>
              <a:t>Maintained in insured accounts whenever possible</a:t>
            </a:r>
            <a:endParaRPr lang="en-US" dirty="0"/>
          </a:p>
        </p:txBody>
      </p:sp>
      <p:sp>
        <p:nvSpPr>
          <p:cNvPr id="4" name="Slide Number Placeholder 3">
            <a:extLst>
              <a:ext uri="{FF2B5EF4-FFF2-40B4-BE49-F238E27FC236}">
                <a16:creationId xmlns:a16="http://schemas.microsoft.com/office/drawing/2014/main" id="{115C5B9B-54F8-43AB-8994-0FFC506708B7}"/>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405851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Interest-Bearing Accounts</a:t>
            </a:r>
          </a:p>
        </p:txBody>
      </p:sp>
      <p:sp>
        <p:nvSpPr>
          <p:cNvPr id="3" name="Content Placeholder 2"/>
          <p:cNvSpPr>
            <a:spLocks noGrp="1"/>
          </p:cNvSpPr>
          <p:nvPr>
            <p:ph idx="1"/>
          </p:nvPr>
        </p:nvSpPr>
        <p:spPr/>
        <p:txBody>
          <a:bodyPr>
            <a:normAutofit/>
          </a:bodyPr>
          <a:lstStyle/>
          <a:p>
            <a:pPr marL="0" indent="0">
              <a:buNone/>
            </a:pPr>
            <a:r>
              <a:rPr lang="en-US" b="1" dirty="0">
                <a:hlinkClick r:id="rId3"/>
              </a:rPr>
              <a:t>2 CFR 200.305(b)(8) </a:t>
            </a:r>
            <a:endParaRPr lang="en-US" b="1" dirty="0"/>
          </a:p>
          <a:p>
            <a:pPr marL="0" indent="0">
              <a:buNone/>
            </a:pPr>
            <a:r>
              <a:rPr lang="en-US" b="1" dirty="0"/>
              <a:t>Advances must be placed in an interest-bearing account except when: </a:t>
            </a:r>
          </a:p>
          <a:p>
            <a:r>
              <a:rPr lang="en-US" sz="2400" dirty="0"/>
              <a:t>Less than $120,000 in Federal awards per year </a:t>
            </a:r>
          </a:p>
          <a:p>
            <a:r>
              <a:rPr lang="en-US" sz="2400" dirty="0"/>
              <a:t>Best available account would earn less than $500 per year</a:t>
            </a:r>
          </a:p>
          <a:p>
            <a:r>
              <a:rPr lang="en-US" sz="2400" dirty="0"/>
              <a:t>Requirement for an average or minimum balance so high that it would be infeasible</a:t>
            </a:r>
          </a:p>
          <a:p>
            <a:r>
              <a:rPr lang="en-US" sz="2400" dirty="0"/>
              <a:t>Prohibited by a foreign government</a:t>
            </a:r>
            <a:endParaRPr lang="en-US" dirty="0"/>
          </a:p>
        </p:txBody>
      </p:sp>
      <p:sp>
        <p:nvSpPr>
          <p:cNvPr id="4" name="Slide Number Placeholder 3">
            <a:extLst>
              <a:ext uri="{FF2B5EF4-FFF2-40B4-BE49-F238E27FC236}">
                <a16:creationId xmlns:a16="http://schemas.microsoft.com/office/drawing/2014/main" id="{6FBE0F82-0370-4534-911E-3DE0F0DA3DB0}"/>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165531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Income</a:t>
            </a:r>
          </a:p>
        </p:txBody>
      </p:sp>
      <p:sp>
        <p:nvSpPr>
          <p:cNvPr id="3" name="Content Placeholder 2"/>
          <p:cNvSpPr>
            <a:spLocks noGrp="1"/>
          </p:cNvSpPr>
          <p:nvPr>
            <p:ph idx="1"/>
          </p:nvPr>
        </p:nvSpPr>
        <p:spPr/>
        <p:txBody>
          <a:bodyPr>
            <a:normAutofit/>
          </a:bodyPr>
          <a:lstStyle/>
          <a:p>
            <a:r>
              <a:rPr lang="en-US" sz="2600" dirty="0"/>
              <a:t>States: </a:t>
            </a:r>
            <a:r>
              <a:rPr lang="en-US" sz="2600" dirty="0">
                <a:hlinkClick r:id="rId3"/>
              </a:rPr>
              <a:t>Cash Management Improvement Act</a:t>
            </a:r>
            <a:r>
              <a:rPr lang="en-US" sz="2600" dirty="0"/>
              <a:t> </a:t>
            </a:r>
          </a:p>
          <a:p>
            <a:r>
              <a:rPr lang="en-US" sz="2600" dirty="0"/>
              <a:t>Recipients and Subrecipients</a:t>
            </a:r>
          </a:p>
          <a:p>
            <a:pPr lvl="1"/>
            <a:r>
              <a:rPr lang="en-US" dirty="0"/>
              <a:t>Recipients and Subrecipients </a:t>
            </a:r>
            <a:r>
              <a:rPr lang="en-US" altLang="en-US" dirty="0"/>
              <a:t>Remit annually through the appropriate method specified in </a:t>
            </a:r>
            <a:r>
              <a:rPr lang="en-US" altLang="en-US" dirty="0">
                <a:hlinkClick r:id="rId4"/>
              </a:rPr>
              <a:t>2 CFR 200.305(b)(9)</a:t>
            </a:r>
            <a:endParaRPr lang="en-US" altLang="en-US" dirty="0"/>
          </a:p>
          <a:p>
            <a:pPr lvl="1"/>
            <a:r>
              <a:rPr lang="en-US" altLang="en-US" dirty="0"/>
              <a:t>Interest amounts up to $500 per year may be retained for administrative expenses</a:t>
            </a:r>
          </a:p>
          <a:p>
            <a:r>
              <a:rPr lang="en-US" sz="2600" dirty="0"/>
              <a:t>WIOA </a:t>
            </a:r>
            <a:r>
              <a:rPr lang="en-US" sz="2600" dirty="0">
                <a:hlinkClick r:id="rId5"/>
              </a:rPr>
              <a:t>20 CFR 683.200(b)(8)</a:t>
            </a:r>
            <a:r>
              <a:rPr lang="en-US" sz="2600" dirty="0"/>
              <a:t> - interest income earned on WIOA and Wagner-Peyser funds must be included as program income</a:t>
            </a:r>
          </a:p>
        </p:txBody>
      </p:sp>
      <p:sp>
        <p:nvSpPr>
          <p:cNvPr id="4" name="Slide Number Placeholder 3">
            <a:extLst>
              <a:ext uri="{FF2B5EF4-FFF2-40B4-BE49-F238E27FC236}">
                <a16:creationId xmlns:a16="http://schemas.microsoft.com/office/drawing/2014/main" id="{6DC11A0F-8D75-443A-B70F-BF2C0F950922}"/>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387289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Income</a:t>
            </a:r>
          </a:p>
        </p:txBody>
      </p:sp>
      <p:sp>
        <p:nvSpPr>
          <p:cNvPr id="3" name="Content Placeholder 2"/>
          <p:cNvSpPr>
            <a:spLocks noGrp="1"/>
          </p:cNvSpPr>
          <p:nvPr>
            <p:ph idx="1"/>
          </p:nvPr>
        </p:nvSpPr>
        <p:spPr>
          <a:xfrm>
            <a:off x="1920212" y="1296538"/>
            <a:ext cx="8652255" cy="4934855"/>
          </a:xfrm>
        </p:spPr>
        <p:txBody>
          <a:bodyPr>
            <a:normAutofit/>
          </a:bodyPr>
          <a:lstStyle/>
          <a:p>
            <a:pPr marL="0" indent="0">
              <a:buNone/>
            </a:pPr>
            <a:r>
              <a:rPr lang="en-US" b="1" dirty="0"/>
              <a:t>Income generated as a result of allowable grant activities</a:t>
            </a:r>
          </a:p>
          <a:p>
            <a:endParaRPr lang="en-US" dirty="0"/>
          </a:p>
        </p:txBody>
      </p:sp>
      <p:graphicFrame>
        <p:nvGraphicFramePr>
          <p:cNvPr id="4" name="Diagram 3" descr="SmartArt listing what Program income must be and what it mean the Federal entitle must do">
            <a:extLst>
              <a:ext uri="{FF2B5EF4-FFF2-40B4-BE49-F238E27FC236}">
                <a16:creationId xmlns:a16="http://schemas.microsoft.com/office/drawing/2014/main" id="{D3B07A1C-EA9A-4ED2-91FA-7C24CD54AF7A}"/>
              </a:ext>
            </a:extLst>
          </p:cNvPr>
          <p:cNvGraphicFramePr/>
          <p:nvPr/>
        </p:nvGraphicFramePr>
        <p:xfrm>
          <a:off x="1619535" y="1842449"/>
          <a:ext cx="8652255" cy="414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CB4770D-BDD2-4D9B-BD69-6507EADF228E}"/>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166994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Payments to Contractors</a:t>
            </a:r>
          </a:p>
        </p:txBody>
      </p:sp>
      <p:sp>
        <p:nvSpPr>
          <p:cNvPr id="3" name="Content Placeholder 2"/>
          <p:cNvSpPr>
            <a:spLocks noGrp="1"/>
          </p:cNvSpPr>
          <p:nvPr>
            <p:ph idx="1"/>
          </p:nvPr>
        </p:nvSpPr>
        <p:spPr>
          <a:xfrm>
            <a:off x="518160" y="1420779"/>
            <a:ext cx="11155680" cy="1108078"/>
          </a:xfrm>
        </p:spPr>
        <p:txBody>
          <a:bodyPr anchor="t"/>
          <a:lstStyle/>
          <a:p>
            <a:pPr marL="0" indent="0">
              <a:buNone/>
            </a:pPr>
            <a:r>
              <a:rPr lang="en-US" dirty="0">
                <a:hlinkClick r:id="rId3"/>
              </a:rPr>
              <a:t>2 CFR 200.305(b)(1)</a:t>
            </a:r>
            <a:r>
              <a:rPr lang="en-US" dirty="0"/>
              <a:t> The non-Federal entity must make timely payments to contractors in accordance with contract terms</a:t>
            </a:r>
          </a:p>
        </p:txBody>
      </p:sp>
      <p:pic>
        <p:nvPicPr>
          <p:cNvPr id="2050" name="Picture 2" descr="file tabs marked Contractors, Company, Clients">
            <a:extLst>
              <a:ext uri="{FF2B5EF4-FFF2-40B4-BE49-F238E27FC236}">
                <a16:creationId xmlns:a16="http://schemas.microsoft.com/office/drawing/2014/main" id="{919793CD-E351-4F84-8FA4-9947FB4239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7615" y="2820725"/>
            <a:ext cx="5014221" cy="2893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51A0338-CBDB-405C-8B7D-2323EE4FF4D9}"/>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411722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 Questions </a:t>
            </a:r>
          </a:p>
        </p:txBody>
      </p:sp>
      <p:sp>
        <p:nvSpPr>
          <p:cNvPr id="3" name="Content Placeholder 2"/>
          <p:cNvSpPr>
            <a:spLocks noGrp="1"/>
          </p:cNvSpPr>
          <p:nvPr>
            <p:ph idx="1"/>
          </p:nvPr>
        </p:nvSpPr>
        <p:spPr/>
        <p:txBody>
          <a:bodyPr>
            <a:normAutofit/>
          </a:bodyPr>
          <a:lstStyle/>
          <a:p>
            <a:pPr marL="0" indent="0">
              <a:buNone/>
            </a:pPr>
            <a:r>
              <a:rPr lang="en-US" sz="2600" b="1" dirty="0">
                <a:solidFill>
                  <a:srgbClr val="D93E0D"/>
                </a:solidFill>
              </a:rPr>
              <a:t>True or False?</a:t>
            </a:r>
          </a:p>
          <a:p>
            <a:pPr marL="457200" indent="-457200">
              <a:spcBef>
                <a:spcPts val="1200"/>
              </a:spcBef>
              <a:buClr>
                <a:srgbClr val="D93E0D"/>
              </a:buClr>
              <a:buFont typeface="+mj-lt"/>
              <a:buAutoNum type="arabicPeriod"/>
            </a:pPr>
            <a:r>
              <a:rPr lang="en-US" sz="2400" dirty="0"/>
              <a:t>Non-Federal entities receiving Federal funds must have written cash management procedures?</a:t>
            </a:r>
          </a:p>
          <a:p>
            <a:pPr marL="457200" indent="-457200">
              <a:spcBef>
                <a:spcPts val="1200"/>
              </a:spcBef>
              <a:buClr>
                <a:srgbClr val="D93E0D"/>
              </a:buClr>
              <a:buFont typeface="+mj-lt"/>
              <a:buAutoNum type="arabicPeriod"/>
            </a:pPr>
            <a:r>
              <a:rPr lang="en-US" sz="2400" dirty="0"/>
              <a:t>Cash on hand must be limited to immediate disbursement needs?</a:t>
            </a:r>
          </a:p>
          <a:p>
            <a:pPr marL="457200" indent="-457200">
              <a:spcBef>
                <a:spcPts val="1200"/>
              </a:spcBef>
              <a:buClr>
                <a:srgbClr val="D93E0D"/>
              </a:buClr>
              <a:buFont typeface="+mj-lt"/>
              <a:buAutoNum type="arabicPeriod"/>
            </a:pPr>
            <a:r>
              <a:rPr lang="en-US" sz="2400" dirty="0"/>
              <a:t>Federal funds must, with some exceptions, be deposited in interest-bearing accounts?</a:t>
            </a:r>
          </a:p>
          <a:p>
            <a:pPr marL="457200" indent="-457200">
              <a:spcBef>
                <a:spcPts val="1200"/>
              </a:spcBef>
              <a:buClr>
                <a:srgbClr val="D93E0D"/>
              </a:buClr>
              <a:buFont typeface="+mj-lt"/>
              <a:buAutoNum type="arabicPeriod"/>
            </a:pPr>
            <a:r>
              <a:rPr lang="en-US" sz="2400" dirty="0"/>
              <a:t>Non-Federal entities must maintain separate depositories for their Federal cash.</a:t>
            </a:r>
          </a:p>
          <a:p>
            <a:pPr marL="457200" indent="-457200">
              <a:spcBef>
                <a:spcPts val="1200"/>
              </a:spcBef>
              <a:buClr>
                <a:srgbClr val="D93E0D"/>
              </a:buClr>
              <a:buFont typeface="+mj-lt"/>
              <a:buAutoNum type="arabicPeriod"/>
            </a:pPr>
            <a:r>
              <a:rPr lang="en-US" sz="2400" dirty="0">
                <a:solidFill>
                  <a:srgbClr val="323332"/>
                </a:solidFill>
              </a:rPr>
              <a:t>WIOA recipients and subrecipients must remit interest income to the Federal Treasury?</a:t>
            </a:r>
          </a:p>
          <a:p>
            <a:pPr marL="457200" indent="-457200">
              <a:spcBef>
                <a:spcPts val="1200"/>
              </a:spcBef>
              <a:buClr>
                <a:srgbClr val="D93E0D"/>
              </a:buClr>
              <a:buFont typeface="+mj-lt"/>
              <a:buAutoNum type="arabicPeriod"/>
            </a:pPr>
            <a:r>
              <a:rPr lang="en-US" sz="2400" dirty="0">
                <a:solidFill>
                  <a:srgbClr val="323332"/>
                </a:solidFill>
              </a:rPr>
              <a:t>Program Income can be set aside for special projects?</a:t>
            </a:r>
          </a:p>
          <a:p>
            <a:endParaRPr lang="en-US" dirty="0"/>
          </a:p>
        </p:txBody>
      </p:sp>
      <p:sp>
        <p:nvSpPr>
          <p:cNvPr id="4" name="Slide Number Placeholder 3">
            <a:extLst>
              <a:ext uri="{FF2B5EF4-FFF2-40B4-BE49-F238E27FC236}">
                <a16:creationId xmlns:a16="http://schemas.microsoft.com/office/drawing/2014/main" id="{6A2FAADD-C6FB-46FB-BC2D-EC47D32E85B2}"/>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160624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 Answers </a:t>
            </a:r>
          </a:p>
        </p:txBody>
      </p:sp>
      <p:sp>
        <p:nvSpPr>
          <p:cNvPr id="3" name="Content Placeholder 2"/>
          <p:cNvSpPr>
            <a:spLocks noGrp="1"/>
          </p:cNvSpPr>
          <p:nvPr>
            <p:ph idx="1"/>
          </p:nvPr>
        </p:nvSpPr>
        <p:spPr/>
        <p:txBody>
          <a:bodyPr>
            <a:normAutofit/>
          </a:bodyPr>
          <a:lstStyle/>
          <a:p>
            <a:pPr marL="457200" indent="-457200">
              <a:spcBef>
                <a:spcPts val="1200"/>
              </a:spcBef>
              <a:buClr>
                <a:srgbClr val="D93E0D"/>
              </a:buClr>
              <a:buFont typeface="+mj-lt"/>
              <a:buAutoNum type="arabicPeriod"/>
            </a:pPr>
            <a:r>
              <a:rPr lang="en-US" sz="2400" dirty="0"/>
              <a:t>Non-Federal entities receiving Federal funds must have written cash management procedures?  </a:t>
            </a:r>
            <a:r>
              <a:rPr lang="en-US" sz="2400" b="1" dirty="0">
                <a:solidFill>
                  <a:srgbClr val="D93E0D"/>
                </a:solidFill>
              </a:rPr>
              <a:t>True</a:t>
            </a:r>
          </a:p>
          <a:p>
            <a:pPr marL="457200" indent="-457200">
              <a:spcBef>
                <a:spcPts val="1200"/>
              </a:spcBef>
              <a:buClr>
                <a:srgbClr val="D93E0D"/>
              </a:buClr>
              <a:buFont typeface="+mj-lt"/>
              <a:buAutoNum type="arabicPeriod"/>
            </a:pPr>
            <a:r>
              <a:rPr lang="en-US" sz="2400" dirty="0"/>
              <a:t>Cash on hand must be limited to immediate disbursement needs?  </a:t>
            </a:r>
            <a:r>
              <a:rPr lang="en-US" sz="2400" b="1" dirty="0">
                <a:solidFill>
                  <a:srgbClr val="D93E0D"/>
                </a:solidFill>
              </a:rPr>
              <a:t>True</a:t>
            </a:r>
          </a:p>
          <a:p>
            <a:pPr marL="457200" indent="-457200">
              <a:spcBef>
                <a:spcPts val="1200"/>
              </a:spcBef>
              <a:buClr>
                <a:srgbClr val="D93E0D"/>
              </a:buClr>
              <a:buFont typeface="+mj-lt"/>
              <a:buAutoNum type="arabicPeriod"/>
            </a:pPr>
            <a:r>
              <a:rPr lang="en-US" sz="2400" dirty="0"/>
              <a:t>Federal funds must, with some exceptions, be deposited in interest-bearing accounts?  </a:t>
            </a:r>
            <a:r>
              <a:rPr lang="en-US" sz="2400" b="1" dirty="0">
                <a:solidFill>
                  <a:srgbClr val="D93E0D"/>
                </a:solidFill>
              </a:rPr>
              <a:t>True</a:t>
            </a:r>
          </a:p>
          <a:p>
            <a:pPr marL="457200" indent="-457200">
              <a:spcBef>
                <a:spcPts val="1200"/>
              </a:spcBef>
              <a:buClr>
                <a:srgbClr val="D93E0D"/>
              </a:buClr>
              <a:buFont typeface="+mj-lt"/>
              <a:buAutoNum type="arabicPeriod"/>
            </a:pPr>
            <a:r>
              <a:rPr lang="en-US" sz="2400" dirty="0"/>
              <a:t>Non-Federal entities must maintain separate depositories for their Federal cash.  </a:t>
            </a:r>
            <a:r>
              <a:rPr lang="en-US" sz="2400" b="1" dirty="0">
                <a:solidFill>
                  <a:srgbClr val="D93E0D"/>
                </a:solidFill>
              </a:rPr>
              <a:t>False</a:t>
            </a:r>
          </a:p>
          <a:p>
            <a:pPr marL="457200" indent="-457200">
              <a:spcBef>
                <a:spcPts val="1200"/>
              </a:spcBef>
              <a:buClr>
                <a:srgbClr val="D93E0D"/>
              </a:buClr>
              <a:buFont typeface="+mj-lt"/>
              <a:buAutoNum type="arabicPeriod"/>
            </a:pPr>
            <a:r>
              <a:rPr lang="en-US" sz="2400" dirty="0">
                <a:solidFill>
                  <a:srgbClr val="323332"/>
                </a:solidFill>
              </a:rPr>
              <a:t>WIOA recipients and subrecipients must remit interest income to the Federal Treasury?  </a:t>
            </a:r>
            <a:r>
              <a:rPr lang="en-US" sz="2400" b="1" dirty="0">
                <a:solidFill>
                  <a:srgbClr val="D93E0D"/>
                </a:solidFill>
              </a:rPr>
              <a:t>False</a:t>
            </a:r>
          </a:p>
          <a:p>
            <a:pPr marL="457200" indent="-457200">
              <a:spcBef>
                <a:spcPts val="1200"/>
              </a:spcBef>
              <a:buClr>
                <a:srgbClr val="D93E0D"/>
              </a:buClr>
              <a:buFont typeface="+mj-lt"/>
              <a:buAutoNum type="arabicPeriod"/>
            </a:pPr>
            <a:r>
              <a:rPr lang="en-US" sz="2400" dirty="0">
                <a:solidFill>
                  <a:srgbClr val="323332"/>
                </a:solidFill>
              </a:rPr>
              <a:t>Program Income can be set aside for special projects?  </a:t>
            </a:r>
            <a:r>
              <a:rPr lang="en-US" sz="2400" b="1" dirty="0">
                <a:solidFill>
                  <a:srgbClr val="D93E0D"/>
                </a:solidFill>
              </a:rPr>
              <a:t>False</a:t>
            </a:r>
          </a:p>
          <a:p>
            <a:endParaRPr lang="en-US" dirty="0"/>
          </a:p>
        </p:txBody>
      </p:sp>
      <p:sp>
        <p:nvSpPr>
          <p:cNvPr id="4" name="Slide Number Placeholder 3">
            <a:extLst>
              <a:ext uri="{FF2B5EF4-FFF2-40B4-BE49-F238E27FC236}">
                <a16:creationId xmlns:a16="http://schemas.microsoft.com/office/drawing/2014/main" id="{6A2FAADD-C6FB-46FB-BC2D-EC47D32E85B2}"/>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291064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Management System</a:t>
            </a:r>
          </a:p>
        </p:txBody>
      </p:sp>
      <p:sp>
        <p:nvSpPr>
          <p:cNvPr id="3" name="Content Placeholder 2"/>
          <p:cNvSpPr>
            <a:spLocks noGrp="1"/>
          </p:cNvSpPr>
          <p:nvPr>
            <p:ph idx="1"/>
          </p:nvPr>
        </p:nvSpPr>
        <p:spPr/>
        <p:txBody>
          <a:bodyPr>
            <a:normAutofit/>
          </a:bodyPr>
          <a:lstStyle/>
          <a:p>
            <a:pPr marL="0" indent="0">
              <a:buNone/>
            </a:pPr>
            <a:r>
              <a:rPr lang="en-US" b="1" dirty="0">
                <a:hlinkClick r:id="rId3"/>
              </a:rPr>
              <a:t>HHS Payment Management System (PMS) </a:t>
            </a:r>
            <a:endParaRPr lang="en-US" b="1" dirty="0"/>
          </a:p>
          <a:p>
            <a:r>
              <a:rPr lang="en-US" altLang="en-US" dirty="0"/>
              <a:t>Funds available by grant number</a:t>
            </a:r>
          </a:p>
          <a:p>
            <a:pPr lvl="1"/>
            <a:r>
              <a:rPr lang="en-US" altLang="en-US" dirty="0"/>
              <a:t>If requested by 2 P.M., funds are deposited the next day</a:t>
            </a:r>
          </a:p>
          <a:p>
            <a:pPr lvl="1"/>
            <a:r>
              <a:rPr lang="en-US" altLang="en-US" dirty="0"/>
              <a:t>Before grants can be closed out, cash receipts, disbursements and expenditures must equal</a:t>
            </a:r>
          </a:p>
          <a:p>
            <a:r>
              <a:rPr lang="en-US" altLang="en-US" dirty="0"/>
              <a:t>Meets the requirement that non-Federal entities must be paid in advance of disbursement </a:t>
            </a:r>
            <a:r>
              <a:rPr lang="en-US" altLang="en-US" dirty="0">
                <a:hlinkClick r:id="rId4"/>
              </a:rPr>
              <a:t>2 CFR 200.305(b)(1)</a:t>
            </a:r>
            <a:endParaRPr lang="en-US" altLang="en-US" dirty="0"/>
          </a:p>
        </p:txBody>
      </p:sp>
      <p:sp>
        <p:nvSpPr>
          <p:cNvPr id="4" name="Slide Number Placeholder 3">
            <a:extLst>
              <a:ext uri="{FF2B5EF4-FFF2-40B4-BE49-F238E27FC236}">
                <a16:creationId xmlns:a16="http://schemas.microsoft.com/office/drawing/2014/main" id="{D1E9B64F-63CB-4990-B508-8F0ABC9BCF52}"/>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370106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CMIA Requirements</a:t>
            </a:r>
          </a:p>
        </p:txBody>
      </p:sp>
      <p:sp>
        <p:nvSpPr>
          <p:cNvPr id="3" name="Content Placeholder 2"/>
          <p:cNvSpPr>
            <a:spLocks noGrp="1"/>
          </p:cNvSpPr>
          <p:nvPr>
            <p:ph idx="1"/>
          </p:nvPr>
        </p:nvSpPr>
        <p:spPr/>
        <p:txBody>
          <a:bodyPr/>
          <a:lstStyle/>
          <a:p>
            <a:r>
              <a:rPr lang="en-US" dirty="0"/>
              <a:t>Major programs—meeting a certain dollar threshold (varies State to State)</a:t>
            </a:r>
          </a:p>
          <a:p>
            <a:r>
              <a:rPr lang="en-US" dirty="0"/>
              <a:t>Governs transfer of funds between US Treasury and States</a:t>
            </a:r>
          </a:p>
          <a:p>
            <a:r>
              <a:rPr lang="en-US" dirty="0"/>
              <a:t>Provides techniques to manage funds</a:t>
            </a:r>
          </a:p>
          <a:p>
            <a:r>
              <a:rPr lang="en-US" dirty="0"/>
              <a:t>Interest earned by States</a:t>
            </a:r>
          </a:p>
        </p:txBody>
      </p:sp>
      <p:sp>
        <p:nvSpPr>
          <p:cNvPr id="4" name="Slide Number Placeholder 3">
            <a:extLst>
              <a:ext uri="{FF2B5EF4-FFF2-40B4-BE49-F238E27FC236}">
                <a16:creationId xmlns:a16="http://schemas.microsoft.com/office/drawing/2014/main" id="{F8495887-E5EA-4274-ABC3-E17976B784F2}"/>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408199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Consolidating Cash for Federal Programs</a:t>
            </a:r>
          </a:p>
        </p:txBody>
      </p:sp>
      <p:sp>
        <p:nvSpPr>
          <p:cNvPr id="3" name="Content Placeholder 2"/>
          <p:cNvSpPr>
            <a:spLocks noGrp="1"/>
          </p:cNvSpPr>
          <p:nvPr>
            <p:ph idx="1"/>
          </p:nvPr>
        </p:nvSpPr>
        <p:spPr>
          <a:xfrm>
            <a:off x="518160" y="1538867"/>
            <a:ext cx="11155680" cy="4638095"/>
          </a:xfrm>
        </p:spPr>
        <p:txBody>
          <a:bodyPr anchor="t"/>
          <a:lstStyle/>
          <a:p>
            <a:pPr marL="0" indent="0">
              <a:buNone/>
            </a:pPr>
            <a:r>
              <a:rPr lang="en-US" dirty="0">
                <a:hlinkClick r:id="rId3"/>
              </a:rPr>
              <a:t>2 CFR 200.305(b)(2)</a:t>
            </a:r>
            <a:r>
              <a:rPr lang="en-US" dirty="0"/>
              <a:t> Whenever possible, advance payments must be consolidated to cover anticipated cash needs for all Federal awards made by the Federal awarding agency to the recipient.</a:t>
            </a:r>
          </a:p>
        </p:txBody>
      </p:sp>
      <p:sp>
        <p:nvSpPr>
          <p:cNvPr id="4" name="Slide Number Placeholder 3">
            <a:extLst>
              <a:ext uri="{FF2B5EF4-FFF2-40B4-BE49-F238E27FC236}">
                <a16:creationId xmlns:a16="http://schemas.microsoft.com/office/drawing/2014/main" id="{285B22F8-233C-406E-8AEB-DFB2F3F1EE8A}"/>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347405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Payments</a:t>
            </a:r>
          </a:p>
        </p:txBody>
      </p:sp>
      <p:sp>
        <p:nvSpPr>
          <p:cNvPr id="3" name="Content Placeholder 2"/>
          <p:cNvSpPr>
            <a:spLocks noGrp="1"/>
          </p:cNvSpPr>
          <p:nvPr>
            <p:ph idx="1"/>
          </p:nvPr>
        </p:nvSpPr>
        <p:spPr/>
        <p:txBody>
          <a:bodyPr anchor="t"/>
          <a:lstStyle/>
          <a:p>
            <a:pPr marL="0" indent="0">
              <a:buNone/>
            </a:pPr>
            <a:r>
              <a:rPr lang="en-US" dirty="0">
                <a:hlinkClick r:id="rId3"/>
              </a:rPr>
              <a:t>2 CFR 200.305(b)(1)</a:t>
            </a:r>
            <a:r>
              <a:rPr lang="en-US" dirty="0"/>
              <a:t> Non-Federal entity must be paid in advance provided it maintains written procedures minimizing time elapsing between receipt and disbursement, as well as financial management standards for fund control and accountability</a:t>
            </a:r>
          </a:p>
          <a:p>
            <a:endParaRPr lang="en-US" dirty="0"/>
          </a:p>
        </p:txBody>
      </p:sp>
      <p:sp>
        <p:nvSpPr>
          <p:cNvPr id="4" name="Slide Number Placeholder 3">
            <a:extLst>
              <a:ext uri="{FF2B5EF4-FFF2-40B4-BE49-F238E27FC236}">
                <a16:creationId xmlns:a16="http://schemas.microsoft.com/office/drawing/2014/main" id="{013DA007-7DAD-4A91-BA03-11AF8FE321F3}"/>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163787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Reimbursement Basis</a:t>
            </a:r>
          </a:p>
        </p:txBody>
      </p:sp>
      <p:sp>
        <p:nvSpPr>
          <p:cNvPr id="3" name="Content Placeholder 2"/>
          <p:cNvSpPr>
            <a:spLocks noGrp="1"/>
          </p:cNvSpPr>
          <p:nvPr>
            <p:ph idx="1"/>
          </p:nvPr>
        </p:nvSpPr>
        <p:spPr/>
        <p:txBody>
          <a:bodyPr>
            <a:normAutofit/>
          </a:bodyPr>
          <a:lstStyle/>
          <a:p>
            <a:r>
              <a:rPr lang="en-US" dirty="0">
                <a:hlinkClick r:id="rId3"/>
              </a:rPr>
              <a:t>2 CFR 200.305(b)(3)</a:t>
            </a:r>
            <a:r>
              <a:rPr lang="en-US" dirty="0"/>
              <a:t> Reimbursement:</a:t>
            </a:r>
          </a:p>
          <a:p>
            <a:pPr lvl="1"/>
            <a:r>
              <a:rPr lang="en-US" dirty="0"/>
              <a:t>Possible consequence for failure to comply with cash advance requirements</a:t>
            </a:r>
          </a:p>
          <a:p>
            <a:pPr lvl="1"/>
            <a:r>
              <a:rPr lang="en-US" dirty="0"/>
              <a:t>Payments must be made within 30 calendar days after receipt of billing</a:t>
            </a:r>
          </a:p>
          <a:p>
            <a:pPr lvl="2">
              <a:buClr>
                <a:srgbClr val="D93E0D"/>
              </a:buClr>
            </a:pPr>
            <a:r>
              <a:rPr lang="en-US" dirty="0"/>
              <a:t>Unless request is improper</a:t>
            </a:r>
          </a:p>
          <a:p>
            <a:r>
              <a:rPr lang="en-US" dirty="0"/>
              <a:t>Specific conditions authorized at </a:t>
            </a:r>
            <a:r>
              <a:rPr lang="en-US" dirty="0">
                <a:hlinkClick r:id="rId4"/>
              </a:rPr>
              <a:t>2CFR 200.207</a:t>
            </a:r>
            <a:r>
              <a:rPr lang="en-US" dirty="0"/>
              <a:t> for reimbursement payments</a:t>
            </a:r>
          </a:p>
          <a:p>
            <a:r>
              <a:rPr lang="en-US" dirty="0"/>
              <a:t>DOL exception </a:t>
            </a:r>
            <a:r>
              <a:rPr lang="en-US" dirty="0">
                <a:hlinkClick r:id="rId5"/>
              </a:rPr>
              <a:t>2 CFR 2900.6</a:t>
            </a:r>
            <a:r>
              <a:rPr lang="en-US" dirty="0"/>
              <a:t> on advance payments:</a:t>
            </a:r>
          </a:p>
          <a:p>
            <a:pPr lvl="1"/>
            <a:r>
              <a:rPr lang="en-US" dirty="0"/>
              <a:t>Due to risk assessment</a:t>
            </a:r>
          </a:p>
          <a:p>
            <a:pPr lvl="1"/>
            <a:r>
              <a:rPr lang="en-US" dirty="0"/>
              <a:t>Becomes a special condition of the grant</a:t>
            </a:r>
          </a:p>
          <a:p>
            <a:pPr lvl="1"/>
            <a:endParaRPr lang="en-US" dirty="0"/>
          </a:p>
        </p:txBody>
      </p:sp>
      <p:sp>
        <p:nvSpPr>
          <p:cNvPr id="4" name="Slide Number Placeholder 3">
            <a:extLst>
              <a:ext uri="{FF2B5EF4-FFF2-40B4-BE49-F238E27FC236}">
                <a16:creationId xmlns:a16="http://schemas.microsoft.com/office/drawing/2014/main" id="{99B533A8-FC7C-47FF-A235-305C0B796BF7}"/>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278732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Capital Advance</a:t>
            </a:r>
          </a:p>
        </p:txBody>
      </p:sp>
      <p:sp>
        <p:nvSpPr>
          <p:cNvPr id="3" name="Content Placeholder 2"/>
          <p:cNvSpPr>
            <a:spLocks noGrp="1"/>
          </p:cNvSpPr>
          <p:nvPr>
            <p:ph idx="1"/>
          </p:nvPr>
        </p:nvSpPr>
        <p:spPr/>
        <p:txBody>
          <a:bodyPr>
            <a:normAutofit/>
          </a:bodyPr>
          <a:lstStyle/>
          <a:p>
            <a:r>
              <a:rPr lang="en-US" dirty="0"/>
              <a:t>When to use working capital advance:</a:t>
            </a:r>
          </a:p>
          <a:p>
            <a:pPr lvl="1">
              <a:buFont typeface="Wingdings" panose="05000000000000000000" pitchFamily="2" charset="2"/>
              <a:buChar char="Ø"/>
            </a:pPr>
            <a:r>
              <a:rPr lang="en-US" dirty="0"/>
              <a:t>Entity cannot meet the criteria for advance payments</a:t>
            </a:r>
          </a:p>
          <a:p>
            <a:pPr lvl="1">
              <a:buFont typeface="Wingdings" panose="05000000000000000000" pitchFamily="2" charset="2"/>
              <a:buChar char="Ø"/>
            </a:pPr>
            <a:r>
              <a:rPr lang="en-US" dirty="0"/>
              <a:t>Reimbursement not feasible because entity lacks sufficient capital</a:t>
            </a:r>
          </a:p>
          <a:p>
            <a:r>
              <a:rPr lang="en-US" dirty="0"/>
              <a:t>Advance process:</a:t>
            </a:r>
          </a:p>
          <a:p>
            <a:pPr lvl="1">
              <a:buFont typeface="Wingdings" panose="05000000000000000000" pitchFamily="2" charset="2"/>
              <a:buChar char="Ø"/>
            </a:pPr>
            <a:r>
              <a:rPr lang="en-US" dirty="0"/>
              <a:t>Disbursement needs for an initial disbursement cycle</a:t>
            </a:r>
          </a:p>
          <a:p>
            <a:pPr lvl="1">
              <a:buFont typeface="Wingdings" panose="05000000000000000000" pitchFamily="2" charset="2"/>
              <a:buChar char="Ø"/>
            </a:pPr>
            <a:r>
              <a:rPr lang="en-US" dirty="0"/>
              <a:t>Advance is liquidated with actual disbursements</a:t>
            </a:r>
          </a:p>
          <a:p>
            <a:pPr lvl="1">
              <a:buFont typeface="Wingdings" panose="05000000000000000000" pitchFamily="2" charset="2"/>
              <a:buChar char="Ø"/>
            </a:pPr>
            <a:r>
              <a:rPr lang="en-US" dirty="0"/>
              <a:t>Subsequent reimbursements only for actual cash disbursements of the advance payment</a:t>
            </a:r>
          </a:p>
          <a:p>
            <a:r>
              <a:rPr lang="en-US" dirty="0"/>
              <a:t>Must not use working capital advances because of unwillingness or inability to provide timely advance</a:t>
            </a:r>
          </a:p>
          <a:p>
            <a:endParaRPr lang="en-US" dirty="0"/>
          </a:p>
        </p:txBody>
      </p:sp>
      <p:sp>
        <p:nvSpPr>
          <p:cNvPr id="4" name="Slide Number Placeholder 3">
            <a:extLst>
              <a:ext uri="{FF2B5EF4-FFF2-40B4-BE49-F238E27FC236}">
                <a16:creationId xmlns:a16="http://schemas.microsoft.com/office/drawing/2014/main" id="{DF875B24-E429-4B5B-8C7E-EB66FD895558}"/>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49699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Liquidation of Advances</a:t>
            </a:r>
          </a:p>
        </p:txBody>
      </p:sp>
      <p:sp>
        <p:nvSpPr>
          <p:cNvPr id="3" name="Content Placeholder 2"/>
          <p:cNvSpPr>
            <a:spLocks noGrp="1"/>
          </p:cNvSpPr>
          <p:nvPr>
            <p:ph idx="1"/>
          </p:nvPr>
        </p:nvSpPr>
        <p:spPr>
          <a:xfrm>
            <a:off x="518160" y="1387326"/>
            <a:ext cx="11155680" cy="2008221"/>
          </a:xfrm>
        </p:spPr>
        <p:txBody>
          <a:bodyPr anchor="t"/>
          <a:lstStyle/>
          <a:p>
            <a:pPr marL="0" indent="0">
              <a:buNone/>
            </a:pPr>
            <a:r>
              <a:rPr lang="en-US" b="1" dirty="0"/>
              <a:t>DOL exception at </a:t>
            </a:r>
            <a:r>
              <a:rPr lang="en-US" b="1" dirty="0">
                <a:hlinkClick r:id="rId3"/>
              </a:rPr>
              <a:t>2 CFR 2900.7</a:t>
            </a:r>
            <a:endParaRPr lang="en-US" b="1" dirty="0"/>
          </a:p>
          <a:p>
            <a:pPr marL="0" indent="0">
              <a:buNone/>
            </a:pPr>
            <a:r>
              <a:rPr lang="en-US" dirty="0"/>
              <a:t>Non-Federal entity should liquidate existing advances before it requests additional advances and disburse available cash balance of program income prior to drawing down additional grant funds</a:t>
            </a:r>
          </a:p>
        </p:txBody>
      </p:sp>
      <p:pic>
        <p:nvPicPr>
          <p:cNvPr id="3074" name="Picture 2" descr="Exception button on keyboard">
            <a:extLst>
              <a:ext uri="{FF2B5EF4-FFF2-40B4-BE49-F238E27FC236}">
                <a16:creationId xmlns:a16="http://schemas.microsoft.com/office/drawing/2014/main" id="{114AD7C1-8B32-4050-A4B4-236582020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98904" y="3479409"/>
            <a:ext cx="3802314" cy="2536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C178F9D-4E1A-4429-8783-12A37AD603EE}"/>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extLst>
      <p:ext uri="{BB962C8B-B14F-4D97-AF65-F5344CB8AC3E}">
        <p14:creationId xmlns:p14="http://schemas.microsoft.com/office/powerpoint/2010/main" val="410534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Forecasting System</a:t>
            </a:r>
          </a:p>
        </p:txBody>
      </p:sp>
      <p:sp>
        <p:nvSpPr>
          <p:cNvPr id="3" name="Content Placeholder 2" descr="elements of a cash forecasting system&#10;"/>
          <p:cNvSpPr>
            <a:spLocks noGrp="1"/>
          </p:cNvSpPr>
          <p:nvPr>
            <p:ph idx="1"/>
          </p:nvPr>
        </p:nvSpPr>
        <p:spPr/>
        <p:txBody>
          <a:bodyPr>
            <a:normAutofit/>
          </a:bodyPr>
          <a:lstStyle/>
          <a:p>
            <a:endParaRPr lang="en-US" dirty="0"/>
          </a:p>
          <a:p>
            <a:endParaRPr lang="en-US" dirty="0"/>
          </a:p>
        </p:txBody>
      </p:sp>
      <p:graphicFrame>
        <p:nvGraphicFramePr>
          <p:cNvPr id="5" name="Diagram 4" descr="Cash forecasting steps.">
            <a:extLst>
              <a:ext uri="{FF2B5EF4-FFF2-40B4-BE49-F238E27FC236}">
                <a16:creationId xmlns:a16="http://schemas.microsoft.com/office/drawing/2014/main" id="{782A8E63-935A-43B3-BBDC-8DCB10968276}"/>
              </a:ext>
            </a:extLst>
          </p:cNvPr>
          <p:cNvGraphicFramePr/>
          <p:nvPr>
            <p:extLst>
              <p:ext uri="{D42A27DB-BD31-4B8C-83A1-F6EECF244321}">
                <p14:modId xmlns:p14="http://schemas.microsoft.com/office/powerpoint/2010/main" val="276395065"/>
              </p:ext>
            </p:extLst>
          </p:nvPr>
        </p:nvGraphicFramePr>
        <p:xfrm>
          <a:off x="259481" y="1403358"/>
          <a:ext cx="11673038" cy="453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1B6E5FE-0082-465A-81CC-97A79C1C8ADC}"/>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341099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PTE Cash Systems</a:t>
            </a:r>
          </a:p>
        </p:txBody>
      </p:sp>
      <p:sp>
        <p:nvSpPr>
          <p:cNvPr id="3" name="Content Placeholder 2"/>
          <p:cNvSpPr>
            <a:spLocks noGrp="1"/>
          </p:cNvSpPr>
          <p:nvPr>
            <p:ph idx="1"/>
          </p:nvPr>
        </p:nvSpPr>
        <p:spPr/>
        <p:txBody>
          <a:bodyPr>
            <a:normAutofit fontScale="85000" lnSpcReduction="20000"/>
          </a:bodyPr>
          <a:lstStyle/>
          <a:p>
            <a:r>
              <a:rPr lang="en-US" dirty="0"/>
              <a:t>Should be centralized and secure</a:t>
            </a:r>
          </a:p>
          <a:p>
            <a:r>
              <a:rPr lang="en-US" dirty="0"/>
              <a:t>Subrecipients must be paid in advance of disbursement if they maintain effective cash management system [</a:t>
            </a:r>
            <a:r>
              <a:rPr lang="en-US" dirty="0">
                <a:hlinkClick r:id="rId3"/>
              </a:rPr>
              <a:t>2 CFR 200.305(b)(1)</a:t>
            </a:r>
            <a:r>
              <a:rPr lang="en-US" dirty="0"/>
              <a:t>]</a:t>
            </a:r>
          </a:p>
          <a:p>
            <a:r>
              <a:rPr lang="en-US" dirty="0"/>
              <a:t>Frequency of payments must coincide with timely disbursement</a:t>
            </a:r>
          </a:p>
          <a:p>
            <a:pPr lvl="1"/>
            <a:r>
              <a:rPr lang="en-US" dirty="0"/>
              <a:t>No electronic fund transfer system: at least monthly</a:t>
            </a:r>
          </a:p>
          <a:p>
            <a:pPr lvl="1"/>
            <a:r>
              <a:rPr lang="en-US" dirty="0"/>
              <a:t>Electronic fund transfer system: no limit</a:t>
            </a:r>
          </a:p>
          <a:p>
            <a:r>
              <a:rPr lang="en-US" dirty="0"/>
              <a:t>Reimbursement basis possible if failure to comply</a:t>
            </a:r>
          </a:p>
          <a:p>
            <a:r>
              <a:rPr lang="en-US" dirty="0"/>
              <a:t>Pass-through entities and subrecipients must separately account for receipt, obligation, and expenditure of funds by award or fund source</a:t>
            </a:r>
          </a:p>
          <a:p>
            <a:r>
              <a:rPr lang="en-US" dirty="0"/>
              <a:t>For subawards, the pass-through entity must identify the dollar amount made available under each award and the CFDA number at time of disbursement [</a:t>
            </a:r>
            <a:r>
              <a:rPr lang="en-US" dirty="0">
                <a:hlinkClick r:id="rId4"/>
              </a:rPr>
              <a:t>2 CFR 200.331(a)(1)(xi)</a:t>
            </a:r>
            <a:r>
              <a:rPr lang="en-US" dirty="0"/>
              <a:t>]</a:t>
            </a:r>
          </a:p>
          <a:p>
            <a:endParaRPr lang="en-US" dirty="0"/>
          </a:p>
        </p:txBody>
      </p:sp>
      <p:sp>
        <p:nvSpPr>
          <p:cNvPr id="4" name="Slide Number Placeholder 3">
            <a:extLst>
              <a:ext uri="{FF2B5EF4-FFF2-40B4-BE49-F238E27FC236}">
                <a16:creationId xmlns:a16="http://schemas.microsoft.com/office/drawing/2014/main" id="{CA848461-CB98-4CCF-8D62-7E81B4B15FAE}"/>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142157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Withholding of Payments</a:t>
            </a:r>
          </a:p>
        </p:txBody>
      </p:sp>
      <p:sp>
        <p:nvSpPr>
          <p:cNvPr id="3" name="Content Placeholder 2"/>
          <p:cNvSpPr>
            <a:spLocks noGrp="1"/>
          </p:cNvSpPr>
          <p:nvPr>
            <p:ph idx="1"/>
          </p:nvPr>
        </p:nvSpPr>
        <p:spPr/>
        <p:txBody>
          <a:bodyPr/>
          <a:lstStyle/>
          <a:p>
            <a:pPr marL="0" indent="0">
              <a:buNone/>
            </a:pPr>
            <a:r>
              <a:rPr lang="en-US" b="1" dirty="0">
                <a:hlinkClick r:id="rId3"/>
              </a:rPr>
              <a:t>2 CFR 200.305(b)(6)(iv)</a:t>
            </a:r>
            <a:endParaRPr lang="en-US" b="1" dirty="0"/>
          </a:p>
          <a:p>
            <a:r>
              <a:rPr lang="en-US" dirty="0"/>
              <a:t>Payments must not be made to a non-Federal entity for amounts withheld by the non-Federal entity from payments to contractors until satisfactory completion of work</a:t>
            </a:r>
          </a:p>
          <a:p>
            <a:r>
              <a:rPr lang="en-US" dirty="0"/>
              <a:t>Payments must be made when the non-Federal entity actually disburses the withheld funds to the contractor or to an escrow account established to assure satisfactory completion of the work</a:t>
            </a:r>
          </a:p>
          <a:p>
            <a:endParaRPr lang="en-US" dirty="0"/>
          </a:p>
        </p:txBody>
      </p:sp>
      <p:sp>
        <p:nvSpPr>
          <p:cNvPr id="4" name="Slide Number Placeholder 3">
            <a:extLst>
              <a:ext uri="{FF2B5EF4-FFF2-40B4-BE49-F238E27FC236}">
                <a16:creationId xmlns:a16="http://schemas.microsoft.com/office/drawing/2014/main" id="{43B46203-3A1F-44F0-8E98-0007E205FCFA}"/>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387955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Withholding of Payments (cont.)</a:t>
            </a:r>
          </a:p>
        </p:txBody>
      </p:sp>
      <p:sp>
        <p:nvSpPr>
          <p:cNvPr id="3" name="Content Placeholder 2"/>
          <p:cNvSpPr>
            <a:spLocks noGrp="1"/>
          </p:cNvSpPr>
          <p:nvPr>
            <p:ph idx="1"/>
          </p:nvPr>
        </p:nvSpPr>
        <p:spPr/>
        <p:txBody>
          <a:bodyPr/>
          <a:lstStyle/>
          <a:p>
            <a:r>
              <a:rPr lang="en-US" dirty="0"/>
              <a:t>Payments must not be withheld at any time during the period of performance unless:</a:t>
            </a:r>
          </a:p>
          <a:p>
            <a:pPr lvl="1"/>
            <a:r>
              <a:rPr lang="en-US" dirty="0"/>
              <a:t>The entity failed to comply</a:t>
            </a:r>
          </a:p>
          <a:p>
            <a:pPr lvl="1"/>
            <a:r>
              <a:rPr lang="en-US" dirty="0"/>
              <a:t>The entity is delinquent in a debt to the United States</a:t>
            </a:r>
          </a:p>
          <a:p>
            <a:pPr lvl="1"/>
            <a:r>
              <a:rPr lang="en-US" dirty="0"/>
              <a:t>Reasonable notice</a:t>
            </a:r>
          </a:p>
          <a:p>
            <a:r>
              <a:rPr lang="en-US" dirty="0"/>
              <a:t>Payments withheld must be released upon subsequent compliance</a:t>
            </a:r>
          </a:p>
          <a:p>
            <a:r>
              <a:rPr lang="en-US" dirty="0"/>
              <a:t>Suspended awards:</a:t>
            </a:r>
          </a:p>
          <a:p>
            <a:pPr lvl="1"/>
            <a:r>
              <a:rPr lang="en-US" dirty="0"/>
              <a:t>Adjustments per  </a:t>
            </a:r>
            <a:r>
              <a:rPr lang="en-US" dirty="0">
                <a:hlinkClick r:id="rId3"/>
              </a:rPr>
              <a:t>2 CFR 200.342</a:t>
            </a:r>
            <a:endParaRPr lang="en-US" dirty="0"/>
          </a:p>
        </p:txBody>
      </p:sp>
      <p:sp>
        <p:nvSpPr>
          <p:cNvPr id="4" name="Slide Number Placeholder 3">
            <a:extLst>
              <a:ext uri="{FF2B5EF4-FFF2-40B4-BE49-F238E27FC236}">
                <a16:creationId xmlns:a16="http://schemas.microsoft.com/office/drawing/2014/main" id="{30265B8C-4EE8-41AE-8825-DFF42E38F09B}"/>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86637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Payments</a:t>
            </a:r>
          </a:p>
        </p:txBody>
      </p:sp>
      <p:sp>
        <p:nvSpPr>
          <p:cNvPr id="3" name="Content Placeholder 2"/>
          <p:cNvSpPr>
            <a:spLocks noGrp="1"/>
          </p:cNvSpPr>
          <p:nvPr>
            <p:ph idx="1"/>
          </p:nvPr>
        </p:nvSpPr>
        <p:spPr/>
        <p:txBody>
          <a:bodyPr/>
          <a:lstStyle/>
          <a:p>
            <a:r>
              <a:rPr lang="en-US" dirty="0"/>
              <a:t>Public Law 107-300</a:t>
            </a:r>
          </a:p>
          <a:p>
            <a:r>
              <a:rPr lang="en-US" dirty="0"/>
              <a:t>Requires program agencies with over $500 million annual expenses to recover </a:t>
            </a:r>
          </a:p>
          <a:p>
            <a:r>
              <a:rPr lang="en-US" dirty="0"/>
              <a:t>Provides agencies to recover any associated expense from amounts recovered </a:t>
            </a:r>
          </a:p>
          <a:p>
            <a:r>
              <a:rPr lang="en-US" dirty="0"/>
              <a:t>Requires Agency reporting </a:t>
            </a:r>
          </a:p>
          <a:p>
            <a:r>
              <a:rPr lang="en-US" dirty="0"/>
              <a:t>Every organization must have an improper payments recovery policy and procedures</a:t>
            </a:r>
          </a:p>
        </p:txBody>
      </p:sp>
      <p:sp>
        <p:nvSpPr>
          <p:cNvPr id="4" name="Slide Number Placeholder 3">
            <a:extLst>
              <a:ext uri="{FF2B5EF4-FFF2-40B4-BE49-F238E27FC236}">
                <a16:creationId xmlns:a16="http://schemas.microsoft.com/office/drawing/2014/main" id="{37EBA5E2-3F33-4123-A8D1-5199438CA67E}"/>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281504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Payment Examples</a:t>
            </a:r>
          </a:p>
        </p:txBody>
      </p:sp>
      <p:sp>
        <p:nvSpPr>
          <p:cNvPr id="3" name="Content Placeholder 2"/>
          <p:cNvSpPr>
            <a:spLocks noGrp="1"/>
          </p:cNvSpPr>
          <p:nvPr>
            <p:ph idx="1"/>
          </p:nvPr>
        </p:nvSpPr>
        <p:spPr/>
        <p:txBody>
          <a:bodyPr vert="horz" lIns="91440" tIns="45720" rIns="91440" bIns="45720" rtlCol="0" anchor="t">
            <a:normAutofit/>
          </a:bodyPr>
          <a:lstStyle/>
          <a:p>
            <a:pPr>
              <a:spcBef>
                <a:spcPts val="600"/>
              </a:spcBef>
            </a:pPr>
            <a:r>
              <a:rPr lang="en-US" dirty="0"/>
              <a:t>Over-payments to subawards and contractors</a:t>
            </a:r>
          </a:p>
          <a:p>
            <a:pPr>
              <a:spcBef>
                <a:spcPts val="600"/>
              </a:spcBef>
            </a:pPr>
            <a:r>
              <a:rPr lang="en-US" dirty="0"/>
              <a:t>Disallowed costs</a:t>
            </a:r>
          </a:p>
          <a:p>
            <a:pPr>
              <a:spcBef>
                <a:spcPts val="600"/>
              </a:spcBef>
            </a:pPr>
            <a:r>
              <a:rPr lang="en-US" dirty="0"/>
              <a:t>Participant payments erroneously awarded</a:t>
            </a:r>
          </a:p>
          <a:p>
            <a:pPr>
              <a:spcBef>
                <a:spcPts val="600"/>
              </a:spcBef>
            </a:pPr>
            <a:r>
              <a:rPr lang="en-US" dirty="0"/>
              <a:t>Uncollected tuition refunds</a:t>
            </a:r>
          </a:p>
          <a:p>
            <a:pPr>
              <a:spcBef>
                <a:spcPts val="600"/>
              </a:spcBef>
            </a:pPr>
            <a:r>
              <a:rPr lang="en-US" dirty="0"/>
              <a:t>Double payments </a:t>
            </a:r>
          </a:p>
          <a:p>
            <a:pPr>
              <a:spcBef>
                <a:spcPts val="600"/>
              </a:spcBef>
            </a:pPr>
            <a:r>
              <a:rPr lang="en-US" dirty="0"/>
              <a:t>Payments paid at the wrong rate</a:t>
            </a:r>
          </a:p>
          <a:p>
            <a:pPr>
              <a:spcBef>
                <a:spcPts val="600"/>
              </a:spcBef>
            </a:pPr>
            <a:r>
              <a:rPr lang="en-US" dirty="0"/>
              <a:t>Unauthorized charges on fees and penalties paid in error</a:t>
            </a:r>
          </a:p>
          <a:p>
            <a:pPr>
              <a:spcBef>
                <a:spcPts val="600"/>
              </a:spcBef>
            </a:pPr>
            <a:r>
              <a:rPr lang="en-US" dirty="0"/>
              <a:t>Overpayments on blanket P.O.s</a:t>
            </a:r>
          </a:p>
          <a:p>
            <a:pPr>
              <a:spcBef>
                <a:spcPts val="600"/>
              </a:spcBef>
            </a:pPr>
            <a:r>
              <a:rPr lang="en-US" dirty="0"/>
              <a:t>…more</a:t>
            </a:r>
          </a:p>
        </p:txBody>
      </p:sp>
      <p:sp>
        <p:nvSpPr>
          <p:cNvPr id="4" name="Slide Number Placeholder 3">
            <a:extLst>
              <a:ext uri="{FF2B5EF4-FFF2-40B4-BE49-F238E27FC236}">
                <a16:creationId xmlns:a16="http://schemas.microsoft.com/office/drawing/2014/main" id="{399DB233-578B-47BC-93E9-B2E7570B3922}"/>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319057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p:txBody>
          <a:bodyPr/>
          <a:lstStyle/>
          <a:p>
            <a:r>
              <a:rPr lang="en-US" dirty="0"/>
              <a:t>Grant Management Toolbox References</a:t>
            </a:r>
          </a:p>
        </p:txBody>
      </p:sp>
      <p:grpSp>
        <p:nvGrpSpPr>
          <p:cNvPr id="3" name="Group 2" descr="Grants Management Toolbox references">
            <a:extLst>
              <a:ext uri="{FF2B5EF4-FFF2-40B4-BE49-F238E27FC236}">
                <a16:creationId xmlns:a16="http://schemas.microsoft.com/office/drawing/2014/main" id="{24CB186A-904C-4678-B057-8EBDC017D970}"/>
              </a:ext>
            </a:extLst>
          </p:cNvPr>
          <p:cNvGrpSpPr/>
          <p:nvPr/>
        </p:nvGrpSpPr>
        <p:grpSpPr>
          <a:xfrm>
            <a:off x="1640326" y="1447487"/>
            <a:ext cx="7434111" cy="4685346"/>
            <a:chOff x="1640326" y="1447487"/>
            <a:chExt cx="7434111" cy="4685346"/>
          </a:xfrm>
        </p:grpSpPr>
        <p:grpSp>
          <p:nvGrpSpPr>
            <p:cNvPr id="6" name="Group 5" descr="Grants Management Toolbox references">
              <a:extLst>
                <a:ext uri="{FF2B5EF4-FFF2-40B4-BE49-F238E27FC236}">
                  <a16:creationId xmlns:a16="http://schemas.microsoft.com/office/drawing/2014/main" id="{F426E2F3-4896-4954-B1FF-A93420198E10}"/>
                </a:ext>
              </a:extLst>
            </p:cNvPr>
            <p:cNvGrpSpPr/>
            <p:nvPr/>
          </p:nvGrpSpPr>
          <p:grpSpPr>
            <a:xfrm>
              <a:off x="1640326" y="1447487"/>
              <a:ext cx="7434111" cy="4685346"/>
              <a:chOff x="4001954" y="3177962"/>
              <a:chExt cx="4547725"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01954" y="3177962"/>
                <a:ext cx="4317253" cy="2933847"/>
                <a:chOff x="4687754" y="3177962"/>
                <a:chExt cx="4317253"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descr="TAG tab">
                    <a:extLst>
                      <a:ext uri="{FF2B5EF4-FFF2-40B4-BE49-F238E27FC236}">
                        <a16:creationId xmlns:a16="http://schemas.microsoft.com/office/drawing/2014/main" id="{5266A0DE-41F5-4F59-9F97-33E91EF1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2925E6FE-4211-41E3-A0A7-BBFE64226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descr="GPS tab">
                    <a:extLst>
                      <a:ext uri="{FF2B5EF4-FFF2-40B4-BE49-F238E27FC236}">
                        <a16:creationId xmlns:a16="http://schemas.microsoft.com/office/drawing/2014/main" id="{96FA9E5D-E70A-4B5B-A13E-C51502470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descr="Grantee Handbook tab">
                    <a:extLst>
                      <a:ext uri="{FF2B5EF4-FFF2-40B4-BE49-F238E27FC236}">
                        <a16:creationId xmlns:a16="http://schemas.microsoft.com/office/drawing/2014/main" id="{8BB9567D-D9B4-49B9-88AA-DCD878957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descr="SMART tab">
                    <a:extLst>
                      <a:ext uri="{FF2B5EF4-FFF2-40B4-BE49-F238E27FC236}">
                        <a16:creationId xmlns:a16="http://schemas.microsoft.com/office/drawing/2014/main" id="{DA152B58-D103-4F9A-BDE6-A687E12F9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687754" y="3177962"/>
                  <a:ext cx="4317253" cy="2933847"/>
                  <a:chOff x="1009418" y="2288962"/>
                  <a:chExt cx="4317253" cy="2933847"/>
                </a:xfrm>
              </p:grpSpPr>
              <p:pic>
                <p:nvPicPr>
                  <p:cNvPr id="15" name="Picture 14">
                    <a:extLst>
                      <a:ext uri="{FF2B5EF4-FFF2-40B4-BE49-F238E27FC236}">
                        <a16:creationId xmlns:a16="http://schemas.microsoft.com/office/drawing/2014/main" id="{4EA851FE-EE66-42EA-9E5B-55E6F0276FE4}"/>
                      </a:ext>
                      <a:ext uri="{C183D7F6-B498-43B3-948B-1728B52AA6E4}">
                        <adec:decorative xmlns:adec="http://schemas.microsoft.com/office/drawing/2017/decorative" xmlns=""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376"/>
                  <a:stretch/>
                </p:blipFill>
                <p:spPr>
                  <a:xfrm>
                    <a:off x="1009418" y="2288962"/>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descr="TAG tab">
                      <a:extLst>
                        <a:ext uri="{FF2B5EF4-FFF2-40B4-BE49-F238E27FC236}">
                          <a16:creationId xmlns:a16="http://schemas.microsoft.com/office/drawing/2014/main" id="{B5C71752-95F7-4D64-8E7B-5BAABC2264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descr="CMG icon">
                      <a:extLst>
                        <a:ext uri="{FF2B5EF4-FFF2-40B4-BE49-F238E27FC236}">
                          <a16:creationId xmlns:a16="http://schemas.microsoft.com/office/drawing/2014/main" id="{B3108665-9841-40BC-BC49-46E1224353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descr="GPS icon">
                      <a:extLst>
                        <a:ext uri="{FF2B5EF4-FFF2-40B4-BE49-F238E27FC236}">
                          <a16:creationId xmlns:a16="http://schemas.microsoft.com/office/drawing/2014/main" id="{9C991C71-56BD-4CFE-A20A-4C7D698B2B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descr="Grantee Handbook icon">
                      <a:extLst>
                        <a:ext uri="{FF2B5EF4-FFF2-40B4-BE49-F238E27FC236}">
                          <a16:creationId xmlns:a16="http://schemas.microsoft.com/office/drawing/2014/main" id="{F59A0DAD-17F3-4D75-9BB4-587CC31D7F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descr="SMART icon">
                      <a:extLst>
                        <a:ext uri="{FF2B5EF4-FFF2-40B4-BE49-F238E27FC236}">
                          <a16:creationId xmlns:a16="http://schemas.microsoft.com/office/drawing/2014/main" id="{50F8459B-AB94-4414-A2F0-8942847363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27" name="TextBox 26">
              <a:extLst>
                <a:ext uri="{FF2B5EF4-FFF2-40B4-BE49-F238E27FC236}">
                  <a16:creationId xmlns:a16="http://schemas.microsoft.com/office/drawing/2014/main" id="{9F4EE540-9B77-4E4A-8CF2-CFF3DEB8895B}"/>
                </a:ext>
              </a:extLst>
            </p:cNvPr>
            <p:cNvSpPr txBox="1"/>
            <p:nvPr/>
          </p:nvSpPr>
          <p:spPr>
            <a:xfrm>
              <a:off x="2009189" y="1866139"/>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14">
                    <a:extLst>
                      <a:ext uri="{A12FA001-AC4F-418D-AE19-62706E023703}">
                        <ahyp:hlinkClr xmlns:ahyp="http://schemas.microsoft.com/office/drawing/2018/hyperlinkcolor" xmlns=""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15">
                    <a:extLst>
                      <a:ext uri="{A12FA001-AC4F-418D-AE19-62706E023703}">
                        <ahyp:hlinkClr xmlns:ahyp="http://schemas.microsoft.com/office/drawing/2018/hyperlinkcolor" xmlns=""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16">
                    <a:extLst>
                      <a:ext uri="{A12FA001-AC4F-418D-AE19-62706E023703}">
                        <ahyp:hlinkClr xmlns:ahyp="http://schemas.microsoft.com/office/drawing/2018/hyperlinkcolor" xmlns="" val="tx"/>
                      </a:ext>
                    </a:extLst>
                  </a:hlinkClick>
                </a:rPr>
                <a:t>Technical Assistance Guide</a:t>
              </a:r>
              <a:r>
                <a:rPr lang="en-US" sz="2400" u="sng" dirty="0">
                  <a:solidFill>
                    <a:srgbClr val="04625E"/>
                  </a:solidFill>
                </a:rPr>
                <a:t>s</a:t>
              </a:r>
            </a:p>
            <a:p>
              <a:pPr algn="r">
                <a:lnSpc>
                  <a:spcPts val="3000"/>
                </a:lnSpc>
                <a:spcAft>
                  <a:spcPts val="3400"/>
                </a:spcAft>
              </a:pPr>
              <a:r>
                <a:rPr lang="en-US" sz="2400" u="sng" dirty="0">
                  <a:solidFill>
                    <a:srgbClr val="D93E0D"/>
                  </a:solidFill>
                  <a:hlinkClick r:id="rId17">
                    <a:extLst>
                      <a:ext uri="{A12FA001-AC4F-418D-AE19-62706E023703}">
                        <ahyp:hlinkClr xmlns:ahyp="http://schemas.microsoft.com/office/drawing/2018/hyperlinkcolor" xmlns="" val="tx"/>
                      </a:ext>
                    </a:extLst>
                  </a:hlinkClick>
                </a:rPr>
                <a:t>ETA Grantee Handbook</a:t>
              </a:r>
              <a:endParaRPr lang="en-US" sz="2400" u="sng" dirty="0">
                <a:solidFill>
                  <a:srgbClr val="D93E0D"/>
                </a:solidFill>
              </a:endParaRPr>
            </a:p>
            <a:p>
              <a:pPr algn="r">
                <a:lnSpc>
                  <a:spcPts val="3000"/>
                </a:lnSpc>
                <a:spcAft>
                  <a:spcPts val="3400"/>
                </a:spcAft>
              </a:pPr>
              <a:r>
                <a:rPr lang="en-US" sz="2400" u="sng" dirty="0">
                  <a:solidFill>
                    <a:srgbClr val="C00000"/>
                  </a:solidFill>
                  <a:hlinkClick r:id="rId18">
                    <a:extLst>
                      <a:ext uri="{A12FA001-AC4F-418D-AE19-62706E023703}">
                        <ahyp:hlinkClr xmlns:ahyp="http://schemas.microsoft.com/office/drawing/2018/hyperlinkcolor" xmlns="" val="tx"/>
                      </a:ext>
                    </a:extLst>
                  </a:hlinkClick>
                </a:rPr>
                <a:t>WorkforceGPS Resources</a:t>
              </a:r>
              <a:endParaRPr lang="en-US" sz="2400" u="sng" dirty="0">
                <a:solidFill>
                  <a:srgbClr val="C00000"/>
                </a:solidFill>
              </a:endParaRPr>
            </a:p>
          </p:txBody>
        </p:sp>
      </p:gr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224076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Questions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Pass-through entities are generally required to advance cash to their subrecipients to meet their immediate disbursement needs?</a:t>
            </a:r>
          </a:p>
          <a:p>
            <a:pPr marL="514350" indent="-514350">
              <a:buClr>
                <a:srgbClr val="D93E0D"/>
              </a:buClr>
              <a:buFont typeface="+mj-lt"/>
              <a:buAutoNum type="arabicPeriod"/>
            </a:pPr>
            <a:r>
              <a:rPr lang="en-US" dirty="0"/>
              <a:t>As a result, pass-through entities may never put their subrecipients on a cash reimbursement basis?</a:t>
            </a:r>
          </a:p>
          <a:p>
            <a:pPr marL="514350" indent="-514350">
              <a:buClr>
                <a:srgbClr val="D93E0D"/>
              </a:buClr>
              <a:buFont typeface="+mj-lt"/>
              <a:buAutoNum type="arabicPeriod"/>
            </a:pPr>
            <a:r>
              <a:rPr lang="en-US" dirty="0"/>
              <a:t>A cash forecasting system is a helpful tool to determine the amount and timing of cash requests?</a:t>
            </a:r>
          </a:p>
          <a:p>
            <a:pPr marL="514350" indent="-514350">
              <a:buClr>
                <a:srgbClr val="D93E0D"/>
              </a:buClr>
              <a:buFont typeface="+mj-lt"/>
              <a:buAutoNum type="arabicPeriod"/>
            </a:pPr>
            <a:r>
              <a:rPr lang="en-US" dirty="0"/>
              <a:t>Non-Federal entities are not responsible for actively recovering overpayments.</a:t>
            </a:r>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C903FB7A-98EA-48EB-A106-877706C23EDC}"/>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1715646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Answers </a:t>
            </a: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Pass-through entities are generally required to advance cash to their subrecipients to meet their immediate disbursement needs?  </a:t>
            </a:r>
            <a:r>
              <a:rPr lang="en-US" b="1" dirty="0">
                <a:solidFill>
                  <a:srgbClr val="D93E0D"/>
                </a:solidFill>
              </a:rPr>
              <a:t>True</a:t>
            </a:r>
          </a:p>
          <a:p>
            <a:pPr marL="514350" indent="-514350">
              <a:buClr>
                <a:srgbClr val="D93E0D"/>
              </a:buClr>
              <a:buFont typeface="+mj-lt"/>
              <a:buAutoNum type="arabicPeriod"/>
            </a:pPr>
            <a:r>
              <a:rPr lang="en-US" dirty="0"/>
              <a:t>As a result, pass-through entities may never put their subrecipients on a cash reimbursement basis?  </a:t>
            </a:r>
            <a:r>
              <a:rPr lang="en-US" b="1" dirty="0">
                <a:solidFill>
                  <a:srgbClr val="D93E0D"/>
                </a:solidFill>
              </a:rPr>
              <a:t>False</a:t>
            </a:r>
          </a:p>
          <a:p>
            <a:pPr marL="514350" indent="-514350">
              <a:buClr>
                <a:srgbClr val="D93E0D"/>
              </a:buClr>
              <a:buFont typeface="+mj-lt"/>
              <a:buAutoNum type="arabicPeriod"/>
            </a:pPr>
            <a:r>
              <a:rPr lang="en-US" dirty="0"/>
              <a:t>A cash forecasting system is a helpful tool to determine the amount and timing of cash requests?  </a:t>
            </a:r>
            <a:r>
              <a:rPr lang="en-US" b="1" dirty="0">
                <a:solidFill>
                  <a:srgbClr val="D93E0D"/>
                </a:solidFill>
              </a:rPr>
              <a:t>True</a:t>
            </a:r>
          </a:p>
          <a:p>
            <a:pPr marL="514350" indent="-514350">
              <a:buClr>
                <a:srgbClr val="D93E0D"/>
              </a:buClr>
              <a:buFont typeface="+mj-lt"/>
              <a:buAutoNum type="arabicPeriod"/>
            </a:pPr>
            <a:r>
              <a:rPr lang="en-US" dirty="0"/>
              <a:t>Non-Federal entities are not responsible for actively recovering overpayments. </a:t>
            </a:r>
            <a:r>
              <a:rPr lang="en-US" b="1" dirty="0">
                <a:solidFill>
                  <a:srgbClr val="D93E0D"/>
                </a:solidFill>
              </a:rPr>
              <a:t>False</a:t>
            </a:r>
            <a:endParaRPr lang="en-US" b="1" dirty="0">
              <a:solidFill>
                <a:srgbClr val="D93E0D"/>
              </a:solidFill>
              <a:cs typeface="Calibri"/>
            </a:endParaRPr>
          </a:p>
          <a:p>
            <a:endParaRPr lang="en-US" dirty="0"/>
          </a:p>
        </p:txBody>
      </p:sp>
      <p:sp>
        <p:nvSpPr>
          <p:cNvPr id="4" name="Slide Number Placeholder 3">
            <a:extLst>
              <a:ext uri="{FF2B5EF4-FFF2-40B4-BE49-F238E27FC236}">
                <a16:creationId xmlns:a16="http://schemas.microsoft.com/office/drawing/2014/main" id="{C903FB7A-98EA-48EB-A106-877706C23EDC}"/>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33983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Equivalent Items</a:t>
            </a:r>
          </a:p>
        </p:txBody>
      </p:sp>
      <p:graphicFrame>
        <p:nvGraphicFramePr>
          <p:cNvPr id="4" name="Diagram 3" descr="list of cash-like items">
            <a:extLst>
              <a:ext uri="{FF2B5EF4-FFF2-40B4-BE49-F238E27FC236}">
                <a16:creationId xmlns:a16="http://schemas.microsoft.com/office/drawing/2014/main" id="{72813557-0078-4C37-ADEC-3745D44E6FB2}"/>
              </a:ext>
            </a:extLst>
          </p:cNvPr>
          <p:cNvGraphicFramePr/>
          <p:nvPr>
            <p:extLst>
              <p:ext uri="{D42A27DB-BD31-4B8C-83A1-F6EECF244321}">
                <p14:modId xmlns:p14="http://schemas.microsoft.com/office/powerpoint/2010/main" val="1140329099"/>
              </p:ext>
            </p:extLst>
          </p:nvPr>
        </p:nvGraphicFramePr>
        <p:xfrm>
          <a:off x="2442950" y="1274170"/>
          <a:ext cx="7306101" cy="475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FA4216D-3A0E-4459-A118-23625EFF3B0E}"/>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1932035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Over These Assets</a:t>
            </a:r>
          </a:p>
        </p:txBody>
      </p:sp>
      <p:sp>
        <p:nvSpPr>
          <p:cNvPr id="3" name="Content Placeholder 2"/>
          <p:cNvSpPr>
            <a:spLocks noGrp="1"/>
          </p:cNvSpPr>
          <p:nvPr>
            <p:ph idx="1"/>
          </p:nvPr>
        </p:nvSpPr>
        <p:spPr/>
        <p:txBody>
          <a:bodyPr>
            <a:normAutofit/>
          </a:bodyPr>
          <a:lstStyle/>
          <a:p>
            <a:r>
              <a:rPr lang="en-US" dirty="0"/>
              <a:t>Written internal control procedures:</a:t>
            </a:r>
          </a:p>
          <a:p>
            <a:pPr lvl="1"/>
            <a:r>
              <a:rPr lang="en-US" dirty="0"/>
              <a:t>Petty cash</a:t>
            </a:r>
          </a:p>
          <a:p>
            <a:pPr lvl="1"/>
            <a:r>
              <a:rPr lang="en-US" dirty="0"/>
              <a:t>Inventory of tokens, passes, cards, etc.</a:t>
            </a:r>
          </a:p>
          <a:p>
            <a:pPr lvl="1"/>
            <a:r>
              <a:rPr lang="en-US" dirty="0"/>
              <a:t>Monitoring of subrecipients’ cash equivalent assets</a:t>
            </a:r>
          </a:p>
          <a:p>
            <a:r>
              <a:rPr lang="en-US" dirty="0"/>
              <a:t>Access limited to authorized individuals:</a:t>
            </a:r>
          </a:p>
          <a:p>
            <a:pPr lvl="1"/>
            <a:r>
              <a:rPr lang="en-US" dirty="0"/>
              <a:t>Secure storage</a:t>
            </a:r>
          </a:p>
          <a:p>
            <a:pPr lvl="1"/>
            <a:r>
              <a:rPr lang="en-US" dirty="0"/>
              <a:t>Passwords secured and changed regularly</a:t>
            </a:r>
          </a:p>
          <a:p>
            <a:pPr lvl="1"/>
            <a:r>
              <a:rPr lang="en-US" dirty="0"/>
              <a:t>Separation of duties</a:t>
            </a:r>
          </a:p>
          <a:p>
            <a:r>
              <a:rPr lang="en-US" dirty="0"/>
              <a:t>Logs for issuing bus tokens, passes, gift cards</a:t>
            </a:r>
          </a:p>
        </p:txBody>
      </p:sp>
      <p:sp>
        <p:nvSpPr>
          <p:cNvPr id="4" name="Slide Number Placeholder 3">
            <a:extLst>
              <a:ext uri="{FF2B5EF4-FFF2-40B4-BE49-F238E27FC236}">
                <a16:creationId xmlns:a16="http://schemas.microsoft.com/office/drawing/2014/main" id="{46B35726-64FB-463D-AAD0-A43D81ADD65D}"/>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2022011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a:t>
            </a:r>
          </a:p>
        </p:txBody>
      </p:sp>
      <p:sp>
        <p:nvSpPr>
          <p:cNvPr id="3" name="Content Placeholder 2"/>
          <p:cNvSpPr>
            <a:spLocks noGrp="1"/>
          </p:cNvSpPr>
          <p:nvPr>
            <p:ph idx="1"/>
          </p:nvPr>
        </p:nvSpPr>
        <p:spPr/>
        <p:txBody>
          <a:bodyPr/>
          <a:lstStyle/>
          <a:p>
            <a:r>
              <a:rPr lang="en-US" dirty="0"/>
              <a:t>Inadequate separation of duties</a:t>
            </a:r>
          </a:p>
          <a:p>
            <a:r>
              <a:rPr lang="en-US" dirty="0"/>
              <a:t>Cash receipts/deposits recorded in the wrong revenue account or for the wrong amount</a:t>
            </a:r>
          </a:p>
          <a:p>
            <a:r>
              <a:rPr lang="en-US" dirty="0"/>
              <a:t>Unreconciled cash balances—cash on hand not identified with particular funding sources and reconciled to bank statements</a:t>
            </a:r>
          </a:p>
          <a:p>
            <a:r>
              <a:rPr lang="en-US" dirty="0"/>
              <a:t>Excessive cash on hand and poor forecasting of cash needs</a:t>
            </a:r>
          </a:p>
        </p:txBody>
      </p:sp>
      <p:sp>
        <p:nvSpPr>
          <p:cNvPr id="4" name="Slide Number Placeholder 3">
            <a:extLst>
              <a:ext uri="{FF2B5EF4-FFF2-40B4-BE49-F238E27FC236}">
                <a16:creationId xmlns:a16="http://schemas.microsoft.com/office/drawing/2014/main" id="{12EF47BA-EC3C-4844-BBB3-F5DD06B481BB}"/>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2490482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 (2)</a:t>
            </a:r>
          </a:p>
        </p:txBody>
      </p:sp>
      <p:sp>
        <p:nvSpPr>
          <p:cNvPr id="3" name="Content Placeholder 2"/>
          <p:cNvSpPr>
            <a:spLocks noGrp="1"/>
          </p:cNvSpPr>
          <p:nvPr>
            <p:ph idx="1"/>
          </p:nvPr>
        </p:nvSpPr>
        <p:spPr/>
        <p:txBody>
          <a:bodyPr>
            <a:normAutofit/>
          </a:bodyPr>
          <a:lstStyle/>
          <a:p>
            <a:r>
              <a:rPr lang="en-US" dirty="0"/>
              <a:t>Advances of Federal funds used for non-Federal purposes</a:t>
            </a:r>
          </a:p>
          <a:p>
            <a:r>
              <a:rPr lang="en-US" dirty="0"/>
              <a:t>Use of temporary checks that are out of the current check number sequence and not reflected in the revenue account or check register</a:t>
            </a:r>
          </a:p>
          <a:p>
            <a:r>
              <a:rPr lang="en-US" dirty="0"/>
              <a:t>Delayed deposit or receipts</a:t>
            </a:r>
          </a:p>
          <a:p>
            <a:r>
              <a:rPr lang="en-US" dirty="0"/>
              <a:t>Miscellaneous receipts not deposited in a timely manner or accounted for</a:t>
            </a:r>
          </a:p>
          <a:p>
            <a:r>
              <a:rPr lang="en-US" dirty="0"/>
              <a:t>No action or closing of long outstanding checks</a:t>
            </a:r>
          </a:p>
          <a:p>
            <a:r>
              <a:rPr lang="en-US" dirty="0"/>
              <a:t>Use of Federal funds to pay overdraft fees or other penalties</a:t>
            </a:r>
          </a:p>
          <a:p>
            <a:endParaRPr lang="en-US" dirty="0"/>
          </a:p>
        </p:txBody>
      </p:sp>
      <p:sp>
        <p:nvSpPr>
          <p:cNvPr id="4" name="Slide Number Placeholder 3">
            <a:extLst>
              <a:ext uri="{FF2B5EF4-FFF2-40B4-BE49-F238E27FC236}">
                <a16:creationId xmlns:a16="http://schemas.microsoft.com/office/drawing/2014/main" id="{073E676C-0857-4FF4-802D-FF54190B8FF6}"/>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3704912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 (3)</a:t>
            </a:r>
          </a:p>
        </p:txBody>
      </p:sp>
      <p:sp>
        <p:nvSpPr>
          <p:cNvPr id="3" name="Content Placeholder 2"/>
          <p:cNvSpPr>
            <a:spLocks noGrp="1"/>
          </p:cNvSpPr>
          <p:nvPr>
            <p:ph idx="1"/>
          </p:nvPr>
        </p:nvSpPr>
        <p:spPr/>
        <p:txBody>
          <a:bodyPr/>
          <a:lstStyle/>
          <a:p>
            <a:r>
              <a:rPr lang="en-US" dirty="0"/>
              <a:t>Excess inventory of bus passes, etc.</a:t>
            </a:r>
          </a:p>
          <a:p>
            <a:r>
              <a:rPr lang="en-US" dirty="0"/>
              <a:t>No logs documenting the issuance of bus tokens and passes, petty cash, etc.</a:t>
            </a:r>
          </a:p>
          <a:p>
            <a:r>
              <a:rPr lang="en-US" dirty="0"/>
              <a:t>Petty cash, blank checks, check-signing equipment, credit and debit cards, passwords, tokens and passes not securely stored</a:t>
            </a:r>
          </a:p>
          <a:p>
            <a:r>
              <a:rPr lang="en-US" dirty="0"/>
              <a:t>Checks issued but never mailed or released</a:t>
            </a:r>
          </a:p>
          <a:p>
            <a:r>
              <a:rPr lang="en-US" dirty="0"/>
              <a:t>Failure to recognize the grant’s share of interest earned in joint accounts</a:t>
            </a:r>
          </a:p>
        </p:txBody>
      </p:sp>
      <p:sp>
        <p:nvSpPr>
          <p:cNvPr id="4" name="Slide Number Placeholder 3">
            <a:extLst>
              <a:ext uri="{FF2B5EF4-FFF2-40B4-BE49-F238E27FC236}">
                <a16:creationId xmlns:a16="http://schemas.microsoft.com/office/drawing/2014/main" id="{79E0217D-AD3C-46AF-B23A-3BE5F82A4564}"/>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3413296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Questions </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D93E0D"/>
                </a:solidFill>
              </a:rPr>
              <a:t>True or False?</a:t>
            </a:r>
          </a:p>
          <a:p>
            <a:pPr marL="457200" indent="-457200">
              <a:buClr>
                <a:srgbClr val="D93E0D"/>
              </a:buClr>
              <a:buFont typeface="+mj-lt"/>
              <a:buAutoNum type="arabicPeriod"/>
            </a:pPr>
            <a:r>
              <a:rPr lang="en-US" dirty="0"/>
              <a:t>The requirement to have written internal control procedures for managing cash does not apply to cash equivalent items.</a:t>
            </a:r>
          </a:p>
          <a:p>
            <a:pPr marL="457200" indent="-457200">
              <a:buClr>
                <a:srgbClr val="D93E0D"/>
              </a:buClr>
              <a:buFont typeface="+mj-lt"/>
              <a:buAutoNum type="arabicPeriod"/>
            </a:pPr>
            <a:r>
              <a:rPr lang="en-US" dirty="0"/>
              <a:t>Non-Federal entities must use existing advances and available program income before requesting additional cash advances.</a:t>
            </a:r>
          </a:p>
          <a:p>
            <a:pPr marL="457200" indent="-457200">
              <a:buClr>
                <a:srgbClr val="D93E0D"/>
              </a:buClr>
              <a:buFont typeface="+mj-lt"/>
              <a:buAutoNum type="arabicPeriod"/>
            </a:pPr>
            <a:r>
              <a:rPr lang="en-US" dirty="0"/>
              <a:t>The WIOA-funded grant’s share of interest earned on Federal funds deposited with other non-Federal funds in the same bank or treasury account must be treated as program income to the grant.</a:t>
            </a:r>
          </a:p>
          <a:p>
            <a:pPr marL="457200" indent="-457200">
              <a:buClr>
                <a:srgbClr val="D93E0D"/>
              </a:buClr>
              <a:buFont typeface="+mj-lt"/>
              <a:buAutoNum type="arabicPeriod"/>
            </a:pPr>
            <a:r>
              <a:rPr lang="en-US" dirty="0"/>
              <a:t>Since cash is fungible, Federal cash receipts may be used for non-Federal purposes as long as the Federal funds are eventually reimbursed.</a:t>
            </a:r>
          </a:p>
          <a:p>
            <a:endParaRPr lang="en-US" dirty="0"/>
          </a:p>
        </p:txBody>
      </p:sp>
      <p:sp>
        <p:nvSpPr>
          <p:cNvPr id="4" name="Slide Number Placeholder 3">
            <a:extLst>
              <a:ext uri="{FF2B5EF4-FFF2-40B4-BE49-F238E27FC236}">
                <a16:creationId xmlns:a16="http://schemas.microsoft.com/office/drawing/2014/main" id="{42F57E49-F495-44DE-974F-D90AE52FB2CC}"/>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3505864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Answers</a:t>
            </a:r>
          </a:p>
        </p:txBody>
      </p:sp>
      <p:sp>
        <p:nvSpPr>
          <p:cNvPr id="3" name="Content Placeholder 2"/>
          <p:cNvSpPr>
            <a:spLocks noGrp="1"/>
          </p:cNvSpPr>
          <p:nvPr>
            <p:ph idx="1"/>
          </p:nvPr>
        </p:nvSpPr>
        <p:spPr/>
        <p:txBody>
          <a:bodyPr>
            <a:normAutofit/>
          </a:bodyPr>
          <a:lstStyle/>
          <a:p>
            <a:pPr marL="457200" indent="-457200">
              <a:buClr>
                <a:srgbClr val="D93E0D"/>
              </a:buClr>
              <a:buFont typeface="+mj-lt"/>
              <a:buAutoNum type="arabicPeriod"/>
            </a:pPr>
            <a:r>
              <a:rPr lang="en-US" dirty="0"/>
              <a:t>The requirement to have written internal control procedures for managing cash does not apply to cash equivalent items.  </a:t>
            </a:r>
            <a:r>
              <a:rPr lang="en-US" b="1" dirty="0">
                <a:solidFill>
                  <a:srgbClr val="D93E0D"/>
                </a:solidFill>
              </a:rPr>
              <a:t>False</a:t>
            </a:r>
          </a:p>
          <a:p>
            <a:pPr marL="457200" indent="-457200">
              <a:buClr>
                <a:srgbClr val="D93E0D"/>
              </a:buClr>
              <a:buFont typeface="+mj-lt"/>
              <a:buAutoNum type="arabicPeriod"/>
            </a:pPr>
            <a:r>
              <a:rPr lang="en-US" dirty="0"/>
              <a:t>Non-Federal entities must use existing advances and available program income before requesting additional cash advances. </a:t>
            </a:r>
            <a:r>
              <a:rPr lang="en-US" b="1" dirty="0">
                <a:solidFill>
                  <a:srgbClr val="D93E0D"/>
                </a:solidFill>
              </a:rPr>
              <a:t>True</a:t>
            </a:r>
          </a:p>
          <a:p>
            <a:pPr marL="457200" indent="-457200">
              <a:buClr>
                <a:srgbClr val="D93E0D"/>
              </a:buClr>
              <a:buFont typeface="+mj-lt"/>
              <a:buAutoNum type="arabicPeriod"/>
            </a:pPr>
            <a:r>
              <a:rPr lang="en-US" dirty="0"/>
              <a:t>The WIOA-funded grant’s share of interest earned on Federal funds deposited with other non-Federal funds in the same bank or treasury account must be treated as program income to the grant.  </a:t>
            </a:r>
            <a:r>
              <a:rPr lang="en-US" b="1" dirty="0">
                <a:solidFill>
                  <a:srgbClr val="D93E0D"/>
                </a:solidFill>
              </a:rPr>
              <a:t>True</a:t>
            </a:r>
          </a:p>
          <a:p>
            <a:pPr marL="457200" indent="-457200">
              <a:buClr>
                <a:srgbClr val="D93E0D"/>
              </a:buClr>
              <a:buFont typeface="+mj-lt"/>
              <a:buAutoNum type="arabicPeriod"/>
            </a:pPr>
            <a:r>
              <a:rPr lang="en-US" dirty="0"/>
              <a:t>Since cash is fungible, Federal cash receipts may be used for non-Federal purposes as long as the Federal funds are eventually reimbursed.  </a:t>
            </a:r>
            <a:r>
              <a:rPr lang="en-US" b="1" dirty="0">
                <a:solidFill>
                  <a:srgbClr val="D93E0D"/>
                </a:solidFill>
              </a:rPr>
              <a:t>False</a:t>
            </a:r>
          </a:p>
          <a:p>
            <a:endParaRPr lang="en-US" dirty="0"/>
          </a:p>
        </p:txBody>
      </p:sp>
      <p:sp>
        <p:nvSpPr>
          <p:cNvPr id="4" name="Slide Number Placeholder 3">
            <a:extLst>
              <a:ext uri="{FF2B5EF4-FFF2-40B4-BE49-F238E27FC236}">
                <a16:creationId xmlns:a16="http://schemas.microsoft.com/office/drawing/2014/main" id="{42F57E49-F495-44DE-974F-D90AE52FB2CC}"/>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2421634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3.c. Payment and Cash Management</a:t>
            </a:r>
          </a:p>
        </p:txBody>
      </p:sp>
      <p:grpSp>
        <p:nvGrpSpPr>
          <p:cNvPr id="5" name="Group 4" descr="Grants Management Toolbox references with CMG tab selected">
            <a:extLst>
              <a:ext uri="{FF2B5EF4-FFF2-40B4-BE49-F238E27FC236}">
                <a16:creationId xmlns:a16="http://schemas.microsoft.com/office/drawing/2014/main" id="{47350C30-5834-4679-8CE2-8CA8C72D5A20}"/>
              </a:ext>
            </a:extLst>
          </p:cNvPr>
          <p:cNvGrpSpPr/>
          <p:nvPr/>
        </p:nvGrpSpPr>
        <p:grpSpPr>
          <a:xfrm>
            <a:off x="7523354" y="2080791"/>
            <a:ext cx="4547725" cy="4096173"/>
            <a:chOff x="4001954" y="2015636"/>
            <a:chExt cx="4547725" cy="4096173"/>
          </a:xfrm>
        </p:grpSpPr>
        <p:grpSp>
          <p:nvGrpSpPr>
            <p:cNvPr id="6" name="Group 5">
              <a:extLst>
                <a:ext uri="{FF2B5EF4-FFF2-40B4-BE49-F238E27FC236}">
                  <a16:creationId xmlns:a16="http://schemas.microsoft.com/office/drawing/2014/main" id="{3B6FB8F4-EE2E-4ACF-8736-D59C7A017852}"/>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0EF8D56-2036-4DB1-820A-C163CB10A2E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EF976C8F-7B0A-4151-93B1-98804F3B5441}"/>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descr="CMG icon">
                  <a:extLst>
                    <a:ext uri="{FF2B5EF4-FFF2-40B4-BE49-F238E27FC236}">
                      <a16:creationId xmlns:a16="http://schemas.microsoft.com/office/drawing/2014/main" id="{38C6B218-4FC7-433B-BE79-EEB684D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FF56F48-4D20-4A89-8410-CB05E9124912}"/>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D3E19D3-0417-40D8-A335-C4EA57A6A4CD}"/>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F8994F06-5B7E-477A-91DF-4F4354D93ED6}"/>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981CA86-22FD-485D-AB2B-6EADEA4FEA7C}"/>
                  </a:ext>
                </a:extLst>
              </p:cNvPr>
              <p:cNvGrpSpPr/>
              <p:nvPr/>
            </p:nvGrpSpPr>
            <p:grpSpPr>
              <a:xfrm>
                <a:off x="4687754" y="2015636"/>
                <a:ext cx="4317253" cy="4096173"/>
                <a:chOff x="1009418" y="1126636"/>
                <a:chExt cx="4317253" cy="4096173"/>
              </a:xfrm>
            </p:grpSpPr>
            <p:pic>
              <p:nvPicPr>
                <p:cNvPr id="10" name="Picture 9" descr="CMG icon">
                  <a:extLst>
                    <a:ext uri="{FF2B5EF4-FFF2-40B4-BE49-F238E27FC236}">
                      <a16:creationId xmlns:a16="http://schemas.microsoft.com/office/drawing/2014/main" id="{5FFC49C4-8A1C-466F-A51C-13820426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44F5B092-F141-425E-AD99-C7E6E1365278}"/>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F6B9744-6B0E-47EB-9119-B9120E167396}"/>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740390" cy="4756184"/>
          </a:xfrm>
        </p:spPr>
        <p:txBody>
          <a:bodyPr>
            <a:normAutofit/>
          </a:bodyPr>
          <a:lstStyle/>
          <a:p>
            <a:r>
              <a:rPr lang="en-US" dirty="0"/>
              <a:t>Indicator 3.c.1: Cash Disbursements</a:t>
            </a:r>
          </a:p>
          <a:p>
            <a:pPr lvl="1"/>
            <a:r>
              <a:rPr lang="en-US" dirty="0"/>
              <a:t>What is the mechanism or tool used by the grant recipient to determine the amount of cash to draw down? How often is it performed and reviewed?</a:t>
            </a:r>
          </a:p>
          <a:p>
            <a:r>
              <a:rPr lang="en-US" dirty="0"/>
              <a:t>Indicator 3.c.2: Payment and Cash Management</a:t>
            </a:r>
          </a:p>
          <a:p>
            <a:pPr lvl="1"/>
            <a:r>
              <a:rPr lang="en-US" dirty="0"/>
              <a:t>Does the grant recipient have policies and procedures in place to identify and recapture improper payments?</a:t>
            </a:r>
          </a:p>
          <a:p>
            <a:r>
              <a:rPr lang="en-US" dirty="0"/>
              <a:t>Indicator 3.c.3: Deposit Insurance</a:t>
            </a:r>
          </a:p>
          <a:p>
            <a:pPr lvl="1"/>
            <a:r>
              <a:rPr lang="en-US" dirty="0"/>
              <a:t>Are DOL’s Federal dollars deposited in a deposit account and not in an investment account?</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Overview</a:t>
            </a:r>
          </a:p>
        </p:txBody>
      </p:sp>
      <p:sp>
        <p:nvSpPr>
          <p:cNvPr id="3" name="Content Placeholder 2"/>
          <p:cNvSpPr>
            <a:spLocks noGrp="1"/>
          </p:cNvSpPr>
          <p:nvPr>
            <p:ph idx="1"/>
          </p:nvPr>
        </p:nvSpPr>
        <p:spPr/>
        <p:txBody>
          <a:bodyPr>
            <a:normAutofit/>
          </a:bodyPr>
          <a:lstStyle/>
          <a:p>
            <a:r>
              <a:rPr lang="en-US" dirty="0"/>
              <a:t>Uniform Guidance standards and DOL exceptions related to managing cash and other assets</a:t>
            </a:r>
          </a:p>
          <a:p>
            <a:r>
              <a:rPr lang="en-US" dirty="0"/>
              <a:t>Interest income and program income</a:t>
            </a:r>
          </a:p>
          <a:p>
            <a:r>
              <a:rPr lang="en-US" dirty="0"/>
              <a:t>DOL payments process to recipients</a:t>
            </a:r>
          </a:p>
          <a:p>
            <a:r>
              <a:rPr lang="en-US" dirty="0"/>
              <a:t>Payment options for the pass-through entity’s payment system</a:t>
            </a:r>
          </a:p>
          <a:p>
            <a:r>
              <a:rPr lang="en-US" dirty="0"/>
              <a:t>Manage other cash equivalent items</a:t>
            </a:r>
          </a:p>
          <a:p>
            <a:r>
              <a:rPr lang="en-US" dirty="0"/>
              <a:t>Common mistakes and how to avoid them</a:t>
            </a:r>
          </a:p>
        </p:txBody>
      </p:sp>
      <p:sp>
        <p:nvSpPr>
          <p:cNvPr id="4" name="Slide Number Placeholder 3">
            <a:extLst>
              <a:ext uri="{FF2B5EF4-FFF2-40B4-BE49-F238E27FC236}">
                <a16:creationId xmlns:a16="http://schemas.microsoft.com/office/drawing/2014/main" id="{72D9EA0B-3AE2-4B65-9034-1C39841C6163}"/>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140581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p:txBody>
          <a:bodyPr>
            <a:normAutofit fontScale="92500"/>
          </a:bodyPr>
          <a:lstStyle/>
          <a:p>
            <a:r>
              <a:rPr lang="en-US" sz="3200" dirty="0"/>
              <a:t>Cash Management and Payments</a:t>
            </a:r>
          </a:p>
          <a:p>
            <a:pPr lvl="1">
              <a:buClr>
                <a:srgbClr val="D93E0D"/>
              </a:buClr>
              <a:buFont typeface="Wingdings" panose="05000000000000000000" pitchFamily="2" charset="2"/>
              <a:buChar char="q"/>
            </a:pPr>
            <a:r>
              <a:rPr lang="en-US" dirty="0"/>
              <a:t>Install or update the control system to limit access and reasonably safeguard Federal funds, program income, revenues and cash equivalent assess such as credit cards, bus tokens, transit cards, debit cards, and gift cards from theft, loss, or damage. </a:t>
            </a:r>
          </a:p>
          <a:p>
            <a:pPr lvl="1">
              <a:buClr>
                <a:srgbClr val="D93E0D"/>
              </a:buClr>
              <a:buFont typeface="Wingdings" panose="05000000000000000000" pitchFamily="2" charset="2"/>
              <a:buChar char="q"/>
            </a:pPr>
            <a:r>
              <a:rPr lang="en-US" dirty="0"/>
              <a:t>Install a process or procedure to monitor cash and payments of a subrecipient or contractor deemed at ’risk’ or at high risk.</a:t>
            </a:r>
          </a:p>
          <a:p>
            <a:pPr lvl="1">
              <a:buClr>
                <a:srgbClr val="D93E0D"/>
              </a:buClr>
              <a:buFont typeface="Wingdings" panose="05000000000000000000" pitchFamily="2" charset="2"/>
              <a:buChar char="q"/>
            </a:pPr>
            <a:r>
              <a:rPr lang="en-US" dirty="0"/>
              <a:t>Conduct periodic reconciliations of all Federal funds, cash-equivalent assets, and items with a tangible monetary value (e.g., bus cards, gift cards, gas cards).</a:t>
            </a:r>
          </a:p>
          <a:p>
            <a:pPr lvl="1">
              <a:buClr>
                <a:srgbClr val="D93E0D"/>
              </a:buClr>
              <a:buFont typeface="Wingdings" panose="05000000000000000000" pitchFamily="2" charset="2"/>
              <a:buChar char="q"/>
            </a:pPr>
            <a:r>
              <a:rPr lang="en-US" dirty="0"/>
              <a:t>Install compensating controls or reasonable separation of duties in key functions or processes that pose a risk for misuse, mishandling, or theft in this area.</a:t>
            </a:r>
          </a:p>
          <a:p>
            <a:pPr lvl="1">
              <a:buClr>
                <a:srgbClr val="D93E0D"/>
              </a:buClr>
              <a:buFont typeface="Wingdings" panose="05000000000000000000" pitchFamily="2" charset="2"/>
              <a:buChar char="q"/>
            </a:pPr>
            <a:r>
              <a:rPr lang="en-US" dirty="0"/>
              <a:t>Develop or update procedures to ensure that grant funds or cash drawdown requests and disbursements are conducted timely in order to minimize cash on hand.  Such procedures would liquidate any existing program income before requesting additional Federal funds.</a:t>
            </a:r>
          </a:p>
          <a:p>
            <a:pPr lvl="1">
              <a:buClr>
                <a:schemeClr val="accent2"/>
              </a:buCl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grpSp>
        <p:nvGrpSpPr>
          <p:cNvPr id="5" name="Group 4" descr="Grants Management Toolbox references with TAG tab selected">
            <a:extLst>
              <a:ext uri="{FF2B5EF4-FFF2-40B4-BE49-F238E27FC236}">
                <a16:creationId xmlns:a16="http://schemas.microsoft.com/office/drawing/2014/main" id="{6FA64C5C-6FFB-4956-90FB-FC7A70E8FB8C}"/>
              </a:ext>
            </a:extLst>
          </p:cNvPr>
          <p:cNvGrpSpPr/>
          <p:nvPr/>
        </p:nvGrpSpPr>
        <p:grpSpPr>
          <a:xfrm>
            <a:off x="7560607" y="2080790"/>
            <a:ext cx="4547725" cy="4096173"/>
            <a:chOff x="4001954" y="2015636"/>
            <a:chExt cx="4547725" cy="4096173"/>
          </a:xfrm>
        </p:grpSpPr>
        <p:grpSp>
          <p:nvGrpSpPr>
            <p:cNvPr id="6" name="Group 5">
              <a:extLst>
                <a:ext uri="{FF2B5EF4-FFF2-40B4-BE49-F238E27FC236}">
                  <a16:creationId xmlns:a16="http://schemas.microsoft.com/office/drawing/2014/main" id="{69055A8F-6491-46B4-9413-BF55C47C8809}"/>
                </a:ext>
              </a:extLst>
            </p:cNvPr>
            <p:cNvGrpSpPr/>
            <p:nvPr/>
          </p:nvGrpSpPr>
          <p:grpSpPr>
            <a:xfrm>
              <a:off x="4001954" y="2015636"/>
              <a:ext cx="4317253" cy="4096173"/>
              <a:chOff x="4687754" y="2015636"/>
              <a:chExt cx="4317253" cy="4096173"/>
            </a:xfrm>
          </p:grpSpPr>
          <p:grpSp>
            <p:nvGrpSpPr>
              <p:cNvPr id="12" name="Group 11">
                <a:extLst>
                  <a:ext uri="{FF2B5EF4-FFF2-40B4-BE49-F238E27FC236}">
                    <a16:creationId xmlns:a16="http://schemas.microsoft.com/office/drawing/2014/main" id="{D9D779CD-6346-485E-BCC0-8C32FB15E943}"/>
                  </a:ext>
                </a:extLst>
              </p:cNvPr>
              <p:cNvGrpSpPr/>
              <p:nvPr/>
            </p:nvGrpSpPr>
            <p:grpSpPr>
              <a:xfrm>
                <a:off x="8535654" y="3347444"/>
                <a:ext cx="469353" cy="2482846"/>
                <a:chOff x="6014605" y="2587767"/>
                <a:chExt cx="469353" cy="2482846"/>
              </a:xfrm>
            </p:grpSpPr>
            <p:pic>
              <p:nvPicPr>
                <p:cNvPr id="21" name="Picture 20" descr="TAG icon">
                  <a:extLst>
                    <a:ext uri="{FF2B5EF4-FFF2-40B4-BE49-F238E27FC236}">
                      <a16:creationId xmlns:a16="http://schemas.microsoft.com/office/drawing/2014/main" id="{96CB8C06-2F31-4C35-891C-B21B95912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2" name="Picture 21">
                  <a:extLst>
                    <a:ext uri="{FF2B5EF4-FFF2-40B4-BE49-F238E27FC236}">
                      <a16:creationId xmlns:a16="http://schemas.microsoft.com/office/drawing/2014/main" id="{09F5BF99-5E0A-4B54-B515-F4144B769CB1}"/>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3" name="Picture 22">
                  <a:extLst>
                    <a:ext uri="{FF2B5EF4-FFF2-40B4-BE49-F238E27FC236}">
                      <a16:creationId xmlns:a16="http://schemas.microsoft.com/office/drawing/2014/main" id="{04D0F68F-EBCB-492E-BC78-B8B24ADEC0C6}"/>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4" name="Picture 23">
                  <a:extLst>
                    <a:ext uri="{FF2B5EF4-FFF2-40B4-BE49-F238E27FC236}">
                      <a16:creationId xmlns:a16="http://schemas.microsoft.com/office/drawing/2014/main" id="{E7A35E20-C7FB-4ED7-BFFD-ED4F45EB316F}"/>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5" name="Picture 24">
                  <a:extLst>
                    <a:ext uri="{FF2B5EF4-FFF2-40B4-BE49-F238E27FC236}">
                      <a16:creationId xmlns:a16="http://schemas.microsoft.com/office/drawing/2014/main" id="{45BD9780-209C-45AE-8BBE-E9A2AC4C6DEE}"/>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3" name="Group 12">
                <a:extLst>
                  <a:ext uri="{FF2B5EF4-FFF2-40B4-BE49-F238E27FC236}">
                    <a16:creationId xmlns:a16="http://schemas.microsoft.com/office/drawing/2014/main" id="{28BF9ED4-A7AC-448D-B079-056D3C395ABB}"/>
                  </a:ext>
                </a:extLst>
              </p:cNvPr>
              <p:cNvGrpSpPr/>
              <p:nvPr/>
            </p:nvGrpSpPr>
            <p:grpSpPr>
              <a:xfrm>
                <a:off x="4687754" y="2015636"/>
                <a:ext cx="4317253" cy="4096173"/>
                <a:chOff x="1009418" y="1126636"/>
                <a:chExt cx="4317253" cy="4096173"/>
              </a:xfrm>
            </p:grpSpPr>
            <p:pic>
              <p:nvPicPr>
                <p:cNvPr id="16" name="Picture 15" descr="TAG icon">
                  <a:extLst>
                    <a:ext uri="{FF2B5EF4-FFF2-40B4-BE49-F238E27FC236}">
                      <a16:creationId xmlns:a16="http://schemas.microsoft.com/office/drawing/2014/main" id="{37928CDB-9CB8-49B3-A0FA-6A5EA2FC84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5" name="Picture 14">
                  <a:extLst>
                    <a:ext uri="{FF2B5EF4-FFF2-40B4-BE49-F238E27FC236}">
                      <a16:creationId xmlns:a16="http://schemas.microsoft.com/office/drawing/2014/main" id="{34F00367-6796-49F3-8DBE-34B67ED2FBED}"/>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F2469E08-9AAF-4292-883C-50CA34085789}"/>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518160" y="1420779"/>
            <a:ext cx="10322886" cy="4756184"/>
          </a:xfrm>
        </p:spPr>
        <p:txBody>
          <a:bodyPr>
            <a:normAutofit/>
          </a:bodyPr>
          <a:lstStyle/>
          <a:p>
            <a:pPr lvl="1">
              <a:buClr>
                <a:srgbClr val="D93E0D"/>
              </a:buClr>
              <a:buFont typeface="Wingdings" panose="05000000000000000000" pitchFamily="2" charset="2"/>
              <a:buChar char="q"/>
            </a:pPr>
            <a:r>
              <a:rPr lang="en-US" dirty="0"/>
              <a:t>Develop or update instructions that provide cash advances and/or working capital to subrecipients.</a:t>
            </a:r>
          </a:p>
          <a:p>
            <a:pPr lvl="1">
              <a:buClr>
                <a:srgbClr val="D93E0D"/>
              </a:buClr>
              <a:buFont typeface="Wingdings" panose="05000000000000000000" pitchFamily="2" charset="2"/>
              <a:buChar char="q"/>
            </a:pPr>
            <a:r>
              <a:rPr lang="en-US" dirty="0"/>
              <a:t>Develop or update procedures to monitor the cash requests and expenses reported by subrecipients to ensure that cash on hand is minimal.</a:t>
            </a:r>
          </a:p>
          <a:p>
            <a:pPr lvl="1">
              <a:buClr>
                <a:srgbClr val="D93E0D"/>
              </a:buClr>
              <a:buFont typeface="Wingdings" panose="05000000000000000000" pitchFamily="2" charset="2"/>
              <a:buChar char="q"/>
            </a:pPr>
            <a:r>
              <a:rPr lang="en-US" dirty="0"/>
              <a:t>Develop or update policies to ensure the daily cash balances of the organization’s bank accounts are within the FDIC insured limits.  In instances where daily balances exceed the insured limits, policies would address how additional collateral or s steps have been taken with the bank to minimize risk of loss.</a:t>
            </a:r>
          </a:p>
          <a:p>
            <a:pPr lvl="1">
              <a:buClr>
                <a:srgbClr val="D93E0D"/>
              </a:buClr>
              <a:buFont typeface="Wingdings" panose="05000000000000000000" pitchFamily="2" charset="2"/>
              <a:buChar char="q"/>
            </a:pPr>
            <a:r>
              <a:rPr lang="en-US" dirty="0"/>
              <a:t>Install a process or procedure to track, report, and collect improper payments. [</a:t>
            </a:r>
            <a:r>
              <a:rPr lang="en-US" dirty="0">
                <a:hlinkClick r:id="rId10"/>
              </a:rPr>
              <a:t>2 CFR 200.305</a:t>
            </a:r>
            <a:r>
              <a:rPr lang="en-US" dirty="0"/>
              <a:t>]</a:t>
            </a:r>
          </a:p>
        </p:txBody>
      </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1433334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Review</a:t>
            </a:r>
          </a:p>
        </p:txBody>
      </p:sp>
      <p:sp>
        <p:nvSpPr>
          <p:cNvPr id="3" name="Content Placeholder 2"/>
          <p:cNvSpPr>
            <a:spLocks noGrp="1"/>
          </p:cNvSpPr>
          <p:nvPr>
            <p:ph idx="1"/>
          </p:nvPr>
        </p:nvSpPr>
        <p:spPr/>
        <p:txBody>
          <a:bodyPr>
            <a:normAutofit/>
          </a:bodyPr>
          <a:lstStyle/>
          <a:p>
            <a:r>
              <a:rPr lang="en-US" dirty="0"/>
              <a:t>Cash on hand must be limited to the amount needed for immediate disbursement</a:t>
            </a:r>
          </a:p>
          <a:p>
            <a:r>
              <a:rPr lang="en-US" dirty="0"/>
              <a:t>Subrecipient cash balances should be monitored for compliance with the Federal requirements</a:t>
            </a:r>
          </a:p>
          <a:p>
            <a:r>
              <a:rPr lang="en-US" dirty="0"/>
              <a:t>All non-Federal entities must have written cash management policies and adequate internal controls over cash and cash equivalent assets including improper payments</a:t>
            </a:r>
          </a:p>
          <a:p>
            <a:r>
              <a:rPr lang="en-US" dirty="0"/>
              <a:t>Identify the situations when payments may be withheld or when advances are not possible</a:t>
            </a:r>
          </a:p>
          <a:p>
            <a:endParaRPr lang="en-US" dirty="0"/>
          </a:p>
        </p:txBody>
      </p:sp>
      <p:sp>
        <p:nvSpPr>
          <p:cNvPr id="4" name="Slide Number Placeholder 3">
            <a:extLst>
              <a:ext uri="{FF2B5EF4-FFF2-40B4-BE49-F238E27FC236}">
                <a16:creationId xmlns:a16="http://schemas.microsoft.com/office/drawing/2014/main" id="{EB21598A-34BC-4339-ADBD-E91633507994}"/>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1025735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401707"/>
            <a:ext cx="5486400" cy="4679057"/>
          </a:xfrm>
        </p:spPr>
        <p:txBody>
          <a:bodyPr/>
          <a:lstStyle/>
          <a:p>
            <a:r>
              <a:rPr lang="en-US" sz="2400" dirty="0">
                <a:hlinkClick r:id="rId3"/>
              </a:rPr>
              <a:t>Core Monitoring Guide</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Objective 3.c Payment and Cash Management</a:t>
            </a:r>
          </a:p>
          <a:p>
            <a:r>
              <a:rPr lang="en-US" sz="2400" dirty="0">
                <a:hlinkClick r:id="rId4"/>
              </a:rPr>
              <a:t>Grant &amp; Financial Management Technical Assistance Guide </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Chapter 3: Cash Management and Payments</a:t>
            </a:r>
          </a:p>
          <a:p>
            <a:r>
              <a:rPr lang="en-US" sz="2400" dirty="0"/>
              <a:t>Department of Labor Uniform Guidance Exceptions </a:t>
            </a:r>
            <a:r>
              <a:rPr lang="en-US" sz="2400" dirty="0">
                <a:hlinkClick r:id="rId5"/>
              </a:rPr>
              <a:t>2 CFR Part 2900</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2900.6</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2900.7</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029619" y="1401707"/>
            <a:ext cx="4608643" cy="4679054"/>
          </a:xfrm>
        </p:spPr>
        <p:txBody>
          <a:bodyPr/>
          <a:lstStyle/>
          <a:p>
            <a:r>
              <a:rPr lang="en-US" sz="2400" dirty="0"/>
              <a:t>Uniform Administrative Requirements, Cost Principles, and Audit Requirements for Federal Awards </a:t>
            </a:r>
            <a:r>
              <a:rPr lang="en-US" sz="2400" dirty="0">
                <a:hlinkClick r:id="rId6"/>
              </a:rPr>
              <a:t>2 CFR Part 200</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200.207</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200.302</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200.303</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200.305</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200.331</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200.342</a:t>
            </a:r>
          </a:p>
          <a:p>
            <a:r>
              <a:rPr lang="en-US" sz="2400" dirty="0"/>
              <a:t>WIOA Provisions </a:t>
            </a:r>
            <a:r>
              <a:rPr lang="en-US" sz="2400" dirty="0">
                <a:hlinkClick r:id="rId7"/>
              </a:rPr>
              <a:t>20 CFR Part 683</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20 CFR 683.200</a:t>
            </a:r>
          </a:p>
        </p:txBody>
      </p:sp>
      <p:grpSp>
        <p:nvGrpSpPr>
          <p:cNvPr id="27" name="Group 26" descr="Grants Management Toolbox references">
            <a:extLst>
              <a:ext uri="{FF2B5EF4-FFF2-40B4-BE49-F238E27FC236}">
                <a16:creationId xmlns:a16="http://schemas.microsoft.com/office/drawing/2014/main" id="{6F77BBC2-DF24-40D3-87F9-2486AC6B9B57}"/>
              </a:ext>
            </a:extLst>
          </p:cNvPr>
          <p:cNvGrpSpPr/>
          <p:nvPr/>
        </p:nvGrpSpPr>
        <p:grpSpPr>
          <a:xfrm>
            <a:off x="7425351" y="2124471"/>
            <a:ext cx="4547725" cy="4096173"/>
            <a:chOff x="4001954" y="2015636"/>
            <a:chExt cx="4547725" cy="4096173"/>
          </a:xfrm>
        </p:grpSpPr>
        <p:grpSp>
          <p:nvGrpSpPr>
            <p:cNvPr id="28" name="Group 27">
              <a:extLst>
                <a:ext uri="{FF2B5EF4-FFF2-40B4-BE49-F238E27FC236}">
                  <a16:creationId xmlns:a16="http://schemas.microsoft.com/office/drawing/2014/main" id="{D3509955-D69A-4421-B4BE-7805C18C5AFD}"/>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FA279EB2-9A13-41BF-9007-DE14D5656414}"/>
                  </a:ext>
                </a:extLst>
              </p:cNvPr>
              <p:cNvGrpSpPr/>
              <p:nvPr/>
            </p:nvGrpSpPr>
            <p:grpSpPr>
              <a:xfrm>
                <a:off x="8535654" y="3347444"/>
                <a:ext cx="469353" cy="2482846"/>
                <a:chOff x="6014605" y="2587767"/>
                <a:chExt cx="469353" cy="2482846"/>
              </a:xfrm>
            </p:grpSpPr>
            <p:pic>
              <p:nvPicPr>
                <p:cNvPr id="43" name="Picture 42" descr="TAG icon">
                  <a:extLst>
                    <a:ext uri="{FF2B5EF4-FFF2-40B4-BE49-F238E27FC236}">
                      <a16:creationId xmlns:a16="http://schemas.microsoft.com/office/drawing/2014/main" id="{69FD1157-D22D-4BB6-B997-3FF2038C01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descr="CMG icon">
                  <a:extLst>
                    <a:ext uri="{FF2B5EF4-FFF2-40B4-BE49-F238E27FC236}">
                      <a16:creationId xmlns:a16="http://schemas.microsoft.com/office/drawing/2014/main" id="{23D729AA-6984-44E4-95D5-1E53A33C99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descr="GPS icon">
                  <a:extLst>
                    <a:ext uri="{FF2B5EF4-FFF2-40B4-BE49-F238E27FC236}">
                      <a16:creationId xmlns:a16="http://schemas.microsoft.com/office/drawing/2014/main" id="{64314FAD-F7AD-4FB3-821B-28A428A97F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descr="Grantee Handbook icon">
                  <a:extLst>
                    <a:ext uri="{FF2B5EF4-FFF2-40B4-BE49-F238E27FC236}">
                      <a16:creationId xmlns:a16="http://schemas.microsoft.com/office/drawing/2014/main" id="{187BED70-A92B-4218-A260-27E3EDB511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descr="SMART icon">
                  <a:extLst>
                    <a:ext uri="{FF2B5EF4-FFF2-40B4-BE49-F238E27FC236}">
                      <a16:creationId xmlns:a16="http://schemas.microsoft.com/office/drawing/2014/main" id="{162594F1-993C-4960-BE57-BB829FE884E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6C9566C6-2684-4DD2-ADEC-90C26B17BBFC}"/>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552E9C50-37F5-442F-9707-CA5EFB558C07}"/>
                    </a:ext>
                  </a:extLst>
                </p:cNvPr>
                <p:cNvGrpSpPr/>
                <p:nvPr/>
              </p:nvGrpSpPr>
              <p:grpSpPr>
                <a:xfrm>
                  <a:off x="4857318" y="2458444"/>
                  <a:ext cx="469353" cy="2482846"/>
                  <a:chOff x="6014605" y="2587767"/>
                  <a:chExt cx="469353" cy="2482846"/>
                </a:xfrm>
              </p:grpSpPr>
              <p:pic>
                <p:nvPicPr>
                  <p:cNvPr id="38" name="Picture 37" descr="TAG icon">
                    <a:extLst>
                      <a:ext uri="{FF2B5EF4-FFF2-40B4-BE49-F238E27FC236}">
                        <a16:creationId xmlns:a16="http://schemas.microsoft.com/office/drawing/2014/main" id="{AA169DED-DD48-42AE-B4EE-E8608562D7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descr="CMG icon">
                    <a:extLst>
                      <a:ext uri="{FF2B5EF4-FFF2-40B4-BE49-F238E27FC236}">
                        <a16:creationId xmlns:a16="http://schemas.microsoft.com/office/drawing/2014/main" id="{64A6F952-9B61-44CD-A4A6-32B3BC18FAA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descr="GPS icon">
                    <a:extLst>
                      <a:ext uri="{FF2B5EF4-FFF2-40B4-BE49-F238E27FC236}">
                        <a16:creationId xmlns:a16="http://schemas.microsoft.com/office/drawing/2014/main" id="{E5DAE16F-EF91-47ED-ABEE-BF49D88961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descr="Grantee Handbook icon">
                    <a:extLst>
                      <a:ext uri="{FF2B5EF4-FFF2-40B4-BE49-F238E27FC236}">
                        <a16:creationId xmlns:a16="http://schemas.microsoft.com/office/drawing/2014/main" id="{3794E312-69A9-43CD-A17A-0D00870EDB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descr="SMART icon">
                    <a:extLst>
                      <a:ext uri="{FF2B5EF4-FFF2-40B4-BE49-F238E27FC236}">
                        <a16:creationId xmlns:a16="http://schemas.microsoft.com/office/drawing/2014/main" id="{523FA5A9-568E-497C-BBD8-BA1C0ECCC6C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1B81413E-F165-4FAA-88C3-B19CEFC08935}"/>
                    </a:ext>
                    <a:ext uri="{C183D7F6-B498-43B3-948B-1728B52AA6E4}">
                      <adec:decorative xmlns:adec="http://schemas.microsoft.com/office/drawing/2017/decorative" xmlns=""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03F6CB1E-71C6-493C-8BB8-4F96E040764E}"/>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E06571EC-E506-4AD0-8A6B-F961D53AC40E}"/>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0CA4B7C3-04E4-4330-AF19-B3E3E02CFFFF}"/>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04E7D661-42EB-4873-B07D-F3B3BC2E8776}"/>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210F9495-F783-46F6-BA41-29271400EA8A}"/>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a:xfrm>
            <a:off x="9229876" y="6360527"/>
            <a:ext cx="2743200" cy="365125"/>
          </a:xfrm>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251426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08025" lvl="1" indent="-342900">
              <a:buFont typeface="Wingdings 3" panose="05040102010807070707" pitchFamily="18" charset="2"/>
              <a:buChar char=""/>
            </a:pPr>
            <a:r>
              <a:rPr lang="en-US" sz="2400" dirty="0">
                <a:solidFill>
                  <a:schemeClr val="accent1">
                    <a:lumMod val="75000"/>
                  </a:schemeClr>
                </a:solidFill>
              </a:rPr>
              <a:t>See DOL’s </a:t>
            </a:r>
            <a:r>
              <a:rPr lang="en-US" sz="2400" dirty="0">
                <a:solidFill>
                  <a:srgbClr val="0074BF"/>
                </a:solidFill>
                <a:hlinkClick r:id="rId3">
                  <a:extLst>
                    <a:ext uri="{A12FA001-AC4F-418D-AE19-62706E023703}">
                      <ahyp:hlinkClr xmlns:ahyp="http://schemas.microsoft.com/office/drawing/2018/hyperlinkcolor" xmlns="" val="tx"/>
                    </a:ext>
                  </a:extLst>
                </a:hlinkClick>
              </a:rPr>
              <a:t>Service Locator</a:t>
            </a:r>
            <a:endParaRPr lang="en-US" sz="2400" dirty="0">
              <a:solidFill>
                <a:srgbClr val="0074BF"/>
              </a:solidFill>
            </a:endParaRPr>
          </a:p>
          <a:p>
            <a:r>
              <a:rPr lang="en-US" dirty="0"/>
              <a:t>Want More Information?</a:t>
            </a:r>
          </a:p>
          <a:p>
            <a:pPr marL="708025" lvl="1" indent="-342900">
              <a:buFont typeface="Wingdings 3" panose="05040102010807070707" pitchFamily="18" charset="2"/>
              <a:buChar char=""/>
            </a:pPr>
            <a:r>
              <a:rPr lang="en-US" sz="2200" dirty="0">
                <a:solidFill>
                  <a:srgbClr val="0074BF"/>
                </a:solidFill>
                <a:hlinkClick r:id="rId4">
                  <a:extLst>
                    <a:ext uri="{A12FA001-AC4F-418D-AE19-62706E023703}">
                      <ahyp:hlinkClr xmlns:ahyp="http://schemas.microsoft.com/office/drawing/2018/hyperlinkcolor" xmlns="" val="tx"/>
                    </a:ext>
                  </a:extLst>
                </a:hlinkClick>
              </a:rPr>
              <a:t>DOLETA.gov/Grants</a:t>
            </a:r>
            <a:endParaRPr lang="en-US" sz="2200" dirty="0">
              <a:solidFill>
                <a:srgbClr val="0074BF"/>
              </a:solidFill>
            </a:endParaRPr>
          </a:p>
          <a:p>
            <a:pPr marL="1143000" lvl="2" indent="-228600">
              <a:lnSpc>
                <a:spcPct val="95000"/>
              </a:lnSpc>
              <a:buClr>
                <a:srgbClr val="D93E0D"/>
              </a:buClr>
              <a:buFont typeface="Arial" panose="020B0604020202020204" pitchFamily="34" charset="0"/>
              <a:buChar char="›"/>
            </a:pPr>
            <a:r>
              <a:rPr lang="en-US" sz="2000" dirty="0">
                <a:solidFill>
                  <a:schemeClr val="accent1"/>
                </a:solidFill>
              </a:rPr>
              <a:t>Funding Opportunities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How to Apply</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Manage Your Awarded Grant</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Resources and Information</a:t>
            </a:r>
          </a:p>
          <a:p>
            <a:pPr marL="1316038" lvl="3" indent="-168275">
              <a:spcBef>
                <a:spcPts val="0"/>
              </a:spcBef>
            </a:pPr>
            <a:r>
              <a:rPr lang="en-US" i="1" dirty="0">
                <a:solidFill>
                  <a:schemeClr val="tx1">
                    <a:lumMod val="75000"/>
                    <a:lumOff val="25000"/>
                  </a:schemeClr>
                </a:solidFill>
              </a:rPr>
              <a:t>ETA Grantee Handbook</a:t>
            </a:r>
          </a:p>
          <a:p>
            <a:pPr marL="1316038" lvl="3" indent="-168275">
              <a:spcBef>
                <a:spcPts val="0"/>
              </a:spcBef>
            </a:pPr>
            <a:r>
              <a:rPr lang="en-US" i="1" dirty="0">
                <a:solidFill>
                  <a:schemeClr val="tx1">
                    <a:lumMod val="75000"/>
                    <a:lumOff val="25000"/>
                  </a:schemeClr>
                </a:solidFill>
              </a:rPr>
              <a:t>Annual Grant Terms Template</a:t>
            </a:r>
          </a:p>
          <a:p>
            <a:pPr marL="1316038" lvl="3" indent="-168275">
              <a:spcBef>
                <a:spcPts val="0"/>
              </a:spcBef>
            </a:pPr>
            <a:r>
              <a:rPr lang="en-US" i="1" dirty="0">
                <a:solidFill>
                  <a:schemeClr val="tx1">
                    <a:lumMod val="75000"/>
                    <a:lumOff val="25000"/>
                  </a:schemeClr>
                </a:solidFill>
              </a:rPr>
              <a:t>Core Monitoring Guide</a:t>
            </a:r>
          </a:p>
          <a:p>
            <a:pPr marL="1316038" lvl="3" indent="-168275">
              <a:spcBef>
                <a:spcPts val="0"/>
              </a:spcBef>
            </a:pPr>
            <a:r>
              <a:rPr lang="en-US" i="1" dirty="0">
                <a:solidFill>
                  <a:schemeClr val="tx1">
                    <a:lumMod val="75000"/>
                    <a:lumOff val="25000"/>
                  </a:schemeClr>
                </a:solidFill>
              </a:rPr>
              <a:t>Technical Assistance Guides</a:t>
            </a:r>
          </a:p>
          <a:p>
            <a:pPr marL="1316038"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5889706" y="1407886"/>
            <a:ext cx="4848918"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Workforce GPS’s </a:t>
            </a:r>
            <a:r>
              <a:rPr lang="en-US" sz="2200" dirty="0">
                <a:solidFill>
                  <a:srgbClr val="0074BF"/>
                </a:solidFill>
                <a:hlinkClick r:id="rId5">
                  <a:extLst>
                    <a:ext uri="{A12FA001-AC4F-418D-AE19-62706E023703}">
                      <ahyp:hlinkClr xmlns:ahyp="http://schemas.microsoft.com/office/drawing/2018/hyperlinkcolor" xmlns="" val="tx"/>
                    </a:ext>
                  </a:extLst>
                </a:hlinkClick>
              </a:rPr>
              <a:t>Grants Application and Management Community of Practice</a:t>
            </a:r>
            <a:r>
              <a:rPr lang="en-US" sz="2200" dirty="0">
                <a:solidFill>
                  <a:srgbClr val="0074BF"/>
                </a:solidFill>
              </a:rPr>
              <a:t> </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Financial Reporting</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Subrecipient Management and Oversight</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Indirect Cost Rates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Policies and Procedures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Procurement and Performance-Based Contracts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Capital Assets and More</a:t>
            </a:r>
          </a:p>
          <a:p>
            <a:pPr marL="747713" lvl="1" indent="-290513">
              <a:lnSpc>
                <a:spcPct val="95000"/>
              </a:lnSpc>
              <a:spcBef>
                <a:spcPts val="500"/>
              </a:spcBef>
              <a:buFont typeface="Arial" panose="020B0604020202020204" pitchFamily="34" charset="0"/>
              <a:buChar char="►"/>
            </a:pPr>
            <a:r>
              <a:rPr lang="en-US" sz="2200" dirty="0">
                <a:solidFill>
                  <a:srgbClr val="0074BF"/>
                </a:solidFill>
                <a:hlinkClick r:id="rId6">
                  <a:extLst>
                    <a:ext uri="{A12FA001-AC4F-418D-AE19-62706E023703}">
                      <ahyp:hlinkClr xmlns:ahyp="http://schemas.microsoft.com/office/drawing/2018/hyperlinkcolor" xmlns="" val="tx"/>
                    </a:ext>
                  </a:extLst>
                </a:hlinkClick>
              </a:rPr>
              <a:t>WorkforceGPS</a:t>
            </a:r>
            <a:endParaRPr lang="en-US" sz="2200" dirty="0">
              <a:solidFill>
                <a:srgbClr val="0074BF"/>
              </a:solidFill>
            </a:endParaRPr>
          </a:p>
          <a:p>
            <a:endParaRPr lang="en-US" dirty="0"/>
          </a:p>
        </p:txBody>
      </p:sp>
      <p:grpSp>
        <p:nvGrpSpPr>
          <p:cNvPr id="27" name="Group 26" descr="Grants Management Toolbox references">
            <a:extLst>
              <a:ext uri="{FF2B5EF4-FFF2-40B4-BE49-F238E27FC236}">
                <a16:creationId xmlns:a16="http://schemas.microsoft.com/office/drawing/2014/main" id="{BDE8E636-351F-4697-95F7-28E83C7A2AB7}"/>
              </a:ext>
            </a:extLst>
          </p:cNvPr>
          <p:cNvGrpSpPr/>
          <p:nvPr/>
        </p:nvGrpSpPr>
        <p:grpSpPr>
          <a:xfrm>
            <a:off x="7458091" y="2146536"/>
            <a:ext cx="4547725" cy="4096173"/>
            <a:chOff x="4001954" y="2015636"/>
            <a:chExt cx="4547725" cy="4096173"/>
          </a:xfrm>
        </p:grpSpPr>
        <p:grpSp>
          <p:nvGrpSpPr>
            <p:cNvPr id="28" name="Group 27">
              <a:extLst>
                <a:ext uri="{FF2B5EF4-FFF2-40B4-BE49-F238E27FC236}">
                  <a16:creationId xmlns:a16="http://schemas.microsoft.com/office/drawing/2014/main" id="{D40BB815-6942-4017-9F9A-364E71FC07DA}"/>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E532B985-F724-4C3C-9039-00642F3936A5}"/>
                  </a:ext>
                </a:extLst>
              </p:cNvPr>
              <p:cNvGrpSpPr/>
              <p:nvPr/>
            </p:nvGrpSpPr>
            <p:grpSpPr>
              <a:xfrm>
                <a:off x="8535654" y="3347444"/>
                <a:ext cx="469353" cy="2482846"/>
                <a:chOff x="6014605" y="2587767"/>
                <a:chExt cx="469353" cy="2482846"/>
              </a:xfrm>
            </p:grpSpPr>
            <p:pic>
              <p:nvPicPr>
                <p:cNvPr id="43" name="Picture 42" descr="TAG icon">
                  <a:extLst>
                    <a:ext uri="{FF2B5EF4-FFF2-40B4-BE49-F238E27FC236}">
                      <a16:creationId xmlns:a16="http://schemas.microsoft.com/office/drawing/2014/main" id="{17248236-8829-445D-B578-8972C129DA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descr="CMG icon">
                  <a:extLst>
                    <a:ext uri="{FF2B5EF4-FFF2-40B4-BE49-F238E27FC236}">
                      <a16:creationId xmlns:a16="http://schemas.microsoft.com/office/drawing/2014/main" id="{0D9D9964-B801-4C74-B48C-96D46AE09A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descr="GPS icon">
                  <a:extLst>
                    <a:ext uri="{FF2B5EF4-FFF2-40B4-BE49-F238E27FC236}">
                      <a16:creationId xmlns:a16="http://schemas.microsoft.com/office/drawing/2014/main" id="{D812975E-DE85-4D96-8356-07CC83C88A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descr="Grantee Handbook icon">
                  <a:extLst>
                    <a:ext uri="{FF2B5EF4-FFF2-40B4-BE49-F238E27FC236}">
                      <a16:creationId xmlns:a16="http://schemas.microsoft.com/office/drawing/2014/main" id="{C6A66F18-9BAA-4BDA-889F-96DF034F0F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descr="SMART icon">
                  <a:extLst>
                    <a:ext uri="{FF2B5EF4-FFF2-40B4-BE49-F238E27FC236}">
                      <a16:creationId xmlns:a16="http://schemas.microsoft.com/office/drawing/2014/main" id="{119383EA-AA3C-45EA-AB60-6978F59436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DBE1AED2-3D11-436F-A170-07F414A78B8F}"/>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C5759AE8-9BAD-42E5-BE62-9C1E9BF06E72}"/>
                    </a:ext>
                  </a:extLst>
                </p:cNvPr>
                <p:cNvGrpSpPr/>
                <p:nvPr/>
              </p:nvGrpSpPr>
              <p:grpSpPr>
                <a:xfrm>
                  <a:off x="4857318" y="2458444"/>
                  <a:ext cx="469353" cy="2482846"/>
                  <a:chOff x="6014605" y="2587767"/>
                  <a:chExt cx="469353" cy="2482846"/>
                </a:xfrm>
              </p:grpSpPr>
              <p:pic>
                <p:nvPicPr>
                  <p:cNvPr id="38" name="Picture 37" descr="TAG icon">
                    <a:extLst>
                      <a:ext uri="{FF2B5EF4-FFF2-40B4-BE49-F238E27FC236}">
                        <a16:creationId xmlns:a16="http://schemas.microsoft.com/office/drawing/2014/main" id="{8F91D4B0-1F92-425C-9FA0-431C94C876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descr="CMG icon">
                    <a:extLst>
                      <a:ext uri="{FF2B5EF4-FFF2-40B4-BE49-F238E27FC236}">
                        <a16:creationId xmlns:a16="http://schemas.microsoft.com/office/drawing/2014/main" id="{E14D5FB2-4574-4D52-AE79-49B23284B1C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descr="GPS icon">
                    <a:extLst>
                      <a:ext uri="{FF2B5EF4-FFF2-40B4-BE49-F238E27FC236}">
                        <a16:creationId xmlns:a16="http://schemas.microsoft.com/office/drawing/2014/main" id="{80F17A2E-1CFD-42CD-9C0E-9BC68D63E4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descr="Grantee Handbook icon">
                    <a:extLst>
                      <a:ext uri="{FF2B5EF4-FFF2-40B4-BE49-F238E27FC236}">
                        <a16:creationId xmlns:a16="http://schemas.microsoft.com/office/drawing/2014/main" id="{1D9C7C51-3372-46E3-B674-F94A8B0264D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descr="SMART icon">
                    <a:extLst>
                      <a:ext uri="{FF2B5EF4-FFF2-40B4-BE49-F238E27FC236}">
                        <a16:creationId xmlns:a16="http://schemas.microsoft.com/office/drawing/2014/main" id="{A5DCDBE3-0EB7-4132-9EF4-7AB425E8285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6BE97B4C-5B9B-41F5-8118-B18160F800FD}"/>
                    </a:ext>
                    <a:ext uri="{C183D7F6-B498-43B3-948B-1728B52AA6E4}">
                      <adec:decorative xmlns:adec="http://schemas.microsoft.com/office/drawing/2017/decorative" xmlns=""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1C775076-1155-4E9A-B4D2-3095D79A92FC}"/>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60CEA653-C7DE-447E-A4D6-90D6440CF4A0}"/>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CC843313-AA18-4BCA-9E32-37B95F188588}"/>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74E9BD43-AD8C-46E0-8BD9-B171E2B5A014}"/>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BD048DE0-18AF-46E3-AA22-78CF02151D8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209110"/>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1FF-18AB-4FE6-938A-1D1BCFC8590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6EE32F17-175A-4C2B-9BAC-839DC626D322}"/>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3534154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your evaluations. </a:t>
            </a:r>
          </a:p>
        </p:txBody>
      </p:sp>
      <p:sp>
        <p:nvSpPr>
          <p:cNvPr id="3" name="Slide Number Placeholder 2">
            <a:extLst>
              <a:ext uri="{FF2B5EF4-FFF2-40B4-BE49-F238E27FC236}">
                <a16:creationId xmlns:a16="http://schemas.microsoft.com/office/drawing/2014/main" id="{87F6CE3F-3A0B-4971-8E07-3AED1980CFA0}"/>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231515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System Standards</a:t>
            </a:r>
          </a:p>
        </p:txBody>
      </p:sp>
      <p:sp>
        <p:nvSpPr>
          <p:cNvPr id="3" name="Content Placeholder 2"/>
          <p:cNvSpPr>
            <a:spLocks noGrp="1"/>
          </p:cNvSpPr>
          <p:nvPr>
            <p:ph idx="1"/>
          </p:nvPr>
        </p:nvSpPr>
        <p:spPr/>
        <p:txBody>
          <a:bodyPr/>
          <a:lstStyle/>
          <a:p>
            <a:pPr marL="0" indent="0">
              <a:buNone/>
            </a:pPr>
            <a:r>
              <a:rPr lang="en-US" b="1" dirty="0">
                <a:hlinkClick r:id="rId3"/>
              </a:rPr>
              <a:t>2 CFR 200.302 </a:t>
            </a:r>
            <a:r>
              <a:rPr lang="en-US" b="1" dirty="0"/>
              <a:t>Financial management system must provide for:</a:t>
            </a:r>
          </a:p>
          <a:p>
            <a:r>
              <a:rPr lang="en-US" sz="2600" dirty="0"/>
              <a:t>(b)(4) Effective </a:t>
            </a:r>
            <a:r>
              <a:rPr lang="en-US" sz="2600" u="sng" dirty="0"/>
              <a:t>control</a:t>
            </a:r>
            <a:r>
              <a:rPr lang="en-US" sz="2600" dirty="0"/>
              <a:t> over, and </a:t>
            </a:r>
            <a:r>
              <a:rPr lang="en-US" sz="2600" u="sng" dirty="0"/>
              <a:t>accountability</a:t>
            </a:r>
            <a:r>
              <a:rPr lang="en-US" sz="2600" dirty="0"/>
              <a:t> for, all funds, property, and other assets. The non-Federal entity must adequately safeguard all assets and assure that they are used solely for authorized purposes. See </a:t>
            </a:r>
            <a:r>
              <a:rPr lang="en-US" sz="2600" dirty="0">
                <a:hlinkClick r:id="rId4"/>
              </a:rPr>
              <a:t>2 CFR 200.303 </a:t>
            </a:r>
            <a:r>
              <a:rPr lang="en-US" sz="2600" dirty="0"/>
              <a:t>Internal Controls.</a:t>
            </a:r>
          </a:p>
          <a:p>
            <a:r>
              <a:rPr lang="en-US" sz="2600" dirty="0"/>
              <a:t>(b)(6) Written procedures  to implement the requirements of </a:t>
            </a:r>
            <a:r>
              <a:rPr lang="en-US" sz="2600" dirty="0">
                <a:hlinkClick r:id="rId5"/>
              </a:rPr>
              <a:t>2 CFR 200.305 </a:t>
            </a:r>
            <a:r>
              <a:rPr lang="en-US" sz="2600" dirty="0"/>
              <a:t>Payment.</a:t>
            </a:r>
            <a:endParaRPr lang="en-US" dirty="0"/>
          </a:p>
        </p:txBody>
      </p:sp>
      <p:sp>
        <p:nvSpPr>
          <p:cNvPr id="4" name="Slide Number Placeholder 3">
            <a:extLst>
              <a:ext uri="{FF2B5EF4-FFF2-40B4-BE49-F238E27FC236}">
                <a16:creationId xmlns:a16="http://schemas.microsoft.com/office/drawing/2014/main" id="{42387107-3D3D-4EE4-88A2-26EC05F3FE46}"/>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111981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Procedures</a:t>
            </a:r>
          </a:p>
        </p:txBody>
      </p:sp>
      <p:sp>
        <p:nvSpPr>
          <p:cNvPr id="3" name="Content Placeholder 2"/>
          <p:cNvSpPr>
            <a:spLocks noGrp="1"/>
          </p:cNvSpPr>
          <p:nvPr>
            <p:ph idx="1"/>
          </p:nvPr>
        </p:nvSpPr>
        <p:spPr/>
        <p:txBody>
          <a:bodyPr/>
          <a:lstStyle/>
          <a:p>
            <a:r>
              <a:rPr lang="en-US" dirty="0"/>
              <a:t>Cash management procedures must be written</a:t>
            </a:r>
          </a:p>
          <a:p>
            <a:r>
              <a:rPr lang="en-US" dirty="0"/>
              <a:t>Should address the method for payments issued and received: </a:t>
            </a:r>
          </a:p>
          <a:p>
            <a:pPr lvl="1"/>
            <a:r>
              <a:rPr lang="en-US" dirty="0"/>
              <a:t>Authorized individuals and separation of duties</a:t>
            </a:r>
          </a:p>
          <a:p>
            <a:pPr lvl="1"/>
            <a:r>
              <a:rPr lang="en-US" dirty="0"/>
              <a:t>Miscellaneous receipts and petty cash</a:t>
            </a:r>
          </a:p>
          <a:p>
            <a:pPr lvl="1"/>
            <a:r>
              <a:rPr lang="en-US" dirty="0"/>
              <a:t>Control over cash and other cash equivalent assets</a:t>
            </a:r>
          </a:p>
          <a:p>
            <a:pPr lvl="1"/>
            <a:r>
              <a:rPr lang="en-US" dirty="0"/>
              <a:t>Reconciliations</a:t>
            </a:r>
          </a:p>
          <a:p>
            <a:pPr lvl="1"/>
            <a:r>
              <a:rPr lang="en-US" dirty="0"/>
              <a:t>Forecasting and daily cash balances</a:t>
            </a:r>
          </a:p>
          <a:p>
            <a:pPr lvl="1"/>
            <a:r>
              <a:rPr lang="en-US" dirty="0"/>
              <a:t>Payment transfers and advances (internal and external)</a:t>
            </a:r>
          </a:p>
        </p:txBody>
      </p:sp>
      <p:sp>
        <p:nvSpPr>
          <p:cNvPr id="4" name="Slide Number Placeholder 3">
            <a:extLst>
              <a:ext uri="{FF2B5EF4-FFF2-40B4-BE49-F238E27FC236}">
                <a16:creationId xmlns:a16="http://schemas.microsoft.com/office/drawing/2014/main" id="{0D3DAE43-A7CE-4DE0-90F4-996F1A07625B}"/>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171218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 Purpose</a:t>
            </a:r>
          </a:p>
        </p:txBody>
      </p:sp>
      <p:sp>
        <p:nvSpPr>
          <p:cNvPr id="3" name="Content Placeholder 2"/>
          <p:cNvSpPr>
            <a:spLocks noGrp="1"/>
          </p:cNvSpPr>
          <p:nvPr>
            <p:ph idx="1"/>
          </p:nvPr>
        </p:nvSpPr>
        <p:spPr/>
        <p:txBody>
          <a:bodyPr>
            <a:normAutofit/>
          </a:bodyPr>
          <a:lstStyle/>
          <a:p>
            <a:r>
              <a:rPr lang="en-US" sz="2600" dirty="0"/>
              <a:t>Cash requested only for immediate disbursement needs</a:t>
            </a:r>
          </a:p>
          <a:p>
            <a:r>
              <a:rPr lang="en-US" sz="2600" dirty="0"/>
              <a:t>Supporting documentation and justification</a:t>
            </a:r>
          </a:p>
          <a:p>
            <a:r>
              <a:rPr lang="en-US" sz="2600" dirty="0"/>
              <a:t>Improper payments avoided</a:t>
            </a:r>
          </a:p>
          <a:p>
            <a:r>
              <a:rPr lang="en-US" altLang="en-US" sz="2400" dirty="0"/>
              <a:t>Access limited to all cash-related assets</a:t>
            </a:r>
            <a:endParaRPr lang="en-US" sz="2600" dirty="0"/>
          </a:p>
          <a:p>
            <a:r>
              <a:rPr lang="en-US" altLang="en-US" sz="2600" dirty="0"/>
              <a:t>Interest income and program income are accounted for</a:t>
            </a:r>
          </a:p>
          <a:p>
            <a:r>
              <a:rPr lang="en-US" altLang="en-US" sz="2600" dirty="0"/>
              <a:t>Other cash equivalent assets are accounted for</a:t>
            </a:r>
            <a:endParaRPr lang="en-US" dirty="0"/>
          </a:p>
        </p:txBody>
      </p:sp>
      <p:sp>
        <p:nvSpPr>
          <p:cNvPr id="4" name="Slide Number Placeholder 3">
            <a:extLst>
              <a:ext uri="{FF2B5EF4-FFF2-40B4-BE49-F238E27FC236}">
                <a16:creationId xmlns:a16="http://schemas.microsoft.com/office/drawing/2014/main" id="{D6058DC3-A7E9-438B-8393-F8258F5DC03C}"/>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173180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Cash &amp; Cash Equivalent Items </a:t>
            </a:r>
          </a:p>
        </p:txBody>
      </p:sp>
      <p:graphicFrame>
        <p:nvGraphicFramePr>
          <p:cNvPr id="5" name="Diagram 4" descr="SmartArt listing Written Policies and Procedures, Segregation of Duties, Access limited to all cash-related assets">
            <a:extLst>
              <a:ext uri="{FF2B5EF4-FFF2-40B4-BE49-F238E27FC236}">
                <a16:creationId xmlns:a16="http://schemas.microsoft.com/office/drawing/2014/main" id="{C0888D08-C049-4A83-9070-267C7ED3072A}"/>
              </a:ext>
            </a:extLst>
          </p:cNvPr>
          <p:cNvGraphicFramePr/>
          <p:nvPr>
            <p:extLst>
              <p:ext uri="{D42A27DB-BD31-4B8C-83A1-F6EECF244321}">
                <p14:modId xmlns:p14="http://schemas.microsoft.com/office/powerpoint/2010/main" val="4246512795"/>
              </p:ext>
            </p:extLst>
          </p:nvPr>
        </p:nvGraphicFramePr>
        <p:xfrm>
          <a:off x="2038067" y="1396999"/>
          <a:ext cx="7865659" cy="470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235327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Compensating Controls</a:t>
            </a:r>
          </a:p>
        </p:txBody>
      </p:sp>
      <p:sp>
        <p:nvSpPr>
          <p:cNvPr id="3" name="Content Placeholder 2"/>
          <p:cNvSpPr>
            <a:spLocks noGrp="1"/>
          </p:cNvSpPr>
          <p:nvPr>
            <p:ph idx="1"/>
          </p:nvPr>
        </p:nvSpPr>
        <p:spPr/>
        <p:txBody>
          <a:bodyPr>
            <a:normAutofit/>
          </a:bodyPr>
          <a:lstStyle/>
          <a:p>
            <a:pPr lvl="0" fontAlgn="base"/>
            <a:r>
              <a:rPr lang="en-US" dirty="0">
                <a:effectLst>
                  <a:glow>
                    <a:srgbClr val="000000"/>
                  </a:glow>
                  <a:outerShdw sx="0" sy="0">
                    <a:srgbClr val="000000"/>
                  </a:outerShdw>
                  <a:reflection stA="0" endPos="0" fadeDir="0" sx="0" sy="0"/>
                </a:effectLst>
              </a:rPr>
              <a:t>Having managers or staff from the program offices perform specific cash-related functions.</a:t>
            </a:r>
          </a:p>
          <a:p>
            <a:pPr lvl="0" fontAlgn="base"/>
            <a:r>
              <a:rPr lang="en-US" dirty="0">
                <a:effectLst>
                  <a:glow>
                    <a:srgbClr val="000000"/>
                  </a:glow>
                  <a:outerShdw sx="0" sy="0">
                    <a:srgbClr val="000000"/>
                  </a:outerShdw>
                  <a:reflection stA="0" endPos="0" fadeDir="0" sx="0" sy="0"/>
                </a:effectLst>
              </a:rPr>
              <a:t>Requiring two authorizing signatures on checks issued.</a:t>
            </a:r>
          </a:p>
          <a:p>
            <a:pPr lvl="0" fontAlgn="base"/>
            <a:r>
              <a:rPr lang="en-US" dirty="0">
                <a:effectLst>
                  <a:glow>
                    <a:srgbClr val="000000"/>
                  </a:glow>
                  <a:outerShdw sx="0" sy="0">
                    <a:srgbClr val="000000"/>
                  </a:outerShdw>
                  <a:reflection stA="0" endPos="0" fadeDir="0" sx="0" sy="0"/>
                </a:effectLst>
              </a:rPr>
              <a:t>Requiring supervisory approval of each use of cash and cash equivalent assets.</a:t>
            </a:r>
          </a:p>
          <a:p>
            <a:pPr lvl="0" fontAlgn="base"/>
            <a:r>
              <a:rPr lang="en-US" dirty="0">
                <a:effectLst>
                  <a:glow>
                    <a:srgbClr val="000000"/>
                  </a:glow>
                  <a:outerShdw sx="0" sy="0">
                    <a:srgbClr val="000000"/>
                  </a:outerShdw>
                  <a:reflection stA="0" endPos="0" fadeDir="0" sx="0" sy="0"/>
                </a:effectLst>
              </a:rPr>
              <a:t>Verifying usage and balances of logs through management information system reports.</a:t>
            </a:r>
          </a:p>
          <a:p>
            <a:pPr lvl="0" fontAlgn="base"/>
            <a:r>
              <a:rPr lang="en-US" dirty="0">
                <a:effectLst>
                  <a:glow>
                    <a:srgbClr val="000000"/>
                  </a:glow>
                  <a:outerShdw sx="0" sy="0">
                    <a:srgbClr val="000000"/>
                  </a:outerShdw>
                  <a:reflection stA="0" endPos="0" fadeDir="0" sx="0" sy="0"/>
                </a:effectLst>
              </a:rPr>
              <a:t>Sharing fiscal responsibilities with neighboring local workforce areas or other grant recipients.</a:t>
            </a:r>
          </a:p>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3049493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artifact="_x0030_" inline="no" pdftag="Figure" isBookmarkSet="no" validate="no" Order="_x0032_" Lang="" bookmark="no"/>
  <HyperLink xmlns="" ID="+5AledMB1yV/YAiIJ/ZEJruHVrc=58407917048_115.4724" plainAltText="_x0032__x0020_CFR_x0020_200.302_x0020_" language="" Lang=""/>
  <HyperLink xmlns="" ID="+5AledMB1yV/YAiIJ/ZEJruHVrc=584079169721.9_224.6724" plainAltText="_x0032__x0020_CFR_x0020_200.303_x0020_" Lang=""/>
  <HyperLink xmlns="" ID="+5AledMB1yV/YAiIJ/ZEJruHVrc=584079175722.525_283.9524" plainAltText="_x0032__x0020_CFR_x0020_200.305_x0020_" Lang=""/>
  <HyperLink xmlns="" ID="gTkk5HKWwdXpzsGts9mjwBo4lzM=-208993865848_115.4724" plainAltText="_x0032__x0020_CFR_x0020_200.305_x0028_b_x0029__x0028_7_x0029_" Lang=""/>
  <HyperLink xmlns="" ID="B/xl6ihWzVsVzbgESDFmUjG7jrY=38175158248_115.4724" plainAltText="_x0032__x0020_CFR_x0020_200.305_x0028_b_x0029__x0028_8_x0029__x0020_" Lang=""/>
  <HyperLink xmlns="" ID="xIInU//ZPAq60IA9FdCsUD6yXMs=1014689621152.04_115.4724" plainAltText="Cash_x0020_Management_x0020_Improvement_x0020_Act" Lang=""/>
  <HyperLink xmlns="" ID="xIInU//ZPAq60IA9FdCsUD6yXMs=-2090856162222.9_225.1124" plainAltText="_x0032__x0020_CFR_x0020_200.305_x0028_b_x0029__x0028_9_x0029_" Lang=""/>
  <HyperLink xmlns="" ID="xIInU//ZPAq60IA9FdCsUD6yXMs=-1276936620142.46_284.8324" plainAltText="_x0032_0_x0020_CFR_x0020_683.200_x0028_b_x0029__x0028_8_x0029_" Lang=""/>
  <HyperLink xmlns="" ID="LnWG9ClHuNcwr+Qtkpt1CfmC6sY=-209033187448_115.4724" plainAltText="_x0032__x0020_CFR_x0020_200.305_x0028_b_x0029__x0028_1_x0029_" Lang=""/>
  <HyperLink xmlns="" ID="Zyx5se/y7M//Ll+AWn2P63N4fis=183771865848_115.4724" plainAltText="HHS_x0020_Payment_x0020_Management_x0020_System_x0020__x0028_PMS_x0029__x0020_" Lang=""/>
  <HyperLink xmlns="" ID="Zyx5se/y7M//Ll+AWn2P63N4fis=-2090331874266.885_339.3123" plainAltText="_x0032__x0020_CFR_x0020_200.305_x0028_b_x0029__x0028_1_x0029_" Lang=""/>
  <HyperLink xmlns="" ID="A1WBIP765Oq/fHRuFjvSLok5YgU=-209013526648_124.7706" plainAltText="_x0032__x0020_CFR_x0020_200.305_x0028_b_x0029__x0028_2_x0029_" Lang=""/>
  <HyperLink xmlns="" ID="R32Rb8A7Yh6qHLY7oLbXkiGh+7E=-209033187448_115.4724" plainAltText="_x0032__x0020_CFR_x0020_200.305_x0028_b_x0029__x0028_1_x0029_" Lang=""/>
  <HyperLink xmlns="" ID="k4cl4O7/cVD2ODdyN25oz/yB55M=-209020080275_115.4724" plainAltText="_x0032__x0020_CFR_x0020_200.305_x0028_b_x0029__x0028_3_x0029_" Lang=""/>
  <HyperLink xmlns="" ID="k4cl4O7/cVD2ODdyN25oz/yB55M=-112793904450.13_239.9124" plainAltText="_x0032_CFR_x0020_200.207" Lang=""/>
  <HyperLink xmlns="" ID="k4cl4O7/cVD2ODdyN25oz/yB55M=155761997245.82_321.7523" plainAltText="_x0032__x0020_CFR_x0020_2900.6" Lang=""/>
  <HyperLink xmlns="" ID="2GtEsOIcgfKRIi89lSJtG8pOUIg=2112077133252.17_112.8383" plainAltText="_x0032__x0020_CFR_x0020_2900.7" Lang=""/>
  <HyperLink xmlns="" ID="xMemmt4+wWhoYfIEIdcJHbJ0Gqk=-2090331874290.01_176.6724" plainAltText="_x0032__x0020_CFR_x0020_200.305_x0028_b_x0029__x0028_1_x0029_" Lang=""/>
  <HyperLink xmlns="" ID="xMemmt4+wWhoYfIEIdcJHbJ0Gqk=277739373813.775_424.2724" plainAltText="_x0032__x0020_CFR_x0020_" Lang=""/>
  <HyperLink xmlns="" ID="xMemmt4+wWhoYfIEIdcJHbJ0Gqk=155712395975_445.8724" plainAltText="_x0032_00.331_x0028_a_x0029__x0028_1_x0029__x0028_xi_x0029_" Lang=""/>
  <HyperLink xmlns="" ID="mX66OLWh8Ht373m1eLh5KPJOjKo=15400347848_115.4724" plainAltText="_x0032__x0020_CFR_x0020_200.305_x0028_b_x0029__x0028_6_x0029__x0028_iv_x0029_" Lang=""/>
  <HyperLink xmlns="" ID="AMYH1/Te7MhzvVZGKrNVHjVkdaI=-178497726278.905_376.2324" plainAltText="_x0032__x0020_CFR_x0020_200.342" Lang=""/>
  <HyperLink xmlns="" ID="OKFMDzWJ/DrSq1mJI41G8X+MHqU=586176327221.105_404.0724" plainAltText="_x0032__x0020_CFR_x0020_200.305" Lang=""/>
  <HyperLink xmlns="" ID="hUd1CX5aSJRQlGNjsxdRJhWRblA=36330664364.19992_113.9706" plainAltText="Core_x0020_Monitoring_x0020_Guide" Lang=""/>
  <HyperLink xmlns="" ID="hUd1CX5aSJRQlGNjsxdRJhWRblA=59968263264.19992_195.0506" plainAltText="Grant_x0020__x0026__x0020_Financial_x0020_Management_x0020_" Lang=""/>
  <HyperLink xmlns="" ID="hUd1CX5aSJRQlGNjsxdRJhWRblA=197156199764.19992_238.9706" plainAltText="Technical_x0020_Assistance_x0020_Guide_x0020_"/>
  <HyperLink xmlns="" ID="hUd1CX5aSJRQlGNjsxdRJhWRblA=1025553860173.9299_363.9706" plainAltText="_x0032__x0020_CFR_x0020_Part_x0020_2900" Lang=""/>
  <HyperLink xmlns="" ID="MM2xclkwaufD3fTsS2s07D7Tgxw=1883269349664.1582_191.7306" plainAltText="_x0032__x0020_CFR_x0020_Part_x0020_200" Lang=""/>
  <HyperLink xmlns="" ID="MM2xclkwaufD3fTsS2s07D7Tgxw=-1892199333675.3382_398.1306" plainAltText="_x0032_0_x0020_CFR_x0020_Part_x0020_683" Lang=""/>
  <HyperLink xmlns="" ID="Wy7dabqWEPFpEmu0PNDWQ6lKmLc=-383150670190.515_161.9772" plainAltText="Service_x0020_Locator" Lang=""/>
  <HyperLink xmlns="" ID="Wy7dabqWEPFpEmu0PNDWQ6lKmLc=-11371072692.94992_229.6572" plainAltText="DOLETA.gov_x002F_Grants" Lang=""/>
  <HyperLink xmlns="" ID="J0KyzZTY5M84l/KzoAP+QhWwxjQ=-742985746679.8964_138.2172" plainAltText="Grants_x0020_" Lang=""/>
  <HyperLink xmlns="" ID="J0KyzZTY5M84l/KzoAP+QhWwxjQ=2114940366529.8564_168.2972" plainAltText="Application_x0020_and_x0020_Management_x0020_"/>
  <HyperLink xmlns="" ID="J0KyzZTY5M84l/KzoAP+QhWwxjQ=-2028803413529.8564_193.3772" plainAltText="Community_x0020_of_x0020_Practice"/>
  <HyperLink xmlns="" ID="J0KyzZTY5M84l/KzoAP+QhWwxjQ=-538624618529.8564_430.8572" plainAltText="WorkforceGPS" language="" Lang=""/>
  <Shape xmlns="" ID="RU9ojsXnLHuZHuVgDHYL4ozIfxA=" Order="_x0033_" pdftag="_x005B_Artifact_x005D_" isBookmarkSet="no" bookmark="no"/>
  <Shape xmlns="" ID="IvmGoyQcpETC/kxsHPwhmmYUNv0=" pdftag="H2" isBookmarkSet="no" bookmark="yes" Order="_x0031_"/>
  <Shape xmlns="" ID="0xdKKrWwI0rx2Uow0B8rYIfEugY=" pdftag="Figure" formula="no" artifact="_x0030_" inline="no" isBookmarkSet="no" validate="no" Order="_x0032_" Lang=""/>
  <Shape xmlns="" ID="/Uh/qt+jJcVHqfBbEImfWRdmtts=" Order="_x0033_" pdftag="_x005B_Artifact_x005D_" isBookmarkSet="no" bookmark="no"/>
  <Shape xmlns="" ID="FlaLxzPjUAD3ks4l9qIWMPiHOtg=" pdftag="H2" isBookmarkSet="no" bookmark="yes" Order="_x0031_"/>
  <Shape xmlns="" ID="gP2azHOkLIFOzE9r+b3ACc90Ilw=" pdftag="P" isBookmarkSet="no" Order="_x0032_" bookmark="no"/>
  <Shape xmlns="" ID="hqNwemuWX1S9Nf/aN9DcQBOVZHA=" Order="_x0033_" pdftag="_x005B_Artifact_x005D_" isBookmarkSet="no" bookmark="no"/>
  <Shape xmlns="" ID="CZV6lBaFoQufoLkrKOHhenJkx50=" pdftag="H2" isBookmarkSet="no" bookmark="yes" Order="_x0031_"/>
  <Shape xmlns="" ID="+5AledMB1yV/YAiIJ/ZEJruHVrc=" pdftag="P" isBookmarkSet="no" Order="_x0032_" bookmark="no"/>
  <Shape xmlns="" ID="3dl23tevJhlkBLu0VijsTn+igoA=" Order="_x0033_" pdftag="_x005B_Artifact_x005D_" isBookmarkSet="no" bookmark="no"/>
  <Shape xmlns="" ID="4bGG4XDajIPuWEMytAXDNN2fym0=" pdftag="H2" isBookmarkSet="no" bookmark="yes" Order="_x0031_"/>
  <Shape xmlns="" ID="h6b1IOGnIvc0/JNrOQlai146I8I=" pdftag="H2" isBookmarkSet="no" bookmark="yes" Order="_x0031_"/>
  <Shape xmlns="" ID="221jgffG9vD4OAYseB/5SabdG7g=" pdftag="P" isBookmarkSet="no" Order="_x0032_" bookmark="no"/>
  <Shape xmlns="" ID="qc0q9/gVLYb4HK6M5geygHiVuVA=" formula="no" artifact="_x0030_" inline="no" pdftag="Figure" isBookmarkSet="no" validate="no" Order="_x0032_" Lang="" bookmark="no"/>
  <Shape xmlns="" ID="hbpS6iLPopL6+blvstW+BshnYQQ=" pdftag="P" isBookmarkSet="no" Order="_x0032_" bookmark="no"/>
  <Shape xmlns="" ID="Pkjngv4Fxwh7yV3aP2JmNRGInTc=" pdftag="H2" isBookmarkSet="no" bookmark="yes" Order="_x0031_"/>
  <Shape xmlns="" ID="gTkk5HKWwdXpzsGts9mjwBo4lzM=" pdftag="P" isBookmarkSet="no" Order="_x0032_" bookmark="no"/>
  <Shape xmlns="" ID="B/xl6ihWzVsVzbgESDFmUjG7jrY=" pdftag="P" isBookmarkSet="no" Order="_x0032_" bookmark="no"/>
  <Shape xmlns="" ID="xIInU//ZPAq60IA9FdCsUD6yXMs=" pdftag="P" isBookmarkSet="no" Order="_x0032_" bookmark="no"/>
  <Shape xmlns="" ID="Ds+9JEp41wBy7W5d7KIweboSKAM=" pdftag="H2" isBookmarkSet="no" bookmark="yes" Order="_x0031_"/>
  <Shape xmlns="" ID="yZO8W1IXkLomKNjK1G0MVkIsks4=" pdftag="P" isBookmarkSet="no" Order="_x0032_" bookmark="no"/>
  <Shape xmlns="" ID="S4Km4k1N1feYduf6O35C4g8laU4=" formula="no" artifact="_x0030_" inline="no" pdftag="Figure" isBookmarkSet="no" validate="no" Order="_x0033_" Lang="" bookmark="no"/>
  <Shape xmlns="" ID="Tsvy9RZnFTJr+q050besUZ3T2dA=" Order="_x0034_" pdftag="_x005B_Artifact_x005D_" isBookmarkSet="no" bookmark="no"/>
  <Shape xmlns="" ID="LnWG9ClHuNcwr+Qtkpt1CfmC6sY=" pdftag="P" isBookmarkSet="no" Order="_x0032_" bookmark="no"/>
  <Shape xmlns="" ID="KnGNyOYTkZ/KvI2bFLal1slyBls=" formula="no" artifact="_x0030_" inline="no" pdftag="Figure" isBookmarkSet="no" validate="no" Order="_x0033_" Lang="" bookmark="no"/>
  <Shape xmlns="" ID="nUXgn55aqN6ksa9jZpIDStfT9p8=" Order="_x0034_" pdftag="_x005B_Artifact_x005D_" isBookmarkSet="no" bookmark="no"/>
  <Shape xmlns="" ID="FTjaDyQ3LcRQtiupgOKaPMxMmPw=" pdftag="P" isBookmarkSet="no" Order="_x0032_" bookmark="no"/>
  <Shape xmlns="" ID="gIY2xEhHhOYIon5lONpreNG5Q6o=" Order="_x0033_" pdftag="_x005B_Artifact_x005D_" isBookmarkSet="no" bookmark="no"/>
  <Shape xmlns="" ID="H39deeNkDD5GUQSBzYzE6ugsNJA=" pdftag="H2" isBookmarkSet="no" bookmark="yes" Order="_x0031_"/>
  <Shape xmlns="" ID="yUFrqFjhLtaH+g5ehdIUNmRkNhI=" pdftag="P" isBookmarkSet="no" Order="_x0032_" bookmark="no"/>
  <Shape xmlns="" ID="Zyx5se/y7M//Ll+AWn2P63N4fis=" pdftag="P" isBookmarkSet="no" Order="_x0032_" bookmark="no"/>
  <Shape xmlns="" ID="DQzBLgclfRb8R6VslD6uHzOQNq4=" Order="_x0033_" pdftag="_x005B_Artifact_x005D_" isBookmarkSet="no" bookmark="no"/>
  <Shape xmlns="" ID="PebFTK5XARgDtwJ3tfTkBPJs6Gs=" pdftag="H2" isBookmarkSet="no" bookmark="yes" Order="_x0031_"/>
  <Shape xmlns="" ID="xfNW6fy1Alm8C1A5IyqYsfvHSZ0=" pdftag="P" isBookmarkSet="no" bookmark="no" Order="_x0032_"/>
  <Shape xmlns="" ID="kJXxsulFyyvKKwYnSWp0pWEJkC8=" Order="_x0033_" pdftag="_x005B_Artifact_x005D_" isBookmarkSet="no" bookmark="no"/>
  <Shape xmlns="" ID="Tf17GstV63F6uHVkNQt7ImhpTZo=" pdftag="H2" isBookmarkSet="no" bookmark="yes" Order="_x0031_"/>
  <Shape xmlns="" ID="A1WBIP765Oq/fHRuFjvSLok5YgU=" pdftag="P" isBookmarkSet="no" bookmark="no" Order="_x0032_"/>
  <Shape xmlns="" ID="Dv9zojHFNv3/zq1NMIy7XcGHKHU=" Order="_x0033_" pdftag="_x005B_Artifact_x005D_" isBookmarkSet="no" bookmark="no"/>
  <Shape xmlns="" ID="O2TOUEdo9wh6ENc8Kv+tdt8EebQ=" pdftag="H2" isBookmarkSet="no" bookmark="yes" Order="_x0031_"/>
  <Shape xmlns="" ID="R32Rb8A7Yh6qHLY7oLbXkiGh+7E=" pdftag="P" isBookmarkSet="no" Order="_x0032_" bookmark="no"/>
  <Shape xmlns="" ID="lgJW2MstJgDU+lKfgFQhHM5mvM4=" Order="_x0033_" pdftag="_x005B_Artifact_x005D_" isBookmarkSet="no" bookmark="no"/>
  <Shape xmlns="" ID="t3IZlyyIHortUTKhtc2Ey8JO1tQ=" pdftag="H2" isBookmarkSet="no" bookmark="yes" Order="_x0031_"/>
  <Shape xmlns="" ID="k4cl4O7/cVD2ODdyN25oz/yB55M=" pdftag="P" isBookmarkSet="no" Order="_x0032_" bookmark="no"/>
  <Shape xmlns="" ID="A8gpKNBsmDdSQoMtCtLaQ1BPiCk=" Order="_x0033_" pdftag="_x005B_Artifact_x005D_" isBookmarkSet="no" bookmark="no"/>
  <Shape xmlns="" ID="FgbPoTrhwNBNkQCJRWJ1CWyZKNY=" pdftag="H2" isBookmarkSet="no" bookmark="yes" Order="_x0031_"/>
  <Shape xmlns="" ID="1Sjqai96LiPb41MC5WTKtx9YB1k=" pdftag="P" isBookmarkSet="no" Order="_x0032_" bookmark="no"/>
  <Shape xmlns="" ID="BcewDUfUm44kus9FSPCjd1G2ap0=" Order="_x0033_" pdftag="_x005B_Artifact_x005D_" isBookmarkSet="no" bookmark="no"/>
  <Shape xmlns="" ID="ifqqMT08DrHQWwO9mA1BIzidddQ=" pdftag="H2" isBookmarkSet="no" bookmark="yes" Order="_x0031_"/>
  <Shape xmlns="" ID="2GtEsOIcgfKRIi89lSJtG8pOUIg=" pdftag="P" isBookmarkSet="no" Order="_x0032_" bookmark="no"/>
  <Shape xmlns="" ID="2iBF12ZRjjDplg2gLXeMSNVMoaw=" formula="no" artifact="_x0030_" inline="no" pdftag="Figure" isBookmarkSet="no" validate="no" Order="_x0033_" Lang="" bookmark="no"/>
  <Shape xmlns="" ID="0xDQljD+0dvnC0iiiau7wKGpR9E=" Order="_x0034_" pdftag="_x005B_Artifact_x005D_" isBookmarkSet="no" bookmark="no"/>
  <Shape xmlns="" ID="jWa0T9A+DjQhnV1jKdiHy9pMeB8=" pdftag="P" isBookmarkSet="no" Order="_x0033_"/>
  <Shape xmlns="" ID="ZaZQ+ff86cIPYIe8xETyow/tbIU=" formula="no" artifact="_x0030_" inline="no" pdftag="Figure" isBookmarkSet="no" validate="no" Order="_x0032_" Lang="" bookmark="no"/>
  <Shape xmlns="" ID="zx/2IHBFbmokyKwJl8i0FnsAaAk=" Order="_x0034_" pdftag="_x005B_Artifact_x005D_" isBookmarkSet="no"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Mo15Y1j8a5Mw+pmrLJtyPalT258=" pdftag="H2" isBookmarkSet="no" bookmark="yes" Order="_x0031_"/>
  <Shape xmlns="" ID="mX66OLWh8Ht373m1eLh5KPJOjKo=" pdftag="P" isBookmarkSet="no" Order="_x0032_" bookmark="no"/>
  <Shape xmlns="" ID="iuyhyHEVhv/M1UFwEZc2T0kwUw0=" Order="_x0033_" pdftag="_x005B_Artifact_x005D_" isBookmarkSet="no" bookmark="no"/>
  <Shape xmlns="" ID="TpPR6A+LWWALf3I8FKp6KK/nmCk=" pdftag="H2" isBookmarkSet="no" bookmark="yes" Order="_x0031_"/>
  <Shape xmlns="" ID="AMYH1/Te7MhzvVZGKrNVHjVkdaI=" pdftag="P" isBookmarkSet="no" Order="_x0032_" bookmark="no"/>
  <Shape xmlns="" ID="2a4e6sU+kvHbJ5V+mtg11w7QIs0=" Order="_x0033_" pdftag="_x005B_Artifact_x005D_" isBookmarkSet="no" bookmark="no"/>
  <Shape xmlns="" ID="Ao2Zi68CMfaaGHc6WYPnc2YdIk4=" pdftag="H2" isBookmarkSet="no" bookmark="yes" Order="_x0031_"/>
  <Shape xmlns="" ID="rTJPba7u4rXKVrxmt/f6abotdjA=" pdftag="P" isBookmarkSet="no" Order="_x0032_" bookmark="no"/>
  <Shape xmlns="" ID="A1au77wjV/OygIIVO6mHre6koUM=" Order="_x0033_" pdftag="_x005B_Artifact_x005D_" isBookmarkSet="no" bookmark="no"/>
  <Shape xmlns="" ID="KA1AFfsBYr8BQFEI9lqMfNlT7Co=" pdftag="H2" isBookmarkSet="no" bookmark="yes" Order="_x0031_"/>
  <Shape xmlns="" ID="ovoNA8Usg7F97De7EMMlO3LfFzc=" pdftag="P" isBookmarkSet="no" Order="_x0032_"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GVlYV4Y+O75xmW9PjQstn89Ivn4=" pdftag="H2" isBookmarkSet="no" bookmark="yes" Order="_x0031_"/>
  <Shape xmlns="" ID="XcacYClGPEuJ6L1quAfpASfR7Ww=" formula="no" artifact="_x0030_" inline="no" pdftag="Figure" isBookmarkSet="no" validate="no" Order="_x0032_" Lang="" bookmark="no"/>
  <Shape xmlns="" ID="Kesst++br0nXi7Lynqr0hXuBuDw=" Order="_x0033_" pdftag="_x005B_Artifact_x005D_" isBookmarkSet="no" bookmark="no"/>
  <Shape xmlns="" ID="Umw2EWm+mJXKGjkP44TUQVzCUoQ=" pdftag="H2" isBookmarkSet="no" bookmark="yes" Order="_x0031_"/>
  <Shape xmlns="" ID="dDy30Rj0jIjVrx8dGy65LwRcv94=" pdftag="P" isBookmarkSet="no" Order="_x0032_" bookmark="no"/>
  <Shape xmlns="" ID="n9H+1oE9yd0jEamG3X8KEdfihe0=" Order="_x0033_" pdftag="_x005B_Artifact_x005D_" isBookmarkSet="no" bookmark="no"/>
  <Shape xmlns="" ID="ExoApXdzcR3iEtDsJx2dBXjX9oU=" pdftag="H2" isBookmarkSet="no" bookmark="yes" Order="_x0031_"/>
  <Shape xmlns="" ID="2/kdt15ncKHkKkXxGtv+r+b15gs=" pdftag="P" isBookmarkSet="no" Order="_x0032_" bookmark="no"/>
  <Shape xmlns="" ID="MNsJeJzGY/8np3B6SjUiZ0bNyzE=" Order="_x0033_" pdftag="_x005B_Artifact_x005D_" isBookmarkSet="no" bookmark="no"/>
  <Shape xmlns="" ID="CL0fWcVev5rKohZBify06Tk+EpY=" pdftag="H2" isBookmarkSet="no" bookmark="yes" Order="_x0031_"/>
  <Shape xmlns="" ID="yNlqkTkzR8Ityl81qNb6qWtM4es=" pdftag="P" isBookmarkSet="no" Order="_x0032_" bookmark="no"/>
  <Shape xmlns="" ID="Fis1j4sAy104Nz3zbrocny2cjK8=" Order="_x0033_" pdftag="_x005B_Artifact_x005D_" isBookmarkSet="no" bookmark="no"/>
  <Shape xmlns="" ID="WTRxd89zX5QvpKlrsid9ADj/d7s=" pdftag="H2" isBookmarkSet="no" bookmark="yes" Order="_x0031_"/>
  <Shape xmlns="" ID="6G1kU/GCZkZ6xh4YvbZBHWzwBSE=" pdftag="P" isBookmarkSet="no" Order="_x0032_" bookmark="no"/>
  <Shape xmlns="" ID="84///KLZ7DTfcyXbZT41CjHgSnw=" Order="_x0033_" pdftag="_x005B_Artifact_x005D_" isBookmarkSet="no" bookmark="no"/>
  <Shape xmlns="" ID="FbEkVIK+UrySeBGwNR6pNUs5uI0=" pdftag="H2" isBookmarkSet="no" bookmark="yes" Order="_x0031_"/>
  <Shape xmlns="" ID="67hfhY7ptWHFG9+eyALWmss89DQ=" pdftag="P" isBookmarkSet="no" Order="_x0032_" bookmark="no"/>
  <Shape xmlns="" ID="Kagrt/tAKj2yp4qchejtAqJQP+o=" Order="_x0033_" pdftag="_x005B_Artifact_x005D_" isBookmarkSet="no" bookmark="no"/>
  <Shape xmlns="" ID="9cqmMN5z8pK4AfylFOyrqEfZWNs=" pdftag="H2" isBookmarkSet="no" bookmark="yes" Order="_x0031_"/>
  <Shape xmlns="" ID="dte4bqdC7BXxFgLBhHZ24wy6m4A=" pdftag="P" isBookmarkSet="no" Order="_x0032_" bookmark="no"/>
  <Shape xmlns="" ID="NLeAEh3Gyo53kbikxI7rh0hfAB0=" Order="_x0033_" pdftag="_x005B_Artifact_x005D_" isBookmarkSet="no" bookmark="no"/>
  <Shape xmlns="" ID="Jk9j/Jr4/5D70gVnOyVoZ0Yv8Gg=" pdftag="H2" isBookmarkSet="no" bookmark="yes" Order="_x0031_"/>
  <Shape xmlns="" ID="I9Tawf8gTK/n3vGiNxcFqfesNEQ=" pdftag="Figure" formula="no" artifact="_x0030_" inline="no" isBookmarkSet="no" validate="no" Order="_x0033_" Lang=""/>
  <Shape xmlns="" ID="jN2bpmKIDBYLhPn3hC/e/9RuZCg=" pdftag="P" isBookmarkSet="no" Order="_x0032_" bookmark="no"/>
  <Shape xmlns="" ID="fX6972lTc0I3cjriABiHqHq4msY=" Order="_x0034_" pdftag="_x005B_Artifact_x005D_" isBookmarkSet="no" bookmark="no"/>
  <Shape xmlns="" ID="HZPnYJ98QojHvKrxKGxeOayBD+s=" pdftag="H2" isBookmarkSet="no" bookmark="yes" Order="_x0031_"/>
  <Shape xmlns="" ID="b8pMBsDjAWfBrg6e6bfVbe5B3y4=" pdftag="P" isBookmarkSet="no" Order="_x0032_" bookmark="no"/>
  <Shape xmlns="" ID="ucqMbeA70T88SerrYjIdI+pQuzU=" Order="_x0033_" pdftag="_x005B_Artifact_x005D_" isBookmarkSet="no" bookmark="no"/>
  <Shape xmlns="" ID="gFURiaLGgFQK7K0pSFa0wrwVwPc=" pdftag="H2" isBookmarkSet="no" bookmark="yes" Order="_x0031_"/>
  <Shape xmlns="" ID="UVxybylBOkyaAAXgURYYSkglEXM=" pdftag="Figure" formula="no" artifact="_x0030_" inline="no" isBookmarkSet="no" validate="no" Order="_x0033_" Lang=""/>
  <Shape xmlns="" ID="OKFMDzWJ/DrSq1mJI41G8X+MHqU=" pdftag="P" isBookmarkSet="no" Order="_x0032_" bookmark="no"/>
  <Shape xmlns="" ID="pum0APsrUlP6aaIf/gwcbwaet9w=" Order="_x0034_" pdftag="_x005B_Artifact_x005D_" isBookmarkSet="no" bookmark="no"/>
  <Shape xmlns="" ID="sVPwj3lNQFyJvymxfmcJpFD6GH8=" pdftag="H2" isBookmarkSet="no" bookmark="yes" Order="_x0031_"/>
  <Shape xmlns="" ID="pVWzmVorjOWayP+09fVM1TW8PME=" pdftag="P" isBookmarkSet="no" Order="_x0032_" bookmark="no"/>
  <Shape xmlns="" ID="8ecgFYwRiUsZEoeku063B9HlWuM=" Order="_x0033_" pdftag="_x005B_Artifact_x005D_" isBookmarkSet="no" bookmark="no"/>
  <Shape xmlns="" ID="pQ2LkRAj+NlGhZAU2uu61n1S0ms=" pdftag="H2" isBookmarkSet="no" bookmark="yes" Order="_x0031_"/>
  <Shape xmlns="" ID="hUd1CX5aSJRQlGNjsxdRJhWRblA=" pdftag="P" isBookmarkSet="no" Order="_x0032_" bookmark="no"/>
  <Shape xmlns="" ID="MM2xclkwaufD3fTsS2s07D7Tgxw=" pdftag="P" isBookmarkSet="no" Order="_x0033_" bookmark="no"/>
  <Shape xmlns="" ID="mk7PLIOCKVWVM4851oqfNYnrtBc=" pdftag="Figure" formula="no" artifact="_x0030_" inline="no" isBookmarkSet="no" validate="no" Order="_x0034_" Lang=""/>
  <Shape xmlns="" ID="C0sjLQMJO/Y/NdK4L6ro/xEy5zs=" Order="_x0035_" pdftag="_x005B_Artifact_x005D_" isBookmarkSet="no" bookmark="no"/>
  <Shape xmlns="" ID="D0Jgjfm2WMbfHUDKVoE/WaWtAM0=" pdftag="H2" isBookmarkSet="no" bookmark="yes" Order="_x0031_"/>
  <Shape xmlns="" ID="Wy7dabqWEPFpEmu0PNDWQ6lKmLc=" pdftag="P" isBookmarkSet="no" Order="_x0032_" bookmark="no"/>
  <Shape xmlns="" ID="J0KyzZTY5M84l/KzoAP+QhWwxjQ=" pdftag="P" isBookmarkSet="no" Order="_x0033_" bookmark="no"/>
  <Shape xmlns="" ID="NvIdFRTxA9wb3pF8VNg86zjr9ug=" pdftag="Figure" artifact="_x0030_" formula="no" inline="no" isBookmarkSet="no" validate="no" Order="_x0034_" Lang=""/>
  <Shape xmlns="" ID="aB83A3zG32DhvZI9JvdDTuKF4AM=" Order="_x0035_" pdftag="_x005B_Artifact_x005D_" isBookmarkSet="no" bookmark="no"/>
  <Shape xmlns="" ID="88X1Ga/NaZkshrRf/6LhsFjHdq4=" pdftag="H2" isBookmarkSet="no" bookmark="yes" Order="_x0031_"/>
  <Shape xmlns="" ID="rZmfM+mu3ZK0B3V1figkR6zrtG8=" formula="no" artifact="_x0030_" inline="no" pdftag="Figure" isBookmarkSet="no" validate="yes" Order="_x0032_" Lang="" bookmark="no"/>
  <Shape xmlns="" ID="DEAZ466KRSz1/+jcErg2wDMt+sI=" Order="_x0033_" pdftag="_x005B_Artifact_x005D_" isBookmarkSet="no" bookmark="no"/>
  <Shape xmlns="" ID="q3Xm7eblNQsF1OzzXy2do9Gwp6Y=" pdftag="H2" isBookmarkSet="no" bookmark="yes" Order="_x0031_"/>
  <Shape xmlns="" ID="Ec/sn3Z5YoD0r5onZi2DDTtdMbk=" Order="_x0032_" pdftag="_x005B_Artifact_x005D_" isBookmarkSet="no" bookmark="no"/>
  <Shape xmlns="" ID="UflaSA9VzOsS2svehx6NDPQoGl4=" pdftag="H2" isBookmarkSet="no" bookmark="yes" Order="_x0031_"/>
  <Shape xmlns="" ID="vKJkmZVXsrOeT6TBctBiwEvrP4o=" Order="_x0032_" pdftag="_x005B_Artifact_x005D_" isBookmarkSet="no" bookmark="no"/>
  <SubText xmlns="" ID="aG5uk7o5/RdByszr6dQQU0yKQq0=" ActualText=""/>
  <SubText xmlns="" ID="0xdKKrWwI0rx2Uow0B8rYIfEugY=" ActualText=""/>
  <SubText xmlns="" ID="qc0q9/gVLYb4HK6M5geygHiVuVA=" ActualText=""/>
  <SubText xmlns="" ID="S4Km4k1N1feYduf6O35C4g8laU4=" ActualText=""/>
  <SubText xmlns="" ID="KnGNyOYTkZ/KvI2bFLal1slyBls=" ActualText=""/>
  <SubText xmlns="" ID="2iBF12ZRjjDplg2gLXeMSNVMoaw=" ActualText=""/>
  <SubText xmlns="" ID="ZaZQ+ff86cIPYIe8xETyow/tbIU=" ActualText=""/>
  <SubText xmlns="" ID="XcacYClGPEuJ6L1quAfpASfR7Ww=" ActualText=""/>
  <SubText xmlns="" ID="I9Tawf8gTK/n3vGiNxcFqfesNEQ=" ActualText=""/>
  <SubText xmlns="" ID="UVxybylBOkyaAAXgURYYSkglEXM=" ActualText=""/>
  <SubText xmlns="" ID="mk7PLIOCKVWVM4851oqfNYnrtBc=" ActualText=""/>
  <SubText xmlns="" ID="NvIdFRTxA9wb3pF8VNg86zjr9ug=" ActualText=""/>
  <SubText xmlns="" ID="rZmfM+mu3ZK0B3V1figkR6zrtG8=" ActualText=""/>
</PAW>
</file>

<file path=customXml/itemProps1.xml><?xml version="1.0" encoding="utf-8"?>
<ds:datastoreItem xmlns:ds="http://schemas.openxmlformats.org/officeDocument/2006/customXml" ds:itemID="{A5B0DC8E-E386-4A3A-9CDF-317642E24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110F5-7311-457F-9467-1AFE12F158F2}">
  <ds:schemaRefs>
    <ds:schemaRef ds:uri="http://schemas.microsoft.com/sharepoint/v3/contenttype/forms"/>
  </ds:schemaRefs>
</ds:datastoreItem>
</file>

<file path=customXml/itemProps3.xml><?xml version="1.0" encoding="utf-8"?>
<ds:datastoreItem xmlns:ds="http://schemas.openxmlformats.org/officeDocument/2006/customXml" ds:itemID="{67AFDAAB-26AB-45FC-81A2-123AB7C986AC}">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 ds:uri="e9383cf3-6c95-48c0-84cb-ffd9d14604cc"/>
    <ds:schemaRef ds:uri="http://www.w3.org/XML/1998/namespace"/>
    <ds:schemaRef ds:uri="bdfd28cc-f485-46e8-bcf6-b555ff9859c5"/>
    <ds:schemaRef ds:uri="http://schemas.microsoft.com/office/infopath/2007/PartnerControls"/>
    <ds:schemaRef ds:uri="57105560-6850-41e4-bf8f-92819038b991"/>
    <ds:schemaRef ds:uri="http://purl.org/dc/dcmitype/"/>
  </ds:schemaRefs>
</ds:datastoreItem>
</file>

<file path=customXml/itemProps4.xml><?xml version="1.0" encoding="utf-8"?>
<ds:datastoreItem xmlns:ds="http://schemas.openxmlformats.org/officeDocument/2006/customXml" ds:itemID="{51D1C4AF-76E4-46BB-AA95-FFEA460AE648}">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6428</TotalTime>
  <Words>2883</Words>
  <Application>Microsoft Office PowerPoint</Application>
  <PresentationFormat>Widescreen</PresentationFormat>
  <Paragraphs>416</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Courier New</vt:lpstr>
      <vt:lpstr>Times New Roman</vt:lpstr>
      <vt:lpstr>Wingdings</vt:lpstr>
      <vt:lpstr>Wingdings 3</vt:lpstr>
      <vt:lpstr>Base Layout for Compliance</vt:lpstr>
      <vt:lpstr>Template Instructions</vt:lpstr>
      <vt:lpstr>Payments and Cash Management </vt:lpstr>
      <vt:lpstr>Grant Management Toolbox</vt:lpstr>
      <vt:lpstr>Grant Management Toolbox References</vt:lpstr>
      <vt:lpstr>Module Overview</vt:lpstr>
      <vt:lpstr>Financial Management System Standards</vt:lpstr>
      <vt:lpstr>Written Procedures</vt:lpstr>
      <vt:lpstr>Internal Control Purpose</vt:lpstr>
      <vt:lpstr>Internal Controls – Cash &amp; Cash Equivalent Items </vt:lpstr>
      <vt:lpstr>Compensating Controls</vt:lpstr>
      <vt:lpstr>Standards for Cash Depositories</vt:lpstr>
      <vt:lpstr>Interest-Bearing Accounts</vt:lpstr>
      <vt:lpstr>Interest Income</vt:lpstr>
      <vt:lpstr>Program Income</vt:lpstr>
      <vt:lpstr>Payments to Contractors</vt:lpstr>
      <vt:lpstr>Knowledge Check – Questions </vt:lpstr>
      <vt:lpstr>Knowledge Check – Answers </vt:lpstr>
      <vt:lpstr>Payment Management System</vt:lpstr>
      <vt:lpstr>States’ CMIA Requirements</vt:lpstr>
      <vt:lpstr>Consolidating Cash for Federal Programs</vt:lpstr>
      <vt:lpstr>Advance Payments</vt:lpstr>
      <vt:lpstr>Reimbursement Basis</vt:lpstr>
      <vt:lpstr>Working Capital Advance</vt:lpstr>
      <vt:lpstr>Liquidation of Advances</vt:lpstr>
      <vt:lpstr>Cash Forecasting System</vt:lpstr>
      <vt:lpstr>PTE Cash Systems</vt:lpstr>
      <vt:lpstr>Withholding of Payments</vt:lpstr>
      <vt:lpstr>Withholding of Payments (cont.)</vt:lpstr>
      <vt:lpstr>Improper Payments</vt:lpstr>
      <vt:lpstr>Improper Payment Examples</vt:lpstr>
      <vt:lpstr>Knowledge Check (2) – Questions </vt:lpstr>
      <vt:lpstr>Knowledge Check (2) – Answers </vt:lpstr>
      <vt:lpstr>Cash Equivalent Items</vt:lpstr>
      <vt:lpstr>Control Over These Assets</vt:lpstr>
      <vt:lpstr>Common Mistakes</vt:lpstr>
      <vt:lpstr>Common Mistakes (2)</vt:lpstr>
      <vt:lpstr>Common Mistakes (3)</vt:lpstr>
      <vt:lpstr>Knowledge Check (3) – Questions </vt:lpstr>
      <vt:lpstr>Knowledge Check (3) – Answers</vt:lpstr>
      <vt:lpstr>Core Monitoring Guide – Objective 3.c. Payment and Cash Management</vt:lpstr>
      <vt:lpstr>SMART Checklist</vt:lpstr>
      <vt:lpstr>SMART Checklist (cont.)</vt:lpstr>
      <vt:lpstr>Module Review</vt:lpstr>
      <vt:lpstr>ETA and Uniform Guidance Resources</vt:lpstr>
      <vt:lpstr>Web Resources</vt:lpstr>
      <vt:lpstr>Remember the Grant Management Toolbox!</vt:lpstr>
      <vt:lpstr>Questions?</vt:lpstr>
      <vt:lpstr>Please complete your evaluations. </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Payments and Cash Management</dc:title>
  <dc:subject>This PowerPoint discusses payments and cash management.</dc:subject>
  <dc:creator>Maher &amp; Maehr</dc:creator>
  <cp:keywords>payments, cash, management</cp:keywords>
  <cp:lastModifiedBy>DeMille, Robert - ETA</cp:lastModifiedBy>
  <cp:revision>158</cp:revision>
  <dcterms:created xsi:type="dcterms:W3CDTF">2018-12-05T14:10:42Z</dcterms:created>
  <dcterms:modified xsi:type="dcterms:W3CDTF">2019-08-14T16:29:32Z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