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7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8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9.xml" ContentType="application/vnd.openxmlformats-officedocument.drawingml.chartshape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670" r:id="rId5"/>
    <p:sldMasterId id="2147483672" r:id="rId6"/>
    <p:sldMasterId id="2147483696" r:id="rId7"/>
    <p:sldMasterId id="2147483704" r:id="rId8"/>
    <p:sldMasterId id="2147483714" r:id="rId9"/>
  </p:sldMasterIdLst>
  <p:notesMasterIdLst>
    <p:notesMasterId r:id="rId55"/>
  </p:notesMasterIdLst>
  <p:handoutMasterIdLst>
    <p:handoutMasterId r:id="rId56"/>
  </p:handoutMasterIdLst>
  <p:sldIdLst>
    <p:sldId id="260" r:id="rId10"/>
    <p:sldId id="315" r:id="rId11"/>
    <p:sldId id="314" r:id="rId12"/>
    <p:sldId id="261" r:id="rId13"/>
    <p:sldId id="270" r:id="rId14"/>
    <p:sldId id="306" r:id="rId15"/>
    <p:sldId id="304" r:id="rId16"/>
    <p:sldId id="305" r:id="rId17"/>
    <p:sldId id="302" r:id="rId18"/>
    <p:sldId id="301" r:id="rId19"/>
    <p:sldId id="303" r:id="rId20"/>
    <p:sldId id="267" r:id="rId21"/>
    <p:sldId id="309" r:id="rId22"/>
    <p:sldId id="297" r:id="rId23"/>
    <p:sldId id="298" r:id="rId24"/>
    <p:sldId id="299" r:id="rId25"/>
    <p:sldId id="300" r:id="rId26"/>
    <p:sldId id="310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168"/>
    <a:srgbClr val="C947AD"/>
    <a:srgbClr val="1C0BF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095" autoAdjust="0"/>
  </p:normalViewPr>
  <p:slideViewPr>
    <p:cSldViewPr snapToGrid="0" showGuides="1">
      <p:cViewPr varScale="1">
        <p:scale>
          <a:sx n="55" d="100"/>
          <a:sy n="55" d="100"/>
        </p:scale>
        <p:origin x="634" y="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>
        <p:scale>
          <a:sx n="134" d="100"/>
          <a:sy n="134" d="100"/>
        </p:scale>
        <p:origin x="1104" y="-2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resentation%202020\ETA%20draft%20charts%20Audre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odcast\ETA%20charts%20Audrey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odcast\ETA%20charts%20Audrey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essrv1\oes2\OESPANDA%20Presentations%20and%20Handouts\ETA%20Webinar%202020\Charts-S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resentation%202020\ETA%20draft%20charts%20Audrey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essrv1\oes2\OESPANDA%20Presentations%20and%20Handouts\ETA%20Webinar%202020\ETA%20charts%20combined%205-19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odcast\ETA%20charts%20Audrey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odcast\ETA%20charts%20Audrey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odcast\ETA%20charts%20Audrey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TSON_A\Documents\ETA%20Podcast\ETA%20charts%20Audrey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15365266841644"/>
          <c:y val="5.3027125623255837E-2"/>
          <c:w val="0.82002770487022458"/>
          <c:h val="0.70676065337418292"/>
        </c:manualLayout>
      </c:layout>
      <c:scatterChart>
        <c:scatterStyle val="lineMarker"/>
        <c:varyColors val="0"/>
        <c:ser>
          <c:idx val="0"/>
          <c:order val="0"/>
          <c:tx>
            <c:v>Largest occupations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chemeClr val="accent3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7F0-476A-A2F1-4E1F8BB87978}"/>
              </c:ext>
            </c:extLst>
          </c:dPt>
          <c:dPt>
            <c:idx val="1"/>
            <c:marker>
              <c:symbol val="circle"/>
              <c:size val="10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7F0-476A-A2F1-4E1F8BB87978}"/>
              </c:ext>
            </c:extLst>
          </c:dPt>
          <c:dPt>
            <c:idx val="2"/>
            <c:marker>
              <c:symbol val="circle"/>
              <c:size val="10"/>
              <c:spPr>
                <a:solidFill>
                  <a:schemeClr val="accent4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F0-476A-A2F1-4E1F8BB87978}"/>
              </c:ext>
            </c:extLst>
          </c:dPt>
          <c:dPt>
            <c:idx val="3"/>
            <c:marker>
              <c:symbol val="circle"/>
              <c:size val="10"/>
              <c:spPr>
                <a:solidFill>
                  <a:srgbClr val="7030A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7F0-476A-A2F1-4E1F8BB87978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rgbClr val="00808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7F0-476A-A2F1-4E1F8BB87978}"/>
              </c:ext>
            </c:extLst>
          </c:dPt>
          <c:dPt>
            <c:idx val="5"/>
            <c:marker>
              <c:symbol val="circle"/>
              <c:size val="10"/>
              <c:spPr>
                <a:solidFill>
                  <a:schemeClr val="accent5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7F0-476A-A2F1-4E1F8BB87978}"/>
              </c:ext>
            </c:extLst>
          </c:dPt>
          <c:dPt>
            <c:idx val="6"/>
            <c:marker>
              <c:symbol val="circle"/>
              <c:size val="10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E7F0-476A-A2F1-4E1F8BB87978}"/>
              </c:ext>
            </c:extLst>
          </c:dPt>
          <c:dPt>
            <c:idx val="7"/>
            <c:marker>
              <c:symbol val="circle"/>
              <c:size val="10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E7F0-476A-A2F1-4E1F8BB87978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rgbClr val="33CC33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E7F0-476A-A2F1-4E1F8BB87978}"/>
              </c:ext>
            </c:extLst>
          </c:dPt>
          <c:dLbls>
            <c:dLbl>
              <c:idx val="0"/>
              <c:layout>
                <c:manualLayout>
                  <c:x val="-0.13881999125109354"/>
                  <c:y val="-1.1563750948878003E-2"/>
                </c:manualLayout>
              </c:layout>
              <c:tx>
                <c:rich>
                  <a:bodyPr/>
                  <a:lstStyle/>
                  <a:p>
                    <a:fld id="{781790BC-03F9-4119-966B-4DDEDEE5D81D}" type="CELLRANGE">
                      <a:rPr lang="en-US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7F0-476A-A2F1-4E1F8BB87978}"/>
                </c:ext>
              </c:extLst>
            </c:dLbl>
            <c:dLbl>
              <c:idx val="1"/>
              <c:layout>
                <c:manualLayout>
                  <c:x val="-5.7523148148148151E-3"/>
                  <c:y val="9.71301986641913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E6BEB69C-1803-4FF6-8850-69C3C26E390A}" type="CELLRANGE">
                      <a:rPr lang="en-US" sz="140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 algn="l">
                        <a:defRPr sz="14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9723615122347"/>
                      <c:h val="8.485981308411215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7F0-476A-A2F1-4E1F8BB87978}"/>
                </c:ext>
              </c:extLst>
            </c:dLbl>
            <c:dLbl>
              <c:idx val="2"/>
              <c:layout>
                <c:manualLayout>
                  <c:x val="-4.1386445938954991E-3"/>
                  <c:y val="-2.26132500066578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2CCD99BF-BDF8-4F8D-8922-172880EF1EC3}" type="CELLRANGE">
                      <a:rPr lang="en-US" sz="140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 algn="l">
                        <a:defRPr sz="14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1895507370942318"/>
                      <c:h val="8.485969693472644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7F0-476A-A2F1-4E1F8BB87978}"/>
                </c:ext>
              </c:extLst>
            </c:dLbl>
            <c:dLbl>
              <c:idx val="3"/>
              <c:layout>
                <c:manualLayout>
                  <c:x val="-1.7010243511228187E-3"/>
                  <c:y val="-1.47805838294604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5F1167B5-0E54-42BB-9B96-3E11CCE389BB}" type="CELLRANGE">
                      <a:rPr lang="en-US" sz="140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 algn="l">
                        <a:defRPr sz="14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356448912587422"/>
                      <c:h val="8.485969693472644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7F0-476A-A2F1-4E1F8BB87978}"/>
                </c:ext>
              </c:extLst>
            </c:dLbl>
            <c:dLbl>
              <c:idx val="4"/>
              <c:layout>
                <c:manualLayout>
                  <c:x val="2.0694852357112507E-3"/>
                  <c:y val="-4.883487647471348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CA5289C1-B03F-4680-9039-1037EB9F7D7C}" type="CELLRANGE">
                      <a:rPr lang="en-US" sz="1400">
                        <a:solidFill>
                          <a:srgbClr val="00808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 algn="l">
                        <a:defRPr sz="14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344032978805741"/>
                      <c:h val="8.485979467043831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7F0-476A-A2F1-4E1F8BB87978}"/>
                </c:ext>
              </c:extLst>
            </c:dLbl>
            <c:dLbl>
              <c:idx val="5"/>
              <c:layout>
                <c:manualLayout>
                  <c:x val="-1.2363252770487001E-2"/>
                  <c:y val="-5.32094882956703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AD06FDAB-12A5-459C-8E50-5E6088EECCEC}" type="CELLRANGE">
                      <a:rPr lang="en-US" sz="1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 algn="l">
                        <a:defRPr sz="1400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45326305241335"/>
                      <c:h val="0.1126042841037204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7F0-476A-A2F1-4E1F8BB87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'Scatter hospitals'!$M$3:$M$8</c:f>
              <c:numCache>
                <c:formatCode>#,##0</c:formatCode>
                <c:ptCount val="6"/>
                <c:pt idx="0">
                  <c:v>1816170</c:v>
                </c:pt>
                <c:pt idx="1">
                  <c:v>406350</c:v>
                </c:pt>
                <c:pt idx="2">
                  <c:v>163510</c:v>
                </c:pt>
                <c:pt idx="3">
                  <c:v>159580</c:v>
                </c:pt>
                <c:pt idx="4">
                  <c:v>136030</c:v>
                </c:pt>
                <c:pt idx="5">
                  <c:v>125310</c:v>
                </c:pt>
              </c:numCache>
            </c:numRef>
          </c:xVal>
          <c:yVal>
            <c:numRef>
              <c:f>'Scatter hospitals'!$N$3:$N$8</c:f>
              <c:numCache>
                <c:formatCode>#,##0</c:formatCode>
                <c:ptCount val="6"/>
                <c:pt idx="0" formatCode="&quot;$&quot;#,##0">
                  <c:v>79400</c:v>
                </c:pt>
                <c:pt idx="1">
                  <c:v>32550</c:v>
                </c:pt>
                <c:pt idx="2">
                  <c:v>38770</c:v>
                </c:pt>
                <c:pt idx="3">
                  <c:v>56840</c:v>
                </c:pt>
                <c:pt idx="4">
                  <c:v>123930</c:v>
                </c:pt>
                <c:pt idx="5">
                  <c:v>63980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'Scatter hospitals'!$L$3:$L$8</c15:f>
                <c15:dlblRangeCache>
                  <c:ptCount val="6"/>
                  <c:pt idx="0">
                    <c:v>Registered nurses</c:v>
                  </c:pt>
                  <c:pt idx="1">
                    <c:v>Nursing assistants</c:v>
                  </c:pt>
                  <c:pt idx="2">
                    <c:v>Medical secretaries and administrative assistants</c:v>
                  </c:pt>
                  <c:pt idx="3">
                    <c:v>Clinical laboratory technologists and technicians</c:v>
                  </c:pt>
                  <c:pt idx="4">
                    <c:v>Medical and health services managers</c:v>
                  </c:pt>
                  <c:pt idx="5">
                    <c:v>Radiologic technologists and technicians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E7F0-476A-A2F1-4E1F8BB87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6247456"/>
        <c:axId val="556244736"/>
      </c:scatterChart>
      <c:valAx>
        <c:axId val="5562474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56244736"/>
        <c:crosses val="autoZero"/>
        <c:crossBetween val="midCat"/>
        <c:majorUnit val="500000"/>
      </c:valAx>
      <c:valAx>
        <c:axId val="5562447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Annual mean wage</a:t>
                </a:r>
              </a:p>
            </c:rich>
          </c:tx>
          <c:layout>
            <c:manualLayout>
              <c:xMode val="edge"/>
              <c:yMode val="edge"/>
              <c:x val="7.1865886555847183E-3"/>
              <c:y val="0.22856682558666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56247456"/>
        <c:crosses val="autoZero"/>
        <c:crossBetween val="midCat"/>
        <c:majorUnit val="5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758985855934666"/>
          <c:y val="2.7157368075701058E-2"/>
          <c:w val="0.47262029746281708"/>
          <c:h val="0.778244793825113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35636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0D-451A-B11A-12A7E592666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0D-451A-B11A-12A7E592666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0D-451A-B11A-12A7E592666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0D-451A-B11A-12A7E592666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0D-451A-B11A-12A7E592666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60D-451A-B11A-12A7E592666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60D-451A-B11A-12A7E5926661}"/>
              </c:ext>
            </c:extLst>
          </c:dPt>
          <c:cat>
            <c:strRef>
              <c:f>'Highest lowest paying STEM'!$K$4:$K$15</c:f>
              <c:strCache>
                <c:ptCount val="12"/>
                <c:pt idx="0">
                  <c:v>Petroleum engineers</c:v>
                </c:pt>
                <c:pt idx="1">
                  <c:v>Computer and information systems managers</c:v>
                </c:pt>
                <c:pt idx="2">
                  <c:v>Architectural and engineering managers</c:v>
                </c:pt>
                <c:pt idx="3">
                  <c:v>Natural sciences managers</c:v>
                </c:pt>
                <c:pt idx="4">
                  <c:v>Physicists</c:v>
                </c:pt>
                <c:pt idx="5">
                  <c:v>All STEM occupations</c:v>
                </c:pt>
                <c:pt idx="6">
                  <c:v>All occupations</c:v>
                </c:pt>
                <c:pt idx="7">
                  <c:v>Environmental science and protection technicians, including health</c:v>
                </c:pt>
                <c:pt idx="8">
                  <c:v>Biological technicians</c:v>
                </c:pt>
                <c:pt idx="9">
                  <c:v>Surveying and mapping technicians</c:v>
                </c:pt>
                <c:pt idx="10">
                  <c:v>Forest and conservation technicians</c:v>
                </c:pt>
                <c:pt idx="11">
                  <c:v>Agricultural and food science technicians</c:v>
                </c:pt>
              </c:strCache>
            </c:strRef>
          </c:cat>
          <c:val>
            <c:numRef>
              <c:f>'Highest lowest paying STEM'!$L$4:$L$15</c:f>
              <c:numCache>
                <c:formatCode>#,##0</c:formatCode>
                <c:ptCount val="12"/>
                <c:pt idx="0" formatCode="&quot;$&quot;#,##0">
                  <c:v>156780</c:v>
                </c:pt>
                <c:pt idx="1">
                  <c:v>156390</c:v>
                </c:pt>
                <c:pt idx="2">
                  <c:v>152930</c:v>
                </c:pt>
                <c:pt idx="3">
                  <c:v>145450</c:v>
                </c:pt>
                <c:pt idx="4">
                  <c:v>131080</c:v>
                </c:pt>
                <c:pt idx="5">
                  <c:v>95350</c:v>
                </c:pt>
                <c:pt idx="6">
                  <c:v>53490</c:v>
                </c:pt>
                <c:pt idx="7">
                  <c:v>50760</c:v>
                </c:pt>
                <c:pt idx="8">
                  <c:v>49110</c:v>
                </c:pt>
                <c:pt idx="9">
                  <c:v>48500</c:v>
                </c:pt>
                <c:pt idx="10">
                  <c:v>45860</c:v>
                </c:pt>
                <c:pt idx="11">
                  <c:v>44440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60D-451A-B11A-12A7E5926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468917808"/>
        <c:axId val="-468930864"/>
      </c:barChart>
      <c:catAx>
        <c:axId val="-468917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30864"/>
        <c:crosses val="autoZero"/>
        <c:auto val="1"/>
        <c:lblAlgn val="ctr"/>
        <c:lblOffset val="100"/>
        <c:noMultiLvlLbl val="0"/>
      </c:catAx>
      <c:valAx>
        <c:axId val="-468930864"/>
        <c:scaling>
          <c:orientation val="minMax"/>
          <c:max val="2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Annual mean wage</a:t>
                </a:r>
              </a:p>
            </c:rich>
          </c:tx>
          <c:layout>
            <c:manualLayout>
              <c:xMode val="edge"/>
              <c:yMode val="edge"/>
              <c:x val="0.64756470545348488"/>
              <c:y val="0.894703602016853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17808"/>
        <c:crosses val="max"/>
        <c:crossBetween val="between"/>
        <c:majorUnit val="50000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057906824146984"/>
          <c:y val="4.4881003050294389E-2"/>
          <c:w val="0.51642798556430447"/>
          <c:h val="0.7732077303681634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94-455B-B355-0CC144E1186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94-455B-B355-0CC144E1186C}"/>
              </c:ext>
            </c:extLst>
          </c:dPt>
          <c:dPt>
            <c:idx val="10"/>
            <c:invertIfNegative val="0"/>
            <c:bubble3D val="0"/>
            <c:spPr>
              <a:solidFill>
                <a:srgbClr val="356369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94-455B-B355-0CC144E1186C}"/>
              </c:ext>
            </c:extLst>
          </c:dPt>
          <c:cat>
            <c:strRef>
              <c:f>'Met areas highest STEM pct'!$K$5:$K$15</c:f>
              <c:strCache>
                <c:ptCount val="11"/>
                <c:pt idx="0">
                  <c:v>California-Lexington Park, MD</c:v>
                </c:pt>
                <c:pt idx="1">
                  <c:v>San Jose-Sunnyvale-Santa Clara, CA</c:v>
                </c:pt>
                <c:pt idx="2">
                  <c:v>Boulder, CO</c:v>
                </c:pt>
                <c:pt idx="3">
                  <c:v>Huntsville, AL</c:v>
                </c:pt>
                <c:pt idx="4">
                  <c:v>Bloomington, IL</c:v>
                </c:pt>
                <c:pt idx="5">
                  <c:v>Columbus, IN</c:v>
                </c:pt>
                <c:pt idx="6">
                  <c:v>Corvallis, OR</c:v>
                </c:pt>
                <c:pt idx="7">
                  <c:v>Durham-Chapel Hill, NC</c:v>
                </c:pt>
                <c:pt idx="8">
                  <c:v>Seattle-Tacoma-Bellevue, WA</c:v>
                </c:pt>
                <c:pt idx="9">
                  <c:v>Washington-Arlington-Alexandria, DC-VA-MD-WV</c:v>
                </c:pt>
                <c:pt idx="10">
                  <c:v>United States</c:v>
                </c:pt>
              </c:strCache>
            </c:strRef>
          </c:cat>
          <c:val>
            <c:numRef>
              <c:f>'Met areas highest STEM pct'!$L$5:$L$15</c:f>
              <c:numCache>
                <c:formatCode>0.0</c:formatCode>
                <c:ptCount val="11"/>
                <c:pt idx="0">
                  <c:v>28.1</c:v>
                </c:pt>
                <c:pt idx="1">
                  <c:v>21</c:v>
                </c:pt>
                <c:pt idx="2">
                  <c:v>17.100000000000001</c:v>
                </c:pt>
                <c:pt idx="3">
                  <c:v>16.899999999999999</c:v>
                </c:pt>
                <c:pt idx="4">
                  <c:v>13.4</c:v>
                </c:pt>
                <c:pt idx="5">
                  <c:v>13</c:v>
                </c:pt>
                <c:pt idx="6">
                  <c:v>12.8</c:v>
                </c:pt>
                <c:pt idx="7">
                  <c:v>12.6</c:v>
                </c:pt>
                <c:pt idx="8">
                  <c:v>12</c:v>
                </c:pt>
                <c:pt idx="9">
                  <c:v>12</c:v>
                </c:pt>
                <c:pt idx="10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94-455B-B355-0CC144E11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468918352"/>
        <c:axId val="-468921072"/>
      </c:barChart>
      <c:catAx>
        <c:axId val="-468918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21072"/>
        <c:crosses val="autoZero"/>
        <c:auto val="1"/>
        <c:lblAlgn val="ctr"/>
        <c:lblOffset val="100"/>
        <c:noMultiLvlLbl val="0"/>
      </c:catAx>
      <c:valAx>
        <c:axId val="-468921072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Percent </a:t>
                </a:r>
              </a:p>
            </c:rich>
          </c:tx>
          <c:layout>
            <c:manualLayout>
              <c:xMode val="edge"/>
              <c:yMode val="edge"/>
              <c:x val="0.63935905147273253"/>
              <c:y val="0.880151583670284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18352"/>
        <c:crosses val="max"/>
        <c:crossBetween val="between"/>
        <c:majorUnit val="10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14333624963545"/>
          <c:y val="2.8582892682224678E-2"/>
          <c:w val="0.61646717337416157"/>
          <c:h val="0.773365138699982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Sheet2!$B$2:$B$11</c:f>
              <c:strCache>
                <c:ptCount val="10"/>
                <c:pt idx="0">
                  <c:v>Nursing assistants</c:v>
                </c:pt>
                <c:pt idx="1">
                  <c:v>Licensed practical and licensed vocational nurses</c:v>
                </c:pt>
                <c:pt idx="2">
                  <c:v>Registered nurses</c:v>
                </c:pt>
                <c:pt idx="3">
                  <c:v>Maids and housekeeping cleaners</c:v>
                </c:pt>
                <c:pt idx="4">
                  <c:v>Home health and personal care aides</c:v>
                </c:pt>
                <c:pt idx="5">
                  <c:v>Food servers, nonrestaurant</c:v>
                </c:pt>
                <c:pt idx="6">
                  <c:v>Cooks, institution and cafeteria</c:v>
                </c:pt>
                <c:pt idx="7">
                  <c:v>Recreation workers</c:v>
                </c:pt>
                <c:pt idx="8">
                  <c:v>Medical and health services managers</c:v>
                </c:pt>
                <c:pt idx="9">
                  <c:v>Maintenance and repair workers, general</c:v>
                </c:pt>
              </c:strCache>
            </c:strRef>
          </c:cat>
          <c:val>
            <c:numRef>
              <c:f>Sheet2!$C$2:$C$11</c:f>
              <c:numCache>
                <c:formatCode>#,##0</c:formatCode>
                <c:ptCount val="10"/>
                <c:pt idx="0">
                  <c:v>566240</c:v>
                </c:pt>
                <c:pt idx="1">
                  <c:v>209440</c:v>
                </c:pt>
                <c:pt idx="2">
                  <c:v>151300</c:v>
                </c:pt>
                <c:pt idx="3">
                  <c:v>71480</c:v>
                </c:pt>
                <c:pt idx="4">
                  <c:v>59890</c:v>
                </c:pt>
                <c:pt idx="5">
                  <c:v>52420</c:v>
                </c:pt>
                <c:pt idx="6">
                  <c:v>46320</c:v>
                </c:pt>
                <c:pt idx="7">
                  <c:v>37970</c:v>
                </c:pt>
                <c:pt idx="8">
                  <c:v>25780</c:v>
                </c:pt>
                <c:pt idx="9">
                  <c:v>22860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D-4650-8CFC-3025BB93C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33999040"/>
        <c:axId val="833993056"/>
      </c:barChart>
      <c:catAx>
        <c:axId val="8339990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3056"/>
        <c:crosses val="autoZero"/>
        <c:auto val="1"/>
        <c:lblAlgn val="ctr"/>
        <c:lblOffset val="100"/>
        <c:noMultiLvlLbl val="0"/>
      </c:catAx>
      <c:valAx>
        <c:axId val="8339930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Employment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0.62700650699912519"/>
              <c:y val="0.912200684150513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904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936224117818608"/>
          <c:y val="3.6675948927029821E-2"/>
          <c:w val="0.57851970326625834"/>
          <c:h val="0.778236881481114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12-4127-96EE-2054D0715CB9}"/>
              </c:ext>
            </c:extLst>
          </c:dPt>
          <c:cat>
            <c:strRef>
              <c:f>Sheet1!$C$3:$C$14</c:f>
              <c:strCache>
                <c:ptCount val="12"/>
                <c:pt idx="0">
                  <c:v>Kahului-Wailuku-Lahaina, HI</c:v>
                </c:pt>
                <c:pt idx="1">
                  <c:v>Myrtle Beach-Conway-North Myrtle Beach, SC-NC</c:v>
                </c:pt>
                <c:pt idx="2">
                  <c:v>Ocean City, NJ</c:v>
                </c:pt>
                <c:pt idx="3">
                  <c:v>Daphne-Fairhope-Foley, AL</c:v>
                </c:pt>
                <c:pt idx="4">
                  <c:v>Flagstaff, AZ</c:v>
                </c:pt>
                <c:pt idx="5">
                  <c:v>Hilton Head Island-Bluffton-Beaufort, SC</c:v>
                </c:pt>
                <c:pt idx="6">
                  <c:v>Atlantic City-Hammonton, NJ</c:v>
                </c:pt>
                <c:pt idx="7">
                  <c:v>Jacksonville, NC</c:v>
                </c:pt>
                <c:pt idx="8">
                  <c:v>Crestview-Fort Walton Beach-Destin, FL</c:v>
                </c:pt>
                <c:pt idx="9">
                  <c:v>Lawrence, KS</c:v>
                </c:pt>
                <c:pt idx="10">
                  <c:v>Brunswick, GA</c:v>
                </c:pt>
                <c:pt idx="11">
                  <c:v>United States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19.036899999999999</c:v>
                </c:pt>
                <c:pt idx="1">
                  <c:v>18.036000000000001</c:v>
                </c:pt>
                <c:pt idx="2">
                  <c:v>17.321400000000001</c:v>
                </c:pt>
                <c:pt idx="3">
                  <c:v>16.954499999999999</c:v>
                </c:pt>
                <c:pt idx="4">
                  <c:v>16.747900000000001</c:v>
                </c:pt>
                <c:pt idx="5">
                  <c:v>16.303100000000001</c:v>
                </c:pt>
                <c:pt idx="6">
                  <c:v>15.827</c:v>
                </c:pt>
                <c:pt idx="7">
                  <c:v>15.706799999999999</c:v>
                </c:pt>
                <c:pt idx="8">
                  <c:v>15.1966</c:v>
                </c:pt>
                <c:pt idx="9">
                  <c:v>15.0846</c:v>
                </c:pt>
                <c:pt idx="10">
                  <c:v>15.0646</c:v>
                </c:pt>
                <c:pt idx="11">
                  <c:v>9.1877759310131264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12-4127-96EE-2054D0715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33997408"/>
        <c:axId val="833997952"/>
      </c:barChart>
      <c:catAx>
        <c:axId val="8339974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921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7952"/>
        <c:crosses val="autoZero"/>
        <c:auto val="1"/>
        <c:lblAlgn val="ctr"/>
        <c:lblOffset val="100"/>
        <c:noMultiLvlLbl val="0"/>
      </c:catAx>
      <c:valAx>
        <c:axId val="83399795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>
                    <a:solidFill>
                      <a:srgbClr val="192168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Percent</a:t>
                </a:r>
                <a:endParaRPr lang="en-US" dirty="0">
                  <a:solidFill>
                    <a:srgbClr val="192168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0.65645195392242639"/>
              <c:y val="0.92833398704891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921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7408"/>
        <c:crosses val="autoZero"/>
        <c:crossBetween val="between"/>
        <c:majorUnit val="5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823436132983376"/>
          <c:y val="4.4307267379491491E-3"/>
          <c:w val="0.61672517497812773"/>
          <c:h val="0.729583406618415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B2-4112-91A9-F0951B5170C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B2-4112-91A9-F0951B5170C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DB2-4112-91A9-F0951B5170C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DB2-4112-91A9-F0951B5170C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DB2-4112-91A9-F0951B5170C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DB2-4112-91A9-F0951B5170C2}"/>
              </c:ext>
            </c:extLst>
          </c:dPt>
          <c:cat>
            <c:strRef>
              <c:f>'Largest occs food and beverage'!$J$4:$J$13</c:f>
              <c:strCache>
                <c:ptCount val="10"/>
                <c:pt idx="0">
                  <c:v>Cashiers</c:v>
                </c:pt>
                <c:pt idx="1">
                  <c:v>Stockers and order fillers</c:v>
                </c:pt>
                <c:pt idx="2">
                  <c:v>Food preparation workers</c:v>
                </c:pt>
                <c:pt idx="3">
                  <c:v>First-line supervisors of retail sales workers</c:v>
                </c:pt>
                <c:pt idx="4">
                  <c:v>Fast food and counter workers</c:v>
                </c:pt>
                <c:pt idx="5">
                  <c:v>Retail salespersons</c:v>
                </c:pt>
                <c:pt idx="6">
                  <c:v>Packers and packagers, hand</c:v>
                </c:pt>
                <c:pt idx="7">
                  <c:v>Butchers and meat cutters</c:v>
                </c:pt>
                <c:pt idx="8">
                  <c:v>Customer service representatives</c:v>
                </c:pt>
                <c:pt idx="9">
                  <c:v>Bakers</c:v>
                </c:pt>
              </c:strCache>
            </c:strRef>
          </c:cat>
          <c:val>
            <c:numRef>
              <c:f>'Largest occs food and beverage'!$K$4:$K$13</c:f>
              <c:numCache>
                <c:formatCode>#,##0</c:formatCode>
                <c:ptCount val="10"/>
                <c:pt idx="0">
                  <c:v>865150</c:v>
                </c:pt>
                <c:pt idx="1">
                  <c:v>543790</c:v>
                </c:pt>
                <c:pt idx="2">
                  <c:v>189980</c:v>
                </c:pt>
                <c:pt idx="3">
                  <c:v>155030</c:v>
                </c:pt>
                <c:pt idx="4">
                  <c:v>130100</c:v>
                </c:pt>
                <c:pt idx="5">
                  <c:v>129400</c:v>
                </c:pt>
                <c:pt idx="6">
                  <c:v>116420</c:v>
                </c:pt>
                <c:pt idx="7">
                  <c:v>107960</c:v>
                </c:pt>
                <c:pt idx="8">
                  <c:v>102020</c:v>
                </c:pt>
                <c:pt idx="9">
                  <c:v>52100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DB2-4112-91A9-F0951B517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33998496"/>
        <c:axId val="833999584"/>
      </c:barChart>
      <c:catAx>
        <c:axId val="8339984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9584"/>
        <c:crosses val="autoZero"/>
        <c:auto val="1"/>
        <c:lblAlgn val="ctr"/>
        <c:lblOffset val="100"/>
        <c:noMultiLvlLbl val="0"/>
      </c:catAx>
      <c:valAx>
        <c:axId val="833999584"/>
        <c:scaling>
          <c:orientation val="minMax"/>
          <c:max val="1000000"/>
        </c:scaling>
        <c:delete val="0"/>
        <c:axPos val="t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Employment</a:t>
                </a:r>
              </a:p>
            </c:rich>
          </c:tx>
          <c:layout>
            <c:manualLayout>
              <c:xMode val="edge"/>
              <c:yMode val="edge"/>
              <c:x val="0.59929489282589676"/>
              <c:y val="0.85857986014579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high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8496"/>
        <c:crosses val="autoZero"/>
        <c:crossBetween val="between"/>
        <c:majorUnit val="250000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'Box-whisker food and bev. store'!$E$24:$M$24</c:f>
                <c:numCache>
                  <c:formatCode>General</c:formatCode>
                  <c:ptCount val="9"/>
                  <c:pt idx="0">
                    <c:v>1.0999999999999996</c:v>
                  </c:pt>
                  <c:pt idx="1">
                    <c:v>1.4299999999999997</c:v>
                  </c:pt>
                  <c:pt idx="2">
                    <c:v>1.33</c:v>
                  </c:pt>
                  <c:pt idx="3">
                    <c:v>2.99</c:v>
                  </c:pt>
                  <c:pt idx="4">
                    <c:v>1.2400000000000002</c:v>
                  </c:pt>
                  <c:pt idx="5">
                    <c:v>1.42</c:v>
                  </c:pt>
                  <c:pt idx="6">
                    <c:v>0.91999999999999993</c:v>
                  </c:pt>
                  <c:pt idx="7">
                    <c:v>1.9000000000000004</c:v>
                  </c:pt>
                  <c:pt idx="8">
                    <c:v>1.5499999999999989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'Box-whisker food and bev. store'!$E$17:$M$17</c:f>
              <c:strCache>
                <c:ptCount val="9"/>
                <c:pt idx="0">
                  <c:v>Cashiers</c:v>
                </c:pt>
                <c:pt idx="1">
                  <c:v>Stockers and order fillers</c:v>
                </c:pt>
                <c:pt idx="2">
                  <c:v>Food preparation workers</c:v>
                </c:pt>
                <c:pt idx="3">
                  <c:v>First-line supervisors of retail sales workers</c:v>
                </c:pt>
                <c:pt idx="4">
                  <c:v>Fast food and counter workers</c:v>
                </c:pt>
                <c:pt idx="5">
                  <c:v>Retail salespersons</c:v>
                </c:pt>
                <c:pt idx="6">
                  <c:v>Packers and packagers, hand</c:v>
                </c:pt>
                <c:pt idx="7">
                  <c:v>Butchers and meat cutters</c:v>
                </c:pt>
                <c:pt idx="8">
                  <c:v>Food and beverage stores industry</c:v>
                </c:pt>
              </c:strCache>
            </c:strRef>
          </c:cat>
          <c:val>
            <c:numRef>
              <c:f>'Box-whisker food and bev. store'!$E$25:$M$25</c:f>
              <c:numCache>
                <c:formatCode>0.00</c:formatCode>
                <c:ptCount val="9"/>
                <c:pt idx="0">
                  <c:v>9.8699999999999992</c:v>
                </c:pt>
                <c:pt idx="1">
                  <c:v>10.87</c:v>
                </c:pt>
                <c:pt idx="2">
                  <c:v>10.52</c:v>
                </c:pt>
                <c:pt idx="3">
                  <c:v>15.68</c:v>
                </c:pt>
                <c:pt idx="4">
                  <c:v>10.36</c:v>
                </c:pt>
                <c:pt idx="5">
                  <c:v>10.98</c:v>
                </c:pt>
                <c:pt idx="6">
                  <c:v>9.57</c:v>
                </c:pt>
                <c:pt idx="7">
                  <c:v>12.16</c:v>
                </c:pt>
                <c:pt idx="8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07-42C0-96A1-9C852C23DC80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947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307-42C0-96A1-9C852C23DC80}"/>
              </c:ext>
            </c:extLst>
          </c:dPt>
          <c:cat>
            <c:strRef>
              <c:f>'Box-whisker food and bev. store'!$E$17:$M$17</c:f>
              <c:strCache>
                <c:ptCount val="9"/>
                <c:pt idx="0">
                  <c:v>Cashiers</c:v>
                </c:pt>
                <c:pt idx="1">
                  <c:v>Stockers and order fillers</c:v>
                </c:pt>
                <c:pt idx="2">
                  <c:v>Food preparation workers</c:v>
                </c:pt>
                <c:pt idx="3">
                  <c:v>First-line supervisors of retail sales workers</c:v>
                </c:pt>
                <c:pt idx="4">
                  <c:v>Fast food and counter workers</c:v>
                </c:pt>
                <c:pt idx="5">
                  <c:v>Retail salespersons</c:v>
                </c:pt>
                <c:pt idx="6">
                  <c:v>Packers and packagers, hand</c:v>
                </c:pt>
                <c:pt idx="7">
                  <c:v>Butchers and meat cutters</c:v>
                </c:pt>
                <c:pt idx="8">
                  <c:v>Food and beverage stores industry</c:v>
                </c:pt>
              </c:strCache>
            </c:strRef>
          </c:cat>
          <c:val>
            <c:numRef>
              <c:f>'Box-whisker food and bev. store'!$E$26:$M$26</c:f>
              <c:numCache>
                <c:formatCode>0.00</c:formatCode>
                <c:ptCount val="9"/>
                <c:pt idx="0">
                  <c:v>1.67</c:v>
                </c:pt>
                <c:pt idx="1">
                  <c:v>1.5100000000000016</c:v>
                </c:pt>
                <c:pt idx="2">
                  <c:v>1.67</c:v>
                </c:pt>
                <c:pt idx="3">
                  <c:v>4.370000000000001</c:v>
                </c:pt>
                <c:pt idx="4">
                  <c:v>1.4900000000000002</c:v>
                </c:pt>
                <c:pt idx="5">
                  <c:v>1.3699999999999992</c:v>
                </c:pt>
                <c:pt idx="6">
                  <c:v>1.6500000000000004</c:v>
                </c:pt>
                <c:pt idx="7">
                  <c:v>3.2300000000000004</c:v>
                </c:pt>
                <c:pt idx="8">
                  <c:v>1.6600000000000001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07-42C0-96A1-9C852C23DC80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07-42C0-96A1-9C852C23DC80}"/>
              </c:ext>
            </c:extLst>
          </c:dPt>
          <c:errBars>
            <c:errBarType val="plus"/>
            <c:errValType val="cust"/>
            <c:noEndCap val="0"/>
            <c:plus>
              <c:numRef>
                <c:f>'Box-whisker food and bev. store'!$E$28:$M$28</c:f>
                <c:numCache>
                  <c:formatCode>General</c:formatCode>
                  <c:ptCount val="9"/>
                  <c:pt idx="0">
                    <c:v>2.7900000000000009</c:v>
                  </c:pt>
                  <c:pt idx="1">
                    <c:v>3.51</c:v>
                  </c:pt>
                  <c:pt idx="2">
                    <c:v>2.8300000000000018</c:v>
                  </c:pt>
                  <c:pt idx="3">
                    <c:v>7.0799999999999983</c:v>
                  </c:pt>
                  <c:pt idx="4">
                    <c:v>2.9100000000000019</c:v>
                  </c:pt>
                  <c:pt idx="5">
                    <c:v>3.6899999999999995</c:v>
                  </c:pt>
                  <c:pt idx="6">
                    <c:v>2.2700000000000014</c:v>
                  </c:pt>
                  <c:pt idx="7">
                    <c:v>4.259999999999998</c:v>
                  </c:pt>
                  <c:pt idx="8">
                    <c:v>5.73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'Box-whisker food and bev. store'!$E$17:$M$17</c:f>
              <c:strCache>
                <c:ptCount val="9"/>
                <c:pt idx="0">
                  <c:v>Cashiers</c:v>
                </c:pt>
                <c:pt idx="1">
                  <c:v>Stockers and order fillers</c:v>
                </c:pt>
                <c:pt idx="2">
                  <c:v>Food preparation workers</c:v>
                </c:pt>
                <c:pt idx="3">
                  <c:v>First-line supervisors of retail sales workers</c:v>
                </c:pt>
                <c:pt idx="4">
                  <c:v>Fast food and counter workers</c:v>
                </c:pt>
                <c:pt idx="5">
                  <c:v>Retail salespersons</c:v>
                </c:pt>
                <c:pt idx="6">
                  <c:v>Packers and packagers, hand</c:v>
                </c:pt>
                <c:pt idx="7">
                  <c:v>Butchers and meat cutters</c:v>
                </c:pt>
                <c:pt idx="8">
                  <c:v>Food and beverage stores industry</c:v>
                </c:pt>
              </c:strCache>
            </c:strRef>
          </c:cat>
          <c:val>
            <c:numRef>
              <c:f>'Box-whisker food and bev. store'!$E$27:$M$27</c:f>
              <c:numCache>
                <c:formatCode>0.00</c:formatCode>
                <c:ptCount val="9"/>
                <c:pt idx="0">
                  <c:v>1.7200000000000006</c:v>
                </c:pt>
                <c:pt idx="1">
                  <c:v>2.7199999999999989</c:v>
                </c:pt>
                <c:pt idx="2">
                  <c:v>2.33</c:v>
                </c:pt>
                <c:pt idx="3">
                  <c:v>6.0999999999999979</c:v>
                </c:pt>
                <c:pt idx="4">
                  <c:v>2.09</c:v>
                </c:pt>
                <c:pt idx="5">
                  <c:v>2.41</c:v>
                </c:pt>
                <c:pt idx="6">
                  <c:v>1.0699999999999985</c:v>
                </c:pt>
                <c:pt idx="7">
                  <c:v>4.09</c:v>
                </c:pt>
                <c:pt idx="8">
                  <c:v>3.6799999999999997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07-42C0-96A1-9C852C23DC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34005568"/>
        <c:axId val="833994688"/>
      </c:barChart>
      <c:lineChart>
        <c:grouping val="standard"/>
        <c:varyColors val="0"/>
        <c:ser>
          <c:idx val="3"/>
          <c:order val="3"/>
          <c:spPr>
            <a:ln w="28575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Pt>
            <c:idx val="8"/>
            <c:marker>
              <c:symbol val="diamond"/>
              <c:size val="11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307-42C0-96A1-9C852C23DC80}"/>
              </c:ext>
            </c:extLst>
          </c:dPt>
          <c:cat>
            <c:strRef>
              <c:f>'Box-whisker food and bev. store'!$E$17:$M$17</c:f>
              <c:strCache>
                <c:ptCount val="9"/>
                <c:pt idx="0">
                  <c:v>Cashiers</c:v>
                </c:pt>
                <c:pt idx="1">
                  <c:v>Stockers and order fillers</c:v>
                </c:pt>
                <c:pt idx="2">
                  <c:v>Food preparation workers</c:v>
                </c:pt>
                <c:pt idx="3">
                  <c:v>First-line supervisors of retail sales workers</c:v>
                </c:pt>
                <c:pt idx="4">
                  <c:v>Fast food and counter workers</c:v>
                </c:pt>
                <c:pt idx="5">
                  <c:v>Retail salespersons</c:v>
                </c:pt>
                <c:pt idx="6">
                  <c:v>Packers and packagers, hand</c:v>
                </c:pt>
                <c:pt idx="7">
                  <c:v>Butchers and meat cutters</c:v>
                </c:pt>
                <c:pt idx="8">
                  <c:v>Food and beverage stores industry</c:v>
                </c:pt>
              </c:strCache>
            </c:strRef>
          </c:cat>
          <c:val>
            <c:numRef>
              <c:f>('Box-whisker food and bev. store'!$E$18:$M$18,'Box-whisker food and bev. store'!$O$18)</c:f>
              <c:numCache>
                <c:formatCode>0.00</c:formatCode>
                <c:ptCount val="10"/>
                <c:pt idx="0">
                  <c:v>12.01</c:v>
                </c:pt>
                <c:pt idx="1">
                  <c:v>13.33</c:v>
                </c:pt>
                <c:pt idx="2">
                  <c:v>12.72</c:v>
                </c:pt>
                <c:pt idx="3">
                  <c:v>21.89</c:v>
                </c:pt>
                <c:pt idx="4">
                  <c:v>12.44</c:v>
                </c:pt>
                <c:pt idx="5">
                  <c:v>13.45</c:v>
                </c:pt>
                <c:pt idx="6">
                  <c:v>11.41</c:v>
                </c:pt>
                <c:pt idx="7">
                  <c:v>16.2</c:v>
                </c:pt>
                <c:pt idx="8">
                  <c:v>14.68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307-42C0-96A1-9C852C23DC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005568"/>
        <c:axId val="833994688"/>
      </c:lineChart>
      <c:catAx>
        <c:axId val="83400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3994688"/>
        <c:crosses val="autoZero"/>
        <c:auto val="1"/>
        <c:lblAlgn val="ctr"/>
        <c:lblOffset val="100"/>
        <c:noMultiLvlLbl val="0"/>
      </c:catAx>
      <c:valAx>
        <c:axId val="833994688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34005568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11876640419948"/>
          <c:y val="3.8003601374285816E-2"/>
          <c:w val="0.68039843977836101"/>
          <c:h val="0.736558910165814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'Typical entry-level educ emp'!$L$4:$L$11</c:f>
              <c:strCache>
                <c:ptCount val="8"/>
                <c:pt idx="0">
                  <c:v>Doctoral or professional degree</c:v>
                </c:pt>
                <c:pt idx="1">
                  <c:v>Master's degree</c:v>
                </c:pt>
                <c:pt idx="2">
                  <c:v>Bachelor's degree</c:v>
                </c:pt>
                <c:pt idx="3">
                  <c:v>Associate's degree</c:v>
                </c:pt>
                <c:pt idx="4">
                  <c:v>Postsecondary nondegree award</c:v>
                </c:pt>
                <c:pt idx="5">
                  <c:v>Some college, no degree</c:v>
                </c:pt>
                <c:pt idx="6">
                  <c:v>High school diploma or equivalent</c:v>
                </c:pt>
                <c:pt idx="7">
                  <c:v>No formal educational credential</c:v>
                </c:pt>
              </c:strCache>
            </c:strRef>
          </c:cat>
          <c:val>
            <c:numRef>
              <c:f>'Typical entry-level educ emp'!$M$4:$M$11</c:f>
              <c:numCache>
                <c:formatCode>0.0</c:formatCode>
                <c:ptCount val="8"/>
                <c:pt idx="0">
                  <c:v>2.5</c:v>
                </c:pt>
                <c:pt idx="1">
                  <c:v>1.6</c:v>
                </c:pt>
                <c:pt idx="2">
                  <c:v>22.4</c:v>
                </c:pt>
                <c:pt idx="3">
                  <c:v>2.2999999999999998</c:v>
                </c:pt>
                <c:pt idx="4">
                  <c:v>6.2</c:v>
                </c:pt>
                <c:pt idx="5">
                  <c:v>2.6</c:v>
                </c:pt>
                <c:pt idx="6">
                  <c:v>38.200000000000003</c:v>
                </c:pt>
                <c:pt idx="7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0-4B03-9747-73D37BEEE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468923248"/>
        <c:axId val="-468916720"/>
      </c:barChart>
      <c:catAx>
        <c:axId val="-4689232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16720"/>
        <c:crosses val="autoZero"/>
        <c:auto val="1"/>
        <c:lblAlgn val="ctr"/>
        <c:lblOffset val="100"/>
        <c:noMultiLvlLbl val="0"/>
      </c:catAx>
      <c:valAx>
        <c:axId val="-468916720"/>
        <c:scaling>
          <c:orientation val="minMax"/>
          <c:max val="4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Percent</a:t>
                </a:r>
              </a:p>
            </c:rich>
          </c:tx>
          <c:layout>
            <c:manualLayout>
              <c:xMode val="edge"/>
              <c:yMode val="edge"/>
              <c:x val="0.61887066200058327"/>
              <c:y val="0.848847327269495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23248"/>
        <c:crosses val="max"/>
        <c:crossBetween val="between"/>
        <c:majorUnit val="10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38728492271802"/>
          <c:y val="6.4819836262189082E-2"/>
          <c:w val="0.64220399533391659"/>
          <c:h val="0.69604995567607042"/>
        </c:manualLayout>
      </c:layout>
      <c:barChart>
        <c:barDir val="bar"/>
        <c:grouping val="clustered"/>
        <c:varyColors val="0"/>
        <c:ser>
          <c:idx val="0"/>
          <c:order val="0"/>
          <c:tx>
            <c:v>"Wages by entry level education"</c:v>
          </c:tx>
          <c:spPr>
            <a:solidFill>
              <a:schemeClr val="tx2">
                <a:lumMod val="25000"/>
                <a:lumOff val="75000"/>
              </a:schemeClr>
            </a:solidFill>
            <a:ln w="3175"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4-4B78-B011-7B5B3065B13A}"/>
              </c:ext>
            </c:extLst>
          </c:dPt>
          <c:cat>
            <c:strRef>
              <c:f>'Typical entry-level educ wages'!$M$4:$M$12</c:f>
              <c:strCache>
                <c:ptCount val="9"/>
                <c:pt idx="0">
                  <c:v>Doctoral or professional degree</c:v>
                </c:pt>
                <c:pt idx="1">
                  <c:v>Master's degree</c:v>
                </c:pt>
                <c:pt idx="2">
                  <c:v>Bachelor's degree</c:v>
                </c:pt>
                <c:pt idx="3">
                  <c:v>Associate's degree</c:v>
                </c:pt>
                <c:pt idx="4">
                  <c:v>Postsecondary nondegree award</c:v>
                </c:pt>
                <c:pt idx="5">
                  <c:v>Some college, no degree</c:v>
                </c:pt>
                <c:pt idx="6">
                  <c:v>High school diploma or equivalent</c:v>
                </c:pt>
                <c:pt idx="7">
                  <c:v>No formal educational credential</c:v>
                </c:pt>
                <c:pt idx="8">
                  <c:v>All occupations</c:v>
                </c:pt>
              </c:strCache>
            </c:strRef>
          </c:cat>
          <c:val>
            <c:numRef>
              <c:f>'Typical entry-level educ wages'!$N$4:$N$12</c:f>
              <c:numCache>
                <c:formatCode>#,##0</c:formatCode>
                <c:ptCount val="9"/>
                <c:pt idx="0" formatCode="&quot;$&quot;#,##0">
                  <c:v>130890</c:v>
                </c:pt>
                <c:pt idx="1">
                  <c:v>83300</c:v>
                </c:pt>
                <c:pt idx="2">
                  <c:v>88260</c:v>
                </c:pt>
                <c:pt idx="3">
                  <c:v>58430</c:v>
                </c:pt>
                <c:pt idx="4">
                  <c:v>43930</c:v>
                </c:pt>
                <c:pt idx="5">
                  <c:v>40330</c:v>
                </c:pt>
                <c:pt idx="6">
                  <c:v>44190</c:v>
                </c:pt>
                <c:pt idx="7">
                  <c:v>29190</c:v>
                </c:pt>
                <c:pt idx="8">
                  <c:v>53490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44-4B78-B011-7B5B3065B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468917264"/>
        <c:axId val="-468929232"/>
      </c:barChart>
      <c:catAx>
        <c:axId val="-4689172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29232"/>
        <c:crosses val="autoZero"/>
        <c:auto val="1"/>
        <c:lblAlgn val="ctr"/>
        <c:lblOffset val="100"/>
        <c:noMultiLvlLbl val="0"/>
      </c:catAx>
      <c:valAx>
        <c:axId val="-468929232"/>
        <c:scaling>
          <c:orientation val="minMax"/>
          <c:max val="15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Annual mean wage</a:t>
                </a:r>
              </a:p>
            </c:rich>
          </c:tx>
          <c:layout>
            <c:manualLayout>
              <c:xMode val="edge"/>
              <c:yMode val="edge"/>
              <c:x val="0.57373177311169432"/>
              <c:y val="0.84540508595365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17264"/>
        <c:crosses val="max"/>
        <c:crossBetween val="between"/>
        <c:majorUnit val="25000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690780839895013"/>
          <c:y val="7.5549997369482494E-2"/>
          <c:w val="0.53453530548264805"/>
          <c:h val="0.6931578047454536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13-49C0-BE87-D074C872FB2E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13-49C0-BE87-D074C872FB2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13-49C0-BE87-D074C872FB2E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13-49C0-BE87-D074C872FB2E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313-49C0-BE87-D074C872FB2E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313-49C0-BE87-D074C872FB2E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313-49C0-BE87-D074C872FB2E}"/>
              </c:ext>
            </c:extLst>
          </c:dPt>
          <c:cat>
            <c:strRef>
              <c:f>'Highest paying no bachelor''s'!$J$4:$J$14</c:f>
              <c:strCache>
                <c:ptCount val="11"/>
                <c:pt idx="0">
                  <c:v>Air traffic controllers</c:v>
                </c:pt>
                <c:pt idx="1">
                  <c:v>Transportation, storage, and distribution managers</c:v>
                </c:pt>
                <c:pt idx="2">
                  <c:v>Commercial pilots</c:v>
                </c:pt>
                <c:pt idx="3">
                  <c:v>Nuclear power reactor operators</c:v>
                </c:pt>
                <c:pt idx="4">
                  <c:v>Funeral home managers</c:v>
                </c:pt>
                <c:pt idx="5">
                  <c:v>First-line supervisors of police and detectives</c:v>
                </c:pt>
                <c:pt idx="6">
                  <c:v>Athletes and sports competitors</c:v>
                </c:pt>
                <c:pt idx="7">
                  <c:v>Radiation therapists</c:v>
                </c:pt>
                <c:pt idx="8">
                  <c:v>Power distributors and dispatchers</c:v>
                </c:pt>
                <c:pt idx="9">
                  <c:v>Captains, mates, and pilots of water vessels</c:v>
                </c:pt>
                <c:pt idx="10">
                  <c:v>All occupations</c:v>
                </c:pt>
              </c:strCache>
            </c:strRef>
          </c:cat>
          <c:val>
            <c:numRef>
              <c:f>'Highest paying no bachelor''s'!$K$4:$K$14</c:f>
              <c:numCache>
                <c:formatCode>#,##0</c:formatCode>
                <c:ptCount val="11"/>
                <c:pt idx="0" formatCode="&quot;$&quot;#,##0">
                  <c:v>120140</c:v>
                </c:pt>
                <c:pt idx="1">
                  <c:v>103320</c:v>
                </c:pt>
                <c:pt idx="2">
                  <c:v>102870</c:v>
                </c:pt>
                <c:pt idx="3">
                  <c:v>100990</c:v>
                </c:pt>
                <c:pt idx="4">
                  <c:v>95220</c:v>
                </c:pt>
                <c:pt idx="5">
                  <c:v>94950</c:v>
                </c:pt>
                <c:pt idx="6">
                  <c:v>93140</c:v>
                </c:pt>
                <c:pt idx="7">
                  <c:v>91620</c:v>
                </c:pt>
                <c:pt idx="8">
                  <c:v>88910</c:v>
                </c:pt>
                <c:pt idx="9">
                  <c:v>87420</c:v>
                </c:pt>
                <c:pt idx="10">
                  <c:v>53490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313-49C0-BE87-D074C872F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468924336"/>
        <c:axId val="-468916176"/>
      </c:barChart>
      <c:catAx>
        <c:axId val="-4689243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16176"/>
        <c:crosses val="autoZero"/>
        <c:auto val="1"/>
        <c:lblAlgn val="ctr"/>
        <c:lblOffset val="100"/>
        <c:noMultiLvlLbl val="0"/>
      </c:catAx>
      <c:valAx>
        <c:axId val="-468916176"/>
        <c:scaling>
          <c:orientation val="minMax"/>
          <c:max val="125000"/>
        </c:scaling>
        <c:delete val="0"/>
        <c:axPos val="t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Annual mean wage</a:t>
                </a:r>
              </a:p>
            </c:rich>
          </c:tx>
          <c:layout>
            <c:manualLayout>
              <c:xMode val="edge"/>
              <c:yMode val="edge"/>
              <c:x val="0.63054489282589676"/>
              <c:y val="0.860586298511127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high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24336"/>
        <c:crosses val="autoZero"/>
        <c:crossBetween val="between"/>
        <c:majorUnit val="25000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36490230387862E-2"/>
          <c:y val="2.2832836227878527E-2"/>
          <c:w val="0.43187190142898807"/>
          <c:h val="0.8540071132087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'STEM emp by type '!$L$4</c:f>
              <c:strCache>
                <c:ptCount val="1"/>
                <c:pt idx="0">
                  <c:v>Computer occupations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6F-4820-8D73-5EAD49A93AC1}"/>
              </c:ext>
            </c:extLst>
          </c:dPt>
          <c:val>
            <c:numRef>
              <c:f>'STEM emp by type '!$M$4</c:f>
              <c:numCache>
                <c:formatCode>#,##0.0</c:formatCode>
                <c:ptCount val="1"/>
                <c:pt idx="0">
                  <c:v>4.3584100000000001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6F-4820-8D73-5EAD49A93AC1}"/>
            </c:ext>
          </c:extLst>
        </c:ser>
        <c:ser>
          <c:idx val="1"/>
          <c:order val="1"/>
          <c:tx>
            <c:strRef>
              <c:f>'STEM emp by type '!$L$5</c:f>
              <c:strCache>
                <c:ptCount val="1"/>
                <c:pt idx="0">
                  <c:v>Engineers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'!$M$5</c:f>
              <c:numCache>
                <c:formatCode>#,##0.0</c:formatCode>
                <c:ptCount val="1"/>
                <c:pt idx="0">
                  <c:v>1.73072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6F-4820-8D73-5EAD49A93AC1}"/>
            </c:ext>
          </c:extLst>
        </c:ser>
        <c:ser>
          <c:idx val="2"/>
          <c:order val="2"/>
          <c:tx>
            <c:strRef>
              <c:f>'STEM emp by type '!$L$6</c:f>
              <c:strCache>
                <c:ptCount val="1"/>
                <c:pt idx="0">
                  <c:v>STEM-related management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'STEM emp by type '!$M$6</c:f>
              <c:numCache>
                <c:formatCode>#,##0.0</c:formatCode>
                <c:ptCount val="1"/>
                <c:pt idx="0">
                  <c:v>0.69593000000000005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6F-4820-8D73-5EAD49A93AC1}"/>
            </c:ext>
          </c:extLst>
        </c:ser>
        <c:ser>
          <c:idx val="3"/>
          <c:order val="3"/>
          <c:tx>
            <c:strRef>
              <c:f>'STEM emp by type '!$L$7</c:f>
              <c:strCache>
                <c:ptCount val="1"/>
                <c:pt idx="0">
                  <c:v>Drafters, engineering technicians, and mapping technicians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'!$M$7</c:f>
              <c:numCache>
                <c:formatCode>#,##0.0</c:formatCode>
                <c:ptCount val="1"/>
                <c:pt idx="0">
                  <c:v>0.67930999999999997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6F-4820-8D73-5EAD49A93AC1}"/>
            </c:ext>
          </c:extLst>
        </c:ser>
        <c:ser>
          <c:idx val="4"/>
          <c:order val="4"/>
          <c:tx>
            <c:strRef>
              <c:f>'STEM emp by type '!$L$8</c:f>
              <c:strCache>
                <c:ptCount val="1"/>
                <c:pt idx="0">
                  <c:v>STEM-related sales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6F-4820-8D73-5EAD49A93AC1}"/>
              </c:ext>
            </c:extLst>
          </c:dPt>
          <c:val>
            <c:numRef>
              <c:f>'STEM emp by type '!$M$8</c:f>
              <c:numCache>
                <c:formatCode>#,##0.0</c:formatCode>
                <c:ptCount val="1"/>
                <c:pt idx="0">
                  <c:v>0.37053000000000003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6F-4820-8D73-5EAD49A93AC1}"/>
            </c:ext>
          </c:extLst>
        </c:ser>
        <c:ser>
          <c:idx val="5"/>
          <c:order val="5"/>
          <c:tx>
            <c:strRef>
              <c:f>'STEM emp by type '!$L$9</c:f>
              <c:strCache>
                <c:ptCount val="1"/>
                <c:pt idx="0">
                  <c:v>Life and physical science technicians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'STEM emp by type '!$M$9</c:f>
              <c:numCache>
                <c:formatCode>#,##0.0</c:formatCode>
                <c:ptCount val="1"/>
                <c:pt idx="0">
                  <c:v>0.32314999999999999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E6F-4820-8D73-5EAD49A93AC1}"/>
            </c:ext>
          </c:extLst>
        </c:ser>
        <c:ser>
          <c:idx val="6"/>
          <c:order val="6"/>
          <c:tx>
            <c:strRef>
              <c:f>'STEM emp by type '!$L$10</c:f>
              <c:strCache>
                <c:ptCount val="1"/>
                <c:pt idx="0">
                  <c:v>Life scientists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'!$M$10</c:f>
              <c:numCache>
                <c:formatCode>#,##0.0</c:formatCode>
                <c:ptCount val="1"/>
                <c:pt idx="0">
                  <c:v>0.31191000000000002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6F-4820-8D73-5EAD49A93AC1}"/>
            </c:ext>
          </c:extLst>
        </c:ser>
        <c:ser>
          <c:idx val="7"/>
          <c:order val="7"/>
          <c:tx>
            <c:strRef>
              <c:f>'STEM emp by type '!$L$11</c:f>
              <c:strCache>
                <c:ptCount val="1"/>
                <c:pt idx="0">
                  <c:v>Physical scientists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'!$M$11</c:f>
              <c:numCache>
                <c:formatCode>#,##0.0</c:formatCode>
                <c:ptCount val="1"/>
                <c:pt idx="0">
                  <c:v>0.25579000000000002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E6F-4820-8D73-5EAD49A93AC1}"/>
            </c:ext>
          </c:extLst>
        </c:ser>
        <c:ser>
          <c:idx val="8"/>
          <c:order val="8"/>
          <c:tx>
            <c:strRef>
              <c:f>'STEM emp by type '!$L$12</c:f>
              <c:strCache>
                <c:ptCount val="1"/>
                <c:pt idx="0">
                  <c:v>STEM-related postsecondary teachers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'!$M$12</c:f>
              <c:numCache>
                <c:formatCode>#,##0.0</c:formatCode>
                <c:ptCount val="1"/>
                <c:pt idx="0">
                  <c:v>0.24238000000000001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E6F-4820-8D73-5EAD49A93AC1}"/>
            </c:ext>
          </c:extLst>
        </c:ser>
        <c:ser>
          <c:idx val="9"/>
          <c:order val="9"/>
          <c:tx>
            <c:strRef>
              <c:f>'STEM emp by type '!$L$13</c:f>
              <c:strCache>
                <c:ptCount val="1"/>
                <c:pt idx="0">
                  <c:v>Mathematical science occupations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'!$M$13</c:f>
              <c:numCache>
                <c:formatCode>#,##0.0</c:formatCode>
                <c:ptCount val="1"/>
                <c:pt idx="0">
                  <c:v>0.19445999999999999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E6F-4820-8D73-5EAD49A93AC1}"/>
            </c:ext>
          </c:extLst>
        </c:ser>
        <c:ser>
          <c:idx val="10"/>
          <c:order val="10"/>
          <c:tx>
            <c:strRef>
              <c:f>'STEM emp by type '!$L$14</c:f>
              <c:strCache>
                <c:ptCount val="1"/>
                <c:pt idx="0">
                  <c:v>Architects, surveyors, and cartographers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val>
            <c:numRef>
              <c:f>'STEM emp by type '!$M$14</c:f>
              <c:numCache>
                <c:formatCode>#,##0.0</c:formatCode>
                <c:ptCount val="1"/>
                <c:pt idx="0">
                  <c:v>0.18265000000000001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E6F-4820-8D73-5EAD49A93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468931408"/>
        <c:axId val="-468922704"/>
      </c:barChart>
      <c:catAx>
        <c:axId val="-468931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468922704"/>
        <c:crosses val="autoZero"/>
        <c:auto val="1"/>
        <c:lblAlgn val="ctr"/>
        <c:lblOffset val="100"/>
        <c:noMultiLvlLbl val="0"/>
      </c:catAx>
      <c:valAx>
        <c:axId val="-46892270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Employment (millions)</a:t>
                </a:r>
              </a:p>
            </c:rich>
          </c:tx>
          <c:layout>
            <c:manualLayout>
              <c:xMode val="edge"/>
              <c:yMode val="edge"/>
              <c:x val="2.6048738067860584E-2"/>
              <c:y val="0.30272375636670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46893140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339266185476807"/>
          <c:y val="6.2681996142102583E-2"/>
          <c:w val="0.47420822397200352"/>
          <c:h val="0.828991164876301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6A019-8E77-422B-BBA7-A90B7DD15A1A}" type="doc">
      <dgm:prSet loTypeId="urn:microsoft.com/office/officeart/2005/8/layout/StepDownProcess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C53975B-01DA-4033-87C9-D813B5D958AF}">
      <dgm:prSet phldrT="[Text]" custT="1"/>
      <dgm:spPr/>
      <dgm:t>
        <a:bodyPr/>
        <a:lstStyle/>
        <a:p>
          <a:r>
            <a:rPr lang="en-US" sz="2000" b="1" dirty="0" smtClean="0"/>
            <a:t>Major Group</a:t>
          </a:r>
          <a:endParaRPr lang="en-US" sz="2000" b="1" dirty="0"/>
        </a:p>
      </dgm:t>
    </dgm:pt>
    <dgm:pt modelId="{9E46C379-2CCC-450A-B740-0C379D2BF7CE}" type="parTrans" cxnId="{9B6CA0C9-1A13-4475-87F4-EC49F6B92787}">
      <dgm:prSet/>
      <dgm:spPr/>
      <dgm:t>
        <a:bodyPr/>
        <a:lstStyle/>
        <a:p>
          <a:endParaRPr lang="en-US"/>
        </a:p>
      </dgm:t>
    </dgm:pt>
    <dgm:pt modelId="{CFC5A687-0FC5-4C0A-8F8A-7F07730BCFC2}" type="sibTrans" cxnId="{9B6CA0C9-1A13-4475-87F4-EC49F6B92787}">
      <dgm:prSet/>
      <dgm:spPr/>
      <dgm:t>
        <a:bodyPr/>
        <a:lstStyle/>
        <a:p>
          <a:endParaRPr lang="en-US"/>
        </a:p>
      </dgm:t>
    </dgm:pt>
    <dgm:pt modelId="{C4F62E13-F9AD-49FF-9A53-37E64B883632}">
      <dgm:prSet phldrT="[Text]" custT="1"/>
      <dgm:spPr/>
      <dgm:t>
        <a:bodyPr/>
        <a:lstStyle/>
        <a:p>
          <a:r>
            <a:rPr lang="en-US" sz="2000" dirty="0" smtClean="0"/>
            <a:t>29-0000 Healthcare Practitioners and Technical Occupations</a:t>
          </a:r>
          <a:endParaRPr lang="en-US" sz="2000" dirty="0"/>
        </a:p>
      </dgm:t>
    </dgm:pt>
    <dgm:pt modelId="{04812DC1-6614-423A-B75B-0335712E030E}" type="parTrans" cxnId="{429B78C1-1433-4192-8BC4-828E5F9EBF30}">
      <dgm:prSet/>
      <dgm:spPr/>
      <dgm:t>
        <a:bodyPr/>
        <a:lstStyle/>
        <a:p>
          <a:endParaRPr lang="en-US"/>
        </a:p>
      </dgm:t>
    </dgm:pt>
    <dgm:pt modelId="{536ACCFF-BE92-4876-9F1C-44C753283AFD}" type="sibTrans" cxnId="{429B78C1-1433-4192-8BC4-828E5F9EBF30}">
      <dgm:prSet/>
      <dgm:spPr/>
      <dgm:t>
        <a:bodyPr/>
        <a:lstStyle/>
        <a:p>
          <a:endParaRPr lang="en-US"/>
        </a:p>
      </dgm:t>
    </dgm:pt>
    <dgm:pt modelId="{7D316543-412A-4CFE-8F4D-6B959F1E5795}">
      <dgm:prSet phldrT="[Text]" custT="1"/>
      <dgm:spPr/>
      <dgm:t>
        <a:bodyPr/>
        <a:lstStyle/>
        <a:p>
          <a:r>
            <a:rPr lang="en-US" sz="2000" b="1" dirty="0" smtClean="0"/>
            <a:t>Minor Group</a:t>
          </a:r>
          <a:endParaRPr lang="en-US" sz="2000" b="1" dirty="0"/>
        </a:p>
      </dgm:t>
    </dgm:pt>
    <dgm:pt modelId="{B8F38DF6-A3CA-4E53-8FA2-A49B276F9B02}" type="parTrans" cxnId="{12FA4A39-5504-4CF7-998D-9F7CDE8251BE}">
      <dgm:prSet/>
      <dgm:spPr/>
      <dgm:t>
        <a:bodyPr/>
        <a:lstStyle/>
        <a:p>
          <a:endParaRPr lang="en-US"/>
        </a:p>
      </dgm:t>
    </dgm:pt>
    <dgm:pt modelId="{5C956AA9-EF50-4DB5-A64E-F13C800BBBDA}" type="sibTrans" cxnId="{12FA4A39-5504-4CF7-998D-9F7CDE8251BE}">
      <dgm:prSet/>
      <dgm:spPr/>
      <dgm:t>
        <a:bodyPr/>
        <a:lstStyle/>
        <a:p>
          <a:endParaRPr lang="en-US"/>
        </a:p>
      </dgm:t>
    </dgm:pt>
    <dgm:pt modelId="{21448053-7919-42DF-97A4-1975414DFC97}">
      <dgm:prSet phldrT="[Text]" custT="1"/>
      <dgm:spPr/>
      <dgm:t>
        <a:bodyPr/>
        <a:lstStyle/>
        <a:p>
          <a:r>
            <a:rPr lang="en-US" sz="2000" dirty="0" smtClean="0"/>
            <a:t>29-2000 Health Technologists and Technicians</a:t>
          </a:r>
          <a:endParaRPr lang="en-US" sz="2000" dirty="0"/>
        </a:p>
      </dgm:t>
    </dgm:pt>
    <dgm:pt modelId="{679DDA5F-FE3B-4A99-BF28-A5568AE5F29E}" type="parTrans" cxnId="{3D3016AA-E08D-4269-9578-A3ECD34A995D}">
      <dgm:prSet/>
      <dgm:spPr/>
      <dgm:t>
        <a:bodyPr/>
        <a:lstStyle/>
        <a:p>
          <a:endParaRPr lang="en-US"/>
        </a:p>
      </dgm:t>
    </dgm:pt>
    <dgm:pt modelId="{F12F1AD6-504A-4BA2-AFD9-7EEAA875903E}" type="sibTrans" cxnId="{3D3016AA-E08D-4269-9578-A3ECD34A995D}">
      <dgm:prSet/>
      <dgm:spPr/>
      <dgm:t>
        <a:bodyPr/>
        <a:lstStyle/>
        <a:p>
          <a:endParaRPr lang="en-US"/>
        </a:p>
      </dgm:t>
    </dgm:pt>
    <dgm:pt modelId="{24A87C57-143C-48F4-A53F-417A9F6B3486}">
      <dgm:prSet phldrT="[Text]" custT="1"/>
      <dgm:spPr/>
      <dgm:t>
        <a:bodyPr/>
        <a:lstStyle/>
        <a:p>
          <a:r>
            <a:rPr lang="en-US" sz="2000" b="1" dirty="0" smtClean="0"/>
            <a:t>Broad</a:t>
          </a:r>
        </a:p>
        <a:p>
          <a:r>
            <a:rPr lang="en-US" sz="2000" b="1" dirty="0" smtClean="0"/>
            <a:t>Occupation</a:t>
          </a:r>
          <a:endParaRPr lang="en-US" sz="2000" b="1" dirty="0"/>
        </a:p>
      </dgm:t>
    </dgm:pt>
    <dgm:pt modelId="{7847F77D-AC3D-479C-AD23-EFFCFB21929C}" type="parTrans" cxnId="{DF9552DB-1C07-476B-898D-49F712CF5AA1}">
      <dgm:prSet/>
      <dgm:spPr/>
      <dgm:t>
        <a:bodyPr/>
        <a:lstStyle/>
        <a:p>
          <a:endParaRPr lang="en-US"/>
        </a:p>
      </dgm:t>
    </dgm:pt>
    <dgm:pt modelId="{76294292-301E-43BA-8660-8D8ABF20D275}" type="sibTrans" cxnId="{DF9552DB-1C07-476B-898D-49F712CF5AA1}">
      <dgm:prSet/>
      <dgm:spPr/>
      <dgm:t>
        <a:bodyPr/>
        <a:lstStyle/>
        <a:p>
          <a:endParaRPr lang="en-US"/>
        </a:p>
      </dgm:t>
    </dgm:pt>
    <dgm:pt modelId="{AC294FCE-FC76-400D-9F0A-DAB3594AA344}">
      <dgm:prSet phldrT="[Text]" custT="1"/>
      <dgm:spPr/>
      <dgm:t>
        <a:bodyPr/>
        <a:lstStyle/>
        <a:p>
          <a:r>
            <a:rPr lang="en-US" sz="2000" dirty="0" smtClean="0"/>
            <a:t>29-2050 Health Practitioner Support Technologists and Technicians</a:t>
          </a:r>
          <a:endParaRPr lang="en-US" sz="2000" dirty="0"/>
        </a:p>
      </dgm:t>
    </dgm:pt>
    <dgm:pt modelId="{F48D252B-F22D-4D61-A073-6A02CF95A019}" type="parTrans" cxnId="{DD27FABD-F494-4504-9198-254B697DAFA7}">
      <dgm:prSet/>
      <dgm:spPr/>
      <dgm:t>
        <a:bodyPr/>
        <a:lstStyle/>
        <a:p>
          <a:endParaRPr lang="en-US"/>
        </a:p>
      </dgm:t>
    </dgm:pt>
    <dgm:pt modelId="{29EBB732-9F84-4233-B61E-3210E66AFB11}" type="sibTrans" cxnId="{DD27FABD-F494-4504-9198-254B697DAFA7}">
      <dgm:prSet/>
      <dgm:spPr/>
      <dgm:t>
        <a:bodyPr/>
        <a:lstStyle/>
        <a:p>
          <a:endParaRPr lang="en-US"/>
        </a:p>
      </dgm:t>
    </dgm:pt>
    <dgm:pt modelId="{001B806D-3F75-4740-90B1-D8896AF5B7DE}">
      <dgm:prSet custT="1"/>
      <dgm:spPr/>
      <dgm:t>
        <a:bodyPr/>
        <a:lstStyle/>
        <a:p>
          <a:r>
            <a:rPr lang="en-US" sz="2000" b="1" dirty="0" smtClean="0"/>
            <a:t>Detailed Occupations</a:t>
          </a:r>
          <a:endParaRPr lang="en-US" sz="2000" b="1" dirty="0"/>
        </a:p>
      </dgm:t>
    </dgm:pt>
    <dgm:pt modelId="{51523E37-5B78-473E-9857-89160E4AF99F}" type="parTrans" cxnId="{A20C507B-132E-43E0-9947-4BC01080E368}">
      <dgm:prSet/>
      <dgm:spPr/>
      <dgm:t>
        <a:bodyPr/>
        <a:lstStyle/>
        <a:p>
          <a:endParaRPr lang="en-US"/>
        </a:p>
      </dgm:t>
    </dgm:pt>
    <dgm:pt modelId="{6591C9BF-7E06-40BA-9E34-2324128625CF}" type="sibTrans" cxnId="{A20C507B-132E-43E0-9947-4BC01080E368}">
      <dgm:prSet/>
      <dgm:spPr/>
      <dgm:t>
        <a:bodyPr/>
        <a:lstStyle/>
        <a:p>
          <a:endParaRPr lang="en-US"/>
        </a:p>
      </dgm:t>
    </dgm:pt>
    <dgm:pt modelId="{1D4F1CF0-E8BF-4EBE-B125-8B3BA1808D24}" type="pres">
      <dgm:prSet presAssocID="{0AF6A019-8E77-422B-BBA7-A90B7DD15A1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8603FCD-47ED-4B2D-9B4B-504EDD39BC6D}" type="pres">
      <dgm:prSet presAssocID="{4C53975B-01DA-4033-87C9-D813B5D958AF}" presName="composite" presStyleCnt="0"/>
      <dgm:spPr/>
    </dgm:pt>
    <dgm:pt modelId="{61A4834D-E76A-462D-A085-6665299DF792}" type="pres">
      <dgm:prSet presAssocID="{4C53975B-01DA-4033-87C9-D813B5D958AF}" presName="bentUpArrow1" presStyleLbl="alignImgPlace1" presStyleIdx="0" presStyleCnt="3" custScaleX="145949" custScaleY="167967" custLinFactX="-100000" custLinFactNeighborX="-183866" custLinFactNeighborY="-48550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3E25A0E-30C3-4585-9E52-79D14A66375B}" type="pres">
      <dgm:prSet presAssocID="{4C53975B-01DA-4033-87C9-D813B5D958AF}" presName="ParentText" presStyleLbl="node1" presStyleIdx="0" presStyleCnt="4" custScaleX="192476" custScaleY="183319" custLinFactX="-74809" custLinFactY="-33447" custLinFactNeighborX="-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1A2D8-CF75-458A-B3FB-961726F7A8C8}" type="pres">
      <dgm:prSet presAssocID="{4C53975B-01DA-4033-87C9-D813B5D958AF}" presName="ChildText" presStyleLbl="revTx" presStyleIdx="0" presStyleCnt="3" custScaleX="1006531" custScaleY="185965" custLinFactX="117723" custLinFactY="-98680" custLinFactNeighborX="2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23DE6-F74D-4DD8-BB18-BE7CC3950558}" type="pres">
      <dgm:prSet presAssocID="{CFC5A687-0FC5-4C0A-8F8A-7F07730BCFC2}" presName="sibTrans" presStyleCnt="0"/>
      <dgm:spPr/>
    </dgm:pt>
    <dgm:pt modelId="{12E43CF5-7814-4224-9589-2FE247C6D09E}" type="pres">
      <dgm:prSet presAssocID="{7D316543-412A-4CFE-8F4D-6B959F1E5795}" presName="composite" presStyleCnt="0"/>
      <dgm:spPr/>
    </dgm:pt>
    <dgm:pt modelId="{979A4E33-EE35-43AB-A1C4-A11B052A73CB}" type="pres">
      <dgm:prSet presAssocID="{7D316543-412A-4CFE-8F4D-6B959F1E5795}" presName="bentUpArrow1" presStyleLbl="alignImgPlace1" presStyleIdx="1" presStyleCnt="3" custScaleX="164090" custScaleY="148322" custLinFactX="-300000" custLinFactNeighborX="-334702" custLinFactNeighborY="-42615"/>
      <dgm:spPr>
        <a:solidFill>
          <a:schemeClr val="accent5">
            <a:lumMod val="75000"/>
          </a:schemeClr>
        </a:solidFill>
      </dgm:spPr>
    </dgm:pt>
    <dgm:pt modelId="{3350A499-07BA-4655-BC98-6FA05B0A19C8}" type="pres">
      <dgm:prSet presAssocID="{7D316543-412A-4CFE-8F4D-6B959F1E5795}" presName="ParentText" presStyleLbl="node1" presStyleIdx="1" presStyleCnt="4" custScaleX="192476" custScaleY="183319" custLinFactX="-200000" custLinFactNeighborX="-218632" custLinFactNeighborY="-944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45EC3-2E2F-4B9B-A4E5-FCE729A548AC}" type="pres">
      <dgm:prSet presAssocID="{7D316543-412A-4CFE-8F4D-6B959F1E5795}" presName="ChildText" presStyleLbl="revTx" presStyleIdx="1" presStyleCnt="3" custScaleX="1058997" custScaleY="176750" custLinFactY="-40034" custLinFactNeighborX="-1788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23ED2-1B6B-4876-B4DA-C51FA2178AFC}" type="pres">
      <dgm:prSet presAssocID="{5C956AA9-EF50-4DB5-A64E-F13C800BBBDA}" presName="sibTrans" presStyleCnt="0"/>
      <dgm:spPr/>
    </dgm:pt>
    <dgm:pt modelId="{742FC5AB-EA62-4B74-BA91-EFB9DE22F5A8}" type="pres">
      <dgm:prSet presAssocID="{24A87C57-143C-48F4-A53F-417A9F6B3486}" presName="composite" presStyleCnt="0"/>
      <dgm:spPr/>
    </dgm:pt>
    <dgm:pt modelId="{B4600EBC-54AB-4C89-99A2-84C2D6F8B768}" type="pres">
      <dgm:prSet presAssocID="{24A87C57-143C-48F4-A53F-417A9F6B3486}" presName="bentUpArrow1" presStyleLbl="alignImgPlace1" presStyleIdx="2" presStyleCnt="3" custScaleX="194112" custScaleY="143602" custLinFactX="-400000" custLinFactNeighborX="-480860" custLinFactNeighborY="-19889"/>
      <dgm:spPr>
        <a:solidFill>
          <a:schemeClr val="accent4">
            <a:lumMod val="60000"/>
            <a:lumOff val="40000"/>
          </a:schemeClr>
        </a:solidFill>
      </dgm:spPr>
    </dgm:pt>
    <dgm:pt modelId="{E3F5AEC7-8C6C-4D52-BBEF-FBCBD76595E0}" type="pres">
      <dgm:prSet presAssocID="{24A87C57-143C-48F4-A53F-417A9F6B3486}" presName="ParentText" presStyleLbl="node1" presStyleIdx="2" presStyleCnt="4" custScaleX="260716" custScaleY="183319" custLinFactX="-262457" custLinFactNeighborX="-300000" custLinFactNeighborY="-766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2CEA5A-69C5-41A3-B608-47CBB5FFE8A0}" type="pres">
      <dgm:prSet presAssocID="{24A87C57-143C-48F4-A53F-417A9F6B3486}" presName="ChildText" presStyleLbl="revTx" presStyleIdx="2" presStyleCnt="3" custScaleX="958824" custScaleY="244866" custLinFactX="-100000" custLinFactY="-14644" custLinFactNeighborX="-11555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D1608-1EE3-47F7-BB8E-3DE29E85F236}" type="pres">
      <dgm:prSet presAssocID="{76294292-301E-43BA-8660-8D8ABF20D275}" presName="sibTrans" presStyleCnt="0"/>
      <dgm:spPr/>
    </dgm:pt>
    <dgm:pt modelId="{E6F3479A-214A-4543-AB3D-EC5643343025}" type="pres">
      <dgm:prSet presAssocID="{001B806D-3F75-4740-90B1-D8896AF5B7DE}" presName="composite" presStyleCnt="0"/>
      <dgm:spPr/>
    </dgm:pt>
    <dgm:pt modelId="{2261606E-F167-4DC0-ADCD-880BD07C5213}" type="pres">
      <dgm:prSet presAssocID="{001B806D-3F75-4740-90B1-D8896AF5B7DE}" presName="ParentText" presStyleLbl="node1" presStyleIdx="3" presStyleCnt="4" custScaleX="313320" custScaleY="193420" custLinFactX="-300000" custLinFactNeighborX="-326361" custLinFactNeighborY="-445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FA4A39-5504-4CF7-998D-9F7CDE8251BE}" srcId="{0AF6A019-8E77-422B-BBA7-A90B7DD15A1A}" destId="{7D316543-412A-4CFE-8F4D-6B959F1E5795}" srcOrd="1" destOrd="0" parTransId="{B8F38DF6-A3CA-4E53-8FA2-A49B276F9B02}" sibTransId="{5C956AA9-EF50-4DB5-A64E-F13C800BBBDA}"/>
    <dgm:cxn modelId="{67110D77-4857-46EE-B140-FC151B623FC5}" type="presOf" srcId="{21448053-7919-42DF-97A4-1975414DFC97}" destId="{F3845EC3-2E2F-4B9B-A4E5-FCE729A548AC}" srcOrd="0" destOrd="0" presId="urn:microsoft.com/office/officeart/2005/8/layout/StepDownProcess"/>
    <dgm:cxn modelId="{429B78C1-1433-4192-8BC4-828E5F9EBF30}" srcId="{4C53975B-01DA-4033-87C9-D813B5D958AF}" destId="{C4F62E13-F9AD-49FF-9A53-37E64B883632}" srcOrd="0" destOrd="0" parTransId="{04812DC1-6614-423A-B75B-0335712E030E}" sibTransId="{536ACCFF-BE92-4876-9F1C-44C753283AFD}"/>
    <dgm:cxn modelId="{E530013A-1E8F-45C7-862F-BDFF58DB4546}" type="presOf" srcId="{001B806D-3F75-4740-90B1-D8896AF5B7DE}" destId="{2261606E-F167-4DC0-ADCD-880BD07C5213}" srcOrd="0" destOrd="0" presId="urn:microsoft.com/office/officeart/2005/8/layout/StepDownProcess"/>
    <dgm:cxn modelId="{55665890-EA17-4033-B338-4FE8BFC86CD7}" type="presOf" srcId="{AC294FCE-FC76-400D-9F0A-DAB3594AA344}" destId="{4C2CEA5A-69C5-41A3-B608-47CBB5FFE8A0}" srcOrd="0" destOrd="0" presId="urn:microsoft.com/office/officeart/2005/8/layout/StepDownProcess"/>
    <dgm:cxn modelId="{123E11E1-1CB0-405F-91D7-6355916CFE9B}" type="presOf" srcId="{0AF6A019-8E77-422B-BBA7-A90B7DD15A1A}" destId="{1D4F1CF0-E8BF-4EBE-B125-8B3BA1808D24}" srcOrd="0" destOrd="0" presId="urn:microsoft.com/office/officeart/2005/8/layout/StepDownProcess"/>
    <dgm:cxn modelId="{7D0DED10-3C0E-487C-9246-0A9A4AD0C1FA}" type="presOf" srcId="{7D316543-412A-4CFE-8F4D-6B959F1E5795}" destId="{3350A499-07BA-4655-BC98-6FA05B0A19C8}" srcOrd="0" destOrd="0" presId="urn:microsoft.com/office/officeart/2005/8/layout/StepDownProcess"/>
    <dgm:cxn modelId="{DF9552DB-1C07-476B-898D-49F712CF5AA1}" srcId="{0AF6A019-8E77-422B-BBA7-A90B7DD15A1A}" destId="{24A87C57-143C-48F4-A53F-417A9F6B3486}" srcOrd="2" destOrd="0" parTransId="{7847F77D-AC3D-479C-AD23-EFFCFB21929C}" sibTransId="{76294292-301E-43BA-8660-8D8ABF20D275}"/>
    <dgm:cxn modelId="{9B6CA0C9-1A13-4475-87F4-EC49F6B92787}" srcId="{0AF6A019-8E77-422B-BBA7-A90B7DD15A1A}" destId="{4C53975B-01DA-4033-87C9-D813B5D958AF}" srcOrd="0" destOrd="0" parTransId="{9E46C379-2CCC-450A-B740-0C379D2BF7CE}" sibTransId="{CFC5A687-0FC5-4C0A-8F8A-7F07730BCFC2}"/>
    <dgm:cxn modelId="{8594F8A2-7AB9-4B22-934C-D676E78C87BC}" type="presOf" srcId="{4C53975B-01DA-4033-87C9-D813B5D958AF}" destId="{E3E25A0E-30C3-4585-9E52-79D14A66375B}" srcOrd="0" destOrd="0" presId="urn:microsoft.com/office/officeart/2005/8/layout/StepDownProcess"/>
    <dgm:cxn modelId="{17348399-41B0-41E8-8865-EA47319E6E3E}" type="presOf" srcId="{C4F62E13-F9AD-49FF-9A53-37E64B883632}" destId="{F4B1A2D8-CF75-458A-B3FB-961726F7A8C8}" srcOrd="0" destOrd="0" presId="urn:microsoft.com/office/officeart/2005/8/layout/StepDownProcess"/>
    <dgm:cxn modelId="{3D3016AA-E08D-4269-9578-A3ECD34A995D}" srcId="{7D316543-412A-4CFE-8F4D-6B959F1E5795}" destId="{21448053-7919-42DF-97A4-1975414DFC97}" srcOrd="0" destOrd="0" parTransId="{679DDA5F-FE3B-4A99-BF28-A5568AE5F29E}" sibTransId="{F12F1AD6-504A-4BA2-AFD9-7EEAA875903E}"/>
    <dgm:cxn modelId="{A20C507B-132E-43E0-9947-4BC01080E368}" srcId="{0AF6A019-8E77-422B-BBA7-A90B7DD15A1A}" destId="{001B806D-3F75-4740-90B1-D8896AF5B7DE}" srcOrd="3" destOrd="0" parTransId="{51523E37-5B78-473E-9857-89160E4AF99F}" sibTransId="{6591C9BF-7E06-40BA-9E34-2324128625CF}"/>
    <dgm:cxn modelId="{DD27FABD-F494-4504-9198-254B697DAFA7}" srcId="{24A87C57-143C-48F4-A53F-417A9F6B3486}" destId="{AC294FCE-FC76-400D-9F0A-DAB3594AA344}" srcOrd="0" destOrd="0" parTransId="{F48D252B-F22D-4D61-A073-6A02CF95A019}" sibTransId="{29EBB732-9F84-4233-B61E-3210E66AFB11}"/>
    <dgm:cxn modelId="{A68C93E0-3174-4A9D-869A-9F6409ACA13E}" type="presOf" srcId="{24A87C57-143C-48F4-A53F-417A9F6B3486}" destId="{E3F5AEC7-8C6C-4D52-BBEF-FBCBD76595E0}" srcOrd="0" destOrd="0" presId="urn:microsoft.com/office/officeart/2005/8/layout/StepDownProcess"/>
    <dgm:cxn modelId="{486BEB1C-6C86-49F2-9DA2-86C06D16B6CB}" type="presParOf" srcId="{1D4F1CF0-E8BF-4EBE-B125-8B3BA1808D24}" destId="{18603FCD-47ED-4B2D-9B4B-504EDD39BC6D}" srcOrd="0" destOrd="0" presId="urn:microsoft.com/office/officeart/2005/8/layout/StepDownProcess"/>
    <dgm:cxn modelId="{E7CF652C-C3A6-4982-BE82-49FF67C79019}" type="presParOf" srcId="{18603FCD-47ED-4B2D-9B4B-504EDD39BC6D}" destId="{61A4834D-E76A-462D-A085-6665299DF792}" srcOrd="0" destOrd="0" presId="urn:microsoft.com/office/officeart/2005/8/layout/StepDownProcess"/>
    <dgm:cxn modelId="{E3C2C2A2-5B64-40EB-B2A2-FE13E988D4F6}" type="presParOf" srcId="{18603FCD-47ED-4B2D-9B4B-504EDD39BC6D}" destId="{E3E25A0E-30C3-4585-9E52-79D14A66375B}" srcOrd="1" destOrd="0" presId="urn:microsoft.com/office/officeart/2005/8/layout/StepDownProcess"/>
    <dgm:cxn modelId="{601DA239-EC80-4D03-939E-AF69B3E74945}" type="presParOf" srcId="{18603FCD-47ED-4B2D-9B4B-504EDD39BC6D}" destId="{F4B1A2D8-CF75-458A-B3FB-961726F7A8C8}" srcOrd="2" destOrd="0" presId="urn:microsoft.com/office/officeart/2005/8/layout/StepDownProcess"/>
    <dgm:cxn modelId="{791782D7-34DF-47A7-9039-6CFC0C8F7B3C}" type="presParOf" srcId="{1D4F1CF0-E8BF-4EBE-B125-8B3BA1808D24}" destId="{52723DE6-F74D-4DD8-BB18-BE7CC3950558}" srcOrd="1" destOrd="0" presId="urn:microsoft.com/office/officeart/2005/8/layout/StepDownProcess"/>
    <dgm:cxn modelId="{EB8EEC4B-ABEE-439B-AA8A-11EAA92F3BEA}" type="presParOf" srcId="{1D4F1CF0-E8BF-4EBE-B125-8B3BA1808D24}" destId="{12E43CF5-7814-4224-9589-2FE247C6D09E}" srcOrd="2" destOrd="0" presId="urn:microsoft.com/office/officeart/2005/8/layout/StepDownProcess"/>
    <dgm:cxn modelId="{C1DFDD28-491F-4CAC-AC67-4978B7C887C7}" type="presParOf" srcId="{12E43CF5-7814-4224-9589-2FE247C6D09E}" destId="{979A4E33-EE35-43AB-A1C4-A11B052A73CB}" srcOrd="0" destOrd="0" presId="urn:microsoft.com/office/officeart/2005/8/layout/StepDownProcess"/>
    <dgm:cxn modelId="{992259A1-ED2F-4203-A602-1A2E78F185BC}" type="presParOf" srcId="{12E43CF5-7814-4224-9589-2FE247C6D09E}" destId="{3350A499-07BA-4655-BC98-6FA05B0A19C8}" srcOrd="1" destOrd="0" presId="urn:microsoft.com/office/officeart/2005/8/layout/StepDownProcess"/>
    <dgm:cxn modelId="{28033F2A-9546-4177-B4A7-DCE0B1957FBA}" type="presParOf" srcId="{12E43CF5-7814-4224-9589-2FE247C6D09E}" destId="{F3845EC3-2E2F-4B9B-A4E5-FCE729A548AC}" srcOrd="2" destOrd="0" presId="urn:microsoft.com/office/officeart/2005/8/layout/StepDownProcess"/>
    <dgm:cxn modelId="{59A9C995-4A51-4EC9-80F3-75F451A2A3B8}" type="presParOf" srcId="{1D4F1CF0-E8BF-4EBE-B125-8B3BA1808D24}" destId="{FAE23ED2-1B6B-4876-B4DA-C51FA2178AFC}" srcOrd="3" destOrd="0" presId="urn:microsoft.com/office/officeart/2005/8/layout/StepDownProcess"/>
    <dgm:cxn modelId="{CD134F12-6D6F-429F-841F-5A6ABE573339}" type="presParOf" srcId="{1D4F1CF0-E8BF-4EBE-B125-8B3BA1808D24}" destId="{742FC5AB-EA62-4B74-BA91-EFB9DE22F5A8}" srcOrd="4" destOrd="0" presId="urn:microsoft.com/office/officeart/2005/8/layout/StepDownProcess"/>
    <dgm:cxn modelId="{89307A7F-1E51-48AB-9424-59A49DE0029D}" type="presParOf" srcId="{742FC5AB-EA62-4B74-BA91-EFB9DE22F5A8}" destId="{B4600EBC-54AB-4C89-99A2-84C2D6F8B768}" srcOrd="0" destOrd="0" presId="urn:microsoft.com/office/officeart/2005/8/layout/StepDownProcess"/>
    <dgm:cxn modelId="{8704C1AC-8754-46B6-B132-FC020E5B983F}" type="presParOf" srcId="{742FC5AB-EA62-4B74-BA91-EFB9DE22F5A8}" destId="{E3F5AEC7-8C6C-4D52-BBEF-FBCBD76595E0}" srcOrd="1" destOrd="0" presId="urn:microsoft.com/office/officeart/2005/8/layout/StepDownProcess"/>
    <dgm:cxn modelId="{9E996212-D9F7-4125-868C-2289D58F13D7}" type="presParOf" srcId="{742FC5AB-EA62-4B74-BA91-EFB9DE22F5A8}" destId="{4C2CEA5A-69C5-41A3-B608-47CBB5FFE8A0}" srcOrd="2" destOrd="0" presId="urn:microsoft.com/office/officeart/2005/8/layout/StepDownProcess"/>
    <dgm:cxn modelId="{43745A52-C8AE-47C9-8B0D-6C1BEB897988}" type="presParOf" srcId="{1D4F1CF0-E8BF-4EBE-B125-8B3BA1808D24}" destId="{0AAD1608-1EE3-47F7-BB8E-3DE29E85F236}" srcOrd="5" destOrd="0" presId="urn:microsoft.com/office/officeart/2005/8/layout/StepDownProcess"/>
    <dgm:cxn modelId="{7E954847-D6AD-48D3-8F5F-07F31E02DBBC}" type="presParOf" srcId="{1D4F1CF0-E8BF-4EBE-B125-8B3BA1808D24}" destId="{E6F3479A-214A-4543-AB3D-EC5643343025}" srcOrd="6" destOrd="0" presId="urn:microsoft.com/office/officeart/2005/8/layout/StepDownProcess"/>
    <dgm:cxn modelId="{F62C8773-841C-45D5-83EF-8FADF8F12168}" type="presParOf" srcId="{E6F3479A-214A-4543-AB3D-EC5643343025}" destId="{2261606E-F167-4DC0-ADCD-880BD07C521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4834D-E76A-462D-A085-6665299DF792}">
      <dsp:nvSpPr>
        <dsp:cNvPr id="0" name=""/>
        <dsp:cNvSpPr/>
      </dsp:nvSpPr>
      <dsp:spPr>
        <a:xfrm rot="5400000">
          <a:off x="243585" y="829955"/>
          <a:ext cx="724510" cy="7167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25A0E-30C3-4585-9E52-79D14A66375B}">
      <dsp:nvSpPr>
        <dsp:cNvPr id="0" name=""/>
        <dsp:cNvSpPr/>
      </dsp:nvSpPr>
      <dsp:spPr>
        <a:xfrm>
          <a:off x="64785" y="0"/>
          <a:ext cx="1397614" cy="9317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Major Group</a:t>
          </a:r>
          <a:endParaRPr lang="en-US" sz="2000" b="1" kern="1200" dirty="0"/>
        </a:p>
      </dsp:txBody>
      <dsp:txXfrm>
        <a:off x="110277" y="45492"/>
        <a:ext cx="1306630" cy="840758"/>
      </dsp:txXfrm>
    </dsp:sp>
    <dsp:sp modelId="{F4B1A2D8-CF75-458A-B3FB-961726F7A8C8}">
      <dsp:nvSpPr>
        <dsp:cNvPr id="0" name=""/>
        <dsp:cNvSpPr/>
      </dsp:nvSpPr>
      <dsp:spPr>
        <a:xfrm>
          <a:off x="1680166" y="0"/>
          <a:ext cx="5315623" cy="763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29-0000 Healthcare Practitioners and Technical Occupations</a:t>
          </a:r>
          <a:endParaRPr lang="en-US" sz="2000" kern="1200" dirty="0"/>
        </a:p>
      </dsp:txBody>
      <dsp:txXfrm>
        <a:off x="1680166" y="0"/>
        <a:ext cx="5315623" cy="763945"/>
      </dsp:txXfrm>
    </dsp:sp>
    <dsp:sp modelId="{979A4E33-EE35-43AB-A1C4-A11B052A73CB}">
      <dsp:nvSpPr>
        <dsp:cNvPr id="0" name=""/>
        <dsp:cNvSpPr/>
      </dsp:nvSpPr>
      <dsp:spPr>
        <a:xfrm rot="5400000">
          <a:off x="1253156" y="1740285"/>
          <a:ext cx="639773" cy="8057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0A499-07BA-4655-BC98-6FA05B0A19C8}">
      <dsp:nvSpPr>
        <dsp:cNvPr id="0" name=""/>
        <dsp:cNvSpPr/>
      </dsp:nvSpPr>
      <dsp:spPr>
        <a:xfrm>
          <a:off x="984368" y="911402"/>
          <a:ext cx="1397614" cy="9317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920005"/>
                <a:satOff val="0"/>
                <a:lumOff val="3137"/>
                <a:alphaOff val="0"/>
                <a:shade val="51000"/>
                <a:satMod val="130000"/>
              </a:schemeClr>
            </a:gs>
            <a:gs pos="80000">
              <a:schemeClr val="accent3">
                <a:hueOff val="3920005"/>
                <a:satOff val="0"/>
                <a:lumOff val="3137"/>
                <a:alphaOff val="0"/>
                <a:shade val="93000"/>
                <a:satMod val="130000"/>
              </a:schemeClr>
            </a:gs>
            <a:gs pos="100000">
              <a:schemeClr val="accent3">
                <a:hueOff val="3920005"/>
                <a:satOff val="0"/>
                <a:lumOff val="31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Minor Group</a:t>
          </a:r>
          <a:endParaRPr lang="en-US" sz="2000" b="1" kern="1200" dirty="0"/>
        </a:p>
      </dsp:txBody>
      <dsp:txXfrm>
        <a:off x="1029860" y="956894"/>
        <a:ext cx="1306630" cy="840758"/>
      </dsp:txXfrm>
    </dsp:sp>
    <dsp:sp modelId="{F3845EC3-2E2F-4B9B-A4E5-FCE729A548AC}">
      <dsp:nvSpPr>
        <dsp:cNvPr id="0" name=""/>
        <dsp:cNvSpPr/>
      </dsp:nvSpPr>
      <dsp:spPr>
        <a:xfrm>
          <a:off x="2459270" y="918882"/>
          <a:ext cx="5592703" cy="726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29-2000 Health Technologists and Technicians</a:t>
          </a:r>
          <a:endParaRPr lang="en-US" sz="2000" kern="1200" dirty="0"/>
        </a:p>
      </dsp:txBody>
      <dsp:txXfrm>
        <a:off x="2459270" y="918882"/>
        <a:ext cx="5592703" cy="726090"/>
      </dsp:txXfrm>
    </dsp:sp>
    <dsp:sp modelId="{B4600EBC-54AB-4C89-99A2-84C2D6F8B768}">
      <dsp:nvSpPr>
        <dsp:cNvPr id="0" name=""/>
        <dsp:cNvSpPr/>
      </dsp:nvSpPr>
      <dsp:spPr>
        <a:xfrm rot="5400000">
          <a:off x="2341523" y="2688842"/>
          <a:ext cx="619413" cy="95321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5AEC7-8C6C-4D52-BBEF-FBCBD76595E0}">
      <dsp:nvSpPr>
        <dsp:cNvPr id="0" name=""/>
        <dsp:cNvSpPr/>
      </dsp:nvSpPr>
      <dsp:spPr>
        <a:xfrm>
          <a:off x="1979253" y="1926005"/>
          <a:ext cx="1893121" cy="9317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840009"/>
                <a:satOff val="0"/>
                <a:lumOff val="6275"/>
                <a:alphaOff val="0"/>
                <a:shade val="51000"/>
                <a:satMod val="130000"/>
              </a:schemeClr>
            </a:gs>
            <a:gs pos="80000">
              <a:schemeClr val="accent3">
                <a:hueOff val="7840009"/>
                <a:satOff val="0"/>
                <a:lumOff val="6275"/>
                <a:alphaOff val="0"/>
                <a:shade val="93000"/>
                <a:satMod val="130000"/>
              </a:schemeClr>
            </a:gs>
            <a:gs pos="100000">
              <a:schemeClr val="accent3">
                <a:hueOff val="7840009"/>
                <a:satOff val="0"/>
                <a:lumOff val="6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Broad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Occupation</a:t>
          </a:r>
          <a:endParaRPr lang="en-US" sz="2000" b="1" kern="1200" dirty="0"/>
        </a:p>
      </dsp:txBody>
      <dsp:txXfrm>
        <a:off x="2024745" y="1971497"/>
        <a:ext cx="1802137" cy="840758"/>
      </dsp:txXfrm>
    </dsp:sp>
    <dsp:sp modelId="{4C2CEA5A-69C5-41A3-B608-47CBB5FFE8A0}">
      <dsp:nvSpPr>
        <dsp:cNvPr id="0" name=""/>
        <dsp:cNvSpPr/>
      </dsp:nvSpPr>
      <dsp:spPr>
        <a:xfrm>
          <a:off x="3966842" y="1807518"/>
          <a:ext cx="5063676" cy="1005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29-2050 Health Practitioner Support Technologists and Technicians</a:t>
          </a:r>
          <a:endParaRPr lang="en-US" sz="2000" kern="1200" dirty="0"/>
        </a:p>
      </dsp:txBody>
      <dsp:txXfrm>
        <a:off x="3966842" y="1807518"/>
        <a:ext cx="5063676" cy="1005911"/>
      </dsp:txXfrm>
    </dsp:sp>
    <dsp:sp modelId="{2261606E-F167-4DC0-ADCD-880BD07C5213}">
      <dsp:nvSpPr>
        <dsp:cNvPr id="0" name=""/>
        <dsp:cNvSpPr/>
      </dsp:nvSpPr>
      <dsp:spPr>
        <a:xfrm>
          <a:off x="3108571" y="2966054"/>
          <a:ext cx="2275091" cy="9830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760014"/>
                <a:satOff val="0"/>
                <a:lumOff val="9412"/>
                <a:alphaOff val="0"/>
                <a:shade val="51000"/>
                <a:satMod val="130000"/>
              </a:schemeClr>
            </a:gs>
            <a:gs pos="80000">
              <a:schemeClr val="accent3">
                <a:hueOff val="11760014"/>
                <a:satOff val="0"/>
                <a:lumOff val="9412"/>
                <a:alphaOff val="0"/>
                <a:shade val="93000"/>
                <a:satMod val="130000"/>
              </a:schemeClr>
            </a:gs>
            <a:gs pos="100000">
              <a:schemeClr val="accent3">
                <a:hueOff val="11760014"/>
                <a:satOff val="0"/>
                <a:lumOff val="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Detailed Occupations</a:t>
          </a:r>
          <a:endParaRPr lang="en-US" sz="2000" b="1" kern="1200" dirty="0"/>
        </a:p>
      </dsp:txBody>
      <dsp:txXfrm>
        <a:off x="3156570" y="3014053"/>
        <a:ext cx="2179093" cy="887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0.08226</cdr:x>
      <cdr:y>0.01444</cdr:y>
    </cdr:from>
    <cdr:to>
      <cdr:x>0.95551</cdr:x>
      <cdr:y>0.13657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2623" y="57653"/>
          <a:ext cx="9581997" cy="487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0.01604</cdr:x>
      <cdr:y>0.90955</cdr:y>
    </cdr:from>
    <cdr:to>
      <cdr:x>0.86032</cdr:x>
      <cdr:y>0.98593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426" y="2873376"/>
          <a:ext cx="5181600" cy="24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0.01914</cdr:x>
      <cdr:y>0.91558</cdr:y>
    </cdr:from>
    <cdr:to>
      <cdr:x>0.88515</cdr:x>
      <cdr:y>0.98392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7476" y="2892426"/>
          <a:ext cx="53149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0.04815</cdr:x>
      <cdr:y>0.89892</cdr:y>
    </cdr:from>
    <cdr:to>
      <cdr:x>0.98518</cdr:x>
      <cdr:y>0.98652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8340" y="4109883"/>
          <a:ext cx="10281843" cy="4004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0.07472</cdr:x>
      <cdr:y>0.24483</cdr:y>
    </cdr:from>
    <cdr:to>
      <cdr:x>0.93138</cdr:x>
      <cdr:y>0.24483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652334" y="977518"/>
          <a:ext cx="7478936" cy="0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0.47039</cdr:x>
      <cdr:y>0.13746</cdr:y>
    </cdr:from>
    <cdr:to>
      <cdr:x>1</cdr:x>
      <cdr:y>0.25438</cdr:y>
    </cdr:to>
    <cdr:sp macro="" textlink="">
      <cdr:nvSpPr>
        <cdr:cNvPr id="4" name="TextBox 12"/>
        <cdr:cNvSpPr txBox="1"/>
      </cdr:nvSpPr>
      <cdr:spPr>
        <a:xfrm xmlns:a="http://schemas.openxmlformats.org/drawingml/2006/main">
          <a:off x="4286865" y="548814"/>
          <a:ext cx="4826655" cy="466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none" lIns="91440" tIns="45720" rIns="91440" bIns="45720" rtlCol="0" anchor="ctr">
          <a:norm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National average wage, all occupations $25.72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0.01959</cdr:x>
      <cdr:y>0.02589</cdr:y>
    </cdr:from>
    <cdr:to>
      <cdr:x>0.97694</cdr:x>
      <cdr:y>0.12906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957" y="116002"/>
          <a:ext cx="10504859" cy="462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0.02694</cdr:x>
      <cdr:y>0.9103</cdr:y>
    </cdr:from>
    <cdr:to>
      <cdr:x>0.95103</cdr:x>
      <cdr:y>0.99507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7170" y="4978400"/>
          <a:ext cx="5391201" cy="463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 and Employment Projections.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0.02743</cdr:x>
      <cdr:y>0.02589</cdr:y>
    </cdr:from>
    <cdr:to>
      <cdr:x>0.94824</cdr:x>
      <cdr:y>0.11259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20" y="133930"/>
          <a:ext cx="5372100" cy="4485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0.02972</cdr:x>
      <cdr:y>0.9261</cdr:y>
    </cdr:from>
    <cdr:to>
      <cdr:x>0.95381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6087" y="4262357"/>
          <a:ext cx="10139855" cy="340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 and Employment Projections.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0.0787</cdr:x>
      <cdr:y>0.02763</cdr:y>
    </cdr:from>
    <cdr:to>
      <cdr:x>0.98148</cdr:x>
      <cdr:y>0.15564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3600" y="126033"/>
          <a:ext cx="9906000" cy="583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0.01093</cdr:x>
      <cdr:y>0.91982</cdr:y>
    </cdr:from>
    <cdr:to>
      <cdr:x>0.98518</cdr:x>
      <cdr:y>0.98652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9933" y="4196080"/>
          <a:ext cx="10690250" cy="304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 and Employment Projections.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0.0314</cdr:x>
      <cdr:y>0.93801</cdr:y>
    </cdr:from>
    <cdr:to>
      <cdr:x>0.54361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4546" y="4458208"/>
          <a:ext cx="5620390" cy="294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</a:t>
          </a:r>
          <a:r>
            <a:rPr lang="en-US" sz="1000" baseline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Occupational Employment Statistics.</a:t>
          </a:r>
          <a:endParaRPr lang="en-US" sz="1000" dirty="0">
            <a:solidFill>
              <a:schemeClr val="tx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endParaRPr lang="en-US" sz="1000" dirty="0"/>
        </a:p>
      </cdr:txBody>
    </cdr:sp>
  </cdr:relSizeAnchor>
  <cdr:relSizeAnchor xmlns:cdr="http://schemas.openxmlformats.org/drawingml/2006/chartDrawing">
    <cdr:from>
      <cdr:x>0.18194</cdr:x>
      <cdr:y>0</cdr:y>
    </cdr:from>
    <cdr:to>
      <cdr:x>0.86417</cdr:x>
      <cdr:y>0.09064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96440" y="0"/>
          <a:ext cx="7485888" cy="430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0.95062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280660"/>
          <a:ext cx="531114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0.92557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309272"/>
          <a:ext cx="4572000" cy="346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Source: U.S. Bureau of Labor Statistics, Occupational Employment Statistics.</a:t>
          </a:r>
        </a:p>
      </cdr:txBody>
    </cdr:sp>
  </cdr:relSizeAnchor>
  <cdr:relSizeAnchor xmlns:cdr="http://schemas.openxmlformats.org/drawingml/2006/chartDrawing">
    <cdr:from>
      <cdr:x>0.13704</cdr:x>
      <cdr:y>0</cdr:y>
    </cdr:from>
    <cdr:to>
      <cdr:x>0.94047</cdr:x>
      <cdr:y>0.10656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03679" y="0"/>
          <a:ext cx="8815905" cy="480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3D39A-FB07-40D8-B455-E5E7D563DE7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8EA67-873D-465F-B78C-7C9FBF3A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04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FE76-ADF7-4A7B-BF49-C0DE4A61049C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A15C-B15F-4F49-8FF7-66A6699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8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0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7E87-9A56-4B51-9606-69622DE91B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5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32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E624-5EE3-4FA0-A107-6AA8C0E9EC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95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07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4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7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2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110CA-537E-490E-BC6F-D982977AE7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26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71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1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5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72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12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77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22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9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6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E624-5EE3-4FA0-A107-6AA8C0E9ECB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1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8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E624-5EE3-4FA0-A107-6AA8C0E9ECB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48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E624-5EE3-4FA0-A107-6AA8C0E9ECB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6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39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E624-5EE3-4FA0-A107-6AA8C0E9ECB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11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39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15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3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DA15C-B15F-4F49-8FF7-66A6699FD0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23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9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7E87-9A56-4B51-9606-69622DE91B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0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defTabSz="931774"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A15C-B15F-4F49-8FF7-66A6699FD0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7E87-9A56-4B51-9606-69622DE91B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2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7E87-9A56-4B51-9606-69622DE91B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1970532"/>
            <a:ext cx="10972800" cy="1175005"/>
          </a:xfrm>
          <a:prstGeom prst="rect">
            <a:avLst/>
          </a:prstGeom>
        </p:spPr>
        <p:txBody>
          <a:bodyPr/>
          <a:lstStyle>
            <a:lvl1pPr>
              <a:lnSpc>
                <a:spcPts val="4500"/>
              </a:lnSpc>
              <a:spcBef>
                <a:spcPts val="600"/>
              </a:spcBef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3483"/>
            <a:ext cx="10972800" cy="1527048"/>
          </a:xfrm>
          <a:prstGeom prst="rect">
            <a:avLst/>
          </a:prstGeom>
        </p:spPr>
        <p:txBody>
          <a:bodyPr/>
          <a:lstStyle>
            <a:lvl1pPr>
              <a:lnSpc>
                <a:spcPts val="57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Click, add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6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457200"/>
            <a:ext cx="10972800" cy="804672"/>
          </a:xfrm>
        </p:spPr>
        <p:txBody>
          <a:bodyPr/>
          <a:lstStyle>
            <a:lvl1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722438"/>
            <a:ext cx="10972800" cy="3992563"/>
          </a:xfrm>
        </p:spPr>
        <p:txBody>
          <a:bodyPr/>
          <a:lstStyle>
            <a:lvl1pPr>
              <a:defRPr baseline="0"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CE1126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(not recommended)</a:t>
            </a:r>
          </a:p>
        </p:txBody>
      </p:sp>
      <p:sp>
        <p:nvSpPr>
          <p:cNvPr id="8" name="Footer Placeholder 4"/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spc="45" smtClean="0">
                <a:solidFill>
                  <a:srgbClr val="002060"/>
                </a:solidFill>
                <a:latin typeface="Century Gothic" panose="020B0502020202020204" pitchFamily="34" charset="0"/>
              </a:rPr>
              <a:pPr>
                <a:defRPr/>
              </a:pPr>
              <a:t>‹#›</a:t>
            </a:fld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26813491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28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  <p:custDataLst>
              <p:tags r:id="rId2"/>
            </p:custDataLst>
          </p:nvPr>
        </p:nvSpPr>
        <p:spPr>
          <a:xfrm>
            <a:off x="548218" y="1689101"/>
            <a:ext cx="5496983" cy="45640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  <p:custDataLst>
              <p:tags r:id="rId3"/>
            </p:custDataLst>
          </p:nvPr>
        </p:nvSpPr>
        <p:spPr>
          <a:xfrm>
            <a:off x="6356351" y="1689101"/>
            <a:ext cx="5496983" cy="45640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4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099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1" y="2093913"/>
            <a:ext cx="5162551" cy="40560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419850" y="2093913"/>
            <a:ext cx="5162551" cy="4056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608139"/>
            <a:ext cx="5162551" cy="485775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Compare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19849" y="1608139"/>
            <a:ext cx="5162551" cy="485775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Compare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10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717755" y="2516393"/>
            <a:ext cx="10972800" cy="1096962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7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2001" y="722672"/>
            <a:ext cx="6980903" cy="52574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31285" y="1526459"/>
            <a:ext cx="4040715" cy="445365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85" y="722672"/>
            <a:ext cx="4040715" cy="7381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5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04672"/>
          </a:xfrm>
        </p:spPr>
        <p:txBody>
          <a:bodyPr/>
          <a:lstStyle>
            <a:lvl1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2438"/>
            <a:ext cx="10972800" cy="3992563"/>
          </a:xfrm>
        </p:spPr>
        <p:txBody>
          <a:bodyPr/>
          <a:lstStyle>
            <a:lvl1pPr>
              <a:defRPr baseline="0"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CE1126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(not recommended)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spc="45" smtClean="0">
                <a:solidFill>
                  <a:srgbClr val="002060"/>
                </a:solidFill>
                <a:latin typeface="Century Gothic" panose="020B0502020202020204" pitchFamily="34" charset="0"/>
              </a:rPr>
              <a:pPr>
                <a:defRPr/>
              </a:pPr>
              <a:t>‹#›</a:t>
            </a:fld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10014456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pos="5472">
          <p15:clr>
            <a:srgbClr val="FBAE40"/>
          </p15:clr>
        </p15:guide>
        <p15:guide id="3" orient="horz" pos="2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48218" y="1689101"/>
            <a:ext cx="5496983" cy="45640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356351" y="1689101"/>
            <a:ext cx="5496983" cy="45640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24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95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8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1" y="2093913"/>
            <a:ext cx="5162551" cy="40560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419850" y="2093913"/>
            <a:ext cx="5162551" cy="4056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608139"/>
            <a:ext cx="5162551" cy="485775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Compare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19849" y="1608139"/>
            <a:ext cx="5162551" cy="485775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Compare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79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755" y="2516393"/>
            <a:ext cx="10972800" cy="1096962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54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2001" y="722672"/>
            <a:ext cx="6980903" cy="52574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31285" y="1526459"/>
            <a:ext cx="4040715" cy="445365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85" y="722672"/>
            <a:ext cx="4040715" cy="7381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55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EFF120C-DD58-4A37-A82D-CD8D612D005C}" type="slidenum">
              <a:rPr lang="en-US" smtClean="0">
                <a:solidFill>
                  <a:srgbClr val="002060"/>
                </a:solidFill>
              </a:rPr>
              <a:pPr/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5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95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04672"/>
          </a:xfrm>
        </p:spPr>
        <p:txBody>
          <a:bodyPr/>
          <a:lstStyle>
            <a:lvl1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2438"/>
            <a:ext cx="10972800" cy="3992563"/>
          </a:xfrm>
        </p:spPr>
        <p:txBody>
          <a:bodyPr/>
          <a:lstStyle>
            <a:lvl1pPr>
              <a:defRPr baseline="0"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19216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CE1126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(not recommended)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b="0" kern="1200" spc="45" smtClean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Tahoma" pitchFamily="34" charset="0"/>
              </a:rPr>
              <a:pPr/>
              <a:t>‹#›</a:t>
            </a:fld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450941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2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48218" y="1689101"/>
            <a:ext cx="5496983" cy="45640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356351" y="1689101"/>
            <a:ext cx="5496983" cy="45640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5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33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1" y="2093913"/>
            <a:ext cx="5162551" cy="40560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419850" y="2093913"/>
            <a:ext cx="5162551" cy="4056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608139"/>
            <a:ext cx="5162551" cy="485775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Compare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19849" y="1608139"/>
            <a:ext cx="5162551" cy="485775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Compare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755" y="2516393"/>
            <a:ext cx="10972800" cy="1096962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2001" y="722672"/>
            <a:ext cx="6980903" cy="52574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31285" y="1526459"/>
            <a:ext cx="4040715" cy="445365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85" y="722672"/>
            <a:ext cx="4040715" cy="7381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5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3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2.xml"/><Relationship Id="rId9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3" r="4623"/>
          <a:stretch/>
        </p:blipFill>
        <p:spPr>
          <a:xfrm>
            <a:off x="-233987" y="0"/>
            <a:ext cx="1242598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68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105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" y="5881446"/>
            <a:ext cx="11252936" cy="976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91" y="6205585"/>
            <a:ext cx="1354996" cy="608236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b="0" kern="1200" spc="45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itchFamily="34" charset="0"/>
              </a:rPr>
              <a:pPr/>
              <a:t>‹#›</a:t>
            </a:fld>
            <a:r>
              <a:rPr lang="en-US" sz="160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180725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4" y="5899732"/>
            <a:ext cx="11252936" cy="97655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609600" y="274638"/>
            <a:ext cx="109728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609600" y="1752601"/>
            <a:ext cx="10972800" cy="396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(not recommended)</a:t>
            </a:r>
          </a:p>
          <a:p>
            <a:pPr lvl="4"/>
            <a:endParaRPr lang="en-US" dirty="0" smtClean="0"/>
          </a:p>
          <a:p>
            <a:pPr lvl="3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65" y="6199678"/>
            <a:ext cx="1356564" cy="60894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b="0" kern="1200" spc="45" smtClean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Tahoma" pitchFamily="34" charset="0"/>
              </a:rPr>
              <a:pPr/>
              <a:t>‹#›</a:t>
            </a:fld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168648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1" r:id="rId2"/>
    <p:sldLayoutId id="2147483690" r:id="rId3"/>
    <p:sldLayoutId id="2147483695" r:id="rId4"/>
    <p:sldLayoutId id="2147483692" r:id="rId5"/>
    <p:sldLayoutId id="2147483693" r:id="rId6"/>
    <p:sldLayoutId id="2147483694" r:id="rId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19216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80000"/>
        <a:buFont typeface="Wingdings" pitchFamily="2" charset="2"/>
        <a:buChar char=""/>
        <a:defRPr sz="32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Wingdings 3" pitchFamily="18" charset="2"/>
        <a:buChar char=""/>
        <a:defRPr sz="28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Calibri" pitchFamily="34" charset="0"/>
        <a:buChar char="–"/>
        <a:defRPr sz="24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125000"/>
        <a:buFont typeface="Arial" charset="0"/>
        <a:buChar char="•"/>
        <a:defRPr sz="20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000" kern="1200">
          <a:solidFill>
            <a:srgbClr val="000000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r="99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09600" y="466344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Contact Information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" y="5881446"/>
            <a:ext cx="11252936" cy="976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91" y="6205585"/>
            <a:ext cx="1354996" cy="608236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b="0" kern="1200" spc="45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itchFamily="34" charset="0"/>
              </a:rPr>
              <a:pPr/>
              <a:t>‹#›</a:t>
            </a:fld>
            <a:r>
              <a:rPr lang="en-US" sz="160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8441865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4" y="5899732"/>
            <a:ext cx="11252936" cy="97655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 userDrawn="1">
            <p:ph type="title"/>
            <p:custDataLst>
              <p:tags r:id="rId9"/>
            </p:custDataLst>
          </p:nvPr>
        </p:nvSpPr>
        <p:spPr bwMode="auto">
          <a:xfrm>
            <a:off x="609600" y="274638"/>
            <a:ext cx="109728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  <p:custDataLst>
              <p:tags r:id="rId10"/>
            </p:custDataLst>
          </p:nvPr>
        </p:nvSpPr>
        <p:spPr bwMode="auto">
          <a:xfrm>
            <a:off x="609600" y="1752601"/>
            <a:ext cx="10972800" cy="396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(not recommended)</a:t>
            </a:r>
          </a:p>
          <a:p>
            <a:pPr lvl="4"/>
            <a:endParaRPr lang="en-US" dirty="0" smtClean="0"/>
          </a:p>
          <a:p>
            <a:pPr lvl="3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65" y="6199678"/>
            <a:ext cx="1356564" cy="60894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spc="45" smtClean="0">
                <a:solidFill>
                  <a:srgbClr val="002060"/>
                </a:solidFill>
                <a:latin typeface="Century Gothic" panose="020B0502020202020204" pitchFamily="34" charset="0"/>
              </a:rPr>
              <a:pPr>
                <a:defRPr/>
              </a:pPr>
              <a:t>‹#›</a:t>
            </a:fld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28103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19216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80000"/>
        <a:buFont typeface="Wingdings" pitchFamily="2" charset="2"/>
        <a:buChar char=""/>
        <a:defRPr sz="32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Wingdings 3" pitchFamily="18" charset="2"/>
        <a:buChar char=""/>
        <a:defRPr sz="28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Calibri" pitchFamily="34" charset="0"/>
        <a:buChar char="–"/>
        <a:defRPr sz="24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125000"/>
        <a:buFont typeface="Arial" charset="0"/>
        <a:buChar char="•"/>
        <a:defRPr sz="20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000" kern="1200">
          <a:solidFill>
            <a:srgbClr val="000000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2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4" y="5899732"/>
            <a:ext cx="11252936" cy="97655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609600" y="274638"/>
            <a:ext cx="109728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609600" y="1752601"/>
            <a:ext cx="10972800" cy="396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(not recommended)</a:t>
            </a:r>
          </a:p>
          <a:p>
            <a:pPr lvl="4"/>
            <a:endParaRPr lang="en-US" dirty="0" smtClean="0"/>
          </a:p>
          <a:p>
            <a:pPr lvl="3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65" y="6199678"/>
            <a:ext cx="1356564" cy="60894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spc="45" smtClean="0">
                <a:solidFill>
                  <a:srgbClr val="002060"/>
                </a:solidFill>
                <a:latin typeface="Century Gothic" panose="020B0502020202020204" pitchFamily="34" charset="0"/>
              </a:rPr>
              <a:pPr>
                <a:defRPr/>
              </a:pPr>
              <a:t>‹#›</a:t>
            </a:fld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348436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19216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92168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80000"/>
        <a:buFont typeface="Wingdings" pitchFamily="2" charset="2"/>
        <a:buChar char=""/>
        <a:defRPr sz="32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Wingdings 3" pitchFamily="18" charset="2"/>
        <a:buChar char=""/>
        <a:defRPr sz="28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Font typeface="Calibri" pitchFamily="34" charset="0"/>
        <a:buChar char="–"/>
        <a:defRPr sz="24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E1126"/>
        </a:buClr>
        <a:buSzPct val="125000"/>
        <a:buFont typeface="Arial" charset="0"/>
        <a:buChar char="•"/>
        <a:defRPr sz="2000" kern="1200">
          <a:solidFill>
            <a:srgbClr val="19216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000" kern="1200">
          <a:solidFill>
            <a:srgbClr val="000000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pos="5472">
          <p15:clr>
            <a:srgbClr val="F26B43"/>
          </p15:clr>
        </p15:guide>
        <p15:guide id="3" orient="horz" pos="28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r="99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09600" y="466344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Contact Information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" y="5881446"/>
            <a:ext cx="11252936" cy="976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91" y="6205585"/>
            <a:ext cx="1354996" cy="608236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28533" y="6335377"/>
            <a:ext cx="77216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192168"/>
                </a:solidFill>
                <a:latin typeface="Verdan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1A96E3-A9FF-4894-9186-F52C729C3EF4}" type="slidenum">
              <a:rPr lang="en-US" sz="1050" b="0" kern="1200" spc="45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itchFamily="34" charset="0"/>
              </a:rPr>
              <a:pPr/>
              <a:t>‹#›</a:t>
            </a:fld>
            <a:r>
              <a:rPr lang="en-US" sz="160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—</a:t>
            </a:r>
            <a:r>
              <a:rPr lang="en-US" sz="160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</a:t>
            </a:r>
            <a:r>
              <a:rPr lang="en-US" sz="1500" cap="small" spc="3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U.S. Bureau of Labor Statistics</a:t>
            </a:r>
            <a:r>
              <a:rPr lang="en-US" sz="1050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 • </a:t>
            </a:r>
            <a:r>
              <a:rPr lang="en-US" sz="1050" b="1" spc="45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bls.gov</a:t>
            </a:r>
          </a:p>
        </p:txBody>
      </p:sp>
    </p:spTree>
    <p:extLst>
      <p:ext uri="{BB962C8B-B14F-4D97-AF65-F5344CB8AC3E}">
        <p14:creationId xmlns:p14="http://schemas.microsoft.com/office/powerpoint/2010/main" val="14140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bls.gov/oes/oes-mb3-methods.htm" TargetMode="External"/><Relationship Id="rId5" Type="http://schemas.openxmlformats.org/officeDocument/2006/relationships/hyperlink" Target="https://www.bls.gov/oes/oes_ques.htm#qf1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2.m4a"/><Relationship Id="rId7" Type="http://schemas.openxmlformats.org/officeDocument/2006/relationships/diagramLayout" Target="../diagrams/layout1.xml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3.xml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hyperlink" Target="http://www.onetonline.org/" TargetMode="External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://www.bls.gov/oes/data.htm" TargetMode="External"/><Relationship Id="rId5" Type="http://schemas.openxmlformats.org/officeDocument/2006/relationships/hyperlink" Target="http://www.bls.gov/oes/tables.htm" TargetMode="External"/><Relationship Id="rId4" Type="http://schemas.openxmlformats.org/officeDocument/2006/relationships/hyperlink" Target="https://www.bls.gov/oes/tables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hyperlink" Target="http://www.bls.gov/oes/current/oes_stru.ht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bls.gov/oes/news.htm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www.bls.gov/oes/publications.htm" TargetMode="External"/><Relationship Id="rId5" Type="http://schemas.openxmlformats.org/officeDocument/2006/relationships/hyperlink" Target="http://www.bls.gov/oes/charts.htm" TargetMode="External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www.bls.gov/opub/ted/2020/registered-nurses-made-up-30-percent-of-hospital-employment-in-may-2019.htm" TargetMode="Externa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bls.gov/opub/ted/2020/cashiers-in-food-and-beverage-stores-earned-an-average-of-12-dollars-per-hour-in-may-2019.htm" TargetMode="Externa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chart" Target="../charts/chart5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hyperlink" Target="https://www.bls.gov/oes/additional.htm" TargetMode="External"/><Relationship Id="rId5" Type="http://schemas.openxmlformats.org/officeDocument/2006/relationships/hyperlink" Target="https://www.bls.gov/emp/documentation/education/tech.htm" TargetMode="External"/><Relationship Id="rId4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6.png"/><Relationship Id="rId2" Type="http://schemas.microsoft.com/office/2007/relationships/media" Target="../media/media38.m4a"/><Relationship Id="rId1" Type="http://schemas.openxmlformats.org/officeDocument/2006/relationships/tags" Target="../tags/tag22.xml"/><Relationship Id="rId6" Type="http://schemas.openxmlformats.org/officeDocument/2006/relationships/chart" Target="../charts/chart6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chart" Target="../charts/chart8.xml"/><Relationship Id="rId4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hyperlink" Target="https://www.bls.gov/soc/2018/#crosswalks" TargetMode="External"/><Relationship Id="rId5" Type="http://schemas.openxmlformats.org/officeDocument/2006/relationships/hyperlink" Target="https://www.bls.gov/oes/additional.htm" TargetMode="External"/><Relationship Id="rId4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chart" Target="../charts/chart9.xml"/><Relationship Id="rId4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6.png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.png"/><Relationship Id="rId5" Type="http://schemas.openxmlformats.org/officeDocument/2006/relationships/chart" Target="../charts/chart11.xml"/><Relationship Id="rId4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702643"/>
            <a:ext cx="10972800" cy="1267887"/>
          </a:xfrm>
        </p:spPr>
        <p:txBody>
          <a:bodyPr>
            <a:normAutofit/>
          </a:bodyPr>
          <a:lstStyle/>
          <a:p>
            <a:r>
              <a:rPr lang="en-US" dirty="0" smtClean="0"/>
              <a:t>Occupational Employment Statistics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18986" y="1970532"/>
            <a:ext cx="8229600" cy="371628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</a:pPr>
            <a:endParaRPr lang="en-US" dirty="0"/>
          </a:p>
          <a:p>
            <a:pPr>
              <a:lnSpc>
                <a:spcPts val="3300"/>
              </a:lnSpc>
            </a:pPr>
            <a:r>
              <a:rPr lang="en-US" sz="3600" dirty="0"/>
              <a:t>Occupational Employment Statistics</a:t>
            </a:r>
          </a:p>
          <a:p>
            <a:pPr>
              <a:lnSpc>
                <a:spcPts val="3300"/>
              </a:lnSpc>
            </a:pPr>
            <a:r>
              <a:rPr lang="en-US" sz="3600" dirty="0" smtClean="0"/>
              <a:t>June 2020</a:t>
            </a:r>
            <a:endParaRPr lang="en-US" sz="3600" dirty="0"/>
          </a:p>
          <a:p>
            <a:pPr>
              <a:lnSpc>
                <a:spcPts val="3300"/>
              </a:lnSpc>
            </a:pPr>
            <a:endParaRPr lang="en-US" sz="3400" dirty="0"/>
          </a:p>
          <a:p>
            <a:pPr>
              <a:lnSpc>
                <a:spcPts val="3700"/>
              </a:lnSpc>
            </a:pPr>
            <a:r>
              <a:rPr lang="en-US" sz="3000" dirty="0"/>
              <a:t>www.bls.gov/oes</a:t>
            </a:r>
          </a:p>
          <a:p>
            <a:pPr>
              <a:lnSpc>
                <a:spcPts val="3700"/>
              </a:lnSpc>
            </a:pPr>
            <a:r>
              <a:rPr lang="en-US" sz="3000" dirty="0" smtClean="0"/>
              <a:t>OESinfo@bls.gov</a:t>
            </a:r>
            <a:endParaRPr lang="en-US" sz="3000" dirty="0"/>
          </a:p>
          <a:p>
            <a:pPr>
              <a:lnSpc>
                <a:spcPts val="3300"/>
              </a:lnSpc>
            </a:pPr>
            <a:endParaRPr lang="en-US" sz="3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"/>
    </mc:Choice>
    <mc:Fallback xmlns="">
      <p:transition spd="slow" advTm="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979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92608"/>
            <a:ext cx="11201400" cy="804672"/>
          </a:xfrm>
        </p:spPr>
        <p:txBody>
          <a:bodyPr/>
          <a:lstStyle/>
          <a:p>
            <a:r>
              <a:rPr lang="en-US" dirty="0" smtClean="0"/>
              <a:t>Example of three-year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308" y="1097280"/>
            <a:ext cx="11201400" cy="4343401"/>
          </a:xfrm>
        </p:spPr>
        <p:txBody>
          <a:bodyPr/>
          <a:lstStyle/>
          <a:p>
            <a:r>
              <a:rPr lang="en-US" dirty="0" smtClean="0"/>
              <a:t>May 2019 estimates are based on the following survey panels:</a:t>
            </a:r>
          </a:p>
          <a:p>
            <a:pPr lvl="1"/>
            <a:r>
              <a:rPr lang="en-US" sz="2400" dirty="0" smtClean="0"/>
              <a:t>May 2020</a:t>
            </a:r>
          </a:p>
          <a:p>
            <a:pPr lvl="1"/>
            <a:r>
              <a:rPr lang="en-US" sz="2400" dirty="0" smtClean="0"/>
              <a:t>November 2019</a:t>
            </a:r>
          </a:p>
          <a:p>
            <a:pPr lvl="1"/>
            <a:r>
              <a:rPr lang="en-US" sz="2400" dirty="0" smtClean="0"/>
              <a:t>May 2019</a:t>
            </a:r>
          </a:p>
          <a:p>
            <a:pPr lvl="1"/>
            <a:r>
              <a:rPr lang="en-US" sz="2400" dirty="0" smtClean="0"/>
              <a:t>November 2018</a:t>
            </a:r>
          </a:p>
          <a:p>
            <a:pPr lvl="1"/>
            <a:r>
              <a:rPr lang="en-US" sz="2400" dirty="0" smtClean="0"/>
              <a:t>May 2018</a:t>
            </a:r>
          </a:p>
          <a:p>
            <a:pPr lvl="1"/>
            <a:r>
              <a:rPr lang="en-US" sz="2400" dirty="0" smtClean="0"/>
              <a:t>November 2017</a:t>
            </a:r>
          </a:p>
          <a:p>
            <a:pPr lvl="1"/>
            <a:r>
              <a:rPr lang="en-US" sz="2400" dirty="0" smtClean="0"/>
              <a:t>May 2017</a:t>
            </a:r>
          </a:p>
          <a:p>
            <a:pPr lvl="1"/>
            <a:r>
              <a:rPr lang="en-US" sz="2400" dirty="0" smtClean="0"/>
              <a:t>November 2016</a:t>
            </a:r>
          </a:p>
          <a:p>
            <a:r>
              <a:rPr lang="en-US" dirty="0" smtClean="0"/>
              <a:t>Each year, two oldest panels drop out, two new ones are added 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3"/>
    </mc:Choice>
    <mc:Fallback xmlns="">
      <p:transition spd="slow" advTm="4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878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OES and time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61872"/>
            <a:ext cx="11201400" cy="4696476"/>
          </a:xfrm>
        </p:spPr>
        <p:txBody>
          <a:bodyPr/>
          <a:lstStyle/>
          <a:p>
            <a:r>
              <a:rPr lang="en-US" sz="3000" dirty="0"/>
              <a:t>OES data </a:t>
            </a:r>
            <a:r>
              <a:rPr lang="en-US" sz="3000" dirty="0" smtClean="0"/>
              <a:t>not designed for looking at changes through time:</a:t>
            </a:r>
          </a:p>
          <a:p>
            <a:pPr lvl="1"/>
            <a:r>
              <a:rPr lang="en-US" sz="2600" dirty="0" smtClean="0"/>
              <a:t>Three-year methodology</a:t>
            </a:r>
            <a:endParaRPr lang="en-US" sz="2600" dirty="0"/>
          </a:p>
          <a:p>
            <a:pPr lvl="1"/>
            <a:r>
              <a:rPr lang="en-US" sz="2600" dirty="0" smtClean="0"/>
              <a:t>Changes </a:t>
            </a:r>
            <a:r>
              <a:rPr lang="en-US" sz="2600" dirty="0"/>
              <a:t>in </a:t>
            </a:r>
            <a:r>
              <a:rPr lang="en-US" sz="2600" dirty="0" smtClean="0"/>
              <a:t>industry, occupational, and geographic classifications</a:t>
            </a:r>
          </a:p>
          <a:p>
            <a:pPr lvl="1"/>
            <a:r>
              <a:rPr lang="en-US" sz="2600" dirty="0" smtClean="0"/>
              <a:t>Changes in methodology</a:t>
            </a:r>
          </a:p>
          <a:p>
            <a:pPr lvl="1"/>
            <a:r>
              <a:rPr lang="en-US" sz="2600" dirty="0" smtClean="0"/>
              <a:t>Relatively new program with limited historical data</a:t>
            </a:r>
          </a:p>
          <a:p>
            <a:r>
              <a:rPr lang="en-US" sz="3000" dirty="0" smtClean="0"/>
              <a:t>Caution </a:t>
            </a:r>
            <a:r>
              <a:rPr lang="en-US" sz="3000" dirty="0"/>
              <a:t>recommended </a:t>
            </a:r>
            <a:endParaRPr lang="en-US" sz="3000" dirty="0" smtClean="0"/>
          </a:p>
          <a:p>
            <a:r>
              <a:rPr lang="en-US" sz="3000" dirty="0" smtClean="0"/>
              <a:t>For more information: </a:t>
            </a:r>
            <a:r>
              <a:rPr lang="en-US" sz="3000" dirty="0" smtClean="0">
                <a:hlinkClick r:id="rId5"/>
              </a:rPr>
              <a:t>www.bls.gov/oes/oes_ques.htm#qf1</a:t>
            </a:r>
            <a:endParaRPr lang="en-US" sz="3000" dirty="0" smtClean="0"/>
          </a:p>
          <a:p>
            <a:r>
              <a:rPr lang="en-US" sz="3000" dirty="0"/>
              <a:t>P</a:t>
            </a:r>
            <a:r>
              <a:rPr lang="en-US" sz="3000" dirty="0" smtClean="0"/>
              <a:t>otential methodology change (MB3)</a:t>
            </a:r>
          </a:p>
          <a:p>
            <a:pPr lvl="1"/>
            <a:r>
              <a:rPr lang="en-US" sz="2600" dirty="0" smtClean="0">
                <a:hlinkClick r:id="rId6"/>
              </a:rPr>
              <a:t>www.bls.gov/oes/oes-mb3-methods.htm</a:t>
            </a:r>
            <a:endParaRPr lang="en-US" sz="2600" dirty="0" smtClean="0"/>
          </a:p>
          <a:p>
            <a:endParaRPr lang="en-US" sz="28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1"/>
    </mc:Choice>
    <mc:Fallback xmlns="">
      <p:transition spd="slow" advTm="4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87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SOC has </a:t>
            </a:r>
            <a:r>
              <a:rPr lang="en-US" sz="3500" dirty="0"/>
              <a:t>4 levels of occupational groupings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190862"/>
              </p:ext>
            </p:extLst>
          </p:nvPr>
        </p:nvGraphicFramePr>
        <p:xfrm>
          <a:off x="977030" y="1377864"/>
          <a:ext cx="10171134" cy="4637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60694" y="4030581"/>
            <a:ext cx="4511522" cy="187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2168"/>
                </a:solidFill>
                <a:latin typeface="Tahoma" pitchFamily="34" charset="0"/>
                <a:ea typeface="+mj-ea"/>
                <a:cs typeface="Tahoma" pitchFamily="34" charset="0"/>
              </a:rPr>
              <a:t>29-2051 Dietetic Technicians</a:t>
            </a:r>
            <a:endParaRPr lang="en-US" sz="2000" dirty="0">
              <a:solidFill>
                <a:srgbClr val="192168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2168"/>
                </a:solidFill>
                <a:latin typeface="Tahoma" pitchFamily="34" charset="0"/>
                <a:ea typeface="+mj-ea"/>
                <a:cs typeface="Tahoma" pitchFamily="34" charset="0"/>
              </a:rPr>
              <a:t>29-2052 Pharmacy Technicians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2168"/>
                </a:solidFill>
                <a:latin typeface="Tahoma" pitchFamily="34" charset="0"/>
                <a:ea typeface="+mj-ea"/>
                <a:cs typeface="Tahoma" pitchFamily="34" charset="0"/>
              </a:rPr>
              <a:t>29-2053 Psychiatric Technicians</a:t>
            </a:r>
            <a:endParaRPr lang="en-US" sz="2000" dirty="0">
              <a:solidFill>
                <a:srgbClr val="192168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2168"/>
                </a:solidFill>
                <a:latin typeface="Tahoma" pitchFamily="34" charset="0"/>
                <a:ea typeface="+mj-ea"/>
                <a:cs typeface="Tahoma" pitchFamily="34" charset="0"/>
              </a:rPr>
              <a:t>29-2055 Surgical Technologists</a:t>
            </a:r>
            <a:endParaRPr lang="en-US" sz="2000" dirty="0">
              <a:solidFill>
                <a:srgbClr val="192168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2168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8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74"/>
    </mc:Choice>
    <mc:Fallback xmlns="">
      <p:transition spd="slow" advTm="8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A4834D-E76A-462D-A085-6665299DF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61A4834D-E76A-462D-A085-6665299DF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61A4834D-E76A-462D-A085-6665299DF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E25A0E-30C3-4585-9E52-79D14A663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E3E25A0E-30C3-4585-9E52-79D14A663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E3E25A0E-30C3-4585-9E52-79D14A663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B1A2D8-CF75-458A-B3FB-961726F7A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F4B1A2D8-CF75-458A-B3FB-961726F7A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F4B1A2D8-CF75-458A-B3FB-961726F7A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9A4E33-EE35-43AB-A1C4-A11B052A7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979A4E33-EE35-43AB-A1C4-A11B052A7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979A4E33-EE35-43AB-A1C4-A11B052A7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50A499-07BA-4655-BC98-6FA05B0A1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350A499-07BA-4655-BC98-6FA05B0A1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3350A499-07BA-4655-BC98-6FA05B0A1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3845EC3-2E2F-4B9B-A4E5-FCE729A54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F3845EC3-2E2F-4B9B-A4E5-FCE729A54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F3845EC3-2E2F-4B9B-A4E5-FCE729A54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600EBC-54AB-4C89-99A2-84C2D6F8B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B4600EBC-54AB-4C89-99A2-84C2D6F8B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B4600EBC-54AB-4C89-99A2-84C2D6F8B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F5AEC7-8C6C-4D52-BBEF-FBCBD7659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E3F5AEC7-8C6C-4D52-BBEF-FBCBD7659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E3F5AEC7-8C6C-4D52-BBEF-FBCBD7659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2CEA5A-69C5-41A3-B608-47CBB5FFE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4C2CEA5A-69C5-41A3-B608-47CBB5FFE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4C2CEA5A-69C5-41A3-B608-47CBB5FFE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61606E-F167-4DC0-ADCD-880BD07C5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2261606E-F167-4DC0-ADCD-880BD07C5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graphicEl>
                                              <a:dgm id="{2261606E-F167-4DC0-ADCD-880BD07C5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7755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Graphic spid="3" grpId="0" uiExpand="1">
        <p:bldSub>
          <a:bldDgm bld="one"/>
        </p:bldSub>
      </p:bldGraphic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OES aggregations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481328"/>
            <a:ext cx="10691445" cy="43599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</a:t>
            </a:r>
            <a:r>
              <a:rPr lang="en-US" sz="2800" dirty="0" smtClean="0"/>
              <a:t>or </a:t>
            </a:r>
            <a:r>
              <a:rPr lang="en-US" sz="2800" dirty="0"/>
              <a:t>most </a:t>
            </a:r>
            <a:r>
              <a:rPr lang="en-US" sz="2800" dirty="0" smtClean="0"/>
              <a:t>occupations, OES publishes SOC detailed occupations</a:t>
            </a:r>
            <a:endParaRPr lang="en-US" sz="2800" dirty="0"/>
          </a:p>
          <a:p>
            <a:r>
              <a:rPr lang="en-US" sz="2800" dirty="0" smtClean="0"/>
              <a:t>For some occupations, OES aggregates to the SOC broad occupation or to an OES-specific combination of detailed occupations</a:t>
            </a:r>
          </a:p>
          <a:p>
            <a:r>
              <a:rPr lang="en-US" sz="2800" dirty="0" smtClean="0"/>
              <a:t>Example – the SOC broad occupation 13-1020 </a:t>
            </a:r>
            <a:r>
              <a:rPr lang="en-US" sz="2800" dirty="0"/>
              <a:t>Buyers and purchasing </a:t>
            </a:r>
            <a:r>
              <a:rPr lang="en-US" sz="2800" dirty="0" smtClean="0"/>
              <a:t>agents contains three detailed occupations:</a:t>
            </a:r>
          </a:p>
          <a:p>
            <a:pPr lvl="1"/>
            <a:r>
              <a:rPr lang="en-US" sz="2400" dirty="0" smtClean="0"/>
              <a:t>13-1021 </a:t>
            </a:r>
            <a:r>
              <a:rPr lang="en-US" sz="2400" dirty="0"/>
              <a:t>Buyers and purchasing agents, farm </a:t>
            </a:r>
            <a:r>
              <a:rPr lang="en-US" sz="2400" dirty="0" smtClean="0"/>
              <a:t>products</a:t>
            </a:r>
          </a:p>
          <a:p>
            <a:pPr lvl="1"/>
            <a:r>
              <a:rPr lang="en-US" sz="2400" dirty="0" smtClean="0"/>
              <a:t>13-1022 </a:t>
            </a:r>
            <a:r>
              <a:rPr lang="en-US" sz="2400" dirty="0"/>
              <a:t>Wholesale and retail buyers, except farm </a:t>
            </a:r>
            <a:r>
              <a:rPr lang="en-US" sz="2400" dirty="0" smtClean="0"/>
              <a:t>products</a:t>
            </a:r>
          </a:p>
          <a:p>
            <a:pPr lvl="1"/>
            <a:r>
              <a:rPr lang="en-US" sz="2400" dirty="0" smtClean="0"/>
              <a:t>13-1023 </a:t>
            </a:r>
            <a:r>
              <a:rPr lang="en-US" sz="2400" dirty="0"/>
              <a:t>Purchasing agents, except wholesale, retail, and farm products</a:t>
            </a:r>
          </a:p>
          <a:p>
            <a:r>
              <a:rPr lang="en-US" sz="2800" dirty="0" smtClean="0"/>
              <a:t>OES publishes only the broad occupation 13-1020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71"/>
    </mc:Choice>
    <mc:Fallback xmlns="">
      <p:transition spd="slow" advTm="5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877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457200"/>
            <a:ext cx="10972800" cy="804672"/>
          </a:xfrm>
        </p:spPr>
        <p:txBody>
          <a:bodyPr/>
          <a:lstStyle/>
          <a:p>
            <a:r>
              <a:rPr lang="en-US" dirty="0" smtClean="0"/>
              <a:t>2018 SOC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508760"/>
            <a:ext cx="10972800" cy="4218594"/>
          </a:xfrm>
        </p:spPr>
        <p:txBody>
          <a:bodyPr/>
          <a:lstStyle/>
          <a:p>
            <a:r>
              <a:rPr lang="en-US" dirty="0" smtClean="0"/>
              <a:t>OES began implementing the 2018 SOC in the May 2019 data</a:t>
            </a:r>
          </a:p>
          <a:p>
            <a:r>
              <a:rPr lang="en-US" dirty="0" smtClean="0"/>
              <a:t>Because each set of OES estimates is produced from three years of survey data, can’t fully implement immediately</a:t>
            </a:r>
          </a:p>
          <a:p>
            <a:pPr lvl="1"/>
            <a:r>
              <a:rPr lang="en-US" dirty="0" smtClean="0"/>
              <a:t>Need three full years of survey data collected using the 2018 SOC</a:t>
            </a:r>
          </a:p>
          <a:p>
            <a:pPr lvl="1"/>
            <a:r>
              <a:rPr lang="en-US" dirty="0" smtClean="0"/>
              <a:t>May 2019 and May 2020 estimates based on a combination of survey data collected under the 2010 SOC and the 2018 SOC</a:t>
            </a:r>
          </a:p>
          <a:p>
            <a:pPr lvl="1"/>
            <a:r>
              <a:rPr lang="en-US" dirty="0" smtClean="0"/>
              <a:t>Use a hybrid of the two systems that includes some codes not found in either the 2010 or 2018 SOC</a:t>
            </a:r>
          </a:p>
          <a:p>
            <a:pPr lvl="1"/>
            <a:endParaRPr lang="en-US" dirty="0" smtClean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54"/>
    </mc:Choice>
    <mc:Fallback xmlns="">
      <p:transition spd="slow" advTm="6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6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096962"/>
          </a:xfrm>
        </p:spPr>
        <p:txBody>
          <a:bodyPr/>
          <a:lstStyle/>
          <a:p>
            <a:r>
              <a:rPr lang="en-US" dirty="0" smtClean="0"/>
              <a:t>2018 SOC implementation schedule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0433789"/>
              </p:ext>
            </p:extLst>
          </p:nvPr>
        </p:nvGraphicFramePr>
        <p:xfrm>
          <a:off x="374650" y="3112864"/>
          <a:ext cx="11207750" cy="2465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6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153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Reference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Date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Published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panels based on 2018 SOC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 system used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2019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 31, 2020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2/6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2010/2018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2020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Late March/early April 2021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4/6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2010/2018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2021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Late March/early April 2022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6/6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36" marR="4433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5"/>
          <p:cNvSpPr>
            <a:spLocks noGrp="1"/>
          </p:cNvSpPr>
          <p:nvPr>
            <p:ph sz="quarter" idx="11"/>
            <p:custDataLst>
              <p:tags r:id="rId3"/>
            </p:custDataLst>
          </p:nvPr>
        </p:nvSpPr>
        <p:spPr>
          <a:xfrm>
            <a:off x="381000" y="1207009"/>
            <a:ext cx="11201400" cy="1649002"/>
          </a:xfrm>
        </p:spPr>
        <p:txBody>
          <a:bodyPr/>
          <a:lstStyle/>
          <a:p>
            <a:r>
              <a:rPr lang="en-US" sz="3000" dirty="0" smtClean="0"/>
              <a:t>May 2019 and May 2020 estimates will use a hybrid system</a:t>
            </a:r>
          </a:p>
          <a:p>
            <a:r>
              <a:rPr lang="en-US" sz="3000" dirty="0" smtClean="0"/>
              <a:t>May 2021 estimates will be the first based fully on the 2018 SOC</a:t>
            </a:r>
          </a:p>
          <a:p>
            <a:pPr lvl="1"/>
            <a:r>
              <a:rPr lang="en-US" sz="2600" dirty="0" smtClean="0"/>
              <a:t>All three years of survey microdata collected under the new system</a:t>
            </a:r>
            <a:endParaRPr lang="en-US" sz="2600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2"/>
    </mc:Choice>
    <mc:Fallback xmlns="">
      <p:transition spd="slow" advTm="5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6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73608" y="457200"/>
            <a:ext cx="11052048" cy="804672"/>
          </a:xfrm>
        </p:spPr>
        <p:txBody>
          <a:bodyPr/>
          <a:lstStyle/>
          <a:p>
            <a:r>
              <a:rPr lang="en-US" sz="4000" dirty="0" smtClean="0"/>
              <a:t>Example: </a:t>
            </a:r>
            <a:r>
              <a:rPr lang="en-US" sz="4000" dirty="0"/>
              <a:t>P</a:t>
            </a:r>
            <a:r>
              <a:rPr lang="en-US" sz="4000" dirty="0" smtClean="0"/>
              <a:t>ublic relations and fundraising managers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73608" y="1400446"/>
            <a:ext cx="10972800" cy="427767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2010 SOC occupation 11-2031 Public Relations and Fundraising Managers was split into two 2018 SOC occupations:</a:t>
            </a:r>
          </a:p>
          <a:p>
            <a:pPr lvl="1"/>
            <a:r>
              <a:rPr lang="en-US" dirty="0" smtClean="0"/>
              <a:t>11-2032 Public Relations Managers</a:t>
            </a:r>
          </a:p>
          <a:p>
            <a:pPr lvl="1"/>
            <a:r>
              <a:rPr lang="en-US" dirty="0" smtClean="0"/>
              <a:t>11-2033 Fundraising Managers</a:t>
            </a:r>
          </a:p>
          <a:p>
            <a:r>
              <a:rPr lang="en-US" dirty="0" smtClean="0"/>
              <a:t>For May 2019, these were combined and published as 11-2030 Public Relations and Fundraising Managers</a:t>
            </a:r>
          </a:p>
          <a:p>
            <a:pPr lvl="1"/>
            <a:r>
              <a:rPr lang="en-US" dirty="0" smtClean="0"/>
              <a:t>2018 SOC broad occupation; same content as the 2010 occupation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3"/>
    </mc:Choice>
    <mc:Fallback xmlns="">
      <p:transition spd="slow" advTm="5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57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457200"/>
            <a:ext cx="10972800" cy="804672"/>
          </a:xfrm>
        </p:spPr>
        <p:txBody>
          <a:bodyPr/>
          <a:lstStyle/>
          <a:p>
            <a:r>
              <a:rPr lang="en-US" dirty="0" smtClean="0"/>
              <a:t>Example: Project management specialists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570399"/>
            <a:ext cx="10972800" cy="4235522"/>
          </a:xfrm>
        </p:spPr>
        <p:txBody>
          <a:bodyPr/>
          <a:lstStyle/>
          <a:p>
            <a:r>
              <a:rPr lang="en-US" sz="2800" dirty="0" smtClean="0"/>
              <a:t>The new 2018 SOC occupation 13-1082 Project Management Specialists is mapped to three occupations in three different major groups</a:t>
            </a:r>
          </a:p>
          <a:p>
            <a:pPr lvl="1"/>
            <a:r>
              <a:rPr lang="en-US" sz="2400" dirty="0" smtClean="0"/>
              <a:t>Some of these occupations also had other breakouts</a:t>
            </a:r>
          </a:p>
          <a:p>
            <a:pPr lvl="1"/>
            <a:r>
              <a:rPr lang="en-US" sz="2400" dirty="0" smtClean="0"/>
              <a:t>And 13-1082 may draw from additional occupations</a:t>
            </a:r>
          </a:p>
          <a:p>
            <a:pPr lvl="1"/>
            <a:r>
              <a:rPr lang="en-US" sz="2400" dirty="0" smtClean="0"/>
              <a:t>Can’t combine them all to create a hybrid!</a:t>
            </a:r>
          </a:p>
          <a:p>
            <a:r>
              <a:rPr lang="en-US" sz="2800" dirty="0" smtClean="0"/>
              <a:t>Combined with one other occupation to form 13-1799 Project Management Specialists and Business Operations Specialists, All Other</a:t>
            </a:r>
          </a:p>
          <a:p>
            <a:pPr lvl="1"/>
            <a:r>
              <a:rPr lang="en-US" sz="2400" dirty="0" smtClean="0"/>
              <a:t> Not directly comparable anything in the 2010 or 2018 SOCs</a:t>
            </a:r>
          </a:p>
          <a:p>
            <a:pPr lvl="1"/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84"/>
    </mc:Choice>
    <mc:Fallback xmlns="">
      <p:transition spd="slow" advTm="5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6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1480"/>
            <a:ext cx="10972800" cy="804672"/>
          </a:xfrm>
        </p:spPr>
        <p:txBody>
          <a:bodyPr/>
          <a:lstStyle/>
          <a:p>
            <a:r>
              <a:rPr lang="en-US" dirty="0" smtClean="0"/>
              <a:t>OES vs. O*NET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3526"/>
            <a:ext cx="10972800" cy="4513770"/>
          </a:xfrm>
        </p:spPr>
        <p:txBody>
          <a:bodyPr/>
          <a:lstStyle/>
          <a:p>
            <a:r>
              <a:rPr lang="en-US" sz="2800" dirty="0" smtClean="0"/>
              <a:t>Occupational Information Network (O*NET)</a:t>
            </a:r>
          </a:p>
          <a:p>
            <a:r>
              <a:rPr lang="en-US" sz="2800" dirty="0"/>
              <a:t>Detailed profiles of occupational characteristics</a:t>
            </a:r>
          </a:p>
          <a:p>
            <a:r>
              <a:rPr lang="en-US" sz="2800" dirty="0" smtClean="0"/>
              <a:t>Sponsored by Employment and Training Administration (ETA) </a:t>
            </a:r>
          </a:p>
          <a:p>
            <a:r>
              <a:rPr lang="en-US" sz="2800" dirty="0" smtClean="0"/>
              <a:t>SOC-based system, but may add additional detail</a:t>
            </a:r>
          </a:p>
          <a:p>
            <a:pPr lvl="1"/>
            <a:r>
              <a:rPr lang="en-US" sz="2400" dirty="0" smtClean="0"/>
              <a:t>SOC: 47-2031 Carpenters</a:t>
            </a:r>
          </a:p>
          <a:p>
            <a:pPr lvl="1"/>
            <a:r>
              <a:rPr lang="en-US" sz="2400" dirty="0" smtClean="0"/>
              <a:t>O*NET: 47-2031.01 Construction Carpenters, 47-2031.02 Rough Carpenters</a:t>
            </a:r>
          </a:p>
          <a:p>
            <a:r>
              <a:rPr lang="en-US" sz="2800" dirty="0" smtClean="0"/>
              <a:t>These subcategories are not part of the official SOC structure and OES does not have data for them</a:t>
            </a:r>
          </a:p>
          <a:p>
            <a:r>
              <a:rPr lang="en-US" sz="2800" dirty="0">
                <a:hlinkClick r:id="rId5"/>
              </a:rPr>
              <a:t>www.onetonline.org/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48"/>
    </mc:Choice>
    <mc:Fallback xmlns="">
      <p:transition spd="slow" advTm="7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6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7755" y="2516393"/>
            <a:ext cx="10972800" cy="1701646"/>
          </a:xfrm>
        </p:spPr>
        <p:txBody>
          <a:bodyPr/>
          <a:lstStyle/>
          <a:p>
            <a:r>
              <a:rPr lang="en-US" dirty="0" smtClean="0"/>
              <a:t>Where can I find the OES data and how are they used?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9"/>
    </mc:Choice>
    <mc:Fallback xmlns="">
      <p:transition spd="slow" advTm="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77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Occupational Employment Statistics (OES)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What are the OES data?</a:t>
            </a:r>
          </a:p>
          <a:p>
            <a:r>
              <a:rPr lang="en-US" sz="3600" dirty="0" smtClean="0"/>
              <a:t>Where can I find the OES data and how are they used?</a:t>
            </a:r>
          </a:p>
          <a:p>
            <a:r>
              <a:rPr lang="en-US" sz="3600" dirty="0" smtClean="0"/>
              <a:t>Stories told by the OES data</a:t>
            </a:r>
          </a:p>
          <a:p>
            <a:r>
              <a:rPr lang="en-US" sz="3600" dirty="0" smtClean="0"/>
              <a:t>Typical entry-level education and STEM (science, technology, engineering, and mathematics) data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9"/>
    </mc:Choice>
    <mc:Fallback xmlns="">
      <p:transition spd="slow" advTm="3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72" y="179134"/>
            <a:ext cx="10972800" cy="1096962"/>
          </a:xfrm>
        </p:spPr>
        <p:txBody>
          <a:bodyPr/>
          <a:lstStyle/>
          <a:p>
            <a:r>
              <a:rPr lang="en-US" sz="4000" dirty="0"/>
              <a:t>Data we have vs. </a:t>
            </a:r>
            <a:r>
              <a:rPr lang="en-US" sz="4000" dirty="0" smtClean="0"/>
              <a:t>data </a:t>
            </a:r>
            <a:r>
              <a:rPr lang="en-US" sz="4000" dirty="0"/>
              <a:t>we don’t have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9930" y="1168400"/>
            <a:ext cx="5467747" cy="464718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OES has:</a:t>
            </a:r>
          </a:p>
          <a:p>
            <a:r>
              <a:rPr lang="en-US" sz="2400" dirty="0" smtClean="0"/>
              <a:t>Employment </a:t>
            </a:r>
            <a:r>
              <a:rPr lang="en-US" sz="2400" dirty="0"/>
              <a:t>estimates</a:t>
            </a:r>
          </a:p>
          <a:p>
            <a:r>
              <a:rPr lang="en-US" sz="2400" dirty="0"/>
              <a:t>Wages (mean, percentile wages, both hourly and annual)</a:t>
            </a:r>
          </a:p>
          <a:p>
            <a:r>
              <a:rPr lang="en-US" sz="2400" dirty="0" smtClean="0"/>
              <a:t>National industry </a:t>
            </a:r>
            <a:r>
              <a:rPr lang="en-US" sz="2400" dirty="0"/>
              <a:t>specific</a:t>
            </a:r>
          </a:p>
          <a:p>
            <a:r>
              <a:rPr lang="en-US" sz="2400" dirty="0" smtClean="0"/>
              <a:t>State, metropolitan, and nonmetropolitan data</a:t>
            </a:r>
          </a:p>
          <a:p>
            <a:r>
              <a:rPr lang="en-US" sz="2400" dirty="0" smtClean="0"/>
              <a:t>Public/private ownership </a:t>
            </a:r>
            <a:r>
              <a:rPr lang="en-US" sz="2400" dirty="0"/>
              <a:t>data</a:t>
            </a:r>
          </a:p>
          <a:p>
            <a:r>
              <a:rPr lang="en-US" sz="2400" dirty="0"/>
              <a:t>Jobs per 1000</a:t>
            </a:r>
          </a:p>
          <a:p>
            <a:r>
              <a:rPr lang="en-US" sz="2400" dirty="0"/>
              <a:t>Location </a:t>
            </a:r>
            <a:r>
              <a:rPr lang="en-US" sz="2400" dirty="0" smtClean="0"/>
              <a:t>quotients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285231" y="1168400"/>
            <a:ext cx="5496983" cy="4647184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OES does not have:</a:t>
            </a:r>
          </a:p>
          <a:p>
            <a:r>
              <a:rPr lang="en-US" sz="2400" dirty="0" smtClean="0"/>
              <a:t>Unemployment </a:t>
            </a:r>
            <a:r>
              <a:rPr lang="en-US" sz="2400" dirty="0"/>
              <a:t>estimates</a:t>
            </a:r>
          </a:p>
          <a:p>
            <a:r>
              <a:rPr lang="en-US" sz="2400" dirty="0"/>
              <a:t>Self-employed </a:t>
            </a:r>
            <a:endParaRPr lang="en-US" sz="2400" dirty="0" smtClean="0"/>
          </a:p>
          <a:p>
            <a:r>
              <a:rPr lang="en-US" sz="2400" dirty="0" smtClean="0"/>
              <a:t>Demographics</a:t>
            </a:r>
            <a:endParaRPr lang="en-US" sz="2400" dirty="0"/>
          </a:p>
          <a:p>
            <a:r>
              <a:rPr lang="en-US" sz="2400" dirty="0"/>
              <a:t>Educational </a:t>
            </a:r>
            <a:r>
              <a:rPr lang="en-US" sz="2400" dirty="0" smtClean="0"/>
              <a:t>attainment</a:t>
            </a:r>
            <a:endParaRPr lang="en-US" sz="2400" dirty="0"/>
          </a:p>
          <a:p>
            <a:r>
              <a:rPr lang="en-US" sz="2400" dirty="0"/>
              <a:t>Projections</a:t>
            </a:r>
          </a:p>
          <a:p>
            <a:r>
              <a:rPr lang="en-US" sz="2400" dirty="0" smtClean="0"/>
              <a:t>Benefits</a:t>
            </a:r>
          </a:p>
          <a:p>
            <a:r>
              <a:rPr lang="en-US" sz="2400" dirty="0" smtClean="0"/>
              <a:t>Wages by experience level</a:t>
            </a:r>
          </a:p>
          <a:p>
            <a:r>
              <a:rPr lang="en-US" sz="2400" dirty="0"/>
              <a:t>County data</a:t>
            </a:r>
          </a:p>
          <a:p>
            <a:r>
              <a:rPr lang="en-US" sz="2400" dirty="0" smtClean="0"/>
              <a:t>Monthly or quarterly data</a:t>
            </a:r>
            <a:endParaRPr lang="en-US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24"/>
    </mc:Choice>
    <mc:Fallback xmlns="">
      <p:transition spd="slow" advTm="14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26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OES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8430"/>
            <a:ext cx="10972800" cy="3992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Downloadable Excel files: </a:t>
            </a:r>
            <a:r>
              <a:rPr lang="en-US" dirty="0" smtClean="0">
                <a:hlinkClick r:id="rId4"/>
              </a:rPr>
              <a:t>www.bls.gov/oes/tables.htm</a:t>
            </a:r>
            <a:endParaRPr lang="en-US" dirty="0" smtClean="0"/>
          </a:p>
          <a:p>
            <a:pPr lvl="1"/>
            <a:r>
              <a:rPr lang="en-US" dirty="0" smtClean="0"/>
              <a:t>Separate files for each year and each data type</a:t>
            </a:r>
          </a:p>
          <a:p>
            <a:r>
              <a:rPr lang="en-US" dirty="0" smtClean="0"/>
              <a:t>HTML web pages: </a:t>
            </a:r>
            <a:r>
              <a:rPr lang="en-US" dirty="0" smtClean="0">
                <a:hlinkClick r:id="rId5"/>
              </a:rPr>
              <a:t>www.bls.gov/oes/tables.htm</a:t>
            </a:r>
            <a:endParaRPr lang="en-US" dirty="0" smtClean="0"/>
          </a:p>
          <a:p>
            <a:pPr lvl="1"/>
            <a:r>
              <a:rPr lang="en-US" dirty="0" smtClean="0"/>
              <a:t>Web pages for each state, area, or industry</a:t>
            </a:r>
          </a:p>
          <a:p>
            <a:pPr lvl="1"/>
            <a:r>
              <a:rPr lang="en-US" dirty="0" smtClean="0"/>
              <a:t>Most recent years only</a:t>
            </a:r>
          </a:p>
          <a:p>
            <a:r>
              <a:rPr lang="en-US" dirty="0"/>
              <a:t>Query tool: </a:t>
            </a:r>
            <a:r>
              <a:rPr lang="en-US" dirty="0">
                <a:hlinkClick r:id="rId6"/>
              </a:rPr>
              <a:t>www.bls.gov/oes/data.htm</a:t>
            </a:r>
            <a:endParaRPr lang="en-US" dirty="0"/>
          </a:p>
          <a:p>
            <a:pPr lvl="1"/>
            <a:r>
              <a:rPr lang="en-US" dirty="0"/>
              <a:t>Create customized tables (most recent data only)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9"/>
    </mc:Choice>
    <mc:Fallback xmlns="">
      <p:transition spd="slow" advTm="6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57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en-US" dirty="0" smtClean="0"/>
              <a:t>are the OES data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071" y="1576134"/>
            <a:ext cx="10255046" cy="3992563"/>
          </a:xfrm>
        </p:spPr>
        <p:txBody>
          <a:bodyPr/>
          <a:lstStyle/>
          <a:p>
            <a:r>
              <a:rPr lang="en-US" sz="3600" dirty="0" smtClean="0"/>
              <a:t>Occupational profiles: </a:t>
            </a:r>
            <a:r>
              <a:rPr lang="en-US" sz="3600" dirty="0">
                <a:hlinkClick r:id="rId4"/>
              </a:rPr>
              <a:t>www.bls.gov/oes/current/oes_stru.htm</a:t>
            </a:r>
            <a:endParaRPr lang="en-US" sz="3600" dirty="0"/>
          </a:p>
          <a:p>
            <a:pPr lvl="1"/>
            <a:r>
              <a:rPr lang="en-US" sz="3200" dirty="0" smtClean="0"/>
              <a:t>Selection of data for one occupation</a:t>
            </a:r>
          </a:p>
          <a:p>
            <a:pPr lvl="1"/>
            <a:r>
              <a:rPr lang="en-US" sz="3200" dirty="0" smtClean="0"/>
              <a:t>National </a:t>
            </a:r>
            <a:r>
              <a:rPr lang="en-US" sz="3200" dirty="0"/>
              <a:t>employment and wage estimates</a:t>
            </a:r>
          </a:p>
          <a:p>
            <a:pPr lvl="1"/>
            <a:r>
              <a:rPr lang="en-US" sz="3200" dirty="0" smtClean="0"/>
              <a:t>Industry profile </a:t>
            </a:r>
          </a:p>
          <a:p>
            <a:pPr lvl="1"/>
            <a:r>
              <a:rPr lang="en-US" sz="3200" dirty="0" smtClean="0"/>
              <a:t>Geographic profile with maps</a:t>
            </a:r>
            <a:endParaRPr lang="en-US" sz="2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7"/>
    </mc:Choice>
    <mc:Fallback xmlns="">
      <p:transition spd="slow" advTm="2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46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OES data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96181"/>
            <a:ext cx="10972800" cy="4309675"/>
          </a:xfrm>
        </p:spPr>
        <p:txBody>
          <a:bodyPr/>
          <a:lstStyle/>
          <a:p>
            <a:r>
              <a:rPr lang="en-US" sz="3600" dirty="0" smtClean="0"/>
              <a:t>Charts and maps: </a:t>
            </a:r>
            <a:r>
              <a:rPr lang="en-US" sz="3600" dirty="0">
                <a:hlinkClick r:id="rId5"/>
              </a:rPr>
              <a:t>www.bls.gov/oes/charts.htm</a:t>
            </a:r>
            <a:endParaRPr lang="en-US" sz="3600" dirty="0"/>
          </a:p>
          <a:p>
            <a:pPr lvl="1"/>
            <a:r>
              <a:rPr lang="en-US" sz="3200" dirty="0" smtClean="0"/>
              <a:t>Overview charts—highlights from the OES news release</a:t>
            </a:r>
          </a:p>
          <a:p>
            <a:pPr lvl="1"/>
            <a:r>
              <a:rPr lang="en-US" sz="3200" dirty="0" smtClean="0"/>
              <a:t>Charts by occupation, state and area, or industry</a:t>
            </a:r>
          </a:p>
          <a:p>
            <a:pPr lvl="1"/>
            <a:r>
              <a:rPr lang="en-US" sz="3200" dirty="0" smtClean="0"/>
              <a:t>State and area maps</a:t>
            </a:r>
          </a:p>
          <a:p>
            <a:r>
              <a:rPr lang="en-US" sz="3600" dirty="0" smtClean="0"/>
              <a:t>OES publications</a:t>
            </a:r>
            <a:r>
              <a:rPr lang="en-US" sz="3600" dirty="0"/>
              <a:t>: </a:t>
            </a:r>
            <a:r>
              <a:rPr lang="en-US" sz="3600" dirty="0" smtClean="0">
                <a:hlinkClick r:id="rId6"/>
              </a:rPr>
              <a:t>www.bls.gov/oes/publications.htm</a:t>
            </a:r>
            <a:endParaRPr lang="en-US" sz="3600" dirty="0" smtClean="0"/>
          </a:p>
          <a:p>
            <a:r>
              <a:rPr lang="en-US" sz="3600" dirty="0" smtClean="0"/>
              <a:t>OES </a:t>
            </a:r>
            <a:r>
              <a:rPr lang="en-US" sz="3600" dirty="0"/>
              <a:t>news release: </a:t>
            </a:r>
            <a:r>
              <a:rPr lang="en-US" sz="3600" dirty="0" smtClean="0">
                <a:hlinkClick r:id="rId7"/>
              </a:rPr>
              <a:t>www.bls.gov/oes/news.htm</a:t>
            </a: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9"/>
    </mc:Choice>
    <mc:Fallback xmlns="">
      <p:transition spd="slow" advTm="3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57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BLS/DOL uses of OES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9930" y="1207009"/>
            <a:ext cx="5496983" cy="462686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BLS:</a:t>
            </a:r>
            <a:r>
              <a:rPr lang="en-US" sz="3600" dirty="0"/>
              <a:t> </a:t>
            </a:r>
          </a:p>
          <a:p>
            <a:r>
              <a:rPr lang="en-US" sz="2800" dirty="0"/>
              <a:t>E</a:t>
            </a:r>
            <a:r>
              <a:rPr lang="en-US" sz="2800" dirty="0" smtClean="0"/>
              <a:t>mployment </a:t>
            </a:r>
            <a:r>
              <a:rPr lang="en-US" sz="2800" dirty="0"/>
              <a:t>projections </a:t>
            </a:r>
          </a:p>
          <a:p>
            <a:r>
              <a:rPr lang="en-US" sz="2800" i="1" dirty="0"/>
              <a:t>Occupational Outlook Handbook</a:t>
            </a:r>
          </a:p>
          <a:p>
            <a:r>
              <a:rPr lang="en-US" sz="2800" dirty="0"/>
              <a:t>Occupational injury and illness incidence rates</a:t>
            </a:r>
          </a:p>
          <a:p>
            <a:r>
              <a:rPr lang="en-US" sz="2800" dirty="0"/>
              <a:t>Employment Cost Index</a:t>
            </a:r>
          </a:p>
          <a:p>
            <a:r>
              <a:rPr lang="en-US" sz="2800" dirty="0"/>
              <a:t>National Compensation Survey modeled wage estimates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347207" y="1207010"/>
            <a:ext cx="5496983" cy="4626862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DOL:</a:t>
            </a:r>
          </a:p>
          <a:p>
            <a:r>
              <a:rPr lang="en-US" dirty="0"/>
              <a:t>Foreign Labor Certification</a:t>
            </a:r>
          </a:p>
          <a:p>
            <a:r>
              <a:rPr lang="en-US" dirty="0"/>
              <a:t>Service Contract Act</a:t>
            </a:r>
          </a:p>
          <a:p>
            <a:r>
              <a:rPr lang="en-US" dirty="0" err="1"/>
              <a:t>CareerOneStop</a:t>
            </a:r>
            <a:endParaRPr lang="en-US" dirty="0"/>
          </a:p>
          <a:p>
            <a:r>
              <a:rPr lang="en-US" dirty="0"/>
              <a:t>O*NET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16"/>
    </mc:Choice>
    <mc:Fallback xmlns="">
      <p:transition spd="slow" advTm="7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55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Other </a:t>
            </a:r>
            <a:r>
              <a:rPr lang="en-US" sz="4200" dirty="0" smtClean="0"/>
              <a:t>users and uses </a:t>
            </a:r>
            <a:r>
              <a:rPr lang="en-US" sz="4200" dirty="0"/>
              <a:t>of OES data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5320" y="1548383"/>
            <a:ext cx="10671048" cy="4387597"/>
          </a:xfrm>
        </p:spPr>
        <p:txBody>
          <a:bodyPr/>
          <a:lstStyle/>
          <a:p>
            <a:pPr>
              <a:lnSpc>
                <a:spcPct val="108000"/>
              </a:lnSpc>
            </a:pPr>
            <a:r>
              <a:rPr lang="en-US" dirty="0"/>
              <a:t>Federal government: </a:t>
            </a:r>
            <a:r>
              <a:rPr lang="en-US" dirty="0" smtClean="0"/>
              <a:t>President’s </a:t>
            </a:r>
            <a:r>
              <a:rPr lang="en-US" dirty="0"/>
              <a:t>Pay Agent, Bureau of Economic </a:t>
            </a:r>
            <a:r>
              <a:rPr lang="en-US" dirty="0" smtClean="0"/>
              <a:t>Analysis</a:t>
            </a:r>
          </a:p>
          <a:p>
            <a:pPr>
              <a:lnSpc>
                <a:spcPct val="108000"/>
              </a:lnSpc>
            </a:pPr>
            <a:r>
              <a:rPr lang="en-US" dirty="0" smtClean="0"/>
              <a:t>States: state employment projections, workforce and economic development, job placement and training</a:t>
            </a:r>
            <a:endParaRPr lang="en-US" dirty="0"/>
          </a:p>
          <a:p>
            <a:pPr>
              <a:lnSpc>
                <a:spcPct val="108000"/>
              </a:lnSpc>
            </a:pPr>
            <a:r>
              <a:rPr lang="en-US" dirty="0"/>
              <a:t>Private sector/individuals: Human resources professionals, students, job seekers, guidance and career counselors, academic researchers, media</a:t>
            </a:r>
          </a:p>
          <a:p>
            <a:pPr marL="0" indent="0">
              <a:lnSpc>
                <a:spcPct val="108000"/>
              </a:lnSpc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7"/>
    </mc:Choice>
    <mc:Fallback xmlns="">
      <p:transition spd="slow" advTm="7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959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Stories told by the OES data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"/>
    </mc:Choice>
    <mc:Fallback xmlns="">
      <p:transition spd="slow" advTm="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878"/>
            <a:ext cx="10972800" cy="1125794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Employment and annual mean wages for the largest occupations in hospitals, May 2019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740310"/>
          <a:ext cx="10972800" cy="366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3440" y="5402530"/>
            <a:ext cx="10643616" cy="4937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6"/>
              </a:rPr>
              <a:t>Registered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6"/>
              </a:rPr>
              <a:t> nurses made up 30 percent of hospital employment in May 2019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Economics Daily, 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April 27, 2020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049"/>
    </mc:Choice>
    <mc:Fallback xmlns="">
      <p:transition advTm="7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10972800" cy="1133605"/>
          </a:xfrm>
        </p:spPr>
        <p:txBody>
          <a:bodyPr/>
          <a:lstStyle/>
          <a:p>
            <a:r>
              <a:rPr lang="en-US" sz="3500" dirty="0" smtClean="0"/>
              <a:t>Largest occupations in nursing care facilities, May 2019</a:t>
            </a:r>
            <a:endParaRPr lang="en-US" sz="3500" dirty="0"/>
          </a:p>
        </p:txBody>
      </p:sp>
      <p:sp>
        <p:nvSpPr>
          <p:cNvPr id="5" name="TextBox 1"/>
          <p:cNvSpPr txBox="1"/>
          <p:nvPr/>
        </p:nvSpPr>
        <p:spPr>
          <a:xfrm>
            <a:off x="609601" y="5790351"/>
            <a:ext cx="9281652" cy="4573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 Occupational Employment Statistics.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41680" y="1330960"/>
          <a:ext cx="10972800" cy="4459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49"/>
    </mc:Choice>
    <mc:Fallback xmlns="">
      <p:transition spd="slow" advTm="9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77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Metropolitan areas with highest shares of food preparation and serving related occupations, May 2019 </a:t>
            </a:r>
            <a:r>
              <a:rPr lang="en-US" sz="3000" dirty="0">
                <a:solidFill>
                  <a:schemeClr val="tx1"/>
                </a:solidFill>
              </a:rPr>
              <a:t/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3000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722438"/>
          <a:ext cx="10972800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609601" y="5794415"/>
            <a:ext cx="6010656" cy="4573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 Occupational Employment Statistics.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7"/>
    </mc:Choice>
    <mc:Fallback xmlns="">
      <p:transition spd="slow" advTm="4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489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OES data?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"/>
    </mc:Choice>
    <mc:Fallback xmlns="">
      <p:transition spd="slow" advTm="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9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243840"/>
            <a:ext cx="10535920" cy="1107440"/>
          </a:xfrm>
        </p:spPr>
        <p:txBody>
          <a:bodyPr/>
          <a:lstStyle/>
          <a:p>
            <a:r>
              <a:rPr lang="en-US" sz="3200" dirty="0" smtClean="0"/>
              <a:t>Largest occupations in food and beverage stores, May 2019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983975"/>
          <a:ext cx="10972800" cy="458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505" y="5402530"/>
            <a:ext cx="11380304" cy="4937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7"/>
              </a:rPr>
              <a:t>Cashiers in food and beverage stores earned an average of $12 per hour in May 2019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Economics Daily, 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June 1, 2020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7"/>
    </mc:Choice>
    <mc:Fallback xmlns="">
      <p:transition spd="slow" advTm="60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489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Percentile wages—definition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503" y="1261873"/>
            <a:ext cx="10100442" cy="5013667"/>
          </a:xfrm>
        </p:spPr>
        <p:txBody>
          <a:bodyPr/>
          <a:lstStyle/>
          <a:p>
            <a:r>
              <a:rPr lang="en-US" dirty="0" smtClean="0"/>
              <a:t>Show percentage of jobs in an occupation that pay less than or equal to a given wage and the percentage that pay more than or equal to that wage</a:t>
            </a:r>
          </a:p>
          <a:p>
            <a:pPr marL="0" indent="0" algn="ctr">
              <a:buNone/>
            </a:pPr>
            <a:r>
              <a:rPr lang="en-US" dirty="0" smtClean="0"/>
              <a:t>Occupation A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3000" dirty="0" smtClean="0"/>
              <a:t>10 percent </a:t>
            </a:r>
            <a:r>
              <a:rPr lang="en-US" sz="3000" dirty="0"/>
              <a:t>of </a:t>
            </a:r>
            <a:r>
              <a:rPr lang="en-US" sz="3000" dirty="0" smtClean="0"/>
              <a:t>jobs pay $</a:t>
            </a:r>
            <a:r>
              <a:rPr lang="en-US" sz="3000" dirty="0"/>
              <a:t>11.00 per </a:t>
            </a:r>
            <a:r>
              <a:rPr lang="en-US" sz="3000" dirty="0" smtClean="0"/>
              <a:t>hour or less; the </a:t>
            </a:r>
            <a:r>
              <a:rPr lang="en-US" sz="3000" dirty="0"/>
              <a:t>remaining </a:t>
            </a:r>
            <a:r>
              <a:rPr lang="en-US" sz="3000" dirty="0" smtClean="0"/>
              <a:t>90 percent pay $</a:t>
            </a:r>
            <a:r>
              <a:rPr lang="en-US" sz="3000" dirty="0"/>
              <a:t>11.00 per </a:t>
            </a:r>
            <a:r>
              <a:rPr lang="en-US" sz="3000" dirty="0" smtClean="0"/>
              <a:t>hour or more.</a:t>
            </a:r>
            <a:endParaRPr lang="en-US" sz="3000" dirty="0"/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60318" y="3447971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$15.00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$29.00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3"/>
    </mc:Choice>
    <mc:Fallback xmlns="">
      <p:transition spd="slow" advTm="3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26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10972800" cy="1115961"/>
          </a:xfrm>
        </p:spPr>
        <p:txBody>
          <a:bodyPr/>
          <a:lstStyle/>
          <a:p>
            <a:r>
              <a:rPr lang="en-US" sz="3200" dirty="0" smtClean="0"/>
              <a:t>Hourly mean and percentile wages for largest occupations in food and beverage stores, May 2019</a:t>
            </a:r>
            <a:endParaRPr lang="en-US" sz="3200" dirty="0"/>
          </a:p>
        </p:txBody>
      </p:sp>
      <p:pic>
        <p:nvPicPr>
          <p:cNvPr id="5" name="ch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826015"/>
            <a:ext cx="1366657" cy="2958927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609600" y="5949863"/>
            <a:ext cx="10281843" cy="4573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 Occupational Employment Statistics.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609599" y="1722438"/>
          <a:ext cx="9113521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31"/>
    </mc:Choice>
    <mc:Fallback xmlns="">
      <p:transition spd="slow" advTm="9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4806"/>
            <a:ext cx="10972800" cy="1096962"/>
          </a:xfrm>
        </p:spPr>
        <p:txBody>
          <a:bodyPr/>
          <a:lstStyle/>
          <a:p>
            <a:r>
              <a:rPr lang="en-US" sz="3600" dirty="0" smtClean="0"/>
              <a:t>Employment of heavy and tractor-trailer truck drivers, by state, May 2019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609600" y="1689101"/>
            <a:ext cx="5497512" cy="4014257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States with highest employment were Texas, California, and Florida</a:t>
            </a:r>
          </a:p>
          <a:p>
            <a:r>
              <a:rPr lang="en-US" dirty="0" smtClean="0"/>
              <a:t>States with highest concentrations included Arkansas, Nebraska, and Wyoming</a:t>
            </a:r>
          </a:p>
          <a:p>
            <a:endParaRPr lang="en-US" dirty="0"/>
          </a:p>
        </p:txBody>
      </p:sp>
      <p:sp>
        <p:nvSpPr>
          <p:cNvPr id="6" name="TextBox 1"/>
          <p:cNvSpPr txBox="1"/>
          <p:nvPr/>
        </p:nvSpPr>
        <p:spPr>
          <a:xfrm>
            <a:off x="536449" y="5703358"/>
            <a:ext cx="5443728" cy="4573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 Occupational Employment Statistics.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74"/>
    </mc:Choice>
    <mc:Fallback xmlns="">
      <p:transition spd="slow" advTm="6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85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Employment of meat, poultry, and fish cutters and trimmers by state, May 2019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States with highest employment included North Carolina, Alabama, and Georgia</a:t>
            </a:r>
          </a:p>
          <a:p>
            <a:r>
              <a:rPr lang="en-US" dirty="0" smtClean="0"/>
              <a:t>States with highest concentrations included Delaware, Nebraska, and Alaska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/>
          <a:stretch/>
        </p:blipFill>
        <p:spPr>
          <a:xfrm>
            <a:off x="6045201" y="1689101"/>
            <a:ext cx="5723652" cy="4014216"/>
          </a:xfrm>
          <a:ln w="19050">
            <a:solidFill>
              <a:schemeClr val="accent5">
                <a:lumMod val="75000"/>
              </a:schemeClr>
            </a:solidFill>
          </a:ln>
        </p:spPr>
      </p:pic>
      <p:sp>
        <p:nvSpPr>
          <p:cNvPr id="10" name="TextBox 1"/>
          <p:cNvSpPr txBox="1"/>
          <p:nvPr/>
        </p:nvSpPr>
        <p:spPr>
          <a:xfrm>
            <a:off x="5938881" y="5749575"/>
            <a:ext cx="5443728" cy="4573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 Occupational Employment Statistics.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23"/>
    </mc:Choice>
    <mc:Fallback xmlns="">
      <p:transition spd="slow" advTm="8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9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728" y="215644"/>
            <a:ext cx="10422194" cy="1219865"/>
          </a:xfrm>
        </p:spPr>
        <p:txBody>
          <a:bodyPr/>
          <a:lstStyle/>
          <a:p>
            <a:r>
              <a:rPr lang="en-US" sz="4000" dirty="0" smtClean="0"/>
              <a:t>Employment of slaughterers and meat packers by state, May 2019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/>
          <a:stretch/>
        </p:blipFill>
        <p:spPr>
          <a:xfrm>
            <a:off x="454153" y="1798019"/>
            <a:ext cx="5723651" cy="4014216"/>
          </a:xfrm>
          <a:ln w="19050">
            <a:solidFill>
              <a:schemeClr val="accent5">
                <a:lumMod val="75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400" dirty="0"/>
              <a:t>States with highest employment included </a:t>
            </a:r>
            <a:r>
              <a:rPr lang="en-US" sz="3400" dirty="0" smtClean="0"/>
              <a:t>Texas, North </a:t>
            </a:r>
            <a:r>
              <a:rPr lang="en-US" sz="3400" dirty="0"/>
              <a:t>Carolina, </a:t>
            </a:r>
            <a:r>
              <a:rPr lang="en-US" sz="3400" dirty="0" smtClean="0"/>
              <a:t>and </a:t>
            </a:r>
            <a:r>
              <a:rPr lang="en-US" sz="3400" dirty="0"/>
              <a:t>Georgia</a:t>
            </a:r>
          </a:p>
          <a:p>
            <a:r>
              <a:rPr lang="en-US" sz="3400" dirty="0"/>
              <a:t>States with highest concentrations </a:t>
            </a:r>
            <a:r>
              <a:rPr lang="en-US" sz="3400" dirty="0" smtClean="0"/>
              <a:t>included Iowa, South Dakota, and Nebraska</a:t>
            </a:r>
            <a:endParaRPr lang="en-US" sz="3400" dirty="0"/>
          </a:p>
          <a:p>
            <a:endParaRPr 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365663" y="5812235"/>
            <a:ext cx="5443728" cy="4573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 Occupational Employment Statistics.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9"/>
    </mc:Choice>
    <mc:Fallback xmlns="">
      <p:transition spd="slow" advTm="3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489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7755" y="2516392"/>
            <a:ext cx="10972800" cy="1808719"/>
          </a:xfrm>
        </p:spPr>
        <p:txBody>
          <a:bodyPr/>
          <a:lstStyle/>
          <a:p>
            <a:r>
              <a:rPr lang="en-US" dirty="0" smtClean="0"/>
              <a:t>Typical entry-level education and STEM data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1"/>
    </mc:Choice>
    <mc:Fallback xmlns="">
      <p:transition spd="slow" advTm="1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3440" y="382630"/>
            <a:ext cx="10607040" cy="804672"/>
          </a:xfrm>
        </p:spPr>
        <p:txBody>
          <a:bodyPr/>
          <a:lstStyle/>
          <a:p>
            <a:r>
              <a:rPr lang="en-US" sz="3600" dirty="0"/>
              <a:t>Data by typical entry-level educational requirement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6960" y="1263896"/>
            <a:ext cx="10281920" cy="4442214"/>
          </a:xfrm>
        </p:spPr>
        <p:txBody>
          <a:bodyPr/>
          <a:lstStyle/>
          <a:p>
            <a:r>
              <a:rPr lang="en-US" sz="2800" dirty="0"/>
              <a:t>Based on education and training categories from the BLS Employment Projections program </a:t>
            </a:r>
          </a:p>
          <a:p>
            <a:pPr lvl="1"/>
            <a:r>
              <a:rPr lang="en-US" sz="2200" dirty="0" smtClean="0"/>
              <a:t>Eight education categories</a:t>
            </a:r>
          </a:p>
          <a:p>
            <a:pPr lvl="1"/>
            <a:r>
              <a:rPr lang="en-US" sz="2200" dirty="0" smtClean="0"/>
              <a:t>Represent typical </a:t>
            </a:r>
            <a:r>
              <a:rPr lang="en-US" sz="2200" dirty="0"/>
              <a:t>education level required to enter occupation</a:t>
            </a:r>
          </a:p>
          <a:p>
            <a:pPr lvl="1"/>
            <a:r>
              <a:rPr lang="en-US" sz="2200" dirty="0"/>
              <a:t>Different from educational attainment of workers in occupation</a:t>
            </a:r>
          </a:p>
          <a:p>
            <a:pPr lvl="1"/>
            <a:r>
              <a:rPr lang="en-US" sz="2200" dirty="0"/>
              <a:t>See </a:t>
            </a:r>
            <a:r>
              <a:rPr lang="en-US" sz="2200" dirty="0" smtClean="0">
                <a:hlinkClick r:id="rId5"/>
              </a:rPr>
              <a:t>www.bls.gov/emp/documentation/education/tech.htm</a:t>
            </a:r>
            <a:r>
              <a:rPr lang="en-US" sz="2200" dirty="0" smtClean="0"/>
              <a:t> for </a:t>
            </a:r>
            <a:r>
              <a:rPr lang="en-US" sz="2200" dirty="0"/>
              <a:t>more information </a:t>
            </a:r>
          </a:p>
          <a:p>
            <a:r>
              <a:rPr lang="en-US" sz="2800" dirty="0"/>
              <a:t>National, state, metropolitan and nonmetropolitan area, NAICS sector, and 4-digit NAICS </a:t>
            </a:r>
          </a:p>
          <a:p>
            <a:r>
              <a:rPr lang="en-US" sz="2800" dirty="0" smtClean="0"/>
              <a:t>Available </a:t>
            </a:r>
            <a:r>
              <a:rPr lang="en-US" sz="2800" dirty="0"/>
              <a:t>at </a:t>
            </a:r>
            <a:r>
              <a:rPr lang="en-US" sz="2800" dirty="0" smtClean="0">
                <a:hlinkClick r:id="rId6"/>
              </a:rPr>
              <a:t>www.bls.gov/oes/additional.htm</a:t>
            </a:r>
            <a:endParaRPr lang="en-US" sz="2800" dirty="0"/>
          </a:p>
          <a:p>
            <a:endParaRPr lang="en-US" sz="28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32"/>
    </mc:Choice>
    <mc:Fallback xmlns="">
      <p:transition spd="slow" advTm="108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46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320"/>
            <a:ext cx="10972800" cy="1219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Employment by typical entry-level educational requirement, as a percentage of total employment, May 2019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591056"/>
          <a:ext cx="10972800" cy="4636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3"/>
    </mc:Choice>
    <mc:Fallback xmlns="">
      <p:transition spd="slow" advTm="6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6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628" y="159798"/>
            <a:ext cx="10103864" cy="119148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Annual mean wages by typical entry-level educational requirement, May 2019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51280"/>
          <a:ext cx="10972800" cy="460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91"/>
    </mc:Choice>
    <mc:Fallback xmlns="">
      <p:transition spd="slow" advTm="79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06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868" y="457200"/>
            <a:ext cx="10604939" cy="804672"/>
          </a:xfrm>
        </p:spPr>
        <p:txBody>
          <a:bodyPr/>
          <a:lstStyle/>
          <a:p>
            <a:r>
              <a:rPr lang="en-US" sz="4800" dirty="0" smtClean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868" y="1412379"/>
            <a:ext cx="10604938" cy="4287213"/>
          </a:xfrm>
        </p:spPr>
        <p:txBody>
          <a:bodyPr/>
          <a:lstStyle/>
          <a:p>
            <a:r>
              <a:rPr lang="en-US" sz="3600" dirty="0" smtClean="0"/>
              <a:t>Establishment-based (employer) survey</a:t>
            </a:r>
          </a:p>
          <a:p>
            <a:r>
              <a:rPr lang="en-US" sz="3600" dirty="0" smtClean="0"/>
              <a:t>Employment and wage estimates for approximately 800 detailed occupations, as defined by the Standard Occupational Classification (SOC) system</a:t>
            </a:r>
          </a:p>
          <a:p>
            <a:r>
              <a:rPr lang="en-US" sz="3600" dirty="0" smtClean="0"/>
              <a:t>Estimates are of the number of jobs and wages paid in certain occupations </a:t>
            </a:r>
          </a:p>
          <a:p>
            <a:r>
              <a:rPr lang="en-US" sz="3600" dirty="0" smtClean="0"/>
              <a:t>Data published annually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5"/>
    </mc:Choice>
    <mc:Fallback xmlns="">
      <p:transition spd="slow" advTm="2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628" y="332518"/>
            <a:ext cx="10103864" cy="107972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Highest paying occupations that typically require less than a bachelor's degree for entry, May 2019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513840"/>
          <a:ext cx="10972800" cy="456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3"/>
    </mc:Choice>
    <mc:Fallback xmlns="">
      <p:transition spd="slow" advTm="6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959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4960" y="325119"/>
            <a:ext cx="11226800" cy="1200913"/>
          </a:xfrm>
        </p:spPr>
        <p:txBody>
          <a:bodyPr/>
          <a:lstStyle/>
          <a:p>
            <a:r>
              <a:rPr lang="en-US" sz="3600" dirty="0" smtClean="0"/>
              <a:t>STEM (science, technology, engineering, and mathematics) data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2480" y="1698752"/>
            <a:ext cx="10576560" cy="4194047"/>
          </a:xfrm>
        </p:spPr>
        <p:txBody>
          <a:bodyPr/>
          <a:lstStyle/>
          <a:p>
            <a:r>
              <a:rPr lang="en-US" sz="2800" dirty="0" smtClean="0"/>
              <a:t>STEM </a:t>
            </a:r>
            <a:r>
              <a:rPr lang="en-US" sz="2800" dirty="0"/>
              <a:t>and non-STEM aggregations </a:t>
            </a:r>
          </a:p>
          <a:p>
            <a:pPr lvl="1"/>
            <a:r>
              <a:rPr lang="en-US" sz="2200" dirty="0" smtClean="0"/>
              <a:t>Same breakdowns as typical entry-level education data set</a:t>
            </a:r>
          </a:p>
          <a:p>
            <a:pPr lvl="1"/>
            <a:r>
              <a:rPr lang="en-US" sz="2200" dirty="0" smtClean="0"/>
              <a:t>Available </a:t>
            </a:r>
            <a:r>
              <a:rPr lang="en-US" sz="2200" dirty="0"/>
              <a:t>at </a:t>
            </a:r>
            <a:r>
              <a:rPr lang="en-US" sz="2200" dirty="0">
                <a:hlinkClick r:id="rId5"/>
              </a:rPr>
              <a:t>www.bls.gov/oes/additional.htm</a:t>
            </a:r>
            <a:endParaRPr lang="en-US" sz="2200" dirty="0"/>
          </a:p>
          <a:p>
            <a:r>
              <a:rPr lang="en-US" sz="2800" dirty="0"/>
              <a:t>STEM aggregation </a:t>
            </a:r>
            <a:r>
              <a:rPr lang="en-US" sz="2800" dirty="0" smtClean="0"/>
              <a:t>contains 98 occupations</a:t>
            </a:r>
          </a:p>
          <a:p>
            <a:pPr lvl="1"/>
            <a:r>
              <a:rPr lang="en-US" sz="2200" dirty="0" smtClean="0"/>
              <a:t>Computer </a:t>
            </a:r>
            <a:r>
              <a:rPr lang="en-US" sz="2200" dirty="0"/>
              <a:t>and mathematical, architecture and engineering, </a:t>
            </a:r>
            <a:r>
              <a:rPr lang="en-US" sz="2200" dirty="0" smtClean="0"/>
              <a:t>life </a:t>
            </a:r>
            <a:r>
              <a:rPr lang="en-US" sz="2200" dirty="0"/>
              <a:t>and physical </a:t>
            </a:r>
            <a:r>
              <a:rPr lang="en-US" sz="2200" dirty="0" smtClean="0"/>
              <a:t>science; managers </a:t>
            </a:r>
            <a:r>
              <a:rPr lang="en-US" sz="2200" dirty="0"/>
              <a:t>and postsecondary </a:t>
            </a:r>
            <a:r>
              <a:rPr lang="en-US" sz="2200" dirty="0" smtClean="0"/>
              <a:t>teachers in these </a:t>
            </a:r>
            <a:r>
              <a:rPr lang="en-US" sz="2200" dirty="0"/>
              <a:t>functional areas; </a:t>
            </a:r>
            <a:r>
              <a:rPr lang="en-US" sz="2200" dirty="0" smtClean="0"/>
              <a:t>sales </a:t>
            </a:r>
            <a:r>
              <a:rPr lang="en-US" sz="2200" dirty="0"/>
              <a:t>occupations requiring scientific or technical knowledge at the postsecondary </a:t>
            </a:r>
            <a:r>
              <a:rPr lang="en-US" sz="2200" dirty="0" smtClean="0"/>
              <a:t>level </a:t>
            </a:r>
            <a:endParaRPr lang="en-US" sz="2200" dirty="0"/>
          </a:p>
          <a:p>
            <a:r>
              <a:rPr lang="en-US" sz="2800" dirty="0"/>
              <a:t>Only one of many </a:t>
            </a:r>
            <a:r>
              <a:rPr lang="en-US" sz="2800" dirty="0" smtClean="0"/>
              <a:t>possible STEM definitions</a:t>
            </a:r>
          </a:p>
          <a:p>
            <a:pPr lvl="1"/>
            <a:r>
              <a:rPr lang="en-US" sz="2200" dirty="0" smtClean="0"/>
              <a:t>See </a:t>
            </a:r>
            <a:r>
              <a:rPr lang="en-US" sz="2200" dirty="0" smtClean="0">
                <a:hlinkClick r:id="rId6"/>
              </a:rPr>
              <a:t>www.bls.gov/soc/2018/#crosswalks</a:t>
            </a:r>
            <a:r>
              <a:rPr lang="en-US" sz="2200" dirty="0" smtClean="0"/>
              <a:t> for </a:t>
            </a:r>
            <a:r>
              <a:rPr lang="en-US" sz="2200" dirty="0"/>
              <a:t>additional options</a:t>
            </a:r>
          </a:p>
          <a:p>
            <a:pPr marL="0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8282"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8"/>
    </mc:Choice>
    <mc:Fallback xmlns="">
      <p:transition spd="slow" advTm="7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6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409350"/>
            <a:ext cx="11257935" cy="804672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STEM employment by type of STEM occupation, May 2019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35863" y="1302512"/>
          <a:ext cx="11257935" cy="475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74"/>
    </mc:Choice>
    <mc:Fallback xmlns="">
      <p:transition spd="slow" advTm="5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673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Highest and lowest paying STEM occupations, May 2019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402080"/>
          <a:ext cx="10972800" cy="4632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1"/>
    </mc:Choice>
    <mc:Fallback xmlns="">
      <p:transition spd="slow" advTm="6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46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120"/>
            <a:ext cx="10972800" cy="99568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Metropolitan areas with the highest employment shares of STEM occupations, May 2019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584960"/>
          <a:ext cx="10972800" cy="451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09"/>
    </mc:Choice>
    <mc:Fallback xmlns="">
      <p:transition spd="slow" advTm="4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6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981200" y="1828800"/>
            <a:ext cx="8229600" cy="38113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Occupational Employment Statistics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www.bls.gov/oes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OESinfo@bls.gov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45"/>
    </mc:Choice>
    <mc:Fallback xmlns="">
      <p:transition spd="slow" advTm="2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57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0668" y="457200"/>
            <a:ext cx="10471759" cy="804672"/>
          </a:xfrm>
        </p:spPr>
        <p:txBody>
          <a:bodyPr/>
          <a:lstStyle/>
          <a:p>
            <a:r>
              <a:rPr lang="en-US" dirty="0" smtClean="0"/>
              <a:t>Survey coverage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0667" y="1487775"/>
            <a:ext cx="10471759" cy="428876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/>
              <a:t>Sample of businesses from the Quarterly Census of Employment and Wages (QCEW)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State unemployment insurance database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Survey </a:t>
            </a:r>
            <a:r>
              <a:rPr lang="en-US" sz="3600" dirty="0"/>
              <a:t>excludes most of </a:t>
            </a:r>
            <a:r>
              <a:rPr lang="en-US" sz="3600" dirty="0" smtClean="0"/>
              <a:t>the agricultural sector</a:t>
            </a: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/>
              <a:t>Also excludes military and private households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Within federal government, covers executive branch and U.S. Postal Service only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1"/>
    </mc:Choice>
    <mc:Fallback xmlns="">
      <p:transition spd="slow" advTm="2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40816"/>
            <a:ext cx="11201400" cy="4530799"/>
          </a:xfrm>
        </p:spPr>
        <p:txBody>
          <a:bodyPr/>
          <a:lstStyle/>
          <a:p>
            <a:r>
              <a:rPr lang="en-US" sz="3600" dirty="0" smtClean="0"/>
              <a:t>Standard Occupational Classification (SOC) system </a:t>
            </a:r>
          </a:p>
          <a:p>
            <a:pPr lvl="1"/>
            <a:r>
              <a:rPr lang="en-US" sz="3200" dirty="0"/>
              <a:t>U</a:t>
            </a:r>
            <a:r>
              <a:rPr lang="en-US" sz="3200" dirty="0" smtClean="0"/>
              <a:t>sed to classify jobs into occupations based on job duties</a:t>
            </a:r>
          </a:p>
          <a:p>
            <a:pPr lvl="1"/>
            <a:r>
              <a:rPr lang="en-US" sz="3200" dirty="0" smtClean="0"/>
              <a:t>SOC codes are assigned to individual jobs</a:t>
            </a:r>
          </a:p>
          <a:p>
            <a:r>
              <a:rPr lang="en-US" sz="3600" dirty="0" smtClean="0"/>
              <a:t>North </a:t>
            </a:r>
            <a:r>
              <a:rPr lang="en-US" sz="3600" dirty="0"/>
              <a:t>American Industry Classification System (NAICS</a:t>
            </a:r>
            <a:r>
              <a:rPr lang="en-US" sz="3600" dirty="0" smtClean="0"/>
              <a:t>) </a:t>
            </a:r>
          </a:p>
          <a:p>
            <a:pPr lvl="1"/>
            <a:r>
              <a:rPr lang="en-US" sz="3200" dirty="0"/>
              <a:t>U</a:t>
            </a:r>
            <a:r>
              <a:rPr lang="en-US" sz="3200" dirty="0" smtClean="0"/>
              <a:t>sed to classify establishments into industries based on primary activity (main product or service)</a:t>
            </a:r>
          </a:p>
          <a:p>
            <a:pPr lvl="1"/>
            <a:r>
              <a:rPr lang="en-US" sz="3200" dirty="0" smtClean="0"/>
              <a:t>NAICS code is assigned to establishment as a whole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5"/>
    </mc:Choice>
    <mc:Fallback xmlns="">
      <p:transition spd="slow" advTm="3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are “employees” defined by the OES survey?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95300" y="1242393"/>
            <a:ext cx="5087353" cy="448254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Included:</a:t>
            </a:r>
          </a:p>
          <a:p>
            <a:r>
              <a:rPr lang="en-US" sz="2600" dirty="0"/>
              <a:t>All </a:t>
            </a:r>
            <a:r>
              <a:rPr lang="en-US" sz="2600" dirty="0" smtClean="0"/>
              <a:t>full- </a:t>
            </a:r>
            <a:r>
              <a:rPr lang="en-US" sz="2600" dirty="0"/>
              <a:t>and part-time workers who are paid a wage or </a:t>
            </a:r>
            <a:r>
              <a:rPr lang="en-US" sz="2600" dirty="0" smtClean="0"/>
              <a:t>salary</a:t>
            </a:r>
          </a:p>
          <a:p>
            <a:r>
              <a:rPr lang="en-US" sz="2600" dirty="0" smtClean="0"/>
              <a:t>Paid owners, officers, and staff of </a:t>
            </a:r>
            <a:r>
              <a:rPr lang="en-US" sz="2600" b="1" i="1" dirty="0" smtClean="0"/>
              <a:t>incorporated </a:t>
            </a:r>
            <a:r>
              <a:rPr lang="en-US" sz="2600" dirty="0" smtClean="0"/>
              <a:t>businesses</a:t>
            </a:r>
          </a:p>
          <a:p>
            <a:r>
              <a:rPr lang="en-US" sz="2600" dirty="0" smtClean="0"/>
              <a:t>Workers on paid leave</a:t>
            </a:r>
          </a:p>
          <a:p>
            <a:r>
              <a:rPr lang="en-US" sz="2600" dirty="0" smtClean="0"/>
              <a:t>Workers assigned temporarily to other units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0" y="1242392"/>
            <a:ext cx="5386939" cy="448254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Excluded:</a:t>
            </a:r>
          </a:p>
          <a:p>
            <a:r>
              <a:rPr lang="en-US" sz="2600" dirty="0" smtClean="0"/>
              <a:t>Self-employed and owners, partners, and proprietors of </a:t>
            </a:r>
            <a:r>
              <a:rPr lang="en-US" sz="2600" b="1" i="1" dirty="0"/>
              <a:t>unincorporated </a:t>
            </a:r>
            <a:r>
              <a:rPr lang="en-US" sz="2600" dirty="0" smtClean="0"/>
              <a:t>businesses</a:t>
            </a:r>
            <a:endParaRPr lang="en-US" sz="2600" dirty="0"/>
          </a:p>
          <a:p>
            <a:r>
              <a:rPr lang="en-US" sz="2600" dirty="0" smtClean="0"/>
              <a:t>Unpaid </a:t>
            </a:r>
            <a:r>
              <a:rPr lang="en-US" sz="2600" dirty="0"/>
              <a:t>family </a:t>
            </a:r>
            <a:r>
              <a:rPr lang="en-US" sz="2600" dirty="0" smtClean="0"/>
              <a:t>workers</a:t>
            </a:r>
          </a:p>
          <a:p>
            <a:r>
              <a:rPr lang="en-US" sz="2600" dirty="0" smtClean="0"/>
              <a:t>Workers on unpaid leave</a:t>
            </a:r>
          </a:p>
          <a:p>
            <a:r>
              <a:rPr lang="en-US" sz="2600" dirty="0" smtClean="0"/>
              <a:t>Workers not covered by unemployment insurance</a:t>
            </a:r>
          </a:p>
          <a:p>
            <a:r>
              <a:rPr lang="en-US" sz="2600" dirty="0" smtClean="0"/>
              <a:t>Contractors and temporary help not on respondent’s payroll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7"/>
    </mc:Choice>
    <mc:Fallback xmlns="">
      <p:transition spd="slow" advTm="4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85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11201400" cy="838545"/>
          </a:xfrm>
        </p:spPr>
        <p:txBody>
          <a:bodyPr/>
          <a:lstStyle/>
          <a:p>
            <a:r>
              <a:rPr lang="en-US" dirty="0" smtClean="0"/>
              <a:t>How are “wages” defined by the OES survey?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327913" y="2397424"/>
            <a:ext cx="4999588" cy="3354019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500" b="1" dirty="0" smtClean="0"/>
              <a:t>Excluded:</a:t>
            </a:r>
            <a:endParaRPr lang="en-US" sz="2500" b="1" dirty="0"/>
          </a:p>
          <a:p>
            <a:r>
              <a:rPr lang="en-US" sz="2500" dirty="0" smtClean="0"/>
              <a:t>Overtime</a:t>
            </a:r>
            <a:endParaRPr lang="en-US" sz="2500" dirty="0"/>
          </a:p>
          <a:p>
            <a:r>
              <a:rPr lang="en-US" sz="2500" dirty="0" smtClean="0"/>
              <a:t>Shift </a:t>
            </a:r>
            <a:r>
              <a:rPr lang="en-US" sz="2500" dirty="0"/>
              <a:t>differentials</a:t>
            </a:r>
          </a:p>
          <a:p>
            <a:r>
              <a:rPr lang="en-US" sz="2500" dirty="0"/>
              <a:t>Nonproduction bonuses</a:t>
            </a:r>
          </a:p>
          <a:p>
            <a:r>
              <a:rPr lang="en-US" sz="2500" dirty="0"/>
              <a:t>Tuition </a:t>
            </a:r>
            <a:r>
              <a:rPr lang="en-US" sz="2500" dirty="0" smtClean="0"/>
              <a:t>reimbursements</a:t>
            </a:r>
          </a:p>
          <a:p>
            <a:r>
              <a:rPr lang="en-US" sz="2500" dirty="0"/>
              <a:t>Back pay</a:t>
            </a:r>
          </a:p>
          <a:p>
            <a:r>
              <a:rPr lang="en-US" sz="2500" dirty="0" smtClean="0"/>
              <a:t>Severance </a:t>
            </a:r>
            <a:r>
              <a:rPr lang="en-US" sz="2500" dirty="0"/>
              <a:t>pay</a:t>
            </a:r>
          </a:p>
          <a:p>
            <a:pPr marL="0" indent="0">
              <a:buNone/>
            </a:pPr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3" name="TextBox 2"/>
          <p:cNvSpPr txBox="1"/>
          <p:nvPr/>
        </p:nvSpPr>
        <p:spPr>
          <a:xfrm>
            <a:off x="795130" y="1242392"/>
            <a:ext cx="11065566" cy="1155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795129" y="1177787"/>
            <a:ext cx="10901571" cy="108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90000"/>
              <a:buFont typeface="Wingdings" pitchFamily="2" charset="2"/>
              <a:buChar char=""/>
              <a:defRPr sz="3200" kern="1200">
                <a:solidFill>
                  <a:srgbClr val="1921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90000"/>
              <a:buFont typeface="Wingdings 3" pitchFamily="18" charset="2"/>
              <a:buChar char=""/>
              <a:defRPr sz="2800" kern="1200">
                <a:solidFill>
                  <a:srgbClr val="1921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90000"/>
              <a:buFont typeface="Calibri" pitchFamily="34" charset="0"/>
              <a:buChar char="–"/>
              <a:defRPr sz="2400" kern="1200">
                <a:solidFill>
                  <a:srgbClr val="1921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90000"/>
              <a:buFont typeface="Arial" charset="0"/>
              <a:buChar char="•"/>
              <a:defRPr sz="2000" kern="1200">
                <a:solidFill>
                  <a:srgbClr val="19216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v"/>
              <a:defRPr sz="2000" kern="12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Wages and salaries only, not total compensation costs</a:t>
            </a:r>
          </a:p>
          <a:p>
            <a:r>
              <a:rPr lang="en-US" sz="3000" dirty="0" smtClean="0"/>
              <a:t>Straight-time, gross pay, excluding premium pay (such as overtime)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974609" y="2391235"/>
            <a:ext cx="4984105" cy="3360208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500" b="1" dirty="0" smtClean="0"/>
              <a:t>Included:</a:t>
            </a:r>
            <a:endParaRPr lang="en-US" sz="2500" b="1" dirty="0"/>
          </a:p>
          <a:p>
            <a:r>
              <a:rPr lang="en-US" sz="2500" dirty="0"/>
              <a:t>Base </a:t>
            </a:r>
            <a:r>
              <a:rPr lang="en-US" sz="2500" dirty="0" smtClean="0"/>
              <a:t>rate</a:t>
            </a:r>
          </a:p>
          <a:p>
            <a:r>
              <a:rPr lang="en-US" sz="2500" dirty="0" smtClean="0"/>
              <a:t>Cost-of-living allowances</a:t>
            </a:r>
          </a:p>
          <a:p>
            <a:r>
              <a:rPr lang="en-US" sz="2500" dirty="0"/>
              <a:t>Incentive pay (commissions, production bonuses, tips)</a:t>
            </a:r>
          </a:p>
          <a:p>
            <a:r>
              <a:rPr lang="en-US" sz="2500" dirty="0" smtClean="0"/>
              <a:t>Guaranteed </a:t>
            </a:r>
            <a:r>
              <a:rPr lang="en-US" sz="2500" dirty="0"/>
              <a:t>pay</a:t>
            </a:r>
          </a:p>
          <a:p>
            <a:r>
              <a:rPr lang="en-US" sz="2500" dirty="0"/>
              <a:t>Hazardous-duty </a:t>
            </a:r>
            <a:r>
              <a:rPr lang="en-US" sz="2500" dirty="0" smtClean="0"/>
              <a:t>pay</a:t>
            </a:r>
            <a:endParaRPr lang="en-US" sz="25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3"/>
    </mc:Choice>
    <mc:Fallback xmlns="">
      <p:transition spd="slow" advTm="3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Three-year m</a:t>
            </a:r>
            <a:r>
              <a:rPr lang="en-US" dirty="0" smtClean="0"/>
              <a:t>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44752"/>
            <a:ext cx="11201400" cy="3968496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set of </a:t>
            </a:r>
            <a:r>
              <a:rPr lang="en-US" dirty="0" smtClean="0"/>
              <a:t>OES estimates </a:t>
            </a:r>
            <a:r>
              <a:rPr lang="en-US" dirty="0"/>
              <a:t>produced by </a:t>
            </a:r>
            <a:r>
              <a:rPr lang="en-US" dirty="0" smtClean="0"/>
              <a:t>combining data </a:t>
            </a:r>
            <a:r>
              <a:rPr lang="en-US" dirty="0"/>
              <a:t>from six semiannual survey panels, collected over </a:t>
            </a:r>
            <a:r>
              <a:rPr lang="en-US" dirty="0" smtClean="0"/>
              <a:t>three years</a:t>
            </a:r>
          </a:p>
          <a:p>
            <a:pPr lvl="1"/>
            <a:r>
              <a:rPr lang="en-US" dirty="0" smtClean="0"/>
              <a:t>180,000-200,000 units per panel, for a total three-year sample of approximately 1.1 million</a:t>
            </a:r>
          </a:p>
          <a:p>
            <a:r>
              <a:rPr lang="en-US" dirty="0" smtClean="0"/>
              <a:t>Wages “aged” or updated to reference date based on movements in BLS Employment Cost Index (ECI)</a:t>
            </a:r>
          </a:p>
          <a:p>
            <a:r>
              <a:rPr lang="en-US" dirty="0" smtClean="0"/>
              <a:t>Employment levels benchmarked to average QCEW employment for the two most recent survey panels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3"/>
    </mc:Choice>
    <mc:Fallback xmlns="">
      <p:transition spd="slow" advTm="58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9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4.3|18.8|2.2|7.2|2.5|8|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{F2B4FEC5-654C-4FC9-8A6C-82805C1D5AD8}&quot;/&gt;&lt;isInvalidForFieldText val=&quot;0&quot;/&gt;&lt;Image&gt;&lt;filename val=&quot;C:\Users\WATSON_A\AppData\Local\Temp\CP147084221500Session\CPTrustFolder147084221515\PPTImport147084357562\data\asimages\{F2B4FEC5-654C-4FC9-8A6C-82805C1D5AD8}_14.png&quot;/&gt;&lt;left val=&quot;63&quot;/&gt;&lt;top val=&quot;34&quot;/&gt;&lt;width val=&quot;1153&quot;/&gt;&lt;height val=&quot;12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60&quot;/&gt;&lt;lineCharCount val=&quot;15&quot;/&gt;&lt;lineCharCount val=&quot;46&quot;/&gt;&lt;lineCharCount val=&quot;64&quot;/&gt;&lt;lineCharCount val=&quot;66&quot;/&gt;&lt;lineCharCount val=&quot;51&quot;/&gt;&lt;lineCharCount val=&quot;66&quot;/&gt;&lt;lineCharCount val=&quot;37&quot;/&gt;&lt;/TableIndex&gt;&lt;/ShapeTextInfo&gt;"/>
  <p:tag name="HTML_SHAPEINFO" val="&lt;ThreeDShapeInfo&gt;&lt;uuid val=&quot;{CA1F290D-70DD-48EC-A72E-8F243021B0DB}&quot;/&gt;&lt;isInvalidForFieldText val=&quot;0&quot;/&gt;&lt;Image&gt;&lt;filename val=&quot;C:\Users\WATSON_A\AppData\Local\Temp\CP147084221500Session\CPTrustFolder147084221515\PPTImport147084357562\data\asimages\{CA1F290D-70DD-48EC-A72E-8F243021B0DB}_14.png&quot;/&gt;&lt;left val=&quot;54&quot;/&gt;&lt;top val=&quot;148&quot;/&gt;&lt;width val=&quot;1181&quot;/&gt;&lt;height val=&quot;451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hreeDShapeInfo&gt;&lt;uuid val=&quot;{DFB1EDB0-D476-4DB0-9908-023337E62468}&quot;/&gt;&lt;isInvalidForFieldText val=&quot;0&quot;/&gt;&lt;Image&gt;&lt;filename val=&quot;C:\Users\WATSON_A\AppData\Local\Temp\CP147084221500Session\CPTrustFolder147084221515\PPTImport147084357562\data\asimages\{DFB1EDB0-D476-4DB0-9908-023337E62468}_15.png&quot;/&gt;&lt;left val=&quot;63&quot;/&gt;&lt;top val=&quot;15&quot;/&gt;&lt;width val=&quot;1153&quot;/&gt;&lt;height val=&quot;129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2&quot;/&gt;&lt;lineCharCount val=&quot;10&quot;/&gt;&lt;lineCharCount val=&quot;4&quot;/&gt;&lt;/TableIndex&gt;&lt;TableIndex row=&quot;1&quot; col=&quot;2&quot;&gt;&lt;linesCount val=&quot;1&quot;/&gt;&lt;lineCharCount val=&quot;9&quot;/&gt;&lt;/TableIndex&gt;&lt;TableIndex row=&quot;1&quot; col=&quot;3&quot;&gt;&lt;linesCount val=&quot;2&quot;/&gt;&lt;lineCharCount val=&quot;17&quot;/&gt;&lt;lineCharCount val=&quot;17&quot;/&gt;&lt;/TableIndex&gt;&lt;TableIndex row=&quot;1&quot; col=&quot;4&quot;&gt;&lt;linesCount val=&quot;1&quot;/&gt;&lt;lineCharCount val=&quot;15&quot;/&gt;&lt;/TableIndex&gt;&lt;TableIndex row=&quot;2&quot; col=&quot;1&quot;&gt;&lt;linesCount val=&quot;1&quot;/&gt;&lt;lineCharCount val=&quot;8&quot;/&gt;&lt;/TableIndex&gt;&lt;TableIndex row=&quot;2&quot; col=&quot;2&quot;&gt;&lt;linesCount val=&quot;1&quot;/&gt;&lt;lineCharCount val=&quot;14&quot;/&gt;&lt;/TableIndex&gt;&lt;TableIndex row=&quot;2&quot; col=&quot;3&quot;&gt;&lt;linesCount val=&quot;1&quot;/&gt;&lt;lineCharCount val=&quot;3&quot;/&gt;&lt;/TableIndex&gt;&lt;TableIndex row=&quot;2&quot; col=&quot;4&quot;&gt;&lt;linesCount val=&quot;1&quot;/&gt;&lt;lineCharCount val=&quot;19&quot;/&gt;&lt;/TableIndex&gt;&lt;TableIndex row=&quot;3&quot; col=&quot;1&quot;&gt;&lt;linesCount val=&quot;1&quot;/&gt;&lt;lineCharCount val=&quot;8&quot;/&gt;&lt;/TableIndex&gt;&lt;TableIndex row=&quot;3&quot; col=&quot;2&quot;&gt;&lt;linesCount val=&quot;1&quot;/&gt;&lt;lineCharCount val=&quot;27&quot;/&gt;&lt;/TableIndex&gt;&lt;TableIndex row=&quot;3&quot; col=&quot;3&quot;&gt;&lt;linesCount val=&quot;1&quot;/&gt;&lt;lineCharCount val=&quot;3&quot;/&gt;&lt;/TableIndex&gt;&lt;TableIndex row=&quot;3&quot; col=&quot;4&quot;&gt;&lt;linesCount val=&quot;1&quot;/&gt;&lt;lineCharCount val=&quot;19&quot;/&gt;&lt;/TableIndex&gt;&lt;TableIndex row=&quot;4&quot; col=&quot;1&quot;&gt;&lt;linesCount val=&quot;1&quot;/&gt;&lt;lineCharCount val=&quot;8&quot;/&gt;&lt;/TableIndex&gt;&lt;TableIndex row=&quot;4&quot; col=&quot;2&quot;&gt;&lt;linesCount val=&quot;1&quot;/&gt;&lt;lineCharCount val=&quot;27&quot;/&gt;&lt;/TableIndex&gt;&lt;TableIndex row=&quot;4&quot; col=&quot;3&quot;&gt;&lt;linesCount val=&quot;1&quot;/&gt;&lt;lineCharCount val=&quot;3&quot;/&gt;&lt;/TableIndex&gt;&lt;TableIndex row=&quot;4&quot; col=&quot;4&quot;&gt;&lt;linesCount val=&quot;1&quot;/&gt;&lt;lineCharCount val=&quot;4&quot;/&gt;&lt;/TableIndex&gt;&lt;/ShapeTextInfo&gt;"/>
  <p:tag name="PRESENTER_SHAPEINFO" val="&lt;ThreeDShapeInfo&gt;&lt;uuid val=&quot;{664D01F5-3C7A-4E02-91DB-260B6EBC0C6B}&quot;/&gt;&lt;isInvalidForFieldText val=&quot;0&quot;/&gt;&lt;Image&gt;&lt;filename val=&quot;C:\Users\WATSON_A\AppData\Local\Temp\CP147084221500Session\CPTrustFolder147084221515\PPTImport147084357562\data\asimages\{664D01F5-3C7A-4E02-91DB-260B6EBC0C6B}_15.png&quot;/&gt;&lt;left val=&quot;36&quot;/&gt;&lt;top val=&quot;340&quot;/&gt;&lt;width val=&quot;1181&quot;/&gt;&lt;height val=&quot;264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7&quot;/&gt;&lt;lineCharCount val=&quot;65&quot;/&gt;&lt;lineCharCount val=&quot;66&quot;/&gt;&lt;/TableIndex&gt;&lt;/ShapeTextInfo&gt;"/>
  <p:tag name="HTML_SHAPEINFO" val="&lt;ThreeDShapeInfo&gt;&lt;uuid val=&quot;{9ED0ECE3-67BB-427E-9C0A-C6221D75A084}&quot;/&gt;&lt;isInvalidForFieldText val=&quot;0&quot;/&gt;&lt;Image&gt;&lt;filename val=&quot;C:\Users\WATSON_A\AppData\Local\Temp\CP147084221500Session\CPTrustFolder147084221515\PPTImport147084357562\data\asimages\{9ED0ECE3-67BB-427E-9C0A-C6221D75A084}_15.png&quot;/&gt;&lt;left val=&quot;30&quot;/&gt;&lt;top val=&quot;136&quot;/&gt;&lt;width val=&quot;1184&quot;/&gt;&lt;height val=&quot;180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836A2949-8697-4B1F-9074-2088BE1F5AD3}&quot;/&gt;&lt;isInvalidForFieldText val=&quot;0&quot;/&gt;&lt;Image&gt;&lt;filename val=&quot;C:\Users\WATSON_A\AppData\Local\Temp\CP147084221500Session\CPTrustFolder147084221515\PPTImport147084357562\data\asimages\{836A2949-8697-4B1F-9074-2088BE1F5AD3}_16.png&quot;/&gt;&lt;left val=&quot;63&quot;/&gt;&lt;top val=&quot;34&quot;/&gt;&lt;width val=&quot;1153&quot;/&gt;&lt;height val=&quot;12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52&quot;/&gt;&lt;lineCharCount val=&quot;59&quot;/&gt;&lt;lineCharCount val=&quot;17&quot;/&gt;&lt;lineCharCount val=&quot;34&quot;/&gt;&lt;lineCharCount val=&quot;29&quot;/&gt;&lt;lineCharCount val=&quot;61&quot;/&gt;&lt;lineCharCount val=&quot;25&quot;/&gt;&lt;lineCharCount val=&quot;62&quot;/&gt;&lt;/TableIndex&gt;&lt;/ShapeTextInfo&gt;"/>
  <p:tag name="HTML_SHAPEINFO" val="&lt;ThreeDShapeInfo&gt;&lt;uuid val=&quot;{26DE6EE3-FE18-4A27-841D-B513D55F1F25}&quot;/&gt;&lt;isInvalidForFieldText val=&quot;0&quot;/&gt;&lt;Image&gt;&lt;filename val=&quot;C:\Users\WATSON_A\AppData\Local\Temp\CP147084221500Session\CPTrustFolder147084221515\PPTImport147084357562\data\asimages\{26DE6EE3-FE18-4A27-841D-B513D55F1F25}_16.png&quot;/&gt;&lt;left val=&quot;54&quot;/&gt;&lt;top val=&quot;144&quot;/&gt;&lt;width val=&quot;1179&quot;/&gt;&lt;height val=&quot;46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9&quot;/&gt;&lt;lineCharCount val=&quot;13&quot;/&gt;&lt;lineCharCount val=&quot;12&quot;/&gt;&lt;lineCharCount val=&quot;31&quot;/&gt;&lt;lineCharCount val=&quot;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{9BCB9200-C2DE-4FDF-8AE8-B8D34297CC6A}&quot;/&gt;&lt;isInvalidForFieldText val=&quot;0&quot;/&gt;&lt;Image&gt;&lt;filename val=&quot;C:\Users\WATSON_A\AppData\Local\Temp\CP147084221500Session\CPTrustFolder147084221515\PPTImport147084357562\data\asimages\{9BCB9200-C2DE-4FDF-8AE8-B8D34297CC6A}_17.png&quot;/&gt;&lt;left val=&quot;63&quot;/&gt;&lt;top val=&quot;34&quot;/&gt;&lt;width val=&quot;1153&quot;/&gt;&lt;height val=&quot;124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57&quot;/&gt;&lt;lineCharCount val=&quot;42&quot;/&gt;&lt;lineCharCount val=&quot;45&quot;/&gt;&lt;lineCharCount val=&quot;57&quot;/&gt;&lt;lineCharCount val=&quot;43&quot;/&gt;&lt;lineCharCount val=&quot;59&quot;/&gt;&lt;lineCharCount val=&quot;59&quot;/&gt;&lt;lineCharCount val=&quot;54&quot;/&gt;&lt;/TableIndex&gt;&lt;/ShapeTextInfo&gt;"/>
  <p:tag name="HTML_SHAPEINFO" val="&lt;ThreeDShapeInfo&gt;&lt;uuid val=&quot;{9B203A4B-3D4F-42C6-888C-959FCD6BAE49}&quot;/&gt;&lt;isInvalidForFieldText val=&quot;0&quot;/&gt;&lt;Image&gt;&lt;filename val=&quot;C:\Users\WATSON_A\AppData\Local\Temp\CP147084221500Session\CPTrustFolder147084221515\PPTImport147084357562\data\asimages\{9B203A4B-3D4F-42C6-888C-959FCD6BAE49}_17.png&quot;/&gt;&lt;left val=&quot;54&quot;/&gt;&lt;top val=&quot;156&quot;/&gt;&lt;width val=&quot;1179&quot;/&gt;&lt;height val=&quot;46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{F2B4FEC5-654C-4FC9-8A6C-82805C1D5AD8}&quot;/&gt;&lt;isInvalidForFieldText val=&quot;0&quot;/&gt;&lt;Image&gt;&lt;filename val=&quot;C:\Users\WATSON_A\AppData\Local\Temp\CP147084221500Session\CPTrustFolder147084221515\PPTImport147084357562\data\asimages\{F2B4FEC5-654C-4FC9-8A6C-82805C1D5AD8}_14.png&quot;/&gt;&lt;left val=&quot;63&quot;/&gt;&lt;top val=&quot;34&quot;/&gt;&lt;width val=&quot;1153&quot;/&gt;&lt;height val=&quot;124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{D43D696D-CBAE-4713-9EE0-D28F3E058B8E}&quot;/&gt;&lt;isInvalidForFieldText val=&quot;0&quot;/&gt;&lt;Image&gt;&lt;filename val=&quot;C:\Users\WATSON_A\AppData\Local\Temp\CP147084221500Session\CPTrustFolder147084221515\PPTImport147084357562\data\asimages\{D43D696D-CBAE-4713-9EE0-D28F3E058B8E}_2.png&quot;/&gt;&lt;left val=&quot;53&quot;/&gt;&lt;top val=&quot;664&quot;/&gt;&lt;width val=&quot;813&quot;/&gt;&lt;height val=&quot;46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3&quot;/&gt;&lt;lineCharCount val=&quot;13&quot;/&gt;&lt;lineCharCount val=&quot;12&quot;/&gt;&lt;lineCharCount val=&quot;3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{6A0B81E9-657C-4B72-BC88-30456801BDE5}&quot;/&gt;&lt;isInvalidForFieldText val=&quot;0&quot;/&gt;&lt;Image&gt;&lt;filename val=&quot;C:\Users\WATSON_A\AppData\Local\Temp\CP147084221500Session\CPTrustFolder147084221515\PPTImport147084357562\data\asimages\{6A0B81E9-657C-4B72-BC88-30456801BDE5}_2.png&quot;/&gt;&lt;left val=&quot;53&quot;/&gt;&lt;top val=&quot;664&quot;/&gt;&lt;width val=&quot;813&quot;/&gt;&lt;height val=&quot;4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S_Standard_size_template.potx" id="{2C0B0BA8-CB31-4BFB-9D02-2009D0C557C7}" vid="{0B3D40F7-00B3-4BD2-9A10-FDB1247F4FE7}"/>
    </a:ext>
  </a:extLst>
</a:theme>
</file>

<file path=ppt/theme/theme2.xml><?xml version="1.0" encoding="utf-8"?>
<a:theme xmlns:a="http://schemas.openxmlformats.org/drawingml/2006/main" name="BLS Trendline Content Slide">
  <a:themeElements>
    <a:clrScheme name="BLS Custom 1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3E3F67"/>
      </a:accent1>
      <a:accent2>
        <a:srgbClr val="FFC000"/>
      </a:accent2>
      <a:accent3>
        <a:srgbClr val="C00000"/>
      </a:accent3>
      <a:accent4>
        <a:srgbClr val="00B0F0"/>
      </a:accent4>
      <a:accent5>
        <a:srgbClr val="92D050"/>
      </a:accent5>
      <a:accent6>
        <a:srgbClr val="244448"/>
      </a:accent6>
      <a:hlink>
        <a:srgbClr val="FFC000"/>
      </a:hlink>
      <a:folHlink>
        <a:srgbClr val="FFC000"/>
      </a:folHlink>
    </a:clrScheme>
    <a:fontScheme name="BLS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Tahoma" pitchFamily="34" charset="0"/>
            <a:ea typeface="+mj-ea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S_Standard_size_template.potx" id="{2C0B0BA8-CB31-4BFB-9D02-2009D0C557C7}" vid="{5222EC5A-2E70-424B-8F39-31FD0C2B3A35}"/>
    </a:ext>
  </a:extLst>
</a:theme>
</file>

<file path=ppt/theme/theme3.xml><?xml version="1.0" encoding="utf-8"?>
<a:theme xmlns:a="http://schemas.openxmlformats.org/drawingml/2006/main" name="Contact Inform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S_Standard_size_template.potx" id="{2C0B0BA8-CB31-4BFB-9D02-2009D0C557C7}" vid="{7C8ABDF8-BE7C-4185-8AE9-499D505E304C}"/>
    </a:ext>
  </a:extLst>
</a:theme>
</file>

<file path=ppt/theme/theme4.xml><?xml version="1.0" encoding="utf-8"?>
<a:theme xmlns:a="http://schemas.openxmlformats.org/drawingml/2006/main" name="1_BLS Trendline Content Slide">
  <a:themeElements>
    <a:clrScheme name="BLS Custom 1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3E3F67"/>
      </a:accent1>
      <a:accent2>
        <a:srgbClr val="FFC000"/>
      </a:accent2>
      <a:accent3>
        <a:srgbClr val="C00000"/>
      </a:accent3>
      <a:accent4>
        <a:srgbClr val="00B0F0"/>
      </a:accent4>
      <a:accent5>
        <a:srgbClr val="92D050"/>
      </a:accent5>
      <a:accent6>
        <a:srgbClr val="244448"/>
      </a:accent6>
      <a:hlink>
        <a:srgbClr val="FFC000"/>
      </a:hlink>
      <a:folHlink>
        <a:srgbClr val="FFC000"/>
      </a:folHlink>
    </a:clrScheme>
    <a:fontScheme name="BLS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Tahoma" pitchFamily="34" charset="0"/>
            <a:ea typeface="+mj-ea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S_Standard_size_template [Read-Only]" id="{93F9D2C0-66FD-4CC8-A4BB-6152F2A87B3E}" vid="{BD7AB153-AE14-4027-A5D8-4A95602FEEA1}"/>
    </a:ext>
  </a:extLst>
</a:theme>
</file>

<file path=ppt/theme/theme5.xml><?xml version="1.0" encoding="utf-8"?>
<a:theme xmlns:a="http://schemas.openxmlformats.org/drawingml/2006/main" name="2_BLS Trendline Content Slide">
  <a:themeElements>
    <a:clrScheme name="BLS Custom 1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3E3F67"/>
      </a:accent1>
      <a:accent2>
        <a:srgbClr val="FFC000"/>
      </a:accent2>
      <a:accent3>
        <a:srgbClr val="C00000"/>
      </a:accent3>
      <a:accent4>
        <a:srgbClr val="00B0F0"/>
      </a:accent4>
      <a:accent5>
        <a:srgbClr val="92D050"/>
      </a:accent5>
      <a:accent6>
        <a:srgbClr val="244448"/>
      </a:accent6>
      <a:hlink>
        <a:srgbClr val="FFC000"/>
      </a:hlink>
      <a:folHlink>
        <a:srgbClr val="FFC000"/>
      </a:folHlink>
    </a:clrScheme>
    <a:fontScheme name="BLS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Tahoma" pitchFamily="34" charset="0"/>
            <a:ea typeface="+mj-ea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S_Standard_size_template.potx" id="{2C0B0BA8-CB31-4BFB-9D02-2009D0C557C7}" vid="{5222EC5A-2E70-424B-8F39-31FD0C2B3A35}"/>
    </a:ext>
  </a:extLst>
</a:theme>
</file>

<file path=ppt/theme/theme6.xml><?xml version="1.0" encoding="utf-8"?>
<a:theme xmlns:a="http://schemas.openxmlformats.org/drawingml/2006/main" name="1_Contact Inform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S_Standard_size_template.potx" id="{2C0B0BA8-CB31-4BFB-9D02-2009D0C557C7}" vid="{7C8ABDF8-BE7C-4185-8AE9-499D505E304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9111648CCE841868FE85E89B9B60A" ma:contentTypeVersion="6" ma:contentTypeDescription="Create a new document." ma:contentTypeScope="" ma:versionID="4ce9e5bc5145272c84e908d5ed689305">
  <xsd:schema xmlns:xsd="http://www.w3.org/2001/XMLSchema" xmlns:xs="http://www.w3.org/2001/XMLSchema" xmlns:p="http://schemas.microsoft.com/office/2006/metadata/properties" xmlns:ns3="2a1ba486-ff2f-4459-80ac-1ab5aa17f82f" targetNamespace="http://schemas.microsoft.com/office/2006/metadata/properties" ma:root="true" ma:fieldsID="e8fcd4d40c482c7209708d82f4ecf859" ns3:_="">
    <xsd:import namespace="2a1ba486-ff2f-4459-80ac-1ab5aa17f8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ba486-ff2f-4459-80ac-1ab5aa17f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B6E746-BF47-4EE5-ACFE-1CFD886639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AA4006-7C71-4188-8726-88521F5EA1E4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2a1ba486-ff2f-4459-80ac-1ab5aa17f82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4B5234F-BF58-4463-BF7A-FE72E6892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1ba486-ff2f-4459-80ac-1ab5aa17f8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BLS_Standard_size_template</Template>
  <TotalTime>8355</TotalTime>
  <Words>2101</Words>
  <Application>Microsoft Office PowerPoint</Application>
  <PresentationFormat>Widescreen</PresentationFormat>
  <Paragraphs>349</Paragraphs>
  <Slides>45</Slides>
  <Notes>34</Notes>
  <HiddenSlides>0</HiddenSlides>
  <MMClips>45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Calibri</vt:lpstr>
      <vt:lpstr>Century Gothic</vt:lpstr>
      <vt:lpstr>Tahoma</vt:lpstr>
      <vt:lpstr>Wingdings</vt:lpstr>
      <vt:lpstr>Wingdings 3</vt:lpstr>
      <vt:lpstr>Custom Design</vt:lpstr>
      <vt:lpstr>BLS Trendline Content Slide</vt:lpstr>
      <vt:lpstr>Contact Information</vt:lpstr>
      <vt:lpstr>1_BLS Trendline Content Slide</vt:lpstr>
      <vt:lpstr>2_BLS Trendline Content Slide</vt:lpstr>
      <vt:lpstr>1_Contact Information</vt:lpstr>
      <vt:lpstr>Occupational Employment Statistics</vt:lpstr>
      <vt:lpstr>Occupational Employment Statistics (OES)</vt:lpstr>
      <vt:lpstr>What are the OES data?</vt:lpstr>
      <vt:lpstr>Overview</vt:lpstr>
      <vt:lpstr>Survey coverage</vt:lpstr>
      <vt:lpstr>Classification systems</vt:lpstr>
      <vt:lpstr>How are “employees” defined by the OES survey?</vt:lpstr>
      <vt:lpstr>How are “wages” defined by the OES survey?</vt:lpstr>
      <vt:lpstr>Three-year methodology</vt:lpstr>
      <vt:lpstr>Example of three-year methodology</vt:lpstr>
      <vt:lpstr>OES and time series</vt:lpstr>
      <vt:lpstr>SOC has 4 levels of occupational groupings</vt:lpstr>
      <vt:lpstr>OES aggregations</vt:lpstr>
      <vt:lpstr>2018 SOC implementation</vt:lpstr>
      <vt:lpstr>2018 SOC implementation schedule</vt:lpstr>
      <vt:lpstr>Example: Public relations and fundraising managers</vt:lpstr>
      <vt:lpstr>Example: Project management specialists</vt:lpstr>
      <vt:lpstr>OES vs. O*NET</vt:lpstr>
      <vt:lpstr>Where can I find the OES data and how are they used?</vt:lpstr>
      <vt:lpstr>Data we have vs. data we don’t have</vt:lpstr>
      <vt:lpstr>Where are the OES data?</vt:lpstr>
      <vt:lpstr>Where are the OES data?</vt:lpstr>
      <vt:lpstr>Other OES data products</vt:lpstr>
      <vt:lpstr>BLS/DOL uses of OES data</vt:lpstr>
      <vt:lpstr>Other users and uses of OES data</vt:lpstr>
      <vt:lpstr>Stories told by the OES data</vt:lpstr>
      <vt:lpstr>Employment and annual mean wages for the largest occupations in hospitals, May 2019 </vt:lpstr>
      <vt:lpstr>Largest occupations in nursing care facilities, May 2019</vt:lpstr>
      <vt:lpstr>Metropolitan areas with highest shares of food preparation and serving related occupations, May 2019  </vt:lpstr>
      <vt:lpstr>Largest occupations in food and beverage stores, May 2019</vt:lpstr>
      <vt:lpstr>Percentile wages—definition</vt:lpstr>
      <vt:lpstr>Hourly mean and percentile wages for largest occupations in food and beverage stores, May 2019</vt:lpstr>
      <vt:lpstr>Employment of heavy and tractor-trailer truck drivers, by state, May 2019</vt:lpstr>
      <vt:lpstr>Employment of meat, poultry, and fish cutters and trimmers by state, May 2019</vt:lpstr>
      <vt:lpstr>Employment of slaughterers and meat packers by state, May 2019</vt:lpstr>
      <vt:lpstr>Typical entry-level education and STEM data</vt:lpstr>
      <vt:lpstr>Data by typical entry-level educational requirement</vt:lpstr>
      <vt:lpstr>Employment by typical entry-level educational requirement, as a percentage of total employment, May 2019 </vt:lpstr>
      <vt:lpstr>Annual mean wages by typical entry-level educational requirement, May 2019 </vt:lpstr>
      <vt:lpstr>Highest paying occupations that typically require less than a bachelor's degree for entry, May 2019 </vt:lpstr>
      <vt:lpstr>STEM (science, technology, engineering, and mathematics) data</vt:lpstr>
      <vt:lpstr>STEM employment by type of STEM occupation, May 2019 </vt:lpstr>
      <vt:lpstr>Highest and lowest paying STEM occupations, May 2019</vt:lpstr>
      <vt:lpstr>Metropolitan areas with the highest employment shares of STEM occupations, May 2019 </vt:lpstr>
      <vt:lpstr>PowerPoint Presentation</vt:lpstr>
    </vt:vector>
  </TitlesOfParts>
  <Company>Department of Labor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Fayer, Stella - BLS</dc:creator>
  <cp:lastModifiedBy>Theis, Teresa J - ETA</cp:lastModifiedBy>
  <cp:revision>250</cp:revision>
  <dcterms:created xsi:type="dcterms:W3CDTF">2016-03-30T18:52:29Z</dcterms:created>
  <dcterms:modified xsi:type="dcterms:W3CDTF">2020-06-17T18:37:22Z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0x0101007669111648CCE841868FE85E89B9B60A</vt:lpwstr>
  </property>
</Properties>
</file>