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41"/>
  </p:notesMasterIdLst>
  <p:sldIdLst>
    <p:sldId id="256" r:id="rId2"/>
    <p:sldId id="259" r:id="rId3"/>
    <p:sldId id="265" r:id="rId4"/>
    <p:sldId id="266" r:id="rId5"/>
    <p:sldId id="320" r:id="rId6"/>
    <p:sldId id="332" r:id="rId7"/>
    <p:sldId id="267" r:id="rId8"/>
    <p:sldId id="349" r:id="rId9"/>
    <p:sldId id="356" r:id="rId10"/>
    <p:sldId id="350" r:id="rId11"/>
    <p:sldId id="351" r:id="rId12"/>
    <p:sldId id="352" r:id="rId13"/>
    <p:sldId id="353" r:id="rId14"/>
    <p:sldId id="354" r:id="rId15"/>
    <p:sldId id="355" r:id="rId16"/>
    <p:sldId id="305" r:id="rId17"/>
    <p:sldId id="303" r:id="rId18"/>
    <p:sldId id="304" r:id="rId19"/>
    <p:sldId id="290" r:id="rId20"/>
    <p:sldId id="333" r:id="rId21"/>
    <p:sldId id="321" r:id="rId22"/>
    <p:sldId id="347" r:id="rId23"/>
    <p:sldId id="323" r:id="rId24"/>
    <p:sldId id="324" r:id="rId25"/>
    <p:sldId id="325" r:id="rId26"/>
    <p:sldId id="326" r:id="rId27"/>
    <p:sldId id="327" r:id="rId28"/>
    <p:sldId id="334" r:id="rId29"/>
    <p:sldId id="343" r:id="rId30"/>
    <p:sldId id="344" r:id="rId31"/>
    <p:sldId id="337" r:id="rId32"/>
    <p:sldId id="338" r:id="rId33"/>
    <p:sldId id="339" r:id="rId34"/>
    <p:sldId id="340" r:id="rId35"/>
    <p:sldId id="345" r:id="rId36"/>
    <p:sldId id="342" r:id="rId37"/>
    <p:sldId id="292" r:id="rId38"/>
    <p:sldId id="278" r:id="rId39"/>
    <p:sldId id="262" r:id="rId40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60022" autoAdjust="0"/>
  </p:normalViewPr>
  <p:slideViewPr>
    <p:cSldViewPr>
      <p:cViewPr>
        <p:scale>
          <a:sx n="90" d="100"/>
          <a:sy n="90" d="100"/>
        </p:scale>
        <p:origin x="-20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would you describe your level of engagement with Career Pathways?</a:t>
          </a:r>
        </a:p>
        <a:p>
          <a:r>
            <a:rPr lang="en-US" sz="17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I’m just learning about Career Pathways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I’m familiar with Career Pathways but am not currently planning or implementing a model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C225B865-91DC-48CE-B54E-A4A61FDBC05B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My area has committed to a Career Pathways approach and is in the planning stages 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C20841D3-FCA5-4BF4-BCCB-A53821DD56EF}" type="parTrans" cxnId="{AEC21720-6F3B-4BE6-9760-9AD0D36C7A97}">
      <dgm:prSet/>
      <dgm:spPr/>
      <dgm:t>
        <a:bodyPr/>
        <a:lstStyle/>
        <a:p>
          <a:endParaRPr lang="en-US"/>
        </a:p>
      </dgm:t>
    </dgm:pt>
    <dgm:pt modelId="{2E3AD2A8-B0BC-424A-AC97-7174C9656995}" type="sibTrans" cxnId="{AEC21720-6F3B-4BE6-9760-9AD0D36C7A97}">
      <dgm:prSet/>
      <dgm:spPr/>
      <dgm:t>
        <a:bodyPr/>
        <a:lstStyle/>
        <a:p>
          <a:endParaRPr lang="en-US"/>
        </a:p>
      </dgm:t>
    </dgm:pt>
    <dgm:pt modelId="{D4D6210F-D0E0-4DC5-B856-4E03E1DD781A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My area is currently implementing a Career Pathways model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AC9322A-E3B4-4FF3-92B5-3CB1E15DE40D}" type="parTrans" cxnId="{DF35F30C-0A91-4480-AA12-93B4C202C21A}">
      <dgm:prSet/>
      <dgm:spPr/>
      <dgm:t>
        <a:bodyPr/>
        <a:lstStyle/>
        <a:p>
          <a:endParaRPr lang="en-US"/>
        </a:p>
      </dgm:t>
    </dgm:pt>
    <dgm:pt modelId="{2806B764-7014-4A57-A117-132E782EB176}" type="sibTrans" cxnId="{DF35F30C-0A91-4480-AA12-93B4C202C21A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4" custScaleX="34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4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BCCE-F456-4E13-B265-424AF58CA483}" type="pres">
      <dgm:prSet presAssocID="{C20841D3-FCA5-4BF4-BCCB-A53821DD56E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38648E9-4252-446B-AE4E-7A0BF6704379}" type="pres">
      <dgm:prSet presAssocID="{C225B865-91DC-48CE-B54E-A4A61FDBC05B}" presName="childText" presStyleLbl="bgAcc1" presStyleIdx="2" presStyleCnt="4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18F82-D573-426A-A0DA-793C96E90070}" type="pres">
      <dgm:prSet presAssocID="{4AC9322A-E3B4-4FF3-92B5-3CB1E15DE40D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F0EC674-9CE2-4BA6-A3A1-7245BA089014}" type="pres">
      <dgm:prSet presAssocID="{D4D6210F-D0E0-4DC5-B856-4E03E1DD781A}" presName="childText" presStyleLbl="bgAcc1" presStyleIdx="3" presStyleCnt="4" custScaleX="340728" custLinFactNeighborX="-143" custLinFactNeighborY="1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5A1D3-AE93-46A0-90EE-84A0F8C2DE97}" type="presOf" srcId="{9F318CA6-08AB-4ABE-B349-676605B65D6C}" destId="{855749C9-25BC-45AC-B787-9457C050449F}" srcOrd="0" destOrd="0" presId="urn:microsoft.com/office/officeart/2005/8/layout/hierarchy3"/>
    <dgm:cxn modelId="{48C54D7E-6C98-4CDD-9903-52B63BCA74ED}" type="presOf" srcId="{808A0D36-C0A7-442C-9905-63E713614C59}" destId="{B5D96E5A-A087-4E1D-BD2B-9DB04E6D5D91}" srcOrd="0" destOrd="0" presId="urn:microsoft.com/office/officeart/2005/8/layout/hierarchy3"/>
    <dgm:cxn modelId="{684D8057-2926-47DF-B1C2-8714AEFF31EB}" type="presOf" srcId="{5D672F48-C686-42A1-90B0-6E6019215D06}" destId="{0E92A2C9-2415-41C6-A002-7AA8880458A2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ABFCEC4E-6C82-486A-A36A-0246DED1E4AB}" type="presOf" srcId="{C20841D3-FCA5-4BF4-BCCB-A53821DD56EF}" destId="{CCB2BCCE-F456-4E13-B265-424AF58CA483}" srcOrd="0" destOrd="0" presId="urn:microsoft.com/office/officeart/2005/8/layout/hierarchy3"/>
    <dgm:cxn modelId="{E9179E6C-EF82-4E82-8F68-AB6D35FB36AF}" type="presOf" srcId="{D4D6210F-D0E0-4DC5-B856-4E03E1DD781A}" destId="{CF0EC674-9CE2-4BA6-A3A1-7245BA089014}" srcOrd="0" destOrd="0" presId="urn:microsoft.com/office/officeart/2005/8/layout/hierarchy3"/>
    <dgm:cxn modelId="{96F84CF7-EE74-4F4F-AAAE-44A96F0408AA}" type="presOf" srcId="{4AC9322A-E3B4-4FF3-92B5-3CB1E15DE40D}" destId="{E7018F82-D573-426A-A0DA-793C96E90070}" srcOrd="0" destOrd="0" presId="urn:microsoft.com/office/officeart/2005/8/layout/hierarchy3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3F1024FF-0FE1-43BD-9106-7E97A3692222}" type="presOf" srcId="{FC9D8059-D2E0-4C91-8D8D-A79D1FB79854}" destId="{326860F1-B8CF-451E-A26A-39B929BC3F19}" srcOrd="1" destOrd="0" presId="urn:microsoft.com/office/officeart/2005/8/layout/hierarchy3"/>
    <dgm:cxn modelId="{6C1BEAF5-0E14-4D72-AEAB-E3118CE77087}" type="presOf" srcId="{FA4617A2-F5A0-4CDB-80B2-28D94CF6BFEF}" destId="{F897B583-C49E-4BFF-A76D-4DE2F0BF93F9}" srcOrd="0" destOrd="0" presId="urn:microsoft.com/office/officeart/2005/8/layout/hierarchy3"/>
    <dgm:cxn modelId="{DF35F30C-0A91-4480-AA12-93B4C202C21A}" srcId="{FC9D8059-D2E0-4C91-8D8D-A79D1FB79854}" destId="{D4D6210F-D0E0-4DC5-B856-4E03E1DD781A}" srcOrd="3" destOrd="0" parTransId="{4AC9322A-E3B4-4FF3-92B5-3CB1E15DE40D}" sibTransId="{2806B764-7014-4A57-A117-132E782EB176}"/>
    <dgm:cxn modelId="{B1D7D606-C750-4AE8-9FA1-AF3A8485172A}" type="presOf" srcId="{FC9D8059-D2E0-4C91-8D8D-A79D1FB79854}" destId="{7A996C81-500F-4B1F-B5A4-1B476941A02A}" srcOrd="0" destOrd="0" presId="urn:microsoft.com/office/officeart/2005/8/layout/hierarchy3"/>
    <dgm:cxn modelId="{1BB5B293-5315-4F69-9A82-347E3505085F}" type="presOf" srcId="{C225B865-91DC-48CE-B54E-A4A61FDBC05B}" destId="{D38648E9-4252-446B-AE4E-7A0BF6704379}" srcOrd="0" destOrd="0" presId="urn:microsoft.com/office/officeart/2005/8/layout/hierarchy3"/>
    <dgm:cxn modelId="{47169F60-CC17-4FFE-B0B2-C54BD60B9F5B}" type="presOf" srcId="{9A146820-8DA6-4ECD-AE57-ED6243E50C27}" destId="{9971E873-05F1-4EAF-A9D9-BDBE047C5B80}" srcOrd="0" destOrd="0" presId="urn:microsoft.com/office/officeart/2005/8/layout/hierarchy3"/>
    <dgm:cxn modelId="{AEC21720-6F3B-4BE6-9760-9AD0D36C7A97}" srcId="{FC9D8059-D2E0-4C91-8D8D-A79D1FB79854}" destId="{C225B865-91DC-48CE-B54E-A4A61FDBC05B}" srcOrd="2" destOrd="0" parTransId="{C20841D3-FCA5-4BF4-BCCB-A53821DD56EF}" sibTransId="{2E3AD2A8-B0BC-424A-AC97-7174C9656995}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1E26BB0C-FE35-4093-BDAF-C9466E987492}" type="presParOf" srcId="{855749C9-25BC-45AC-B787-9457C050449F}" destId="{1E4DC371-F7C6-47CE-B90E-1AFFF13B3F0E}" srcOrd="0" destOrd="0" presId="urn:microsoft.com/office/officeart/2005/8/layout/hierarchy3"/>
    <dgm:cxn modelId="{247E6086-1EC5-4D6B-B803-BD081E2858DD}" type="presParOf" srcId="{1E4DC371-F7C6-47CE-B90E-1AFFF13B3F0E}" destId="{77B1561D-399D-4DFB-9AB8-7B690400EE7B}" srcOrd="0" destOrd="0" presId="urn:microsoft.com/office/officeart/2005/8/layout/hierarchy3"/>
    <dgm:cxn modelId="{00B4D7FF-4440-4F79-823B-D7782455C111}" type="presParOf" srcId="{77B1561D-399D-4DFB-9AB8-7B690400EE7B}" destId="{7A996C81-500F-4B1F-B5A4-1B476941A02A}" srcOrd="0" destOrd="0" presId="urn:microsoft.com/office/officeart/2005/8/layout/hierarchy3"/>
    <dgm:cxn modelId="{F5C44751-F8E0-4A7F-9785-84415B658686}" type="presParOf" srcId="{77B1561D-399D-4DFB-9AB8-7B690400EE7B}" destId="{326860F1-B8CF-451E-A26A-39B929BC3F19}" srcOrd="1" destOrd="0" presId="urn:microsoft.com/office/officeart/2005/8/layout/hierarchy3"/>
    <dgm:cxn modelId="{A4F72C29-F0AC-491E-8F8A-8E2F593176AF}" type="presParOf" srcId="{1E4DC371-F7C6-47CE-B90E-1AFFF13B3F0E}" destId="{2E4345B9-8324-4DBE-9681-CF7D074FAF45}" srcOrd="1" destOrd="0" presId="urn:microsoft.com/office/officeart/2005/8/layout/hierarchy3"/>
    <dgm:cxn modelId="{C98CF531-AD84-496A-85C9-1E288DA74AD8}" type="presParOf" srcId="{2E4345B9-8324-4DBE-9681-CF7D074FAF45}" destId="{9971E873-05F1-4EAF-A9D9-BDBE047C5B80}" srcOrd="0" destOrd="0" presId="urn:microsoft.com/office/officeart/2005/8/layout/hierarchy3"/>
    <dgm:cxn modelId="{E0124D9D-5A3B-47A3-8FB1-5808C3825956}" type="presParOf" srcId="{2E4345B9-8324-4DBE-9681-CF7D074FAF45}" destId="{B5D96E5A-A087-4E1D-BD2B-9DB04E6D5D91}" srcOrd="1" destOrd="0" presId="urn:microsoft.com/office/officeart/2005/8/layout/hierarchy3"/>
    <dgm:cxn modelId="{4C586A2A-C4E0-443E-805B-844A7FC9783D}" type="presParOf" srcId="{2E4345B9-8324-4DBE-9681-CF7D074FAF45}" destId="{0E92A2C9-2415-41C6-A002-7AA8880458A2}" srcOrd="2" destOrd="0" presId="urn:microsoft.com/office/officeart/2005/8/layout/hierarchy3"/>
    <dgm:cxn modelId="{6A0D6543-7AF5-4055-9C86-29C509563A84}" type="presParOf" srcId="{2E4345B9-8324-4DBE-9681-CF7D074FAF45}" destId="{F897B583-C49E-4BFF-A76D-4DE2F0BF93F9}" srcOrd="3" destOrd="0" presId="urn:microsoft.com/office/officeart/2005/8/layout/hierarchy3"/>
    <dgm:cxn modelId="{5EB34CE0-DA97-48A6-914B-1B7A02CF9A06}" type="presParOf" srcId="{2E4345B9-8324-4DBE-9681-CF7D074FAF45}" destId="{CCB2BCCE-F456-4E13-B265-424AF58CA483}" srcOrd="4" destOrd="0" presId="urn:microsoft.com/office/officeart/2005/8/layout/hierarchy3"/>
    <dgm:cxn modelId="{C905F7DD-00B0-4523-AFC3-2EA808559899}" type="presParOf" srcId="{2E4345B9-8324-4DBE-9681-CF7D074FAF45}" destId="{D38648E9-4252-446B-AE4E-7A0BF6704379}" srcOrd="5" destOrd="0" presId="urn:microsoft.com/office/officeart/2005/8/layout/hierarchy3"/>
    <dgm:cxn modelId="{CABEE460-EB87-4E7D-BA6D-41978661BEBF}" type="presParOf" srcId="{2E4345B9-8324-4DBE-9681-CF7D074FAF45}" destId="{E7018F82-D573-426A-A0DA-793C96E90070}" srcOrd="6" destOrd="0" presId="urn:microsoft.com/office/officeart/2005/8/layout/hierarchy3"/>
    <dgm:cxn modelId="{2CC5498C-254B-4D1A-92AD-66E45798715C}" type="presParOf" srcId="{2E4345B9-8324-4DBE-9681-CF7D074FAF45}" destId="{CF0EC674-9CE2-4BA6-A3A1-7245BA08901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2B27F-F162-4936-B733-82218708FB6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5ADBF-4C86-4F65-B503-7E25E9424BF5}">
      <dgm:prSet phldrT="[Text]" custT="1"/>
      <dgm:spPr>
        <a:solidFill>
          <a:srgbClr val="7CBF33"/>
        </a:solidFill>
      </dgm:spPr>
      <dgm:t>
        <a:bodyPr/>
        <a:lstStyle/>
        <a:p>
          <a:pPr algn="ctr">
            <a:lnSpc>
              <a:spcPct val="90000"/>
            </a:lnSpc>
          </a:pPr>
          <a:endParaRPr lang="en-US" sz="900" dirty="0"/>
        </a:p>
        <a:p>
          <a:pPr algn="ctr">
            <a:lnSpc>
              <a:spcPct val="90000"/>
            </a:lnSpc>
          </a:pPr>
          <a:endParaRPr lang="en-US" sz="900" dirty="0"/>
        </a:p>
        <a:p>
          <a:pPr algn="ctr">
            <a:lnSpc>
              <a:spcPct val="90000"/>
            </a:lnSpc>
          </a:pPr>
          <a:endParaRPr lang="en-US" sz="1000" dirty="0">
            <a:solidFill>
              <a:sysClr val="windowText" lastClr="000000"/>
            </a:solidFill>
          </a:endParaRPr>
        </a:p>
        <a:p>
          <a:pPr algn="ctr">
            <a:lnSpc>
              <a:spcPct val="90000"/>
            </a:lnSpc>
          </a:pPr>
          <a:r>
            <a:rPr lang="en-US" sz="1600" b="1" dirty="0">
              <a:solidFill>
                <a:schemeClr val="bg1"/>
              </a:solidFill>
            </a:rPr>
            <a:t>Build Cross-Agency Partnerships </a:t>
          </a:r>
        </a:p>
        <a:p>
          <a:pPr algn="ctr">
            <a:lnSpc>
              <a:spcPct val="90000"/>
            </a:lnSpc>
          </a:pPr>
          <a:r>
            <a:rPr lang="en-US" sz="1600" b="1" dirty="0">
              <a:solidFill>
                <a:schemeClr val="bg1"/>
              </a:solidFill>
            </a:rPr>
            <a:t>&amp; Clarify Roles</a:t>
          </a:r>
        </a:p>
        <a:p>
          <a:pPr algn="ctr">
            <a:lnSpc>
              <a:spcPct val="90000"/>
            </a:lnSpc>
          </a:pPr>
          <a:r>
            <a:rPr lang="en-US" sz="1200" b="0" dirty="0">
              <a:solidFill>
                <a:schemeClr val="bg1"/>
              </a:solidFill>
            </a:rPr>
            <a:t>Partners = resources &amp; deliverables</a:t>
          </a:r>
        </a:p>
        <a:p>
          <a:pPr algn="ctr">
            <a:lnSpc>
              <a:spcPct val="90000"/>
            </a:lnSpc>
          </a:pPr>
          <a:r>
            <a:rPr lang="en-US" sz="1200" b="0" dirty="0">
              <a:solidFill>
                <a:schemeClr val="bg1"/>
              </a:solidFill>
            </a:rPr>
            <a:t>Required Partners - Workforce Investment Boards, Community and Technical Colleges, Adult Basic Education, Employers, Community Based Organizations</a:t>
          </a:r>
        </a:p>
        <a:p>
          <a:pPr algn="ctr">
            <a:lnSpc>
              <a:spcPct val="90000"/>
            </a:lnSpc>
          </a:pPr>
          <a:endParaRPr lang="en-US" sz="700" dirty="0"/>
        </a:p>
        <a:p>
          <a:pPr algn="ctr">
            <a:lnSpc>
              <a:spcPct val="90000"/>
            </a:lnSpc>
          </a:pPr>
          <a:endParaRPr lang="en-US" sz="700" dirty="0"/>
        </a:p>
        <a:p>
          <a:pPr algn="ctr">
            <a:lnSpc>
              <a:spcPct val="90000"/>
            </a:lnSpc>
          </a:pPr>
          <a:endParaRPr lang="en-US" sz="700" dirty="0"/>
        </a:p>
        <a:p>
          <a:pPr algn="ctr">
            <a:lnSpc>
              <a:spcPct val="90000"/>
            </a:lnSpc>
          </a:pPr>
          <a:endParaRPr lang="en-US" sz="700" dirty="0"/>
        </a:p>
      </dgm:t>
    </dgm:pt>
    <dgm:pt modelId="{9E7A5800-4C53-4A59-A6D7-1969722DC26E}" type="parTrans" cxnId="{41408FC9-A5DF-4579-A0F4-61DC469EBE2C}">
      <dgm:prSet/>
      <dgm:spPr/>
      <dgm:t>
        <a:bodyPr/>
        <a:lstStyle/>
        <a:p>
          <a:endParaRPr lang="en-US"/>
        </a:p>
      </dgm:t>
    </dgm:pt>
    <dgm:pt modelId="{57B7D259-FAAD-43D6-BC2E-11DF9B22404C}" type="sibTrans" cxnId="{41408FC9-A5DF-4579-A0F4-61DC469EBE2C}">
      <dgm:prSet/>
      <dgm:spPr/>
      <dgm:t>
        <a:bodyPr/>
        <a:lstStyle/>
        <a:p>
          <a:endParaRPr lang="en-US"/>
        </a:p>
      </dgm:t>
    </dgm:pt>
    <dgm:pt modelId="{ED0220E3-4947-40E9-AC2E-1F4DE7CED5E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sz="1000" dirty="0"/>
        </a:p>
        <a:p>
          <a:pPr algn="ctr"/>
          <a:endParaRPr lang="en-US" sz="1000" b="1" dirty="0"/>
        </a:p>
        <a:p>
          <a:pPr algn="ctr"/>
          <a:r>
            <a:rPr lang="en-US" sz="1600" b="1" dirty="0"/>
            <a:t>Identify Sector or Industry </a:t>
          </a:r>
          <a:endParaRPr lang="en-US" sz="1600" b="1" dirty="0" smtClean="0"/>
        </a:p>
        <a:p>
          <a:pPr algn="ctr"/>
          <a:r>
            <a:rPr lang="en-US" sz="1600" b="1" dirty="0" smtClean="0"/>
            <a:t>&amp; </a:t>
          </a:r>
          <a:r>
            <a:rPr lang="en-US" sz="1600" b="1" dirty="0"/>
            <a:t>Engage Employers</a:t>
          </a:r>
        </a:p>
        <a:p>
          <a:pPr algn="ctr"/>
          <a:r>
            <a:rPr lang="en-US" sz="1300" b="0" dirty="0"/>
            <a:t>Local, regional, and real-time LMI</a:t>
          </a:r>
        </a:p>
        <a:p>
          <a:pPr algn="ctr"/>
          <a:r>
            <a:rPr lang="en-US" sz="1300" b="0" dirty="0"/>
            <a:t>Modified OID Tool demonstrates gap between # job openings and # program completers in a region</a:t>
          </a:r>
        </a:p>
        <a:p>
          <a:pPr algn="ctr"/>
          <a:r>
            <a:rPr lang="en-US" sz="1300" b="0" dirty="0" err="1"/>
            <a:t>Skills@Work</a:t>
          </a:r>
          <a:r>
            <a:rPr lang="en-US" sz="1300" b="0" dirty="0"/>
            <a:t> </a:t>
          </a:r>
          <a:r>
            <a:rPr lang="en-US" sz="1300" b="0" dirty="0" smtClean="0"/>
            <a:t>campaign</a:t>
          </a:r>
          <a:endParaRPr lang="en-US" sz="700" dirty="0"/>
        </a:p>
        <a:p>
          <a:pPr algn="ctr"/>
          <a:endParaRPr lang="en-US" sz="700" dirty="0"/>
        </a:p>
        <a:p>
          <a:pPr algn="ctr"/>
          <a:endParaRPr lang="en-US" sz="700" dirty="0"/>
        </a:p>
        <a:p>
          <a:pPr algn="ctr"/>
          <a:endParaRPr lang="en-US" sz="700" dirty="0"/>
        </a:p>
      </dgm:t>
    </dgm:pt>
    <dgm:pt modelId="{CD840869-29D6-4700-B5BB-84DE9FB2D1C6}" type="parTrans" cxnId="{606AE519-2047-4502-B61A-B55120474A54}">
      <dgm:prSet/>
      <dgm:spPr/>
      <dgm:t>
        <a:bodyPr/>
        <a:lstStyle/>
        <a:p>
          <a:endParaRPr lang="en-US"/>
        </a:p>
      </dgm:t>
    </dgm:pt>
    <dgm:pt modelId="{9C06E475-8989-4A63-BBB3-22CD967F4F70}" type="sibTrans" cxnId="{606AE519-2047-4502-B61A-B55120474A54}">
      <dgm:prSet/>
      <dgm:spPr/>
      <dgm:t>
        <a:bodyPr/>
        <a:lstStyle/>
        <a:p>
          <a:endParaRPr lang="en-US"/>
        </a:p>
      </dgm:t>
    </dgm:pt>
    <dgm:pt modelId="{BF670826-52A1-4053-B096-2D1BA1F9967F}">
      <dgm:prSet phldrT="[Text]" custT="1"/>
      <dgm:spPr>
        <a:solidFill>
          <a:srgbClr val="00B0F0"/>
        </a:solidFill>
      </dgm:spPr>
      <dgm:t>
        <a:bodyPr/>
        <a:lstStyle/>
        <a:p>
          <a:pPr algn="ctr"/>
          <a:endParaRPr lang="en-US" sz="1050" dirty="0"/>
        </a:p>
        <a:p>
          <a:pPr algn="ctr"/>
          <a:endParaRPr lang="en-US" sz="1050" dirty="0"/>
        </a:p>
        <a:p>
          <a:pPr algn="ctr"/>
          <a:endParaRPr lang="en-US" sz="1050" dirty="0"/>
        </a:p>
        <a:p>
          <a:pPr algn="ctr"/>
          <a:r>
            <a:rPr lang="en-US" sz="1600" b="1" dirty="0"/>
            <a:t>Design Programs</a:t>
          </a:r>
        </a:p>
        <a:p>
          <a:pPr algn="ctr"/>
          <a:r>
            <a:rPr lang="en-US" sz="1200" b="0" dirty="0"/>
            <a:t>Design and implement bridge and integrated </a:t>
          </a:r>
          <a:r>
            <a:rPr lang="en-US" sz="1200" b="0" dirty="0" smtClean="0"/>
            <a:t>instruction: ABE </a:t>
          </a:r>
          <a:r>
            <a:rPr lang="en-US" sz="1200" b="0" dirty="0"/>
            <a:t>and </a:t>
          </a:r>
          <a:r>
            <a:rPr lang="en-US" sz="1200" b="0" dirty="0" err="1"/>
            <a:t>MnSCU</a:t>
          </a:r>
          <a:r>
            <a:rPr lang="en-US" sz="1200" b="0" dirty="0"/>
            <a:t> </a:t>
          </a:r>
          <a:r>
            <a:rPr lang="en-US" sz="1200" b="0" dirty="0" smtClean="0"/>
            <a:t>partners </a:t>
          </a:r>
          <a:r>
            <a:rPr lang="en-US" sz="1200" b="0" dirty="0"/>
            <a:t>align fundamental skill building and career/tech </a:t>
          </a:r>
          <a:r>
            <a:rPr lang="en-US" sz="1200" b="0" dirty="0" smtClean="0"/>
            <a:t>education </a:t>
          </a:r>
          <a:r>
            <a:rPr lang="en-US" sz="1200" b="0" dirty="0"/>
            <a:t>outcomes</a:t>
          </a:r>
        </a:p>
        <a:p>
          <a:pPr algn="ctr"/>
          <a:endParaRPr lang="en-US" sz="800" b="0" dirty="0" smtClean="0"/>
        </a:p>
        <a:p>
          <a:pPr algn="ctr"/>
          <a:r>
            <a:rPr lang="en-US" sz="1200" b="0" dirty="0" smtClean="0"/>
            <a:t>Innovate </a:t>
          </a:r>
          <a:r>
            <a:rPr lang="en-US" sz="1200" b="0" dirty="0"/>
            <a:t>efforts for </a:t>
          </a:r>
          <a:r>
            <a:rPr lang="en-US" sz="1200" b="0" dirty="0" smtClean="0"/>
            <a:t>recruitment</a:t>
          </a:r>
          <a:r>
            <a:rPr lang="en-US" sz="1200" b="0" dirty="0"/>
            <a:t>, retention, completion, and financial </a:t>
          </a:r>
          <a:r>
            <a:rPr lang="en-US" sz="1200" b="0" dirty="0" smtClean="0"/>
            <a:t>aid</a:t>
          </a:r>
          <a:endParaRPr lang="en-US" sz="1200" b="0" dirty="0"/>
        </a:p>
        <a:p>
          <a:pPr algn="ctr"/>
          <a:endParaRPr lang="en-US" sz="1050" dirty="0"/>
        </a:p>
        <a:p>
          <a:pPr algn="ctr"/>
          <a:endParaRPr lang="en-US" sz="600" dirty="0"/>
        </a:p>
        <a:p>
          <a:pPr algn="ctr"/>
          <a:endParaRPr lang="en-US" sz="600" dirty="0"/>
        </a:p>
        <a:p>
          <a:pPr algn="ctr"/>
          <a:endParaRPr lang="en-US" sz="600" dirty="0"/>
        </a:p>
        <a:p>
          <a:pPr algn="ctr"/>
          <a:endParaRPr lang="en-US" sz="600" dirty="0"/>
        </a:p>
      </dgm:t>
    </dgm:pt>
    <dgm:pt modelId="{06C03BBF-9BAC-4FB7-A984-E7DC40060B67}" type="parTrans" cxnId="{FC8EC2A4-4C2B-4923-A737-BEADA7D934EF}">
      <dgm:prSet/>
      <dgm:spPr/>
      <dgm:t>
        <a:bodyPr/>
        <a:lstStyle/>
        <a:p>
          <a:endParaRPr lang="en-US"/>
        </a:p>
      </dgm:t>
    </dgm:pt>
    <dgm:pt modelId="{1F1B4FF1-2D50-4A51-B8B8-6BDC45133C04}" type="sibTrans" cxnId="{FC8EC2A4-4C2B-4923-A737-BEADA7D934EF}">
      <dgm:prSet/>
      <dgm:spPr/>
      <dgm:t>
        <a:bodyPr/>
        <a:lstStyle/>
        <a:p>
          <a:endParaRPr lang="en-US"/>
        </a:p>
      </dgm:t>
    </dgm:pt>
    <dgm:pt modelId="{A21B64B7-167C-42A3-8012-B304AE4FD11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>
            <a:lnSpc>
              <a:spcPct val="90000"/>
            </a:lnSpc>
          </a:pPr>
          <a:endParaRPr lang="en-US" sz="800" dirty="0"/>
        </a:p>
        <a:p>
          <a:pPr algn="ctr">
            <a:lnSpc>
              <a:spcPct val="90000"/>
            </a:lnSpc>
          </a:pPr>
          <a:endParaRPr lang="en-US" sz="800" dirty="0"/>
        </a:p>
        <a:p>
          <a:pPr algn="ctr">
            <a:lnSpc>
              <a:spcPct val="90000"/>
            </a:lnSpc>
          </a:pPr>
          <a:endParaRPr lang="en-US" sz="800" dirty="0"/>
        </a:p>
        <a:p>
          <a:pPr algn="ctr">
            <a:lnSpc>
              <a:spcPct val="90000"/>
            </a:lnSpc>
          </a:pPr>
          <a:r>
            <a:rPr lang="en-US" sz="1600" b="1" dirty="0" smtClean="0"/>
            <a:t>Identify </a:t>
          </a:r>
          <a:r>
            <a:rPr lang="en-US" sz="1600" b="1" dirty="0"/>
            <a:t>Funding Needs  </a:t>
          </a:r>
          <a:endParaRPr lang="en-US" sz="1600" b="1" dirty="0" smtClean="0"/>
        </a:p>
        <a:p>
          <a:pPr algn="ctr">
            <a:lnSpc>
              <a:spcPct val="90000"/>
            </a:lnSpc>
          </a:pPr>
          <a:r>
            <a:rPr lang="en-US" sz="1600" b="1" dirty="0" smtClean="0"/>
            <a:t>&amp; </a:t>
          </a:r>
          <a:r>
            <a:rPr lang="en-US" sz="1600" b="1" dirty="0"/>
            <a:t>Sources</a:t>
          </a:r>
        </a:p>
        <a:p>
          <a:pPr algn="ctr">
            <a:lnSpc>
              <a:spcPct val="90000"/>
            </a:lnSpc>
          </a:pPr>
          <a:r>
            <a:rPr lang="en-US" sz="1200" b="0" dirty="0"/>
            <a:t>Braid funds at state and local level - identify, utilize funding sources that come with each participate (DW, TANF, </a:t>
          </a:r>
          <a:r>
            <a:rPr lang="en-US" sz="1200" b="0" dirty="0" smtClean="0"/>
            <a:t>etc.)</a:t>
          </a:r>
        </a:p>
        <a:p>
          <a:pPr algn="ctr">
            <a:lnSpc>
              <a:spcPct val="90000"/>
            </a:lnSpc>
          </a:pPr>
          <a:endParaRPr lang="en-US" sz="800" b="0" dirty="0"/>
        </a:p>
        <a:p>
          <a:pPr algn="ctr">
            <a:lnSpc>
              <a:spcPct val="90000"/>
            </a:lnSpc>
          </a:pPr>
          <a:r>
            <a:rPr lang="en-US" sz="1200" b="0" dirty="0" smtClean="0"/>
            <a:t>Connect </a:t>
          </a:r>
          <a:r>
            <a:rPr lang="en-US" sz="1200" b="0" dirty="0"/>
            <a:t>participants to local and federal financial </a:t>
          </a:r>
          <a:r>
            <a:rPr lang="en-US" sz="1200" b="0" dirty="0" smtClean="0"/>
            <a:t>aid</a:t>
          </a:r>
          <a:endParaRPr lang="en-US" sz="800" dirty="0"/>
        </a:p>
        <a:p>
          <a:pPr algn="ctr">
            <a:lnSpc>
              <a:spcPct val="90000"/>
            </a:lnSpc>
          </a:pPr>
          <a:endParaRPr lang="en-US" sz="600" dirty="0"/>
        </a:p>
        <a:p>
          <a:pPr algn="ctr">
            <a:lnSpc>
              <a:spcPct val="90000"/>
            </a:lnSpc>
          </a:pPr>
          <a:endParaRPr lang="en-US" sz="600" dirty="0"/>
        </a:p>
        <a:p>
          <a:pPr algn="ctr">
            <a:lnSpc>
              <a:spcPct val="90000"/>
            </a:lnSpc>
          </a:pPr>
          <a:endParaRPr lang="en-US" sz="600" dirty="0"/>
        </a:p>
        <a:p>
          <a:pPr algn="ctr">
            <a:lnSpc>
              <a:spcPct val="90000"/>
            </a:lnSpc>
          </a:pPr>
          <a:endParaRPr lang="en-US" sz="600" dirty="0"/>
        </a:p>
      </dgm:t>
    </dgm:pt>
    <dgm:pt modelId="{E93174A9-5D28-4F30-8D38-BE0BF82ABA11}" type="parTrans" cxnId="{9AFC8C91-5C7B-421C-92BF-E023A8A5FBFE}">
      <dgm:prSet/>
      <dgm:spPr/>
      <dgm:t>
        <a:bodyPr/>
        <a:lstStyle/>
        <a:p>
          <a:endParaRPr lang="en-US"/>
        </a:p>
      </dgm:t>
    </dgm:pt>
    <dgm:pt modelId="{D35D6342-88F1-4847-AE0B-D46C910456D5}" type="sibTrans" cxnId="{9AFC8C91-5C7B-421C-92BF-E023A8A5FBFE}">
      <dgm:prSet/>
      <dgm:spPr/>
      <dgm:t>
        <a:bodyPr/>
        <a:lstStyle/>
        <a:p>
          <a:endParaRPr lang="en-US"/>
        </a:p>
      </dgm:t>
    </dgm:pt>
    <dgm:pt modelId="{3276562F-EF9D-4621-88AE-CDC7A5A2872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n-US" sz="800" dirty="0"/>
        </a:p>
        <a:p>
          <a:pPr algn="ctr"/>
          <a:endParaRPr lang="en-US" sz="800" dirty="0"/>
        </a:p>
        <a:p>
          <a:pPr algn="ctr"/>
          <a:r>
            <a:rPr lang="en-US" sz="1600" b="1" dirty="0"/>
            <a:t>Align Policies &amp; Programs</a:t>
          </a:r>
        </a:p>
        <a:p>
          <a:pPr algn="ctr"/>
          <a:r>
            <a:rPr lang="en-US" sz="1400" b="0" dirty="0">
              <a:solidFill>
                <a:schemeClr val="bg2"/>
              </a:solidFill>
            </a:rPr>
            <a:t>Understand partners' </a:t>
          </a:r>
          <a:r>
            <a:rPr lang="en-US" sz="1400" b="0" dirty="0" smtClean="0">
              <a:solidFill>
                <a:schemeClr val="bg2"/>
              </a:solidFill>
            </a:rPr>
            <a:t>policies - what </a:t>
          </a:r>
          <a:r>
            <a:rPr lang="en-US" sz="1400" b="0" dirty="0">
              <a:solidFill>
                <a:schemeClr val="bg2"/>
              </a:solidFill>
            </a:rPr>
            <a:t>can flex and what can't</a:t>
          </a:r>
        </a:p>
        <a:p>
          <a:pPr algn="ctr"/>
          <a:endParaRPr lang="en-US" sz="800" b="0" dirty="0" smtClean="0">
            <a:solidFill>
              <a:schemeClr val="bg2"/>
            </a:solidFill>
          </a:endParaRPr>
        </a:p>
        <a:p>
          <a:pPr algn="ctr"/>
          <a:r>
            <a:rPr lang="en-US" sz="1400" b="0" dirty="0" smtClean="0">
              <a:solidFill>
                <a:schemeClr val="bg2"/>
              </a:solidFill>
            </a:rPr>
            <a:t>Change </a:t>
          </a:r>
          <a:r>
            <a:rPr lang="en-US" sz="1400" b="0" dirty="0">
              <a:solidFill>
                <a:schemeClr val="bg2"/>
              </a:solidFill>
            </a:rPr>
            <a:t>institutional policy to make this the "new normal</a:t>
          </a:r>
          <a:r>
            <a:rPr lang="en-US" sz="1400" b="0" dirty="0" smtClean="0">
              <a:solidFill>
                <a:schemeClr val="bg2"/>
              </a:solidFill>
            </a:rPr>
            <a:t>"</a:t>
          </a:r>
          <a:endParaRPr lang="en-US" sz="800" dirty="0"/>
        </a:p>
        <a:p>
          <a:pPr algn="ctr"/>
          <a:endParaRPr lang="en-US" sz="800" dirty="0"/>
        </a:p>
        <a:p>
          <a:pPr algn="ctr"/>
          <a:endParaRPr lang="en-US" sz="800" dirty="0"/>
        </a:p>
      </dgm:t>
    </dgm:pt>
    <dgm:pt modelId="{C99ABA54-1698-4269-B304-DE1C883036DB}" type="parTrans" cxnId="{7B551188-A348-43E5-9D4E-834C7C1D8C44}">
      <dgm:prSet/>
      <dgm:spPr/>
      <dgm:t>
        <a:bodyPr/>
        <a:lstStyle/>
        <a:p>
          <a:endParaRPr lang="en-US"/>
        </a:p>
      </dgm:t>
    </dgm:pt>
    <dgm:pt modelId="{B085A5C5-0366-4452-9E94-775EDF627D3C}" type="sibTrans" cxnId="{7B551188-A348-43E5-9D4E-834C7C1D8C44}">
      <dgm:prSet/>
      <dgm:spPr/>
      <dgm:t>
        <a:bodyPr/>
        <a:lstStyle/>
        <a:p>
          <a:endParaRPr lang="en-US"/>
        </a:p>
      </dgm:t>
    </dgm:pt>
    <dgm:pt modelId="{962BEF65-F017-4160-9A40-850DC4324053}">
      <dgm:prSet phldrT="[Text]" custT="1"/>
      <dgm:spPr>
        <a:solidFill>
          <a:srgbClr val="C00000"/>
        </a:solidFill>
      </dgm:spPr>
      <dgm:t>
        <a:bodyPr/>
        <a:lstStyle/>
        <a:p>
          <a:pPr algn="ctr"/>
          <a:endParaRPr lang="en-US" sz="1100" dirty="0"/>
        </a:p>
        <a:p>
          <a:pPr algn="ctr"/>
          <a:endParaRPr lang="en-US" sz="1100" b="1" dirty="0"/>
        </a:p>
        <a:p>
          <a:pPr algn="ctr"/>
          <a:r>
            <a:rPr lang="en-US" sz="1600" b="1" dirty="0"/>
            <a:t>Measure System Change &amp; Performance</a:t>
          </a:r>
        </a:p>
        <a:p>
          <a:pPr algn="ctr"/>
          <a:r>
            <a:rPr lang="en-US" sz="1200" b="0" dirty="0"/>
            <a:t>Connect the data pipelines - see what you learn</a:t>
          </a:r>
        </a:p>
        <a:p>
          <a:pPr algn="ctr"/>
          <a:r>
            <a:rPr lang="en-US" sz="1200" b="0" dirty="0"/>
            <a:t>Agree on  outcomes and address performance measures</a:t>
          </a:r>
        </a:p>
        <a:p>
          <a:pPr algn="ctr"/>
          <a:r>
            <a:rPr lang="en-US" sz="1200" b="0" dirty="0"/>
            <a:t>Comparative Analysis - </a:t>
          </a:r>
          <a:r>
            <a:rPr lang="en-US" sz="1200" b="0" dirty="0" smtClean="0"/>
            <a:t>scrutinize </a:t>
          </a:r>
          <a:r>
            <a:rPr lang="en-US" sz="1200" b="0" dirty="0"/>
            <a:t>business as usual </a:t>
          </a:r>
          <a:r>
            <a:rPr lang="en-US" sz="1200" b="0" dirty="0" err="1"/>
            <a:t>vs</a:t>
          </a:r>
          <a:r>
            <a:rPr lang="en-US" sz="1200" b="0" dirty="0"/>
            <a:t> adult career pathway</a:t>
          </a:r>
        </a:p>
        <a:p>
          <a:pPr algn="ctr"/>
          <a:endParaRPr lang="en-US" sz="600" dirty="0"/>
        </a:p>
        <a:p>
          <a:pPr algn="ctr"/>
          <a:endParaRPr lang="en-US" sz="600" dirty="0"/>
        </a:p>
        <a:p>
          <a:pPr algn="ctr"/>
          <a:endParaRPr lang="en-US" sz="600" dirty="0"/>
        </a:p>
        <a:p>
          <a:pPr algn="ctr"/>
          <a:endParaRPr lang="en-US" sz="600" dirty="0"/>
        </a:p>
      </dgm:t>
    </dgm:pt>
    <dgm:pt modelId="{84E3AFC0-62B4-44AF-83CA-8FCE7092559D}" type="parTrans" cxnId="{4CF54DD3-8191-4A18-8C55-52FBB36922B0}">
      <dgm:prSet/>
      <dgm:spPr/>
      <dgm:t>
        <a:bodyPr/>
        <a:lstStyle/>
        <a:p>
          <a:endParaRPr lang="en-US"/>
        </a:p>
      </dgm:t>
    </dgm:pt>
    <dgm:pt modelId="{87EDD291-B923-49C7-95BA-F15CCF4FB369}" type="sibTrans" cxnId="{4CF54DD3-8191-4A18-8C55-52FBB36922B0}">
      <dgm:prSet/>
      <dgm:spPr/>
      <dgm:t>
        <a:bodyPr/>
        <a:lstStyle/>
        <a:p>
          <a:endParaRPr lang="en-US"/>
        </a:p>
      </dgm:t>
    </dgm:pt>
    <dgm:pt modelId="{7CC63051-D6A9-4654-A87C-E4DDE103C613}" type="pres">
      <dgm:prSet presAssocID="{23C2B27F-F162-4936-B733-82218708F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EEF1B4-4381-436A-B28C-F42AC79CCD93}" type="pres">
      <dgm:prSet presAssocID="{23C2B27F-F162-4936-B733-82218708FB6A}" presName="cycle" presStyleCnt="0"/>
      <dgm:spPr/>
    </dgm:pt>
    <dgm:pt modelId="{FF061D6D-BBA3-4568-82B5-E2D7838C3465}" type="pres">
      <dgm:prSet presAssocID="{4405ADBF-4C86-4F65-B503-7E25E9424BF5}" presName="nodeFirstNode" presStyleLbl="node1" presStyleIdx="0" presStyleCnt="6" custScaleX="116860" custScaleY="139151" custRadScaleRad="90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4BFCA-D198-4CFC-BEF2-3D8F3460B01E}" type="pres">
      <dgm:prSet presAssocID="{57B7D259-FAAD-43D6-BC2E-11DF9B22404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FB7F113-2ABC-4631-91DF-72451DD7D180}" type="pres">
      <dgm:prSet presAssocID="{ED0220E3-4947-40E9-AC2E-1F4DE7CED5E4}" presName="nodeFollowingNodes" presStyleLbl="node1" presStyleIdx="1" presStyleCnt="6" custScaleX="109693" custScaleY="148332" custRadScaleRad="124456" custRadScaleInc="2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3F67D-C5C6-45AD-8669-3A4E39760DED}" type="pres">
      <dgm:prSet presAssocID="{BF670826-52A1-4053-B096-2D1BA1F9967F}" presName="nodeFollowingNodes" presStyleLbl="node1" presStyleIdx="2" presStyleCnt="6" custScaleX="104846" custScaleY="138928" custRadScaleRad="123006" custRadScaleInc="-25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7B4BF-71AA-4034-98BD-34BB7D6887CF}" type="pres">
      <dgm:prSet presAssocID="{A21B64B7-167C-42A3-8012-B304AE4FD11A}" presName="nodeFollowingNodes" presStyleLbl="node1" presStyleIdx="3" presStyleCnt="6" custScaleX="121658" custScaleY="151923" custRadScaleRad="89356" custRadScaleInc="-2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707E-990C-4365-BB49-BCFB51C8D1FC}" type="pres">
      <dgm:prSet presAssocID="{3276562F-EF9D-4621-88AE-CDC7A5A2872D}" presName="nodeFollowingNodes" presStyleLbl="node1" presStyleIdx="4" presStyleCnt="6" custScaleX="109693" custScaleY="136151" custRadScaleRad="123701" custRadScaleInc="23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FF99C-0E8C-475B-BA87-F75144A3D760}" type="pres">
      <dgm:prSet presAssocID="{962BEF65-F017-4160-9A40-850DC4324053}" presName="nodeFollowingNodes" presStyleLbl="node1" presStyleIdx="5" presStyleCnt="6" custScaleX="109693" custScaleY="152534" custRadScaleRad="124644" custRadScaleInc="-20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C5AC1-96CA-4B24-8E26-A5E0417AC9E9}" type="presOf" srcId="{BF670826-52A1-4053-B096-2D1BA1F9967F}" destId="{2653F67D-C5C6-45AD-8669-3A4E39760DED}" srcOrd="0" destOrd="0" presId="urn:microsoft.com/office/officeart/2005/8/layout/cycle3"/>
    <dgm:cxn modelId="{FC8EC2A4-4C2B-4923-A737-BEADA7D934EF}" srcId="{23C2B27F-F162-4936-B733-82218708FB6A}" destId="{BF670826-52A1-4053-B096-2D1BA1F9967F}" srcOrd="2" destOrd="0" parTransId="{06C03BBF-9BAC-4FB7-A984-E7DC40060B67}" sibTransId="{1F1B4FF1-2D50-4A51-B8B8-6BDC45133C04}"/>
    <dgm:cxn modelId="{DCF0961E-A4C1-479E-A955-89392DAF946D}" type="presOf" srcId="{23C2B27F-F162-4936-B733-82218708FB6A}" destId="{7CC63051-D6A9-4654-A87C-E4DDE103C613}" srcOrd="0" destOrd="0" presId="urn:microsoft.com/office/officeart/2005/8/layout/cycle3"/>
    <dgm:cxn modelId="{D20F8DC4-97E7-40E2-BE15-C57DCCCF8051}" type="presOf" srcId="{A21B64B7-167C-42A3-8012-B304AE4FD11A}" destId="{1607B4BF-71AA-4034-98BD-34BB7D6887CF}" srcOrd="0" destOrd="0" presId="urn:microsoft.com/office/officeart/2005/8/layout/cycle3"/>
    <dgm:cxn modelId="{7B551188-A348-43E5-9D4E-834C7C1D8C44}" srcId="{23C2B27F-F162-4936-B733-82218708FB6A}" destId="{3276562F-EF9D-4621-88AE-CDC7A5A2872D}" srcOrd="4" destOrd="0" parTransId="{C99ABA54-1698-4269-B304-DE1C883036DB}" sibTransId="{B085A5C5-0366-4452-9E94-775EDF627D3C}"/>
    <dgm:cxn modelId="{BE80D7D4-2CA7-455B-B8DB-B625A97598B1}" type="presOf" srcId="{ED0220E3-4947-40E9-AC2E-1F4DE7CED5E4}" destId="{EFB7F113-2ABC-4631-91DF-72451DD7D180}" srcOrd="0" destOrd="0" presId="urn:microsoft.com/office/officeart/2005/8/layout/cycle3"/>
    <dgm:cxn modelId="{8E300F36-4C31-4C81-AA5D-E19AA635697F}" type="presOf" srcId="{3276562F-EF9D-4621-88AE-CDC7A5A2872D}" destId="{8CBB707E-990C-4365-BB49-BCFB51C8D1FC}" srcOrd="0" destOrd="0" presId="urn:microsoft.com/office/officeart/2005/8/layout/cycle3"/>
    <dgm:cxn modelId="{9AFC8C91-5C7B-421C-92BF-E023A8A5FBFE}" srcId="{23C2B27F-F162-4936-B733-82218708FB6A}" destId="{A21B64B7-167C-42A3-8012-B304AE4FD11A}" srcOrd="3" destOrd="0" parTransId="{E93174A9-5D28-4F30-8D38-BE0BF82ABA11}" sibTransId="{D35D6342-88F1-4847-AE0B-D46C910456D5}"/>
    <dgm:cxn modelId="{CD588E37-C489-4589-A88D-865B98ACD956}" type="presOf" srcId="{4405ADBF-4C86-4F65-B503-7E25E9424BF5}" destId="{FF061D6D-BBA3-4568-82B5-E2D7838C3465}" srcOrd="0" destOrd="0" presId="urn:microsoft.com/office/officeart/2005/8/layout/cycle3"/>
    <dgm:cxn modelId="{B1D61F60-FC47-4392-AC43-047579B56654}" type="presOf" srcId="{962BEF65-F017-4160-9A40-850DC4324053}" destId="{08DFF99C-0E8C-475B-BA87-F75144A3D760}" srcOrd="0" destOrd="0" presId="urn:microsoft.com/office/officeart/2005/8/layout/cycle3"/>
    <dgm:cxn modelId="{422FD13F-1AE7-49CC-BCA8-4A7104325103}" type="presOf" srcId="{57B7D259-FAAD-43D6-BC2E-11DF9B22404C}" destId="{2674BFCA-D198-4CFC-BEF2-3D8F3460B01E}" srcOrd="0" destOrd="0" presId="urn:microsoft.com/office/officeart/2005/8/layout/cycle3"/>
    <dgm:cxn modelId="{41408FC9-A5DF-4579-A0F4-61DC469EBE2C}" srcId="{23C2B27F-F162-4936-B733-82218708FB6A}" destId="{4405ADBF-4C86-4F65-B503-7E25E9424BF5}" srcOrd="0" destOrd="0" parTransId="{9E7A5800-4C53-4A59-A6D7-1969722DC26E}" sibTransId="{57B7D259-FAAD-43D6-BC2E-11DF9B22404C}"/>
    <dgm:cxn modelId="{606AE519-2047-4502-B61A-B55120474A54}" srcId="{23C2B27F-F162-4936-B733-82218708FB6A}" destId="{ED0220E3-4947-40E9-AC2E-1F4DE7CED5E4}" srcOrd="1" destOrd="0" parTransId="{CD840869-29D6-4700-B5BB-84DE9FB2D1C6}" sibTransId="{9C06E475-8989-4A63-BBB3-22CD967F4F70}"/>
    <dgm:cxn modelId="{4CF54DD3-8191-4A18-8C55-52FBB36922B0}" srcId="{23C2B27F-F162-4936-B733-82218708FB6A}" destId="{962BEF65-F017-4160-9A40-850DC4324053}" srcOrd="5" destOrd="0" parTransId="{84E3AFC0-62B4-44AF-83CA-8FCE7092559D}" sibTransId="{87EDD291-B923-49C7-95BA-F15CCF4FB369}"/>
    <dgm:cxn modelId="{34FF26AD-514B-44E5-BACC-DCDEBD0BE941}" type="presParOf" srcId="{7CC63051-D6A9-4654-A87C-E4DDE103C613}" destId="{11EEF1B4-4381-436A-B28C-F42AC79CCD93}" srcOrd="0" destOrd="0" presId="urn:microsoft.com/office/officeart/2005/8/layout/cycle3"/>
    <dgm:cxn modelId="{950FC57F-38D3-45E9-A85A-F7250CCED0C4}" type="presParOf" srcId="{11EEF1B4-4381-436A-B28C-F42AC79CCD93}" destId="{FF061D6D-BBA3-4568-82B5-E2D7838C3465}" srcOrd="0" destOrd="0" presId="urn:microsoft.com/office/officeart/2005/8/layout/cycle3"/>
    <dgm:cxn modelId="{20A3D083-E700-4DAB-8D1B-A12DA52C267E}" type="presParOf" srcId="{11EEF1B4-4381-436A-B28C-F42AC79CCD93}" destId="{2674BFCA-D198-4CFC-BEF2-3D8F3460B01E}" srcOrd="1" destOrd="0" presId="urn:microsoft.com/office/officeart/2005/8/layout/cycle3"/>
    <dgm:cxn modelId="{54F16A8A-72CF-4EDC-BFB7-E68DE970F439}" type="presParOf" srcId="{11EEF1B4-4381-436A-B28C-F42AC79CCD93}" destId="{EFB7F113-2ABC-4631-91DF-72451DD7D180}" srcOrd="2" destOrd="0" presId="urn:microsoft.com/office/officeart/2005/8/layout/cycle3"/>
    <dgm:cxn modelId="{416EE9DF-D265-4DB2-AC96-5B96241A23B2}" type="presParOf" srcId="{11EEF1B4-4381-436A-B28C-F42AC79CCD93}" destId="{2653F67D-C5C6-45AD-8669-3A4E39760DED}" srcOrd="3" destOrd="0" presId="urn:microsoft.com/office/officeart/2005/8/layout/cycle3"/>
    <dgm:cxn modelId="{C6C975D0-2994-4547-A309-7D95142EE5F0}" type="presParOf" srcId="{11EEF1B4-4381-436A-B28C-F42AC79CCD93}" destId="{1607B4BF-71AA-4034-98BD-34BB7D6887CF}" srcOrd="4" destOrd="0" presId="urn:microsoft.com/office/officeart/2005/8/layout/cycle3"/>
    <dgm:cxn modelId="{C910E985-AB1A-4481-B2C0-76C88D73F69E}" type="presParOf" srcId="{11EEF1B4-4381-436A-B28C-F42AC79CCD93}" destId="{8CBB707E-990C-4365-BB49-BCFB51C8D1FC}" srcOrd="5" destOrd="0" presId="urn:microsoft.com/office/officeart/2005/8/layout/cycle3"/>
    <dgm:cxn modelId="{D2446856-C13D-4981-82E5-855D9DB42B63}" type="presParOf" srcId="{11EEF1B4-4381-436A-B28C-F42AC79CCD93}" destId="{08DFF99C-0E8C-475B-BA87-F75144A3D76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53AA1-A8B2-4ACA-A789-BE373BA93CF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36B6E-B2CA-4966-BD15-0DCD24A82B79}">
      <dgm:prSet/>
      <dgm:spPr/>
      <dgm:t>
        <a:bodyPr/>
        <a:lstStyle/>
        <a:p>
          <a:pPr rtl="0"/>
          <a:r>
            <a:rPr lang="en-US" b="1" dirty="0" smtClean="0"/>
            <a:t>Kansas Career Pathways Include</a:t>
          </a:r>
          <a:endParaRPr lang="en-US" dirty="0"/>
        </a:p>
      </dgm:t>
    </dgm:pt>
    <dgm:pt modelId="{7372755A-E620-4BDD-A559-8612F04C8428}" type="parTrans" cxnId="{9DA3E301-F7B3-43EB-8F8B-28E7C5254560}">
      <dgm:prSet/>
      <dgm:spPr/>
      <dgm:t>
        <a:bodyPr/>
        <a:lstStyle/>
        <a:p>
          <a:endParaRPr lang="en-US"/>
        </a:p>
      </dgm:t>
    </dgm:pt>
    <dgm:pt modelId="{E7FD5DB5-1582-4557-82C0-3B9F6D16247B}" type="sibTrans" cxnId="{9DA3E301-F7B3-43EB-8F8B-28E7C5254560}">
      <dgm:prSet/>
      <dgm:spPr/>
      <dgm:t>
        <a:bodyPr/>
        <a:lstStyle/>
        <a:p>
          <a:endParaRPr lang="en-US"/>
        </a:p>
      </dgm:t>
    </dgm:pt>
    <dgm:pt modelId="{34B8B5F2-6BFE-4968-B7FC-FECC336B5EA3}">
      <dgm:prSet/>
      <dgm:spPr/>
      <dgm:t>
        <a:bodyPr/>
        <a:lstStyle/>
        <a:p>
          <a:pPr rtl="0"/>
          <a:r>
            <a:rPr lang="en-US" sz="1600" b="1" smtClean="0"/>
            <a:t>the Six Elements</a:t>
          </a:r>
          <a:endParaRPr lang="en-US" sz="1600"/>
        </a:p>
      </dgm:t>
    </dgm:pt>
    <dgm:pt modelId="{FEF1813C-73B6-427A-9056-92E0BEC7A4F5}" type="parTrans" cxnId="{66EF2875-ACC5-4594-8B60-810666A71525}">
      <dgm:prSet/>
      <dgm:spPr/>
      <dgm:t>
        <a:bodyPr/>
        <a:lstStyle/>
        <a:p>
          <a:endParaRPr lang="en-US"/>
        </a:p>
      </dgm:t>
    </dgm:pt>
    <dgm:pt modelId="{B86B8E39-F237-4A4E-BD7C-D71AB604B9DE}" type="sibTrans" cxnId="{66EF2875-ACC5-4594-8B60-810666A71525}">
      <dgm:prSet/>
      <dgm:spPr/>
      <dgm:t>
        <a:bodyPr/>
        <a:lstStyle/>
        <a:p>
          <a:endParaRPr lang="en-US"/>
        </a:p>
      </dgm:t>
    </dgm:pt>
    <dgm:pt modelId="{25DEE79F-7D1B-4A5F-B4C7-F7BE8EEEFA27}">
      <dgm:prSet custT="1"/>
      <dgm:spPr/>
      <dgm:t>
        <a:bodyPr/>
        <a:lstStyle/>
        <a:p>
          <a:pPr rtl="0"/>
          <a:r>
            <a:rPr lang="en-US" sz="1400" dirty="0" smtClean="0"/>
            <a:t>Sector-strategy</a:t>
          </a:r>
          <a:endParaRPr lang="en-US" sz="1400" dirty="0"/>
        </a:p>
      </dgm:t>
    </dgm:pt>
    <dgm:pt modelId="{CA77DFBB-866E-4284-B38E-A624BFAADAF1}" type="parTrans" cxnId="{CF109830-5C1E-46C3-A1CA-FC9576AE478D}">
      <dgm:prSet/>
      <dgm:spPr/>
      <dgm:t>
        <a:bodyPr/>
        <a:lstStyle/>
        <a:p>
          <a:endParaRPr lang="en-US"/>
        </a:p>
      </dgm:t>
    </dgm:pt>
    <dgm:pt modelId="{EE7D8D5F-8FB5-426C-A364-C45117F11D3B}" type="sibTrans" cxnId="{CF109830-5C1E-46C3-A1CA-FC9576AE478D}">
      <dgm:prSet/>
      <dgm:spPr/>
      <dgm:t>
        <a:bodyPr/>
        <a:lstStyle/>
        <a:p>
          <a:endParaRPr lang="en-US"/>
        </a:p>
      </dgm:t>
    </dgm:pt>
    <dgm:pt modelId="{3E6A40DB-B248-41B0-AB3C-94C6DBD921F1}">
      <dgm:prSet custT="1"/>
      <dgm:spPr/>
      <dgm:t>
        <a:bodyPr/>
        <a:lstStyle/>
        <a:p>
          <a:pPr rtl="0"/>
          <a:r>
            <a:rPr lang="en-US" sz="1400" dirty="0" smtClean="0"/>
            <a:t>“Stackable” credentials</a:t>
          </a:r>
          <a:endParaRPr lang="en-US" sz="1400" dirty="0"/>
        </a:p>
      </dgm:t>
    </dgm:pt>
    <dgm:pt modelId="{4FCF1FC4-528C-47D7-A11C-3E25166BF930}" type="parTrans" cxnId="{2420D92D-E17F-47AD-8BE2-41C25EF4E5B6}">
      <dgm:prSet/>
      <dgm:spPr/>
      <dgm:t>
        <a:bodyPr/>
        <a:lstStyle/>
        <a:p>
          <a:endParaRPr lang="en-US"/>
        </a:p>
      </dgm:t>
    </dgm:pt>
    <dgm:pt modelId="{9FDAE93F-D065-4D38-9222-F11DB555B89C}" type="sibTrans" cxnId="{2420D92D-E17F-47AD-8BE2-41C25EF4E5B6}">
      <dgm:prSet/>
      <dgm:spPr/>
      <dgm:t>
        <a:bodyPr/>
        <a:lstStyle/>
        <a:p>
          <a:endParaRPr lang="en-US"/>
        </a:p>
      </dgm:t>
    </dgm:pt>
    <dgm:pt modelId="{15150FC1-715A-4C5F-ADD4-27C9C54ACC32}">
      <dgm:prSet custT="1"/>
      <dgm:spPr/>
      <dgm:t>
        <a:bodyPr/>
        <a:lstStyle/>
        <a:p>
          <a:pPr rtl="0"/>
          <a:r>
            <a:rPr lang="en-US" sz="1400" smtClean="0"/>
            <a:t>Contextualized learning</a:t>
          </a:r>
          <a:endParaRPr lang="en-US" sz="1400"/>
        </a:p>
      </dgm:t>
    </dgm:pt>
    <dgm:pt modelId="{6C9F50D2-9EAA-4724-B3E7-528121DE2712}" type="parTrans" cxnId="{41BF6987-C142-4103-8324-4CCC45ECA456}">
      <dgm:prSet/>
      <dgm:spPr/>
      <dgm:t>
        <a:bodyPr/>
        <a:lstStyle/>
        <a:p>
          <a:endParaRPr lang="en-US"/>
        </a:p>
      </dgm:t>
    </dgm:pt>
    <dgm:pt modelId="{1278994E-4787-4193-8333-BE2EC5019315}" type="sibTrans" cxnId="{41BF6987-C142-4103-8324-4CCC45ECA456}">
      <dgm:prSet/>
      <dgm:spPr/>
      <dgm:t>
        <a:bodyPr/>
        <a:lstStyle/>
        <a:p>
          <a:endParaRPr lang="en-US"/>
        </a:p>
      </dgm:t>
    </dgm:pt>
    <dgm:pt modelId="{1D9430B3-56DF-45BE-8512-12A43F168CD7}">
      <dgm:prSet custT="1"/>
      <dgm:spPr/>
      <dgm:t>
        <a:bodyPr/>
        <a:lstStyle/>
        <a:p>
          <a:pPr rtl="0"/>
          <a:r>
            <a:rPr lang="en-US" sz="1400" dirty="0" smtClean="0"/>
            <a:t>Accelerated/integrated education and training</a:t>
          </a:r>
          <a:endParaRPr lang="en-US" sz="1400" dirty="0"/>
        </a:p>
      </dgm:t>
    </dgm:pt>
    <dgm:pt modelId="{CBEC0B00-8271-4B8F-8591-9735C54F6159}" type="parTrans" cxnId="{000B58B6-3B1B-44F9-ACE1-0E8C36BCCC61}">
      <dgm:prSet/>
      <dgm:spPr/>
      <dgm:t>
        <a:bodyPr/>
        <a:lstStyle/>
        <a:p>
          <a:endParaRPr lang="en-US"/>
        </a:p>
      </dgm:t>
    </dgm:pt>
    <dgm:pt modelId="{1AF84056-2807-43BC-9F1F-4E36A9C23568}" type="sibTrans" cxnId="{000B58B6-3B1B-44F9-ACE1-0E8C36BCCC61}">
      <dgm:prSet/>
      <dgm:spPr/>
      <dgm:t>
        <a:bodyPr/>
        <a:lstStyle/>
        <a:p>
          <a:endParaRPr lang="en-US"/>
        </a:p>
      </dgm:t>
    </dgm:pt>
    <dgm:pt modelId="{19D45A5A-8D88-473E-88CB-0B63191E6FC6}">
      <dgm:prSet custT="1"/>
      <dgm:spPr/>
      <dgm:t>
        <a:bodyPr/>
        <a:lstStyle/>
        <a:p>
          <a:pPr rtl="0"/>
          <a:r>
            <a:rPr lang="en-US" sz="1400" smtClean="0"/>
            <a:t>Industry-recognized credentials</a:t>
          </a:r>
          <a:endParaRPr lang="en-US" sz="1400"/>
        </a:p>
      </dgm:t>
    </dgm:pt>
    <dgm:pt modelId="{C870AA06-2069-4CC4-BD77-E6E921B83C2C}" type="parTrans" cxnId="{BB809DFA-7004-4775-8F9E-A2D05DF08874}">
      <dgm:prSet/>
      <dgm:spPr/>
      <dgm:t>
        <a:bodyPr/>
        <a:lstStyle/>
        <a:p>
          <a:endParaRPr lang="en-US"/>
        </a:p>
      </dgm:t>
    </dgm:pt>
    <dgm:pt modelId="{4247460D-F0B4-42F5-8CF5-63A21689F143}" type="sibTrans" cxnId="{BB809DFA-7004-4775-8F9E-A2D05DF08874}">
      <dgm:prSet/>
      <dgm:spPr/>
      <dgm:t>
        <a:bodyPr/>
        <a:lstStyle/>
        <a:p>
          <a:endParaRPr lang="en-US"/>
        </a:p>
      </dgm:t>
    </dgm:pt>
    <dgm:pt modelId="{A3626C05-DEF0-41B4-838E-66AB8CAEBB83}">
      <dgm:prSet custT="1"/>
      <dgm:spPr/>
      <dgm:t>
        <a:bodyPr/>
        <a:lstStyle/>
        <a:p>
          <a:pPr rtl="0"/>
          <a:r>
            <a:rPr lang="en-US" sz="1400" smtClean="0"/>
            <a:t>Multiple entry/exit points</a:t>
          </a:r>
          <a:endParaRPr lang="en-US" sz="1400"/>
        </a:p>
      </dgm:t>
    </dgm:pt>
    <dgm:pt modelId="{C5AD5F9D-F2C4-4B40-8F6F-0A796F513529}" type="parTrans" cxnId="{6F7EC351-F5D4-4B96-83FE-C4EBC686ED59}">
      <dgm:prSet/>
      <dgm:spPr/>
      <dgm:t>
        <a:bodyPr/>
        <a:lstStyle/>
        <a:p>
          <a:endParaRPr lang="en-US"/>
        </a:p>
      </dgm:t>
    </dgm:pt>
    <dgm:pt modelId="{102C8E26-66FB-4F1A-8BAB-5C2A73D8E9A4}" type="sibTrans" cxnId="{6F7EC351-F5D4-4B96-83FE-C4EBC686ED59}">
      <dgm:prSet/>
      <dgm:spPr/>
      <dgm:t>
        <a:bodyPr/>
        <a:lstStyle/>
        <a:p>
          <a:endParaRPr lang="en-US"/>
        </a:p>
      </dgm:t>
    </dgm:pt>
    <dgm:pt modelId="{C3BE86BF-5F51-4B68-B2D1-B74B72655E0B}">
      <dgm:prSet custT="1"/>
      <dgm:spPr/>
      <dgm:t>
        <a:bodyPr/>
        <a:lstStyle/>
        <a:p>
          <a:pPr rtl="0"/>
          <a:r>
            <a:rPr lang="en-US" sz="1400" dirty="0" smtClean="0"/>
            <a:t>Intensive supports</a:t>
          </a:r>
          <a:endParaRPr lang="en-US" sz="1400" dirty="0"/>
        </a:p>
      </dgm:t>
    </dgm:pt>
    <dgm:pt modelId="{38373300-1138-438A-8268-4FAFA7D9A657}" type="parTrans" cxnId="{EF4CC199-CCB3-4250-A9A7-3E48B3CDA2F4}">
      <dgm:prSet/>
      <dgm:spPr/>
      <dgm:t>
        <a:bodyPr/>
        <a:lstStyle/>
        <a:p>
          <a:endParaRPr lang="en-US"/>
        </a:p>
      </dgm:t>
    </dgm:pt>
    <dgm:pt modelId="{C0290A52-5E89-49FF-8F73-2A7EBAF79185}" type="sibTrans" cxnId="{EF4CC199-CCB3-4250-A9A7-3E48B3CDA2F4}">
      <dgm:prSet/>
      <dgm:spPr/>
      <dgm:t>
        <a:bodyPr/>
        <a:lstStyle/>
        <a:p>
          <a:endParaRPr lang="en-US"/>
        </a:p>
      </dgm:t>
    </dgm:pt>
    <dgm:pt modelId="{21B94F31-B6F6-4C19-8CA8-29ACC627A232}">
      <dgm:prSet custT="1"/>
      <dgm:spPr/>
      <dgm:t>
        <a:bodyPr/>
        <a:lstStyle/>
        <a:p>
          <a:pPr rtl="0"/>
          <a:r>
            <a:rPr lang="en-US" sz="1400" dirty="0" smtClean="0"/>
            <a:t>Flexible enough to meet needs of adults</a:t>
          </a:r>
          <a:endParaRPr lang="en-US" sz="1400" dirty="0"/>
        </a:p>
      </dgm:t>
    </dgm:pt>
    <dgm:pt modelId="{128804BB-7B33-4E53-94E8-0D01976FD5F0}" type="parTrans" cxnId="{0758E0E9-B7B1-48A7-8944-0A95BB64B63F}">
      <dgm:prSet/>
      <dgm:spPr/>
      <dgm:t>
        <a:bodyPr/>
        <a:lstStyle/>
        <a:p>
          <a:endParaRPr lang="en-US"/>
        </a:p>
      </dgm:t>
    </dgm:pt>
    <dgm:pt modelId="{ACDBF481-998A-43A1-94E1-033C9D0D8971}" type="sibTrans" cxnId="{0758E0E9-B7B1-48A7-8944-0A95BB64B63F}">
      <dgm:prSet/>
      <dgm:spPr/>
      <dgm:t>
        <a:bodyPr/>
        <a:lstStyle/>
        <a:p>
          <a:endParaRPr lang="en-US"/>
        </a:p>
      </dgm:t>
    </dgm:pt>
    <dgm:pt modelId="{E1876F6D-F3AC-4BF6-B77E-96CE9D6EB313}" type="pres">
      <dgm:prSet presAssocID="{F9253AA1-A8B2-4ACA-A789-BE373BA93C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4BA1E-82D2-4B64-B1B5-D252673ECE55}" type="pres">
      <dgm:prSet presAssocID="{BC936B6E-B2CA-4966-BD15-0DCD24A82B79}" presName="node" presStyleLbl="node1" presStyleIdx="0" presStyleCnt="2" custScaleX="105560" custScaleY="105560" custRadScaleRad="95231" custRadScaleInc="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071B4-47F1-45B9-BDD4-D9CE123E58C5}" type="pres">
      <dgm:prSet presAssocID="{E7FD5DB5-1582-4557-82C0-3B9F6D16247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B2CCF30-29BF-4857-8508-63BE51FBEDD3}" type="pres">
      <dgm:prSet presAssocID="{E7FD5DB5-1582-4557-82C0-3B9F6D16247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E3EE266-195E-47B2-B6A9-EA478CF03939}" type="pres">
      <dgm:prSet presAssocID="{34B8B5F2-6BFE-4968-B7FC-FECC336B5EA3}" presName="node" presStyleLbl="node1" presStyleIdx="1" presStyleCnt="2" custScaleX="105560" custScaleY="105560" custRadScaleRad="94624" custRadScaleInc="-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16E30-A953-43EB-B55B-35959B8BCBF0}" type="pres">
      <dgm:prSet presAssocID="{B86B8E39-F237-4A4E-BD7C-D71AB604B9D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EBB59CA-8A1C-45E6-80DD-2E31F1F863AF}" type="pres">
      <dgm:prSet presAssocID="{B86B8E39-F237-4A4E-BD7C-D71AB604B9DE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CF109830-5C1E-46C3-A1CA-FC9576AE478D}" srcId="{34B8B5F2-6BFE-4968-B7FC-FECC336B5EA3}" destId="{25DEE79F-7D1B-4A5F-B4C7-F7BE8EEEFA27}" srcOrd="0" destOrd="0" parTransId="{CA77DFBB-866E-4284-B38E-A624BFAADAF1}" sibTransId="{EE7D8D5F-8FB5-426C-A364-C45117F11D3B}"/>
    <dgm:cxn modelId="{FD82ACD9-50F9-4A80-A688-10E0AE9454ED}" type="presOf" srcId="{B86B8E39-F237-4A4E-BD7C-D71AB604B9DE}" destId="{BEBB59CA-8A1C-45E6-80DD-2E31F1F863AF}" srcOrd="1" destOrd="0" presId="urn:microsoft.com/office/officeart/2005/8/layout/cycle2"/>
    <dgm:cxn modelId="{66EF2875-ACC5-4594-8B60-810666A71525}" srcId="{F9253AA1-A8B2-4ACA-A789-BE373BA93CF6}" destId="{34B8B5F2-6BFE-4968-B7FC-FECC336B5EA3}" srcOrd="1" destOrd="0" parTransId="{FEF1813C-73B6-427A-9056-92E0BEC7A4F5}" sibTransId="{B86B8E39-F237-4A4E-BD7C-D71AB604B9DE}"/>
    <dgm:cxn modelId="{5F9ECA42-A259-489E-8B7C-18959EF529AB}" type="presOf" srcId="{BC936B6E-B2CA-4966-BD15-0DCD24A82B79}" destId="{3774BA1E-82D2-4B64-B1B5-D252673ECE55}" srcOrd="0" destOrd="0" presId="urn:microsoft.com/office/officeart/2005/8/layout/cycle2"/>
    <dgm:cxn modelId="{000B58B6-3B1B-44F9-ACE1-0E8C36BCCC61}" srcId="{34B8B5F2-6BFE-4968-B7FC-FECC336B5EA3}" destId="{1D9430B3-56DF-45BE-8512-12A43F168CD7}" srcOrd="3" destOrd="0" parTransId="{CBEC0B00-8271-4B8F-8591-9735C54F6159}" sibTransId="{1AF84056-2807-43BC-9F1F-4E36A9C23568}"/>
    <dgm:cxn modelId="{EF4CC199-CCB3-4250-A9A7-3E48B3CDA2F4}" srcId="{34B8B5F2-6BFE-4968-B7FC-FECC336B5EA3}" destId="{C3BE86BF-5F51-4B68-B2D1-B74B72655E0B}" srcOrd="6" destOrd="0" parTransId="{38373300-1138-438A-8268-4FAFA7D9A657}" sibTransId="{C0290A52-5E89-49FF-8F73-2A7EBAF79185}"/>
    <dgm:cxn modelId="{2420D92D-E17F-47AD-8BE2-41C25EF4E5B6}" srcId="{34B8B5F2-6BFE-4968-B7FC-FECC336B5EA3}" destId="{3E6A40DB-B248-41B0-AB3C-94C6DBD921F1}" srcOrd="1" destOrd="0" parTransId="{4FCF1FC4-528C-47D7-A11C-3E25166BF930}" sibTransId="{9FDAE93F-D065-4D38-9222-F11DB555B89C}"/>
    <dgm:cxn modelId="{B3DD4D1A-6480-4AF1-889A-5B0C8C552E44}" type="presOf" srcId="{1D9430B3-56DF-45BE-8512-12A43F168CD7}" destId="{1E3EE266-195E-47B2-B6A9-EA478CF03939}" srcOrd="0" destOrd="4" presId="urn:microsoft.com/office/officeart/2005/8/layout/cycle2"/>
    <dgm:cxn modelId="{1A271E7F-CBC7-400B-B243-75BD9FFC460C}" type="presOf" srcId="{25DEE79F-7D1B-4A5F-B4C7-F7BE8EEEFA27}" destId="{1E3EE266-195E-47B2-B6A9-EA478CF03939}" srcOrd="0" destOrd="1" presId="urn:microsoft.com/office/officeart/2005/8/layout/cycle2"/>
    <dgm:cxn modelId="{9DA3E301-F7B3-43EB-8F8B-28E7C5254560}" srcId="{F9253AA1-A8B2-4ACA-A789-BE373BA93CF6}" destId="{BC936B6E-B2CA-4966-BD15-0DCD24A82B79}" srcOrd="0" destOrd="0" parTransId="{7372755A-E620-4BDD-A559-8612F04C8428}" sibTransId="{E7FD5DB5-1582-4557-82C0-3B9F6D16247B}"/>
    <dgm:cxn modelId="{395F4411-0232-42A8-A22D-FE0E21193E57}" type="presOf" srcId="{3E6A40DB-B248-41B0-AB3C-94C6DBD921F1}" destId="{1E3EE266-195E-47B2-B6A9-EA478CF03939}" srcOrd="0" destOrd="2" presId="urn:microsoft.com/office/officeart/2005/8/layout/cycle2"/>
    <dgm:cxn modelId="{1A71241B-583C-4C05-A388-00E659645140}" type="presOf" srcId="{E7FD5DB5-1582-4557-82C0-3B9F6D16247B}" destId="{43C071B4-47F1-45B9-BDD4-D9CE123E58C5}" srcOrd="0" destOrd="0" presId="urn:microsoft.com/office/officeart/2005/8/layout/cycle2"/>
    <dgm:cxn modelId="{BB809DFA-7004-4775-8F9E-A2D05DF08874}" srcId="{34B8B5F2-6BFE-4968-B7FC-FECC336B5EA3}" destId="{19D45A5A-8D88-473E-88CB-0B63191E6FC6}" srcOrd="4" destOrd="0" parTransId="{C870AA06-2069-4CC4-BD77-E6E921B83C2C}" sibTransId="{4247460D-F0B4-42F5-8CF5-63A21689F143}"/>
    <dgm:cxn modelId="{B05E8F66-E35C-46E2-A990-E5B776663091}" type="presOf" srcId="{E7FD5DB5-1582-4557-82C0-3B9F6D16247B}" destId="{7B2CCF30-29BF-4857-8508-63BE51FBEDD3}" srcOrd="1" destOrd="0" presId="urn:microsoft.com/office/officeart/2005/8/layout/cycle2"/>
    <dgm:cxn modelId="{31968CBF-7FDE-439E-A5E8-F88C0878F47B}" type="presOf" srcId="{19D45A5A-8D88-473E-88CB-0B63191E6FC6}" destId="{1E3EE266-195E-47B2-B6A9-EA478CF03939}" srcOrd="0" destOrd="5" presId="urn:microsoft.com/office/officeart/2005/8/layout/cycle2"/>
    <dgm:cxn modelId="{4559E077-3C9A-467F-B12A-D70EA67B1C15}" type="presOf" srcId="{F9253AA1-A8B2-4ACA-A789-BE373BA93CF6}" destId="{E1876F6D-F3AC-4BF6-B77E-96CE9D6EB313}" srcOrd="0" destOrd="0" presId="urn:microsoft.com/office/officeart/2005/8/layout/cycle2"/>
    <dgm:cxn modelId="{E37EB678-8A5C-46D4-8DC3-19C9DFA7ECD2}" type="presOf" srcId="{C3BE86BF-5F51-4B68-B2D1-B74B72655E0B}" destId="{1E3EE266-195E-47B2-B6A9-EA478CF03939}" srcOrd="0" destOrd="7" presId="urn:microsoft.com/office/officeart/2005/8/layout/cycle2"/>
    <dgm:cxn modelId="{47DDCDAD-A259-4A2B-85ED-2975022D4DEA}" type="presOf" srcId="{B86B8E39-F237-4A4E-BD7C-D71AB604B9DE}" destId="{62516E30-A953-43EB-B55B-35959B8BCBF0}" srcOrd="0" destOrd="0" presId="urn:microsoft.com/office/officeart/2005/8/layout/cycle2"/>
    <dgm:cxn modelId="{C8CFA743-89CC-4E43-B9B4-511371798F59}" type="presOf" srcId="{34B8B5F2-6BFE-4968-B7FC-FECC336B5EA3}" destId="{1E3EE266-195E-47B2-B6A9-EA478CF03939}" srcOrd="0" destOrd="0" presId="urn:microsoft.com/office/officeart/2005/8/layout/cycle2"/>
    <dgm:cxn modelId="{F91E4A7A-31BA-4614-A2A0-CCFD452C7B55}" type="presOf" srcId="{15150FC1-715A-4C5F-ADD4-27C9C54ACC32}" destId="{1E3EE266-195E-47B2-B6A9-EA478CF03939}" srcOrd="0" destOrd="3" presId="urn:microsoft.com/office/officeart/2005/8/layout/cycle2"/>
    <dgm:cxn modelId="{A57CCB6B-7BFB-4A17-82E0-EB21E53383D5}" type="presOf" srcId="{21B94F31-B6F6-4C19-8CA8-29ACC627A232}" destId="{1E3EE266-195E-47B2-B6A9-EA478CF03939}" srcOrd="0" destOrd="8" presId="urn:microsoft.com/office/officeart/2005/8/layout/cycle2"/>
    <dgm:cxn modelId="{6F7EC351-F5D4-4B96-83FE-C4EBC686ED59}" srcId="{34B8B5F2-6BFE-4968-B7FC-FECC336B5EA3}" destId="{A3626C05-DEF0-41B4-838E-66AB8CAEBB83}" srcOrd="5" destOrd="0" parTransId="{C5AD5F9D-F2C4-4B40-8F6F-0A796F513529}" sibTransId="{102C8E26-66FB-4F1A-8BAB-5C2A73D8E9A4}"/>
    <dgm:cxn modelId="{0758E0E9-B7B1-48A7-8944-0A95BB64B63F}" srcId="{34B8B5F2-6BFE-4968-B7FC-FECC336B5EA3}" destId="{21B94F31-B6F6-4C19-8CA8-29ACC627A232}" srcOrd="7" destOrd="0" parTransId="{128804BB-7B33-4E53-94E8-0D01976FD5F0}" sibTransId="{ACDBF481-998A-43A1-94E1-033C9D0D8971}"/>
    <dgm:cxn modelId="{41BF6987-C142-4103-8324-4CCC45ECA456}" srcId="{34B8B5F2-6BFE-4968-B7FC-FECC336B5EA3}" destId="{15150FC1-715A-4C5F-ADD4-27C9C54ACC32}" srcOrd="2" destOrd="0" parTransId="{6C9F50D2-9EAA-4724-B3E7-528121DE2712}" sibTransId="{1278994E-4787-4193-8333-BE2EC5019315}"/>
    <dgm:cxn modelId="{AE64DAB3-34B0-44E4-BED5-61A3AA682440}" type="presOf" srcId="{A3626C05-DEF0-41B4-838E-66AB8CAEBB83}" destId="{1E3EE266-195E-47B2-B6A9-EA478CF03939}" srcOrd="0" destOrd="6" presId="urn:microsoft.com/office/officeart/2005/8/layout/cycle2"/>
    <dgm:cxn modelId="{1772DD46-38DA-4543-BFF0-347F1012A3C2}" type="presParOf" srcId="{E1876F6D-F3AC-4BF6-B77E-96CE9D6EB313}" destId="{3774BA1E-82D2-4B64-B1B5-D252673ECE55}" srcOrd="0" destOrd="0" presId="urn:microsoft.com/office/officeart/2005/8/layout/cycle2"/>
    <dgm:cxn modelId="{F2DFA619-F693-4913-A09C-D519B0438013}" type="presParOf" srcId="{E1876F6D-F3AC-4BF6-B77E-96CE9D6EB313}" destId="{43C071B4-47F1-45B9-BDD4-D9CE123E58C5}" srcOrd="1" destOrd="0" presId="urn:microsoft.com/office/officeart/2005/8/layout/cycle2"/>
    <dgm:cxn modelId="{C08116ED-76A4-445B-89E8-3BF7B67CC6A2}" type="presParOf" srcId="{43C071B4-47F1-45B9-BDD4-D9CE123E58C5}" destId="{7B2CCF30-29BF-4857-8508-63BE51FBEDD3}" srcOrd="0" destOrd="0" presId="urn:microsoft.com/office/officeart/2005/8/layout/cycle2"/>
    <dgm:cxn modelId="{C9AB6686-0D66-433E-89FE-C110F2CA5B19}" type="presParOf" srcId="{E1876F6D-F3AC-4BF6-B77E-96CE9D6EB313}" destId="{1E3EE266-195E-47B2-B6A9-EA478CF03939}" srcOrd="2" destOrd="0" presId="urn:microsoft.com/office/officeart/2005/8/layout/cycle2"/>
    <dgm:cxn modelId="{A1B4E3D6-0169-49D6-A0C5-F1DFE665AB40}" type="presParOf" srcId="{E1876F6D-F3AC-4BF6-B77E-96CE9D6EB313}" destId="{62516E30-A953-43EB-B55B-35959B8BCBF0}" srcOrd="3" destOrd="0" presId="urn:microsoft.com/office/officeart/2005/8/layout/cycle2"/>
    <dgm:cxn modelId="{DF6F6016-926E-497F-9EAC-C6556A7CD19D}" type="presParOf" srcId="{62516E30-A953-43EB-B55B-35959B8BCBF0}" destId="{BEBB59CA-8A1C-45E6-80DD-2E31F1F863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886A3F-8638-4023-8B22-9B111EE8582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F47CE8-6681-4B2A-A260-6CBFA6405217}">
      <dgm:prSet phldrT="[Text]" custT="1"/>
      <dgm:spPr/>
      <dgm:t>
        <a:bodyPr/>
        <a:lstStyle/>
        <a:p>
          <a:r>
            <a:rPr lang="en-US" sz="4400" dirty="0" smtClean="0"/>
            <a:t>Employer Driven Initiatives </a:t>
          </a:r>
          <a:endParaRPr lang="en-US" sz="4400" dirty="0"/>
        </a:p>
      </dgm:t>
    </dgm:pt>
    <dgm:pt modelId="{0120FB80-AD7C-49C9-B303-7F86DD091588}" type="parTrans" cxnId="{E20DF5D7-669D-4259-8FF7-F365CB24BADD}">
      <dgm:prSet/>
      <dgm:spPr/>
      <dgm:t>
        <a:bodyPr/>
        <a:lstStyle/>
        <a:p>
          <a:endParaRPr lang="en-US"/>
        </a:p>
      </dgm:t>
    </dgm:pt>
    <dgm:pt modelId="{ED8EF416-4B2C-4367-94F5-B734A3CCD807}" type="sibTrans" cxnId="{E20DF5D7-669D-4259-8FF7-F365CB24BADD}">
      <dgm:prSet/>
      <dgm:spPr/>
      <dgm:t>
        <a:bodyPr/>
        <a:lstStyle/>
        <a:p>
          <a:endParaRPr lang="en-US"/>
        </a:p>
      </dgm:t>
    </dgm:pt>
    <dgm:pt modelId="{26EE9033-2E5F-4AA5-9333-EE054008E69C}">
      <dgm:prSet phldrT="[Text]"/>
      <dgm:spPr/>
      <dgm:t>
        <a:bodyPr/>
        <a:lstStyle/>
        <a:p>
          <a:r>
            <a:rPr lang="en-US" dirty="0" smtClean="0"/>
            <a:t>Program Alignment </a:t>
          </a:r>
          <a:endParaRPr lang="en-US" dirty="0"/>
        </a:p>
      </dgm:t>
    </dgm:pt>
    <dgm:pt modelId="{44211503-F8C6-43FE-8C85-6FB1803DC4A3}" type="parTrans" cxnId="{791A031A-9A01-4F47-9AA2-120E919928D0}">
      <dgm:prSet/>
      <dgm:spPr/>
      <dgm:t>
        <a:bodyPr/>
        <a:lstStyle/>
        <a:p>
          <a:endParaRPr lang="en-US"/>
        </a:p>
      </dgm:t>
    </dgm:pt>
    <dgm:pt modelId="{6748947C-DBC7-4314-8B71-78EF2A57A184}" type="sibTrans" cxnId="{791A031A-9A01-4F47-9AA2-120E919928D0}">
      <dgm:prSet/>
      <dgm:spPr/>
      <dgm:t>
        <a:bodyPr/>
        <a:lstStyle/>
        <a:p>
          <a:endParaRPr lang="en-US"/>
        </a:p>
      </dgm:t>
    </dgm:pt>
    <dgm:pt modelId="{C0AAD2FE-1836-4790-81E9-726D8BCE417C}">
      <dgm:prSet phldrT="[Text]"/>
      <dgm:spPr/>
      <dgm:t>
        <a:bodyPr/>
        <a:lstStyle/>
        <a:p>
          <a:r>
            <a:rPr lang="en-US" dirty="0" smtClean="0"/>
            <a:t>Workforce Aligned with Industry Demand	</a:t>
          </a:r>
          <a:endParaRPr lang="en-US" dirty="0"/>
        </a:p>
      </dgm:t>
    </dgm:pt>
    <dgm:pt modelId="{1E5ABA24-02D2-4890-9BE6-A14A6013343E}" type="parTrans" cxnId="{2D77D69E-4DA5-4071-96FF-3E309052B2D0}">
      <dgm:prSet/>
      <dgm:spPr/>
      <dgm:t>
        <a:bodyPr/>
        <a:lstStyle/>
        <a:p>
          <a:endParaRPr lang="en-US"/>
        </a:p>
      </dgm:t>
    </dgm:pt>
    <dgm:pt modelId="{0FFE15E9-1F01-4EDE-A80C-FA2966323837}" type="sibTrans" cxnId="{2D77D69E-4DA5-4071-96FF-3E309052B2D0}">
      <dgm:prSet/>
      <dgm:spPr/>
      <dgm:t>
        <a:bodyPr/>
        <a:lstStyle/>
        <a:p>
          <a:endParaRPr lang="en-US"/>
        </a:p>
      </dgm:t>
    </dgm:pt>
    <dgm:pt modelId="{72111A3A-C87A-4CC1-B16F-58482C0E0CEB}">
      <dgm:prSet phldrT="[Text]"/>
      <dgm:spPr/>
      <dgm:t>
        <a:bodyPr/>
        <a:lstStyle/>
        <a:p>
          <a:r>
            <a:rPr lang="en-US" dirty="0" smtClean="0"/>
            <a:t>Accelerating Opportunity: Kansas</a:t>
          </a:r>
          <a:endParaRPr lang="en-US" dirty="0"/>
        </a:p>
      </dgm:t>
    </dgm:pt>
    <dgm:pt modelId="{4FA8407A-DC2B-4F5A-BC8E-0B3C57139A11}" type="parTrans" cxnId="{7E0E639C-6FEF-4E6D-AEEC-0B1639C0BAC2}">
      <dgm:prSet/>
      <dgm:spPr/>
      <dgm:t>
        <a:bodyPr/>
        <a:lstStyle/>
        <a:p>
          <a:endParaRPr lang="en-US"/>
        </a:p>
      </dgm:t>
    </dgm:pt>
    <dgm:pt modelId="{03E6C0D0-1BD2-4BB4-AF61-5DF37BCC3A9B}" type="sibTrans" cxnId="{7E0E639C-6FEF-4E6D-AEEC-0B1639C0BAC2}">
      <dgm:prSet/>
      <dgm:spPr/>
      <dgm:t>
        <a:bodyPr/>
        <a:lstStyle/>
        <a:p>
          <a:endParaRPr lang="en-US"/>
        </a:p>
      </dgm:t>
    </dgm:pt>
    <dgm:pt modelId="{B7CA0E2D-61D1-4F1D-A937-22533B9AE569}" type="pres">
      <dgm:prSet presAssocID="{9C886A3F-8638-4023-8B22-9B111EE858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42A1F0-16A3-4416-8978-C012902BE575}" type="pres">
      <dgm:prSet presAssocID="{B9F47CE8-6681-4B2A-A260-6CBFA6405217}" presName="roof" presStyleLbl="dkBgShp" presStyleIdx="0" presStyleCnt="2"/>
      <dgm:spPr/>
      <dgm:t>
        <a:bodyPr/>
        <a:lstStyle/>
        <a:p>
          <a:endParaRPr lang="en-US"/>
        </a:p>
      </dgm:t>
    </dgm:pt>
    <dgm:pt modelId="{9F6BC671-A2EC-4BBF-9BCC-5E9A823353AB}" type="pres">
      <dgm:prSet presAssocID="{B9F47CE8-6681-4B2A-A260-6CBFA6405217}" presName="pillars" presStyleCnt="0"/>
      <dgm:spPr/>
    </dgm:pt>
    <dgm:pt modelId="{0D06B402-80D2-480F-8E4F-E17BD2F7A247}" type="pres">
      <dgm:prSet presAssocID="{B9F47CE8-6681-4B2A-A260-6CBFA640521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405AB-278A-47EC-B7EF-C590FF17F575}" type="pres">
      <dgm:prSet presAssocID="{C0AAD2FE-1836-4790-81E9-726D8BCE417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56016-D17A-4835-B257-7BCCC7A77193}" type="pres">
      <dgm:prSet presAssocID="{72111A3A-C87A-4CC1-B16F-58482C0E0CE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FE1CE-C39E-4F7E-A0A9-8DF4DEBDD39F}" type="pres">
      <dgm:prSet presAssocID="{B9F47CE8-6681-4B2A-A260-6CBFA6405217}" presName="base" presStyleLbl="dkBgShp" presStyleIdx="1" presStyleCnt="2"/>
      <dgm:spPr/>
    </dgm:pt>
  </dgm:ptLst>
  <dgm:cxnLst>
    <dgm:cxn modelId="{791A031A-9A01-4F47-9AA2-120E919928D0}" srcId="{B9F47CE8-6681-4B2A-A260-6CBFA6405217}" destId="{26EE9033-2E5F-4AA5-9333-EE054008E69C}" srcOrd="0" destOrd="0" parTransId="{44211503-F8C6-43FE-8C85-6FB1803DC4A3}" sibTransId="{6748947C-DBC7-4314-8B71-78EF2A57A184}"/>
    <dgm:cxn modelId="{0779FE0A-D1C3-4A51-B035-F0BFA27C2A30}" type="presOf" srcId="{26EE9033-2E5F-4AA5-9333-EE054008E69C}" destId="{0D06B402-80D2-480F-8E4F-E17BD2F7A247}" srcOrd="0" destOrd="0" presId="urn:microsoft.com/office/officeart/2005/8/layout/hList3"/>
    <dgm:cxn modelId="{73B7D778-A681-41BD-9161-983D754141DC}" type="presOf" srcId="{9C886A3F-8638-4023-8B22-9B111EE8582B}" destId="{B7CA0E2D-61D1-4F1D-A937-22533B9AE569}" srcOrd="0" destOrd="0" presId="urn:microsoft.com/office/officeart/2005/8/layout/hList3"/>
    <dgm:cxn modelId="{2D77D69E-4DA5-4071-96FF-3E309052B2D0}" srcId="{B9F47CE8-6681-4B2A-A260-6CBFA6405217}" destId="{C0AAD2FE-1836-4790-81E9-726D8BCE417C}" srcOrd="1" destOrd="0" parTransId="{1E5ABA24-02D2-4890-9BE6-A14A6013343E}" sibTransId="{0FFE15E9-1F01-4EDE-A80C-FA2966323837}"/>
    <dgm:cxn modelId="{3C4D5B74-DFE6-427A-A7F9-FBCC6E986988}" type="presOf" srcId="{C0AAD2FE-1836-4790-81E9-726D8BCE417C}" destId="{E4B405AB-278A-47EC-B7EF-C590FF17F575}" srcOrd="0" destOrd="0" presId="urn:microsoft.com/office/officeart/2005/8/layout/hList3"/>
    <dgm:cxn modelId="{BB8E7C79-C1F0-4A60-8240-BDEEA1C0D3CB}" type="presOf" srcId="{B9F47CE8-6681-4B2A-A260-6CBFA6405217}" destId="{7D42A1F0-16A3-4416-8978-C012902BE575}" srcOrd="0" destOrd="0" presId="urn:microsoft.com/office/officeart/2005/8/layout/hList3"/>
    <dgm:cxn modelId="{E20DF5D7-669D-4259-8FF7-F365CB24BADD}" srcId="{9C886A3F-8638-4023-8B22-9B111EE8582B}" destId="{B9F47CE8-6681-4B2A-A260-6CBFA6405217}" srcOrd="0" destOrd="0" parTransId="{0120FB80-AD7C-49C9-B303-7F86DD091588}" sibTransId="{ED8EF416-4B2C-4367-94F5-B734A3CCD807}"/>
    <dgm:cxn modelId="{7E0E639C-6FEF-4E6D-AEEC-0B1639C0BAC2}" srcId="{B9F47CE8-6681-4B2A-A260-6CBFA6405217}" destId="{72111A3A-C87A-4CC1-B16F-58482C0E0CEB}" srcOrd="2" destOrd="0" parTransId="{4FA8407A-DC2B-4F5A-BC8E-0B3C57139A11}" sibTransId="{03E6C0D0-1BD2-4BB4-AF61-5DF37BCC3A9B}"/>
    <dgm:cxn modelId="{7CBF3675-1C45-4183-ADE0-DC5EFDA6841E}" type="presOf" srcId="{72111A3A-C87A-4CC1-B16F-58482C0E0CEB}" destId="{90156016-D17A-4835-B257-7BCCC7A77193}" srcOrd="0" destOrd="0" presId="urn:microsoft.com/office/officeart/2005/8/layout/hList3"/>
    <dgm:cxn modelId="{773045E8-B262-4DBF-8146-222E062760AE}" type="presParOf" srcId="{B7CA0E2D-61D1-4F1D-A937-22533B9AE569}" destId="{7D42A1F0-16A3-4416-8978-C012902BE575}" srcOrd="0" destOrd="0" presId="urn:microsoft.com/office/officeart/2005/8/layout/hList3"/>
    <dgm:cxn modelId="{B2E54781-9F93-404F-8A63-1AA6777EA086}" type="presParOf" srcId="{B7CA0E2D-61D1-4F1D-A937-22533B9AE569}" destId="{9F6BC671-A2EC-4BBF-9BCC-5E9A823353AB}" srcOrd="1" destOrd="0" presId="urn:microsoft.com/office/officeart/2005/8/layout/hList3"/>
    <dgm:cxn modelId="{AEBF6271-5450-4C65-84FC-1BBF006AA214}" type="presParOf" srcId="{9F6BC671-A2EC-4BBF-9BCC-5E9A823353AB}" destId="{0D06B402-80D2-480F-8E4F-E17BD2F7A247}" srcOrd="0" destOrd="0" presId="urn:microsoft.com/office/officeart/2005/8/layout/hList3"/>
    <dgm:cxn modelId="{447F0F81-3150-4809-BEC3-26CA14D22AE8}" type="presParOf" srcId="{9F6BC671-A2EC-4BBF-9BCC-5E9A823353AB}" destId="{E4B405AB-278A-47EC-B7EF-C590FF17F575}" srcOrd="1" destOrd="0" presId="urn:microsoft.com/office/officeart/2005/8/layout/hList3"/>
    <dgm:cxn modelId="{58E5DC9A-A4C1-4EB0-A82F-63CF94F3905A}" type="presParOf" srcId="{9F6BC671-A2EC-4BBF-9BCC-5E9A823353AB}" destId="{90156016-D17A-4835-B257-7BCCC7A77193}" srcOrd="2" destOrd="0" presId="urn:microsoft.com/office/officeart/2005/8/layout/hList3"/>
    <dgm:cxn modelId="{1CED4E03-331B-4400-8370-4920539FE32B}" type="presParOf" srcId="{B7CA0E2D-61D1-4F1D-A937-22533B9AE569}" destId="{2F3FE1CE-C39E-4F7E-A0A9-8DF4DEBDD39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8191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would you describe your level of engagement with Career Pathways?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4107" y="62295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1524002"/>
          <a:ext cx="840432" cy="64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360"/>
              </a:lnTo>
              <a:lnTo>
                <a:pt x="840432" y="64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678077" y="1805036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I’m just learning about Career Pathways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699594" y="1826553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1524002"/>
          <a:ext cx="840432" cy="156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676"/>
              </a:lnTo>
              <a:lnTo>
                <a:pt x="840432" y="1566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1678077" y="2723352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I’m familiar with Career Pathways but am not currently planning or implementing a model</a:t>
          </a:r>
        </a:p>
      </dsp:txBody>
      <dsp:txXfrm>
        <a:off x="1699594" y="2744869"/>
        <a:ext cx="3962034" cy="691618"/>
      </dsp:txXfrm>
    </dsp:sp>
    <dsp:sp modelId="{CCB2BCCE-F456-4E13-B265-424AF58CA483}">
      <dsp:nvSpPr>
        <dsp:cNvPr id="0" name=""/>
        <dsp:cNvSpPr/>
      </dsp:nvSpPr>
      <dsp:spPr>
        <a:xfrm>
          <a:off x="837644" y="1524002"/>
          <a:ext cx="840432" cy="248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992"/>
              </a:lnTo>
              <a:lnTo>
                <a:pt x="840432" y="2484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48E9-4252-446B-AE4E-7A0BF6704379}">
      <dsp:nvSpPr>
        <dsp:cNvPr id="0" name=""/>
        <dsp:cNvSpPr/>
      </dsp:nvSpPr>
      <dsp:spPr>
        <a:xfrm>
          <a:off x="1678077" y="3641668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My area has committed to a Career Pathways approach and is in the planning stages 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699594" y="3663185"/>
        <a:ext cx="3962034" cy="691618"/>
      </dsp:txXfrm>
    </dsp:sp>
    <dsp:sp modelId="{E7018F82-D573-426A-A0DA-793C96E90070}">
      <dsp:nvSpPr>
        <dsp:cNvPr id="0" name=""/>
        <dsp:cNvSpPr/>
      </dsp:nvSpPr>
      <dsp:spPr>
        <a:xfrm>
          <a:off x="837644" y="1524002"/>
          <a:ext cx="838751" cy="3415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327"/>
              </a:lnTo>
              <a:lnTo>
                <a:pt x="838751" y="3415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C674-9CE2-4BA6-A3A1-7245BA089014}">
      <dsp:nvSpPr>
        <dsp:cNvPr id="0" name=""/>
        <dsp:cNvSpPr/>
      </dsp:nvSpPr>
      <dsp:spPr>
        <a:xfrm>
          <a:off x="1676396" y="4572003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My area is currently implementing a Career Pathways model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697913" y="4593520"/>
        <a:ext cx="3962034" cy="691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BFCA-D198-4CFC-BEF2-3D8F3460B01E}">
      <dsp:nvSpPr>
        <dsp:cNvPr id="0" name=""/>
        <dsp:cNvSpPr/>
      </dsp:nvSpPr>
      <dsp:spPr>
        <a:xfrm>
          <a:off x="1154287" y="93452"/>
          <a:ext cx="6835425" cy="6835425"/>
        </a:xfrm>
        <a:prstGeom prst="circularArrow">
          <a:avLst>
            <a:gd name="adj1" fmla="val 5274"/>
            <a:gd name="adj2" fmla="val 312630"/>
            <a:gd name="adj3" fmla="val 13910367"/>
            <a:gd name="adj4" fmla="val 1731552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61D6D-BBA3-4568-82B5-E2D7838C3465}">
      <dsp:nvSpPr>
        <dsp:cNvPr id="0" name=""/>
        <dsp:cNvSpPr/>
      </dsp:nvSpPr>
      <dsp:spPr>
        <a:xfrm>
          <a:off x="3043238" y="-38559"/>
          <a:ext cx="3057523" cy="1820372"/>
        </a:xfrm>
        <a:prstGeom prst="roundRect">
          <a:avLst/>
        </a:prstGeom>
        <a:solidFill>
          <a:srgbClr val="7CB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ysClr val="windowText" lastClr="00000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Build Cross-Agency Partnerships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&amp; Clarify Roles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bg1"/>
              </a:solidFill>
            </a:rPr>
            <a:t>Partners = resources &amp; deliverables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bg1"/>
              </a:solidFill>
            </a:rPr>
            <a:t>Required Partners - Workforce Investment Boards, Community and Technical Colleges, Adult Basic Education, Employers, Community Based Organizations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132101" y="50304"/>
        <a:ext cx="2879797" cy="1642646"/>
      </dsp:txXfrm>
    </dsp:sp>
    <dsp:sp modelId="{EFB7F113-2ABC-4631-91DF-72451DD7D180}">
      <dsp:nvSpPr>
        <dsp:cNvPr id="0" name=""/>
        <dsp:cNvSpPr/>
      </dsp:nvSpPr>
      <dsp:spPr>
        <a:xfrm>
          <a:off x="6273994" y="1295399"/>
          <a:ext cx="2870005" cy="194047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Identify Sector or Industry </a:t>
          </a:r>
          <a:endParaRPr lang="en-US" sz="16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&amp; </a:t>
          </a:r>
          <a:r>
            <a:rPr lang="en-US" sz="1600" b="1" kern="1200" dirty="0"/>
            <a:t>Engage Employers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/>
            <a:t>Local, regional, and real-time LMI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/>
            <a:t>Modified OID Tool demonstrates gap between # job openings and # program completers in a region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/>
            <a:t>Skills@Work</a:t>
          </a:r>
          <a:r>
            <a:rPr lang="en-US" sz="1300" b="0" kern="1200" dirty="0"/>
            <a:t> </a:t>
          </a:r>
          <a:r>
            <a:rPr lang="en-US" sz="1300" b="0" kern="1200" dirty="0" smtClean="0"/>
            <a:t>campaign</a:t>
          </a:r>
          <a:endParaRPr lang="en-US" sz="7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368720" y="1390125"/>
        <a:ext cx="2680553" cy="1751026"/>
      </dsp:txXfrm>
    </dsp:sp>
    <dsp:sp modelId="{2653F67D-C5C6-45AD-8669-3A4E39760DED}">
      <dsp:nvSpPr>
        <dsp:cNvPr id="0" name=""/>
        <dsp:cNvSpPr/>
      </dsp:nvSpPr>
      <dsp:spPr>
        <a:xfrm>
          <a:off x="6400810" y="3469550"/>
          <a:ext cx="2743189" cy="18174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Design Programs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Design and implement bridge and integrated </a:t>
          </a:r>
          <a:r>
            <a:rPr lang="en-US" sz="1200" b="0" kern="1200" dirty="0" smtClean="0"/>
            <a:t>instruction: ABE </a:t>
          </a:r>
          <a:r>
            <a:rPr lang="en-US" sz="1200" b="0" kern="1200" dirty="0"/>
            <a:t>and </a:t>
          </a:r>
          <a:r>
            <a:rPr lang="en-US" sz="1200" b="0" kern="1200" dirty="0" err="1"/>
            <a:t>MnSCU</a:t>
          </a:r>
          <a:r>
            <a:rPr lang="en-US" sz="1200" b="0" kern="1200" dirty="0"/>
            <a:t> </a:t>
          </a:r>
          <a:r>
            <a:rPr lang="en-US" sz="1200" b="0" kern="1200" dirty="0" smtClean="0"/>
            <a:t>partners </a:t>
          </a:r>
          <a:r>
            <a:rPr lang="en-US" sz="1200" b="0" kern="1200" dirty="0"/>
            <a:t>align fundamental skill building and career/tech </a:t>
          </a:r>
          <a:r>
            <a:rPr lang="en-US" sz="1200" b="0" kern="1200" dirty="0" smtClean="0"/>
            <a:t>education </a:t>
          </a:r>
          <a:r>
            <a:rPr lang="en-US" sz="1200" b="0" kern="1200" dirty="0"/>
            <a:t>outcomes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Innovate </a:t>
          </a:r>
          <a:r>
            <a:rPr lang="en-US" sz="1200" b="0" kern="1200" dirty="0"/>
            <a:t>efforts for </a:t>
          </a:r>
          <a:r>
            <a:rPr lang="en-US" sz="1200" b="0" kern="1200" dirty="0" smtClean="0"/>
            <a:t>recruitment</a:t>
          </a:r>
          <a:r>
            <a:rPr lang="en-US" sz="1200" b="0" kern="1200" dirty="0"/>
            <a:t>, retention, completion, and financial </a:t>
          </a:r>
          <a:r>
            <a:rPr lang="en-US" sz="1200" b="0" kern="1200" dirty="0" smtClean="0"/>
            <a:t>aid</a:t>
          </a:r>
          <a:endParaRPr lang="en-US" sz="1200" b="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489531" y="3558271"/>
        <a:ext cx="2565747" cy="1640013"/>
      </dsp:txXfrm>
    </dsp:sp>
    <dsp:sp modelId="{1607B4BF-71AA-4034-98BD-34BB7D6887CF}">
      <dsp:nvSpPr>
        <dsp:cNvPr id="0" name=""/>
        <dsp:cNvSpPr/>
      </dsp:nvSpPr>
      <dsp:spPr>
        <a:xfrm>
          <a:off x="3043228" y="4870541"/>
          <a:ext cx="3183058" cy="198745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600" b="1" kern="1200" dirty="0"/>
            <a:t>Funding Needs  </a:t>
          </a:r>
          <a:endParaRPr lang="en-US" sz="16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&amp; </a:t>
          </a:r>
          <a:r>
            <a:rPr lang="en-US" sz="1600" b="1" kern="1200" dirty="0"/>
            <a:t>Sources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Braid funds at state and local level - identify, utilize funding sources that come with each participate (DW, TANF, </a:t>
          </a:r>
          <a:r>
            <a:rPr lang="en-US" sz="1200" b="0" kern="1200" dirty="0" smtClean="0"/>
            <a:t>etc.)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Connect </a:t>
          </a:r>
          <a:r>
            <a:rPr lang="en-US" sz="1200" b="0" kern="1200" dirty="0"/>
            <a:t>participants to local and federal financial </a:t>
          </a:r>
          <a:r>
            <a:rPr lang="en-US" sz="1200" b="0" kern="1200" dirty="0" smtClean="0"/>
            <a:t>aid</a:t>
          </a: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140248" y="4967561"/>
        <a:ext cx="2989018" cy="1793415"/>
      </dsp:txXfrm>
    </dsp:sp>
    <dsp:sp modelId="{8CBB707E-990C-4365-BB49-BCFB51C8D1FC}">
      <dsp:nvSpPr>
        <dsp:cNvPr id="0" name=""/>
        <dsp:cNvSpPr/>
      </dsp:nvSpPr>
      <dsp:spPr>
        <a:xfrm>
          <a:off x="0" y="3552190"/>
          <a:ext cx="2870005" cy="178112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Align Policies &amp; Programs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bg2"/>
              </a:solidFill>
            </a:rPr>
            <a:t>Understand partners' </a:t>
          </a:r>
          <a:r>
            <a:rPr lang="en-US" sz="1400" b="0" kern="1200" dirty="0" smtClean="0">
              <a:solidFill>
                <a:schemeClr val="bg2"/>
              </a:solidFill>
            </a:rPr>
            <a:t>policies - what </a:t>
          </a:r>
          <a:r>
            <a:rPr lang="en-US" sz="1400" b="0" kern="1200" dirty="0">
              <a:solidFill>
                <a:schemeClr val="bg2"/>
              </a:solidFill>
            </a:rPr>
            <a:t>can flex and what can't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 smtClean="0">
            <a:solidFill>
              <a:schemeClr val="bg2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2"/>
              </a:solidFill>
            </a:rPr>
            <a:t>Change </a:t>
          </a:r>
          <a:r>
            <a:rPr lang="en-US" sz="1400" b="0" kern="1200" dirty="0">
              <a:solidFill>
                <a:schemeClr val="bg2"/>
              </a:solidFill>
            </a:rPr>
            <a:t>institutional policy to make this the "new normal</a:t>
          </a:r>
          <a:r>
            <a:rPr lang="en-US" sz="1400" b="0" kern="1200" dirty="0" smtClean="0">
              <a:solidFill>
                <a:schemeClr val="bg2"/>
              </a:solidFill>
            </a:rPr>
            <a:t>"</a:t>
          </a: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86947" y="3639137"/>
        <a:ext cx="2696111" cy="1607232"/>
      </dsp:txXfrm>
    </dsp:sp>
    <dsp:sp modelId="{08DFF99C-0E8C-475B-BA87-F75144A3D760}">
      <dsp:nvSpPr>
        <dsp:cNvPr id="0" name=""/>
        <dsp:cNvSpPr/>
      </dsp:nvSpPr>
      <dsp:spPr>
        <a:xfrm>
          <a:off x="0" y="1251941"/>
          <a:ext cx="2870005" cy="199544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Measure System Change &amp; Performance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Connect the data pipelines - see what you learn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Agree on  outcomes and address performance measures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Comparative Analysis - </a:t>
          </a:r>
          <a:r>
            <a:rPr lang="en-US" sz="1200" b="0" kern="1200" dirty="0" smtClean="0"/>
            <a:t>scrutinize </a:t>
          </a:r>
          <a:r>
            <a:rPr lang="en-US" sz="1200" b="0" kern="1200" dirty="0"/>
            <a:t>business as usual </a:t>
          </a:r>
          <a:r>
            <a:rPr lang="en-US" sz="1200" b="0" kern="1200" dirty="0" err="1"/>
            <a:t>vs</a:t>
          </a:r>
          <a:r>
            <a:rPr lang="en-US" sz="1200" b="0" kern="1200" dirty="0"/>
            <a:t> adult career pathway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97410" y="1349351"/>
        <a:ext cx="2675185" cy="1800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BA1E-82D2-4B64-B1B5-D252673ECE55}">
      <dsp:nvSpPr>
        <dsp:cNvPr id="0" name=""/>
        <dsp:cNvSpPr/>
      </dsp:nvSpPr>
      <dsp:spPr>
        <a:xfrm>
          <a:off x="29252" y="744300"/>
          <a:ext cx="3566158" cy="3566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Kansas Career Pathways Include</a:t>
          </a:r>
          <a:endParaRPr lang="en-US" sz="4300" kern="1200" dirty="0"/>
        </a:p>
      </dsp:txBody>
      <dsp:txXfrm>
        <a:off x="551504" y="1266552"/>
        <a:ext cx="2521654" cy="2521654"/>
      </dsp:txXfrm>
    </dsp:sp>
    <dsp:sp modelId="{43C071B4-47F1-45B9-BDD4-D9CE123E58C5}">
      <dsp:nvSpPr>
        <dsp:cNvPr id="0" name=""/>
        <dsp:cNvSpPr/>
      </dsp:nvSpPr>
      <dsp:spPr>
        <a:xfrm rot="14221">
          <a:off x="3246949" y="310157"/>
          <a:ext cx="1852373" cy="1140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246950" y="537487"/>
        <a:ext cx="1510318" cy="684110"/>
      </dsp:txXfrm>
    </dsp:sp>
    <dsp:sp modelId="{1E3EE266-195E-47B2-B6A9-EA478CF03939}">
      <dsp:nvSpPr>
        <dsp:cNvPr id="0" name=""/>
        <dsp:cNvSpPr/>
      </dsp:nvSpPr>
      <dsp:spPr>
        <a:xfrm>
          <a:off x="4847560" y="762015"/>
          <a:ext cx="3566158" cy="3566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the Six Elements</a:t>
          </a:r>
          <a:endParaRPr lang="en-US" sz="16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Sector-strategy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“Stackable” credentials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Contextualized learning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Accelerated/integrated education and training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Industry-recognized credentials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Multiple entry/exit points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Intensive supports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Flexible enough to meet needs of adults</a:t>
          </a:r>
          <a:endParaRPr lang="en-US" sz="1400" kern="1200" dirty="0"/>
        </a:p>
      </dsp:txBody>
      <dsp:txXfrm>
        <a:off x="5369812" y="1284267"/>
        <a:ext cx="2521654" cy="2521654"/>
      </dsp:txXfrm>
    </dsp:sp>
    <dsp:sp modelId="{62516E30-A953-43EB-B55B-35959B8BCBF0}">
      <dsp:nvSpPr>
        <dsp:cNvPr id="0" name=""/>
        <dsp:cNvSpPr/>
      </dsp:nvSpPr>
      <dsp:spPr>
        <a:xfrm rot="10811244">
          <a:off x="3322852" y="3635123"/>
          <a:ext cx="1888024" cy="1140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 rot="10800000">
        <a:off x="3664906" y="3863719"/>
        <a:ext cx="1545969" cy="684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2A1F0-16A3-4416-8978-C012902BE575}">
      <dsp:nvSpPr>
        <dsp:cNvPr id="0" name=""/>
        <dsp:cNvSpPr/>
      </dsp:nvSpPr>
      <dsp:spPr>
        <a:xfrm>
          <a:off x="0" y="0"/>
          <a:ext cx="7543800" cy="14097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Employer Driven Initiatives </a:t>
          </a:r>
          <a:endParaRPr lang="en-US" sz="4400" kern="1200" dirty="0"/>
        </a:p>
      </dsp:txBody>
      <dsp:txXfrm>
        <a:off x="0" y="0"/>
        <a:ext cx="7543800" cy="1409700"/>
      </dsp:txXfrm>
    </dsp:sp>
    <dsp:sp modelId="{0D06B402-80D2-480F-8E4F-E17BD2F7A247}">
      <dsp:nvSpPr>
        <dsp:cNvPr id="0" name=""/>
        <dsp:cNvSpPr/>
      </dsp:nvSpPr>
      <dsp:spPr>
        <a:xfrm>
          <a:off x="3683" y="1409700"/>
          <a:ext cx="2512144" cy="2960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Program Alignment </a:t>
          </a:r>
          <a:endParaRPr lang="en-US" sz="3300" kern="1200" dirty="0"/>
        </a:p>
      </dsp:txBody>
      <dsp:txXfrm>
        <a:off x="3683" y="1409700"/>
        <a:ext cx="2512144" cy="2960370"/>
      </dsp:txXfrm>
    </dsp:sp>
    <dsp:sp modelId="{E4B405AB-278A-47EC-B7EF-C590FF17F575}">
      <dsp:nvSpPr>
        <dsp:cNvPr id="0" name=""/>
        <dsp:cNvSpPr/>
      </dsp:nvSpPr>
      <dsp:spPr>
        <a:xfrm>
          <a:off x="2515827" y="1409700"/>
          <a:ext cx="2512144" cy="2960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Workforce Aligned with Industry Demand	</a:t>
          </a:r>
          <a:endParaRPr lang="en-US" sz="3300" kern="1200" dirty="0"/>
        </a:p>
      </dsp:txBody>
      <dsp:txXfrm>
        <a:off x="2515827" y="1409700"/>
        <a:ext cx="2512144" cy="2960370"/>
      </dsp:txXfrm>
    </dsp:sp>
    <dsp:sp modelId="{90156016-D17A-4835-B257-7BCCC7A77193}">
      <dsp:nvSpPr>
        <dsp:cNvPr id="0" name=""/>
        <dsp:cNvSpPr/>
      </dsp:nvSpPr>
      <dsp:spPr>
        <a:xfrm>
          <a:off x="5027972" y="1409700"/>
          <a:ext cx="2512144" cy="2960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Accelerating Opportunity: Kansas</a:t>
          </a:r>
          <a:endParaRPr lang="en-US" sz="3300" kern="1200" dirty="0"/>
        </a:p>
      </dsp:txBody>
      <dsp:txXfrm>
        <a:off x="5027972" y="1409700"/>
        <a:ext cx="2512144" cy="2960370"/>
      </dsp:txXfrm>
    </dsp:sp>
    <dsp:sp modelId="{2F3FE1CE-C39E-4F7E-A0A9-8DF4DEBDD39F}">
      <dsp:nvSpPr>
        <dsp:cNvPr id="0" name=""/>
        <dsp:cNvSpPr/>
      </dsp:nvSpPr>
      <dsp:spPr>
        <a:xfrm>
          <a:off x="0" y="4370070"/>
          <a:ext cx="7543800" cy="3289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7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9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2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3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89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1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81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81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54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54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fld id="{F32523CB-6E25-4560-987B-18B202400502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7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81315" y="542927"/>
            <a:ext cx="389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5" rIns="93167" bIns="46585">
            <a:spAutoFit/>
          </a:bodyPr>
          <a:lstStyle/>
          <a:p>
            <a:pPr algn="ctr" defTabSz="931759"/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NOTES</a:t>
            </a: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31759">
              <a:spcBef>
                <a:spcPts val="413"/>
              </a:spcBef>
              <a:buFont typeface="Calibri" pitchFamily="34" charset="0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Note that the text is programmed to automatically appear.  All the bullets will appear all at once after a very brief delay.</a:t>
            </a:r>
          </a:p>
        </p:txBody>
      </p:sp>
      <p:sp>
        <p:nvSpPr>
          <p:cNvPr id="62468" name="Notes Placeholder 2"/>
          <p:cNvSpPr>
            <a:spLocks noGrp="1"/>
          </p:cNvSpPr>
          <p:nvPr>
            <p:ph type="body" idx="3"/>
          </p:nvPr>
        </p:nvSpPr>
        <p:spPr>
          <a:xfrm>
            <a:off x="233363" y="2555877"/>
            <a:ext cx="3194050" cy="6043613"/>
          </a:xfrm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9" name="Notes Placeholder 2"/>
          <p:cNvSpPr txBox="1">
            <a:spLocks/>
          </p:cNvSpPr>
          <p:nvPr/>
        </p:nvSpPr>
        <p:spPr bwMode="auto">
          <a:xfrm>
            <a:off x="3582988" y="2555877"/>
            <a:ext cx="319405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5" rIns="93167" bIns="46585"/>
          <a:lstStyle/>
          <a:p>
            <a:pPr marL="233337" indent="-233337" defTabSz="931759" eaLnBrk="0" hangingPunct="0">
              <a:spcBef>
                <a:spcPts val="813"/>
              </a:spcBef>
              <a:buFont typeface="Calibri" pitchFamily="34" charset="0"/>
              <a:buAutoNum type="arabicPeriod"/>
            </a:pPr>
            <a:r>
              <a:rPr lang="en-US" sz="11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lnSpc>
                <a:spcPct val="80000"/>
              </a:lnSpc>
            </a:pPr>
            <a:endParaRPr lang="en-US" b="0" i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2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k.workforce3one.org/" TargetMode="External"/><Relationship Id="rId7" Type="http://schemas.openxmlformats.org/officeDocument/2006/relationships/hyperlink" Target="http://www.clasp.org/resources-and-publications/publication-1/CLASP-AQCP-Metrics-Feb-2013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p-sc.org/" TargetMode="External"/><Relationship Id="rId5" Type="http://schemas.openxmlformats.org/officeDocument/2006/relationships/hyperlink" Target="https://learnwork.workforce3one.org/view/2001134059610984712/info" TargetMode="External"/><Relationship Id="rId4" Type="http://schemas.openxmlformats.org/officeDocument/2006/relationships/hyperlink" Target="https://learnwork.workforce3one.org/view/2001135442016073646/info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Best Practices for Career Pathways &amp; Credentials: the Minnesota and Kansas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January 10, 2014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Region 5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astTRAC 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6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3634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895600"/>
            <a:ext cx="3057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26580"/>
            <a:ext cx="9136912" cy="68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Credential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 unique to Minnesota:</a:t>
            </a:r>
          </a:p>
          <a:p>
            <a:pPr marL="0" indent="0">
              <a:buNone/>
            </a:pPr>
            <a:r>
              <a:rPr lang="en-US" dirty="0" smtClean="0"/>
              <a:t>	Strong focus on industry-	recognized credentials that 	helps our program 	participants obtain, retain, 	and advance in employment;</a:t>
            </a:r>
          </a:p>
          <a:p>
            <a:r>
              <a:rPr lang="en-US" dirty="0" smtClean="0"/>
              <a:t>DOL’s definition of credential as outlined in TEGL 15-10;</a:t>
            </a:r>
          </a:p>
          <a:p>
            <a:r>
              <a:rPr lang="en-US" dirty="0" smtClean="0"/>
              <a:t>Career Pathways encourage flexibility to support individuals to obtain credentials while they are working.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C:\Users\anwelch\AppData\Local\Microsoft\Windows\Temporary Internet Files\Content.IE5\W1CKW2W5\MP9003211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228596" cy="3124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Leveraging WIA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Workforce Investment Act Adult</a:t>
            </a:r>
          </a:p>
          <a:p>
            <a:pPr lvl="1"/>
            <a:r>
              <a:rPr lang="en-US" sz="2400" dirty="0" smtClean="0"/>
              <a:t>Many local partners “co-enroll” individuals in WIA Adult and a Career Pathways program such as FastTRAC Adult CP. </a:t>
            </a:r>
          </a:p>
          <a:p>
            <a:pPr lvl="1"/>
            <a:r>
              <a:rPr lang="en-US" sz="2400" dirty="0" smtClean="0"/>
              <a:t>Eligibility not an issue.</a:t>
            </a:r>
          </a:p>
          <a:p>
            <a:r>
              <a:rPr lang="en-US" sz="2900" dirty="0" smtClean="0"/>
              <a:t>Workforce Investment Act Dislocated Worker</a:t>
            </a:r>
          </a:p>
          <a:p>
            <a:pPr lvl="1"/>
            <a:r>
              <a:rPr lang="en-US" sz="2400" dirty="0" smtClean="0"/>
              <a:t>Not as common with DW, as the “cohort model” is often challenging, and DWs often have a plan in mind.</a:t>
            </a:r>
          </a:p>
          <a:p>
            <a:r>
              <a:rPr lang="en-US" sz="2900" dirty="0" smtClean="0"/>
              <a:t>WIA Governor’s Reserve – 10 percent</a:t>
            </a:r>
          </a:p>
          <a:p>
            <a:pPr lvl="1"/>
            <a:r>
              <a:rPr lang="en-US" sz="2400" dirty="0" smtClean="0"/>
              <a:t>Was a great source to supplement CP work because it was quite flexible.</a:t>
            </a:r>
          </a:p>
          <a:p>
            <a:r>
              <a:rPr lang="en-US" sz="2900" dirty="0" smtClean="0"/>
              <a:t>Minnesota Dislocated Worker</a:t>
            </a:r>
          </a:p>
          <a:p>
            <a:pPr lvl="1"/>
            <a:r>
              <a:rPr lang="en-US" sz="2400" dirty="0" smtClean="0"/>
              <a:t>Added flexibility, provided eligibility.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System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560060"/>
          </a:xfrm>
        </p:spPr>
        <p:txBody>
          <a:bodyPr>
            <a:normAutofit fontScale="92500"/>
          </a:bodyPr>
          <a:lstStyle/>
          <a:p>
            <a:r>
              <a:rPr lang="en-US" sz="2900" dirty="0" smtClean="0"/>
              <a:t>Challenges</a:t>
            </a:r>
          </a:p>
          <a:p>
            <a:pPr lvl="1"/>
            <a:r>
              <a:rPr lang="en-US" sz="2400" dirty="0" smtClean="0"/>
              <a:t>When to “exit” – not at time of last service for CP;</a:t>
            </a:r>
          </a:p>
          <a:p>
            <a:pPr lvl="1"/>
            <a:r>
              <a:rPr lang="en-US" sz="2400" dirty="0" smtClean="0"/>
              <a:t>Pressure to exit as “entered employment”;</a:t>
            </a:r>
          </a:p>
          <a:p>
            <a:pPr lvl="1"/>
            <a:r>
              <a:rPr lang="en-US" sz="2400" dirty="0" smtClean="0"/>
              <a:t>How to track – Workforce One has required “retro-fitting”;</a:t>
            </a:r>
          </a:p>
          <a:p>
            <a:pPr lvl="1"/>
            <a:r>
              <a:rPr lang="en-US" sz="2400" dirty="0" smtClean="0"/>
              <a:t>Definition of CP varies;</a:t>
            </a:r>
          </a:p>
          <a:p>
            <a:pPr lvl="1"/>
            <a:r>
              <a:rPr lang="en-US" sz="2400" dirty="0" smtClean="0"/>
              <a:t>Data sharing agreements and data compatibility;</a:t>
            </a:r>
          </a:p>
          <a:p>
            <a:pPr lvl="1"/>
            <a:r>
              <a:rPr lang="en-US" sz="2400" dirty="0" smtClean="0"/>
              <a:t>Braiding funding requires multiple (often duplicative) reporting mechanisms;</a:t>
            </a:r>
          </a:p>
          <a:p>
            <a:pPr lvl="1"/>
            <a:r>
              <a:rPr lang="en-US" sz="2400" dirty="0" smtClean="0"/>
              <a:t>Funding timelines and eligibility vary; and</a:t>
            </a:r>
          </a:p>
          <a:p>
            <a:pPr lvl="1"/>
            <a:r>
              <a:rPr lang="en-US" sz="2400" dirty="0" smtClean="0"/>
              <a:t>Folks who are underemployed at time of enrollment (but still employed) are not included in WIA performance measures.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C:\Users\anwelch\AppData\Local\Microsoft\Windows\Temporary Internet Files\Content.IE5\YPMHUGG3\MP9003413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78" y="1447800"/>
            <a:ext cx="170915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b="1" dirty="0" smtClean="0"/>
              <a:t>Local employers and labor market drive the </a:t>
            </a:r>
            <a:r>
              <a:rPr lang="en-US" sz="4200" b="1" dirty="0"/>
              <a:t>C</a:t>
            </a:r>
            <a:r>
              <a:rPr lang="en-US" sz="4200" b="1" dirty="0" smtClean="0"/>
              <a:t>areer Pathway.</a:t>
            </a:r>
          </a:p>
          <a:p>
            <a:r>
              <a:rPr lang="en-US" sz="2000" dirty="0" smtClean="0"/>
              <a:t>Identify the need in your community. </a:t>
            </a:r>
          </a:p>
          <a:p>
            <a:r>
              <a:rPr lang="en-US" sz="2000" dirty="0" smtClean="0"/>
              <a:t>Meet with </a:t>
            </a:r>
            <a:r>
              <a:rPr lang="en-US" sz="2000" b="1" dirty="0" smtClean="0"/>
              <a:t>employers</a:t>
            </a:r>
            <a:r>
              <a:rPr lang="en-US" sz="2000" dirty="0" smtClean="0"/>
              <a:t> to see what skill gaps they are experiencing and what training will benefit new hires.</a:t>
            </a:r>
          </a:p>
          <a:p>
            <a:r>
              <a:rPr lang="en-US" sz="2000" dirty="0" smtClean="0"/>
              <a:t>Work with the </a:t>
            </a:r>
            <a:r>
              <a:rPr lang="en-US" sz="2000" b="1" dirty="0" smtClean="0"/>
              <a:t>local colleges </a:t>
            </a:r>
            <a:r>
              <a:rPr lang="en-US" sz="2000" dirty="0" smtClean="0"/>
              <a:t>to build the right training program</a:t>
            </a:r>
          </a:p>
          <a:p>
            <a:r>
              <a:rPr lang="en-US" sz="2000" dirty="0" smtClean="0"/>
              <a:t>Partner with </a:t>
            </a:r>
            <a:r>
              <a:rPr lang="en-US" sz="2000" b="1" dirty="0" smtClean="0"/>
              <a:t>Adult </a:t>
            </a:r>
            <a:r>
              <a:rPr lang="en-US" sz="2000" b="1" dirty="0"/>
              <a:t>Basic Education </a:t>
            </a:r>
            <a:r>
              <a:rPr lang="en-US" sz="2000" dirty="0"/>
              <a:t>to </a:t>
            </a:r>
            <a:r>
              <a:rPr lang="en-US" sz="2000" dirty="0" smtClean="0"/>
              <a:t>                                             prepare </a:t>
            </a:r>
            <a:r>
              <a:rPr lang="en-US" sz="2000" dirty="0"/>
              <a:t>low </a:t>
            </a:r>
            <a:r>
              <a:rPr lang="en-US" sz="2000" dirty="0" smtClean="0"/>
              <a:t>level learners </a:t>
            </a:r>
            <a:r>
              <a:rPr lang="en-US" sz="2000" dirty="0"/>
              <a:t>to enter the  </a:t>
            </a:r>
            <a:r>
              <a:rPr lang="en-US" sz="2000" dirty="0" smtClean="0"/>
              <a:t>                                             college </a:t>
            </a:r>
            <a:r>
              <a:rPr lang="en-US" sz="2000" dirty="0"/>
              <a:t>level training </a:t>
            </a:r>
            <a:r>
              <a:rPr lang="en-US" sz="2000" dirty="0" smtClean="0"/>
              <a:t>successfully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C:\Users\Lynn Bajorek\AppData\Local\Microsoft\Windows\Temporary Internet Files\Content.IE5\RF8EN5I2\MP9004221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895599" cy="19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</a:t>
            </a:r>
            <a:br>
              <a:rPr lang="en-US" dirty="0" smtClean="0"/>
            </a:br>
            <a:r>
              <a:rPr lang="en-US" dirty="0" smtClean="0"/>
              <a:t>Integration with the Workforce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b="1" dirty="0" smtClean="0"/>
              <a:t>The Role of the WorkForce Center System</a:t>
            </a:r>
          </a:p>
          <a:p>
            <a:pPr marL="1371600" lvl="1" indent="-457200"/>
            <a:r>
              <a:rPr lang="en-US" sz="2600" dirty="0" smtClean="0"/>
              <a:t>Employer/ Education/Community relationships;</a:t>
            </a:r>
          </a:p>
          <a:p>
            <a:pPr marL="1371600" lvl="1" indent="-457200"/>
            <a:r>
              <a:rPr lang="en-US" sz="2600" dirty="0" smtClean="0"/>
              <a:t>Recruiting</a:t>
            </a:r>
            <a:r>
              <a:rPr lang="en-US" sz="2600" dirty="0"/>
              <a:t>; </a:t>
            </a:r>
          </a:p>
          <a:p>
            <a:pPr marL="1371600" lvl="1" indent="-457200"/>
            <a:r>
              <a:rPr lang="en-US" sz="2600" dirty="0"/>
              <a:t>Screening; </a:t>
            </a:r>
          </a:p>
          <a:p>
            <a:pPr marL="1371600" lvl="1" indent="-457200"/>
            <a:r>
              <a:rPr lang="en-US" sz="2600" dirty="0"/>
              <a:t>C</a:t>
            </a:r>
            <a:r>
              <a:rPr lang="en-US" sz="2600" dirty="0" smtClean="0"/>
              <a:t>areer </a:t>
            </a:r>
            <a:r>
              <a:rPr lang="en-US" sz="2600" dirty="0"/>
              <a:t>planning and assessments;</a:t>
            </a:r>
          </a:p>
          <a:p>
            <a:pPr marL="1371600" lvl="1" indent="-457200"/>
            <a:r>
              <a:rPr lang="en-US" sz="2600" dirty="0" smtClean="0"/>
              <a:t>Access to several funding </a:t>
            </a:r>
            <a:r>
              <a:rPr lang="en-US" sz="2600" dirty="0"/>
              <a:t>sources; </a:t>
            </a:r>
            <a:endParaRPr lang="en-US" sz="2600" dirty="0" smtClean="0"/>
          </a:p>
          <a:p>
            <a:pPr marL="1371600" lvl="1" indent="-457200"/>
            <a:r>
              <a:rPr lang="en-US" sz="2600" dirty="0" smtClean="0"/>
              <a:t>Wrap </a:t>
            </a:r>
            <a:r>
              <a:rPr lang="en-US" sz="2600" dirty="0"/>
              <a:t>around services; </a:t>
            </a:r>
          </a:p>
          <a:p>
            <a:pPr marL="1371600" lvl="1" indent="-457200"/>
            <a:r>
              <a:rPr lang="en-US" sz="2600" dirty="0"/>
              <a:t>Support services; </a:t>
            </a:r>
            <a:r>
              <a:rPr lang="en-US" sz="2600" dirty="0" smtClean="0"/>
              <a:t>and </a:t>
            </a:r>
          </a:p>
          <a:p>
            <a:pPr marL="1371600" lvl="1" indent="-457200"/>
            <a:r>
              <a:rPr lang="en-US" sz="2600" dirty="0" smtClean="0"/>
              <a:t>Job placement.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5494" t="20879" r="55825" b="8241"/>
          <a:stretch/>
        </p:blipFill>
        <p:spPr bwMode="auto">
          <a:xfrm>
            <a:off x="533400" y="838200"/>
            <a:ext cx="80010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Pathways: Local Impact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Local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Positive Impacts: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Built capacity for large population to obtain a </a:t>
            </a:r>
            <a:r>
              <a:rPr lang="en-US" sz="1700" dirty="0" smtClean="0"/>
              <a:t>credential in a high demand occupation;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 smtClean="0"/>
              <a:t>Credit-based training: </a:t>
            </a:r>
            <a:r>
              <a:rPr lang="en-US" sz="1700" dirty="0"/>
              <a:t>built confidence and a clear path to continue </a:t>
            </a:r>
            <a:r>
              <a:rPr lang="en-US" sz="1700" dirty="0" smtClean="0"/>
              <a:t>education;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Increased </a:t>
            </a:r>
            <a:r>
              <a:rPr lang="en-US" sz="1700" dirty="0" smtClean="0"/>
              <a:t>partnership/understanding of </a:t>
            </a:r>
            <a:r>
              <a:rPr lang="en-US" sz="1700" dirty="0"/>
              <a:t>c</a:t>
            </a:r>
            <a:r>
              <a:rPr lang="en-US" sz="1700" dirty="0" smtClean="0"/>
              <a:t>olleges</a:t>
            </a:r>
            <a:r>
              <a:rPr lang="en-US" sz="1700" dirty="0"/>
              <a:t>, </a:t>
            </a:r>
            <a:r>
              <a:rPr lang="en-US" sz="1700" dirty="0" smtClean="0"/>
              <a:t>ABE, employers and </a:t>
            </a:r>
            <a:r>
              <a:rPr lang="en-US" sz="1700" dirty="0"/>
              <a:t>WorkForce </a:t>
            </a:r>
            <a:r>
              <a:rPr lang="en-US" sz="1700" dirty="0" smtClean="0"/>
              <a:t>Center;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 smtClean="0"/>
              <a:t>Streamlined services and one contact for student and educators.</a:t>
            </a:r>
            <a:endParaRPr lang="en-US" sz="1700" dirty="0"/>
          </a:p>
          <a:p>
            <a:pPr marL="0" indent="0">
              <a:buNone/>
            </a:pPr>
            <a:r>
              <a:rPr lang="en-US" sz="2400" dirty="0" smtClean="0"/>
              <a:t>Challenges: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 smtClean="0"/>
              <a:t>Funding: braiding, timelines, duplicative reporting, and uncertainty;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 smtClean="0"/>
              <a:t>We need FAFSA </a:t>
            </a:r>
            <a:r>
              <a:rPr lang="en-US" sz="1700" dirty="0"/>
              <a:t>eligible programs that are short term and lead to </a:t>
            </a:r>
            <a:r>
              <a:rPr lang="en-US" sz="1700" dirty="0" smtClean="0"/>
              <a:t>credential;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 smtClean="0"/>
              <a:t>Resources/ Support services including child </a:t>
            </a:r>
            <a:r>
              <a:rPr lang="en-US" sz="1700" dirty="0"/>
              <a:t>care assistance </a:t>
            </a:r>
            <a:r>
              <a:rPr lang="en-US" sz="1700" dirty="0" smtClean="0"/>
              <a:t>and housing are not available for everyone (income guidelines); and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 smtClean="0"/>
              <a:t>Colleges may not recognize the value </a:t>
            </a:r>
            <a:r>
              <a:rPr lang="en-US" sz="1700" dirty="0"/>
              <a:t>of ABE </a:t>
            </a:r>
            <a:r>
              <a:rPr lang="en-US" sz="1700" dirty="0" smtClean="0"/>
              <a:t>training vs. Developmental Education classes. </a:t>
            </a:r>
          </a:p>
          <a:p>
            <a:pPr marL="0" indent="0">
              <a:buNone/>
            </a:pPr>
            <a:r>
              <a:rPr lang="en-US" sz="1600" i="1" dirty="0" smtClean="0"/>
              <a:t>Advice starting up – Make sure you have the right people in the planning process.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066800"/>
          </a:xfrm>
        </p:spPr>
        <p:txBody>
          <a:bodyPr/>
          <a:lstStyle/>
          <a:p>
            <a:pPr algn="l"/>
            <a:r>
              <a:rPr lang="en-US" dirty="0"/>
              <a:t>Career Pathways: Local Impact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1371600"/>
            <a:ext cx="7544574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/>
            <a:endParaRPr lang="en-US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69863" algn="ctr"/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Success Stories 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H:\A personal\Photos\Test.jpg"/>
          <p:cNvPicPr/>
          <p:nvPr/>
        </p:nvPicPr>
        <p:blipFill>
          <a:blip r:embed="rId2" cstate="print"/>
          <a:srcRect l="18269" t="22727" r="36219" b="6938"/>
          <a:stretch>
            <a:fillRect/>
          </a:stretch>
        </p:blipFill>
        <p:spPr bwMode="auto">
          <a:xfrm rot="5400000">
            <a:off x="5956778" y="2532322"/>
            <a:ext cx="2514602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uccess story Martha.jpg"/>
          <p:cNvPicPr/>
          <p:nvPr/>
        </p:nvPicPr>
        <p:blipFill>
          <a:blip r:embed="rId3" cstate="print"/>
          <a:srcRect l="20084" r="17027" b="1138"/>
          <a:stretch>
            <a:fillRect/>
          </a:stretch>
        </p:blipFill>
        <p:spPr>
          <a:xfrm>
            <a:off x="381000" y="2551813"/>
            <a:ext cx="2209800" cy="2495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3854" y="518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HCP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Spring 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18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HCP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Spring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6842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PSM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Fall 2013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amlord\AppData\Local\Microsoft\Windows\Temporary Internet Files\Content.Outlook\L4UFG166\photo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44" y="314369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 descr="C:\Users\Lynn Bajorek\AppData\Local\Microsoft\Windows\Temporary Internet Files\Content.IE5\HP6TGDZH\dglxasset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69" y="1985169"/>
            <a:ext cx="2891631" cy="28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the Kansas Story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49234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dirty="0" smtClean="0"/>
              <a:t>Zoe Thompson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Director, Workforce Training and Education, Kansas Board of Regents and Kansas Department of Commerce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986867" y="4971871"/>
            <a:ext cx="3395133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Katie Givens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Director, One Stop Operations,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Workforce Alliance of South Central Kansas</a:t>
            </a:r>
            <a:endParaRPr lang="en-US" sz="1800" dirty="0"/>
          </a:p>
        </p:txBody>
      </p:sp>
      <p:pic>
        <p:nvPicPr>
          <p:cNvPr id="3074" name="Picture 2" descr="C:\Users\KBaker\Desktop\Katie Baker Phot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95" y="1295399"/>
            <a:ext cx="2550238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ynn Bajorek\Desktop\PY 12 TAT\R5 Webinars\PPT\JPEG  1  DSC_5426 edcrop Final Zoe Thompson 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295400"/>
            <a:ext cx="2645229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Kansas State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212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Career Pathways Model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Integrated in Every Initiative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r>
              <a:rPr lang="en-US" sz="2800" dirty="0" smtClean="0"/>
              <a:t>Accelerating Opportunity: Kansas (AO-K)</a:t>
            </a:r>
          </a:p>
          <a:p>
            <a:r>
              <a:rPr lang="en-US" sz="2800" dirty="0" smtClean="0"/>
              <a:t>Excel in Career Technical Education Initiative</a:t>
            </a:r>
          </a:p>
          <a:p>
            <a:r>
              <a:rPr lang="en-US" sz="2800" dirty="0" smtClean="0"/>
              <a:t>Program Alignment Process</a:t>
            </a:r>
          </a:p>
          <a:p>
            <a:r>
              <a:rPr lang="en-US" sz="2800" dirty="0" smtClean="0"/>
              <a:t>Workforce Aligned with Industry Demand (AID)</a:t>
            </a:r>
          </a:p>
          <a:p>
            <a:r>
              <a:rPr lang="en-US" sz="2800" dirty="0" smtClean="0"/>
              <a:t>TAACCCT grants</a:t>
            </a:r>
          </a:p>
          <a:p>
            <a:r>
              <a:rPr lang="en-US" sz="2800" dirty="0" smtClean="0"/>
              <a:t>Advancing CTE in Career Pathways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Pathways: The Six Elements </a:t>
            </a:r>
            <a:br>
              <a:rPr lang="en-US" dirty="0" smtClean="0"/>
            </a:br>
            <a:r>
              <a:rPr lang="en-US" dirty="0" smtClean="0"/>
              <a:t>in Every Initiative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725530"/>
              </p:ext>
            </p:extLst>
          </p:nvPr>
        </p:nvGraphicFramePr>
        <p:xfrm>
          <a:off x="304800" y="1295400"/>
          <a:ext cx="8458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Kansas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974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Partnerships are Key to Success:</a:t>
            </a:r>
          </a:p>
          <a:p>
            <a:r>
              <a:rPr lang="en-US" sz="2400" dirty="0" smtClean="0"/>
              <a:t>Kansas Department of Commerce and Kansas Board of Regents – liaison position</a:t>
            </a:r>
          </a:p>
          <a:p>
            <a:r>
              <a:rPr lang="en-US" sz="2400" dirty="0" smtClean="0"/>
              <a:t>Other agency partners:  Department of Labor, Department for Children and Families, Department of Education (K-12)</a:t>
            </a:r>
          </a:p>
          <a:p>
            <a:r>
              <a:rPr lang="en-US" sz="2400" dirty="0" smtClean="0"/>
              <a:t>Community and Technical Colleges including Adult Education Programs</a:t>
            </a:r>
          </a:p>
          <a:p>
            <a:r>
              <a:rPr lang="en-US" sz="2400" dirty="0" smtClean="0"/>
              <a:t>Local Workforce Investment Boards, State Workforce Investment Board</a:t>
            </a:r>
          </a:p>
          <a:p>
            <a:r>
              <a:rPr lang="en-US" sz="2400" dirty="0" smtClean="0"/>
              <a:t>Employers and Businesses</a:t>
            </a:r>
          </a:p>
          <a:p>
            <a:r>
              <a:rPr lang="en-US" sz="2400" dirty="0" smtClean="0"/>
              <a:t>Community  Based Organizations/Philanthropic Partners</a:t>
            </a:r>
          </a:p>
          <a:p>
            <a:r>
              <a:rPr lang="en-US" sz="2400" dirty="0"/>
              <a:t>Universities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77"/>
            <a:ext cx="9144000" cy="1066800"/>
          </a:xfrm>
        </p:spPr>
        <p:txBody>
          <a:bodyPr/>
          <a:lstStyle/>
          <a:p>
            <a:r>
              <a:rPr lang="en-US" dirty="0" smtClean="0"/>
              <a:t>Career Pathways: Employer 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97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80574463"/>
              </p:ext>
            </p:extLst>
          </p:nvPr>
        </p:nvGraphicFramePr>
        <p:xfrm>
          <a:off x="914400" y="1397000"/>
          <a:ext cx="7543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Employer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3962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Employer Engagement Drives Success and Credential Attainment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r>
              <a:rPr lang="en-US" sz="2800" b="1" dirty="0" smtClean="0"/>
              <a:t>Employers Drive the Process – </a:t>
            </a:r>
            <a:r>
              <a:rPr lang="en-US" sz="2800" dirty="0" smtClean="0"/>
              <a:t>provides better structure, connects employers and employees for better results early on</a:t>
            </a:r>
          </a:p>
          <a:p>
            <a:r>
              <a:rPr lang="en-US" sz="2800" dirty="0" smtClean="0"/>
              <a:t>Career line of sight, leads to industry recognized credentials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84" y="3962400"/>
            <a:ext cx="19568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Kansas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212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Successes at the State Level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r>
              <a:rPr lang="en-US" sz="2800" b="1" dirty="0" smtClean="0"/>
              <a:t>AO-K</a:t>
            </a:r>
            <a:r>
              <a:rPr lang="en-US" sz="2800" dirty="0" smtClean="0"/>
              <a:t> – Partnership with Department for Children and Families provides tuition scholarships for AO-K enrolled students that are TANF eligible who complete a 12 credit career pathway</a:t>
            </a:r>
          </a:p>
          <a:p>
            <a:r>
              <a:rPr lang="en-US" sz="2800" b="1" dirty="0" smtClean="0"/>
              <a:t>Program Alignment Process </a:t>
            </a:r>
            <a:r>
              <a:rPr lang="en-US" sz="2800" dirty="0" smtClean="0"/>
              <a:t>– employer driven process aligns career/technical postsecondary programs in a career pathway with stackable credentials and multiple entry/exit points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Kansas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1212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Challenges at the State Level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/>
          </a:p>
          <a:p>
            <a:r>
              <a:rPr lang="en-US" sz="2600" dirty="0" smtClean="0"/>
              <a:t>Data collection across agencies AND initiatives is challenging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/>
              <a:t>	-Kansas WDQI grant will address some of these issues.  	Scope includes integration of adult education data 	systems and public workforce system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/>
              <a:t>	-Obtaining verification of student awarded industry 	credentials ongoing challenge – need national 	clearinghouse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 descr="C:\Users\Lynn Bajorek\AppData\Local\Microsoft\Windows\Temporary Internet Files\Content.IE5\8FHMZSPI\dglxasse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057400" cy="17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Baker\Desktop\LAIV Map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08" y="1503334"/>
            <a:ext cx="5686392" cy="4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South Central Kansas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87022" y="1143000"/>
            <a:ext cx="6259681" cy="904604"/>
            <a:chOff x="682850" y="5490468"/>
            <a:chExt cx="6259681" cy="904604"/>
          </a:xfrm>
        </p:grpSpPr>
        <p:pic>
          <p:nvPicPr>
            <p:cNvPr id="1027" name="Picture 3" descr="1 Cross Agency Partnership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50" y="5512781"/>
              <a:ext cx="917350" cy="88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2 Engage Employer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515471"/>
              <a:ext cx="911970" cy="87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3 Design Program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512781"/>
              <a:ext cx="917350" cy="87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4 Identify Funding Sourc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5512781"/>
              <a:ext cx="909280" cy="87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5 Align Policies and Program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507401"/>
              <a:ext cx="911970" cy="87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6 Measure Systems Change and Performan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490468"/>
              <a:ext cx="922731" cy="876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78004" y="3886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No Wrong Door Approach</a:t>
            </a:r>
            <a:endParaRPr lang="en-US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Pathways: South Central Kansas</a:t>
            </a:r>
            <a:br>
              <a:rPr lang="en-US" dirty="0" smtClean="0"/>
            </a:br>
            <a:r>
              <a:rPr lang="en-US" dirty="0" smtClean="0"/>
              <a:t>Building Cross-Agency Partnerships and Clarify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086600" cy="5045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Resource Mapping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Identify common services and resources in the community and prevent duplication of services for mutual customers.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Clarified stakeholders roles and goals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Narrowed scope to key providers of Career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Pathway components services for low skilled or </a:t>
            </a:r>
            <a:r>
              <a:rPr lang="en-US" sz="2400" dirty="0" err="1" smtClean="0">
                <a:solidFill>
                  <a:schemeClr val="tx1"/>
                </a:solidFill>
              </a:rPr>
              <a:t>underskilled</a:t>
            </a:r>
            <a:r>
              <a:rPr lang="en-US" sz="2400" dirty="0" smtClean="0">
                <a:solidFill>
                  <a:schemeClr val="tx1"/>
                </a:solidFill>
              </a:rPr>
              <a:t> adults</a:t>
            </a:r>
          </a:p>
          <a:p>
            <a:r>
              <a:rPr lang="en-US" sz="2400" dirty="0" smtClean="0"/>
              <a:t>‘No </a:t>
            </a:r>
            <a:r>
              <a:rPr lang="en-US" sz="2400" dirty="0"/>
              <a:t>W</a:t>
            </a:r>
            <a:r>
              <a:rPr lang="en-US" sz="2400" dirty="0" smtClean="0"/>
              <a:t>rong </a:t>
            </a:r>
            <a:r>
              <a:rPr lang="en-US" sz="2400" dirty="0"/>
              <a:t>D</a:t>
            </a:r>
            <a:r>
              <a:rPr lang="en-US" sz="2400" dirty="0" smtClean="0"/>
              <a:t>oor Approach’ meant extensive work on:</a:t>
            </a:r>
          </a:p>
          <a:p>
            <a:pPr lvl="1"/>
            <a:r>
              <a:rPr lang="en-US" sz="2000" dirty="0" smtClean="0"/>
              <a:t>Common Intake</a:t>
            </a:r>
          </a:p>
          <a:p>
            <a:pPr lvl="1"/>
            <a:r>
              <a:rPr lang="en-US" sz="2000" dirty="0" smtClean="0"/>
              <a:t>Common Assessments</a:t>
            </a:r>
          </a:p>
          <a:p>
            <a:pPr lvl="1"/>
            <a:r>
              <a:rPr lang="en-US" sz="2000" dirty="0" smtClean="0"/>
              <a:t>Aligned Policies and Programs</a:t>
            </a:r>
          </a:p>
          <a:p>
            <a:pPr lvl="1"/>
            <a:r>
              <a:rPr lang="en-US" sz="2000" dirty="0" smtClean="0"/>
              <a:t>Identified Funding Sources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43800" y="1644538"/>
            <a:ext cx="1009651" cy="3049557"/>
            <a:chOff x="7305674" y="1641505"/>
            <a:chExt cx="1009651" cy="3049557"/>
          </a:xfrm>
        </p:grpSpPr>
        <p:pic>
          <p:nvPicPr>
            <p:cNvPr id="2050" name="Picture 2" descr="1 Cross Agency Partnershi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315200" y="1641505"/>
              <a:ext cx="100012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674" y="2681955"/>
              <a:ext cx="10064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724" y="3733800"/>
              <a:ext cx="987425" cy="95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2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Question: Where are you at with Career Pathways?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56732206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Pathways: South Central Kansas</a:t>
            </a:r>
            <a:br>
              <a:rPr lang="en-US" dirty="0"/>
            </a:br>
            <a:r>
              <a:rPr lang="en-US" dirty="0" smtClean="0"/>
              <a:t>Identify Sector or Industry and Engage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1898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Engaging Employers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Engaged local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conomic development organizations</a:t>
            </a:r>
          </a:p>
          <a:p>
            <a:r>
              <a:rPr lang="en-US" sz="2400" dirty="0" smtClean="0"/>
              <a:t>Kansas Work</a:t>
            </a:r>
            <a:r>
              <a:rPr lang="en-US" sz="2400" i="1" dirty="0" smtClean="0"/>
              <a:t>Ready</a:t>
            </a:r>
            <a:r>
              <a:rPr lang="en-US" sz="2400" dirty="0" smtClean="0"/>
              <a:t>! Certificate</a:t>
            </a:r>
          </a:p>
          <a:p>
            <a:r>
              <a:rPr lang="en-US" sz="2400" dirty="0" smtClean="0"/>
              <a:t>Employer surveys</a:t>
            </a:r>
          </a:p>
          <a:p>
            <a:r>
              <a:rPr lang="en-US" sz="2400" dirty="0" smtClean="0"/>
              <a:t>Employer roundtable meetings</a:t>
            </a:r>
          </a:p>
          <a:p>
            <a:pPr lvl="1"/>
            <a:r>
              <a:rPr lang="en-US" sz="2000" dirty="0" smtClean="0"/>
              <a:t>Started with employers</a:t>
            </a:r>
          </a:p>
          <a:p>
            <a:pPr lvl="1"/>
            <a:r>
              <a:rPr lang="en-US" sz="2000" dirty="0" smtClean="0"/>
              <a:t>Now includes education and training providers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074" name="Picture 2" descr="2 Engage Employ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6031" flipV="1">
            <a:off x="7315200" y="1676400"/>
            <a:ext cx="9937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Pathways: South Central </a:t>
            </a:r>
            <a:r>
              <a:rPr lang="en-US" dirty="0" smtClean="0"/>
              <a:t>Kansas</a:t>
            </a:r>
            <a:br>
              <a:rPr lang="en-US" dirty="0" smtClean="0"/>
            </a:br>
            <a:r>
              <a:rPr lang="en-US" dirty="0" smtClean="0"/>
              <a:t>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fronts to program design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Employers engaged in development of </a:t>
            </a:r>
            <a:br>
              <a:rPr lang="en-US" sz="2400" dirty="0" smtClean="0"/>
            </a:br>
            <a:r>
              <a:rPr lang="en-US" sz="2400" dirty="0" smtClean="0"/>
              <a:t>curriculum with Education/Training providers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Job Seekers; preparation to be ready to enter the training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098" name="Picture 2" descr="3 Design Progr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315200" y="1676400"/>
            <a:ext cx="10001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Pathways: South Central Kansas</a:t>
            </a:r>
            <a:br>
              <a:rPr lang="en-US" dirty="0"/>
            </a:br>
            <a:r>
              <a:rPr lang="en-US" dirty="0" smtClean="0"/>
              <a:t>Engage Employers + Program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7824" y="1712089"/>
            <a:ext cx="5464175" cy="4070350"/>
            <a:chOff x="107285883" y="107174370"/>
            <a:chExt cx="5464098" cy="4070196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07285883" y="107174370"/>
              <a:ext cx="5464098" cy="4070196"/>
            </a:xfrm>
            <a:prstGeom prst="ellipse">
              <a:avLst/>
            </a:prstGeom>
            <a:solidFill>
              <a:srgbClr val="99CC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00959" y="108735221"/>
              <a:ext cx="1012024" cy="97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5504" y="108739088"/>
              <a:ext cx="999831" cy="963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9839513" y="109036624"/>
              <a:ext cx="345688" cy="356839"/>
            </a:xfrm>
            <a:prstGeom prst="plus">
              <a:avLst>
                <a:gd name="adj" fmla="val 25000"/>
              </a:avLst>
            </a:prstGeom>
            <a:solidFill>
              <a:srgbClr val="17375E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0185201" y="109973327"/>
              <a:ext cx="1895707" cy="468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rnard MT Condensed" pitchFamily="18" charset="0"/>
                  <a:cs typeface="Arial" pitchFamily="34" charset="0"/>
                </a:rPr>
                <a:t>Program Design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7966107" y="108088770"/>
              <a:ext cx="2219092" cy="546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rnard MT Condensed" pitchFamily="18" charset="0"/>
                  <a:cs typeface="Arial" pitchFamily="34" charset="0"/>
                </a:rPr>
                <a:t>Engaged Employers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4" name="Picture 10" descr="dglxasset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3" y="719345"/>
            <a:ext cx="21939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41726"/>
            <a:ext cx="26828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Pathways: South Central Kansas</a:t>
            </a:r>
            <a:br>
              <a:rPr lang="en-US" dirty="0"/>
            </a:br>
            <a:r>
              <a:rPr lang="en-US" dirty="0" smtClean="0"/>
              <a:t>Engage Employers + Program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752600" y="1600200"/>
            <a:ext cx="5464175" cy="4070350"/>
          </a:xfrm>
          <a:prstGeom prst="ellipse">
            <a:avLst/>
          </a:prstGeom>
          <a:solidFill>
            <a:srgbClr val="99CC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dglxasse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02" y="609600"/>
            <a:ext cx="21939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5" name="Picture 11" descr="dglxasset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743">
            <a:off x="5642658" y="4339639"/>
            <a:ext cx="1666364" cy="166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13816" y="2613329"/>
            <a:ext cx="4764229" cy="2350840"/>
            <a:chOff x="2113816" y="2613329"/>
            <a:chExt cx="4764229" cy="2350840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536820" y="4495800"/>
              <a:ext cx="1895734" cy="468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rnard MT Condensed" pitchFamily="18" charset="0"/>
                  <a:cs typeface="Arial" pitchFamily="34" charset="0"/>
                </a:rPr>
                <a:t>Program Design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113816" y="2713229"/>
              <a:ext cx="2219123" cy="54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rnard MT Condensed" pitchFamily="18" charset="0"/>
                  <a:cs typeface="Arial" pitchFamily="34" charset="0"/>
                </a:rPr>
                <a:t>Engaged Employers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064" y="3423781"/>
              <a:ext cx="1012038" cy="975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281" y="3404701"/>
              <a:ext cx="999845" cy="96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460580" y="3733094"/>
              <a:ext cx="345693" cy="356853"/>
            </a:xfrm>
            <a:prstGeom prst="plus">
              <a:avLst>
                <a:gd name="adj" fmla="val 25000"/>
              </a:avLst>
            </a:prstGeom>
            <a:solidFill>
              <a:srgbClr val="17375E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5119112" y="3707918"/>
              <a:ext cx="345693" cy="356853"/>
            </a:xfrm>
            <a:prstGeom prst="plus">
              <a:avLst>
                <a:gd name="adj" fmla="val 25000"/>
              </a:avLst>
            </a:prstGeom>
            <a:solidFill>
              <a:srgbClr val="17375E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2" descr="1 Cross Agency Partnership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84938" y="3437238"/>
              <a:ext cx="100012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91958" y="2613329"/>
              <a:ext cx="1586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anose="02050806060905020404" pitchFamily="18" charset="0"/>
                </a:rPr>
                <a:t>Cross- Agency Partnerships</a:t>
              </a:r>
              <a:endParaRPr lang="en-US" dirty="0">
                <a:latin typeface="Bernard MT Condensed" panose="02050806060905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SUCCESS!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0" y="2055976"/>
            <a:ext cx="4724400" cy="2895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 smtClean="0"/>
              <a:t>GED Prep/Testing /OSHA 10 Certificate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Advanced Aerostructures Training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Employment/Continued Manufacturing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KBaker\Desktop\program fl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481"/>
            <a:ext cx="44196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515100" y="244908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515100" y="3323246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37203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Aviation Career Pathway</a:t>
            </a:r>
            <a:endParaRPr lang="en-US" sz="3200" b="1" dirty="0"/>
          </a:p>
        </p:txBody>
      </p:sp>
      <p:pic>
        <p:nvPicPr>
          <p:cNvPr id="4101" name="Picture 5" descr="C:\Users\KBaker\Desktop\aero p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6" y="4800600"/>
            <a:ext cx="48402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SUCCESS!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50118"/>
            <a:ext cx="920576" cy="8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1000" y="2743200"/>
            <a:ext cx="7208378" cy="2739211"/>
            <a:chOff x="381000" y="2743200"/>
            <a:chExt cx="7208378" cy="2739211"/>
          </a:xfrm>
        </p:grpSpPr>
        <p:pic>
          <p:nvPicPr>
            <p:cNvPr id="3075" name="Picture 3" descr="I:\KCronister\Pictures\Misc Clips\Aviation Fly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50321"/>
              <a:ext cx="3283642" cy="24650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3810000" y="2743200"/>
              <a:ext cx="3779378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964 Work Keys Assessments resulting in 412 new hires</a:t>
              </a:r>
              <a:br>
                <a:rPr lang="en-US" sz="1400" dirty="0" smtClean="0"/>
              </a:br>
              <a:endParaRPr lang="en-US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25 individuals hired after taking part in advanced Aerostructure, Nondestructive </a:t>
              </a:r>
              <a:r>
                <a:rPr lang="en-US" sz="1400" dirty="0"/>
                <a:t>T</a:t>
              </a:r>
              <a:r>
                <a:rPr lang="en-US" sz="1400" dirty="0" smtClean="0"/>
                <a:t>esting, and Airplane and Power Plant training</a:t>
              </a:r>
              <a:br>
                <a:rPr lang="en-US" sz="1400" dirty="0" smtClean="0"/>
              </a:br>
              <a:endParaRPr lang="en-US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Partnership resulted in additional Aviation employers  guaranteeing interviews for completion of training programs at WATC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2821" y="1526375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Spirit Aerosystems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Employer Partner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Local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Positive Impacts:</a:t>
            </a:r>
          </a:p>
          <a:p>
            <a:r>
              <a:rPr lang="en-US" sz="2400" dirty="0" smtClean="0"/>
              <a:t>Employment and credential attainment</a:t>
            </a:r>
          </a:p>
          <a:p>
            <a:r>
              <a:rPr lang="en-US" sz="2400" dirty="0" smtClean="0"/>
              <a:t>Streamlined processes</a:t>
            </a:r>
          </a:p>
          <a:p>
            <a:r>
              <a:rPr lang="en-US" sz="2400" dirty="0" smtClean="0"/>
              <a:t>Increased communication</a:t>
            </a:r>
          </a:p>
          <a:p>
            <a:r>
              <a:rPr lang="en-US" sz="2400" dirty="0" smtClean="0"/>
              <a:t>Adult/DW performance outcomes well above goal</a:t>
            </a:r>
          </a:p>
          <a:p>
            <a:pPr marL="0" indent="0">
              <a:buNone/>
            </a:pPr>
            <a:r>
              <a:rPr lang="en-US" sz="2400" b="1" dirty="0" smtClean="0"/>
              <a:t>Ongoing Challenges:</a:t>
            </a:r>
          </a:p>
          <a:p>
            <a:r>
              <a:rPr lang="en-US" sz="2400" dirty="0" smtClean="0"/>
              <a:t>Communication</a:t>
            </a:r>
          </a:p>
          <a:p>
            <a:r>
              <a:rPr lang="en-US" sz="2400" dirty="0" smtClean="0"/>
              <a:t>Availability of WIA and Non-WIA funds</a:t>
            </a:r>
          </a:p>
          <a:p>
            <a:r>
              <a:rPr lang="en-US" sz="2400" dirty="0" smtClean="0"/>
              <a:t>Continued employer engagement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07628" y="1139825"/>
            <a:ext cx="3019439" cy="2365375"/>
            <a:chOff x="6107628" y="1139825"/>
            <a:chExt cx="3019439" cy="23653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92" y="1139825"/>
              <a:ext cx="2938675" cy="23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628" y="2393951"/>
              <a:ext cx="3002506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3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2" descr="C:\Users\Lynn Bajorek\AppData\Local\Microsoft\Windows\Temporary Internet Files\Content.IE5\HP6TGDZH\dglxasset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03835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17637"/>
            <a:ext cx="8991600" cy="45259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Career Pathways Community </a:t>
            </a:r>
            <a:r>
              <a:rPr lang="en-US" sz="2000" dirty="0"/>
              <a:t>of Practice: </a:t>
            </a:r>
            <a:r>
              <a:rPr lang="en-US" sz="2000" dirty="0">
                <a:hlinkClick r:id="rId3"/>
              </a:rPr>
              <a:t>https://learnwork.workforce3one.org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Career Pathways Toolkit:</a:t>
            </a:r>
          </a:p>
          <a:p>
            <a:pPr marL="400050" lvl="1" indent="0">
              <a:buNone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learnwork.workforce3one.org/view/2001135442016073646/info</a:t>
            </a:r>
            <a:endParaRPr lang="en-US" sz="2000" dirty="0" smtClean="0"/>
          </a:p>
          <a:p>
            <a:r>
              <a:rPr lang="en-US" sz="2000" dirty="0" smtClean="0"/>
              <a:t>Career Pathways Readiness Self-Assessment Tool:</a:t>
            </a:r>
          </a:p>
          <a:p>
            <a:pPr marL="400050" lvl="1" indent="0">
              <a:buNone/>
            </a:pP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learnwork.workforce3one.org/view/2001134059610984712/info</a:t>
            </a:r>
            <a:endParaRPr lang="en-US" sz="2000" dirty="0" smtClean="0"/>
          </a:p>
          <a:p>
            <a:r>
              <a:rPr lang="en-US" sz="2000" dirty="0" smtClean="0"/>
              <a:t>Office of Vocational and Adult Education (OVAE) Adult Career Pathways Training and </a:t>
            </a:r>
            <a:r>
              <a:rPr lang="en-US" sz="2000" dirty="0"/>
              <a:t>Support Center: </a:t>
            </a:r>
            <a:r>
              <a:rPr lang="en-US" sz="2000" dirty="0">
                <a:hlinkClick r:id="rId6"/>
              </a:rPr>
              <a:t>http://www.acp-sc.org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Center for Post Secondary and Economic Success: A Framework for Measuring Career Pathway Innovation: A Working Paper:</a:t>
            </a:r>
          </a:p>
          <a:p>
            <a:pPr marL="365760" indent="0">
              <a:buNone/>
            </a:pPr>
            <a:r>
              <a:rPr lang="en-US" sz="2000" dirty="0" smtClean="0">
                <a:hlinkClick r:id="rId7"/>
              </a:rPr>
              <a:t>http://www.clasp.org/resources-and-publications/publication-1/CLASP-AQCP-Metrics-Feb-2013.pdf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4000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endParaRPr lang="en-US" sz="2400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15"/>
            <a:ext cx="9144000" cy="535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07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Welcome and Introductions                            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Danielle Waddell, Federal Project Officer, USDOL/ETA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Keynote Eric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Seleznow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Acting Assistant Secretary USDOL/ETA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Practitioner Presentations                             Minnesota and Kansas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 &amp; A</a:t>
            </a:r>
          </a:p>
          <a:p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Lynn Bajorek\AppData\Local\Microsoft\Windows\Temporary Internet Files\Content.IE5\8FHMZSPI\dglxasset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470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638800" y="533400"/>
            <a:ext cx="2667000" cy="731838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dirty="0" smtClean="0"/>
              <a:t>Keynote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392742"/>
            <a:ext cx="45577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Eric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Seleznow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Acting Assistant Secretary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Employment and </a:t>
            </a:r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raining Administration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Eric </a:t>
            </a:r>
            <a:r>
              <a:rPr lang="en-US" sz="1600" dirty="0" smtClean="0"/>
              <a:t>focuses </a:t>
            </a:r>
            <a:r>
              <a:rPr lang="en-US" sz="1600" dirty="0"/>
              <a:t>on two key outcomes - a properly prepared workforce to meet the current and future demands of the nation’s employers, and providing opportunities for all Americans to succeed in the 21st-century workforce</a:t>
            </a:r>
            <a:r>
              <a:rPr lang="en-US" sz="1600" dirty="0" smtClean="0"/>
              <a:t>. </a:t>
            </a:r>
            <a:r>
              <a:rPr lang="en-US" sz="1600" dirty="0"/>
              <a:t> </a:t>
            </a:r>
            <a:r>
              <a:rPr lang="en-US" sz="1600" dirty="0" smtClean="0"/>
              <a:t>He has </a:t>
            </a:r>
            <a:r>
              <a:rPr lang="en-US" sz="1600" dirty="0"/>
              <a:t>over twenty-five years of experience in the workforce field, including </a:t>
            </a:r>
            <a:r>
              <a:rPr lang="en-US" sz="1600" dirty="0" smtClean="0"/>
              <a:t>Executive Director of the Governor’s Workforce Investment Board in the State of Maryland, and as </a:t>
            </a:r>
            <a:r>
              <a:rPr lang="en-US" sz="1600" dirty="0"/>
              <a:t>Director of Workforce Services for the Montgomery County Department of Economic </a:t>
            </a:r>
            <a:r>
              <a:rPr lang="en-US" sz="1600" dirty="0" smtClean="0"/>
              <a:t>Development, where he oversaw the County’s workforce development efforts.  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428184"/>
            <a:ext cx="3287997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637-E7E4-49CF-9562-060BD107D1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1219200"/>
          </a:xfrm>
        </p:spPr>
        <p:txBody>
          <a:bodyPr/>
          <a:lstStyle/>
          <a:p>
            <a:r>
              <a:rPr lang="en-US" sz="3600" dirty="0" smtClean="0"/>
              <a:t>Six Key Elements of Career Pathways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0"/>
            <a:ext cx="9140456" cy="69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0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The Minnesota 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4344988" cy="12954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Annie Welch, Principal Planner</a:t>
            </a:r>
          </a:p>
          <a:p>
            <a:r>
              <a:rPr lang="en-US" dirty="0" smtClean="0"/>
              <a:t>Dislocated Worker and Adult Programs</a:t>
            </a:r>
          </a:p>
          <a:p>
            <a:r>
              <a:rPr lang="en-US" dirty="0" smtClean="0"/>
              <a:t>Minnesota Department of Employment and Economic Development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270375" cy="8382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Amy Lord, Planning Coordinator</a:t>
            </a:r>
          </a:p>
          <a:p>
            <a:r>
              <a:rPr lang="en-US" sz="2000" dirty="0" smtClean="0"/>
              <a:t>Anoka County Job Training Center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8" name="Picture 4" descr="H:\A personal\Photos\Amy Lord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 t="4666" r="36513" b="46419"/>
          <a:stretch/>
        </p:blipFill>
        <p:spPr bwMode="auto">
          <a:xfrm>
            <a:off x="5257800" y="2789275"/>
            <a:ext cx="2892056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/>
          <a:stretch/>
        </p:blipFill>
        <p:spPr>
          <a:xfrm>
            <a:off x="1219200" y="2677633"/>
            <a:ext cx="28350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Minnesota State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State agency structure similar to that represented in </a:t>
            </a:r>
            <a:r>
              <a:rPr lang="en-US" sz="2800" dirty="0"/>
              <a:t>the joint letter from </a:t>
            </a:r>
            <a:r>
              <a:rPr lang="en-US" sz="2800" dirty="0" smtClean="0"/>
              <a:t>the </a:t>
            </a:r>
            <a:r>
              <a:rPr lang="en-US" sz="2800" dirty="0"/>
              <a:t>DOL, DOE and </a:t>
            </a:r>
            <a:r>
              <a:rPr lang="en-US" sz="2800" dirty="0" smtClean="0"/>
              <a:t>HHS;</a:t>
            </a:r>
          </a:p>
          <a:p>
            <a:r>
              <a:rPr lang="en-US" sz="2800" dirty="0" smtClean="0"/>
              <a:t>CLASP’s Alliance </a:t>
            </a:r>
            <a:r>
              <a:rPr lang="en-US" sz="2800" dirty="0"/>
              <a:t>for Quality Career </a:t>
            </a:r>
            <a:r>
              <a:rPr lang="en-US" sz="2800" dirty="0" smtClean="0"/>
              <a:t>Pathways;</a:t>
            </a:r>
          </a:p>
          <a:p>
            <a:r>
              <a:rPr lang="en-US" sz="2800" dirty="0" smtClean="0"/>
              <a:t>Joyce Foundation Shifting Gears Initiative - FastTRAC (Training, Resources, and Credentialing) Adult Career Pathways;</a:t>
            </a:r>
          </a:p>
          <a:p>
            <a:r>
              <a:rPr lang="en-US" sz="2800" dirty="0" smtClean="0"/>
              <a:t>Continued support from the United Way and other philanthropic partners;</a:t>
            </a:r>
          </a:p>
          <a:p>
            <a:r>
              <a:rPr lang="en-US" sz="2800" dirty="0" smtClean="0"/>
              <a:t>Direct legislative appropriation to support FastTRAC Adult Career Pathways (which translates to bigger picture systems and partnerships);</a:t>
            </a:r>
          </a:p>
          <a:p>
            <a:r>
              <a:rPr lang="en-US" sz="2800" dirty="0" smtClean="0"/>
              <a:t>Additional state-funded workforce development programming incorporates the CP model.</a:t>
            </a:r>
            <a:endParaRPr lang="en-US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Pathways: Minnesota State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Similar state agency structure: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Department of Employment and Economic Development (DEED)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Governor’s Workforce Development Council (GWDC)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Department of Education Adult Basic Education (MDE ABE)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Department of Human Services (DHS)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Department of Corrections (DOC)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Department of Labor and Industry (DLI)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Minnesota Office of Higher Education (</a:t>
            </a:r>
            <a:r>
              <a:rPr lang="en-US" sz="1600" dirty="0" smtClean="0"/>
              <a:t>MOHE)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Many partners: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Employers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Labor Organizations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Community College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Local </a:t>
            </a:r>
            <a:r>
              <a:rPr lang="en-US" sz="1600" dirty="0"/>
              <a:t>Partners: </a:t>
            </a:r>
            <a:r>
              <a:rPr lang="en-US" sz="1600" dirty="0" smtClean="0"/>
              <a:t>Workforce </a:t>
            </a:r>
            <a:r>
              <a:rPr lang="en-US" sz="1600" dirty="0"/>
              <a:t>Service Areas and Community Based Organizations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Minnesota Workforce Council Association (MWCA)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Minnesota State Colleges and Universities (MNSCU)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Philanthropic Partners – United Way, Joyce, Otto Bremer, Irvine Foundations</a:t>
            </a:r>
          </a:p>
          <a:p>
            <a:endParaRPr lang="en-US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2" name="Picture 4" descr="C:\Users\anwelch\AppData\Local\Microsoft\Windows\Temporary Internet Files\Content.IE5\FRE2EJJE\MP900406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31599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Best Practices for Career Pathways &amp;amp; Credentials: the Minnesota and Kansas Models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Polling Question: Where are you at with Career Pathways?&amp;quot;&quot;/&gt;&lt;property id=&quot;20307&quot; value=&quot;265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Keynote&amp;quot;&quot;/&gt;&lt;property id=&quot;20307&quot; value=&quot;320&quot;/&gt;&lt;/object&gt;&lt;object type=&quot;3&quot; unique_id=&quot;11415&quot;&gt;&lt;property id=&quot;20148&quot; value=&quot;5&quot;/&gt;&lt;property id=&quot;20300&quot; value=&quot;Slide 6 - &amp;quot;Six Key Elements of Career Pathways&amp;quot;&quot;/&gt;&lt;property id=&quot;20307&quot; value=&quot;332&quot;/&gt;&lt;/object&gt;&lt;object type=&quot;3&quot; unique_id=&quot;11416&quot;&gt;&lt;property id=&quot;20148&quot; value=&quot;5&quot;/&gt;&lt;property id=&quot;20300&quot; value=&quot;Slide 7 - &amp;quot;Career Pathways: The Minnesota Story&amp;quot;&quot;/&gt;&lt;property id=&quot;20307&quot; value=&quot;267&quot;/&gt;&lt;/object&gt;&lt;object type=&quot;3&quot; unique_id=&quot;11417&quot;&gt;&lt;property id=&quot;20148&quot; value=&quot;5&quot;/&gt;&lt;property id=&quot;20300&quot; value=&quot;Slide 8 - &amp;quot;Career Pathways: Minnesota State Structure&amp;quot;&quot;/&gt;&lt;property id=&quot;20307&quot; value=&quot;349&quot;/&gt;&lt;/object&gt;&lt;object type=&quot;3&quot; unique_id=&quot;11418&quot;&gt;&lt;property id=&quot;20148&quot; value=&quot;5&quot;/&gt;&lt;property id=&quot;20300&quot; value=&quot;Slide 9 - &amp;quot;Career Pathways: Minnesota State Structure&amp;quot;&quot;/&gt;&lt;property id=&quot;20307&quot; value=&quot;356&quot;/&gt;&lt;/object&gt;&lt;object type=&quot;3&quot; unique_id=&quot;11419&quot;&gt;&lt;property id=&quot;20148&quot; value=&quot;5&quot;/&gt;&lt;property id=&quot;20300&quot; value=&quot;Slide 10&quot;/&gt;&lt;property id=&quot;20307&quot; value=&quot;350&quot;/&gt;&lt;/object&gt;&lt;object type=&quot;3&quot; unique_id=&quot;11420&quot;&gt;&lt;property id=&quot;20148&quot; value=&quot;5&quot;/&gt;&lt;property id=&quot;20300&quot; value=&quot;Slide 11 - &amp;quot;Career Pathways: Credential Attainment&amp;quot;&quot;/&gt;&lt;property id=&quot;20307&quot; value=&quot;351&quot;/&gt;&lt;/object&gt;&lt;object type=&quot;3&quot; unique_id=&quot;11421&quot;&gt;&lt;property id=&quot;20148&quot; value=&quot;5&quot;/&gt;&lt;property id=&quot;20300&quot; value=&quot;Slide 12 - &amp;quot;Career Pathways: Leveraging WIA Funds&amp;quot;&quot;/&gt;&lt;property id=&quot;20307&quot; value=&quot;352&quot;/&gt;&lt;/object&gt;&lt;object type=&quot;3&quot; unique_id=&quot;11422&quot;&gt;&lt;property id=&quot;20148&quot; value=&quot;5&quot;/&gt;&lt;property id=&quot;20300&quot; value=&quot;Slide 13 - &amp;quot;Career Pathways: System Challenges&amp;quot;&quot;/&gt;&lt;property id=&quot;20307&quot; value=&quot;353&quot;/&gt;&lt;/object&gt;&lt;object type=&quot;3&quot; unique_id=&quot;11423&quot;&gt;&lt;property id=&quot;20148&quot; value=&quot;5&quot;/&gt;&lt;property id=&quot;20300&quot; value=&quot;Slide 14 - &amp;quot;Career Pathways: Partnerships&amp;quot;&quot;/&gt;&lt;property id=&quot;20307&quot; value=&quot;354&quot;/&gt;&lt;/object&gt;&lt;object type=&quot;3&quot; unique_id=&quot;11424&quot;&gt;&lt;property id=&quot;20148&quot; value=&quot;5&quot;/&gt;&lt;property id=&quot;20300&quot; value=&quot;Slide 15 - &amp;quot;Career Pathways:  Integration with the Workforce System&amp;quot;&quot;/&gt;&lt;property id=&quot;20307&quot; value=&quot;355&quot;/&gt;&lt;/object&gt;&lt;object type=&quot;3&quot; unique_id=&quot;11425&quot;&gt;&lt;property id=&quot;20148&quot; value=&quot;5&quot;/&gt;&lt;property id=&quot;20300&quot; value=&quot;Slide 16 - &amp;quot;Career Pathways: Local Impact&amp;quot;&quot;/&gt;&lt;property id=&quot;20307&quot; value=&quot;305&quot;/&gt;&lt;/object&gt;&lt;object type=&quot;3&quot; unique_id=&quot;11426&quot;&gt;&lt;property id=&quot;20148&quot; value=&quot;5&quot;/&gt;&lt;property id=&quot;20300&quot; value=&quot;Slide 17 - &amp;quot;Career Pathways: Local Impact&amp;quot;&quot;/&gt;&lt;property id=&quot;20307&quot; value=&quot;303&quot;/&gt;&lt;/object&gt;&lt;object type=&quot;3&quot; unique_id=&quot;11427&quot;&gt;&lt;property id=&quot;20148&quot; value=&quot;5&quot;/&gt;&lt;property id=&quot;20300&quot; value=&quot;Slide 18 - &amp;quot;Career Pathways: Local Impact&amp;quot;&quot;/&gt;&lt;property id=&quot;20307&quot; value=&quot;304&quot;/&gt;&lt;/object&gt;&lt;object type=&quot;3&quot; unique_id=&quot;11428&quot;&gt;&lt;property id=&quot;20148&quot; value=&quot;5&quot;/&gt;&lt;property id=&quot;20300&quot; value=&quot;Slide 19 - &amp;quot;Questions &amp;amp; Answers&amp;quot;&quot;/&gt;&lt;property id=&quot;20307&quot; value=&quot;290&quot;/&gt;&lt;/object&gt;&lt;object type=&quot;3&quot; unique_id=&quot;11429&quot;&gt;&lt;property id=&quot;20148&quot; value=&quot;5&quot;/&gt;&lt;property id=&quot;20300&quot; value=&quot;Slide 20 - &amp;quot;Career Pathways: the Kansas Story&amp;amp;#x09;&amp;quot;&quot;/&gt;&lt;property id=&quot;20307&quot; value=&quot;333&quot;/&gt;&lt;/object&gt;&lt;object type=&quot;3&quot; unique_id=&quot;11430&quot;&gt;&lt;property id=&quot;20148&quot; value=&quot;5&quot;/&gt;&lt;property id=&quot;20300&quot; value=&quot;Slide 21 - &amp;quot;Career Pathways: Kansas State Structure&amp;quot;&quot;/&gt;&lt;property id=&quot;20307&quot; value=&quot;321&quot;/&gt;&lt;/object&gt;&lt;object type=&quot;3&quot; unique_id=&quot;11431&quot;&gt;&lt;property id=&quot;20148&quot; value=&quot;5&quot;/&gt;&lt;property id=&quot;20300&quot; value=&quot;Slide 22 - &amp;quot;Career Pathways: The Six Elements  in Every Initiative&amp;quot;&quot;/&gt;&lt;property id=&quot;20307&quot; value=&quot;347&quot;/&gt;&lt;/object&gt;&lt;object type=&quot;3&quot; unique_id=&quot;11432&quot;&gt;&lt;property id=&quot;20148&quot; value=&quot;5&quot;/&gt;&lt;property id=&quot;20300&quot; value=&quot;Slide 23 - &amp;quot;Career Pathways: Kansas Partnerships&amp;quot;&quot;/&gt;&lt;property id=&quot;20307&quot; value=&quot;323&quot;/&gt;&lt;/object&gt;&lt;object type=&quot;3&quot; unique_id=&quot;11433&quot;&gt;&lt;property id=&quot;20148&quot; value=&quot;5&quot;/&gt;&lt;property id=&quot;20300&quot; value=&quot;Slide 24 - &amp;quot;Career Pathways: Employer Driven&amp;quot;&quot;/&gt;&lt;property id=&quot;20307&quot; value=&quot;324&quot;/&gt;&lt;/object&gt;&lt;object type=&quot;3&quot; unique_id=&quot;11434&quot;&gt;&lt;property id=&quot;20148&quot; value=&quot;5&quot;/&gt;&lt;property id=&quot;20300&quot; value=&quot;Slide 25 - &amp;quot;Career Pathways: Employer Engagement&amp;quot;&quot;/&gt;&lt;property id=&quot;20307&quot; value=&quot;325&quot;/&gt;&lt;/object&gt;&lt;object type=&quot;3&quot; unique_id=&quot;11435&quot;&gt;&lt;property id=&quot;20148&quot; value=&quot;5&quot;/&gt;&lt;property id=&quot;20300&quot; value=&quot;Slide 26 - &amp;quot;Career Pathways: Kansas Successes&amp;quot;&quot;/&gt;&lt;property id=&quot;20307&quot; value=&quot;326&quot;/&gt;&lt;/object&gt;&lt;object type=&quot;3&quot; unique_id=&quot;11436&quot;&gt;&lt;property id=&quot;20148&quot; value=&quot;5&quot;/&gt;&lt;property id=&quot;20300&quot; value=&quot;Slide 27 - &amp;quot;Career Pathways: Kansas Challenges&amp;quot;&quot;/&gt;&lt;property id=&quot;20307&quot; value=&quot;327&quot;/&gt;&lt;/object&gt;&lt;object type=&quot;3&quot; unique_id=&quot;11437&quot;&gt;&lt;property id=&quot;20148&quot; value=&quot;5&quot;/&gt;&lt;property id=&quot;20300&quot; value=&quot;Slide 28 - &amp;quot;Career Pathways: South Central Kansas&amp;quot;&quot;/&gt;&lt;property id=&quot;20307&quot; value=&quot;334&quot;/&gt;&lt;/object&gt;&lt;object type=&quot;3&quot; unique_id=&quot;11438&quot;&gt;&lt;property id=&quot;20148&quot; value=&quot;5&quot;/&gt;&lt;property id=&quot;20300&quot; value=&quot;Slide 29 - &amp;quot;Career Pathways: South Central Kansas Building Cross-Agency Partnerships and Clarify Roles&amp;quot;&quot;/&gt;&lt;property id=&quot;20307&quot; value=&quot;343&quot;/&gt;&lt;/object&gt;&lt;object type=&quot;3&quot; unique_id=&quot;11439&quot;&gt;&lt;property id=&quot;20148&quot; value=&quot;5&quot;/&gt;&lt;property id=&quot;20300&quot; value=&quot;Slide 30 - &amp;quot;Career Pathways: South Central Kansas Identify Sector or Industry and Engage Employers&amp;quot;&quot;/&gt;&lt;property id=&quot;20307&quot; value=&quot;344&quot;/&gt;&lt;/object&gt;&lt;object type=&quot;3&quot; unique_id=&quot;11440&quot;&gt;&lt;property id=&quot;20148&quot; value=&quot;5&quot;/&gt;&lt;property id=&quot;20300&quot; value=&quot;Slide 31 - &amp;quot;Career Pathways: South Central Kansas Program Design&amp;quot;&quot;/&gt;&lt;property id=&quot;20307&quot; value=&quot;337&quot;/&gt;&lt;/object&gt;&lt;object type=&quot;3&quot; unique_id=&quot;11441&quot;&gt;&lt;property id=&quot;20148&quot; value=&quot;5&quot;/&gt;&lt;property id=&quot;20300&quot; value=&quot;Slide 32 - &amp;quot;Career Pathways: South Central Kansas Engage Employers + Program Design&amp;quot;&quot;/&gt;&lt;property id=&quot;20307&quot; value=&quot;338&quot;/&gt;&lt;/object&gt;&lt;object type=&quot;3&quot; unique_id=&quot;11442&quot;&gt;&lt;property id=&quot;20148&quot; value=&quot;5&quot;/&gt;&lt;property id=&quot;20300&quot; value=&quot;Slide 33 - &amp;quot;Career Pathways: South Central Kansas Engage Employers + Program Design&amp;quot;&quot;/&gt;&lt;property id=&quot;20307&quot; value=&quot;339&quot;/&gt;&lt;/object&gt;&lt;object type=&quot;3&quot; unique_id=&quot;11443&quot;&gt;&lt;property id=&quot;20148&quot; value=&quot;5&quot;/&gt;&lt;property id=&quot;20300&quot; value=&quot;Slide 34 - &amp;quot;Career Pathways: SUCCESS!&amp;quot;&quot;/&gt;&lt;property id=&quot;20307&quot; value=&quot;340&quot;/&gt;&lt;/object&gt;&lt;object type=&quot;3&quot; unique_id=&quot;11444&quot;&gt;&lt;property id=&quot;20148&quot; value=&quot;5&quot;/&gt;&lt;property id=&quot;20300&quot; value=&quot;Slide 35 - &amp;quot;Career Pathways: SUCCESS!&amp;quot;&quot;/&gt;&lt;property id=&quot;20307&quot; value=&quot;345&quot;/&gt;&lt;/object&gt;&lt;object type=&quot;3&quot; unique_id=&quot;11445&quot;&gt;&lt;property id=&quot;20148&quot; value=&quot;5&quot;/&gt;&lt;property id=&quot;20300&quot; value=&quot;Slide 36 - &amp;quot;Career Pathways: Local Impact&amp;quot;&quot;/&gt;&lt;property id=&quot;20307&quot; value=&quot;342&quot;/&gt;&lt;/object&gt;&lt;object type=&quot;3&quot; unique_id=&quot;11446&quot;&gt;&lt;property id=&quot;20148&quot; value=&quot;5&quot;/&gt;&lt;property id=&quot;20300&quot; value=&quot;Slide 37 - &amp;quot;Questions &amp;amp; Answers&amp;quot;&quot;/&gt;&lt;property id=&quot;20307&quot; value=&quot;292&quot;/&gt;&lt;/object&gt;&lt;object type=&quot;3&quot; unique_id=&quot;11447&quot;&gt;&lt;property id=&quot;20148&quot; value=&quot;5&quot;/&gt;&lt;property id=&quot;20300&quot; value=&quot;Slide 38 - &amp;quot;Career Pathways Resources&amp;quot;&quot;/&gt;&lt;property id=&quot;20307&quot; value=&quot;278&quot;/&gt;&lt;/object&gt;&lt;object type=&quot;3&quot; unique_id=&quot;11448&quot;&gt;&lt;property id=&quot;20148&quot; value=&quot;5&quot;/&gt;&lt;property id=&quot;20300&quot; value=&quot;Slide 39&quot;/&gt;&lt;property id=&quot;20307&quot; value=&quot;262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DEED Theme Real again</Template>
  <TotalTime>0</TotalTime>
  <Words>1764</Words>
  <Application>Microsoft Office PowerPoint</Application>
  <PresentationFormat>On-screen Show (4:3)</PresentationFormat>
  <Paragraphs>422</Paragraphs>
  <Slides>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Networking trio design template</vt:lpstr>
      <vt:lpstr>Best Practices for Career Pathways &amp; Credentials: the Minnesota and Kansas Models</vt:lpstr>
      <vt:lpstr>Where are you?</vt:lpstr>
      <vt:lpstr>Polling Question: Where are you at with Career Pathways?</vt:lpstr>
      <vt:lpstr>Agenda</vt:lpstr>
      <vt:lpstr>Keynote</vt:lpstr>
      <vt:lpstr>Six Key Elements of Career Pathways</vt:lpstr>
      <vt:lpstr>Career Pathways: The Minnesota Story</vt:lpstr>
      <vt:lpstr>Career Pathways: Minnesota State Structure</vt:lpstr>
      <vt:lpstr>Career Pathways: Minnesota State Structure</vt:lpstr>
      <vt:lpstr>PowerPoint Presentation</vt:lpstr>
      <vt:lpstr>Career Pathways: Credential Attainment</vt:lpstr>
      <vt:lpstr>Career Pathways: Leveraging WIA Funds</vt:lpstr>
      <vt:lpstr>Career Pathways: System Challenges</vt:lpstr>
      <vt:lpstr>Career Pathways: Partnerships</vt:lpstr>
      <vt:lpstr>Career Pathways:  Integration with the Workforce System</vt:lpstr>
      <vt:lpstr>Career Pathways: Local Impact</vt:lpstr>
      <vt:lpstr>Career Pathways: Local Impact</vt:lpstr>
      <vt:lpstr>Career Pathways: Local Impact</vt:lpstr>
      <vt:lpstr>Questions &amp; Answers</vt:lpstr>
      <vt:lpstr>Career Pathways: the Kansas Story </vt:lpstr>
      <vt:lpstr>Career Pathways: Kansas State Structure</vt:lpstr>
      <vt:lpstr>Career Pathways: The Six Elements  in Every Initiative</vt:lpstr>
      <vt:lpstr>Career Pathways: Kansas Partnerships</vt:lpstr>
      <vt:lpstr>Career Pathways: Employer Driven</vt:lpstr>
      <vt:lpstr>Career Pathways: Employer Engagement</vt:lpstr>
      <vt:lpstr>Career Pathways: Kansas Successes</vt:lpstr>
      <vt:lpstr>Career Pathways: Kansas Challenges</vt:lpstr>
      <vt:lpstr>Career Pathways: South Central Kansas</vt:lpstr>
      <vt:lpstr>Career Pathways: South Central Kansas Building Cross-Agency Partnerships and Clarify Roles</vt:lpstr>
      <vt:lpstr>Career Pathways: South Central Kansas Identify Sector or Industry and Engage Employers</vt:lpstr>
      <vt:lpstr>Career Pathways: South Central Kansas Program Design</vt:lpstr>
      <vt:lpstr>Career Pathways: South Central Kansas Engage Employers + Program Design</vt:lpstr>
      <vt:lpstr>Career Pathways: South Central Kansas Engage Employers + Program Design</vt:lpstr>
      <vt:lpstr>Career Pathways: SUCCESS!</vt:lpstr>
      <vt:lpstr>Career Pathways: SUCCESS!</vt:lpstr>
      <vt:lpstr>Career Pathways: Local Impact</vt:lpstr>
      <vt:lpstr>Questions &amp; Answers</vt:lpstr>
      <vt:lpstr>Career Pathways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2014-01-10T14:54:22Z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