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71"/>
  </p:notesMasterIdLst>
  <p:sldIdLst>
    <p:sldId id="256" r:id="rId2"/>
    <p:sldId id="259" r:id="rId3"/>
    <p:sldId id="410" r:id="rId4"/>
    <p:sldId id="264" r:id="rId5"/>
    <p:sldId id="292" r:id="rId6"/>
    <p:sldId id="411" r:id="rId7"/>
    <p:sldId id="412" r:id="rId8"/>
    <p:sldId id="430" r:id="rId9"/>
    <p:sldId id="319" r:id="rId10"/>
    <p:sldId id="320" r:id="rId11"/>
    <p:sldId id="321" r:id="rId12"/>
    <p:sldId id="325" r:id="rId13"/>
    <p:sldId id="322" r:id="rId14"/>
    <p:sldId id="417" r:id="rId15"/>
    <p:sldId id="414" r:id="rId16"/>
    <p:sldId id="415" r:id="rId17"/>
    <p:sldId id="416" r:id="rId18"/>
    <p:sldId id="352" r:id="rId19"/>
    <p:sldId id="328" r:id="rId20"/>
    <p:sldId id="346" r:id="rId21"/>
    <p:sldId id="329" r:id="rId22"/>
    <p:sldId id="330" r:id="rId23"/>
    <p:sldId id="379" r:id="rId24"/>
    <p:sldId id="380" r:id="rId25"/>
    <p:sldId id="332" r:id="rId26"/>
    <p:sldId id="340" r:id="rId27"/>
    <p:sldId id="334" r:id="rId28"/>
    <p:sldId id="381" r:id="rId29"/>
    <p:sldId id="432" r:id="rId30"/>
    <p:sldId id="426" r:id="rId31"/>
    <p:sldId id="383" r:id="rId32"/>
    <p:sldId id="418" r:id="rId33"/>
    <p:sldId id="427" r:id="rId34"/>
    <p:sldId id="363" r:id="rId35"/>
    <p:sldId id="391" r:id="rId36"/>
    <p:sldId id="419" r:id="rId37"/>
    <p:sldId id="420" r:id="rId38"/>
    <p:sldId id="421" r:id="rId39"/>
    <p:sldId id="404" r:id="rId40"/>
    <p:sldId id="384" r:id="rId41"/>
    <p:sldId id="385" r:id="rId42"/>
    <p:sldId id="348" r:id="rId43"/>
    <p:sldId id="422" r:id="rId44"/>
    <p:sldId id="428" r:id="rId45"/>
    <p:sldId id="423" r:id="rId46"/>
    <p:sldId id="347" r:id="rId47"/>
    <p:sldId id="405" r:id="rId48"/>
    <p:sldId id="424" r:id="rId49"/>
    <p:sldId id="387" r:id="rId50"/>
    <p:sldId id="367" r:id="rId51"/>
    <p:sldId id="372" r:id="rId52"/>
    <p:sldId id="375" r:id="rId53"/>
    <p:sldId id="376" r:id="rId54"/>
    <p:sldId id="406" r:id="rId55"/>
    <p:sldId id="429" r:id="rId56"/>
    <p:sldId id="408" r:id="rId57"/>
    <p:sldId id="377" r:id="rId58"/>
    <p:sldId id="433" r:id="rId59"/>
    <p:sldId id="388" r:id="rId60"/>
    <p:sldId id="393" r:id="rId61"/>
    <p:sldId id="434" r:id="rId62"/>
    <p:sldId id="409" r:id="rId63"/>
    <p:sldId id="306" r:id="rId64"/>
    <p:sldId id="435" r:id="rId65"/>
    <p:sldId id="344" r:id="rId66"/>
    <p:sldId id="403" r:id="rId67"/>
    <p:sldId id="279" r:id="rId68"/>
    <p:sldId id="313" r:id="rId69"/>
    <p:sldId id="262" r:id="rId70"/>
  </p:sldIdLst>
  <p:sldSz cx="9144000" cy="6858000" type="screen4x3"/>
  <p:notesSz cx="7010400" cy="9296400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EB9E00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2647" autoAdjust="0"/>
  </p:normalViewPr>
  <p:slideViewPr>
    <p:cSldViewPr>
      <p:cViewPr varScale="1">
        <p:scale>
          <a:sx n="53" d="100"/>
          <a:sy n="53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0417A-A114-448A-BF9B-443A4A957A5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336C0-3225-4D8D-9C94-D2332EDDFB3D}">
      <dgm:prSet phldrT="[Text]" custT="1"/>
      <dgm:spPr/>
      <dgm:t>
        <a:bodyPr/>
        <a:lstStyle/>
        <a:p>
          <a:endParaRPr lang="en-US" sz="1600" b="1" dirty="0" smtClean="0"/>
        </a:p>
        <a:p>
          <a:r>
            <a:rPr lang="en-US" sz="1600" b="1" dirty="0" smtClean="0"/>
            <a:t>   How we store our   </a:t>
          </a:r>
        </a:p>
        <a:p>
          <a:r>
            <a:rPr lang="en-US" sz="1600" b="1" dirty="0" smtClean="0"/>
            <a:t>   money</a:t>
          </a:r>
          <a:endParaRPr lang="en-US" sz="1600" b="1" dirty="0"/>
        </a:p>
      </dgm:t>
    </dgm:pt>
    <dgm:pt modelId="{D483DF87-F557-4324-97D6-DC4A4F9F9DC0}" type="parTrans" cxnId="{13E38DE3-3BF5-4E7A-92D9-0D6534590FFE}">
      <dgm:prSet/>
      <dgm:spPr/>
      <dgm:t>
        <a:bodyPr/>
        <a:lstStyle/>
        <a:p>
          <a:endParaRPr lang="en-US"/>
        </a:p>
      </dgm:t>
    </dgm:pt>
    <dgm:pt modelId="{56ED6134-D242-4DFF-8BB9-7C109226D85A}" type="sibTrans" cxnId="{13E38DE3-3BF5-4E7A-92D9-0D6534590FF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9D738B6-1994-47C3-B235-1520BE026B06}">
      <dgm:prSet phldrT="[Text]" custT="1"/>
      <dgm:spPr/>
      <dgm:t>
        <a:bodyPr/>
        <a:lstStyle/>
        <a:p>
          <a:r>
            <a:rPr lang="en-US" sz="1600" b="1" dirty="0" smtClean="0"/>
            <a:t>The cost of household/ personal needs </a:t>
          </a:r>
          <a:endParaRPr lang="en-US" sz="1600" b="1" dirty="0"/>
        </a:p>
      </dgm:t>
    </dgm:pt>
    <dgm:pt modelId="{5ACF7274-B2DA-4EA6-BB83-880A11EEF85E}" type="parTrans" cxnId="{6C52249A-5995-4E4D-895D-1F2D7E4F5803}">
      <dgm:prSet/>
      <dgm:spPr/>
      <dgm:t>
        <a:bodyPr/>
        <a:lstStyle/>
        <a:p>
          <a:endParaRPr lang="en-US"/>
        </a:p>
      </dgm:t>
    </dgm:pt>
    <dgm:pt modelId="{2570A658-D086-4376-B497-BD2BFEAC27BF}" type="sibTrans" cxnId="{6C52249A-5995-4E4D-895D-1F2D7E4F580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BCF2AA-2582-465F-8B4D-4637F00B1CEA}">
      <dgm:prSet phldrT="[Text]" custT="1"/>
      <dgm:spPr/>
      <dgm:t>
        <a:bodyPr/>
        <a:lstStyle/>
        <a:p>
          <a:endParaRPr lang="en-US" sz="1600" b="1" dirty="0" smtClean="0"/>
        </a:p>
        <a:p>
          <a:r>
            <a:rPr lang="en-US" sz="1600" b="1" dirty="0" smtClean="0"/>
            <a:t>       How we get around </a:t>
          </a:r>
          <a:endParaRPr lang="en-US" sz="1600" b="1" dirty="0"/>
        </a:p>
      </dgm:t>
    </dgm:pt>
    <dgm:pt modelId="{BBA4B0FD-19C6-4D99-8487-31E4BE677AFA}" type="parTrans" cxnId="{2707C319-0234-4275-8D84-874D175ABC39}">
      <dgm:prSet/>
      <dgm:spPr/>
      <dgm:t>
        <a:bodyPr/>
        <a:lstStyle/>
        <a:p>
          <a:endParaRPr lang="en-US"/>
        </a:p>
      </dgm:t>
    </dgm:pt>
    <dgm:pt modelId="{68FDC086-176F-4352-8886-C152F26F421F}" type="sibTrans" cxnId="{2707C319-0234-4275-8D84-874D175ABC39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CAC4E4D-C1C5-4518-A7ED-C2E2516E7387}">
      <dgm:prSet phldrT="[Text]" custT="1"/>
      <dgm:spPr/>
      <dgm:t>
        <a:bodyPr/>
        <a:lstStyle/>
        <a:p>
          <a:r>
            <a:rPr lang="en-US" sz="1600" b="1" dirty="0" smtClean="0"/>
            <a:t>              Access to and what we                </a:t>
          </a:r>
        </a:p>
        <a:p>
          <a:r>
            <a:rPr lang="en-US" sz="1600" b="1" dirty="0" smtClean="0"/>
            <a:t>              pay for credit</a:t>
          </a:r>
          <a:endParaRPr lang="en-US" sz="1600" b="1" dirty="0"/>
        </a:p>
      </dgm:t>
    </dgm:pt>
    <dgm:pt modelId="{2B9BE831-F1BF-4444-9279-5A17E3F50D8D}" type="parTrans" cxnId="{8D0C3F84-A7AE-4FAB-A5F9-871EF5FC5496}">
      <dgm:prSet/>
      <dgm:spPr/>
      <dgm:t>
        <a:bodyPr/>
        <a:lstStyle/>
        <a:p>
          <a:endParaRPr lang="en-US"/>
        </a:p>
      </dgm:t>
    </dgm:pt>
    <dgm:pt modelId="{2FF92815-0EA1-4BFF-83B1-AA0A75013930}" type="sibTrans" cxnId="{8D0C3F84-A7AE-4FAB-A5F9-871EF5FC549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954C774-F252-49D5-9358-C079BE074ADC}">
      <dgm:prSet phldrT="[Text]"/>
      <dgm:spPr/>
      <dgm:t>
        <a:bodyPr/>
        <a:lstStyle/>
        <a:p>
          <a:endParaRPr lang="en-US" dirty="0"/>
        </a:p>
      </dgm:t>
    </dgm:pt>
    <dgm:pt modelId="{6C1EAE5A-2B22-435F-8385-00A0B91202F7}" type="parTrans" cxnId="{E9204D05-3B44-4C72-9EB3-F38566868AAF}">
      <dgm:prSet/>
      <dgm:spPr/>
      <dgm:t>
        <a:bodyPr/>
        <a:lstStyle/>
        <a:p>
          <a:endParaRPr lang="en-US"/>
        </a:p>
      </dgm:t>
    </dgm:pt>
    <dgm:pt modelId="{567F172F-F32B-4CB2-8F8A-3DD8C2790B41}" type="sibTrans" cxnId="{E9204D05-3B44-4C72-9EB3-F38566868AAF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aphic depicting how good credit provides improved access to a number of different things"/>
        </a:ext>
      </dgm:extLst>
    </dgm:pt>
    <dgm:pt modelId="{0159DC34-6ED5-47F8-BAD1-AFABB8560CF6}">
      <dgm:prSet phldrT="[Text]" custT="1"/>
      <dgm:spPr/>
      <dgm:t>
        <a:bodyPr/>
        <a:lstStyle/>
        <a:p>
          <a:r>
            <a:rPr lang="en-US" sz="1600" b="1" dirty="0" smtClean="0"/>
            <a:t>Where we live</a:t>
          </a:r>
          <a:endParaRPr lang="en-US" sz="1600" b="1" dirty="0"/>
        </a:p>
      </dgm:t>
    </dgm:pt>
    <dgm:pt modelId="{A95B34CD-9886-45CD-85D8-AEBC9204C3B4}" type="sibTrans" cxnId="{D4259CC4-10E3-4514-ADA6-5DAE6E894A36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378D2F-DB8E-492D-839B-A7BBD53CEBB5}" type="parTrans" cxnId="{D4259CC4-10E3-4514-ADA6-5DAE6E894A36}">
      <dgm:prSet/>
      <dgm:spPr/>
      <dgm:t>
        <a:bodyPr/>
        <a:lstStyle/>
        <a:p>
          <a:endParaRPr lang="en-US"/>
        </a:p>
      </dgm:t>
    </dgm:pt>
    <dgm:pt modelId="{F4AB769B-C93F-4F7C-87CC-5A95D4FF4CFA}" type="pres">
      <dgm:prSet presAssocID="{EA20417A-A114-448A-BF9B-443A4A957A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227D203-C212-428A-81DE-B4C6F0F28645}" type="pres">
      <dgm:prSet presAssocID="{EA20417A-A114-448A-BF9B-443A4A957A55}" presName="Name1" presStyleCnt="0"/>
      <dgm:spPr/>
    </dgm:pt>
    <dgm:pt modelId="{7DD2EE6F-ACC7-44ED-A682-509FAC5ABB9B}" type="pres">
      <dgm:prSet presAssocID="{567F172F-F32B-4CB2-8F8A-3DD8C2790B41}" presName="picture_1" presStyleCnt="0"/>
      <dgm:spPr/>
    </dgm:pt>
    <dgm:pt modelId="{3D0B546D-7849-4061-AE86-E278B8EEC5F8}" type="pres">
      <dgm:prSet presAssocID="{567F172F-F32B-4CB2-8F8A-3DD8C2790B41}" presName="pictureRepeatNode" presStyleLbl="alignImgPlace1" presStyleIdx="0" presStyleCnt="6" custScaleX="76801" custScaleY="77359"/>
      <dgm:spPr/>
      <dgm:t>
        <a:bodyPr/>
        <a:lstStyle/>
        <a:p>
          <a:endParaRPr lang="en-US"/>
        </a:p>
      </dgm:t>
    </dgm:pt>
    <dgm:pt modelId="{778289E0-8416-48BA-9C77-E3BE28EEEC9F}" type="pres">
      <dgm:prSet presAssocID="{3954C774-F252-49D5-9358-C079BE074AD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75D73-1161-46C4-8F37-8F6DB3782CFA}" type="pres">
      <dgm:prSet presAssocID="{A95B34CD-9886-45CD-85D8-AEBC9204C3B4}" presName="picture_2" presStyleCnt="0"/>
      <dgm:spPr/>
    </dgm:pt>
    <dgm:pt modelId="{734630C5-B24F-4DFC-AB57-3C32083049CD}" type="pres">
      <dgm:prSet presAssocID="{A95B34CD-9886-45CD-85D8-AEBC9204C3B4}" presName="pictureRepeatNode" presStyleLbl="alignImgPlace1" presStyleIdx="1" presStyleCnt="6" custScaleX="157792" custScaleY="157792" custLinFactY="142904" custLinFactNeighborX="-83458" custLinFactNeighborY="200000"/>
      <dgm:spPr/>
      <dgm:t>
        <a:bodyPr/>
        <a:lstStyle/>
        <a:p>
          <a:endParaRPr lang="en-US"/>
        </a:p>
      </dgm:t>
    </dgm:pt>
    <dgm:pt modelId="{99B1AF3E-2AB2-424F-BEAB-7B80020BFB67}" type="pres">
      <dgm:prSet presAssocID="{0159DC34-6ED5-47F8-BAD1-AFABB8560CF6}" presName="line_2" presStyleLbl="parChTrans1D1" presStyleIdx="0" presStyleCnt="5"/>
      <dgm:spPr/>
    </dgm:pt>
    <dgm:pt modelId="{CC44081D-420E-423B-9F47-254D80904C5A}" type="pres">
      <dgm:prSet presAssocID="{0159DC34-6ED5-47F8-BAD1-AFABB8560CF6}" presName="textparent_2" presStyleLbl="node1" presStyleIdx="0" presStyleCnt="0"/>
      <dgm:spPr/>
    </dgm:pt>
    <dgm:pt modelId="{56B8A34B-81B9-478B-AE6A-8E5B7FB1E30D}" type="pres">
      <dgm:prSet presAssocID="{0159DC34-6ED5-47F8-BAD1-AFABB8560CF6}" presName="text_2" presStyleLbl="revTx" presStyleIdx="0" presStyleCnt="5" custScaleX="306588" custLinFactY="144311" custLinFactNeighborX="-50429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B1DCB-491E-4D3E-AC62-98AAD2F111A9}" type="pres">
      <dgm:prSet presAssocID="{56ED6134-D242-4DFF-8BB9-7C109226D85A}" presName="picture_3" presStyleCnt="0"/>
      <dgm:spPr/>
    </dgm:pt>
    <dgm:pt modelId="{92E668D4-7CEF-4052-A0FC-75AE23817E21}" type="pres">
      <dgm:prSet presAssocID="{56ED6134-D242-4DFF-8BB9-7C109226D85A}" presName="pictureRepeatNode" presStyleLbl="alignImgPlace1" presStyleIdx="2" presStyleCnt="6" custScaleX="157792" custScaleY="157792" custLinFactY="46017" custLinFactNeighborX="-16343" custLinFactNeighborY="100000"/>
      <dgm:spPr/>
      <dgm:t>
        <a:bodyPr/>
        <a:lstStyle/>
        <a:p>
          <a:endParaRPr lang="en-US"/>
        </a:p>
      </dgm:t>
    </dgm:pt>
    <dgm:pt modelId="{AF9934E4-E73E-4F2D-93EA-5C4174BCE919}" type="pres">
      <dgm:prSet presAssocID="{432336C0-3225-4D8D-9C94-D2332EDDFB3D}" presName="line_3" presStyleLbl="parChTrans1D1" presStyleIdx="1" presStyleCnt="5"/>
      <dgm:spPr/>
    </dgm:pt>
    <dgm:pt modelId="{7E4E1009-55BF-4C06-996D-531F0DC848AC}" type="pres">
      <dgm:prSet presAssocID="{432336C0-3225-4D8D-9C94-D2332EDDFB3D}" presName="textparent_3" presStyleLbl="node1" presStyleIdx="0" presStyleCnt="0"/>
      <dgm:spPr/>
    </dgm:pt>
    <dgm:pt modelId="{AFCB9918-F819-4A01-B82D-8DF7927D7440}" type="pres">
      <dgm:prSet presAssocID="{432336C0-3225-4D8D-9C94-D2332EDDFB3D}" presName="text_3" presStyleLbl="revTx" presStyleIdx="1" presStyleCnt="5" custScaleX="935425" custLinFactNeighborX="62724" custLinFactNeighborY="45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7E60B-2707-4112-AD03-507902FFF140}" type="pres">
      <dgm:prSet presAssocID="{68FDC086-176F-4352-8886-C152F26F421F}" presName="picture_4" presStyleCnt="0"/>
      <dgm:spPr/>
    </dgm:pt>
    <dgm:pt modelId="{73BCDC2C-3F02-4CAA-BDBD-F76469C64404}" type="pres">
      <dgm:prSet presAssocID="{68FDC086-176F-4352-8886-C152F26F421F}" presName="pictureRepeatNode" presStyleLbl="alignImgPlace1" presStyleIdx="3" presStyleCnt="6" custScaleX="157792" custScaleY="157792" custLinFactNeighborX="35320" custLinFactNeighborY="-96995"/>
      <dgm:spPr/>
      <dgm:t>
        <a:bodyPr/>
        <a:lstStyle/>
        <a:p>
          <a:endParaRPr lang="en-US"/>
        </a:p>
      </dgm:t>
    </dgm:pt>
    <dgm:pt modelId="{1213CAD8-050B-4365-9E38-88272B28F524}" type="pres">
      <dgm:prSet presAssocID="{08BCF2AA-2582-465F-8B4D-4637F00B1CEA}" presName="line_4" presStyleLbl="parChTrans1D1" presStyleIdx="2" presStyleCnt="5"/>
      <dgm:spPr/>
    </dgm:pt>
    <dgm:pt modelId="{0C83D83E-1E0F-4EFA-8463-E700DEDBFBA4}" type="pres">
      <dgm:prSet presAssocID="{08BCF2AA-2582-465F-8B4D-4637F00B1CEA}" presName="textparent_4" presStyleLbl="node1" presStyleIdx="0" presStyleCnt="0"/>
      <dgm:spPr/>
    </dgm:pt>
    <dgm:pt modelId="{49A51AE5-739E-4C45-A4E4-1B7BF26F3FE8}" type="pres">
      <dgm:prSet presAssocID="{08BCF2AA-2582-465F-8B4D-4637F00B1CEA}" presName="text_4" presStyleLbl="revTx" presStyleIdx="2" presStyleCnt="5" custScaleX="358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3F838-02A3-41A4-A1CF-FA1D8AAA0C21}" type="pres">
      <dgm:prSet presAssocID="{2FF92815-0EA1-4BFF-83B1-AA0A75013930}" presName="picture_5" presStyleCnt="0"/>
      <dgm:spPr/>
    </dgm:pt>
    <dgm:pt modelId="{2D738710-496C-415C-A1C2-00E6D82634DD}" type="pres">
      <dgm:prSet presAssocID="{2FF92815-0EA1-4BFF-83B1-AA0A75013930}" presName="pictureRepeatNode" presStyleLbl="alignImgPlace1" presStyleIdx="4" presStyleCnt="6" custScaleX="157792" custScaleY="157792" custLinFactY="-151660" custLinFactNeighborX="90125" custLinFactNeighborY="-200000"/>
      <dgm:spPr/>
      <dgm:t>
        <a:bodyPr/>
        <a:lstStyle/>
        <a:p>
          <a:endParaRPr lang="en-US"/>
        </a:p>
      </dgm:t>
    </dgm:pt>
    <dgm:pt modelId="{3B491FF6-395A-438C-B48A-7A3676C44F14}" type="pres">
      <dgm:prSet presAssocID="{6CAC4E4D-C1C5-4518-A7ED-C2E2516E7387}" presName="line_5" presStyleLbl="parChTrans1D1" presStyleIdx="3" presStyleCnt="5"/>
      <dgm:spPr/>
    </dgm:pt>
    <dgm:pt modelId="{FA69F831-9312-49D6-91EA-ECAF6C6183A1}" type="pres">
      <dgm:prSet presAssocID="{6CAC4E4D-C1C5-4518-A7ED-C2E2516E7387}" presName="textparent_5" presStyleLbl="node1" presStyleIdx="0" presStyleCnt="0"/>
      <dgm:spPr/>
    </dgm:pt>
    <dgm:pt modelId="{E7E8B8DA-1C65-40C3-97BD-403E8D75A262}" type="pres">
      <dgm:prSet presAssocID="{6CAC4E4D-C1C5-4518-A7ED-C2E2516E7387}" presName="text_5" presStyleLbl="revTx" presStyleIdx="3" presStyleCnt="5" custScaleX="1040087" custScaleY="108182" custLinFactX="146322" custLinFactY="-125285" custLinFactNeighborX="2000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2BC3E-721C-4D2B-B687-82B089DD86C1}" type="pres">
      <dgm:prSet presAssocID="{2570A658-D086-4376-B497-BD2BFEAC27BF}" presName="picture_6" presStyleCnt="0"/>
      <dgm:spPr/>
    </dgm:pt>
    <dgm:pt modelId="{CC9ABCC2-EF67-4957-AAE5-163E400447BF}" type="pres">
      <dgm:prSet presAssocID="{2570A658-D086-4376-B497-BD2BFEAC27BF}" presName="pictureRepeatNode" presStyleLbl="alignImgPlace1" presStyleIdx="5" presStyleCnt="6" custScaleX="157792" custScaleY="157792" custLinFactNeighborX="-12712" custLinFactNeighborY="-1540"/>
      <dgm:spPr/>
      <dgm:t>
        <a:bodyPr/>
        <a:lstStyle/>
        <a:p>
          <a:endParaRPr lang="en-US"/>
        </a:p>
      </dgm:t>
    </dgm:pt>
    <dgm:pt modelId="{28BB556A-641E-436F-9CD6-E3C8BDCFCB45}" type="pres">
      <dgm:prSet presAssocID="{99D738B6-1994-47C3-B235-1520BE026B06}" presName="line_6" presStyleLbl="parChTrans1D1" presStyleIdx="4" presStyleCnt="5"/>
      <dgm:spPr/>
    </dgm:pt>
    <dgm:pt modelId="{7C1AC118-B8F0-4E3E-BD77-D4F3E131885E}" type="pres">
      <dgm:prSet presAssocID="{99D738B6-1994-47C3-B235-1520BE026B06}" presName="textparent_6" presStyleLbl="node1" presStyleIdx="0" presStyleCnt="0"/>
      <dgm:spPr/>
    </dgm:pt>
    <dgm:pt modelId="{637DE1A8-800B-4293-87FA-17B0937AB8D6}" type="pres">
      <dgm:prSet presAssocID="{99D738B6-1994-47C3-B235-1520BE026B06}" presName="text_6" presStyleLbl="revTx" presStyleIdx="4" presStyleCnt="5" custScaleX="869756" custLinFactNeighborX="34315" custLinFactNeighborY="-10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6BA828-6439-4EFA-B47E-807DBA4FA931}" type="presOf" srcId="{99D738B6-1994-47C3-B235-1520BE026B06}" destId="{637DE1A8-800B-4293-87FA-17B0937AB8D6}" srcOrd="0" destOrd="0" presId="urn:microsoft.com/office/officeart/2008/layout/CircularPictureCallout"/>
    <dgm:cxn modelId="{95CCAA7E-87B1-42EA-934A-4F3D341E6F64}" type="presOf" srcId="{6CAC4E4D-C1C5-4518-A7ED-C2E2516E7387}" destId="{E7E8B8DA-1C65-40C3-97BD-403E8D75A262}" srcOrd="0" destOrd="0" presId="urn:microsoft.com/office/officeart/2008/layout/CircularPictureCallout"/>
    <dgm:cxn modelId="{D3E06593-D511-4E92-8F75-FA92BDAFF991}" type="presOf" srcId="{08BCF2AA-2582-465F-8B4D-4637F00B1CEA}" destId="{49A51AE5-739E-4C45-A4E4-1B7BF26F3FE8}" srcOrd="0" destOrd="0" presId="urn:microsoft.com/office/officeart/2008/layout/CircularPictureCallout"/>
    <dgm:cxn modelId="{447F8BD9-D312-49C7-A7B9-22FB5D6FAF46}" type="presOf" srcId="{A95B34CD-9886-45CD-85D8-AEBC9204C3B4}" destId="{734630C5-B24F-4DFC-AB57-3C32083049CD}" srcOrd="0" destOrd="0" presId="urn:microsoft.com/office/officeart/2008/layout/CircularPictureCallout"/>
    <dgm:cxn modelId="{9350D8D1-1EDE-4257-B136-7F3D5E4F81E2}" type="presOf" srcId="{EA20417A-A114-448A-BF9B-443A4A957A55}" destId="{F4AB769B-C93F-4F7C-87CC-5A95D4FF4CFA}" srcOrd="0" destOrd="0" presId="urn:microsoft.com/office/officeart/2008/layout/CircularPictureCallout"/>
    <dgm:cxn modelId="{43CE96D8-1ECA-4785-A216-09BBCCFA9530}" type="presOf" srcId="{3954C774-F252-49D5-9358-C079BE074ADC}" destId="{778289E0-8416-48BA-9C77-E3BE28EEEC9F}" srcOrd="0" destOrd="0" presId="urn:microsoft.com/office/officeart/2008/layout/CircularPictureCallout"/>
    <dgm:cxn modelId="{E9204D05-3B44-4C72-9EB3-F38566868AAF}" srcId="{EA20417A-A114-448A-BF9B-443A4A957A55}" destId="{3954C774-F252-49D5-9358-C079BE074ADC}" srcOrd="0" destOrd="0" parTransId="{6C1EAE5A-2B22-435F-8385-00A0B91202F7}" sibTransId="{567F172F-F32B-4CB2-8F8A-3DD8C2790B41}"/>
    <dgm:cxn modelId="{B6F49B2E-DF17-4D97-84F4-1CFDE836BB3A}" type="presOf" srcId="{0159DC34-6ED5-47F8-BAD1-AFABB8560CF6}" destId="{56B8A34B-81B9-478B-AE6A-8E5B7FB1E30D}" srcOrd="0" destOrd="0" presId="urn:microsoft.com/office/officeart/2008/layout/CircularPictureCallout"/>
    <dgm:cxn modelId="{1932F7F2-4BCD-416F-B556-0383F315E369}" type="presOf" srcId="{432336C0-3225-4D8D-9C94-D2332EDDFB3D}" destId="{AFCB9918-F819-4A01-B82D-8DF7927D7440}" srcOrd="0" destOrd="0" presId="urn:microsoft.com/office/officeart/2008/layout/CircularPictureCallout"/>
    <dgm:cxn modelId="{2707C319-0234-4275-8D84-874D175ABC39}" srcId="{EA20417A-A114-448A-BF9B-443A4A957A55}" destId="{08BCF2AA-2582-465F-8B4D-4637F00B1CEA}" srcOrd="3" destOrd="0" parTransId="{BBA4B0FD-19C6-4D99-8487-31E4BE677AFA}" sibTransId="{68FDC086-176F-4352-8886-C152F26F421F}"/>
    <dgm:cxn modelId="{26172F0C-E024-43D0-9C7F-5C8BEFCFE51F}" type="presOf" srcId="{68FDC086-176F-4352-8886-C152F26F421F}" destId="{73BCDC2C-3F02-4CAA-BDBD-F76469C64404}" srcOrd="0" destOrd="0" presId="urn:microsoft.com/office/officeart/2008/layout/CircularPictureCallout"/>
    <dgm:cxn modelId="{A138DE16-F572-456B-98D9-C991DA7DBD74}" type="presOf" srcId="{567F172F-F32B-4CB2-8F8A-3DD8C2790B41}" destId="{3D0B546D-7849-4061-AE86-E278B8EEC5F8}" srcOrd="0" destOrd="0" presId="urn:microsoft.com/office/officeart/2008/layout/CircularPictureCallout"/>
    <dgm:cxn modelId="{6C52249A-5995-4E4D-895D-1F2D7E4F5803}" srcId="{EA20417A-A114-448A-BF9B-443A4A957A55}" destId="{99D738B6-1994-47C3-B235-1520BE026B06}" srcOrd="5" destOrd="0" parTransId="{5ACF7274-B2DA-4EA6-BB83-880A11EEF85E}" sibTransId="{2570A658-D086-4376-B497-BD2BFEAC27BF}"/>
    <dgm:cxn modelId="{8D0C3F84-A7AE-4FAB-A5F9-871EF5FC5496}" srcId="{EA20417A-A114-448A-BF9B-443A4A957A55}" destId="{6CAC4E4D-C1C5-4518-A7ED-C2E2516E7387}" srcOrd="4" destOrd="0" parTransId="{2B9BE831-F1BF-4444-9279-5A17E3F50D8D}" sibTransId="{2FF92815-0EA1-4BFF-83B1-AA0A75013930}"/>
    <dgm:cxn modelId="{13E38DE3-3BF5-4E7A-92D9-0D6534590FFE}" srcId="{EA20417A-A114-448A-BF9B-443A4A957A55}" destId="{432336C0-3225-4D8D-9C94-D2332EDDFB3D}" srcOrd="2" destOrd="0" parTransId="{D483DF87-F557-4324-97D6-DC4A4F9F9DC0}" sibTransId="{56ED6134-D242-4DFF-8BB9-7C109226D85A}"/>
    <dgm:cxn modelId="{1C393023-A827-4E7D-8DC2-085BED42ED2C}" type="presOf" srcId="{2570A658-D086-4376-B497-BD2BFEAC27BF}" destId="{CC9ABCC2-EF67-4957-AAE5-163E400447BF}" srcOrd="0" destOrd="0" presId="urn:microsoft.com/office/officeart/2008/layout/CircularPictureCallout"/>
    <dgm:cxn modelId="{159FC45C-F9C1-48CB-8EC7-7E41A927CBF9}" type="presOf" srcId="{2FF92815-0EA1-4BFF-83B1-AA0A75013930}" destId="{2D738710-496C-415C-A1C2-00E6D82634DD}" srcOrd="0" destOrd="0" presId="urn:microsoft.com/office/officeart/2008/layout/CircularPictureCallout"/>
    <dgm:cxn modelId="{15B123D9-8D59-4BEA-A2A3-36AA8FEE19F0}" type="presOf" srcId="{56ED6134-D242-4DFF-8BB9-7C109226D85A}" destId="{92E668D4-7CEF-4052-A0FC-75AE23817E21}" srcOrd="0" destOrd="0" presId="urn:microsoft.com/office/officeart/2008/layout/CircularPictureCallout"/>
    <dgm:cxn modelId="{D4259CC4-10E3-4514-ADA6-5DAE6E894A36}" srcId="{EA20417A-A114-448A-BF9B-443A4A957A55}" destId="{0159DC34-6ED5-47F8-BAD1-AFABB8560CF6}" srcOrd="1" destOrd="0" parTransId="{AC378D2F-DB8E-492D-839B-A7BBD53CEBB5}" sibTransId="{A95B34CD-9886-45CD-85D8-AEBC9204C3B4}"/>
    <dgm:cxn modelId="{D9541A7B-796B-4126-8835-9403D2BB8C37}" type="presParOf" srcId="{F4AB769B-C93F-4F7C-87CC-5A95D4FF4CFA}" destId="{3227D203-C212-428A-81DE-B4C6F0F28645}" srcOrd="0" destOrd="0" presId="urn:microsoft.com/office/officeart/2008/layout/CircularPictureCallout"/>
    <dgm:cxn modelId="{15E31C92-228F-4806-BD1C-56E50E63B2ED}" type="presParOf" srcId="{3227D203-C212-428A-81DE-B4C6F0F28645}" destId="{7DD2EE6F-ACC7-44ED-A682-509FAC5ABB9B}" srcOrd="0" destOrd="0" presId="urn:microsoft.com/office/officeart/2008/layout/CircularPictureCallout"/>
    <dgm:cxn modelId="{7265958B-6C5F-4771-B465-0F790BD29008}" type="presParOf" srcId="{7DD2EE6F-ACC7-44ED-A682-509FAC5ABB9B}" destId="{3D0B546D-7849-4061-AE86-E278B8EEC5F8}" srcOrd="0" destOrd="0" presId="urn:microsoft.com/office/officeart/2008/layout/CircularPictureCallout"/>
    <dgm:cxn modelId="{F02F334B-19ED-462C-94C2-299D5FF14492}" type="presParOf" srcId="{3227D203-C212-428A-81DE-B4C6F0F28645}" destId="{778289E0-8416-48BA-9C77-E3BE28EEEC9F}" srcOrd="1" destOrd="0" presId="urn:microsoft.com/office/officeart/2008/layout/CircularPictureCallout"/>
    <dgm:cxn modelId="{8F414D41-3B1E-4DB2-B0A5-DEF0FD930413}" type="presParOf" srcId="{3227D203-C212-428A-81DE-B4C6F0F28645}" destId="{EB475D73-1161-46C4-8F37-8F6DB3782CFA}" srcOrd="2" destOrd="0" presId="urn:microsoft.com/office/officeart/2008/layout/CircularPictureCallout"/>
    <dgm:cxn modelId="{E9DD850F-F98B-4B71-B89F-3E77C3E053DA}" type="presParOf" srcId="{EB475D73-1161-46C4-8F37-8F6DB3782CFA}" destId="{734630C5-B24F-4DFC-AB57-3C32083049CD}" srcOrd="0" destOrd="0" presId="urn:microsoft.com/office/officeart/2008/layout/CircularPictureCallout"/>
    <dgm:cxn modelId="{39538F72-7FAD-45F2-BCEF-C6B0878C3F1B}" type="presParOf" srcId="{3227D203-C212-428A-81DE-B4C6F0F28645}" destId="{99B1AF3E-2AB2-424F-BEAB-7B80020BFB67}" srcOrd="3" destOrd="0" presId="urn:microsoft.com/office/officeart/2008/layout/CircularPictureCallout"/>
    <dgm:cxn modelId="{96B94021-7A91-404C-9202-DA1BFC4BDE79}" type="presParOf" srcId="{3227D203-C212-428A-81DE-B4C6F0F28645}" destId="{CC44081D-420E-423B-9F47-254D80904C5A}" srcOrd="4" destOrd="0" presId="urn:microsoft.com/office/officeart/2008/layout/CircularPictureCallout"/>
    <dgm:cxn modelId="{029C6B3D-0F75-412A-90E1-0CEBDC4A2B3A}" type="presParOf" srcId="{CC44081D-420E-423B-9F47-254D80904C5A}" destId="{56B8A34B-81B9-478B-AE6A-8E5B7FB1E30D}" srcOrd="0" destOrd="0" presId="urn:microsoft.com/office/officeart/2008/layout/CircularPictureCallout"/>
    <dgm:cxn modelId="{C7352C28-4F67-4818-BF5B-7DD3593A696D}" type="presParOf" srcId="{3227D203-C212-428A-81DE-B4C6F0F28645}" destId="{A35B1DCB-491E-4D3E-AC62-98AAD2F111A9}" srcOrd="5" destOrd="0" presId="urn:microsoft.com/office/officeart/2008/layout/CircularPictureCallout"/>
    <dgm:cxn modelId="{48CCE76D-B637-41C3-8942-7CD68C6BC069}" type="presParOf" srcId="{A35B1DCB-491E-4D3E-AC62-98AAD2F111A9}" destId="{92E668D4-7CEF-4052-A0FC-75AE23817E21}" srcOrd="0" destOrd="0" presId="urn:microsoft.com/office/officeart/2008/layout/CircularPictureCallout"/>
    <dgm:cxn modelId="{C0EAAA87-93C6-4956-81B3-21E5B4AFC7B0}" type="presParOf" srcId="{3227D203-C212-428A-81DE-B4C6F0F28645}" destId="{AF9934E4-E73E-4F2D-93EA-5C4174BCE919}" srcOrd="6" destOrd="0" presId="urn:microsoft.com/office/officeart/2008/layout/CircularPictureCallout"/>
    <dgm:cxn modelId="{0890B656-5D28-4242-8023-D647D40F9C02}" type="presParOf" srcId="{3227D203-C212-428A-81DE-B4C6F0F28645}" destId="{7E4E1009-55BF-4C06-996D-531F0DC848AC}" srcOrd="7" destOrd="0" presId="urn:microsoft.com/office/officeart/2008/layout/CircularPictureCallout"/>
    <dgm:cxn modelId="{50C6D71C-35FF-4548-9CA6-DB826A5A89E1}" type="presParOf" srcId="{7E4E1009-55BF-4C06-996D-531F0DC848AC}" destId="{AFCB9918-F819-4A01-B82D-8DF7927D7440}" srcOrd="0" destOrd="0" presId="urn:microsoft.com/office/officeart/2008/layout/CircularPictureCallout"/>
    <dgm:cxn modelId="{0BC9E3FF-F481-426F-85B7-E1BFB7A423A0}" type="presParOf" srcId="{3227D203-C212-428A-81DE-B4C6F0F28645}" destId="{1107E60B-2707-4112-AD03-507902FFF140}" srcOrd="8" destOrd="0" presId="urn:microsoft.com/office/officeart/2008/layout/CircularPictureCallout"/>
    <dgm:cxn modelId="{98007B43-E3BD-49C8-B884-E028D46C96F6}" type="presParOf" srcId="{1107E60B-2707-4112-AD03-507902FFF140}" destId="{73BCDC2C-3F02-4CAA-BDBD-F76469C64404}" srcOrd="0" destOrd="0" presId="urn:microsoft.com/office/officeart/2008/layout/CircularPictureCallout"/>
    <dgm:cxn modelId="{F6781BCA-0FBF-45F8-885D-131EBFA53FF3}" type="presParOf" srcId="{3227D203-C212-428A-81DE-B4C6F0F28645}" destId="{1213CAD8-050B-4365-9E38-88272B28F524}" srcOrd="9" destOrd="0" presId="urn:microsoft.com/office/officeart/2008/layout/CircularPictureCallout"/>
    <dgm:cxn modelId="{76DB88DB-E558-4BC4-9B92-E132FA17102E}" type="presParOf" srcId="{3227D203-C212-428A-81DE-B4C6F0F28645}" destId="{0C83D83E-1E0F-4EFA-8463-E700DEDBFBA4}" srcOrd="10" destOrd="0" presId="urn:microsoft.com/office/officeart/2008/layout/CircularPictureCallout"/>
    <dgm:cxn modelId="{728E04D6-5A76-49A0-80DA-79DCB8CAA53E}" type="presParOf" srcId="{0C83D83E-1E0F-4EFA-8463-E700DEDBFBA4}" destId="{49A51AE5-739E-4C45-A4E4-1B7BF26F3FE8}" srcOrd="0" destOrd="0" presId="urn:microsoft.com/office/officeart/2008/layout/CircularPictureCallout"/>
    <dgm:cxn modelId="{5518760B-74B5-4881-8DED-3DFC73F4A326}" type="presParOf" srcId="{3227D203-C212-428A-81DE-B4C6F0F28645}" destId="{7EF3F838-02A3-41A4-A1CF-FA1D8AAA0C21}" srcOrd="11" destOrd="0" presId="urn:microsoft.com/office/officeart/2008/layout/CircularPictureCallout"/>
    <dgm:cxn modelId="{47C135C1-E543-4583-9901-BAC7DD9F41A5}" type="presParOf" srcId="{7EF3F838-02A3-41A4-A1CF-FA1D8AAA0C21}" destId="{2D738710-496C-415C-A1C2-00E6D82634DD}" srcOrd="0" destOrd="0" presId="urn:microsoft.com/office/officeart/2008/layout/CircularPictureCallout"/>
    <dgm:cxn modelId="{CA4B4A67-3B24-41FA-B5C4-AC6F6192C024}" type="presParOf" srcId="{3227D203-C212-428A-81DE-B4C6F0F28645}" destId="{3B491FF6-395A-438C-B48A-7A3676C44F14}" srcOrd="12" destOrd="0" presId="urn:microsoft.com/office/officeart/2008/layout/CircularPictureCallout"/>
    <dgm:cxn modelId="{A096BE95-9869-4E52-859F-692C467F942B}" type="presParOf" srcId="{3227D203-C212-428A-81DE-B4C6F0F28645}" destId="{FA69F831-9312-49D6-91EA-ECAF6C6183A1}" srcOrd="13" destOrd="0" presId="urn:microsoft.com/office/officeart/2008/layout/CircularPictureCallout"/>
    <dgm:cxn modelId="{9335FA86-DF13-4872-9EA6-6E89C1D3A88C}" type="presParOf" srcId="{FA69F831-9312-49D6-91EA-ECAF6C6183A1}" destId="{E7E8B8DA-1C65-40C3-97BD-403E8D75A262}" srcOrd="0" destOrd="0" presId="urn:microsoft.com/office/officeart/2008/layout/CircularPictureCallout"/>
    <dgm:cxn modelId="{824D4DD0-5FE0-4B1A-8A6D-C2A375D6BB6F}" type="presParOf" srcId="{3227D203-C212-428A-81DE-B4C6F0F28645}" destId="{B822BC3E-721C-4D2B-B687-82B089DD86C1}" srcOrd="14" destOrd="0" presId="urn:microsoft.com/office/officeart/2008/layout/CircularPictureCallout"/>
    <dgm:cxn modelId="{F01FA0F4-E18D-4745-BE12-91F65A2ED033}" type="presParOf" srcId="{B822BC3E-721C-4D2B-B687-82B089DD86C1}" destId="{CC9ABCC2-EF67-4957-AAE5-163E400447BF}" srcOrd="0" destOrd="0" presId="urn:microsoft.com/office/officeart/2008/layout/CircularPictureCallout"/>
    <dgm:cxn modelId="{2E1EE6C1-6B81-445D-9D59-4B96070C5F78}" type="presParOf" srcId="{3227D203-C212-428A-81DE-B4C6F0F28645}" destId="{28BB556A-641E-436F-9CD6-E3C8BDCFCB45}" srcOrd="15" destOrd="0" presId="urn:microsoft.com/office/officeart/2008/layout/CircularPictureCallout"/>
    <dgm:cxn modelId="{53D5EBCA-B9D1-4016-9B10-500A547C210A}" type="presParOf" srcId="{3227D203-C212-428A-81DE-B4C6F0F28645}" destId="{7C1AC118-B8F0-4E3E-BD77-D4F3E131885E}" srcOrd="16" destOrd="0" presId="urn:microsoft.com/office/officeart/2008/layout/CircularPictureCallout"/>
    <dgm:cxn modelId="{C2586971-0413-4D1F-9434-5EE931E1218D}" type="presParOf" srcId="{7C1AC118-B8F0-4E3E-BD77-D4F3E131885E}" destId="{637DE1A8-800B-4293-87FA-17B0937AB8D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66D51-7CB9-4EEC-82BE-2E6D21C79E3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F97C1-5DA6-4AE6-8011-F5254267B900}">
      <dgm:prSet phldrT="[Text]" custT="1"/>
      <dgm:spPr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3000" b="1" dirty="0" smtClean="0">
              <a:solidFill>
                <a:schemeClr val="tx1"/>
              </a:solidFill>
              <a:effectLst/>
            </a:rPr>
            <a:t>1. Consider the Goal</a:t>
          </a:r>
        </a:p>
        <a:p>
          <a:pPr algn="l"/>
          <a:endParaRPr lang="en-US" sz="3300" dirty="0"/>
        </a:p>
      </dgm:t>
    </dgm:pt>
    <dgm:pt modelId="{D7E405E5-37BC-4E7A-9B01-6E17A7396584}" type="parTrans" cxnId="{87FD93FA-0119-40A2-8651-F728229E7007}">
      <dgm:prSet/>
      <dgm:spPr/>
      <dgm:t>
        <a:bodyPr/>
        <a:lstStyle/>
        <a:p>
          <a:endParaRPr lang="en-US"/>
        </a:p>
      </dgm:t>
    </dgm:pt>
    <dgm:pt modelId="{A2ADD64D-CEEB-4F57-B776-D3D9025AEC0B}" type="sibTrans" cxnId="{87FD93FA-0119-40A2-8651-F728229E7007}">
      <dgm:prSet/>
      <dgm:spPr/>
      <dgm:t>
        <a:bodyPr/>
        <a:lstStyle/>
        <a:p>
          <a:endParaRPr lang="en-US"/>
        </a:p>
      </dgm:t>
    </dgm:pt>
    <dgm:pt modelId="{33E7D3FC-8CE7-40D3-ACA6-3729A7082352}">
      <dgm:prSet phldrT="[Text]"/>
      <dgm:spPr/>
      <dgm:t>
        <a:bodyPr/>
        <a:lstStyle/>
        <a:p>
          <a:r>
            <a:rPr lang="en-US" dirty="0" smtClean="0"/>
            <a:t>2. Know the Score</a:t>
          </a:r>
          <a:endParaRPr lang="en-US" dirty="0"/>
        </a:p>
      </dgm:t>
    </dgm:pt>
    <dgm:pt modelId="{46D9FE32-8421-4788-A662-8498C04EC39C}" type="parTrans" cxnId="{3B7D3CDB-D669-40D4-97C7-A9CA620DBA36}">
      <dgm:prSet/>
      <dgm:spPr/>
      <dgm:t>
        <a:bodyPr/>
        <a:lstStyle/>
        <a:p>
          <a:endParaRPr lang="en-US"/>
        </a:p>
      </dgm:t>
    </dgm:pt>
    <dgm:pt modelId="{8C1E4D67-4A6D-4FBF-8C62-7A8070D3E606}" type="sibTrans" cxnId="{3B7D3CDB-D669-40D4-97C7-A9CA620DBA36}">
      <dgm:prSet/>
      <dgm:spPr/>
      <dgm:t>
        <a:bodyPr/>
        <a:lstStyle/>
        <a:p>
          <a:endParaRPr lang="en-US"/>
        </a:p>
      </dgm:t>
    </dgm:pt>
    <dgm:pt modelId="{47AE6A2E-64AF-429C-9263-B3E61B594866}">
      <dgm:prSet phldrT="[Text]"/>
      <dgm:spPr/>
      <dgm:t>
        <a:bodyPr/>
        <a:lstStyle/>
        <a:p>
          <a:r>
            <a:rPr lang="en-US" dirty="0" smtClean="0"/>
            <a:t>3. Get the Good Stuff Going</a:t>
          </a:r>
          <a:endParaRPr lang="en-US" dirty="0"/>
        </a:p>
      </dgm:t>
    </dgm:pt>
    <dgm:pt modelId="{CC4B4DC8-9FF8-47A9-ACDF-98911B49C99D}" type="parTrans" cxnId="{0A090448-719C-46C7-A4E6-614939FBD802}">
      <dgm:prSet/>
      <dgm:spPr/>
      <dgm:t>
        <a:bodyPr/>
        <a:lstStyle/>
        <a:p>
          <a:endParaRPr lang="en-US"/>
        </a:p>
      </dgm:t>
    </dgm:pt>
    <dgm:pt modelId="{A15BD532-3B0E-4BCD-8454-939F34C098AC}" type="sibTrans" cxnId="{0A090448-719C-46C7-A4E6-614939FBD802}">
      <dgm:prSet/>
      <dgm:spPr/>
      <dgm:t>
        <a:bodyPr/>
        <a:lstStyle/>
        <a:p>
          <a:endParaRPr lang="en-US"/>
        </a:p>
      </dgm:t>
    </dgm:pt>
    <dgm:pt modelId="{B32BE98F-2E6C-4910-B48B-74D888B4B18F}">
      <dgm:prSet phldrT="[Text]"/>
      <dgm:spPr/>
      <dgm:t>
        <a:bodyPr/>
        <a:lstStyle/>
        <a:p>
          <a:r>
            <a:rPr lang="en-US" dirty="0" smtClean="0"/>
            <a:t>4. Deal with Debt</a:t>
          </a:r>
          <a:endParaRPr lang="en-US" dirty="0"/>
        </a:p>
      </dgm:t>
    </dgm:pt>
    <dgm:pt modelId="{9B672EA8-79C5-4924-8518-CB96E07B129C}" type="parTrans" cxnId="{65F3045D-D44F-4DCE-B0B8-72CB3F252B74}">
      <dgm:prSet/>
      <dgm:spPr/>
      <dgm:t>
        <a:bodyPr/>
        <a:lstStyle/>
        <a:p>
          <a:endParaRPr lang="en-US"/>
        </a:p>
      </dgm:t>
    </dgm:pt>
    <dgm:pt modelId="{369C09DF-06EE-49C4-803E-653F6F6C5781}" type="sibTrans" cxnId="{65F3045D-D44F-4DCE-B0B8-72CB3F252B74}">
      <dgm:prSet/>
      <dgm:spPr/>
      <dgm:t>
        <a:bodyPr/>
        <a:lstStyle/>
        <a:p>
          <a:endParaRPr lang="en-US"/>
        </a:p>
      </dgm:t>
    </dgm:pt>
    <dgm:pt modelId="{940F5222-3BEC-446D-8995-08C5E85426A7}">
      <dgm:prSet/>
      <dgm:spPr/>
      <dgm:t>
        <a:bodyPr/>
        <a:lstStyle/>
        <a:p>
          <a:endParaRPr lang="en-US"/>
        </a:p>
      </dgm:t>
    </dgm:pt>
    <dgm:pt modelId="{5B44689E-BE65-4D51-BB2C-382244079AA6}" type="parTrans" cxnId="{F188F283-487B-4738-8894-E61F9E4D2477}">
      <dgm:prSet/>
      <dgm:spPr/>
      <dgm:t>
        <a:bodyPr/>
        <a:lstStyle/>
        <a:p>
          <a:endParaRPr lang="en-US"/>
        </a:p>
      </dgm:t>
    </dgm:pt>
    <dgm:pt modelId="{7CB5530F-58A1-44B0-9DE0-86D2758ED44D}" type="sibTrans" cxnId="{F188F283-487B-4738-8894-E61F9E4D2477}">
      <dgm:prSet/>
      <dgm:spPr/>
      <dgm:t>
        <a:bodyPr/>
        <a:lstStyle/>
        <a:p>
          <a:endParaRPr lang="en-US"/>
        </a:p>
      </dgm:t>
    </dgm:pt>
    <dgm:pt modelId="{6DE529DC-5A1B-4680-B69F-ABA3E6A2E978}">
      <dgm:prSet/>
      <dgm:spPr/>
      <dgm:t>
        <a:bodyPr/>
        <a:lstStyle/>
        <a:p>
          <a:endParaRPr lang="en-US"/>
        </a:p>
      </dgm:t>
    </dgm:pt>
    <dgm:pt modelId="{935B3BB5-5BAC-41B5-BBBD-2E96CE894DFD}" type="parTrans" cxnId="{8AC8DC00-4F82-4741-9314-A57B780D24D1}">
      <dgm:prSet/>
      <dgm:spPr/>
      <dgm:t>
        <a:bodyPr/>
        <a:lstStyle/>
        <a:p>
          <a:endParaRPr lang="en-US"/>
        </a:p>
      </dgm:t>
    </dgm:pt>
    <dgm:pt modelId="{BDC2F223-10E1-4A31-B326-576ACFE3042C}" type="sibTrans" cxnId="{8AC8DC00-4F82-4741-9314-A57B780D24D1}">
      <dgm:prSet/>
      <dgm:spPr/>
      <dgm:t>
        <a:bodyPr/>
        <a:lstStyle/>
        <a:p>
          <a:endParaRPr lang="en-US"/>
        </a:p>
      </dgm:t>
    </dgm:pt>
    <dgm:pt modelId="{5F87F1AB-0A85-4CEB-B0ED-4C145F0C49A2}">
      <dgm:prSet/>
      <dgm:spPr/>
      <dgm:t>
        <a:bodyPr/>
        <a:lstStyle/>
        <a:p>
          <a:endParaRPr lang="en-US"/>
        </a:p>
      </dgm:t>
    </dgm:pt>
    <dgm:pt modelId="{F9F7F302-15FF-4570-9A57-DE4A5B30F98B}" type="parTrans" cxnId="{5B799634-CC6B-438D-BC45-0271372C3419}">
      <dgm:prSet/>
      <dgm:spPr/>
      <dgm:t>
        <a:bodyPr/>
        <a:lstStyle/>
        <a:p>
          <a:endParaRPr lang="en-US"/>
        </a:p>
      </dgm:t>
    </dgm:pt>
    <dgm:pt modelId="{F0D8E7A3-353B-4C89-877B-B349B6C88E67}" type="sibTrans" cxnId="{5B799634-CC6B-438D-BC45-0271372C3419}">
      <dgm:prSet/>
      <dgm:spPr/>
      <dgm:t>
        <a:bodyPr/>
        <a:lstStyle/>
        <a:p>
          <a:endParaRPr lang="en-US"/>
        </a:p>
      </dgm:t>
    </dgm:pt>
    <dgm:pt modelId="{11C1057E-E3BE-4A7D-9F41-BAF0E75E3F99}">
      <dgm:prSet/>
      <dgm:spPr/>
      <dgm:t>
        <a:bodyPr/>
        <a:lstStyle/>
        <a:p>
          <a:endParaRPr lang="en-US"/>
        </a:p>
      </dgm:t>
    </dgm:pt>
    <dgm:pt modelId="{73C740C3-559B-40C9-A034-4D3E9DBB803D}" type="parTrans" cxnId="{1E92C6C4-A0B7-436E-851D-2782B4594A8B}">
      <dgm:prSet/>
      <dgm:spPr/>
      <dgm:t>
        <a:bodyPr/>
        <a:lstStyle/>
        <a:p>
          <a:endParaRPr lang="en-US"/>
        </a:p>
      </dgm:t>
    </dgm:pt>
    <dgm:pt modelId="{B12817F0-5299-4677-B9D6-98561C23D253}" type="sibTrans" cxnId="{1E92C6C4-A0B7-436E-851D-2782B4594A8B}">
      <dgm:prSet/>
      <dgm:spPr/>
      <dgm:t>
        <a:bodyPr/>
        <a:lstStyle/>
        <a:p>
          <a:endParaRPr lang="en-US"/>
        </a:p>
      </dgm:t>
    </dgm:pt>
    <dgm:pt modelId="{C1D89B30-0B0E-437B-852C-2847CDC1F105}">
      <dgm:prSet/>
      <dgm:spPr/>
      <dgm:t>
        <a:bodyPr/>
        <a:lstStyle/>
        <a:p>
          <a:endParaRPr lang="en-US"/>
        </a:p>
      </dgm:t>
    </dgm:pt>
    <dgm:pt modelId="{09E32D12-CC3D-4912-9761-6A7CA4D63F90}" type="parTrans" cxnId="{9224C7EE-874C-4B5F-86B0-F72F37E714BE}">
      <dgm:prSet/>
      <dgm:spPr/>
      <dgm:t>
        <a:bodyPr/>
        <a:lstStyle/>
        <a:p>
          <a:endParaRPr lang="en-US"/>
        </a:p>
      </dgm:t>
    </dgm:pt>
    <dgm:pt modelId="{F7CCD064-71CE-442F-9024-B905C04C2FA8}" type="sibTrans" cxnId="{9224C7EE-874C-4B5F-86B0-F72F37E714BE}">
      <dgm:prSet/>
      <dgm:spPr/>
      <dgm:t>
        <a:bodyPr/>
        <a:lstStyle/>
        <a:p>
          <a:endParaRPr lang="en-US"/>
        </a:p>
      </dgm:t>
    </dgm:pt>
    <dgm:pt modelId="{B11E0AE4-2900-44F1-A5BB-1A916082194E}">
      <dgm:prSet/>
      <dgm:spPr/>
      <dgm:t>
        <a:bodyPr/>
        <a:lstStyle/>
        <a:p>
          <a:endParaRPr lang="en-US"/>
        </a:p>
      </dgm:t>
    </dgm:pt>
    <dgm:pt modelId="{81F51D00-72F8-4306-BC9E-74CD5AEAA8DF}" type="parTrans" cxnId="{15C3B66C-A6B8-4877-9502-6DBC37CEC11B}">
      <dgm:prSet/>
      <dgm:spPr/>
      <dgm:t>
        <a:bodyPr/>
        <a:lstStyle/>
        <a:p>
          <a:endParaRPr lang="en-US"/>
        </a:p>
      </dgm:t>
    </dgm:pt>
    <dgm:pt modelId="{9F3FC4AF-212E-43BD-8D00-4AD8AD2AA33E}" type="sibTrans" cxnId="{15C3B66C-A6B8-4877-9502-6DBC37CEC11B}">
      <dgm:prSet/>
      <dgm:spPr/>
      <dgm:t>
        <a:bodyPr/>
        <a:lstStyle/>
        <a:p>
          <a:endParaRPr lang="en-US"/>
        </a:p>
      </dgm:t>
    </dgm:pt>
    <dgm:pt modelId="{BA14C504-2F7D-406B-830A-531662DE59B1}">
      <dgm:prSet/>
      <dgm:spPr/>
      <dgm:t>
        <a:bodyPr/>
        <a:lstStyle/>
        <a:p>
          <a:endParaRPr lang="en-US"/>
        </a:p>
      </dgm:t>
    </dgm:pt>
    <dgm:pt modelId="{C2D8DDC7-5059-467F-AAD5-BF5B47935F6B}" type="parTrans" cxnId="{F0563219-9F7D-474F-B05B-16BE4419D027}">
      <dgm:prSet/>
      <dgm:spPr/>
      <dgm:t>
        <a:bodyPr/>
        <a:lstStyle/>
        <a:p>
          <a:endParaRPr lang="en-US"/>
        </a:p>
      </dgm:t>
    </dgm:pt>
    <dgm:pt modelId="{D2BC2933-2249-4DA3-A8DA-AC76AEF0D2CA}" type="sibTrans" cxnId="{F0563219-9F7D-474F-B05B-16BE4419D027}">
      <dgm:prSet/>
      <dgm:spPr/>
      <dgm:t>
        <a:bodyPr/>
        <a:lstStyle/>
        <a:p>
          <a:endParaRPr lang="en-US"/>
        </a:p>
      </dgm:t>
    </dgm:pt>
    <dgm:pt modelId="{E6C67C12-F14C-400D-91C2-99CF48AF2AC3}">
      <dgm:prSet/>
      <dgm:spPr/>
      <dgm:t>
        <a:bodyPr/>
        <a:lstStyle/>
        <a:p>
          <a:endParaRPr lang="en-US"/>
        </a:p>
      </dgm:t>
    </dgm:pt>
    <dgm:pt modelId="{A8189435-A30A-44DB-A536-C32307B17B19}" type="parTrans" cxnId="{9B5F91A3-B5CE-4179-896F-F2CD38DE681A}">
      <dgm:prSet/>
      <dgm:spPr/>
      <dgm:t>
        <a:bodyPr/>
        <a:lstStyle/>
        <a:p>
          <a:endParaRPr lang="en-US"/>
        </a:p>
      </dgm:t>
    </dgm:pt>
    <dgm:pt modelId="{D9E843AD-6A0F-444F-9F12-9AD0A6F2D63E}" type="sibTrans" cxnId="{9B5F91A3-B5CE-4179-896F-F2CD38DE681A}">
      <dgm:prSet/>
      <dgm:spPr/>
      <dgm:t>
        <a:bodyPr/>
        <a:lstStyle/>
        <a:p>
          <a:endParaRPr lang="en-US"/>
        </a:p>
      </dgm:t>
    </dgm:pt>
    <dgm:pt modelId="{9985F392-500F-4C82-A33C-9CAECEAA6512}">
      <dgm:prSet phldrT="[Text]"/>
      <dgm:spPr/>
      <dgm:t>
        <a:bodyPr/>
        <a:lstStyle/>
        <a:p>
          <a:r>
            <a:rPr lang="en-US" dirty="0" smtClean="0"/>
            <a:t>5. Leverage Success</a:t>
          </a:r>
          <a:endParaRPr lang="en-US" dirty="0"/>
        </a:p>
      </dgm:t>
    </dgm:pt>
    <dgm:pt modelId="{644EDB3B-1F34-4CA8-A2B7-C317530F6496}" type="parTrans" cxnId="{63CC3B8E-CD5E-42DB-8D3D-7161333D9B20}">
      <dgm:prSet/>
      <dgm:spPr/>
      <dgm:t>
        <a:bodyPr/>
        <a:lstStyle/>
        <a:p>
          <a:endParaRPr lang="en-US"/>
        </a:p>
      </dgm:t>
    </dgm:pt>
    <dgm:pt modelId="{267D094F-2F8C-41A5-ADB9-34FD83CD3BE4}" type="sibTrans" cxnId="{63CC3B8E-CD5E-42DB-8D3D-7161333D9B20}">
      <dgm:prSet/>
      <dgm:spPr/>
      <dgm:t>
        <a:bodyPr/>
        <a:lstStyle/>
        <a:p>
          <a:endParaRPr lang="en-US"/>
        </a:p>
      </dgm:t>
    </dgm:pt>
    <dgm:pt modelId="{A3C9CB72-3C67-4AD7-B602-1B449A4C3EFB}" type="pres">
      <dgm:prSet presAssocID="{55D66D51-7CB9-4EEC-82BE-2E6D21C79E3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A505D39-E518-4653-A057-E1DCC5CA08CF}" type="pres">
      <dgm:prSet presAssocID="{748F97C1-5DA6-4AE6-8011-F5254267B900}" presName="Parent" presStyleLbl="node1" presStyleIdx="0" presStyleCnt="2" custScaleX="138357" custScaleY="120356" custLinFactNeighborX="5886" custLinFactNeighborY="-1344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0469AABD-427A-4257-B211-46B04C9C9BA0}" type="pres">
      <dgm:prSet presAssocID="{33E7D3FC-8CE7-40D3-ACA6-3729A7082352}" presName="Accent" presStyleLbl="node1" presStyleIdx="1" presStyleCnt="2"/>
      <dgm:spPr/>
    </dgm:pt>
    <dgm:pt modelId="{D7914E87-2947-40C2-97D6-8214F54B7C72}" type="pres">
      <dgm:prSet presAssocID="{33E7D3FC-8CE7-40D3-ACA6-3729A7082352}" presName="Image1" presStyleLbl="fgImgPlace1" presStyleIdx="0" presStyleCnt="4" custLinFactNeighborX="590" custLinFactNeighborY="-2605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wo dice"/>
        </a:ext>
      </dgm:extLst>
    </dgm:pt>
    <dgm:pt modelId="{41A8A9DF-9B24-43BD-A794-422628858BA4}" type="pres">
      <dgm:prSet presAssocID="{33E7D3FC-8CE7-40D3-ACA6-3729A7082352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D0CC7-754F-4D81-BB2B-0AB187979452}" type="pres">
      <dgm:prSet presAssocID="{47AE6A2E-64AF-429C-9263-B3E61B594866}" presName="Image2" presStyleCnt="0"/>
      <dgm:spPr/>
    </dgm:pt>
    <dgm:pt modelId="{FE61ECB0-0C0D-4EF1-B66D-205E37501C77}" type="pres">
      <dgm:prSet presAssocID="{47AE6A2E-64AF-429C-9263-B3E61B594866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 traffic light that is green "/>
        </a:ext>
      </dgm:extLst>
    </dgm:pt>
    <dgm:pt modelId="{8ED90255-40B4-4C77-97D2-CDADEAE4EF33}" type="pres">
      <dgm:prSet presAssocID="{47AE6A2E-64AF-429C-9263-B3E61B594866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8B81E-12FA-489B-AD10-16B8BD07F02D}" type="pres">
      <dgm:prSet presAssocID="{B32BE98F-2E6C-4910-B48B-74D888B4B18F}" presName="Image3" presStyleCnt="0"/>
      <dgm:spPr/>
    </dgm:pt>
    <dgm:pt modelId="{9610A5F8-45FA-4A96-BBDB-8C9BD886307B}" type="pres">
      <dgm:prSet presAssocID="{B32BE98F-2E6C-4910-B48B-74D888B4B18F}" presName="Image" presStyleLbl="fgImgPlace1" presStyleIdx="2" presStyleCnt="4" custAng="182067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calculator"/>
        </a:ext>
      </dgm:extLst>
    </dgm:pt>
    <dgm:pt modelId="{327B75BE-70DA-4930-91AE-6214358DAC81}" type="pres">
      <dgm:prSet presAssocID="{B32BE98F-2E6C-4910-B48B-74D888B4B18F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D31D5-2011-4B2A-B1FB-22EC13E75262}" type="pres">
      <dgm:prSet presAssocID="{9985F392-500F-4C82-A33C-9CAECEAA6512}" presName="Image4" presStyleCnt="0"/>
      <dgm:spPr/>
    </dgm:pt>
    <dgm:pt modelId="{536BCFB2-AF6A-49C1-8644-698FDBD61FAE}" type="pres">
      <dgm:prSet presAssocID="{9985F392-500F-4C82-A33C-9CAECEAA6512}" presName="Image" presStyleLbl="fgImgPlace1" presStyleIdx="3" presStyleCnt="4" custScaleX="118151" custScaleY="114471" custLinFactNeighborX="-17339" custLinFactNeighborY="-82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ladder"/>
        </a:ext>
      </dgm:extLst>
    </dgm:pt>
    <dgm:pt modelId="{2CDE4AF6-CAE0-411A-9C48-139E263C21AD}" type="pres">
      <dgm:prSet presAssocID="{9985F392-500F-4C82-A33C-9CAECEAA6512}" presName="Child4" presStyleLbl="revTx" presStyleIdx="3" presStyleCnt="4" custLinFactNeighborX="-11863" custLinFactNeighborY="15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5F91A3-B5CE-4179-896F-F2CD38DE681A}" srcId="{55D66D51-7CB9-4EEC-82BE-2E6D21C79E3B}" destId="{E6C67C12-F14C-400D-91C2-99CF48AF2AC3}" srcOrd="5" destOrd="0" parTransId="{A8189435-A30A-44DB-A536-C32307B17B19}" sibTransId="{D9E843AD-6A0F-444F-9F12-9AD0A6F2D63E}"/>
    <dgm:cxn modelId="{63CC3B8E-CD5E-42DB-8D3D-7161333D9B20}" srcId="{748F97C1-5DA6-4AE6-8011-F5254267B900}" destId="{9985F392-500F-4C82-A33C-9CAECEAA6512}" srcOrd="3" destOrd="0" parTransId="{644EDB3B-1F34-4CA8-A2B7-C317530F6496}" sibTransId="{267D094F-2F8C-41A5-ADB9-34FD83CD3BE4}"/>
    <dgm:cxn modelId="{0DA6CEA0-888E-4C98-8E14-C0E10D732832}" type="presOf" srcId="{33E7D3FC-8CE7-40D3-ACA6-3729A7082352}" destId="{41A8A9DF-9B24-43BD-A794-422628858BA4}" srcOrd="0" destOrd="0" presId="urn:microsoft.com/office/officeart/2011/layout/RadialPictureList"/>
    <dgm:cxn modelId="{DC7EF21B-C30B-400C-8F27-B8E623B18113}" type="presOf" srcId="{B32BE98F-2E6C-4910-B48B-74D888B4B18F}" destId="{327B75BE-70DA-4930-91AE-6214358DAC81}" srcOrd="0" destOrd="0" presId="urn:microsoft.com/office/officeart/2011/layout/RadialPictureList"/>
    <dgm:cxn modelId="{265E0A00-2B42-4440-A0CD-426A900330F0}" type="presOf" srcId="{9985F392-500F-4C82-A33C-9CAECEAA6512}" destId="{2CDE4AF6-CAE0-411A-9C48-139E263C21AD}" srcOrd="0" destOrd="0" presId="urn:microsoft.com/office/officeart/2011/layout/RadialPictureList"/>
    <dgm:cxn modelId="{15C3B66C-A6B8-4877-9502-6DBC37CEC11B}" srcId="{55D66D51-7CB9-4EEC-82BE-2E6D21C79E3B}" destId="{B11E0AE4-2900-44F1-A5BB-1A916082194E}" srcOrd="3" destOrd="0" parTransId="{81F51D00-72F8-4306-BC9E-74CD5AEAA8DF}" sibTransId="{9F3FC4AF-212E-43BD-8D00-4AD8AD2AA33E}"/>
    <dgm:cxn modelId="{1E92C6C4-A0B7-436E-851D-2782B4594A8B}" srcId="{940F5222-3BEC-446D-8995-08C5E85426A7}" destId="{11C1057E-E3BE-4A7D-9F41-BAF0E75E3F99}" srcOrd="2" destOrd="0" parTransId="{73C740C3-559B-40C9-A034-4D3E9DBB803D}" sibTransId="{B12817F0-5299-4677-B9D6-98561C23D253}"/>
    <dgm:cxn modelId="{87FD93FA-0119-40A2-8651-F728229E7007}" srcId="{55D66D51-7CB9-4EEC-82BE-2E6D21C79E3B}" destId="{748F97C1-5DA6-4AE6-8011-F5254267B900}" srcOrd="0" destOrd="0" parTransId="{D7E405E5-37BC-4E7A-9B01-6E17A7396584}" sibTransId="{A2ADD64D-CEEB-4F57-B776-D3D9025AEC0B}"/>
    <dgm:cxn modelId="{0A090448-719C-46C7-A4E6-614939FBD802}" srcId="{748F97C1-5DA6-4AE6-8011-F5254267B900}" destId="{47AE6A2E-64AF-429C-9263-B3E61B594866}" srcOrd="1" destOrd="0" parTransId="{CC4B4DC8-9FF8-47A9-ACDF-98911B49C99D}" sibTransId="{A15BD532-3B0E-4BCD-8454-939F34C098AC}"/>
    <dgm:cxn modelId="{9224C7EE-874C-4B5F-86B0-F72F37E714BE}" srcId="{55D66D51-7CB9-4EEC-82BE-2E6D21C79E3B}" destId="{C1D89B30-0B0E-437B-852C-2847CDC1F105}" srcOrd="2" destOrd="0" parTransId="{09E32D12-CC3D-4912-9761-6A7CA4D63F90}" sibTransId="{F7CCD064-71CE-442F-9024-B905C04C2FA8}"/>
    <dgm:cxn modelId="{588361DF-618B-47B4-BFF0-E8720F88516E}" type="presOf" srcId="{47AE6A2E-64AF-429C-9263-B3E61B594866}" destId="{8ED90255-40B4-4C77-97D2-CDADEAE4EF33}" srcOrd="0" destOrd="0" presId="urn:microsoft.com/office/officeart/2011/layout/RadialPictureList"/>
    <dgm:cxn modelId="{5B799634-CC6B-438D-BC45-0271372C3419}" srcId="{940F5222-3BEC-446D-8995-08C5E85426A7}" destId="{5F87F1AB-0A85-4CEB-B0ED-4C145F0C49A2}" srcOrd="1" destOrd="0" parTransId="{F9F7F302-15FF-4570-9A57-DE4A5B30F98B}" sibTransId="{F0D8E7A3-353B-4C89-877B-B349B6C88E67}"/>
    <dgm:cxn modelId="{F188F283-487B-4738-8894-E61F9E4D2477}" srcId="{55D66D51-7CB9-4EEC-82BE-2E6D21C79E3B}" destId="{940F5222-3BEC-446D-8995-08C5E85426A7}" srcOrd="1" destOrd="0" parTransId="{5B44689E-BE65-4D51-BB2C-382244079AA6}" sibTransId="{7CB5530F-58A1-44B0-9DE0-86D2758ED44D}"/>
    <dgm:cxn modelId="{F0563219-9F7D-474F-B05B-16BE4419D027}" srcId="{55D66D51-7CB9-4EEC-82BE-2E6D21C79E3B}" destId="{BA14C504-2F7D-406B-830A-531662DE59B1}" srcOrd="4" destOrd="0" parTransId="{C2D8DDC7-5059-467F-AAD5-BF5B47935F6B}" sibTransId="{D2BC2933-2249-4DA3-A8DA-AC76AEF0D2CA}"/>
    <dgm:cxn modelId="{D7C6F79F-2E85-4658-B015-F2289FB4EA3F}" type="presOf" srcId="{55D66D51-7CB9-4EEC-82BE-2E6D21C79E3B}" destId="{A3C9CB72-3C67-4AD7-B602-1B449A4C3EFB}" srcOrd="0" destOrd="0" presId="urn:microsoft.com/office/officeart/2011/layout/RadialPictureList"/>
    <dgm:cxn modelId="{8AC8DC00-4F82-4741-9314-A57B780D24D1}" srcId="{940F5222-3BEC-446D-8995-08C5E85426A7}" destId="{6DE529DC-5A1B-4680-B69F-ABA3E6A2E978}" srcOrd="0" destOrd="0" parTransId="{935B3BB5-5BAC-41B5-BBBD-2E96CE894DFD}" sibTransId="{BDC2F223-10E1-4A31-B326-576ACFE3042C}"/>
    <dgm:cxn modelId="{65F3045D-D44F-4DCE-B0B8-72CB3F252B74}" srcId="{748F97C1-5DA6-4AE6-8011-F5254267B900}" destId="{B32BE98F-2E6C-4910-B48B-74D888B4B18F}" srcOrd="2" destOrd="0" parTransId="{9B672EA8-79C5-4924-8518-CB96E07B129C}" sibTransId="{369C09DF-06EE-49C4-803E-653F6F6C5781}"/>
    <dgm:cxn modelId="{81C1AB53-5B72-4070-841A-D835E0157842}" type="presOf" srcId="{748F97C1-5DA6-4AE6-8011-F5254267B900}" destId="{FA505D39-E518-4653-A057-E1DCC5CA08CF}" srcOrd="0" destOrd="0" presId="urn:microsoft.com/office/officeart/2011/layout/RadialPictureList"/>
    <dgm:cxn modelId="{3B7D3CDB-D669-40D4-97C7-A9CA620DBA36}" srcId="{748F97C1-5DA6-4AE6-8011-F5254267B900}" destId="{33E7D3FC-8CE7-40D3-ACA6-3729A7082352}" srcOrd="0" destOrd="0" parTransId="{46D9FE32-8421-4788-A662-8498C04EC39C}" sibTransId="{8C1E4D67-4A6D-4FBF-8C62-7A8070D3E606}"/>
    <dgm:cxn modelId="{0D333EDB-824D-48C1-BAE7-C78AFD1867EB}" type="presParOf" srcId="{A3C9CB72-3C67-4AD7-B602-1B449A4C3EFB}" destId="{FA505D39-E518-4653-A057-E1DCC5CA08CF}" srcOrd="0" destOrd="0" presId="urn:microsoft.com/office/officeart/2011/layout/RadialPictureList"/>
    <dgm:cxn modelId="{EA851BD4-5A31-4492-8AAA-ADFC1FFDDAC1}" type="presParOf" srcId="{A3C9CB72-3C67-4AD7-B602-1B449A4C3EFB}" destId="{0469AABD-427A-4257-B211-46B04C9C9BA0}" srcOrd="1" destOrd="0" presId="urn:microsoft.com/office/officeart/2011/layout/RadialPictureList"/>
    <dgm:cxn modelId="{98714304-5F92-454A-82C8-10759DC75BC6}" type="presParOf" srcId="{A3C9CB72-3C67-4AD7-B602-1B449A4C3EFB}" destId="{D7914E87-2947-40C2-97D6-8214F54B7C72}" srcOrd="2" destOrd="0" presId="urn:microsoft.com/office/officeart/2011/layout/RadialPictureList"/>
    <dgm:cxn modelId="{24D0491C-7657-471E-9E43-BD294495A872}" type="presParOf" srcId="{A3C9CB72-3C67-4AD7-B602-1B449A4C3EFB}" destId="{41A8A9DF-9B24-43BD-A794-422628858BA4}" srcOrd="3" destOrd="0" presId="urn:microsoft.com/office/officeart/2011/layout/RadialPictureList"/>
    <dgm:cxn modelId="{A211B52F-2B2F-42FC-8BA0-CEF2472EF984}" type="presParOf" srcId="{A3C9CB72-3C67-4AD7-B602-1B449A4C3EFB}" destId="{F42D0CC7-754F-4D81-BB2B-0AB187979452}" srcOrd="4" destOrd="0" presId="urn:microsoft.com/office/officeart/2011/layout/RadialPictureList"/>
    <dgm:cxn modelId="{04E88322-77E1-47B2-9647-A73F5BD646BC}" type="presParOf" srcId="{F42D0CC7-754F-4D81-BB2B-0AB187979452}" destId="{FE61ECB0-0C0D-4EF1-B66D-205E37501C77}" srcOrd="0" destOrd="0" presId="urn:microsoft.com/office/officeart/2011/layout/RadialPictureList"/>
    <dgm:cxn modelId="{FDF60FF1-A96B-4327-AB43-90213433B5DE}" type="presParOf" srcId="{A3C9CB72-3C67-4AD7-B602-1B449A4C3EFB}" destId="{8ED90255-40B4-4C77-97D2-CDADEAE4EF33}" srcOrd="5" destOrd="0" presId="urn:microsoft.com/office/officeart/2011/layout/RadialPictureList"/>
    <dgm:cxn modelId="{3E697D3A-0384-4371-9785-6ED8C90C23F2}" type="presParOf" srcId="{A3C9CB72-3C67-4AD7-B602-1B449A4C3EFB}" destId="{3B58B81E-12FA-489B-AD10-16B8BD07F02D}" srcOrd="6" destOrd="0" presId="urn:microsoft.com/office/officeart/2011/layout/RadialPictureList"/>
    <dgm:cxn modelId="{CD69BB67-3BB2-42C6-BB40-3A5FAA2E1151}" type="presParOf" srcId="{3B58B81E-12FA-489B-AD10-16B8BD07F02D}" destId="{9610A5F8-45FA-4A96-BBDB-8C9BD886307B}" srcOrd="0" destOrd="0" presId="urn:microsoft.com/office/officeart/2011/layout/RadialPictureList"/>
    <dgm:cxn modelId="{8BE66E44-9CC6-4180-B1C1-2FB71CB3596F}" type="presParOf" srcId="{A3C9CB72-3C67-4AD7-B602-1B449A4C3EFB}" destId="{327B75BE-70DA-4930-91AE-6214358DAC81}" srcOrd="7" destOrd="0" presId="urn:microsoft.com/office/officeart/2011/layout/RadialPictureList"/>
    <dgm:cxn modelId="{769057AF-B200-480E-B70B-6A36CB402000}" type="presParOf" srcId="{A3C9CB72-3C67-4AD7-B602-1B449A4C3EFB}" destId="{0BCD31D5-2011-4B2A-B1FB-22EC13E75262}" srcOrd="8" destOrd="0" presId="urn:microsoft.com/office/officeart/2011/layout/RadialPictureList"/>
    <dgm:cxn modelId="{13EAC3F3-A4D8-460B-AEC8-65399D889607}" type="presParOf" srcId="{0BCD31D5-2011-4B2A-B1FB-22EC13E75262}" destId="{536BCFB2-AF6A-49C1-8644-698FDBD61FAE}" srcOrd="0" destOrd="0" presId="urn:microsoft.com/office/officeart/2011/layout/RadialPictureList"/>
    <dgm:cxn modelId="{27F4A92B-EF09-4CE1-BF44-6E226EB97951}" type="presParOf" srcId="{A3C9CB72-3C67-4AD7-B602-1B449A4C3EFB}" destId="{2CDE4AF6-CAE0-411A-9C48-139E263C21AD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FF387E-292A-4A6C-A006-F1AA89AA94F1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70B51BB-ED52-43C5-A0B1-8B8A3CD4AA29}">
      <dgm:prSet phldrT="[Text]" custT="1"/>
      <dgm:spPr>
        <a:solidFill>
          <a:srgbClr val="EB9E00"/>
        </a:solidFill>
      </dgm:spPr>
      <dgm:t>
        <a:bodyPr/>
        <a:lstStyle/>
        <a:p>
          <a:pPr algn="l"/>
          <a:r>
            <a:rPr lang="en-US" sz="2400" b="1" dirty="0">
              <a:solidFill>
                <a:schemeClr val="bg1"/>
              </a:solidFill>
              <a:latin typeface="+mj-lt"/>
            </a:rPr>
            <a:t>Personal Identifying Information</a:t>
          </a:r>
        </a:p>
      </dgm:t>
    </dgm:pt>
    <dgm:pt modelId="{1F89FC6E-DAF4-478B-A514-4506F411EDA6}" type="parTrans" cxnId="{E2AB92D3-29D1-4AA2-A486-8F96AAB125AC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F4F83F3F-C029-4D3E-A0C9-CB1D1FFF3D59}" type="sibTrans" cxnId="{E2AB92D3-29D1-4AA2-A486-8F96AAB125AC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5E99FBA0-8B67-4E77-AFED-B44B709FD3E6}">
      <dgm:prSet phldrT="[Text]" custT="1"/>
      <dgm:spPr>
        <a:ln>
          <a:solidFill>
            <a:srgbClr val="EB9E00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Name</a:t>
          </a:r>
        </a:p>
      </dgm:t>
    </dgm:pt>
    <dgm:pt modelId="{8E5E91C8-9116-4909-8975-B0978494AA1D}" type="parTrans" cxnId="{FB661340-844B-46B5-A7AD-6C5E4DD649EE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7FB1A054-AD0B-4B21-AFF4-950AACA5AED8}" type="sibTrans" cxnId="{FB661340-844B-46B5-A7AD-6C5E4DD649EE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1D8DC395-6809-479C-914E-CBA38442CCCD}">
      <dgm:prSet phldrT="[Text]" custT="1"/>
      <dgm:spPr>
        <a:solidFill>
          <a:srgbClr val="89B329"/>
        </a:solidFill>
      </dgm:spPr>
      <dgm:t>
        <a:bodyPr/>
        <a:lstStyle/>
        <a:p>
          <a:pPr algn="l"/>
          <a:r>
            <a:rPr lang="en-US" sz="2400" b="1" dirty="0">
              <a:solidFill>
                <a:schemeClr val="bg1"/>
              </a:solidFill>
              <a:latin typeface="+mj-lt"/>
            </a:rPr>
            <a:t>Credit History</a:t>
          </a:r>
        </a:p>
      </dgm:t>
    </dgm:pt>
    <dgm:pt modelId="{B5CAED4D-AB2E-44CF-81B7-E31CBC145718}" type="parTrans" cxnId="{142FD112-384C-48C1-AF94-5B0097F02389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89C9D0F0-B730-4842-87C6-2D4011956A84}" type="sibTrans" cxnId="{142FD112-384C-48C1-AF94-5B0097F02389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CEF3C7BD-7318-4C27-A575-52BF9E475212}">
      <dgm:prSet phldrT="[Text]" custT="1"/>
      <dgm:spPr>
        <a:ln>
          <a:solidFill>
            <a:srgbClr val="89B329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Open trade lines</a:t>
          </a:r>
        </a:p>
      </dgm:t>
    </dgm:pt>
    <dgm:pt modelId="{3003941D-307B-494F-9466-711550DA2A2E}" type="parTrans" cxnId="{E377CFB6-1880-413F-924A-3BC67C0337E9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6BB37034-A802-40F7-9165-41A1FD08FB98}" type="sibTrans" cxnId="{E377CFB6-1880-413F-924A-3BC67C0337E9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83032B36-0155-4F1A-BF76-8E5E03E21F6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en-US" sz="2400" b="1" dirty="0">
              <a:solidFill>
                <a:schemeClr val="bg1"/>
              </a:solidFill>
              <a:latin typeface="+mj-lt"/>
            </a:rPr>
            <a:t>Public Records</a:t>
          </a:r>
        </a:p>
      </dgm:t>
    </dgm:pt>
    <dgm:pt modelId="{6274CF32-95A5-449A-90C0-F479672D7E54}" type="parTrans" cxnId="{9D73ED68-6C15-4480-A2E7-70860550B54B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98D61126-FD43-4D59-B68B-F52B9C5554C2}" type="sibTrans" cxnId="{9D73ED68-6C15-4480-A2E7-70860550B54B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BFA9E0AD-7144-4947-8595-D32E25551A73}">
      <dgm:prSet phldrT="[Text]" custT="1"/>
      <dgm:spPr>
        <a:solidFill>
          <a:schemeClr val="accent4">
            <a:lumMod val="75000"/>
          </a:schemeClr>
        </a:solidFill>
        <a:ln>
          <a:solidFill>
            <a:srgbClr val="7037A0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Bankruptcies</a:t>
          </a:r>
        </a:p>
      </dgm:t>
    </dgm:pt>
    <dgm:pt modelId="{CDAE92BC-4DC6-45BE-8E3C-917C5014900C}" type="parTrans" cxnId="{DF58726D-15E6-457C-B823-87D8CEDDCD56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551A7CBC-2E04-4A7F-8DAF-B4B0C40A2C92}" type="sibTrans" cxnId="{DF58726D-15E6-457C-B823-87D8CEDDCD56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29D94D48-D351-4C69-9B97-FF7907623EA4}">
      <dgm:prSet phldrT="[Text]" custT="1"/>
      <dgm:spPr>
        <a:solidFill>
          <a:srgbClr val="313F7C"/>
        </a:solidFill>
      </dgm:spPr>
      <dgm:t>
        <a:bodyPr/>
        <a:lstStyle/>
        <a:p>
          <a:pPr algn="l"/>
          <a:r>
            <a:rPr lang="en-US" sz="2400" b="1" dirty="0">
              <a:solidFill>
                <a:schemeClr val="bg1"/>
              </a:solidFill>
              <a:latin typeface="+mj-lt"/>
            </a:rPr>
            <a:t>Inquiries</a:t>
          </a:r>
        </a:p>
      </dgm:t>
    </dgm:pt>
    <dgm:pt modelId="{AEE9A14F-4D7B-46C2-B761-5E4D5F66B0D9}" type="parTrans" cxnId="{5BA1347C-82AE-4E27-A8F4-FCE8FE2D254A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05669488-9243-47D1-8DAE-472039CB46B4}" type="sibTrans" cxnId="{5BA1347C-82AE-4E27-A8F4-FCE8FE2D254A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684FD47E-A162-4D47-84FA-FFC17DBAB485}">
      <dgm:prSet phldrT="[Text]" custT="1"/>
      <dgm:spPr>
        <a:ln>
          <a:solidFill>
            <a:srgbClr val="313F7C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List of creditors and other authorized parties that have requested and received a copy of the credit report in the last 24 months</a:t>
          </a:r>
        </a:p>
      </dgm:t>
    </dgm:pt>
    <dgm:pt modelId="{32239FC6-B177-413C-BB32-DA0158F3B98F}" type="parTrans" cxnId="{7485BBDF-7CB8-4135-8F55-D66E728A94B0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62AB877C-9D49-4759-9955-880B3669F776}" type="sibTrans" cxnId="{7485BBDF-7CB8-4135-8F55-D66E728A94B0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BA7DFC45-5FB8-43F1-BEC2-1CA120C38ABC}">
      <dgm:prSet phldrT="[Text]" custT="1"/>
      <dgm:spPr>
        <a:ln>
          <a:solidFill>
            <a:srgbClr val="EB9E00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Address</a:t>
          </a:r>
        </a:p>
      </dgm:t>
    </dgm:pt>
    <dgm:pt modelId="{6C2A9E09-8CD5-4EAD-869C-BB04070B3922}" type="parTrans" cxnId="{6059A68A-D25F-4D85-9797-6259A2A4CA7E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4169441F-B849-487B-9BD6-10A466E71155}" type="sibTrans" cxnId="{6059A68A-D25F-4D85-9797-6259A2A4CA7E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35351FC2-18E8-4FB6-883B-5FC1690C8997}">
      <dgm:prSet phldrT="[Text]" custT="1"/>
      <dgm:spPr>
        <a:ln>
          <a:solidFill>
            <a:srgbClr val="EB9E00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Social Security  Number</a:t>
          </a:r>
        </a:p>
      </dgm:t>
    </dgm:pt>
    <dgm:pt modelId="{D41421E0-365A-4AF9-BB7E-5350A3A82025}" type="parTrans" cxnId="{98BBA150-948A-4AA8-A6CA-45D5AD636477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73E76294-38D3-4F0A-AECD-A74311469733}" type="sibTrans" cxnId="{98BBA150-948A-4AA8-A6CA-45D5AD636477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998C2B6E-3D0B-4C06-AD38-2652E2EAE4E7}">
      <dgm:prSet phldrT="[Text]" custT="1"/>
      <dgm:spPr>
        <a:ln>
          <a:solidFill>
            <a:srgbClr val="89B329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Derogatory items such as accounts in collections</a:t>
          </a:r>
        </a:p>
      </dgm:t>
    </dgm:pt>
    <dgm:pt modelId="{D377A0A7-1AD8-48B2-8B11-052AC8F6F126}" type="parTrans" cxnId="{D30BF029-4DC8-48B9-B706-75B83765B0E4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F810B08C-C730-4517-B865-E8CAB879DAC6}" type="sibTrans" cxnId="{D30BF029-4DC8-48B9-B706-75B83765B0E4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902742DD-FD72-49D7-90C6-CCA5836BC12C}">
      <dgm:prSet phldrT="[Text]" custT="1"/>
      <dgm:spPr>
        <a:solidFill>
          <a:schemeClr val="accent4">
            <a:lumMod val="75000"/>
          </a:schemeClr>
        </a:solidFill>
        <a:ln>
          <a:solidFill>
            <a:srgbClr val="7037A0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Foreclosures</a:t>
          </a:r>
        </a:p>
      </dgm:t>
    </dgm:pt>
    <dgm:pt modelId="{D3316273-DCA1-4DFA-95F2-9C529FA3E895}" type="parTrans" cxnId="{CC562CD6-1AD6-4C43-865A-C8063FC8083E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D3249F17-BC1D-430F-9454-EE88A4ADADA6}" type="sibTrans" cxnId="{CC562CD6-1AD6-4C43-865A-C8063FC8083E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6B9A475B-E1F4-462E-96B2-E8D41F67700A}">
      <dgm:prSet phldrT="[Text]" custT="1"/>
      <dgm:spPr>
        <a:solidFill>
          <a:schemeClr val="accent4">
            <a:lumMod val="75000"/>
          </a:schemeClr>
        </a:solidFill>
        <a:ln>
          <a:solidFill>
            <a:srgbClr val="7037A0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</a:t>
          </a:r>
          <a:r>
            <a:rPr lang="en-US" sz="1400" dirty="0" smtClean="0">
              <a:solidFill>
                <a:schemeClr val="bg1"/>
              </a:solidFill>
              <a:latin typeface="+mj-lt"/>
            </a:rPr>
            <a:t>Judgments</a:t>
          </a:r>
          <a:endParaRPr lang="en-US" sz="1400" dirty="0">
            <a:solidFill>
              <a:schemeClr val="bg1"/>
            </a:solidFill>
            <a:latin typeface="+mj-lt"/>
          </a:endParaRPr>
        </a:p>
      </dgm:t>
    </dgm:pt>
    <dgm:pt modelId="{6B9182BD-91FF-4DEB-A92A-BB62DC3EE147}" type="parTrans" cxnId="{AD6ACAB0-9D18-4269-A2FD-EE122F9654E7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F4FA559E-5EEA-416C-917B-24515C9F1978}" type="sibTrans" cxnId="{AD6ACAB0-9D18-4269-A2FD-EE122F9654E7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B726BDBC-A6E7-44D2-8134-3D0F8DBD5FF6}">
      <dgm:prSet phldrT="[Text]" custT="1"/>
      <dgm:spPr>
        <a:ln>
          <a:solidFill>
            <a:srgbClr val="EB9E00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Date of Birth</a:t>
          </a:r>
        </a:p>
      </dgm:t>
    </dgm:pt>
    <dgm:pt modelId="{5D34C117-E343-470F-9CCE-EF383B823CB6}" type="parTrans" cxnId="{CB5AD750-E953-44D5-878C-322E3A2F94A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471D712-0ADE-44AE-8335-8EE6F88E4AE5}" type="sibTrans" cxnId="{CB5AD750-E953-44D5-878C-322E3A2F94A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3F08EF1-55A2-49AA-AFF9-A12C680B8003}">
      <dgm:prSet phldrT="[Text]" custT="1"/>
      <dgm:spPr>
        <a:solidFill>
          <a:schemeClr val="accent4">
            <a:lumMod val="75000"/>
          </a:schemeClr>
        </a:solidFill>
        <a:ln>
          <a:solidFill>
            <a:srgbClr val="7037A0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Liens</a:t>
          </a:r>
        </a:p>
      </dgm:t>
    </dgm:pt>
    <dgm:pt modelId="{68C3EF70-FEA8-4B79-8BF8-D0CBA3A67D42}" type="parTrans" cxnId="{6F7C3223-AA91-404C-BEDE-6A52A13B58E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DB8812-EB56-4A3C-9FB0-DAF35E68978B}" type="sibTrans" cxnId="{6F7C3223-AA91-404C-BEDE-6A52A13B58E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6B3F9E3-CA3B-4268-95F7-F6B6DC0E448B}">
      <dgm:prSet phldrT="[Text]" custT="1"/>
      <dgm:spPr>
        <a:ln>
          <a:solidFill>
            <a:srgbClr val="89B329"/>
          </a:solidFill>
        </a:ln>
      </dgm:spPr>
      <dgm:t>
        <a:bodyPr/>
        <a:lstStyle/>
        <a:p>
          <a:pPr algn="l"/>
          <a:r>
            <a:rPr lang="en-US" sz="1400" dirty="0">
              <a:solidFill>
                <a:schemeClr val="bg1"/>
              </a:solidFill>
              <a:latin typeface="+mj-lt"/>
            </a:rPr>
            <a:t> Active trade lines</a:t>
          </a:r>
        </a:p>
      </dgm:t>
    </dgm:pt>
    <dgm:pt modelId="{C167333C-26E2-4BF3-B923-8AC319B5E587}" type="parTrans" cxnId="{30CDB08B-2094-41EA-A60E-A39A5E0BBEB4}">
      <dgm:prSet/>
      <dgm:spPr/>
      <dgm:t>
        <a:bodyPr/>
        <a:lstStyle/>
        <a:p>
          <a:endParaRPr lang="en-US"/>
        </a:p>
      </dgm:t>
    </dgm:pt>
    <dgm:pt modelId="{D219D34C-3F4C-4194-9977-4EDC044B5B53}" type="sibTrans" cxnId="{30CDB08B-2094-41EA-A60E-A39A5E0BBEB4}">
      <dgm:prSet/>
      <dgm:spPr/>
      <dgm:t>
        <a:bodyPr/>
        <a:lstStyle/>
        <a:p>
          <a:endParaRPr lang="en-US"/>
        </a:p>
      </dgm:t>
    </dgm:pt>
    <dgm:pt modelId="{3DDA4716-48A8-4BB1-8954-37351D764D45}" type="pres">
      <dgm:prSet presAssocID="{F3FF387E-292A-4A6C-A006-F1AA89AA94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F0AFA6-ECB8-446C-9D16-D6530BFF0ACC}" type="pres">
      <dgm:prSet presAssocID="{770B51BB-ED52-43C5-A0B1-8B8A3CD4AA29}" presName="Name5" presStyleLbl="vennNode1" presStyleIdx="0" presStyleCnt="4" custLinFactNeighborX="-498" custLinFactNeighborY="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634DE-4BA3-4AAF-8C3B-4B6BC948771B}" type="pres">
      <dgm:prSet presAssocID="{F4F83F3F-C029-4D3E-A0C9-CB1D1FFF3D59}" presName="space" presStyleCnt="0"/>
      <dgm:spPr/>
    </dgm:pt>
    <dgm:pt modelId="{E0D7560E-C924-4CA7-99FB-AE22AEE74455}" type="pres">
      <dgm:prSet presAssocID="{1D8DC395-6809-479C-914E-CBA38442CCC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C2727-3F3D-45F2-8BA7-4650235DFB61}" type="pres">
      <dgm:prSet presAssocID="{89C9D0F0-B730-4842-87C6-2D4011956A84}" presName="space" presStyleCnt="0"/>
      <dgm:spPr/>
    </dgm:pt>
    <dgm:pt modelId="{BA5326F6-4B84-4CFF-9141-4C44C923BB9E}" type="pres">
      <dgm:prSet presAssocID="{83032B36-0155-4F1A-BF76-8E5E03E21F61}" presName="Name5" presStyleLbl="vennNode1" presStyleIdx="2" presStyleCnt="4" custLinFactNeighborX="-2526" custLinFactNeighborY="-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8EF3C-D73F-4340-A45B-E4AACAA83765}" type="pres">
      <dgm:prSet presAssocID="{98D61126-FD43-4D59-B68B-F52B9C5554C2}" presName="space" presStyleCnt="0"/>
      <dgm:spPr/>
    </dgm:pt>
    <dgm:pt modelId="{CE4E04C1-7DEB-4C06-BE7B-CE8E8A249F33}" type="pres">
      <dgm:prSet presAssocID="{29D94D48-D351-4C69-9B97-FF7907623EA4}" presName="Name5" presStyleLbl="vennNode1" presStyleIdx="3" presStyleCnt="4" custLinFactNeighborY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110D1-556A-4427-8A66-5E60E2D74961}" type="presOf" srcId="{35351FC2-18E8-4FB6-883B-5FC1690C8997}" destId="{20F0AFA6-ECB8-446C-9D16-D6530BFF0ACC}" srcOrd="0" destOrd="3" presId="urn:microsoft.com/office/officeart/2005/8/layout/venn3"/>
    <dgm:cxn modelId="{27360EAC-A43F-4DA8-9D23-F0B911CDC300}" type="presOf" srcId="{BA7DFC45-5FB8-43F1-BEC2-1CA120C38ABC}" destId="{20F0AFA6-ECB8-446C-9D16-D6530BFF0ACC}" srcOrd="0" destOrd="2" presId="urn:microsoft.com/office/officeart/2005/8/layout/venn3"/>
    <dgm:cxn modelId="{30CDB08B-2094-41EA-A60E-A39A5E0BBEB4}" srcId="{1D8DC395-6809-479C-914E-CBA38442CCCD}" destId="{46B3F9E3-CA3B-4268-95F7-F6B6DC0E448B}" srcOrd="1" destOrd="0" parTransId="{C167333C-26E2-4BF3-B923-8AC319B5E587}" sibTransId="{D219D34C-3F4C-4194-9977-4EDC044B5B53}"/>
    <dgm:cxn modelId="{8FAFBD63-D81D-413B-B79D-36D01A38EF0D}" type="presOf" srcId="{BFA9E0AD-7144-4947-8595-D32E25551A73}" destId="{BA5326F6-4B84-4CFF-9141-4C44C923BB9E}" srcOrd="0" destOrd="1" presId="urn:microsoft.com/office/officeart/2005/8/layout/venn3"/>
    <dgm:cxn modelId="{BF82A6E8-8047-4B1D-A1B8-F0F24C9FB86B}" type="presOf" srcId="{A3F08EF1-55A2-49AA-AFF9-A12C680B8003}" destId="{BA5326F6-4B84-4CFF-9141-4C44C923BB9E}" srcOrd="0" destOrd="4" presId="urn:microsoft.com/office/officeart/2005/8/layout/venn3"/>
    <dgm:cxn modelId="{71FC56A5-F106-458F-9613-C6D4D132BD2B}" type="presOf" srcId="{5E99FBA0-8B67-4E77-AFED-B44B709FD3E6}" destId="{20F0AFA6-ECB8-446C-9D16-D6530BFF0ACC}" srcOrd="0" destOrd="1" presId="urn:microsoft.com/office/officeart/2005/8/layout/venn3"/>
    <dgm:cxn modelId="{FD8157BC-97C5-4E9E-B3D1-E591DBA41161}" type="presOf" srcId="{902742DD-FD72-49D7-90C6-CCA5836BC12C}" destId="{BA5326F6-4B84-4CFF-9141-4C44C923BB9E}" srcOrd="0" destOrd="2" presId="urn:microsoft.com/office/officeart/2005/8/layout/venn3"/>
    <dgm:cxn modelId="{7485BBDF-7CB8-4135-8F55-D66E728A94B0}" srcId="{29D94D48-D351-4C69-9B97-FF7907623EA4}" destId="{684FD47E-A162-4D47-84FA-FFC17DBAB485}" srcOrd="0" destOrd="0" parTransId="{32239FC6-B177-413C-BB32-DA0158F3B98F}" sibTransId="{62AB877C-9D49-4759-9955-880B3669F776}"/>
    <dgm:cxn modelId="{F9D5A061-2940-493E-8EC9-3CE7E4F0DB97}" type="presOf" srcId="{29D94D48-D351-4C69-9B97-FF7907623EA4}" destId="{CE4E04C1-7DEB-4C06-BE7B-CE8E8A249F33}" srcOrd="0" destOrd="0" presId="urn:microsoft.com/office/officeart/2005/8/layout/venn3"/>
    <dgm:cxn modelId="{31FF3D98-2682-46B7-8CC7-E5D30D21D143}" type="presOf" srcId="{CEF3C7BD-7318-4C27-A575-52BF9E475212}" destId="{E0D7560E-C924-4CA7-99FB-AE22AEE74455}" srcOrd="0" destOrd="1" presId="urn:microsoft.com/office/officeart/2005/8/layout/venn3"/>
    <dgm:cxn modelId="{DF25B29E-88A2-482B-B739-57F6CD49756C}" type="presOf" srcId="{83032B36-0155-4F1A-BF76-8E5E03E21F61}" destId="{BA5326F6-4B84-4CFF-9141-4C44C923BB9E}" srcOrd="0" destOrd="0" presId="urn:microsoft.com/office/officeart/2005/8/layout/venn3"/>
    <dgm:cxn modelId="{142FD112-384C-48C1-AF94-5B0097F02389}" srcId="{F3FF387E-292A-4A6C-A006-F1AA89AA94F1}" destId="{1D8DC395-6809-479C-914E-CBA38442CCCD}" srcOrd="1" destOrd="0" parTransId="{B5CAED4D-AB2E-44CF-81B7-E31CBC145718}" sibTransId="{89C9D0F0-B730-4842-87C6-2D4011956A84}"/>
    <dgm:cxn modelId="{6F7C3223-AA91-404C-BEDE-6A52A13B58E8}" srcId="{83032B36-0155-4F1A-BF76-8E5E03E21F61}" destId="{A3F08EF1-55A2-49AA-AFF9-A12C680B8003}" srcOrd="3" destOrd="0" parTransId="{68C3EF70-FEA8-4B79-8BF8-D0CBA3A67D42}" sibTransId="{9DDB8812-EB56-4A3C-9FB0-DAF35E68978B}"/>
    <dgm:cxn modelId="{AD6ACAB0-9D18-4269-A2FD-EE122F9654E7}" srcId="{83032B36-0155-4F1A-BF76-8E5E03E21F61}" destId="{6B9A475B-E1F4-462E-96B2-E8D41F67700A}" srcOrd="2" destOrd="0" parTransId="{6B9182BD-91FF-4DEB-A92A-BB62DC3EE147}" sibTransId="{F4FA559E-5EEA-416C-917B-24515C9F1978}"/>
    <dgm:cxn modelId="{FB661340-844B-46B5-A7AD-6C5E4DD649EE}" srcId="{770B51BB-ED52-43C5-A0B1-8B8A3CD4AA29}" destId="{5E99FBA0-8B67-4E77-AFED-B44B709FD3E6}" srcOrd="0" destOrd="0" parTransId="{8E5E91C8-9116-4909-8975-B0978494AA1D}" sibTransId="{7FB1A054-AD0B-4B21-AFF4-950AACA5AED8}"/>
    <dgm:cxn modelId="{7A0FFA64-83B8-46D7-89B2-F9221B52452B}" type="presOf" srcId="{6B9A475B-E1F4-462E-96B2-E8D41F67700A}" destId="{BA5326F6-4B84-4CFF-9141-4C44C923BB9E}" srcOrd="0" destOrd="3" presId="urn:microsoft.com/office/officeart/2005/8/layout/venn3"/>
    <dgm:cxn modelId="{E377CFB6-1880-413F-924A-3BC67C0337E9}" srcId="{1D8DC395-6809-479C-914E-CBA38442CCCD}" destId="{CEF3C7BD-7318-4C27-A575-52BF9E475212}" srcOrd="0" destOrd="0" parTransId="{3003941D-307B-494F-9466-711550DA2A2E}" sibTransId="{6BB37034-A802-40F7-9165-41A1FD08FB98}"/>
    <dgm:cxn modelId="{1F602225-3D79-4FBF-A7F2-B84120EBB9E0}" type="presOf" srcId="{46B3F9E3-CA3B-4268-95F7-F6B6DC0E448B}" destId="{E0D7560E-C924-4CA7-99FB-AE22AEE74455}" srcOrd="0" destOrd="2" presId="urn:microsoft.com/office/officeart/2005/8/layout/venn3"/>
    <dgm:cxn modelId="{CB5AD750-E953-44D5-878C-322E3A2F94A4}" srcId="{770B51BB-ED52-43C5-A0B1-8B8A3CD4AA29}" destId="{B726BDBC-A6E7-44D2-8134-3D0F8DBD5FF6}" srcOrd="3" destOrd="0" parTransId="{5D34C117-E343-470F-9CCE-EF383B823CB6}" sibTransId="{2471D712-0ADE-44AE-8335-8EE6F88E4AE5}"/>
    <dgm:cxn modelId="{98BBA150-948A-4AA8-A6CA-45D5AD636477}" srcId="{770B51BB-ED52-43C5-A0B1-8B8A3CD4AA29}" destId="{35351FC2-18E8-4FB6-883B-5FC1690C8997}" srcOrd="2" destOrd="0" parTransId="{D41421E0-365A-4AF9-BB7E-5350A3A82025}" sibTransId="{73E76294-38D3-4F0A-AECD-A74311469733}"/>
    <dgm:cxn modelId="{5BA1347C-82AE-4E27-A8F4-FCE8FE2D254A}" srcId="{F3FF387E-292A-4A6C-A006-F1AA89AA94F1}" destId="{29D94D48-D351-4C69-9B97-FF7907623EA4}" srcOrd="3" destOrd="0" parTransId="{AEE9A14F-4D7B-46C2-B761-5E4D5F66B0D9}" sibTransId="{05669488-9243-47D1-8DAE-472039CB46B4}"/>
    <dgm:cxn modelId="{D30BF029-4DC8-48B9-B706-75B83765B0E4}" srcId="{1D8DC395-6809-479C-914E-CBA38442CCCD}" destId="{998C2B6E-3D0B-4C06-AD38-2652E2EAE4E7}" srcOrd="2" destOrd="0" parTransId="{D377A0A7-1AD8-48B2-8B11-052AC8F6F126}" sibTransId="{F810B08C-C730-4517-B865-E8CAB879DAC6}"/>
    <dgm:cxn modelId="{80B294A1-9E6E-4A55-8086-57EE168D17CE}" type="presOf" srcId="{998C2B6E-3D0B-4C06-AD38-2652E2EAE4E7}" destId="{E0D7560E-C924-4CA7-99FB-AE22AEE74455}" srcOrd="0" destOrd="3" presId="urn:microsoft.com/office/officeart/2005/8/layout/venn3"/>
    <dgm:cxn modelId="{49CD188B-2587-4533-9419-7AECE5D2E34E}" type="presOf" srcId="{F3FF387E-292A-4A6C-A006-F1AA89AA94F1}" destId="{3DDA4716-48A8-4BB1-8954-37351D764D45}" srcOrd="0" destOrd="0" presId="urn:microsoft.com/office/officeart/2005/8/layout/venn3"/>
    <dgm:cxn modelId="{E4FB3DEE-8CE6-4D5C-A1B5-3B4BC0D08838}" type="presOf" srcId="{1D8DC395-6809-479C-914E-CBA38442CCCD}" destId="{E0D7560E-C924-4CA7-99FB-AE22AEE74455}" srcOrd="0" destOrd="0" presId="urn:microsoft.com/office/officeart/2005/8/layout/venn3"/>
    <dgm:cxn modelId="{0E5AB7EE-FC72-4FA0-B4A6-452CDC3DF0B8}" type="presOf" srcId="{770B51BB-ED52-43C5-A0B1-8B8A3CD4AA29}" destId="{20F0AFA6-ECB8-446C-9D16-D6530BFF0ACC}" srcOrd="0" destOrd="0" presId="urn:microsoft.com/office/officeart/2005/8/layout/venn3"/>
    <dgm:cxn modelId="{8200DEE7-53ED-49D7-8485-C5E26D18C4BD}" type="presOf" srcId="{684FD47E-A162-4D47-84FA-FFC17DBAB485}" destId="{CE4E04C1-7DEB-4C06-BE7B-CE8E8A249F33}" srcOrd="0" destOrd="1" presId="urn:microsoft.com/office/officeart/2005/8/layout/venn3"/>
    <dgm:cxn modelId="{9D73ED68-6C15-4480-A2E7-70860550B54B}" srcId="{F3FF387E-292A-4A6C-A006-F1AA89AA94F1}" destId="{83032B36-0155-4F1A-BF76-8E5E03E21F61}" srcOrd="2" destOrd="0" parTransId="{6274CF32-95A5-449A-90C0-F479672D7E54}" sibTransId="{98D61126-FD43-4D59-B68B-F52B9C5554C2}"/>
    <dgm:cxn modelId="{6059A68A-D25F-4D85-9797-6259A2A4CA7E}" srcId="{770B51BB-ED52-43C5-A0B1-8B8A3CD4AA29}" destId="{BA7DFC45-5FB8-43F1-BEC2-1CA120C38ABC}" srcOrd="1" destOrd="0" parTransId="{6C2A9E09-8CD5-4EAD-869C-BB04070B3922}" sibTransId="{4169441F-B849-487B-9BD6-10A466E71155}"/>
    <dgm:cxn modelId="{DF58726D-15E6-457C-B823-87D8CEDDCD56}" srcId="{83032B36-0155-4F1A-BF76-8E5E03E21F61}" destId="{BFA9E0AD-7144-4947-8595-D32E25551A73}" srcOrd="0" destOrd="0" parTransId="{CDAE92BC-4DC6-45BE-8E3C-917C5014900C}" sibTransId="{551A7CBC-2E04-4A7F-8DAF-B4B0C40A2C92}"/>
    <dgm:cxn modelId="{4881DA6B-00C9-4AEF-ABF4-B1852D266E25}" type="presOf" srcId="{B726BDBC-A6E7-44D2-8134-3D0F8DBD5FF6}" destId="{20F0AFA6-ECB8-446C-9D16-D6530BFF0ACC}" srcOrd="0" destOrd="4" presId="urn:microsoft.com/office/officeart/2005/8/layout/venn3"/>
    <dgm:cxn modelId="{E2AB92D3-29D1-4AA2-A486-8F96AAB125AC}" srcId="{F3FF387E-292A-4A6C-A006-F1AA89AA94F1}" destId="{770B51BB-ED52-43C5-A0B1-8B8A3CD4AA29}" srcOrd="0" destOrd="0" parTransId="{1F89FC6E-DAF4-478B-A514-4506F411EDA6}" sibTransId="{F4F83F3F-C029-4D3E-A0C9-CB1D1FFF3D59}"/>
    <dgm:cxn modelId="{CC562CD6-1AD6-4C43-865A-C8063FC8083E}" srcId="{83032B36-0155-4F1A-BF76-8E5E03E21F61}" destId="{902742DD-FD72-49D7-90C6-CCA5836BC12C}" srcOrd="1" destOrd="0" parTransId="{D3316273-DCA1-4DFA-95F2-9C529FA3E895}" sibTransId="{D3249F17-BC1D-430F-9454-EE88A4ADADA6}"/>
    <dgm:cxn modelId="{5466DC66-F51A-4B5E-A8E1-85E50887DE2C}" type="presParOf" srcId="{3DDA4716-48A8-4BB1-8954-37351D764D45}" destId="{20F0AFA6-ECB8-446C-9D16-D6530BFF0ACC}" srcOrd="0" destOrd="0" presId="urn:microsoft.com/office/officeart/2005/8/layout/venn3"/>
    <dgm:cxn modelId="{50F2FB75-8AFE-4576-AFDB-886CDBEA3382}" type="presParOf" srcId="{3DDA4716-48A8-4BB1-8954-37351D764D45}" destId="{FC2634DE-4BA3-4AAF-8C3B-4B6BC948771B}" srcOrd="1" destOrd="0" presId="urn:microsoft.com/office/officeart/2005/8/layout/venn3"/>
    <dgm:cxn modelId="{AE5C62CF-2BA5-4097-AEE8-1F0EE59F92EF}" type="presParOf" srcId="{3DDA4716-48A8-4BB1-8954-37351D764D45}" destId="{E0D7560E-C924-4CA7-99FB-AE22AEE74455}" srcOrd="2" destOrd="0" presId="urn:microsoft.com/office/officeart/2005/8/layout/venn3"/>
    <dgm:cxn modelId="{38BDD3BB-1F31-47F8-A5A3-322E20B38DD5}" type="presParOf" srcId="{3DDA4716-48A8-4BB1-8954-37351D764D45}" destId="{A5BC2727-3F3D-45F2-8BA7-4650235DFB61}" srcOrd="3" destOrd="0" presId="urn:microsoft.com/office/officeart/2005/8/layout/venn3"/>
    <dgm:cxn modelId="{62D238E7-097F-4202-970E-B85F5927F41E}" type="presParOf" srcId="{3DDA4716-48A8-4BB1-8954-37351D764D45}" destId="{BA5326F6-4B84-4CFF-9141-4C44C923BB9E}" srcOrd="4" destOrd="0" presId="urn:microsoft.com/office/officeart/2005/8/layout/venn3"/>
    <dgm:cxn modelId="{4CF1E03B-C312-4A75-89B2-FB50632EB0F3}" type="presParOf" srcId="{3DDA4716-48A8-4BB1-8954-37351D764D45}" destId="{6DB8EF3C-D73F-4340-A45B-E4AACAA83765}" srcOrd="5" destOrd="0" presId="urn:microsoft.com/office/officeart/2005/8/layout/venn3"/>
    <dgm:cxn modelId="{A5F3074A-CF82-4F02-8273-A62DEA917F3A}" type="presParOf" srcId="{3DDA4716-48A8-4BB1-8954-37351D764D45}" destId="{CE4E04C1-7DEB-4C06-BE7B-CE8E8A249F3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F2F45-2D4C-4782-92B7-69E8B30AFDC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A712E3-3FA7-493F-B9CD-33887CA4C0D0}">
      <dgm:prSet/>
      <dgm:spPr>
        <a:solidFill>
          <a:srgbClr val="00405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 rtl="0"/>
          <a:r>
            <a:rPr lang="en-US" b="0" dirty="0" smtClean="0">
              <a:solidFill>
                <a:schemeClr val="bg1"/>
              </a:solidFill>
              <a:latin typeface="Franklin Gothic Medium" pitchFamily="34" charset="0"/>
            </a:rPr>
            <a:t>Closed Accounts in Good Standing</a:t>
          </a:r>
          <a:endParaRPr lang="en-US" b="0" dirty="0">
            <a:solidFill>
              <a:schemeClr val="bg1"/>
            </a:solidFill>
            <a:latin typeface="Franklin Gothic Medium" pitchFamily="34" charset="0"/>
          </a:endParaRPr>
        </a:p>
      </dgm:t>
    </dgm:pt>
    <dgm:pt modelId="{82A2850C-CBC6-49E4-A93D-B65BDFFAA2B3}" type="parTrans" cxnId="{8A06AECD-8638-4D1F-832D-B1184CD60AA2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67467590-DD1C-4BF0-8AA4-55A5BF47039C}" type="sibTrans" cxnId="{8A06AECD-8638-4D1F-832D-B1184CD60AA2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DAC34628-11FD-4157-BDB5-D97BCF52571A}">
      <dgm:prSet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10yrs from date of closure</a:t>
          </a:r>
          <a:endParaRPr lang="en-US" b="0" dirty="0">
            <a:solidFill>
              <a:srgbClr val="685745"/>
            </a:solidFill>
            <a:latin typeface="Franklin Gothic Medium" pitchFamily="34" charset="0"/>
          </a:endParaRPr>
        </a:p>
      </dgm:t>
    </dgm:pt>
    <dgm:pt modelId="{8A9AE6E9-7237-486E-B616-87D4F154000E}" type="parTrans" cxnId="{D9D47FA5-F8F7-47B1-A40D-7284A1DFC5D4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F88243E4-C076-4174-8D81-10704109AD58}" type="sibTrans" cxnId="{D9D47FA5-F8F7-47B1-A40D-7284A1DFC5D4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24BA559B-3C4A-4AE3-9EA4-2C33A3EFF810}">
      <dgm:prSet/>
      <dgm:spPr>
        <a:solidFill>
          <a:srgbClr val="004054"/>
        </a:solidFill>
      </dgm:spPr>
      <dgm:t>
        <a:bodyPr/>
        <a:lstStyle/>
        <a:p>
          <a:pPr algn="l" rtl="0"/>
          <a:r>
            <a:rPr lang="en-US" b="0" dirty="0" smtClean="0">
              <a:solidFill>
                <a:schemeClr val="bg1"/>
              </a:solidFill>
              <a:latin typeface="Franklin Gothic Medium" pitchFamily="34" charset="0"/>
            </a:rPr>
            <a:t>Charge Off/Collections </a:t>
          </a:r>
          <a:endParaRPr lang="en-US" b="0" dirty="0">
            <a:solidFill>
              <a:schemeClr val="bg1"/>
            </a:solidFill>
            <a:latin typeface="Franklin Gothic Medium" pitchFamily="34" charset="0"/>
          </a:endParaRPr>
        </a:p>
      </dgm:t>
    </dgm:pt>
    <dgm:pt modelId="{D2013A3A-F5FB-4531-8964-65BE9FD2898B}" type="parTrans" cxnId="{B36A3687-B3D2-4B30-8F0C-5C538B61389B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3E0F22D0-B44B-45A2-B423-54651E4A3395}" type="sibTrans" cxnId="{B36A3687-B3D2-4B30-8F0C-5C538B61389B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463111F8-6EAB-42AF-8E68-0BB11AAD1BAC}">
      <dgm:prSet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7yrs from date of charge off</a:t>
          </a:r>
          <a:endParaRPr lang="en-US" b="0" dirty="0">
            <a:solidFill>
              <a:srgbClr val="685745"/>
            </a:solidFill>
            <a:latin typeface="Franklin Gothic Medium" pitchFamily="34" charset="0"/>
          </a:endParaRPr>
        </a:p>
      </dgm:t>
    </dgm:pt>
    <dgm:pt modelId="{3720E71D-3613-46EE-A659-0E70CEF0AE60}" type="parTrans" cxnId="{1F43E1DD-8A55-49CD-AA2B-3AFAB34C1C98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3BA47867-DE22-491C-8545-6F4D725E955E}" type="sibTrans" cxnId="{1F43E1DD-8A55-49CD-AA2B-3AFAB34C1C98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DF45747D-3DB6-462E-AE2C-FF8D2482C8CF}">
      <dgm:prSet/>
      <dgm:spPr>
        <a:solidFill>
          <a:srgbClr val="004054"/>
        </a:solidFill>
      </dgm:spPr>
      <dgm:t>
        <a:bodyPr/>
        <a:lstStyle/>
        <a:p>
          <a:pPr algn="l" rtl="0"/>
          <a:r>
            <a:rPr lang="en-US" b="0" dirty="0" smtClean="0">
              <a:solidFill>
                <a:schemeClr val="bg1"/>
              </a:solidFill>
              <a:latin typeface="Franklin Gothic Medium" pitchFamily="34" charset="0"/>
            </a:rPr>
            <a:t>Bankruptcy</a:t>
          </a:r>
          <a:endParaRPr lang="en-US" b="0" dirty="0">
            <a:solidFill>
              <a:schemeClr val="bg1"/>
            </a:solidFill>
            <a:latin typeface="Franklin Gothic Medium" pitchFamily="34" charset="0"/>
          </a:endParaRPr>
        </a:p>
      </dgm:t>
    </dgm:pt>
    <dgm:pt modelId="{176E8460-505B-4D26-8A33-2FE4202D996D}" type="parTrans" cxnId="{716CA12D-B369-465C-B1F6-FCB1B3C6659E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949D2CA9-228E-47CE-8019-A01F6EAC24AE}" type="sibTrans" cxnId="{716CA12D-B369-465C-B1F6-FCB1B3C6659E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C14AAE40-99E8-4327-A16B-DC4513E4B1F0}">
      <dgm:prSet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10 (Ch. 7) or 7 (Ch. 13)  yrs from date of entry for relief</a:t>
          </a:r>
          <a:endParaRPr lang="en-US" b="0" dirty="0">
            <a:solidFill>
              <a:srgbClr val="685745"/>
            </a:solidFill>
            <a:latin typeface="Franklin Gothic Medium" pitchFamily="34" charset="0"/>
          </a:endParaRPr>
        </a:p>
      </dgm:t>
    </dgm:pt>
    <dgm:pt modelId="{334D73CC-935B-4F41-A912-4A34774DC5FF}" type="parTrans" cxnId="{A1C8CC55-E1B4-4341-BBEB-403AD5B40F07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86EBC3EB-26E8-45E1-BF5F-B4E8AB9D3531}" type="sibTrans" cxnId="{A1C8CC55-E1B4-4341-BBEB-403AD5B40F07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0F576C8B-27E1-415D-B606-73FAC7ED6190}">
      <dgm:prSet/>
      <dgm:spPr>
        <a:solidFill>
          <a:srgbClr val="004054"/>
        </a:solidFill>
      </dgm:spPr>
      <dgm:t>
        <a:bodyPr/>
        <a:lstStyle/>
        <a:p>
          <a:pPr algn="l" rtl="0"/>
          <a:r>
            <a:rPr lang="en-US" b="0" dirty="0" smtClean="0">
              <a:solidFill>
                <a:schemeClr val="bg1"/>
              </a:solidFill>
              <a:latin typeface="Franklin Gothic Medium" pitchFamily="34" charset="0"/>
            </a:rPr>
            <a:t>Civil Judgment </a:t>
          </a:r>
          <a:endParaRPr lang="en-US" b="0" dirty="0">
            <a:solidFill>
              <a:schemeClr val="bg1"/>
            </a:solidFill>
            <a:latin typeface="Franklin Gothic Medium" pitchFamily="34" charset="0"/>
          </a:endParaRPr>
        </a:p>
      </dgm:t>
    </dgm:pt>
    <dgm:pt modelId="{AAD54452-2CB7-4EEF-9725-D8335076A6C2}" type="parTrans" cxnId="{2F0C9002-73F6-4F9C-A763-33F0C3B34A12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CCF3269A-B08E-4DED-A4DA-B51320C3444F}" type="sibTrans" cxnId="{2F0C9002-73F6-4F9C-A763-33F0C3B34A12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09647474-A8D7-4BFB-8E75-A42D60350CE4}">
      <dgm:prSet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7yrs from date of entry </a:t>
          </a:r>
          <a:endParaRPr lang="en-US" b="0" dirty="0">
            <a:solidFill>
              <a:srgbClr val="685745"/>
            </a:solidFill>
            <a:latin typeface="Franklin Gothic Medium" pitchFamily="34" charset="0"/>
          </a:endParaRPr>
        </a:p>
      </dgm:t>
    </dgm:pt>
    <dgm:pt modelId="{F2E31CEC-2383-47BE-9B2E-A47BBF9CE5D8}" type="parTrans" cxnId="{6BE7F3E6-BEBD-48C8-A474-A2F4E7C6BDD3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9E53648A-A5DF-41D2-9753-AC2F2C748A03}" type="sibTrans" cxnId="{6BE7F3E6-BEBD-48C8-A474-A2F4E7C6BDD3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C31AE5F2-31AB-4C82-B863-163E94541A89}">
      <dgm:prSet/>
      <dgm:spPr>
        <a:solidFill>
          <a:srgbClr val="004054"/>
        </a:solidFill>
      </dgm:spPr>
      <dgm:t>
        <a:bodyPr/>
        <a:lstStyle/>
        <a:p>
          <a:pPr algn="l" rtl="0"/>
          <a:r>
            <a:rPr lang="en-US" b="0" dirty="0" smtClean="0">
              <a:solidFill>
                <a:schemeClr val="bg1"/>
              </a:solidFill>
              <a:latin typeface="Franklin Gothic Medium" pitchFamily="34" charset="0"/>
            </a:rPr>
            <a:t>Foreclosure</a:t>
          </a:r>
          <a:r>
            <a:rPr lang="en-US" b="0" dirty="0" smtClean="0">
              <a:solidFill>
                <a:schemeClr val="tx1"/>
              </a:solidFill>
              <a:latin typeface="Franklin Gothic Medium" pitchFamily="34" charset="0"/>
            </a:rPr>
            <a:t> </a:t>
          </a:r>
          <a:endParaRPr lang="en-US" b="0" dirty="0">
            <a:solidFill>
              <a:schemeClr val="bg1"/>
            </a:solidFill>
            <a:latin typeface="Franklin Gothic Medium" pitchFamily="34" charset="0"/>
          </a:endParaRPr>
        </a:p>
      </dgm:t>
    </dgm:pt>
    <dgm:pt modelId="{D7EE1E40-09E6-498E-98F1-A985D7689D58}" type="parTrans" cxnId="{B5CF1BF1-C4E3-472F-9FB9-FF0CC3725149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1899EDD2-1F1A-4E36-9166-D49F564114A2}" type="sibTrans" cxnId="{B5CF1BF1-C4E3-472F-9FB9-FF0CC3725149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3D90C50D-D3CF-45EA-AE30-DF67F887AADE}">
      <dgm:prSet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7yrs</a:t>
          </a:r>
          <a:endParaRPr lang="en-US" b="0" dirty="0">
            <a:solidFill>
              <a:srgbClr val="685745"/>
            </a:solidFill>
            <a:latin typeface="Franklin Gothic Medium" pitchFamily="34" charset="0"/>
          </a:endParaRPr>
        </a:p>
      </dgm:t>
    </dgm:pt>
    <dgm:pt modelId="{4541BEB0-E227-43D1-ABB5-65A0C668E6E3}" type="parTrans" cxnId="{4900B7BC-A9BB-40DF-B95F-CE85E59CB452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EFDAA247-4D3B-467B-AC47-BB63BCD19D86}" type="sibTrans" cxnId="{4900B7BC-A9BB-40DF-B95F-CE85E59CB452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21EBEF78-39C1-4A8B-8D62-8FF1EFDF68B0}">
      <dgm:prSet/>
      <dgm:spPr>
        <a:solidFill>
          <a:srgbClr val="004054"/>
        </a:solidFill>
      </dgm:spPr>
      <dgm:t>
        <a:bodyPr/>
        <a:lstStyle/>
        <a:p>
          <a:pPr algn="l" rtl="0"/>
          <a:r>
            <a:rPr lang="en-US" b="0" dirty="0" smtClean="0">
              <a:solidFill>
                <a:schemeClr val="bg1"/>
              </a:solidFill>
              <a:latin typeface="Franklin Gothic Medium" pitchFamily="34" charset="0"/>
            </a:rPr>
            <a:t>Tax Liens </a:t>
          </a:r>
          <a:endParaRPr lang="en-US" b="0" dirty="0">
            <a:solidFill>
              <a:schemeClr val="tx1"/>
            </a:solidFill>
            <a:latin typeface="Franklin Gothic Medium" pitchFamily="34" charset="0"/>
          </a:endParaRPr>
        </a:p>
      </dgm:t>
    </dgm:pt>
    <dgm:pt modelId="{EF8BFDD5-C413-4E9E-87A8-64A9BAA57535}" type="parTrans" cxnId="{C12EA5B8-5C26-45CD-A461-58CCF72125B7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95863C5F-AF34-4188-BCF7-BB740325ADF7}" type="sibTrans" cxnId="{C12EA5B8-5C26-45CD-A461-58CCF72125B7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AD26991D-6C01-4869-B2CA-39AD24BBD040}">
      <dgm:prSet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7 yrs from paid date or no limit if unpaid</a:t>
          </a:r>
          <a:endParaRPr lang="en-US" b="0" dirty="0">
            <a:solidFill>
              <a:srgbClr val="685745"/>
            </a:solidFill>
            <a:latin typeface="Franklin Gothic Medium" pitchFamily="34" charset="0"/>
          </a:endParaRPr>
        </a:p>
      </dgm:t>
    </dgm:pt>
    <dgm:pt modelId="{0CA6508F-7592-415F-84CF-278A02D8192E}" type="parTrans" cxnId="{B84110A5-D553-49D6-9D9E-59CB1E359087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47A37A72-1E21-4D5D-B490-BEA0C3099A17}" type="sibTrans" cxnId="{B84110A5-D553-49D6-9D9E-59CB1E359087}">
      <dgm:prSet/>
      <dgm:spPr/>
      <dgm:t>
        <a:bodyPr/>
        <a:lstStyle/>
        <a:p>
          <a:endParaRPr lang="en-US" b="0">
            <a:latin typeface="Franklin Gothic Medium" pitchFamily="34" charset="0"/>
          </a:endParaRPr>
        </a:p>
      </dgm:t>
    </dgm:pt>
    <dgm:pt modelId="{3B5F5391-87A2-407E-B912-04C99CED43B6}">
      <dgm:prSet custT="1"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0" dirty="0" smtClean="0">
              <a:solidFill>
                <a:schemeClr val="bg1"/>
              </a:solidFill>
              <a:latin typeface="Franklin Gothic Medium" pitchFamily="34" charset="0"/>
            </a:rPr>
            <a:t>Open Accounts in Good Standing</a:t>
          </a:r>
          <a:endParaRPr lang="en-US" sz="1400" b="0" dirty="0"/>
        </a:p>
      </dgm:t>
    </dgm:pt>
    <dgm:pt modelId="{0D568E39-C4E8-4308-9CA1-1750534074A2}" type="parTrans" cxnId="{3D8A5F34-32AE-4032-B4D0-529A6D47E59F}">
      <dgm:prSet/>
      <dgm:spPr/>
      <dgm:t>
        <a:bodyPr/>
        <a:lstStyle/>
        <a:p>
          <a:endParaRPr lang="en-US" b="0"/>
        </a:p>
      </dgm:t>
    </dgm:pt>
    <dgm:pt modelId="{3EC7E395-57C6-4926-9718-C2A22145C639}" type="sibTrans" cxnId="{3D8A5F34-32AE-4032-B4D0-529A6D47E59F}">
      <dgm:prSet/>
      <dgm:spPr/>
      <dgm:t>
        <a:bodyPr/>
        <a:lstStyle/>
        <a:p>
          <a:endParaRPr lang="en-US" b="0"/>
        </a:p>
      </dgm:t>
    </dgm:pt>
    <dgm:pt modelId="{D9054129-9EC4-4E0F-8A41-36312C134A63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Indefinitely</a:t>
          </a:r>
          <a:endParaRPr lang="en-US" b="0" dirty="0"/>
        </a:p>
      </dgm:t>
    </dgm:pt>
    <dgm:pt modelId="{782CDE5D-D994-48E2-A611-4C4F9BB457F2}" type="parTrans" cxnId="{064E0AA2-0DF6-4B27-B33D-6F6851350ABD}">
      <dgm:prSet/>
      <dgm:spPr/>
      <dgm:t>
        <a:bodyPr/>
        <a:lstStyle/>
        <a:p>
          <a:endParaRPr lang="en-US" b="0"/>
        </a:p>
      </dgm:t>
    </dgm:pt>
    <dgm:pt modelId="{F0EA759A-A4FF-4F44-9D28-5A98D32CABA1}" type="sibTrans" cxnId="{064E0AA2-0DF6-4B27-B33D-6F6851350ABD}">
      <dgm:prSet/>
      <dgm:spPr/>
      <dgm:t>
        <a:bodyPr/>
        <a:lstStyle/>
        <a:p>
          <a:endParaRPr lang="en-US" b="0"/>
        </a:p>
      </dgm:t>
    </dgm:pt>
    <dgm:pt modelId="{E3FE1BB6-297D-4D65-83D9-9DCE9C813B69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r>
            <a:rPr lang="en-US" b="0" dirty="0" smtClean="0">
              <a:solidFill>
                <a:schemeClr val="bg1"/>
              </a:solidFill>
              <a:latin typeface="Franklin Gothic Medium" pitchFamily="34" charset="0"/>
            </a:rPr>
            <a:t>Inquiries</a:t>
          </a:r>
          <a:endParaRPr lang="en-US" b="0" dirty="0"/>
        </a:p>
      </dgm:t>
    </dgm:pt>
    <dgm:pt modelId="{E1D33F38-E290-4CB0-8571-6C86284B663C}" type="parTrans" cxnId="{ADA33A6B-660B-4E31-A99B-44AEB05B6295}">
      <dgm:prSet/>
      <dgm:spPr/>
      <dgm:t>
        <a:bodyPr/>
        <a:lstStyle/>
        <a:p>
          <a:endParaRPr lang="en-US" b="0"/>
        </a:p>
      </dgm:t>
    </dgm:pt>
    <dgm:pt modelId="{19FF1A55-FFA7-4378-9284-FFA554B74E22}" type="sibTrans" cxnId="{ADA33A6B-660B-4E31-A99B-44AEB05B6295}">
      <dgm:prSet/>
      <dgm:spPr/>
      <dgm:t>
        <a:bodyPr/>
        <a:lstStyle/>
        <a:p>
          <a:endParaRPr lang="en-US" b="0"/>
        </a:p>
      </dgm:t>
    </dgm:pt>
    <dgm:pt modelId="{DC621457-1508-489D-B61B-54DF0F4B9E51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2yrs</a:t>
          </a:r>
          <a:endParaRPr lang="en-US" b="0" dirty="0"/>
        </a:p>
      </dgm:t>
    </dgm:pt>
    <dgm:pt modelId="{9DA64A3F-EF23-4997-8963-E3856A7B02EB}" type="parTrans" cxnId="{2961F326-F0A9-4F69-B467-2B225E6D22CD}">
      <dgm:prSet/>
      <dgm:spPr/>
      <dgm:t>
        <a:bodyPr/>
        <a:lstStyle/>
        <a:p>
          <a:endParaRPr lang="en-US" b="0"/>
        </a:p>
      </dgm:t>
    </dgm:pt>
    <dgm:pt modelId="{21166C36-DF54-4438-8A8B-0559CC394D59}" type="sibTrans" cxnId="{2961F326-F0A9-4F69-B467-2B225E6D22CD}">
      <dgm:prSet/>
      <dgm:spPr/>
      <dgm:t>
        <a:bodyPr/>
        <a:lstStyle/>
        <a:p>
          <a:endParaRPr lang="en-US" b="0"/>
        </a:p>
      </dgm:t>
    </dgm:pt>
    <dgm:pt modelId="{6B0B241E-B97B-4AE5-87CD-4EF7182A12CC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r>
            <a:rPr lang="en-US" b="0" dirty="0" smtClean="0">
              <a:solidFill>
                <a:schemeClr val="bg1"/>
              </a:solidFill>
              <a:latin typeface="Franklin Gothic Medium" pitchFamily="34" charset="0"/>
            </a:rPr>
            <a:t>Late or missed payments</a:t>
          </a:r>
          <a:endParaRPr lang="en-US" b="0" dirty="0"/>
        </a:p>
      </dgm:t>
    </dgm:pt>
    <dgm:pt modelId="{9E82E4A6-8161-46DB-9F7A-5A6BFF050C62}" type="parTrans" cxnId="{358139B0-4BC0-48B0-8A91-82E7A28B62BE}">
      <dgm:prSet/>
      <dgm:spPr/>
      <dgm:t>
        <a:bodyPr/>
        <a:lstStyle/>
        <a:p>
          <a:endParaRPr lang="en-US" b="0"/>
        </a:p>
      </dgm:t>
    </dgm:pt>
    <dgm:pt modelId="{0A18DF34-00FD-48AF-B6A7-753D4DE2A68B}" type="sibTrans" cxnId="{358139B0-4BC0-48B0-8A91-82E7A28B62BE}">
      <dgm:prSet/>
      <dgm:spPr/>
      <dgm:t>
        <a:bodyPr/>
        <a:lstStyle/>
        <a:p>
          <a:endParaRPr lang="en-US" b="0"/>
        </a:p>
      </dgm:t>
    </dgm:pt>
    <dgm:pt modelId="{446B0B46-A392-428B-BA77-C26CABD8148F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7yrs from date of 1</a:t>
          </a:r>
          <a:r>
            <a:rPr lang="en-US" b="0" baseline="30000" dirty="0" smtClean="0">
              <a:solidFill>
                <a:srgbClr val="685745"/>
              </a:solidFill>
              <a:latin typeface="Franklin Gothic Medium" pitchFamily="34" charset="0"/>
            </a:rPr>
            <a:t>st</a:t>
          </a:r>
          <a:r>
            <a:rPr lang="en-US" b="0" dirty="0" smtClean="0">
              <a:solidFill>
                <a:srgbClr val="685745"/>
              </a:solidFill>
              <a:latin typeface="Franklin Gothic Medium" pitchFamily="34" charset="0"/>
            </a:rPr>
            <a:t> delinquency</a:t>
          </a:r>
          <a:endParaRPr lang="en-US" b="0" dirty="0"/>
        </a:p>
      </dgm:t>
    </dgm:pt>
    <dgm:pt modelId="{5E63403E-128A-4773-8B7B-5303E279E10B}" type="parTrans" cxnId="{CBF2A4CD-8398-4385-8257-9D17AC5C7D8A}">
      <dgm:prSet/>
      <dgm:spPr/>
      <dgm:t>
        <a:bodyPr/>
        <a:lstStyle/>
        <a:p>
          <a:endParaRPr lang="en-US" b="0"/>
        </a:p>
      </dgm:t>
    </dgm:pt>
    <dgm:pt modelId="{C0CAFBDA-A03F-44AB-BB42-3D6CD24FB26A}" type="sibTrans" cxnId="{CBF2A4CD-8398-4385-8257-9D17AC5C7D8A}">
      <dgm:prSet/>
      <dgm:spPr/>
      <dgm:t>
        <a:bodyPr/>
        <a:lstStyle/>
        <a:p>
          <a:endParaRPr lang="en-US" b="0"/>
        </a:p>
      </dgm:t>
    </dgm:pt>
    <dgm:pt modelId="{12C952EA-7601-4E4C-A484-44453BBEF181}" type="pres">
      <dgm:prSet presAssocID="{4BEF2F45-2D4C-4782-92B7-69E8B30AF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964F8-F891-4ED6-9275-0487B791D14C}" type="pres">
      <dgm:prSet presAssocID="{3B5F5391-87A2-407E-B912-04C99CED43B6}" presName="linNode" presStyleCnt="0"/>
      <dgm:spPr/>
    </dgm:pt>
    <dgm:pt modelId="{17460C99-83DB-462F-8644-A1AEDB5B880E}" type="pres">
      <dgm:prSet presAssocID="{3B5F5391-87A2-407E-B912-04C99CED43B6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C0984-C400-4C42-B7C2-E62DFB17310D}" type="pres">
      <dgm:prSet presAssocID="{3B5F5391-87A2-407E-B912-04C99CED43B6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2F6BC-4F79-4DD9-995B-D8B0BAEDD8AE}" type="pres">
      <dgm:prSet presAssocID="{3EC7E395-57C6-4926-9718-C2A22145C639}" presName="sp" presStyleCnt="0"/>
      <dgm:spPr/>
    </dgm:pt>
    <dgm:pt modelId="{69C98483-3A66-4CF1-B658-1B3CB03506C3}" type="pres">
      <dgm:prSet presAssocID="{FEA712E3-3FA7-493F-B9CD-33887CA4C0D0}" presName="linNode" presStyleCnt="0"/>
      <dgm:spPr/>
    </dgm:pt>
    <dgm:pt modelId="{A73C4E11-025C-4D75-985D-EDD12B1005A3}" type="pres">
      <dgm:prSet presAssocID="{FEA712E3-3FA7-493F-B9CD-33887CA4C0D0}" presName="parentText" presStyleLbl="node1" presStyleIdx="1" presStyleCnt="9" custScaleY="680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09179-AB67-4DEE-AA06-646033DD9D3D}" type="pres">
      <dgm:prSet presAssocID="{FEA712E3-3FA7-493F-B9CD-33887CA4C0D0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CB111-5106-4939-8177-9CDE7A26F063}" type="pres">
      <dgm:prSet presAssocID="{67467590-DD1C-4BF0-8AA4-55A5BF47039C}" presName="sp" presStyleCnt="0"/>
      <dgm:spPr/>
    </dgm:pt>
    <dgm:pt modelId="{2948AA46-695B-482D-B2A5-C2BFEDF8F848}" type="pres">
      <dgm:prSet presAssocID="{6B0B241E-B97B-4AE5-87CD-4EF7182A12CC}" presName="linNode" presStyleCnt="0"/>
      <dgm:spPr/>
    </dgm:pt>
    <dgm:pt modelId="{9D8E9E24-1B00-44AF-A994-5E2262785E02}" type="pres">
      <dgm:prSet presAssocID="{6B0B241E-B97B-4AE5-87CD-4EF7182A12CC}" presName="parentText" presStyleLbl="node1" presStyleIdx="2" presStyleCnt="9" custLinFactNeighborY="7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DFADF-4E6C-4727-B241-C42F7E68FFAB}" type="pres">
      <dgm:prSet presAssocID="{6B0B241E-B97B-4AE5-87CD-4EF7182A12CC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1EE9D-79B4-453D-B6A2-F9D884F9A690}" type="pres">
      <dgm:prSet presAssocID="{0A18DF34-00FD-48AF-B6A7-753D4DE2A68B}" presName="sp" presStyleCnt="0"/>
      <dgm:spPr/>
    </dgm:pt>
    <dgm:pt modelId="{47ECAC6D-254E-40EE-9710-2B721FA8C449}" type="pres">
      <dgm:prSet presAssocID="{24BA559B-3C4A-4AE3-9EA4-2C33A3EFF810}" presName="linNode" presStyleCnt="0"/>
      <dgm:spPr/>
    </dgm:pt>
    <dgm:pt modelId="{12B8A808-D5DD-4C2D-B480-0E7A57E547DF}" type="pres">
      <dgm:prSet presAssocID="{24BA559B-3C4A-4AE3-9EA4-2C33A3EFF810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A2757-54AE-4E21-83C9-2C1B6C5910AC}" type="pres">
      <dgm:prSet presAssocID="{24BA559B-3C4A-4AE3-9EA4-2C33A3EFF810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E717-E027-434A-8038-6AC2DC803F24}" type="pres">
      <dgm:prSet presAssocID="{3E0F22D0-B44B-45A2-B423-54651E4A3395}" presName="sp" presStyleCnt="0"/>
      <dgm:spPr/>
    </dgm:pt>
    <dgm:pt modelId="{54B75685-509E-4D03-9FD6-1878EFF364C8}" type="pres">
      <dgm:prSet presAssocID="{DF45747D-3DB6-462E-AE2C-FF8D2482C8CF}" presName="linNode" presStyleCnt="0"/>
      <dgm:spPr/>
    </dgm:pt>
    <dgm:pt modelId="{4D982C87-DC55-4136-90DB-10CFE04E8BA9}" type="pres">
      <dgm:prSet presAssocID="{DF45747D-3DB6-462E-AE2C-FF8D2482C8CF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35DF2-1043-40BD-8F5D-36E420236080}" type="pres">
      <dgm:prSet presAssocID="{DF45747D-3DB6-462E-AE2C-FF8D2482C8CF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E1787-533A-4602-9C65-325DEA846453}" type="pres">
      <dgm:prSet presAssocID="{949D2CA9-228E-47CE-8019-A01F6EAC24AE}" presName="sp" presStyleCnt="0"/>
      <dgm:spPr/>
    </dgm:pt>
    <dgm:pt modelId="{9B55AF39-40CB-44C9-B97D-8811A8E7B848}" type="pres">
      <dgm:prSet presAssocID="{0F576C8B-27E1-415D-B606-73FAC7ED6190}" presName="linNode" presStyleCnt="0"/>
      <dgm:spPr/>
    </dgm:pt>
    <dgm:pt modelId="{3F9FFBAC-A22D-450E-BDF5-54B56AE39C43}" type="pres">
      <dgm:prSet presAssocID="{0F576C8B-27E1-415D-B606-73FAC7ED6190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362E-0C76-4C12-8533-6F2FDA9807E4}" type="pres">
      <dgm:prSet presAssocID="{0F576C8B-27E1-415D-B606-73FAC7ED6190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4E182-CF21-443D-8D5D-19E807CA98F1}" type="pres">
      <dgm:prSet presAssocID="{CCF3269A-B08E-4DED-A4DA-B51320C3444F}" presName="sp" presStyleCnt="0"/>
      <dgm:spPr/>
    </dgm:pt>
    <dgm:pt modelId="{E8DA16D0-9265-41E4-B46D-EC8F5818FF79}" type="pres">
      <dgm:prSet presAssocID="{C31AE5F2-31AB-4C82-B863-163E94541A89}" presName="linNode" presStyleCnt="0"/>
      <dgm:spPr/>
    </dgm:pt>
    <dgm:pt modelId="{21700FED-681D-4845-AAB7-C6970AFA8979}" type="pres">
      <dgm:prSet presAssocID="{C31AE5F2-31AB-4C82-B863-163E94541A89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17397-8CA1-4C79-A55B-20861A1F64CA}" type="pres">
      <dgm:prSet presAssocID="{C31AE5F2-31AB-4C82-B863-163E94541A89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B72E6-B765-4420-A3C0-BC0ED8C9BA9D}" type="pres">
      <dgm:prSet presAssocID="{1899EDD2-1F1A-4E36-9166-D49F564114A2}" presName="sp" presStyleCnt="0"/>
      <dgm:spPr/>
    </dgm:pt>
    <dgm:pt modelId="{F1B68E7F-A332-45C1-B20C-6F3600956039}" type="pres">
      <dgm:prSet presAssocID="{21EBEF78-39C1-4A8B-8D62-8FF1EFDF68B0}" presName="linNode" presStyleCnt="0"/>
      <dgm:spPr/>
    </dgm:pt>
    <dgm:pt modelId="{FA3A628B-1116-47A1-A262-66603EE2380A}" type="pres">
      <dgm:prSet presAssocID="{21EBEF78-39C1-4A8B-8D62-8FF1EFDF68B0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8DA54-01F2-4A93-89B6-F584AF2AE2D5}" type="pres">
      <dgm:prSet presAssocID="{21EBEF78-39C1-4A8B-8D62-8FF1EFDF68B0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28990-6566-4499-B1E3-AD310F24E8EF}" type="pres">
      <dgm:prSet presAssocID="{95863C5F-AF34-4188-BCF7-BB740325ADF7}" presName="sp" presStyleCnt="0"/>
      <dgm:spPr/>
    </dgm:pt>
    <dgm:pt modelId="{582B07A8-512F-4C02-9936-197A4AB8FB2A}" type="pres">
      <dgm:prSet presAssocID="{E3FE1BB6-297D-4D65-83D9-9DCE9C813B69}" presName="linNode" presStyleCnt="0"/>
      <dgm:spPr/>
    </dgm:pt>
    <dgm:pt modelId="{EDDE7A4F-DE31-4A68-9D46-04AB8914D229}" type="pres">
      <dgm:prSet presAssocID="{E3FE1BB6-297D-4D65-83D9-9DCE9C813B69}" presName="parentText" presStyleLbl="node1" presStyleIdx="8" presStyleCnt="9" custLinFactNeighborY="-10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290DB-1311-43EF-B2B2-FC335FBFFE1F}" type="pres">
      <dgm:prSet presAssocID="{E3FE1BB6-297D-4D65-83D9-9DCE9C813B69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EA5B8-5C26-45CD-A461-58CCF72125B7}" srcId="{4BEF2F45-2D4C-4782-92B7-69E8B30AFDC7}" destId="{21EBEF78-39C1-4A8B-8D62-8FF1EFDF68B0}" srcOrd="7" destOrd="0" parTransId="{EF8BFDD5-C413-4E9E-87A8-64A9BAA57535}" sibTransId="{95863C5F-AF34-4188-BCF7-BB740325ADF7}"/>
    <dgm:cxn modelId="{358139B0-4BC0-48B0-8A91-82E7A28B62BE}" srcId="{4BEF2F45-2D4C-4782-92B7-69E8B30AFDC7}" destId="{6B0B241E-B97B-4AE5-87CD-4EF7182A12CC}" srcOrd="2" destOrd="0" parTransId="{9E82E4A6-8161-46DB-9F7A-5A6BFF050C62}" sibTransId="{0A18DF34-00FD-48AF-B6A7-753D4DE2A68B}"/>
    <dgm:cxn modelId="{370682A9-4542-46B0-9F31-A4D82EEBA3F4}" type="presOf" srcId="{3B5F5391-87A2-407E-B912-04C99CED43B6}" destId="{17460C99-83DB-462F-8644-A1AEDB5B880E}" srcOrd="0" destOrd="0" presId="urn:microsoft.com/office/officeart/2005/8/layout/vList5"/>
    <dgm:cxn modelId="{00B76C94-66ED-4F2A-A41A-A70BE825238C}" type="presOf" srcId="{463111F8-6EAB-42AF-8E68-0BB11AAD1BAC}" destId="{A33A2757-54AE-4E21-83C9-2C1B6C5910AC}" srcOrd="0" destOrd="0" presId="urn:microsoft.com/office/officeart/2005/8/layout/vList5"/>
    <dgm:cxn modelId="{A26049CD-A5AB-47AE-85F5-8C041703F002}" type="presOf" srcId="{4BEF2F45-2D4C-4782-92B7-69E8B30AFDC7}" destId="{12C952EA-7601-4E4C-A484-44453BBEF181}" srcOrd="0" destOrd="0" presId="urn:microsoft.com/office/officeart/2005/8/layout/vList5"/>
    <dgm:cxn modelId="{7F01B264-77EA-422B-8C9E-2AB92F11A739}" type="presOf" srcId="{DAC34628-11FD-4157-BDB5-D97BCF52571A}" destId="{5A809179-AB67-4DEE-AA06-646033DD9D3D}" srcOrd="0" destOrd="0" presId="urn:microsoft.com/office/officeart/2005/8/layout/vList5"/>
    <dgm:cxn modelId="{D2D0DA73-2E7B-4B08-9287-EE08641F6915}" type="presOf" srcId="{D9054129-9EC4-4E0F-8A41-36312C134A63}" destId="{AAFC0984-C400-4C42-B7C2-E62DFB17310D}" srcOrd="0" destOrd="0" presId="urn:microsoft.com/office/officeart/2005/8/layout/vList5"/>
    <dgm:cxn modelId="{2F0C9002-73F6-4F9C-A763-33F0C3B34A12}" srcId="{4BEF2F45-2D4C-4782-92B7-69E8B30AFDC7}" destId="{0F576C8B-27E1-415D-B606-73FAC7ED6190}" srcOrd="5" destOrd="0" parTransId="{AAD54452-2CB7-4EEF-9725-D8335076A6C2}" sibTransId="{CCF3269A-B08E-4DED-A4DA-B51320C3444F}"/>
    <dgm:cxn modelId="{FCCC8674-276A-45D9-9BF8-A1F4BFB3B53E}" type="presOf" srcId="{AD26991D-6C01-4869-B2CA-39AD24BBD040}" destId="{52F8DA54-01F2-4A93-89B6-F584AF2AE2D5}" srcOrd="0" destOrd="0" presId="urn:microsoft.com/office/officeart/2005/8/layout/vList5"/>
    <dgm:cxn modelId="{8E2AB239-4C6D-4436-8BCF-7EECE901D6ED}" type="presOf" srcId="{24BA559B-3C4A-4AE3-9EA4-2C33A3EFF810}" destId="{12B8A808-D5DD-4C2D-B480-0E7A57E547DF}" srcOrd="0" destOrd="0" presId="urn:microsoft.com/office/officeart/2005/8/layout/vList5"/>
    <dgm:cxn modelId="{3D8A5F34-32AE-4032-B4D0-529A6D47E59F}" srcId="{4BEF2F45-2D4C-4782-92B7-69E8B30AFDC7}" destId="{3B5F5391-87A2-407E-B912-04C99CED43B6}" srcOrd="0" destOrd="0" parTransId="{0D568E39-C4E8-4308-9CA1-1750534074A2}" sibTransId="{3EC7E395-57C6-4926-9718-C2A22145C639}"/>
    <dgm:cxn modelId="{B36A3687-B3D2-4B30-8F0C-5C538B61389B}" srcId="{4BEF2F45-2D4C-4782-92B7-69E8B30AFDC7}" destId="{24BA559B-3C4A-4AE3-9EA4-2C33A3EFF810}" srcOrd="3" destOrd="0" parTransId="{D2013A3A-F5FB-4531-8964-65BE9FD2898B}" sibTransId="{3E0F22D0-B44B-45A2-B423-54651E4A3395}"/>
    <dgm:cxn modelId="{B84110A5-D553-49D6-9D9E-59CB1E359087}" srcId="{21EBEF78-39C1-4A8B-8D62-8FF1EFDF68B0}" destId="{AD26991D-6C01-4869-B2CA-39AD24BBD040}" srcOrd="0" destOrd="0" parTransId="{0CA6508F-7592-415F-84CF-278A02D8192E}" sibTransId="{47A37A72-1E21-4D5D-B490-BEA0C3099A17}"/>
    <dgm:cxn modelId="{B5CF1BF1-C4E3-472F-9FB9-FF0CC3725149}" srcId="{4BEF2F45-2D4C-4782-92B7-69E8B30AFDC7}" destId="{C31AE5F2-31AB-4C82-B863-163E94541A89}" srcOrd="6" destOrd="0" parTransId="{D7EE1E40-09E6-498E-98F1-A985D7689D58}" sibTransId="{1899EDD2-1F1A-4E36-9166-D49F564114A2}"/>
    <dgm:cxn modelId="{8A06AECD-8638-4D1F-832D-B1184CD60AA2}" srcId="{4BEF2F45-2D4C-4782-92B7-69E8B30AFDC7}" destId="{FEA712E3-3FA7-493F-B9CD-33887CA4C0D0}" srcOrd="1" destOrd="0" parTransId="{82A2850C-CBC6-49E4-A93D-B65BDFFAA2B3}" sibTransId="{67467590-DD1C-4BF0-8AA4-55A5BF47039C}"/>
    <dgm:cxn modelId="{4900B7BC-A9BB-40DF-B95F-CE85E59CB452}" srcId="{C31AE5F2-31AB-4C82-B863-163E94541A89}" destId="{3D90C50D-D3CF-45EA-AE30-DF67F887AADE}" srcOrd="0" destOrd="0" parTransId="{4541BEB0-E227-43D1-ABB5-65A0C668E6E3}" sibTransId="{EFDAA247-4D3B-467B-AC47-BB63BCD19D86}"/>
    <dgm:cxn modelId="{95371A67-A083-4179-9ED6-9694283C2CD8}" type="presOf" srcId="{FEA712E3-3FA7-493F-B9CD-33887CA4C0D0}" destId="{A73C4E11-025C-4D75-985D-EDD12B1005A3}" srcOrd="0" destOrd="0" presId="urn:microsoft.com/office/officeart/2005/8/layout/vList5"/>
    <dgm:cxn modelId="{ADA33A6B-660B-4E31-A99B-44AEB05B6295}" srcId="{4BEF2F45-2D4C-4782-92B7-69E8B30AFDC7}" destId="{E3FE1BB6-297D-4D65-83D9-9DCE9C813B69}" srcOrd="8" destOrd="0" parTransId="{E1D33F38-E290-4CB0-8571-6C86284B663C}" sibTransId="{19FF1A55-FFA7-4378-9284-FFA554B74E22}"/>
    <dgm:cxn modelId="{A1C8CC55-E1B4-4341-BBEB-403AD5B40F07}" srcId="{DF45747D-3DB6-462E-AE2C-FF8D2482C8CF}" destId="{C14AAE40-99E8-4327-A16B-DC4513E4B1F0}" srcOrd="0" destOrd="0" parTransId="{334D73CC-935B-4F41-A912-4A34774DC5FF}" sibTransId="{86EBC3EB-26E8-45E1-BF5F-B4E8AB9D3531}"/>
    <dgm:cxn modelId="{1F43E1DD-8A55-49CD-AA2B-3AFAB34C1C98}" srcId="{24BA559B-3C4A-4AE3-9EA4-2C33A3EFF810}" destId="{463111F8-6EAB-42AF-8E68-0BB11AAD1BAC}" srcOrd="0" destOrd="0" parTransId="{3720E71D-3613-46EE-A659-0E70CEF0AE60}" sibTransId="{3BA47867-DE22-491C-8545-6F4D725E955E}"/>
    <dgm:cxn modelId="{9B7176BF-3D2E-4A69-8F81-0668B868EC85}" type="presOf" srcId="{DC621457-1508-489D-B61B-54DF0F4B9E51}" destId="{47E290DB-1311-43EF-B2B2-FC335FBFFE1F}" srcOrd="0" destOrd="0" presId="urn:microsoft.com/office/officeart/2005/8/layout/vList5"/>
    <dgm:cxn modelId="{994D154A-4FF0-44D3-9A52-769EA1398C07}" type="presOf" srcId="{E3FE1BB6-297D-4D65-83D9-9DCE9C813B69}" destId="{EDDE7A4F-DE31-4A68-9D46-04AB8914D229}" srcOrd="0" destOrd="0" presId="urn:microsoft.com/office/officeart/2005/8/layout/vList5"/>
    <dgm:cxn modelId="{05225858-3F2D-44B2-929E-F643F3F303E0}" type="presOf" srcId="{0F576C8B-27E1-415D-B606-73FAC7ED6190}" destId="{3F9FFBAC-A22D-450E-BDF5-54B56AE39C43}" srcOrd="0" destOrd="0" presId="urn:microsoft.com/office/officeart/2005/8/layout/vList5"/>
    <dgm:cxn modelId="{A6F30F5C-0A18-4FA4-AFAA-E441D2FC9A7C}" type="presOf" srcId="{DF45747D-3DB6-462E-AE2C-FF8D2482C8CF}" destId="{4D982C87-DC55-4136-90DB-10CFE04E8BA9}" srcOrd="0" destOrd="0" presId="urn:microsoft.com/office/officeart/2005/8/layout/vList5"/>
    <dgm:cxn modelId="{716CA12D-B369-465C-B1F6-FCB1B3C6659E}" srcId="{4BEF2F45-2D4C-4782-92B7-69E8B30AFDC7}" destId="{DF45747D-3DB6-462E-AE2C-FF8D2482C8CF}" srcOrd="4" destOrd="0" parTransId="{176E8460-505B-4D26-8A33-2FE4202D996D}" sibTransId="{949D2CA9-228E-47CE-8019-A01F6EAC24AE}"/>
    <dgm:cxn modelId="{981F5E26-84D5-4A6E-B1B6-0C5AC7592D25}" type="presOf" srcId="{C14AAE40-99E8-4327-A16B-DC4513E4B1F0}" destId="{BF635DF2-1043-40BD-8F5D-36E420236080}" srcOrd="0" destOrd="0" presId="urn:microsoft.com/office/officeart/2005/8/layout/vList5"/>
    <dgm:cxn modelId="{064E0AA2-0DF6-4B27-B33D-6F6851350ABD}" srcId="{3B5F5391-87A2-407E-B912-04C99CED43B6}" destId="{D9054129-9EC4-4E0F-8A41-36312C134A63}" srcOrd="0" destOrd="0" parTransId="{782CDE5D-D994-48E2-A611-4C4F9BB457F2}" sibTransId="{F0EA759A-A4FF-4F44-9D28-5A98D32CABA1}"/>
    <dgm:cxn modelId="{49CBCCA4-C609-4DBC-ADCC-7839D78CF90C}" type="presOf" srcId="{09647474-A8D7-4BFB-8E75-A42D60350CE4}" destId="{F8B0362E-0C76-4C12-8533-6F2FDA9807E4}" srcOrd="0" destOrd="0" presId="urn:microsoft.com/office/officeart/2005/8/layout/vList5"/>
    <dgm:cxn modelId="{D5B900FE-B903-42D3-9F06-9289C1225C95}" type="presOf" srcId="{3D90C50D-D3CF-45EA-AE30-DF67F887AADE}" destId="{F5317397-8CA1-4C79-A55B-20861A1F64CA}" srcOrd="0" destOrd="0" presId="urn:microsoft.com/office/officeart/2005/8/layout/vList5"/>
    <dgm:cxn modelId="{AAE70298-5A91-45AB-B9DC-C7930103CED1}" type="presOf" srcId="{C31AE5F2-31AB-4C82-B863-163E94541A89}" destId="{21700FED-681D-4845-AAB7-C6970AFA8979}" srcOrd="0" destOrd="0" presId="urn:microsoft.com/office/officeart/2005/8/layout/vList5"/>
    <dgm:cxn modelId="{EB27001A-7619-40D5-A009-CEBE9C1E41F2}" type="presOf" srcId="{21EBEF78-39C1-4A8B-8D62-8FF1EFDF68B0}" destId="{FA3A628B-1116-47A1-A262-66603EE2380A}" srcOrd="0" destOrd="0" presId="urn:microsoft.com/office/officeart/2005/8/layout/vList5"/>
    <dgm:cxn modelId="{CBF2A4CD-8398-4385-8257-9D17AC5C7D8A}" srcId="{6B0B241E-B97B-4AE5-87CD-4EF7182A12CC}" destId="{446B0B46-A392-428B-BA77-C26CABD8148F}" srcOrd="0" destOrd="0" parTransId="{5E63403E-128A-4773-8B7B-5303E279E10B}" sibTransId="{C0CAFBDA-A03F-44AB-BB42-3D6CD24FB26A}"/>
    <dgm:cxn modelId="{2961F326-F0A9-4F69-B467-2B225E6D22CD}" srcId="{E3FE1BB6-297D-4D65-83D9-9DCE9C813B69}" destId="{DC621457-1508-489D-B61B-54DF0F4B9E51}" srcOrd="0" destOrd="0" parTransId="{9DA64A3F-EF23-4997-8963-E3856A7B02EB}" sibTransId="{21166C36-DF54-4438-8A8B-0559CC394D59}"/>
    <dgm:cxn modelId="{D9D47FA5-F8F7-47B1-A40D-7284A1DFC5D4}" srcId="{FEA712E3-3FA7-493F-B9CD-33887CA4C0D0}" destId="{DAC34628-11FD-4157-BDB5-D97BCF52571A}" srcOrd="0" destOrd="0" parTransId="{8A9AE6E9-7237-486E-B616-87D4F154000E}" sibTransId="{F88243E4-C076-4174-8D81-10704109AD58}"/>
    <dgm:cxn modelId="{3B62F8E8-06DF-4106-83A3-DCD6CBDA3809}" type="presOf" srcId="{6B0B241E-B97B-4AE5-87CD-4EF7182A12CC}" destId="{9D8E9E24-1B00-44AF-A994-5E2262785E02}" srcOrd="0" destOrd="0" presId="urn:microsoft.com/office/officeart/2005/8/layout/vList5"/>
    <dgm:cxn modelId="{2E3803C5-81D8-4940-8525-BEFA53EF3BB3}" type="presOf" srcId="{446B0B46-A392-428B-BA77-C26CABD8148F}" destId="{8F7DFADF-4E6C-4727-B241-C42F7E68FFAB}" srcOrd="0" destOrd="0" presId="urn:microsoft.com/office/officeart/2005/8/layout/vList5"/>
    <dgm:cxn modelId="{6BE7F3E6-BEBD-48C8-A474-A2F4E7C6BDD3}" srcId="{0F576C8B-27E1-415D-B606-73FAC7ED6190}" destId="{09647474-A8D7-4BFB-8E75-A42D60350CE4}" srcOrd="0" destOrd="0" parTransId="{F2E31CEC-2383-47BE-9B2E-A47BBF9CE5D8}" sibTransId="{9E53648A-A5DF-41D2-9753-AC2F2C748A03}"/>
    <dgm:cxn modelId="{F96A8E62-3E7B-4A87-BC40-1E32D9D2F87E}" type="presParOf" srcId="{12C952EA-7601-4E4C-A484-44453BBEF181}" destId="{D53964F8-F891-4ED6-9275-0487B791D14C}" srcOrd="0" destOrd="0" presId="urn:microsoft.com/office/officeart/2005/8/layout/vList5"/>
    <dgm:cxn modelId="{F1097B37-A1D3-4CCE-8296-D6F7944DD34C}" type="presParOf" srcId="{D53964F8-F891-4ED6-9275-0487B791D14C}" destId="{17460C99-83DB-462F-8644-A1AEDB5B880E}" srcOrd="0" destOrd="0" presId="urn:microsoft.com/office/officeart/2005/8/layout/vList5"/>
    <dgm:cxn modelId="{20E069CD-F19C-48B0-AB90-DD32E2B9E003}" type="presParOf" srcId="{D53964F8-F891-4ED6-9275-0487B791D14C}" destId="{AAFC0984-C400-4C42-B7C2-E62DFB17310D}" srcOrd="1" destOrd="0" presId="urn:microsoft.com/office/officeart/2005/8/layout/vList5"/>
    <dgm:cxn modelId="{4C37B409-0E20-4A62-B34E-95108692E4F4}" type="presParOf" srcId="{12C952EA-7601-4E4C-A484-44453BBEF181}" destId="{5552F6BC-4F79-4DD9-995B-D8B0BAEDD8AE}" srcOrd="1" destOrd="0" presId="urn:microsoft.com/office/officeart/2005/8/layout/vList5"/>
    <dgm:cxn modelId="{56D6727D-DFCC-4504-B274-92F90678D908}" type="presParOf" srcId="{12C952EA-7601-4E4C-A484-44453BBEF181}" destId="{69C98483-3A66-4CF1-B658-1B3CB03506C3}" srcOrd="2" destOrd="0" presId="urn:microsoft.com/office/officeart/2005/8/layout/vList5"/>
    <dgm:cxn modelId="{851407CA-99F4-415C-B1A5-6E8F652D7790}" type="presParOf" srcId="{69C98483-3A66-4CF1-B658-1B3CB03506C3}" destId="{A73C4E11-025C-4D75-985D-EDD12B1005A3}" srcOrd="0" destOrd="0" presId="urn:microsoft.com/office/officeart/2005/8/layout/vList5"/>
    <dgm:cxn modelId="{0A5E29CA-1502-4DF4-87B5-E21B6C1E4250}" type="presParOf" srcId="{69C98483-3A66-4CF1-B658-1B3CB03506C3}" destId="{5A809179-AB67-4DEE-AA06-646033DD9D3D}" srcOrd="1" destOrd="0" presId="urn:microsoft.com/office/officeart/2005/8/layout/vList5"/>
    <dgm:cxn modelId="{E2A4834E-431E-463E-B3E0-8B6841AE2E45}" type="presParOf" srcId="{12C952EA-7601-4E4C-A484-44453BBEF181}" destId="{B44CB111-5106-4939-8177-9CDE7A26F063}" srcOrd="3" destOrd="0" presId="urn:microsoft.com/office/officeart/2005/8/layout/vList5"/>
    <dgm:cxn modelId="{68C5D055-F5CE-491B-9D57-A9EBD26AFC48}" type="presParOf" srcId="{12C952EA-7601-4E4C-A484-44453BBEF181}" destId="{2948AA46-695B-482D-B2A5-C2BFEDF8F848}" srcOrd="4" destOrd="0" presId="urn:microsoft.com/office/officeart/2005/8/layout/vList5"/>
    <dgm:cxn modelId="{EC5D76AE-D08B-4AF9-B14E-199B187852E8}" type="presParOf" srcId="{2948AA46-695B-482D-B2A5-C2BFEDF8F848}" destId="{9D8E9E24-1B00-44AF-A994-5E2262785E02}" srcOrd="0" destOrd="0" presId="urn:microsoft.com/office/officeart/2005/8/layout/vList5"/>
    <dgm:cxn modelId="{EEDEA938-524C-4CFE-A26D-5C17902CA30A}" type="presParOf" srcId="{2948AA46-695B-482D-B2A5-C2BFEDF8F848}" destId="{8F7DFADF-4E6C-4727-B241-C42F7E68FFAB}" srcOrd="1" destOrd="0" presId="urn:microsoft.com/office/officeart/2005/8/layout/vList5"/>
    <dgm:cxn modelId="{8526BF08-B520-4D6F-84E9-8991C39F26AA}" type="presParOf" srcId="{12C952EA-7601-4E4C-A484-44453BBEF181}" destId="{5DA1EE9D-79B4-453D-B6A2-F9D884F9A690}" srcOrd="5" destOrd="0" presId="urn:microsoft.com/office/officeart/2005/8/layout/vList5"/>
    <dgm:cxn modelId="{4689BB9D-C575-4BD0-85BC-9F6D5880EDED}" type="presParOf" srcId="{12C952EA-7601-4E4C-A484-44453BBEF181}" destId="{47ECAC6D-254E-40EE-9710-2B721FA8C449}" srcOrd="6" destOrd="0" presId="urn:microsoft.com/office/officeart/2005/8/layout/vList5"/>
    <dgm:cxn modelId="{AAA39552-D754-4D93-BE94-2E74D97EBEA8}" type="presParOf" srcId="{47ECAC6D-254E-40EE-9710-2B721FA8C449}" destId="{12B8A808-D5DD-4C2D-B480-0E7A57E547DF}" srcOrd="0" destOrd="0" presId="urn:microsoft.com/office/officeart/2005/8/layout/vList5"/>
    <dgm:cxn modelId="{F481D54C-205A-4079-82C4-2DEF2696BC86}" type="presParOf" srcId="{47ECAC6D-254E-40EE-9710-2B721FA8C449}" destId="{A33A2757-54AE-4E21-83C9-2C1B6C5910AC}" srcOrd="1" destOrd="0" presId="urn:microsoft.com/office/officeart/2005/8/layout/vList5"/>
    <dgm:cxn modelId="{D7DFF097-37BB-4B85-884A-9C94F82F0819}" type="presParOf" srcId="{12C952EA-7601-4E4C-A484-44453BBEF181}" destId="{9AD3E717-E027-434A-8038-6AC2DC803F24}" srcOrd="7" destOrd="0" presId="urn:microsoft.com/office/officeart/2005/8/layout/vList5"/>
    <dgm:cxn modelId="{497310EE-3486-48BA-89FB-CA8D94E6D173}" type="presParOf" srcId="{12C952EA-7601-4E4C-A484-44453BBEF181}" destId="{54B75685-509E-4D03-9FD6-1878EFF364C8}" srcOrd="8" destOrd="0" presId="urn:microsoft.com/office/officeart/2005/8/layout/vList5"/>
    <dgm:cxn modelId="{60233DFC-3987-40CB-89E2-E1585067D653}" type="presParOf" srcId="{54B75685-509E-4D03-9FD6-1878EFF364C8}" destId="{4D982C87-DC55-4136-90DB-10CFE04E8BA9}" srcOrd="0" destOrd="0" presId="urn:microsoft.com/office/officeart/2005/8/layout/vList5"/>
    <dgm:cxn modelId="{1414A0B5-062F-455C-8CC7-2BA137A27F6A}" type="presParOf" srcId="{54B75685-509E-4D03-9FD6-1878EFF364C8}" destId="{BF635DF2-1043-40BD-8F5D-36E420236080}" srcOrd="1" destOrd="0" presId="urn:microsoft.com/office/officeart/2005/8/layout/vList5"/>
    <dgm:cxn modelId="{1B777A24-F305-49A9-8517-E0C5D3EDF949}" type="presParOf" srcId="{12C952EA-7601-4E4C-A484-44453BBEF181}" destId="{5D5E1787-533A-4602-9C65-325DEA846453}" srcOrd="9" destOrd="0" presId="urn:microsoft.com/office/officeart/2005/8/layout/vList5"/>
    <dgm:cxn modelId="{2BFA1CAE-83C3-4F92-A2A6-1D8D6583C051}" type="presParOf" srcId="{12C952EA-7601-4E4C-A484-44453BBEF181}" destId="{9B55AF39-40CB-44C9-B97D-8811A8E7B848}" srcOrd="10" destOrd="0" presId="urn:microsoft.com/office/officeart/2005/8/layout/vList5"/>
    <dgm:cxn modelId="{A8860F8F-53A7-481E-97A9-027945E960DC}" type="presParOf" srcId="{9B55AF39-40CB-44C9-B97D-8811A8E7B848}" destId="{3F9FFBAC-A22D-450E-BDF5-54B56AE39C43}" srcOrd="0" destOrd="0" presId="urn:microsoft.com/office/officeart/2005/8/layout/vList5"/>
    <dgm:cxn modelId="{E70BB005-14B1-4100-93E5-E63FA4A370BF}" type="presParOf" srcId="{9B55AF39-40CB-44C9-B97D-8811A8E7B848}" destId="{F8B0362E-0C76-4C12-8533-6F2FDA9807E4}" srcOrd="1" destOrd="0" presId="urn:microsoft.com/office/officeart/2005/8/layout/vList5"/>
    <dgm:cxn modelId="{596736FD-37EE-4BB8-9FD7-7B1420981DCA}" type="presParOf" srcId="{12C952EA-7601-4E4C-A484-44453BBEF181}" destId="{5854E182-CF21-443D-8D5D-19E807CA98F1}" srcOrd="11" destOrd="0" presId="urn:microsoft.com/office/officeart/2005/8/layout/vList5"/>
    <dgm:cxn modelId="{D299E55E-BE12-4FB5-994B-BDC7385C9C1E}" type="presParOf" srcId="{12C952EA-7601-4E4C-A484-44453BBEF181}" destId="{E8DA16D0-9265-41E4-B46D-EC8F5818FF79}" srcOrd="12" destOrd="0" presId="urn:microsoft.com/office/officeart/2005/8/layout/vList5"/>
    <dgm:cxn modelId="{C4D7BE92-0DB0-4C14-8E18-453697D3B324}" type="presParOf" srcId="{E8DA16D0-9265-41E4-B46D-EC8F5818FF79}" destId="{21700FED-681D-4845-AAB7-C6970AFA8979}" srcOrd="0" destOrd="0" presId="urn:microsoft.com/office/officeart/2005/8/layout/vList5"/>
    <dgm:cxn modelId="{3CBDF216-3A0A-4573-82DE-B1A8A078138F}" type="presParOf" srcId="{E8DA16D0-9265-41E4-B46D-EC8F5818FF79}" destId="{F5317397-8CA1-4C79-A55B-20861A1F64CA}" srcOrd="1" destOrd="0" presId="urn:microsoft.com/office/officeart/2005/8/layout/vList5"/>
    <dgm:cxn modelId="{126CBA90-DA59-4E65-BFE9-63AFC1EEB613}" type="presParOf" srcId="{12C952EA-7601-4E4C-A484-44453BBEF181}" destId="{EF5B72E6-B765-4420-A3C0-BC0ED8C9BA9D}" srcOrd="13" destOrd="0" presId="urn:microsoft.com/office/officeart/2005/8/layout/vList5"/>
    <dgm:cxn modelId="{5D0D0853-D272-4D60-85A1-9EAE26E9AB60}" type="presParOf" srcId="{12C952EA-7601-4E4C-A484-44453BBEF181}" destId="{F1B68E7F-A332-45C1-B20C-6F3600956039}" srcOrd="14" destOrd="0" presId="urn:microsoft.com/office/officeart/2005/8/layout/vList5"/>
    <dgm:cxn modelId="{F4552A0D-33E4-4882-94E1-71579F1819A5}" type="presParOf" srcId="{F1B68E7F-A332-45C1-B20C-6F3600956039}" destId="{FA3A628B-1116-47A1-A262-66603EE2380A}" srcOrd="0" destOrd="0" presId="urn:microsoft.com/office/officeart/2005/8/layout/vList5"/>
    <dgm:cxn modelId="{B279EEE0-9AE2-4C7F-9148-F92D88A2DE2D}" type="presParOf" srcId="{F1B68E7F-A332-45C1-B20C-6F3600956039}" destId="{52F8DA54-01F2-4A93-89B6-F584AF2AE2D5}" srcOrd="1" destOrd="0" presId="urn:microsoft.com/office/officeart/2005/8/layout/vList5"/>
    <dgm:cxn modelId="{AC762B48-6284-42D3-B40E-F0FD09E6103D}" type="presParOf" srcId="{12C952EA-7601-4E4C-A484-44453BBEF181}" destId="{AAF28990-6566-4499-B1E3-AD310F24E8EF}" srcOrd="15" destOrd="0" presId="urn:microsoft.com/office/officeart/2005/8/layout/vList5"/>
    <dgm:cxn modelId="{EB993309-342B-4018-9740-C8E0EAEE5203}" type="presParOf" srcId="{12C952EA-7601-4E4C-A484-44453BBEF181}" destId="{582B07A8-512F-4C02-9936-197A4AB8FB2A}" srcOrd="16" destOrd="0" presId="urn:microsoft.com/office/officeart/2005/8/layout/vList5"/>
    <dgm:cxn modelId="{82A04BD6-AA76-488A-A608-EAC4DD6C0DB0}" type="presParOf" srcId="{582B07A8-512F-4C02-9936-197A4AB8FB2A}" destId="{EDDE7A4F-DE31-4A68-9D46-04AB8914D229}" srcOrd="0" destOrd="0" presId="urn:microsoft.com/office/officeart/2005/8/layout/vList5"/>
    <dgm:cxn modelId="{429C3CE9-5943-4B07-B4C8-7AC8964DCC51}" type="presParOf" srcId="{582B07A8-512F-4C02-9936-197A4AB8FB2A}" destId="{47E290DB-1311-43EF-B2B2-FC335FBFFE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D8EEB6-5E76-4281-8B9E-B404BB4CDCCD}" type="doc">
      <dgm:prSet loTypeId="urn:microsoft.com/office/officeart/2008/layout/VerticalCircle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C0E327F-14E9-4791-95BF-BB88FA109F69}">
      <dgm:prSet custT="1"/>
      <dgm:spPr>
        <a:noFill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marL="1828800" indent="0"/>
          <a:r>
            <a:rPr lang="en-US" sz="2000" b="1" dirty="0" smtClean="0">
              <a:effectLst>
                <a:glow rad="127000">
                  <a:srgbClr val="FFC000"/>
                </a:glow>
              </a:effectLst>
            </a:rPr>
            <a:t>    	</a:t>
          </a:r>
          <a:r>
            <a:rPr lang="en-US" sz="2800" b="1" dirty="0" smtClean="0">
              <a:effectLst>
                <a:glow rad="127000">
                  <a:srgbClr val="FFC000"/>
                </a:glow>
              </a:effectLst>
            </a:rPr>
            <a:t>Offer &amp; report your own products</a:t>
          </a:r>
          <a:r>
            <a:rPr lang="en-US" sz="2000" b="1" dirty="0" smtClean="0">
              <a:effectLst>
                <a:glow rad="127000">
                  <a:srgbClr val="FFC000"/>
                </a:glow>
              </a:effectLst>
            </a:rPr>
            <a:t>!</a:t>
          </a:r>
          <a:endParaRPr lang="en-US" sz="2000" b="1" dirty="0">
            <a:effectLst>
              <a:glow rad="127000">
                <a:srgbClr val="FFC000"/>
              </a:glow>
            </a:effectLst>
          </a:endParaRPr>
        </a:p>
      </dgm:t>
    </dgm:pt>
    <dgm:pt modelId="{6407FB43-A99B-4515-A370-6577F7A18C49}" type="parTrans" cxnId="{9E15DC3A-990F-492E-8F28-9E2ABE72D590}">
      <dgm:prSet/>
      <dgm:spPr/>
      <dgm:t>
        <a:bodyPr/>
        <a:lstStyle/>
        <a:p>
          <a:endParaRPr lang="en-US"/>
        </a:p>
      </dgm:t>
    </dgm:pt>
    <dgm:pt modelId="{FD0868D9-9310-4444-A2F6-1FAFB430033F}" type="sibTrans" cxnId="{9E15DC3A-990F-492E-8F28-9E2ABE72D590}">
      <dgm:prSet/>
      <dgm:spPr/>
      <dgm:t>
        <a:bodyPr/>
        <a:lstStyle/>
        <a:p>
          <a:endParaRPr lang="en-US"/>
        </a:p>
      </dgm:t>
    </dgm:pt>
    <dgm:pt modelId="{C377BC59-C224-4765-8CFA-C3921540074F}">
      <dgm:prSet custT="1"/>
      <dgm:spPr/>
      <dgm:t>
        <a:bodyPr/>
        <a:lstStyle/>
        <a:p>
          <a:pPr marL="742950" indent="-57150"/>
          <a:r>
            <a:rPr lang="en-US" sz="2400" dirty="0" smtClean="0"/>
            <a:t>Refer to traditional products and financial institutions</a:t>
          </a:r>
          <a:endParaRPr lang="en-US" sz="2400" dirty="0"/>
        </a:p>
      </dgm:t>
    </dgm:pt>
    <dgm:pt modelId="{F2213375-9596-4294-9CB3-FA5940EB7908}" type="parTrans" cxnId="{5105F7A8-DD8F-49C3-A91D-59F0541BFED5}">
      <dgm:prSet/>
      <dgm:spPr/>
      <dgm:t>
        <a:bodyPr/>
        <a:lstStyle/>
        <a:p>
          <a:endParaRPr lang="en-US"/>
        </a:p>
      </dgm:t>
    </dgm:pt>
    <dgm:pt modelId="{768CF823-6008-457F-A500-7DF7340C0B66}" type="sibTrans" cxnId="{5105F7A8-DD8F-49C3-A91D-59F0541BFED5}">
      <dgm:prSet/>
      <dgm:spPr/>
      <dgm:t>
        <a:bodyPr/>
        <a:lstStyle/>
        <a:p>
          <a:endParaRPr lang="en-US"/>
        </a:p>
      </dgm:t>
    </dgm:pt>
    <dgm:pt modelId="{2A0664F1-82B6-46ED-8F28-11734C73090E}">
      <dgm:prSet custT="1"/>
      <dgm:spPr/>
      <dgm:t>
        <a:bodyPr/>
        <a:lstStyle/>
        <a:p>
          <a:pPr marL="1600200" indent="0"/>
          <a:r>
            <a:rPr lang="en-US" sz="2400" dirty="0" smtClean="0"/>
            <a:t>Partner with nonprofit lenders</a:t>
          </a:r>
          <a:endParaRPr lang="en-US" sz="2400" dirty="0"/>
        </a:p>
      </dgm:t>
    </dgm:pt>
    <dgm:pt modelId="{33755E46-D093-4A47-8221-B42432FB922A}" type="parTrans" cxnId="{C981961C-66F3-4AB4-BDB6-76A0FAF30ACD}">
      <dgm:prSet/>
      <dgm:spPr/>
      <dgm:t>
        <a:bodyPr/>
        <a:lstStyle/>
        <a:p>
          <a:endParaRPr lang="en-US"/>
        </a:p>
      </dgm:t>
    </dgm:pt>
    <dgm:pt modelId="{9ACEF0D2-BA46-42C2-BFC7-F118F2546A41}" type="sibTrans" cxnId="{C981961C-66F3-4AB4-BDB6-76A0FAF30ACD}">
      <dgm:prSet/>
      <dgm:spPr/>
      <dgm:t>
        <a:bodyPr/>
        <a:lstStyle/>
        <a:p>
          <a:endParaRPr lang="en-US"/>
        </a:p>
      </dgm:t>
    </dgm:pt>
    <dgm:pt modelId="{F04C782D-92FB-45F2-9598-BF6708DB5D4A}" type="pres">
      <dgm:prSet presAssocID="{8DD8EEB6-5E76-4281-8B9E-B404BB4CDCC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2545104-DB12-4A0B-A17D-A427B0839477}" type="pres">
      <dgm:prSet presAssocID="{C377BC59-C224-4765-8CFA-C3921540074F}" presName="noChildren" presStyleCnt="0"/>
      <dgm:spPr/>
    </dgm:pt>
    <dgm:pt modelId="{F2B9E4A2-00BD-46D2-A022-B5E332E9E883}" type="pres">
      <dgm:prSet presAssocID="{C377BC59-C224-4765-8CFA-C3921540074F}" presName="gap" presStyleCnt="0"/>
      <dgm:spPr/>
    </dgm:pt>
    <dgm:pt modelId="{2C88BF73-BD0F-4D63-AED3-13D1020443FA}" type="pres">
      <dgm:prSet presAssocID="{C377BC59-C224-4765-8CFA-C3921540074F}" presName="medCircle2" presStyleLbl="vennNode1" presStyleIdx="0" presStyleCnt="3" custLinFactNeighborX="-26937" custLinFactNeighborY="-8119"/>
      <dgm:spPr/>
    </dgm:pt>
    <dgm:pt modelId="{79852342-A8D7-45BD-B3CF-CC5B7175F77F}" type="pres">
      <dgm:prSet presAssocID="{C377BC59-C224-4765-8CFA-C3921540074F}" presName="txLvlOnly1" presStyleLbl="revTx" presStyleIdx="0" presStyleCnt="3" custScaleX="132073" custLinFactNeighborX="-14955" custLinFactNeighborY="-8119"/>
      <dgm:spPr/>
      <dgm:t>
        <a:bodyPr/>
        <a:lstStyle/>
        <a:p>
          <a:endParaRPr lang="en-US"/>
        </a:p>
      </dgm:t>
    </dgm:pt>
    <dgm:pt modelId="{91E6D706-D188-4C02-A90C-B81B4C5654B1}" type="pres">
      <dgm:prSet presAssocID="{2A0664F1-82B6-46ED-8F28-11734C73090E}" presName="noChildren" presStyleCnt="0"/>
      <dgm:spPr/>
    </dgm:pt>
    <dgm:pt modelId="{CD3619B9-8AEF-4D6A-B9C4-9E93D4C8A3EA}" type="pres">
      <dgm:prSet presAssocID="{2A0664F1-82B6-46ED-8F28-11734C73090E}" presName="gap" presStyleCnt="0"/>
      <dgm:spPr/>
    </dgm:pt>
    <dgm:pt modelId="{D95568F7-657F-4CF6-991B-53EBD20015A2}" type="pres">
      <dgm:prSet presAssocID="{2A0664F1-82B6-46ED-8F28-11734C73090E}" presName="medCircle2" presStyleLbl="vennNode1" presStyleIdx="1" presStyleCnt="3" custLinFactNeighborX="51053" custLinFactNeighborY="2358"/>
      <dgm:spPr/>
    </dgm:pt>
    <dgm:pt modelId="{DDDED527-E310-46D8-ADC5-C81CF7DB6ADA}" type="pres">
      <dgm:prSet presAssocID="{2A0664F1-82B6-46ED-8F28-11734C73090E}" presName="txLvlOnly1" presStyleLbl="revTx" presStyleIdx="1" presStyleCnt="3" custScaleX="133362" custLinFactNeighborX="2104" custLinFactNeighborY="1459"/>
      <dgm:spPr/>
      <dgm:t>
        <a:bodyPr/>
        <a:lstStyle/>
        <a:p>
          <a:endParaRPr lang="en-US"/>
        </a:p>
      </dgm:t>
    </dgm:pt>
    <dgm:pt modelId="{EF782F13-5669-4792-B911-A06703D8FE9A}" type="pres">
      <dgm:prSet presAssocID="{6C0E327F-14E9-4791-95BF-BB88FA109F69}" presName="noChildren" presStyleCnt="0"/>
      <dgm:spPr/>
    </dgm:pt>
    <dgm:pt modelId="{E77E5739-82DC-454B-9DA6-368C8D9E2300}" type="pres">
      <dgm:prSet presAssocID="{6C0E327F-14E9-4791-95BF-BB88FA109F69}" presName="gap" presStyleCnt="0"/>
      <dgm:spPr/>
    </dgm:pt>
    <dgm:pt modelId="{5619DCF0-C69B-44DE-BD6B-E24FF4715414}" type="pres">
      <dgm:prSet presAssocID="{6C0E327F-14E9-4791-95BF-BB88FA109F69}" presName="medCircle2" presStyleLbl="vennNode1" presStyleIdx="2" presStyleCnt="3" custLinFactX="69886" custLinFactNeighborX="100000" custLinFactNeighborY="-2488"/>
      <dgm:spPr/>
    </dgm:pt>
    <dgm:pt modelId="{A6F17808-E3A2-4DAB-B3E3-40C3BD69A57A}" type="pres">
      <dgm:prSet presAssocID="{6C0E327F-14E9-4791-95BF-BB88FA109F69}" presName="txLvlOnly1" presStyleLbl="revTx" presStyleIdx="2" presStyleCnt="3" custScaleX="126607" custScaleY="102918" custLinFactNeighborX="1843" custLinFactNeighborY="5050"/>
      <dgm:spPr/>
      <dgm:t>
        <a:bodyPr/>
        <a:lstStyle/>
        <a:p>
          <a:endParaRPr lang="en-US"/>
        </a:p>
      </dgm:t>
    </dgm:pt>
  </dgm:ptLst>
  <dgm:cxnLst>
    <dgm:cxn modelId="{E87B8FA6-DE64-45FE-8BD1-428E0544AB72}" type="presOf" srcId="{2A0664F1-82B6-46ED-8F28-11734C73090E}" destId="{DDDED527-E310-46D8-ADC5-C81CF7DB6ADA}" srcOrd="0" destOrd="0" presId="urn:microsoft.com/office/officeart/2008/layout/VerticalCircleList"/>
    <dgm:cxn modelId="{9E15DC3A-990F-492E-8F28-9E2ABE72D590}" srcId="{8DD8EEB6-5E76-4281-8B9E-B404BB4CDCCD}" destId="{6C0E327F-14E9-4791-95BF-BB88FA109F69}" srcOrd="2" destOrd="0" parTransId="{6407FB43-A99B-4515-A370-6577F7A18C49}" sibTransId="{FD0868D9-9310-4444-A2F6-1FAFB430033F}"/>
    <dgm:cxn modelId="{432DF993-3695-4439-858F-6A72660541FF}" type="presOf" srcId="{8DD8EEB6-5E76-4281-8B9E-B404BB4CDCCD}" destId="{F04C782D-92FB-45F2-9598-BF6708DB5D4A}" srcOrd="0" destOrd="0" presId="urn:microsoft.com/office/officeart/2008/layout/VerticalCircleList"/>
    <dgm:cxn modelId="{5105F7A8-DD8F-49C3-A91D-59F0541BFED5}" srcId="{8DD8EEB6-5E76-4281-8B9E-B404BB4CDCCD}" destId="{C377BC59-C224-4765-8CFA-C3921540074F}" srcOrd="0" destOrd="0" parTransId="{F2213375-9596-4294-9CB3-FA5940EB7908}" sibTransId="{768CF823-6008-457F-A500-7DF7340C0B66}"/>
    <dgm:cxn modelId="{F7012C6E-4211-4105-BB7B-E8205174F5B3}" type="presOf" srcId="{C377BC59-C224-4765-8CFA-C3921540074F}" destId="{79852342-A8D7-45BD-B3CF-CC5B7175F77F}" srcOrd="0" destOrd="0" presId="urn:microsoft.com/office/officeart/2008/layout/VerticalCircleList"/>
    <dgm:cxn modelId="{3278796D-B828-43D5-B4B5-12D3B4905F0A}" type="presOf" srcId="{6C0E327F-14E9-4791-95BF-BB88FA109F69}" destId="{A6F17808-E3A2-4DAB-B3E3-40C3BD69A57A}" srcOrd="0" destOrd="0" presId="urn:microsoft.com/office/officeart/2008/layout/VerticalCircleList"/>
    <dgm:cxn modelId="{C981961C-66F3-4AB4-BDB6-76A0FAF30ACD}" srcId="{8DD8EEB6-5E76-4281-8B9E-B404BB4CDCCD}" destId="{2A0664F1-82B6-46ED-8F28-11734C73090E}" srcOrd="1" destOrd="0" parTransId="{33755E46-D093-4A47-8221-B42432FB922A}" sibTransId="{9ACEF0D2-BA46-42C2-BFC7-F118F2546A41}"/>
    <dgm:cxn modelId="{EBF9B458-502F-404B-995F-6247D932C90F}" type="presParOf" srcId="{F04C782D-92FB-45F2-9598-BF6708DB5D4A}" destId="{32545104-DB12-4A0B-A17D-A427B0839477}" srcOrd="0" destOrd="0" presId="urn:microsoft.com/office/officeart/2008/layout/VerticalCircleList"/>
    <dgm:cxn modelId="{7C36F05C-83B5-47A5-B861-DEA2661325B3}" type="presParOf" srcId="{32545104-DB12-4A0B-A17D-A427B0839477}" destId="{F2B9E4A2-00BD-46D2-A022-B5E332E9E883}" srcOrd="0" destOrd="0" presId="urn:microsoft.com/office/officeart/2008/layout/VerticalCircleList"/>
    <dgm:cxn modelId="{1D067752-6682-410A-80CC-B74B4E3BDAAF}" type="presParOf" srcId="{32545104-DB12-4A0B-A17D-A427B0839477}" destId="{2C88BF73-BD0F-4D63-AED3-13D1020443FA}" srcOrd="1" destOrd="0" presId="urn:microsoft.com/office/officeart/2008/layout/VerticalCircleList"/>
    <dgm:cxn modelId="{4C4EBC89-AFA7-4B64-B1FD-40A31654C23D}" type="presParOf" srcId="{32545104-DB12-4A0B-A17D-A427B0839477}" destId="{79852342-A8D7-45BD-B3CF-CC5B7175F77F}" srcOrd="2" destOrd="0" presId="urn:microsoft.com/office/officeart/2008/layout/VerticalCircleList"/>
    <dgm:cxn modelId="{E455F8BA-A692-4406-9192-28B11CA79275}" type="presParOf" srcId="{F04C782D-92FB-45F2-9598-BF6708DB5D4A}" destId="{91E6D706-D188-4C02-A90C-B81B4C5654B1}" srcOrd="1" destOrd="0" presId="urn:microsoft.com/office/officeart/2008/layout/VerticalCircleList"/>
    <dgm:cxn modelId="{3FE668D2-897E-4E9A-ABDE-2CBFA1107ED8}" type="presParOf" srcId="{91E6D706-D188-4C02-A90C-B81B4C5654B1}" destId="{CD3619B9-8AEF-4D6A-B9C4-9E93D4C8A3EA}" srcOrd="0" destOrd="0" presId="urn:microsoft.com/office/officeart/2008/layout/VerticalCircleList"/>
    <dgm:cxn modelId="{35AED759-7960-4B2B-984D-D1F048891938}" type="presParOf" srcId="{91E6D706-D188-4C02-A90C-B81B4C5654B1}" destId="{D95568F7-657F-4CF6-991B-53EBD20015A2}" srcOrd="1" destOrd="0" presId="urn:microsoft.com/office/officeart/2008/layout/VerticalCircleList"/>
    <dgm:cxn modelId="{2B3CA944-1456-4B05-A8BF-183C10973C54}" type="presParOf" srcId="{91E6D706-D188-4C02-A90C-B81B4C5654B1}" destId="{DDDED527-E310-46D8-ADC5-C81CF7DB6ADA}" srcOrd="2" destOrd="0" presId="urn:microsoft.com/office/officeart/2008/layout/VerticalCircleList"/>
    <dgm:cxn modelId="{95E14AA2-1156-4FF7-A87D-C18D5AEE2ABF}" type="presParOf" srcId="{F04C782D-92FB-45F2-9598-BF6708DB5D4A}" destId="{EF782F13-5669-4792-B911-A06703D8FE9A}" srcOrd="2" destOrd="0" presId="urn:microsoft.com/office/officeart/2008/layout/VerticalCircleList"/>
    <dgm:cxn modelId="{841B6353-4D28-4BA4-8614-52619256FB91}" type="presParOf" srcId="{EF782F13-5669-4792-B911-A06703D8FE9A}" destId="{E77E5739-82DC-454B-9DA6-368C8D9E2300}" srcOrd="0" destOrd="0" presId="urn:microsoft.com/office/officeart/2008/layout/VerticalCircleList"/>
    <dgm:cxn modelId="{8F3A4457-E5C8-4CA9-97BD-A495710FE0DE}" type="presParOf" srcId="{EF782F13-5669-4792-B911-A06703D8FE9A}" destId="{5619DCF0-C69B-44DE-BD6B-E24FF4715414}" srcOrd="1" destOrd="0" presId="urn:microsoft.com/office/officeart/2008/layout/VerticalCircleList"/>
    <dgm:cxn modelId="{DE00A1B3-2853-4563-B6BD-E13F553D1F98}" type="presParOf" srcId="{EF782F13-5669-4792-B911-A06703D8FE9A}" destId="{A6F17808-E3A2-4DAB-B3E3-40C3BD69A57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F56789-FD83-9E44-9F89-B29B5F75F056}" type="doc">
      <dgm:prSet loTypeId="urn:microsoft.com/office/officeart/2009/layout/CircleArrow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E48B04-AEB2-3646-8290-26CA98160531}">
      <dgm:prSet custT="1"/>
      <dgm:spPr/>
      <dgm:t>
        <a:bodyPr/>
        <a:lstStyle/>
        <a:p>
          <a:pPr rtl="0"/>
          <a:r>
            <a:rPr lang="en-US" sz="2800" b="1" dirty="0" smtClean="0"/>
            <a:t>Accessible to your job seekers</a:t>
          </a:r>
          <a:endParaRPr lang="en-US" sz="2800" b="1" dirty="0"/>
        </a:p>
      </dgm:t>
    </dgm:pt>
    <dgm:pt modelId="{5F1FCFD7-B65F-094C-8C34-5302497CB21F}" type="parTrans" cxnId="{EFDF4D69-3BDB-CD45-A1F1-0901102D2305}">
      <dgm:prSet/>
      <dgm:spPr/>
      <dgm:t>
        <a:bodyPr/>
        <a:lstStyle/>
        <a:p>
          <a:endParaRPr lang="en-US"/>
        </a:p>
      </dgm:t>
    </dgm:pt>
    <dgm:pt modelId="{0347FD38-AB50-774A-B38B-D3ACD5A99F8D}" type="sibTrans" cxnId="{EFDF4D69-3BDB-CD45-A1F1-0901102D2305}">
      <dgm:prSet/>
      <dgm:spPr/>
      <dgm:t>
        <a:bodyPr/>
        <a:lstStyle/>
        <a:p>
          <a:endParaRPr lang="en-US"/>
        </a:p>
      </dgm:t>
    </dgm:pt>
    <dgm:pt modelId="{C7EB6853-A6E7-5743-9382-A93F82997058}">
      <dgm:prSet custT="1"/>
      <dgm:spPr/>
      <dgm:t>
        <a:bodyPr/>
        <a:lstStyle/>
        <a:p>
          <a:pPr rtl="0"/>
          <a:r>
            <a:rPr lang="en-US" sz="2800" b="1" dirty="0" smtClean="0"/>
            <a:t>Flexible &amp; Affordable</a:t>
          </a:r>
          <a:endParaRPr lang="en-US" sz="2800" b="1" dirty="0"/>
        </a:p>
      </dgm:t>
    </dgm:pt>
    <dgm:pt modelId="{998A8949-D250-6E44-A50E-B8A37A08C49C}" type="parTrans" cxnId="{4D683AAF-AF21-0D42-AEFD-FC640A2C0233}">
      <dgm:prSet/>
      <dgm:spPr/>
      <dgm:t>
        <a:bodyPr/>
        <a:lstStyle/>
        <a:p>
          <a:endParaRPr lang="en-US"/>
        </a:p>
      </dgm:t>
    </dgm:pt>
    <dgm:pt modelId="{688539B1-2F49-404B-B2EF-8F9923CEA2C6}" type="sibTrans" cxnId="{4D683AAF-AF21-0D42-AEFD-FC640A2C0233}">
      <dgm:prSet/>
      <dgm:spPr/>
      <dgm:t>
        <a:bodyPr/>
        <a:lstStyle/>
        <a:p>
          <a:endParaRPr lang="en-US"/>
        </a:p>
      </dgm:t>
    </dgm:pt>
    <dgm:pt modelId="{67ECB479-E626-2F44-BBDC-C10A345341E8}">
      <dgm:prSet custT="1"/>
      <dgm:spPr/>
      <dgm:t>
        <a:bodyPr/>
        <a:lstStyle/>
        <a:p>
          <a:pPr rtl="0"/>
          <a:r>
            <a:rPr lang="en-US" sz="2800" b="1" dirty="0" smtClean="0"/>
            <a:t>Potential for graduation</a:t>
          </a:r>
          <a:endParaRPr lang="en-US" sz="2800" b="1" dirty="0"/>
        </a:p>
      </dgm:t>
    </dgm:pt>
    <dgm:pt modelId="{2E5B82E1-A427-B440-BD03-A86329F1FB79}" type="parTrans" cxnId="{4C013B12-3812-8D44-AEC8-9692E27D684C}">
      <dgm:prSet/>
      <dgm:spPr/>
      <dgm:t>
        <a:bodyPr/>
        <a:lstStyle/>
        <a:p>
          <a:endParaRPr lang="en-US"/>
        </a:p>
      </dgm:t>
    </dgm:pt>
    <dgm:pt modelId="{B01078F2-B37D-EE47-B3CC-CDE594846C10}" type="sibTrans" cxnId="{4C013B12-3812-8D44-AEC8-9692E27D684C}">
      <dgm:prSet/>
      <dgm:spPr/>
      <dgm:t>
        <a:bodyPr/>
        <a:lstStyle/>
        <a:p>
          <a:endParaRPr lang="en-US"/>
        </a:p>
      </dgm:t>
    </dgm:pt>
    <dgm:pt modelId="{5DAE4691-B373-AC46-8101-7938305B1119}" type="pres">
      <dgm:prSet presAssocID="{87F56789-FD83-9E44-9F89-B29B5F75F05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F981A3-6DD5-964B-8670-C69949844158}" type="pres">
      <dgm:prSet presAssocID="{0EE48B04-AEB2-3646-8290-26CA98160531}" presName="Accent1" presStyleCnt="0"/>
      <dgm:spPr/>
    </dgm:pt>
    <dgm:pt modelId="{B0C3AE79-7F8C-4F48-84EB-91559CA9CCDE}" type="pres">
      <dgm:prSet presAssocID="{0EE48B04-AEB2-3646-8290-26CA98160531}" presName="Accent" presStyleLbl="node1" presStyleIdx="0" presStyleCnt="3" custScaleX="190697" custScaleY="121540" custLinFactNeighborX="96530" custLinFactNeighborY="-7163"/>
      <dgm:spPr/>
    </dgm:pt>
    <dgm:pt modelId="{42994571-FADE-134C-A5CC-DBAA9F631C51}" type="pres">
      <dgm:prSet presAssocID="{0EE48B04-AEB2-3646-8290-26CA98160531}" presName="Parent1" presStyleLbl="revTx" presStyleIdx="0" presStyleCnt="3" custScaleX="196848" custLinFactX="84316" custLinFactNeighborX="100000" custLinFactNeighborY="-268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17E59-9B9A-D544-B6F0-220F12EED60A}" type="pres">
      <dgm:prSet presAssocID="{C7EB6853-A6E7-5743-9382-A93F82997058}" presName="Accent2" presStyleCnt="0"/>
      <dgm:spPr/>
    </dgm:pt>
    <dgm:pt modelId="{A72DE621-8B35-CE41-A413-0528E0C3EEB3}" type="pres">
      <dgm:prSet presAssocID="{C7EB6853-A6E7-5743-9382-A93F82997058}" presName="Accent" presStyleLbl="node1" presStyleIdx="1" presStyleCnt="3" custScaleX="219656" custScaleY="143236" custLinFactNeighborX="30930" custLinFactNeighborY="7139"/>
      <dgm:spPr/>
    </dgm:pt>
    <dgm:pt modelId="{607EBCEF-CFF5-304E-8F3F-5AF9F0DB9FC0}" type="pres">
      <dgm:prSet presAssocID="{C7EB6853-A6E7-5743-9382-A93F82997058}" presName="Parent2" presStyleLbl="revTx" presStyleIdx="1" presStyleCnt="3" custScaleX="196848" custLinFactNeighborX="10243" custLinFactNeighborY="155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34FE9-F035-D040-A3C6-C04A261EC8CA}" type="pres">
      <dgm:prSet presAssocID="{67ECB479-E626-2F44-BBDC-C10A345341E8}" presName="Accent3" presStyleCnt="0"/>
      <dgm:spPr/>
    </dgm:pt>
    <dgm:pt modelId="{115CBBC7-0709-2440-A628-D367BBBE7C55}" type="pres">
      <dgm:prSet presAssocID="{67ECB479-E626-2F44-BBDC-C10A345341E8}" presName="Accent" presStyleLbl="node1" presStyleIdx="2" presStyleCnt="3" custScaleX="231089" custScaleY="132146" custLinFactX="47951" custLinFactNeighborX="100000" custLinFactNeighborY="9799"/>
      <dgm:spPr/>
    </dgm:pt>
    <dgm:pt modelId="{A6819037-CCC4-7049-987C-5C6A9A0F908B}" type="pres">
      <dgm:prSet presAssocID="{67ECB479-E626-2F44-BBDC-C10A345341E8}" presName="Parent3" presStyleLbl="revTx" presStyleIdx="2" presStyleCnt="3" custScaleX="196848" custLinFactX="100000" custLinFactNeighborX="130632" custLinFactNeighborY="19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59F78E-1E9C-4EF8-8F66-94C5EABB6AFE}" type="presOf" srcId="{0EE48B04-AEB2-3646-8290-26CA98160531}" destId="{42994571-FADE-134C-A5CC-DBAA9F631C51}" srcOrd="0" destOrd="0" presId="urn:microsoft.com/office/officeart/2009/layout/CircleArrowProcess"/>
    <dgm:cxn modelId="{2EA793A9-51FE-4B5F-95D8-7E9C33040143}" type="presOf" srcId="{87F56789-FD83-9E44-9F89-B29B5F75F056}" destId="{5DAE4691-B373-AC46-8101-7938305B1119}" srcOrd="0" destOrd="0" presId="urn:microsoft.com/office/officeart/2009/layout/CircleArrowProcess"/>
    <dgm:cxn modelId="{EFDF4D69-3BDB-CD45-A1F1-0901102D2305}" srcId="{87F56789-FD83-9E44-9F89-B29B5F75F056}" destId="{0EE48B04-AEB2-3646-8290-26CA98160531}" srcOrd="0" destOrd="0" parTransId="{5F1FCFD7-B65F-094C-8C34-5302497CB21F}" sibTransId="{0347FD38-AB50-774A-B38B-D3ACD5A99F8D}"/>
    <dgm:cxn modelId="{9AD6F818-4FE3-4F45-B491-7B63E576830D}" type="presOf" srcId="{C7EB6853-A6E7-5743-9382-A93F82997058}" destId="{607EBCEF-CFF5-304E-8F3F-5AF9F0DB9FC0}" srcOrd="0" destOrd="0" presId="urn:microsoft.com/office/officeart/2009/layout/CircleArrowProcess"/>
    <dgm:cxn modelId="{4C013B12-3812-8D44-AEC8-9692E27D684C}" srcId="{87F56789-FD83-9E44-9F89-B29B5F75F056}" destId="{67ECB479-E626-2F44-BBDC-C10A345341E8}" srcOrd="2" destOrd="0" parTransId="{2E5B82E1-A427-B440-BD03-A86329F1FB79}" sibTransId="{B01078F2-B37D-EE47-B3CC-CDE594846C10}"/>
    <dgm:cxn modelId="{4D683AAF-AF21-0D42-AEFD-FC640A2C0233}" srcId="{87F56789-FD83-9E44-9F89-B29B5F75F056}" destId="{C7EB6853-A6E7-5743-9382-A93F82997058}" srcOrd="1" destOrd="0" parTransId="{998A8949-D250-6E44-A50E-B8A37A08C49C}" sibTransId="{688539B1-2F49-404B-B2EF-8F9923CEA2C6}"/>
    <dgm:cxn modelId="{863B614D-FC57-4AEB-86DB-03391EC69E5D}" type="presOf" srcId="{67ECB479-E626-2F44-BBDC-C10A345341E8}" destId="{A6819037-CCC4-7049-987C-5C6A9A0F908B}" srcOrd="0" destOrd="0" presId="urn:microsoft.com/office/officeart/2009/layout/CircleArrowProcess"/>
    <dgm:cxn modelId="{1485B07D-C605-4E69-8365-0619E21D1983}" type="presParOf" srcId="{5DAE4691-B373-AC46-8101-7938305B1119}" destId="{36F981A3-6DD5-964B-8670-C69949844158}" srcOrd="0" destOrd="0" presId="urn:microsoft.com/office/officeart/2009/layout/CircleArrowProcess"/>
    <dgm:cxn modelId="{C3837484-C835-4B54-9354-C18A466D5149}" type="presParOf" srcId="{36F981A3-6DD5-964B-8670-C69949844158}" destId="{B0C3AE79-7F8C-4F48-84EB-91559CA9CCDE}" srcOrd="0" destOrd="0" presId="urn:microsoft.com/office/officeart/2009/layout/CircleArrowProcess"/>
    <dgm:cxn modelId="{43061C2F-92E0-4A1C-A311-41D3484981D6}" type="presParOf" srcId="{5DAE4691-B373-AC46-8101-7938305B1119}" destId="{42994571-FADE-134C-A5CC-DBAA9F631C51}" srcOrd="1" destOrd="0" presId="urn:microsoft.com/office/officeart/2009/layout/CircleArrowProcess"/>
    <dgm:cxn modelId="{E5AD39AA-710D-4FA1-8EAB-23EC1B4D60E8}" type="presParOf" srcId="{5DAE4691-B373-AC46-8101-7938305B1119}" destId="{05417E59-9B9A-D544-B6F0-220F12EED60A}" srcOrd="2" destOrd="0" presId="urn:microsoft.com/office/officeart/2009/layout/CircleArrowProcess"/>
    <dgm:cxn modelId="{811F06C2-4FF7-4A20-83A2-FD74E6A13E25}" type="presParOf" srcId="{05417E59-9B9A-D544-B6F0-220F12EED60A}" destId="{A72DE621-8B35-CE41-A413-0528E0C3EEB3}" srcOrd="0" destOrd="0" presId="urn:microsoft.com/office/officeart/2009/layout/CircleArrowProcess"/>
    <dgm:cxn modelId="{F286286D-B8E5-4A0D-A98A-DB17B1BA519C}" type="presParOf" srcId="{5DAE4691-B373-AC46-8101-7938305B1119}" destId="{607EBCEF-CFF5-304E-8F3F-5AF9F0DB9FC0}" srcOrd="3" destOrd="0" presId="urn:microsoft.com/office/officeart/2009/layout/CircleArrowProcess"/>
    <dgm:cxn modelId="{494E4EF9-4029-4090-8A97-7B4BEA364A67}" type="presParOf" srcId="{5DAE4691-B373-AC46-8101-7938305B1119}" destId="{32234FE9-F035-D040-A3C6-C04A261EC8CA}" srcOrd="4" destOrd="0" presId="urn:microsoft.com/office/officeart/2009/layout/CircleArrowProcess"/>
    <dgm:cxn modelId="{97E309E4-9418-406C-9D33-6FE464710A61}" type="presParOf" srcId="{32234FE9-F035-D040-A3C6-C04A261EC8CA}" destId="{115CBBC7-0709-2440-A628-D367BBBE7C55}" srcOrd="0" destOrd="0" presId="urn:microsoft.com/office/officeart/2009/layout/CircleArrowProcess"/>
    <dgm:cxn modelId="{0D136BAB-C1D5-4306-8F23-264BDD247692}" type="presParOf" srcId="{5DAE4691-B373-AC46-8101-7938305B1119}" destId="{A6819037-CCC4-7049-987C-5C6A9A0F908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936A8B-6973-452A-918A-7F4DE852D4B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4CADA-13CC-4098-A8F1-3DD87F1308CA}">
      <dgm:prSet phldrT="[Text]" custT="1"/>
      <dgm:spPr/>
      <dgm:t>
        <a:bodyPr/>
        <a:lstStyle/>
        <a:p>
          <a:r>
            <a:rPr lang="en-US" sz="1600" dirty="0" smtClean="0"/>
            <a:t>Established credit history and improved scores</a:t>
          </a:r>
          <a:endParaRPr lang="en-US" sz="1600" dirty="0"/>
        </a:p>
      </dgm:t>
    </dgm:pt>
    <dgm:pt modelId="{B3B60D91-6FF9-4ADC-A907-4202008114C7}" type="parTrans" cxnId="{3A372621-1416-4B38-8B0E-6D05D968A42A}">
      <dgm:prSet/>
      <dgm:spPr/>
      <dgm:t>
        <a:bodyPr/>
        <a:lstStyle/>
        <a:p>
          <a:endParaRPr lang="en-US"/>
        </a:p>
      </dgm:t>
    </dgm:pt>
    <dgm:pt modelId="{685FECAB-7C74-42D0-B546-3130BA8E2145}" type="sibTrans" cxnId="{3A372621-1416-4B38-8B0E-6D05D968A42A}">
      <dgm:prSet/>
      <dgm:spPr/>
      <dgm:t>
        <a:bodyPr/>
        <a:lstStyle/>
        <a:p>
          <a:endParaRPr lang="en-US"/>
        </a:p>
      </dgm:t>
    </dgm:pt>
    <dgm:pt modelId="{A3E6AA26-0FEB-4B70-BF90-2DC28E5D4CFF}">
      <dgm:prSet phldrT="[Text]" custT="1"/>
      <dgm:spPr/>
      <dgm:t>
        <a:bodyPr/>
        <a:lstStyle/>
        <a:p>
          <a:r>
            <a:rPr lang="en-US" sz="1600" dirty="0" smtClean="0"/>
            <a:t>Access to  affordable financial products, housing, and employment opportunities</a:t>
          </a:r>
          <a:endParaRPr lang="en-US" sz="1600" dirty="0"/>
        </a:p>
      </dgm:t>
    </dgm:pt>
    <dgm:pt modelId="{C3D8F991-B1C2-4A5B-AF0C-1E0E619A025F}" type="parTrans" cxnId="{681EC90A-CACB-460D-A160-E33FCDAA59D9}">
      <dgm:prSet/>
      <dgm:spPr/>
      <dgm:t>
        <a:bodyPr/>
        <a:lstStyle/>
        <a:p>
          <a:endParaRPr lang="en-US"/>
        </a:p>
      </dgm:t>
    </dgm:pt>
    <dgm:pt modelId="{125759F2-C9FC-4437-85E2-A3DC17A77C9E}" type="sibTrans" cxnId="{681EC90A-CACB-460D-A160-E33FCDAA59D9}">
      <dgm:prSet/>
      <dgm:spPr/>
      <dgm:t>
        <a:bodyPr/>
        <a:lstStyle/>
        <a:p>
          <a:endParaRPr lang="en-US"/>
        </a:p>
      </dgm:t>
    </dgm:pt>
    <dgm:pt modelId="{BB78D511-049A-48F9-A09C-373453FA9AF8}">
      <dgm:prSet phldrT="[Text]" custT="1"/>
      <dgm:spPr/>
      <dgm:t>
        <a:bodyPr/>
        <a:lstStyle/>
        <a:p>
          <a:endParaRPr lang="en-US" sz="1600" b="0" dirty="0"/>
        </a:p>
      </dgm:t>
    </dgm:pt>
    <dgm:pt modelId="{B8E9D5A5-36D6-432F-B7D3-5EFBC5CF58B7}" type="parTrans" cxnId="{27E65D7D-BC19-4FD6-BFDC-D7C0401FD4B9}">
      <dgm:prSet/>
      <dgm:spPr/>
      <dgm:t>
        <a:bodyPr/>
        <a:lstStyle/>
        <a:p>
          <a:endParaRPr lang="en-US"/>
        </a:p>
      </dgm:t>
    </dgm:pt>
    <dgm:pt modelId="{C8176036-3854-4548-9C76-B58C3D2D87F2}" type="sibTrans" cxnId="{27E65D7D-BC19-4FD6-BFDC-D7C0401FD4B9}">
      <dgm:prSet/>
      <dgm:spPr/>
      <dgm:t>
        <a:bodyPr/>
        <a:lstStyle/>
        <a:p>
          <a:endParaRPr lang="en-US"/>
        </a:p>
      </dgm:t>
    </dgm:pt>
    <dgm:pt modelId="{7E7BD10F-C7F5-4C24-8D2A-0847B95E173B}">
      <dgm:prSet custT="1"/>
      <dgm:spPr/>
      <dgm:t>
        <a:bodyPr/>
        <a:lstStyle/>
        <a:p>
          <a:r>
            <a:rPr lang="en-US" sz="1600" dirty="0" smtClean="0"/>
            <a:t>Increased savings and financial stability</a:t>
          </a:r>
          <a:endParaRPr lang="en-US" sz="1600" dirty="0"/>
        </a:p>
      </dgm:t>
    </dgm:pt>
    <dgm:pt modelId="{73AEE275-69EF-454A-AB4A-0821D36CFABD}" type="parTrans" cxnId="{E32368F2-A8E6-4427-B869-82921AE93C81}">
      <dgm:prSet/>
      <dgm:spPr/>
      <dgm:t>
        <a:bodyPr/>
        <a:lstStyle/>
        <a:p>
          <a:endParaRPr lang="en-US"/>
        </a:p>
      </dgm:t>
    </dgm:pt>
    <dgm:pt modelId="{F6E92149-69F6-4894-9C09-9B920833A266}" type="sibTrans" cxnId="{E32368F2-A8E6-4427-B869-82921AE93C81}">
      <dgm:prSet/>
      <dgm:spPr/>
      <dgm:t>
        <a:bodyPr/>
        <a:lstStyle/>
        <a:p>
          <a:endParaRPr lang="en-US"/>
        </a:p>
      </dgm:t>
    </dgm:pt>
    <dgm:pt modelId="{7EF48ABF-D5DD-4D8E-8DE1-3F74F61ACDE8}" type="pres">
      <dgm:prSet presAssocID="{07936A8B-6973-452A-918A-7F4DE852D4B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6C1F3-025F-43AE-A448-65342F803A16}" type="pres">
      <dgm:prSet presAssocID="{07936A8B-6973-452A-918A-7F4DE852D4B4}" presName="arrow" presStyleLbl="bgShp" presStyleIdx="0" presStyleCnt="1" custLinFactNeighborY="991"/>
      <dgm:spPr/>
    </dgm:pt>
    <dgm:pt modelId="{CD821864-F296-42FA-9402-072B057704ED}" type="pres">
      <dgm:prSet presAssocID="{07936A8B-6973-452A-918A-7F4DE852D4B4}" presName="arrowDiagram4" presStyleCnt="0"/>
      <dgm:spPr/>
    </dgm:pt>
    <dgm:pt modelId="{11E58E78-AFEB-4169-83A6-5EF2D623E2FB}" type="pres">
      <dgm:prSet presAssocID="{2E54CADA-13CC-4098-A8F1-3DD87F1308CA}" presName="bullet4a" presStyleLbl="node1" presStyleIdx="0" presStyleCnt="4" custLinFactX="-40566" custLinFactY="40070" custLinFactNeighborX="-100000" custLinFactNeighborY="100000"/>
      <dgm:spPr>
        <a:solidFill>
          <a:srgbClr val="FFC000"/>
        </a:solidFill>
      </dgm:spPr>
    </dgm:pt>
    <dgm:pt modelId="{93519925-5FB2-4303-B364-5486A5DC1254}" type="pres">
      <dgm:prSet presAssocID="{2E54CADA-13CC-4098-A8F1-3DD87F1308CA}" presName="textBox4a" presStyleLbl="revTx" presStyleIdx="0" presStyleCnt="4" custScaleX="104396" custScaleY="82752" custLinFactNeighborX="-4203" custLinFactNeighborY="-45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0FFE6-96F8-48F9-881C-05E747CD73F3}" type="pres">
      <dgm:prSet presAssocID="{A3E6AA26-0FEB-4B70-BF90-2DC28E5D4CFF}" presName="bullet4b" presStyleLbl="node1" presStyleIdx="1" presStyleCnt="4" custLinFactNeighborX="-21869" custLinFactNeighborY="17948"/>
      <dgm:spPr>
        <a:solidFill>
          <a:srgbClr val="92D050"/>
        </a:solidFill>
      </dgm:spPr>
    </dgm:pt>
    <dgm:pt modelId="{E59E1EB7-E2DB-451C-B04D-26C20C3493D7}" type="pres">
      <dgm:prSet presAssocID="{A3E6AA26-0FEB-4B70-BF90-2DC28E5D4CFF}" presName="textBox4b" presStyleLbl="revTx" presStyleIdx="1" presStyleCnt="4" custScaleX="97007" custScaleY="49176" custLinFactNeighborX="1974" custLinFactNeighborY="-60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C2657-9E46-4441-AD8A-89E051B23B81}" type="pres">
      <dgm:prSet presAssocID="{7E7BD10F-C7F5-4C24-8D2A-0847B95E173B}" presName="bullet4c" presStyleLbl="node1" presStyleIdx="2" presStyleCnt="4"/>
      <dgm:spPr/>
    </dgm:pt>
    <dgm:pt modelId="{84630A0A-425F-4047-BD48-C69A6A6BB4C3}" type="pres">
      <dgm:prSet presAssocID="{7E7BD10F-C7F5-4C24-8D2A-0847B95E173B}" presName="textBox4c" presStyleLbl="revTx" presStyleIdx="2" presStyleCnt="4" custScaleX="80137" custLinFactNeighborX="236" custLinFactNeighborY="-18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DF712-97F3-48A7-A9CC-7BC06C65DEFE}" type="pres">
      <dgm:prSet presAssocID="{BB78D511-049A-48F9-A09C-373453FA9AF8}" presName="bullet4d" presStyleLbl="node1" presStyleIdx="3" presStyleCnt="4"/>
      <dgm:spPr>
        <a:solidFill>
          <a:srgbClr val="7030A0"/>
        </a:solidFill>
      </dgm:spPr>
    </dgm:pt>
    <dgm:pt modelId="{0BB888CF-863F-40E9-9337-51855CEED08C}" type="pres">
      <dgm:prSet presAssocID="{BB78D511-049A-48F9-A09C-373453FA9AF8}" presName="textBox4d" presStyleLbl="revTx" presStyleIdx="3" presStyleCnt="4" custLinFactNeighborX="5455" custLinFactNeighborY="-13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6A0802-7C47-4A5E-8461-1D4D71B33D9A}" type="presOf" srcId="{2E54CADA-13CC-4098-A8F1-3DD87F1308CA}" destId="{93519925-5FB2-4303-B364-5486A5DC1254}" srcOrd="0" destOrd="0" presId="urn:microsoft.com/office/officeart/2005/8/layout/arrow2"/>
    <dgm:cxn modelId="{34AA5FEE-4C39-4075-8020-EA01771305F4}" type="presOf" srcId="{A3E6AA26-0FEB-4B70-BF90-2DC28E5D4CFF}" destId="{E59E1EB7-E2DB-451C-B04D-26C20C3493D7}" srcOrd="0" destOrd="0" presId="urn:microsoft.com/office/officeart/2005/8/layout/arrow2"/>
    <dgm:cxn modelId="{D5F7F106-7E92-4B22-8F52-935465BF3500}" type="presOf" srcId="{7E7BD10F-C7F5-4C24-8D2A-0847B95E173B}" destId="{84630A0A-425F-4047-BD48-C69A6A6BB4C3}" srcOrd="0" destOrd="0" presId="urn:microsoft.com/office/officeart/2005/8/layout/arrow2"/>
    <dgm:cxn modelId="{3A372621-1416-4B38-8B0E-6D05D968A42A}" srcId="{07936A8B-6973-452A-918A-7F4DE852D4B4}" destId="{2E54CADA-13CC-4098-A8F1-3DD87F1308CA}" srcOrd="0" destOrd="0" parTransId="{B3B60D91-6FF9-4ADC-A907-4202008114C7}" sibTransId="{685FECAB-7C74-42D0-B546-3130BA8E2145}"/>
    <dgm:cxn modelId="{681EC90A-CACB-460D-A160-E33FCDAA59D9}" srcId="{07936A8B-6973-452A-918A-7F4DE852D4B4}" destId="{A3E6AA26-0FEB-4B70-BF90-2DC28E5D4CFF}" srcOrd="1" destOrd="0" parTransId="{C3D8F991-B1C2-4A5B-AF0C-1E0E619A025F}" sibTransId="{125759F2-C9FC-4437-85E2-A3DC17A77C9E}"/>
    <dgm:cxn modelId="{258AD777-B63E-4E46-9D47-74E3474124C4}" type="presOf" srcId="{07936A8B-6973-452A-918A-7F4DE852D4B4}" destId="{7EF48ABF-D5DD-4D8E-8DE1-3F74F61ACDE8}" srcOrd="0" destOrd="0" presId="urn:microsoft.com/office/officeart/2005/8/layout/arrow2"/>
    <dgm:cxn modelId="{27E65D7D-BC19-4FD6-BFDC-D7C0401FD4B9}" srcId="{07936A8B-6973-452A-918A-7F4DE852D4B4}" destId="{BB78D511-049A-48F9-A09C-373453FA9AF8}" srcOrd="3" destOrd="0" parTransId="{B8E9D5A5-36D6-432F-B7D3-5EFBC5CF58B7}" sibTransId="{C8176036-3854-4548-9C76-B58C3D2D87F2}"/>
    <dgm:cxn modelId="{F04C21A6-2202-461E-8DAA-054F6D99FD23}" type="presOf" srcId="{BB78D511-049A-48F9-A09C-373453FA9AF8}" destId="{0BB888CF-863F-40E9-9337-51855CEED08C}" srcOrd="0" destOrd="0" presId="urn:microsoft.com/office/officeart/2005/8/layout/arrow2"/>
    <dgm:cxn modelId="{E32368F2-A8E6-4427-B869-82921AE93C81}" srcId="{07936A8B-6973-452A-918A-7F4DE852D4B4}" destId="{7E7BD10F-C7F5-4C24-8D2A-0847B95E173B}" srcOrd="2" destOrd="0" parTransId="{73AEE275-69EF-454A-AB4A-0821D36CFABD}" sibTransId="{F6E92149-69F6-4894-9C09-9B920833A266}"/>
    <dgm:cxn modelId="{ADE194AD-7D4A-4323-8745-2FAF8C918114}" type="presParOf" srcId="{7EF48ABF-D5DD-4D8E-8DE1-3F74F61ACDE8}" destId="{5F26C1F3-025F-43AE-A448-65342F803A16}" srcOrd="0" destOrd="0" presId="urn:microsoft.com/office/officeart/2005/8/layout/arrow2"/>
    <dgm:cxn modelId="{0BCDB01D-2219-4EFC-9064-092CEE439F7A}" type="presParOf" srcId="{7EF48ABF-D5DD-4D8E-8DE1-3F74F61ACDE8}" destId="{CD821864-F296-42FA-9402-072B057704ED}" srcOrd="1" destOrd="0" presId="urn:microsoft.com/office/officeart/2005/8/layout/arrow2"/>
    <dgm:cxn modelId="{4F8AC972-548E-4B62-9742-B2054E2D5D00}" type="presParOf" srcId="{CD821864-F296-42FA-9402-072B057704ED}" destId="{11E58E78-AFEB-4169-83A6-5EF2D623E2FB}" srcOrd="0" destOrd="0" presId="urn:microsoft.com/office/officeart/2005/8/layout/arrow2"/>
    <dgm:cxn modelId="{C54413CE-B91E-4676-A310-E59E1EA58FE2}" type="presParOf" srcId="{CD821864-F296-42FA-9402-072B057704ED}" destId="{93519925-5FB2-4303-B364-5486A5DC1254}" srcOrd="1" destOrd="0" presId="urn:microsoft.com/office/officeart/2005/8/layout/arrow2"/>
    <dgm:cxn modelId="{3789EFD0-766D-4C09-BCC1-B11B22F8BF58}" type="presParOf" srcId="{CD821864-F296-42FA-9402-072B057704ED}" destId="{A0E0FFE6-96F8-48F9-881C-05E747CD73F3}" srcOrd="2" destOrd="0" presId="urn:microsoft.com/office/officeart/2005/8/layout/arrow2"/>
    <dgm:cxn modelId="{28920019-212B-446B-8A0D-5CC4691A2D9A}" type="presParOf" srcId="{CD821864-F296-42FA-9402-072B057704ED}" destId="{E59E1EB7-E2DB-451C-B04D-26C20C3493D7}" srcOrd="3" destOrd="0" presId="urn:microsoft.com/office/officeart/2005/8/layout/arrow2"/>
    <dgm:cxn modelId="{4464DAEB-D374-43FF-B968-E5A2D4AA8574}" type="presParOf" srcId="{CD821864-F296-42FA-9402-072B057704ED}" destId="{F5BC2657-9E46-4441-AD8A-89E051B23B81}" srcOrd="4" destOrd="0" presId="urn:microsoft.com/office/officeart/2005/8/layout/arrow2"/>
    <dgm:cxn modelId="{F4EFA645-37D4-492D-8C9E-DE7153F31867}" type="presParOf" srcId="{CD821864-F296-42FA-9402-072B057704ED}" destId="{84630A0A-425F-4047-BD48-C69A6A6BB4C3}" srcOrd="5" destOrd="0" presId="urn:microsoft.com/office/officeart/2005/8/layout/arrow2"/>
    <dgm:cxn modelId="{411EF262-178F-4A5C-A0FC-FA8DC6F56CF1}" type="presParOf" srcId="{CD821864-F296-42FA-9402-072B057704ED}" destId="{9E5DF712-97F3-48A7-A9CC-7BC06C65DEFE}" srcOrd="6" destOrd="0" presId="urn:microsoft.com/office/officeart/2005/8/layout/arrow2"/>
    <dgm:cxn modelId="{0B9A944A-DECE-4778-8287-9FAAA26DE81A}" type="presParOf" srcId="{CD821864-F296-42FA-9402-072B057704ED}" destId="{0BB888CF-863F-40E9-9337-51855CEED08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681E79-3C4B-475E-AEBA-C28D2458CC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886D83-4798-487C-A23B-CB60985DB595}">
      <dgm:prSet phldrT="[Text]"/>
      <dgm:spPr/>
      <dgm:t>
        <a:bodyPr/>
        <a:lstStyle/>
        <a:p>
          <a:r>
            <a:rPr lang="en-US" dirty="0" smtClean="0"/>
            <a:t>Increased Score</a:t>
          </a:r>
          <a:endParaRPr lang="en-US" dirty="0"/>
        </a:p>
      </dgm:t>
    </dgm:pt>
    <dgm:pt modelId="{2E6D1DCA-E3EB-43AD-9932-7B9AE947179B}" type="parTrans" cxnId="{D503C8E6-9324-4017-824C-9B9C48E3B7F3}">
      <dgm:prSet/>
      <dgm:spPr/>
      <dgm:t>
        <a:bodyPr/>
        <a:lstStyle/>
        <a:p>
          <a:endParaRPr lang="en-US"/>
        </a:p>
      </dgm:t>
    </dgm:pt>
    <dgm:pt modelId="{AEEEF3BE-EED6-489E-B853-6835F3F16EBA}" type="sibTrans" cxnId="{D503C8E6-9324-4017-824C-9B9C48E3B7F3}">
      <dgm:prSet/>
      <dgm:spPr/>
      <dgm:t>
        <a:bodyPr/>
        <a:lstStyle/>
        <a:p>
          <a:endParaRPr lang="en-US"/>
        </a:p>
      </dgm:t>
    </dgm:pt>
    <dgm:pt modelId="{F30F02E4-533A-4238-B40E-514D3CCA4DC3}">
      <dgm:prSet phldrT="[Text]"/>
      <dgm:spPr/>
      <dgm:t>
        <a:bodyPr/>
        <a:lstStyle/>
        <a:p>
          <a:r>
            <a:rPr lang="en-US" dirty="0" smtClean="0"/>
            <a:t>Refinanced Credit Card Interest Rate</a:t>
          </a:r>
          <a:endParaRPr lang="en-US" dirty="0"/>
        </a:p>
      </dgm:t>
    </dgm:pt>
    <dgm:pt modelId="{F02F9CBA-CBE4-4D49-829E-0B4CBE7DACBD}" type="parTrans" cxnId="{C916B794-D07F-4431-8730-833107837D32}">
      <dgm:prSet/>
      <dgm:spPr/>
      <dgm:t>
        <a:bodyPr/>
        <a:lstStyle/>
        <a:p>
          <a:endParaRPr lang="en-US"/>
        </a:p>
      </dgm:t>
    </dgm:pt>
    <dgm:pt modelId="{4896BF40-18D9-45E9-9BF9-B6A0A69FACF6}" type="sibTrans" cxnId="{C916B794-D07F-4431-8730-833107837D32}">
      <dgm:prSet/>
      <dgm:spPr/>
      <dgm:t>
        <a:bodyPr/>
        <a:lstStyle/>
        <a:p>
          <a:endParaRPr lang="en-US"/>
        </a:p>
      </dgm:t>
    </dgm:pt>
    <dgm:pt modelId="{D55471EC-912F-4802-809B-2F147DF0E91B}">
      <dgm:prSet phldrT="[Text]"/>
      <dgm:spPr/>
      <dgm:t>
        <a:bodyPr/>
        <a:lstStyle/>
        <a:p>
          <a:r>
            <a:rPr lang="en-US" dirty="0" smtClean="0"/>
            <a:t>Obtained Small Business Loan</a:t>
          </a:r>
          <a:endParaRPr lang="en-US" dirty="0"/>
        </a:p>
      </dgm:t>
    </dgm:pt>
    <dgm:pt modelId="{BDCD2E83-B142-4E09-AE97-B359D5DB3583}" type="parTrans" cxnId="{A9427765-D143-4D26-BCB4-13510358930E}">
      <dgm:prSet/>
      <dgm:spPr/>
      <dgm:t>
        <a:bodyPr/>
        <a:lstStyle/>
        <a:p>
          <a:endParaRPr lang="en-US"/>
        </a:p>
      </dgm:t>
    </dgm:pt>
    <dgm:pt modelId="{5C37E559-75B0-4EC4-AAFF-F3A9855AA184}" type="sibTrans" cxnId="{A9427765-D143-4D26-BCB4-13510358930E}">
      <dgm:prSet/>
      <dgm:spPr/>
      <dgm:t>
        <a:bodyPr/>
        <a:lstStyle/>
        <a:p>
          <a:endParaRPr lang="en-US"/>
        </a:p>
      </dgm:t>
    </dgm:pt>
    <dgm:pt modelId="{AF01FA2F-BA0B-4EDE-8BA8-CC4DBA9A44F1}">
      <dgm:prSet/>
      <dgm:spPr/>
      <dgm:t>
        <a:bodyPr/>
        <a:lstStyle/>
        <a:p>
          <a:r>
            <a:rPr lang="en-US" dirty="0" smtClean="0"/>
            <a:t>Increased Income</a:t>
          </a:r>
          <a:endParaRPr lang="en-US" dirty="0"/>
        </a:p>
      </dgm:t>
    </dgm:pt>
    <dgm:pt modelId="{91D01656-0843-4DCC-8D7F-D7D1487E576B}" type="parTrans" cxnId="{74412E96-D01E-48DF-87A4-D7E736A4977D}">
      <dgm:prSet/>
      <dgm:spPr/>
      <dgm:t>
        <a:bodyPr/>
        <a:lstStyle/>
        <a:p>
          <a:endParaRPr lang="en-US"/>
        </a:p>
      </dgm:t>
    </dgm:pt>
    <dgm:pt modelId="{785E54EF-1640-49FA-BD89-B7EBC7573139}" type="sibTrans" cxnId="{74412E96-D01E-48DF-87A4-D7E736A4977D}">
      <dgm:prSet/>
      <dgm:spPr/>
      <dgm:t>
        <a:bodyPr/>
        <a:lstStyle/>
        <a:p>
          <a:endParaRPr lang="en-US"/>
        </a:p>
      </dgm:t>
    </dgm:pt>
    <dgm:pt modelId="{2861DCED-755E-44F2-B04D-B35E0A3D77C2}" type="pres">
      <dgm:prSet presAssocID="{67681E79-3C4B-475E-AEBA-C28D2458CC58}" presName="Name0" presStyleCnt="0">
        <dgm:presLayoutVars>
          <dgm:dir/>
          <dgm:animLvl val="lvl"/>
          <dgm:resizeHandles val="exact"/>
        </dgm:presLayoutVars>
      </dgm:prSet>
      <dgm:spPr/>
    </dgm:pt>
    <dgm:pt modelId="{6FD04E77-AAAB-4A9D-91A9-F72006760E8C}" type="pres">
      <dgm:prSet presAssocID="{1A886D83-4798-487C-A23B-CB60985DB59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A50BF-E81E-480D-BA09-AE2BD90CD0C3}" type="pres">
      <dgm:prSet presAssocID="{AEEEF3BE-EED6-489E-B853-6835F3F16EBA}" presName="parTxOnlySpace" presStyleCnt="0"/>
      <dgm:spPr/>
    </dgm:pt>
    <dgm:pt modelId="{134FB5BA-F65E-4B89-BB04-1C8E4C2FA5A4}" type="pres">
      <dgm:prSet presAssocID="{F30F02E4-533A-4238-B40E-514D3CCA4DC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A07B3-B73D-4842-9C0B-2C78F2428EF9}" type="pres">
      <dgm:prSet presAssocID="{4896BF40-18D9-45E9-9BF9-B6A0A69FACF6}" presName="parTxOnlySpace" presStyleCnt="0"/>
      <dgm:spPr/>
    </dgm:pt>
    <dgm:pt modelId="{D4E9CAD0-8B86-49EC-A4AD-849F13A2B651}" type="pres">
      <dgm:prSet presAssocID="{D55471EC-912F-4802-809B-2F147DF0E91B}" presName="parTxOnly" presStyleLbl="node1" presStyleIdx="2" presStyleCnt="4" custLinFactNeighborY="-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90D6E-1E63-4391-96F4-24B4FB45BFE3}" type="pres">
      <dgm:prSet presAssocID="{5C37E559-75B0-4EC4-AAFF-F3A9855AA184}" presName="parTxOnlySpace" presStyleCnt="0"/>
      <dgm:spPr/>
    </dgm:pt>
    <dgm:pt modelId="{E8D4A74D-7024-4623-A6E2-BAE2F353E092}" type="pres">
      <dgm:prSet presAssocID="{AF01FA2F-BA0B-4EDE-8BA8-CC4DBA9A44F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C2F7D-9A55-4EE3-A21F-894F3E484E9F}" type="presOf" srcId="{AF01FA2F-BA0B-4EDE-8BA8-CC4DBA9A44F1}" destId="{E8D4A74D-7024-4623-A6E2-BAE2F353E092}" srcOrd="0" destOrd="0" presId="urn:microsoft.com/office/officeart/2005/8/layout/chevron1"/>
    <dgm:cxn modelId="{4AA60959-4585-4C0A-8DBF-12B301FBA592}" type="presOf" srcId="{1A886D83-4798-487C-A23B-CB60985DB595}" destId="{6FD04E77-AAAB-4A9D-91A9-F72006760E8C}" srcOrd="0" destOrd="0" presId="urn:microsoft.com/office/officeart/2005/8/layout/chevron1"/>
    <dgm:cxn modelId="{A9427765-D143-4D26-BCB4-13510358930E}" srcId="{67681E79-3C4B-475E-AEBA-C28D2458CC58}" destId="{D55471EC-912F-4802-809B-2F147DF0E91B}" srcOrd="2" destOrd="0" parTransId="{BDCD2E83-B142-4E09-AE97-B359D5DB3583}" sibTransId="{5C37E559-75B0-4EC4-AAFF-F3A9855AA184}"/>
    <dgm:cxn modelId="{C916B794-D07F-4431-8730-833107837D32}" srcId="{67681E79-3C4B-475E-AEBA-C28D2458CC58}" destId="{F30F02E4-533A-4238-B40E-514D3CCA4DC3}" srcOrd="1" destOrd="0" parTransId="{F02F9CBA-CBE4-4D49-829E-0B4CBE7DACBD}" sibTransId="{4896BF40-18D9-45E9-9BF9-B6A0A69FACF6}"/>
    <dgm:cxn modelId="{6F725B28-80AF-4264-9DC5-3ED40CDD6285}" type="presOf" srcId="{67681E79-3C4B-475E-AEBA-C28D2458CC58}" destId="{2861DCED-755E-44F2-B04D-B35E0A3D77C2}" srcOrd="0" destOrd="0" presId="urn:microsoft.com/office/officeart/2005/8/layout/chevron1"/>
    <dgm:cxn modelId="{D503C8E6-9324-4017-824C-9B9C48E3B7F3}" srcId="{67681E79-3C4B-475E-AEBA-C28D2458CC58}" destId="{1A886D83-4798-487C-A23B-CB60985DB595}" srcOrd="0" destOrd="0" parTransId="{2E6D1DCA-E3EB-43AD-9932-7B9AE947179B}" sibTransId="{AEEEF3BE-EED6-489E-B853-6835F3F16EBA}"/>
    <dgm:cxn modelId="{E106333C-E46C-4A14-BD49-8F081375478C}" type="presOf" srcId="{F30F02E4-533A-4238-B40E-514D3CCA4DC3}" destId="{134FB5BA-F65E-4B89-BB04-1C8E4C2FA5A4}" srcOrd="0" destOrd="0" presId="urn:microsoft.com/office/officeart/2005/8/layout/chevron1"/>
    <dgm:cxn modelId="{74412E96-D01E-48DF-87A4-D7E736A4977D}" srcId="{67681E79-3C4B-475E-AEBA-C28D2458CC58}" destId="{AF01FA2F-BA0B-4EDE-8BA8-CC4DBA9A44F1}" srcOrd="3" destOrd="0" parTransId="{91D01656-0843-4DCC-8D7F-D7D1487E576B}" sibTransId="{785E54EF-1640-49FA-BD89-B7EBC7573139}"/>
    <dgm:cxn modelId="{6D3DE70D-6E4D-4F9F-B898-D22BC6F85423}" type="presOf" srcId="{D55471EC-912F-4802-809B-2F147DF0E91B}" destId="{D4E9CAD0-8B86-49EC-A4AD-849F13A2B651}" srcOrd="0" destOrd="0" presId="urn:microsoft.com/office/officeart/2005/8/layout/chevron1"/>
    <dgm:cxn modelId="{2C4032C5-B2D3-4D39-AE9E-836ED4C32B51}" type="presParOf" srcId="{2861DCED-755E-44F2-B04D-B35E0A3D77C2}" destId="{6FD04E77-AAAB-4A9D-91A9-F72006760E8C}" srcOrd="0" destOrd="0" presId="urn:microsoft.com/office/officeart/2005/8/layout/chevron1"/>
    <dgm:cxn modelId="{2BBC8FBB-D123-4922-A70D-7F897ABA2468}" type="presParOf" srcId="{2861DCED-755E-44F2-B04D-B35E0A3D77C2}" destId="{B7CA50BF-E81E-480D-BA09-AE2BD90CD0C3}" srcOrd="1" destOrd="0" presId="urn:microsoft.com/office/officeart/2005/8/layout/chevron1"/>
    <dgm:cxn modelId="{5A69FF26-723D-4AAE-958D-524C365D781E}" type="presParOf" srcId="{2861DCED-755E-44F2-B04D-B35E0A3D77C2}" destId="{134FB5BA-F65E-4B89-BB04-1C8E4C2FA5A4}" srcOrd="2" destOrd="0" presId="urn:microsoft.com/office/officeart/2005/8/layout/chevron1"/>
    <dgm:cxn modelId="{F67F3DFF-7306-4E4E-8158-2C25A84A0F2C}" type="presParOf" srcId="{2861DCED-755E-44F2-B04D-B35E0A3D77C2}" destId="{D0BA07B3-B73D-4842-9C0B-2C78F2428EF9}" srcOrd="3" destOrd="0" presId="urn:microsoft.com/office/officeart/2005/8/layout/chevron1"/>
    <dgm:cxn modelId="{31701B50-DF92-492B-9842-6880A422BFF4}" type="presParOf" srcId="{2861DCED-755E-44F2-B04D-B35E0A3D77C2}" destId="{D4E9CAD0-8B86-49EC-A4AD-849F13A2B651}" srcOrd="4" destOrd="0" presId="urn:microsoft.com/office/officeart/2005/8/layout/chevron1"/>
    <dgm:cxn modelId="{DAD70395-14DD-4FD6-BA7C-6CB2D7B39D71}" type="presParOf" srcId="{2861DCED-755E-44F2-B04D-B35E0A3D77C2}" destId="{8CD90D6E-1E63-4391-96F4-24B4FB45BFE3}" srcOrd="5" destOrd="0" presId="urn:microsoft.com/office/officeart/2005/8/layout/chevron1"/>
    <dgm:cxn modelId="{735A3542-8F05-4D6D-B88D-F4083F6FB7C4}" type="presParOf" srcId="{2861DCED-755E-44F2-B04D-B35E0A3D77C2}" destId="{E8D4A74D-7024-4623-A6E2-BAE2F353E0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89C96E-CF94-404C-9DFA-D36DAEC4A35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742C96F-25AD-4FF1-9527-F83EB1BD2BF4}">
      <dgm:prSet phldrT="[Text]"/>
      <dgm:spPr/>
      <dgm:t>
        <a:bodyPr/>
        <a:lstStyle/>
        <a:p>
          <a:r>
            <a:rPr lang="en-US" dirty="0" smtClean="0"/>
            <a:t>CBA Business Reporter</a:t>
          </a:r>
          <a:endParaRPr lang="en-US" dirty="0"/>
        </a:p>
      </dgm:t>
    </dgm:pt>
    <dgm:pt modelId="{92393DB9-CE75-4181-AA70-7CE8248B271A}" type="parTrans" cxnId="{8CD4A9BF-61F7-4693-86A1-8BA7A3C88631}">
      <dgm:prSet/>
      <dgm:spPr/>
      <dgm:t>
        <a:bodyPr/>
        <a:lstStyle/>
        <a:p>
          <a:endParaRPr lang="en-US"/>
        </a:p>
      </dgm:t>
    </dgm:pt>
    <dgm:pt modelId="{CED93FE9-2F7D-474E-98A6-6081CA4DDB86}" type="sibTrans" cxnId="{8CD4A9BF-61F7-4693-86A1-8BA7A3C88631}">
      <dgm:prSet/>
      <dgm:spPr/>
      <dgm:t>
        <a:bodyPr/>
        <a:lstStyle/>
        <a:p>
          <a:endParaRPr lang="en-US"/>
        </a:p>
      </dgm:t>
    </dgm:pt>
    <dgm:pt modelId="{88F0F6C1-23E6-4CD1-A94A-8CA86340CFA8}">
      <dgm:prSet phldrT="[Text]"/>
      <dgm:spPr/>
      <dgm:t>
        <a:bodyPr/>
        <a:lstStyle/>
        <a:p>
          <a:r>
            <a:rPr lang="en-US" dirty="0" smtClean="0"/>
            <a:t>CBA Access</a:t>
          </a:r>
          <a:endParaRPr lang="en-US" dirty="0"/>
        </a:p>
      </dgm:t>
    </dgm:pt>
    <dgm:pt modelId="{491DB78B-C40B-419A-B2D9-4078673633AE}" type="parTrans" cxnId="{6EFE75E3-ECA0-4587-8316-1E0B0336E246}">
      <dgm:prSet/>
      <dgm:spPr/>
      <dgm:t>
        <a:bodyPr/>
        <a:lstStyle/>
        <a:p>
          <a:endParaRPr lang="en-US"/>
        </a:p>
      </dgm:t>
    </dgm:pt>
    <dgm:pt modelId="{0C1FD499-AB8C-4CC9-A190-40CE767CDE56}" type="sibTrans" cxnId="{6EFE75E3-ECA0-4587-8316-1E0B0336E246}">
      <dgm:prSet/>
      <dgm:spPr/>
      <dgm:t>
        <a:bodyPr/>
        <a:lstStyle/>
        <a:p>
          <a:endParaRPr lang="en-US"/>
        </a:p>
      </dgm:t>
    </dgm:pt>
    <dgm:pt modelId="{C207AD58-6F68-4254-B962-94E96E2FAF10}">
      <dgm:prSet phldrT="[Text]"/>
      <dgm:spPr/>
      <dgm:t>
        <a:bodyPr/>
        <a:lstStyle/>
        <a:p>
          <a:r>
            <a:rPr lang="en-US" dirty="0" smtClean="0"/>
            <a:t>CBA Reporter</a:t>
          </a:r>
          <a:endParaRPr lang="en-US" dirty="0"/>
        </a:p>
      </dgm:t>
    </dgm:pt>
    <dgm:pt modelId="{495D2B51-F9F8-4F70-B6B0-3CCF06FCF123}" type="parTrans" cxnId="{03CE46EE-70EF-4245-8A91-48B3123AD9D2}">
      <dgm:prSet/>
      <dgm:spPr/>
      <dgm:t>
        <a:bodyPr/>
        <a:lstStyle/>
        <a:p>
          <a:endParaRPr lang="en-US"/>
        </a:p>
      </dgm:t>
    </dgm:pt>
    <dgm:pt modelId="{95503C5F-1F62-415A-86B9-CCBDA372CCAC}" type="sibTrans" cxnId="{03CE46EE-70EF-4245-8A91-48B3123AD9D2}">
      <dgm:prSet/>
      <dgm:spPr/>
      <dgm:t>
        <a:bodyPr/>
        <a:lstStyle/>
        <a:p>
          <a:endParaRPr lang="en-US"/>
        </a:p>
      </dgm:t>
    </dgm:pt>
    <dgm:pt modelId="{C8AAF96C-5A8D-46D8-81C6-7300DE034228}" type="pres">
      <dgm:prSet presAssocID="{AE89C96E-CF94-404C-9DFA-D36DAEC4A358}" presName="compositeShape" presStyleCnt="0">
        <dgm:presLayoutVars>
          <dgm:chMax val="7"/>
          <dgm:dir/>
          <dgm:resizeHandles val="exact"/>
        </dgm:presLayoutVars>
      </dgm:prSet>
      <dgm:spPr/>
    </dgm:pt>
    <dgm:pt modelId="{018D8923-BD48-4F00-B988-A61E750A75D7}" type="pres">
      <dgm:prSet presAssocID="{AE89C96E-CF94-404C-9DFA-D36DAEC4A358}" presName="wedge1" presStyleLbl="node1" presStyleIdx="0" presStyleCnt="3"/>
      <dgm:spPr/>
      <dgm:t>
        <a:bodyPr/>
        <a:lstStyle/>
        <a:p>
          <a:endParaRPr lang="en-US"/>
        </a:p>
      </dgm:t>
    </dgm:pt>
    <dgm:pt modelId="{1C0E9559-861B-4209-92EC-E05C5288CC99}" type="pres">
      <dgm:prSet presAssocID="{AE89C96E-CF94-404C-9DFA-D36DAEC4A358}" presName="dummy1a" presStyleCnt="0"/>
      <dgm:spPr/>
    </dgm:pt>
    <dgm:pt modelId="{6285BDCF-DE01-4380-8372-AF894FA2696E}" type="pres">
      <dgm:prSet presAssocID="{AE89C96E-CF94-404C-9DFA-D36DAEC4A358}" presName="dummy1b" presStyleCnt="0"/>
      <dgm:spPr/>
    </dgm:pt>
    <dgm:pt modelId="{4AD31A7C-D972-4DF9-98BA-2FE851B182C4}" type="pres">
      <dgm:prSet presAssocID="{AE89C96E-CF94-404C-9DFA-D36DAEC4A35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55D11-828D-4D12-9E17-23C54EF1CF24}" type="pres">
      <dgm:prSet presAssocID="{AE89C96E-CF94-404C-9DFA-D36DAEC4A358}" presName="wedge2" presStyleLbl="node1" presStyleIdx="1" presStyleCnt="3"/>
      <dgm:spPr/>
      <dgm:t>
        <a:bodyPr/>
        <a:lstStyle/>
        <a:p>
          <a:endParaRPr lang="en-US"/>
        </a:p>
      </dgm:t>
    </dgm:pt>
    <dgm:pt modelId="{EB91291E-16D4-4CBB-93B6-9200F6D75C7D}" type="pres">
      <dgm:prSet presAssocID="{AE89C96E-CF94-404C-9DFA-D36DAEC4A358}" presName="dummy2a" presStyleCnt="0"/>
      <dgm:spPr/>
    </dgm:pt>
    <dgm:pt modelId="{6A66BADA-1E26-496D-869D-B431A6541172}" type="pres">
      <dgm:prSet presAssocID="{AE89C96E-CF94-404C-9DFA-D36DAEC4A358}" presName="dummy2b" presStyleCnt="0"/>
      <dgm:spPr/>
    </dgm:pt>
    <dgm:pt modelId="{D6EC9F9A-E63C-4552-8E9E-2998A4113AB9}" type="pres">
      <dgm:prSet presAssocID="{AE89C96E-CF94-404C-9DFA-D36DAEC4A35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4D1EA-FF42-400B-88E0-D838D70B4AE4}" type="pres">
      <dgm:prSet presAssocID="{AE89C96E-CF94-404C-9DFA-D36DAEC4A358}" presName="wedge3" presStyleLbl="node1" presStyleIdx="2" presStyleCnt="3"/>
      <dgm:spPr/>
      <dgm:t>
        <a:bodyPr/>
        <a:lstStyle/>
        <a:p>
          <a:endParaRPr lang="en-US"/>
        </a:p>
      </dgm:t>
    </dgm:pt>
    <dgm:pt modelId="{B22BC2C0-44CD-4D6D-8F2D-A3D8DE13C6C7}" type="pres">
      <dgm:prSet presAssocID="{AE89C96E-CF94-404C-9DFA-D36DAEC4A358}" presName="dummy3a" presStyleCnt="0"/>
      <dgm:spPr/>
    </dgm:pt>
    <dgm:pt modelId="{A998B5AF-0092-419C-9221-7E1CE02B31AD}" type="pres">
      <dgm:prSet presAssocID="{AE89C96E-CF94-404C-9DFA-D36DAEC4A358}" presName="dummy3b" presStyleCnt="0"/>
      <dgm:spPr/>
    </dgm:pt>
    <dgm:pt modelId="{96457D4A-EFEA-412C-A681-5F3D3A54822F}" type="pres">
      <dgm:prSet presAssocID="{AE89C96E-CF94-404C-9DFA-D36DAEC4A35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A5FCB-24E5-40D5-A68A-5A0E094433B9}" type="pres">
      <dgm:prSet presAssocID="{CED93FE9-2F7D-474E-98A6-6081CA4DDB86}" presName="arrowWedge1" presStyleLbl="fgSibTrans2D1" presStyleIdx="0" presStyleCnt="3"/>
      <dgm:spPr/>
    </dgm:pt>
    <dgm:pt modelId="{437CCD94-DDF1-407A-ACE1-4EE66CBF3488}" type="pres">
      <dgm:prSet presAssocID="{0C1FD499-AB8C-4CC9-A190-40CE767CDE56}" presName="arrowWedge2" presStyleLbl="fgSibTrans2D1" presStyleIdx="1" presStyleCnt="3"/>
      <dgm:spPr/>
    </dgm:pt>
    <dgm:pt modelId="{D48EE54C-94CC-4E01-8351-0847C2EC2A62}" type="pres">
      <dgm:prSet presAssocID="{95503C5F-1F62-415A-86B9-CCBDA372CCAC}" presName="arrowWedge3" presStyleLbl="fgSibTrans2D1" presStyleIdx="2" presStyleCnt="3"/>
      <dgm:spPr/>
    </dgm:pt>
  </dgm:ptLst>
  <dgm:cxnLst>
    <dgm:cxn modelId="{6EFE75E3-ECA0-4587-8316-1E0B0336E246}" srcId="{AE89C96E-CF94-404C-9DFA-D36DAEC4A358}" destId="{88F0F6C1-23E6-4CD1-A94A-8CA86340CFA8}" srcOrd="1" destOrd="0" parTransId="{491DB78B-C40B-419A-B2D9-4078673633AE}" sibTransId="{0C1FD499-AB8C-4CC9-A190-40CE767CDE56}"/>
    <dgm:cxn modelId="{D04F2F4A-03E4-4795-9D5F-7C4075488BED}" type="presOf" srcId="{1742C96F-25AD-4FF1-9527-F83EB1BD2BF4}" destId="{4AD31A7C-D972-4DF9-98BA-2FE851B182C4}" srcOrd="1" destOrd="0" presId="urn:microsoft.com/office/officeart/2005/8/layout/cycle8"/>
    <dgm:cxn modelId="{362D0E76-BC78-40FA-8597-7F84090CC76E}" type="presOf" srcId="{1742C96F-25AD-4FF1-9527-F83EB1BD2BF4}" destId="{018D8923-BD48-4F00-B988-A61E750A75D7}" srcOrd="0" destOrd="0" presId="urn:microsoft.com/office/officeart/2005/8/layout/cycle8"/>
    <dgm:cxn modelId="{8CD4A9BF-61F7-4693-86A1-8BA7A3C88631}" srcId="{AE89C96E-CF94-404C-9DFA-D36DAEC4A358}" destId="{1742C96F-25AD-4FF1-9527-F83EB1BD2BF4}" srcOrd="0" destOrd="0" parTransId="{92393DB9-CE75-4181-AA70-7CE8248B271A}" sibTransId="{CED93FE9-2F7D-474E-98A6-6081CA4DDB86}"/>
    <dgm:cxn modelId="{886C118E-301B-44BB-AA6D-CAAAC138F4A0}" type="presOf" srcId="{88F0F6C1-23E6-4CD1-A94A-8CA86340CFA8}" destId="{D6EC9F9A-E63C-4552-8E9E-2998A4113AB9}" srcOrd="1" destOrd="0" presId="urn:microsoft.com/office/officeart/2005/8/layout/cycle8"/>
    <dgm:cxn modelId="{BBCA408C-1E69-41FE-91B4-29D989DCE498}" type="presOf" srcId="{AE89C96E-CF94-404C-9DFA-D36DAEC4A358}" destId="{C8AAF96C-5A8D-46D8-81C6-7300DE034228}" srcOrd="0" destOrd="0" presId="urn:microsoft.com/office/officeart/2005/8/layout/cycle8"/>
    <dgm:cxn modelId="{CC85E647-68E5-4D38-B862-FE0818EDD2B0}" type="presOf" srcId="{C207AD58-6F68-4254-B962-94E96E2FAF10}" destId="{A824D1EA-FF42-400B-88E0-D838D70B4AE4}" srcOrd="0" destOrd="0" presId="urn:microsoft.com/office/officeart/2005/8/layout/cycle8"/>
    <dgm:cxn modelId="{CEFF8C28-6725-4A29-BE7C-7D38BCA52BF6}" type="presOf" srcId="{C207AD58-6F68-4254-B962-94E96E2FAF10}" destId="{96457D4A-EFEA-412C-A681-5F3D3A54822F}" srcOrd="1" destOrd="0" presId="urn:microsoft.com/office/officeart/2005/8/layout/cycle8"/>
    <dgm:cxn modelId="{F686DD3C-DAFD-44D5-BB3D-7618C9443328}" type="presOf" srcId="{88F0F6C1-23E6-4CD1-A94A-8CA86340CFA8}" destId="{F2C55D11-828D-4D12-9E17-23C54EF1CF24}" srcOrd="0" destOrd="0" presId="urn:microsoft.com/office/officeart/2005/8/layout/cycle8"/>
    <dgm:cxn modelId="{03CE46EE-70EF-4245-8A91-48B3123AD9D2}" srcId="{AE89C96E-CF94-404C-9DFA-D36DAEC4A358}" destId="{C207AD58-6F68-4254-B962-94E96E2FAF10}" srcOrd="2" destOrd="0" parTransId="{495D2B51-F9F8-4F70-B6B0-3CCF06FCF123}" sibTransId="{95503C5F-1F62-415A-86B9-CCBDA372CCAC}"/>
    <dgm:cxn modelId="{EC3F8F5B-1A4A-4DDB-B8FB-3869270881E4}" type="presParOf" srcId="{C8AAF96C-5A8D-46D8-81C6-7300DE034228}" destId="{018D8923-BD48-4F00-B988-A61E750A75D7}" srcOrd="0" destOrd="0" presId="urn:microsoft.com/office/officeart/2005/8/layout/cycle8"/>
    <dgm:cxn modelId="{D9571DE9-BAA7-4F7E-8B33-B0B0FF785702}" type="presParOf" srcId="{C8AAF96C-5A8D-46D8-81C6-7300DE034228}" destId="{1C0E9559-861B-4209-92EC-E05C5288CC99}" srcOrd="1" destOrd="0" presId="urn:microsoft.com/office/officeart/2005/8/layout/cycle8"/>
    <dgm:cxn modelId="{91CCBD44-4E47-48B4-9751-EDAD58E46496}" type="presParOf" srcId="{C8AAF96C-5A8D-46D8-81C6-7300DE034228}" destId="{6285BDCF-DE01-4380-8372-AF894FA2696E}" srcOrd="2" destOrd="0" presId="urn:microsoft.com/office/officeart/2005/8/layout/cycle8"/>
    <dgm:cxn modelId="{E8E14B69-B25B-4BA7-BBF3-E5ABE318073F}" type="presParOf" srcId="{C8AAF96C-5A8D-46D8-81C6-7300DE034228}" destId="{4AD31A7C-D972-4DF9-98BA-2FE851B182C4}" srcOrd="3" destOrd="0" presId="urn:microsoft.com/office/officeart/2005/8/layout/cycle8"/>
    <dgm:cxn modelId="{A73AD184-42B6-472D-8F5C-CCE4E86A9E5C}" type="presParOf" srcId="{C8AAF96C-5A8D-46D8-81C6-7300DE034228}" destId="{F2C55D11-828D-4D12-9E17-23C54EF1CF24}" srcOrd="4" destOrd="0" presId="urn:microsoft.com/office/officeart/2005/8/layout/cycle8"/>
    <dgm:cxn modelId="{B0CDBAB8-27B1-4ED0-A40F-AE7CF0E0C722}" type="presParOf" srcId="{C8AAF96C-5A8D-46D8-81C6-7300DE034228}" destId="{EB91291E-16D4-4CBB-93B6-9200F6D75C7D}" srcOrd="5" destOrd="0" presId="urn:microsoft.com/office/officeart/2005/8/layout/cycle8"/>
    <dgm:cxn modelId="{7D4EB51C-6B89-4B88-8EE6-AF4B3AA9FD3D}" type="presParOf" srcId="{C8AAF96C-5A8D-46D8-81C6-7300DE034228}" destId="{6A66BADA-1E26-496D-869D-B431A6541172}" srcOrd="6" destOrd="0" presId="urn:microsoft.com/office/officeart/2005/8/layout/cycle8"/>
    <dgm:cxn modelId="{8B7F1E7B-8591-495E-BDF1-03E8DF68B14F}" type="presParOf" srcId="{C8AAF96C-5A8D-46D8-81C6-7300DE034228}" destId="{D6EC9F9A-E63C-4552-8E9E-2998A4113AB9}" srcOrd="7" destOrd="0" presId="urn:microsoft.com/office/officeart/2005/8/layout/cycle8"/>
    <dgm:cxn modelId="{F2700864-5BCD-43B1-B5AC-E17C9429B428}" type="presParOf" srcId="{C8AAF96C-5A8D-46D8-81C6-7300DE034228}" destId="{A824D1EA-FF42-400B-88E0-D838D70B4AE4}" srcOrd="8" destOrd="0" presId="urn:microsoft.com/office/officeart/2005/8/layout/cycle8"/>
    <dgm:cxn modelId="{187F7D52-10C2-436F-9E83-1A344A2F42A9}" type="presParOf" srcId="{C8AAF96C-5A8D-46D8-81C6-7300DE034228}" destId="{B22BC2C0-44CD-4D6D-8F2D-A3D8DE13C6C7}" srcOrd="9" destOrd="0" presId="urn:microsoft.com/office/officeart/2005/8/layout/cycle8"/>
    <dgm:cxn modelId="{CE2B54A9-8CCE-44B9-9E5B-D709D4A742BC}" type="presParOf" srcId="{C8AAF96C-5A8D-46D8-81C6-7300DE034228}" destId="{A998B5AF-0092-419C-9221-7E1CE02B31AD}" srcOrd="10" destOrd="0" presId="urn:microsoft.com/office/officeart/2005/8/layout/cycle8"/>
    <dgm:cxn modelId="{AF973F04-7AE9-416A-A3B5-64A8F3F66325}" type="presParOf" srcId="{C8AAF96C-5A8D-46D8-81C6-7300DE034228}" destId="{96457D4A-EFEA-412C-A681-5F3D3A54822F}" srcOrd="11" destOrd="0" presId="urn:microsoft.com/office/officeart/2005/8/layout/cycle8"/>
    <dgm:cxn modelId="{3D8AECA4-4FCE-4486-AE12-FC710D1DFAB1}" type="presParOf" srcId="{C8AAF96C-5A8D-46D8-81C6-7300DE034228}" destId="{8E4A5FCB-24E5-40D5-A68A-5A0E094433B9}" srcOrd="12" destOrd="0" presId="urn:microsoft.com/office/officeart/2005/8/layout/cycle8"/>
    <dgm:cxn modelId="{369BC934-80D2-4A00-AE57-353FFCD0A874}" type="presParOf" srcId="{C8AAF96C-5A8D-46D8-81C6-7300DE034228}" destId="{437CCD94-DDF1-407A-ACE1-4EE66CBF3488}" srcOrd="13" destOrd="0" presId="urn:microsoft.com/office/officeart/2005/8/layout/cycle8"/>
    <dgm:cxn modelId="{B93D1717-EF3F-444D-A095-BDBEA8B7FCAC}" type="presParOf" srcId="{C8AAF96C-5A8D-46D8-81C6-7300DE034228}" destId="{D48EE54C-94CC-4E01-8351-0847C2EC2A6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B556A-641E-436F-9CD6-E3C8BDCFCB45}">
      <dsp:nvSpPr>
        <dsp:cNvPr id="0" name=""/>
        <dsp:cNvSpPr/>
      </dsp:nvSpPr>
      <dsp:spPr>
        <a:xfrm>
          <a:off x="1853335" y="3813810"/>
          <a:ext cx="42488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91FF6-395A-438C-B48A-7A3676C44F14}">
      <dsp:nvSpPr>
        <dsp:cNvPr id="0" name=""/>
        <dsp:cNvSpPr/>
      </dsp:nvSpPr>
      <dsp:spPr>
        <a:xfrm>
          <a:off x="1853335" y="3097149"/>
          <a:ext cx="359042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3CAD8-050B-4365-9E38-88272B28F524}">
      <dsp:nvSpPr>
        <dsp:cNvPr id="0" name=""/>
        <dsp:cNvSpPr/>
      </dsp:nvSpPr>
      <dsp:spPr>
        <a:xfrm>
          <a:off x="1853335" y="2095500"/>
          <a:ext cx="33527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934E4-E73E-4F2D-93EA-5C4174BCE919}">
      <dsp:nvSpPr>
        <dsp:cNvPr id="0" name=""/>
        <dsp:cNvSpPr/>
      </dsp:nvSpPr>
      <dsp:spPr>
        <a:xfrm>
          <a:off x="1853335" y="1093851"/>
          <a:ext cx="359042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1AF3E-2AB2-424F-BEAB-7B80020BFB67}">
      <dsp:nvSpPr>
        <dsp:cNvPr id="0" name=""/>
        <dsp:cNvSpPr/>
      </dsp:nvSpPr>
      <dsp:spPr>
        <a:xfrm>
          <a:off x="1853335" y="377190"/>
          <a:ext cx="42488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B546D-7849-4061-AE86-E278B8EEC5F8}">
      <dsp:nvSpPr>
        <dsp:cNvPr id="0" name=""/>
        <dsp:cNvSpPr/>
      </dsp:nvSpPr>
      <dsp:spPr>
        <a:xfrm>
          <a:off x="243970" y="474442"/>
          <a:ext cx="3218729" cy="32421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289E0-8416-48BA-9C77-E3BE28EEEC9F}">
      <dsp:nvSpPr>
        <dsp:cNvPr id="0" name=""/>
        <dsp:cNvSpPr/>
      </dsp:nvSpPr>
      <dsp:spPr>
        <a:xfrm>
          <a:off x="512215" y="2225421"/>
          <a:ext cx="2682240" cy="13830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2215" y="2225421"/>
        <a:ext cx="2682240" cy="1383030"/>
      </dsp:txXfrm>
    </dsp:sp>
    <dsp:sp modelId="{734630C5-B24F-4DFC-AB57-3C32083049CD}">
      <dsp:nvSpPr>
        <dsp:cNvPr id="0" name=""/>
        <dsp:cNvSpPr/>
      </dsp:nvSpPr>
      <dsp:spPr>
        <a:xfrm>
          <a:off x="4877405" y="2368813"/>
          <a:ext cx="1190351" cy="11903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8A34B-81B9-478B-AE6A-8E5B7FB1E30D}">
      <dsp:nvSpPr>
        <dsp:cNvPr id="0" name=""/>
        <dsp:cNvSpPr/>
      </dsp:nvSpPr>
      <dsp:spPr>
        <a:xfrm>
          <a:off x="6143867" y="2597413"/>
          <a:ext cx="2039667" cy="75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Where we live</a:t>
          </a:r>
          <a:endParaRPr lang="en-US" sz="1600" b="1" kern="1200" dirty="0"/>
        </a:p>
      </dsp:txBody>
      <dsp:txXfrm>
        <a:off x="6143867" y="2597413"/>
        <a:ext cx="2039667" cy="754380"/>
      </dsp:txXfrm>
    </dsp:sp>
    <dsp:sp modelId="{92E668D4-7CEF-4052-A0FC-75AE23817E21}">
      <dsp:nvSpPr>
        <dsp:cNvPr id="0" name=""/>
        <dsp:cNvSpPr/>
      </dsp:nvSpPr>
      <dsp:spPr>
        <a:xfrm>
          <a:off x="4725301" y="1600198"/>
          <a:ext cx="1190351" cy="119035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B9918-F819-4A01-B82D-8DF7927D7440}">
      <dsp:nvSpPr>
        <dsp:cNvPr id="0" name=""/>
        <dsp:cNvSpPr/>
      </dsp:nvSpPr>
      <dsp:spPr>
        <a:xfrm>
          <a:off x="6001734" y="1056184"/>
          <a:ext cx="2696021" cy="75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  How we store our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  money</a:t>
          </a:r>
          <a:endParaRPr lang="en-US" sz="1600" b="1" kern="1200" dirty="0"/>
        </a:p>
      </dsp:txBody>
      <dsp:txXfrm>
        <a:off x="6001734" y="1056184"/>
        <a:ext cx="2696021" cy="754380"/>
      </dsp:txXfrm>
    </dsp:sp>
    <dsp:sp modelId="{73BCDC2C-3F02-4CAA-BDBD-F76469C64404}">
      <dsp:nvSpPr>
        <dsp:cNvPr id="0" name=""/>
        <dsp:cNvSpPr/>
      </dsp:nvSpPr>
      <dsp:spPr>
        <a:xfrm>
          <a:off x="4877407" y="768613"/>
          <a:ext cx="1190351" cy="119035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51AE5-739E-4C45-A4E4-1B7BF26F3FE8}">
      <dsp:nvSpPr>
        <dsp:cNvPr id="0" name=""/>
        <dsp:cNvSpPr/>
      </dsp:nvSpPr>
      <dsp:spPr>
        <a:xfrm>
          <a:off x="5583325" y="1718310"/>
          <a:ext cx="2935288" cy="75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      How we get around </a:t>
          </a:r>
          <a:endParaRPr lang="en-US" sz="1600" b="1" kern="1200" dirty="0"/>
        </a:p>
      </dsp:txBody>
      <dsp:txXfrm>
        <a:off x="5583325" y="1718310"/>
        <a:ext cx="2935288" cy="754380"/>
      </dsp:txXfrm>
    </dsp:sp>
    <dsp:sp modelId="{2D738710-496C-415C-A1C2-00E6D82634DD}">
      <dsp:nvSpPr>
        <dsp:cNvPr id="0" name=""/>
        <dsp:cNvSpPr/>
      </dsp:nvSpPr>
      <dsp:spPr>
        <a:xfrm>
          <a:off x="5528474" y="0"/>
          <a:ext cx="1190351" cy="119035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8B8DA-1C65-40C3-97BD-403E8D75A262}">
      <dsp:nvSpPr>
        <dsp:cNvPr id="0" name=""/>
        <dsp:cNvSpPr/>
      </dsp:nvSpPr>
      <dsp:spPr>
        <a:xfrm>
          <a:off x="6067623" y="235212"/>
          <a:ext cx="2695376" cy="81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             Access to and what we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             pay for credit</a:t>
          </a:r>
          <a:endParaRPr lang="en-US" sz="1600" b="1" kern="1200" dirty="0"/>
        </a:p>
      </dsp:txBody>
      <dsp:txXfrm>
        <a:off x="6067623" y="235212"/>
        <a:ext cx="2695376" cy="816103"/>
      </dsp:txXfrm>
    </dsp:sp>
    <dsp:sp modelId="{CC9ABCC2-EF67-4957-AAE5-163E400447BF}">
      <dsp:nvSpPr>
        <dsp:cNvPr id="0" name=""/>
        <dsp:cNvSpPr/>
      </dsp:nvSpPr>
      <dsp:spPr>
        <a:xfrm>
          <a:off x="5411099" y="3207016"/>
          <a:ext cx="1190351" cy="119035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DE1A8-800B-4293-87FA-17B0937AB8D6}">
      <dsp:nvSpPr>
        <dsp:cNvPr id="0" name=""/>
        <dsp:cNvSpPr/>
      </dsp:nvSpPr>
      <dsp:spPr>
        <a:xfrm>
          <a:off x="6559798" y="3359416"/>
          <a:ext cx="2038781" cy="75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 cost of household/ personal needs </a:t>
          </a:r>
          <a:endParaRPr lang="en-US" sz="1600" b="1" kern="1200" dirty="0"/>
        </a:p>
      </dsp:txBody>
      <dsp:txXfrm>
        <a:off x="6559798" y="3359416"/>
        <a:ext cx="2038781" cy="754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05D39-E518-4653-A057-E1DCC5CA08CF}">
      <dsp:nvSpPr>
        <dsp:cNvPr id="0" name=""/>
        <dsp:cNvSpPr/>
      </dsp:nvSpPr>
      <dsp:spPr>
        <a:xfrm>
          <a:off x="2057403" y="990598"/>
          <a:ext cx="2719812" cy="2365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effectLst/>
            </a:rPr>
            <a:t>1. Consider the Goal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455710" y="1337052"/>
        <a:ext cx="1923198" cy="1672830"/>
      </dsp:txXfrm>
    </dsp:sp>
    <dsp:sp modelId="{0469AABD-427A-4257-B211-46B04C9C9BA0}">
      <dsp:nvSpPr>
        <dsp:cNvPr id="0" name=""/>
        <dsp:cNvSpPr/>
      </dsp:nvSpPr>
      <dsp:spPr>
        <a:xfrm>
          <a:off x="1305220" y="124019"/>
          <a:ext cx="3962175" cy="4130176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14E87-2947-40C2-97D6-8214F54B7C72}">
      <dsp:nvSpPr>
        <dsp:cNvPr id="0" name=""/>
        <dsp:cNvSpPr/>
      </dsp:nvSpPr>
      <dsp:spPr>
        <a:xfrm>
          <a:off x="3764347" y="-38098"/>
          <a:ext cx="1053309" cy="10530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8A9DF-9B24-43BD-A794-422628858BA4}">
      <dsp:nvSpPr>
        <dsp:cNvPr id="0" name=""/>
        <dsp:cNvSpPr/>
      </dsp:nvSpPr>
      <dsp:spPr>
        <a:xfrm>
          <a:off x="4891667" y="-24625"/>
          <a:ext cx="1409991" cy="1019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200" kern="1200" dirty="0" smtClean="0"/>
            <a:t>2. Know the Score</a:t>
          </a:r>
          <a:endParaRPr lang="en-US" sz="2200" kern="1200" dirty="0"/>
        </a:p>
      </dsp:txBody>
      <dsp:txXfrm>
        <a:off x="4891667" y="-24625"/>
        <a:ext cx="1409991" cy="1019408"/>
      </dsp:txXfrm>
    </dsp:sp>
    <dsp:sp modelId="{FE61ECB0-0C0D-4EF1-B66D-205E37501C77}">
      <dsp:nvSpPr>
        <dsp:cNvPr id="0" name=""/>
        <dsp:cNvSpPr/>
      </dsp:nvSpPr>
      <dsp:spPr>
        <a:xfrm>
          <a:off x="4536139" y="942689"/>
          <a:ext cx="1053309" cy="105308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90255-40B4-4C77-97D2-CDADEAE4EF33}">
      <dsp:nvSpPr>
        <dsp:cNvPr id="0" name=""/>
        <dsp:cNvSpPr/>
      </dsp:nvSpPr>
      <dsp:spPr>
        <a:xfrm>
          <a:off x="5666787" y="961101"/>
          <a:ext cx="1409991" cy="1019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200" kern="1200" dirty="0" smtClean="0"/>
            <a:t>3. Get the Good Stuff Going</a:t>
          </a:r>
          <a:endParaRPr lang="en-US" sz="2200" kern="1200" dirty="0"/>
        </a:p>
      </dsp:txBody>
      <dsp:txXfrm>
        <a:off x="5666787" y="961101"/>
        <a:ext cx="1409991" cy="1019408"/>
      </dsp:txXfrm>
    </dsp:sp>
    <dsp:sp modelId="{9610A5F8-45FA-4A96-BBDB-8C9BD886307B}">
      <dsp:nvSpPr>
        <dsp:cNvPr id="0" name=""/>
        <dsp:cNvSpPr/>
      </dsp:nvSpPr>
      <dsp:spPr>
        <a:xfrm rot="18206764">
          <a:off x="4532099" y="2384681"/>
          <a:ext cx="1053309" cy="105308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B75BE-70DA-4930-91AE-6214358DAC81}">
      <dsp:nvSpPr>
        <dsp:cNvPr id="0" name=""/>
        <dsp:cNvSpPr/>
      </dsp:nvSpPr>
      <dsp:spPr>
        <a:xfrm>
          <a:off x="5666787" y="2401746"/>
          <a:ext cx="1409991" cy="1019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200" kern="1200" dirty="0" smtClean="0"/>
            <a:t>4. Deal with Debt</a:t>
          </a:r>
          <a:endParaRPr lang="en-US" sz="2200" kern="1200" dirty="0"/>
        </a:p>
      </dsp:txBody>
      <dsp:txXfrm>
        <a:off x="5666787" y="2401746"/>
        <a:ext cx="1409991" cy="1019408"/>
      </dsp:txXfrm>
    </dsp:sp>
    <dsp:sp modelId="{536BCFB2-AF6A-49C1-8644-698FDBD61FAE}">
      <dsp:nvSpPr>
        <dsp:cNvPr id="0" name=""/>
        <dsp:cNvSpPr/>
      </dsp:nvSpPr>
      <dsp:spPr>
        <a:xfrm>
          <a:off x="3479906" y="3314704"/>
          <a:ext cx="1244495" cy="120548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E4AF6-CAE0-411A-9C48-139E263C21AD}">
      <dsp:nvSpPr>
        <dsp:cNvPr id="0" name=""/>
        <dsp:cNvSpPr/>
      </dsp:nvSpPr>
      <dsp:spPr>
        <a:xfrm>
          <a:off x="4724399" y="3471378"/>
          <a:ext cx="1409991" cy="1019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200" kern="1200" dirty="0" smtClean="0"/>
            <a:t>5. Leverage Success</a:t>
          </a:r>
          <a:endParaRPr lang="en-US" sz="2200" kern="1200" dirty="0"/>
        </a:p>
      </dsp:txBody>
      <dsp:txXfrm>
        <a:off x="4724399" y="3471378"/>
        <a:ext cx="1409991" cy="1019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AFA6-ECB8-446C-9D16-D6530BFF0ACC}">
      <dsp:nvSpPr>
        <dsp:cNvPr id="0" name=""/>
        <dsp:cNvSpPr/>
      </dsp:nvSpPr>
      <dsp:spPr>
        <a:xfrm>
          <a:off x="1" y="677949"/>
          <a:ext cx="2575842" cy="2575842"/>
        </a:xfrm>
        <a:prstGeom prst="ellipse">
          <a:avLst/>
        </a:prstGeom>
        <a:solidFill>
          <a:srgbClr val="EB9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757" tIns="30480" rIns="141757" bIns="3048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Personal Identifying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Name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Address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Social Security  Number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Date of Birth</a:t>
          </a:r>
        </a:p>
      </dsp:txBody>
      <dsp:txXfrm>
        <a:off x="377224" y="1055172"/>
        <a:ext cx="1821396" cy="1821396"/>
      </dsp:txXfrm>
    </dsp:sp>
    <dsp:sp modelId="{E0D7560E-C924-4CA7-99FB-AE22AEE74455}">
      <dsp:nvSpPr>
        <dsp:cNvPr id="0" name=""/>
        <dsp:cNvSpPr/>
      </dsp:nvSpPr>
      <dsp:spPr>
        <a:xfrm>
          <a:off x="2063241" y="655178"/>
          <a:ext cx="2575842" cy="2575842"/>
        </a:xfrm>
        <a:prstGeom prst="ellipse">
          <a:avLst/>
        </a:prstGeom>
        <a:solidFill>
          <a:srgbClr val="89B3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757" tIns="30480" rIns="141757" bIns="3048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Credit History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Open trade lines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Active trade lines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Derogatory items such as accounts in collections</a:t>
          </a:r>
        </a:p>
      </dsp:txBody>
      <dsp:txXfrm>
        <a:off x="2440464" y="1032401"/>
        <a:ext cx="1821396" cy="1821396"/>
      </dsp:txXfrm>
    </dsp:sp>
    <dsp:sp modelId="{BA5326F6-4B84-4CFF-9141-4C44C923BB9E}">
      <dsp:nvSpPr>
        <dsp:cNvPr id="0" name=""/>
        <dsp:cNvSpPr/>
      </dsp:nvSpPr>
      <dsp:spPr>
        <a:xfrm>
          <a:off x="4110902" y="654689"/>
          <a:ext cx="2575842" cy="2575842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757" tIns="30480" rIns="141757" bIns="3048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Public Records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Bankruptcies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Foreclosures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</a:t>
          </a:r>
          <a:r>
            <a:rPr lang="en-US" sz="1400" kern="1200" dirty="0" smtClean="0">
              <a:solidFill>
                <a:schemeClr val="bg1"/>
              </a:solidFill>
              <a:latin typeface="+mj-lt"/>
            </a:rPr>
            <a:t>Judgments</a:t>
          </a:r>
          <a:endParaRPr lang="en-US" sz="14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Liens</a:t>
          </a:r>
        </a:p>
      </dsp:txBody>
      <dsp:txXfrm>
        <a:off x="4488125" y="1031912"/>
        <a:ext cx="1821396" cy="1821396"/>
      </dsp:txXfrm>
    </dsp:sp>
    <dsp:sp modelId="{CE4E04C1-7DEB-4C06-BE7B-CE8E8A249F33}">
      <dsp:nvSpPr>
        <dsp:cNvPr id="0" name=""/>
        <dsp:cNvSpPr/>
      </dsp:nvSpPr>
      <dsp:spPr>
        <a:xfrm>
          <a:off x="6184589" y="655668"/>
          <a:ext cx="2575842" cy="2575842"/>
        </a:xfrm>
        <a:prstGeom prst="ellipse">
          <a:avLst/>
        </a:prstGeom>
        <a:solidFill>
          <a:srgbClr val="313F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757" tIns="30480" rIns="141757" bIns="3048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Inquiries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 List of creditors and other authorized parties that have requested and received a copy of the credit report in the last 24 months</a:t>
          </a:r>
        </a:p>
      </dsp:txBody>
      <dsp:txXfrm>
        <a:off x="6561812" y="1032891"/>
        <a:ext cx="1821396" cy="1821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C0984-C400-4C42-B7C2-E62DFB17310D}">
      <dsp:nvSpPr>
        <dsp:cNvPr id="0" name=""/>
        <dsp:cNvSpPr/>
      </dsp:nvSpPr>
      <dsp:spPr>
        <a:xfrm rot="5400000">
          <a:off x="5192179" y="-2288974"/>
          <a:ext cx="393369" cy="507187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Indefinitely</a:t>
          </a:r>
          <a:endParaRPr lang="en-US" sz="1600" b="0" kern="1200" dirty="0"/>
        </a:p>
      </dsp:txBody>
      <dsp:txXfrm rot="-5400000">
        <a:off x="2852928" y="69480"/>
        <a:ext cx="5052669" cy="354963"/>
      </dsp:txXfrm>
    </dsp:sp>
    <dsp:sp modelId="{17460C99-83DB-462F-8644-A1AEDB5B880E}">
      <dsp:nvSpPr>
        <dsp:cNvPr id="0" name=""/>
        <dsp:cNvSpPr/>
      </dsp:nvSpPr>
      <dsp:spPr>
        <a:xfrm>
          <a:off x="0" y="1104"/>
          <a:ext cx="2852928" cy="491712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Franklin Gothic Medium" pitchFamily="34" charset="0"/>
            </a:rPr>
            <a:t>Open Accounts in Good Standing</a:t>
          </a:r>
          <a:endParaRPr lang="en-US" sz="1400" b="0" kern="1200" dirty="0"/>
        </a:p>
      </dsp:txBody>
      <dsp:txXfrm>
        <a:off x="24003" y="25107"/>
        <a:ext cx="2804922" cy="443706"/>
      </dsp:txXfrm>
    </dsp:sp>
    <dsp:sp modelId="{5A809179-AB67-4DEE-AA06-646033DD9D3D}">
      <dsp:nvSpPr>
        <dsp:cNvPr id="0" name=""/>
        <dsp:cNvSpPr/>
      </dsp:nvSpPr>
      <dsp:spPr>
        <a:xfrm rot="5400000">
          <a:off x="5192179" y="-1821848"/>
          <a:ext cx="393369" cy="5071872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10yrs from date of closure</a:t>
          </a:r>
          <a:endParaRPr lang="en-US" sz="1600" b="0" kern="1200" dirty="0">
            <a:solidFill>
              <a:srgbClr val="685745"/>
            </a:solidFill>
            <a:latin typeface="Franklin Gothic Medium" pitchFamily="34" charset="0"/>
          </a:endParaRPr>
        </a:p>
      </dsp:txBody>
      <dsp:txXfrm rot="-5400000">
        <a:off x="2852928" y="536606"/>
        <a:ext cx="5052669" cy="354963"/>
      </dsp:txXfrm>
    </dsp:sp>
    <dsp:sp modelId="{A73C4E11-025C-4D75-985D-EDD12B1005A3}">
      <dsp:nvSpPr>
        <dsp:cNvPr id="0" name=""/>
        <dsp:cNvSpPr/>
      </dsp:nvSpPr>
      <dsp:spPr>
        <a:xfrm>
          <a:off x="0" y="546841"/>
          <a:ext cx="2852928" cy="334492"/>
        </a:xfrm>
        <a:prstGeom prst="roundRect">
          <a:avLst/>
        </a:prstGeom>
        <a:solidFill>
          <a:srgbClr val="004054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Franklin Gothic Medium" pitchFamily="34" charset="0"/>
            </a:rPr>
            <a:t>Closed Accounts in Good Standing</a:t>
          </a:r>
          <a:endParaRPr lang="en-US" sz="1400" b="0" kern="1200" dirty="0">
            <a:solidFill>
              <a:schemeClr val="bg1"/>
            </a:solidFill>
            <a:latin typeface="Franklin Gothic Medium" pitchFamily="34" charset="0"/>
          </a:endParaRPr>
        </a:p>
      </dsp:txBody>
      <dsp:txXfrm>
        <a:off x="16329" y="563170"/>
        <a:ext cx="2820270" cy="301834"/>
      </dsp:txXfrm>
    </dsp:sp>
    <dsp:sp modelId="{8F7DFADF-4E6C-4727-B241-C42F7E68FFAB}">
      <dsp:nvSpPr>
        <dsp:cNvPr id="0" name=""/>
        <dsp:cNvSpPr/>
      </dsp:nvSpPr>
      <dsp:spPr>
        <a:xfrm rot="5400000">
          <a:off x="5192179" y="-1354721"/>
          <a:ext cx="393369" cy="507187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7yrs from date of 1</a:t>
          </a:r>
          <a:r>
            <a:rPr lang="en-US" sz="1600" b="0" kern="1200" baseline="30000" dirty="0" smtClean="0">
              <a:solidFill>
                <a:srgbClr val="685745"/>
              </a:solidFill>
              <a:latin typeface="Franklin Gothic Medium" pitchFamily="34" charset="0"/>
            </a:rPr>
            <a:t>st</a:t>
          </a: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 delinquency</a:t>
          </a:r>
          <a:endParaRPr lang="en-US" sz="1600" b="0" kern="1200" dirty="0"/>
        </a:p>
      </dsp:txBody>
      <dsp:txXfrm rot="-5400000">
        <a:off x="2852928" y="1003733"/>
        <a:ext cx="5052669" cy="354963"/>
      </dsp:txXfrm>
    </dsp:sp>
    <dsp:sp modelId="{9D8E9E24-1B00-44AF-A994-5E2262785E02}">
      <dsp:nvSpPr>
        <dsp:cNvPr id="0" name=""/>
        <dsp:cNvSpPr/>
      </dsp:nvSpPr>
      <dsp:spPr>
        <a:xfrm>
          <a:off x="0" y="939090"/>
          <a:ext cx="2852928" cy="491712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Franklin Gothic Medium" pitchFamily="34" charset="0"/>
            </a:rPr>
            <a:t>Late or missed payments</a:t>
          </a:r>
          <a:endParaRPr lang="en-US" sz="1400" b="0" kern="1200" dirty="0"/>
        </a:p>
      </dsp:txBody>
      <dsp:txXfrm>
        <a:off x="24003" y="963093"/>
        <a:ext cx="2804922" cy="443706"/>
      </dsp:txXfrm>
    </dsp:sp>
    <dsp:sp modelId="{A33A2757-54AE-4E21-83C9-2C1B6C5910AC}">
      <dsp:nvSpPr>
        <dsp:cNvPr id="0" name=""/>
        <dsp:cNvSpPr/>
      </dsp:nvSpPr>
      <dsp:spPr>
        <a:xfrm rot="5400000">
          <a:off x="5192179" y="-838423"/>
          <a:ext cx="393369" cy="5071872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7yrs from date of charge off</a:t>
          </a:r>
          <a:endParaRPr lang="en-US" sz="1600" b="0" kern="1200" dirty="0">
            <a:solidFill>
              <a:srgbClr val="685745"/>
            </a:solidFill>
            <a:latin typeface="Franklin Gothic Medium" pitchFamily="34" charset="0"/>
          </a:endParaRPr>
        </a:p>
      </dsp:txBody>
      <dsp:txXfrm rot="-5400000">
        <a:off x="2852928" y="1520031"/>
        <a:ext cx="5052669" cy="354963"/>
      </dsp:txXfrm>
    </dsp:sp>
    <dsp:sp modelId="{12B8A808-D5DD-4C2D-B480-0E7A57E547DF}">
      <dsp:nvSpPr>
        <dsp:cNvPr id="0" name=""/>
        <dsp:cNvSpPr/>
      </dsp:nvSpPr>
      <dsp:spPr>
        <a:xfrm>
          <a:off x="0" y="1451656"/>
          <a:ext cx="2852928" cy="491712"/>
        </a:xfrm>
        <a:prstGeom prst="roundRect">
          <a:avLst/>
        </a:prstGeom>
        <a:solidFill>
          <a:srgbClr val="00405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Franklin Gothic Medium" pitchFamily="34" charset="0"/>
            </a:rPr>
            <a:t>Charge Off/Collections </a:t>
          </a:r>
          <a:endParaRPr lang="en-US" sz="1400" b="0" kern="1200" dirty="0">
            <a:solidFill>
              <a:schemeClr val="bg1"/>
            </a:solidFill>
            <a:latin typeface="Franklin Gothic Medium" pitchFamily="34" charset="0"/>
          </a:endParaRPr>
        </a:p>
      </dsp:txBody>
      <dsp:txXfrm>
        <a:off x="24003" y="1475659"/>
        <a:ext cx="2804922" cy="443706"/>
      </dsp:txXfrm>
    </dsp:sp>
    <dsp:sp modelId="{BF635DF2-1043-40BD-8F5D-36E420236080}">
      <dsp:nvSpPr>
        <dsp:cNvPr id="0" name=""/>
        <dsp:cNvSpPr/>
      </dsp:nvSpPr>
      <dsp:spPr>
        <a:xfrm rot="5400000">
          <a:off x="5192179" y="-322125"/>
          <a:ext cx="393369" cy="5071872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10 (Ch. 7) or 7 (Ch. 13)  yrs from date of entry for relief</a:t>
          </a:r>
          <a:endParaRPr lang="en-US" sz="1600" b="0" kern="1200" dirty="0">
            <a:solidFill>
              <a:srgbClr val="685745"/>
            </a:solidFill>
            <a:latin typeface="Franklin Gothic Medium" pitchFamily="34" charset="0"/>
          </a:endParaRPr>
        </a:p>
      </dsp:txBody>
      <dsp:txXfrm rot="-5400000">
        <a:off x="2852928" y="2036329"/>
        <a:ext cx="5052669" cy="354963"/>
      </dsp:txXfrm>
    </dsp:sp>
    <dsp:sp modelId="{4D982C87-DC55-4136-90DB-10CFE04E8BA9}">
      <dsp:nvSpPr>
        <dsp:cNvPr id="0" name=""/>
        <dsp:cNvSpPr/>
      </dsp:nvSpPr>
      <dsp:spPr>
        <a:xfrm>
          <a:off x="0" y="1967954"/>
          <a:ext cx="2852928" cy="491712"/>
        </a:xfrm>
        <a:prstGeom prst="roundRect">
          <a:avLst/>
        </a:prstGeom>
        <a:solidFill>
          <a:srgbClr val="00405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Franklin Gothic Medium" pitchFamily="34" charset="0"/>
            </a:rPr>
            <a:t>Bankruptcy</a:t>
          </a:r>
          <a:endParaRPr lang="en-US" sz="1400" b="0" kern="1200" dirty="0">
            <a:solidFill>
              <a:schemeClr val="bg1"/>
            </a:solidFill>
            <a:latin typeface="Franklin Gothic Medium" pitchFamily="34" charset="0"/>
          </a:endParaRPr>
        </a:p>
      </dsp:txBody>
      <dsp:txXfrm>
        <a:off x="24003" y="1991957"/>
        <a:ext cx="2804922" cy="443706"/>
      </dsp:txXfrm>
    </dsp:sp>
    <dsp:sp modelId="{F8B0362E-0C76-4C12-8533-6F2FDA9807E4}">
      <dsp:nvSpPr>
        <dsp:cNvPr id="0" name=""/>
        <dsp:cNvSpPr/>
      </dsp:nvSpPr>
      <dsp:spPr>
        <a:xfrm rot="5400000">
          <a:off x="5192179" y="194172"/>
          <a:ext cx="393369" cy="5071872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7yrs from date of entry </a:t>
          </a:r>
          <a:endParaRPr lang="en-US" sz="1600" b="0" kern="1200" dirty="0">
            <a:solidFill>
              <a:srgbClr val="685745"/>
            </a:solidFill>
            <a:latin typeface="Franklin Gothic Medium" pitchFamily="34" charset="0"/>
          </a:endParaRPr>
        </a:p>
      </dsp:txBody>
      <dsp:txXfrm rot="-5400000">
        <a:off x="2852928" y="2552627"/>
        <a:ext cx="5052669" cy="354963"/>
      </dsp:txXfrm>
    </dsp:sp>
    <dsp:sp modelId="{3F9FFBAC-A22D-450E-BDF5-54B56AE39C43}">
      <dsp:nvSpPr>
        <dsp:cNvPr id="0" name=""/>
        <dsp:cNvSpPr/>
      </dsp:nvSpPr>
      <dsp:spPr>
        <a:xfrm>
          <a:off x="0" y="2484252"/>
          <a:ext cx="2852928" cy="491712"/>
        </a:xfrm>
        <a:prstGeom prst="roundRect">
          <a:avLst/>
        </a:prstGeom>
        <a:solidFill>
          <a:srgbClr val="00405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Franklin Gothic Medium" pitchFamily="34" charset="0"/>
            </a:rPr>
            <a:t>Civil Judgment </a:t>
          </a:r>
          <a:endParaRPr lang="en-US" sz="1400" b="0" kern="1200" dirty="0">
            <a:solidFill>
              <a:schemeClr val="bg1"/>
            </a:solidFill>
            <a:latin typeface="Franklin Gothic Medium" pitchFamily="34" charset="0"/>
          </a:endParaRPr>
        </a:p>
      </dsp:txBody>
      <dsp:txXfrm>
        <a:off x="24003" y="2508255"/>
        <a:ext cx="2804922" cy="443706"/>
      </dsp:txXfrm>
    </dsp:sp>
    <dsp:sp modelId="{F5317397-8CA1-4C79-A55B-20861A1F64CA}">
      <dsp:nvSpPr>
        <dsp:cNvPr id="0" name=""/>
        <dsp:cNvSpPr/>
      </dsp:nvSpPr>
      <dsp:spPr>
        <a:xfrm rot="5400000">
          <a:off x="5192179" y="710470"/>
          <a:ext cx="393369" cy="5071872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7yrs</a:t>
          </a:r>
          <a:endParaRPr lang="en-US" sz="1600" b="0" kern="1200" dirty="0">
            <a:solidFill>
              <a:srgbClr val="685745"/>
            </a:solidFill>
            <a:latin typeface="Franklin Gothic Medium" pitchFamily="34" charset="0"/>
          </a:endParaRPr>
        </a:p>
      </dsp:txBody>
      <dsp:txXfrm rot="-5400000">
        <a:off x="2852928" y="3068925"/>
        <a:ext cx="5052669" cy="354963"/>
      </dsp:txXfrm>
    </dsp:sp>
    <dsp:sp modelId="{21700FED-681D-4845-AAB7-C6970AFA8979}">
      <dsp:nvSpPr>
        <dsp:cNvPr id="0" name=""/>
        <dsp:cNvSpPr/>
      </dsp:nvSpPr>
      <dsp:spPr>
        <a:xfrm>
          <a:off x="0" y="3000549"/>
          <a:ext cx="2852928" cy="491712"/>
        </a:xfrm>
        <a:prstGeom prst="roundRect">
          <a:avLst/>
        </a:prstGeom>
        <a:solidFill>
          <a:srgbClr val="00405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Franklin Gothic Medium" pitchFamily="34" charset="0"/>
            </a:rPr>
            <a:t>Foreclosure</a:t>
          </a:r>
          <a:r>
            <a:rPr lang="en-US" sz="1400" b="0" kern="1200" dirty="0" smtClean="0">
              <a:solidFill>
                <a:schemeClr val="tx1"/>
              </a:solidFill>
              <a:latin typeface="Franklin Gothic Medium" pitchFamily="34" charset="0"/>
            </a:rPr>
            <a:t> </a:t>
          </a:r>
          <a:endParaRPr lang="en-US" sz="1400" b="0" kern="1200" dirty="0">
            <a:solidFill>
              <a:schemeClr val="bg1"/>
            </a:solidFill>
            <a:latin typeface="Franklin Gothic Medium" pitchFamily="34" charset="0"/>
          </a:endParaRPr>
        </a:p>
      </dsp:txBody>
      <dsp:txXfrm>
        <a:off x="24003" y="3024552"/>
        <a:ext cx="2804922" cy="443706"/>
      </dsp:txXfrm>
    </dsp:sp>
    <dsp:sp modelId="{52F8DA54-01F2-4A93-89B6-F584AF2AE2D5}">
      <dsp:nvSpPr>
        <dsp:cNvPr id="0" name=""/>
        <dsp:cNvSpPr/>
      </dsp:nvSpPr>
      <dsp:spPr>
        <a:xfrm rot="5400000">
          <a:off x="5192179" y="1226767"/>
          <a:ext cx="393369" cy="5071872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7 yrs from paid date or no limit if unpaid</a:t>
          </a:r>
          <a:endParaRPr lang="en-US" sz="1600" b="0" kern="1200" dirty="0">
            <a:solidFill>
              <a:srgbClr val="685745"/>
            </a:solidFill>
            <a:latin typeface="Franklin Gothic Medium" pitchFamily="34" charset="0"/>
          </a:endParaRPr>
        </a:p>
      </dsp:txBody>
      <dsp:txXfrm rot="-5400000">
        <a:off x="2852928" y="3585222"/>
        <a:ext cx="5052669" cy="354963"/>
      </dsp:txXfrm>
    </dsp:sp>
    <dsp:sp modelId="{FA3A628B-1116-47A1-A262-66603EE2380A}">
      <dsp:nvSpPr>
        <dsp:cNvPr id="0" name=""/>
        <dsp:cNvSpPr/>
      </dsp:nvSpPr>
      <dsp:spPr>
        <a:xfrm>
          <a:off x="0" y="3516847"/>
          <a:ext cx="2852928" cy="491712"/>
        </a:xfrm>
        <a:prstGeom prst="roundRect">
          <a:avLst/>
        </a:prstGeom>
        <a:solidFill>
          <a:srgbClr val="00405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Franklin Gothic Medium" pitchFamily="34" charset="0"/>
            </a:rPr>
            <a:t>Tax Liens </a:t>
          </a:r>
          <a:endParaRPr lang="en-US" sz="1400" b="0" kern="1200" dirty="0">
            <a:solidFill>
              <a:schemeClr val="tx1"/>
            </a:solidFill>
            <a:latin typeface="Franklin Gothic Medium" pitchFamily="34" charset="0"/>
          </a:endParaRPr>
        </a:p>
      </dsp:txBody>
      <dsp:txXfrm>
        <a:off x="24003" y="3540850"/>
        <a:ext cx="2804922" cy="443706"/>
      </dsp:txXfrm>
    </dsp:sp>
    <dsp:sp modelId="{47E290DB-1311-43EF-B2B2-FC335FBFFE1F}">
      <dsp:nvSpPr>
        <dsp:cNvPr id="0" name=""/>
        <dsp:cNvSpPr/>
      </dsp:nvSpPr>
      <dsp:spPr>
        <a:xfrm rot="5400000">
          <a:off x="5192179" y="1743065"/>
          <a:ext cx="393369" cy="507187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85745"/>
              </a:solidFill>
              <a:latin typeface="Franklin Gothic Medium" pitchFamily="34" charset="0"/>
            </a:rPr>
            <a:t>2yrs</a:t>
          </a:r>
          <a:endParaRPr lang="en-US" sz="1600" b="0" kern="1200" dirty="0"/>
        </a:p>
      </dsp:txBody>
      <dsp:txXfrm rot="-5400000">
        <a:off x="2852928" y="4101520"/>
        <a:ext cx="5052669" cy="354963"/>
      </dsp:txXfrm>
    </dsp:sp>
    <dsp:sp modelId="{EDDE7A4F-DE31-4A68-9D46-04AB8914D229}">
      <dsp:nvSpPr>
        <dsp:cNvPr id="0" name=""/>
        <dsp:cNvSpPr/>
      </dsp:nvSpPr>
      <dsp:spPr>
        <a:xfrm>
          <a:off x="0" y="4028164"/>
          <a:ext cx="2852928" cy="491712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Franklin Gothic Medium" pitchFamily="34" charset="0"/>
            </a:rPr>
            <a:t>Inquiries</a:t>
          </a:r>
          <a:endParaRPr lang="en-US" sz="1400" b="0" kern="1200" dirty="0"/>
        </a:p>
      </dsp:txBody>
      <dsp:txXfrm>
        <a:off x="24003" y="4052167"/>
        <a:ext cx="2804922" cy="443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8BF73-BD0F-4D63-AED3-13D1020443FA}">
      <dsp:nvSpPr>
        <dsp:cNvPr id="0" name=""/>
        <dsp:cNvSpPr/>
      </dsp:nvSpPr>
      <dsp:spPr>
        <a:xfrm>
          <a:off x="152403" y="380994"/>
          <a:ext cx="1241527" cy="12415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852342-A8D7-45BD-B3CF-CC5B7175F77F}">
      <dsp:nvSpPr>
        <dsp:cNvPr id="0" name=""/>
        <dsp:cNvSpPr/>
      </dsp:nvSpPr>
      <dsp:spPr>
        <a:xfrm>
          <a:off x="0" y="380994"/>
          <a:ext cx="8748522" cy="124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742950" lvl="0" indent="-571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Refer to traditional products and financial institutions</a:t>
          </a:r>
          <a:endParaRPr lang="en-US" sz="2400" kern="1200" dirty="0"/>
        </a:p>
      </dsp:txBody>
      <dsp:txXfrm>
        <a:off x="0" y="380994"/>
        <a:ext cx="8748522" cy="1241527"/>
      </dsp:txXfrm>
    </dsp:sp>
    <dsp:sp modelId="{D95568F7-657F-4CF6-991B-53EBD20015A2}">
      <dsp:nvSpPr>
        <dsp:cNvPr id="0" name=""/>
        <dsp:cNvSpPr/>
      </dsp:nvSpPr>
      <dsp:spPr>
        <a:xfrm>
          <a:off x="1120670" y="1752597"/>
          <a:ext cx="1241527" cy="12415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DED527-E310-46D8-ADC5-C81CF7DB6ADA}">
      <dsp:nvSpPr>
        <dsp:cNvPr id="0" name=""/>
        <dsp:cNvSpPr/>
      </dsp:nvSpPr>
      <dsp:spPr>
        <a:xfrm>
          <a:off x="5294" y="1741436"/>
          <a:ext cx="8833905" cy="124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16002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Partner with nonprofit lenders</a:t>
          </a:r>
          <a:endParaRPr lang="en-US" sz="2400" kern="1200" dirty="0"/>
        </a:p>
      </dsp:txBody>
      <dsp:txXfrm>
        <a:off x="5294" y="1741436"/>
        <a:ext cx="8833905" cy="1241527"/>
      </dsp:txXfrm>
    </dsp:sp>
    <dsp:sp modelId="{5619DCF0-C69B-44DE-BD6B-E24FF4715414}">
      <dsp:nvSpPr>
        <dsp:cNvPr id="0" name=""/>
        <dsp:cNvSpPr/>
      </dsp:nvSpPr>
      <dsp:spPr>
        <a:xfrm>
          <a:off x="2628546" y="2952074"/>
          <a:ext cx="1241527" cy="12415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F17808-E3A2-4DAB-B3E3-40C3BD69A57A}">
      <dsp:nvSpPr>
        <dsp:cNvPr id="0" name=""/>
        <dsp:cNvSpPr/>
      </dsp:nvSpPr>
      <dsp:spPr>
        <a:xfrm>
          <a:off x="380984" y="3027547"/>
          <a:ext cx="8386453" cy="1277755"/>
        </a:xfrm>
        <a:prstGeom prst="rect">
          <a:avLst/>
        </a:prstGeom>
        <a:noFill/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18288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glow rad="127000">
                  <a:srgbClr val="FFC000"/>
                </a:glow>
              </a:effectLst>
            </a:rPr>
            <a:t>    	</a:t>
          </a:r>
          <a:r>
            <a:rPr lang="en-US" sz="2800" b="1" kern="1200" dirty="0" smtClean="0">
              <a:effectLst>
                <a:glow rad="127000">
                  <a:srgbClr val="FFC000"/>
                </a:glow>
              </a:effectLst>
            </a:rPr>
            <a:t>Offer &amp; report your own products</a:t>
          </a:r>
          <a:r>
            <a:rPr lang="en-US" sz="2000" b="1" kern="1200" dirty="0" smtClean="0">
              <a:effectLst>
                <a:glow rad="127000">
                  <a:srgbClr val="FFC000"/>
                </a:glow>
              </a:effectLst>
            </a:rPr>
            <a:t>!</a:t>
          </a:r>
          <a:endParaRPr lang="en-US" sz="2000" b="1" kern="1200" dirty="0">
            <a:effectLst>
              <a:glow rad="127000">
                <a:srgbClr val="FFC000"/>
              </a:glow>
            </a:effectLst>
          </a:endParaRPr>
        </a:p>
      </dsp:txBody>
      <dsp:txXfrm>
        <a:off x="380984" y="3027547"/>
        <a:ext cx="8386453" cy="1277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3AE79-7F8C-4F48-84EB-91559CA9CCDE}">
      <dsp:nvSpPr>
        <dsp:cNvPr id="0" name=""/>
        <dsp:cNvSpPr/>
      </dsp:nvSpPr>
      <dsp:spPr>
        <a:xfrm>
          <a:off x="4782553" y="-413909"/>
          <a:ext cx="4056643" cy="25858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94571-FADE-134C-A5CC-DBAA9F631C51}">
      <dsp:nvSpPr>
        <dsp:cNvPr id="0" name=""/>
        <dsp:cNvSpPr/>
      </dsp:nvSpPr>
      <dsp:spPr>
        <a:xfrm>
          <a:off x="5770338" y="577232"/>
          <a:ext cx="2326908" cy="59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Accessible to your job seekers</a:t>
          </a:r>
          <a:endParaRPr lang="en-US" sz="2800" b="1" kern="1200" dirty="0"/>
        </a:p>
      </dsp:txBody>
      <dsp:txXfrm>
        <a:off x="5770338" y="577232"/>
        <a:ext cx="2326908" cy="590900"/>
      </dsp:txXfrm>
    </dsp:sp>
    <dsp:sp modelId="{A72DE621-8B35-CE41-A413-0528E0C3EEB3}">
      <dsp:nvSpPr>
        <dsp:cNvPr id="0" name=""/>
        <dsp:cNvSpPr/>
      </dsp:nvSpPr>
      <dsp:spPr>
        <a:xfrm>
          <a:off x="2488203" y="882039"/>
          <a:ext cx="4672679" cy="30474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BCEF-CFF5-304E-8F3F-5AF9F0DB9FC0}">
      <dsp:nvSpPr>
        <dsp:cNvPr id="0" name=""/>
        <dsp:cNvSpPr/>
      </dsp:nvSpPr>
      <dsp:spPr>
        <a:xfrm>
          <a:off x="3124204" y="2057401"/>
          <a:ext cx="2326908" cy="59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Flexible &amp; Affordable</a:t>
          </a:r>
          <a:endParaRPr lang="en-US" sz="2800" b="1" kern="1200" dirty="0"/>
        </a:p>
      </dsp:txBody>
      <dsp:txXfrm>
        <a:off x="3124204" y="2057401"/>
        <a:ext cx="2326908" cy="590900"/>
      </dsp:txXfrm>
    </dsp:sp>
    <dsp:sp modelId="{115CBBC7-0709-2440-A628-D367BBBE7C55}">
      <dsp:nvSpPr>
        <dsp:cNvPr id="0" name=""/>
        <dsp:cNvSpPr/>
      </dsp:nvSpPr>
      <dsp:spPr>
        <a:xfrm>
          <a:off x="5351297" y="2444130"/>
          <a:ext cx="4223511" cy="24161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19037-CCC4-7049-987C-5C6A9A0F908B}">
      <dsp:nvSpPr>
        <dsp:cNvPr id="0" name=""/>
        <dsp:cNvSpPr/>
      </dsp:nvSpPr>
      <dsp:spPr>
        <a:xfrm>
          <a:off x="6320629" y="3309513"/>
          <a:ext cx="2326908" cy="59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Potential for graduation</a:t>
          </a:r>
          <a:endParaRPr lang="en-US" sz="2800" b="1" kern="1200" dirty="0"/>
        </a:p>
      </dsp:txBody>
      <dsp:txXfrm>
        <a:off x="6320629" y="3309513"/>
        <a:ext cx="2326908" cy="590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C1F3-025F-43AE-A448-65342F803A16}">
      <dsp:nvSpPr>
        <dsp:cNvPr id="0" name=""/>
        <dsp:cNvSpPr/>
      </dsp:nvSpPr>
      <dsp:spPr>
        <a:xfrm>
          <a:off x="0" y="47625"/>
          <a:ext cx="8458200" cy="52863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58E78-AFEB-4169-83A6-5EF2D623E2FB}">
      <dsp:nvSpPr>
        <dsp:cNvPr id="0" name=""/>
        <dsp:cNvSpPr/>
      </dsp:nvSpPr>
      <dsp:spPr>
        <a:xfrm>
          <a:off x="559677" y="4227251"/>
          <a:ext cx="194538" cy="19453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19925-5FB2-4303-B364-5486A5DC1254}">
      <dsp:nvSpPr>
        <dsp:cNvPr id="0" name=""/>
        <dsp:cNvSpPr/>
      </dsp:nvSpPr>
      <dsp:spPr>
        <a:xfrm>
          <a:off x="837820" y="3592287"/>
          <a:ext cx="1509933" cy="104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Established credit history and improved scores</a:t>
          </a:r>
          <a:endParaRPr lang="en-US" sz="1600" kern="1200" dirty="0"/>
        </a:p>
      </dsp:txBody>
      <dsp:txXfrm>
        <a:off x="837820" y="3592287"/>
        <a:ext cx="1509933" cy="1041150"/>
      </dsp:txXfrm>
    </dsp:sp>
    <dsp:sp modelId="{A0E0FFE6-96F8-48F9-881C-05E747CD73F3}">
      <dsp:nvSpPr>
        <dsp:cNvPr id="0" name=""/>
        <dsp:cNvSpPr/>
      </dsp:nvSpPr>
      <dsp:spPr>
        <a:xfrm>
          <a:off x="2133601" y="2785873"/>
          <a:ext cx="338328" cy="33832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E1EB7-E2DB-451C-B04D-26C20C3493D7}">
      <dsp:nvSpPr>
        <dsp:cNvPr id="0" name=""/>
        <dsp:cNvSpPr/>
      </dsp:nvSpPr>
      <dsp:spPr>
        <a:xfrm>
          <a:off x="2438397" y="2057407"/>
          <a:ext cx="1723059" cy="118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27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Access to  affordable financial products, housing, and employment opportunities</a:t>
          </a:r>
          <a:endParaRPr lang="en-US" sz="1600" kern="1200" dirty="0"/>
        </a:p>
      </dsp:txBody>
      <dsp:txXfrm>
        <a:off x="2438397" y="2057407"/>
        <a:ext cx="1723059" cy="1188029"/>
      </dsp:txXfrm>
    </dsp:sp>
    <dsp:sp modelId="{F5BC2657-9E46-4441-AD8A-89E051B23B81}">
      <dsp:nvSpPr>
        <dsp:cNvPr id="0" name=""/>
        <dsp:cNvSpPr/>
      </dsp:nvSpPr>
      <dsp:spPr>
        <a:xfrm>
          <a:off x="3962666" y="1819065"/>
          <a:ext cx="448284" cy="448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30A0A-425F-4047-BD48-C69A6A6BB4C3}">
      <dsp:nvSpPr>
        <dsp:cNvPr id="0" name=""/>
        <dsp:cNvSpPr/>
      </dsp:nvSpPr>
      <dsp:spPr>
        <a:xfrm>
          <a:off x="4367406" y="1447800"/>
          <a:ext cx="1423411" cy="3266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Increased savings and financial stability</a:t>
          </a:r>
          <a:endParaRPr lang="en-US" sz="1600" kern="1200" dirty="0"/>
        </a:p>
      </dsp:txBody>
      <dsp:txXfrm>
        <a:off x="4367406" y="1447800"/>
        <a:ext cx="1423411" cy="3266979"/>
      </dsp:txXfrm>
    </dsp:sp>
    <dsp:sp modelId="{9E5DF712-97F3-48A7-A9CC-7BC06C65DEFE}">
      <dsp:nvSpPr>
        <dsp:cNvPr id="0" name=""/>
        <dsp:cNvSpPr/>
      </dsp:nvSpPr>
      <dsp:spPr>
        <a:xfrm>
          <a:off x="5874219" y="1219590"/>
          <a:ext cx="600532" cy="60053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888CF-863F-40E9-9337-51855CEED08C}">
      <dsp:nvSpPr>
        <dsp:cNvPr id="0" name=""/>
        <dsp:cNvSpPr/>
      </dsp:nvSpPr>
      <dsp:spPr>
        <a:xfrm>
          <a:off x="6271378" y="1024649"/>
          <a:ext cx="1776222" cy="379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21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>
        <a:off x="6271378" y="1024649"/>
        <a:ext cx="1776222" cy="3790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04E77-AAAB-4A9D-91A9-F72006760E8C}">
      <dsp:nvSpPr>
        <dsp:cNvPr id="0" name=""/>
        <dsp:cNvSpPr/>
      </dsp:nvSpPr>
      <dsp:spPr>
        <a:xfrm>
          <a:off x="4170" y="2229760"/>
          <a:ext cx="2427907" cy="9711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Increased Score</a:t>
          </a:r>
          <a:endParaRPr lang="en-US" sz="1800" kern="1200" dirty="0"/>
        </a:p>
      </dsp:txBody>
      <dsp:txXfrm>
        <a:off x="489752" y="2229760"/>
        <a:ext cx="1456744" cy="971163"/>
      </dsp:txXfrm>
    </dsp:sp>
    <dsp:sp modelId="{134FB5BA-F65E-4B89-BB04-1C8E4C2FA5A4}">
      <dsp:nvSpPr>
        <dsp:cNvPr id="0" name=""/>
        <dsp:cNvSpPr/>
      </dsp:nvSpPr>
      <dsp:spPr>
        <a:xfrm>
          <a:off x="2189287" y="2229760"/>
          <a:ext cx="2427907" cy="9711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Refinanced Credit Card Interest Rate</a:t>
          </a:r>
          <a:endParaRPr lang="en-US" sz="1800" kern="1200" dirty="0"/>
        </a:p>
      </dsp:txBody>
      <dsp:txXfrm>
        <a:off x="2674869" y="2229760"/>
        <a:ext cx="1456744" cy="971163"/>
      </dsp:txXfrm>
    </dsp:sp>
    <dsp:sp modelId="{D4E9CAD0-8B86-49EC-A4AD-849F13A2B651}">
      <dsp:nvSpPr>
        <dsp:cNvPr id="0" name=""/>
        <dsp:cNvSpPr/>
      </dsp:nvSpPr>
      <dsp:spPr>
        <a:xfrm>
          <a:off x="4374404" y="2227633"/>
          <a:ext cx="2427907" cy="9711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Obtained Small Business Loan</a:t>
          </a:r>
          <a:endParaRPr lang="en-US" sz="1800" kern="1200" dirty="0"/>
        </a:p>
      </dsp:txBody>
      <dsp:txXfrm>
        <a:off x="4859986" y="2227633"/>
        <a:ext cx="1456744" cy="971163"/>
      </dsp:txXfrm>
    </dsp:sp>
    <dsp:sp modelId="{E8D4A74D-7024-4623-A6E2-BAE2F353E092}">
      <dsp:nvSpPr>
        <dsp:cNvPr id="0" name=""/>
        <dsp:cNvSpPr/>
      </dsp:nvSpPr>
      <dsp:spPr>
        <a:xfrm>
          <a:off x="6559521" y="2229760"/>
          <a:ext cx="2427907" cy="9711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Increased Income</a:t>
          </a:r>
          <a:endParaRPr lang="en-US" sz="1800" kern="1200" dirty="0"/>
        </a:p>
      </dsp:txBody>
      <dsp:txXfrm>
        <a:off x="7045103" y="2229760"/>
        <a:ext cx="1456744" cy="9711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D8923-BD48-4F00-B988-A61E750A75D7}">
      <dsp:nvSpPr>
        <dsp:cNvPr id="0" name=""/>
        <dsp:cNvSpPr/>
      </dsp:nvSpPr>
      <dsp:spPr>
        <a:xfrm>
          <a:off x="727412" y="282320"/>
          <a:ext cx="3648456" cy="364845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CBA Business Reporter</a:t>
          </a:r>
          <a:endParaRPr lang="en-US" sz="2400" kern="1200" dirty="0"/>
        </a:p>
      </dsp:txBody>
      <dsp:txXfrm>
        <a:off x="2650236" y="1055446"/>
        <a:ext cx="1303020" cy="1085850"/>
      </dsp:txXfrm>
    </dsp:sp>
    <dsp:sp modelId="{F2C55D11-828D-4D12-9E17-23C54EF1CF24}">
      <dsp:nvSpPr>
        <dsp:cNvPr id="0" name=""/>
        <dsp:cNvSpPr/>
      </dsp:nvSpPr>
      <dsp:spPr>
        <a:xfrm>
          <a:off x="652272" y="412622"/>
          <a:ext cx="3648456" cy="364845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CBA Access</a:t>
          </a:r>
          <a:endParaRPr lang="en-US" sz="2400" kern="1200" dirty="0"/>
        </a:p>
      </dsp:txBody>
      <dsp:txXfrm>
        <a:off x="1520952" y="2779776"/>
        <a:ext cx="1954530" cy="955548"/>
      </dsp:txXfrm>
    </dsp:sp>
    <dsp:sp modelId="{A824D1EA-FF42-400B-88E0-D838D70B4AE4}">
      <dsp:nvSpPr>
        <dsp:cNvPr id="0" name=""/>
        <dsp:cNvSpPr/>
      </dsp:nvSpPr>
      <dsp:spPr>
        <a:xfrm>
          <a:off x="577131" y="282320"/>
          <a:ext cx="3648456" cy="364845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CBA Reporter</a:t>
          </a:r>
          <a:endParaRPr lang="en-US" sz="2400" kern="1200" dirty="0"/>
        </a:p>
      </dsp:txBody>
      <dsp:txXfrm>
        <a:off x="999743" y="1055446"/>
        <a:ext cx="1303020" cy="1085850"/>
      </dsp:txXfrm>
    </dsp:sp>
    <dsp:sp modelId="{8E4A5FCB-24E5-40D5-A68A-5A0E094433B9}">
      <dsp:nvSpPr>
        <dsp:cNvPr id="0" name=""/>
        <dsp:cNvSpPr/>
      </dsp:nvSpPr>
      <dsp:spPr>
        <a:xfrm>
          <a:off x="501857" y="56464"/>
          <a:ext cx="4100169" cy="410016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CCD94-DDF1-407A-ACE1-4EE66CBF3488}">
      <dsp:nvSpPr>
        <dsp:cNvPr id="0" name=""/>
        <dsp:cNvSpPr/>
      </dsp:nvSpPr>
      <dsp:spPr>
        <a:xfrm>
          <a:off x="426415" y="186535"/>
          <a:ext cx="4100169" cy="41001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EE54C-94CC-4E01-8351-0847C2EC2A62}">
      <dsp:nvSpPr>
        <dsp:cNvPr id="0" name=""/>
        <dsp:cNvSpPr/>
      </dsp:nvSpPr>
      <dsp:spPr>
        <a:xfrm>
          <a:off x="350973" y="56464"/>
          <a:ext cx="4100169" cy="41001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1" tIns="46586" rIns="93171" bIns="4658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E065D5-DC76-47F0-B899-22EB41579A30}" type="slidenum">
              <a:rPr lang="en-US" altLang="en-US" sz="1200"/>
              <a:pPr algn="r" eaLnBrk="1" hangingPunct="1"/>
              <a:t>10</a:t>
            </a:fld>
            <a:endParaRPr lang="en-US" altLang="en-US" sz="1200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789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896">
              <a:defRPr/>
            </a:pP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5635A-857E-4ABE-9EA9-47767F265D6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0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B42D3-BADE-4357-A0C4-CCB40B15F34A}" type="slidenum">
              <a:rPr lang="en-US" smtClean="0">
                <a:latin typeface="Arial" pitchFamily="34" charset="0"/>
              </a:rPr>
              <a:pPr/>
              <a:t>12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60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5635A-857E-4ABE-9EA9-47767F265D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71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5635A-857E-4ABE-9EA9-47767F265D6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7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5896"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5BCB-1713-42D5-8231-DC1FBAC3EB4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4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5896"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5BCB-1713-42D5-8231-DC1FBAC3EB4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47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426C1E29-DC20-4A44-91CC-04EE08B42A5F}" type="slidenum">
              <a:rPr lang="en-US" sz="1200"/>
              <a:pPr algn="r"/>
              <a:t>21</a:t>
            </a:fld>
            <a:endParaRPr lang="en-US" sz="1200" dirty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i="1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6327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61F0F-AE63-4498-9FA9-81F08E92452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61F0F-AE63-4498-9FA9-81F08E92452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61F0F-AE63-4498-9FA9-81F08E92452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E30B00D9-D821-4C40-8362-162FCEF7D19C}" type="slidenum">
              <a:rPr lang="en-US" sz="1200"/>
              <a:pPr algn="r"/>
              <a:t>27</a:t>
            </a:fld>
            <a:endParaRPr lang="en-US" sz="1200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915483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E30B00D9-D821-4C40-8362-162FCEF7D19C}" type="slidenum">
              <a:rPr lang="en-US" sz="1200"/>
              <a:pPr algn="r"/>
              <a:t>28</a:t>
            </a:fld>
            <a:endParaRPr lang="en-US" sz="1200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90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0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b="1" i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05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E30B00D9-D821-4C40-8362-162FCEF7D19C}" type="slidenum">
              <a:rPr lang="en-US" sz="1200"/>
              <a:pPr algn="r"/>
              <a:t>31</a:t>
            </a:fld>
            <a:endParaRPr lang="en-US" sz="1200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18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D8DF9632-CF12-4B67-8562-F628D14FC3A0}" type="slidenum">
              <a:rPr lang="en-US" sz="1200"/>
              <a:pPr algn="r"/>
              <a:t>34</a:t>
            </a:fld>
            <a:endParaRPr lang="en-US" sz="1200" dirty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8509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5635A-857E-4ABE-9EA9-47767F265D6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96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814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38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E30B00D9-D821-4C40-8362-162FCEF7D19C}" type="slidenum">
              <a:rPr lang="en-US" sz="1200"/>
              <a:pPr algn="r"/>
              <a:t>41</a:t>
            </a:fld>
            <a:endParaRPr lang="en-US" sz="1200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6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5635A-857E-4ABE-9EA9-47767F265D6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476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61F0F-AE63-4498-9FA9-81F08E92452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453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E30B00D9-D821-4C40-8362-162FCEF7D19C}" type="slidenum">
              <a:rPr lang="en-US" sz="1200"/>
              <a:pPr algn="r"/>
              <a:t>49</a:t>
            </a:fld>
            <a:endParaRPr lang="en-US" sz="1200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810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5635A-857E-4ABE-9EA9-47767F265D6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18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5635A-857E-4ABE-9EA9-47767F265D6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0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696B2-1326-49A8-B6E2-88FB444086B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444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CB35C-F14D-4500-856C-5DE69C879CC7}" type="slidenum">
              <a:rPr lang="en-US" smtClean="0">
                <a:latin typeface="Arial" pitchFamily="34" charset="0"/>
              </a:rPr>
              <a:pPr/>
              <a:t>53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951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7414C-F7DC-4456-8BBA-93F9F8510BBD}" type="slidenum">
              <a:rPr lang="en-US" smtClean="0">
                <a:latin typeface="Arial" pitchFamily="34" charset="0"/>
              </a:rPr>
              <a:pPr/>
              <a:t>57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744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08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E30B00D9-D821-4C40-8362-162FCEF7D19C}" type="slidenum">
              <a:rPr lang="en-US" sz="1200"/>
              <a:pPr algn="r"/>
              <a:t>59</a:t>
            </a:fld>
            <a:endParaRPr lang="en-US" sz="1200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641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B53A62D1-831C-4E11-A569-ABF1C3637303}" type="slidenum">
              <a:rPr lang="en-US" sz="1200"/>
              <a:pPr algn="r"/>
              <a:t>60</a:t>
            </a:fld>
            <a:endParaRPr lang="en-US" sz="1200" dirty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6612" cy="34861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54920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08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317EC-EF92-4976-9D06-B65C10F576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141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5635A-857E-4ABE-9EA9-47767F265D6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119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970939" y="8830213"/>
            <a:ext cx="3037840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8" tIns="46138" rIns="92278" bIns="46138" anchor="b"/>
          <a:lstStyle/>
          <a:p>
            <a:pPr algn="r"/>
            <a:fld id="{E30B00D9-D821-4C40-8362-162FCEF7D19C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1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hyperlink" Target="mailto:reporter@creditbuildersalliance.org" TargetMode="External"/><Relationship Id="rId4" Type="http://schemas.openxmlformats.org/officeDocument/2006/relationships/diagramLayout" Target="../diagrams/layout9.xml"/><Relationship Id="rId9" Type="http://schemas.openxmlformats.org/officeDocument/2006/relationships/image" Target="../media/image4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ditbuildersalliance.org/training-resource-links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grams@creditbuildersalliance.org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“Credit” Plays in the Employment of People with Disabilities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April 8, 2014</a:t>
            </a:r>
            <a:endParaRPr lang="en-US" sz="1800" dirty="0" smtClean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a typeface="+mj-ea"/>
            </a:endParaRP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 </a:t>
            </a:r>
            <a:r>
              <a:rPr lang="en-US" sz="16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Sarah Chenven &amp; Carolyn Schulte,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Credit Builders Alliance </a:t>
            </a:r>
            <a:r>
              <a:rPr lang="en-US" sz="16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(</a:t>
            </a:r>
            <a:r>
              <a:rPr lang="en-US" sz="16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CBA) </a:t>
            </a:r>
            <a:endParaRPr lang="en-US" sz="1600" i="1" dirty="0" smtClean="0">
              <a:ln w="17780" cmpd="sng">
                <a:noFill/>
                <a:prstDash val="solid"/>
                <a:miter lim="800000"/>
              </a:ln>
              <a:ea typeface="+mj-ea"/>
            </a:endParaRPr>
          </a:p>
          <a:p>
            <a:pPr algn="l">
              <a:spcBef>
                <a:spcPts val="300"/>
              </a:spcBef>
            </a:pPr>
            <a:endParaRPr lang="en-US" sz="8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l">
              <a:spcBef>
                <a:spcPts val="300"/>
              </a:spcBef>
            </a:pPr>
            <a:r>
              <a:rPr lang="en-US" sz="1400" dirty="0" smtClean="0">
                <a:ln w="17780" cmpd="sng">
                  <a:noFill/>
                  <a:prstDash val="solid"/>
                  <a:miter lim="800000"/>
                </a:ln>
              </a:rPr>
              <a:t>U.S</a:t>
            </a:r>
            <a:r>
              <a:rPr lang="en-US" sz="1400" dirty="0">
                <a:ln w="17780" cmpd="sng">
                  <a:noFill/>
                  <a:prstDash val="solid"/>
                  <a:miter lim="800000"/>
                </a:ln>
              </a:rPr>
              <a:t>. 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n w="17780" cmpd="sng">
                  <a:noFill/>
                  <a:prstDash val="solid"/>
                  <a:miter lim="800000"/>
                </a:ln>
              </a:rPr>
              <a:t>Employment and Training Administration </a:t>
            </a:r>
          </a:p>
          <a:p>
            <a:pPr algn="l">
              <a:spcBef>
                <a:spcPts val="300"/>
              </a:spcBef>
            </a:pPr>
            <a:endParaRPr lang="en-US" sz="1600" dirty="0" smtClean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3657600" y="2819819"/>
            <a:ext cx="533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endParaRPr lang="en-US" altLang="en-US" sz="2600" dirty="0" smtClean="0">
              <a:solidFill>
                <a:srgbClr val="313F7C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600" dirty="0" smtClean="0">
                <a:solidFill>
                  <a:srgbClr val="313F7C"/>
                </a:solidFill>
              </a:rPr>
              <a:t>Paid in Full each month =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600" dirty="0" smtClean="0">
                <a:solidFill>
                  <a:srgbClr val="313F7C"/>
                </a:solidFill>
              </a:rPr>
              <a:t>30 day 0</a:t>
            </a:r>
            <a:r>
              <a:rPr lang="en-US" altLang="en-US" sz="2600" dirty="0">
                <a:solidFill>
                  <a:srgbClr val="313F7C"/>
                </a:solidFill>
              </a:rPr>
              <a:t>% </a:t>
            </a:r>
            <a:r>
              <a:rPr lang="en-US" altLang="en-US" sz="2600" dirty="0" smtClean="0">
                <a:solidFill>
                  <a:srgbClr val="313F7C"/>
                </a:solidFill>
              </a:rPr>
              <a:t>loan 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800" dirty="0" smtClean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 smtClean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 smtClean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 smtClean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 smtClean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 smtClean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400" dirty="0" smtClean="0">
              <a:solidFill>
                <a:srgbClr val="313F7C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 smtClean="0">
                <a:solidFill>
                  <a:srgbClr val="313F7C"/>
                </a:solidFill>
              </a:rPr>
              <a:t>400%+ APR; cycle of debt</a:t>
            </a:r>
            <a:endParaRPr lang="en-US" altLang="en-US" sz="2800" dirty="0">
              <a:solidFill>
                <a:srgbClr val="313F7C"/>
              </a:solidFill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880068" y="3343291"/>
            <a:ext cx="70133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313F7C"/>
          </a:solidFill>
          <a:ln w="9525">
            <a:solidFill>
              <a:srgbClr val="313F7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2925733" y="5129071"/>
            <a:ext cx="655667" cy="485775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313F7C"/>
          </a:solidFill>
          <a:ln w="9525">
            <a:solidFill>
              <a:srgbClr val="313F7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3444" y="15240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+mj-lt"/>
              </a:rPr>
              <a:t>Without access, assets &amp; savings a job seeker cannot achieve or maintain financial stability or security</a:t>
            </a:r>
            <a:endParaRPr lang="en-US" sz="2800" dirty="0">
              <a:solidFill>
                <a:schemeClr val="accent2"/>
              </a:solidFill>
            </a:endParaRPr>
          </a:p>
        </p:txBody>
      </p:sp>
      <p:grpSp>
        <p:nvGrpSpPr>
          <p:cNvPr id="2" name="Group 1" descr="credit card and payday loan graphic&#10;"/>
          <p:cNvGrpSpPr/>
          <p:nvPr/>
        </p:nvGrpSpPr>
        <p:grpSpPr>
          <a:xfrm>
            <a:off x="243443" y="2326075"/>
            <a:ext cx="2634255" cy="3754389"/>
            <a:chOff x="-1073684" y="2331626"/>
            <a:chExt cx="2634255" cy="3754389"/>
          </a:xfrm>
        </p:grpSpPr>
        <p:pic>
          <p:nvPicPr>
            <p:cNvPr id="12" name="Picture 3" descr="a credit c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46452">
              <a:off x="-1073684" y="2331626"/>
              <a:ext cx="2634255" cy="2634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a pay day loan sho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53613" y="4669003"/>
              <a:ext cx="2194112" cy="14170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itle 5"/>
          <p:cNvSpPr txBox="1">
            <a:spLocks/>
          </p:cNvSpPr>
          <p:nvPr/>
        </p:nvSpPr>
        <p:spPr>
          <a:xfrm>
            <a:off x="1524000" y="152400"/>
            <a:ext cx="62484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Credit Building?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Tiered System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0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3885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Good Credit = ACCESS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304800"/>
            <a:ext cx="6248400" cy="10668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4000" b="1" i="1" dirty="0">
              <a:solidFill>
                <a:srgbClr val="89B329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524000" y="152400"/>
            <a:ext cx="62484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Credit Building?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Matters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9069615"/>
              </p:ext>
            </p:extLst>
          </p:nvPr>
        </p:nvGraphicFramePr>
        <p:xfrm>
          <a:off x="76200" y="2133600"/>
          <a:ext cx="8763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4876800" y="2971800"/>
            <a:ext cx="1190351" cy="1190351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088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8289E0-8416-48BA-9C77-E3BE28EEE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78289E0-8416-48BA-9C77-E3BE28EEE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0B546D-7849-4061-AE86-E278B8EEC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3D0B546D-7849-4061-AE86-E278B8EEC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B1AF3E-2AB2-424F-BEAB-7B80020BF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99B1AF3E-2AB2-424F-BEAB-7B80020BF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B8A34B-81B9-478B-AE6A-8E5B7FB1E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56B8A34B-81B9-478B-AE6A-8E5B7FB1E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4630C5-B24F-4DFC-AB57-3C3208304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34630C5-B24F-4DFC-AB57-3C3208304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9934E4-E73E-4F2D-93EA-5C4174BCE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AF9934E4-E73E-4F2D-93EA-5C4174BCE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CB9918-F819-4A01-B82D-8DF7927D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AFCB9918-F819-4A01-B82D-8DF7927D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E668D4-7CEF-4052-A0FC-75AE23817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92E668D4-7CEF-4052-A0FC-75AE23817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3CAD8-050B-4365-9E38-88272B28F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213CAD8-050B-4365-9E38-88272B28F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A51AE5-739E-4C45-A4E4-1B7BF26F3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9A51AE5-739E-4C45-A4E4-1B7BF26F3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CDC2C-3F02-4CAA-BDBD-F76469C64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73BCDC2C-3F02-4CAA-BDBD-F76469C64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491FF6-395A-438C-B48A-7A3676C44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3B491FF6-395A-438C-B48A-7A3676C44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E8B8DA-1C65-40C3-97BD-403E8D75A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7E8B8DA-1C65-40C3-97BD-403E8D75A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738710-496C-415C-A1C2-00E6D8263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2D738710-496C-415C-A1C2-00E6D8263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BB556A-641E-436F-9CD6-E3C8BDCFC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28BB556A-641E-436F-9CD6-E3C8BDCFC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7DE1A8-800B-4293-87FA-17B0937AB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637DE1A8-800B-4293-87FA-17B0937AB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9ABCC2-EF67-4957-AAE5-163E4004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CC9ABCC2-EF67-4957-AAE5-163E40044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538803"/>
              </p:ext>
            </p:extLst>
          </p:nvPr>
        </p:nvGraphicFramePr>
        <p:xfrm>
          <a:off x="228600" y="2328076"/>
          <a:ext cx="8686801" cy="3626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8336"/>
                <a:gridCol w="3237500"/>
                <a:gridCol w="3290965"/>
              </a:tblGrid>
              <a:tr h="620763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$10,000 auto loan, 5 year term</a:t>
                      </a:r>
                    </a:p>
                  </a:txBody>
                  <a:tcPr>
                    <a:solidFill>
                      <a:srgbClr val="313F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7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Batang" pitchFamily="18" charset="-127"/>
                          <a:ea typeface="Batang" pitchFamily="18" charset="-127"/>
                        </a:rPr>
                        <a:t>Score </a:t>
                      </a:r>
                      <a:endParaRPr lang="en-US" sz="20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itchFamily="18" charset="-127"/>
                          <a:ea typeface="Batang" pitchFamily="18" charset="-127"/>
                        </a:rPr>
                        <a:t>Interest Rate</a:t>
                      </a:r>
                      <a:endParaRPr lang="en-US" sz="20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itchFamily="18" charset="-127"/>
                          <a:ea typeface="Batang" pitchFamily="18" charset="-127"/>
                        </a:rPr>
                        <a:t>Monthly Payment</a:t>
                      </a:r>
                      <a:endParaRPr lang="en-US" sz="20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39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atang" pitchFamily="18" charset="-127"/>
                          <a:ea typeface="Batang" pitchFamily="18" charset="-127"/>
                        </a:rPr>
                        <a:t>500</a:t>
                      </a:r>
                      <a:endParaRPr lang="en-US" sz="24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tang" pitchFamily="18" charset="-127"/>
                          <a:ea typeface="Batang" pitchFamily="18" charset="-127"/>
                        </a:rPr>
                        <a:t>17%</a:t>
                      </a:r>
                      <a:endParaRPr lang="en-US" sz="2400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tang" pitchFamily="18" charset="-127"/>
                          <a:ea typeface="Batang" pitchFamily="18" charset="-127"/>
                        </a:rPr>
                        <a:t>$249.00</a:t>
                      </a:r>
                      <a:endParaRPr lang="en-US" sz="2400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74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atang" pitchFamily="18" charset="-127"/>
                          <a:ea typeface="Batang" pitchFamily="18" charset="-127"/>
                        </a:rPr>
                        <a:t>620</a:t>
                      </a:r>
                      <a:endParaRPr lang="en-US" sz="24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tang" pitchFamily="18" charset="-127"/>
                          <a:ea typeface="Batang" pitchFamily="18" charset="-127"/>
                        </a:rPr>
                        <a:t>11%</a:t>
                      </a:r>
                      <a:endParaRPr lang="en-US" sz="2400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tang" pitchFamily="18" charset="-127"/>
                          <a:ea typeface="Batang" pitchFamily="18" charset="-127"/>
                        </a:rPr>
                        <a:t>$217.00</a:t>
                      </a:r>
                      <a:endParaRPr lang="en-US" sz="2400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74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atang" pitchFamily="18" charset="-127"/>
                          <a:ea typeface="Batang" pitchFamily="18" charset="-127"/>
                        </a:rPr>
                        <a:t>720</a:t>
                      </a:r>
                      <a:endParaRPr lang="en-US" sz="24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solidFill>
                      <a:srgbClr val="89B3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tang" pitchFamily="18" charset="-127"/>
                          <a:ea typeface="Batang" pitchFamily="18" charset="-127"/>
                        </a:rPr>
                        <a:t>3%</a:t>
                      </a:r>
                      <a:endParaRPr lang="en-US" sz="2400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tang" pitchFamily="18" charset="-127"/>
                          <a:ea typeface="Batang" pitchFamily="18" charset="-127"/>
                        </a:rPr>
                        <a:t>$182.00</a:t>
                      </a:r>
                      <a:endParaRPr lang="en-US" sz="2400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05200" y="762000"/>
            <a:ext cx="5562600" cy="1694740"/>
          </a:xfrm>
          <a:prstGeom prst="star32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200" dirty="0" smtClean="0">
                <a:solidFill>
                  <a:srgbClr val="89B329"/>
                </a:solidFill>
              </a:rPr>
              <a:t/>
            </a:r>
            <a:br>
              <a:rPr lang="en-US" sz="2200" dirty="0" smtClean="0">
                <a:solidFill>
                  <a:srgbClr val="89B329"/>
                </a:solidFill>
              </a:rPr>
            </a:br>
            <a:r>
              <a:rPr lang="en-US" sz="2700" b="1" dirty="0" smtClean="0">
                <a:solidFill>
                  <a:srgbClr val="313F7C"/>
                </a:solidFill>
              </a:rPr>
              <a:t>Potential Savings each month = $67 </a:t>
            </a:r>
            <a:br>
              <a:rPr lang="en-US" sz="2700" b="1" dirty="0" smtClean="0">
                <a:solidFill>
                  <a:srgbClr val="313F7C"/>
                </a:solidFill>
              </a:rPr>
            </a:br>
            <a:r>
              <a:rPr lang="en-US" sz="2700" b="1" dirty="0" smtClean="0">
                <a:solidFill>
                  <a:srgbClr val="313F7C"/>
                </a:solidFill>
              </a:rPr>
              <a:t>over </a:t>
            </a:r>
            <a:r>
              <a:rPr lang="en-US" sz="2700" b="1" dirty="0">
                <a:solidFill>
                  <a:srgbClr val="313F7C"/>
                </a:solidFill>
              </a:rPr>
              <a:t>5</a:t>
            </a:r>
            <a:r>
              <a:rPr lang="en-US" sz="2700" b="1" dirty="0" smtClean="0">
                <a:solidFill>
                  <a:srgbClr val="313F7C"/>
                </a:solidFill>
              </a:rPr>
              <a:t> years = $4,020</a:t>
            </a:r>
            <a:r>
              <a:rPr lang="en-US" sz="2200" dirty="0" smtClean="0">
                <a:solidFill>
                  <a:srgbClr val="313F7C"/>
                </a:solidFill>
              </a:rPr>
              <a:t/>
            </a:r>
            <a:br>
              <a:rPr lang="en-US" sz="2200" dirty="0" smtClean="0">
                <a:solidFill>
                  <a:srgbClr val="313F7C"/>
                </a:solidFill>
              </a:rPr>
            </a:br>
            <a:endParaRPr lang="en-US" sz="1800" dirty="0" smtClean="0">
              <a:solidFill>
                <a:srgbClr val="89B329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152400" y="5943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Source: www.myfico.com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447800" y="0"/>
            <a:ext cx="6248400" cy="990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Credit Building?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Matters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73284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/>
              <a:t>Good Credit=SAVINGS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p wanted 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06245"/>
            <a:ext cx="4623619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606245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many states, credit history can still affect employment opportunities</a:t>
            </a:r>
            <a:endParaRPr lang="en-US" sz="36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295400" y="-381000"/>
            <a:ext cx="6248400" cy="16764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Credit Building?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Matters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676399"/>
            <a:ext cx="5106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Good Credit = OPPORTUNITY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95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655320" y="228600"/>
            <a:ext cx="7879080" cy="603242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Employment and Credit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288" y="152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 smtClean="0">
                <a:solidFill>
                  <a:srgbClr val="EB9E00"/>
                </a:solidFill>
              </a:rPr>
              <a:t>Employers pull credit reports</a:t>
            </a:r>
            <a:endParaRPr lang="en-US" sz="4800" b="1" dirty="0">
              <a:solidFill>
                <a:srgbClr val="EB9E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088" y="2590800"/>
            <a:ext cx="84582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To check for fraud and dishonesty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To verify application information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To assess accountability and responsibility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To mitigate risk</a:t>
            </a:r>
          </a:p>
        </p:txBody>
      </p:sp>
    </p:spTree>
    <p:extLst>
      <p:ext uri="{BB962C8B-B14F-4D97-AF65-F5344CB8AC3E}">
        <p14:creationId xmlns:p14="http://schemas.microsoft.com/office/powerpoint/2010/main" val="32177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733800"/>
            <a:ext cx="7783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Researchers </a:t>
            </a:r>
            <a:r>
              <a:rPr lang="en-US" sz="3600" dirty="0"/>
              <a:t>have estimated that 10 </a:t>
            </a:r>
            <a:r>
              <a:rPr lang="en-US" sz="3600" dirty="0" smtClean="0"/>
              <a:t>to 15</a:t>
            </a:r>
            <a:r>
              <a:rPr lang="en-US" sz="3600" dirty="0"/>
              <a:t>% of the workforce is affected by financial problems to the extent that they </a:t>
            </a:r>
            <a:r>
              <a:rPr lang="en-US" sz="3600" dirty="0" smtClean="0"/>
              <a:t>negatively affect </a:t>
            </a:r>
            <a:r>
              <a:rPr lang="en-US" sz="3600" dirty="0"/>
              <a:t>job </a:t>
            </a:r>
            <a:r>
              <a:rPr lang="en-US" sz="3600" dirty="0" smtClean="0"/>
              <a:t>productivity.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66300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400" b="1" dirty="0" smtClean="0">
                <a:solidFill>
                  <a:srgbClr val="EB9E00"/>
                </a:solidFill>
              </a:rPr>
              <a:t>Financial Stress impact productivity</a:t>
            </a:r>
            <a:endParaRPr lang="en-US" sz="4400" b="1" dirty="0">
              <a:solidFill>
                <a:srgbClr val="EB9E00"/>
              </a:solidFill>
            </a:endParaRPr>
          </a:p>
        </p:txBody>
      </p:sp>
      <p:sp>
        <p:nvSpPr>
          <p:cNvPr id="7" name="Title"/>
          <p:cNvSpPr txBox="1"/>
          <p:nvPr/>
        </p:nvSpPr>
        <p:spPr>
          <a:xfrm>
            <a:off x="655320" y="228600"/>
            <a:ext cx="7879080" cy="603242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Employment and Credit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176" y="1524000"/>
            <a:ext cx="733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What does credit have to do with employment?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52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 smtClean="0">
                <a:solidFill>
                  <a:srgbClr val="EB9E00"/>
                </a:solidFill>
              </a:rPr>
              <a:t>Employment ≠ Financial Security</a:t>
            </a:r>
            <a:endParaRPr lang="en-US" sz="4800" b="1" dirty="0">
              <a:solidFill>
                <a:srgbClr val="EB9E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90800"/>
            <a:ext cx="7391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 job is not a silver bullet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Workforce development professionals need a toolbox full of tools, including credit building</a:t>
            </a:r>
          </a:p>
        </p:txBody>
      </p:sp>
      <p:sp>
        <p:nvSpPr>
          <p:cNvPr id="7" name="Title"/>
          <p:cNvSpPr txBox="1"/>
          <p:nvPr/>
        </p:nvSpPr>
        <p:spPr>
          <a:xfrm>
            <a:off x="655320" y="228600"/>
            <a:ext cx="7879080" cy="603242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Employment and Credit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" y="15531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400" b="1" dirty="0" smtClean="0">
                <a:solidFill>
                  <a:srgbClr val="EB9E00"/>
                </a:solidFill>
              </a:rPr>
              <a:t>A new job may require…</a:t>
            </a:r>
            <a:endParaRPr lang="en-US" sz="5400" b="1" dirty="0">
              <a:solidFill>
                <a:srgbClr val="EB9E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591812"/>
            <a:ext cx="5356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 car 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 new apartment or home 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 corporate credit card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51" y="53551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3600" b="1" dirty="0" smtClean="0">
                <a:solidFill>
                  <a:prstClr val="black"/>
                </a:solidFill>
              </a:rPr>
              <a:t>All of these will likely require a credit check!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Title"/>
          <p:cNvSpPr txBox="1"/>
          <p:nvPr/>
        </p:nvSpPr>
        <p:spPr>
          <a:xfrm>
            <a:off x="655320" y="228600"/>
            <a:ext cx="7879080" cy="603242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Employment and Credit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600200" y="36280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 smtClean="0">
                <a:solidFill>
                  <a:srgbClr val="EB9E00"/>
                </a:solidFill>
              </a:rPr>
              <a:t>Credit Reports =  </a:t>
            </a:r>
            <a:endParaRPr lang="en-US" sz="4800" b="1" dirty="0">
              <a:solidFill>
                <a:srgbClr val="EB9E00"/>
              </a:solidFill>
            </a:endParaRPr>
          </a:p>
        </p:txBody>
      </p:sp>
      <p:grpSp>
        <p:nvGrpSpPr>
          <p:cNvPr id="8" name="Group 7" descr="Financial resume graphic&#10;"/>
          <p:cNvGrpSpPr/>
          <p:nvPr/>
        </p:nvGrpSpPr>
        <p:grpSpPr>
          <a:xfrm>
            <a:off x="4893227" y="2133600"/>
            <a:ext cx="3968811" cy="4114800"/>
            <a:chOff x="2204358" y="1752600"/>
            <a:chExt cx="3663042" cy="4572000"/>
          </a:xfrm>
        </p:grpSpPr>
        <p:sp>
          <p:nvSpPr>
            <p:cNvPr id="9" name="Folded Corner 8"/>
            <p:cNvSpPr/>
            <p:nvPr/>
          </p:nvSpPr>
          <p:spPr>
            <a:xfrm>
              <a:off x="2267657" y="1752600"/>
              <a:ext cx="3599743" cy="4572000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80349"/>
                  </a:solidFill>
                </a:rPr>
                <a:t>          RESUME</a:t>
              </a:r>
              <a:endParaRPr lang="en-US" sz="3200" b="1" dirty="0">
                <a:solidFill>
                  <a:srgbClr val="080349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165445">
              <a:off x="2204358" y="2861832"/>
              <a:ext cx="2870031" cy="1910337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E2990C"/>
                </a:solidFill>
                <a:latin typeface="Segoe Script" panose="020B0504020000000003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rgbClr val="E2990C"/>
                  </a:solidFill>
                  <a:latin typeface="Segoe Script" panose="020B0504020000000003" pitchFamily="34" charset="0"/>
                </a:rPr>
                <a:t>Financial</a:t>
              </a:r>
            </a:p>
            <a:p>
              <a:pPr algn="ctr"/>
              <a:r>
                <a:rPr lang="en-US" sz="4800" b="1" dirty="0" smtClean="0">
                  <a:solidFill>
                    <a:srgbClr val="E2990C"/>
                  </a:solidFill>
                  <a:latin typeface="Segoe Script" panose="020B0504020000000003" pitchFamily="34" charset="0"/>
                </a:rPr>
                <a:t>^ </a:t>
              </a:r>
              <a:r>
                <a:rPr lang="en-US" sz="5400" b="1" dirty="0" smtClean="0">
                  <a:solidFill>
                    <a:srgbClr val="E2990C"/>
                  </a:solidFill>
                  <a:latin typeface="Segoe Script" panose="020B0504020000000003" pitchFamily="34" charset="0"/>
                </a:rPr>
                <a:t>   </a:t>
              </a:r>
              <a:endParaRPr lang="en-US" sz="5400" dirty="0">
                <a:solidFill>
                  <a:srgbClr val="E2990C"/>
                </a:solidFill>
              </a:endParaRPr>
            </a:p>
          </p:txBody>
        </p:sp>
      </p:grpSp>
      <p:sp>
        <p:nvSpPr>
          <p:cNvPr id="12" name="Title"/>
          <p:cNvSpPr txBox="1"/>
          <p:nvPr/>
        </p:nvSpPr>
        <p:spPr>
          <a:xfrm>
            <a:off x="655320" y="228600"/>
            <a:ext cx="7879080" cy="603242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Employment and Credit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 descr="a large X"/>
          <p:cNvSpPr/>
          <p:nvPr/>
        </p:nvSpPr>
        <p:spPr>
          <a:xfrm rot="2466648">
            <a:off x="1090805" y="3189959"/>
            <a:ext cx="2590800" cy="2667000"/>
          </a:xfrm>
          <a:prstGeom prst="plus">
            <a:avLst>
              <a:gd name="adj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ross 4" descr="a large X"/>
          <p:cNvSpPr/>
          <p:nvPr/>
        </p:nvSpPr>
        <p:spPr>
          <a:xfrm rot="2466648">
            <a:off x="5205605" y="2275559"/>
            <a:ext cx="2590800" cy="2667000"/>
          </a:xfrm>
          <a:prstGeom prst="plus">
            <a:avLst>
              <a:gd name="adj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0"/>
            <a:ext cx="7467600" cy="10668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Credit Building?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Job Catch-22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386205" y="1905000"/>
            <a:ext cx="4776595" cy="38862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US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I </a:t>
            </a:r>
            <a:r>
              <a:rPr lang="en-US" sz="2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can't</a:t>
            </a:r>
            <a:r>
              <a:rPr lang="en-US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get a job because</a:t>
            </a:r>
            <a:endParaRPr lang="en-US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9" name="WordArt 1" descr="I can't get a job because I have no experience - circle graphic"/>
          <p:cNvSpPr>
            <a:spLocks noChangeArrowheads="1" noChangeShapeType="1" noTextEdit="1"/>
          </p:cNvSpPr>
          <p:nvPr/>
        </p:nvSpPr>
        <p:spPr bwMode="auto">
          <a:xfrm rot="10800000">
            <a:off x="2348102" y="1905000"/>
            <a:ext cx="4776597" cy="432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US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I have no experience. </a:t>
            </a:r>
            <a:endParaRPr lang="en-US" sz="2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 of the U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 rot="2466648">
            <a:off x="1090805" y="3189959"/>
            <a:ext cx="2590800" cy="2667000"/>
          </a:xfrm>
          <a:prstGeom prst="plus">
            <a:avLst>
              <a:gd name="adj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ross 4"/>
          <p:cNvSpPr/>
          <p:nvPr/>
        </p:nvSpPr>
        <p:spPr>
          <a:xfrm rot="2466648">
            <a:off x="5205605" y="2275559"/>
            <a:ext cx="2590800" cy="2667000"/>
          </a:xfrm>
          <a:prstGeom prst="plus">
            <a:avLst>
              <a:gd name="adj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0"/>
            <a:ext cx="7467600" cy="10668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Credit Building?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Catch-22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2" descr="I can't get credit because I have bad/no credit circle graphic"/>
          <p:cNvSpPr>
            <a:spLocks noChangeArrowheads="1" noChangeShapeType="1" noTextEdit="1"/>
          </p:cNvSpPr>
          <p:nvPr/>
        </p:nvSpPr>
        <p:spPr bwMode="auto">
          <a:xfrm>
            <a:off x="2386205" y="1905000"/>
            <a:ext cx="4776595" cy="38862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I </a:t>
            </a:r>
            <a:r>
              <a:rPr 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can't</a:t>
            </a: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get credit because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9" name="WordArt 1" descr="I can't get credit because I have bad/no credit graphic "/>
          <p:cNvSpPr>
            <a:spLocks noChangeArrowheads="1" noChangeShapeType="1" noTextEdit="1"/>
          </p:cNvSpPr>
          <p:nvPr/>
        </p:nvSpPr>
        <p:spPr bwMode="auto">
          <a:xfrm rot="10800000">
            <a:off x="2348102" y="1905000"/>
            <a:ext cx="4776597" cy="432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US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I have bad/no credit because</a:t>
            </a:r>
            <a:endParaRPr lang="en-US" sz="2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087" y="2155341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Credit </a:t>
            </a:r>
            <a:r>
              <a:rPr lang="en-US" sz="2800" dirty="0" smtClean="0"/>
              <a:t>Repair          = </a:t>
            </a:r>
            <a:r>
              <a:rPr lang="en-US" sz="2800" dirty="0"/>
              <a:t>	fixing negative </a:t>
            </a:r>
            <a:r>
              <a:rPr lang="en-US" sz="2800" dirty="0" smtClean="0"/>
              <a:t>history</a:t>
            </a:r>
            <a:endParaRPr lang="en-US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995675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2763" indent="-512763" eaLnBrk="0" hangingPunct="0"/>
            <a:r>
              <a:rPr lang="en-US" sz="2800" dirty="0" smtClean="0"/>
              <a:t>	Credit Counseling	= </a:t>
            </a:r>
            <a:r>
              <a:rPr lang="en-US" sz="2800" dirty="0"/>
              <a:t>	dealing with </a:t>
            </a:r>
            <a:r>
              <a:rPr lang="en-US" sz="2800" dirty="0" smtClean="0"/>
              <a:t>current crisis</a:t>
            </a:r>
            <a:endParaRPr lang="en-US" sz="2800" b="1" dirty="0"/>
          </a:p>
          <a:p>
            <a:pPr eaLnBrk="0" hangingPunct="0"/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152400"/>
            <a:ext cx="6248400" cy="8382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Credit Building?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Defining Credit Building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6993"/>
            <a:ext cx="8762999" cy="14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257799"/>
          </a:xfrm>
        </p:spPr>
        <p:txBody>
          <a:bodyPr/>
          <a:lstStyle/>
          <a:p>
            <a:pPr algn="ctr" eaLnBrk="0" hangingPunct="0">
              <a:buNone/>
            </a:pPr>
            <a:endParaRPr lang="en-US" sz="1800" b="1" dirty="0" smtClean="0"/>
          </a:p>
          <a:p>
            <a:pPr algn="ctr" eaLnBrk="0" hangingPunc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ON-TIME</a:t>
            </a:r>
            <a:r>
              <a:rPr lang="en-US" b="1" dirty="0" smtClean="0"/>
              <a:t> payments </a:t>
            </a:r>
          </a:p>
          <a:p>
            <a:pPr algn="ctr" eaLnBrk="0" hangingPunc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REPORTED</a:t>
            </a:r>
            <a:r>
              <a:rPr lang="en-US" b="1" dirty="0" smtClean="0"/>
              <a:t> to a credit bureau </a:t>
            </a:r>
          </a:p>
          <a:p>
            <a:pPr algn="ctr" eaLnBrk="0" hangingPunc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EVERY </a:t>
            </a:r>
            <a:r>
              <a:rPr lang="en-US" b="1" dirty="0" smtClean="0"/>
              <a:t>month</a:t>
            </a:r>
          </a:p>
          <a:p>
            <a:pPr algn="ctr" eaLnBrk="0" hangingPunc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BUILDS</a:t>
            </a:r>
            <a:r>
              <a:rPr lang="en-US" b="1" dirty="0" smtClean="0"/>
              <a:t> credit</a:t>
            </a:r>
          </a:p>
          <a:p>
            <a:pPr algn="ctr" eaLnBrk="0" hangingPunct="0">
              <a:buNone/>
            </a:pPr>
            <a:r>
              <a:rPr lang="en-US" b="1" dirty="0" smtClean="0"/>
              <a:t>=</a:t>
            </a:r>
          </a:p>
          <a:p>
            <a:pPr algn="ctr" eaLnBrk="0" hangingPunc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ACTIVE </a:t>
            </a:r>
            <a:r>
              <a:rPr lang="en-US" b="1" dirty="0" smtClean="0"/>
              <a:t>TRADE LINES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152400"/>
            <a:ext cx="6248400" cy="8382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Credit Building?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algn="ctr" eaLnBrk="0" hangingPunc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WHAT </a:t>
            </a:r>
            <a:r>
              <a:rPr lang="en-US" b="1" i="1" dirty="0" smtClean="0">
                <a:solidFill>
                  <a:schemeClr val="tx1"/>
                </a:solidFill>
              </a:rPr>
              <a:t>IS</a:t>
            </a:r>
            <a:r>
              <a:rPr lang="en-US" b="1" dirty="0" smtClean="0">
                <a:solidFill>
                  <a:schemeClr val="tx1"/>
                </a:solidFill>
              </a:rPr>
              <a:t> AN ACTIVE TRADE LINE?</a:t>
            </a:r>
          </a:p>
          <a:p>
            <a:endParaRPr lang="en-US" altLang="en-US" sz="1200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An </a:t>
            </a:r>
            <a:r>
              <a:rPr lang="en-US" altLang="en-US" dirty="0">
                <a:solidFill>
                  <a:schemeClr val="tx1"/>
                </a:solidFill>
              </a:rPr>
              <a:t>Active Installment (loan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  <a:endParaRPr lang="en-US" altLang="en-US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</a:rPr>
              <a:t>Has </a:t>
            </a:r>
            <a:r>
              <a:rPr lang="en-US" altLang="en-US" dirty="0">
                <a:solidFill>
                  <a:schemeClr val="tx1"/>
                </a:solidFill>
              </a:rPr>
              <a:t>a Balance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</a:rPr>
              <a:t>Has </a:t>
            </a:r>
            <a:r>
              <a:rPr lang="en-US" altLang="en-US" dirty="0">
                <a:solidFill>
                  <a:schemeClr val="tx1"/>
                </a:solidFill>
              </a:rPr>
              <a:t>a monthly payment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Is not closed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An </a:t>
            </a:r>
            <a:r>
              <a:rPr lang="en-US" altLang="en-US" dirty="0">
                <a:solidFill>
                  <a:schemeClr val="tx1"/>
                </a:solidFill>
              </a:rPr>
              <a:t>Active Revolving (credit card):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Doesn’t need to have balance or payment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A payment has been made in the past 6 months (date of last activity)</a:t>
            </a:r>
          </a:p>
          <a:p>
            <a:pPr algn="ctr" eaLnBrk="0" hangingPunc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 eaLnBrk="0" hangingPunct="0">
              <a:buNone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52400"/>
            <a:ext cx="6248400" cy="8382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Credit Building?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A  collection/charge-off can never be an active line of credit</a:t>
            </a: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An open line of credit is not the same thing as an active line of credit</a:t>
            </a: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Just because it doesn’t say closed/paid doesn’t mean it’s active</a:t>
            </a: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A loan paid off is no longer active</a:t>
            </a: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A student loan in deferment is not active, but has the potential to be active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152400"/>
            <a:ext cx="6248400" cy="8382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Credit Building?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on Active Trade Lines…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6588"/>
            <a:ext cx="8229600" cy="4571999"/>
          </a:xfrm>
        </p:spPr>
        <p:txBody>
          <a:bodyPr/>
          <a:lstStyle/>
          <a:p>
            <a:pPr algn="ctr" eaLnBrk="0" hangingPunct="0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685800" indent="-571500" eaLnBrk="0" hangingPunct="0"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chemeClr val="tx1"/>
                </a:solidFill>
              </a:rPr>
              <a:t>3 </a:t>
            </a:r>
            <a:r>
              <a:rPr lang="en-US" sz="4000" dirty="0">
                <a:solidFill>
                  <a:schemeClr val="tx1"/>
                </a:solidFill>
              </a:rPr>
              <a:t>ACTIVE trade lines </a:t>
            </a:r>
          </a:p>
          <a:p>
            <a:pPr marL="685800" indent="-571500" eaLnBrk="0" hangingPunct="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</a:rPr>
              <a:t>MIX of installment and revolving </a:t>
            </a:r>
          </a:p>
          <a:p>
            <a:pPr marL="685800" indent="-571500" eaLnBrk="0" hangingPunct="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</a:rPr>
              <a:t>6 months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0"/>
            <a:ext cx="6248400" cy="10668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Credit Building?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 Practice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579120" y="0"/>
            <a:ext cx="7879080" cy="1034129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Credit Building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Job Seekers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000" b="1" dirty="0" smtClean="0">
                <a:solidFill>
                  <a:prstClr val="black"/>
                </a:solidFill>
              </a:rPr>
              <a:t>Credit building…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362200"/>
            <a:ext cx="8763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Empowers individuals to make and maintain positive behavior changes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Connects job seekers to responsible financial institutions and products that support savings, credit, and budgeting needs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Saves money and can make the difference between negative and positive cash flow</a:t>
            </a:r>
          </a:p>
        </p:txBody>
      </p:sp>
    </p:spTree>
    <p:extLst>
      <p:ext uri="{BB962C8B-B14F-4D97-AF65-F5344CB8AC3E}">
        <p14:creationId xmlns:p14="http://schemas.microsoft.com/office/powerpoint/2010/main" val="36911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1524000" y="-304800"/>
            <a:ext cx="6248400" cy="1600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CBA Credit-Builder 5-Step©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 descr="Depiction of CBA Credit Builder 5 Step. Step 1 Consider the Goal. Step 2 Know the Score. Step 3 Get the Good Stuff Going. Step 4 Deal with Debt. Step 5 Leverage Success. "/>
          <p:cNvGrpSpPr/>
          <p:nvPr/>
        </p:nvGrpSpPr>
        <p:grpSpPr>
          <a:xfrm>
            <a:off x="0" y="1828800"/>
            <a:ext cx="8991600" cy="4490787"/>
            <a:chOff x="0" y="1828800"/>
            <a:chExt cx="8991600" cy="4490787"/>
          </a:xfrm>
        </p:grpSpPr>
        <p:pic>
          <p:nvPicPr>
            <p:cNvPr id="15" name="question mark"/>
            <p:cNvPicPr>
              <a:picLocks noChangeAspect="1"/>
            </p:cNvPicPr>
            <p:nvPr/>
          </p:nvPicPr>
          <p:blipFill rotWithShape="1">
            <a:blip r:embed="rId3" cstate="print"/>
            <a:srcRect l="13563"/>
            <a:stretch/>
          </p:blipFill>
          <p:spPr>
            <a:xfrm>
              <a:off x="0" y="2057400"/>
              <a:ext cx="3581402" cy="4143375"/>
            </a:xfrm>
            <a:prstGeom prst="rect">
              <a:avLst/>
            </a:prstGeom>
            <a:effectLst/>
          </p:spPr>
        </p:pic>
        <p:grpSp>
          <p:nvGrpSpPr>
            <p:cNvPr id="3" name="Group 2"/>
            <p:cNvGrpSpPr/>
            <p:nvPr/>
          </p:nvGrpSpPr>
          <p:grpSpPr>
            <a:xfrm>
              <a:off x="609600" y="1828800"/>
              <a:ext cx="8382000" cy="4490787"/>
              <a:chOff x="609600" y="1828800"/>
              <a:chExt cx="8382000" cy="4490787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818257599"/>
                  </p:ext>
                </p:extLst>
              </p:nvPr>
            </p:nvGraphicFramePr>
            <p:xfrm>
              <a:off x="609600" y="1828800"/>
              <a:ext cx="8382000" cy="449078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026" name="Picture 2" descr="a dart in a bulls ey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1" y="3733800"/>
                <a:ext cx="1384652" cy="1368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982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78" y="1905000"/>
            <a:ext cx="8154165" cy="42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5240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CBA Credit-Builder 5-Step©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Step 1: Consider the Goal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 descr="Importance of good credit graphic: Financial safety net, affordable financial products, savings and retirement, higher education, homeownership, small business ownership, debt reduction, auto loans, reduce monthly expens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3" t="35099" r="31115" b="19403"/>
          <a:stretch/>
        </p:blipFill>
        <p:spPr>
          <a:xfrm>
            <a:off x="3905250" y="1676400"/>
            <a:ext cx="5181602" cy="4549698"/>
          </a:xfrm>
          <a:prstGeom prst="rect">
            <a:avLst/>
          </a:prstGeom>
        </p:spPr>
      </p:pic>
      <p:pic>
        <p:nvPicPr>
          <p:cNvPr id="7" name="Picture 2" descr="http://www.graphicsfuel.com/wp-content/uploads/2011/02/target-dart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270">
            <a:off x="4047207" y="4425123"/>
            <a:ext cx="1695907" cy="16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2202103"/>
            <a:ext cx="36372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Help job seekers articulate SMART short-, medium- and long-term goals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Connect </a:t>
            </a:r>
            <a:r>
              <a:rPr lang="en-US" sz="2800" b="1" dirty="0"/>
              <a:t>the importance of good credit to </a:t>
            </a:r>
            <a:r>
              <a:rPr lang="en-US" sz="2800" b="1" dirty="0" smtClean="0"/>
              <a:t>these goals. </a:t>
            </a:r>
          </a:p>
          <a:p>
            <a:pPr lvl="0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6821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26670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Presenter: Sarah Chenven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 of Programs and Strategic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Credit Builders Alliance</a:t>
            </a:r>
            <a:endParaRPr lang="en-US" altLang="en-US" sz="2000" dirty="0" smtClean="0">
              <a:latin typeface="Arial" pitchFamily="34" charset="0"/>
            </a:endParaRPr>
          </a:p>
        </p:txBody>
      </p:sp>
      <p:sp>
        <p:nvSpPr>
          <p:cNvPr id="7173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4DEFD1C-5500-455F-8B4A-F8A2ABEEE2CF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10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arah Chen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6" y="24384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Moderators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69358" y="19050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Moderator: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Randee Chafkin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Workforce Development Specialist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</a:t>
            </a:r>
            <a:r>
              <a:rPr lang="en-US" altLang="en-US" dirty="0" smtClean="0">
                <a:latin typeface="Arial" pitchFamily="34" charset="0"/>
              </a:rPr>
              <a:t>Employment and Training Administration</a:t>
            </a:r>
          </a:p>
        </p:txBody>
      </p:sp>
      <p:sp>
        <p:nvSpPr>
          <p:cNvPr id="7173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4DEFD1C-5500-455F-8B4A-F8A2ABEEE2CF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9223" name="Content Placeholder 14" descr="randeeprof.JPG" title="Photo of Randee Chafkin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752600"/>
            <a:ext cx="1219200" cy="1600200"/>
          </a:xfrm>
        </p:spPr>
      </p:pic>
      <p:pic>
        <p:nvPicPr>
          <p:cNvPr id="8" name="Picture 10" descr="Photo of Miranda Kennedy" title="Photo  of Miranda Kenne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86200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716213" y="38862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Presenter: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Miranda Kennedy</a:t>
            </a:r>
            <a:r>
              <a:rPr lang="en-US" altLang="en-US" dirty="0" smtClean="0">
                <a:latin typeface="Arial" pitchFamily="34" charset="0"/>
              </a:rPr>
              <a:t> 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Director of Training for DEI, NDI Technical Assistance Team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National Disability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35352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929640" y="0"/>
            <a:ext cx="7680960" cy="1095685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in Action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Introducing Sal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665357"/>
            <a:ext cx="6324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In </a:t>
            </a:r>
            <a:r>
              <a:rPr lang="en-US" sz="2000" dirty="0"/>
              <a:t>June 2010 </a:t>
            </a:r>
            <a:r>
              <a:rPr lang="en-US" sz="2000" dirty="0" smtClean="0"/>
              <a:t>Sal was </a:t>
            </a:r>
            <a:r>
              <a:rPr lang="en-US" sz="2000" dirty="0"/>
              <a:t>approved for a power chair through Medicare. 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000" dirty="0" smtClean="0"/>
              <a:t>Unfortunately</a:t>
            </a:r>
            <a:r>
              <a:rPr lang="en-US" sz="2000" dirty="0"/>
              <a:t>, Medicare </a:t>
            </a:r>
            <a:r>
              <a:rPr lang="en-US" sz="2000" dirty="0" smtClean="0"/>
              <a:t>didn’t cover the </a:t>
            </a:r>
            <a:r>
              <a:rPr lang="en-US" sz="2000" dirty="0"/>
              <a:t>accessories or ramps that </a:t>
            </a:r>
            <a:r>
              <a:rPr lang="en-US" sz="2000" dirty="0" smtClean="0"/>
              <a:t>he needed to use the chair outside his apartment to be able to more easily get to his new job at a local hospital.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“I </a:t>
            </a:r>
            <a:r>
              <a:rPr lang="en-US" sz="2000" dirty="0"/>
              <a:t>suddenly realized that my business and personal funds were low and that I lacked the appropriate credit history or score to get a loan or a credit card. I wouldn't be able to use the chair at all outside of my apartment because of a large stair about 8 feet outside my door. I needed only approximately $350, but that small amount seemed like a gigantic hurdle at the time</a:t>
            </a:r>
            <a:r>
              <a:rPr lang="en-US" sz="2000" dirty="0" smtClean="0"/>
              <a:t>.”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4" name="Picture 3" descr="Picture of S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243"/>
            <a:ext cx="1162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0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1828801"/>
            <a:ext cx="8762236" cy="4643432"/>
            <a:chOff x="-637" y="5926"/>
            <a:chExt cx="4957" cy="2334"/>
          </a:xfrm>
          <a:noFill/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-637" y="5926"/>
              <a:ext cx="3535" cy="17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flipV="1">
              <a:off x="3274" y="7381"/>
              <a:ext cx="1046" cy="87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13500000" sx="75000" sy="75000" algn="tl" rotWithShape="0">
                      <a:schemeClr val="accent1">
                        <a:lumMod val="10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457200" bIns="228600" anchor="t" anchorCtr="0" upright="1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2800" y="2395174"/>
            <a:ext cx="55534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</a:t>
            </a:r>
            <a:r>
              <a:rPr lang="en-US" sz="2400" dirty="0" smtClean="0"/>
              <a:t>credit </a:t>
            </a:r>
            <a:r>
              <a:rPr lang="en-US" sz="2400" dirty="0"/>
              <a:t>report to </a:t>
            </a:r>
            <a:r>
              <a:rPr lang="en-US" sz="2400" dirty="0" smtClean="0"/>
              <a:t>determine </a:t>
            </a:r>
            <a:r>
              <a:rPr lang="en-US" sz="2400" dirty="0"/>
              <a:t>need and readiness for credit building. </a:t>
            </a:r>
            <a:endParaRPr lang="en-US" sz="2400" dirty="0" smtClean="0"/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there one? Active trade lines or none? </a:t>
            </a:r>
            <a:r>
              <a:rPr lang="en-US" sz="2400" dirty="0"/>
              <a:t>A lot of debt or accounts in collections? Have they gone through bankruptcy or are they at risk of garnishment?</a:t>
            </a:r>
          </a:p>
          <a:p>
            <a:endParaRPr lang="en-US" dirty="0"/>
          </a:p>
        </p:txBody>
      </p:sp>
      <p:sp>
        <p:nvSpPr>
          <p:cNvPr id="7" name="Oval 6" descr="credit score graphic&#10;"/>
          <p:cNvSpPr/>
          <p:nvPr/>
        </p:nvSpPr>
        <p:spPr>
          <a:xfrm>
            <a:off x="277065" y="2620777"/>
            <a:ext cx="3218729" cy="3242115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itle 5"/>
          <p:cNvSpPr txBox="1">
            <a:spLocks/>
          </p:cNvSpPr>
          <p:nvPr/>
        </p:nvSpPr>
        <p:spPr>
          <a:xfrm>
            <a:off x="15240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CBA Credit-Builder 5-Step©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Step 2: Know the Score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39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5320" y="1676400"/>
            <a:ext cx="83058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Do you pull credit reports or help your customers pull them?</a:t>
            </a:r>
          </a:p>
          <a:p>
            <a:pPr marL="1028700" lvl="1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Yes</a:t>
            </a:r>
          </a:p>
          <a:p>
            <a:pPr marL="1028700" lvl="1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No</a:t>
            </a:r>
          </a:p>
          <a:p>
            <a:pPr marL="1028700" lvl="1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Don’t Know</a:t>
            </a:r>
          </a:p>
        </p:txBody>
      </p:sp>
      <p:sp>
        <p:nvSpPr>
          <p:cNvPr id="4" name="Title"/>
          <p:cNvSpPr txBox="1"/>
          <p:nvPr/>
        </p:nvSpPr>
        <p:spPr>
          <a:xfrm>
            <a:off x="655320" y="228600"/>
            <a:ext cx="7879080" cy="603242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5320" y="1676400"/>
            <a:ext cx="8305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Do you work with partners, for example, the centers for independent living that pull credit reports?</a:t>
            </a:r>
          </a:p>
          <a:p>
            <a:pPr marL="1028700" lvl="1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Yes</a:t>
            </a:r>
          </a:p>
          <a:p>
            <a:pPr marL="1028700" lvl="1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No</a:t>
            </a:r>
          </a:p>
          <a:p>
            <a:pPr marL="1028700" lvl="1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Don’t know</a:t>
            </a:r>
          </a:p>
        </p:txBody>
      </p:sp>
      <p:sp>
        <p:nvSpPr>
          <p:cNvPr id="4" name="Title"/>
          <p:cNvSpPr txBox="1"/>
          <p:nvPr/>
        </p:nvSpPr>
        <p:spPr>
          <a:xfrm>
            <a:off x="655320" y="228600"/>
            <a:ext cx="7879080" cy="603242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1371600" y="47171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Know the Score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And Report!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6044783"/>
              </p:ext>
            </p:extLst>
          </p:nvPr>
        </p:nvGraphicFramePr>
        <p:xfrm>
          <a:off x="228601" y="243840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1" y="1752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Know the Report! </a:t>
            </a:r>
          </a:p>
          <a:p>
            <a:r>
              <a:rPr lang="en-US" sz="3200" b="1" dirty="0" smtClean="0"/>
              <a:t>A credit report typically contains: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362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F0AFA6-ECB8-446C-9D16-D6530BFF0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0F0AFA6-ECB8-446C-9D16-D6530BFF0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D7560E-C924-4CA7-99FB-AE22AEE7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E0D7560E-C924-4CA7-99FB-AE22AEE7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5326F6-4B84-4CFF-9141-4C44C923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BA5326F6-4B84-4CFF-9141-4C44C923B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4E04C1-7DEB-4C06-BE7B-CE8E8A249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CE4E04C1-7DEB-4C06-BE7B-CE8E8A249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>
            <p:extLst/>
          </p:nvPr>
        </p:nvGraphicFramePr>
        <p:xfrm>
          <a:off x="533400" y="1828800"/>
          <a:ext cx="792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 txBox="1">
            <a:spLocks/>
          </p:cNvSpPr>
          <p:nvPr/>
        </p:nvSpPr>
        <p:spPr>
          <a:xfrm>
            <a:off x="14478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Know the Score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Statutes of Limitation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2672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altLang="en-US" sz="4500" dirty="0">
                <a:solidFill>
                  <a:schemeClr val="tx1"/>
                </a:solidFill>
              </a:rPr>
              <a:t>Employer must get </a:t>
            </a:r>
            <a:r>
              <a:rPr lang="en-US" altLang="en-US" sz="4500" dirty="0" smtClean="0">
                <a:solidFill>
                  <a:schemeClr val="tx1"/>
                </a:solidFill>
              </a:rPr>
              <a:t>job seekers’ </a:t>
            </a:r>
            <a:r>
              <a:rPr lang="en-US" altLang="en-US" sz="4500" dirty="0">
                <a:solidFill>
                  <a:schemeClr val="tx1"/>
                </a:solidFill>
              </a:rPr>
              <a:t>permission before asking for a report</a:t>
            </a:r>
          </a:p>
          <a:p>
            <a:pPr>
              <a:spcAft>
                <a:spcPts val="1200"/>
              </a:spcAft>
            </a:pPr>
            <a:r>
              <a:rPr lang="en-US" altLang="en-US" sz="4500" dirty="0" smtClean="0">
                <a:solidFill>
                  <a:schemeClr val="tx1"/>
                </a:solidFill>
              </a:rPr>
              <a:t>Employers who use credit for employment must abide by Fair Credit Reporting Act (FCRA)</a:t>
            </a:r>
          </a:p>
          <a:p>
            <a:pPr>
              <a:spcAft>
                <a:spcPts val="1200"/>
              </a:spcAft>
            </a:pPr>
            <a:r>
              <a:rPr lang="en-US" altLang="en-US" sz="4500" dirty="0" smtClean="0">
                <a:solidFill>
                  <a:schemeClr val="tx1"/>
                </a:solidFill>
              </a:rPr>
              <a:t>Employers cannot get a credit score</a:t>
            </a:r>
          </a:p>
          <a:p>
            <a:pPr>
              <a:spcAft>
                <a:spcPts val="1200"/>
              </a:spcAft>
            </a:pPr>
            <a:r>
              <a:rPr lang="en-US" altLang="en-US" sz="4500" dirty="0" smtClean="0">
                <a:solidFill>
                  <a:schemeClr val="tx1"/>
                </a:solidFill>
              </a:rPr>
              <a:t>Account numbers are not listed – just the source, type of account and payment history</a:t>
            </a:r>
          </a:p>
          <a:p>
            <a:pPr>
              <a:spcAft>
                <a:spcPts val="1200"/>
              </a:spcAft>
            </a:pPr>
            <a:r>
              <a:rPr lang="en-US" altLang="en-US" sz="4500" dirty="0" smtClean="0">
                <a:solidFill>
                  <a:schemeClr val="tx1"/>
                </a:solidFill>
              </a:rPr>
              <a:t>Job Seeker’s age or year of birth is not listed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3716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Know the Score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Know Job Seekers’ Rights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If you know a employer is going to pull credit: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Do not be the last to look at your report</a:t>
            </a:r>
          </a:p>
          <a:p>
            <a:pPr lvl="1"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Pull from annualcreditreport.com</a:t>
            </a:r>
          </a:p>
          <a:p>
            <a:pPr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Correct any errors</a:t>
            </a:r>
          </a:p>
          <a:p>
            <a:pPr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If you have blemished credit be honest with HR or Hiring Manager, it will be better if it’s coming from you vs. the report.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716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Know the Score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Know Job Seekers’ Rights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If a job seeker doesn’t get the job because of info on credit report, employer has legal obligations. Employers: 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M</a:t>
            </a:r>
            <a:r>
              <a:rPr lang="en-US" altLang="en-US" sz="2000" dirty="0" smtClean="0">
                <a:solidFill>
                  <a:schemeClr val="tx1"/>
                </a:solidFill>
              </a:rPr>
              <a:t>ust show job seeker the report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</a:rPr>
              <a:t>Must tell job seeker how to get a copy (the report is free if within 60 days)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</a:rPr>
              <a:t>Must tell job seeker that report used to make the decision, notice is separate and should include the company that provided the report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</a:rPr>
              <a:t>If job seeker denied a job because of the report, he/she must receive “A  Summary of your Rights Under the FCRA”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</a:rPr>
              <a:t>If an employer says not to apply based on criminal record – this is discrimination. Contact the Equal Employment Opportunity Commission (EEOC)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</a:rPr>
              <a:t>If employer doesn’t comply with the FCRA, report them to Federal Trade Commission (FTC) or Consumer Financial Protection Bureau (CFPB). </a:t>
            </a:r>
          </a:p>
          <a:p>
            <a:pPr lvl="1"/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716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Know the Score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Know Job Seekers’ Rights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853440" y="0"/>
            <a:ext cx="7680960" cy="1095685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in Action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Re-Introducing Sal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665357"/>
            <a:ext cx="6324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In </a:t>
            </a:r>
            <a:r>
              <a:rPr lang="en-US" sz="2000" dirty="0"/>
              <a:t>June 2010 </a:t>
            </a:r>
            <a:r>
              <a:rPr lang="en-US" sz="2000" dirty="0" smtClean="0"/>
              <a:t>Sal was </a:t>
            </a:r>
            <a:r>
              <a:rPr lang="en-US" sz="2000" dirty="0"/>
              <a:t>approved for a power chair through Medicare. 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000" dirty="0" smtClean="0"/>
              <a:t>Unfortunately</a:t>
            </a:r>
            <a:r>
              <a:rPr lang="en-US" sz="2000" dirty="0"/>
              <a:t>, Medicare </a:t>
            </a:r>
            <a:r>
              <a:rPr lang="en-US" sz="2000" dirty="0" smtClean="0"/>
              <a:t>didn’t cover the </a:t>
            </a:r>
            <a:r>
              <a:rPr lang="en-US" sz="2000" dirty="0"/>
              <a:t>accessories or ramps that </a:t>
            </a:r>
            <a:r>
              <a:rPr lang="en-US" sz="2000" dirty="0" smtClean="0"/>
              <a:t>he needed to use the chair outside his apartment to be able to more easily get to his new job at a local hospital.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“I </a:t>
            </a:r>
            <a:r>
              <a:rPr lang="en-US" sz="2000" dirty="0"/>
              <a:t>suddenly realized that my business and personal funds were low and that I lacked the appropriate credit history or score to get a loan or a credit card. I wouldn't be able to use the chair at all outside of my apartment because of a large stair about 8 feet outside my door. I needed only approximately $350, but that small amount seemed like a gigantic hurdle at the time</a:t>
            </a:r>
            <a:r>
              <a:rPr lang="en-US" sz="2000" dirty="0" smtClean="0"/>
              <a:t>.”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4" name="Picture 3" descr="Picture of S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243"/>
            <a:ext cx="1162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66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11218"/>
          <a:stretch/>
        </p:blipFill>
        <p:spPr>
          <a:xfrm>
            <a:off x="0" y="1143000"/>
            <a:ext cx="263401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Disability Employment Initiative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752600"/>
            <a:ext cx="7351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  <a:ea typeface="ヒラギノ角ゴ Pro W3" charset="-128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ea typeface="ヒラギノ角ゴ Pro W3" charset="-128"/>
              </a:rPr>
              <a:t>Training </a:t>
            </a:r>
            <a:r>
              <a:rPr lang="en-US" sz="2400" dirty="0">
                <a:latin typeface="Arial" pitchFamily="34" charset="0"/>
                <a:ea typeface="ヒラギノ角ゴ Pro W3" charset="-128"/>
              </a:rPr>
              <a:t>and Technical Assistance to DEI Projects </a:t>
            </a:r>
            <a:r>
              <a:rPr lang="en-US" sz="2400" dirty="0" smtClean="0">
                <a:latin typeface="Arial" pitchFamily="34" charset="0"/>
                <a:ea typeface="ヒラギノ角ゴ Pro W3" charset="-128"/>
              </a:rPr>
              <a:t>on Asset Development Strategies is </a:t>
            </a:r>
            <a:r>
              <a:rPr lang="en-US" sz="2400" dirty="0">
                <a:latin typeface="Arial" pitchFamily="34" charset="0"/>
                <a:ea typeface="ヒラギノ角ゴ Pro W3" charset="-128"/>
              </a:rPr>
              <a:t>provided under U.S. DOLETA contract with NDI Consulting, Inc. and the National Disability Institute (NDI).</a:t>
            </a:r>
          </a:p>
          <a:p>
            <a:pPr marL="566737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2304DE"/>
              </a:solidFill>
              <a:latin typeface="Arial" pitchFamily="34" charset="0"/>
              <a:ea typeface="ヒラギノ角ゴ Pro W3" charset="-128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ea typeface="ヒラギノ角ゴ Pro W3" charset="-128"/>
              </a:rPr>
              <a:t>Evaluation of the impact of the DEI Projects implementation and outcomes </a:t>
            </a:r>
            <a:r>
              <a:rPr lang="en-US" sz="2400" dirty="0" smtClean="0">
                <a:latin typeface="Arial" pitchFamily="34" charset="0"/>
                <a:ea typeface="ヒラギノ角ゴ Pro W3" charset="-128"/>
              </a:rPr>
              <a:t>related to Asset Development Strategies is </a:t>
            </a:r>
            <a:r>
              <a:rPr lang="en-US" sz="2400" dirty="0">
                <a:latin typeface="Arial" pitchFamily="34" charset="0"/>
                <a:ea typeface="ヒラギノ角ゴ Pro W3" charset="-128"/>
              </a:rPr>
              <a:t>provided under U.S. DOL ODEP contract with Social Dynamics and its partners.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ヒラギノ角ゴ Pro W3" charset="-128"/>
            </a:endParaRPr>
          </a:p>
        </p:txBody>
      </p:sp>
      <p:pic>
        <p:nvPicPr>
          <p:cNvPr id="8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701040" y="0"/>
            <a:ext cx="7680960" cy="1095685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in Action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Sal’s Credit Report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22323"/>
              </p:ext>
            </p:extLst>
          </p:nvPr>
        </p:nvGraphicFramePr>
        <p:xfrm>
          <a:off x="198118" y="1676401"/>
          <a:ext cx="8641081" cy="182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176"/>
                <a:gridCol w="2360662"/>
                <a:gridCol w="2316620"/>
                <a:gridCol w="1902623"/>
              </a:tblGrid>
              <a:tr h="1828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Credit </a:t>
                      </a:r>
                      <a:r>
                        <a:rPr lang="en-US" sz="2000" dirty="0">
                          <a:effectLst/>
                        </a:rPr>
                        <a:t>Card with </a:t>
                      </a:r>
                      <a:r>
                        <a:rPr lang="en-US" sz="2000" dirty="0" smtClean="0">
                          <a:effectLst/>
                        </a:rPr>
                        <a:t>23.99</a:t>
                      </a:r>
                      <a:r>
                        <a:rPr lang="en-US" sz="2000" dirty="0">
                          <a:effectLst/>
                        </a:rPr>
                        <a:t>% APR with a $500 credit limit open for 3 years.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$460 </a:t>
                      </a:r>
                      <a:r>
                        <a:rPr lang="en-US" sz="2000" dirty="0">
                          <a:effectLst/>
                        </a:rPr>
                        <a:t>balance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Uses every month to cover any relatively small additional expenses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Has made a few late payments over the last six months but now current in good standing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Can only make minimum monthly payment of </a:t>
                      </a:r>
                      <a:r>
                        <a:rPr lang="en-US" sz="2000" dirty="0" smtClean="0">
                          <a:effectLst/>
                        </a:rPr>
                        <a:t>$95/mo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120" y="5005373"/>
            <a:ext cx="5438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Credit Score: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599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Inquiries in last year: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3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1223523"/>
            <a:ext cx="237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Open Trade Lines</a:t>
            </a:r>
            <a:endParaRPr lang="en-US" alt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3581400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In Collections</a:t>
            </a:r>
            <a:endParaRPr lang="en-US" alt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4384"/>
              </p:ext>
            </p:extLst>
          </p:nvPr>
        </p:nvGraphicFramePr>
        <p:xfrm>
          <a:off x="198120" y="4191000"/>
          <a:ext cx="8563721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024"/>
                <a:gridCol w="1099927"/>
                <a:gridCol w="2837371"/>
                <a:gridCol w="281939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ABC Bank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$2,300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Charged </a:t>
                      </a:r>
                      <a:r>
                        <a:rPr lang="en-US" sz="2000" dirty="0" smtClean="0">
                          <a:effectLst/>
                        </a:rPr>
                        <a:t>Off 4 years ago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Two payments </a:t>
                      </a:r>
                      <a:r>
                        <a:rPr lang="en-US" sz="2000" dirty="0">
                          <a:effectLst/>
                        </a:rPr>
                        <a:t>made </a:t>
                      </a:r>
                      <a:r>
                        <a:rPr lang="en-US" sz="2000" dirty="0" smtClean="0">
                          <a:effectLst/>
                        </a:rPr>
                        <a:t>a last</a:t>
                      </a:r>
                      <a:r>
                        <a:rPr lang="en-US" sz="2000" baseline="0" dirty="0" smtClean="0">
                          <a:effectLst/>
                        </a:rPr>
                        <a:t> year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ligh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"/>
          <a:stretch/>
        </p:blipFill>
        <p:spPr bwMode="auto">
          <a:xfrm>
            <a:off x="0" y="3376527"/>
            <a:ext cx="2712105" cy="348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1950" y="1905000"/>
            <a:ext cx="8154165" cy="396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5240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CBA Credit-Builder 5-Step©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Step 3: Get the Good Stuff Going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452673"/>
              </p:ext>
            </p:extLst>
          </p:nvPr>
        </p:nvGraphicFramePr>
        <p:xfrm>
          <a:off x="26719" y="1295400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0447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8BF73-BD0F-4D63-AED3-13D102044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2C88BF73-BD0F-4D63-AED3-13D102044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C88BF73-BD0F-4D63-AED3-13D102044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C88BF73-BD0F-4D63-AED3-13D102044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852342-A8D7-45BD-B3CF-CC5B7175F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79852342-A8D7-45BD-B3CF-CC5B7175F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79852342-A8D7-45BD-B3CF-CC5B7175F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79852342-A8D7-45BD-B3CF-CC5B7175F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5568F7-657F-4CF6-991B-53EBD2001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95568F7-657F-4CF6-991B-53EBD2001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95568F7-657F-4CF6-991B-53EBD2001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95568F7-657F-4CF6-991B-53EBD2001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DED527-E310-46D8-ADC5-C81CF7DB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DDDED527-E310-46D8-ADC5-C81CF7DB6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DDED527-E310-46D8-ADC5-C81CF7DB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DDDED527-E310-46D8-ADC5-C81CF7DB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19DCF0-C69B-44DE-BD6B-E24FF4715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619DCF0-C69B-44DE-BD6B-E24FF4715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5619DCF0-C69B-44DE-BD6B-E24FF4715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5619DCF0-C69B-44DE-BD6B-E24FF4715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F17808-E3A2-4DAB-B3E3-40C3BD69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A6F17808-E3A2-4DAB-B3E3-40C3BD69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A6F17808-E3A2-4DAB-B3E3-40C3BD69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A6F17808-E3A2-4DAB-B3E3-40C3BD69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 descr="Graphic: What to look for: Accessible to your clients; Flexibility and Affordability; Potential for graduation"/>
          <p:cNvGraphicFramePr/>
          <p:nvPr>
            <p:extLst>
              <p:ext uri="{D42A27DB-BD31-4B8C-83A1-F6EECF244321}">
                <p14:modId xmlns:p14="http://schemas.microsoft.com/office/powerpoint/2010/main" val="2502066976"/>
              </p:ext>
            </p:extLst>
          </p:nvPr>
        </p:nvGraphicFramePr>
        <p:xfrm>
          <a:off x="-1524000" y="1447800"/>
          <a:ext cx="870101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>
          <a:xfrm>
            <a:off x="1219200" y="0"/>
            <a:ext cx="70866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Get the Good Stuff Going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A Good Product…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400" y="3200400"/>
            <a:ext cx="1828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BUILDS CREDIT!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20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295400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 </a:t>
            </a:r>
            <a:r>
              <a:rPr lang="en-US" sz="3600" dirty="0" smtClean="0"/>
              <a:t>Do </a:t>
            </a:r>
            <a:r>
              <a:rPr lang="en-US" sz="3600" dirty="0"/>
              <a:t>you offer emergency loans?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Yes</a:t>
            </a:r>
            <a:r>
              <a:rPr lang="en-US" sz="3600" dirty="0"/>
              <a:t>, and we do report the loans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Yes</a:t>
            </a:r>
            <a:r>
              <a:rPr lang="en-US" sz="3600" dirty="0"/>
              <a:t>, but we don’t report the loans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Don’t </a:t>
            </a:r>
            <a:r>
              <a:rPr lang="en-US" sz="3600" dirty="0"/>
              <a:t>know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prstClr val="black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219200" y="0"/>
            <a:ext cx="7086600" cy="10668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POLL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95399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</a:t>
            </a:r>
            <a:r>
              <a:rPr lang="en-US" sz="3600" dirty="0"/>
              <a:t>you refer job seekers to outside </a:t>
            </a:r>
            <a:r>
              <a:rPr lang="en-US" sz="3600" dirty="0" smtClean="0"/>
              <a:t>financial </a:t>
            </a:r>
            <a:r>
              <a:rPr lang="en-US" sz="3600" dirty="0"/>
              <a:t>products?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Yes, and we know </a:t>
            </a:r>
            <a:r>
              <a:rPr lang="en-US" sz="3600" dirty="0" smtClean="0"/>
              <a:t>those </a:t>
            </a:r>
            <a:r>
              <a:rPr lang="en-US" sz="3600" dirty="0"/>
              <a:t>products are being reported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Yes</a:t>
            </a:r>
            <a:r>
              <a:rPr lang="en-US" sz="3600" dirty="0"/>
              <a:t>, but we don’t know if those products are being reported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Don’t know</a:t>
            </a:r>
            <a:endParaRPr lang="en-US" sz="36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219200" y="0"/>
            <a:ext cx="7086600" cy="10668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POLL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731520" y="0"/>
            <a:ext cx="7879080" cy="1034129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Credit Building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Offer &amp; Report Emergency Loans Directly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86" y="2003286"/>
            <a:ext cx="8305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Job seekers </a:t>
            </a:r>
            <a:r>
              <a:rPr lang="en-US" sz="3200" dirty="0">
                <a:cs typeface="Arial" pitchFamily="34" charset="0"/>
              </a:rPr>
              <a:t>are entitled to a lifetime of good credit and credit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By offering </a:t>
            </a:r>
            <a:r>
              <a:rPr lang="en-US" sz="2800" dirty="0" smtClean="0">
                <a:cs typeface="Arial" pitchFamily="34" charset="0"/>
              </a:rPr>
              <a:t>emergency loans </a:t>
            </a:r>
            <a:r>
              <a:rPr lang="en-US" sz="2800" dirty="0">
                <a:cs typeface="Arial" pitchFamily="34" charset="0"/>
              </a:rPr>
              <a:t>to </a:t>
            </a:r>
            <a:r>
              <a:rPr lang="en-US" sz="2800" dirty="0" smtClean="0">
                <a:cs typeface="Arial" pitchFamily="34" charset="0"/>
              </a:rPr>
              <a:t>job seekers </a:t>
            </a:r>
            <a:r>
              <a:rPr lang="en-US" sz="2800" dirty="0">
                <a:cs typeface="Arial" pitchFamily="34" charset="0"/>
              </a:rPr>
              <a:t>who cannot access conventional </a:t>
            </a:r>
            <a:r>
              <a:rPr lang="en-US" sz="2800" dirty="0" smtClean="0">
                <a:cs typeface="Arial" pitchFamily="34" charset="0"/>
              </a:rPr>
              <a:t>credit, </a:t>
            </a:r>
            <a:r>
              <a:rPr lang="en-US" sz="2800" dirty="0">
                <a:cs typeface="Arial" pitchFamily="34" charset="0"/>
              </a:rPr>
              <a:t>you are meeting one of their CURRENT needs. </a:t>
            </a:r>
            <a:r>
              <a:rPr lang="en-US" sz="2800" dirty="0" smtClean="0">
                <a:cs typeface="Arial" pitchFamily="34" charset="0"/>
              </a:rPr>
              <a:t>By </a:t>
            </a:r>
            <a:r>
              <a:rPr lang="en-US" sz="2800" dirty="0">
                <a:cs typeface="Arial" pitchFamily="34" charset="0"/>
              </a:rPr>
              <a:t>reporting loan repayments, you are helping them with their </a:t>
            </a:r>
            <a:r>
              <a:rPr lang="en-US" sz="2800" dirty="0" smtClean="0">
                <a:cs typeface="Arial" pitchFamily="34" charset="0"/>
              </a:rPr>
              <a:t>CURRENT </a:t>
            </a:r>
            <a:r>
              <a:rPr lang="en-US" sz="2800" dirty="0">
                <a:cs typeface="Arial" pitchFamily="34" charset="0"/>
              </a:rPr>
              <a:t>needs and their FUTURE needs.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26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86200" y="3810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54423" y="12968289"/>
            <a:ext cx="4191000" cy="549794"/>
          </a:xfrm>
          <a:prstGeom prst="ellipse">
            <a:avLst/>
          </a:prstGeom>
          <a:solidFill>
            <a:srgbClr val="89B329"/>
          </a:solidFill>
          <a:ln>
            <a:noFill/>
          </a:ln>
          <a:effectLst>
            <a:glow rad="431800">
              <a:schemeClr val="accent2">
                <a:satMod val="175000"/>
                <a:alpha val="78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Financial Capability</a:t>
            </a:r>
            <a:endParaRPr lang="en-US" sz="5400" dirty="0"/>
          </a:p>
        </p:txBody>
      </p:sp>
      <p:pic>
        <p:nvPicPr>
          <p:cNvPr id="2050" name="Picture 2" descr="Calendar graphic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0619"/>
            <a:ext cx="9135565" cy="25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00" y="4953000"/>
            <a:ext cx="39624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346844"/>
            <a:ext cx="84582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Every monthly payment is a teachable moment!</a:t>
            </a:r>
            <a:endParaRPr lang="en-US" sz="3200" b="1" dirty="0"/>
          </a:p>
        </p:txBody>
      </p:sp>
      <p:pic>
        <p:nvPicPr>
          <p:cNvPr id="14" name="Picture 2" descr="Measuring cup graphic&#10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4238" flipH="1">
            <a:off x="5280422" y="1909375"/>
            <a:ext cx="2168204" cy="21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halkboard graphic&#10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37881"/>
            <a:ext cx="1828800" cy="1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2"/>
          <p:cNvSpPr/>
          <p:nvPr/>
        </p:nvSpPr>
        <p:spPr>
          <a:xfrm>
            <a:off x="3890682" y="2705047"/>
            <a:ext cx="838200" cy="8758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467992">
            <a:off x="514810" y="1918576"/>
            <a:ext cx="154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Education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 rot="19467992">
            <a:off x="4903686" y="1897352"/>
            <a:ext cx="154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Product</a:t>
            </a:r>
            <a:endParaRPr lang="en-US" sz="2400" b="1" dirty="0"/>
          </a:p>
        </p:txBody>
      </p:sp>
      <p:sp>
        <p:nvSpPr>
          <p:cNvPr id="17" name="Title 5"/>
          <p:cNvSpPr txBox="1">
            <a:spLocks/>
          </p:cNvSpPr>
          <p:nvPr/>
        </p:nvSpPr>
        <p:spPr>
          <a:xfrm>
            <a:off x="1066800" y="0"/>
            <a:ext cx="70866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Get the Good Stuff Going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Financial Capability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701040" y="0"/>
            <a:ext cx="7680960" cy="1095685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in Action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Re-Introducing Sal’s Credit Report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73370"/>
              </p:ext>
            </p:extLst>
          </p:nvPr>
        </p:nvGraphicFramePr>
        <p:xfrm>
          <a:off x="198118" y="1676401"/>
          <a:ext cx="8641081" cy="182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176"/>
                <a:gridCol w="2360662"/>
                <a:gridCol w="2316620"/>
                <a:gridCol w="1902623"/>
              </a:tblGrid>
              <a:tr h="1828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Credit </a:t>
                      </a:r>
                      <a:r>
                        <a:rPr lang="en-US" sz="2000" dirty="0">
                          <a:effectLst/>
                        </a:rPr>
                        <a:t>Card with </a:t>
                      </a:r>
                      <a:r>
                        <a:rPr lang="en-US" sz="2000" dirty="0" smtClean="0">
                          <a:effectLst/>
                        </a:rPr>
                        <a:t>23.99</a:t>
                      </a:r>
                      <a:r>
                        <a:rPr lang="en-US" sz="2000" dirty="0">
                          <a:effectLst/>
                        </a:rPr>
                        <a:t>% APR with a $500 credit limit open for 3 years.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$460 </a:t>
                      </a:r>
                      <a:r>
                        <a:rPr lang="en-US" sz="2000" dirty="0">
                          <a:effectLst/>
                        </a:rPr>
                        <a:t>balance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Uses every month to cover any relatively small additional expenses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Has made a few late payments over the last six months but now current in good standing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Can only make minimum monthly payment of </a:t>
                      </a:r>
                      <a:r>
                        <a:rPr lang="en-US" sz="2000" dirty="0" smtClean="0">
                          <a:effectLst/>
                        </a:rPr>
                        <a:t>$95/mo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120" y="5005373"/>
            <a:ext cx="5438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Credit Score: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599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Inquiries in last year: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3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1223523"/>
            <a:ext cx="237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Open Trade Lines</a:t>
            </a:r>
            <a:endParaRPr lang="en-US" alt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3581400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In Collections</a:t>
            </a:r>
            <a:endParaRPr lang="en-US" alt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17712"/>
              </p:ext>
            </p:extLst>
          </p:nvPr>
        </p:nvGraphicFramePr>
        <p:xfrm>
          <a:off x="198120" y="4191000"/>
          <a:ext cx="8563721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024"/>
                <a:gridCol w="1099927"/>
                <a:gridCol w="2837371"/>
                <a:gridCol w="281939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ABC Bank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$2,300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Charged </a:t>
                      </a:r>
                      <a:r>
                        <a:rPr lang="en-US" sz="2000" dirty="0" smtClean="0">
                          <a:effectLst/>
                        </a:rPr>
                        <a:t>Off 4 years ago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Two payments </a:t>
                      </a:r>
                      <a:r>
                        <a:rPr lang="en-US" sz="2000" dirty="0">
                          <a:effectLst/>
                        </a:rPr>
                        <a:t>made </a:t>
                      </a:r>
                      <a:r>
                        <a:rPr lang="en-US" sz="2000" dirty="0" smtClean="0">
                          <a:effectLst/>
                        </a:rPr>
                        <a:t>a last</a:t>
                      </a:r>
                      <a:r>
                        <a:rPr lang="en-US" sz="2000" baseline="0" dirty="0" smtClean="0">
                          <a:effectLst/>
                        </a:rPr>
                        <a:t> year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929640" y="0"/>
            <a:ext cx="7680960" cy="1095685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in Action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Emergency Loan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464" y="1136761"/>
            <a:ext cx="3761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Nonprofit Opportunity Loan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" y="1598426"/>
            <a:ext cx="879348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Loan Amount: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   		$1000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b="1" dirty="0"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Use: </a:t>
            </a:r>
            <a:r>
              <a:rPr lang="en-US" sz="2000" b="1" dirty="0" smtClean="0"/>
              <a:t>			</a:t>
            </a:r>
            <a:r>
              <a:rPr lang="en-US" sz="2000" b="1" dirty="0" smtClean="0">
                <a:solidFill>
                  <a:srgbClr val="EB9E00"/>
                </a:solidFill>
              </a:rPr>
              <a:t>$</a:t>
            </a:r>
            <a:r>
              <a:rPr lang="en-US" sz="2000" b="1" dirty="0">
                <a:solidFill>
                  <a:srgbClr val="EB9E00"/>
                </a:solidFill>
              </a:rPr>
              <a:t>350 for ramp; $460 to pay off credit card balance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b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ea typeface="Times New Roman" pitchFamily="18" charset="0"/>
                <a:cs typeface="Times New Roman" pitchFamily="18" charset="0"/>
              </a:rPr>
              <a:t>Collateral: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           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		   Partial 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collateral through “Borrower’s 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Holdback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”: 15% of 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			   the loan in 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a savings 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account ($150)</a:t>
            </a:r>
            <a:endParaRPr lang="en-US" altLang="en-US" sz="20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ea typeface="Times New Roman" pitchFamily="18" charset="0"/>
                <a:cs typeface="Times New Roman" pitchFamily="18" charset="0"/>
              </a:rPr>
              <a:t>Term: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                     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		12 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months</a:t>
            </a:r>
            <a:endParaRPr lang="en-US" altLang="en-US" sz="20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Interest Rate &amp; Fees:      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18% (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$100 interest) +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5% origination fee ($50)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Monthly Payment: 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$92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Requirements:   	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In-touch financial education &amp; credit coaching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4996"/>
            <a:ext cx="9448800" cy="70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154165" cy="42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9345" y="2069684"/>
            <a:ext cx="53194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Help identify </a:t>
            </a:r>
            <a:r>
              <a:rPr lang="en-US" sz="2400" dirty="0"/>
              <a:t>the best way to pay down existing debt and which to tackle first</a:t>
            </a:r>
          </a:p>
          <a:p>
            <a:pPr lvl="0"/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 accounts in collections. Which ones may fall off their report soon (make sure they understand debt collection rules and their rights in your </a:t>
            </a:r>
            <a:r>
              <a:rPr lang="en-US" sz="2400" dirty="0" smtClean="0"/>
              <a:t>state). Can </a:t>
            </a:r>
            <a:r>
              <a:rPr lang="en-US" sz="2400" dirty="0"/>
              <a:t>they negotiate lump </a:t>
            </a:r>
            <a:r>
              <a:rPr lang="en-US" sz="2400" smtClean="0"/>
              <a:t>sum settlements?`</a:t>
            </a:r>
            <a:endParaRPr lang="en-US" sz="2400" dirty="0" smtClean="0"/>
          </a:p>
        </p:txBody>
      </p:sp>
      <p:pic>
        <p:nvPicPr>
          <p:cNvPr id="7" name="Picture 2" descr="Calculator and bills picture&#10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5" t="24541" r="13522" b="11453"/>
          <a:stretch/>
        </p:blipFill>
        <p:spPr bwMode="auto">
          <a:xfrm>
            <a:off x="200200" y="2895600"/>
            <a:ext cx="3590750" cy="2761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16002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CBA Credit-Builder 5-Step©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Step 4: Deal with Debt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03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999" y="1905000"/>
            <a:ext cx="818979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</a:rPr>
              <a:t>Upon completion of this training, DEI grantees </a:t>
            </a:r>
            <a:r>
              <a:rPr lang="en-US" sz="2000" b="1" dirty="0" smtClean="0">
                <a:latin typeface="Arial" pitchFamily="34" charset="0"/>
              </a:rPr>
              <a:t>(and members of the public workforce system) will </a:t>
            </a:r>
            <a:r>
              <a:rPr lang="en-US" sz="2000" b="1" dirty="0">
                <a:latin typeface="Arial" pitchFamily="34" charset="0"/>
              </a:rPr>
              <a:t>have the following</a:t>
            </a:r>
            <a:r>
              <a:rPr lang="en-US" sz="2000" b="1" dirty="0" smtClean="0">
                <a:latin typeface="Arial" pitchFamily="34" charset="0"/>
              </a:rPr>
              <a:t>:			</a:t>
            </a:r>
            <a:endParaRPr lang="en-US" sz="2000" b="1" dirty="0">
              <a:latin typeface="Arial" pitchFamily="34" charset="0"/>
            </a:endParaRPr>
          </a:p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itchFamily="34" charset="0"/>
            </a:endParaRPr>
          </a:p>
          <a:p>
            <a:pPr marL="346075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</a:rPr>
              <a:t>Information on what credit is and how it is established.	</a:t>
            </a:r>
          </a:p>
          <a:p>
            <a:pPr marL="346075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</a:rPr>
              <a:t>Information on the ways that credit can directly impact employment.</a:t>
            </a:r>
            <a:endParaRPr lang="en-US" sz="2400" dirty="0">
              <a:latin typeface="Arial" pitchFamily="34" charset="0"/>
            </a:endParaRPr>
          </a:p>
          <a:p>
            <a:pPr marL="346075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Arial" pitchFamily="34" charset="0"/>
            </a:endParaRPr>
          </a:p>
          <a:p>
            <a:pPr marL="346075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educating and supporting job seekers with disabilities and/or multiple challenges to employment in establishing and/or rebuilding credit.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6075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7" name="Picture 6" descr="focus graph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6002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Deal with Debt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Step 4: Deal with Debt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Debt management ALONE is not a Credit Building strategy</a:t>
            </a:r>
            <a:endParaRPr lang="en-US" sz="4800" b="1" dirty="0"/>
          </a:p>
        </p:txBody>
      </p:sp>
      <p:pic>
        <p:nvPicPr>
          <p:cNvPr id="6" name="Picture 2" descr="calculator and bills graph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5" t="24541" r="13522" b="11453"/>
          <a:stretch/>
        </p:blipFill>
        <p:spPr bwMode="auto">
          <a:xfrm>
            <a:off x="5138825" y="3124200"/>
            <a:ext cx="3590750" cy="2761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462088"/>
            <a:ext cx="60197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 smtClean="0">
              <a:solidFill>
                <a:srgbClr val="FF6600"/>
              </a:solidFill>
              <a:latin typeface="+mj-lt"/>
            </a:endParaRPr>
          </a:p>
          <a:p>
            <a:pPr marL="57150"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EB9E00"/>
                </a:solidFill>
              </a:rPr>
              <a:t>Is there debt on the credit report that they do not recognize? </a:t>
            </a:r>
          </a:p>
          <a:p>
            <a:pPr marL="57150" lvl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kern="0" dirty="0" smtClean="0"/>
          </a:p>
          <a:p>
            <a:pPr marL="57150"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 smtClean="0"/>
              <a:t>Help job seekers understand the information on the report and dispute errors:</a:t>
            </a:r>
          </a:p>
          <a:p>
            <a:pPr marL="400050" lvl="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With the credit bureaus</a:t>
            </a:r>
          </a:p>
          <a:p>
            <a:pPr marL="400050" lvl="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Directly with the creditor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kern="0" dirty="0" smtClean="0"/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 smtClean="0"/>
              <a:t>	</a:t>
            </a:r>
            <a:endParaRPr lang="en-US" sz="2000" kern="0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800" b="1" kern="0" dirty="0" smtClean="0">
              <a:solidFill>
                <a:srgbClr val="FF66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800" b="1" kern="0" dirty="0" smtClean="0">
              <a:solidFill>
                <a:srgbClr val="FF66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800" b="1" kern="0" dirty="0" smtClean="0">
              <a:solidFill>
                <a:srgbClr val="FF6600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5240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Deal with Debt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Take Action: Disputes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magnifying glass picture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345">
            <a:off x="5821498" y="2332297"/>
            <a:ext cx="3810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14387">
            <a:off x="7413464" y="2305946"/>
            <a:ext cx="1533870" cy="56363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Error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715113"/>
            <a:ext cx="8458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3000" b="1" dirty="0" smtClean="0"/>
              <a:t>“One </a:t>
            </a:r>
            <a:r>
              <a:rPr lang="en-US" sz="3000" b="1" dirty="0"/>
              <a:t>in four consumers identified errors on their credit reports that might </a:t>
            </a:r>
            <a:r>
              <a:rPr lang="en-US" sz="3000" b="1" dirty="0" smtClean="0"/>
              <a:t>affect </a:t>
            </a:r>
            <a:r>
              <a:rPr lang="en-US" sz="3000" b="1" dirty="0"/>
              <a:t>their credit </a:t>
            </a:r>
            <a:r>
              <a:rPr lang="en-US" sz="3000" b="1" dirty="0" smtClean="0"/>
              <a:t>scores”</a:t>
            </a: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uiExpand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g of war pictur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1ED"/>
              </a:clrFrom>
              <a:clrTo>
                <a:srgbClr val="F6F1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0" b="34727"/>
          <a:stretch/>
        </p:blipFill>
        <p:spPr bwMode="auto">
          <a:xfrm>
            <a:off x="4" y="3505200"/>
            <a:ext cx="91439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845834"/>
            <a:ext cx="86106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Job Seekers may need to navigate competing priorities when making decisions about paying off debt including:</a:t>
            </a:r>
          </a:p>
          <a:p>
            <a:pPr marL="2114550" lvl="4" indent="-285750">
              <a:spcBef>
                <a:spcPts val="600"/>
              </a:spcBef>
              <a:buFont typeface="Arial" pitchFamily="34" charset="0"/>
              <a:buChar char="•"/>
            </a:pPr>
            <a:endParaRPr lang="en-US" sz="800" dirty="0" smtClean="0">
              <a:cs typeface="Calibri" pitchFamily="34" charset="0"/>
            </a:endParaRPr>
          </a:p>
          <a:p>
            <a:pPr marL="2114550" lvl="4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alibri" pitchFamily="34" charset="0"/>
              </a:rPr>
              <a:t>Get </a:t>
            </a:r>
            <a:r>
              <a:rPr lang="en-US" sz="2400" dirty="0">
                <a:cs typeface="Calibri" pitchFamily="34" charset="0"/>
              </a:rPr>
              <a:t>anything that’s delinquent back on </a:t>
            </a:r>
            <a:r>
              <a:rPr lang="en-US" sz="2400" dirty="0" smtClean="0">
                <a:cs typeface="Calibri" pitchFamily="34" charset="0"/>
              </a:rPr>
              <a:t>track before it goes to collections</a:t>
            </a:r>
          </a:p>
          <a:p>
            <a:pPr marL="2114550" lvl="4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alibri" pitchFamily="34" charset="0"/>
              </a:rPr>
              <a:t>Decrease revolving credit utilization rate</a:t>
            </a:r>
          </a:p>
          <a:p>
            <a:pPr marL="2114550" lvl="4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alibri" pitchFamily="34" charset="0"/>
              </a:rPr>
              <a:t>Pay off highest interest rate</a:t>
            </a:r>
            <a:endParaRPr lang="en-US" sz="2400" dirty="0">
              <a:cs typeface="Calibri" pitchFamily="34" charset="0"/>
            </a:endParaRPr>
          </a:p>
          <a:p>
            <a:pPr marL="2114550" lvl="4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alibri" pitchFamily="34" charset="0"/>
              </a:rPr>
              <a:t>Pay off smallest balances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b="1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990600" y="0"/>
            <a:ext cx="7391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Deal with Debt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Take Action: Pay Down Debt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32261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9E00"/>
                </a:solidFill>
              </a:rPr>
              <a:t>Goal: no more than 30% credit utilization on open debt</a:t>
            </a:r>
            <a:endParaRPr lang="en-US" sz="2800" b="1" dirty="0">
              <a:solidFill>
                <a:srgbClr val="EB9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idx="1"/>
          </p:nvPr>
        </p:nvSpPr>
        <p:spPr>
          <a:xfrm>
            <a:off x="51707" y="1584224"/>
            <a:ext cx="9086850" cy="5181600"/>
          </a:xfrm>
        </p:spPr>
        <p:txBody>
          <a:bodyPr>
            <a:noAutofit/>
          </a:bodyPr>
          <a:lstStyle/>
          <a:p>
            <a:pPr marL="533400" indent="-533400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Collections have most significant negative impact on a score when first reported … then they age.</a:t>
            </a:r>
          </a:p>
          <a:p>
            <a:pPr marL="533400" indent="-533400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Removing a collection account (i.e. medical collection) will improve the score! If it is not theirs – dispute it! </a:t>
            </a:r>
          </a:p>
          <a:p>
            <a:pPr marL="533400" indent="-533400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Paying off a collection account still leaves negative account info on report until it ages off (do not confuse with state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debt collection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statute of limitations)</a:t>
            </a:r>
          </a:p>
          <a:p>
            <a:pPr marL="533400" indent="-533400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Paying off a collection account can have a NEGATIVE impact if it makes Date of Last Activity more recent. Settle rather than create payment plans if possible.</a:t>
            </a:r>
          </a:p>
          <a:p>
            <a:pPr marL="533400" indent="-533400"/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Collection </a:t>
            </a:r>
            <a:r>
              <a:rPr lang="en-US" sz="2400" kern="0" dirty="0">
                <a:solidFill>
                  <a:schemeClr val="tx1"/>
                </a:solidFill>
                <a:latin typeface="+mn-lt"/>
              </a:rPr>
              <a:t>activity and collection agents cannot update the Date of First Delinquency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!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533400" indent="-533400">
              <a:buNone/>
            </a:pPr>
            <a:endParaRPr lang="en-US" sz="2400" dirty="0" smtClean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4478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Deal with Debt: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Take Action: Collections 101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094014"/>
            <a:ext cx="569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9E00"/>
                </a:solidFill>
              </a:rPr>
              <a:t>Goal: Settle in one lump sum!</a:t>
            </a:r>
            <a:endParaRPr lang="en-US" sz="2800" b="1" dirty="0">
              <a:solidFill>
                <a:srgbClr val="EB9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853440" y="26981"/>
            <a:ext cx="7680960" cy="1095685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in Action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Sal’s Credit Report: Before Loan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08689"/>
              </p:ext>
            </p:extLst>
          </p:nvPr>
        </p:nvGraphicFramePr>
        <p:xfrm>
          <a:off x="198118" y="1676401"/>
          <a:ext cx="8641081" cy="182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176"/>
                <a:gridCol w="2360662"/>
                <a:gridCol w="2316620"/>
                <a:gridCol w="1902623"/>
              </a:tblGrid>
              <a:tr h="1828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Credit </a:t>
                      </a:r>
                      <a:r>
                        <a:rPr lang="en-US" sz="2000" dirty="0">
                          <a:effectLst/>
                        </a:rPr>
                        <a:t>Card with </a:t>
                      </a:r>
                      <a:r>
                        <a:rPr lang="en-US" sz="2000" dirty="0" smtClean="0">
                          <a:effectLst/>
                        </a:rPr>
                        <a:t>23.99</a:t>
                      </a:r>
                      <a:r>
                        <a:rPr lang="en-US" sz="2000" dirty="0">
                          <a:effectLst/>
                        </a:rPr>
                        <a:t>% APR with a $500 credit limit open for 3 years.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$460 </a:t>
                      </a:r>
                      <a:r>
                        <a:rPr lang="en-US" sz="2000" dirty="0">
                          <a:effectLst/>
                        </a:rPr>
                        <a:t>balance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Uses every month to cover any relatively small additional expenses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Has made a few late payments over the last six months but now current in good standing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Can only make minimum monthly payment of </a:t>
                      </a:r>
                      <a:r>
                        <a:rPr lang="en-US" sz="2000" dirty="0" smtClean="0">
                          <a:effectLst/>
                        </a:rPr>
                        <a:t>$95/mo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120" y="5005373"/>
            <a:ext cx="5438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Credit Score: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599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Inquiries in last year: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3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1223523"/>
            <a:ext cx="237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Open Trade Lines</a:t>
            </a:r>
            <a:endParaRPr lang="en-US" alt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3581400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In Collections</a:t>
            </a:r>
            <a:endParaRPr lang="en-US" alt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37448"/>
              </p:ext>
            </p:extLst>
          </p:nvPr>
        </p:nvGraphicFramePr>
        <p:xfrm>
          <a:off x="198120" y="4191000"/>
          <a:ext cx="8563721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024"/>
                <a:gridCol w="1099927"/>
                <a:gridCol w="2837371"/>
                <a:gridCol w="281939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ABC Bank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$2,300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Charged </a:t>
                      </a:r>
                      <a:r>
                        <a:rPr lang="en-US" sz="2000" dirty="0" smtClean="0">
                          <a:effectLst/>
                        </a:rPr>
                        <a:t>Off 4 years ago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Two payments </a:t>
                      </a:r>
                      <a:r>
                        <a:rPr lang="en-US" sz="2000" dirty="0">
                          <a:effectLst/>
                        </a:rPr>
                        <a:t>made </a:t>
                      </a:r>
                      <a:r>
                        <a:rPr lang="en-US" sz="2000" dirty="0" smtClean="0">
                          <a:effectLst/>
                        </a:rPr>
                        <a:t>a last</a:t>
                      </a:r>
                      <a:r>
                        <a:rPr lang="en-US" sz="2000" baseline="0" dirty="0" smtClean="0">
                          <a:effectLst/>
                        </a:rPr>
                        <a:t> year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198120" y="15389"/>
            <a:ext cx="8945880" cy="1064907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in Action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Re-Introducing the Credit Building Emergency Loan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464" y="1136761"/>
            <a:ext cx="3761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Nonprofit Opportunity Loan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" y="1598426"/>
            <a:ext cx="879348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Loan Amount: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   		$1000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b="1" dirty="0"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Use: </a:t>
            </a:r>
            <a:r>
              <a:rPr lang="en-US" sz="2000" b="1" dirty="0" smtClean="0"/>
              <a:t>			</a:t>
            </a:r>
            <a:r>
              <a:rPr lang="en-US" sz="2000" b="1" dirty="0" smtClean="0">
                <a:solidFill>
                  <a:srgbClr val="EB9E00"/>
                </a:solidFill>
              </a:rPr>
              <a:t>$</a:t>
            </a:r>
            <a:r>
              <a:rPr lang="en-US" sz="2000" b="1" dirty="0">
                <a:solidFill>
                  <a:srgbClr val="EB9E00"/>
                </a:solidFill>
              </a:rPr>
              <a:t>350 for ramp; $460 to pay off credit card balance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b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ea typeface="Times New Roman" pitchFamily="18" charset="0"/>
                <a:cs typeface="Times New Roman" pitchFamily="18" charset="0"/>
              </a:rPr>
              <a:t>Collateral: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           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		   Partial 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collateral through “Borrower’s 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Holdback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”: 15% of 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			   the loan in 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a savings 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account ($150)</a:t>
            </a:r>
            <a:endParaRPr lang="en-US" altLang="en-US" sz="20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ea typeface="Times New Roman" pitchFamily="18" charset="0"/>
                <a:cs typeface="Times New Roman" pitchFamily="18" charset="0"/>
              </a:rPr>
              <a:t>Term: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                     </a:t>
            </a:r>
            <a:r>
              <a:rPr lang="en-US" altLang="en-US" sz="2000" dirty="0" smtClean="0">
                <a:ea typeface="Times New Roman" pitchFamily="18" charset="0"/>
                <a:cs typeface="Times New Roman" pitchFamily="18" charset="0"/>
              </a:rPr>
              <a:t>		12 </a:t>
            </a:r>
            <a:r>
              <a:rPr lang="en-US" altLang="en-US" sz="2000" dirty="0">
                <a:ea typeface="Times New Roman" pitchFamily="18" charset="0"/>
                <a:cs typeface="Times New Roman" pitchFamily="18" charset="0"/>
              </a:rPr>
              <a:t>months</a:t>
            </a:r>
            <a:endParaRPr lang="en-US" altLang="en-US" sz="20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Interest Rate &amp; Fees:      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18% (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$100 interest) +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5% origination fee ($50)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Monthly Payment: 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$92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Requirements:   	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In-touch financial education &amp; credit coaching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588"/>
            <a:ext cx="9448800" cy="70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 txBox="1"/>
          <p:nvPr/>
        </p:nvSpPr>
        <p:spPr>
          <a:xfrm>
            <a:off x="777240" y="0"/>
            <a:ext cx="7680960" cy="1095685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in Action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Sal’s Credit Report After Loan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61166"/>
              </p:ext>
            </p:extLst>
          </p:nvPr>
        </p:nvGraphicFramePr>
        <p:xfrm>
          <a:off x="198118" y="1676401"/>
          <a:ext cx="8641084" cy="3657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176"/>
                <a:gridCol w="1931706"/>
                <a:gridCol w="2590801"/>
                <a:gridCol w="2057401"/>
              </a:tblGrid>
              <a:tr h="1828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Credit </a:t>
                      </a:r>
                      <a:r>
                        <a:rPr lang="en-US" sz="2000" dirty="0">
                          <a:effectLst/>
                        </a:rPr>
                        <a:t>Card with </a:t>
                      </a:r>
                      <a:r>
                        <a:rPr lang="en-US" sz="2000" dirty="0" smtClean="0">
                          <a:effectLst/>
                        </a:rPr>
                        <a:t>23.99</a:t>
                      </a:r>
                      <a:r>
                        <a:rPr lang="en-US" sz="2000" dirty="0">
                          <a:effectLst/>
                        </a:rPr>
                        <a:t>% APR with a $500 credit limit open for 3 years.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$0 </a:t>
                      </a:r>
                      <a:r>
                        <a:rPr lang="en-US" sz="2000" dirty="0">
                          <a:effectLst/>
                        </a:rPr>
                        <a:t>balance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Uses every month to cover </a:t>
                      </a:r>
                      <a:r>
                        <a:rPr lang="en-US" sz="2000" dirty="0" smtClean="0">
                          <a:effectLst/>
                        </a:rPr>
                        <a:t>one </a:t>
                      </a:r>
                      <a:r>
                        <a:rPr lang="en-US" sz="2000" dirty="0">
                          <a:effectLst/>
                        </a:rPr>
                        <a:t>small additional expenses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Pays off balance every month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Never pays</a:t>
                      </a:r>
                      <a:r>
                        <a:rPr lang="en-US" sz="2000" baseline="0" dirty="0" smtClean="0">
                          <a:effectLst/>
                        </a:rPr>
                        <a:t> interest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Nonprofit Loan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$522 (principle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+ interest) balance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Makes on-time payments of $92/mo.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TTL interest anticipated: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$100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119" y="5486400"/>
            <a:ext cx="49847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Credit Score: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635  (36 point increase!)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Inquiries in last year: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0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1223523"/>
            <a:ext cx="237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Open Trade Lines</a:t>
            </a:r>
            <a:endParaRPr lang="en-US" alt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26257"/>
              </p:ext>
            </p:extLst>
          </p:nvPr>
        </p:nvGraphicFramePr>
        <p:xfrm>
          <a:off x="198120" y="4191000"/>
          <a:ext cx="864108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024"/>
                <a:gridCol w="1099927"/>
                <a:gridCol w="2837371"/>
                <a:gridCol w="2896758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ABC Bank 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$2,300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Charged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Off 4 years ago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Negotiating Settlement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for ½ the balance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8120" y="4267200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In Collections</a:t>
            </a:r>
            <a:endParaRPr lang="en-US" alt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6002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Deal with Debt: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Debt Management Companies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304801" y="1828800"/>
            <a:ext cx="5029200" cy="4191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Can’t legally do anything you can do for free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Can’t legally collect fee before delivering the promised service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Can’t legally advise you to lie about your accounts or about your identifying information</a:t>
            </a:r>
          </a:p>
        </p:txBody>
      </p:sp>
      <p:pic>
        <p:nvPicPr>
          <p:cNvPr id="1026" name="Picture 2" descr="Debt consolidation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276600"/>
            <a:ext cx="39338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Presenters</a:t>
            </a:r>
          </a:p>
        </p:txBody>
      </p:sp>
      <p:sp>
        <p:nvSpPr>
          <p:cNvPr id="7173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4DEFD1C-5500-455F-8B4A-F8A2ABEEE2CF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10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64922" y="28956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Presenter: Carolyn Schulte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Strategic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Initiatives Coordinator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Credit Builders Alliance</a:t>
            </a:r>
            <a:endParaRPr lang="en-US" altLang="en-US" sz="20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5" y="2667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5240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/>
                </a:solidFill>
              </a:rPr>
              <a:t>CBA Credit-Builder 5-Step©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Leverage Success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154165" cy="42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Bef>
                <a:spcPts val="600"/>
              </a:spcBef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496796"/>
              </p:ext>
            </p:extLst>
          </p:nvPr>
        </p:nvGraphicFramePr>
        <p:xfrm>
          <a:off x="228982" y="1055914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19905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Achieve financial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9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21336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Presenter: Sarah Chenven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 of Programs and Strategic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Credit Builders Alliance</a:t>
            </a:r>
            <a:endParaRPr lang="en-US" altLang="en-US" sz="2000" dirty="0" smtClean="0">
              <a:latin typeface="Arial" pitchFamily="34" charset="0"/>
            </a:endParaRPr>
          </a:p>
        </p:txBody>
      </p:sp>
      <p:sp>
        <p:nvSpPr>
          <p:cNvPr id="7173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4DEFD1C-5500-455F-8B4A-F8A2ABEEE2CF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10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arah Chen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6" y="19050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64922" y="44196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Presenter: Carolyn Schulte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Strategic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Initiatives Coordinator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Credit Builders Alliance</a:t>
            </a:r>
            <a:endParaRPr lang="en-US" altLang="en-US" sz="20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5" y="4191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6019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NEFE Impact Hierarchy</a:t>
            </a:r>
            <a:endParaRPr lang="en-US" dirty="0"/>
          </a:p>
        </p:txBody>
      </p:sp>
      <p:grpSp>
        <p:nvGrpSpPr>
          <p:cNvPr id="2" name="Group 1" descr="Impact hierarchy graphic&#10;"/>
          <p:cNvGrpSpPr/>
          <p:nvPr/>
        </p:nvGrpSpPr>
        <p:grpSpPr>
          <a:xfrm>
            <a:off x="304800" y="1791428"/>
            <a:ext cx="8507186" cy="4646615"/>
            <a:chOff x="304800" y="1752600"/>
            <a:chExt cx="8507186" cy="46466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752600"/>
              <a:ext cx="6781800" cy="4646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ight Arrow 6"/>
            <p:cNvSpPr/>
            <p:nvPr/>
          </p:nvSpPr>
          <p:spPr>
            <a:xfrm rot="8350318">
              <a:off x="4802197" y="2762101"/>
              <a:ext cx="1215323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0186" y="2028482"/>
              <a:ext cx="2971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Financial behavior change can be measured by indicators found on a job seeker’s credit report 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9" name="Title 5"/>
          <p:cNvSpPr txBox="1">
            <a:spLocks/>
          </p:cNvSpPr>
          <p:nvPr/>
        </p:nvSpPr>
        <p:spPr>
          <a:xfrm>
            <a:off x="1524000" y="0"/>
            <a:ext cx="62484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Leverage Success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Tracking Outcomes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9B329"/>
                </a:solidFill>
              </a:rPr>
              <a:t>How well</a:t>
            </a:r>
            <a:endParaRPr lang="en-US" b="1" dirty="0">
              <a:solidFill>
                <a:srgbClr val="89B32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79142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9B329"/>
                </a:solidFill>
              </a:rPr>
              <a:t>What difference?</a:t>
            </a:r>
            <a:endParaRPr lang="en-US" b="1" dirty="0">
              <a:solidFill>
                <a:srgbClr val="89B32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95700" y="2114593"/>
            <a:ext cx="571500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>
            <a:off x="4267200" y="2114594"/>
            <a:ext cx="0" cy="1228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58000" y="483286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010400" y="4832866"/>
            <a:ext cx="381000" cy="80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26670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Presenter: Sarah Chenven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 of Programs and Strategic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Credit Builders Alliance</a:t>
            </a:r>
            <a:endParaRPr lang="en-US" altLang="en-US" sz="2000" dirty="0" smtClean="0">
              <a:latin typeface="Arial" pitchFamily="34" charset="0"/>
            </a:endParaRPr>
          </a:p>
        </p:txBody>
      </p:sp>
      <p:sp>
        <p:nvSpPr>
          <p:cNvPr id="7173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4DEFD1C-5500-455F-8B4A-F8A2ABEEE2CF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10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arah Chen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6" y="24384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0470" y="122432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000" b="1" dirty="0" smtClean="0">
                <a:solidFill>
                  <a:prstClr val="black"/>
                </a:solidFill>
              </a:rPr>
              <a:t>Sal’s Success Story</a:t>
            </a:r>
            <a:endParaRPr lang="en-US" sz="40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 2" descr="Shawna's Success Story graphic "/>
          <p:cNvGraphicFramePr/>
          <p:nvPr>
            <p:extLst>
              <p:ext uri="{D42A27DB-BD31-4B8C-83A1-F6EECF244321}">
                <p14:modId xmlns:p14="http://schemas.microsoft.com/office/powerpoint/2010/main" val="2624282132"/>
              </p:ext>
            </p:extLst>
          </p:nvPr>
        </p:nvGraphicFramePr>
        <p:xfrm>
          <a:off x="95470" y="1240342"/>
          <a:ext cx="8991600" cy="543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"/>
          <p:cNvSpPr txBox="1"/>
          <p:nvPr/>
        </p:nvSpPr>
        <p:spPr>
          <a:xfrm>
            <a:off x="929640" y="273202"/>
            <a:ext cx="7680960" cy="603242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 Building in Action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143" y="1447800"/>
            <a:ext cx="8686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Credit is ubiquitous</a:t>
            </a:r>
          </a:p>
          <a:p>
            <a:pPr marL="236538" indent="-236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it as an asset to build and not just a barrier </a:t>
            </a:r>
          </a:p>
          <a:p>
            <a:pPr marL="236538" indent="-236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underlying consumer behavior (not just score) as reflected on credit reports and the rest will follow</a:t>
            </a:r>
          </a:p>
          <a:p>
            <a:pPr marL="236538" indent="-236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the credit building approach over the debt management approach, if possible:</a:t>
            </a:r>
          </a:p>
          <a:p>
            <a:pPr marL="693738" lvl="1" indent="-236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active accounts (ideally a mix of product types)</a:t>
            </a:r>
          </a:p>
          <a:p>
            <a:pPr marL="693738" lvl="1" indent="-236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On-time payments</a:t>
            </a:r>
          </a:p>
          <a:p>
            <a:pPr marL="693738" lvl="1" indent="-236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Paying off collections alone is not credit building</a:t>
            </a:r>
          </a:p>
          <a:p>
            <a:pPr marL="236538" indent="-236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Offer Job Center Customers a pathway for building and leveraging good credit</a:t>
            </a:r>
          </a:p>
        </p:txBody>
      </p:sp>
    </p:spTree>
    <p:extLst>
      <p:ext uri="{BB962C8B-B14F-4D97-AF65-F5344CB8AC3E}">
        <p14:creationId xmlns:p14="http://schemas.microsoft.com/office/powerpoint/2010/main" val="10220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FINAL WORD FROM RANDEE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8194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Moderator: Randee Chafkin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Workforce Development Specialist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</a:t>
            </a:r>
            <a:r>
              <a:rPr lang="en-US" altLang="en-US" sz="2000" dirty="0" smtClean="0">
                <a:latin typeface="Arial" pitchFamily="34" charset="0"/>
              </a:rPr>
              <a:t>Employment and Training Administration</a:t>
            </a:r>
          </a:p>
        </p:txBody>
      </p:sp>
      <p:sp>
        <p:nvSpPr>
          <p:cNvPr id="27652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4FD84E4-2570-4103-AA22-75E23D34B5DA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27653" name="Footer Placeholder 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27654" name="Content Placeholder 14" descr="randeeprof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743200"/>
            <a:ext cx="1219200" cy="1600200"/>
          </a:xfrm>
        </p:spPr>
      </p:pic>
    </p:spTree>
    <p:extLst>
      <p:ext uri="{BB962C8B-B14F-4D97-AF65-F5344CB8AC3E}">
        <p14:creationId xmlns:p14="http://schemas.microsoft.com/office/powerpoint/2010/main" val="23296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CBA’s Credit Builder Platform</a:t>
            </a:r>
            <a:endParaRPr lang="en-US" sz="3600" b="1" dirty="0"/>
          </a:p>
        </p:txBody>
      </p:sp>
      <p:graphicFrame>
        <p:nvGraphicFramePr>
          <p:cNvPr id="4" name="Content Placeholder 3" descr="CBA 3 Core Services: Reporter, Business Reporter, Acces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382730"/>
              </p:ext>
            </p:extLst>
          </p:nvPr>
        </p:nvGraphicFramePr>
        <p:xfrm>
          <a:off x="4495800" y="2057400"/>
          <a:ext cx="495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graphic: 370 nonprofit member organizations and count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199"/>
            <a:ext cx="3326090" cy="2648967"/>
          </a:xfrm>
          <a:prstGeom prst="rect">
            <a:avLst/>
          </a:prstGeom>
        </p:spPr>
      </p:pic>
      <p:pic>
        <p:nvPicPr>
          <p:cNvPr id="8" name="Picture 7" descr="a picture summarizing the number of tradelines (22,757) and volume of loans ($587 million dollars) reported through CBA each month as well as the number of credit reports pulled by members each month (6,482)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" y="1486645"/>
            <a:ext cx="5323243" cy="1561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878" y="6154166"/>
            <a:ext cx="6357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CBA at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reporter@creditbuildersalliance.org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512475"/>
            <a:ext cx="2846597" cy="2779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143" y="13716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                       </a:t>
            </a:r>
          </a:p>
          <a:p>
            <a:pPr marL="0" lvl="1"/>
            <a:r>
              <a:rPr lang="en-US" sz="2800" dirty="0" smtClean="0"/>
              <a:t>		</a:t>
            </a:r>
          </a:p>
          <a:p>
            <a:pPr marL="0" lvl="1"/>
            <a:r>
              <a:rPr lang="en-US" sz="2800" dirty="0" smtClean="0"/>
              <a:t>Workforce Development &amp; Credit Tip Sheet</a:t>
            </a:r>
          </a:p>
          <a:p>
            <a:pPr marL="0" lvl="1"/>
            <a:endParaRPr lang="en-US" sz="2800" dirty="0"/>
          </a:p>
          <a:p>
            <a:pPr marL="0" lvl="1"/>
            <a:r>
              <a:rPr lang="en-US" sz="2800" dirty="0" smtClean="0"/>
              <a:t>Glossary of Terms for Practitioners &amp; Consumers</a:t>
            </a:r>
            <a:endParaRPr lang="en-US" sz="2800" dirty="0"/>
          </a:p>
          <a:p>
            <a:pPr marL="0" lvl="1"/>
            <a:endParaRPr lang="en-US" sz="2800" dirty="0" smtClean="0"/>
          </a:p>
          <a:p>
            <a:pPr marL="0" lvl="1"/>
            <a:r>
              <a:rPr lang="en-US" sz="2800" dirty="0" smtClean="0"/>
              <a:t>Visit CBA’s website for links to additional training resources:</a:t>
            </a:r>
          </a:p>
          <a:p>
            <a:pPr marL="0" lvl="1"/>
            <a:endParaRPr lang="en-US" sz="2800" dirty="0"/>
          </a:p>
          <a:p>
            <a:pPr marL="0" lvl="1"/>
            <a:r>
              <a:rPr lang="en-US" sz="2800" u="sng" dirty="0">
                <a:hlinkClick r:id="rId4"/>
              </a:rPr>
              <a:t>http://creditbuildersalliance.org/training-resource-links</a:t>
            </a:r>
            <a:endParaRPr lang="en-US" sz="2800" dirty="0"/>
          </a:p>
          <a:p>
            <a:pPr marL="0" lvl="1"/>
            <a:endParaRPr lang="en-US" sz="2800" dirty="0" smtClean="0"/>
          </a:p>
          <a:p>
            <a:pPr marL="0" lvl="1"/>
            <a:endParaRPr lang="en-US" sz="2800" dirty="0" smtClean="0"/>
          </a:p>
          <a:p>
            <a:pPr marL="0" lvl="1"/>
            <a:endParaRPr lang="en-US" sz="2800" dirty="0"/>
          </a:p>
          <a:p>
            <a:pPr marL="0"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548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 descr="Question mark graphic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419600" y="1088408"/>
            <a:ext cx="4724399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133600"/>
            <a:ext cx="5715000" cy="3581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Speakers:	Sarah Chenven &amp; </a:t>
            </a:r>
          </a:p>
          <a:p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	Carolyn Schulte	</a:t>
            </a:r>
          </a:p>
          <a:p>
            <a:endParaRPr lang="en-US" sz="20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Title:		Programs &amp; Strategic 			Initiatives Team	</a:t>
            </a:r>
          </a:p>
          <a:p>
            <a:endParaRPr lang="en-US" sz="20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Organization: 	Credit Builders Alliance	</a:t>
            </a:r>
          </a:p>
          <a:p>
            <a:endParaRPr lang="en-US" sz="20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Email:	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programs@creditbuildersalliance.org</a:t>
            </a:r>
            <a:endParaRPr lang="en-US" sz="2000" dirty="0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20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Telephone:	202-888-7585</a:t>
            </a:r>
            <a:endParaRPr lang="en-US" sz="2000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2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286" y="2209800"/>
            <a:ext cx="8189793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Why Credit Building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What is Credit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Building?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5-Steps to Helping Job Seekers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sz="2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Job Seekers’ Rights on Employment Credit Checks)</a:t>
            </a:r>
            <a:endParaRPr lang="en-US" sz="28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7" name="Picture 6" descr="focus graphic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4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Presenters</a:t>
            </a:r>
          </a:p>
        </p:txBody>
      </p:sp>
      <p:sp>
        <p:nvSpPr>
          <p:cNvPr id="7173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4DEFD1C-5500-455F-8B4A-F8A2ABEEE2CF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10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64922" y="28956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Presenter: Carolyn Schulte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Strategic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Initiatives Coordinator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Credit Builders Alliance</a:t>
            </a:r>
            <a:endParaRPr lang="en-US" altLang="en-US" sz="20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5" y="2667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130527"/>
            <a:ext cx="8762236" cy="4643432"/>
            <a:chOff x="-637" y="5926"/>
            <a:chExt cx="4957" cy="2334"/>
          </a:xfrm>
          <a:noFill/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-637" y="5926"/>
              <a:ext cx="3535" cy="17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flipV="1">
              <a:off x="3274" y="7381"/>
              <a:ext cx="1046" cy="87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13500000" sx="75000" sy="75000" algn="tl" rotWithShape="0">
                      <a:schemeClr val="accent1">
                        <a:lumMod val="10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457200" bIns="228600" anchor="t" anchorCtr="0" upright="1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Title 5"/>
          <p:cNvSpPr txBox="1">
            <a:spLocks/>
          </p:cNvSpPr>
          <p:nvPr/>
        </p:nvSpPr>
        <p:spPr>
          <a:xfrm>
            <a:off x="1399251" y="152400"/>
            <a:ext cx="62484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1971" y="1600200"/>
            <a:ext cx="6019036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Font typeface="Calibri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Font typeface="Calibri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Font typeface="Calibri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2400" dirty="0"/>
              <a:t>A</a:t>
            </a:r>
            <a:r>
              <a:rPr lang="en-US" sz="2400" b="1" dirty="0">
                <a:solidFill>
                  <a:srgbClr val="92D050"/>
                </a:solidFill>
              </a:rPr>
              <a:t> CREDIT HISTORY </a:t>
            </a:r>
            <a:r>
              <a:rPr lang="en-US" sz="2400" dirty="0"/>
              <a:t>is a record of transactions involving the use of credit. If </a:t>
            </a:r>
            <a:r>
              <a:rPr lang="en-US" sz="2400" dirty="0" smtClean="0"/>
              <a:t>the customer does </a:t>
            </a:r>
            <a:r>
              <a:rPr lang="en-US" sz="2400" dirty="0"/>
              <a:t>not have a credit history </a:t>
            </a:r>
            <a:r>
              <a:rPr lang="en-US" sz="2400" dirty="0" smtClean="0"/>
              <a:t>they </a:t>
            </a:r>
            <a:r>
              <a:rPr lang="en-US" sz="2400" dirty="0"/>
              <a:t>will not have a credit </a:t>
            </a:r>
            <a:r>
              <a:rPr lang="en-US" sz="2400" dirty="0" smtClean="0"/>
              <a:t>report.</a:t>
            </a:r>
          </a:p>
          <a:p>
            <a:pPr marL="0" indent="0">
              <a:buSzPct val="50000"/>
              <a:buNone/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92D050"/>
                </a:solidFill>
              </a:rPr>
              <a:t>CREDIT </a:t>
            </a:r>
            <a:r>
              <a:rPr lang="en-US" sz="2400" b="1" dirty="0">
                <a:solidFill>
                  <a:srgbClr val="92D050"/>
                </a:solidFill>
              </a:rPr>
              <a:t>REPORT </a:t>
            </a:r>
            <a:r>
              <a:rPr lang="en-US" sz="2400" dirty="0"/>
              <a:t>is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dirty="0"/>
              <a:t>a record of </a:t>
            </a:r>
            <a:r>
              <a:rPr lang="en-US" sz="2400" dirty="0" smtClean="0"/>
              <a:t>the  customer’s </a:t>
            </a:r>
            <a:r>
              <a:rPr lang="en-US" sz="2400" dirty="0"/>
              <a:t>credit history. </a:t>
            </a:r>
            <a:endParaRPr lang="en-US" sz="2400" dirty="0" smtClean="0"/>
          </a:p>
          <a:p>
            <a:pPr marL="0" indent="0">
              <a:buSzPct val="50000"/>
              <a:buNone/>
            </a:pPr>
            <a:r>
              <a:rPr lang="en-US" altLang="en-US" sz="2400" dirty="0" smtClean="0"/>
              <a:t>A </a:t>
            </a:r>
            <a:r>
              <a:rPr lang="en-US" altLang="en-US" sz="2400" b="1" dirty="0" smtClean="0">
                <a:solidFill>
                  <a:srgbClr val="92D050"/>
                </a:solidFill>
              </a:rPr>
              <a:t>CREDIT SCORE </a:t>
            </a:r>
            <a:r>
              <a:rPr lang="en-US" altLang="en-US" sz="2400" dirty="0" smtClean="0"/>
              <a:t>is number that summarizes the individual’s credit risk. It is used by </a:t>
            </a:r>
            <a:r>
              <a:rPr lang="en-US" altLang="en-US" sz="2400" dirty="0"/>
              <a:t>lenders </a:t>
            </a:r>
            <a:r>
              <a:rPr lang="en-US" altLang="en-US" sz="2400" dirty="0" smtClean="0"/>
              <a:t>to assess the odds that they will become delinquent </a:t>
            </a:r>
            <a:r>
              <a:rPr lang="en-US" altLang="en-US" sz="2400" dirty="0"/>
              <a:t>in repaying </a:t>
            </a:r>
            <a:r>
              <a:rPr lang="en-US" altLang="en-US" sz="2400" dirty="0" smtClean="0"/>
              <a:t>their debt within </a:t>
            </a:r>
            <a:r>
              <a:rPr lang="en-US" altLang="en-US" sz="2400" dirty="0"/>
              <a:t>the next two </a:t>
            </a:r>
            <a:r>
              <a:rPr lang="en-US" altLang="en-US" sz="2400" dirty="0" smtClean="0"/>
              <a:t>years, and is based on a snapshot of their credit report at a particular point in time. </a:t>
            </a:r>
          </a:p>
          <a:p>
            <a:pPr marL="0" indent="0">
              <a:buSzPct val="50000"/>
              <a:buNone/>
            </a:pPr>
            <a:endParaRPr lang="en-US" alt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smtClean="0"/>
              <a:t>.</a:t>
            </a:r>
            <a:r>
              <a:rPr lang="en-US" altLang="en-US" sz="2400" dirty="0" smtClean="0"/>
              <a:t>					</a:t>
            </a:r>
          </a:p>
        </p:txBody>
      </p:sp>
      <p:grpSp>
        <p:nvGrpSpPr>
          <p:cNvPr id="3" name="Group 2" descr="Good credit graphic&#10;"/>
          <p:cNvGrpSpPr/>
          <p:nvPr/>
        </p:nvGrpSpPr>
        <p:grpSpPr>
          <a:xfrm>
            <a:off x="6079651" y="2717017"/>
            <a:ext cx="3390854" cy="2007383"/>
            <a:chOff x="6079651" y="2717017"/>
            <a:chExt cx="3390854" cy="2007383"/>
          </a:xfrm>
        </p:grpSpPr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6705600" y="2895600"/>
              <a:ext cx="2438400" cy="1828800"/>
              <a:chOff x="4629150" y="3921125"/>
              <a:chExt cx="4459275" cy="2003425"/>
            </a:xfrm>
          </p:grpSpPr>
          <p:pic>
            <p:nvPicPr>
              <p:cNvPr id="12" name="Picture 11" descr="MPj0403639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38"/>
              <a:stretch>
                <a:fillRect/>
              </a:stretch>
            </p:blipFill>
            <p:spPr bwMode="auto">
              <a:xfrm>
                <a:off x="4629150" y="3921125"/>
                <a:ext cx="4086226" cy="20034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  <a:extLst/>
            </p:spPr>
          </p:pic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4701264" y="4648200"/>
                <a:ext cx="1015999" cy="39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780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5406145" y="4409313"/>
                <a:ext cx="1015160" cy="368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chemeClr val="accent3"/>
                    </a:solidFill>
                  </a:rPr>
                  <a:t>513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6299688" y="4644115"/>
                <a:ext cx="1016850" cy="3665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chemeClr val="accent4"/>
                    </a:solidFill>
                  </a:rPr>
                  <a:t>657</a:t>
                </a: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7179720" y="4372150"/>
                <a:ext cx="1015160" cy="3665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chemeClr val="accent6"/>
                    </a:solidFill>
                  </a:rPr>
                  <a:t>824</a:t>
                </a: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8073264" y="4642426"/>
                <a:ext cx="1015161" cy="3665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chemeClr val="accent5"/>
                    </a:solidFill>
                  </a:rPr>
                  <a:t>456</a:t>
                </a:r>
              </a:p>
            </p:txBody>
          </p:sp>
        </p:grpSp>
        <p:sp>
          <p:nvSpPr>
            <p:cNvPr id="2" name="TextBox 1" descr="picture that says good credit with a range of credit scores listed"/>
            <p:cNvSpPr txBox="1"/>
            <p:nvPr/>
          </p:nvSpPr>
          <p:spPr>
            <a:xfrm>
              <a:off x="6879705" y="2717017"/>
              <a:ext cx="2590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GOOD CREDIT </a:t>
              </a:r>
              <a:endParaRPr lang="en-US" sz="54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079651" y="3726790"/>
              <a:ext cx="7631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" idx="1"/>
            </p:cNvCxnSpPr>
            <p:nvPr/>
          </p:nvCxnSpPr>
          <p:spPr>
            <a:xfrm>
              <a:off x="6114891" y="2901683"/>
              <a:ext cx="764814" cy="6924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248639" y="3823223"/>
              <a:ext cx="664636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0769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3092</Words>
  <Application>Microsoft Office PowerPoint</Application>
  <PresentationFormat>On-screen Show (4:3)</PresentationFormat>
  <Paragraphs>655</Paragraphs>
  <Slides>69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Batang</vt:lpstr>
      <vt:lpstr>Arial</vt:lpstr>
      <vt:lpstr>Arial Black</vt:lpstr>
      <vt:lpstr>Calibri</vt:lpstr>
      <vt:lpstr>Comic Sans MS</vt:lpstr>
      <vt:lpstr>Franklin Gothic Medium</vt:lpstr>
      <vt:lpstr>Segoe Script</vt:lpstr>
      <vt:lpstr>Tahoma</vt:lpstr>
      <vt:lpstr>Times New Roman</vt:lpstr>
      <vt:lpstr>Wingdings</vt:lpstr>
      <vt:lpstr>ヒラギノ角ゴ Pro W3</vt:lpstr>
      <vt:lpstr>Networking trio design template</vt:lpstr>
      <vt:lpstr>The Role “Credit” Plays in the Employment of People with Disabilities</vt:lpstr>
      <vt:lpstr>Where are you?</vt:lpstr>
      <vt:lpstr>Moderators</vt:lpstr>
      <vt:lpstr> Disability Employment Initiative</vt:lpstr>
      <vt:lpstr>Learning Objectives</vt:lpstr>
      <vt:lpstr>Presenters</vt:lpstr>
      <vt:lpstr>Agenda</vt:lpstr>
      <vt:lpstr>Presenters</vt:lpstr>
      <vt:lpstr>PowerPoint Presentation</vt:lpstr>
      <vt:lpstr>PowerPoint Presentation</vt:lpstr>
      <vt:lpstr>PowerPoint Presentation</vt:lpstr>
      <vt:lpstr> Potential Savings each month = $67  over 5 years = $4,020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Presenters</vt:lpstr>
      <vt:lpstr>PowerPoint Presentation</vt:lpstr>
      <vt:lpstr>PowerPoint Presentation</vt:lpstr>
      <vt:lpstr>Presenters</vt:lpstr>
      <vt:lpstr>PowerPoint Presentation</vt:lpstr>
      <vt:lpstr>Summary</vt:lpstr>
      <vt:lpstr>FINAL WORD FROM RANDEE</vt:lpstr>
      <vt:lpstr> CBA’s Credit Builder Platform</vt:lpstr>
      <vt:lpstr>              Resources</vt:lpstr>
      <vt:lpstr>Please enter your questions in the Chat Room! </vt:lpstr>
      <vt:lpstr>Speakers’ Contact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2014-04-08T16:58:47Z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