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42"/>
  </p:notesMasterIdLst>
  <p:handoutMasterIdLst>
    <p:handoutMasterId r:id="rId43"/>
  </p:handoutMasterIdLst>
  <p:sldIdLst>
    <p:sldId id="423" r:id="rId2"/>
    <p:sldId id="441" r:id="rId3"/>
    <p:sldId id="442" r:id="rId4"/>
    <p:sldId id="443" r:id="rId5"/>
    <p:sldId id="444" r:id="rId6"/>
    <p:sldId id="515" r:id="rId7"/>
    <p:sldId id="510" r:id="rId8"/>
    <p:sldId id="511" r:id="rId9"/>
    <p:sldId id="512" r:id="rId10"/>
    <p:sldId id="513" r:id="rId11"/>
    <p:sldId id="514" r:id="rId12"/>
    <p:sldId id="449" r:id="rId13"/>
    <p:sldId id="445" r:id="rId14"/>
    <p:sldId id="446" r:id="rId15"/>
    <p:sldId id="451" r:id="rId16"/>
    <p:sldId id="452" r:id="rId17"/>
    <p:sldId id="455" r:id="rId18"/>
    <p:sldId id="456" r:id="rId19"/>
    <p:sldId id="457" r:id="rId20"/>
    <p:sldId id="458" r:id="rId21"/>
    <p:sldId id="487" r:id="rId22"/>
    <p:sldId id="461" r:id="rId23"/>
    <p:sldId id="462" r:id="rId24"/>
    <p:sldId id="463" r:id="rId25"/>
    <p:sldId id="508" r:id="rId26"/>
    <p:sldId id="464" r:id="rId27"/>
    <p:sldId id="491" r:id="rId28"/>
    <p:sldId id="492" r:id="rId29"/>
    <p:sldId id="466" r:id="rId30"/>
    <p:sldId id="509" r:id="rId31"/>
    <p:sldId id="496" r:id="rId32"/>
    <p:sldId id="467" r:id="rId33"/>
    <p:sldId id="468" r:id="rId34"/>
    <p:sldId id="497" r:id="rId35"/>
    <p:sldId id="469" r:id="rId36"/>
    <p:sldId id="470" r:id="rId37"/>
    <p:sldId id="472" r:id="rId38"/>
    <p:sldId id="505" r:id="rId39"/>
    <p:sldId id="506" r:id="rId40"/>
    <p:sldId id="480" r:id="rId41"/>
  </p:sldIdLst>
  <p:sldSz cx="9144000" cy="6858000" type="screen4x3"/>
  <p:notesSz cx="7019925" cy="9305925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91" autoAdjust="0"/>
  </p:normalViewPr>
  <p:slideViewPr>
    <p:cSldViewPr>
      <p:cViewPr>
        <p:scale>
          <a:sx n="75" d="100"/>
          <a:sy n="75" d="100"/>
        </p:scale>
        <p:origin x="-16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33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938" y="-10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4B1FE6A0-39B6-4B97-8177-185F749C8143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BC386876-CCF9-41F0-B567-A6A138180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0B8EEAB5-FDF1-4C9F-9870-3A7424BC2F64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13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AAA64766-1FFD-44F8-804F-C96067E66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6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F8AB7-5074-4205-8536-4FEC7A99041B}" type="slidenum">
              <a:rPr lang="en-US"/>
              <a:pPr/>
              <a:t>1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40ECB-50DB-482A-9675-22C0CAF543DC}" type="slidenum">
              <a:rPr lang="en-US"/>
              <a:pPr/>
              <a:t>10</a:t>
            </a:fld>
            <a:endParaRPr lang="en-US"/>
          </a:p>
        </p:txBody>
      </p:sp>
      <p:sp>
        <p:nvSpPr>
          <p:cNvPr id="470018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44" tIns="46624" rIns="93244" bIns="46624" anchor="b"/>
          <a:lstStyle/>
          <a:p>
            <a:pPr algn="r" defTabSz="933354"/>
            <a:fld id="{F3440A29-95CE-4D42-B60B-EACF9606B9EA}" type="slidenum">
              <a:rPr lang="en-US" sz="1200"/>
              <a:pPr algn="r" defTabSz="933354"/>
              <a:t>10</a:t>
            </a:fld>
            <a:endParaRPr lang="en-US" sz="1200" dirty="0"/>
          </a:p>
        </p:txBody>
      </p:sp>
      <p:sp>
        <p:nvSpPr>
          <p:cNvPr id="470019" name="Rectangle 7"/>
          <p:cNvSpPr txBox="1">
            <a:spLocks noGrp="1" noChangeArrowheads="1"/>
          </p:cNvSpPr>
          <p:nvPr/>
        </p:nvSpPr>
        <p:spPr bwMode="auto">
          <a:xfrm>
            <a:off x="3975101" y="8839200"/>
            <a:ext cx="3043238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2" tIns="45746" rIns="91492" bIns="45746" anchor="b"/>
          <a:lstStyle/>
          <a:p>
            <a:pPr algn="r" defTabSz="915895"/>
            <a:fld id="{1B1C1A9A-B077-4AF7-82EC-37C7DD4F66AD}" type="slidenum">
              <a:rPr lang="en-US" sz="1200">
                <a:latin typeface="Times New Roman" pitchFamily="18" charset="0"/>
              </a:rPr>
              <a:pPr algn="r" defTabSz="915895"/>
              <a:t>10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70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70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1"/>
            <a:ext cx="5616575" cy="4187825"/>
          </a:xfrm>
        </p:spPr>
        <p:txBody>
          <a:bodyPr lIns="91492" tIns="45746" rIns="91492" bIns="45746"/>
          <a:lstStyle/>
          <a:p>
            <a:pPr eaLnBrk="1" hangingPunct="1"/>
            <a:endParaRPr lang="en-US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3F707-71C0-485C-BDA8-C101522E236A}" type="slidenum">
              <a:rPr lang="en-US"/>
              <a:pPr/>
              <a:t>11</a:t>
            </a:fld>
            <a:endParaRPr lang="en-US"/>
          </a:p>
        </p:txBody>
      </p:sp>
      <p:sp>
        <p:nvSpPr>
          <p:cNvPr id="474114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44" tIns="46624" rIns="93244" bIns="46624" anchor="b"/>
          <a:lstStyle/>
          <a:p>
            <a:pPr algn="r" defTabSz="933354"/>
            <a:fld id="{CD4D6674-BEA3-4E3D-AF31-7A2E5E71A1D3}" type="slidenum">
              <a:rPr lang="en-US" sz="1200"/>
              <a:pPr algn="r" defTabSz="933354"/>
              <a:t>11</a:t>
            </a:fld>
            <a:endParaRPr lang="en-US" sz="1200" dirty="0"/>
          </a:p>
        </p:txBody>
      </p:sp>
      <p:sp>
        <p:nvSpPr>
          <p:cNvPr id="474115" name="Rectangle 7"/>
          <p:cNvSpPr txBox="1">
            <a:spLocks noGrp="1" noChangeArrowheads="1"/>
          </p:cNvSpPr>
          <p:nvPr/>
        </p:nvSpPr>
        <p:spPr bwMode="auto">
          <a:xfrm>
            <a:off x="3975101" y="8839200"/>
            <a:ext cx="3043238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2" tIns="45746" rIns="91492" bIns="45746" anchor="b"/>
          <a:lstStyle/>
          <a:p>
            <a:pPr algn="r" defTabSz="915895"/>
            <a:fld id="{A3EFAE00-EB4D-423A-BF20-09A495EFA2BE}" type="slidenum">
              <a:rPr lang="en-US" sz="1200">
                <a:latin typeface="Times New Roman" pitchFamily="18" charset="0"/>
              </a:rPr>
              <a:pPr algn="r" defTabSz="915895"/>
              <a:t>11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74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74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1"/>
            <a:ext cx="5616575" cy="4187825"/>
          </a:xfrm>
        </p:spPr>
        <p:txBody>
          <a:bodyPr lIns="91492" tIns="45746" rIns="91492" bIns="4574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555B1-346A-427F-97D0-80ED502086AB}" type="slidenum">
              <a:rPr lang="en-US"/>
              <a:pPr/>
              <a:t>12</a:t>
            </a:fld>
            <a:endParaRPr lang="en-US"/>
          </a:p>
        </p:txBody>
      </p:sp>
      <p:sp>
        <p:nvSpPr>
          <p:cNvPr id="414722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C546404E-2F05-47CD-8566-8BB390EDF7F8}" type="slidenum">
              <a:rPr lang="en-US" sz="1200"/>
              <a:pPr algn="r" defTabSz="933450" eaLnBrk="1" hangingPunct="1"/>
              <a:t>12</a:t>
            </a:fld>
            <a:endParaRPr lang="en-US" sz="1200"/>
          </a:p>
        </p:txBody>
      </p:sp>
      <p:sp>
        <p:nvSpPr>
          <p:cNvPr id="414723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32AF4D88-A516-4838-BBBF-862FB965345E}" type="slidenum">
              <a:rPr lang="en-US" sz="1200">
                <a:latin typeface="Times New Roman" pitchFamily="18" charset="0"/>
              </a:rPr>
              <a:pPr algn="r" defTabSz="915988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4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14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D0F21-3E64-4879-B8C4-12ACF60ABE3E}" type="slidenum">
              <a:rPr lang="en-US"/>
              <a:pPr/>
              <a:t>13</a:t>
            </a:fld>
            <a:endParaRPr lang="en-US"/>
          </a:p>
        </p:txBody>
      </p:sp>
      <p:sp>
        <p:nvSpPr>
          <p:cNvPr id="406530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88C16988-645D-4C9D-B5B7-CAFD0A3E1870}" type="slidenum">
              <a:rPr lang="en-US" sz="1200"/>
              <a:pPr algn="r" defTabSz="933450" eaLnBrk="1" hangingPunct="1"/>
              <a:t>13</a:t>
            </a:fld>
            <a:endParaRPr lang="en-US" sz="1200"/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54" tIns="46629" rIns="93254" bIns="4662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1B579-0E66-40CF-8CAB-D760A121AF23}" type="slidenum">
              <a:rPr lang="en-US"/>
              <a:pPr/>
              <a:t>14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77B1D-1D9F-40C2-863B-CD2D8F180D77}" type="slidenum">
              <a:rPr lang="en-US"/>
              <a:pPr/>
              <a:t>15</a:t>
            </a:fld>
            <a:endParaRPr lang="en-US"/>
          </a:p>
        </p:txBody>
      </p:sp>
      <p:sp>
        <p:nvSpPr>
          <p:cNvPr id="418818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378ED8E2-9F6A-456D-9748-F2D31F5D1AF9}" type="slidenum">
              <a:rPr lang="en-US" sz="1200"/>
              <a:pPr algn="r" defTabSz="933450" eaLnBrk="1" hangingPunct="1"/>
              <a:t>15</a:t>
            </a:fld>
            <a:endParaRPr lang="en-US" sz="1200"/>
          </a:p>
        </p:txBody>
      </p:sp>
      <p:sp>
        <p:nvSpPr>
          <p:cNvPr id="418819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25D2149F-B4D3-4BDA-B14E-DA9EB9B2B4C0}" type="slidenum">
              <a:rPr lang="en-US" sz="1200">
                <a:latin typeface="Times New Roman" pitchFamily="18" charset="0"/>
              </a:rPr>
              <a:pPr algn="r" defTabSz="915988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8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18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CC21B-AF11-43CB-B0CF-6C71D0E32493}" type="slidenum">
              <a:rPr lang="en-US"/>
              <a:pPr/>
              <a:t>16</a:t>
            </a:fld>
            <a:endParaRPr lang="en-US"/>
          </a:p>
        </p:txBody>
      </p:sp>
      <p:sp>
        <p:nvSpPr>
          <p:cNvPr id="420866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E9F30941-6516-4E05-A063-4E736EDF7A53}" type="slidenum">
              <a:rPr lang="en-US" sz="1200"/>
              <a:pPr algn="r" defTabSz="933450" eaLnBrk="1" hangingPunct="1"/>
              <a:t>16</a:t>
            </a:fld>
            <a:endParaRPr lang="en-US" sz="1200"/>
          </a:p>
        </p:txBody>
      </p:sp>
      <p:sp>
        <p:nvSpPr>
          <p:cNvPr id="420867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195B25DD-F575-43D0-BE22-E0DFE789D102}" type="slidenum">
              <a:rPr lang="en-US" sz="1200">
                <a:latin typeface="Times New Roman" pitchFamily="18" charset="0"/>
              </a:rPr>
              <a:pPr algn="r" defTabSz="915988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3488" y="687388"/>
            <a:ext cx="3862387" cy="2897187"/>
          </a:xfrm>
          <a:ln/>
        </p:spPr>
      </p:sp>
      <p:sp>
        <p:nvSpPr>
          <p:cNvPr id="420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3814763"/>
            <a:ext cx="6083300" cy="4803775"/>
          </a:xfrm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6092C-EBC0-40E8-901A-3D06C643513E}" type="slidenum">
              <a:rPr lang="en-US"/>
              <a:pPr/>
              <a:t>17</a:t>
            </a:fld>
            <a:endParaRPr lang="en-US"/>
          </a:p>
        </p:txBody>
      </p:sp>
      <p:sp>
        <p:nvSpPr>
          <p:cNvPr id="427010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89AF987F-95E4-4A1F-8F9A-C992F0219D7B}" type="slidenum">
              <a:rPr lang="en-US" sz="1200"/>
              <a:pPr algn="r" defTabSz="933450" eaLnBrk="1" hangingPunct="1"/>
              <a:t>17</a:t>
            </a:fld>
            <a:endParaRPr lang="en-US" sz="1200"/>
          </a:p>
        </p:txBody>
      </p:sp>
      <p:sp>
        <p:nvSpPr>
          <p:cNvPr id="427011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D37D43A3-8A37-4439-898A-5C08CC4486E0}" type="slidenum">
              <a:rPr lang="en-US" sz="1200">
                <a:latin typeface="Times New Roman" pitchFamily="18" charset="0"/>
              </a:rPr>
              <a:pPr algn="r" defTabSz="915988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27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66888" y="381000"/>
            <a:ext cx="3867150" cy="2900363"/>
          </a:xfrm>
          <a:ln/>
        </p:spPr>
      </p:sp>
      <p:sp>
        <p:nvSpPr>
          <p:cNvPr id="427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3514725"/>
            <a:ext cx="6083300" cy="5103813"/>
          </a:xfrm>
        </p:spPr>
        <p:txBody>
          <a:bodyPr lIns="91501" tIns="45750" rIns="91501" bIns="45750"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D1B7-2312-4192-9226-19FA12ADF0F6}" type="slidenum">
              <a:rPr lang="en-US"/>
              <a:pPr/>
              <a:t>18</a:t>
            </a:fld>
            <a:endParaRPr lang="en-US"/>
          </a:p>
        </p:txBody>
      </p:sp>
      <p:sp>
        <p:nvSpPr>
          <p:cNvPr id="429058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73123D69-806D-41FD-BFD5-B44EF8773FF7}" type="slidenum">
              <a:rPr lang="en-US" sz="1200"/>
              <a:pPr algn="r" defTabSz="933450" eaLnBrk="1" hangingPunct="1"/>
              <a:t>18</a:t>
            </a:fld>
            <a:endParaRPr lang="en-US" sz="1200"/>
          </a:p>
        </p:txBody>
      </p:sp>
      <p:sp>
        <p:nvSpPr>
          <p:cNvPr id="429059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35B9ACBD-E251-4819-BA48-E3C7FBBECC78}" type="slidenum">
              <a:rPr lang="en-US" sz="1200">
                <a:latin typeface="Times New Roman" pitchFamily="18" charset="0"/>
              </a:rPr>
              <a:pPr algn="r" defTabSz="915988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29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3488" y="685800"/>
            <a:ext cx="3865562" cy="2898775"/>
          </a:xfrm>
          <a:ln/>
        </p:spPr>
      </p:sp>
      <p:sp>
        <p:nvSpPr>
          <p:cNvPr id="429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3813175"/>
            <a:ext cx="6083300" cy="4806950"/>
          </a:xfrm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A8D36-7B64-4B53-B39F-66713B581262}" type="slidenum">
              <a:rPr lang="en-US"/>
              <a:pPr/>
              <a:t>19</a:t>
            </a:fld>
            <a:endParaRPr lang="en-US"/>
          </a:p>
        </p:txBody>
      </p:sp>
      <p:sp>
        <p:nvSpPr>
          <p:cNvPr id="431106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F4367BBE-D62B-46C8-9F4A-5CBB7A7FFDF6}" type="slidenum">
              <a:rPr lang="en-US" sz="1200"/>
              <a:pPr algn="r" defTabSz="933450" eaLnBrk="1" hangingPunct="1"/>
              <a:t>19</a:t>
            </a:fld>
            <a:endParaRPr lang="en-US" sz="1200"/>
          </a:p>
        </p:txBody>
      </p:sp>
      <p:sp>
        <p:nvSpPr>
          <p:cNvPr id="431107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F488F67C-0169-4F3A-97CC-A2F1A3FC578D}" type="slidenum">
              <a:rPr lang="en-US" sz="1200">
                <a:latin typeface="Times New Roman" pitchFamily="18" charset="0"/>
              </a:rPr>
              <a:pPr algn="r" defTabSz="915988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31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31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6A7B3-B209-4D55-B15A-B48B7778D1D2}" type="slidenum">
              <a:rPr lang="en-US"/>
              <a:pPr/>
              <a:t>2</a:t>
            </a:fld>
            <a:endParaRPr lang="en-US"/>
          </a:p>
        </p:txBody>
      </p:sp>
      <p:sp>
        <p:nvSpPr>
          <p:cNvPr id="398338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8227196C-2E8E-426E-AC00-192358C92988}" type="slidenum">
              <a:rPr lang="en-US" sz="1200"/>
              <a:pPr algn="r" defTabSz="933450" eaLnBrk="1" hangingPunct="1"/>
              <a:t>2</a:t>
            </a:fld>
            <a:endParaRPr lang="en-US" sz="1200"/>
          </a:p>
        </p:txBody>
      </p:sp>
      <p:sp>
        <p:nvSpPr>
          <p:cNvPr id="398339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42246DA9-C1CD-4168-AD94-E81879A9A58E}" type="slidenum">
              <a:rPr lang="en-US" sz="1200">
                <a:latin typeface="Times New Roman" pitchFamily="18" charset="0"/>
              </a:rPr>
              <a:pPr algn="r" defTabSz="915988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98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398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D3BED-BD58-4EA1-97BF-85B87CDE3B30}" type="slidenum">
              <a:rPr lang="en-US"/>
              <a:pPr/>
              <a:t>20</a:t>
            </a:fld>
            <a:endParaRPr lang="en-US"/>
          </a:p>
        </p:txBody>
      </p:sp>
      <p:sp>
        <p:nvSpPr>
          <p:cNvPr id="433154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60462ADC-6F7B-48FE-A854-80218F76398E}" type="slidenum">
              <a:rPr lang="en-US" sz="1200"/>
              <a:pPr algn="r" defTabSz="933450" eaLnBrk="1" hangingPunct="1"/>
              <a:t>20</a:t>
            </a:fld>
            <a:endParaRPr lang="en-US" sz="1200"/>
          </a:p>
        </p:txBody>
      </p:sp>
      <p:sp>
        <p:nvSpPr>
          <p:cNvPr id="433155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AC4DD238-75C9-4522-97C4-A6770E48F75E}" type="slidenum">
              <a:rPr lang="en-US" sz="1200">
                <a:latin typeface="Times New Roman" pitchFamily="18" charset="0"/>
              </a:rPr>
              <a:pPr algn="r" defTabSz="915988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33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33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E5185-6768-44A8-94B1-7DF107B13AF5}" type="slidenum">
              <a:rPr lang="en-US"/>
              <a:pPr/>
              <a:t>21</a:t>
            </a:fld>
            <a:endParaRPr lang="en-US"/>
          </a:p>
        </p:txBody>
      </p:sp>
      <p:sp>
        <p:nvSpPr>
          <p:cNvPr id="490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490499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270375"/>
            <a:ext cx="5616575" cy="4337050"/>
          </a:xfrm>
        </p:spPr>
        <p:txBody>
          <a:bodyPr lIns="93266" tIns="46634" rIns="93266" bIns="46634"/>
          <a:lstStyle/>
          <a:p>
            <a:pPr>
              <a:lnSpc>
                <a:spcPct val="90000"/>
              </a:lnSpc>
            </a:pPr>
            <a:endParaRPr lang="en-US" sz="900" dirty="0" smtClean="0"/>
          </a:p>
        </p:txBody>
      </p:sp>
      <p:sp>
        <p:nvSpPr>
          <p:cNvPr id="490500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66" tIns="46634" rIns="93266" bIns="46634" anchor="b"/>
          <a:lstStyle/>
          <a:p>
            <a:pPr algn="r" defTabSz="933450" eaLnBrk="1" hangingPunct="1"/>
            <a:fld id="{63AB1BC5-F238-4EF4-9717-9F7D312FF2B6}" type="slidenum">
              <a:rPr lang="en-US" sz="1200"/>
              <a:pPr algn="r" defTabSz="933450"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34586-6AD8-40C5-B004-197FC41BDB67}" type="slidenum">
              <a:rPr lang="en-US"/>
              <a:pPr/>
              <a:t>22</a:t>
            </a:fld>
            <a:endParaRPr lang="en-US"/>
          </a:p>
        </p:txBody>
      </p:sp>
      <p:sp>
        <p:nvSpPr>
          <p:cNvPr id="437250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58C0C790-15B5-4726-BD97-784EBEAA034F}" type="slidenum">
              <a:rPr lang="en-US" sz="1200"/>
              <a:pPr algn="r" defTabSz="933450" eaLnBrk="1" hangingPunct="1"/>
              <a:t>22</a:t>
            </a:fld>
            <a:endParaRPr lang="en-US" sz="1200"/>
          </a:p>
        </p:txBody>
      </p:sp>
      <p:sp>
        <p:nvSpPr>
          <p:cNvPr id="437251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86A0509F-DB6A-4B24-9CDB-1C1EC33F5F94}" type="slidenum">
              <a:rPr lang="en-US" sz="1200">
                <a:latin typeface="Times New Roman" pitchFamily="18" charset="0"/>
              </a:rPr>
              <a:pPr algn="r" defTabSz="915988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37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501" tIns="45750" rIns="91501" bIns="45750"/>
          <a:lstStyle/>
          <a:p>
            <a:pPr eaLnBrk="1" hangingPunct="1"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98836-D991-4756-835F-4786E058337E}" type="slidenum">
              <a:rPr lang="en-US"/>
              <a:pPr/>
              <a:t>23</a:t>
            </a:fld>
            <a:endParaRPr lang="en-US"/>
          </a:p>
        </p:txBody>
      </p:sp>
      <p:sp>
        <p:nvSpPr>
          <p:cNvPr id="439298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7DE00F37-2A15-4C31-BE29-F1086F7F02A3}" type="slidenum">
              <a:rPr lang="en-US" sz="1200"/>
              <a:pPr algn="r" defTabSz="933450" eaLnBrk="1" hangingPunct="1"/>
              <a:t>23</a:t>
            </a:fld>
            <a:endParaRPr lang="en-US" sz="1200"/>
          </a:p>
        </p:txBody>
      </p:sp>
      <p:sp>
        <p:nvSpPr>
          <p:cNvPr id="439299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F16AD0B6-A3CC-4C1D-8081-7882C9CCF580}" type="slidenum">
              <a:rPr lang="en-US" sz="1200">
                <a:latin typeface="Times New Roman" pitchFamily="18" charset="0"/>
              </a:rPr>
              <a:pPr algn="r" defTabSz="915988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39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39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04DDF-A39B-48C0-9DB0-C98D565B8DCA}" type="slidenum">
              <a:rPr lang="en-US"/>
              <a:pPr/>
              <a:t>24</a:t>
            </a:fld>
            <a:endParaRPr lang="en-US"/>
          </a:p>
        </p:txBody>
      </p:sp>
      <p:sp>
        <p:nvSpPr>
          <p:cNvPr id="441346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9E1D71C7-14B3-4076-A29A-805622AD17BE}" type="slidenum">
              <a:rPr lang="en-US" sz="1200"/>
              <a:pPr algn="r" defTabSz="933450" eaLnBrk="1" hangingPunct="1"/>
              <a:t>24</a:t>
            </a:fld>
            <a:endParaRPr lang="en-US" sz="1200"/>
          </a:p>
        </p:txBody>
      </p:sp>
      <p:sp>
        <p:nvSpPr>
          <p:cNvPr id="441347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FA085249-FC1F-4B70-8362-176B5E035C1E}" type="slidenum">
              <a:rPr lang="en-US" sz="1200">
                <a:latin typeface="Times New Roman" pitchFamily="18" charset="0"/>
              </a:rPr>
              <a:pPr algn="r" defTabSz="915988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1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41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EEA16-4BF6-4C19-9F2C-7E4A0A0F4732}" type="slidenum">
              <a:rPr lang="en-US"/>
              <a:pPr/>
              <a:t>25</a:t>
            </a:fld>
            <a:endParaRPr lang="en-US"/>
          </a:p>
        </p:txBody>
      </p:sp>
      <p:sp>
        <p:nvSpPr>
          <p:cNvPr id="416770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DFF6868E-A5C7-480C-B173-D601FB8ACC55}" type="slidenum">
              <a:rPr lang="en-US" sz="1200"/>
              <a:pPr algn="r" defTabSz="933450" eaLnBrk="1" hangingPunct="1"/>
              <a:t>25</a:t>
            </a:fld>
            <a:endParaRPr lang="en-US" sz="1200"/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54" tIns="46629" rIns="93254" bIns="4662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FB141-6590-4838-9FAE-8AACB6AFE49F}" type="slidenum">
              <a:rPr lang="en-US"/>
              <a:pPr/>
              <a:t>26</a:t>
            </a:fld>
            <a:endParaRPr lang="en-US"/>
          </a:p>
        </p:txBody>
      </p:sp>
      <p:sp>
        <p:nvSpPr>
          <p:cNvPr id="443394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8D2A9E99-F90F-4987-AE7C-7305119C3D14}" type="slidenum">
              <a:rPr lang="en-US" sz="1200"/>
              <a:pPr algn="r" defTabSz="933450" eaLnBrk="1" hangingPunct="1"/>
              <a:t>26</a:t>
            </a:fld>
            <a:endParaRPr lang="en-US" sz="1200"/>
          </a:p>
        </p:txBody>
      </p:sp>
      <p:sp>
        <p:nvSpPr>
          <p:cNvPr id="443395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EA036430-F428-4147-BFB7-0AAE64BD3BDD}" type="slidenum">
              <a:rPr lang="en-US" sz="1200">
                <a:latin typeface="Times New Roman" pitchFamily="18" charset="0"/>
              </a:rPr>
              <a:pPr algn="r" defTabSz="915988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3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43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50EBF-456B-421E-999F-57D4E0F6D0D2}" type="slidenum">
              <a:rPr lang="en-US"/>
              <a:pPr/>
              <a:t>29</a:t>
            </a:fld>
            <a:endParaRPr lang="en-US"/>
          </a:p>
        </p:txBody>
      </p:sp>
      <p:sp>
        <p:nvSpPr>
          <p:cNvPr id="447490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60939324-234B-4405-8514-F750B417F733}" type="slidenum">
              <a:rPr lang="en-US" sz="1200"/>
              <a:pPr algn="r" defTabSz="933450" eaLnBrk="1" hangingPunct="1"/>
              <a:t>29</a:t>
            </a:fld>
            <a:endParaRPr lang="en-US" sz="1200"/>
          </a:p>
        </p:txBody>
      </p:sp>
      <p:sp>
        <p:nvSpPr>
          <p:cNvPr id="447491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DDABC7AC-3D33-48EF-A431-08138D270DED}" type="slidenum">
              <a:rPr lang="en-US" sz="1200">
                <a:latin typeface="Times New Roman" pitchFamily="18" charset="0"/>
              </a:rPr>
              <a:pPr algn="r" defTabSz="915988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7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47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A915B-CA49-4193-BA81-07624EBAA43D}" type="slidenum">
              <a:rPr lang="en-US"/>
              <a:pPr/>
              <a:t>30</a:t>
            </a:fld>
            <a:endParaRPr lang="en-US"/>
          </a:p>
        </p:txBody>
      </p:sp>
      <p:sp>
        <p:nvSpPr>
          <p:cNvPr id="412674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11C49387-CCF4-41ED-9AD5-2D2B34B8C690}" type="slidenum">
              <a:rPr lang="en-US" sz="1200"/>
              <a:pPr algn="r" defTabSz="933450" eaLnBrk="1" hangingPunct="1"/>
              <a:t>30</a:t>
            </a:fld>
            <a:endParaRPr lang="en-US" sz="1200"/>
          </a:p>
        </p:txBody>
      </p:sp>
      <p:sp>
        <p:nvSpPr>
          <p:cNvPr id="412675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2B5D4E25-2A8F-4C72-B35E-500B90C0BA9E}" type="slidenum">
              <a:rPr lang="en-US" sz="1200">
                <a:latin typeface="Times New Roman" pitchFamily="18" charset="0"/>
              </a:rPr>
              <a:pPr algn="r" defTabSz="915988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2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12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50EBF-456B-421E-999F-57D4E0F6D0D2}" type="slidenum">
              <a:rPr lang="en-US"/>
              <a:pPr/>
              <a:t>31</a:t>
            </a:fld>
            <a:endParaRPr lang="en-US"/>
          </a:p>
        </p:txBody>
      </p:sp>
      <p:sp>
        <p:nvSpPr>
          <p:cNvPr id="447490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60939324-234B-4405-8514-F750B417F733}" type="slidenum">
              <a:rPr lang="en-US" sz="1200"/>
              <a:pPr algn="r" defTabSz="933450" eaLnBrk="1" hangingPunct="1"/>
              <a:t>31</a:t>
            </a:fld>
            <a:endParaRPr lang="en-US" sz="1200"/>
          </a:p>
        </p:txBody>
      </p:sp>
      <p:sp>
        <p:nvSpPr>
          <p:cNvPr id="447491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DDABC7AC-3D33-48EF-A431-08138D270DED}" type="slidenum">
              <a:rPr lang="en-US" sz="1200">
                <a:latin typeface="Times New Roman" pitchFamily="18" charset="0"/>
              </a:rPr>
              <a:pPr algn="r" defTabSz="915988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7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47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4BE97-0777-4E18-B2E5-89E6A5AC28F1}" type="slidenum">
              <a:rPr lang="en-US"/>
              <a:pPr/>
              <a:t>3</a:t>
            </a:fld>
            <a:endParaRPr lang="en-US"/>
          </a:p>
        </p:txBody>
      </p:sp>
      <p:sp>
        <p:nvSpPr>
          <p:cNvPr id="400386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BF39CF4E-84E2-4A68-91B7-53F768D08D77}" type="slidenum">
              <a:rPr lang="en-US" sz="1200"/>
              <a:pPr algn="r" defTabSz="933450" eaLnBrk="1" hangingPunct="1"/>
              <a:t>3</a:t>
            </a:fld>
            <a:endParaRPr lang="en-US" sz="1200"/>
          </a:p>
        </p:txBody>
      </p:sp>
      <p:sp>
        <p:nvSpPr>
          <p:cNvPr id="400387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769949EE-9E5B-42B7-A3EB-B27D17A9B375}" type="slidenum">
              <a:rPr lang="en-US" sz="1200">
                <a:latin typeface="Times New Roman" pitchFamily="18" charset="0"/>
              </a:rPr>
              <a:pPr algn="r" defTabSz="915988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0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501" tIns="45750" rIns="91501" bIns="45750"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982F3-BB00-421F-B37B-B61F9D4E5F83}" type="slidenum">
              <a:rPr lang="en-US"/>
              <a:pPr/>
              <a:t>32</a:t>
            </a:fld>
            <a:endParaRPr lang="en-US"/>
          </a:p>
        </p:txBody>
      </p:sp>
      <p:sp>
        <p:nvSpPr>
          <p:cNvPr id="449538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690C4549-EB11-4356-824F-53EC6A153FE3}" type="slidenum">
              <a:rPr lang="en-US" sz="1200"/>
              <a:pPr algn="r" defTabSz="933450" eaLnBrk="1" hangingPunct="1"/>
              <a:t>32</a:t>
            </a:fld>
            <a:endParaRPr lang="en-US" sz="1200"/>
          </a:p>
        </p:txBody>
      </p:sp>
      <p:sp>
        <p:nvSpPr>
          <p:cNvPr id="449539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D4FE89DE-D033-45FE-A6A5-C80FDEAB1929}" type="slidenum">
              <a:rPr lang="en-US" sz="1200">
                <a:latin typeface="Times New Roman" pitchFamily="18" charset="0"/>
              </a:rPr>
              <a:pPr algn="r" defTabSz="915988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9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49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2FD44-7711-4A28-9DEF-6950AC2DD7CB}" type="slidenum">
              <a:rPr lang="en-US"/>
              <a:pPr/>
              <a:t>33</a:t>
            </a:fld>
            <a:endParaRPr lang="en-US"/>
          </a:p>
        </p:txBody>
      </p:sp>
      <p:sp>
        <p:nvSpPr>
          <p:cNvPr id="451586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56A22604-BFF3-40E4-9015-82DF112CB236}" type="slidenum">
              <a:rPr lang="en-US" sz="1200"/>
              <a:pPr algn="r" defTabSz="933450" eaLnBrk="1" hangingPunct="1"/>
              <a:t>33</a:t>
            </a:fld>
            <a:endParaRPr lang="en-US" sz="1200"/>
          </a:p>
        </p:txBody>
      </p:sp>
      <p:sp>
        <p:nvSpPr>
          <p:cNvPr id="451587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F9F8398C-6837-427E-A184-2A077249E0F6}" type="slidenum">
              <a:rPr lang="en-US" sz="1200">
                <a:latin typeface="Times New Roman" pitchFamily="18" charset="0"/>
              </a:rPr>
              <a:pPr algn="r" defTabSz="915988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51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51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2FD44-7711-4A28-9DEF-6950AC2DD7CB}" type="slidenum">
              <a:rPr lang="en-US"/>
              <a:pPr/>
              <a:t>34</a:t>
            </a:fld>
            <a:endParaRPr lang="en-US"/>
          </a:p>
        </p:txBody>
      </p:sp>
      <p:sp>
        <p:nvSpPr>
          <p:cNvPr id="451586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56A22604-BFF3-40E4-9015-82DF112CB236}" type="slidenum">
              <a:rPr lang="en-US" sz="1200"/>
              <a:pPr algn="r" defTabSz="933450" eaLnBrk="1" hangingPunct="1"/>
              <a:t>34</a:t>
            </a:fld>
            <a:endParaRPr lang="en-US" sz="1200"/>
          </a:p>
        </p:txBody>
      </p:sp>
      <p:sp>
        <p:nvSpPr>
          <p:cNvPr id="451587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F9F8398C-6837-427E-A184-2A077249E0F6}" type="slidenum">
              <a:rPr lang="en-US" sz="1200">
                <a:latin typeface="Times New Roman" pitchFamily="18" charset="0"/>
              </a:rPr>
              <a:pPr algn="r" defTabSz="915988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51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51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1C97F-06B0-487A-9937-48A9FC01FA6D}" type="slidenum">
              <a:rPr lang="en-US"/>
              <a:pPr/>
              <a:t>35</a:t>
            </a:fld>
            <a:endParaRPr lang="en-US"/>
          </a:p>
        </p:txBody>
      </p:sp>
      <p:sp>
        <p:nvSpPr>
          <p:cNvPr id="453634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FB010EE0-96C9-4A1E-B60F-F3B9600C3BB7}" type="slidenum">
              <a:rPr lang="en-US" sz="1200"/>
              <a:pPr algn="r" defTabSz="933450" eaLnBrk="1" hangingPunct="1"/>
              <a:t>35</a:t>
            </a:fld>
            <a:endParaRPr lang="en-US" sz="1200"/>
          </a:p>
        </p:txBody>
      </p:sp>
      <p:sp>
        <p:nvSpPr>
          <p:cNvPr id="453635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D9688815-2312-4E5C-B904-0AD4DC307281}" type="slidenum">
              <a:rPr lang="en-US" sz="1200">
                <a:latin typeface="Times New Roman" pitchFamily="18" charset="0"/>
              </a:rPr>
              <a:pPr algn="r" defTabSz="915988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53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53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6F72A-5CD9-4D10-91EB-217975D7E52B}" type="slidenum">
              <a:rPr lang="en-US"/>
              <a:pPr/>
              <a:t>36</a:t>
            </a:fld>
            <a:endParaRPr lang="en-US"/>
          </a:p>
        </p:txBody>
      </p:sp>
      <p:sp>
        <p:nvSpPr>
          <p:cNvPr id="455682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E510F466-695A-4389-8BD8-6FB052F49CEE}" type="slidenum">
              <a:rPr lang="en-US" sz="1200"/>
              <a:pPr algn="r" defTabSz="933450" eaLnBrk="1" hangingPunct="1"/>
              <a:t>36</a:t>
            </a:fld>
            <a:endParaRPr lang="en-US" sz="1200"/>
          </a:p>
        </p:txBody>
      </p:sp>
      <p:sp>
        <p:nvSpPr>
          <p:cNvPr id="455683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F83F633E-1B8C-4E83-8645-043487A99001}" type="slidenum">
              <a:rPr lang="en-US" sz="1200">
                <a:latin typeface="Times New Roman" pitchFamily="18" charset="0"/>
              </a:rPr>
              <a:pPr algn="r" defTabSz="915988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55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55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44CB3-05D6-4592-B208-C9AA241D2DCE}" type="slidenum">
              <a:rPr lang="en-US"/>
              <a:pPr/>
              <a:t>37</a:t>
            </a:fld>
            <a:endParaRPr lang="en-US"/>
          </a:p>
        </p:txBody>
      </p:sp>
      <p:sp>
        <p:nvSpPr>
          <p:cNvPr id="459778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580BB232-B973-4ABE-A01A-B9C75364B0C6}" type="slidenum">
              <a:rPr lang="en-US" sz="1200"/>
              <a:pPr algn="r" defTabSz="933450" eaLnBrk="1" hangingPunct="1"/>
              <a:t>37</a:t>
            </a:fld>
            <a:endParaRPr lang="en-US" sz="1200"/>
          </a:p>
        </p:txBody>
      </p:sp>
      <p:sp>
        <p:nvSpPr>
          <p:cNvPr id="459779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B56ABD72-689A-4F8B-8C7D-FC9FAF99EC84}" type="slidenum">
              <a:rPr lang="en-US" sz="1200">
                <a:latin typeface="Times New Roman" pitchFamily="18" charset="0"/>
              </a:rPr>
              <a:pPr algn="r" defTabSz="915988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59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59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ECBA4-B88B-4C21-A8A1-C29605A8B682}" type="slidenum">
              <a:rPr lang="en-US"/>
              <a:pPr/>
              <a:t>38</a:t>
            </a:fld>
            <a:endParaRPr lang="en-US"/>
          </a:p>
        </p:txBody>
      </p:sp>
      <p:sp>
        <p:nvSpPr>
          <p:cNvPr id="461826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6666D8B1-5D3B-44A3-9B3E-819C7B8CA448}" type="slidenum">
              <a:rPr lang="en-US" sz="1200"/>
              <a:pPr algn="r" defTabSz="933450" eaLnBrk="1" hangingPunct="1"/>
              <a:t>38</a:t>
            </a:fld>
            <a:endParaRPr lang="en-US" sz="1200"/>
          </a:p>
        </p:txBody>
      </p:sp>
      <p:sp>
        <p:nvSpPr>
          <p:cNvPr id="461827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5BE5EFE8-1A40-4D1C-95F6-F89CFD8E87E6}" type="slidenum">
              <a:rPr lang="en-US" sz="1200">
                <a:latin typeface="Times New Roman" pitchFamily="18" charset="0"/>
              </a:rPr>
              <a:pPr algn="r" defTabSz="915988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61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61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C2E15-062B-40A2-A363-E6D9AB1CB315}" type="slidenum">
              <a:rPr lang="en-US"/>
              <a:pPr/>
              <a:t>39</a:t>
            </a:fld>
            <a:endParaRPr lang="en-US"/>
          </a:p>
        </p:txBody>
      </p:sp>
      <p:sp>
        <p:nvSpPr>
          <p:cNvPr id="472066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E57D07E6-40E7-4258-9815-398127526BC1}" type="slidenum">
              <a:rPr lang="en-US" sz="1200"/>
              <a:pPr algn="r" defTabSz="933450" eaLnBrk="1" hangingPunct="1"/>
              <a:t>39</a:t>
            </a:fld>
            <a:endParaRPr lang="en-US" sz="1200"/>
          </a:p>
        </p:txBody>
      </p:sp>
      <p:sp>
        <p:nvSpPr>
          <p:cNvPr id="472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472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54" tIns="46629" rIns="93254" bIns="4662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9C3D6-44AD-4921-B5DE-CC55E7C168EA}" type="slidenum">
              <a:rPr lang="en-US"/>
              <a:pPr/>
              <a:t>40</a:t>
            </a:fld>
            <a:endParaRPr lang="en-US"/>
          </a:p>
        </p:txBody>
      </p:sp>
      <p:sp>
        <p:nvSpPr>
          <p:cNvPr id="476162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7FB69644-C321-4181-AFEF-6F72A83FA2DC}" type="slidenum">
              <a:rPr lang="en-US" sz="1200"/>
              <a:pPr algn="r" defTabSz="933450" eaLnBrk="1" hangingPunct="1"/>
              <a:t>40</a:t>
            </a:fld>
            <a:endParaRPr lang="en-US" sz="1200"/>
          </a:p>
        </p:txBody>
      </p:sp>
      <p:sp>
        <p:nvSpPr>
          <p:cNvPr id="476163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6BD0A160-A2B9-4A1D-8610-850406AD346A}" type="slidenum">
              <a:rPr lang="en-US" sz="1200">
                <a:latin typeface="Times New Roman" pitchFamily="18" charset="0"/>
              </a:rPr>
              <a:pPr algn="r" defTabSz="915988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76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476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1501" tIns="45750" rIns="91501" bIns="457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55E30-D79C-4FE9-B0B0-16D56CDD15E6}" type="slidenum">
              <a:rPr lang="en-US"/>
              <a:pPr/>
              <a:t>4</a:t>
            </a:fld>
            <a:endParaRPr lang="en-US"/>
          </a:p>
        </p:txBody>
      </p:sp>
      <p:sp>
        <p:nvSpPr>
          <p:cNvPr id="402434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813E6F62-681A-4F3F-A555-00B184A1E412}" type="slidenum">
              <a:rPr lang="en-US" sz="1200"/>
              <a:pPr algn="r" defTabSz="933450" eaLnBrk="1" hangingPunct="1"/>
              <a:t>4</a:t>
            </a:fld>
            <a:endParaRPr lang="en-US" sz="1200"/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54" tIns="46629" rIns="93254" bIns="4662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2AB89-82EF-45C0-9C85-D83F80E9BF96}" type="slidenum">
              <a:rPr lang="en-US"/>
              <a:pPr/>
              <a:t>5</a:t>
            </a:fld>
            <a:endParaRPr lang="en-US"/>
          </a:p>
        </p:txBody>
      </p:sp>
      <p:sp>
        <p:nvSpPr>
          <p:cNvPr id="404482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D872878B-98E2-4878-BA24-2373220B018C}" type="slidenum">
              <a:rPr lang="en-US" sz="1200"/>
              <a:pPr algn="r" defTabSz="933450" eaLnBrk="1" hangingPunct="1"/>
              <a:t>5</a:t>
            </a:fld>
            <a:endParaRPr lang="en-US" sz="1200"/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54" tIns="46629" rIns="93254" bIns="46629"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BA128-5C86-4BDC-8AC7-8DC051AC72FC}" type="slidenum">
              <a:rPr lang="en-US"/>
              <a:pPr/>
              <a:t>6</a:t>
            </a:fld>
            <a:endParaRPr lang="en-US"/>
          </a:p>
        </p:txBody>
      </p:sp>
      <p:sp>
        <p:nvSpPr>
          <p:cNvPr id="497666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4" tIns="46629" rIns="93254" bIns="46629" anchor="b"/>
          <a:lstStyle/>
          <a:p>
            <a:pPr algn="r" defTabSz="933450" eaLnBrk="1" hangingPunct="1"/>
            <a:fld id="{F3834D46-D7D8-4949-AB8C-4A9F74B4C3C7}" type="slidenum">
              <a:rPr lang="en-US" sz="1200"/>
              <a:pPr algn="r" defTabSz="933450" eaLnBrk="1" hangingPunct="1"/>
              <a:t>6</a:t>
            </a:fld>
            <a:endParaRPr lang="en-US" sz="1200"/>
          </a:p>
        </p:txBody>
      </p:sp>
      <p:sp>
        <p:nvSpPr>
          <p:cNvPr id="497667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0" rIns="91501" bIns="45750" anchor="b"/>
          <a:lstStyle/>
          <a:p>
            <a:pPr algn="r" defTabSz="915988"/>
            <a:fld id="{FB5A5A97-11A2-4E97-91D1-D4E30FBEBA13}" type="slidenum">
              <a:rPr lang="en-US" sz="1200">
                <a:latin typeface="Times New Roman" pitchFamily="18" charset="0"/>
              </a:rPr>
              <a:pPr algn="r" defTabSz="915988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97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501" tIns="45750" rIns="91501" bIns="45750"/>
          <a:lstStyle/>
          <a:p>
            <a:pPr eaLnBrk="1" hangingPunct="1"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E0887-DD99-4156-90CA-5EEB30287BE9}" type="slidenum">
              <a:rPr lang="en-US"/>
              <a:pPr/>
              <a:t>7</a:t>
            </a:fld>
            <a:endParaRPr lang="en-US"/>
          </a:p>
        </p:txBody>
      </p:sp>
      <p:sp>
        <p:nvSpPr>
          <p:cNvPr id="463874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44" tIns="46624" rIns="93244" bIns="46624" anchor="b"/>
          <a:lstStyle/>
          <a:p>
            <a:pPr algn="r" defTabSz="933354"/>
            <a:fld id="{61F79AC5-E6FE-41A4-A87A-720528977ADC}" type="slidenum">
              <a:rPr lang="en-US" sz="1200"/>
              <a:pPr algn="r" defTabSz="933354"/>
              <a:t>7</a:t>
            </a:fld>
            <a:endParaRPr lang="en-US" sz="1200" dirty="0"/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1"/>
            <a:ext cx="5616575" cy="4187825"/>
          </a:xfrm>
        </p:spPr>
        <p:txBody>
          <a:bodyPr lIns="93244" tIns="46624" rIns="93244" bIns="46624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39CA6-20AF-463B-9BD6-129E44FAC516}" type="slidenum">
              <a:rPr lang="en-US"/>
              <a:pPr/>
              <a:t>8</a:t>
            </a:fld>
            <a:endParaRPr lang="en-US"/>
          </a:p>
        </p:txBody>
      </p:sp>
      <p:sp>
        <p:nvSpPr>
          <p:cNvPr id="465922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44" tIns="46624" rIns="93244" bIns="46624" anchor="b"/>
          <a:lstStyle/>
          <a:p>
            <a:pPr algn="r" defTabSz="933354"/>
            <a:fld id="{6F8F2818-85CB-4802-9E23-5FDAEEDAA56F}" type="slidenum">
              <a:rPr lang="en-US" sz="1200"/>
              <a:pPr algn="r" defTabSz="933354"/>
              <a:t>8</a:t>
            </a:fld>
            <a:endParaRPr lang="en-US" sz="1200" dirty="0"/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465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1"/>
            <a:ext cx="5616575" cy="4187825"/>
          </a:xfrm>
        </p:spPr>
        <p:txBody>
          <a:bodyPr lIns="93244" tIns="46624" rIns="93244" bIns="46624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76793-384C-49D8-972F-47E41006891A}" type="slidenum">
              <a:rPr lang="en-US"/>
              <a:pPr/>
              <a:t>9</a:t>
            </a:fld>
            <a:endParaRPr lang="en-US"/>
          </a:p>
        </p:txBody>
      </p:sp>
      <p:sp>
        <p:nvSpPr>
          <p:cNvPr id="467970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44" tIns="46624" rIns="93244" bIns="46624" anchor="b"/>
          <a:lstStyle/>
          <a:p>
            <a:pPr algn="r" defTabSz="933354"/>
            <a:fld id="{68A1A861-2D54-414B-B905-7B3082E77BF7}" type="slidenum">
              <a:rPr lang="en-US" sz="1200"/>
              <a:pPr algn="r" defTabSz="933354"/>
              <a:t>9</a:t>
            </a:fld>
            <a:endParaRPr lang="en-US" sz="1200" dirty="0"/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1"/>
            <a:ext cx="5616575" cy="4187825"/>
          </a:xfrm>
        </p:spPr>
        <p:txBody>
          <a:bodyPr lIns="93244" tIns="46624" rIns="93244" bIns="46624"/>
          <a:lstStyle/>
          <a:p>
            <a:pPr eaLnBrk="1" hangingPunct="1"/>
            <a:endParaRPr lang="en-US" sz="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6C93A-C501-4A2A-B2F8-A594F22B3C5E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8D43-BF98-4FBB-812D-1962CCED03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19A9F-4CD8-480E-A5EA-9F505BF8A487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000C-AA53-4D07-ABBE-87D25AE84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B6C5A-A6C8-46A1-9D6A-625E1D641911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5079-734F-45DE-93AD-D0989BA5A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BB2D0F4-ADF8-484A-830D-DE663296C4B8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643A-2DF2-4C8B-ABEB-9EA26C5CF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CE369-C64D-4C4E-9260-FBCB6A35E730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A3D8-716E-4402-878F-5BA908AB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C7C0F8-8FFE-4C00-AC3A-156583F94AE9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489D-6F88-49EA-AF3C-C850F4DD3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D68FE-7BD3-4788-8062-171657A7C6B3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BB87-2CCF-4217-93A3-40F288747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E030E4-A9F4-4E6C-894C-F3EBDBB406B7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90B0-D24E-4DA8-AE98-7F5B50329D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1845F-8661-43D7-A207-468A8A01BDAF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21FF-5314-487F-87DE-280CBBC9E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45284-58AD-46D1-859E-9DEB5D7C71AA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4B59-8E6B-4709-B620-45BD36FD55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CA3ED-A419-4068-9861-8CEB6541E226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3DDC-77CC-4B26-B2E1-6F364D831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77C3E-337C-44C0-8CE5-720CF4A1B068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5152-3FCA-4279-ABA6-08EED12DB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6" descr="taaccct_banner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87" name="Picture 7" descr="dol_sym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43400" y="6324600"/>
            <a:ext cx="447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9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05F81635-FC31-4407-A274-98D70816A0AB}" type="datetime1">
              <a:rPr lang="en-US"/>
              <a:pPr/>
              <a:t>1/27/2014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87F5B1-FE3C-4472-9AED-8C80E487D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ogan.shantay@dol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TApassword.pin@dol.go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515BB-D72C-4624-AC30-C9092C49C84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t">
            <a:normAutofit/>
          </a:bodyPr>
          <a:lstStyle/>
          <a:p>
            <a:r>
              <a:rPr lang="en-US" sz="4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Reporting </a:t>
            </a:r>
            <a:br>
              <a:rPr lang="en-US" sz="4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ETA 9130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anchor="b"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US" sz="2800" dirty="0" smtClean="0">
                <a:solidFill>
                  <a:srgbClr val="443329"/>
                </a:solidFill>
              </a:rPr>
              <a:t>TAACCCT </a:t>
            </a:r>
          </a:p>
          <a:p>
            <a:pPr marL="0" indent="0" algn="ctr">
              <a:buFont typeface="Arial" charset="0"/>
              <a:buNone/>
            </a:pPr>
            <a:r>
              <a:rPr lang="en-US" sz="2800" dirty="0">
                <a:solidFill>
                  <a:srgbClr val="443329"/>
                </a:solidFill>
              </a:rPr>
              <a:t>R</a:t>
            </a:r>
            <a:r>
              <a:rPr lang="en-US" sz="2800" dirty="0" smtClean="0">
                <a:solidFill>
                  <a:srgbClr val="443329"/>
                </a:solidFill>
              </a:rPr>
              <a:t>ound 3</a:t>
            </a:r>
            <a:endParaRPr lang="en-US" sz="2800" dirty="0">
              <a:solidFill>
                <a:srgbClr val="443329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2800" dirty="0" smtClean="0">
                <a:solidFill>
                  <a:srgbClr val="443329"/>
                </a:solidFill>
              </a:rPr>
              <a:t>January 27, 2014</a:t>
            </a:r>
            <a:endParaRPr lang="en-US" sz="28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D9A9E-33BD-4D33-BA85-76D19BE771F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81050"/>
          </a:xfrm>
        </p:spPr>
        <p:txBody>
          <a:bodyPr lIns="0" rIns="0" bIns="0" anchor="b"/>
          <a:lstStyle/>
          <a:p>
            <a:r>
              <a:rPr lang="en-US"/>
              <a:t>On-Line Reporting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389438"/>
          </a:xfrm>
        </p:spPr>
        <p:txBody>
          <a:bodyPr>
            <a:normAutofit lnSpcReduction="10000"/>
          </a:bodyPr>
          <a:lstStyle/>
          <a:p>
            <a:pPr marL="273050" indent="-273050"/>
            <a:r>
              <a:rPr lang="en-US"/>
              <a:t>Mandatory quarterly submission</a:t>
            </a:r>
          </a:p>
          <a:p>
            <a:pPr marL="273050" indent="-273050"/>
            <a:endParaRPr lang="en-US"/>
          </a:p>
          <a:p>
            <a:pPr marL="273050" indent="-273050"/>
            <a:r>
              <a:rPr lang="en-US"/>
              <a:t>Modifications can be made requiring</a:t>
            </a:r>
          </a:p>
          <a:p>
            <a:pPr marL="273050" indent="-273050">
              <a:buFontTx/>
              <a:buNone/>
            </a:pPr>
            <a:r>
              <a:rPr lang="en-US"/>
              <a:t>   re-certification of report</a:t>
            </a:r>
          </a:p>
          <a:p>
            <a:pPr marL="273050" indent="-273050"/>
            <a:endParaRPr lang="en-US"/>
          </a:p>
          <a:p>
            <a:pPr marL="273050" indent="-273050"/>
            <a:r>
              <a:rPr lang="en-US"/>
              <a:t>After 2 quarters of data are accepted by Federal Project Officer, 1</a:t>
            </a:r>
            <a:r>
              <a:rPr lang="en-US" baseline="30000"/>
              <a:t>st</a:t>
            </a:r>
            <a:r>
              <a:rPr lang="en-US"/>
              <a:t> of 2 quarters  will lock</a:t>
            </a:r>
          </a:p>
        </p:txBody>
      </p:sp>
      <p:pic>
        <p:nvPicPr>
          <p:cNvPr id="468996" name="Picture 4" descr="MCj043266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0574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4551F-EC23-4DAA-8CA5-9261AA7F3DE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7250"/>
          </a:xfrm>
        </p:spPr>
        <p:txBody>
          <a:bodyPr lIns="0" rIns="0" bIns="0" anchor="b"/>
          <a:lstStyle/>
          <a:p>
            <a:r>
              <a:rPr lang="en-US"/>
              <a:t>Reporting Contacts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9800"/>
            <a:ext cx="8229600" cy="4389438"/>
          </a:xfrm>
        </p:spPr>
        <p:txBody>
          <a:bodyPr>
            <a:normAutofit lnSpcReduction="10000"/>
          </a:bodyPr>
          <a:lstStyle/>
          <a:p>
            <a:pPr marL="273050" indent="-273050"/>
            <a:r>
              <a:rPr lang="en-US" b="1" dirty="0"/>
              <a:t>Initial Contact – Federal Project Officer</a:t>
            </a:r>
          </a:p>
          <a:p>
            <a:pPr marL="273050" indent="-273050"/>
            <a:endParaRPr lang="en-US" sz="2200" b="1" dirty="0"/>
          </a:p>
          <a:p>
            <a:pPr marL="273050" indent="-273050"/>
            <a:r>
              <a:rPr lang="en-US" b="1" dirty="0"/>
              <a:t>On-Line Reporting System </a:t>
            </a:r>
            <a:r>
              <a:rPr lang="en-US" b="1" dirty="0" smtClean="0"/>
              <a:t>– </a:t>
            </a:r>
          </a:p>
          <a:p>
            <a:pPr marL="273050" indent="-273050">
              <a:buNone/>
            </a:pPr>
            <a:r>
              <a:rPr lang="en-US" dirty="0" smtClean="0"/>
              <a:t>-Shantay Logan – </a:t>
            </a:r>
            <a:r>
              <a:rPr lang="en-US" dirty="0" smtClean="0">
                <a:hlinkClick r:id="rId3"/>
              </a:rPr>
              <a:t>logan.shantay@dol.gov</a:t>
            </a:r>
            <a:endParaRPr lang="en-US" dirty="0" smtClean="0"/>
          </a:p>
          <a:p>
            <a:pPr marL="273050" indent="-273050">
              <a:buNone/>
            </a:pPr>
            <a:endParaRPr lang="en-US" b="1" dirty="0" smtClean="0"/>
          </a:p>
          <a:p>
            <a:pPr marL="273050" indent="-273050"/>
            <a:r>
              <a:rPr lang="en-US" b="1" dirty="0" smtClean="0"/>
              <a:t>Password </a:t>
            </a:r>
            <a:r>
              <a:rPr lang="en-US" b="1" dirty="0"/>
              <a:t>and </a:t>
            </a:r>
            <a:r>
              <a:rPr lang="en-US" b="1" dirty="0" smtClean="0"/>
              <a:t>PIN – </a:t>
            </a:r>
            <a:r>
              <a:rPr lang="en-US" dirty="0" smtClean="0">
                <a:hlinkClick r:id="rId4"/>
              </a:rPr>
              <a:t>ETApassword.pin@dol.gov</a:t>
            </a:r>
            <a:endParaRPr lang="en-US" dirty="0"/>
          </a:p>
          <a:p>
            <a:pPr marL="273050" indent="-273050">
              <a:buFontTx/>
              <a:buNone/>
            </a:pPr>
            <a:r>
              <a:rPr lang="en-US" dirty="0"/>
              <a:t>  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F4E3A-5D55-4DA7-BFDC-34D683E6ACCF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1143000"/>
          </a:xfrm>
        </p:spPr>
        <p:txBody>
          <a:bodyPr lIns="0" rIns="0" bIns="0" anchor="b"/>
          <a:lstStyle/>
          <a:p>
            <a:r>
              <a:rPr lang="en-US"/>
              <a:t>Accrual Accounting</a:t>
            </a:r>
            <a:br>
              <a:rPr lang="en-US"/>
            </a:br>
            <a:r>
              <a:rPr lang="en-US"/>
              <a:t>What Does It Mean?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438400"/>
            <a:ext cx="8229600" cy="4419600"/>
          </a:xfrm>
        </p:spPr>
        <p:txBody>
          <a:bodyPr/>
          <a:lstStyle/>
          <a:p>
            <a:pPr marL="273050" indent="-273050"/>
            <a:r>
              <a:rPr lang="en-US" sz="2600" b="1"/>
              <a:t>Transactions are recognized in accounting period in which they occur</a:t>
            </a:r>
          </a:p>
          <a:p>
            <a:pPr marL="273050" indent="-273050"/>
            <a:endParaRPr lang="en-US" sz="2600" b="1"/>
          </a:p>
          <a:p>
            <a:pPr marL="273050" indent="-273050"/>
            <a:r>
              <a:rPr lang="en-US" sz="2600" b="1"/>
              <a:t>Revenue is recognized when received or earned</a:t>
            </a:r>
          </a:p>
          <a:p>
            <a:pPr marL="273050" indent="-273050"/>
            <a:endParaRPr lang="en-US" sz="2600" b="1"/>
          </a:p>
          <a:p>
            <a:pPr marL="273050" indent="-273050"/>
            <a:r>
              <a:rPr lang="en-US" sz="2600" b="1"/>
              <a:t>Expense is recognized when incurred</a:t>
            </a:r>
            <a:r>
              <a:rPr lang="en-US" sz="2600"/>
              <a:t> </a:t>
            </a:r>
          </a:p>
          <a:p>
            <a:pPr marL="639763" lvl="1" indent="-246063"/>
            <a:r>
              <a:rPr lang="en-US" sz="2600"/>
              <a:t>May be cash disbursement</a:t>
            </a:r>
          </a:p>
          <a:p>
            <a:pPr marL="639763" lvl="1" indent="-246063"/>
            <a:r>
              <a:rPr lang="en-US" sz="2600"/>
              <a:t>May be delivery of goods/services</a:t>
            </a:r>
          </a:p>
          <a:p>
            <a:pPr marL="273050" indent="-273050"/>
            <a:endParaRPr lang="en-US" sz="260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017FB-D88B-4F58-83C7-DA18E52FBB92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1143000"/>
          </a:xfrm>
        </p:spPr>
        <p:txBody>
          <a:bodyPr lIns="0" rIns="0" bIns="0" anchor="b"/>
          <a:lstStyle/>
          <a:p>
            <a:r>
              <a:rPr lang="en-US"/>
              <a:t>Accrual Reporting</a:t>
            </a:r>
            <a:br>
              <a:rPr lang="en-US"/>
            </a:br>
            <a:r>
              <a:rPr lang="en-US"/>
              <a:t>Why?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marL="273050" indent="-273050"/>
            <a:r>
              <a:rPr lang="en-US"/>
              <a:t>Required for ALL ETA programs</a:t>
            </a:r>
          </a:p>
          <a:p>
            <a:pPr marL="273050" indent="-273050">
              <a:buFontTx/>
              <a:buNone/>
            </a:pPr>
            <a:endParaRPr lang="en-US" sz="2200"/>
          </a:p>
          <a:p>
            <a:pPr marL="273050" indent="-273050"/>
            <a:r>
              <a:rPr lang="en-US"/>
              <a:t>Provides more reliable data</a:t>
            </a:r>
          </a:p>
          <a:p>
            <a:pPr marL="273050" indent="-273050">
              <a:buFontTx/>
              <a:buNone/>
            </a:pPr>
            <a:endParaRPr lang="en-US" sz="2200"/>
          </a:p>
          <a:p>
            <a:pPr marL="273050" indent="-273050"/>
            <a:r>
              <a:rPr lang="en-US"/>
              <a:t>Cash basis understates true spending</a:t>
            </a:r>
          </a:p>
          <a:p>
            <a:pPr marL="273050" indent="-273050"/>
            <a:endParaRPr lang="en-US" sz="2200"/>
          </a:p>
          <a:p>
            <a:pPr marL="273050" indent="-273050"/>
            <a:r>
              <a:rPr lang="en-US"/>
              <a:t>Failure to report on accrual basis may result in loss of funds</a:t>
            </a:r>
          </a:p>
        </p:txBody>
      </p:sp>
      <p:pic>
        <p:nvPicPr>
          <p:cNvPr id="405508" name="Picture 4" descr="MCj044152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7800"/>
            <a:ext cx="187325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866CB-7694-448D-B8EF-9D7544E4D09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07554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“Definitions” TEGL:  28-10</a:t>
            </a:r>
          </a:p>
        </p:txBody>
      </p:sp>
      <p:sp>
        <p:nvSpPr>
          <p:cNvPr id="407555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200400"/>
          </a:xfrm>
        </p:spPr>
        <p:txBody>
          <a:bodyPr/>
          <a:lstStyle/>
          <a:p>
            <a:r>
              <a:rPr lang="en-US"/>
              <a:t>Issued May 27, 2011</a:t>
            </a:r>
          </a:p>
          <a:p>
            <a:r>
              <a:rPr lang="en-US"/>
              <a:t>Definitions of key financial terms</a:t>
            </a:r>
          </a:p>
          <a:p>
            <a:pPr lvl="1"/>
            <a:r>
              <a:rPr lang="en-US"/>
              <a:t>Disbursements, expenditures and obligations</a:t>
            </a:r>
          </a:p>
          <a:p>
            <a:pPr lvl="1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44A21-CE52-49DF-AA78-D2DBB19E8F5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781050"/>
          </a:xfrm>
        </p:spPr>
        <p:txBody>
          <a:bodyPr lIns="0" rIns="0" bIns="0" anchor="b"/>
          <a:lstStyle/>
          <a:p>
            <a:r>
              <a:rPr lang="en-US"/>
              <a:t>Types of Accrued Costs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8229600" cy="4525963"/>
          </a:xfrm>
        </p:spPr>
        <p:txBody>
          <a:bodyPr/>
          <a:lstStyle/>
          <a:p>
            <a:pPr marL="273050" indent="-273050"/>
            <a:r>
              <a:rPr lang="en-US" dirty="0"/>
              <a:t>Salaries of employees</a:t>
            </a:r>
          </a:p>
          <a:p>
            <a:pPr marL="273050" indent="-273050">
              <a:buNone/>
            </a:pPr>
            <a:endParaRPr lang="en-US" dirty="0"/>
          </a:p>
          <a:p>
            <a:pPr marL="273050" indent="-273050"/>
            <a:r>
              <a:rPr lang="en-US" dirty="0"/>
              <a:t>Travel expenses</a:t>
            </a:r>
          </a:p>
          <a:p>
            <a:pPr marL="273050" indent="-273050"/>
            <a:endParaRPr lang="en-US" dirty="0"/>
          </a:p>
          <a:p>
            <a:pPr marL="273050" indent="-273050"/>
            <a:r>
              <a:rPr lang="en-US" dirty="0"/>
              <a:t>Rental costs</a:t>
            </a:r>
          </a:p>
          <a:p>
            <a:pPr marL="273050" indent="-273050"/>
            <a:endParaRPr lang="en-US" dirty="0"/>
          </a:p>
          <a:p>
            <a:pPr marL="273050" indent="-273050"/>
            <a:endParaRPr lang="en-US" sz="2600" dirty="0"/>
          </a:p>
        </p:txBody>
      </p:sp>
      <p:pic>
        <p:nvPicPr>
          <p:cNvPr id="417796" name="Picture 4" descr="MCj043158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1242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DA5B7-FACA-4AF0-B1D0-00C8813ED80B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458200" cy="914400"/>
          </a:xfrm>
        </p:spPr>
        <p:txBody>
          <a:bodyPr lIns="0" rIns="0" bIns="0" anchor="b"/>
          <a:lstStyle/>
          <a:p>
            <a:r>
              <a:rPr lang="en-US"/>
              <a:t>Salaries of Employees</a:t>
            </a:r>
            <a:endParaRPr lang="en-US" b="1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4953000" cy="5486400"/>
          </a:xfrm>
        </p:spPr>
        <p:txBody>
          <a:bodyPr/>
          <a:lstStyle/>
          <a:p>
            <a:pPr marL="273050" indent="-273050"/>
            <a:r>
              <a:rPr lang="en-US" sz="2800" b="1">
                <a:cs typeface="Times New Roman" pitchFamily="18" charset="0"/>
              </a:rPr>
              <a:t>Obligation</a:t>
            </a:r>
          </a:p>
          <a:p>
            <a:pPr marL="639763" lvl="1" indent="-246063"/>
            <a:r>
              <a:rPr lang="en-US">
                <a:cs typeface="Times New Roman" pitchFamily="18" charset="0"/>
              </a:rPr>
              <a:t>When salaries are earned</a:t>
            </a:r>
          </a:p>
          <a:p>
            <a:pPr marL="914400" lvl="2" indent="-246063"/>
            <a:r>
              <a:rPr lang="en-US">
                <a:cs typeface="Times New Roman" pitchFamily="18" charset="0"/>
              </a:rPr>
              <a:t>Including related items </a:t>
            </a:r>
          </a:p>
          <a:p>
            <a:pPr marL="914400" lvl="2" indent="-246063"/>
            <a:r>
              <a:rPr lang="en-US">
                <a:cs typeface="Times New Roman" pitchFamily="18" charset="0"/>
              </a:rPr>
              <a:t>Retirement fund contributions, etc.</a:t>
            </a:r>
          </a:p>
          <a:p>
            <a:pPr marL="273050" indent="-273050"/>
            <a:r>
              <a:rPr lang="en-US" sz="2800" b="1">
                <a:cs typeface="Times New Roman" pitchFamily="18" charset="0"/>
              </a:rPr>
              <a:t>Accrued expenditure</a:t>
            </a:r>
          </a:p>
          <a:p>
            <a:pPr marL="639763" lvl="1" indent="-246063"/>
            <a:r>
              <a:rPr lang="en-US">
                <a:cs typeface="Times New Roman" pitchFamily="18" charset="0"/>
              </a:rPr>
              <a:t>When the salaries are earned </a:t>
            </a:r>
          </a:p>
          <a:p>
            <a:pPr marL="639763" lvl="1" indent="-246063"/>
            <a:r>
              <a:rPr lang="en-US">
                <a:cs typeface="Times New Roman" pitchFamily="18" charset="0"/>
              </a:rPr>
              <a:t>When the services rendered</a:t>
            </a:r>
          </a:p>
          <a:p>
            <a:pPr marL="273050" indent="-273050"/>
            <a:r>
              <a:rPr lang="en-US" sz="2800" b="1">
                <a:cs typeface="Times New Roman" pitchFamily="18" charset="0"/>
              </a:rPr>
              <a:t>Simultaneous recording</a:t>
            </a:r>
          </a:p>
          <a:p>
            <a:pPr marL="639763" lvl="1" indent="-246063"/>
            <a:endParaRPr lang="en-US" b="1"/>
          </a:p>
        </p:txBody>
      </p:sp>
      <p:pic>
        <p:nvPicPr>
          <p:cNvPr id="419844" name="Picture 4" descr="MCj043711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828800"/>
            <a:ext cx="28067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F9A1D-1CFC-4811-ACE3-48F242176156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704850"/>
          </a:xfrm>
        </p:spPr>
        <p:txBody>
          <a:bodyPr lIns="0" rIns="0" bIns="0" anchor="b"/>
          <a:lstStyle/>
          <a:p>
            <a:r>
              <a:rPr lang="en-US"/>
              <a:t>Travel Expenses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273050" indent="-273050"/>
            <a:r>
              <a:rPr lang="en-US" b="1"/>
              <a:t>Obligation</a:t>
            </a:r>
          </a:p>
          <a:p>
            <a:pPr marL="639763" lvl="1" indent="-246063"/>
            <a:r>
              <a:rPr lang="en-US"/>
              <a:t>Travel actually performed</a:t>
            </a:r>
          </a:p>
          <a:p>
            <a:pPr marL="639763" lvl="1" indent="-246063"/>
            <a:r>
              <a:rPr lang="en-US"/>
              <a:t>Ticket purchased</a:t>
            </a:r>
          </a:p>
          <a:p>
            <a:pPr marL="639763" lvl="1" indent="-246063"/>
            <a:r>
              <a:rPr lang="en-US"/>
              <a:t>Not issuance of travel authorization</a:t>
            </a:r>
          </a:p>
          <a:p>
            <a:pPr marL="273050" indent="-273050"/>
            <a:r>
              <a:rPr lang="en-US" b="1"/>
              <a:t>Accrued expenditure</a:t>
            </a:r>
          </a:p>
          <a:p>
            <a:pPr marL="639763" lvl="1" indent="-246063"/>
            <a:r>
              <a:rPr lang="en-US"/>
              <a:t>Travel actually performed</a:t>
            </a:r>
          </a:p>
          <a:p>
            <a:pPr marL="639763" lvl="1" indent="-246063"/>
            <a:r>
              <a:rPr lang="en-US"/>
              <a:t>Ticket purchased</a:t>
            </a:r>
          </a:p>
          <a:p>
            <a:pPr marL="273050" indent="-273050"/>
            <a:r>
              <a:rPr lang="en-US" b="1"/>
              <a:t>Simultaneous recording</a:t>
            </a:r>
          </a:p>
        </p:txBody>
      </p:sp>
      <p:pic>
        <p:nvPicPr>
          <p:cNvPr id="425988" name="Picture 4" descr="MCj041219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962400"/>
            <a:ext cx="2038350" cy="17272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F1C4C-EF8D-4BDB-8E33-3470A5E195BF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781050"/>
          </a:xfrm>
        </p:spPr>
        <p:txBody>
          <a:bodyPr lIns="0" rIns="0" bIns="0" anchor="b"/>
          <a:lstStyle/>
          <a:p>
            <a:r>
              <a:rPr lang="en-US"/>
              <a:t>Rental Costs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pPr marL="273050" indent="-273050">
              <a:tabLst>
                <a:tab pos="2057400" algn="l"/>
              </a:tabLst>
            </a:pPr>
            <a:r>
              <a:rPr lang="en-US" b="1"/>
              <a:t>Obligations</a:t>
            </a:r>
          </a:p>
          <a:p>
            <a:pPr marL="639763" lvl="1" indent="-246063">
              <a:tabLst>
                <a:tab pos="2057400" algn="l"/>
              </a:tabLst>
            </a:pPr>
            <a:r>
              <a:rPr lang="en-US"/>
              <a:t>Lease agreement signed</a:t>
            </a:r>
          </a:p>
          <a:p>
            <a:pPr marL="639763" lvl="1" indent="-246063">
              <a:tabLst>
                <a:tab pos="2057400" algn="l"/>
              </a:tabLst>
            </a:pPr>
            <a:r>
              <a:rPr lang="en-US"/>
              <a:t>Amount = maximum payment for termination</a:t>
            </a:r>
          </a:p>
          <a:p>
            <a:pPr marL="914400" lvl="2" indent="-246063">
              <a:tabLst>
                <a:tab pos="2057400" algn="l"/>
              </a:tabLst>
            </a:pPr>
            <a:r>
              <a:rPr lang="en-US"/>
              <a:t>Not entire lease amount</a:t>
            </a:r>
          </a:p>
          <a:p>
            <a:pPr marL="273050" indent="-273050">
              <a:tabLst>
                <a:tab pos="2057400" algn="l"/>
              </a:tabLst>
            </a:pPr>
            <a:r>
              <a:rPr lang="en-US" b="1"/>
              <a:t>Accrued Expenditure</a:t>
            </a:r>
          </a:p>
          <a:p>
            <a:pPr marL="639763" lvl="1" indent="-246063">
              <a:tabLst>
                <a:tab pos="2057400" algn="l"/>
              </a:tabLst>
            </a:pPr>
            <a:r>
              <a:rPr lang="en-US"/>
              <a:t>As service is provided</a:t>
            </a:r>
          </a:p>
          <a:p>
            <a:pPr marL="914400" lvl="2" indent="-246063">
              <a:tabLst>
                <a:tab pos="2057400" algn="l"/>
              </a:tabLst>
            </a:pPr>
            <a:r>
              <a:rPr lang="en-US"/>
              <a:t>Space is occupied</a:t>
            </a:r>
          </a:p>
          <a:p>
            <a:pPr marL="639763" lvl="1" indent="-246063">
              <a:tabLst>
                <a:tab pos="2057400" algn="l"/>
              </a:tabLst>
            </a:pPr>
            <a:r>
              <a:rPr lang="en-US"/>
              <a:t>Maybe paid in advance</a:t>
            </a:r>
          </a:p>
          <a:p>
            <a:pPr marL="914400" lvl="2" indent="-246063">
              <a:tabLst>
                <a:tab pos="2057400" algn="l"/>
              </a:tabLst>
            </a:pPr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2C6C6-1AD6-4B61-A366-61A22647F152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7250"/>
          </a:xfrm>
        </p:spPr>
        <p:txBody>
          <a:bodyPr lIns="0" rIns="0" bIns="0" anchor="b"/>
          <a:lstStyle/>
          <a:p>
            <a:r>
              <a:rPr lang="en-US"/>
              <a:t>What are NOT Accruals?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6019800" cy="3611563"/>
          </a:xfrm>
        </p:spPr>
        <p:txBody>
          <a:bodyPr/>
          <a:lstStyle/>
          <a:p>
            <a:pPr marL="273050" indent="-273050"/>
            <a:r>
              <a:rPr lang="en-US" sz="2600"/>
              <a:t>Obligations for which goods or services have NOT been received</a:t>
            </a:r>
          </a:p>
          <a:p>
            <a:pPr marL="273050" indent="-273050"/>
            <a:endParaRPr lang="en-US" sz="1000"/>
          </a:p>
          <a:p>
            <a:pPr marL="273050" indent="-273050"/>
            <a:r>
              <a:rPr lang="en-US" sz="2600"/>
              <a:t>Orders placed for which goods or services have NOT been received or paid</a:t>
            </a:r>
          </a:p>
          <a:p>
            <a:pPr marL="273050" indent="-273050"/>
            <a:endParaRPr lang="en-US" sz="1000"/>
          </a:p>
          <a:p>
            <a:pPr marL="273050" indent="-273050"/>
            <a:r>
              <a:rPr lang="en-US" sz="2600"/>
              <a:t>Performance contracts in which benchmarks have NOT been</a:t>
            </a:r>
            <a:r>
              <a:rPr lang="en-US" sz="2600" b="1"/>
              <a:t> achieved </a:t>
            </a:r>
          </a:p>
          <a:p>
            <a:pPr marL="273050" indent="-273050"/>
            <a:endParaRPr lang="en-US" sz="1000" b="1"/>
          </a:p>
          <a:p>
            <a:pPr marL="273050" indent="-273050"/>
            <a:r>
              <a:rPr lang="en-US" sz="2600"/>
              <a:t>Encumbrances – neither an obligation nor accrued expenditure	</a:t>
            </a:r>
          </a:p>
        </p:txBody>
      </p:sp>
      <p:pic>
        <p:nvPicPr>
          <p:cNvPr id="430084" name="Picture 4" descr="MCj044132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438400"/>
            <a:ext cx="198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38200"/>
          </a:xfrm>
        </p:spPr>
        <p:txBody>
          <a:bodyPr lIns="0" rIns="0" bIns="0" anchor="b"/>
          <a:lstStyle/>
          <a:p>
            <a:r>
              <a:rPr lang="en-US"/>
              <a:t>Learning Objectives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915400" cy="4724400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endParaRPr lang="en-US" dirty="0"/>
          </a:p>
          <a:p>
            <a:pPr marL="273050" indent="-273050">
              <a:lnSpc>
                <a:spcPct val="90000"/>
              </a:lnSpc>
            </a:pPr>
            <a:r>
              <a:rPr lang="en-US" sz="2800" dirty="0"/>
              <a:t>Describe the basic financial reporting requirements for your </a:t>
            </a:r>
            <a:r>
              <a:rPr lang="en-US" sz="2800" dirty="0" smtClean="0"/>
              <a:t>grant</a:t>
            </a:r>
          </a:p>
          <a:p>
            <a:pPr marL="273050" indent="-273050">
              <a:lnSpc>
                <a:spcPct val="90000"/>
              </a:lnSpc>
            </a:pPr>
            <a:r>
              <a:rPr lang="en-US" sz="2800" dirty="0" smtClean="0"/>
              <a:t>Name the financial reporting system used for your grant and how to access system</a:t>
            </a:r>
            <a:endParaRPr lang="en-US" sz="2800" dirty="0"/>
          </a:p>
          <a:p>
            <a:pPr marL="273050" indent="-273050">
              <a:lnSpc>
                <a:spcPct val="90000"/>
              </a:lnSpc>
            </a:pPr>
            <a:r>
              <a:rPr lang="en-US" sz="2800" dirty="0"/>
              <a:t>Describe the difference between obligations and accrued expenditures</a:t>
            </a:r>
          </a:p>
          <a:p>
            <a:pPr marL="273050" indent="-273050">
              <a:lnSpc>
                <a:spcPct val="90000"/>
              </a:lnSpc>
            </a:pPr>
            <a:r>
              <a:rPr lang="en-US" sz="2800" dirty="0"/>
              <a:t>Identify unallowable costs for TAACCCT grants</a:t>
            </a:r>
          </a:p>
          <a:p>
            <a:pPr marL="273050" indent="-273050">
              <a:lnSpc>
                <a:spcPct val="90000"/>
              </a:lnSpc>
            </a:pPr>
            <a:r>
              <a:rPr lang="en-US" sz="2800" dirty="0"/>
              <a:t>List where to report </a:t>
            </a:r>
            <a:r>
              <a:rPr lang="en-US" sz="2800" dirty="0" smtClean="0"/>
              <a:t>financial information </a:t>
            </a:r>
            <a:r>
              <a:rPr lang="en-US" sz="2800" dirty="0"/>
              <a:t>on the ETA-9130 </a:t>
            </a:r>
            <a:r>
              <a:rPr lang="en-US" sz="2800" dirty="0" smtClean="0"/>
              <a:t>form</a:t>
            </a:r>
          </a:p>
          <a:p>
            <a:pPr marL="273050" indent="-273050">
              <a:lnSpc>
                <a:spcPct val="90000"/>
              </a:lnSpc>
            </a:pPr>
            <a:r>
              <a:rPr lang="en-US" sz="2800" dirty="0" smtClean="0"/>
              <a:t>Understand data integrity</a:t>
            </a:r>
            <a:endParaRPr lang="en-US" sz="2800" dirty="0"/>
          </a:p>
          <a:p>
            <a:pPr marL="273050" indent="-273050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41407-F089-4850-A9E4-89069423E4C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/>
              <a:t>NOTE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 algn="ctr">
              <a:buFontTx/>
              <a:buNone/>
            </a:pPr>
            <a:r>
              <a:rPr lang="en-US"/>
              <a:t>ALL accrued expenditures</a:t>
            </a:r>
          </a:p>
          <a:p>
            <a:pPr marL="273050" indent="-273050" algn="ctr">
              <a:buFontTx/>
              <a:buNone/>
            </a:pPr>
            <a:r>
              <a:rPr lang="en-US"/>
              <a:t>are obligations</a:t>
            </a:r>
          </a:p>
          <a:p>
            <a:pPr marL="273050" indent="-273050" algn="ctr">
              <a:buFontTx/>
              <a:buNone/>
            </a:pPr>
            <a:endParaRPr lang="en-US"/>
          </a:p>
          <a:p>
            <a:pPr marL="273050" indent="-273050" algn="ctr">
              <a:buFontTx/>
              <a:buNone/>
            </a:pPr>
            <a:r>
              <a:rPr lang="en-US"/>
              <a:t>BUT</a:t>
            </a:r>
          </a:p>
          <a:p>
            <a:pPr marL="273050" indent="-273050" algn="ctr">
              <a:buFontTx/>
              <a:buNone/>
            </a:pPr>
            <a:endParaRPr lang="en-US"/>
          </a:p>
          <a:p>
            <a:pPr marL="273050" indent="-273050" algn="ctr">
              <a:buFontTx/>
              <a:buNone/>
            </a:pPr>
            <a:r>
              <a:rPr lang="en-US"/>
              <a:t>NOT ALL obligations </a:t>
            </a:r>
          </a:p>
          <a:p>
            <a:pPr marL="273050" indent="-273050" algn="ctr">
              <a:buFontTx/>
              <a:buNone/>
            </a:pPr>
            <a:r>
              <a:rPr lang="en-US"/>
              <a:t>are accrued expenditures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8FDF4-3590-42DC-8634-87658DAC235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14400"/>
            <a:ext cx="8610600" cy="762000"/>
          </a:xfrm>
        </p:spPr>
        <p:txBody>
          <a:bodyPr lIns="0" rIns="0" bIns="0" anchor="b"/>
          <a:lstStyle/>
          <a:p>
            <a:r>
              <a:rPr lang="en-US"/>
              <a:t>Reminder – Unallowable Costs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133600"/>
            <a:ext cx="6696075" cy="4064000"/>
          </a:xfrm>
        </p:spPr>
        <p:txBody>
          <a:bodyPr/>
          <a:lstStyle/>
          <a:p>
            <a:pPr marL="273050" indent="-273050"/>
            <a:r>
              <a:rPr lang="en-US" sz="2800" dirty="0"/>
              <a:t>Costs of other grant programs</a:t>
            </a:r>
            <a:r>
              <a:rPr lang="en-US" sz="2800" dirty="0">
                <a:solidFill>
                  <a:srgbClr val="CC0000"/>
                </a:solidFill>
              </a:rPr>
              <a:t> </a:t>
            </a:r>
          </a:p>
          <a:p>
            <a:pPr marL="273050" indent="-273050"/>
            <a:r>
              <a:rPr lang="en-US" sz="2800" dirty="0">
                <a:solidFill>
                  <a:srgbClr val="1D1E37"/>
                </a:solidFill>
              </a:rPr>
              <a:t>Interest, fines &amp; penalties</a:t>
            </a:r>
          </a:p>
          <a:p>
            <a:pPr marL="273050" indent="-273050"/>
            <a:r>
              <a:rPr lang="en-US" sz="2800" dirty="0">
                <a:solidFill>
                  <a:srgbClr val="1D1E37"/>
                </a:solidFill>
              </a:rPr>
              <a:t>Contingency reserves</a:t>
            </a:r>
          </a:p>
          <a:p>
            <a:pPr marL="273050" indent="-273050"/>
            <a:r>
              <a:rPr lang="en-US" sz="2800" dirty="0">
                <a:solidFill>
                  <a:srgbClr val="1D1E37"/>
                </a:solidFill>
              </a:rPr>
              <a:t>Donations and contributions</a:t>
            </a:r>
          </a:p>
          <a:p>
            <a:pPr marL="273050" indent="-273050"/>
            <a:r>
              <a:rPr lang="en-US" sz="2800" dirty="0">
                <a:solidFill>
                  <a:srgbClr val="1D1E37"/>
                </a:solidFill>
              </a:rPr>
              <a:t>Real property purchase/</a:t>
            </a:r>
          </a:p>
          <a:p>
            <a:pPr marL="273050" indent="-273050">
              <a:buFont typeface="Arial" charset="0"/>
              <a:buNone/>
            </a:pPr>
            <a:r>
              <a:rPr lang="en-US" sz="2800" dirty="0">
                <a:solidFill>
                  <a:srgbClr val="1D1E37"/>
                </a:solidFill>
              </a:rPr>
              <a:t>	</a:t>
            </a:r>
            <a:r>
              <a:rPr lang="en-US" sz="2800" dirty="0" smtClean="0">
                <a:solidFill>
                  <a:srgbClr val="1D1E37"/>
                </a:solidFill>
              </a:rPr>
              <a:t>construction</a:t>
            </a:r>
            <a:endParaRPr lang="en-US" sz="2800" dirty="0">
              <a:solidFill>
                <a:srgbClr val="1D1E37"/>
              </a:solidFill>
            </a:endParaRPr>
          </a:p>
        </p:txBody>
      </p:sp>
      <p:pic>
        <p:nvPicPr>
          <p:cNvPr id="489476" name="Picture 4" descr="MPj043297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2113" y="2590800"/>
            <a:ext cx="1949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BE81C-1AC2-49B1-A837-E38CDCB6513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The ETA 9130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273050" indent="-273050"/>
            <a:r>
              <a:rPr lang="en-US" dirty="0"/>
              <a:t>Modified from the SF 425</a:t>
            </a:r>
          </a:p>
          <a:p>
            <a:pPr marL="273050" indent="-273050"/>
            <a:endParaRPr lang="en-US" sz="2200" dirty="0"/>
          </a:p>
          <a:p>
            <a:pPr marL="273050" indent="-273050"/>
            <a:r>
              <a:rPr lang="en-US" dirty="0"/>
              <a:t>Required of all ETA programs</a:t>
            </a:r>
          </a:p>
          <a:p>
            <a:pPr marL="273050" indent="-273050"/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  <p:bldP spid="2672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42E19-FC6E-4695-9DEF-30DC8B7CD07C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229600" cy="704850"/>
          </a:xfrm>
        </p:spPr>
        <p:txBody>
          <a:bodyPr lIns="0" rIns="0" bIns="0" anchor="b"/>
          <a:lstStyle/>
          <a:p>
            <a:r>
              <a:rPr lang="en-US"/>
              <a:t>Federal Cash 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934325" cy="4525963"/>
          </a:xfrm>
        </p:spPr>
        <p:txBody>
          <a:bodyPr/>
          <a:lstStyle/>
          <a:p>
            <a:pPr marL="273050" indent="-273050"/>
            <a:r>
              <a:rPr lang="en-US" b="1" dirty="0"/>
              <a:t>10.a. Cash Receipts</a:t>
            </a:r>
          </a:p>
          <a:p>
            <a:pPr marL="639763" lvl="1" indent="-246063"/>
            <a:r>
              <a:rPr lang="en-US" dirty="0"/>
              <a:t>Tied to PMS </a:t>
            </a:r>
            <a:r>
              <a:rPr lang="en-US" dirty="0" err="1" smtClean="0"/>
              <a:t>drawdowns</a:t>
            </a:r>
            <a:r>
              <a:rPr lang="en-US" dirty="0" smtClean="0"/>
              <a:t>, Pre-entered</a:t>
            </a:r>
            <a:endParaRPr lang="en-US" dirty="0"/>
          </a:p>
          <a:p>
            <a:pPr marL="639763" lvl="1" indent="-246063"/>
            <a:r>
              <a:rPr lang="en-US" dirty="0"/>
              <a:t>PMS draw amount appears above </a:t>
            </a:r>
            <a:r>
              <a:rPr lang="en-US" dirty="0" smtClean="0"/>
              <a:t>10a</a:t>
            </a:r>
            <a:endParaRPr lang="en-US" dirty="0"/>
          </a:p>
          <a:p>
            <a:pPr marL="273050" indent="-273050"/>
            <a:r>
              <a:rPr lang="en-US" b="1" dirty="0"/>
              <a:t>10.b. Cash Disbursements</a:t>
            </a:r>
          </a:p>
          <a:p>
            <a:pPr marL="639763" lvl="1" indent="-246063"/>
            <a:r>
              <a:rPr lang="en-US" dirty="0"/>
              <a:t>checks, cash, advances to subs</a:t>
            </a:r>
          </a:p>
          <a:p>
            <a:pPr marL="273050" indent="-273050"/>
            <a:r>
              <a:rPr lang="en-US" b="1" dirty="0"/>
              <a:t>10.c. Cash on Hand</a:t>
            </a:r>
          </a:p>
          <a:p>
            <a:pPr marL="639763" lvl="1" indent="-246063"/>
            <a:r>
              <a:rPr lang="en-US" dirty="0"/>
              <a:t>10.a. minus 10.b</a:t>
            </a:r>
            <a:r>
              <a:rPr lang="en-US" dirty="0" smtClean="0"/>
              <a:t>.</a:t>
            </a:r>
          </a:p>
          <a:p>
            <a:pPr marL="639763" lvl="1" indent="-246063"/>
            <a:r>
              <a:rPr lang="en-US" dirty="0" smtClean="0"/>
              <a:t>Automatic calculation</a:t>
            </a:r>
            <a:endParaRPr lang="en-US" dirty="0"/>
          </a:p>
        </p:txBody>
      </p:sp>
      <p:pic>
        <p:nvPicPr>
          <p:cNvPr id="438276" name="Picture 4" descr="MCj043960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267200"/>
            <a:ext cx="3733800" cy="21748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1A6D4-7235-46FD-BEE0-2EAC191B39C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143000"/>
            <a:ext cx="8229600" cy="1143000"/>
          </a:xfrm>
        </p:spPr>
        <p:txBody>
          <a:bodyPr lIns="0" rIns="0" bIns="0" anchor="b"/>
          <a:lstStyle/>
          <a:p>
            <a:r>
              <a:rPr lang="en-US"/>
              <a:t>Federal Expenditures and Unobligated Balance</a:t>
            </a:r>
            <a:r>
              <a:rPr lang="en-US" sz="3500"/>
              <a:t>  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90800"/>
            <a:ext cx="8229600" cy="4525963"/>
          </a:xfrm>
        </p:spPr>
        <p:txBody>
          <a:bodyPr/>
          <a:lstStyle/>
          <a:p>
            <a:pPr marL="273050" indent="-273050"/>
            <a:r>
              <a:rPr lang="en-US" b="1"/>
              <a:t>10.d. Total Federal Funds Authorized</a:t>
            </a:r>
          </a:p>
          <a:p>
            <a:pPr marL="639763" lvl="1" indent="-246063"/>
            <a:r>
              <a:rPr lang="en-US"/>
              <a:t>Grant award</a:t>
            </a:r>
          </a:p>
          <a:p>
            <a:pPr marL="914400" lvl="2" indent="-246063"/>
            <a:r>
              <a:rPr lang="en-US"/>
              <a:t>Pre-entered for most ETA grants for first reporting quarter </a:t>
            </a:r>
          </a:p>
          <a:p>
            <a:pPr marL="1187450" lvl="3" indent="-209550"/>
            <a:endParaRPr lang="en-US" b="1"/>
          </a:p>
          <a:p>
            <a:pPr marL="273050" indent="-273050"/>
            <a:r>
              <a:rPr lang="en-US" b="1"/>
              <a:t>10.e. Federal Share of Expenditures</a:t>
            </a:r>
          </a:p>
          <a:p>
            <a:pPr marL="639763" lvl="1" indent="-246063"/>
            <a:r>
              <a:rPr lang="en-US" b="1" u="sng"/>
              <a:t> ACCRUED</a:t>
            </a:r>
            <a:r>
              <a:rPr lang="en-US"/>
              <a:t> expenditure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1F036-493B-4E52-ADBC-36A098FEB801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157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>
              <a:buFontTx/>
              <a:buNone/>
            </a:pPr>
            <a:r>
              <a:rPr lang="en-US" dirty="0"/>
              <a:t>         </a:t>
            </a:r>
          </a:p>
          <a:p>
            <a:pPr marL="273050" indent="-273050" algn="ctr">
              <a:buFontTx/>
              <a:buNone/>
            </a:pPr>
            <a:r>
              <a:rPr lang="en-US" dirty="0"/>
              <a:t>Goods and services received but not yet paid for (Accruals)</a:t>
            </a:r>
          </a:p>
          <a:p>
            <a:pPr marL="273050" indent="-273050" algn="ctr">
              <a:buFontTx/>
              <a:buNone/>
            </a:pPr>
            <a:endParaRPr lang="en-US" dirty="0"/>
          </a:p>
          <a:p>
            <a:pPr marL="273050" indent="-273050" algn="ctr">
              <a:buFontTx/>
              <a:buNone/>
            </a:pPr>
            <a:endParaRPr lang="en-US" dirty="0"/>
          </a:p>
          <a:p>
            <a:pPr marL="273050" indent="-273050" algn="ctr">
              <a:buFontTx/>
              <a:buNone/>
            </a:pPr>
            <a:r>
              <a:rPr lang="en-US" dirty="0"/>
              <a:t>Cash Disbursements</a:t>
            </a:r>
          </a:p>
          <a:p>
            <a:pPr marL="273050" indent="-273050" algn="ctr">
              <a:buFontTx/>
              <a:buNone/>
            </a:pPr>
            <a:r>
              <a:rPr lang="en-US" dirty="0"/>
              <a:t>(Expenditures)   </a:t>
            </a:r>
          </a:p>
        </p:txBody>
      </p:sp>
      <p:sp>
        <p:nvSpPr>
          <p:cNvPr id="415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 lIns="0" rIns="0" bIns="0" anchor="b"/>
          <a:lstStyle/>
          <a:p>
            <a:r>
              <a:rPr lang="en-US" dirty="0"/>
              <a:t>Accrued </a:t>
            </a:r>
            <a:r>
              <a:rPr lang="en-US" dirty="0" smtClean="0"/>
              <a:t>Expenditures – Line 10e</a:t>
            </a:r>
            <a:endParaRPr lang="en-US" dirty="0"/>
          </a:p>
        </p:txBody>
      </p:sp>
      <p:pic>
        <p:nvPicPr>
          <p:cNvPr id="415748" name="Picture 4" descr="MCj043253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76600"/>
            <a:ext cx="990600" cy="990600"/>
          </a:xfrm>
          <a:prstGeom prst="rect">
            <a:avLst/>
          </a:prstGeom>
          <a:noFill/>
        </p:spPr>
      </p:pic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4191000" y="3581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/>
              <a:t>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A5C55-B5CA-4917-B088-28B408560B5B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143000"/>
            <a:ext cx="8229600" cy="1143000"/>
          </a:xfrm>
        </p:spPr>
        <p:txBody>
          <a:bodyPr lIns="0" rIns="0" bIns="0" anchor="b"/>
          <a:lstStyle/>
          <a:p>
            <a:r>
              <a:rPr lang="en-US"/>
              <a:t>Federal Expenditures and Unobligated Balance</a:t>
            </a:r>
            <a:r>
              <a:rPr lang="en-US" sz="3500"/>
              <a:t> 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pPr marL="273050" indent="-273050"/>
            <a:endParaRPr lang="en-US"/>
          </a:p>
          <a:p>
            <a:pPr marL="273050" indent="-273050"/>
            <a:r>
              <a:rPr lang="en-US" b="1"/>
              <a:t>10.f. Total Administrative Expenditures</a:t>
            </a:r>
          </a:p>
          <a:p>
            <a:pPr marL="639763" lvl="1" indent="-246063"/>
            <a:r>
              <a:rPr lang="en-US"/>
              <a:t>That portion of 10.e.(expenditures)  attributable to administrative costs </a:t>
            </a:r>
          </a:p>
          <a:p>
            <a:pPr marL="639763" lvl="1" indent="-246063"/>
            <a:r>
              <a:rPr lang="en-US"/>
              <a:t>Limited 10% of total grant award as specified in grant agreement</a:t>
            </a:r>
          </a:p>
          <a:p>
            <a:pPr marL="639763" lvl="1" indent="-246063"/>
            <a:r>
              <a:rPr lang="en-US"/>
              <a:t>Provides ability to assess compliance with administrative limitation </a:t>
            </a:r>
            <a:endParaRPr lang="en-US" sz="4600" b="1"/>
          </a:p>
          <a:p>
            <a:pPr marL="639763" lvl="1" indent="-246063"/>
            <a:endParaRPr lang="en-US"/>
          </a:p>
          <a:p>
            <a:pPr marL="639763" lvl="1" indent="-246063"/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23592-A16F-4771-B65E-C96FDD3A6D54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94594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Administrative Costs</a:t>
            </a:r>
          </a:p>
        </p:txBody>
      </p:sp>
      <p:sp>
        <p:nvSpPr>
          <p:cNvPr id="49459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r>
              <a:rPr lang="en-US" sz="2400"/>
              <a:t>Defined at 20 CFR 667.210(b) and (c)</a:t>
            </a:r>
          </a:p>
          <a:p>
            <a:r>
              <a:rPr lang="en-US" sz="2400"/>
              <a:t>Can be:</a:t>
            </a:r>
          </a:p>
          <a:p>
            <a:pPr lvl="1"/>
            <a:r>
              <a:rPr lang="en-US" sz="2000"/>
              <a:t>Personnel</a:t>
            </a:r>
          </a:p>
          <a:p>
            <a:pPr lvl="1"/>
            <a:r>
              <a:rPr lang="en-US" sz="2000"/>
              <a:t>Non-personnel</a:t>
            </a:r>
          </a:p>
          <a:p>
            <a:pPr lvl="1"/>
            <a:r>
              <a:rPr lang="en-US" sz="2000"/>
              <a:t>Direct</a:t>
            </a:r>
          </a:p>
          <a:p>
            <a:pPr lvl="1"/>
            <a:r>
              <a:rPr lang="en-US" sz="2000"/>
              <a:t>Indirect</a:t>
            </a:r>
          </a:p>
          <a:p>
            <a:r>
              <a:rPr lang="en-US" sz="2400"/>
              <a:t>List of specific functions</a:t>
            </a:r>
          </a:p>
          <a:p>
            <a:r>
              <a:rPr lang="en-US" sz="2400"/>
              <a:t>Allocable portion of necessary and reasonable costs</a:t>
            </a:r>
          </a:p>
        </p:txBody>
      </p:sp>
      <p:sp>
        <p:nvSpPr>
          <p:cNvPr id="494596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/>
          <a:p>
            <a:r>
              <a:rPr lang="en-US" sz="2400"/>
              <a:t>NOT related to the direct provision of services</a:t>
            </a:r>
          </a:p>
          <a:p>
            <a:r>
              <a:rPr lang="en-US" sz="2400"/>
              <a:t>NOT the same as Administration costs under F&amp;A</a:t>
            </a:r>
          </a:p>
          <a:p>
            <a:endParaRPr lang="en-US" sz="2400"/>
          </a:p>
        </p:txBody>
      </p:sp>
      <p:sp>
        <p:nvSpPr>
          <p:cNvPr id="494597" name="Document"/>
          <p:cNvSpPr>
            <a:spLocks noEditPoints="1" noChangeArrowheads="1"/>
          </p:cNvSpPr>
          <p:nvPr/>
        </p:nvSpPr>
        <p:spPr bwMode="auto">
          <a:xfrm>
            <a:off x="7467600" y="48006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7467600" y="5410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HANDOUT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01235-86E6-431A-9B04-68CD2AB2473C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95618" name="Rectang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sz="4000" dirty="0"/>
              <a:t>Administrative Costs under </a:t>
            </a:r>
            <a:r>
              <a:rPr lang="en-US" sz="4000" dirty="0" smtClean="0"/>
              <a:t>TAACCCT</a:t>
            </a:r>
            <a:endParaRPr lang="en-US" sz="4000" dirty="0"/>
          </a:p>
        </p:txBody>
      </p:sp>
      <p:sp>
        <p:nvSpPr>
          <p:cNvPr id="495619" name="Rectangle 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General Administrative functions and coordination of functions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Accounting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Audit resolution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Financial and cash management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Payroll functions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Purchasing</a:t>
            </a:r>
          </a:p>
          <a:p>
            <a:pPr>
              <a:lnSpc>
                <a:spcPct val="80000"/>
              </a:lnSpc>
            </a:pPr>
            <a:r>
              <a:rPr lang="en-US" sz="2000"/>
              <a:t>Costs of goods and services required for administrative functions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Office supplies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Rental and maintenance of office space</a:t>
            </a:r>
          </a:p>
          <a:p>
            <a:pPr>
              <a:lnSpc>
                <a:spcPct val="80000"/>
              </a:lnSpc>
            </a:pPr>
            <a:r>
              <a:rPr lang="en-US" sz="2000"/>
              <a:t>Costs of information systems related t admin functions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Personnel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Procurement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Purchasing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Accounting and payroll</a:t>
            </a:r>
          </a:p>
          <a:p>
            <a:pPr>
              <a:lnSpc>
                <a:spcPct val="80000"/>
              </a:lnSpc>
            </a:pPr>
            <a:r>
              <a:rPr lang="en-US" sz="2000"/>
              <a:t>Awards to vendors that are solely for the performance of administrative functions</a:t>
            </a:r>
          </a:p>
          <a:p>
            <a:pPr lvl="1"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76162-EAD2-45BD-A7E0-264E8BDF5032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762000"/>
          </a:xfrm>
        </p:spPr>
        <p:txBody>
          <a:bodyPr lIns="0" rIns="0" bIns="0" anchor="b"/>
          <a:lstStyle/>
          <a:p>
            <a:r>
              <a:rPr lang="en-US" sz="3200" i="1" dirty="0"/>
              <a:t>Federal Expenditures and Unobligated Balance 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25962"/>
          </a:xfrm>
        </p:spPr>
        <p:txBody>
          <a:bodyPr/>
          <a:lstStyle/>
          <a:p>
            <a:pPr marL="273050" indent="-273050"/>
            <a:r>
              <a:rPr lang="en-US" sz="2000" b="1" dirty="0"/>
              <a:t> 10.g. Federal </a:t>
            </a:r>
            <a:r>
              <a:rPr lang="en-US" sz="2000" b="1" dirty="0" err="1"/>
              <a:t>Unliquidated</a:t>
            </a:r>
            <a:r>
              <a:rPr lang="en-US" sz="2000" b="1" dirty="0"/>
              <a:t> Obligations</a:t>
            </a:r>
          </a:p>
          <a:p>
            <a:pPr marL="673100" lvl="1" indent="-273050">
              <a:buFontTx/>
              <a:buNone/>
            </a:pPr>
            <a:r>
              <a:rPr lang="en-US" sz="2000" dirty="0" smtClean="0"/>
              <a:t>-Obligations for which accrued expenditure has not yet been incurred.</a:t>
            </a:r>
          </a:p>
          <a:p>
            <a:pPr marL="673100" lvl="1" indent="-273050">
              <a:buNone/>
            </a:pPr>
            <a:r>
              <a:rPr lang="en-US" sz="2000" dirty="0" smtClean="0"/>
              <a:t>-Do not include any amount that has been reported on Lines 10e or 10f.</a:t>
            </a:r>
            <a:endParaRPr lang="en-US" sz="2000" dirty="0"/>
          </a:p>
          <a:p>
            <a:pPr marL="273050" indent="-273050"/>
            <a:endParaRPr lang="en-US" sz="2000" dirty="0"/>
          </a:p>
          <a:p>
            <a:pPr marL="273050" indent="-273050"/>
            <a:r>
              <a:rPr lang="en-US" sz="2000" b="1" dirty="0"/>
              <a:t>10.h.Total Federal Obligations</a:t>
            </a:r>
          </a:p>
          <a:p>
            <a:pPr marL="273050" indent="-273050">
              <a:buFontTx/>
              <a:buNone/>
            </a:pPr>
            <a:r>
              <a:rPr lang="en-US" sz="2000" dirty="0"/>
              <a:t>       -10.e.(Expend.) plus 10.g.(</a:t>
            </a:r>
            <a:r>
              <a:rPr lang="en-US" sz="2000" dirty="0" err="1"/>
              <a:t>Unliquid</a:t>
            </a:r>
            <a:r>
              <a:rPr lang="en-US" sz="2000" dirty="0"/>
              <a:t>. </a:t>
            </a:r>
            <a:r>
              <a:rPr lang="en-US" sz="2000" dirty="0" err="1"/>
              <a:t>Oblig</a:t>
            </a:r>
            <a:r>
              <a:rPr lang="en-US" sz="2000" dirty="0" smtClean="0"/>
              <a:t>.)</a:t>
            </a:r>
          </a:p>
          <a:p>
            <a:pPr marL="273050" indent="-273050">
              <a:buFontTx/>
              <a:buNone/>
            </a:pPr>
            <a:r>
              <a:rPr lang="en-US" sz="2000" dirty="0" smtClean="0"/>
              <a:t>	    -Automatic calculation</a:t>
            </a:r>
            <a:endParaRPr lang="en-US" sz="2000" dirty="0"/>
          </a:p>
          <a:p>
            <a:pPr marL="273050" indent="-273050"/>
            <a:endParaRPr lang="en-US" sz="2000" dirty="0"/>
          </a:p>
          <a:p>
            <a:pPr marL="273050" indent="-273050"/>
            <a:r>
              <a:rPr lang="en-US" sz="2000" b="1" dirty="0"/>
              <a:t>10.i. Unobligated Balance of Federal funds</a:t>
            </a:r>
          </a:p>
          <a:p>
            <a:pPr marL="273050" indent="-273050">
              <a:buFontTx/>
              <a:buNone/>
            </a:pPr>
            <a:r>
              <a:rPr lang="en-US" sz="2000" dirty="0"/>
              <a:t>      - 10d.(Authorized) minus 10.h.(Obligations)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43000"/>
            <a:ext cx="8229600" cy="1143000"/>
          </a:xfrm>
        </p:spPr>
        <p:txBody>
          <a:bodyPr lIns="0" rIns="0" bIns="0" anchor="b"/>
          <a:lstStyle/>
          <a:p>
            <a:r>
              <a:rPr lang="en-US"/>
              <a:t>Basic Financial Reporting Requirements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229600" cy="4389438"/>
          </a:xfrm>
        </p:spPr>
        <p:txBody>
          <a:bodyPr/>
          <a:lstStyle/>
          <a:p>
            <a:pPr marL="273050" indent="-273050"/>
            <a:endParaRPr lang="en-US"/>
          </a:p>
          <a:p>
            <a:pPr marL="273050" indent="-273050"/>
            <a:r>
              <a:rPr lang="en-US"/>
              <a:t>DOL Regulations</a:t>
            </a:r>
          </a:p>
          <a:p>
            <a:pPr marL="639763" lvl="1" indent="-246063"/>
            <a:r>
              <a:rPr lang="en-US" sz="3000"/>
              <a:t>29 CFR 97.41</a:t>
            </a:r>
          </a:p>
          <a:p>
            <a:pPr marL="639763" lvl="1" indent="-246063"/>
            <a:r>
              <a:rPr lang="en-US" sz="3000"/>
              <a:t>29 CFR 95.52</a:t>
            </a:r>
          </a:p>
          <a:p>
            <a:pPr marL="639763" lvl="1" indent="-246063"/>
            <a:endParaRPr lang="en-US"/>
          </a:p>
          <a:p>
            <a:pPr marL="273050" indent="-273050"/>
            <a:r>
              <a:rPr lang="en-US"/>
              <a:t>Grant Agreement Specifications</a:t>
            </a:r>
          </a:p>
        </p:txBody>
      </p:sp>
      <p:pic>
        <p:nvPicPr>
          <p:cNvPr id="399364" name="Picture 4" descr="MCj017434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81200"/>
            <a:ext cx="1604963" cy="21891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  <p:bldP spid="2365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F9982-5739-483F-ADD7-CCD73053B5F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11650" name="Picture 2" descr="MPj038471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14400"/>
            <a:ext cx="8382000" cy="4989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5029200" y="3581400"/>
            <a:ext cx="4114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b="1"/>
              <a:t> </a:t>
            </a:r>
            <a:r>
              <a:rPr lang="en-US" b="1">
                <a:latin typeface="Calibri" pitchFamily="34" charset="0"/>
              </a:rPr>
              <a:t>DELIVERED ORDERS  - UNPAID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b="1">
                <a:latin typeface="Calibri" pitchFamily="34" charset="0"/>
              </a:rPr>
              <a:t> DELIVERED ORDERS - PAID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b="1">
                <a:latin typeface="Calibri" pitchFamily="34" charset="0"/>
              </a:rPr>
              <a:t> UNDELIVERED ORDERS - PAID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676400"/>
            <a:ext cx="8610600" cy="4945063"/>
            <a:chOff x="288" y="1048"/>
            <a:chExt cx="5424" cy="3115"/>
          </a:xfrm>
        </p:grpSpPr>
        <p:sp>
          <p:nvSpPr>
            <p:cNvPr id="244741" name="Text Box 5"/>
            <p:cNvSpPr txBox="1">
              <a:spLocks noChangeArrowheads="1"/>
            </p:cNvSpPr>
            <p:nvPr/>
          </p:nvSpPr>
          <p:spPr bwMode="auto">
            <a:xfrm>
              <a:off x="2064" y="1048"/>
              <a:ext cx="2016" cy="3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rPr>
                <a:t>OBLIGATIONS</a:t>
              </a:r>
            </a:p>
          </p:txBody>
        </p:sp>
        <p:sp>
          <p:nvSpPr>
            <p:cNvPr id="411654" name="Text Box 6"/>
            <p:cNvSpPr txBox="1">
              <a:spLocks noChangeArrowheads="1"/>
            </p:cNvSpPr>
            <p:nvPr/>
          </p:nvSpPr>
          <p:spPr bwMode="auto">
            <a:xfrm>
              <a:off x="528" y="3640"/>
              <a:ext cx="20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latin typeface="Calibri" pitchFamily="34" charset="0"/>
                </a:rPr>
                <a:t>UNLIQUIDATED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sz="2400" b="1" dirty="0" smtClean="0">
                  <a:latin typeface="Calibri" pitchFamily="34" charset="0"/>
                </a:rPr>
                <a:t>OBLIGATIONS (Line 10g)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411655" name="Text Box 7"/>
            <p:cNvSpPr txBox="1">
              <a:spLocks noChangeArrowheads="1"/>
            </p:cNvSpPr>
            <p:nvPr/>
          </p:nvSpPr>
          <p:spPr bwMode="auto">
            <a:xfrm>
              <a:off x="3408" y="3640"/>
              <a:ext cx="230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latin typeface="Calibri" pitchFamily="34" charset="0"/>
                </a:rPr>
                <a:t>ACCRUED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sz="2400" b="1" dirty="0" smtClean="0">
                  <a:latin typeface="Calibri" pitchFamily="34" charset="0"/>
                </a:rPr>
                <a:t>EXPENDITURES (Line 10e)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411656" name="Text Box 8"/>
            <p:cNvSpPr txBox="1">
              <a:spLocks noChangeArrowheads="1"/>
            </p:cNvSpPr>
            <p:nvPr/>
          </p:nvSpPr>
          <p:spPr bwMode="auto">
            <a:xfrm>
              <a:off x="288" y="2497"/>
              <a:ext cx="27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b="1"/>
                <a:t> </a:t>
              </a:r>
              <a:r>
                <a:rPr lang="en-US" b="1">
                  <a:latin typeface="Calibri" pitchFamily="34" charset="0"/>
                </a:rPr>
                <a:t>UNDELIVERED ORDERS - UNPAID</a:t>
              </a:r>
            </a:p>
          </p:txBody>
        </p:sp>
        <p:sp>
          <p:nvSpPr>
            <p:cNvPr id="411657" name="AutoShape 9"/>
            <p:cNvSpPr>
              <a:spLocks noChangeArrowheads="1"/>
            </p:cNvSpPr>
            <p:nvPr/>
          </p:nvSpPr>
          <p:spPr bwMode="auto">
            <a:xfrm>
              <a:off x="1200" y="2872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1658" name="AutoShape 10"/>
            <p:cNvSpPr>
              <a:spLocks noChangeArrowheads="1"/>
            </p:cNvSpPr>
            <p:nvPr/>
          </p:nvSpPr>
          <p:spPr bwMode="auto">
            <a:xfrm>
              <a:off x="4014" y="2968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/>
            </a:p>
          </p:txBody>
        </p:sp>
      </p:grpSp>
    </p:spTree>
  </p:cSld>
  <p:clrMapOvr>
    <a:masterClrMapping/>
  </p:clrMapOvr>
  <p:transition spd="med">
    <p:cover dir="ld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76162-EAD2-45BD-A7E0-264E8BDF5032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1143000"/>
          </a:xfrm>
        </p:spPr>
        <p:txBody>
          <a:bodyPr lIns="0" rIns="0" bIns="0" anchor="b"/>
          <a:lstStyle/>
          <a:p>
            <a:r>
              <a:rPr lang="en-US"/>
              <a:t>Federal Expenditures and Unobligated Balance</a:t>
            </a:r>
            <a:r>
              <a:rPr lang="en-US" sz="3500"/>
              <a:t> 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marL="273050" indent="-273050"/>
            <a:endParaRPr lang="en-US" sz="2800" dirty="0"/>
          </a:p>
          <a:p>
            <a:pPr marL="273050" indent="-273050"/>
            <a:r>
              <a:rPr lang="en-US" sz="2800" b="1" dirty="0"/>
              <a:t>10.i. Unobligated Balance of Federal funds</a:t>
            </a:r>
          </a:p>
          <a:p>
            <a:pPr marL="273050" indent="-273050">
              <a:buFontTx/>
              <a:buNone/>
            </a:pPr>
            <a:r>
              <a:rPr lang="en-US" sz="2800" dirty="0"/>
              <a:t>      - 10d.(Authorized) minus 10.h.(Obligations</a:t>
            </a:r>
            <a:r>
              <a:rPr lang="en-US" sz="2800" dirty="0" smtClean="0"/>
              <a:t>)</a:t>
            </a:r>
          </a:p>
          <a:p>
            <a:pPr marL="273050" indent="-273050">
              <a:buFontTx/>
              <a:buNone/>
            </a:pPr>
            <a:r>
              <a:rPr lang="en-US" sz="2800" dirty="0" smtClean="0"/>
              <a:t>      - Automatic calculation</a:t>
            </a:r>
            <a:endParaRPr lang="en-US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B72DC-C3F5-488C-ACCA-A69CFD11811F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933450"/>
          </a:xfrm>
        </p:spPr>
        <p:txBody>
          <a:bodyPr lIns="0" rIns="0" bIns="0" anchor="b"/>
          <a:lstStyle/>
          <a:p>
            <a:r>
              <a:rPr lang="en-US" sz="4200"/>
              <a:t>Recipient Share (Match &amp; Leverage)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273050" indent="-273050"/>
            <a:r>
              <a:rPr lang="en-US" b="1"/>
              <a:t>10.j. Total Recipient Share Required</a:t>
            </a:r>
          </a:p>
          <a:p>
            <a:pPr marL="639763" lvl="1" indent="-246063"/>
            <a:r>
              <a:rPr lang="en-US"/>
              <a:t>Leave blank.  No match requirement. </a:t>
            </a:r>
          </a:p>
          <a:p>
            <a:pPr marL="273050" indent="-273050">
              <a:buFontTx/>
              <a:buNone/>
            </a:pPr>
            <a:endParaRPr lang="en-US" sz="2200"/>
          </a:p>
          <a:p>
            <a:pPr marL="273050" indent="-273050"/>
            <a:r>
              <a:rPr lang="en-US" b="1"/>
              <a:t>10.k. Recipient Share of Expenditures</a:t>
            </a:r>
          </a:p>
          <a:p>
            <a:pPr marL="639763" lvl="1" indent="-246063"/>
            <a:r>
              <a:rPr lang="en-US"/>
              <a:t>Non-DOL/non-Federal expenditures incurred for purposes of subject grant </a:t>
            </a:r>
          </a:p>
          <a:p>
            <a:pPr marL="914400" lvl="2" indent="-246063"/>
            <a:r>
              <a:rPr lang="en-US"/>
              <a:t>Leveraged resources </a:t>
            </a:r>
          </a:p>
          <a:p>
            <a:pPr marL="914400" lvl="2" indent="-246063"/>
            <a:r>
              <a:rPr lang="en-US"/>
              <a:t>Actual expenditures only.  Not planned expenditures or amount of funds donated but not spent.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948CF-C1E5-44B5-B1C2-E23335D6A8D0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7250"/>
          </a:xfrm>
        </p:spPr>
        <p:txBody>
          <a:bodyPr lIns="0" rIns="0" bIns="0" anchor="b"/>
          <a:lstStyle/>
          <a:p>
            <a:r>
              <a:rPr lang="en-US"/>
              <a:t>Recipient Share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389438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r>
              <a:rPr lang="en-US" b="1" dirty="0"/>
              <a:t>10.l. Recipient Share of </a:t>
            </a:r>
            <a:r>
              <a:rPr lang="en-US" b="1" dirty="0" err="1"/>
              <a:t>Unliquidated</a:t>
            </a:r>
            <a:r>
              <a:rPr lang="en-US" b="1" dirty="0"/>
              <a:t> Obligations</a:t>
            </a:r>
          </a:p>
          <a:p>
            <a:pPr marL="639763" lvl="1" indent="-246063">
              <a:lnSpc>
                <a:spcPct val="90000"/>
              </a:lnSpc>
            </a:pPr>
            <a:r>
              <a:rPr lang="en-US" dirty="0" smtClean="0"/>
              <a:t>Accrued expenditure has not yet been incurred.</a:t>
            </a:r>
          </a:p>
          <a:p>
            <a:pPr marL="639763" lvl="1" indent="-246063">
              <a:lnSpc>
                <a:spcPct val="90000"/>
              </a:lnSpc>
            </a:pPr>
            <a:r>
              <a:rPr lang="en-US" dirty="0" smtClean="0"/>
              <a:t>Do not include any amount reported on Line 10k.</a:t>
            </a:r>
            <a:endParaRPr lang="en-US" dirty="0"/>
          </a:p>
          <a:p>
            <a:pPr marL="273050" indent="-273050">
              <a:lnSpc>
                <a:spcPct val="90000"/>
              </a:lnSpc>
              <a:buFontTx/>
              <a:buNone/>
            </a:pPr>
            <a:endParaRPr lang="en-US" sz="2200" dirty="0"/>
          </a:p>
          <a:p>
            <a:pPr marL="273050" indent="-273050">
              <a:lnSpc>
                <a:spcPct val="90000"/>
              </a:lnSpc>
            </a:pPr>
            <a:r>
              <a:rPr lang="en-US" b="1" dirty="0"/>
              <a:t>10.m. Total Recipient Obligations</a:t>
            </a:r>
          </a:p>
          <a:p>
            <a:pPr marL="639763" lvl="1" indent="-246063">
              <a:lnSpc>
                <a:spcPct val="90000"/>
              </a:lnSpc>
            </a:pPr>
            <a:r>
              <a:rPr lang="en-US" dirty="0"/>
              <a:t>10.k.(expend.) plus 10.l.(</a:t>
            </a:r>
            <a:r>
              <a:rPr lang="en-US" dirty="0" err="1"/>
              <a:t>unliquid</a:t>
            </a:r>
            <a:r>
              <a:rPr lang="en-US" dirty="0"/>
              <a:t>. </a:t>
            </a:r>
            <a:r>
              <a:rPr lang="en-US" dirty="0" err="1"/>
              <a:t>oblig</a:t>
            </a:r>
            <a:r>
              <a:rPr lang="en-US" dirty="0" smtClean="0"/>
              <a:t>.)</a:t>
            </a:r>
          </a:p>
          <a:p>
            <a:pPr marL="639763" lvl="1" indent="-246063">
              <a:lnSpc>
                <a:spcPct val="90000"/>
              </a:lnSpc>
            </a:pPr>
            <a:r>
              <a:rPr lang="en-US" dirty="0" smtClean="0"/>
              <a:t>Automatic calculation</a:t>
            </a:r>
            <a:endParaRPr lang="en-US" dirty="0"/>
          </a:p>
          <a:p>
            <a:pPr marL="273050" indent="-273050">
              <a:lnSpc>
                <a:spcPct val="90000"/>
              </a:lnSpc>
            </a:pPr>
            <a:endParaRPr lang="en-US" sz="2200" dirty="0"/>
          </a:p>
          <a:p>
            <a:pPr marL="273050" indent="-273050">
              <a:lnSpc>
                <a:spcPct val="9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948CF-C1E5-44B5-B1C2-E23335D6A8D0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7250"/>
          </a:xfrm>
        </p:spPr>
        <p:txBody>
          <a:bodyPr lIns="0" rIns="0" bIns="0" anchor="b"/>
          <a:lstStyle/>
          <a:p>
            <a:r>
              <a:rPr lang="en-US" dirty="0"/>
              <a:t>Recipient Share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389438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endParaRPr lang="en-US" b="1" dirty="0" smtClean="0"/>
          </a:p>
          <a:p>
            <a:pPr marL="273050" indent="-273050">
              <a:lnSpc>
                <a:spcPct val="90000"/>
              </a:lnSpc>
            </a:pPr>
            <a:r>
              <a:rPr lang="en-US" b="1" dirty="0" smtClean="0"/>
              <a:t>10.n</a:t>
            </a:r>
            <a:r>
              <a:rPr lang="en-US" b="1" dirty="0"/>
              <a:t>. Remaining Recipient Share to Be Provided</a:t>
            </a:r>
          </a:p>
          <a:p>
            <a:pPr marL="639763" lvl="1" indent="-246063">
              <a:lnSpc>
                <a:spcPct val="90000"/>
              </a:lnSpc>
            </a:pPr>
            <a:r>
              <a:rPr lang="en-US" dirty="0"/>
              <a:t>10.j.(zero) minus 10.m.(obligated) </a:t>
            </a:r>
            <a:endParaRPr lang="en-US" dirty="0" smtClean="0"/>
          </a:p>
          <a:p>
            <a:pPr marL="639763" lvl="1" indent="-246063">
              <a:lnSpc>
                <a:spcPct val="90000"/>
              </a:lnSpc>
            </a:pPr>
            <a:r>
              <a:rPr lang="en-US" dirty="0" smtClean="0"/>
              <a:t>Automatic calculation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27806-EE29-4AB1-BB06-5558CD8F521C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781050"/>
          </a:xfrm>
        </p:spPr>
        <p:txBody>
          <a:bodyPr lIns="0" rIns="0" bIns="0" anchor="b"/>
          <a:lstStyle/>
          <a:p>
            <a:r>
              <a:rPr lang="en-US"/>
              <a:t>Program Income Reporting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273050" indent="-273050"/>
            <a:r>
              <a:rPr lang="en-US" b="1" dirty="0"/>
              <a:t>10.o. Total Fed. Program Income Earned</a:t>
            </a:r>
          </a:p>
          <a:p>
            <a:pPr marL="639763" lvl="1" indent="-246063"/>
            <a:r>
              <a:rPr lang="en-US" dirty="0"/>
              <a:t>Production of curriculum</a:t>
            </a:r>
          </a:p>
          <a:p>
            <a:pPr marL="639763" lvl="1" indent="-246063"/>
            <a:r>
              <a:rPr lang="en-US" dirty="0"/>
              <a:t>Sale of products to non-Federal organizations</a:t>
            </a:r>
          </a:p>
          <a:p>
            <a:pPr marL="639763" lvl="1" indent="-246063"/>
            <a:endParaRPr lang="en-US" sz="2000" dirty="0"/>
          </a:p>
          <a:p>
            <a:pPr marL="273050" indent="-273050"/>
            <a:r>
              <a:rPr lang="en-US" b="1" dirty="0"/>
              <a:t>10.p. Program Income Expended</a:t>
            </a:r>
          </a:p>
          <a:p>
            <a:pPr marL="273050" indent="-273050"/>
            <a:endParaRPr lang="en-US" sz="2200" dirty="0"/>
          </a:p>
          <a:p>
            <a:pPr marL="273050" indent="-273050"/>
            <a:r>
              <a:rPr lang="en-US" b="1" dirty="0"/>
              <a:t>10.q. Unexpended Program </a:t>
            </a:r>
            <a:r>
              <a:rPr lang="en-US" b="1" dirty="0" smtClean="0"/>
              <a:t>Income</a:t>
            </a:r>
          </a:p>
          <a:p>
            <a:pPr marL="673100" lvl="1" indent="-273050"/>
            <a:r>
              <a:rPr lang="en-US" b="1" dirty="0" smtClean="0"/>
              <a:t>Line 10o (Earned) – Line 10p (Expended)</a:t>
            </a:r>
          </a:p>
          <a:p>
            <a:pPr marL="673100" lvl="1" indent="-273050"/>
            <a:r>
              <a:rPr lang="en-US" b="1" dirty="0" smtClean="0"/>
              <a:t>Automatic calculation</a:t>
            </a:r>
            <a:endParaRPr lang="en-US" b="1" dirty="0"/>
          </a:p>
        </p:txBody>
      </p:sp>
      <p:pic>
        <p:nvPicPr>
          <p:cNvPr id="452612" name="Picture 4" descr="MCj031209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53248">
            <a:off x="5964238" y="3930650"/>
            <a:ext cx="2514600" cy="17684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5D1A-E7A9-47EC-B405-8B6DAC166883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857250"/>
          </a:xfrm>
        </p:spPr>
        <p:txBody>
          <a:bodyPr lIns="0" rIns="0" bIns="0" anchor="b"/>
          <a:lstStyle/>
          <a:p>
            <a:r>
              <a:rPr lang="en-US"/>
              <a:t>Program Income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389438"/>
          </a:xfrm>
        </p:spPr>
        <p:txBody>
          <a:bodyPr/>
          <a:lstStyle/>
          <a:p>
            <a:pPr marL="273050" indent="-273050"/>
            <a:r>
              <a:rPr lang="en-US" dirty="0"/>
              <a:t>Addition Method – for all ETA </a:t>
            </a:r>
            <a:r>
              <a:rPr lang="en-US" dirty="0" smtClean="0"/>
              <a:t>programs</a:t>
            </a:r>
            <a:endParaRPr lang="en-US" dirty="0"/>
          </a:p>
          <a:p>
            <a:pPr marL="273050" indent="-273050"/>
            <a:r>
              <a:rPr lang="en-US" dirty="0"/>
              <a:t>Must be earned as result of allowable grant </a:t>
            </a:r>
            <a:r>
              <a:rPr lang="en-US" dirty="0" smtClean="0"/>
              <a:t>activity</a:t>
            </a:r>
            <a:endParaRPr lang="en-US" dirty="0"/>
          </a:p>
          <a:p>
            <a:pPr marL="273050" indent="-273050"/>
            <a:r>
              <a:rPr lang="en-US" dirty="0"/>
              <a:t>Added to grant to further eligible program </a:t>
            </a:r>
            <a:r>
              <a:rPr lang="en-US" dirty="0" smtClean="0"/>
              <a:t>objectives</a:t>
            </a:r>
          </a:p>
          <a:p>
            <a:pPr marL="273050" indent="-273050"/>
            <a:r>
              <a:rPr lang="en-US" dirty="0" smtClean="0"/>
              <a:t>Notify your FPO if you feel your grant may be generating program income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D217E-63E9-4612-B505-7BAAB1426373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19200"/>
            <a:ext cx="8229600" cy="1009650"/>
          </a:xfrm>
        </p:spPr>
        <p:txBody>
          <a:bodyPr lIns="0" rIns="0" bIns="0" anchor="b"/>
          <a:lstStyle/>
          <a:p>
            <a:r>
              <a:rPr lang="en-US"/>
              <a:t>Additional Expenditure Data Required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marL="273050" indent="-273050">
              <a:buFontTx/>
              <a:buNone/>
            </a:pPr>
            <a:endParaRPr lang="en-US" sz="2200" b="1" dirty="0"/>
          </a:p>
          <a:p>
            <a:pPr marL="273050" indent="-273050"/>
            <a:r>
              <a:rPr lang="en-US" b="1" dirty="0"/>
              <a:t>11.a. Other Federal Funds Expended</a:t>
            </a:r>
          </a:p>
          <a:p>
            <a:pPr marL="273050" indent="-273050">
              <a:buNone/>
            </a:pP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  <p:bldP spid="2877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66074-24BE-4CF7-83B9-E388FAFD5E25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066800"/>
            <a:ext cx="8229600" cy="1143000"/>
          </a:xfrm>
        </p:spPr>
        <p:txBody>
          <a:bodyPr lIns="0" rIns="0" bIns="0" anchor="b"/>
          <a:lstStyle/>
          <a:p>
            <a:r>
              <a:rPr lang="en-US"/>
              <a:t>Data Sources for </a:t>
            </a:r>
            <a:br>
              <a:rPr lang="en-US"/>
            </a:br>
            <a:r>
              <a:rPr lang="en-US"/>
              <a:t>Financial Reporting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marL="273050" indent="-273050"/>
            <a:r>
              <a:rPr lang="en-US" dirty="0"/>
              <a:t>Accounting system</a:t>
            </a:r>
          </a:p>
          <a:p>
            <a:pPr marL="273050" indent="-273050"/>
            <a:endParaRPr lang="en-US" dirty="0"/>
          </a:p>
          <a:p>
            <a:pPr marL="273050" indent="-273050"/>
            <a:r>
              <a:rPr lang="en-US" dirty="0"/>
              <a:t>Accrual worksheets to convert </a:t>
            </a:r>
          </a:p>
          <a:p>
            <a:pPr marL="273050" indent="-273050">
              <a:buFont typeface="Arial" charset="0"/>
              <a:buNone/>
            </a:pPr>
            <a:r>
              <a:rPr lang="en-US" dirty="0"/>
              <a:t>   from cash to accrual reporting</a:t>
            </a:r>
          </a:p>
          <a:p>
            <a:pPr marL="273050" indent="-273050"/>
            <a:endParaRPr lang="en-US" dirty="0"/>
          </a:p>
          <a:p>
            <a:pPr marL="273050" indent="-273050"/>
            <a:r>
              <a:rPr lang="en-US" dirty="0" smtClean="0"/>
              <a:t>Consortium member reports</a:t>
            </a:r>
            <a:endParaRPr lang="en-US" dirty="0"/>
          </a:p>
          <a:p>
            <a:pPr marL="273050" indent="-273050"/>
            <a:endParaRPr lang="en-US" b="1" dirty="0"/>
          </a:p>
        </p:txBody>
      </p:sp>
      <p:pic>
        <p:nvPicPr>
          <p:cNvPr id="460804" name="Picture 4" descr="MPj042241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590800"/>
            <a:ext cx="2439988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  <p:bldP spid="28979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4006A-C492-44EA-8ABF-A5DBEA4687A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857250"/>
          </a:xfrm>
        </p:spPr>
        <p:txBody>
          <a:bodyPr lIns="0" rIns="0" bIns="0" anchor="b"/>
          <a:lstStyle/>
          <a:p>
            <a:r>
              <a:rPr lang="en-US"/>
              <a:t>Data Integrity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153400" cy="4389438"/>
          </a:xfrm>
        </p:spPr>
        <p:txBody>
          <a:bodyPr/>
          <a:lstStyle/>
          <a:p>
            <a:pPr marL="273050" indent="-273050"/>
            <a:r>
              <a:rPr lang="en-US" sz="2800"/>
              <a:t>Grantees are in charge of data</a:t>
            </a:r>
          </a:p>
          <a:p>
            <a:pPr marL="273050" indent="-273050"/>
            <a:endParaRPr lang="en-US" sz="2800"/>
          </a:p>
          <a:p>
            <a:pPr marL="273050" indent="-273050"/>
            <a:r>
              <a:rPr lang="en-US" sz="2800"/>
              <a:t>Incomplete or erroneous </a:t>
            </a:r>
          </a:p>
          <a:p>
            <a:pPr marL="273050" indent="-273050">
              <a:buFont typeface="Arial" charset="0"/>
              <a:buNone/>
            </a:pPr>
            <a:r>
              <a:rPr lang="en-US" sz="2800"/>
              <a:t>	data and/or late submittal </a:t>
            </a:r>
          </a:p>
          <a:p>
            <a:pPr marL="273050" indent="-273050">
              <a:buFont typeface="Arial" charset="0"/>
              <a:buNone/>
            </a:pPr>
            <a:r>
              <a:rPr lang="en-US" sz="2800"/>
              <a:t>	of reports impacts ETA’s financial credibility</a:t>
            </a:r>
          </a:p>
          <a:p>
            <a:pPr marL="273050" indent="-273050"/>
            <a:endParaRPr lang="en-US" sz="2800"/>
          </a:p>
          <a:p>
            <a:pPr marL="273050" indent="-273050"/>
            <a:r>
              <a:rPr lang="en-US" sz="2800"/>
              <a:t>Further funding for ETA programs is contingent upon expending this year’s funds this year</a:t>
            </a:r>
          </a:p>
        </p:txBody>
      </p:sp>
      <p:pic>
        <p:nvPicPr>
          <p:cNvPr id="471044" name="Picture 4" descr="MCBD04969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00200"/>
            <a:ext cx="1905000" cy="20732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1143000"/>
          </a:xfrm>
        </p:spPr>
        <p:txBody>
          <a:bodyPr lIns="0" rIns="0" bIns="0" anchor="b"/>
          <a:lstStyle/>
          <a:p>
            <a:r>
              <a:rPr lang="en-US"/>
              <a:t>ETA-9130 Reporting Basics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>
              <a:lnSpc>
                <a:spcPct val="90000"/>
              </a:lnSpc>
            </a:pPr>
            <a:endParaRPr lang="en-US" sz="3300" b="1"/>
          </a:p>
          <a:p>
            <a:pPr marL="273050" indent="-273050">
              <a:lnSpc>
                <a:spcPct val="90000"/>
              </a:lnSpc>
            </a:pPr>
            <a:r>
              <a:rPr lang="en-US" sz="3300"/>
              <a:t>BASIS - Accrual</a:t>
            </a:r>
          </a:p>
          <a:p>
            <a:pPr marL="273050" indent="-273050">
              <a:lnSpc>
                <a:spcPct val="90000"/>
              </a:lnSpc>
            </a:pPr>
            <a:endParaRPr lang="en-US" sz="3300"/>
          </a:p>
          <a:p>
            <a:pPr marL="273050" indent="-273050">
              <a:lnSpc>
                <a:spcPct val="90000"/>
              </a:lnSpc>
            </a:pPr>
            <a:r>
              <a:rPr lang="en-US" sz="3300"/>
              <a:t>FREQUENCY – Quarterly</a:t>
            </a:r>
          </a:p>
          <a:p>
            <a:pPr marL="273050" indent="-273050">
              <a:lnSpc>
                <a:spcPct val="90000"/>
              </a:lnSpc>
            </a:pPr>
            <a:endParaRPr lang="en-US" sz="3300"/>
          </a:p>
          <a:p>
            <a:pPr marL="273050" indent="-273050">
              <a:lnSpc>
                <a:spcPct val="90000"/>
              </a:lnSpc>
            </a:pPr>
            <a:r>
              <a:rPr lang="en-US" sz="3300"/>
              <a:t>DUE – 45 Days after quarter end </a:t>
            </a:r>
          </a:p>
          <a:p>
            <a:pPr marL="273050" indent="-273050">
              <a:lnSpc>
                <a:spcPct val="90000"/>
              </a:lnSpc>
              <a:buFontTx/>
              <a:buNone/>
            </a:pPr>
            <a:r>
              <a:rPr lang="en-US" sz="3300"/>
              <a:t>               for ALL ETA Programs</a:t>
            </a:r>
          </a:p>
          <a:p>
            <a:pPr marL="273050" indent="-273050">
              <a:lnSpc>
                <a:spcPct val="90000"/>
              </a:lnSpc>
              <a:buFontTx/>
              <a:buNone/>
            </a:pPr>
            <a:r>
              <a:rPr lang="en-US" sz="3300"/>
              <a:t>                         </a:t>
            </a:r>
          </a:p>
          <a:p>
            <a:pPr marL="273050" indent="-273050">
              <a:lnSpc>
                <a:spcPct val="90000"/>
              </a:lnSpc>
              <a:buFontTx/>
              <a:buNone/>
            </a:pPr>
            <a:r>
              <a:rPr lang="en-US" sz="3300"/>
              <a:t> </a:t>
            </a:r>
          </a:p>
        </p:txBody>
      </p:sp>
      <p:pic>
        <p:nvPicPr>
          <p:cNvPr id="401412" name="Picture 4" descr="MCj035221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09800"/>
            <a:ext cx="2057400" cy="1784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B8ECC-70BF-4EE3-B7F8-DE7D3AF1E3E2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 lIns="0" rIns="0" bIns="0" anchor="b"/>
          <a:lstStyle/>
          <a:p>
            <a:r>
              <a:rPr lang="en-US" b="1"/>
              <a:t>Questions??</a:t>
            </a:r>
          </a:p>
        </p:txBody>
      </p:sp>
      <p:pic>
        <p:nvPicPr>
          <p:cNvPr id="475139" name="Picture 3" descr="MCj04315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860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7250"/>
          </a:xfrm>
        </p:spPr>
        <p:txBody>
          <a:bodyPr lIns="0" rIns="0" bIns="0" anchor="b"/>
          <a:lstStyle/>
          <a:p>
            <a:r>
              <a:rPr lang="en-US"/>
              <a:t>ETA-9130 Reporting Basics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3378200"/>
          </a:xfrm>
        </p:spPr>
        <p:txBody>
          <a:bodyPr/>
          <a:lstStyle/>
          <a:p>
            <a:pPr marL="273050" indent="-273050"/>
            <a:r>
              <a:rPr lang="en-US"/>
              <a:t>Final Quarterly Report – Due 45 days after grant end or expiration of funds (whichever comes first)</a:t>
            </a:r>
            <a:endParaRPr lang="en-US" sz="2600"/>
          </a:p>
          <a:p>
            <a:pPr marL="273050" indent="-273050"/>
            <a:r>
              <a:rPr lang="en-US"/>
              <a:t>Closeout Report – Due 90 days after grant end (triggered by DOL acceptance of Final Report)</a:t>
            </a:r>
            <a:endParaRPr lang="en-US" sz="2600"/>
          </a:p>
          <a:p>
            <a:pPr marL="273050" indent="-273050"/>
            <a:r>
              <a:rPr lang="en-US"/>
              <a:t>Transmission Method – ETA on-line reporting system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67D85-CB95-44E3-AFD8-B2BE8C9094A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 lIns="0" rIns="0" bIns="0" anchor="b"/>
          <a:lstStyle/>
          <a:p>
            <a:r>
              <a:rPr lang="en-US" dirty="0" smtClean="0"/>
              <a:t>Consortiums</a:t>
            </a:r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754563"/>
          </a:xfrm>
        </p:spPr>
        <p:txBody>
          <a:bodyPr/>
          <a:lstStyle/>
          <a:p>
            <a:pPr marL="273050" indent="-273050"/>
            <a:r>
              <a:rPr lang="en-US" dirty="0" smtClean="0"/>
              <a:t>Each member institution of a consortium </a:t>
            </a:r>
            <a:r>
              <a:rPr lang="en-US" dirty="0"/>
              <a:t>must submit quarterly financial reports via ETA’s online reporting </a:t>
            </a:r>
            <a:r>
              <a:rPr lang="en-US" dirty="0" smtClean="0"/>
              <a:t>system</a:t>
            </a:r>
          </a:p>
          <a:p>
            <a:pPr marL="273050" indent="-273050"/>
            <a:r>
              <a:rPr lang="en-US" dirty="0" smtClean="0"/>
              <a:t>Separate ETA-9130 </a:t>
            </a:r>
          </a:p>
          <a:p>
            <a:pPr marL="273050" indent="-273050"/>
            <a:r>
              <a:rPr lang="en-US" dirty="0" smtClean="0"/>
              <a:t>Separate PIN and Password</a:t>
            </a:r>
          </a:p>
        </p:txBody>
      </p:sp>
      <p:pic>
        <p:nvPicPr>
          <p:cNvPr id="496649" name="Picture 9" descr="MC90007880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657600"/>
            <a:ext cx="2990850" cy="172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407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  <p:bldP spid="267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7A091-19D6-4884-8E21-9EB7CDB78ED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7250"/>
          </a:xfrm>
        </p:spPr>
        <p:txBody>
          <a:bodyPr lIns="0" rIns="0" bIns="0" anchor="b"/>
          <a:lstStyle/>
          <a:p>
            <a:r>
              <a:rPr lang="en-US" dirty="0"/>
              <a:t>On-Line Reporting System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273050" indent="-273050"/>
            <a:r>
              <a:rPr lang="en-US"/>
              <a:t>E-Grants</a:t>
            </a:r>
          </a:p>
          <a:p>
            <a:pPr marL="273050" indent="-273050"/>
            <a:endParaRPr lang="en-US"/>
          </a:p>
          <a:p>
            <a:pPr marL="273050" indent="-273050"/>
            <a:r>
              <a:rPr lang="en-US"/>
              <a:t>Program-specific software with required data elements provided to grantees</a:t>
            </a:r>
          </a:p>
          <a:p>
            <a:pPr marL="273050" indent="-273050"/>
            <a:endParaRPr lang="en-US"/>
          </a:p>
          <a:p>
            <a:pPr marL="273050" indent="-273050"/>
            <a:r>
              <a:rPr lang="en-US"/>
              <a:t>Pop-up instructions embedded for quick and easy reference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5150D-6814-4AEA-97C5-E3624DB4049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81050"/>
          </a:xfrm>
        </p:spPr>
        <p:txBody>
          <a:bodyPr lIns="0" rIns="0" bIns="0" anchor="b"/>
          <a:lstStyle/>
          <a:p>
            <a:r>
              <a:rPr lang="en-US" sz="4000"/>
              <a:t>Accessing Reporting System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273050" indent="-273050"/>
            <a:r>
              <a:rPr lang="en-US"/>
              <a:t>Follow instructions in Execution letter or as otherwise provided by ETA</a:t>
            </a:r>
          </a:p>
          <a:p>
            <a:pPr marL="273050" indent="-273050"/>
            <a:endParaRPr lang="en-US" sz="2200"/>
          </a:p>
          <a:p>
            <a:pPr marL="273050" indent="-273050"/>
            <a:r>
              <a:rPr lang="en-US"/>
              <a:t>Provide requested reporting contact information</a:t>
            </a:r>
          </a:p>
          <a:p>
            <a:pPr marL="273050" indent="-273050"/>
            <a:endParaRPr lang="en-US" sz="2200"/>
          </a:p>
          <a:p>
            <a:pPr marL="273050" indent="-273050"/>
            <a:r>
              <a:rPr lang="en-US"/>
              <a:t>An e-mail is sent to primary contact with password and PIN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1903B-AF54-4180-A583-D969FF1872F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 lIns="0" rIns="0" bIns="0" anchor="b"/>
          <a:lstStyle/>
          <a:p>
            <a:r>
              <a:rPr lang="en-US"/>
              <a:t>On-Line Reporting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5000"/>
            <a:ext cx="5257800" cy="4389438"/>
          </a:xfrm>
        </p:spPr>
        <p:txBody>
          <a:bodyPr>
            <a:normAutofit fontScale="92500" lnSpcReduction="10000"/>
          </a:bodyPr>
          <a:lstStyle/>
          <a:p>
            <a:pPr marL="273050" indent="-273050"/>
            <a:r>
              <a:rPr lang="en-US"/>
              <a:t>Password issued to access system</a:t>
            </a:r>
          </a:p>
          <a:p>
            <a:pPr marL="273050" indent="-273050"/>
            <a:endParaRPr lang="en-US" sz="2800"/>
          </a:p>
          <a:p>
            <a:pPr marL="273050" indent="-273050"/>
            <a:r>
              <a:rPr lang="en-US"/>
              <a:t>PIN issued to certify data</a:t>
            </a:r>
          </a:p>
          <a:p>
            <a:pPr marL="273050" indent="-273050"/>
            <a:endParaRPr lang="en-US" sz="2800"/>
          </a:p>
          <a:p>
            <a:pPr marL="273050" indent="-273050"/>
            <a:r>
              <a:rPr lang="en-US"/>
              <a:t>Instructions link provides information on how to use system</a:t>
            </a:r>
          </a:p>
          <a:p>
            <a:pPr marL="273050" indent="-273050">
              <a:buFontTx/>
              <a:buNone/>
            </a:pPr>
            <a:r>
              <a:rPr lang="en-US"/>
              <a:t>        </a:t>
            </a:r>
          </a:p>
        </p:txBody>
      </p:sp>
      <p:pic>
        <p:nvPicPr>
          <p:cNvPr id="466948" name="Picture 4" descr="MPj03905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362200"/>
            <a:ext cx="28194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Financial Reporting  ETA 9130&amp;quot;&quot;/&gt;&lt;property id=&quot;20307&quot; value=&quot;423&quot;/&gt;&lt;/object&gt;&lt;object type=&quot;3&quot; unique_id=&quot;10004&quot;&gt;&lt;property id=&quot;20148&quot; value=&quot;5&quot;/&gt;&lt;property id=&quot;20300&quot; value=&quot;Slide 2 - &amp;quot;Learning Objectives&amp;quot;&quot;/&gt;&lt;property id=&quot;20307&quot; value=&quot;441&quot;/&gt;&lt;/object&gt;&lt;object type=&quot;3&quot; unique_id=&quot;10005&quot;&gt;&lt;property id=&quot;20148&quot; value=&quot;5&quot;/&gt;&lt;property id=&quot;20300&quot; value=&quot;Slide 3 - &amp;quot;Basic Financial Reporting Requirements&amp;quot;&quot;/&gt;&lt;property id=&quot;20307&quot; value=&quot;442&quot;/&gt;&lt;/object&gt;&lt;object type=&quot;3&quot; unique_id=&quot;10006&quot;&gt;&lt;property id=&quot;20148&quot; value=&quot;5&quot;/&gt;&lt;property id=&quot;20300&quot; value=&quot;Slide 4 - &amp;quot;ETA-9130 Reporting Basics&amp;quot;&quot;/&gt;&lt;property id=&quot;20307&quot; value=&quot;443&quot;/&gt;&lt;/object&gt;&lt;object type=&quot;3&quot; unique_id=&quot;10007&quot;&gt;&lt;property id=&quot;20148&quot; value=&quot;5&quot;/&gt;&lt;property id=&quot;20300&quot; value=&quot;Slide 5 - &amp;quot;ETA-9130 Reporting Basics&amp;quot;&quot;/&gt;&lt;property id=&quot;20307&quot; value=&quot;444&quot;/&gt;&lt;/object&gt;&lt;object type=&quot;3&quot; unique_id=&quot;10008&quot;&gt;&lt;property id=&quot;20148&quot; value=&quot;5&quot;/&gt;&lt;property id=&quot;20300&quot; value=&quot;Slide 6 - &amp;quot;Consortiums&amp;quot;&quot;/&gt;&lt;property id=&quot;20307&quot; value=&quot;515&quot;/&gt;&lt;/object&gt;&lt;object type=&quot;3&quot; unique_id=&quot;10009&quot;&gt;&lt;property id=&quot;20148&quot; value=&quot;5&quot;/&gt;&lt;property id=&quot;20300&quot; value=&quot;Slide 7 - &amp;quot;On-Line Reporting System&amp;quot;&quot;/&gt;&lt;property id=&quot;20307&quot; value=&quot;510&quot;/&gt;&lt;/object&gt;&lt;object type=&quot;3&quot; unique_id=&quot;10010&quot;&gt;&lt;property id=&quot;20148&quot; value=&quot;5&quot;/&gt;&lt;property id=&quot;20300&quot; value=&quot;Slide 8 - &amp;quot;Accessing Reporting System&amp;quot;&quot;/&gt;&lt;property id=&quot;20307&quot; value=&quot;511&quot;/&gt;&lt;/object&gt;&lt;object type=&quot;3&quot; unique_id=&quot;10011&quot;&gt;&lt;property id=&quot;20148&quot; value=&quot;5&quot;/&gt;&lt;property id=&quot;20300&quot; value=&quot;Slide 9 - &amp;quot;On-Line Reporting&amp;quot;&quot;/&gt;&lt;property id=&quot;20307&quot; value=&quot;512&quot;/&gt;&lt;/object&gt;&lt;object type=&quot;3&quot; unique_id=&quot;10012&quot;&gt;&lt;property id=&quot;20148&quot; value=&quot;5&quot;/&gt;&lt;property id=&quot;20300&quot; value=&quot;Slide 10 - &amp;quot;On-Line Reporting&amp;quot;&quot;/&gt;&lt;property id=&quot;20307&quot; value=&quot;513&quot;/&gt;&lt;/object&gt;&lt;object type=&quot;3&quot; unique_id=&quot;10013&quot;&gt;&lt;property id=&quot;20148&quot; value=&quot;5&quot;/&gt;&lt;property id=&quot;20300&quot; value=&quot;Slide 11 - &amp;quot;Reporting Contacts&amp;quot;&quot;/&gt;&lt;property id=&quot;20307&quot; value=&quot;514&quot;/&gt;&lt;/object&gt;&lt;object type=&quot;3&quot; unique_id=&quot;10014&quot;&gt;&lt;property id=&quot;20148&quot; value=&quot;5&quot;/&gt;&lt;property id=&quot;20300&quot; value=&quot;Slide 12 - &amp;quot;Accrual Accounting What Does It Mean?&amp;quot;&quot;/&gt;&lt;property id=&quot;20307&quot; value=&quot;449&quot;/&gt;&lt;/object&gt;&lt;object type=&quot;3&quot; unique_id=&quot;10015&quot;&gt;&lt;property id=&quot;20148&quot; value=&quot;5&quot;/&gt;&lt;property id=&quot;20300&quot; value=&quot;Slide 13 - &amp;quot;Accrual Reporting Why?&amp;quot;&quot;/&gt;&lt;property id=&quot;20307&quot; value=&quot;445&quot;/&gt;&lt;/object&gt;&lt;object type=&quot;3&quot; unique_id=&quot;10016&quot;&gt;&lt;property id=&quot;20148&quot; value=&quot;5&quot;/&gt;&lt;property id=&quot;20300&quot; value=&quot;Slide 14 - &amp;quot;“Definitions” TEGL:  28-10&amp;quot;&quot;/&gt;&lt;property id=&quot;20307&quot; value=&quot;446&quot;/&gt;&lt;/object&gt;&lt;object type=&quot;3&quot; unique_id=&quot;10017&quot;&gt;&lt;property id=&quot;20148&quot; value=&quot;5&quot;/&gt;&lt;property id=&quot;20300&quot; value=&quot;Slide 15 - &amp;quot;Types of Accrued Costs&amp;quot;&quot;/&gt;&lt;property id=&quot;20307&quot; value=&quot;451&quot;/&gt;&lt;/object&gt;&lt;object type=&quot;3&quot; unique_id=&quot;10018&quot;&gt;&lt;property id=&quot;20148&quot; value=&quot;5&quot;/&gt;&lt;property id=&quot;20300&quot; value=&quot;Slide 16 - &amp;quot;Salaries of Employees&amp;quot;&quot;/&gt;&lt;property id=&quot;20307&quot; value=&quot;452&quot;/&gt;&lt;/object&gt;&lt;object type=&quot;3&quot; unique_id=&quot;10019&quot;&gt;&lt;property id=&quot;20148&quot; value=&quot;5&quot;/&gt;&lt;property id=&quot;20300&quot; value=&quot;Slide 17 - &amp;quot;Travel Expenses&amp;quot;&quot;/&gt;&lt;property id=&quot;20307&quot; value=&quot;455&quot;/&gt;&lt;/object&gt;&lt;object type=&quot;3&quot; unique_id=&quot;10020&quot;&gt;&lt;property id=&quot;20148&quot; value=&quot;5&quot;/&gt;&lt;property id=&quot;20300&quot; value=&quot;Slide 18 - &amp;quot;Rental Costs&amp;quot;&quot;/&gt;&lt;property id=&quot;20307&quot; value=&quot;456&quot;/&gt;&lt;/object&gt;&lt;object type=&quot;3&quot; unique_id=&quot;10021&quot;&gt;&lt;property id=&quot;20148&quot; value=&quot;5&quot;/&gt;&lt;property id=&quot;20300&quot; value=&quot;Slide 19 - &amp;quot;What are NOT Accruals?&amp;quot;&quot;/&gt;&lt;property id=&quot;20307&quot; value=&quot;457&quot;/&gt;&lt;/object&gt;&lt;object type=&quot;3&quot; unique_id=&quot;10022&quot;&gt;&lt;property id=&quot;20148&quot; value=&quot;5&quot;/&gt;&lt;property id=&quot;20300&quot; value=&quot;Slide 20 - &amp;quot;NOTE&amp;quot;&quot;/&gt;&lt;property id=&quot;20307&quot; value=&quot;458&quot;/&gt;&lt;/object&gt;&lt;object type=&quot;3&quot; unique_id=&quot;10023&quot;&gt;&lt;property id=&quot;20148&quot; value=&quot;5&quot;/&gt;&lt;property id=&quot;20300&quot; value=&quot;Slide 21 - &amp;quot;Reminder – Unallowable Costs&amp;quot;&quot;/&gt;&lt;property id=&quot;20307&quot; value=&quot;487&quot;/&gt;&lt;/object&gt;&lt;object type=&quot;3&quot; unique_id=&quot;10024&quot;&gt;&lt;property id=&quot;20148&quot; value=&quot;5&quot;/&gt;&lt;property id=&quot;20300&quot; value=&quot;Slide 22 - &amp;quot;The ETA 9130&amp;quot;&quot;/&gt;&lt;property id=&quot;20307&quot; value=&quot;461&quot;/&gt;&lt;/object&gt;&lt;object type=&quot;3&quot; unique_id=&quot;10025&quot;&gt;&lt;property id=&quot;20148&quot; value=&quot;5&quot;/&gt;&lt;property id=&quot;20300&quot; value=&quot;Slide 23 - &amp;quot;Federal Cash &amp;quot;&quot;/&gt;&lt;property id=&quot;20307&quot; value=&quot;462&quot;/&gt;&lt;/object&gt;&lt;object type=&quot;3&quot; unique_id=&quot;10026&quot;&gt;&lt;property id=&quot;20148&quot; value=&quot;5&quot;/&gt;&lt;property id=&quot;20300&quot; value=&quot;Slide 24 - &amp;quot;Federal Expenditures and Unobligated Balance  &amp;quot;&quot;/&gt;&lt;property id=&quot;20307&quot; value=&quot;463&quot;/&gt;&lt;/object&gt;&lt;object type=&quot;3&quot; unique_id=&quot;10027&quot;&gt;&lt;property id=&quot;20148&quot; value=&quot;5&quot;/&gt;&lt;property id=&quot;20300&quot; value=&quot;Slide 25 - &amp;quot;Accrued Expenditures – Line 10e&amp;quot;&quot;/&gt;&lt;property id=&quot;20307&quot; value=&quot;508&quot;/&gt;&lt;/object&gt;&lt;object type=&quot;3&quot; unique_id=&quot;10028&quot;&gt;&lt;property id=&quot;20148&quot; value=&quot;5&quot;/&gt;&lt;property id=&quot;20300&quot; value=&quot;Slide 26 - &amp;quot;Federal Expenditures and Unobligated Balance &amp;quot;&quot;/&gt;&lt;property id=&quot;20307&quot; value=&quot;464&quot;/&gt;&lt;/object&gt;&lt;object type=&quot;3&quot; unique_id=&quot;10029&quot;&gt;&lt;property id=&quot;20148&quot; value=&quot;5&quot;/&gt;&lt;property id=&quot;20300&quot; value=&quot;Slide 27 - &amp;quot;Administrative Costs&amp;quot;&quot;/&gt;&lt;property id=&quot;20307&quot; value=&quot;491&quot;/&gt;&lt;/object&gt;&lt;object type=&quot;3&quot; unique_id=&quot;10030&quot;&gt;&lt;property id=&quot;20148&quot; value=&quot;5&quot;/&gt;&lt;property id=&quot;20300&quot; value=&quot;Slide 28 - &amp;quot;Administrative Costs under TAACCCT&amp;quot;&quot;/&gt;&lt;property id=&quot;20307&quot; value=&quot;492&quot;/&gt;&lt;/object&gt;&lt;object type=&quot;3&quot; unique_id=&quot;10031&quot;&gt;&lt;property id=&quot;20148&quot; value=&quot;5&quot;/&gt;&lt;property id=&quot;20300&quot; value=&quot;Slide 29 - &amp;quot;Federal Expenditures and Unobligated Balance &amp;quot;&quot;/&gt;&lt;property id=&quot;20307&quot; value=&quot;466&quot;/&gt;&lt;/object&gt;&lt;object type=&quot;3&quot; unique_id=&quot;10032&quot;&gt;&lt;property id=&quot;20148&quot; value=&quot;5&quot;/&gt;&lt;property id=&quot;20300&quot; value=&quot;Slide 30&quot;/&gt;&lt;property id=&quot;20307&quot; value=&quot;509&quot;/&gt;&lt;/object&gt;&lt;object type=&quot;3&quot; unique_id=&quot;10033&quot;&gt;&lt;property id=&quot;20148&quot; value=&quot;5&quot;/&gt;&lt;property id=&quot;20300&quot; value=&quot;Slide 31 - &amp;quot;Federal Expenditures and Unobligated Balance &amp;quot;&quot;/&gt;&lt;property id=&quot;20307&quot; value=&quot;496&quot;/&gt;&lt;/object&gt;&lt;object type=&quot;3&quot; unique_id=&quot;10034&quot;&gt;&lt;property id=&quot;20148&quot; value=&quot;5&quot;/&gt;&lt;property id=&quot;20300&quot; value=&quot;Slide 32 - &amp;quot;Recipient Share (Match &amp;amp; Leverage)&amp;quot;&quot;/&gt;&lt;property id=&quot;20307&quot; value=&quot;467&quot;/&gt;&lt;/object&gt;&lt;object type=&quot;3&quot; unique_id=&quot;10035&quot;&gt;&lt;property id=&quot;20148&quot; value=&quot;5&quot;/&gt;&lt;property id=&quot;20300&quot; value=&quot;Slide 33 - &amp;quot;Recipient Share&amp;quot;&quot;/&gt;&lt;property id=&quot;20307&quot; value=&quot;468&quot;/&gt;&lt;/object&gt;&lt;object type=&quot;3&quot; unique_id=&quot;10036&quot;&gt;&lt;property id=&quot;20148&quot; value=&quot;5&quot;/&gt;&lt;property id=&quot;20300&quot; value=&quot;Slide 34 - &amp;quot;Recipient Share&amp;quot;&quot;/&gt;&lt;property id=&quot;20307&quot; value=&quot;497&quot;/&gt;&lt;/object&gt;&lt;object type=&quot;3&quot; unique_id=&quot;10037&quot;&gt;&lt;property id=&quot;20148&quot; value=&quot;5&quot;/&gt;&lt;property id=&quot;20300&quot; value=&quot;Slide 35 - &amp;quot;Program Income Reporting&amp;quot;&quot;/&gt;&lt;property id=&quot;20307&quot; value=&quot;469&quot;/&gt;&lt;/object&gt;&lt;object type=&quot;3&quot; unique_id=&quot;10038&quot;&gt;&lt;property id=&quot;20148&quot; value=&quot;5&quot;/&gt;&lt;property id=&quot;20300&quot; value=&quot;Slide 36 - &amp;quot;Program Income&amp;quot;&quot;/&gt;&lt;property id=&quot;20307&quot; value=&quot;470&quot;/&gt;&lt;/object&gt;&lt;object type=&quot;3&quot; unique_id=&quot;10039&quot;&gt;&lt;property id=&quot;20148&quot; value=&quot;5&quot;/&gt;&lt;property id=&quot;20300&quot; value=&quot;Slide 37 - &amp;quot;Additional Expenditure Data Required&amp;quot;&quot;/&gt;&lt;property id=&quot;20307&quot; value=&quot;472&quot;/&gt;&lt;/object&gt;&lt;object type=&quot;3&quot; unique_id=&quot;10040&quot;&gt;&lt;property id=&quot;20148&quot; value=&quot;5&quot;/&gt;&lt;property id=&quot;20300&quot; value=&quot;Slide 38 - &amp;quot;Data Sources for  Financial Reporting&amp;quot;&quot;/&gt;&lt;property id=&quot;20307&quot; value=&quot;505&quot;/&gt;&lt;/object&gt;&lt;object type=&quot;3&quot; unique_id=&quot;10041&quot;&gt;&lt;property id=&quot;20148&quot; value=&quot;5&quot;/&gt;&lt;property id=&quot;20300&quot; value=&quot;Slide 39 - &amp;quot;Data Integrity&amp;quot;&quot;/&gt;&lt;property id=&quot;20307&quot; value=&quot;506&quot;/&gt;&lt;/object&gt;&lt;object type=&quot;3&quot; unique_id=&quot;10042&quot;&gt;&lt;property id=&quot;20148&quot; value=&quot;5&quot;/&gt;&lt;property id=&quot;20300&quot; value=&quot;Slide 40 - &amp;quot;Questions??&amp;quot;&quot;/&gt;&lt;property id=&quot;20307&quot; value=&quot;480&quot;/&gt;&lt;/object&gt;&lt;/object&gt;&lt;object type=&quot;8&quot; unique_id=&quot;1008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3792</TotalTime>
  <Words>1308</Words>
  <Application>Microsoft Office PowerPoint</Application>
  <PresentationFormat>On-screen Show (4:3)</PresentationFormat>
  <Paragraphs>427</Paragraphs>
  <Slides>40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Financial Reporting  ETA 9130</vt:lpstr>
      <vt:lpstr>Learning Objectives</vt:lpstr>
      <vt:lpstr>Basic Financial Reporting Requirements</vt:lpstr>
      <vt:lpstr>ETA-9130 Reporting Basics</vt:lpstr>
      <vt:lpstr>ETA-9130 Reporting Basics</vt:lpstr>
      <vt:lpstr>Consortiums</vt:lpstr>
      <vt:lpstr>On-Line Reporting System</vt:lpstr>
      <vt:lpstr>Accessing Reporting System</vt:lpstr>
      <vt:lpstr>On-Line Reporting</vt:lpstr>
      <vt:lpstr>On-Line Reporting</vt:lpstr>
      <vt:lpstr>Reporting Contacts</vt:lpstr>
      <vt:lpstr>Accrual Accounting What Does It Mean?</vt:lpstr>
      <vt:lpstr>Accrual Reporting Why?</vt:lpstr>
      <vt:lpstr>“Definitions” TEGL:  28-10</vt:lpstr>
      <vt:lpstr>Types of Accrued Costs</vt:lpstr>
      <vt:lpstr>Salaries of Employees</vt:lpstr>
      <vt:lpstr>Travel Expenses</vt:lpstr>
      <vt:lpstr>Rental Costs</vt:lpstr>
      <vt:lpstr>What are NOT Accruals?</vt:lpstr>
      <vt:lpstr>NOTE</vt:lpstr>
      <vt:lpstr>Reminder – Unallowable Costs</vt:lpstr>
      <vt:lpstr>The ETA 9130</vt:lpstr>
      <vt:lpstr>Federal Cash </vt:lpstr>
      <vt:lpstr>Federal Expenditures and Unobligated Balance  </vt:lpstr>
      <vt:lpstr>Accrued Expenditures – Line 10e</vt:lpstr>
      <vt:lpstr>Federal Expenditures and Unobligated Balance </vt:lpstr>
      <vt:lpstr>Administrative Costs</vt:lpstr>
      <vt:lpstr>Administrative Costs under TAACCCT</vt:lpstr>
      <vt:lpstr>Federal Expenditures and Unobligated Balance </vt:lpstr>
      <vt:lpstr>PowerPoint Presentation</vt:lpstr>
      <vt:lpstr>Federal Expenditures and Unobligated Balance </vt:lpstr>
      <vt:lpstr>Recipient Share (Match &amp; Leverage)</vt:lpstr>
      <vt:lpstr>Recipient Share</vt:lpstr>
      <vt:lpstr>Recipient Share</vt:lpstr>
      <vt:lpstr>Program Income Reporting</vt:lpstr>
      <vt:lpstr>Program Income</vt:lpstr>
      <vt:lpstr>Additional Expenditure Data Required</vt:lpstr>
      <vt:lpstr>Data Sources for  Financial Reporting</vt:lpstr>
      <vt:lpstr>Data Integrity</vt:lpstr>
      <vt:lpstr>Questions??</vt:lpstr>
    </vt:vector>
  </TitlesOfParts>
  <Company>Employment &amp; Training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Management 101</dc:title>
  <dc:creator>fisher.judi</dc:creator>
  <cp:lastModifiedBy>ggonzalez</cp:lastModifiedBy>
  <cp:revision>142</cp:revision>
  <dcterms:created xsi:type="dcterms:W3CDTF">2005-07-11T21:50:57Z</dcterms:created>
  <dcterms:modified xsi:type="dcterms:W3CDTF">2014-01-27T16:50:06Z</dcterms:modified>
</cp:coreProperties>
</file>