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301" r:id="rId4"/>
    <p:sldId id="261" r:id="rId5"/>
    <p:sldId id="307" r:id="rId6"/>
    <p:sldId id="292" r:id="rId7"/>
    <p:sldId id="293" r:id="rId8"/>
    <p:sldId id="286" r:id="rId9"/>
    <p:sldId id="308" r:id="rId10"/>
    <p:sldId id="309" r:id="rId11"/>
    <p:sldId id="310" r:id="rId12"/>
    <p:sldId id="312" r:id="rId13"/>
    <p:sldId id="271" r:id="rId14"/>
    <p:sldId id="318" r:id="rId15"/>
    <p:sldId id="324" r:id="rId16"/>
    <p:sldId id="325" r:id="rId17"/>
    <p:sldId id="315" r:id="rId18"/>
    <p:sldId id="319" r:id="rId19"/>
    <p:sldId id="320" r:id="rId20"/>
    <p:sldId id="300" r:id="rId21"/>
    <p:sldId id="316" r:id="rId22"/>
    <p:sldId id="302" r:id="rId23"/>
    <p:sldId id="317" r:id="rId24"/>
    <p:sldId id="303" r:id="rId25"/>
    <p:sldId id="304" r:id="rId26"/>
    <p:sldId id="321" r:id="rId27"/>
    <p:sldId id="279" r:id="rId28"/>
    <p:sldId id="323" r:id="rId29"/>
    <p:sldId id="322" r:id="rId30"/>
    <p:sldId id="278" r:id="rId31"/>
    <p:sldId id="281" r:id="rId32"/>
    <p:sldId id="297" r:id="rId33"/>
    <p:sldId id="262" r:id="rId34"/>
  </p:sldIdLst>
  <p:sldSz cx="9144000" cy="6858000" type="screen4x3"/>
  <p:notesSz cx="68580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87034" autoAdjust="0"/>
  </p:normalViewPr>
  <p:slideViewPr>
    <p:cSldViewPr>
      <p:cViewPr varScale="1">
        <p:scale>
          <a:sx n="65" d="100"/>
          <a:sy n="65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3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 think older workers are people who have the following…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3DECE98C-F252-4728-9B4F-8E0DEC70AD5A}" type="presOf" srcId="{FC9D8059-D2E0-4C91-8D8D-A79D1FB79854}" destId="{7A996C81-500F-4B1F-B5A4-1B476941A02A}" srcOrd="0" destOrd="0" presId="urn:microsoft.com/office/officeart/2005/8/layout/hierarchy3"/>
    <dgm:cxn modelId="{ADC1A4FB-C389-4466-91DE-9C702CDBB54F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AB876085-5184-407E-AFB7-CFBF8DB39C1A}" type="presOf" srcId="{9F318CA6-08AB-4ABE-B349-676605B65D6C}" destId="{855749C9-25BC-45AC-B787-9457C050449F}" srcOrd="0" destOrd="0" presId="urn:microsoft.com/office/officeart/2005/8/layout/hierarchy3"/>
    <dgm:cxn modelId="{3A5F7792-21F9-4CAE-9660-A49920782D53}" type="presParOf" srcId="{855749C9-25BC-45AC-B787-9457C050449F}" destId="{1E4DC371-F7C6-47CE-B90E-1AFFF13B3F0E}" srcOrd="0" destOrd="0" presId="urn:microsoft.com/office/officeart/2005/8/layout/hierarchy3"/>
    <dgm:cxn modelId="{97FBBDCB-BA4D-4B6F-AAAE-10C07BAFFA7D}" type="presParOf" srcId="{1E4DC371-F7C6-47CE-B90E-1AFFF13B3F0E}" destId="{77B1561D-399D-4DFB-9AB8-7B690400EE7B}" srcOrd="0" destOrd="0" presId="urn:microsoft.com/office/officeart/2005/8/layout/hierarchy3"/>
    <dgm:cxn modelId="{06B334C1-ABCC-4E87-AB52-9967E42AC519}" type="presParOf" srcId="{77B1561D-399D-4DFB-9AB8-7B690400EE7B}" destId="{7A996C81-500F-4B1F-B5A4-1B476941A02A}" srcOrd="0" destOrd="0" presId="urn:microsoft.com/office/officeart/2005/8/layout/hierarchy3"/>
    <dgm:cxn modelId="{4042D1D7-3338-4769-8D6D-AF036A814F76}" type="presParOf" srcId="{77B1561D-399D-4DFB-9AB8-7B690400EE7B}" destId="{326860F1-B8CF-451E-A26A-39B929BC3F19}" srcOrd="1" destOrd="0" presId="urn:microsoft.com/office/officeart/2005/8/layout/hierarchy3"/>
    <dgm:cxn modelId="{5CD46CA6-0E77-4625-920D-573DDD4049FA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260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 think older workers are people who have the following…</a:t>
          </a:r>
        </a:p>
      </dsp:txBody>
      <dsp:txXfrm>
        <a:off x="44107" y="70127"/>
        <a:ext cx="8288200" cy="141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2A3BF-1E18-4BC3-A25B-61D392BBE1C2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10374-A029-486D-93C7-1D8154722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4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43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0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5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5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3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3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F4042-BEB6-4686-BC36-15257A9020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95389"/>
            <a:ext cx="8229600" cy="4525963"/>
          </a:xfrm>
        </p:spPr>
        <p:txBody>
          <a:bodyPr/>
          <a:lstStyle>
            <a:lvl1pPr marL="342900" indent="-342900">
              <a:buFont typeface="Arial"/>
              <a:buChar char="•"/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2200" b="0" i="0">
                <a:solidFill>
                  <a:schemeClr val="tx2"/>
                </a:solidFill>
                <a:latin typeface="Arial"/>
                <a:cs typeface="Arial"/>
              </a:defRPr>
            </a:lvl2pPr>
            <a:lvl3pPr marL="1143000" indent="-228600">
              <a:buFont typeface="Arial"/>
              <a:buChar char="•"/>
              <a:defRPr sz="1800" b="0" i="0">
                <a:solidFill>
                  <a:schemeClr val="tx2"/>
                </a:solidFill>
                <a:latin typeface="Arial"/>
                <a:cs typeface="Arial"/>
              </a:defRPr>
            </a:lvl3pPr>
            <a:lvl4pPr marL="1600200" indent="-228600">
              <a:buFont typeface="Arial"/>
              <a:buChar char="•"/>
              <a:defRPr sz="1800" b="0" i="0">
                <a:solidFill>
                  <a:schemeClr val="tx2"/>
                </a:solidFill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800" b="0" i="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://www.adworks.org/index.php/generations-at-work/workforce-outloo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dr.doleta.gov/research/FullText_Documents/ETAOP_2013_19_Final_Report.pdf" TargetMode="External"/><Relationship Id="rId5" Type="http://schemas.openxmlformats.org/officeDocument/2006/relationships/hyperlink" Target="http://www.gao.gov/products/GAO-12-445" TargetMode="External"/><Relationship Id="rId4" Type="http://schemas.openxmlformats.org/officeDocument/2006/relationships/hyperlink" Target="http://www.doleta.gov/seniors/other_docs/ProtocolBook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telli.kimberly@dol.gov" TargetMode="External"/><Relationship Id="rId5" Type="http://schemas.openxmlformats.org/officeDocument/2006/relationships/hyperlink" Target="mailto:lstrauss@aarp.org" TargetMode="External"/><Relationship Id="rId4" Type="http://schemas.openxmlformats.org/officeDocument/2006/relationships/hyperlink" Target="mailto:kfolks@arapahoegov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rgmant@nawb.org" TargetMode="External"/><Relationship Id="rId5" Type="http://schemas.openxmlformats.org/officeDocument/2006/relationships/hyperlink" Target="mailto:ychocolaad@naswa.org" TargetMode="External"/><Relationship Id="rId4" Type="http://schemas.openxmlformats.org/officeDocument/2006/relationships/hyperlink" Target="mailto:msimon@nga.or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Engaging Older Workers in the</a:t>
            </a:r>
            <a:br>
              <a:rPr lang="en-US" dirty="0" smtClean="0"/>
            </a:br>
            <a:r>
              <a:rPr lang="en-US" dirty="0" smtClean="0"/>
              <a:t>Public Workforce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January 22, 2014</a:t>
            </a:r>
          </a:p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U.S. Department of Labor,</a:t>
            </a:r>
            <a:b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</a:b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Employment and Training Administration</a:t>
            </a:r>
            <a:b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</a:b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with NGA, NASWA, and NAWB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Historical First!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F4042-BEB6-4686-BC36-15257A9020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Four generations together </a:t>
            </a:r>
            <a:r>
              <a:rPr lang="en-US" sz="3000" dirty="0"/>
              <a:t>in the </a:t>
            </a:r>
            <a:r>
              <a:rPr lang="en-US" sz="3000" dirty="0" smtClean="0"/>
              <a:t>workplace:</a:t>
            </a:r>
          </a:p>
          <a:p>
            <a:pPr marL="0" indent="0">
              <a:buNone/>
            </a:pPr>
            <a:endParaRPr lang="en-US" sz="1500" b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0" dirty="0" smtClean="0"/>
              <a:t> World War II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0" dirty="0" smtClean="0"/>
              <a:t> Baby Boomers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0" dirty="0" smtClean="0"/>
              <a:t> Generation </a:t>
            </a:r>
            <a:r>
              <a:rPr lang="en-US" sz="3000" b="0" dirty="0" err="1" smtClean="0"/>
              <a:t>Xers</a:t>
            </a:r>
            <a:endParaRPr lang="en-US" sz="3000" b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0" dirty="0" smtClean="0"/>
              <a:t> </a:t>
            </a:r>
            <a:r>
              <a:rPr lang="en-US" sz="3000" b="0" dirty="0" err="1" smtClean="0"/>
              <a:t>Millennials</a:t>
            </a:r>
            <a:endParaRPr lang="en-US" sz="3000" b="0" dirty="0"/>
          </a:p>
        </p:txBody>
      </p:sp>
    </p:spTree>
    <p:extLst>
      <p:ext uri="{BB962C8B-B14F-4D97-AF65-F5344CB8AC3E}">
        <p14:creationId xmlns:p14="http://schemas.microsoft.com/office/powerpoint/2010/main" val="7955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World War II Generation </a:t>
            </a:r>
            <a:br>
              <a:rPr lang="en-US" sz="3000" dirty="0" smtClean="0"/>
            </a:br>
            <a:r>
              <a:rPr lang="en-US" sz="3000" dirty="0" smtClean="0"/>
              <a:t>(born 1945 and before)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F4042-BEB6-4686-BC36-15257A90204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5" y="1595438"/>
            <a:ext cx="5414012" cy="4339669"/>
          </a:xfrm>
        </p:spPr>
      </p:pic>
    </p:spTree>
    <p:extLst>
      <p:ext uri="{BB962C8B-B14F-4D97-AF65-F5344CB8AC3E}">
        <p14:creationId xmlns:p14="http://schemas.microsoft.com/office/powerpoint/2010/main" val="14136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792162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Boom Generation </a:t>
            </a:r>
            <a:b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(born 1946 – 1964)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F4042-BEB6-4686-BC36-15257A90204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 descr="120621802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73237" y="1595438"/>
            <a:ext cx="6013522" cy="43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Who Are Older Workers?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5867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True or False?</a:t>
            </a:r>
          </a:p>
          <a:p>
            <a:pPr>
              <a:spcAft>
                <a:spcPts val="2400"/>
              </a:spcAft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Age Discrimination in Employment Act (ADEA) only forbids age discrimination against people who are age 55 or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older.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30531"/>
            <a:ext cx="2278380" cy="1280160"/>
          </a:xfrm>
          <a:prstGeom prst="rect">
            <a:avLst/>
          </a:prstGeom>
        </p:spPr>
      </p:pic>
      <p:pic>
        <p:nvPicPr>
          <p:cNvPr id="9" name="Picture 2" descr="C:\Users\lstrauss\AppData\Local\Microsoft\Windows\Temporary Internet Files\Content.IE5\KXJGZ5FI\MP9004223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2895600"/>
            <a:ext cx="2278380" cy="15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strauss\AppData\Local\Microsoft\Windows\Temporary Internet Files\Content.IE5\JUZRB2ZL\MP9004221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240403" cy="14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Age Distribution by Median Age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63906" cy="5105400"/>
          </a:xfrm>
        </p:spPr>
      </p:pic>
    </p:spTree>
    <p:extLst>
      <p:ext uri="{BB962C8B-B14F-4D97-AF65-F5344CB8AC3E}">
        <p14:creationId xmlns:p14="http://schemas.microsoft.com/office/powerpoint/2010/main" val="356689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Projected Labor Force Participation Rates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 descr="Labor Force Participation by 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564446" cy="4562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6096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December Employment Report. AARP Public Policy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Average Duration of Unemployment by Age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6096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December Employment Report. AARP Public Policy Institute</a:t>
            </a:r>
            <a:endParaRPr lang="en-US" dirty="0"/>
          </a:p>
        </p:txBody>
      </p:sp>
      <p:pic>
        <p:nvPicPr>
          <p:cNvPr id="7" name="Picture 6" descr="Length of Unemployment 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8855179" cy="47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America’s Workforce Investment System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248502" y="1295400"/>
            <a:ext cx="8590698" cy="5005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Mission: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(1) To </a:t>
            </a:r>
            <a:r>
              <a:rPr lang="en-US" sz="3600" dirty="0">
                <a:solidFill>
                  <a:srgbClr val="002060"/>
                </a:solidFill>
              </a:rPr>
              <a:t>be </a:t>
            </a:r>
            <a:r>
              <a:rPr lang="en-US" sz="3600" dirty="0" smtClean="0">
                <a:solidFill>
                  <a:srgbClr val="002060"/>
                </a:solidFill>
              </a:rPr>
              <a:t>customer-focused,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(2) to </a:t>
            </a:r>
            <a:r>
              <a:rPr lang="en-US" sz="3600" dirty="0">
                <a:solidFill>
                  <a:srgbClr val="002060"/>
                </a:solidFill>
              </a:rPr>
              <a:t>help Americans access the tools they need to manage </a:t>
            </a:r>
            <a:r>
              <a:rPr lang="en-US" sz="3600" dirty="0" smtClean="0">
                <a:solidFill>
                  <a:srgbClr val="002060"/>
                </a:solidFill>
              </a:rPr>
              <a:t>their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careers </a:t>
            </a:r>
            <a:r>
              <a:rPr lang="en-US" sz="3600" dirty="0">
                <a:solidFill>
                  <a:srgbClr val="002060"/>
                </a:solidFill>
              </a:rPr>
              <a:t>through information and </a:t>
            </a:r>
            <a:r>
              <a:rPr lang="en-US" sz="3600" dirty="0" smtClean="0">
                <a:solidFill>
                  <a:srgbClr val="002060"/>
                </a:solidFill>
              </a:rPr>
              <a:t>high-quality services, and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(3) to </a:t>
            </a:r>
            <a:r>
              <a:rPr lang="en-US" sz="3600" dirty="0">
                <a:solidFill>
                  <a:srgbClr val="002060"/>
                </a:solidFill>
              </a:rPr>
              <a:t>help U.S. companies find skilled workers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Median Age by State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8064353" cy="5715000"/>
          </a:xfrm>
        </p:spPr>
      </p:pic>
    </p:spTree>
    <p:extLst>
      <p:ext uri="{BB962C8B-B14F-4D97-AF65-F5344CB8AC3E}">
        <p14:creationId xmlns:p14="http://schemas.microsoft.com/office/powerpoint/2010/main" val="31520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Median Age by County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620000" cy="5575833"/>
          </a:xfrm>
        </p:spPr>
      </p:pic>
    </p:spTree>
    <p:extLst>
      <p:ext uri="{BB962C8B-B14F-4D97-AF65-F5344CB8AC3E}">
        <p14:creationId xmlns:p14="http://schemas.microsoft.com/office/powerpoint/2010/main" val="84302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686"/>
            <a:ext cx="91440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Where are you?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Why Focus on Older Workers?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219200"/>
            <a:ext cx="6339842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Workforce Boards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:\Users\KristinaP\Desktop\Board pic from 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2667000" cy="4064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8200" y="1767840"/>
            <a:ext cx="3810000" cy="41517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convene local employers who are struggling to keep employees and fill positions due to a lack of “soft skills”</a:t>
            </a:r>
            <a:endParaRPr lang="en-US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Why Workforce </a:t>
            </a:r>
            <a:r>
              <a:rPr lang="en-US" sz="3000" dirty="0" smtClean="0"/>
              <a:t>Boards </a:t>
            </a:r>
            <a:r>
              <a:rPr lang="en-US" sz="3000" dirty="0"/>
              <a:t>Focus on Older Workers: </a:t>
            </a:r>
            <a:r>
              <a:rPr lang="en-US" sz="3000" dirty="0" smtClean="0"/>
              <a:t>Desirable Workforce for Employers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2920" y="1813341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Older workers have assets that employers need – such as a strong work ethic, reliability, good judgment, and strong interpersonal and communication skills.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lstrauss\AppData\Local\Microsoft\Windows\Temporary Internet Files\Content.IE5\5VN1OTJC\MP9004423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2766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Why Workforce Boards Focus on Older Workers</a:t>
            </a:r>
            <a:r>
              <a:rPr lang="en-US" sz="3000" dirty="0" smtClean="0"/>
              <a:t>: </a:t>
            </a:r>
            <a:br>
              <a:rPr lang="en-US" sz="3000" dirty="0" smtClean="0"/>
            </a:br>
            <a:r>
              <a:rPr lang="en-US" sz="3000" dirty="0" smtClean="0"/>
              <a:t>To Better Engage the Audience in Core Services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5257800" cy="3943350"/>
          </a:xfrm>
          <a:prstGeom prst="rect">
            <a:avLst/>
          </a:prstGeom>
        </p:spPr>
      </p:pic>
      <p:pic>
        <p:nvPicPr>
          <p:cNvPr id="1026" name="Picture 1" descr="ADW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52" y="1219200"/>
            <a:ext cx="307149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94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Generations at Work Principles:</a:t>
            </a:r>
            <a:br>
              <a:rPr lang="en-US" sz="3000" dirty="0" smtClean="0"/>
            </a:br>
            <a:r>
              <a:rPr lang="en-US" sz="3000" dirty="0" smtClean="0"/>
              <a:t>For Employer Customers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1209854"/>
            <a:ext cx="6019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Position older job candidates as “prime talent”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Provide high-quality job candidate referrals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Correct employer misconceptions using research, data, and new messaging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Skills training linked to available jobs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Focus on finding the right fit for employers and older job candidates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78442"/>
            <a:ext cx="2028265" cy="11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Generations at Work Principles:</a:t>
            </a:r>
            <a:br>
              <a:rPr lang="en-US" sz="3000" dirty="0" smtClean="0"/>
            </a:br>
            <a:r>
              <a:rPr lang="en-US" sz="3000" dirty="0" smtClean="0"/>
              <a:t>For Job Candidate Customers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179374"/>
            <a:ext cx="8686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Message to older workers and job candidates: You are good providers and the backbone</a:t>
            </a:r>
            <a:b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your communities. We will help you</a:t>
            </a:r>
            <a:b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get back on track.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Help them target hot jobs, update their personal marketing tools and network strategies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Create an older worker resource center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Focus on building new skills (especially technology)</a:t>
            </a:r>
          </a:p>
        </p:txBody>
      </p:sp>
    </p:spTree>
    <p:extLst>
      <p:ext uri="{BB962C8B-B14F-4D97-AF65-F5344CB8AC3E}">
        <p14:creationId xmlns:p14="http://schemas.microsoft.com/office/powerpoint/2010/main" val="12130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Generations at Work Principles:</a:t>
            </a:r>
            <a:br>
              <a:rPr lang="en-US" sz="3000" dirty="0" smtClean="0"/>
            </a:br>
            <a:r>
              <a:rPr lang="en-US" sz="3000" dirty="0" smtClean="0"/>
              <a:t>For Job Candidate Customers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 your staff  in team case management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Include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capability and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emotional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 services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Offer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navigators and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oaching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Integrate Senior Community Service Employment Program (SCSEP) services into AJCs to serve 55+ workers with multiple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barriers to employment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Questions for the Speakers?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3063317" cy="30480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Please enter your questions in the chat room!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Discussion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3063317" cy="30480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for Serving Older Workers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038600" cy="519389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20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2460953" cy="2293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Polling Question</a:t>
            </a:r>
            <a:endParaRPr lang="en-US" sz="3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08113936"/>
              </p:ext>
            </p:extLst>
          </p:nvPr>
        </p:nvGraphicFramePr>
        <p:xfrm>
          <a:off x="304800" y="12192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328" y="3009331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Long-term work experience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age 40 or older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not yet eligible for Social Security (62) or Medicare (65)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desire to work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 of the above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Resources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12475"/>
            <a:ext cx="2846597" cy="277954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4"/>
              </a:rPr>
              <a:t>Protocol for Serving Older Workers</a:t>
            </a:r>
            <a:r>
              <a:rPr lang="en-US" sz="2800" dirty="0" smtClean="0"/>
              <a:t> (2005)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5"/>
              </a:rPr>
              <a:t>GAO report: “Unemployed </a:t>
            </a:r>
            <a:r>
              <a:rPr lang="en-US" sz="2800" dirty="0">
                <a:hlinkClick r:id="rId5"/>
              </a:rPr>
              <a:t>Older </a:t>
            </a:r>
            <a:r>
              <a:rPr lang="en-US" sz="2800" dirty="0" smtClean="0">
                <a:hlinkClick r:id="rId5"/>
              </a:rPr>
              <a:t>Workers”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6"/>
              </a:rPr>
              <a:t>Evaluation of the Aging Worker Initiative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7"/>
              </a:rPr>
              <a:t>Arapahoe/Douglas Works! workforce outlook resources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Presenters’ Contact Information</a:t>
            </a:r>
            <a:endParaRPr lang="en-US" sz="3000" dirty="0"/>
          </a:p>
        </p:txBody>
      </p:sp>
      <p:sp>
        <p:nvSpPr>
          <p:cNvPr id="5" name="Rounded Rectangle 4"/>
          <p:cNvSpPr/>
          <p:nvPr/>
        </p:nvSpPr>
        <p:spPr>
          <a:xfrm>
            <a:off x="137160" y="1400572"/>
            <a:ext cx="519684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Kelly Folks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Assistant Division Manager		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Arapahoe/Douglas Works!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kfolks@arapahoegov.com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3234818"/>
            <a:ext cx="5181600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Lori Strauss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Program Manager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AARP Foundation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  <a:hlinkClick r:id="rId5"/>
              </a:rPr>
              <a:t>lstrauss@aarp.org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5029200"/>
            <a:ext cx="5181600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Kim Vitelli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Employment and Training Administration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  <a:hlinkClick r:id="rId6"/>
              </a:rPr>
              <a:t>vitelli.kimberly@dol.gov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Presenters’ Contact Information</a:t>
            </a:r>
            <a:endParaRPr lang="en-US" sz="3000" dirty="0"/>
          </a:p>
        </p:txBody>
      </p:sp>
      <p:sp>
        <p:nvSpPr>
          <p:cNvPr id="5" name="Rounded Rectangle 4"/>
          <p:cNvSpPr/>
          <p:nvPr/>
        </p:nvSpPr>
        <p:spPr>
          <a:xfrm>
            <a:off x="137160" y="1400572"/>
            <a:ext cx="534924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Martin Simon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Program Director 		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National Governors Association	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msimon@nga.org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	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	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71428"/>
            <a:ext cx="5334000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Yvette </a:t>
            </a:r>
            <a:r>
              <a:rPr lang="en-US" dirty="0" err="1" smtClean="0">
                <a:solidFill>
                  <a:srgbClr val="C00000"/>
                </a:solidFill>
                <a:latin typeface="Tahoma" pitchFamily="34" charset="0"/>
              </a:rPr>
              <a:t>Chocolaad</a:t>
            </a:r>
            <a:endParaRPr lang="en-US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Director of Employment and Training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National Association of State Workforce Agencies</a:t>
            </a: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  <a:hlinkClick r:id="rId5"/>
              </a:rPr>
              <a:t>ychocolaad@naswa.org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4847828"/>
            <a:ext cx="5334000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Terri Bergman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Director of Programs and Research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National Association of Workforce Boards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ahoma" pitchFamily="34" charset="0"/>
                <a:hlinkClick r:id="rId6"/>
              </a:rPr>
              <a:t>bergmant@nawb.org</a:t>
            </a:r>
            <a:r>
              <a:rPr lang="en-US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2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Moderator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209800"/>
            <a:ext cx="5715000" cy="19875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Kim Vitelli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900" dirty="0" smtClean="0"/>
              <a:t>Chief, Division of National Programs, Tools &amp; Technical Assistance</a:t>
            </a:r>
            <a:br>
              <a:rPr lang="en-US" sz="2900" dirty="0" smtClean="0"/>
            </a:br>
            <a:r>
              <a:rPr lang="en-US" sz="2900" dirty="0" smtClean="0"/>
              <a:t>ETA Office of Workforce Investment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098674"/>
            <a:ext cx="2020757" cy="24320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0748"/>
            <a:ext cx="8229600" cy="5252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b="0" dirty="0" smtClean="0"/>
              <a:t>Older workers and the workforce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0" dirty="0" smtClean="0"/>
              <a:t>Strategies and tactics used by </a:t>
            </a:r>
            <a:r>
              <a:rPr lang="en-US" sz="3000" b="0" dirty="0" err="1" smtClean="0"/>
              <a:t>WIBs</a:t>
            </a:r>
            <a:endParaRPr lang="en-US" sz="3000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5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0" dirty="0" smtClean="0"/>
              <a:t>Questions for speakers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0" dirty="0" smtClean="0"/>
              <a:t>Discussion</a:t>
            </a:r>
          </a:p>
          <a:p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Webinar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2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Partners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4267200"/>
            <a:ext cx="5410200" cy="20193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b="1" dirty="0" smtClean="0"/>
              <a:t>Terri Bergman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Director of Research &amp; Programs, National Association of Workforce Boards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16891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b="1" dirty="0" smtClean="0"/>
              <a:t>Martin Simon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Program Director, </a:t>
            </a:r>
            <a:br>
              <a:rPr lang="en-US" dirty="0" smtClean="0"/>
            </a:br>
            <a:r>
              <a:rPr lang="en-US" dirty="0" smtClean="0"/>
              <a:t>National Governors Association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114800"/>
            <a:ext cx="1727200" cy="23241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AutoShape 2" descr="data:image/jpeg;base64,/9j/4AAQSkZJRgABAQAAAQABAAD/2wCEAAkGBhQSEBQUEhQUFRQUFBQUFBQUFBQUFBQQFBQVFBQUFxQXHCYeFxkkGRQUHy8gIycpLC0sFR4xNTAqNSYrLCkBCQoKDgwOFw8PGC0kHyQtLCkpKSo1KSkpLSopKS0pLCkqNDUyKikqLywsKi0pKS0tMCwsKSkpKSkpKiksLCwpKf/AABEIALwA+wMBIgACEQEDEQH/xAAbAAADAQADAQAAAAAAAAAAAAAAAgMBBAUGB//EAD8QAAICAQEFAwgIBQMFAQAAAAECAAMEEQUGEiExE0FRFCIyM2FxkZIHFVJTcoGh0SNCYqKxFkPBY4KTo+Ek/8QAGwEBAQEBAQEBAQAAAAAAAAAAAAECBAMFBgf/xAA4EQACAQIDBAYHCAMBAAAAAAAAAQIDEQQSITFRcaETQWGRsfAFFDJywdHhFSIzQoGSsvEjYsIG/9oADAMBAAIRAxEAPwDwcIQn608AhCEAIQis0AC0UmBMyUBCERngDkxDZEJhADWEISAIQhACEIQAhCEAIQhANDygaShKC0JNXjgwDYwaLCAVEIgaODIAhCEAIQhACEJhMAGMmZpMyUBAmEmzQAZ4sISAIQis8AaKWky8WUFDbM7SJCANxzOOZCANxxhbJwgFg8YGceaGgF4Sa2SgMgCAMIQCqtrNkZRXlA0ZTFhAKiEVTGkAQhCAERjGYycoCEIjmAY7RZytk4Hb3108QTtG4QxGoDEErr7CQBr3ayOTivW7V2KVdCVdT1Vh1H/3vE8+kjncL62vbsenwLZ2uTgTAmSd5shrvJwmEyg2YWiGyLAHNkXjMyEANYawhIDeKaLIsIBQPGkZoaUFYweTVo0AuGmyAaVVtYA0BCEgKqZsglw101/Ic52ONsm+wapRcR4mtlX5m0ExUqwpq85JcXYqi5bEcWPxSl+EycnKKdNdBYrt7iE10PvkNYhUjUV4O65BpraVhCYxmyCsYsISgCZGPYYkAei/gdH+w6P7grAn9NZ9S363eXNqF9IJyak1ZVBPa0+koJH84B5d5HKfKXXUEePKfWN1Mw2Y+OQ3ATUo81VfQqdNNG5DoP8Ak90/M+m5yw9ahiYu1m4vdrZq/Zoztw0VOMoPifJHeTnv9+dyH87JpRz9/X2K1lSBqbQEJBB6nT3z5/rPu4bEwxEM8Hx7DlnFxdmBMkTNYzJ0mAhCYTIDZmsm1kUMT7ZQW4pnHOVi7v5Nnq6Lm9orbT4kaTmjcvJHrOyqH/VvqXT3ji1/Scs8Zh4O0qkU911fu2m1Tm9iZ1Os2dr9QUr63OoHsqWy0/4A/WAGAnV8q0/0rXSvxYsZn1yD9mMnwjLxaS5l6N9bXejqphadx9b4i+rwg3tvvsY/mqaCN/qp19VVi0+1KELfM+pk6etL2aTXvOK8HJ8hlitsu6/0OrxsR7PV1u/4EZv8CdtVuplkAmh1B77ClQ/vIi/XWdcOV1xUnQlT2dY9hI0VZxXxBr/HvXXvUFrnB+PCfmnnKrXvbNBPclKb5ZXyNKMdz5L5nNbd7h9bk4tfiO17Rh+VYMKsLEBAOVbax/lx8Y66+ALkf4nErvoX0aTYefO1yq+wqtehHuJMZttXaEKwrUjQrSq1Aj28PNveZjo8TP8AO1+2K8Jy5ot4Lq8X8kd6NlUINXx7gB35mUlH/qQdoR7hGr2vh1ejTVYfCutyP/LeTr8k8sranU8z4nmfiecrMfZmf8apJ9ickubfKxent7MVyPSXb+3gcNFdGOvilas/xI4f0nTZO1LrvXW2Wexnbh/JQdB8JxJoM6aHo/C4d3p00nvtd9715mJVZz2soFA6ATYCE7jyKxWjGI0gFhEa5QdCRr4ay9GHbYP4dVrfhrfT46aSTnGCvJ2XboVJvYcUmE7P/TWQBq1YrHjbZVX+hbX9JN9l1r6zMxl8RX2l7f2qB+s5fXsO/Znm928v43N9FPrVuOhwJ9A+j/M//GVGmtdr68wuit5wZ2PJEHPmefhPHGvDXrbk2+yulKh8bCTNG08ZFKpjWOpOpF2S/CSOhZKwAdJ8z0pR+0KHRRhLane1tnZJwexnvQl0Msza88Ln0nI3xwU9PNUOuoK1Y6uvMaaBmB1H5858z3iWi2/iwe2sV+bKaeHhs7woTlwnrpy0gd5WX1dGLX4cNIdh/wB1hMjfvXlsNDkWAeCaVj4KBLg8FXw7vBdVnmkuajH/AKJUnCW19y+plO62Ww1GPYB4uBWP7yJU7rsvrb8Wr8V4c/CsGPjbq52Sna9na1Z6WXWBEb3Naw4vy1hm7iZtNbWNjN2ags1iNXYgUcySUY6Cd/8Ambs6sVwWvOT8DyvBdT7/AKEfq7EX08wufCmhj/c5H+JnlWAnSrJu9r2pWPgq66fnOjYzJv1Vv26kn+qj/FRZOktsivHxud8N5Kl9VhYy+2ztLj/edP0itvpk6aIyVDwpqrr/AFA1nREyZeT1DD/mhm968vG46WfU+7Q7rJysy2o3O+Q9QbhNhZzWH8CegPvnBtwbBWtrIwSwkJYQeFyvpBWPXSeh3T2vZi41tpra3Fa1Ksmsg9jZW6nVSeiv0KkcwdJ3mbu7UTgqtna4NdWTlM5Zl0xTeDwOQDwWakIdB1m1KNJ5VFJdnDxMu72nzuE+k/6XoptzqjiC1MfHfMx7S1uttTsjVK3CdCoUsNf6TI7P3ax8hMBzjmvyny6wqruO3ajnRjozcl4umo5ma9Yjtt5tclj5/UV187XT+kgHX85yUztPQRF944zr4gt0Punsd39gVXpRZbiFWbM7DsgbQMigozWcCnzg1Wg1YcjroeclkboVvVWcRe0TKyUWm5mPbUDgZrse+sdCnCDxd4BMkqkJO0voVXR5O3IZ/SZm95/4k59Ar3RxztPDFVRtwsutmUBnZQ9aOLVFg0J0ZA3dyaeFysR0ILoyB+JkDAjVOIrquvMgEaa+ybpzi9I+fNiO/WRBlhIxqzPYhSWQyMeswCsIQkBRDGk06ykoORSUDA2Kzr3qlhrb46afGd5j5WzSNOzspfpxZAOTX7CSD/xPPtEnBicDHEa55x92TS7tY8j1hUydSfFHr69l3uAcPLwiOmlVddDf3AkGdftHdzaep7QX2fgu4gR7gV/xPPMgPMjn49/xnMxd4Mmn1V9ij7JbiXX2q2s+b9nYqg81GVOT/wB4Wf7o28D26aEtJXXB/M4WTs16z/EpsU9/FW36nQj9ZBbFPIEe4ET2WH9J2Qo0trqtHf1rPwGonYLvls+/lkY4T8VSuvzJoRJL0j6QofjYXMt8JKXK1wqNKXs1LcUfPbZKfUK929lZPqmrB8KrinP8LTj5X0T1f7d9q+AdVcfHkZ5R/wDUYJPLWU4PdKL+F2beBqbY2fBnzSwz0/0c7EryMp3vAanFpfIsRuj8A8xT7OLT36Q2v9H1tTqiWJfa/o01qwtK/bYHkq+0kTsfoqylo2hbjZANflNL4x4/N4bDzCkHoTzA/KfXjjaOJoudCV9O1O2/Wz36nLKnKDtJHkNs7Zty7TbexZmOoUk8Na9yIvRVA0AA8IbJ3hfF7VUPmXU2U2VljwEWKV4ivTiGuoM3bmxLMO98e4EPWSASOToPRdfEEc57D6Ns1vI9p68B7DGNtPHWjmuzR9WUsNR3fpOmbiqd0rrQweM2JsF8kvwlUrqXjuusOldVfQFiOpJ5BRzJ6TscDdenJYVY2YrXsDwV3VNQtjdyJYSRxHuB010nZbOQ2bv5fBzsXMpsv09LseHRWPiOIn9Z4/A4+3r7LXtO0Tg069pxDh09uukXlLNZ2t51B3mydyTfXlcV3Z34iO9uO1TmzhTUHh0PMgjn4ajrOu3X2B5ZkCntBUOB3NjKWVVrUuxbToNAec9xtfeZMbeZ7dVNRZaMjTThKui13a9x0PP/ALZwds7E+qqM8H1mRd5Jjk9ThjS22wexh2Sa/iE81Uk+LSt8e7aWx1OJu4jYVl3lpXHrvWpl7G06u4JrfgDaHUA+0SOzdgi3OXDqzAUuCqtqrZ2bFwHCMmuo59de8Tt93sitNhZZuqNq+W4/mCw1nXs20PEAfbOJufZUdu4xx0ZKTkJ2auSzBeHvY9eesZpff7L7txDMjd+w05FuNmtd5MODIrPa1WLSG4eJQxIevXXlry8JxNl7uZWTg25FLu64jrrUGYsilS3aINdOWndz756OvFQYu1Xwme25nau+uxQr14falntRQTx6sAD9kc51m7e27cTZrX0No9e0KT/SynHtBVh3qRy0kUpWdtt1tKdVu4luZl1VHJeuxyUrsJsbRm7vNOqg95H5xtk7GttutWi7hrqDPbksXqrSseaXbnrqdSAvMnXSe12PsmjIzMTaWEAqeUJ5ZirzbGtbXz1A/wBk9de74gdNsukPsPaQr52LlU2WgdTjgnQ/hDcR/KXpb3t2Lg2xY4ezNkJeyVYu0GN3PsktW3HRnOg4K7OIhWI16ga9JPY27dmVbdVda1VmNVZYy2o9hCU87FHPkRryHQ6zzuIG7ROz14+NeDh14uPiHDpp36z601yNt3aepOg2fctrLoT2i0ILdB01B1HvEtRyhez6r+e8I8DnbucOKuVVat1DWdkxCtW9VumoV62101HMEEy2Hu3XwUPkZK0HJBaleyaz+Hx8AttII7NC3F4nzSZz87GCbFr8lY2UWZHHlMwAsqvVQtNTIDoE4dTxd5I6dJyN1s6nNqr2bmAq3EVwslR51Vlh1FTj+atm0094HgQzyy33PXfbzyIeRsXRiNQdCRqOh0JGo9h01/OYp5x8rGaux629Kt2RtOnEjFTp8JMTqRDkQmAzZAAMtIywMoKGTlGk4ASb9ZSTfrAFhCEgIWDn7pz8HeHJp9VfYvs4uIfBtZwHmTFSlTqxy1Iprc0mjSk4u6Z9f3SyXail6KQ1loV7rrWKrZZrzHF6T9NBp5qztNu7vYu1Ay2K1OXWOvIXJ9knutq8GH5ETotwt5aq8PHD9o3ZcQsNdb2ClAxPFYVHmjQ69/Ke6ycOnKrRw2v81N9TDjT+qtx+oOoPeJ/N6anhsRVlZx+/JKWt9Hpt0at1aaW/X60rTjFXvpsPlW8m2c7DC0bSoozah6q25CeJR9m9SGB9h5zobt/ytN1OLiY2Kl6lLTWHexkI04eNzyHM93fPseVdoho2iiWU2EIt4XSpyeQFyDnRZ4MPN9onxDfbZmNRltXiWmxB6WvPs315oH6OB4/lP1/o7FrEfcnHXbdXyvt7H2P6Hz6tPLqn8zhbB3huw7DZSwHEpR0ZQ9dlZ6o6Hkyznrvt2bGzGxMbHuOulqKzNWSNCag5IrPM8+emvKedkp9qVOLd2jnua7EkkkknmSeZJPUkztd4d5rs01G4g9jSlKaa+in8x16sTzJnUQlsr3B6jdreSwU+Qpj49y33KxFquSbOSqxZWGgUa+4ayu0tsXYm1Q5oxxdila0qrVjTrWuiMBrxN14tddZwd1mWoX5LGommplrqezhZ7Lf4eoTq4Cl9QPET2DbSqsuxsvjxOK3BNORQ94rIesBAEsGppsNfCVY9CpB6zmnaMnp/f9GjxeJvJdTmHLoUVPxEsFUmvz/SRlP8p5+aZyc7e1rMe6oYtFdV9q2k1q6hbkGgNerEKNCfN9pnqNo52OMfKUZFbqHuaqxbFF14LV8dF9XDpZxAHgtXpwk8tYuftOjt8uxraGwHxmWjHVl4wWTShVp04q3VwCW5HlqSdeczp65fKB4vdvb9+FcMjHJBGqnUEo6nqjjvHTl7BG2DvDfiXG2g6MwZXUrx12Vt6SOh5Ms9JtbL1qR8XJxlx/Iko7AsgsFjKBcppPnGw2at2ngeoAncttKinaT5b2UXKExaUSu2o6h61ryCV6cIAsBPcWB6TTmnf7u34dXMh5eve8o5sxsPGouYHhtRHYoT1alXJWs+0A6d2k4m7u81mJZa6pXY91b1P2wZ/Ms9MDQglmnqL83ybEzUqy6Ham+gYRFlbP5KhdiEGmp5Ouo79D4S+Vn0BkC3Y/bnZddVN3EjJVmBybuN9NEsZNQHPQmZzKzWXaU8jsbeG3EezgCFLV7O2i1S1Tp3K6Hny15HrOxTfcq1di4uKLqUWuq7hclAg4a24C3CzqOjHwE7nB2mtaY57TEtyasfJN5udDXbU7r2OO1h9bbw8fTmOIDU9J0u82TjnHxxiuezL22Gh9O1xmbhBqZtNXTUEqx7ppZZy1iQ6E2FiWYkliSSeZLE6kn2kkmEVOkadRCydI0VOkaQBKr0kpVekoKmTlTJmAZJ2dZSTsEAWEISAi8WPaIkoPpn0abXvTF/hYzX11WWmwrYBZo2h0qrPpMNddDpr3T06vWK3zNn3VogJbIotPZ47MPSDIeeNd7QOZ6gzyH0Ybx04mLlPkPwhbFKqObuzJ6KL3nlPIb270tnZDW8C1K2g4E/mCnVWsP+4/tPTun5GHo+VbF10o5Y5m29qlezs03q+1Wtu2HbKolCOt9O477fP6UbMuvssdWppZdLNSDZZqPOQkcgndy69/hPnxnIkXE/TYfD08PDJTVkckpubuxZJhzlYrrOgyShCEgL0YFjjVEZgOWoBPOV+p7vurPlMhXksvosy+5iP8R/L7PvH+dv3k1BT6nu+6s+UwOyLvurPlMl5fZ94/zt+80Z1n3j/O37xqCg2Td91Z8pjrsm77p/lMkuZZ32WfO37x/LbPtv8zfvGoKfVNv3T/KY6bMt+7f5TIjMs+2/zN+8oMl/tv8AO37xqCh2dZ92/wAh/aJbjOoBZWUHpqCP8zfKn+2/zN+8V7mbqSfeSY1Ay9JsJomgWXpNgISAJYSIlpQVMm0pEeALFs6RphEAlCEJAK4kZyDIMJQIyyctJMIBkVxGhIDjkQlXSSlAjJEIlphEAlpMluGYFgEowaN2c0JANBjKIoEdVgFFWNME2QBNQc5koqygaNWIsqiwB4QhIDV6ysSsR5QVitGgZAShNMyUE3EWVYSUAIlix4SA48xl1jssWUEYSjrJwAiMkeEgIFZkuRFNcoJQlOyh2UAnDSVFcYLAJrXKATYSAIQjKsAEWUhACUDIJYCKi6RoAQhGQSAdRNhCUFYQhIBWESVMmRKDJN1lIEQCMJrLpMkBjLIsJeYyyghFZY5WZAIkQlSIrJ4QBITSsyQBCEIAQhDSAEIwrjhZQKqeMeEAIAASqJBEjwAhCEgCVUTEEaUBCEbSAPCEJAEVhGgYBIwmsJkoMZdZIiWiuIBOEISAwiTauVhAOORCWYSZWUCzNJsIBnDDhmwgGBZsIQAhNEdFgCqsoEjAQgBCEJAEZFmCVlAQhNEA1RHmAT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QUEhQUFRQUFBQUFBQUFBQUFBQQFBQVFBQUFxQXHCYeFxkkGRQUHy8gIycpLC0sFR4xNTAqNSYrLCkBCQoKDgwOFw8PGC0kHyQtLCkpKSo1KSkpLSopKS0pLCkqNDUyKikqLywsKi0pKS0tMCwsKSkpKSkpKiksLCwpKf/AABEIALwA+wMBIgACEQEDEQH/xAAbAAADAQADAQAAAAAAAAAAAAAAAgMBBAUGB//EAD8QAAICAQEFAwgIBQMFAQAAAAECAAMEEQUGEiExE0FRFCIyM2FxkZIHFVJTcoGh0SNCYqKxFkPBY4KTo+Ek/8QAGwEBAQEBAQEBAQAAAAAAAAAAAAECBAMFBgf/xAA4EQACAQIDBAYHCAMBAAAAAAAAAQIDEQQSITFRcaETQWGRsfAFFDJywdHhFSIzQoGSsvEjYsIG/9oADAMBAAIRAxEAPwDwcIQn608AhCEAIQis0AC0UmBMyUBCERngDkxDZEJhADWEISAIQhACEIQAhCEAIQhANDygaShKC0JNXjgwDYwaLCAVEIgaODIAhCEAIQhACEJhMAGMmZpMyUBAmEmzQAZ4sISAIQis8AaKWky8WUFDbM7SJCANxzOOZCANxxhbJwgFg8YGceaGgF4Sa2SgMgCAMIQCqtrNkZRXlA0ZTFhAKiEVTGkAQhCAERjGYycoCEIjmAY7RZytk4Hb3108QTtG4QxGoDEErr7CQBr3ayOTivW7V2KVdCVdT1Vh1H/3vE8+kjncL62vbsenwLZ2uTgTAmSd5shrvJwmEyg2YWiGyLAHNkXjMyEANYawhIDeKaLIsIBQPGkZoaUFYweTVo0AuGmyAaVVtYA0BCEgKqZsglw101/Ic52ONsm+wapRcR4mtlX5m0ExUqwpq85JcXYqi5bEcWPxSl+EycnKKdNdBYrt7iE10PvkNYhUjUV4O65BpraVhCYxmyCsYsISgCZGPYYkAei/gdH+w6P7grAn9NZ9S363eXNqF9IJyak1ZVBPa0+koJH84B5d5HKfKXXUEePKfWN1Mw2Y+OQ3ATUo81VfQqdNNG5DoP8Ak90/M+m5yw9ahiYu1m4vdrZq/Zoztw0VOMoPifJHeTnv9+dyH87JpRz9/X2K1lSBqbQEJBB6nT3z5/rPu4bEwxEM8Hx7DlnFxdmBMkTNYzJ0mAhCYTIDZmsm1kUMT7ZQW4pnHOVi7v5Nnq6Lm9orbT4kaTmjcvJHrOyqH/VvqXT3ji1/Scs8Zh4O0qkU911fu2m1Tm9iZ1Os2dr9QUr63OoHsqWy0/4A/WAGAnV8q0/0rXSvxYsZn1yD9mMnwjLxaS5l6N9bXejqphadx9b4i+rwg3tvvsY/mqaCN/qp19VVi0+1KELfM+pk6etL2aTXvOK8HJ8hlitsu6/0OrxsR7PV1u/4EZv8CdtVuplkAmh1B77ClQ/vIi/XWdcOV1xUnQlT2dY9hI0VZxXxBr/HvXXvUFrnB+PCfmnnKrXvbNBPclKb5ZXyNKMdz5L5nNbd7h9bk4tfiO17Rh+VYMKsLEBAOVbax/lx8Y66+ALkf4nErvoX0aTYefO1yq+wqtehHuJMZttXaEKwrUjQrSq1Aj28PNveZjo8TP8AO1+2K8Jy5ot4Lq8X8kd6NlUINXx7gB35mUlH/qQdoR7hGr2vh1ejTVYfCutyP/LeTr8k8sranU8z4nmfiecrMfZmf8apJ9ickubfKxent7MVyPSXb+3gcNFdGOvilas/xI4f0nTZO1LrvXW2Wexnbh/JQdB8JxJoM6aHo/C4d3p00nvtd9715mJVZz2soFA6ATYCE7jyKxWjGI0gFhEa5QdCRr4ay9GHbYP4dVrfhrfT46aSTnGCvJ2XboVJvYcUmE7P/TWQBq1YrHjbZVX+hbX9JN9l1r6zMxl8RX2l7f2qB+s5fXsO/Znm928v43N9FPrVuOhwJ9A+j/M//GVGmtdr68wuit5wZ2PJEHPmefhPHGvDXrbk2+yulKh8bCTNG08ZFKpjWOpOpF2S/CSOhZKwAdJ8z0pR+0KHRRhLane1tnZJwexnvQl0Msza88Ln0nI3xwU9PNUOuoK1Y6uvMaaBmB1H5858z3iWi2/iwe2sV+bKaeHhs7woTlwnrpy0gd5WX1dGLX4cNIdh/wB1hMjfvXlsNDkWAeCaVj4KBLg8FXw7vBdVnmkuajH/AKJUnCW19y+plO62Ww1GPYB4uBWP7yJU7rsvrb8Wr8V4c/CsGPjbq52Sna9na1Z6WXWBEb3Naw4vy1hm7iZtNbWNjN2ags1iNXYgUcySUY6Cd/8Ambs6sVwWvOT8DyvBdT7/AKEfq7EX08wufCmhj/c5H+JnlWAnSrJu9r2pWPgq66fnOjYzJv1Vv26kn+qj/FRZOktsivHxud8N5Kl9VhYy+2ztLj/edP0itvpk6aIyVDwpqrr/AFA1nREyZeT1DD/mhm968vG46WfU+7Q7rJysy2o3O+Q9QbhNhZzWH8CegPvnBtwbBWtrIwSwkJYQeFyvpBWPXSeh3T2vZi41tpra3Fa1Ksmsg9jZW6nVSeiv0KkcwdJ3mbu7UTgqtna4NdWTlM5Zl0xTeDwOQDwWakIdB1m1KNJ5VFJdnDxMu72nzuE+k/6XoptzqjiC1MfHfMx7S1uttTsjVK3CdCoUsNf6TI7P3ax8hMBzjmvyny6wqruO3ajnRjozcl4umo5ma9Yjtt5tclj5/UV187XT+kgHX85yUztPQRF944zr4gt0Punsd39gVXpRZbiFWbM7DsgbQMigozWcCnzg1Wg1YcjroeclkboVvVWcRe0TKyUWm5mPbUDgZrse+sdCnCDxd4BMkqkJO0voVXR5O3IZ/SZm95/4k59Ar3RxztPDFVRtwsutmUBnZQ9aOLVFg0J0ZA3dyaeFysR0ILoyB+JkDAjVOIrquvMgEaa+ybpzi9I+fNiO/WRBlhIxqzPYhSWQyMeswCsIQkBRDGk06ykoORSUDA2Kzr3qlhrb46afGd5j5WzSNOzspfpxZAOTX7CSD/xPPtEnBicDHEa55x92TS7tY8j1hUydSfFHr69l3uAcPLwiOmlVddDf3AkGdftHdzaep7QX2fgu4gR7gV/xPPMgPMjn49/xnMxd4Mmn1V9ij7JbiXX2q2s+b9nYqg81GVOT/wB4Wf7o28D26aEtJXXB/M4WTs16z/EpsU9/FW36nQj9ZBbFPIEe4ET2WH9J2Qo0trqtHf1rPwGonYLvls+/lkY4T8VSuvzJoRJL0j6QofjYXMt8JKXK1wqNKXs1LcUfPbZKfUK929lZPqmrB8KrinP8LTj5X0T1f7d9q+AdVcfHkZ5R/wDUYJPLWU4PdKL+F2beBqbY2fBnzSwz0/0c7EryMp3vAanFpfIsRuj8A8xT7OLT36Q2v9H1tTqiWJfa/o01qwtK/bYHkq+0kTsfoqylo2hbjZANflNL4x4/N4bDzCkHoTzA/KfXjjaOJoudCV9O1O2/Wz36nLKnKDtJHkNs7Zty7TbexZmOoUk8Na9yIvRVA0AA8IbJ3hfF7VUPmXU2U2VljwEWKV4ivTiGuoM3bmxLMO98e4EPWSASOToPRdfEEc57D6Ns1vI9p68B7DGNtPHWjmuzR9WUsNR3fpOmbiqd0rrQweM2JsF8kvwlUrqXjuusOldVfQFiOpJ5BRzJ6TscDdenJYVY2YrXsDwV3VNQtjdyJYSRxHuB010nZbOQ2bv5fBzsXMpsv09LseHRWPiOIn9Z4/A4+3r7LXtO0Tg069pxDh09uukXlLNZ2t51B3mydyTfXlcV3Z34iO9uO1TmzhTUHh0PMgjn4ajrOu3X2B5ZkCntBUOB3NjKWVVrUuxbToNAec9xtfeZMbeZ7dVNRZaMjTThKui13a9x0PP/ALZwds7E+qqM8H1mRd5Jjk9ThjS22wexh2Sa/iE81Uk+LSt8e7aWx1OJu4jYVl3lpXHrvWpl7G06u4JrfgDaHUA+0SOzdgi3OXDqzAUuCqtqrZ2bFwHCMmuo59de8Tt93sitNhZZuqNq+W4/mCw1nXs20PEAfbOJufZUdu4xx0ZKTkJ2auSzBeHvY9eesZpff7L7txDMjd+w05FuNmtd5MODIrPa1WLSG4eJQxIevXXlry8JxNl7uZWTg25FLu64jrrUGYsilS3aINdOWndz756OvFQYu1Xwme25nau+uxQr14falntRQTx6sAD9kc51m7e27cTZrX0No9e0KT/SynHtBVh3qRy0kUpWdtt1tKdVu4luZl1VHJeuxyUrsJsbRm7vNOqg95H5xtk7GttutWi7hrqDPbksXqrSseaXbnrqdSAvMnXSe12PsmjIzMTaWEAqeUJ5ZirzbGtbXz1A/wBk9de74gdNsukPsPaQr52LlU2WgdTjgnQ/hDcR/KXpb3t2Lg2xY4ezNkJeyVYu0GN3PsktW3HRnOg4K7OIhWI16ga9JPY27dmVbdVda1VmNVZYy2o9hCU87FHPkRryHQ6zzuIG7ROz14+NeDh14uPiHDpp36z601yNt3aepOg2fctrLoT2i0ILdB01B1HvEtRyhez6r+e8I8DnbucOKuVVat1DWdkxCtW9VumoV62101HMEEy2Hu3XwUPkZK0HJBaleyaz+Hx8AttII7NC3F4nzSZz87GCbFr8lY2UWZHHlMwAsqvVQtNTIDoE4dTxd5I6dJyN1s6nNqr2bmAq3EVwslR51Vlh1FTj+atm0094HgQzyy33PXfbzyIeRsXRiNQdCRqOh0JGo9h01/OYp5x8rGaux629Kt2RtOnEjFTp8JMTqRDkQmAzZAAMtIywMoKGTlGk4ASb9ZSTfrAFhCEgIWDn7pz8HeHJp9VfYvs4uIfBtZwHmTFSlTqxy1Iprc0mjSk4u6Z9f3SyXail6KQ1loV7rrWKrZZrzHF6T9NBp5qztNu7vYu1Ay2K1OXWOvIXJ9knutq8GH5ETotwt5aq8PHD9o3ZcQsNdb2ClAxPFYVHmjQ69/Ke6ycOnKrRw2v81N9TDjT+qtx+oOoPeJ/N6anhsRVlZx+/JKWt9Hpt0at1aaW/X60rTjFXvpsPlW8m2c7DC0bSoozah6q25CeJR9m9SGB9h5zobt/ytN1OLiY2Kl6lLTWHexkI04eNzyHM93fPseVdoho2iiWU2EIt4XSpyeQFyDnRZ4MPN9onxDfbZmNRltXiWmxB6WvPs315oH6OB4/lP1/o7FrEfcnHXbdXyvt7H2P6Hz6tPLqn8zhbB3huw7DZSwHEpR0ZQ9dlZ6o6Hkyznrvt2bGzGxMbHuOulqKzNWSNCag5IrPM8+emvKedkp9qVOLd2jnua7EkkkknmSeZJPUkztd4d5rs01G4g9jSlKaa+in8x16sTzJnUQlsr3B6jdreSwU+Qpj49y33KxFquSbOSqxZWGgUa+4ayu0tsXYm1Q5oxxdila0qrVjTrWuiMBrxN14tddZwd1mWoX5LGommplrqezhZ7Lf4eoTq4Cl9QPET2DbSqsuxsvjxOK3BNORQ94rIesBAEsGppsNfCVY9CpB6zmnaMnp/f9GjxeJvJdTmHLoUVPxEsFUmvz/SRlP8p5+aZyc7e1rMe6oYtFdV9q2k1q6hbkGgNerEKNCfN9pnqNo52OMfKUZFbqHuaqxbFF14LV8dF9XDpZxAHgtXpwk8tYuftOjt8uxraGwHxmWjHVl4wWTShVp04q3VwCW5HlqSdeczp65fKB4vdvb9+FcMjHJBGqnUEo6nqjjvHTl7BG2DvDfiXG2g6MwZXUrx12Vt6SOh5Ms9JtbL1qR8XJxlx/Iko7AsgsFjKBcppPnGw2at2ngeoAncttKinaT5b2UXKExaUSu2o6h61ryCV6cIAsBPcWB6TTmnf7u34dXMh5eve8o5sxsPGouYHhtRHYoT1alXJWs+0A6d2k4m7u81mJZa6pXY91b1P2wZ/Ms9MDQglmnqL83ybEzUqy6Ham+gYRFlbP5KhdiEGmp5Ouo79D4S+Vn0BkC3Y/bnZddVN3EjJVmBybuN9NEsZNQHPQmZzKzWXaU8jsbeG3EezgCFLV7O2i1S1Tp3K6Hny15HrOxTfcq1di4uKLqUWuq7hclAg4a24C3CzqOjHwE7nB2mtaY57TEtyasfJN5udDXbU7r2OO1h9bbw8fTmOIDU9J0u82TjnHxxiuezL22Gh9O1xmbhBqZtNXTUEqx7ppZZy1iQ6E2FiWYkliSSeZLE6kn2kkmEVOkadRCydI0VOkaQBKr0kpVekoKmTlTJmAZJ2dZSTsEAWEISAi8WPaIkoPpn0abXvTF/hYzX11WWmwrYBZo2h0qrPpMNddDpr3T06vWK3zNn3VogJbIotPZ47MPSDIeeNd7QOZ6gzyH0Ybx04mLlPkPwhbFKqObuzJ6KL3nlPIb270tnZDW8C1K2g4E/mCnVWsP+4/tPTun5GHo+VbF10o5Y5m29qlezs03q+1Wtu2HbKolCOt9O477fP6UbMuvssdWppZdLNSDZZqPOQkcgndy69/hPnxnIkXE/TYfD08PDJTVkckpubuxZJhzlYrrOgyShCEgL0YFjjVEZgOWoBPOV+p7vurPlMhXksvosy+5iP8R/L7PvH+dv3k1BT6nu+6s+UwOyLvurPlMl5fZ94/zt+80Z1n3j/O37xqCg2Td91Z8pjrsm77p/lMkuZZ32WfO37x/LbPtv8zfvGoKfVNv3T/KY6bMt+7f5TIjMs+2/zN+8oMl/tv8AO37xqCh2dZ92/wAh/aJbjOoBZWUHpqCP8zfKn+2/zN+8V7mbqSfeSY1Ay9JsJomgWXpNgISAJYSIlpQVMm0pEeALFs6RphEAlCEJAK4kZyDIMJQIyyctJMIBkVxGhIDjkQlXSSlAjJEIlphEAlpMluGYFgEowaN2c0JANBjKIoEdVgFFWNME2QBNQc5koqygaNWIsqiwB4QhIDV6ysSsR5QVitGgZAShNMyUE3EWVYSUAIlix4SA48xl1jssWUEYSjrJwAiMkeEgIFZkuRFNcoJQlOyh2UAnDSVFcYLAJrXKATYSAIQjKsAEWUhACUDIJYCKi6RoAQhGQSAdRNhCUFYQhIBWESVMmRKDJN1lIEQCMJrLpMkBjLIsJeYyyghFZY5WZAIkQlSIrJ4QBITSsyQBCEIAQhDSAEIwrjhZQKqeMeEAIAASqJBEjwAhCEgCVUTEEaUBCEbSAPCEJAEVhGgYBIwmsJkoMZdZIiWiuIBOEISAwiTauVhAOORCWYSZWUCzNJsIBnDDhmwgGBZsIQAhNEdFgCqsoEjAQgBCEJAEZFmCVlAQhNEA1RHmATZ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" y="1517650"/>
            <a:ext cx="2390775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Partners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0" y="2349500"/>
            <a:ext cx="5410200" cy="1841499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Yvette </a:t>
            </a:r>
            <a:r>
              <a:rPr lang="en-US" b="1" dirty="0" err="1" smtClean="0"/>
              <a:t>Chocolaad</a:t>
            </a:r>
            <a:endParaRPr lang="en-US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900" dirty="0" smtClean="0"/>
              <a:t>Director of Employment &amp; Training, National Association of State Workforce Agencies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9" name="Picture 8" descr="YC20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2354295" cy="25908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071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Presenters</a:t>
            </a:r>
            <a:endParaRPr lang="en-US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7526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Lori Strauss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900" dirty="0" smtClean="0"/>
              <a:t>Program Manager, AARP Foundation</a:t>
            </a:r>
            <a:endParaRPr lang="en-US" sz="29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6763" y="42672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Kelly Folks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900" dirty="0" smtClean="0"/>
              <a:t>Assistant Division Manager, Arapahoe/Douglas Works!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457325"/>
            <a:ext cx="1600201" cy="200025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1" y="4071287"/>
            <a:ext cx="1940355" cy="18396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1118" y="1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The Changing Landscape of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44165-2767-984B-BC2B-7AE7C150D1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47069"/>
            <a:ext cx="5080000" cy="382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771" y="2404153"/>
            <a:ext cx="87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58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18890" y="1487875"/>
            <a:ext cx="87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24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76108" y="1144557"/>
            <a:ext cx="87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63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5232" y="1841818"/>
            <a:ext cx="87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45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49447" y="2195761"/>
            <a:ext cx="87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32</a:t>
            </a:r>
            <a:endParaRPr lang="en-US" sz="4000" dirty="0"/>
          </a:p>
        </p:txBody>
      </p:sp>
      <p:sp>
        <p:nvSpPr>
          <p:cNvPr id="6" name="Curved Left Arrow 5"/>
          <p:cNvSpPr/>
          <p:nvPr/>
        </p:nvSpPr>
        <p:spPr>
          <a:xfrm rot="8993248">
            <a:off x="695116" y="2939062"/>
            <a:ext cx="925130" cy="2145831"/>
          </a:xfrm>
          <a:prstGeom prst="curvedLeft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>
            <a:off x="6998678" y="2851793"/>
            <a:ext cx="885092" cy="1321622"/>
          </a:xfrm>
          <a:prstGeom prst="bentUp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509846" y="2404153"/>
            <a:ext cx="339969" cy="70788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Up Arrow 19"/>
          <p:cNvSpPr/>
          <p:nvPr/>
        </p:nvSpPr>
        <p:spPr>
          <a:xfrm rot="4142173">
            <a:off x="2627336" y="2251296"/>
            <a:ext cx="957207" cy="284252"/>
          </a:xfrm>
          <a:prstGeom prst="curvedUp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 rot="16200000">
            <a:off x="4333859" y="2109722"/>
            <a:ext cx="770275" cy="1261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6" grpId="0" animBg="1"/>
      <p:bldP spid="17" grpId="0" animBg="1"/>
      <p:bldP spid="18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665</Words>
  <Application>Microsoft Office PowerPoint</Application>
  <PresentationFormat>On-screen Show (4:3)</PresentationFormat>
  <Paragraphs>204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Tahoma</vt:lpstr>
      <vt:lpstr>Wingdings</vt:lpstr>
      <vt:lpstr>Networking trio design template</vt:lpstr>
      <vt:lpstr>Engaging Older Workers in the Public Workforce System</vt:lpstr>
      <vt:lpstr>Where are you?</vt:lpstr>
      <vt:lpstr>Polling Question</vt:lpstr>
      <vt:lpstr>Moderator</vt:lpstr>
      <vt:lpstr>Today’s Webinar</vt:lpstr>
      <vt:lpstr>Partners</vt:lpstr>
      <vt:lpstr>Partners</vt:lpstr>
      <vt:lpstr>Presenters</vt:lpstr>
      <vt:lpstr>The Changing Landscape of Work</vt:lpstr>
      <vt:lpstr>Historical First!</vt:lpstr>
      <vt:lpstr>World War II Generation  (born 1945 and before)</vt:lpstr>
      <vt:lpstr>Baby Boom Generation  (born 1946 – 1964)</vt:lpstr>
      <vt:lpstr>Who Are Older Workers?</vt:lpstr>
      <vt:lpstr>Age Distribution by Median Age</vt:lpstr>
      <vt:lpstr>Projected Labor Force Participation Rates</vt:lpstr>
      <vt:lpstr>Average Duration of Unemployment by Age</vt:lpstr>
      <vt:lpstr>America’s Workforce Investment System</vt:lpstr>
      <vt:lpstr>Median Age by State</vt:lpstr>
      <vt:lpstr>Median Age by County</vt:lpstr>
      <vt:lpstr>Why Focus on Older Workers?</vt:lpstr>
      <vt:lpstr>PowerPoint Presentation</vt:lpstr>
      <vt:lpstr>Why Workforce Boards Focus on Older Workers: Desirable Workforce for Employers</vt:lpstr>
      <vt:lpstr>Why Workforce Boards Focus on Older Workers:  To Better Engage the Audience in Core Services</vt:lpstr>
      <vt:lpstr>Generations at Work Principles: For Employer Customers</vt:lpstr>
      <vt:lpstr>Generations at Work Principles: For Job Candidate Customers</vt:lpstr>
      <vt:lpstr>Generations at Work Principles: For Job Candidate Customers</vt:lpstr>
      <vt:lpstr>Questions for the Speakers?</vt:lpstr>
      <vt:lpstr>Discussion</vt:lpstr>
      <vt:lpstr>Protocol for Serving Older Workers</vt:lpstr>
      <vt:lpstr>Resources</vt:lpstr>
      <vt:lpstr>Presenters’ Contact Information</vt:lpstr>
      <vt:lpstr>Presenters’ 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2014-01-22T15:22:01Z</dcterms:created>
  <dcterms:modified xsi:type="dcterms:W3CDTF">2014-01-22T17:49:02Z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