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46"/>
  </p:notesMasterIdLst>
  <p:sldIdLst>
    <p:sldId id="256" r:id="rId2"/>
    <p:sldId id="259" r:id="rId3"/>
    <p:sldId id="293" r:id="rId4"/>
    <p:sldId id="264" r:id="rId5"/>
    <p:sldId id="373" r:id="rId6"/>
    <p:sldId id="294" r:id="rId7"/>
    <p:sldId id="374" r:id="rId8"/>
    <p:sldId id="405" r:id="rId9"/>
    <p:sldId id="375" r:id="rId10"/>
    <p:sldId id="376" r:id="rId11"/>
    <p:sldId id="378" r:id="rId12"/>
    <p:sldId id="400" r:id="rId13"/>
    <p:sldId id="379" r:id="rId14"/>
    <p:sldId id="380" r:id="rId15"/>
    <p:sldId id="381" r:id="rId16"/>
    <p:sldId id="382" r:id="rId17"/>
    <p:sldId id="383" r:id="rId18"/>
    <p:sldId id="401" r:id="rId19"/>
    <p:sldId id="385" r:id="rId20"/>
    <p:sldId id="327" r:id="rId21"/>
    <p:sldId id="386" r:id="rId22"/>
    <p:sldId id="387" r:id="rId23"/>
    <p:sldId id="388" r:id="rId24"/>
    <p:sldId id="402" r:id="rId25"/>
    <p:sldId id="389" r:id="rId26"/>
    <p:sldId id="390" r:id="rId27"/>
    <p:sldId id="403" r:id="rId28"/>
    <p:sldId id="391" r:id="rId29"/>
    <p:sldId id="404" r:id="rId30"/>
    <p:sldId id="392" r:id="rId31"/>
    <p:sldId id="393" r:id="rId32"/>
    <p:sldId id="394" r:id="rId33"/>
    <p:sldId id="395" r:id="rId34"/>
    <p:sldId id="396" r:id="rId35"/>
    <p:sldId id="397" r:id="rId36"/>
    <p:sldId id="398" r:id="rId37"/>
    <p:sldId id="311" r:id="rId38"/>
    <p:sldId id="371" r:id="rId39"/>
    <p:sldId id="399" r:id="rId40"/>
    <p:sldId id="406" r:id="rId41"/>
    <p:sldId id="267" r:id="rId42"/>
    <p:sldId id="279" r:id="rId43"/>
    <p:sldId id="313" r:id="rId44"/>
    <p:sldId id="262" r:id="rId45"/>
  </p:sldIdLst>
  <p:sldSz cx="9144000" cy="6858000" type="screen4x3"/>
  <p:notesSz cx="7010400" cy="9296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50987" autoAdjust="0"/>
  </p:normalViewPr>
  <p:slideViewPr>
    <p:cSldViewPr>
      <p:cViewPr varScale="1">
        <p:scale>
          <a:sx n="38" d="100"/>
          <a:sy n="38" d="100"/>
        </p:scale>
        <p:origin x="2310"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044" y="6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4/17/2014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dirty="0"/>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dirty="0"/>
          </a:p>
        </p:txBody>
      </p:sp>
    </p:spTree>
    <p:extLst>
      <p:ext uri="{BB962C8B-B14F-4D97-AF65-F5344CB8AC3E}">
        <p14:creationId xmlns:p14="http://schemas.microsoft.com/office/powerpoint/2010/main" val="3098256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D558617-03D5-44E8-8F5F-7A34A0DB3271}" type="slidenum">
              <a:rPr lang="en-US" smtClean="0"/>
              <a:t>11</a:t>
            </a:fld>
            <a:endParaRPr lang="en-US"/>
          </a:p>
        </p:txBody>
      </p:sp>
    </p:spTree>
    <p:extLst>
      <p:ext uri="{BB962C8B-B14F-4D97-AF65-F5344CB8AC3E}">
        <p14:creationId xmlns:p14="http://schemas.microsoft.com/office/powerpoint/2010/main" val="291913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13</a:t>
            </a:fld>
            <a:endParaRPr lang="en-US"/>
          </a:p>
        </p:txBody>
      </p:sp>
      <p:pic>
        <p:nvPicPr>
          <p:cNvPr id="3075" name="Picture 3" descr="C:\Users\bingram\AppData\Local\Microsoft\Windows\Temporary Internet Files\Content.IE5\4BV0ER14\MP90044217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9" y="2514600"/>
            <a:ext cx="2057401"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210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5D558617-03D5-44E8-8F5F-7A34A0DB3271}" type="slidenum">
              <a:rPr lang="en-US" smtClean="0"/>
              <a:t>14</a:t>
            </a:fld>
            <a:endParaRPr lang="en-US"/>
          </a:p>
        </p:txBody>
      </p:sp>
    </p:spTree>
    <p:extLst>
      <p:ext uri="{BB962C8B-B14F-4D97-AF65-F5344CB8AC3E}">
        <p14:creationId xmlns:p14="http://schemas.microsoft.com/office/powerpoint/2010/main" val="2330720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15</a:t>
            </a:fld>
            <a:endParaRPr lang="en-US"/>
          </a:p>
        </p:txBody>
      </p:sp>
    </p:spTree>
    <p:extLst>
      <p:ext uri="{BB962C8B-B14F-4D97-AF65-F5344CB8AC3E}">
        <p14:creationId xmlns:p14="http://schemas.microsoft.com/office/powerpoint/2010/main" val="233072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16</a:t>
            </a:fld>
            <a:endParaRPr lang="en-US"/>
          </a:p>
        </p:txBody>
      </p:sp>
    </p:spTree>
    <p:extLst>
      <p:ext uri="{BB962C8B-B14F-4D97-AF65-F5344CB8AC3E}">
        <p14:creationId xmlns:p14="http://schemas.microsoft.com/office/powerpoint/2010/main" val="2610187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17</a:t>
            </a:fld>
            <a:endParaRPr lang="en-US"/>
          </a:p>
        </p:txBody>
      </p:sp>
    </p:spTree>
    <p:extLst>
      <p:ext uri="{BB962C8B-B14F-4D97-AF65-F5344CB8AC3E}">
        <p14:creationId xmlns:p14="http://schemas.microsoft.com/office/powerpoint/2010/main" val="1962993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19</a:t>
            </a:fld>
            <a:endParaRPr lang="en-US"/>
          </a:p>
        </p:txBody>
      </p:sp>
    </p:spTree>
    <p:extLst>
      <p:ext uri="{BB962C8B-B14F-4D97-AF65-F5344CB8AC3E}">
        <p14:creationId xmlns:p14="http://schemas.microsoft.com/office/powerpoint/2010/main" val="3978996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 </a:t>
            </a:r>
          </a:p>
        </p:txBody>
      </p:sp>
      <p:sp>
        <p:nvSpPr>
          <p:cNvPr id="80900" name="Slide Number Placeholder 3"/>
          <p:cNvSpPr>
            <a:spLocks noGrp="1"/>
          </p:cNvSpPr>
          <p:nvPr>
            <p:ph type="sldNum" sz="quarter" idx="5"/>
          </p:nvPr>
        </p:nvSpPr>
        <p:spPr/>
        <p:txBody>
          <a:bodyPr/>
          <a:lstStyle/>
          <a:p>
            <a:pPr>
              <a:defRPr/>
            </a:pPr>
            <a:fld id="{B7D01B81-CC01-4FDE-9711-06DD596EC2CE}" type="slidenum">
              <a:rPr lang="en-US" smtClean="0"/>
              <a:pPr>
                <a:defRPr/>
              </a:pPr>
              <a:t>20</a:t>
            </a:fld>
            <a:endParaRPr lang="en-US" dirty="0" smtClean="0"/>
          </a:p>
        </p:txBody>
      </p:sp>
    </p:spTree>
    <p:extLst>
      <p:ext uri="{BB962C8B-B14F-4D97-AF65-F5344CB8AC3E}">
        <p14:creationId xmlns:p14="http://schemas.microsoft.com/office/powerpoint/2010/main" val="1649765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12788"/>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21</a:t>
            </a:fld>
            <a:endParaRPr lang="en-US"/>
          </a:p>
        </p:txBody>
      </p:sp>
    </p:spTree>
    <p:extLst>
      <p:ext uri="{BB962C8B-B14F-4D97-AF65-F5344CB8AC3E}">
        <p14:creationId xmlns:p14="http://schemas.microsoft.com/office/powerpoint/2010/main" val="1935160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22</a:t>
            </a:fld>
            <a:endParaRPr lang="en-US"/>
          </a:p>
        </p:txBody>
      </p:sp>
    </p:spTree>
    <p:extLst>
      <p:ext uri="{BB962C8B-B14F-4D97-AF65-F5344CB8AC3E}">
        <p14:creationId xmlns:p14="http://schemas.microsoft.com/office/powerpoint/2010/main" val="172279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dirty="0"/>
          </a:p>
        </p:txBody>
      </p:sp>
    </p:spTree>
    <p:extLst>
      <p:ext uri="{BB962C8B-B14F-4D97-AF65-F5344CB8AC3E}">
        <p14:creationId xmlns:p14="http://schemas.microsoft.com/office/powerpoint/2010/main" val="127120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23</a:t>
            </a:fld>
            <a:endParaRPr lang="en-US"/>
          </a:p>
        </p:txBody>
      </p:sp>
    </p:spTree>
    <p:extLst>
      <p:ext uri="{BB962C8B-B14F-4D97-AF65-F5344CB8AC3E}">
        <p14:creationId xmlns:p14="http://schemas.microsoft.com/office/powerpoint/2010/main" val="2334408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25</a:t>
            </a:fld>
            <a:endParaRPr lang="en-US"/>
          </a:p>
        </p:txBody>
      </p:sp>
    </p:spTree>
    <p:extLst>
      <p:ext uri="{BB962C8B-B14F-4D97-AF65-F5344CB8AC3E}">
        <p14:creationId xmlns:p14="http://schemas.microsoft.com/office/powerpoint/2010/main" val="2668496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26</a:t>
            </a:fld>
            <a:endParaRPr lang="en-US"/>
          </a:p>
        </p:txBody>
      </p:sp>
    </p:spTree>
    <p:extLst>
      <p:ext uri="{BB962C8B-B14F-4D97-AF65-F5344CB8AC3E}">
        <p14:creationId xmlns:p14="http://schemas.microsoft.com/office/powerpoint/2010/main" val="2936023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100" dirty="0"/>
          </a:p>
        </p:txBody>
      </p:sp>
      <p:sp>
        <p:nvSpPr>
          <p:cNvPr id="78852" name="Slide Number Placeholder 3"/>
          <p:cNvSpPr>
            <a:spLocks noGrp="1"/>
          </p:cNvSpPr>
          <p:nvPr>
            <p:ph type="sldNum" sz="quarter" idx="5"/>
          </p:nvPr>
        </p:nvSpPr>
        <p:spPr/>
        <p:txBody>
          <a:bodyPr/>
          <a:lstStyle/>
          <a:p>
            <a:pPr>
              <a:defRPr/>
            </a:pPr>
            <a:fld id="{EDDD6B91-AF63-400F-843A-51C60EE19962}" type="slidenum">
              <a:rPr lang="en-US" smtClean="0"/>
              <a:pPr>
                <a:defRPr/>
              </a:pPr>
              <a:t>28</a:t>
            </a:fld>
            <a:endParaRPr lang="en-US" dirty="0" smtClean="0"/>
          </a:p>
        </p:txBody>
      </p:sp>
    </p:spTree>
    <p:extLst>
      <p:ext uri="{BB962C8B-B14F-4D97-AF65-F5344CB8AC3E}">
        <p14:creationId xmlns:p14="http://schemas.microsoft.com/office/powerpoint/2010/main" val="824469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30</a:t>
            </a:fld>
            <a:endParaRPr lang="en-US"/>
          </a:p>
        </p:txBody>
      </p:sp>
    </p:spTree>
    <p:extLst>
      <p:ext uri="{BB962C8B-B14F-4D97-AF65-F5344CB8AC3E}">
        <p14:creationId xmlns:p14="http://schemas.microsoft.com/office/powerpoint/2010/main" val="1049306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31</a:t>
            </a:fld>
            <a:endParaRPr lang="en-US"/>
          </a:p>
        </p:txBody>
      </p:sp>
    </p:spTree>
    <p:extLst>
      <p:ext uri="{BB962C8B-B14F-4D97-AF65-F5344CB8AC3E}">
        <p14:creationId xmlns:p14="http://schemas.microsoft.com/office/powerpoint/2010/main" val="1378927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32</a:t>
            </a:fld>
            <a:endParaRPr lang="en-US"/>
          </a:p>
        </p:txBody>
      </p:sp>
    </p:spTree>
    <p:extLst>
      <p:ext uri="{BB962C8B-B14F-4D97-AF65-F5344CB8AC3E}">
        <p14:creationId xmlns:p14="http://schemas.microsoft.com/office/powerpoint/2010/main" val="39224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33</a:t>
            </a:fld>
            <a:endParaRPr lang="en-US"/>
          </a:p>
        </p:txBody>
      </p:sp>
    </p:spTree>
    <p:extLst>
      <p:ext uri="{BB962C8B-B14F-4D97-AF65-F5344CB8AC3E}">
        <p14:creationId xmlns:p14="http://schemas.microsoft.com/office/powerpoint/2010/main" val="3239045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34</a:t>
            </a:fld>
            <a:endParaRPr lang="en-US"/>
          </a:p>
        </p:txBody>
      </p:sp>
    </p:spTree>
    <p:extLst>
      <p:ext uri="{BB962C8B-B14F-4D97-AF65-F5344CB8AC3E}">
        <p14:creationId xmlns:p14="http://schemas.microsoft.com/office/powerpoint/2010/main" val="3245681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35</a:t>
            </a:fld>
            <a:endParaRPr lang="en-US"/>
          </a:p>
        </p:txBody>
      </p:sp>
    </p:spTree>
    <p:extLst>
      <p:ext uri="{BB962C8B-B14F-4D97-AF65-F5344CB8AC3E}">
        <p14:creationId xmlns:p14="http://schemas.microsoft.com/office/powerpoint/2010/main" val="413186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dirty="0"/>
          </a:p>
        </p:txBody>
      </p:sp>
    </p:spTree>
    <p:extLst>
      <p:ext uri="{BB962C8B-B14F-4D97-AF65-F5344CB8AC3E}">
        <p14:creationId xmlns:p14="http://schemas.microsoft.com/office/powerpoint/2010/main" val="2005724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36</a:t>
            </a:fld>
            <a:endParaRPr lang="en-US"/>
          </a:p>
        </p:txBody>
      </p:sp>
    </p:spTree>
    <p:extLst>
      <p:ext uri="{BB962C8B-B14F-4D97-AF65-F5344CB8AC3E}">
        <p14:creationId xmlns:p14="http://schemas.microsoft.com/office/powerpoint/2010/main" val="938799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37</a:t>
            </a:fld>
            <a:endParaRPr lang="en-US" dirty="0"/>
          </a:p>
        </p:txBody>
      </p:sp>
    </p:spTree>
    <p:extLst>
      <p:ext uri="{BB962C8B-B14F-4D97-AF65-F5344CB8AC3E}">
        <p14:creationId xmlns:p14="http://schemas.microsoft.com/office/powerpoint/2010/main" val="2981612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38</a:t>
            </a:fld>
            <a:endParaRPr lang="en-US" dirty="0"/>
          </a:p>
        </p:txBody>
      </p:sp>
    </p:spTree>
    <p:extLst>
      <p:ext uri="{BB962C8B-B14F-4D97-AF65-F5344CB8AC3E}">
        <p14:creationId xmlns:p14="http://schemas.microsoft.com/office/powerpoint/2010/main" val="3059781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39</a:t>
            </a:fld>
            <a:endParaRPr lang="en-US"/>
          </a:p>
        </p:txBody>
      </p:sp>
    </p:spTree>
    <p:extLst>
      <p:ext uri="{BB962C8B-B14F-4D97-AF65-F5344CB8AC3E}">
        <p14:creationId xmlns:p14="http://schemas.microsoft.com/office/powerpoint/2010/main" val="784783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ct val="80000"/>
              </a:lnSpc>
            </a:pPr>
            <a:endParaRPr lang="en-US" b="1" u="sng" dirty="0" smtClean="0">
              <a:latin typeface="Arial" pitchFamily="34" charset="0"/>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41</a:t>
            </a:fld>
            <a:endParaRPr lang="en-US" dirty="0"/>
          </a:p>
        </p:txBody>
      </p:sp>
    </p:spTree>
    <p:extLst>
      <p:ext uri="{BB962C8B-B14F-4D97-AF65-F5344CB8AC3E}">
        <p14:creationId xmlns:p14="http://schemas.microsoft.com/office/powerpoint/2010/main" val="1493860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42</a:t>
            </a:fld>
            <a:endParaRPr lang="en-US" dirty="0"/>
          </a:p>
        </p:txBody>
      </p:sp>
    </p:spTree>
    <p:extLst>
      <p:ext uri="{BB962C8B-B14F-4D97-AF65-F5344CB8AC3E}">
        <p14:creationId xmlns:p14="http://schemas.microsoft.com/office/powerpoint/2010/main" val="3007108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43</a:t>
            </a:fld>
            <a:endParaRPr lang="en-US" dirty="0"/>
          </a:p>
        </p:txBody>
      </p:sp>
    </p:spTree>
    <p:extLst>
      <p:ext uri="{BB962C8B-B14F-4D97-AF65-F5344CB8AC3E}">
        <p14:creationId xmlns:p14="http://schemas.microsoft.com/office/powerpoint/2010/main" val="2558653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44</a:t>
            </a:fld>
            <a:endParaRPr lang="en-US" dirty="0"/>
          </a:p>
        </p:txBody>
      </p:sp>
    </p:spTree>
    <p:extLst>
      <p:ext uri="{BB962C8B-B14F-4D97-AF65-F5344CB8AC3E}">
        <p14:creationId xmlns:p14="http://schemas.microsoft.com/office/powerpoint/2010/main" val="667462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dirty="0"/>
          </a:p>
        </p:txBody>
      </p:sp>
    </p:spTree>
    <p:extLst>
      <p:ext uri="{BB962C8B-B14F-4D97-AF65-F5344CB8AC3E}">
        <p14:creationId xmlns:p14="http://schemas.microsoft.com/office/powerpoint/2010/main" val="103176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5</a:t>
            </a:fld>
            <a:endParaRPr lang="en-US"/>
          </a:p>
        </p:txBody>
      </p:sp>
    </p:spTree>
    <p:extLst>
      <p:ext uri="{BB962C8B-B14F-4D97-AF65-F5344CB8AC3E}">
        <p14:creationId xmlns:p14="http://schemas.microsoft.com/office/powerpoint/2010/main" val="358968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dirty="0"/>
          </a:p>
        </p:txBody>
      </p:sp>
    </p:spTree>
    <p:extLst>
      <p:ext uri="{BB962C8B-B14F-4D97-AF65-F5344CB8AC3E}">
        <p14:creationId xmlns:p14="http://schemas.microsoft.com/office/powerpoint/2010/main" val="2769710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7</a:t>
            </a:fld>
            <a:endParaRPr lang="en-US"/>
          </a:p>
        </p:txBody>
      </p:sp>
    </p:spTree>
    <p:extLst>
      <p:ext uri="{BB962C8B-B14F-4D97-AF65-F5344CB8AC3E}">
        <p14:creationId xmlns:p14="http://schemas.microsoft.com/office/powerpoint/2010/main" val="365782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9</a:t>
            </a:fld>
            <a:endParaRPr lang="en-US"/>
          </a:p>
        </p:txBody>
      </p:sp>
    </p:spTree>
    <p:extLst>
      <p:ext uri="{BB962C8B-B14F-4D97-AF65-F5344CB8AC3E}">
        <p14:creationId xmlns:p14="http://schemas.microsoft.com/office/powerpoint/2010/main" val="259678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10</a:t>
            </a:fld>
            <a:endParaRPr lang="en-US"/>
          </a:p>
        </p:txBody>
      </p:sp>
    </p:spTree>
    <p:extLst>
      <p:ext uri="{BB962C8B-B14F-4D97-AF65-F5344CB8AC3E}">
        <p14:creationId xmlns:p14="http://schemas.microsoft.com/office/powerpoint/2010/main" val="2313526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dirty="0"/>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Webinar Title Here</a:t>
            </a:r>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t>Webinar Title Here</a:t>
            </a:r>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Webinar Title Here</a:t>
            </a:r>
            <a:endParaRPr lang="en-US" dirty="0"/>
          </a:p>
        </p:txBody>
      </p:sp>
      <p:sp>
        <p:nvSpPr>
          <p:cNvPr id="8" name="Footer Placeholder 7"/>
          <p:cNvSpPr>
            <a:spLocks noGrp="1"/>
          </p:cNvSpPr>
          <p:nvPr>
            <p:ph type="ftr" sz="quarter" idx="11"/>
          </p:nvPr>
        </p:nvSpPr>
        <p:spPr/>
        <p:txBody>
          <a:bodyPr/>
          <a:lstStyle/>
          <a:p>
            <a:r>
              <a:rPr lang="en-US" dirty="0" smtClean="0"/>
              <a:t>#</a:t>
            </a:r>
            <a:endParaRPr lang="en-US" dirty="0"/>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Webinar Title Here</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Webinar Title Here</a:t>
            </a:r>
            <a:endParaRPr lang="en-US" dirty="0"/>
          </a:p>
        </p:txBody>
      </p:sp>
      <p:sp>
        <p:nvSpPr>
          <p:cNvPr id="3" name="Footer Placeholder 2"/>
          <p:cNvSpPr>
            <a:spLocks noGrp="1"/>
          </p:cNvSpPr>
          <p:nvPr>
            <p:ph type="ftr" sz="quarter" idx="11"/>
          </p:nvPr>
        </p:nvSpPr>
        <p:spPr/>
        <p:txBody>
          <a:bodyPr/>
          <a:lstStyle/>
          <a:p>
            <a:r>
              <a:rPr lang="en-US" dirty="0" smtClean="0"/>
              <a:t>#</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Webinar Title Here</a:t>
            </a:r>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Webinar Title Here</a:t>
            </a:r>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dirty="0" smtClean="0"/>
              <a:t>#</a:t>
            </a:r>
            <a:endParaRPr lang="en-US" dirty="0"/>
          </a:p>
        </p:txBody>
      </p:sp>
      <p:sp>
        <p:nvSpPr>
          <p:cNvPr id="6" name="Slide Number Placeholder 5"/>
          <p:cNvSpPr>
            <a:spLocks noGrp="1"/>
          </p:cNvSpPr>
          <p:nvPr>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dei-ideas.org/chapter2-3/Nov_2012/RoundThreeDEISGA_4_16_2012.pdf"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ndi-conf1.webex.com/ndi-conf1/j.php?ED=25128223&amp;UID=493947542&amp;RT=MiMxMQ%3D%3D"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dei-ideas.org/chapter2-3/Nov_2012/RoundThreeDEISGA_4_16_2012.pdf" TargetMode="External"/><Relationship Id="rId4" Type="http://schemas.openxmlformats.org/officeDocument/2006/relationships/hyperlink" Target="http://www.dei-ideas.org/chapter2-1/page2a_irt.cf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workforce3one.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normAutofit fontScale="90000"/>
          </a:bodyPr>
          <a:lstStyle/>
          <a:p>
            <a:r>
              <a:rPr lang="en-US" dirty="0">
                <a:solidFill>
                  <a:schemeClr val="accent1"/>
                </a:solidFill>
                <a:effectLst>
                  <a:outerShdw blurRad="38100" dist="38100" dir="2700000" algn="tl">
                    <a:srgbClr val="000000">
                      <a:alpha val="43137"/>
                    </a:srgbClr>
                  </a:outerShdw>
                </a:effectLst>
              </a:rPr>
              <a:t>Introduction:</a:t>
            </a:r>
            <a:br>
              <a:rPr lang="en-US" dirty="0">
                <a:solidFill>
                  <a:schemeClr val="accent1"/>
                </a:solidFill>
                <a:effectLst>
                  <a:outerShdw blurRad="38100" dist="38100" dir="2700000" algn="tl">
                    <a:srgbClr val="000000">
                      <a:alpha val="43137"/>
                    </a:srgbClr>
                  </a:outerShdw>
                </a:effectLst>
              </a:rPr>
            </a:br>
            <a:r>
              <a:rPr lang="en-US" dirty="0">
                <a:solidFill>
                  <a:schemeClr val="accent1"/>
                </a:solidFill>
                <a:effectLst>
                  <a:outerShdw blurRad="38100" dist="38100" dir="2700000" algn="tl">
                    <a:srgbClr val="000000">
                      <a:alpha val="43137"/>
                    </a:srgbClr>
                  </a:outerShdw>
                </a:effectLst>
              </a:rPr>
              <a:t>Integrated Resource Team (IRT) Model</a:t>
            </a:r>
            <a:r>
              <a:rPr lang="en-US" dirty="0">
                <a:solidFill>
                  <a:schemeClr val="accent1"/>
                </a:solidFill>
                <a:effectLst>
                  <a:outerShdw blurRad="38100" dist="38100" dir="2700000" algn="tl">
                    <a:srgbClr val="000000">
                      <a:alpha val="43137"/>
                    </a:srgbClr>
                  </a:outerShdw>
                </a:effectLst>
                <a:latin typeface="Calibri"/>
                <a:cs typeface="Calibri"/>
              </a:rPr>
              <a:t/>
            </a:r>
            <a:br>
              <a:rPr lang="en-US" dirty="0">
                <a:solidFill>
                  <a:schemeClr val="accent1"/>
                </a:solidFill>
                <a:effectLst>
                  <a:outerShdw blurRad="38100" dist="38100" dir="2700000" algn="tl">
                    <a:srgbClr val="000000">
                      <a:alpha val="43137"/>
                    </a:srgbClr>
                  </a:outerShdw>
                </a:effectLst>
                <a:latin typeface="Calibri"/>
                <a:cs typeface="Calibri"/>
              </a:rPr>
            </a:br>
            <a:r>
              <a:rPr lang="en-US" dirty="0">
                <a:solidFill>
                  <a:schemeClr val="accent1"/>
                </a:solidFill>
              </a:rPr>
              <a:t/>
            </a:r>
            <a:br>
              <a:rPr lang="en-US" dirty="0">
                <a:solidFill>
                  <a:schemeClr val="accent1"/>
                </a:solidFill>
              </a:rPr>
            </a:br>
            <a:endParaRPr lang="en-US" dirty="0">
              <a:solidFill>
                <a:schemeClr val="accent1"/>
              </a:solidFill>
            </a:endParaRPr>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r>
              <a:rPr lang="en-US" sz="1800" dirty="0" smtClean="0">
                <a:ln w="17780" cmpd="sng">
                  <a:noFill/>
                  <a:prstDash val="solid"/>
                  <a:miter lim="800000"/>
                </a:ln>
                <a:ea typeface="+mj-ea"/>
              </a:rPr>
              <a:t>Webinar Date: 3/17/14</a:t>
            </a:r>
            <a:endParaRPr lang="en-US" sz="1800" dirty="0" smtClean="0">
              <a:ln w="17780" cmpd="sng">
                <a:noFill/>
                <a:prstDash val="solid"/>
                <a:miter lim="800000"/>
              </a:ln>
              <a:solidFill>
                <a:schemeClr val="tx1"/>
              </a:solidFill>
              <a:ea typeface="+mj-ea"/>
            </a:endParaRPr>
          </a:p>
          <a:p>
            <a:pPr algn="l">
              <a:spcBef>
                <a:spcPts val="300"/>
              </a:spcBef>
            </a:pPr>
            <a:r>
              <a:rPr lang="en-US" sz="1800" i="1" dirty="0" smtClean="0">
                <a:ln w="17780" cmpd="sng">
                  <a:noFill/>
                  <a:prstDash val="solid"/>
                  <a:miter lim="800000"/>
                </a:ln>
                <a:ea typeface="+mj-ea"/>
              </a:rPr>
              <a:t>Presented </a:t>
            </a:r>
            <a:r>
              <a:rPr lang="en-US" sz="1800" i="1" dirty="0">
                <a:ln w="17780" cmpd="sng">
                  <a:noFill/>
                  <a:prstDash val="solid"/>
                  <a:miter lim="800000"/>
                </a:ln>
                <a:ea typeface="+mj-ea"/>
              </a:rPr>
              <a:t>b</a:t>
            </a:r>
            <a:r>
              <a:rPr lang="en-US" sz="1800" i="1" dirty="0" smtClean="0">
                <a:ln w="17780" cmpd="sng">
                  <a:noFill/>
                  <a:prstDash val="solid"/>
                  <a:miter lim="800000"/>
                </a:ln>
                <a:ea typeface="+mj-ea"/>
              </a:rPr>
              <a:t>y: </a:t>
            </a:r>
            <a:r>
              <a:rPr lang="en-US" sz="1600" i="1" dirty="0" smtClean="0">
                <a:ln w="17780" cmpd="sng">
                  <a:noFill/>
                  <a:prstDash val="solid"/>
                  <a:miter lim="800000"/>
                </a:ln>
                <a:ea typeface="+mj-ea"/>
              </a:rPr>
              <a:t>Miranda Kennedy and Brian Ingram with NDI Technical Assistance Team</a:t>
            </a:r>
          </a:p>
          <a:p>
            <a:pPr algn="l">
              <a:spcBef>
                <a:spcPts val="300"/>
              </a:spcBef>
            </a:pPr>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normAutofit/>
          </a:bodyPr>
          <a:lstStyle/>
          <a:p>
            <a:r>
              <a:rPr lang="en-US" sz="3600" b="1" dirty="0" smtClean="0">
                <a:effectLst>
                  <a:outerShdw blurRad="38100" dist="38100" dir="2700000" algn="tl">
                    <a:srgbClr val="000000">
                      <a:alpha val="43137"/>
                    </a:srgbClr>
                  </a:outerShdw>
                </a:effectLst>
                <a:latin typeface="Arial" pitchFamily="34" charset="0"/>
                <a:cs typeface="Arial" pitchFamily="34" charset="0"/>
              </a:rPr>
              <a:t>Background on the IRT Model</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47240" y="1273215"/>
            <a:ext cx="8449519" cy="3539430"/>
          </a:xfrm>
          <a:prstGeom prst="rect">
            <a:avLst/>
          </a:prstGeom>
          <a:noFill/>
        </p:spPr>
        <p:txBody>
          <a:bodyPr wrap="square" rtlCol="0">
            <a:spAutoFit/>
          </a:bodyPr>
          <a:lstStyle/>
          <a:p>
            <a:pPr marL="342900" indent="-342900">
              <a:spcBef>
                <a:spcPts val="0"/>
              </a:spcBef>
              <a:buFont typeface="Arial" panose="020B0604020202020204" pitchFamily="34" charset="0"/>
              <a:buChar char="•"/>
              <a:defRPr/>
            </a:pPr>
            <a:r>
              <a:rPr lang="en-US" sz="2400" dirty="0">
                <a:latin typeface="Arial" pitchFamily="34" charset="0"/>
                <a:cs typeface="Arial" pitchFamily="34" charset="0"/>
              </a:rPr>
              <a:t>Navigators engaged in significant resource mapping</a:t>
            </a:r>
            <a:r>
              <a:rPr lang="en-US" sz="2000" dirty="0">
                <a:latin typeface="Arial" pitchFamily="34" charset="0"/>
                <a:cs typeface="Arial" pitchFamily="34" charset="0"/>
              </a:rPr>
              <a:t>, </a:t>
            </a:r>
            <a:endParaRPr lang="en-US" sz="1200" dirty="0">
              <a:latin typeface="Arial" pitchFamily="34" charset="0"/>
              <a:cs typeface="Arial" pitchFamily="34" charset="0"/>
            </a:endParaRPr>
          </a:p>
          <a:p>
            <a:pPr marL="342900" indent="-342900">
              <a:spcBef>
                <a:spcPts val="0"/>
              </a:spcBef>
              <a:buFont typeface="Arial" panose="020B0604020202020204" pitchFamily="34" charset="0"/>
              <a:buChar char="•"/>
              <a:defRPr/>
            </a:pPr>
            <a:endParaRPr lang="en-US" sz="2000" dirty="0" smtClean="0">
              <a:latin typeface="Arial" pitchFamily="34" charset="0"/>
              <a:cs typeface="Arial" pitchFamily="34" charset="0"/>
            </a:endParaRPr>
          </a:p>
          <a:p>
            <a:pPr marL="342900" indent="-342900">
              <a:spcBef>
                <a:spcPts val="0"/>
              </a:spcBef>
              <a:buFont typeface="Arial" panose="020B0604020202020204" pitchFamily="34" charset="0"/>
              <a:buChar char="•"/>
              <a:defRPr/>
            </a:pPr>
            <a:r>
              <a:rPr lang="en-US" sz="2400" dirty="0" smtClean="0">
                <a:latin typeface="Arial" pitchFamily="34" charset="0"/>
                <a:cs typeface="Arial" pitchFamily="34" charset="0"/>
              </a:rPr>
              <a:t>Navigators </a:t>
            </a:r>
            <a:r>
              <a:rPr lang="en-US" sz="2400" dirty="0">
                <a:latin typeface="Arial" pitchFamily="34" charset="0"/>
                <a:cs typeface="Arial" pitchFamily="34" charset="0"/>
              </a:rPr>
              <a:t>developed an understanding of the ‘big picture</a:t>
            </a:r>
            <a:r>
              <a:rPr lang="en-US" sz="2400" dirty="0" smtClean="0">
                <a:latin typeface="Arial" pitchFamily="34" charset="0"/>
                <a:cs typeface="Arial" pitchFamily="34" charset="0"/>
              </a:rPr>
              <a:t>’</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marL="279400" indent="-171450">
              <a:spcBef>
                <a:spcPts val="0"/>
              </a:spcBef>
              <a:buFont typeface="Arial" panose="020B0604020202020204" pitchFamily="34" charset="0"/>
              <a:buChar char="•"/>
              <a:defRPr/>
            </a:pPr>
            <a:endParaRPr lang="en-US" sz="1200" dirty="0" smtClean="0">
              <a:latin typeface="Arial" pitchFamily="34" charset="0"/>
              <a:cs typeface="Arial" pitchFamily="34" charset="0"/>
            </a:endParaRPr>
          </a:p>
          <a:p>
            <a:pPr marL="279400" indent="-171450">
              <a:spcBef>
                <a:spcPts val="0"/>
              </a:spcBef>
              <a:buFont typeface="Arial" panose="020B0604020202020204" pitchFamily="34" charset="0"/>
              <a:buChar char="•"/>
              <a:defRPr/>
            </a:pPr>
            <a:endParaRPr lang="en-US" sz="1200" dirty="0">
              <a:latin typeface="Arial" pitchFamily="34" charset="0"/>
              <a:cs typeface="Arial" pitchFamily="34" charset="0"/>
            </a:endParaRPr>
          </a:p>
          <a:p>
            <a:pPr marL="342900" indent="-342900">
              <a:spcBef>
                <a:spcPts val="0"/>
              </a:spcBef>
              <a:buFont typeface="Arial" panose="020B0604020202020204" pitchFamily="34" charset="0"/>
              <a:buChar char="•"/>
              <a:defRPr/>
            </a:pPr>
            <a:r>
              <a:rPr lang="en-US" sz="2400" dirty="0">
                <a:latin typeface="Arial" pitchFamily="34" charset="0"/>
                <a:cs typeface="Arial" pitchFamily="34" charset="0"/>
              </a:rPr>
              <a:t>Navigators helped to increase cross-agency communication </a:t>
            </a:r>
            <a:r>
              <a:rPr lang="en-US" sz="2000" dirty="0">
                <a:latin typeface="Arial" pitchFamily="34" charset="0"/>
                <a:cs typeface="Arial" pitchFamily="34" charset="0"/>
              </a:rPr>
              <a:t>, </a:t>
            </a:r>
            <a:endParaRPr lang="en-US" sz="1200" dirty="0">
              <a:latin typeface="Arial" pitchFamily="34" charset="0"/>
              <a:cs typeface="Arial" pitchFamily="34" charset="0"/>
            </a:endParaRPr>
          </a:p>
          <a:p>
            <a:pPr marL="342900" indent="-342900">
              <a:spcBef>
                <a:spcPts val="0"/>
              </a:spcBef>
              <a:buFont typeface="Arial" panose="020B0604020202020204" pitchFamily="34" charset="0"/>
              <a:buChar char="•"/>
              <a:defRPr/>
            </a:pPr>
            <a:endParaRPr lang="en-US" sz="2000" dirty="0">
              <a:latin typeface="Arial" pitchFamily="34" charset="0"/>
              <a:cs typeface="Arial" pitchFamily="34" charset="0"/>
            </a:endParaRPr>
          </a:p>
          <a:p>
            <a:r>
              <a:rPr lang="en-US" sz="2000" dirty="0" smtClean="0">
                <a:latin typeface="Arial" charset="0"/>
                <a:cs typeface="Arial" charset="0"/>
              </a:rPr>
              <a:t> </a:t>
            </a:r>
            <a:endParaRPr lang="en-US" sz="2000" dirty="0">
              <a:latin typeface="Arial" charset="0"/>
              <a:cs typeface="Arial"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10</a:t>
            </a:fld>
            <a:endParaRPr lang="en-US"/>
          </a:p>
        </p:txBody>
      </p:sp>
      <p:pic>
        <p:nvPicPr>
          <p:cNvPr id="2050" name="Picture 2" descr="C:\Users\bingram\AppData\Local\Microsoft\Windows\Temporary Internet Files\Content.IE5\4BV0ER14\MC90015009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886200"/>
            <a:ext cx="3226051" cy="246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171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normAutofit/>
          </a:bodyPr>
          <a:lstStyle/>
          <a:p>
            <a:r>
              <a:rPr lang="en-US" sz="4000" b="1" dirty="0" smtClean="0">
                <a:effectLst>
                  <a:outerShdw blurRad="38100" dist="38100" dir="2700000" algn="tl">
                    <a:srgbClr val="000000">
                      <a:alpha val="43137"/>
                    </a:srgbClr>
                  </a:outerShdw>
                </a:effectLst>
                <a:latin typeface="Arial" pitchFamily="34" charset="0"/>
                <a:cs typeface="Arial" pitchFamily="34" charset="0"/>
              </a:rPr>
              <a:t>DEI Vision of the IRT</a:t>
            </a:r>
            <a:endParaRPr lang="en-US" sz="40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47240" y="1273215"/>
            <a:ext cx="8449519" cy="4370427"/>
          </a:xfrm>
          <a:prstGeom prst="rect">
            <a:avLst/>
          </a:prstGeom>
          <a:noFill/>
        </p:spPr>
        <p:txBody>
          <a:bodyPr wrap="square" rtlCol="0">
            <a:spAutoFit/>
          </a:bodyPr>
          <a:lstStyle/>
          <a:p>
            <a:pPr marL="342900" indent="-342900">
              <a:spcBef>
                <a:spcPts val="0"/>
              </a:spcBef>
              <a:buSzPct val="80000"/>
              <a:defRPr/>
            </a:pPr>
            <a:r>
              <a:rPr lang="en-US" sz="2200" kern="0" dirty="0" smtClean="0">
                <a:solidFill>
                  <a:srgbClr val="000000"/>
                </a:solidFill>
                <a:latin typeface="Arial" pitchFamily="34" charset="0"/>
                <a:cs typeface="Arial" pitchFamily="34" charset="0"/>
              </a:rPr>
              <a:t>	</a:t>
            </a:r>
            <a:r>
              <a:rPr lang="en-US" sz="2400" kern="0" dirty="0" smtClean="0">
                <a:solidFill>
                  <a:srgbClr val="000000"/>
                </a:solidFill>
                <a:latin typeface="Arial" pitchFamily="34" charset="0"/>
                <a:cs typeface="Arial" pitchFamily="34" charset="0"/>
              </a:rPr>
              <a:t>Improve </a:t>
            </a:r>
            <a:r>
              <a:rPr lang="en-US" sz="2400" kern="0" dirty="0">
                <a:solidFill>
                  <a:srgbClr val="000000"/>
                </a:solidFill>
                <a:latin typeface="Arial" pitchFamily="34" charset="0"/>
                <a:cs typeface="Arial" pitchFamily="34" charset="0"/>
              </a:rPr>
              <a:t>coordination and </a:t>
            </a:r>
            <a:r>
              <a:rPr lang="en-US" sz="2400" i="1" kern="0" dirty="0" smtClean="0">
                <a:solidFill>
                  <a:srgbClr val="000000"/>
                </a:solidFill>
                <a:latin typeface="Arial" pitchFamily="34" charset="0"/>
                <a:cs typeface="Arial" pitchFamily="34" charset="0"/>
              </a:rPr>
              <a:t>collaboration</a:t>
            </a:r>
            <a:r>
              <a:rPr lang="en-US" sz="2200" kern="0" dirty="0" smtClean="0">
                <a:solidFill>
                  <a:srgbClr val="000000"/>
                </a:solidFill>
                <a:latin typeface="Arial" pitchFamily="34" charset="0"/>
                <a:cs typeface="Arial" pitchFamily="34" charset="0"/>
              </a:rPr>
              <a:t>.</a:t>
            </a:r>
            <a:endParaRPr lang="en-US" sz="2200" kern="0" dirty="0">
              <a:solidFill>
                <a:srgbClr val="000000"/>
              </a:solidFill>
              <a:latin typeface="Arial" pitchFamily="34" charset="0"/>
              <a:cs typeface="Arial" pitchFamily="34" charset="0"/>
            </a:endParaRPr>
          </a:p>
          <a:p>
            <a:pPr marL="342900" indent="-342900">
              <a:spcBef>
                <a:spcPts val="0"/>
              </a:spcBef>
              <a:buSzPct val="80000"/>
              <a:buFont typeface="Wingdings" pitchFamily="2" charset="2"/>
              <a:buChar char="l"/>
              <a:defRPr/>
            </a:pPr>
            <a:endParaRPr lang="en-US" sz="2200" kern="0" dirty="0">
              <a:solidFill>
                <a:srgbClr val="000000"/>
              </a:solidFill>
              <a:latin typeface="Arial" pitchFamily="34" charset="0"/>
              <a:cs typeface="Arial" pitchFamily="34" charset="0"/>
            </a:endParaRPr>
          </a:p>
          <a:p>
            <a:pPr marL="342900" indent="-342900">
              <a:spcBef>
                <a:spcPts val="0"/>
              </a:spcBef>
              <a:buSzPct val="80000"/>
              <a:defRPr/>
            </a:pPr>
            <a:r>
              <a:rPr lang="en-US" sz="2200" kern="0" dirty="0" smtClean="0">
                <a:solidFill>
                  <a:srgbClr val="000000"/>
                </a:solidFill>
                <a:latin typeface="Arial" pitchFamily="34" charset="0"/>
                <a:cs typeface="Arial" pitchFamily="34" charset="0"/>
              </a:rPr>
              <a:t>	</a:t>
            </a:r>
            <a:r>
              <a:rPr lang="en-US" sz="2400" kern="0" dirty="0" smtClean="0">
                <a:solidFill>
                  <a:srgbClr val="000000"/>
                </a:solidFill>
                <a:latin typeface="Arial" pitchFamily="34" charset="0"/>
                <a:cs typeface="Arial" pitchFamily="34" charset="0"/>
              </a:rPr>
              <a:t>Build </a:t>
            </a:r>
            <a:r>
              <a:rPr lang="en-US" sz="2400" kern="0" dirty="0">
                <a:solidFill>
                  <a:srgbClr val="000000"/>
                </a:solidFill>
                <a:latin typeface="Arial" pitchFamily="34" charset="0"/>
                <a:cs typeface="Arial" pitchFamily="34" charset="0"/>
              </a:rPr>
              <a:t>effective community </a:t>
            </a:r>
            <a:r>
              <a:rPr lang="en-US" sz="2400" i="1" kern="0" dirty="0" smtClean="0">
                <a:solidFill>
                  <a:srgbClr val="000000"/>
                </a:solidFill>
                <a:latin typeface="Arial" pitchFamily="34" charset="0"/>
                <a:cs typeface="Arial" pitchFamily="34" charset="0"/>
              </a:rPr>
              <a:t>partnerships</a:t>
            </a:r>
            <a:endParaRPr lang="en-US" sz="2200" kern="0" dirty="0">
              <a:solidFill>
                <a:srgbClr val="000000"/>
              </a:solidFill>
              <a:latin typeface="Arial" pitchFamily="34" charset="0"/>
              <a:cs typeface="Arial" pitchFamily="34" charset="0"/>
            </a:endParaRPr>
          </a:p>
          <a:p>
            <a:pPr marL="347663"/>
            <a:endParaRPr lang="en-US" dirty="0" smtClean="0"/>
          </a:p>
          <a:p>
            <a:pPr marL="347663"/>
            <a:endParaRPr lang="en-US" dirty="0"/>
          </a:p>
          <a:p>
            <a:pPr marL="347663"/>
            <a:r>
              <a:rPr lang="en-US" dirty="0" smtClean="0"/>
              <a:t>“IRTs </a:t>
            </a:r>
            <a:r>
              <a:rPr lang="en-US" dirty="0"/>
              <a:t>are organized around an individual jobseeker with a </a:t>
            </a:r>
            <a:r>
              <a:rPr lang="en-US" dirty="0" smtClean="0"/>
              <a:t>disability </a:t>
            </a:r>
            <a:r>
              <a:rPr lang="en-US" dirty="0"/>
              <a:t>who experiences multiple challenges to employment and who has been enrolled in </a:t>
            </a:r>
            <a:r>
              <a:rPr lang="en-US" dirty="0" smtClean="0"/>
              <a:t>WIA </a:t>
            </a:r>
            <a:r>
              <a:rPr lang="en-US" dirty="0"/>
              <a:t>intensive and/or training services (or is attempting to attain enrollment in </a:t>
            </a:r>
            <a:r>
              <a:rPr lang="en-US" dirty="0" smtClean="0"/>
              <a:t>these </a:t>
            </a:r>
            <a:r>
              <a:rPr lang="en-US" dirty="0"/>
              <a:t>services).</a:t>
            </a:r>
          </a:p>
          <a:p>
            <a:pPr marL="347663"/>
            <a:r>
              <a:rPr lang="en-US" dirty="0"/>
              <a:t>The concept from the IRT has now </a:t>
            </a:r>
            <a:r>
              <a:rPr lang="en-US" dirty="0" smtClean="0"/>
              <a:t>evolved to </a:t>
            </a:r>
            <a:r>
              <a:rPr lang="en-US" dirty="0"/>
              <a:t>specifically refer to job seekers with disabilities </a:t>
            </a:r>
            <a:r>
              <a:rPr lang="en-US" dirty="0" smtClean="0"/>
              <a:t>who are currently enrolled and/or to be enrolled in WIA intensive and training services.”</a:t>
            </a:r>
          </a:p>
          <a:p>
            <a:pPr marL="347663" algn="r"/>
            <a:r>
              <a:rPr lang="en-US" sz="1600" dirty="0"/>
              <a:t>From the Round 3 SGA – Page 9 (</a:t>
            </a:r>
            <a:r>
              <a:rPr lang="en-US" sz="1600" dirty="0">
                <a:hlinkClick r:id="rId3"/>
              </a:rPr>
              <a:t>http://www.dei-ideas.org/chapter2-3/Nov_2012/RoundThreeDEISGA_4_16_2012.pdf</a:t>
            </a:r>
            <a:r>
              <a:rPr lang="en-US" sz="1600" dirty="0"/>
              <a:t>)</a:t>
            </a:r>
          </a:p>
          <a:p>
            <a:pPr marL="347663" algn="r"/>
            <a:endParaRPr lang="en-US" sz="1600" dirty="0"/>
          </a:p>
          <a:p>
            <a:pPr marL="347663"/>
            <a:endParaRPr lang="en-US" sz="1600" dirty="0"/>
          </a:p>
        </p:txBody>
      </p:sp>
      <p:sp>
        <p:nvSpPr>
          <p:cNvPr id="4" name="Slide Number Placeholder 3"/>
          <p:cNvSpPr>
            <a:spLocks noGrp="1"/>
          </p:cNvSpPr>
          <p:nvPr>
            <p:ph type="sldNum" sz="quarter" idx="12"/>
          </p:nvPr>
        </p:nvSpPr>
        <p:spPr/>
        <p:txBody>
          <a:bodyPr/>
          <a:lstStyle/>
          <a:p>
            <a:fld id="{3E23CBBA-0DF3-B04E-9C3F-FAEF216CFFF8}" type="slidenum">
              <a:rPr lang="en-US" smtClean="0"/>
              <a:t>11</a:t>
            </a:fld>
            <a:endParaRPr lang="en-US"/>
          </a:p>
        </p:txBody>
      </p:sp>
    </p:spTree>
    <p:extLst>
      <p:ext uri="{BB962C8B-B14F-4D97-AF65-F5344CB8AC3E}">
        <p14:creationId xmlns:p14="http://schemas.microsoft.com/office/powerpoint/2010/main" val="1076774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229" b="5483"/>
          <a:stretch/>
        </p:blipFill>
        <p:spPr>
          <a:xfrm>
            <a:off x="0" y="1022464"/>
            <a:ext cx="9144000" cy="5849007"/>
          </a:xfrm>
          <a:prstGeom prst="rect">
            <a:avLst/>
          </a:prstGeom>
        </p:spPr>
      </p:pic>
      <p:sp>
        <p:nvSpPr>
          <p:cNvPr id="2" name="Title 1"/>
          <p:cNvSpPr>
            <a:spLocks noGrp="1"/>
          </p:cNvSpPr>
          <p:nvPr>
            <p:ph type="title"/>
          </p:nvPr>
        </p:nvSpPr>
        <p:spPr/>
        <p:txBody>
          <a:bodyPr>
            <a:normAutofit/>
          </a:bodyPr>
          <a:lstStyle/>
          <a:p>
            <a:endParaRPr lang="en-US" sz="3600" dirty="0"/>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12</a:t>
            </a:fld>
            <a:endParaRPr lang="en-US">
              <a:solidFill>
                <a:prstClr val="black"/>
              </a:solidFill>
            </a:endParaRPr>
          </a:p>
        </p:txBody>
      </p:sp>
      <p:sp>
        <p:nvSpPr>
          <p:cNvPr id="6" name="TextBox 5"/>
          <p:cNvSpPr txBox="1"/>
          <p:nvPr/>
        </p:nvSpPr>
        <p:spPr>
          <a:xfrm>
            <a:off x="2895600" y="1403867"/>
            <a:ext cx="3352800" cy="2246769"/>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DEFINING </a:t>
            </a:r>
          </a:p>
          <a:p>
            <a:pPr algn="ctr"/>
            <a:r>
              <a:rPr lang="en-US" sz="2800" b="1" dirty="0" smtClean="0">
                <a:latin typeface="Arial" panose="020B0604020202020204" pitchFamily="34" charset="0"/>
                <a:cs typeface="Arial" panose="020B0604020202020204" pitchFamily="34" charset="0"/>
              </a:rPr>
              <a:t>An</a:t>
            </a:r>
          </a:p>
          <a:p>
            <a:pPr algn="ctr"/>
            <a:r>
              <a:rPr lang="en-US" sz="2800" b="1" dirty="0" smtClean="0">
                <a:latin typeface="Arial" panose="020B0604020202020204" pitchFamily="34" charset="0"/>
                <a:cs typeface="Arial" panose="020B0604020202020204" pitchFamily="34" charset="0"/>
              </a:rPr>
              <a:t>Integrated Resource Team (IRT)</a:t>
            </a:r>
          </a:p>
        </p:txBody>
      </p:sp>
    </p:spTree>
    <p:extLst>
      <p:ext uri="{BB962C8B-B14F-4D97-AF65-F5344CB8AC3E}">
        <p14:creationId xmlns:p14="http://schemas.microsoft.com/office/powerpoint/2010/main" val="3399797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normAutofit/>
          </a:bodyPr>
          <a:lstStyle/>
          <a:p>
            <a:r>
              <a:rPr lang="en-US" sz="4000" b="1" dirty="0" smtClean="0">
                <a:effectLst>
                  <a:outerShdw blurRad="38100" dist="38100" dir="2700000" algn="tl">
                    <a:srgbClr val="000000">
                      <a:alpha val="43137"/>
                    </a:srgbClr>
                  </a:outerShdw>
                </a:effectLst>
                <a:latin typeface="Arial" pitchFamily="34" charset="0"/>
                <a:cs typeface="Arial" pitchFamily="34" charset="0"/>
              </a:rPr>
              <a:t>What is an IRT?</a:t>
            </a:r>
            <a:endParaRPr lang="en-US" sz="40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47240" y="1273215"/>
            <a:ext cx="8449519" cy="2831544"/>
          </a:xfrm>
          <a:prstGeom prst="rect">
            <a:avLst/>
          </a:prstGeom>
          <a:noFill/>
        </p:spPr>
        <p:txBody>
          <a:bodyPr wrap="square" rtlCol="0">
            <a:spAutoFit/>
          </a:bodyPr>
          <a:lstStyle/>
          <a:p>
            <a:pPr marL="342900" indent="-342900">
              <a:buFont typeface="Arial" panose="020B0604020202020204" pitchFamily="34" charset="0"/>
              <a:buChar char="•"/>
              <a:defRPr/>
            </a:pPr>
            <a:r>
              <a:rPr lang="en-US" sz="2400" b="1" dirty="0">
                <a:latin typeface="Arial" charset="0"/>
                <a:cs typeface="Arial" charset="0"/>
              </a:rPr>
              <a:t>An IRT is initiated on behalf of an individual with a disability who is experiencing multiple challenges </a:t>
            </a:r>
            <a:r>
              <a:rPr lang="en-US" sz="2400" b="1" dirty="0" smtClean="0">
                <a:latin typeface="Arial" charset="0"/>
                <a:cs typeface="Arial" charset="0"/>
              </a:rPr>
              <a:t>in reaching an employment goal</a:t>
            </a:r>
          </a:p>
          <a:p>
            <a:pPr marL="342900" indent="-342900">
              <a:buFont typeface="Arial" panose="020B0604020202020204" pitchFamily="34" charset="0"/>
              <a:buChar char="•"/>
              <a:defRPr/>
            </a:pPr>
            <a:endParaRPr lang="en-US" sz="2400" b="1" dirty="0">
              <a:latin typeface="Arial" charset="0"/>
              <a:cs typeface="Arial" charset="0"/>
            </a:endParaRPr>
          </a:p>
          <a:p>
            <a:pPr marL="342900" indent="-342900">
              <a:buFont typeface="Arial" panose="020B0604020202020204" pitchFamily="34" charset="0"/>
              <a:buChar char="•"/>
              <a:defRPr/>
            </a:pPr>
            <a:r>
              <a:rPr lang="en-US" sz="2400" b="1" dirty="0" smtClean="0">
                <a:latin typeface="Arial" charset="0"/>
                <a:cs typeface="Arial" charset="0"/>
              </a:rPr>
              <a:t>It addresses </a:t>
            </a:r>
            <a:r>
              <a:rPr lang="en-US" sz="2400" b="1" dirty="0">
                <a:latin typeface="Arial" charset="0"/>
                <a:cs typeface="Arial" charset="0"/>
              </a:rPr>
              <a:t>that one individual’s specific </a:t>
            </a:r>
            <a:r>
              <a:rPr lang="en-US" sz="2400" b="1" dirty="0" smtClean="0">
                <a:latin typeface="Arial" charset="0"/>
                <a:cs typeface="Arial" charset="0"/>
              </a:rPr>
              <a:t>needs in relation to attaining this goal. </a:t>
            </a:r>
            <a:endParaRPr lang="en-US" sz="2400" b="1" dirty="0">
              <a:latin typeface="Arial" charset="0"/>
              <a:cs typeface="Arial" charset="0"/>
            </a:endParaRPr>
          </a:p>
          <a:p>
            <a:pPr marL="107950" indent="0">
              <a:buFont typeface="Wingdings 3" pitchFamily="18" charset="2"/>
              <a:buNone/>
              <a:defRPr/>
            </a:pPr>
            <a:endParaRPr lang="en-US" sz="1400" b="1" dirty="0">
              <a:latin typeface="Arial" charset="0"/>
              <a:cs typeface="Arial"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13</a:t>
            </a:fld>
            <a:endParaRPr lang="en-US"/>
          </a:p>
        </p:txBody>
      </p:sp>
      <p:pic>
        <p:nvPicPr>
          <p:cNvPr id="4098" name="Picture 2" descr="C:\Users\bingram\AppData\Local\Microsoft\Windows\Temporary Internet Files\Content.IE5\4BV0ER14\MP90044217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103" y="3581400"/>
            <a:ext cx="5334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322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normAutofit/>
          </a:bodyPr>
          <a:lstStyle/>
          <a:p>
            <a:r>
              <a:rPr lang="en-US" sz="3600" b="1" dirty="0" smtClean="0">
                <a:effectLst>
                  <a:outerShdw blurRad="38100" dist="38100" dir="2700000" algn="tl">
                    <a:srgbClr val="000000">
                      <a:alpha val="43137"/>
                    </a:srgbClr>
                  </a:outerShdw>
                </a:effectLst>
                <a:latin typeface="Arial" pitchFamily="34" charset="0"/>
                <a:cs typeface="Arial" pitchFamily="34" charset="0"/>
              </a:rPr>
              <a:t>What an IRT is and is NOT…</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47240" y="1273215"/>
            <a:ext cx="8449519" cy="4708981"/>
          </a:xfrm>
          <a:prstGeom prst="rect">
            <a:avLst/>
          </a:prstGeom>
          <a:noFill/>
        </p:spPr>
        <p:txBody>
          <a:bodyPr wrap="square" rtlCol="0">
            <a:spAutoFit/>
          </a:bodyPr>
          <a:lstStyle/>
          <a:p>
            <a:pPr marL="363538" lvl="1" indent="-255588">
              <a:spcBef>
                <a:spcPts val="400"/>
              </a:spcBef>
              <a:buSzPct val="68000"/>
              <a:buFont typeface="Wingdings 3" pitchFamily="18" charset="2"/>
              <a:buChar char=""/>
              <a:defRPr/>
            </a:pPr>
            <a:r>
              <a:rPr lang="en-US" sz="2000" b="1" dirty="0">
                <a:latin typeface="Arial" charset="0"/>
                <a:cs typeface="Arial" charset="0"/>
              </a:rPr>
              <a:t>An IRT is an approach used for an INDIVIDUAL job seeker.</a:t>
            </a:r>
            <a:endParaRPr lang="en-US" sz="1600" b="1" dirty="0">
              <a:latin typeface="Arial" charset="0"/>
              <a:cs typeface="Arial" charset="0"/>
            </a:endParaRPr>
          </a:p>
          <a:p>
            <a:pPr lvl="1">
              <a:buFont typeface="Verdana" pitchFamily="34" charset="0"/>
              <a:buChar char="◦"/>
              <a:defRPr/>
            </a:pPr>
            <a:r>
              <a:rPr lang="en-US" dirty="0">
                <a:latin typeface="Arial" charset="0"/>
                <a:cs typeface="Arial" charset="0"/>
              </a:rPr>
              <a:t>An IRT is </a:t>
            </a:r>
            <a:r>
              <a:rPr lang="en-US" i="1" dirty="0">
                <a:latin typeface="Arial" charset="0"/>
                <a:cs typeface="Arial" charset="0"/>
              </a:rPr>
              <a:t>NOT</a:t>
            </a:r>
            <a:r>
              <a:rPr lang="en-US" dirty="0">
                <a:latin typeface="Arial" charset="0"/>
                <a:cs typeface="Arial" charset="0"/>
              </a:rPr>
              <a:t> an interagency committee consisting of various disability/community agencies that focus on systems collaboration.</a:t>
            </a:r>
          </a:p>
          <a:p>
            <a:pPr>
              <a:defRPr/>
            </a:pPr>
            <a:endParaRPr lang="en-US" sz="1200" dirty="0">
              <a:latin typeface="Arial" charset="0"/>
              <a:cs typeface="Arial" charset="0"/>
            </a:endParaRPr>
          </a:p>
          <a:p>
            <a:pPr marL="363538" lvl="1" indent="-255588">
              <a:spcBef>
                <a:spcPts val="400"/>
              </a:spcBef>
              <a:buSzPct val="68000"/>
              <a:buFont typeface="Wingdings 3" pitchFamily="18" charset="2"/>
              <a:buChar char=""/>
              <a:defRPr/>
            </a:pPr>
            <a:r>
              <a:rPr lang="en-US" sz="2000" b="1" dirty="0">
                <a:latin typeface="Arial" charset="0"/>
                <a:cs typeface="Arial" charset="0"/>
              </a:rPr>
              <a:t>The main purpose of an IRT is EMPLOYMENT.</a:t>
            </a:r>
            <a:endParaRPr lang="en-US" sz="1200" dirty="0">
              <a:latin typeface="Arial" charset="0"/>
              <a:cs typeface="Arial" charset="0"/>
            </a:endParaRPr>
          </a:p>
          <a:p>
            <a:pPr lvl="1">
              <a:buFont typeface="Verdana" pitchFamily="34" charset="0"/>
              <a:buChar char="◦"/>
              <a:defRPr/>
            </a:pPr>
            <a:r>
              <a:rPr lang="en-US" dirty="0">
                <a:latin typeface="Arial" charset="0"/>
                <a:cs typeface="Arial" charset="0"/>
              </a:rPr>
              <a:t>The main purpose of an IRT is </a:t>
            </a:r>
            <a:r>
              <a:rPr lang="en-US" i="1" dirty="0">
                <a:latin typeface="Arial" charset="0"/>
                <a:cs typeface="Arial" charset="0"/>
              </a:rPr>
              <a:t>NOT</a:t>
            </a:r>
            <a:r>
              <a:rPr lang="en-US" dirty="0">
                <a:latin typeface="Arial" charset="0"/>
                <a:cs typeface="Arial" charset="0"/>
              </a:rPr>
              <a:t> resource mapping or to assist an individual to learn about various agency resources.</a:t>
            </a:r>
          </a:p>
          <a:p>
            <a:pPr marL="107950" indent="0">
              <a:buFont typeface="Wingdings 3" pitchFamily="18" charset="2"/>
              <a:buNone/>
              <a:defRPr/>
            </a:pPr>
            <a:endParaRPr lang="en-US" sz="1200" dirty="0">
              <a:latin typeface="Arial" charset="0"/>
              <a:cs typeface="Arial" charset="0"/>
            </a:endParaRPr>
          </a:p>
          <a:p>
            <a:pPr marL="363538" lvl="1" indent="-255588">
              <a:spcBef>
                <a:spcPts val="400"/>
              </a:spcBef>
              <a:buSzPct val="68000"/>
              <a:buFont typeface="Wingdings 3" pitchFamily="18" charset="2"/>
              <a:buChar char=""/>
              <a:defRPr/>
            </a:pPr>
            <a:r>
              <a:rPr lang="en-US" sz="2000" b="1" dirty="0">
                <a:latin typeface="Arial" charset="0"/>
                <a:cs typeface="Arial" charset="0"/>
              </a:rPr>
              <a:t>Customers who engage in the IRT approach under the DEI should be eligible and enrolled in some level of </a:t>
            </a:r>
            <a:r>
              <a:rPr lang="en-US" sz="2000" b="1" dirty="0" smtClean="0">
                <a:latin typeface="Arial" charset="0"/>
                <a:cs typeface="Arial" charset="0"/>
              </a:rPr>
              <a:t>WIA services</a:t>
            </a:r>
            <a:r>
              <a:rPr lang="en-US" sz="2000" b="1" dirty="0">
                <a:latin typeface="Arial" charset="0"/>
                <a:cs typeface="Arial" charset="0"/>
              </a:rPr>
              <a:t>, </a:t>
            </a:r>
            <a:endParaRPr lang="en-US" sz="2000" b="1" dirty="0" smtClean="0">
              <a:latin typeface="Arial" charset="0"/>
              <a:cs typeface="Arial" charset="0"/>
            </a:endParaRPr>
          </a:p>
          <a:p>
            <a:pPr marL="450850" lvl="1" indent="-342900">
              <a:spcBef>
                <a:spcPts val="400"/>
              </a:spcBef>
              <a:buSzPct val="68000"/>
              <a:buFont typeface="Arial" pitchFamily="34" charset="0"/>
              <a:buChar char="•"/>
              <a:defRPr/>
            </a:pPr>
            <a:r>
              <a:rPr lang="en-US" sz="2000" dirty="0" smtClean="0">
                <a:latin typeface="Arial" charset="0"/>
                <a:cs typeface="Arial" charset="0"/>
              </a:rPr>
              <a:t>such </a:t>
            </a:r>
            <a:r>
              <a:rPr lang="en-US" sz="2000" dirty="0">
                <a:latin typeface="Arial" charset="0"/>
                <a:cs typeface="Arial" charset="0"/>
              </a:rPr>
              <a:t>as </a:t>
            </a:r>
            <a:r>
              <a:rPr lang="en-US" sz="2000" dirty="0" smtClean="0">
                <a:latin typeface="Arial" charset="0"/>
                <a:cs typeface="Arial" charset="0"/>
              </a:rPr>
              <a:t>Wagner-Peyser/WIA core or preferably WIA </a:t>
            </a:r>
            <a:r>
              <a:rPr lang="en-US" sz="2000" dirty="0">
                <a:latin typeface="Arial" charset="0"/>
                <a:cs typeface="Arial" charset="0"/>
              </a:rPr>
              <a:t>Intensive </a:t>
            </a:r>
            <a:r>
              <a:rPr lang="en-US" sz="2000" dirty="0" smtClean="0">
                <a:latin typeface="Arial" charset="0"/>
                <a:cs typeface="Arial" charset="0"/>
              </a:rPr>
              <a:t>training services.</a:t>
            </a:r>
            <a:endParaRPr lang="en-US" sz="2000" dirty="0">
              <a:latin typeface="Arial" charset="0"/>
              <a:cs typeface="Arial" charset="0"/>
            </a:endParaRPr>
          </a:p>
          <a:p>
            <a:pPr lvl="1">
              <a:buFont typeface="Verdana" pitchFamily="34" charset="0"/>
              <a:buChar char="◦"/>
              <a:defRPr/>
            </a:pPr>
            <a:r>
              <a:rPr lang="en-US" dirty="0">
                <a:latin typeface="Arial" charset="0"/>
                <a:cs typeface="Arial" charset="0"/>
              </a:rPr>
              <a:t>Point to Remember: An IRT that has been initiated with a </a:t>
            </a:r>
            <a:r>
              <a:rPr lang="en-US" dirty="0" smtClean="0">
                <a:latin typeface="Arial" charset="0"/>
                <a:cs typeface="Arial" charset="0"/>
              </a:rPr>
              <a:t>Job Center customer </a:t>
            </a:r>
            <a:r>
              <a:rPr lang="en-US" dirty="0">
                <a:latin typeface="Arial" charset="0"/>
                <a:cs typeface="Arial" charset="0"/>
              </a:rPr>
              <a:t>by a DRC is </a:t>
            </a:r>
            <a:r>
              <a:rPr lang="en-US" i="1" dirty="0">
                <a:latin typeface="Arial" charset="0"/>
                <a:cs typeface="Arial" charset="0"/>
              </a:rPr>
              <a:t>NOT</a:t>
            </a:r>
            <a:r>
              <a:rPr lang="en-US" dirty="0">
                <a:latin typeface="Arial" charset="0"/>
                <a:cs typeface="Arial" charset="0"/>
              </a:rPr>
              <a:t> an IRT under the DEI unless other workforce staff </a:t>
            </a:r>
            <a:r>
              <a:rPr lang="en-US" i="1" dirty="0">
                <a:latin typeface="Arial" charset="0"/>
                <a:cs typeface="Arial" charset="0"/>
              </a:rPr>
              <a:t>in addition to the DRC </a:t>
            </a:r>
            <a:r>
              <a:rPr lang="en-US" dirty="0">
                <a:latin typeface="Arial" charset="0"/>
                <a:cs typeface="Arial" charset="0"/>
              </a:rPr>
              <a:t>are at the table.</a:t>
            </a: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14</a:t>
            </a:fld>
            <a:endParaRPr lang="en-US"/>
          </a:p>
        </p:txBody>
      </p:sp>
    </p:spTree>
    <p:extLst>
      <p:ext uri="{BB962C8B-B14F-4D97-AF65-F5344CB8AC3E}">
        <p14:creationId xmlns:p14="http://schemas.microsoft.com/office/powerpoint/2010/main" val="57565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no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What is the difference between and IRT and Active Resource Coordination?</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47240" y="1273215"/>
            <a:ext cx="8449519" cy="4934684"/>
          </a:xfrm>
          <a:prstGeom prst="rect">
            <a:avLst/>
          </a:prstGeom>
          <a:noFill/>
        </p:spPr>
        <p:txBody>
          <a:bodyPr wrap="square" rtlCol="0">
            <a:spAutoFit/>
          </a:bodyPr>
          <a:lstStyle/>
          <a:p>
            <a:pPr marL="363538" lvl="1" indent="-255588">
              <a:spcBef>
                <a:spcPts val="400"/>
              </a:spcBef>
              <a:buSzPct val="68000"/>
              <a:buFont typeface="Wingdings 3" pitchFamily="18" charset="2"/>
              <a:buChar char=""/>
              <a:defRPr/>
            </a:pPr>
            <a:r>
              <a:rPr lang="en-US" sz="2000" b="1" dirty="0" smtClean="0">
                <a:latin typeface="Arial" charset="0"/>
                <a:cs typeface="Arial" charset="0"/>
              </a:rPr>
              <a:t>Active Resource Coordination is the process of identifying needed resources and appropriate and prioritized action steps to address specific, targeted barriers to employment experienced by an individual entering the Job Center’s WIA customer flow.</a:t>
            </a:r>
          </a:p>
          <a:p>
            <a:pPr marL="363538" lvl="1" indent="-255588">
              <a:spcBef>
                <a:spcPts val="400"/>
              </a:spcBef>
              <a:buSzPct val="68000"/>
              <a:buFont typeface="Wingdings 3" pitchFamily="18" charset="2"/>
              <a:buChar char=""/>
              <a:defRPr/>
            </a:pPr>
            <a:endParaRPr lang="en-US" sz="2000" b="1" dirty="0" smtClean="0">
              <a:latin typeface="Arial" charset="0"/>
              <a:cs typeface="Arial" charset="0"/>
            </a:endParaRPr>
          </a:p>
          <a:p>
            <a:pPr marL="363538" lvl="1" indent="-255588">
              <a:spcBef>
                <a:spcPts val="400"/>
              </a:spcBef>
              <a:buSzPct val="68000"/>
              <a:buFont typeface="Wingdings 3" pitchFamily="18" charset="2"/>
              <a:buChar char=""/>
              <a:defRPr/>
            </a:pPr>
            <a:r>
              <a:rPr lang="en-US" sz="2000" b="1" dirty="0" smtClean="0">
                <a:latin typeface="Arial" charset="0"/>
                <a:cs typeface="Arial" charset="0"/>
              </a:rPr>
              <a:t>Active Resource Coordination always takes place </a:t>
            </a:r>
            <a:r>
              <a:rPr lang="en-US" sz="2000" b="1" i="1" u="sng" dirty="0" smtClean="0">
                <a:solidFill>
                  <a:srgbClr val="C00000"/>
                </a:solidFill>
                <a:latin typeface="Arial" charset="0"/>
                <a:cs typeface="Arial" charset="0"/>
              </a:rPr>
              <a:t>PRIOR</a:t>
            </a:r>
            <a:r>
              <a:rPr lang="en-US" sz="2000" b="1" dirty="0" smtClean="0">
                <a:solidFill>
                  <a:srgbClr val="C00000"/>
                </a:solidFill>
                <a:latin typeface="Arial" charset="0"/>
                <a:cs typeface="Arial" charset="0"/>
              </a:rPr>
              <a:t> </a:t>
            </a:r>
            <a:r>
              <a:rPr lang="en-US" sz="2000" b="1" dirty="0" smtClean="0">
                <a:latin typeface="Arial" charset="0"/>
                <a:cs typeface="Arial" charset="0"/>
              </a:rPr>
              <a:t>to an Integrated Resource Team (IRT) being put in place. Although active resource coordination may take place without resulting in an IRT.</a:t>
            </a:r>
          </a:p>
          <a:p>
            <a:pPr marL="363538" lvl="1" indent="-255588">
              <a:spcBef>
                <a:spcPts val="400"/>
              </a:spcBef>
              <a:buSzPct val="68000"/>
              <a:buFont typeface="Wingdings 3" pitchFamily="18" charset="2"/>
              <a:buChar char=""/>
              <a:defRPr/>
            </a:pPr>
            <a:endParaRPr lang="en-US" sz="2000" b="1" dirty="0" smtClean="0">
              <a:latin typeface="Arial" charset="0"/>
              <a:cs typeface="Arial" charset="0"/>
            </a:endParaRPr>
          </a:p>
          <a:p>
            <a:pPr marL="107950" lvl="1" algn="ctr">
              <a:spcBef>
                <a:spcPts val="400"/>
              </a:spcBef>
              <a:buSzPct val="68000"/>
              <a:defRPr/>
            </a:pPr>
            <a:r>
              <a:rPr lang="en-US" sz="2000" b="1" i="1" dirty="0" smtClean="0">
                <a:solidFill>
                  <a:schemeClr val="accent1"/>
                </a:solidFill>
                <a:latin typeface="Arial" charset="0"/>
                <a:cs typeface="Arial" charset="0"/>
              </a:rPr>
              <a:t>So you can have Active Resource Coordination without and IRT, but you CANNOT have an IRT without first having done some Active Resource Coordination!</a:t>
            </a:r>
            <a:endParaRPr lang="en-US" sz="2000" b="1" i="1" dirty="0">
              <a:solidFill>
                <a:schemeClr val="accent1"/>
              </a:solidFill>
              <a:latin typeface="Arial" charset="0"/>
              <a:cs typeface="Arial" charset="0"/>
            </a:endParaRPr>
          </a:p>
          <a:p>
            <a:pPr marL="363538" lvl="1" indent="-255588">
              <a:spcBef>
                <a:spcPts val="400"/>
              </a:spcBef>
              <a:buSzPct val="68000"/>
              <a:buFont typeface="Wingdings 3" pitchFamily="18" charset="2"/>
              <a:buChar char=""/>
              <a:defRPr/>
            </a:pPr>
            <a:endParaRPr lang="en-US" dirty="0">
              <a:latin typeface="Arial" charset="0"/>
              <a:cs typeface="Arial"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15</a:t>
            </a:fld>
            <a:endParaRPr lang="en-US"/>
          </a:p>
        </p:txBody>
      </p:sp>
    </p:spTree>
    <p:extLst>
      <p:ext uri="{BB962C8B-B14F-4D97-AF65-F5344CB8AC3E}">
        <p14:creationId xmlns:p14="http://schemas.microsoft.com/office/powerpoint/2010/main" val="779698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normAutofit/>
          </a:bodyPr>
          <a:lstStyle/>
          <a:p>
            <a:r>
              <a:rPr lang="en-US" sz="3200" b="1" dirty="0" smtClean="0">
                <a:effectLst>
                  <a:outerShdw blurRad="38100" dist="38100" dir="2700000" algn="tl">
                    <a:srgbClr val="000000">
                      <a:alpha val="43137"/>
                    </a:srgbClr>
                  </a:outerShdw>
                </a:effectLst>
                <a:latin typeface="Arial" pitchFamily="34" charset="0"/>
                <a:cs typeface="Arial" pitchFamily="34" charset="0"/>
              </a:rPr>
              <a:t>Who Participates on an IRT?</a:t>
            </a:r>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47240" y="1273215"/>
            <a:ext cx="8449519" cy="4339650"/>
          </a:xfrm>
          <a:prstGeom prst="rect">
            <a:avLst/>
          </a:prstGeom>
          <a:noFill/>
        </p:spPr>
        <p:txBody>
          <a:bodyPr wrap="square" rtlCol="0">
            <a:spAutoFit/>
          </a:bodyPr>
          <a:lstStyle/>
          <a:p>
            <a:pPr>
              <a:defRPr/>
            </a:pPr>
            <a:r>
              <a:rPr lang="en-US" sz="2200" dirty="0">
                <a:latin typeface="Arial" charset="0"/>
                <a:cs typeface="Arial" charset="0"/>
              </a:rPr>
              <a:t>An IRT may consist of members from a wide variety of community programs and service providers, including:</a:t>
            </a:r>
          </a:p>
          <a:p>
            <a:pPr>
              <a:defRPr/>
            </a:pPr>
            <a:endParaRPr lang="en-US" sz="1200" dirty="0">
              <a:latin typeface="Arial" charset="0"/>
              <a:cs typeface="Arial" charset="0"/>
            </a:endParaRPr>
          </a:p>
          <a:p>
            <a:pPr lvl="1">
              <a:buFont typeface="Verdana" pitchFamily="34" charset="0"/>
              <a:buChar char="◦"/>
              <a:defRPr/>
            </a:pPr>
            <a:r>
              <a:rPr lang="en-US" sz="2000" dirty="0">
                <a:latin typeface="Arial" charset="0"/>
                <a:cs typeface="Arial" charset="0"/>
              </a:rPr>
              <a:t>The Workforce Investment system</a:t>
            </a:r>
          </a:p>
          <a:p>
            <a:pPr lvl="1">
              <a:buFont typeface="Verdana" pitchFamily="34" charset="0"/>
              <a:buChar char="◦"/>
              <a:defRPr/>
            </a:pPr>
            <a:r>
              <a:rPr lang="en-US" sz="2000" dirty="0">
                <a:latin typeface="Arial" charset="0"/>
                <a:cs typeface="Arial" charset="0"/>
              </a:rPr>
              <a:t>Mental Health</a:t>
            </a:r>
          </a:p>
          <a:p>
            <a:pPr lvl="1">
              <a:buFont typeface="Verdana" pitchFamily="34" charset="0"/>
              <a:buChar char="◦"/>
              <a:defRPr/>
            </a:pPr>
            <a:r>
              <a:rPr lang="en-US" sz="2000" dirty="0">
                <a:latin typeface="Arial" charset="0"/>
                <a:cs typeface="Arial" charset="0"/>
              </a:rPr>
              <a:t>Vocational Rehabilitation</a:t>
            </a:r>
          </a:p>
          <a:p>
            <a:pPr lvl="1">
              <a:buFont typeface="Verdana" pitchFamily="34" charset="0"/>
              <a:buChar char="◦"/>
              <a:defRPr/>
            </a:pPr>
            <a:r>
              <a:rPr lang="en-US" sz="2000" dirty="0">
                <a:latin typeface="Arial" charset="0"/>
                <a:cs typeface="Arial" charset="0"/>
              </a:rPr>
              <a:t>Independent Living Center</a:t>
            </a:r>
          </a:p>
          <a:p>
            <a:pPr lvl="1">
              <a:buFont typeface="Verdana" pitchFamily="34" charset="0"/>
              <a:buChar char="◦"/>
              <a:defRPr/>
            </a:pPr>
            <a:r>
              <a:rPr lang="en-US" sz="2000" dirty="0">
                <a:latin typeface="Arial" charset="0"/>
                <a:cs typeface="Arial" charset="0"/>
              </a:rPr>
              <a:t>Programs for Deaf &amp; Hard-of-Hearing</a:t>
            </a:r>
          </a:p>
          <a:p>
            <a:pPr lvl="1">
              <a:buFont typeface="Verdana" pitchFamily="34" charset="0"/>
              <a:buChar char="◦"/>
              <a:defRPr/>
            </a:pPr>
            <a:r>
              <a:rPr lang="en-US" sz="2000" dirty="0">
                <a:latin typeface="Arial" charset="0"/>
                <a:cs typeface="Arial" charset="0"/>
              </a:rPr>
              <a:t>Commission for the Blind</a:t>
            </a:r>
          </a:p>
          <a:p>
            <a:pPr lvl="1">
              <a:buFont typeface="Verdana" pitchFamily="34" charset="0"/>
              <a:buChar char="◦"/>
              <a:defRPr/>
            </a:pPr>
            <a:r>
              <a:rPr lang="en-US" sz="2000" dirty="0">
                <a:latin typeface="Arial" charset="0"/>
                <a:cs typeface="Arial" charset="0"/>
              </a:rPr>
              <a:t>Community Work Incentives Coordinator</a:t>
            </a:r>
          </a:p>
          <a:p>
            <a:pPr lvl="1">
              <a:buFont typeface="Verdana" pitchFamily="34" charset="0"/>
              <a:buChar char="◦"/>
              <a:defRPr/>
            </a:pPr>
            <a:r>
              <a:rPr lang="en-US" sz="2000" dirty="0">
                <a:latin typeface="Arial" charset="0"/>
                <a:cs typeface="Arial" charset="0"/>
              </a:rPr>
              <a:t>Supported Employment Specialist</a:t>
            </a:r>
            <a:endParaRPr lang="en-US" sz="2000" b="1" dirty="0">
              <a:latin typeface="Arial" charset="0"/>
              <a:cs typeface="Arial" charset="0"/>
            </a:endParaRPr>
          </a:p>
          <a:p>
            <a:pPr lvl="1">
              <a:buFont typeface="Verdana" pitchFamily="34" charset="0"/>
              <a:buChar char="◦"/>
              <a:defRPr/>
            </a:pPr>
            <a:r>
              <a:rPr lang="en-US" sz="2000" dirty="0">
                <a:latin typeface="Arial" charset="0"/>
                <a:cs typeface="Arial" charset="0"/>
              </a:rPr>
              <a:t>Housing Provider</a:t>
            </a:r>
          </a:p>
          <a:p>
            <a:pPr lvl="1">
              <a:buFont typeface="Verdana" pitchFamily="34" charset="0"/>
              <a:buChar char="◦"/>
              <a:defRPr/>
            </a:pPr>
            <a:r>
              <a:rPr lang="en-US" sz="2000" dirty="0">
                <a:latin typeface="Arial" charset="0"/>
                <a:cs typeface="Arial" charset="0"/>
              </a:rPr>
              <a:t>TANF</a:t>
            </a:r>
          </a:p>
          <a:p>
            <a:pPr lvl="1">
              <a:buFont typeface="Verdana" pitchFamily="34" charset="0"/>
              <a:buChar char="◦"/>
              <a:defRPr/>
            </a:pPr>
            <a:r>
              <a:rPr lang="en-US" sz="2000" dirty="0">
                <a:latin typeface="Arial" charset="0"/>
                <a:cs typeface="Arial" charset="0"/>
              </a:rPr>
              <a:t> Advocates /Friends of Job </a:t>
            </a:r>
            <a:r>
              <a:rPr lang="en-US" sz="2000" dirty="0" smtClean="0">
                <a:latin typeface="Arial" charset="0"/>
                <a:cs typeface="Arial" charset="0"/>
              </a:rPr>
              <a:t>Seeker</a:t>
            </a:r>
            <a:endParaRPr lang="en-US" sz="2000" dirty="0">
              <a:latin typeface="Arial" pitchFamily="34" charset="0"/>
              <a:cs typeface="Arial" pitchFamily="34" charset="0"/>
            </a:endParaRPr>
          </a:p>
        </p:txBody>
      </p:sp>
      <p:pic>
        <p:nvPicPr>
          <p:cNvPr id="6" name="Picture 5" descr="People figures building a puzzle pieces together towards the word/goal &quot;Team&quot;" title="Picture of team work"/>
          <p:cNvPicPr>
            <a:picLocks noChangeAspect="1" noChangeArrowheads="1"/>
          </p:cNvPicPr>
          <p:nvPr/>
        </p:nvPicPr>
        <p:blipFill>
          <a:blip r:embed="rId3"/>
          <a:srcRect/>
          <a:stretch>
            <a:fillRect/>
          </a:stretch>
        </p:blipFill>
        <p:spPr bwMode="auto">
          <a:xfrm>
            <a:off x="6248400" y="2362200"/>
            <a:ext cx="24669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3E23CBBA-0DF3-B04E-9C3F-FAEF216CFFF8}" type="slidenum">
              <a:rPr lang="en-US" smtClean="0"/>
              <a:t>16</a:t>
            </a:fld>
            <a:endParaRPr lang="en-US"/>
          </a:p>
        </p:txBody>
      </p:sp>
    </p:spTree>
    <p:extLst>
      <p:ext uri="{BB962C8B-B14F-4D97-AF65-F5344CB8AC3E}">
        <p14:creationId xmlns:p14="http://schemas.microsoft.com/office/powerpoint/2010/main" val="3203161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normAutofit/>
          </a:bodyPr>
          <a:lstStyle/>
          <a:p>
            <a:r>
              <a:rPr lang="en-US" sz="3600" b="1" dirty="0" smtClean="0">
                <a:effectLst>
                  <a:outerShdw blurRad="38100" dist="38100" dir="2700000" algn="tl">
                    <a:srgbClr val="000000">
                      <a:alpha val="43137"/>
                    </a:srgbClr>
                  </a:outerShdw>
                </a:effectLst>
                <a:latin typeface="Arial" pitchFamily="34" charset="0"/>
                <a:cs typeface="Arial" pitchFamily="34" charset="0"/>
              </a:rPr>
              <a:t>Goal of Introducing the IRT Model</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58815" y="1273215"/>
            <a:ext cx="8449519" cy="4770537"/>
          </a:xfrm>
          <a:prstGeom prst="rect">
            <a:avLst/>
          </a:prstGeom>
          <a:noFill/>
        </p:spPr>
        <p:txBody>
          <a:bodyPr wrap="square" rtlCol="0">
            <a:spAutoFit/>
          </a:bodyPr>
          <a:lstStyle/>
          <a:p>
            <a:pPr marL="342900" indent="-342900">
              <a:lnSpc>
                <a:spcPct val="80000"/>
              </a:lnSpc>
              <a:buFont typeface="Arial" pitchFamily="34" charset="0"/>
              <a:buChar char="•"/>
              <a:defRPr/>
            </a:pPr>
            <a:endParaRPr lang="en-US" sz="2000" dirty="0" smtClean="0">
              <a:latin typeface="Arial" pitchFamily="34" charset="0"/>
              <a:cs typeface="Arial" pitchFamily="34" charset="0"/>
            </a:endParaRPr>
          </a:p>
          <a:p>
            <a:pPr marL="342900" indent="-342900">
              <a:lnSpc>
                <a:spcPct val="80000"/>
              </a:lnSpc>
              <a:buFont typeface="Arial" pitchFamily="34" charset="0"/>
              <a:buChar char="•"/>
              <a:defRPr/>
            </a:pPr>
            <a:endParaRPr lang="en-US" sz="2000" dirty="0">
              <a:latin typeface="Arial" pitchFamily="34" charset="0"/>
              <a:cs typeface="Arial" pitchFamily="34" charset="0"/>
            </a:endParaRPr>
          </a:p>
          <a:p>
            <a:pPr marL="342900" indent="-342900">
              <a:lnSpc>
                <a:spcPct val="80000"/>
              </a:lnSpc>
              <a:buFont typeface="Arial" pitchFamily="34" charset="0"/>
              <a:buChar char="•"/>
              <a:defRPr/>
            </a:pPr>
            <a:endParaRPr lang="en-US" sz="2000" dirty="0" smtClean="0">
              <a:latin typeface="Arial" pitchFamily="34" charset="0"/>
              <a:cs typeface="Arial" pitchFamily="34" charset="0"/>
            </a:endParaRPr>
          </a:p>
          <a:p>
            <a:pPr marL="342900" indent="-342900">
              <a:lnSpc>
                <a:spcPct val="80000"/>
              </a:lnSpc>
              <a:buFont typeface="Arial" pitchFamily="34" charset="0"/>
              <a:buChar char="•"/>
              <a:defRPr/>
            </a:pPr>
            <a:r>
              <a:rPr lang="en-US" sz="2000" dirty="0" smtClean="0">
                <a:latin typeface="Arial" pitchFamily="34" charset="0"/>
                <a:cs typeface="Arial" pitchFamily="34" charset="0"/>
              </a:rPr>
              <a:t>To </a:t>
            </a:r>
            <a:r>
              <a:rPr lang="en-US" sz="2000" dirty="0">
                <a:latin typeface="Arial" pitchFamily="34" charset="0"/>
                <a:cs typeface="Arial" pitchFamily="34" charset="0"/>
              </a:rPr>
              <a:t>enhance cross-agency collaboration and communication to better leverage available resources in a seamless way for an </a:t>
            </a:r>
            <a:r>
              <a:rPr lang="en-US" sz="2000" b="1" i="1" dirty="0">
                <a:latin typeface="Arial" pitchFamily="34" charset="0"/>
                <a:cs typeface="Arial" pitchFamily="34" charset="0"/>
              </a:rPr>
              <a:t>individual</a:t>
            </a:r>
            <a:r>
              <a:rPr lang="en-US" sz="2000" dirty="0">
                <a:latin typeface="Arial" pitchFamily="34" charset="0"/>
                <a:cs typeface="Arial" pitchFamily="34" charset="0"/>
              </a:rPr>
              <a:t> </a:t>
            </a:r>
            <a:r>
              <a:rPr lang="en-US" sz="2000" b="1" i="1" dirty="0">
                <a:latin typeface="Arial" pitchFamily="34" charset="0"/>
                <a:cs typeface="Arial" pitchFamily="34" charset="0"/>
              </a:rPr>
              <a:t>jobseeker</a:t>
            </a:r>
            <a:r>
              <a:rPr lang="en-US" sz="2000" dirty="0">
                <a:latin typeface="Arial" pitchFamily="34" charset="0"/>
                <a:cs typeface="Arial" pitchFamily="34" charset="0"/>
              </a:rPr>
              <a:t> with a disability. </a:t>
            </a:r>
          </a:p>
          <a:p>
            <a:pPr>
              <a:lnSpc>
                <a:spcPct val="80000"/>
              </a:lnSpc>
              <a:defRPr/>
            </a:pPr>
            <a:endParaRPr lang="en-US" sz="2000" dirty="0">
              <a:latin typeface="Arial" pitchFamily="34" charset="0"/>
              <a:cs typeface="Arial" pitchFamily="34" charset="0"/>
            </a:endParaRPr>
          </a:p>
          <a:p>
            <a:pPr marL="342900" indent="-342900">
              <a:lnSpc>
                <a:spcPct val="80000"/>
              </a:lnSpc>
              <a:buFont typeface="Arial" pitchFamily="34" charset="0"/>
              <a:buChar char="•"/>
              <a:defRPr/>
            </a:pPr>
            <a:endParaRPr lang="en-US" sz="2000" dirty="0" smtClean="0">
              <a:latin typeface="Arial" pitchFamily="34" charset="0"/>
              <a:cs typeface="Arial" pitchFamily="34" charset="0"/>
            </a:endParaRPr>
          </a:p>
          <a:p>
            <a:pPr marL="342900" indent="-342900">
              <a:lnSpc>
                <a:spcPct val="80000"/>
              </a:lnSpc>
              <a:buFont typeface="Arial" pitchFamily="34" charset="0"/>
              <a:buChar char="•"/>
              <a:defRPr/>
            </a:pPr>
            <a:r>
              <a:rPr lang="en-US" sz="2000" dirty="0" smtClean="0">
                <a:latin typeface="Arial" pitchFamily="34" charset="0"/>
                <a:cs typeface="Arial" pitchFamily="34" charset="0"/>
              </a:rPr>
              <a:t>To </a:t>
            </a:r>
            <a:r>
              <a:rPr lang="en-US" sz="2000" dirty="0">
                <a:latin typeface="Arial" pitchFamily="34" charset="0"/>
                <a:cs typeface="Arial" pitchFamily="34" charset="0"/>
              </a:rPr>
              <a:t>increase enrollments in available workforce investment programs and enhance knowledge of available career options.  </a:t>
            </a:r>
          </a:p>
          <a:p>
            <a:pPr>
              <a:lnSpc>
                <a:spcPct val="80000"/>
              </a:lnSpc>
              <a:buFont typeface="Wingdings" pitchFamily="16" charset="2"/>
              <a:buNone/>
              <a:defRPr/>
            </a:pPr>
            <a:endParaRPr lang="en-US" sz="2000" dirty="0">
              <a:latin typeface="Arial" pitchFamily="34" charset="0"/>
              <a:cs typeface="Arial" pitchFamily="34" charset="0"/>
            </a:endParaRPr>
          </a:p>
          <a:p>
            <a:pPr marL="342900" indent="-342900">
              <a:lnSpc>
                <a:spcPct val="80000"/>
              </a:lnSpc>
              <a:buFont typeface="Arial" pitchFamily="34" charset="0"/>
              <a:buChar char="•"/>
              <a:defRPr/>
            </a:pPr>
            <a:endParaRPr lang="en-US" sz="2000" dirty="0" smtClean="0">
              <a:latin typeface="Arial" pitchFamily="34" charset="0"/>
              <a:cs typeface="Arial" pitchFamily="34" charset="0"/>
            </a:endParaRPr>
          </a:p>
          <a:p>
            <a:pPr marL="342900" indent="-342900">
              <a:lnSpc>
                <a:spcPct val="80000"/>
              </a:lnSpc>
              <a:buFont typeface="Arial" pitchFamily="34" charset="0"/>
              <a:buChar char="•"/>
              <a:defRPr/>
            </a:pPr>
            <a:r>
              <a:rPr lang="en-US" sz="2000" dirty="0" smtClean="0">
                <a:latin typeface="Arial" pitchFamily="34" charset="0"/>
                <a:cs typeface="Arial" pitchFamily="34" charset="0"/>
              </a:rPr>
              <a:t>To </a:t>
            </a:r>
            <a:r>
              <a:rPr lang="en-US" sz="2000" dirty="0">
                <a:latin typeface="Arial" pitchFamily="34" charset="0"/>
                <a:cs typeface="Arial" pitchFamily="34" charset="0"/>
              </a:rPr>
              <a:t>help the </a:t>
            </a:r>
            <a:r>
              <a:rPr lang="en-US" sz="2000" dirty="0" smtClean="0">
                <a:latin typeface="Arial" pitchFamily="34" charset="0"/>
                <a:cs typeface="Arial" pitchFamily="34" charset="0"/>
              </a:rPr>
              <a:t>Workforce system </a:t>
            </a:r>
            <a:r>
              <a:rPr lang="en-US" sz="2000" dirty="0">
                <a:latin typeface="Arial" pitchFamily="34" charset="0"/>
                <a:cs typeface="Arial" pitchFamily="34" charset="0"/>
              </a:rPr>
              <a:t>and partner agencies see the benefit of resource collaboration.</a:t>
            </a: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17</a:t>
            </a:fld>
            <a:endParaRPr lang="en-US"/>
          </a:p>
        </p:txBody>
      </p:sp>
      <p:pic>
        <p:nvPicPr>
          <p:cNvPr id="5124" name="Picture 4" descr="C:\Users\bingram\AppData\Local\Microsoft\Windows\Temporary Internet Files\Content.IE5\RR2AZARZ\MC90030002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813" y="4572000"/>
            <a:ext cx="1174090" cy="172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312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229" b="5483"/>
          <a:stretch/>
        </p:blipFill>
        <p:spPr>
          <a:xfrm>
            <a:off x="0" y="1022464"/>
            <a:ext cx="9144000" cy="5849007"/>
          </a:xfrm>
          <a:prstGeom prst="rect">
            <a:avLst/>
          </a:prstGeom>
        </p:spPr>
      </p:pic>
      <p:sp>
        <p:nvSpPr>
          <p:cNvPr id="2" name="Title 1"/>
          <p:cNvSpPr>
            <a:spLocks noGrp="1"/>
          </p:cNvSpPr>
          <p:nvPr>
            <p:ph type="title"/>
          </p:nvPr>
        </p:nvSpPr>
        <p:spPr/>
        <p:txBody>
          <a:bodyPr>
            <a:normAutofit/>
          </a:bodyPr>
          <a:lstStyle/>
          <a:p>
            <a:endParaRPr lang="en-US" sz="3600" dirty="0"/>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18</a:t>
            </a:fld>
            <a:endParaRPr lang="en-US">
              <a:solidFill>
                <a:prstClr val="black"/>
              </a:solidFill>
            </a:endParaRPr>
          </a:p>
        </p:txBody>
      </p:sp>
      <p:sp>
        <p:nvSpPr>
          <p:cNvPr id="6" name="TextBox 5"/>
          <p:cNvSpPr txBox="1"/>
          <p:nvPr/>
        </p:nvSpPr>
        <p:spPr>
          <a:xfrm>
            <a:off x="2895600" y="1403867"/>
            <a:ext cx="3352800" cy="2246769"/>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COORDINATION of an</a:t>
            </a:r>
          </a:p>
          <a:p>
            <a:pPr algn="ctr"/>
            <a:r>
              <a:rPr lang="en-US" sz="2800" b="1" dirty="0" smtClean="0">
                <a:latin typeface="Arial" panose="020B0604020202020204" pitchFamily="34" charset="0"/>
                <a:cs typeface="Arial" panose="020B0604020202020204" pitchFamily="34" charset="0"/>
              </a:rPr>
              <a:t>Integrated Resource Team (IRT)</a:t>
            </a:r>
          </a:p>
        </p:txBody>
      </p:sp>
    </p:spTree>
    <p:extLst>
      <p:ext uri="{BB962C8B-B14F-4D97-AF65-F5344CB8AC3E}">
        <p14:creationId xmlns:p14="http://schemas.microsoft.com/office/powerpoint/2010/main" val="989738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no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Coordination of an IRT: Customer Assessment</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58815" y="1446835"/>
            <a:ext cx="8449519" cy="4462760"/>
          </a:xfrm>
          <a:prstGeom prst="rect">
            <a:avLst/>
          </a:prstGeom>
          <a:noFill/>
        </p:spPr>
        <p:txBody>
          <a:bodyPr wrap="square" rtlCol="0">
            <a:spAutoFit/>
          </a:bodyPr>
          <a:lstStyle/>
          <a:p>
            <a:pPr>
              <a:spcBef>
                <a:spcPts val="0"/>
              </a:spcBef>
              <a:defRPr/>
            </a:pPr>
            <a:r>
              <a:rPr lang="en-US" sz="2200" dirty="0">
                <a:latin typeface="Arial" pitchFamily="34" charset="0"/>
                <a:cs typeface="Arial" pitchFamily="34" charset="0"/>
              </a:rPr>
              <a:t>Consider the following questions when deciding whether or not to propose the IRT approach with a job seeker:</a:t>
            </a:r>
          </a:p>
          <a:p>
            <a:pPr>
              <a:spcBef>
                <a:spcPts val="0"/>
              </a:spcBef>
              <a:defRPr/>
            </a:pPr>
            <a:endParaRPr lang="en-US" sz="2200" u="sng" dirty="0">
              <a:latin typeface="Arial" pitchFamily="34" charset="0"/>
              <a:cs typeface="Arial" pitchFamily="34" charset="0"/>
            </a:endParaRPr>
          </a:p>
          <a:p>
            <a:pPr>
              <a:spcBef>
                <a:spcPts val="0"/>
              </a:spcBef>
              <a:defRPr/>
            </a:pPr>
            <a:r>
              <a:rPr lang="en-US" sz="2200" u="sng" dirty="0">
                <a:latin typeface="Arial" pitchFamily="34" charset="0"/>
                <a:cs typeface="Arial" pitchFamily="34" charset="0"/>
              </a:rPr>
              <a:t>The Employment Goal </a:t>
            </a:r>
          </a:p>
          <a:p>
            <a:pPr lvl="1">
              <a:buFont typeface="Verdana" pitchFamily="34" charset="0"/>
              <a:buChar char="◦"/>
              <a:defRPr/>
            </a:pPr>
            <a:r>
              <a:rPr lang="en-US" sz="2200" dirty="0">
                <a:latin typeface="Arial" pitchFamily="34" charset="0"/>
                <a:cs typeface="Arial" pitchFamily="34" charset="0"/>
              </a:rPr>
              <a:t>Are there resources beyond those available in your system that are critical to your customer’s success in attaining his/her employment goal?</a:t>
            </a:r>
          </a:p>
          <a:p>
            <a:pPr marL="393700" lvl="1" indent="0">
              <a:buFont typeface="Verdana" pitchFamily="34" charset="0"/>
              <a:buNone/>
              <a:defRPr/>
            </a:pPr>
            <a:endParaRPr lang="en-US" sz="2200" u="sng" dirty="0">
              <a:latin typeface="Arial" pitchFamily="34" charset="0"/>
              <a:cs typeface="Arial" pitchFamily="34" charset="0"/>
            </a:endParaRPr>
          </a:p>
          <a:p>
            <a:pPr>
              <a:defRPr/>
            </a:pPr>
            <a:r>
              <a:rPr lang="en-US" sz="2200" u="sng" dirty="0">
                <a:latin typeface="Arial" pitchFamily="34" charset="0"/>
                <a:cs typeface="Arial" pitchFamily="34" charset="0"/>
              </a:rPr>
              <a:t>The Customer</a:t>
            </a:r>
          </a:p>
          <a:p>
            <a:pPr lvl="1">
              <a:buFont typeface="Verdana" pitchFamily="34" charset="0"/>
              <a:buChar char="◦"/>
              <a:defRPr/>
            </a:pPr>
            <a:r>
              <a:rPr lang="en-US" sz="2200" dirty="0">
                <a:latin typeface="Arial" pitchFamily="34" charset="0"/>
                <a:cs typeface="Arial" pitchFamily="34" charset="0"/>
              </a:rPr>
              <a:t>What other system(s) is your customer currently accessing?</a:t>
            </a:r>
          </a:p>
          <a:p>
            <a:pPr lvl="1">
              <a:buFont typeface="Verdana" pitchFamily="34" charset="0"/>
              <a:buChar char="◦"/>
              <a:defRPr/>
            </a:pPr>
            <a:r>
              <a:rPr lang="en-US" sz="2200" dirty="0">
                <a:latin typeface="Arial" pitchFamily="34" charset="0"/>
                <a:cs typeface="Arial" pitchFamily="34" charset="0"/>
              </a:rPr>
              <a:t>What services might your customer be eligible for that are relevant in attaining their employment goal?</a:t>
            </a: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19</a:t>
            </a:fld>
            <a:endParaRPr lang="en-US"/>
          </a:p>
        </p:txBody>
      </p:sp>
    </p:spTree>
    <p:extLst>
      <p:ext uri="{BB962C8B-B14F-4D97-AF65-F5344CB8AC3E}">
        <p14:creationId xmlns:p14="http://schemas.microsoft.com/office/powerpoint/2010/main" val="3499131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457200" y="1402308"/>
            <a:ext cx="8229600" cy="4525963"/>
          </a:xfrm>
        </p:spPr>
        <p:txBody>
          <a:bodyPr>
            <a:normAutofit/>
          </a:bodyPr>
          <a:lstStyle/>
          <a:p>
            <a:pPr marL="706438" indent="-342900">
              <a:defRPr/>
            </a:pPr>
            <a:endParaRPr lang="en-US" sz="2200" dirty="0" smtClean="0">
              <a:latin typeface="Arial" pitchFamily="34" charset="0"/>
              <a:cs typeface="Arial" pitchFamily="34" charset="0"/>
            </a:endParaRPr>
          </a:p>
          <a:p>
            <a:pPr>
              <a:defRPr/>
            </a:pPr>
            <a:r>
              <a:rPr lang="en-US" sz="2000" dirty="0">
                <a:solidFill>
                  <a:schemeClr val="tx1"/>
                </a:solidFill>
              </a:rPr>
              <a:t>The Job of the DRC is </a:t>
            </a:r>
            <a:r>
              <a:rPr lang="en-US" sz="2000" b="1" i="1" u="sng" dirty="0">
                <a:solidFill>
                  <a:schemeClr val="tx1"/>
                </a:solidFill>
              </a:rPr>
              <a:t>not</a:t>
            </a:r>
            <a:r>
              <a:rPr lang="en-US" sz="2000" dirty="0">
                <a:solidFill>
                  <a:schemeClr val="tx1"/>
                </a:solidFill>
              </a:rPr>
              <a:t> to develop a new service delivery system for customers with disability </a:t>
            </a:r>
            <a:r>
              <a:rPr lang="en-US" sz="2000" dirty="0" smtClean="0">
                <a:solidFill>
                  <a:schemeClr val="tx1"/>
                </a:solidFill>
              </a:rPr>
              <a:t>within </a:t>
            </a:r>
            <a:r>
              <a:rPr lang="en-US" sz="2000" dirty="0">
                <a:solidFill>
                  <a:schemeClr val="tx1"/>
                </a:solidFill>
              </a:rPr>
              <a:t>WIA, but instead is to make the one that currently exists accessible to them. </a:t>
            </a:r>
          </a:p>
          <a:p>
            <a:pPr marL="0" indent="0">
              <a:buNone/>
              <a:defRPr/>
            </a:pPr>
            <a:endParaRPr lang="en-US" sz="2000" dirty="0">
              <a:solidFill>
                <a:schemeClr val="tx1"/>
              </a:solidFill>
            </a:endParaRPr>
          </a:p>
          <a:p>
            <a:pPr>
              <a:defRPr/>
            </a:pPr>
            <a:r>
              <a:rPr lang="en-US" sz="2000" dirty="0">
                <a:solidFill>
                  <a:schemeClr val="tx1"/>
                </a:solidFill>
              </a:rPr>
              <a:t>This is why </a:t>
            </a:r>
            <a:r>
              <a:rPr lang="en-US" sz="2000" b="1" u="sng" dirty="0">
                <a:solidFill>
                  <a:schemeClr val="tx1"/>
                </a:solidFill>
              </a:rPr>
              <a:t>access</a:t>
            </a:r>
            <a:r>
              <a:rPr lang="en-US" sz="2000" dirty="0">
                <a:solidFill>
                  <a:schemeClr val="tx1"/>
                </a:solidFill>
              </a:rPr>
              <a:t> is the focus of this project and why each of the service delivery components were identified, because they had helped the systems that developed them increase access to the WIA service flow.</a:t>
            </a:r>
          </a:p>
        </p:txBody>
      </p:sp>
      <p:sp>
        <p:nvSpPr>
          <p:cNvPr id="3" name="Title 2"/>
          <p:cNvSpPr>
            <a:spLocks noGrp="1"/>
          </p:cNvSpPr>
          <p:nvPr>
            <p:ph type="title"/>
          </p:nvPr>
        </p:nvSpPr>
        <p:spPr>
          <a:xfrm>
            <a:off x="533400" y="152400"/>
            <a:ext cx="8229600" cy="715962"/>
          </a:xfrm>
        </p:spPr>
        <p:txBody>
          <a:bodyPr>
            <a:noAutofit/>
          </a:bodyPr>
          <a:lstStyle/>
          <a:p>
            <a:pPr>
              <a:defRPr/>
            </a:pPr>
            <a:r>
              <a:rPr lang="en-US" sz="4800" dirty="0" smtClean="0">
                <a:latin typeface="Arial" pitchFamily="34" charset="0"/>
                <a:cs typeface="Arial" pitchFamily="34" charset="0"/>
              </a:rPr>
              <a:t/>
            </a:r>
            <a:br>
              <a:rPr lang="en-US" sz="4800" dirty="0" smtClean="0">
                <a:latin typeface="Arial" pitchFamily="34" charset="0"/>
                <a:cs typeface="Arial" pitchFamily="34" charset="0"/>
              </a:rPr>
            </a:br>
            <a:r>
              <a:rPr lang="en-US" sz="3600" dirty="0"/>
              <a:t>DEI and WIA Customer Flow</a:t>
            </a:r>
            <a:r>
              <a:rPr lang="en-US" sz="3600" b="1" dirty="0" smtClean="0">
                <a:effectLst>
                  <a:outerShdw blurRad="38100" dist="38100" dir="2700000" algn="tl">
                    <a:srgbClr val="000000">
                      <a:alpha val="43137"/>
                    </a:srgbClr>
                  </a:outerShdw>
                </a:effectLst>
                <a:latin typeface="Arial" pitchFamily="34" charset="0"/>
                <a:cs typeface="Arial" pitchFamily="34" charset="0"/>
              </a:rPr>
              <a:t/>
            </a:r>
            <a:br>
              <a:rPr lang="en-US" sz="3600" b="1" dirty="0" smtClean="0">
                <a:effectLst>
                  <a:outerShdw blurRad="38100" dist="38100" dir="2700000" algn="tl">
                    <a:srgbClr val="000000">
                      <a:alpha val="43137"/>
                    </a:srgbClr>
                  </a:outerShdw>
                </a:effectLst>
                <a:latin typeface="Arial" pitchFamily="34" charset="0"/>
                <a:cs typeface="Arial" pitchFamily="34" charset="0"/>
              </a:rPr>
            </a:b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33796"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B8E72FFC-E7AC-44AC-8F9A-F5075103A863}" type="slidenum">
              <a:rPr lang="en-US" smtClean="0">
                <a:latin typeface="Times New Roman" pitchFamily="18" charset="0"/>
              </a:rPr>
              <a:pPr>
                <a:defRPr/>
              </a:pPr>
              <a:t>20</a:t>
            </a:fld>
            <a:endParaRPr lang="en-US" dirty="0" smtClean="0">
              <a:latin typeface="Times New Roman" pitchFamily="18" charset="0"/>
            </a:endParaRPr>
          </a:p>
        </p:txBody>
      </p:sp>
      <p:pic>
        <p:nvPicPr>
          <p:cNvPr id="6147" name="Picture 3" descr="C:\Users\bingram\AppData\Local\Microsoft\Windows\Temporary Internet Files\Content.IE5\4BV0ER14\MP90043111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830170"/>
            <a:ext cx="3200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530846"/>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normAutofit fontScale="90000"/>
          </a:bodyPr>
          <a:lstStyle/>
          <a:p>
            <a:r>
              <a:rPr lang="en-US" sz="3100" b="1" dirty="0" smtClean="0">
                <a:effectLst>
                  <a:outerShdw blurRad="38100" dist="38100" dir="2700000" algn="tl">
                    <a:srgbClr val="000000">
                      <a:alpha val="43137"/>
                    </a:srgbClr>
                  </a:outerShdw>
                </a:effectLst>
                <a:latin typeface="Arial" pitchFamily="34" charset="0"/>
                <a:cs typeface="Arial" pitchFamily="34" charset="0"/>
              </a:rPr>
              <a:t>Coordination of an IRT: Customer Assessment</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58815" y="1493134"/>
            <a:ext cx="8449519" cy="4985980"/>
          </a:xfrm>
          <a:prstGeom prst="rect">
            <a:avLst/>
          </a:prstGeom>
          <a:noFill/>
        </p:spPr>
        <p:txBody>
          <a:bodyPr wrap="square" rtlCol="0">
            <a:spAutoFit/>
          </a:bodyPr>
          <a:lstStyle/>
          <a:p>
            <a:r>
              <a:rPr lang="en-US" sz="2200" b="1" dirty="0">
                <a:latin typeface="Arial" charset="0"/>
                <a:cs typeface="Arial" charset="0"/>
              </a:rPr>
              <a:t>Before approaching partners, a customer should be engaged in your system and positioned to access resources.   </a:t>
            </a:r>
          </a:p>
          <a:p>
            <a:endParaRPr lang="en-US" sz="1200" dirty="0">
              <a:latin typeface="Arial" charset="0"/>
              <a:cs typeface="Arial" charset="0"/>
            </a:endParaRPr>
          </a:p>
          <a:p>
            <a:r>
              <a:rPr lang="en-US" sz="2200" dirty="0">
                <a:latin typeface="Arial" charset="0"/>
                <a:cs typeface="Arial" charset="0"/>
              </a:rPr>
              <a:t>For example:</a:t>
            </a:r>
          </a:p>
          <a:p>
            <a:pPr marL="800100" lvl="1" indent="-342900">
              <a:buFont typeface="Arial" pitchFamily="34" charset="0"/>
              <a:buChar char="•"/>
            </a:pPr>
            <a:r>
              <a:rPr lang="en-US" sz="2200" dirty="0">
                <a:latin typeface="Arial" charset="0"/>
                <a:cs typeface="Arial" charset="0"/>
              </a:rPr>
              <a:t>The customer should be determined eligible and enrolled in your system’s services, such as </a:t>
            </a:r>
            <a:r>
              <a:rPr lang="en-US" sz="2200" dirty="0" smtClean="0">
                <a:latin typeface="Arial" charset="0"/>
                <a:cs typeface="Arial" charset="0"/>
              </a:rPr>
              <a:t>Job Center </a:t>
            </a:r>
            <a:r>
              <a:rPr lang="en-US" sz="2200" dirty="0">
                <a:latin typeface="Arial" charset="0"/>
                <a:cs typeface="Arial" charset="0"/>
              </a:rPr>
              <a:t>Intensive or WIA services.</a:t>
            </a:r>
          </a:p>
          <a:p>
            <a:pPr marL="800100" lvl="1" indent="-342900">
              <a:buFont typeface="Arial" pitchFamily="34" charset="0"/>
              <a:buChar char="•"/>
            </a:pPr>
            <a:endParaRPr lang="en-US" sz="2200" dirty="0" smtClean="0">
              <a:latin typeface="Arial" charset="0"/>
              <a:cs typeface="Arial" charset="0"/>
            </a:endParaRPr>
          </a:p>
          <a:p>
            <a:pPr marL="800100" lvl="1" indent="-342900">
              <a:buFont typeface="Arial" pitchFamily="34" charset="0"/>
              <a:buChar char="•"/>
            </a:pPr>
            <a:r>
              <a:rPr lang="en-US" sz="2200" dirty="0" smtClean="0">
                <a:latin typeface="Arial" charset="0"/>
                <a:cs typeface="Arial" charset="0"/>
              </a:rPr>
              <a:t>The </a:t>
            </a:r>
            <a:r>
              <a:rPr lang="en-US" sz="2200" dirty="0">
                <a:latin typeface="Arial" charset="0"/>
                <a:cs typeface="Arial" charset="0"/>
              </a:rPr>
              <a:t>customer should have determined an employment goal that allows for the application of your system’s resources.</a:t>
            </a:r>
          </a:p>
          <a:p>
            <a:pPr marL="800100" lvl="1" indent="-342900">
              <a:buFont typeface="Arial" pitchFamily="34" charset="0"/>
              <a:buChar char="•"/>
            </a:pPr>
            <a:endParaRPr lang="en-US" sz="2200" dirty="0" smtClean="0">
              <a:latin typeface="Arial" charset="0"/>
              <a:cs typeface="Arial" charset="0"/>
            </a:endParaRPr>
          </a:p>
          <a:p>
            <a:pPr marL="800100" lvl="1" indent="-342900">
              <a:buFont typeface="Arial" pitchFamily="34" charset="0"/>
              <a:buChar char="•"/>
            </a:pPr>
            <a:r>
              <a:rPr lang="en-US" sz="2200" dirty="0" smtClean="0">
                <a:latin typeface="Arial" charset="0"/>
                <a:cs typeface="Arial" charset="0"/>
              </a:rPr>
              <a:t>The </a:t>
            </a:r>
            <a:r>
              <a:rPr lang="en-US" sz="2200" dirty="0">
                <a:latin typeface="Arial" charset="0"/>
                <a:cs typeface="Arial" charset="0"/>
              </a:rPr>
              <a:t>customer should be consulted and agree to all contacts with other partners, i.e. have a clear understanding of the IRT approach.</a:t>
            </a: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21</a:t>
            </a:fld>
            <a:endParaRPr lang="en-US"/>
          </a:p>
        </p:txBody>
      </p:sp>
    </p:spTree>
    <p:extLst>
      <p:ext uri="{BB962C8B-B14F-4D97-AF65-F5344CB8AC3E}">
        <p14:creationId xmlns:p14="http://schemas.microsoft.com/office/powerpoint/2010/main" val="3510079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normAutofit fontScale="90000"/>
          </a:bodyPr>
          <a:lstStyle/>
          <a:p>
            <a:r>
              <a:rPr lang="en-US" sz="3100" b="1" dirty="0" smtClean="0">
                <a:effectLst>
                  <a:outerShdw blurRad="38100" dist="38100" dir="2700000" algn="tl">
                    <a:srgbClr val="000000">
                      <a:alpha val="43137"/>
                    </a:srgbClr>
                  </a:outerShdw>
                </a:effectLst>
                <a:latin typeface="Arial" pitchFamily="34" charset="0"/>
                <a:cs typeface="Arial" pitchFamily="34" charset="0"/>
              </a:rPr>
              <a:t>Coordination of an IRT: Approaching Partners</a:t>
            </a:r>
            <a:endParaRPr lang="en-US" sz="31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58815" y="1446835"/>
            <a:ext cx="8449519" cy="3447098"/>
          </a:xfrm>
          <a:prstGeom prst="rect">
            <a:avLst/>
          </a:prstGeom>
          <a:noFill/>
        </p:spPr>
        <p:txBody>
          <a:bodyPr wrap="square" rtlCol="0">
            <a:spAutoFit/>
          </a:bodyPr>
          <a:lstStyle/>
          <a:p>
            <a:r>
              <a:rPr lang="en-US" sz="2200" dirty="0">
                <a:latin typeface="Arial" charset="0"/>
                <a:cs typeface="Arial" charset="0"/>
              </a:rPr>
              <a:t>After other service providers have been identified as potentially meeting resource/support needs, the job seeker may make initial contact independently or with support:</a:t>
            </a:r>
          </a:p>
          <a:p>
            <a:endParaRPr lang="en-US" sz="1200" dirty="0">
              <a:latin typeface="Arial" charset="0"/>
              <a:cs typeface="Arial" charset="0"/>
            </a:endParaRPr>
          </a:p>
          <a:p>
            <a:pPr marL="800100" lvl="1" indent="-342900">
              <a:buFont typeface="Arial" panose="020B0604020202020204" pitchFamily="34" charset="0"/>
              <a:buChar char="•"/>
            </a:pPr>
            <a:r>
              <a:rPr lang="en-US" sz="2000" b="1" dirty="0">
                <a:latin typeface="Arial" charset="0"/>
                <a:cs typeface="Arial" charset="0"/>
              </a:rPr>
              <a:t>Introduction </a:t>
            </a:r>
            <a:endParaRPr lang="en-US" sz="2000" dirty="0" smtClean="0">
              <a:latin typeface="Arial" charset="0"/>
              <a:cs typeface="Arial" charset="0"/>
            </a:endParaRPr>
          </a:p>
          <a:p>
            <a:pPr marL="800100" lvl="1" indent="-342900">
              <a:buFont typeface="Arial" panose="020B0604020202020204" pitchFamily="34" charset="0"/>
              <a:buChar char="•"/>
            </a:pPr>
            <a:endParaRPr lang="en-US" sz="2000" b="1" dirty="0">
              <a:latin typeface="Arial" charset="0"/>
              <a:cs typeface="Arial" charset="0"/>
            </a:endParaRPr>
          </a:p>
          <a:p>
            <a:pPr marL="800100" lvl="1" indent="-342900">
              <a:buFont typeface="Arial" panose="020B0604020202020204" pitchFamily="34" charset="0"/>
              <a:buChar char="•"/>
            </a:pPr>
            <a:r>
              <a:rPr lang="en-US" sz="2000" b="1" dirty="0" smtClean="0">
                <a:latin typeface="Arial" charset="0"/>
                <a:cs typeface="Arial" charset="0"/>
              </a:rPr>
              <a:t>Eligibility</a:t>
            </a:r>
            <a:r>
              <a:rPr lang="en-US" sz="2000" dirty="0" smtClean="0">
                <a:latin typeface="Arial" charset="0"/>
                <a:cs typeface="Arial" charset="0"/>
              </a:rPr>
              <a:t> </a:t>
            </a:r>
          </a:p>
          <a:p>
            <a:pPr marL="800100" lvl="1" indent="-342900">
              <a:buFont typeface="Arial" panose="020B0604020202020204" pitchFamily="34" charset="0"/>
              <a:buChar char="•"/>
            </a:pPr>
            <a:endParaRPr lang="en-US" sz="2000" b="1" dirty="0">
              <a:latin typeface="Arial" charset="0"/>
              <a:cs typeface="Arial" charset="0"/>
            </a:endParaRPr>
          </a:p>
          <a:p>
            <a:pPr marL="800100" lvl="1" indent="-342900">
              <a:buFont typeface="Arial" panose="020B0604020202020204" pitchFamily="34" charset="0"/>
              <a:buChar char="•"/>
            </a:pPr>
            <a:r>
              <a:rPr lang="en-US" sz="2000" b="1" dirty="0" smtClean="0">
                <a:latin typeface="Arial" charset="0"/>
                <a:cs typeface="Arial" charset="0"/>
              </a:rPr>
              <a:t>Establish</a:t>
            </a:r>
            <a:r>
              <a:rPr lang="en-US" sz="2000" dirty="0" smtClean="0">
                <a:latin typeface="Arial" charset="0"/>
                <a:cs typeface="Arial" charset="0"/>
              </a:rPr>
              <a:t> </a:t>
            </a:r>
            <a:r>
              <a:rPr lang="en-US" sz="2000" b="1" dirty="0" smtClean="0">
                <a:latin typeface="Arial" charset="0"/>
                <a:cs typeface="Arial" charset="0"/>
              </a:rPr>
              <a:t>Partnership</a:t>
            </a:r>
          </a:p>
          <a:p>
            <a:pPr marL="800100" lvl="1" indent="-342900">
              <a:buFont typeface="Arial" panose="020B0604020202020204" pitchFamily="34" charset="0"/>
              <a:buChar char="•"/>
            </a:pPr>
            <a:endParaRPr lang="en-US" sz="2000" dirty="0">
              <a:latin typeface="Arial" charset="0"/>
              <a:cs typeface="Arial" charset="0"/>
            </a:endParaRPr>
          </a:p>
          <a:p>
            <a:pPr marL="800100" lvl="1" indent="-342900">
              <a:buFont typeface="Arial" panose="020B0604020202020204" pitchFamily="34" charset="0"/>
              <a:buChar char="•"/>
            </a:pPr>
            <a:r>
              <a:rPr lang="en-US" sz="2000" b="1" dirty="0">
                <a:latin typeface="Arial" charset="0"/>
                <a:cs typeface="Arial" charset="0"/>
              </a:rPr>
              <a:t>Tracking </a:t>
            </a:r>
            <a:r>
              <a:rPr lang="en-US" sz="2000" b="1" dirty="0" smtClean="0">
                <a:latin typeface="Arial" charset="0"/>
                <a:cs typeface="Arial" charset="0"/>
              </a:rPr>
              <a:t>Progress</a:t>
            </a:r>
            <a:endParaRPr lang="en-US" sz="2000" dirty="0">
              <a:latin typeface="Arial" charset="0"/>
              <a:cs typeface="Arial"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22</a:t>
            </a:fld>
            <a:endParaRPr lang="en-US"/>
          </a:p>
        </p:txBody>
      </p:sp>
      <p:pic>
        <p:nvPicPr>
          <p:cNvPr id="6" name="Picture 2" descr="C:\Users\bingram\AppData\Local\Microsoft\Windows\Temporary Internet Files\Content.IE5\4BV0ER14\MP90044217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886200"/>
            <a:ext cx="469353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781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normAutofit fontScale="90000"/>
          </a:bodyPr>
          <a:lstStyle/>
          <a:p>
            <a:r>
              <a:rPr lang="en-US" sz="3100" b="1" dirty="0" smtClean="0">
                <a:effectLst>
                  <a:outerShdw blurRad="38100" dist="38100" dir="2700000" algn="tl">
                    <a:srgbClr val="000000">
                      <a:alpha val="43137"/>
                    </a:srgbClr>
                  </a:outerShdw>
                </a:effectLst>
                <a:latin typeface="Arial" pitchFamily="34" charset="0"/>
                <a:cs typeface="Arial" pitchFamily="34" charset="0"/>
              </a:rPr>
              <a:t>Coordination of an IRT: Negotiating Shared Resource Plans</a:t>
            </a:r>
            <a:endParaRPr lang="en-US" sz="31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58815" y="1273215"/>
            <a:ext cx="8449519" cy="5940088"/>
          </a:xfrm>
          <a:prstGeom prst="rect">
            <a:avLst/>
          </a:prstGeom>
          <a:noFill/>
        </p:spPr>
        <p:txBody>
          <a:bodyPr wrap="square" rtlCol="0">
            <a:spAutoFit/>
          </a:bodyPr>
          <a:lstStyle/>
          <a:p>
            <a:endParaRPr lang="en-US" sz="2200" dirty="0" smtClean="0">
              <a:latin typeface="Arial" charset="0"/>
              <a:cs typeface="Arial" charset="0"/>
            </a:endParaRPr>
          </a:p>
          <a:p>
            <a:endParaRPr lang="en-US" sz="2200" dirty="0">
              <a:latin typeface="Arial" charset="0"/>
              <a:cs typeface="Arial" charset="0"/>
            </a:endParaRPr>
          </a:p>
          <a:p>
            <a:r>
              <a:rPr lang="en-US" sz="2200" dirty="0" smtClean="0">
                <a:latin typeface="Arial" charset="0"/>
                <a:cs typeface="Arial" charset="0"/>
              </a:rPr>
              <a:t>Whenever </a:t>
            </a:r>
            <a:r>
              <a:rPr lang="en-US" sz="2200" dirty="0">
                <a:latin typeface="Arial" charset="0"/>
                <a:cs typeface="Arial" charset="0"/>
              </a:rPr>
              <a:t>possible, a face-to-face meeting should be arranged with partners within a One-Stop Career Center.</a:t>
            </a:r>
          </a:p>
          <a:p>
            <a:endParaRPr lang="en-US" sz="2200" dirty="0" smtClean="0">
              <a:latin typeface="Arial" charset="0"/>
              <a:cs typeface="Arial" charset="0"/>
            </a:endParaRPr>
          </a:p>
          <a:p>
            <a:endParaRPr lang="en-US" sz="2200" dirty="0" smtClean="0">
              <a:latin typeface="Arial" charset="0"/>
              <a:cs typeface="Arial" charset="0"/>
            </a:endParaRPr>
          </a:p>
          <a:p>
            <a:endParaRPr lang="en-US" sz="2200" dirty="0">
              <a:latin typeface="Arial" charset="0"/>
              <a:cs typeface="Arial" charset="0"/>
            </a:endParaRPr>
          </a:p>
          <a:p>
            <a:endParaRPr lang="en-US" sz="2200" dirty="0" smtClean="0">
              <a:latin typeface="Arial" charset="0"/>
              <a:cs typeface="Arial" charset="0"/>
            </a:endParaRPr>
          </a:p>
          <a:p>
            <a:endParaRPr lang="en-US" sz="2200" dirty="0">
              <a:latin typeface="Arial" charset="0"/>
              <a:cs typeface="Arial" charset="0"/>
            </a:endParaRPr>
          </a:p>
          <a:p>
            <a:endParaRPr lang="en-US" sz="2200" dirty="0" smtClean="0">
              <a:latin typeface="Arial" charset="0"/>
              <a:cs typeface="Arial" charset="0"/>
            </a:endParaRPr>
          </a:p>
          <a:p>
            <a:r>
              <a:rPr lang="en-US" sz="2200" dirty="0" smtClean="0">
                <a:latin typeface="Arial" charset="0"/>
                <a:cs typeface="Arial" charset="0"/>
              </a:rPr>
              <a:t>Reach </a:t>
            </a:r>
            <a:r>
              <a:rPr lang="en-US" sz="2200" dirty="0">
                <a:latin typeface="Arial" charset="0"/>
                <a:cs typeface="Arial" charset="0"/>
              </a:rPr>
              <a:t>consensus around three key parameters:</a:t>
            </a:r>
          </a:p>
          <a:p>
            <a:endParaRPr lang="en-US" sz="1200" dirty="0">
              <a:latin typeface="Arial" charset="0"/>
              <a:cs typeface="Arial" charset="0"/>
            </a:endParaRPr>
          </a:p>
          <a:p>
            <a:pPr marL="914400" lvl="1" indent="-457200">
              <a:buFont typeface="+mj-lt"/>
              <a:buAutoNum type="arabicPeriod"/>
            </a:pPr>
            <a:r>
              <a:rPr lang="en-US" sz="2200" dirty="0">
                <a:latin typeface="Arial" charset="0"/>
                <a:cs typeface="Arial" charset="0"/>
              </a:rPr>
              <a:t>A common employment goal</a:t>
            </a:r>
          </a:p>
          <a:p>
            <a:pPr marL="914400" lvl="1" indent="-457200">
              <a:buFont typeface="+mj-lt"/>
              <a:buAutoNum type="arabicPeriod"/>
            </a:pPr>
            <a:r>
              <a:rPr lang="en-US" sz="2200" dirty="0">
                <a:latin typeface="Arial" charset="0"/>
                <a:cs typeface="Arial" charset="0"/>
              </a:rPr>
              <a:t>Lines of </a:t>
            </a:r>
            <a:r>
              <a:rPr lang="en-US" sz="2200" dirty="0" smtClean="0">
                <a:latin typeface="Arial" charset="0"/>
                <a:cs typeface="Arial" charset="0"/>
              </a:rPr>
              <a:t>communication (established Prior to the need)</a:t>
            </a:r>
            <a:endParaRPr lang="en-US" sz="2200" dirty="0">
              <a:latin typeface="Arial" charset="0"/>
              <a:cs typeface="Arial" charset="0"/>
            </a:endParaRPr>
          </a:p>
          <a:p>
            <a:pPr marL="914400" lvl="1" indent="-457200">
              <a:buFont typeface="+mj-lt"/>
              <a:buAutoNum type="arabicPeriod"/>
            </a:pPr>
            <a:r>
              <a:rPr lang="en-US" sz="2200" dirty="0">
                <a:latin typeface="Arial" charset="0"/>
                <a:cs typeface="Arial" charset="0"/>
              </a:rPr>
              <a:t>A sequence of </a:t>
            </a:r>
            <a:r>
              <a:rPr lang="en-US" sz="2200" dirty="0" smtClean="0">
                <a:latin typeface="Arial" charset="0"/>
                <a:cs typeface="Arial" charset="0"/>
              </a:rPr>
              <a:t>services</a:t>
            </a:r>
            <a:endParaRPr lang="en-US" sz="2000" dirty="0" smtClean="0">
              <a:latin typeface="Arial" pitchFamily="34" charset="0"/>
              <a:cs typeface="Arial" pitchFamily="34" charset="0"/>
            </a:endParaRP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23</a:t>
            </a:fld>
            <a:endParaRPr lang="en-US"/>
          </a:p>
        </p:txBody>
      </p:sp>
      <p:pic>
        <p:nvPicPr>
          <p:cNvPr id="7173" name="Picture 5" descr="C:\Users\bingram\AppData\Local\Microsoft\Windows\Temporary Internet Files\Content.IE5\C2LYAPZ1\MC9002899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819401"/>
            <a:ext cx="53339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670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229" b="5483"/>
          <a:stretch/>
        </p:blipFill>
        <p:spPr>
          <a:xfrm>
            <a:off x="0" y="1022464"/>
            <a:ext cx="9144000" cy="5849007"/>
          </a:xfrm>
          <a:prstGeom prst="rect">
            <a:avLst/>
          </a:prstGeom>
        </p:spPr>
      </p:pic>
      <p:sp>
        <p:nvSpPr>
          <p:cNvPr id="2" name="Title 1"/>
          <p:cNvSpPr>
            <a:spLocks noGrp="1"/>
          </p:cNvSpPr>
          <p:nvPr>
            <p:ph type="title"/>
          </p:nvPr>
        </p:nvSpPr>
        <p:spPr/>
        <p:txBody>
          <a:bodyPr>
            <a:normAutofit/>
          </a:bodyPr>
          <a:lstStyle/>
          <a:p>
            <a:endParaRPr lang="en-US" sz="3600" dirty="0"/>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24</a:t>
            </a:fld>
            <a:endParaRPr lang="en-US">
              <a:solidFill>
                <a:prstClr val="black"/>
              </a:solidFill>
            </a:endParaRPr>
          </a:p>
        </p:txBody>
      </p:sp>
      <p:sp>
        <p:nvSpPr>
          <p:cNvPr id="6" name="TextBox 5"/>
          <p:cNvSpPr txBox="1"/>
          <p:nvPr/>
        </p:nvSpPr>
        <p:spPr>
          <a:xfrm>
            <a:off x="2895600" y="1403867"/>
            <a:ext cx="3352800" cy="193899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Integrated Resource Team (IRT)</a:t>
            </a:r>
          </a:p>
          <a:p>
            <a:pPr algn="ctr"/>
            <a:r>
              <a:rPr lang="en-US" sz="2400" b="1" dirty="0" smtClean="0">
                <a:latin typeface="Arial" panose="020B0604020202020204" pitchFamily="34" charset="0"/>
                <a:cs typeface="Arial" panose="020B0604020202020204" pitchFamily="34" charset="0"/>
              </a:rPr>
              <a:t>and the role of the </a:t>
            </a:r>
          </a:p>
          <a:p>
            <a:pPr algn="ctr"/>
            <a:r>
              <a:rPr lang="en-US" sz="2400" b="1" dirty="0" smtClean="0">
                <a:latin typeface="Arial" panose="020B0604020202020204" pitchFamily="34" charset="0"/>
                <a:cs typeface="Arial" panose="020B0604020202020204" pitchFamily="34" charset="0"/>
              </a:rPr>
              <a:t>Disability Resource Coordinator (DRC)</a:t>
            </a:r>
          </a:p>
        </p:txBody>
      </p:sp>
    </p:spTree>
    <p:extLst>
      <p:ext uri="{BB962C8B-B14F-4D97-AF65-F5344CB8AC3E}">
        <p14:creationId xmlns:p14="http://schemas.microsoft.com/office/powerpoint/2010/main" val="3789663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normAutofit/>
          </a:bodyPr>
          <a:lstStyle/>
          <a:p>
            <a:r>
              <a:rPr lang="en-US" sz="3200" b="1" dirty="0" smtClean="0">
                <a:effectLst>
                  <a:outerShdw blurRad="38100" dist="38100" dir="2700000" algn="tl">
                    <a:srgbClr val="000000">
                      <a:alpha val="43137"/>
                    </a:srgbClr>
                  </a:outerShdw>
                </a:effectLst>
                <a:latin typeface="Arial" pitchFamily="34" charset="0"/>
                <a:cs typeface="Arial" pitchFamily="34" charset="0"/>
              </a:rPr>
              <a:t>IRTs &amp; the Role of a DRC</a:t>
            </a:r>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58815" y="1354238"/>
            <a:ext cx="8449519" cy="5078313"/>
          </a:xfrm>
          <a:prstGeom prst="rect">
            <a:avLst/>
          </a:prstGeom>
          <a:noFill/>
        </p:spPr>
        <p:txBody>
          <a:bodyPr wrap="square" rtlCol="0">
            <a:spAutoFit/>
          </a:bodyPr>
          <a:lstStyle/>
          <a:p>
            <a:r>
              <a:rPr lang="en-US" sz="2200" dirty="0" smtClean="0">
                <a:latin typeface="Arial" charset="0"/>
                <a:cs typeface="Arial" charset="0"/>
              </a:rPr>
              <a:t>The </a:t>
            </a:r>
            <a:r>
              <a:rPr lang="en-US" sz="2200" dirty="0">
                <a:latin typeface="Arial" charset="0"/>
                <a:cs typeface="Arial" charset="0"/>
              </a:rPr>
              <a:t>Disability Resource Coordinator (DRC) may initially help to build understanding within the workforce system about the benefits of the IRT model.</a:t>
            </a:r>
          </a:p>
          <a:p>
            <a:endParaRPr lang="en-US" sz="2200" dirty="0" smtClean="0">
              <a:latin typeface="Arial" charset="0"/>
              <a:cs typeface="Arial" charset="0"/>
            </a:endParaRPr>
          </a:p>
          <a:p>
            <a:r>
              <a:rPr lang="en-US" sz="2200" dirty="0" smtClean="0">
                <a:latin typeface="Arial" charset="0"/>
                <a:cs typeface="Arial" charset="0"/>
              </a:rPr>
              <a:t>DRCs </a:t>
            </a:r>
            <a:r>
              <a:rPr lang="en-US" sz="2200" dirty="0">
                <a:latin typeface="Arial" charset="0"/>
                <a:cs typeface="Arial" charset="0"/>
              </a:rPr>
              <a:t>may also take on an active role in assisting customers with resource coordination, which may involve:</a:t>
            </a:r>
          </a:p>
          <a:p>
            <a:endParaRPr lang="en-US" sz="1200" dirty="0">
              <a:latin typeface="Arial" charset="0"/>
              <a:cs typeface="Arial" charset="0"/>
            </a:endParaRPr>
          </a:p>
          <a:p>
            <a:pPr marL="800100" lvl="1" indent="-342900">
              <a:buFont typeface="Arial" pitchFamily="34" charset="0"/>
              <a:buChar char="•"/>
            </a:pPr>
            <a:r>
              <a:rPr lang="en-US" sz="2000" dirty="0">
                <a:latin typeface="Arial" charset="0"/>
                <a:cs typeface="Arial" charset="0"/>
              </a:rPr>
              <a:t>Helping a customer to create a goal specific resource plan.</a:t>
            </a:r>
          </a:p>
          <a:p>
            <a:pPr marL="800100" lvl="1" indent="-342900">
              <a:buFont typeface="Arial" pitchFamily="34" charset="0"/>
              <a:buChar char="•"/>
            </a:pPr>
            <a:endParaRPr lang="en-US" sz="2000" dirty="0" smtClean="0">
              <a:latin typeface="Arial" charset="0"/>
              <a:cs typeface="Arial" charset="0"/>
            </a:endParaRPr>
          </a:p>
          <a:p>
            <a:pPr marL="800100" lvl="1" indent="-342900">
              <a:buFont typeface="Arial" pitchFamily="34" charset="0"/>
              <a:buChar char="•"/>
            </a:pPr>
            <a:r>
              <a:rPr lang="en-US" sz="2000" dirty="0" smtClean="0">
                <a:latin typeface="Arial" charset="0"/>
                <a:cs typeface="Arial" charset="0"/>
              </a:rPr>
              <a:t>Directly </a:t>
            </a:r>
            <a:r>
              <a:rPr lang="en-US" sz="2000" dirty="0">
                <a:latin typeface="Arial" charset="0"/>
                <a:cs typeface="Arial" charset="0"/>
              </a:rPr>
              <a:t>assisting a customer to convene, and negotiate with, multiple service providers to create an employment plan that accesses needed resources from multiple systems.</a:t>
            </a:r>
          </a:p>
          <a:p>
            <a:pPr marL="800100" lvl="1" indent="-342900">
              <a:buFont typeface="Arial" pitchFamily="34" charset="0"/>
              <a:buChar char="•"/>
            </a:pPr>
            <a:endParaRPr lang="en-US" sz="2000" dirty="0" smtClean="0">
              <a:latin typeface="Arial" charset="0"/>
              <a:cs typeface="Arial" charset="0"/>
            </a:endParaRPr>
          </a:p>
          <a:p>
            <a:pPr marL="800100" lvl="1" indent="-342900">
              <a:buFont typeface="Arial" pitchFamily="34" charset="0"/>
              <a:buChar char="•"/>
            </a:pPr>
            <a:r>
              <a:rPr lang="en-US" sz="2000" dirty="0" smtClean="0">
                <a:latin typeface="Arial" charset="0"/>
                <a:cs typeface="Arial" charset="0"/>
              </a:rPr>
              <a:t>Directly </a:t>
            </a:r>
            <a:r>
              <a:rPr lang="en-US" sz="2000" dirty="0">
                <a:latin typeface="Arial" charset="0"/>
                <a:cs typeface="Arial" charset="0"/>
              </a:rPr>
              <a:t>assisting a customer to implement and monitor the employment plan, and making adjustments as needed.</a:t>
            </a: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25</a:t>
            </a:fld>
            <a:endParaRPr lang="en-US"/>
          </a:p>
        </p:txBody>
      </p:sp>
    </p:spTree>
    <p:extLst>
      <p:ext uri="{BB962C8B-B14F-4D97-AF65-F5344CB8AC3E}">
        <p14:creationId xmlns:p14="http://schemas.microsoft.com/office/powerpoint/2010/main" val="996267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normAutofit/>
          </a:bodyPr>
          <a:lstStyle/>
          <a:p>
            <a:r>
              <a:rPr lang="en-US" sz="3200" b="1" dirty="0" smtClean="0">
                <a:effectLst>
                  <a:outerShdw blurRad="38100" dist="38100" dir="2700000" algn="tl">
                    <a:srgbClr val="000000">
                      <a:alpha val="43137"/>
                    </a:srgbClr>
                  </a:outerShdw>
                </a:effectLst>
                <a:latin typeface="Arial" pitchFamily="34" charset="0"/>
                <a:cs typeface="Arial" pitchFamily="34" charset="0"/>
              </a:rPr>
              <a:t>IRTs &amp; the Role of a DRC</a:t>
            </a:r>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58815" y="1273215"/>
            <a:ext cx="8449519" cy="3447098"/>
          </a:xfrm>
          <a:prstGeom prst="rect">
            <a:avLst/>
          </a:prstGeom>
          <a:noFill/>
        </p:spPr>
        <p:txBody>
          <a:bodyPr wrap="square" rtlCol="0">
            <a:spAutoFit/>
          </a:bodyPr>
          <a:lstStyle/>
          <a:p>
            <a:endParaRPr lang="en-US" sz="2200" dirty="0" smtClean="0">
              <a:latin typeface="Arial" charset="0"/>
              <a:cs typeface="Arial" charset="0"/>
            </a:endParaRPr>
          </a:p>
          <a:p>
            <a:endParaRPr lang="en-US" sz="2200" dirty="0">
              <a:latin typeface="Arial" charset="0"/>
              <a:cs typeface="Arial" charset="0"/>
            </a:endParaRPr>
          </a:p>
          <a:p>
            <a:r>
              <a:rPr lang="en-US" sz="2200" b="1" dirty="0" smtClean="0">
                <a:latin typeface="Arial" charset="0"/>
                <a:cs typeface="Arial" charset="0"/>
              </a:rPr>
              <a:t>DRCs </a:t>
            </a:r>
            <a:r>
              <a:rPr lang="en-US" sz="2200" b="1" dirty="0">
                <a:latin typeface="Arial" charset="0"/>
                <a:cs typeface="Arial" charset="0"/>
              </a:rPr>
              <a:t>may then move into more of a facilitator role by:</a:t>
            </a:r>
          </a:p>
          <a:p>
            <a:endParaRPr lang="en-US" sz="1200" dirty="0">
              <a:latin typeface="Arial" charset="0"/>
              <a:cs typeface="Arial" charset="0"/>
            </a:endParaRPr>
          </a:p>
          <a:p>
            <a:pPr marL="800100" lvl="1" indent="-342900">
              <a:buFont typeface="Arial" pitchFamily="34" charset="0"/>
              <a:buChar char="•"/>
            </a:pPr>
            <a:r>
              <a:rPr lang="en-US" sz="2000" dirty="0">
                <a:latin typeface="Arial" charset="0"/>
                <a:cs typeface="Arial" charset="0"/>
              </a:rPr>
              <a:t>Helping </a:t>
            </a:r>
            <a:r>
              <a:rPr lang="en-US" sz="2000" dirty="0" smtClean="0">
                <a:latin typeface="Arial" charset="0"/>
                <a:cs typeface="Arial" charset="0"/>
              </a:rPr>
              <a:t>Job Center </a:t>
            </a:r>
            <a:r>
              <a:rPr lang="en-US" sz="2000" dirty="0">
                <a:latin typeface="Arial" charset="0"/>
                <a:cs typeface="Arial" charset="0"/>
              </a:rPr>
              <a:t>staff to explain the benefits of utilizing the IRT approach to jobseekers </a:t>
            </a:r>
            <a:endParaRPr lang="en-US" sz="2000" dirty="0" smtClean="0">
              <a:latin typeface="Arial" charset="0"/>
              <a:cs typeface="Arial" charset="0"/>
            </a:endParaRPr>
          </a:p>
          <a:p>
            <a:pPr marL="800100" lvl="1" indent="-342900">
              <a:buFont typeface="Arial" pitchFamily="34" charset="0"/>
              <a:buChar char="•"/>
            </a:pPr>
            <a:endParaRPr lang="en-US" sz="2000" dirty="0" smtClean="0">
              <a:latin typeface="Arial" charset="0"/>
              <a:cs typeface="Arial" charset="0"/>
            </a:endParaRPr>
          </a:p>
          <a:p>
            <a:pPr marL="800100" lvl="1" indent="-342900">
              <a:buFont typeface="Arial" pitchFamily="34" charset="0"/>
              <a:buChar char="•"/>
            </a:pPr>
            <a:r>
              <a:rPr lang="en-US" sz="2000" dirty="0" smtClean="0">
                <a:latin typeface="Arial" charset="0"/>
                <a:cs typeface="Arial" charset="0"/>
              </a:rPr>
              <a:t>Working </a:t>
            </a:r>
            <a:r>
              <a:rPr lang="en-US" sz="2000" dirty="0">
                <a:latin typeface="Arial" charset="0"/>
                <a:cs typeface="Arial" charset="0"/>
              </a:rPr>
              <a:t>with </a:t>
            </a:r>
            <a:r>
              <a:rPr lang="en-US" sz="2000" dirty="0" smtClean="0">
                <a:latin typeface="Arial" charset="0"/>
                <a:cs typeface="Arial" charset="0"/>
              </a:rPr>
              <a:t>Job Center </a:t>
            </a:r>
            <a:r>
              <a:rPr lang="en-US" sz="2000" dirty="0">
                <a:latin typeface="Arial" charset="0"/>
                <a:cs typeface="Arial" charset="0"/>
              </a:rPr>
              <a:t>staff and jobseekers to identify and reach out to other providers who may serve as part of an IRT.</a:t>
            </a:r>
          </a:p>
          <a:p>
            <a:pPr marL="800100" lvl="1" indent="-342900">
              <a:buFont typeface="Arial" pitchFamily="34" charset="0"/>
              <a:buChar char="•"/>
            </a:pPr>
            <a:endParaRPr lang="en-US" sz="2000" dirty="0" smtClean="0">
              <a:latin typeface="Arial" charset="0"/>
              <a:cs typeface="Arial" charset="0"/>
            </a:endParaRPr>
          </a:p>
          <a:p>
            <a:pPr marL="800100" lvl="1" indent="-342900">
              <a:buFont typeface="Arial" pitchFamily="34" charset="0"/>
              <a:buChar char="•"/>
            </a:pPr>
            <a:r>
              <a:rPr lang="en-US" sz="2000" dirty="0" smtClean="0">
                <a:latin typeface="Arial" charset="0"/>
                <a:cs typeface="Arial" charset="0"/>
              </a:rPr>
              <a:t>Facilitating </a:t>
            </a:r>
            <a:r>
              <a:rPr lang="en-US" sz="2000" dirty="0">
                <a:latin typeface="Arial" charset="0"/>
                <a:cs typeface="Arial" charset="0"/>
              </a:rPr>
              <a:t>and/or leading the first IRT </a:t>
            </a:r>
            <a:r>
              <a:rPr lang="en-US" sz="2000" dirty="0" smtClean="0">
                <a:latin typeface="Arial" charset="0"/>
                <a:cs typeface="Arial" charset="0"/>
              </a:rPr>
              <a:t>meeting</a:t>
            </a:r>
            <a:endParaRPr lang="en-US" sz="2000" dirty="0">
              <a:latin typeface="Arial" charset="0"/>
              <a:cs typeface="Arial"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26</a:t>
            </a:fld>
            <a:endParaRPr lang="en-US"/>
          </a:p>
        </p:txBody>
      </p:sp>
      <p:pic>
        <p:nvPicPr>
          <p:cNvPr id="8194" name="Picture 2" descr="C:\Users\bingram\AppData\Local\Microsoft\Windows\Temporary Internet Files\Content.IE5\4BV0ER14\MC9003336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953000"/>
            <a:ext cx="1567282" cy="181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167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229" b="5483"/>
          <a:stretch/>
        </p:blipFill>
        <p:spPr>
          <a:xfrm>
            <a:off x="0" y="1022464"/>
            <a:ext cx="9144000" cy="5849007"/>
          </a:xfrm>
          <a:prstGeom prst="rect">
            <a:avLst/>
          </a:prstGeom>
        </p:spPr>
      </p:pic>
      <p:sp>
        <p:nvSpPr>
          <p:cNvPr id="2" name="Title 1"/>
          <p:cNvSpPr>
            <a:spLocks noGrp="1"/>
          </p:cNvSpPr>
          <p:nvPr>
            <p:ph type="title"/>
          </p:nvPr>
        </p:nvSpPr>
        <p:spPr/>
        <p:txBody>
          <a:bodyPr>
            <a:normAutofit/>
          </a:bodyPr>
          <a:lstStyle/>
          <a:p>
            <a:endParaRPr lang="en-US" sz="3600" dirty="0"/>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27</a:t>
            </a:fld>
            <a:endParaRPr lang="en-US">
              <a:solidFill>
                <a:prstClr val="black"/>
              </a:solidFill>
            </a:endParaRPr>
          </a:p>
        </p:txBody>
      </p:sp>
      <p:sp>
        <p:nvSpPr>
          <p:cNvPr id="6" name="TextBox 5"/>
          <p:cNvSpPr txBox="1"/>
          <p:nvPr/>
        </p:nvSpPr>
        <p:spPr>
          <a:xfrm>
            <a:off x="2895600" y="1403867"/>
            <a:ext cx="3352800" cy="2246769"/>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SAMPLE </a:t>
            </a:r>
          </a:p>
          <a:p>
            <a:pPr algn="ctr"/>
            <a:r>
              <a:rPr lang="en-US" sz="2800" b="1" dirty="0" smtClean="0">
                <a:latin typeface="Arial" panose="020B0604020202020204" pitchFamily="34" charset="0"/>
                <a:cs typeface="Arial" panose="020B0604020202020204" pitchFamily="34" charset="0"/>
              </a:rPr>
              <a:t>Integrated Resource Team (IRT)</a:t>
            </a:r>
          </a:p>
          <a:p>
            <a:pPr algn="ctr"/>
            <a:r>
              <a:rPr lang="en-US" sz="2800" b="1" dirty="0" smtClean="0">
                <a:latin typeface="Arial" panose="020B0604020202020204" pitchFamily="34" charset="0"/>
                <a:cs typeface="Arial" panose="020B0604020202020204" pitchFamily="34" charset="0"/>
              </a:rPr>
              <a:t>FLOW CHART</a:t>
            </a:r>
          </a:p>
        </p:txBody>
      </p:sp>
    </p:spTree>
    <p:extLst>
      <p:ext uri="{BB962C8B-B14F-4D97-AF65-F5344CB8AC3E}">
        <p14:creationId xmlns:p14="http://schemas.microsoft.com/office/powerpoint/2010/main" val="2779419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p:txBody>
          <a:bodyPr/>
          <a:lstStyle/>
          <a:p>
            <a:pPr marL="107950" indent="0">
              <a:buNone/>
              <a:defRPr/>
            </a:pPr>
            <a:endParaRPr lang="en-US" sz="2000" dirty="0" smtClean="0">
              <a:solidFill>
                <a:srgbClr val="92D050"/>
              </a:solidFill>
              <a:latin typeface="Arial" pitchFamily="34" charset="0"/>
              <a:cs typeface="Arial" pitchFamily="34" charset="0"/>
            </a:endParaRPr>
          </a:p>
          <a:p>
            <a:pPr marL="107950" indent="0">
              <a:buNone/>
              <a:defRPr/>
            </a:pPr>
            <a:endParaRPr lang="en-US" sz="2000" dirty="0">
              <a:solidFill>
                <a:srgbClr val="92D050"/>
              </a:solidFill>
              <a:latin typeface="Arial" pitchFamily="34" charset="0"/>
              <a:cs typeface="Arial" pitchFamily="34" charset="0"/>
            </a:endParaRPr>
          </a:p>
          <a:p>
            <a:pPr marL="107950" indent="0">
              <a:buNone/>
              <a:defRPr/>
            </a:pPr>
            <a:endParaRPr lang="en-US" sz="2000" dirty="0" smtClean="0">
              <a:solidFill>
                <a:srgbClr val="92D050"/>
              </a:solidFill>
              <a:latin typeface="Arial" pitchFamily="34" charset="0"/>
              <a:cs typeface="Arial" pitchFamily="34" charset="0"/>
            </a:endParaRPr>
          </a:p>
          <a:p>
            <a:pPr marL="107950" indent="0">
              <a:buNone/>
              <a:defRPr/>
            </a:pPr>
            <a:endParaRPr lang="en-US" sz="2000" dirty="0">
              <a:solidFill>
                <a:srgbClr val="92D050"/>
              </a:solidFill>
              <a:latin typeface="Arial" pitchFamily="34" charset="0"/>
              <a:cs typeface="Arial" pitchFamily="34" charset="0"/>
            </a:endParaRPr>
          </a:p>
          <a:p>
            <a:pPr marL="107950" indent="0">
              <a:buNone/>
              <a:defRPr/>
            </a:pPr>
            <a:endParaRPr lang="en-US" sz="2000" dirty="0" smtClean="0">
              <a:solidFill>
                <a:srgbClr val="92D050"/>
              </a:solidFill>
              <a:latin typeface="Arial" pitchFamily="34" charset="0"/>
              <a:cs typeface="Arial" pitchFamily="34" charset="0"/>
            </a:endParaRPr>
          </a:p>
          <a:p>
            <a:pPr marL="107950" indent="0">
              <a:buNone/>
              <a:defRPr/>
            </a:pPr>
            <a:endParaRPr lang="en-US" sz="2000" dirty="0">
              <a:solidFill>
                <a:srgbClr val="92D050"/>
              </a:solidFill>
              <a:latin typeface="Arial" pitchFamily="34" charset="0"/>
              <a:cs typeface="Arial" pitchFamily="34" charset="0"/>
            </a:endParaRPr>
          </a:p>
          <a:p>
            <a:pPr marL="107950" indent="0">
              <a:buNone/>
              <a:defRPr/>
            </a:pPr>
            <a:endParaRPr lang="en-US" sz="2000" dirty="0" smtClean="0">
              <a:solidFill>
                <a:srgbClr val="92D050"/>
              </a:solidFill>
              <a:latin typeface="Arial" pitchFamily="34" charset="0"/>
              <a:cs typeface="Arial" pitchFamily="34" charset="0"/>
            </a:endParaRPr>
          </a:p>
          <a:p>
            <a:pPr marL="107950" indent="0">
              <a:buNone/>
              <a:defRPr/>
            </a:pPr>
            <a:endParaRPr lang="en-US" sz="2000" dirty="0" smtClean="0">
              <a:solidFill>
                <a:srgbClr val="92D050"/>
              </a:solidFill>
              <a:latin typeface="Arial" pitchFamily="34" charset="0"/>
              <a:cs typeface="Arial" pitchFamily="34" charset="0"/>
            </a:endParaRPr>
          </a:p>
          <a:p>
            <a:pPr marL="107950" indent="0">
              <a:buFont typeface="Wingdings 3" pitchFamily="18" charset="2"/>
              <a:buNone/>
              <a:defRPr/>
            </a:pPr>
            <a:endParaRPr lang="en-US" sz="2000" dirty="0" smtClean="0">
              <a:latin typeface="Arial" pitchFamily="34" charset="0"/>
              <a:cs typeface="Arial" pitchFamily="34" charset="0"/>
            </a:endParaRPr>
          </a:p>
        </p:txBody>
      </p:sp>
      <p:sp>
        <p:nvSpPr>
          <p:cNvPr id="3" name="Title 2"/>
          <p:cNvSpPr>
            <a:spLocks noGrp="1"/>
          </p:cNvSpPr>
          <p:nvPr>
            <p:ph type="title"/>
          </p:nvPr>
        </p:nvSpPr>
        <p:spPr/>
        <p:txBody>
          <a:bodyPr>
            <a:normAutofit/>
          </a:bodyPr>
          <a:lstStyle/>
          <a:p>
            <a:pPr>
              <a:defRPr/>
            </a:pPr>
            <a:r>
              <a:rPr lang="en-US" sz="4000" b="1" dirty="0" smtClean="0">
                <a:effectLst>
                  <a:outerShdw blurRad="38100" dist="38100" dir="2700000" algn="tl">
                    <a:srgbClr val="000000">
                      <a:alpha val="43137"/>
                    </a:srgbClr>
                  </a:outerShdw>
                </a:effectLst>
                <a:latin typeface="Arial" pitchFamily="34" charset="0"/>
                <a:cs typeface="Arial" pitchFamily="34" charset="0"/>
              </a:rPr>
              <a:t>Sample DEI/WIA flow (Detail)</a:t>
            </a:r>
            <a:endParaRPr lang="en-US" sz="5400" b="1" dirty="0">
              <a:effectLst>
                <a:outerShdw blurRad="38100" dist="38100" dir="2700000" algn="tl">
                  <a:srgbClr val="000000">
                    <a:alpha val="43137"/>
                  </a:srgbClr>
                </a:outerShdw>
              </a:effectLst>
              <a:latin typeface="Arial" pitchFamily="34" charset="0"/>
              <a:cs typeface="Arial" pitchFamily="34" charset="0"/>
            </a:endParaRPr>
          </a:p>
        </p:txBody>
      </p:sp>
      <p:sp>
        <p:nvSpPr>
          <p:cNvPr id="31748"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08FE1F4-241D-4BF4-A586-B27A2777FE7B}" type="slidenum">
              <a:rPr lang="en-US" smtClean="0">
                <a:latin typeface="Times New Roman" pitchFamily="18" charset="0"/>
              </a:rPr>
              <a:pPr>
                <a:defRPr/>
              </a:pPr>
              <a:t>28</a:t>
            </a:fld>
            <a:endParaRPr lang="en-US" dirty="0" smtClean="0">
              <a:latin typeface="Times New Roman" pitchFamily="18" charset="0"/>
            </a:endParaRPr>
          </a:p>
        </p:txBody>
      </p:sp>
      <p:sp>
        <p:nvSpPr>
          <p:cNvPr id="5" name="Rectangle 4"/>
          <p:cNvSpPr/>
          <p:nvPr/>
        </p:nvSpPr>
        <p:spPr>
          <a:xfrm>
            <a:off x="476250" y="3133725"/>
            <a:ext cx="914400" cy="914400"/>
          </a:xfrm>
          <a:prstGeom prst="rect">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Customer attends center orientation</a:t>
            </a:r>
            <a:endParaRPr lang="en-US" sz="1200" dirty="0"/>
          </a:p>
        </p:txBody>
      </p:sp>
      <p:sp>
        <p:nvSpPr>
          <p:cNvPr id="6" name="Rectangle 5"/>
          <p:cNvSpPr/>
          <p:nvPr/>
        </p:nvSpPr>
        <p:spPr>
          <a:xfrm>
            <a:off x="1800225" y="2466975"/>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t>Customer begins mandatory suite of core services</a:t>
            </a:r>
            <a:endParaRPr lang="en-US" sz="1050" dirty="0"/>
          </a:p>
        </p:txBody>
      </p:sp>
      <p:sp>
        <p:nvSpPr>
          <p:cNvPr id="7" name="Rectangle 6"/>
          <p:cNvSpPr/>
          <p:nvPr/>
        </p:nvSpPr>
        <p:spPr>
          <a:xfrm>
            <a:off x="1809750" y="373380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Customer begins job search using core services only</a:t>
            </a:r>
            <a:endParaRPr lang="en-US" sz="1100" dirty="0"/>
          </a:p>
        </p:txBody>
      </p:sp>
      <p:sp>
        <p:nvSpPr>
          <p:cNvPr id="2" name="Rectangle 1"/>
          <p:cNvSpPr/>
          <p:nvPr/>
        </p:nvSpPr>
        <p:spPr>
          <a:xfrm>
            <a:off x="3038475" y="373380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Customer attends Job search workshop</a:t>
            </a:r>
            <a:endParaRPr lang="en-US" sz="1100" dirty="0"/>
          </a:p>
        </p:txBody>
      </p:sp>
      <p:sp>
        <p:nvSpPr>
          <p:cNvPr id="11" name="Rectangle 10"/>
          <p:cNvSpPr/>
          <p:nvPr/>
        </p:nvSpPr>
        <p:spPr>
          <a:xfrm>
            <a:off x="4176710" y="2476500"/>
            <a:ext cx="914400" cy="914400"/>
          </a:xfrm>
          <a:prstGeom prst="rect">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Customer attends WIA enrollment meeting</a:t>
            </a:r>
            <a:endParaRPr lang="en-US" sz="1200" dirty="0"/>
          </a:p>
        </p:txBody>
      </p:sp>
      <p:sp>
        <p:nvSpPr>
          <p:cNvPr id="10" name="Rectangle 9"/>
          <p:cNvSpPr/>
          <p:nvPr/>
        </p:nvSpPr>
        <p:spPr>
          <a:xfrm>
            <a:off x="4191000" y="373380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Customer attends resume workshop</a:t>
            </a:r>
            <a:endParaRPr lang="en-US" sz="1100" dirty="0"/>
          </a:p>
        </p:txBody>
      </p:sp>
      <p:sp>
        <p:nvSpPr>
          <p:cNvPr id="12" name="Rectangle 11"/>
          <p:cNvSpPr/>
          <p:nvPr/>
        </p:nvSpPr>
        <p:spPr>
          <a:xfrm>
            <a:off x="5305425" y="373380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Customer attends interviewing workshop</a:t>
            </a:r>
            <a:endParaRPr lang="en-US" sz="1100" dirty="0"/>
          </a:p>
        </p:txBody>
      </p:sp>
      <p:sp>
        <p:nvSpPr>
          <p:cNvPr id="18" name="Rectangle 17"/>
          <p:cNvSpPr/>
          <p:nvPr/>
        </p:nvSpPr>
        <p:spPr>
          <a:xfrm>
            <a:off x="7629523" y="2533650"/>
            <a:ext cx="914400" cy="21907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Placement</a:t>
            </a:r>
            <a:endParaRPr lang="en-US" sz="1200" dirty="0"/>
          </a:p>
        </p:txBody>
      </p:sp>
      <p:cxnSp>
        <p:nvCxnSpPr>
          <p:cNvPr id="15" name="Straight Arrow Connector 14"/>
          <p:cNvCxnSpPr/>
          <p:nvPr/>
        </p:nvCxnSpPr>
        <p:spPr>
          <a:xfrm flipV="1">
            <a:off x="1390650" y="3028950"/>
            <a:ext cx="409575" cy="1047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390650" y="4048125"/>
            <a:ext cx="409575" cy="257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724150" y="2952750"/>
            <a:ext cx="3333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2724151" y="3390900"/>
            <a:ext cx="1452559"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1" idx="3"/>
          </p:cNvCxnSpPr>
          <p:nvPr/>
        </p:nvCxnSpPr>
        <p:spPr>
          <a:xfrm>
            <a:off x="5091110" y="2933700"/>
            <a:ext cx="2190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49" idx="3"/>
          </p:cNvCxnSpPr>
          <p:nvPr/>
        </p:nvCxnSpPr>
        <p:spPr>
          <a:xfrm>
            <a:off x="7377112" y="2962275"/>
            <a:ext cx="2524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7" idx="3"/>
          </p:cNvCxnSpPr>
          <p:nvPr/>
        </p:nvCxnSpPr>
        <p:spPr>
          <a:xfrm>
            <a:off x="2724150" y="4191000"/>
            <a:ext cx="3143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2" idx="3"/>
            <a:endCxn id="10" idx="1"/>
          </p:cNvCxnSpPr>
          <p:nvPr/>
        </p:nvCxnSpPr>
        <p:spPr>
          <a:xfrm>
            <a:off x="3952875" y="4191000"/>
            <a:ext cx="2381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0" idx="3"/>
            <a:endCxn id="12" idx="1"/>
          </p:cNvCxnSpPr>
          <p:nvPr/>
        </p:nvCxnSpPr>
        <p:spPr>
          <a:xfrm>
            <a:off x="5105400" y="4191000"/>
            <a:ext cx="2000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12" idx="3"/>
          </p:cNvCxnSpPr>
          <p:nvPr/>
        </p:nvCxnSpPr>
        <p:spPr>
          <a:xfrm flipV="1">
            <a:off x="6219825" y="4176712"/>
            <a:ext cx="1409698" cy="14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3033712" y="2476500"/>
            <a:ext cx="890587" cy="914400"/>
          </a:xfrm>
          <a:prstGeom prst="rect">
            <a:avLst/>
          </a:prstGeom>
          <a:gradFill>
            <a:gsLst>
              <a:gs pos="100000">
                <a:srgbClr val="92D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DRC Provides </a:t>
            </a:r>
            <a:r>
              <a:rPr lang="en-US" sz="1100" dirty="0"/>
              <a:t>*</a:t>
            </a:r>
            <a:r>
              <a:rPr lang="en-US" sz="1100" dirty="0" smtClean="0"/>
              <a:t>ARC</a:t>
            </a:r>
            <a:endParaRPr lang="en-US" sz="1100" dirty="0"/>
          </a:p>
        </p:txBody>
      </p:sp>
      <p:cxnSp>
        <p:nvCxnSpPr>
          <p:cNvPr id="31" name="Straight Arrow Connector 30"/>
          <p:cNvCxnSpPr/>
          <p:nvPr/>
        </p:nvCxnSpPr>
        <p:spPr>
          <a:xfrm>
            <a:off x="3952875" y="2952750"/>
            <a:ext cx="238125"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5317331" y="2466975"/>
            <a:ext cx="890587" cy="914400"/>
          </a:xfrm>
          <a:prstGeom prst="rect">
            <a:avLst/>
          </a:prstGeom>
          <a:gradFill>
            <a:gsLst>
              <a:gs pos="100000">
                <a:srgbClr val="92D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DRC Assists with IRT Meeting</a:t>
            </a:r>
            <a:endParaRPr lang="en-US" sz="1100" dirty="0"/>
          </a:p>
        </p:txBody>
      </p:sp>
      <p:sp>
        <p:nvSpPr>
          <p:cNvPr id="49" name="Rectangle 48"/>
          <p:cNvSpPr/>
          <p:nvPr/>
        </p:nvSpPr>
        <p:spPr>
          <a:xfrm>
            <a:off x="6462712" y="2505075"/>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t>Customer implements IEP</a:t>
            </a:r>
            <a:endParaRPr lang="en-US" sz="1050" dirty="0"/>
          </a:p>
        </p:txBody>
      </p:sp>
      <p:cxnSp>
        <p:nvCxnSpPr>
          <p:cNvPr id="8" name="Straight Arrow Connector 7"/>
          <p:cNvCxnSpPr>
            <a:endCxn id="49" idx="1"/>
          </p:cNvCxnSpPr>
          <p:nvPr/>
        </p:nvCxnSpPr>
        <p:spPr>
          <a:xfrm flipV="1">
            <a:off x="6249590" y="2962275"/>
            <a:ext cx="213122" cy="28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252786" y="5171400"/>
            <a:ext cx="2247900" cy="1446550"/>
          </a:xfrm>
          <a:prstGeom prst="rect">
            <a:avLst/>
          </a:prstGeom>
          <a:noFill/>
        </p:spPr>
        <p:txBody>
          <a:bodyPr wrap="square" rtlCol="0">
            <a:spAutoFit/>
          </a:bodyPr>
          <a:lstStyle/>
          <a:p>
            <a:pPr algn="ctr"/>
            <a:r>
              <a:rPr lang="en-US" sz="1600" b="1" u="sng" dirty="0" smtClean="0"/>
              <a:t>Key Code</a:t>
            </a:r>
            <a:endParaRPr lang="en-US" sz="1000" b="1" dirty="0" smtClean="0"/>
          </a:p>
          <a:p>
            <a:r>
              <a:rPr lang="en-US" sz="1200" b="1" dirty="0" smtClean="0"/>
              <a:t>Customer </a:t>
            </a:r>
            <a:r>
              <a:rPr lang="en-US" sz="1200" b="1" dirty="0"/>
              <a:t>Decision </a:t>
            </a:r>
            <a:r>
              <a:rPr lang="en-US" sz="1200" b="1" dirty="0" smtClean="0"/>
              <a:t>– </a:t>
            </a:r>
          </a:p>
          <a:p>
            <a:endParaRPr lang="en-US" sz="1200" b="1" dirty="0"/>
          </a:p>
          <a:p>
            <a:r>
              <a:rPr lang="en-US" sz="1200" b="1" dirty="0"/>
              <a:t>Customer Activity </a:t>
            </a:r>
            <a:r>
              <a:rPr lang="en-US" sz="1200" b="1" dirty="0" smtClean="0"/>
              <a:t>– </a:t>
            </a:r>
          </a:p>
          <a:p>
            <a:endParaRPr lang="en-US" sz="1000" b="1" dirty="0"/>
          </a:p>
          <a:p>
            <a:r>
              <a:rPr lang="en-US" sz="1200" b="1" dirty="0" smtClean="0"/>
              <a:t>DEI Support - </a:t>
            </a:r>
            <a:endParaRPr lang="en-US" sz="1200" dirty="0"/>
          </a:p>
          <a:p>
            <a:endParaRPr lang="en-US" sz="1200" dirty="0"/>
          </a:p>
        </p:txBody>
      </p:sp>
      <p:sp>
        <p:nvSpPr>
          <p:cNvPr id="37" name="Rectangle 36"/>
          <p:cNvSpPr/>
          <p:nvPr/>
        </p:nvSpPr>
        <p:spPr>
          <a:xfrm>
            <a:off x="4777975" y="5497508"/>
            <a:ext cx="352425" cy="238125"/>
          </a:xfrm>
          <a:prstGeom prst="rect">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algn="ctr">
              <a:spcBef>
                <a:spcPts val="0"/>
              </a:spcBef>
              <a:spcAft>
                <a:spcPts val="0"/>
              </a:spcAft>
            </a:pPr>
            <a:r>
              <a:rPr lang="en-US" sz="1200">
                <a:effectLst/>
                <a:latin typeface="Times New Roman"/>
                <a:ea typeface="Times New Roman"/>
              </a:rPr>
              <a:t> </a:t>
            </a:r>
          </a:p>
        </p:txBody>
      </p:sp>
      <p:sp>
        <p:nvSpPr>
          <p:cNvPr id="38" name="Rectangle 37"/>
          <p:cNvSpPr/>
          <p:nvPr/>
        </p:nvSpPr>
        <p:spPr>
          <a:xfrm>
            <a:off x="4779164" y="5821365"/>
            <a:ext cx="352425" cy="23812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algn="ctr">
              <a:spcBef>
                <a:spcPts val="0"/>
              </a:spcBef>
              <a:spcAft>
                <a:spcPts val="0"/>
              </a:spcAft>
            </a:pPr>
            <a:r>
              <a:rPr lang="en-US" sz="1200" dirty="0">
                <a:effectLst/>
                <a:latin typeface="Times New Roman"/>
                <a:ea typeface="Times New Roman"/>
              </a:rPr>
              <a:t> </a:t>
            </a:r>
          </a:p>
        </p:txBody>
      </p:sp>
      <p:sp>
        <p:nvSpPr>
          <p:cNvPr id="40" name="Rectangle 39"/>
          <p:cNvSpPr/>
          <p:nvPr/>
        </p:nvSpPr>
        <p:spPr>
          <a:xfrm>
            <a:off x="4786309" y="6126164"/>
            <a:ext cx="335758" cy="238124"/>
          </a:xfrm>
          <a:prstGeom prst="rect">
            <a:avLst/>
          </a:prstGeom>
          <a:gradFill>
            <a:gsLst>
              <a:gs pos="100000">
                <a:srgbClr val="92D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bg1"/>
              </a:solidFill>
            </a:endParaRPr>
          </a:p>
        </p:txBody>
      </p:sp>
      <p:sp>
        <p:nvSpPr>
          <p:cNvPr id="4" name="Notched Right Arrow 3"/>
          <p:cNvSpPr/>
          <p:nvPr/>
        </p:nvSpPr>
        <p:spPr>
          <a:xfrm>
            <a:off x="650078" y="1925636"/>
            <a:ext cx="7834314" cy="541339"/>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DRC provides support to Customer and Staff around Access to all Center Services</a:t>
            </a:r>
            <a:endParaRPr lang="en-US" sz="1600" dirty="0"/>
          </a:p>
        </p:txBody>
      </p:sp>
      <p:sp>
        <p:nvSpPr>
          <p:cNvPr id="44" name="Notched Right Arrow 43"/>
          <p:cNvSpPr/>
          <p:nvPr/>
        </p:nvSpPr>
        <p:spPr>
          <a:xfrm>
            <a:off x="635793" y="4648200"/>
            <a:ext cx="7834314" cy="617539"/>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DRC provides support to Customer and Staff around Access to all Center Services</a:t>
            </a:r>
            <a:endParaRPr lang="en-US" sz="1600" dirty="0"/>
          </a:p>
        </p:txBody>
      </p:sp>
      <p:sp>
        <p:nvSpPr>
          <p:cNvPr id="9" name="TextBox 8"/>
          <p:cNvSpPr txBox="1"/>
          <p:nvPr/>
        </p:nvSpPr>
        <p:spPr>
          <a:xfrm>
            <a:off x="6084090" y="5747051"/>
            <a:ext cx="2536035" cy="276999"/>
          </a:xfrm>
          <a:prstGeom prst="rect">
            <a:avLst/>
          </a:prstGeom>
          <a:noFill/>
        </p:spPr>
        <p:txBody>
          <a:bodyPr wrap="square" rtlCol="0">
            <a:spAutoFit/>
          </a:bodyPr>
          <a:lstStyle/>
          <a:p>
            <a:r>
              <a:rPr lang="en-US" sz="1200" b="1" dirty="0" smtClean="0"/>
              <a:t>*ARC = Active Resource Coordination</a:t>
            </a:r>
            <a:endParaRPr lang="en-US" sz="1200" b="1" dirty="0"/>
          </a:p>
        </p:txBody>
      </p:sp>
    </p:spTree>
    <p:extLst>
      <p:ext uri="{BB962C8B-B14F-4D97-AF65-F5344CB8AC3E}">
        <p14:creationId xmlns:p14="http://schemas.microsoft.com/office/powerpoint/2010/main" val="2991150985"/>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229" b="5483"/>
          <a:stretch/>
        </p:blipFill>
        <p:spPr>
          <a:xfrm>
            <a:off x="0" y="1022464"/>
            <a:ext cx="9144000" cy="5849007"/>
          </a:xfrm>
          <a:prstGeom prst="rect">
            <a:avLst/>
          </a:prstGeom>
        </p:spPr>
      </p:pic>
      <p:sp>
        <p:nvSpPr>
          <p:cNvPr id="2" name="Title 1"/>
          <p:cNvSpPr>
            <a:spLocks noGrp="1"/>
          </p:cNvSpPr>
          <p:nvPr>
            <p:ph type="title"/>
          </p:nvPr>
        </p:nvSpPr>
        <p:spPr/>
        <p:txBody>
          <a:bodyPr>
            <a:normAutofit/>
          </a:bodyPr>
          <a:lstStyle/>
          <a:p>
            <a:endParaRPr lang="en-US" sz="3600" dirty="0"/>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29</a:t>
            </a:fld>
            <a:endParaRPr lang="en-US">
              <a:solidFill>
                <a:prstClr val="black"/>
              </a:solidFill>
            </a:endParaRPr>
          </a:p>
        </p:txBody>
      </p:sp>
      <p:sp>
        <p:nvSpPr>
          <p:cNvPr id="6" name="TextBox 5"/>
          <p:cNvSpPr txBox="1"/>
          <p:nvPr/>
        </p:nvSpPr>
        <p:spPr>
          <a:xfrm>
            <a:off x="2895600" y="1403867"/>
            <a:ext cx="3352800" cy="2246769"/>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Integrated Resource Team (IRT)</a:t>
            </a:r>
          </a:p>
          <a:p>
            <a:pPr algn="ctr"/>
            <a:r>
              <a:rPr lang="en-US" sz="2800" b="1" dirty="0" smtClean="0">
                <a:latin typeface="Arial" panose="020B0604020202020204" pitchFamily="34" charset="0"/>
                <a:cs typeface="Arial" panose="020B0604020202020204" pitchFamily="34" charset="0"/>
              </a:rPr>
              <a:t>EXAMPLES</a:t>
            </a:r>
          </a:p>
          <a:p>
            <a:pPr algn="ctr"/>
            <a:r>
              <a:rPr lang="en-US" sz="2800" b="1" dirty="0" smtClean="0">
                <a:latin typeface="Arial" panose="020B0604020202020204" pitchFamily="34" charset="0"/>
                <a:cs typeface="Arial" panose="020B0604020202020204" pitchFamily="34" charset="0"/>
              </a:rPr>
              <a:t>(</a:t>
            </a:r>
            <a:r>
              <a:rPr lang="en-US" sz="2800" b="1" i="1" dirty="0" smtClean="0">
                <a:latin typeface="Arial" panose="020B0604020202020204" pitchFamily="34" charset="0"/>
                <a:cs typeface="Arial" panose="020B0604020202020204" pitchFamily="34" charset="0"/>
              </a:rPr>
              <a:t>Case Studies</a:t>
            </a:r>
            <a:r>
              <a:rPr lang="en-US" sz="2800" b="1"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69763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66800"/>
          </a:xfrm>
          <a:prstGeom prst="rect">
            <a:avLst/>
          </a:prstGeom>
        </p:spPr>
        <p:txBody>
          <a:bodyPr anchor="ctr" anchorCtr="1">
            <a:normAutofit/>
          </a:bodyPr>
          <a:lstStyle/>
          <a:p>
            <a:pPr eaLnBrk="1" hangingPunct="1">
              <a:defRPr/>
            </a:pPr>
            <a:r>
              <a:rPr lang="en-US" altLang="en-US" dirty="0" smtClean="0">
                <a:ln>
                  <a:noFill/>
                </a:ln>
                <a:effectLst>
                  <a:outerShdw blurRad="38100" dist="38100" dir="2700000" algn="tl">
                    <a:srgbClr val="C0C0C0"/>
                  </a:outerShdw>
                </a:effectLst>
              </a:rPr>
              <a:t>Moderators</a:t>
            </a:r>
          </a:p>
        </p:txBody>
      </p:sp>
      <p:sp>
        <p:nvSpPr>
          <p:cNvPr id="7" name="Content Placeholder 2"/>
          <p:cNvSpPr txBox="1">
            <a:spLocks/>
          </p:cNvSpPr>
          <p:nvPr/>
        </p:nvSpPr>
        <p:spPr>
          <a:xfrm>
            <a:off x="2769358" y="19050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Moderator: </a:t>
            </a:r>
            <a:r>
              <a:rPr lang="en-US" altLang="en-US" dirty="0" smtClean="0">
                <a:latin typeface="Arial" pitchFamily="34" charset="0"/>
                <a:cs typeface="Arial" pitchFamily="34" charset="0"/>
              </a:rPr>
              <a:t>Randee Chafkin</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Title: </a:t>
            </a:r>
            <a:r>
              <a:rPr lang="en-US" altLang="en-US" dirty="0" smtClean="0">
                <a:latin typeface="Arial" pitchFamily="34" charset="0"/>
                <a:cs typeface="Arial" pitchFamily="34" charset="0"/>
              </a:rPr>
              <a:t>Workforce Development Specialist</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a:t>
            </a:r>
            <a:r>
              <a:rPr lang="en-US" altLang="en-US" dirty="0" smtClean="0">
                <a:latin typeface="Arial" pitchFamily="34" charset="0"/>
              </a:rPr>
              <a:t>Employment and Training Administration</a:t>
            </a:r>
          </a:p>
        </p:txBody>
      </p:sp>
      <p:sp>
        <p:nvSpPr>
          <p:cNvPr id="7173"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C4DEFD1C-5500-455F-8B4A-F8A2ABEEE2CF}" type="slidenum">
              <a:rPr lang="en-US" altLang="en-US" sz="1200">
                <a:solidFill>
                  <a:schemeClr val="tx1"/>
                </a:solidFill>
              </a:rPr>
              <a:pPr algn="r" eaLnBrk="1" hangingPunct="1">
                <a:spcBef>
                  <a:spcPct val="0"/>
                </a:spcBef>
                <a:spcAft>
                  <a:spcPct val="0"/>
                </a:spcAft>
                <a:buFontTx/>
                <a:buNone/>
              </a:pPr>
              <a:t>3</a:t>
            </a:fld>
            <a:endParaRPr lang="en-US" altLang="en-US" sz="1200" dirty="0">
              <a:solidFill>
                <a:schemeClr val="tx1"/>
              </a:solidFill>
            </a:endParaRPr>
          </a:p>
        </p:txBody>
      </p:sp>
      <p:sp>
        <p:nvSpPr>
          <p:cNvPr id="7174" name="Footer Placeholder 5"/>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dirty="0">
                <a:solidFill>
                  <a:schemeClr val="bg1"/>
                </a:solidFill>
              </a:rPr>
              <a:t>#</a:t>
            </a:r>
          </a:p>
        </p:txBody>
      </p:sp>
      <p:pic>
        <p:nvPicPr>
          <p:cNvPr id="9223" name="Content Placeholder 14" descr="randeeprof.JPG" title="Photo of Randee Chafkin"/>
          <p:cNvPicPr>
            <a:picLocks noGrp="1" noChangeAspect="1"/>
          </p:cNvPicPr>
          <p:nvPr>
            <p:ph sz="half" idx="4294967295"/>
          </p:nvPr>
        </p:nvPicPr>
        <p:blipFill>
          <a:blip r:embed="rId3"/>
          <a:srcRect/>
          <a:stretch>
            <a:fillRect/>
          </a:stretch>
        </p:blipFill>
        <p:spPr>
          <a:xfrm>
            <a:off x="762000" y="1752600"/>
            <a:ext cx="1219200" cy="1600200"/>
          </a:xfrm>
        </p:spPr>
      </p:pic>
      <p:pic>
        <p:nvPicPr>
          <p:cNvPr id="8" name="Picture 10" descr="Photo of Miranda Kennedy" title="Photo  of Miranda Kennedy"/>
          <p:cNvPicPr>
            <a:picLocks noChangeAspect="1" noChangeArrowheads="1"/>
          </p:cNvPicPr>
          <p:nvPr/>
        </p:nvPicPr>
        <p:blipFill>
          <a:blip r:embed="rId4"/>
          <a:srcRect/>
          <a:stretch>
            <a:fillRect/>
          </a:stretch>
        </p:blipFill>
        <p:spPr bwMode="auto">
          <a:xfrm>
            <a:off x="762000" y="3886200"/>
            <a:ext cx="1219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2716213" y="38862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Moderator: </a:t>
            </a:r>
            <a:r>
              <a:rPr lang="en-US" altLang="en-US" dirty="0" smtClean="0">
                <a:latin typeface="Arial" pitchFamily="34" charset="0"/>
                <a:cs typeface="Arial" pitchFamily="34" charset="0"/>
              </a:rPr>
              <a:t>Miranda Kennedy</a:t>
            </a:r>
            <a:r>
              <a:rPr lang="en-US" altLang="en-US" dirty="0" smtClean="0">
                <a:latin typeface="Arial" pitchFamily="34" charset="0"/>
              </a:rPr>
              <a:t> </a:t>
            </a:r>
            <a:endParaRPr lang="en-US" altLang="en-US" dirty="0" smtClean="0">
              <a:latin typeface="Arial" pitchFamily="34" charset="0"/>
              <a:cs typeface="Arial" pitchFamily="34" charset="0"/>
            </a:endParaRP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Title: </a:t>
            </a:r>
            <a:r>
              <a:rPr lang="en-US" altLang="en-US" dirty="0" smtClean="0">
                <a:latin typeface="Arial" pitchFamily="34" charset="0"/>
                <a:cs typeface="Arial" pitchFamily="34" charset="0"/>
              </a:rPr>
              <a:t>Director of Training for DEI, NDI Technical Assistance Team</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a:t>
            </a:r>
            <a:r>
              <a:rPr lang="en-US" altLang="en-US" dirty="0" smtClean="0">
                <a:latin typeface="Arial" pitchFamily="34" charset="0"/>
                <a:cs typeface="Arial" pitchFamily="34" charset="0"/>
              </a:rPr>
              <a:t>National Disability Institute</a:t>
            </a:r>
          </a:p>
        </p:txBody>
      </p:sp>
    </p:spTree>
    <p:extLst>
      <p:ext uri="{BB962C8B-B14F-4D97-AF65-F5344CB8AC3E}">
        <p14:creationId xmlns:p14="http://schemas.microsoft.com/office/powerpoint/2010/main" val="98761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normAutofit/>
          </a:bodyPr>
          <a:lstStyle/>
          <a:p>
            <a:r>
              <a:rPr lang="en-US" sz="4000" b="1" dirty="0" smtClean="0">
                <a:effectLst>
                  <a:outerShdw blurRad="38100" dist="38100" dir="2700000" algn="tl">
                    <a:srgbClr val="000000">
                      <a:alpha val="43137"/>
                    </a:srgbClr>
                  </a:outerShdw>
                </a:effectLst>
                <a:latin typeface="Arial" pitchFamily="34" charset="0"/>
                <a:cs typeface="Arial" pitchFamily="34" charset="0"/>
              </a:rPr>
              <a:t>IRT Example - Sara</a:t>
            </a:r>
            <a:endParaRPr lang="en-US" sz="40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47240" y="1273215"/>
            <a:ext cx="8449519" cy="4585871"/>
          </a:xfrm>
          <a:prstGeom prst="rect">
            <a:avLst/>
          </a:prstGeom>
          <a:noFill/>
        </p:spPr>
        <p:txBody>
          <a:bodyPr wrap="square" rtlCol="0">
            <a:spAutoFit/>
          </a:bodyPr>
          <a:lstStyle/>
          <a:p>
            <a:pPr>
              <a:defRPr/>
            </a:pPr>
            <a:endParaRPr lang="en-US" sz="2000" dirty="0" smtClean="0">
              <a:latin typeface="Arial" pitchFamily="34" charset="0"/>
              <a:cs typeface="Arial" pitchFamily="34" charset="0"/>
            </a:endParaRPr>
          </a:p>
          <a:p>
            <a:pPr>
              <a:defRPr/>
            </a:pPr>
            <a:endParaRPr lang="en-US" sz="2000" dirty="0">
              <a:latin typeface="Arial" pitchFamily="34" charset="0"/>
              <a:cs typeface="Arial" pitchFamily="34" charset="0"/>
            </a:endParaRPr>
          </a:p>
          <a:p>
            <a:pPr marL="342900" indent="-342900">
              <a:buFont typeface="Arial" pitchFamily="34" charset="0"/>
              <a:buChar char="•"/>
              <a:defRPr/>
            </a:pPr>
            <a:r>
              <a:rPr lang="en-US" sz="2400" b="1" dirty="0" smtClean="0">
                <a:latin typeface="Arial" pitchFamily="34" charset="0"/>
                <a:cs typeface="Arial" pitchFamily="34" charset="0"/>
              </a:rPr>
              <a:t>Sara</a:t>
            </a:r>
            <a:r>
              <a:rPr lang="en-US" sz="2400" b="1" dirty="0">
                <a:latin typeface="Arial" pitchFamily="34" charset="0"/>
                <a:cs typeface="Arial" pitchFamily="34" charset="0"/>
              </a:rPr>
              <a:t>, a job seeker who is Deaf and non-verbal came into the </a:t>
            </a:r>
            <a:r>
              <a:rPr lang="en-US" sz="2400" b="1" dirty="0" smtClean="0">
                <a:latin typeface="Arial" pitchFamily="34" charset="0"/>
                <a:cs typeface="Arial" pitchFamily="34" charset="0"/>
              </a:rPr>
              <a:t>Job Center </a:t>
            </a:r>
            <a:r>
              <a:rPr lang="en-US" sz="2400" b="1" dirty="0">
                <a:latin typeface="Arial" pitchFamily="34" charset="0"/>
                <a:cs typeface="Arial" pitchFamily="34" charset="0"/>
              </a:rPr>
              <a:t>looking for assistance in finding work. </a:t>
            </a:r>
          </a:p>
          <a:p>
            <a:pPr marL="450850" indent="-342900">
              <a:buFont typeface="Arial" pitchFamily="34" charset="0"/>
              <a:buChar char="•"/>
              <a:defRPr/>
            </a:pPr>
            <a:endParaRPr lang="en-US" sz="2000" dirty="0">
              <a:latin typeface="Arial" pitchFamily="34" charset="0"/>
              <a:cs typeface="Arial" pitchFamily="34" charset="0"/>
            </a:endParaRPr>
          </a:p>
          <a:p>
            <a:pPr marL="342900" indent="-342900">
              <a:buFont typeface="Arial" pitchFamily="34" charset="0"/>
              <a:buChar char="•"/>
              <a:defRPr/>
            </a:pPr>
            <a:r>
              <a:rPr lang="en-US" sz="2000" dirty="0">
                <a:latin typeface="Arial" pitchFamily="34" charset="0"/>
                <a:cs typeface="Arial" pitchFamily="34" charset="0"/>
              </a:rPr>
              <a:t>Sara was a young mother in the process of getting divorced, which qualified her as a Displaced Worker under WIA. </a:t>
            </a:r>
          </a:p>
          <a:p>
            <a:pPr marL="450850" indent="-342900">
              <a:buFont typeface="Arial" pitchFamily="34" charset="0"/>
              <a:buChar char="•"/>
              <a:defRPr/>
            </a:pPr>
            <a:endParaRPr lang="en-US" sz="2000" dirty="0">
              <a:latin typeface="Arial" pitchFamily="34" charset="0"/>
              <a:cs typeface="Arial" pitchFamily="34" charset="0"/>
            </a:endParaRPr>
          </a:p>
          <a:p>
            <a:pPr marL="342900" indent="-342900">
              <a:buFont typeface="Arial" pitchFamily="34" charset="0"/>
              <a:buChar char="•"/>
              <a:defRPr/>
            </a:pPr>
            <a:r>
              <a:rPr lang="en-US" sz="2000" dirty="0">
                <a:latin typeface="Arial" pitchFamily="34" charset="0"/>
                <a:cs typeface="Arial" pitchFamily="34" charset="0"/>
              </a:rPr>
              <a:t>Her eligibility for Vocational Rehabilitation services had been established by a prior plan with them years </a:t>
            </a:r>
            <a:r>
              <a:rPr lang="en-US" sz="2000" dirty="0" smtClean="0">
                <a:latin typeface="Arial" pitchFamily="34" charset="0"/>
                <a:cs typeface="Arial" pitchFamily="34" charset="0"/>
              </a:rPr>
              <a:t>ago.</a:t>
            </a: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30</a:t>
            </a:fld>
            <a:endParaRPr lang="en-US"/>
          </a:p>
        </p:txBody>
      </p:sp>
    </p:spTree>
    <p:extLst>
      <p:ext uri="{BB962C8B-B14F-4D97-AF65-F5344CB8AC3E}">
        <p14:creationId xmlns:p14="http://schemas.microsoft.com/office/powerpoint/2010/main" val="353009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IRT Example – Sara (cont.)</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58815" y="1273215"/>
            <a:ext cx="8449519" cy="4708981"/>
          </a:xfrm>
          <a:prstGeom prst="rect">
            <a:avLst/>
          </a:prstGeom>
          <a:noFill/>
        </p:spPr>
        <p:txBody>
          <a:bodyPr wrap="square" rtlCol="0">
            <a:spAutoFit/>
          </a:bodyPr>
          <a:lstStyle/>
          <a:p>
            <a:pPr marL="342900" indent="-342900">
              <a:buFont typeface="Arial" pitchFamily="34" charset="0"/>
              <a:buChar char="•"/>
            </a:pPr>
            <a:r>
              <a:rPr lang="en-US" sz="2000" dirty="0">
                <a:latin typeface="Arial" charset="0"/>
                <a:cs typeface="Arial" charset="0"/>
              </a:rPr>
              <a:t>The plan developed by Sara and her WIA counselor was for Sara to capitalize on her love and positive past experience volunteering with animals and her local area’s high demand for professional dog-grooming services.</a:t>
            </a:r>
          </a:p>
          <a:p>
            <a:pPr marL="342900" indent="-342900">
              <a:buFont typeface="Arial" pitchFamily="34" charset="0"/>
              <a:buChar char="•"/>
            </a:pPr>
            <a:r>
              <a:rPr lang="en-US" sz="2000" dirty="0">
                <a:latin typeface="Arial" charset="0"/>
                <a:cs typeface="Arial" charset="0"/>
              </a:rPr>
              <a:t>A local training program on the </a:t>
            </a:r>
            <a:r>
              <a:rPr lang="en-US" sz="2000" dirty="0" smtClean="0">
                <a:latin typeface="Arial" charset="0"/>
                <a:cs typeface="Arial" charset="0"/>
              </a:rPr>
              <a:t>Center’s </a:t>
            </a:r>
            <a:r>
              <a:rPr lang="en-US" sz="2000" dirty="0">
                <a:latin typeface="Arial" charset="0"/>
                <a:cs typeface="Arial" charset="0"/>
              </a:rPr>
              <a:t>training provider list offered certification as a professional dog-groomer.</a:t>
            </a:r>
          </a:p>
          <a:p>
            <a:pPr marL="342900" indent="-342900">
              <a:buFont typeface="Arial" pitchFamily="34" charset="0"/>
              <a:buChar char="•"/>
            </a:pPr>
            <a:r>
              <a:rPr lang="en-US" sz="2000" dirty="0">
                <a:latin typeface="Arial" charset="0"/>
                <a:cs typeface="Arial" charset="0"/>
              </a:rPr>
              <a:t>However, the WIA program did not have the funds and/or ability to pay for the accommodations that Sara would require (ASL Interpreter during </a:t>
            </a:r>
            <a:r>
              <a:rPr lang="en-US" sz="2000" dirty="0" smtClean="0">
                <a:latin typeface="Arial" charset="0"/>
                <a:cs typeface="Arial" charset="0"/>
              </a:rPr>
              <a:t>class </a:t>
            </a:r>
            <a:r>
              <a:rPr lang="en-US" sz="2000" dirty="0">
                <a:latin typeface="Arial" charset="0"/>
                <a:cs typeface="Arial" charset="0"/>
              </a:rPr>
              <a:t>Lectures) and also pay for the expensive training program.</a:t>
            </a:r>
          </a:p>
          <a:p>
            <a:pPr marL="342900" indent="-342900">
              <a:buFont typeface="Arial" pitchFamily="34" charset="0"/>
              <a:buChar char="•"/>
            </a:pPr>
            <a:r>
              <a:rPr lang="en-US" sz="2000" dirty="0">
                <a:latin typeface="Arial" charset="0"/>
                <a:cs typeface="Arial" charset="0"/>
              </a:rPr>
              <a:t>IRT members were identified (DRC, VR Counselor, WIA Case Manager, and now a representative from the Training Program) and met with Sara to discuss her support &amp; accommodation needs throughout training and employment placement.</a:t>
            </a:r>
            <a:endParaRPr lang="en-US" sz="2000" dirty="0"/>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31</a:t>
            </a:fld>
            <a:endParaRPr lang="en-US"/>
          </a:p>
        </p:txBody>
      </p:sp>
    </p:spTree>
    <p:extLst>
      <p:ext uri="{BB962C8B-B14F-4D97-AF65-F5344CB8AC3E}">
        <p14:creationId xmlns:p14="http://schemas.microsoft.com/office/powerpoint/2010/main" val="4073139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IRT Example – Sara (cont.)</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58815" y="1273215"/>
            <a:ext cx="8449519" cy="4493538"/>
          </a:xfrm>
          <a:prstGeom prst="rect">
            <a:avLst/>
          </a:prstGeom>
          <a:noFill/>
        </p:spPr>
        <p:txBody>
          <a:bodyPr wrap="square" rtlCol="0">
            <a:spAutoFit/>
          </a:bodyPr>
          <a:lstStyle/>
          <a:p>
            <a:pPr marL="109537" indent="0">
              <a:buFont typeface="Wingdings 3" pitchFamily="18" charset="2"/>
              <a:buNone/>
              <a:defRPr/>
            </a:pPr>
            <a:r>
              <a:rPr lang="en-US" sz="2600" dirty="0" smtClean="0">
                <a:latin typeface="Arial" pitchFamily="34" charset="0"/>
                <a:cs typeface="Arial" pitchFamily="34" charset="0"/>
              </a:rPr>
              <a:t>Contributions </a:t>
            </a:r>
            <a:r>
              <a:rPr lang="en-US" sz="2600" dirty="0">
                <a:latin typeface="Arial" pitchFamily="34" charset="0"/>
                <a:cs typeface="Arial" pitchFamily="34" charset="0"/>
              </a:rPr>
              <a:t>from Sara’s IRT members:</a:t>
            </a:r>
          </a:p>
          <a:p>
            <a:pPr lvl="1">
              <a:buFont typeface="Verdana" pitchFamily="34" charset="0"/>
              <a:buChar char="◦"/>
              <a:defRPr/>
            </a:pPr>
            <a:r>
              <a:rPr lang="en-US" sz="2000" dirty="0">
                <a:latin typeface="Arial" pitchFamily="34" charset="0"/>
                <a:cs typeface="Arial" pitchFamily="34" charset="0"/>
              </a:rPr>
              <a:t>The DRC was pulled in and consulted the Job Accommodation Network (JAN) to help develop a training communication strategy that maximized and blended limited funding, resources and reasonable accommodations.</a:t>
            </a:r>
          </a:p>
          <a:p>
            <a:pPr lvl="1">
              <a:buFont typeface="Verdana" pitchFamily="34" charset="0"/>
              <a:buChar char="◦"/>
              <a:defRPr/>
            </a:pPr>
            <a:r>
              <a:rPr lang="en-US" sz="2000" dirty="0">
                <a:latin typeface="Arial" pitchFamily="34" charset="0"/>
                <a:cs typeface="Arial" pitchFamily="34" charset="0"/>
              </a:rPr>
              <a:t>The </a:t>
            </a:r>
            <a:r>
              <a:rPr lang="en-US" sz="2000" dirty="0" smtClean="0">
                <a:latin typeface="Arial" pitchFamily="34" charset="0"/>
                <a:cs typeface="Arial" pitchFamily="34" charset="0"/>
              </a:rPr>
              <a:t>Job Center </a:t>
            </a:r>
            <a:r>
              <a:rPr lang="en-US" sz="2000" dirty="0">
                <a:latin typeface="Arial" pitchFamily="34" charset="0"/>
                <a:cs typeface="Arial" pitchFamily="34" charset="0"/>
              </a:rPr>
              <a:t>provided access to UbiDuo on loan (*Note: </a:t>
            </a:r>
            <a:r>
              <a:rPr lang="en-US" sz="2000" dirty="0" smtClean="0">
                <a:latin typeface="Arial" pitchFamily="34" charset="0"/>
                <a:cs typeface="Arial" pitchFamily="34" charset="0"/>
              </a:rPr>
              <a:t>Job Center also </a:t>
            </a:r>
            <a:r>
              <a:rPr lang="en-US" sz="2000" dirty="0">
                <a:latin typeface="Arial" pitchFamily="34" charset="0"/>
                <a:cs typeface="Arial" pitchFamily="34" charset="0"/>
              </a:rPr>
              <a:t>paid for the training program  &amp; coordinated the IRT) </a:t>
            </a:r>
          </a:p>
          <a:p>
            <a:pPr lvl="1">
              <a:buFont typeface="Verdana" pitchFamily="34" charset="0"/>
              <a:buChar char="◦"/>
              <a:defRPr/>
            </a:pPr>
            <a:r>
              <a:rPr lang="en-US" sz="2000" dirty="0">
                <a:latin typeface="Arial" pitchFamily="34" charset="0"/>
                <a:cs typeface="Arial" pitchFamily="34" charset="0"/>
              </a:rPr>
              <a:t>The Vocational Rehabilitation program provided ASL interpreting for the first two weeks of the training program, which were more lecture intensive. </a:t>
            </a:r>
          </a:p>
          <a:p>
            <a:pPr lvl="1">
              <a:buFont typeface="Verdana" pitchFamily="34" charset="0"/>
              <a:buChar char="◦"/>
              <a:defRPr/>
            </a:pPr>
            <a:r>
              <a:rPr lang="en-US" sz="2000" dirty="0">
                <a:latin typeface="Arial" pitchFamily="34" charset="0"/>
                <a:cs typeface="Arial" pitchFamily="34" charset="0"/>
              </a:rPr>
              <a:t>The Training Provider agreed to ongoing communication via e-mail to consult with the IRT regarding any issues.</a:t>
            </a:r>
          </a:p>
          <a:p>
            <a:pPr lvl="1">
              <a:buFont typeface="Verdana" pitchFamily="34" charset="0"/>
              <a:buChar char="◦"/>
              <a:defRPr/>
            </a:pPr>
            <a:r>
              <a:rPr lang="en-US" sz="2000" dirty="0">
                <a:latin typeface="Arial" pitchFamily="34" charset="0"/>
                <a:cs typeface="Arial" pitchFamily="34" charset="0"/>
              </a:rPr>
              <a:t>Sara agreed to update the WIA Case Manager weekly by e-mail.</a:t>
            </a: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32</a:t>
            </a:fld>
            <a:endParaRPr lang="en-US"/>
          </a:p>
        </p:txBody>
      </p:sp>
    </p:spTree>
    <p:extLst>
      <p:ext uri="{BB962C8B-B14F-4D97-AF65-F5344CB8AC3E}">
        <p14:creationId xmlns:p14="http://schemas.microsoft.com/office/powerpoint/2010/main" val="14055902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IRT Example – Sara (cont.)</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58815" y="1273215"/>
            <a:ext cx="8449519" cy="4708981"/>
          </a:xfrm>
          <a:prstGeom prst="rect">
            <a:avLst/>
          </a:prstGeom>
          <a:noFill/>
        </p:spPr>
        <p:txBody>
          <a:bodyPr wrap="square" rtlCol="0">
            <a:spAutoFit/>
          </a:bodyPr>
          <a:lstStyle/>
          <a:p>
            <a:pPr>
              <a:defRPr/>
            </a:pPr>
            <a:endParaRPr lang="en-US" sz="2000" dirty="0" smtClean="0">
              <a:latin typeface="Arial" pitchFamily="34" charset="0"/>
              <a:cs typeface="Arial" pitchFamily="34" charset="0"/>
            </a:endParaRPr>
          </a:p>
          <a:p>
            <a:pPr>
              <a:defRPr/>
            </a:pPr>
            <a:endParaRPr lang="en-US" sz="2000" dirty="0">
              <a:latin typeface="Arial" pitchFamily="34" charset="0"/>
              <a:cs typeface="Arial" pitchFamily="34" charset="0"/>
            </a:endParaRPr>
          </a:p>
          <a:p>
            <a:pPr marL="342900" indent="-342900">
              <a:buFont typeface="Arial" pitchFamily="34" charset="0"/>
              <a:buChar char="•"/>
              <a:defRPr/>
            </a:pPr>
            <a:r>
              <a:rPr lang="en-US" sz="2000" dirty="0" smtClean="0">
                <a:latin typeface="Arial" pitchFamily="34" charset="0"/>
                <a:cs typeface="Arial" pitchFamily="34" charset="0"/>
              </a:rPr>
              <a:t>Sara </a:t>
            </a:r>
            <a:r>
              <a:rPr lang="en-US" sz="2000" dirty="0">
                <a:latin typeface="Arial" pitchFamily="34" charset="0"/>
                <a:cs typeface="Arial" pitchFamily="34" charset="0"/>
              </a:rPr>
              <a:t>performed at the top of her class in her training program.</a:t>
            </a:r>
          </a:p>
          <a:p>
            <a:pPr marL="452437" indent="-342900">
              <a:buFont typeface="Arial" pitchFamily="34" charset="0"/>
              <a:buChar char="•"/>
              <a:defRPr/>
            </a:pPr>
            <a:endParaRPr lang="en-US" sz="2000" dirty="0">
              <a:latin typeface="Arial" pitchFamily="34" charset="0"/>
              <a:cs typeface="Arial" pitchFamily="34" charset="0"/>
            </a:endParaRPr>
          </a:p>
          <a:p>
            <a:pPr marL="342900" indent="-342900">
              <a:buFont typeface="Arial" pitchFamily="34" charset="0"/>
              <a:buChar char="•"/>
              <a:defRPr/>
            </a:pPr>
            <a:r>
              <a:rPr lang="en-US" sz="2000" dirty="0">
                <a:latin typeface="Arial" pitchFamily="34" charset="0"/>
                <a:cs typeface="Arial" pitchFamily="34" charset="0"/>
              </a:rPr>
              <a:t>The Training Provider personally recommended her to a local employer and gave information about the types of effective accommodations around communication (e.g. written notes, e-mail, and UbiDuo) and referenced The Job Accommodation Network (JAN) for future needs.</a:t>
            </a:r>
          </a:p>
          <a:p>
            <a:pPr marL="452437" indent="-342900">
              <a:buFont typeface="Arial" pitchFamily="34" charset="0"/>
              <a:buChar char="•"/>
              <a:defRPr/>
            </a:pPr>
            <a:endParaRPr lang="en-US" sz="2000" dirty="0">
              <a:latin typeface="Arial" pitchFamily="34" charset="0"/>
              <a:cs typeface="Arial" pitchFamily="34" charset="0"/>
            </a:endParaRPr>
          </a:p>
          <a:p>
            <a:pPr marL="342900" indent="-342900">
              <a:buFont typeface="Arial" pitchFamily="34" charset="0"/>
              <a:buChar char="•"/>
              <a:defRPr/>
            </a:pPr>
            <a:r>
              <a:rPr lang="en-US" sz="2000" dirty="0">
                <a:latin typeface="Arial" pitchFamily="34" charset="0"/>
                <a:cs typeface="Arial" pitchFamily="34" charset="0"/>
              </a:rPr>
              <a:t>The Training Provider (who was now a member of the IRT) and Sara communicated the placement with the WIA Case Manager &amp; Vocational Rehabilitation.</a:t>
            </a:r>
          </a:p>
          <a:p>
            <a:pPr marL="342900" indent="-342900">
              <a:buFont typeface="Arial" pitchFamily="34" charset="0"/>
              <a:buChar char="•"/>
            </a:pP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33</a:t>
            </a:fld>
            <a:endParaRPr lang="en-US"/>
          </a:p>
        </p:txBody>
      </p:sp>
    </p:spTree>
    <p:extLst>
      <p:ext uri="{BB962C8B-B14F-4D97-AF65-F5344CB8AC3E}">
        <p14:creationId xmlns:p14="http://schemas.microsoft.com/office/powerpoint/2010/main" val="3985767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IRT Example – Sara (cont.)</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58815" y="1273215"/>
            <a:ext cx="8449519" cy="8094524"/>
          </a:xfrm>
          <a:prstGeom prst="rect">
            <a:avLst/>
          </a:prstGeom>
          <a:noFill/>
        </p:spPr>
        <p:txBody>
          <a:bodyPr wrap="square" rtlCol="0">
            <a:spAutoFit/>
          </a:bodyPr>
          <a:lstStyle/>
          <a:p>
            <a:pPr marL="342900" indent="-342900">
              <a:buFont typeface="Arial" pitchFamily="34" charset="0"/>
              <a:buChar char="•"/>
              <a:defRPr/>
            </a:pPr>
            <a:r>
              <a:rPr lang="en-US" sz="2000" dirty="0">
                <a:latin typeface="Arial" pitchFamily="34" charset="0"/>
                <a:cs typeface="Arial" pitchFamily="34" charset="0"/>
              </a:rPr>
              <a:t>Sara continued to update the WIA Case Manager bi-weekly as part of the retention strategy put in place by the IRT.</a:t>
            </a:r>
          </a:p>
          <a:p>
            <a:pPr marL="342900" indent="-342900">
              <a:buFont typeface="Arial" pitchFamily="34" charset="0"/>
              <a:buChar char="•"/>
              <a:defRPr/>
            </a:pPr>
            <a:r>
              <a:rPr lang="en-US" sz="2000" dirty="0">
                <a:latin typeface="Arial" pitchFamily="34" charset="0"/>
                <a:cs typeface="Arial" pitchFamily="34" charset="0"/>
              </a:rPr>
              <a:t>6 months into her employment, Sara began experiencing carpal tunnel symptoms from overuse of her arms caused by things such as lifting wet dogs all day long. This was threatening her ability to work, AND her ability to communicate via ASL/UbiDuo/E-mail, etc…</a:t>
            </a:r>
          </a:p>
          <a:p>
            <a:pPr marL="342900" indent="-342900">
              <a:buFont typeface="Arial" pitchFamily="34" charset="0"/>
              <a:buChar char="•"/>
              <a:defRPr/>
            </a:pPr>
            <a:r>
              <a:rPr lang="en-US" sz="2000" dirty="0">
                <a:latin typeface="Arial" pitchFamily="34" charset="0"/>
                <a:cs typeface="Arial" pitchFamily="34" charset="0"/>
              </a:rPr>
              <a:t>Sara and her WIA Case Manager reconvened her IRT and consulted with JAN.</a:t>
            </a:r>
          </a:p>
          <a:p>
            <a:pPr marL="342900" indent="-342900">
              <a:buFont typeface="Arial" pitchFamily="34" charset="0"/>
              <a:buChar char="•"/>
              <a:defRPr/>
            </a:pPr>
            <a:r>
              <a:rPr lang="en-US" sz="2000" dirty="0">
                <a:latin typeface="Arial" pitchFamily="34" charset="0"/>
                <a:cs typeface="Arial" pitchFamily="34" charset="0"/>
              </a:rPr>
              <a:t>JAN recommended ergonomic dog grooming equipment.</a:t>
            </a:r>
          </a:p>
          <a:p>
            <a:pPr marL="342900" indent="-342900">
              <a:buFont typeface="Arial" pitchFamily="34" charset="0"/>
              <a:buChar char="•"/>
              <a:defRPr/>
            </a:pPr>
            <a:r>
              <a:rPr lang="en-US" sz="2000" dirty="0">
                <a:latin typeface="Arial" pitchFamily="34" charset="0"/>
                <a:cs typeface="Arial" pitchFamily="34" charset="0"/>
              </a:rPr>
              <a:t>Vocational Rehabilitation re-opened her case so that they could purchase the equipment and she could retain her employment.</a:t>
            </a:r>
          </a:p>
          <a:p>
            <a:pPr marL="452437" indent="-342900">
              <a:buFont typeface="Arial" pitchFamily="34" charset="0"/>
              <a:buChar char="•"/>
              <a:defRPr/>
            </a:pPr>
            <a:endParaRPr lang="en-US" sz="2000" dirty="0">
              <a:latin typeface="Arial" pitchFamily="34" charset="0"/>
              <a:cs typeface="Arial" pitchFamily="34" charset="0"/>
            </a:endParaRPr>
          </a:p>
          <a:p>
            <a:pPr>
              <a:defRPr/>
            </a:pPr>
            <a:r>
              <a:rPr lang="en-US" sz="2000" b="1" i="1" dirty="0">
                <a:latin typeface="Arial" pitchFamily="34" charset="0"/>
                <a:cs typeface="Arial" pitchFamily="34" charset="0"/>
              </a:rPr>
              <a:t>SARA MADE ALL OF HER WIA OUTCOMES &amp; WAS A SUCCESSFUL CLOSURE FOR BOTH WIA &amp; VR!!!</a:t>
            </a:r>
          </a:p>
          <a:p>
            <a:pPr marL="3175">
              <a:buNone/>
            </a:pPr>
            <a:endParaRPr lang="en-US" sz="2000" dirty="0" smtClean="0">
              <a:latin typeface="Arial" pitchFamily="34" charset="0"/>
              <a:cs typeface="Arial" pitchFamily="34" charset="0"/>
            </a:endParaRP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34</a:t>
            </a:fld>
            <a:endParaRPr lang="en-US"/>
          </a:p>
        </p:txBody>
      </p:sp>
    </p:spTree>
    <p:extLst>
      <p:ext uri="{BB962C8B-B14F-4D97-AF65-F5344CB8AC3E}">
        <p14:creationId xmlns:p14="http://schemas.microsoft.com/office/powerpoint/2010/main" val="32703470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normAutofit/>
          </a:bodyPr>
          <a:lstStyle/>
          <a:p>
            <a:r>
              <a:rPr lang="en-US" sz="4000" b="1" dirty="0">
                <a:effectLst>
                  <a:outerShdw blurRad="38100" dist="38100" dir="2700000" algn="tl">
                    <a:srgbClr val="000000">
                      <a:alpha val="43137"/>
                    </a:srgbClr>
                  </a:outerShdw>
                </a:effectLst>
                <a:latin typeface="Arial" pitchFamily="34" charset="0"/>
                <a:cs typeface="Arial" pitchFamily="34" charset="0"/>
              </a:rPr>
              <a:t>IRT Example: Mark</a:t>
            </a:r>
          </a:p>
        </p:txBody>
      </p:sp>
      <p:sp>
        <p:nvSpPr>
          <p:cNvPr id="5" name="TextBox 4"/>
          <p:cNvSpPr txBox="1"/>
          <p:nvPr/>
        </p:nvSpPr>
        <p:spPr>
          <a:xfrm>
            <a:off x="358815" y="1273215"/>
            <a:ext cx="8449519" cy="4832092"/>
          </a:xfrm>
          <a:prstGeom prst="rect">
            <a:avLst/>
          </a:prstGeom>
          <a:noFill/>
        </p:spPr>
        <p:txBody>
          <a:bodyPr wrap="square" rtlCol="0">
            <a:spAutoFit/>
          </a:bodyPr>
          <a:lstStyle/>
          <a:p>
            <a:pPr marL="342900" lvl="0" indent="-342900">
              <a:spcBef>
                <a:spcPct val="20000"/>
              </a:spcBef>
              <a:buFont typeface="Arial"/>
              <a:buChar char="•"/>
            </a:pPr>
            <a:r>
              <a:rPr lang="en-US" sz="2400" b="1" dirty="0">
                <a:solidFill>
                  <a:prstClr val="black"/>
                </a:solidFill>
                <a:latin typeface="Arial" charset="0"/>
                <a:cs typeface="Arial" charset="0"/>
              </a:rPr>
              <a:t>Mark is a </a:t>
            </a:r>
            <a:r>
              <a:rPr lang="en-US" sz="2400" b="1" dirty="0" smtClean="0">
                <a:solidFill>
                  <a:prstClr val="black"/>
                </a:solidFill>
                <a:latin typeface="Arial" charset="0"/>
                <a:cs typeface="Arial" charset="0"/>
              </a:rPr>
              <a:t>Job center </a:t>
            </a:r>
            <a:r>
              <a:rPr lang="en-US" sz="2400" b="1" dirty="0">
                <a:solidFill>
                  <a:prstClr val="black"/>
                </a:solidFill>
                <a:latin typeface="Arial" charset="0"/>
                <a:cs typeface="Arial" charset="0"/>
              </a:rPr>
              <a:t>customer who participates in career exploration and identifies an employment goal of medical coder. </a:t>
            </a:r>
          </a:p>
          <a:p>
            <a:pPr marL="342900" lvl="0" indent="-342900">
              <a:spcBef>
                <a:spcPct val="20000"/>
              </a:spcBef>
              <a:buFont typeface="Arial"/>
              <a:buChar char="•"/>
            </a:pPr>
            <a:r>
              <a:rPr lang="en-US" sz="2000" dirty="0">
                <a:solidFill>
                  <a:prstClr val="black"/>
                </a:solidFill>
                <a:latin typeface="Arial" charset="0"/>
                <a:cs typeface="Arial" charset="0"/>
              </a:rPr>
              <a:t>He discloses a disability to his WIA Case Manager and together, they contact his Vocational Rehabilitation (VR) counselor. </a:t>
            </a:r>
          </a:p>
          <a:p>
            <a:pPr marL="342900" lvl="0" indent="-342900">
              <a:spcBef>
                <a:spcPct val="20000"/>
              </a:spcBef>
              <a:buFont typeface="Arial"/>
              <a:buChar char="•"/>
            </a:pPr>
            <a:r>
              <a:rPr lang="en-US" sz="2000" dirty="0">
                <a:solidFill>
                  <a:prstClr val="black"/>
                </a:solidFill>
                <a:latin typeface="Arial" charset="0"/>
                <a:cs typeface="Arial" charset="0"/>
              </a:rPr>
              <a:t>With permission, the VR Counselor then contacts Mark’s housing program, which may be impacted by work earnings.</a:t>
            </a:r>
          </a:p>
          <a:p>
            <a:pPr marL="342900" lvl="0" indent="-342900">
              <a:spcBef>
                <a:spcPct val="20000"/>
              </a:spcBef>
              <a:buFont typeface="Arial"/>
              <a:buChar char="•"/>
            </a:pPr>
            <a:r>
              <a:rPr lang="en-US" sz="2000" dirty="0">
                <a:solidFill>
                  <a:prstClr val="black"/>
                </a:solidFill>
                <a:latin typeface="Arial" charset="0"/>
                <a:cs typeface="Arial" charset="0"/>
              </a:rPr>
              <a:t>Mark, his WIA Case Manager and VR Counselor arrange to meet at the </a:t>
            </a:r>
            <a:r>
              <a:rPr lang="en-US" sz="2000" dirty="0" smtClean="0">
                <a:solidFill>
                  <a:prstClr val="black"/>
                </a:solidFill>
                <a:latin typeface="Arial" charset="0"/>
                <a:cs typeface="Arial" charset="0"/>
              </a:rPr>
              <a:t>Job Center </a:t>
            </a:r>
            <a:r>
              <a:rPr lang="en-US" sz="2000" dirty="0">
                <a:solidFill>
                  <a:prstClr val="black"/>
                </a:solidFill>
                <a:latin typeface="Arial" charset="0"/>
                <a:cs typeface="Arial" charset="0"/>
              </a:rPr>
              <a:t>and together call his Housing Counselor to include in their discussion on Mark’s shared employment plan.</a:t>
            </a:r>
          </a:p>
          <a:p>
            <a:pPr marL="342900" lvl="0" indent="-342900">
              <a:spcBef>
                <a:spcPct val="20000"/>
              </a:spcBef>
              <a:buFont typeface="Arial"/>
              <a:buChar char="•"/>
            </a:pPr>
            <a:r>
              <a:rPr lang="en-US" sz="2000" dirty="0">
                <a:solidFill>
                  <a:prstClr val="black"/>
                </a:solidFill>
                <a:latin typeface="Arial" charset="0"/>
                <a:cs typeface="Arial" charset="0"/>
              </a:rPr>
              <a:t>At this initial meeting, it is determined that the Independent Living Center (ILC) should be brought onto the team, since they offer travel training, which has been identified as a resource need by Mark.</a:t>
            </a: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35</a:t>
            </a:fld>
            <a:endParaRPr lang="en-US"/>
          </a:p>
        </p:txBody>
      </p:sp>
    </p:spTree>
    <p:extLst>
      <p:ext uri="{BB962C8B-B14F-4D97-AF65-F5344CB8AC3E}">
        <p14:creationId xmlns:p14="http://schemas.microsoft.com/office/powerpoint/2010/main" val="3753519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normAutofit/>
          </a:bodyPr>
          <a:lstStyle/>
          <a:p>
            <a:r>
              <a:rPr lang="en-US" sz="3200" b="1" dirty="0">
                <a:effectLst>
                  <a:outerShdw blurRad="38100" dist="38100" dir="2700000" algn="tl">
                    <a:srgbClr val="000000">
                      <a:alpha val="43137"/>
                    </a:srgbClr>
                  </a:outerShdw>
                </a:effectLst>
                <a:latin typeface="Arial" pitchFamily="34" charset="0"/>
                <a:cs typeface="Arial" pitchFamily="34" charset="0"/>
              </a:rPr>
              <a:t>IRT Example: Mark (cont.)</a:t>
            </a:r>
          </a:p>
        </p:txBody>
      </p:sp>
      <p:sp>
        <p:nvSpPr>
          <p:cNvPr id="5" name="TextBox 4"/>
          <p:cNvSpPr txBox="1"/>
          <p:nvPr/>
        </p:nvSpPr>
        <p:spPr>
          <a:xfrm>
            <a:off x="358815" y="1273215"/>
            <a:ext cx="8449519" cy="8174033"/>
          </a:xfrm>
          <a:prstGeom prst="rect">
            <a:avLst/>
          </a:prstGeom>
          <a:noFill/>
        </p:spPr>
        <p:txBody>
          <a:bodyPr wrap="square" rtlCol="0">
            <a:spAutoFit/>
          </a:bodyPr>
          <a:lstStyle/>
          <a:p>
            <a:pPr marL="107950" lvl="0" defTabSz="914400" eaLnBrk="0" fontAlgn="base" hangingPunct="0">
              <a:spcBef>
                <a:spcPts val="400"/>
              </a:spcBef>
              <a:spcAft>
                <a:spcPct val="0"/>
              </a:spcAft>
              <a:buClr>
                <a:srgbClr val="0F70C8"/>
              </a:buClr>
              <a:buSzPct val="68000"/>
            </a:pPr>
            <a:endParaRPr lang="en-US" sz="2200" dirty="0">
              <a:solidFill>
                <a:srgbClr val="000000"/>
              </a:solidFill>
              <a:latin typeface="Arial" charset="0"/>
              <a:cs typeface="Arial" charset="0"/>
            </a:endParaRPr>
          </a:p>
          <a:p>
            <a:pPr marL="450850" lvl="0" indent="-342900" defTabSz="914400" eaLnBrk="0" fontAlgn="base" hangingPunct="0">
              <a:spcBef>
                <a:spcPts val="400"/>
              </a:spcBef>
              <a:spcAft>
                <a:spcPct val="0"/>
              </a:spcAft>
              <a:buClr>
                <a:srgbClr val="0F70C8"/>
              </a:buClr>
              <a:buSzPct val="68000"/>
              <a:buFont typeface="Arial" pitchFamily="34" charset="0"/>
              <a:buChar char="•"/>
            </a:pPr>
            <a:r>
              <a:rPr lang="en-US" sz="2200" dirty="0" smtClean="0">
                <a:solidFill>
                  <a:srgbClr val="000000"/>
                </a:solidFill>
                <a:latin typeface="Arial" charset="0"/>
                <a:cs typeface="Arial" charset="0"/>
              </a:rPr>
              <a:t>   Mark </a:t>
            </a:r>
            <a:r>
              <a:rPr lang="en-US" sz="2200" dirty="0">
                <a:solidFill>
                  <a:srgbClr val="000000"/>
                </a:solidFill>
                <a:latin typeface="Arial" charset="0"/>
                <a:cs typeface="Arial" charset="0"/>
              </a:rPr>
              <a:t>and all partners agree to work together towards </a:t>
            </a:r>
            <a:r>
              <a:rPr lang="en-US" sz="2200" dirty="0" smtClean="0">
                <a:solidFill>
                  <a:srgbClr val="000000"/>
                </a:solidFill>
                <a:latin typeface="Arial" charset="0"/>
                <a:cs typeface="Arial" charset="0"/>
              </a:rPr>
              <a:t>his 	   </a:t>
            </a:r>
          </a:p>
          <a:p>
            <a:pPr marL="107950" lvl="0" defTabSz="914400" eaLnBrk="0" fontAlgn="base" hangingPunct="0">
              <a:spcBef>
                <a:spcPts val="400"/>
              </a:spcBef>
              <a:spcAft>
                <a:spcPct val="0"/>
              </a:spcAft>
              <a:buClr>
                <a:srgbClr val="0F70C8"/>
              </a:buClr>
              <a:buSzPct val="68000"/>
            </a:pPr>
            <a:r>
              <a:rPr lang="en-US" sz="2200" dirty="0" smtClean="0">
                <a:solidFill>
                  <a:srgbClr val="000000"/>
                </a:solidFill>
                <a:latin typeface="Arial" charset="0"/>
                <a:cs typeface="Arial" charset="0"/>
              </a:rPr>
              <a:t>       employment goal          	     .</a:t>
            </a:r>
            <a:endParaRPr lang="en-US" sz="1200" dirty="0">
              <a:solidFill>
                <a:srgbClr val="000000"/>
              </a:solidFill>
              <a:latin typeface="Arial" charset="0"/>
              <a:cs typeface="Arial" charset="0"/>
            </a:endParaRPr>
          </a:p>
          <a:p>
            <a:pPr marL="736600" lvl="1" indent="-342900" defTabSz="914400" eaLnBrk="0" fontAlgn="base" hangingPunct="0">
              <a:spcBef>
                <a:spcPts val="325"/>
              </a:spcBef>
              <a:spcAft>
                <a:spcPct val="0"/>
              </a:spcAft>
              <a:buClr>
                <a:srgbClr val="0F70C8"/>
              </a:buClr>
              <a:buFont typeface="Arial" pitchFamily="34" charset="0"/>
              <a:buChar char="•"/>
            </a:pPr>
            <a:r>
              <a:rPr lang="en-US" sz="2000" dirty="0">
                <a:solidFill>
                  <a:srgbClr val="000000"/>
                </a:solidFill>
                <a:latin typeface="Arial" charset="0"/>
                <a:cs typeface="Arial" charset="0"/>
              </a:rPr>
              <a:t>WIA agrees to pay for medical billing and coding training.</a:t>
            </a:r>
          </a:p>
          <a:p>
            <a:pPr marL="736600" lvl="1" indent="-342900" defTabSz="914400" eaLnBrk="0" fontAlgn="base" hangingPunct="0">
              <a:spcBef>
                <a:spcPts val="325"/>
              </a:spcBef>
              <a:spcAft>
                <a:spcPct val="0"/>
              </a:spcAft>
              <a:buClr>
                <a:srgbClr val="0F70C8"/>
              </a:buClr>
              <a:buFont typeface="Arial" pitchFamily="34" charset="0"/>
              <a:buChar char="•"/>
            </a:pPr>
            <a:r>
              <a:rPr lang="en-US" sz="2000" dirty="0">
                <a:solidFill>
                  <a:srgbClr val="000000"/>
                </a:solidFill>
                <a:latin typeface="Arial" charset="0"/>
                <a:cs typeface="Arial" charset="0"/>
              </a:rPr>
              <a:t>VR agrees to fund a job developer to locate an employer, and to the possibility of offering an OJT if needed.</a:t>
            </a:r>
          </a:p>
          <a:p>
            <a:pPr marL="736600" lvl="1" indent="-342900" defTabSz="914400" eaLnBrk="0" fontAlgn="base" hangingPunct="0">
              <a:spcBef>
                <a:spcPts val="325"/>
              </a:spcBef>
              <a:spcAft>
                <a:spcPct val="0"/>
              </a:spcAft>
              <a:buClr>
                <a:srgbClr val="0F70C8"/>
              </a:buClr>
              <a:buFont typeface="Arial" pitchFamily="34" charset="0"/>
              <a:buChar char="•"/>
            </a:pPr>
            <a:r>
              <a:rPr lang="en-US" sz="2000" dirty="0">
                <a:solidFill>
                  <a:srgbClr val="000000"/>
                </a:solidFill>
                <a:latin typeface="Arial" charset="0"/>
                <a:cs typeface="Arial" charset="0"/>
              </a:rPr>
              <a:t>VR also agrees to pay for accommodating technology for Mark to use both for training and on the job.</a:t>
            </a:r>
          </a:p>
          <a:p>
            <a:pPr marL="736600" lvl="1" indent="-342900" defTabSz="914400" eaLnBrk="0" fontAlgn="base" hangingPunct="0">
              <a:spcBef>
                <a:spcPts val="325"/>
              </a:spcBef>
              <a:spcAft>
                <a:spcPct val="0"/>
              </a:spcAft>
              <a:buClr>
                <a:srgbClr val="0F70C8"/>
              </a:buClr>
              <a:buFont typeface="Arial" pitchFamily="34" charset="0"/>
              <a:buChar char="•"/>
            </a:pPr>
            <a:r>
              <a:rPr lang="en-US" sz="2000" dirty="0">
                <a:solidFill>
                  <a:srgbClr val="000000"/>
                </a:solidFill>
                <a:latin typeface="Arial" charset="0"/>
                <a:cs typeface="Arial" charset="0"/>
              </a:rPr>
              <a:t>The housing provider agrees to extend housing support through the training period and to assist Mark in developing a plan of transition into permanent housing once he gains earned income.</a:t>
            </a:r>
          </a:p>
          <a:p>
            <a:pPr marL="736600" lvl="1" indent="-342900" defTabSz="914400" eaLnBrk="0" fontAlgn="base" hangingPunct="0">
              <a:spcBef>
                <a:spcPts val="325"/>
              </a:spcBef>
              <a:spcAft>
                <a:spcPct val="0"/>
              </a:spcAft>
              <a:buClr>
                <a:srgbClr val="0F70C8"/>
              </a:buClr>
              <a:buFont typeface="Arial" pitchFamily="34" charset="0"/>
              <a:buChar char="•"/>
            </a:pPr>
            <a:r>
              <a:rPr lang="en-US" sz="2000" dirty="0">
                <a:solidFill>
                  <a:srgbClr val="000000"/>
                </a:solidFill>
                <a:latin typeface="Arial" charset="0"/>
                <a:cs typeface="Arial" charset="0"/>
              </a:rPr>
              <a:t>The ILC agrees to provide travel training upon completion of Mark’s WIA training, throughout the interview process, and to/from the new place of employment</a:t>
            </a:r>
            <a:r>
              <a:rPr lang="en-US" sz="2000" dirty="0" smtClean="0">
                <a:solidFill>
                  <a:srgbClr val="000000"/>
                </a:solidFill>
                <a:latin typeface="Arial" charset="0"/>
                <a:cs typeface="Arial" charset="0"/>
              </a:rPr>
              <a:t>.</a:t>
            </a:r>
            <a:endParaRPr lang="en-US" sz="2000" dirty="0" smtClean="0">
              <a:latin typeface="Arial" pitchFamily="34" charset="0"/>
              <a:cs typeface="Arial" pitchFamily="34" charset="0"/>
            </a:endParaRP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36</a:t>
            </a:fld>
            <a:endParaRPr lang="en-US"/>
          </a:p>
        </p:txBody>
      </p:sp>
    </p:spTree>
    <p:extLst>
      <p:ext uri="{BB962C8B-B14F-4D97-AF65-F5344CB8AC3E}">
        <p14:creationId xmlns:p14="http://schemas.microsoft.com/office/powerpoint/2010/main" val="8729453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37</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447800"/>
            <a:ext cx="3733800" cy="5410200"/>
          </a:xfrm>
          <a:prstGeom prst="rect">
            <a:avLst/>
          </a:prstGeom>
        </p:spPr>
      </p:pic>
      <p:sp>
        <p:nvSpPr>
          <p:cNvPr id="6" name="Rectangle 5"/>
          <p:cNvSpPr/>
          <p:nvPr/>
        </p:nvSpPr>
        <p:spPr>
          <a:xfrm>
            <a:off x="3505200" y="1166843"/>
            <a:ext cx="4953000" cy="5293757"/>
          </a:xfrm>
          <a:prstGeom prst="rect">
            <a:avLst/>
          </a:prstGeom>
        </p:spPr>
        <p:txBody>
          <a:bodyPr wrap="square">
            <a:spAutoFit/>
          </a:bodyPr>
          <a:lstStyle/>
          <a:p>
            <a:pPr marL="107950" indent="0">
              <a:buFont typeface="Wingdings 3" pitchFamily="18" charset="2"/>
              <a:buNone/>
              <a:defRPr/>
            </a:pPr>
            <a:r>
              <a:rPr lang="en-US" sz="1600" b="1" i="1" u="sng" dirty="0" smtClean="0">
                <a:latin typeface="Arial" pitchFamily="34" charset="0"/>
                <a:cs typeface="Arial" pitchFamily="34" charset="0"/>
              </a:rPr>
              <a:t>JOIN US FOR TA OFFICE HOURS </a:t>
            </a:r>
          </a:p>
          <a:p>
            <a:pPr marL="107950" indent="0">
              <a:buFont typeface="Wingdings 3" pitchFamily="18" charset="2"/>
              <a:buNone/>
              <a:defRPr/>
            </a:pPr>
            <a:r>
              <a:rPr lang="en-US" sz="1600" b="1" i="1" u="sng" dirty="0" smtClean="0">
                <a:latin typeface="Arial" pitchFamily="34" charset="0"/>
                <a:cs typeface="Arial" pitchFamily="34" charset="0"/>
              </a:rPr>
              <a:t>Thursday, April 24</a:t>
            </a:r>
            <a:r>
              <a:rPr lang="en-US" sz="1600" b="1" i="1" u="sng" baseline="30000" dirty="0" smtClean="0">
                <a:latin typeface="Arial" pitchFamily="34" charset="0"/>
                <a:cs typeface="Arial" pitchFamily="34" charset="0"/>
              </a:rPr>
              <a:t>th</a:t>
            </a:r>
            <a:r>
              <a:rPr lang="en-US" sz="1600" b="1" i="1" u="sng" dirty="0" smtClean="0">
                <a:latin typeface="Arial" pitchFamily="34" charset="0"/>
                <a:cs typeface="Arial" pitchFamily="34" charset="0"/>
              </a:rPr>
              <a:t> from 3pm – 4pm ET</a:t>
            </a:r>
          </a:p>
          <a:p>
            <a:pPr marL="107950">
              <a:defRPr/>
            </a:pPr>
            <a:r>
              <a:rPr lang="en-US" sz="1600" u="sng" dirty="0">
                <a:hlinkClick r:id="rId4"/>
              </a:rPr>
              <a:t>https://ndi-conf1.webex.com/ndi-conf1/j.php?ED=25128223&amp;UID=493947542&amp;RT=MiMxMQ%3D%3D</a:t>
            </a:r>
            <a:endParaRPr lang="en-US" sz="1600" dirty="0"/>
          </a:p>
          <a:p>
            <a:pPr marL="107950" indent="0">
              <a:buFont typeface="Wingdings 3" pitchFamily="18" charset="2"/>
              <a:buNone/>
              <a:defRPr/>
            </a:pPr>
            <a:endParaRPr lang="en-US" sz="1600" b="1" i="1" u="sng" dirty="0">
              <a:latin typeface="Arial" pitchFamily="34" charset="0"/>
              <a:cs typeface="Arial" pitchFamily="34" charset="0"/>
            </a:endParaRPr>
          </a:p>
          <a:p>
            <a:pPr marL="107950" indent="0">
              <a:buFont typeface="Wingdings 3" pitchFamily="18" charset="2"/>
              <a:buNone/>
              <a:defRPr/>
            </a:pPr>
            <a:endParaRPr lang="en-US" sz="1600" b="1" i="1" u="sng" dirty="0" smtClean="0">
              <a:latin typeface="Arial" pitchFamily="34" charset="0"/>
              <a:cs typeface="Arial" pitchFamily="34" charset="0"/>
            </a:endParaRPr>
          </a:p>
          <a:p>
            <a:pPr marL="107950" indent="0">
              <a:buFont typeface="Wingdings 3" pitchFamily="18" charset="2"/>
              <a:buNone/>
              <a:defRPr/>
            </a:pPr>
            <a:r>
              <a:rPr lang="en-US" sz="1600" b="1" i="1" u="sng" dirty="0" smtClean="0">
                <a:latin typeface="Arial" pitchFamily="34" charset="0"/>
                <a:cs typeface="Arial" pitchFamily="34" charset="0"/>
              </a:rPr>
              <a:t>Comprehensive </a:t>
            </a:r>
            <a:r>
              <a:rPr lang="en-US" sz="1600" b="1" i="1" u="sng" dirty="0">
                <a:latin typeface="Arial" pitchFamily="34" charset="0"/>
                <a:cs typeface="Arial" pitchFamily="34" charset="0"/>
              </a:rPr>
              <a:t>Breakdown of the </a:t>
            </a:r>
            <a:r>
              <a:rPr lang="en-US" sz="1600" b="1" i="1" u="sng" dirty="0" smtClean="0">
                <a:latin typeface="Arial" pitchFamily="34" charset="0"/>
                <a:cs typeface="Arial" pitchFamily="34" charset="0"/>
              </a:rPr>
              <a:t>IRT </a:t>
            </a:r>
            <a:r>
              <a:rPr lang="en-US" sz="1600" b="1" i="1" u="sng" dirty="0">
                <a:latin typeface="Arial" pitchFamily="34" charset="0"/>
                <a:cs typeface="Arial" pitchFamily="34" charset="0"/>
              </a:rPr>
              <a:t>Approach  </a:t>
            </a:r>
            <a:r>
              <a:rPr lang="en-US" sz="1600" b="1" i="1" u="sng" dirty="0" smtClean="0">
                <a:latin typeface="Arial" pitchFamily="34" charset="0"/>
                <a:cs typeface="Arial" pitchFamily="34" charset="0"/>
              </a:rPr>
              <a:t>Thursday, May 22</a:t>
            </a:r>
            <a:r>
              <a:rPr lang="en-US" sz="1600" b="1" i="1" u="sng" baseline="30000" dirty="0" smtClean="0">
                <a:latin typeface="Arial" pitchFamily="34" charset="0"/>
                <a:cs typeface="Arial" pitchFamily="34" charset="0"/>
              </a:rPr>
              <a:t>nd</a:t>
            </a:r>
            <a:r>
              <a:rPr lang="en-US" sz="1600" b="1" i="1" u="sng" dirty="0">
                <a:latin typeface="Arial" pitchFamily="34" charset="0"/>
                <a:cs typeface="Arial" pitchFamily="34" charset="0"/>
              </a:rPr>
              <a:t> </a:t>
            </a:r>
            <a:r>
              <a:rPr lang="en-US" sz="1600" b="1" i="1" u="sng" dirty="0" smtClean="0">
                <a:latin typeface="Arial" pitchFamily="34" charset="0"/>
                <a:cs typeface="Arial" pitchFamily="34" charset="0"/>
              </a:rPr>
              <a:t>from 3pm to 4pm ET</a:t>
            </a:r>
            <a:endParaRPr lang="en-US" sz="1600" b="1" i="1" u="sng" dirty="0">
              <a:latin typeface="Arial" pitchFamily="34" charset="0"/>
              <a:cs typeface="Arial" pitchFamily="34" charset="0"/>
            </a:endParaRPr>
          </a:p>
          <a:p>
            <a:pPr marL="107950" indent="0">
              <a:buFont typeface="Wingdings 3" pitchFamily="18" charset="2"/>
              <a:buNone/>
              <a:defRPr/>
            </a:pPr>
            <a:r>
              <a:rPr lang="en-US" sz="1600" b="1" i="1" u="sng" dirty="0" smtClean="0">
                <a:latin typeface="Arial" pitchFamily="34" charset="0"/>
                <a:cs typeface="Arial" pitchFamily="34" charset="0"/>
              </a:rPr>
              <a:t> </a:t>
            </a:r>
            <a:endParaRPr lang="en-US" sz="1600" b="1" i="1" u="sng" dirty="0">
              <a:latin typeface="Arial" pitchFamily="34" charset="0"/>
              <a:cs typeface="Arial" pitchFamily="34" charset="0"/>
            </a:endParaRPr>
          </a:p>
          <a:p>
            <a:pPr marL="107950" indent="0">
              <a:buFont typeface="Wingdings 3" pitchFamily="18" charset="2"/>
              <a:buNone/>
              <a:defRPr/>
            </a:pPr>
            <a:r>
              <a:rPr lang="en-US" sz="1600" b="1" dirty="0" smtClean="0">
                <a:latin typeface="Arial" pitchFamily="34" charset="0"/>
                <a:cs typeface="Arial" pitchFamily="34" charset="0"/>
              </a:rPr>
              <a:t>This </a:t>
            </a:r>
            <a:r>
              <a:rPr lang="en-US" sz="1600" b="1" dirty="0">
                <a:latin typeface="Arial" pitchFamily="34" charset="0"/>
                <a:cs typeface="Arial" pitchFamily="34" charset="0"/>
              </a:rPr>
              <a:t>webinar will </a:t>
            </a:r>
            <a:r>
              <a:rPr lang="en-US" sz="1600" b="1" dirty="0" smtClean="0">
                <a:latin typeface="Arial" pitchFamily="34" charset="0"/>
                <a:cs typeface="Arial" pitchFamily="34" charset="0"/>
              </a:rPr>
              <a:t>cover:</a:t>
            </a:r>
            <a:endParaRPr lang="en-US" sz="1600" b="1" dirty="0">
              <a:latin typeface="Arial" pitchFamily="34" charset="0"/>
              <a:cs typeface="Arial" pitchFamily="34" charset="0"/>
            </a:endParaRPr>
          </a:p>
          <a:p>
            <a:pPr lvl="2">
              <a:defRPr/>
            </a:pPr>
            <a:endParaRPr lang="en-US" sz="1600" dirty="0">
              <a:latin typeface="Arial" pitchFamily="34" charset="0"/>
              <a:cs typeface="Arial" pitchFamily="34" charset="0"/>
            </a:endParaRPr>
          </a:p>
          <a:p>
            <a:pPr marL="342900" lvl="2" indent="-342900">
              <a:buFont typeface="+mj-lt"/>
              <a:buAutoNum type="arabicPeriod"/>
              <a:defRPr/>
            </a:pPr>
            <a:r>
              <a:rPr lang="en-US" sz="1600" dirty="0">
                <a:latin typeface="Arial" pitchFamily="34" charset="0"/>
                <a:cs typeface="Arial" pitchFamily="34" charset="0"/>
              </a:rPr>
              <a:t>Change in Definition of an IRT – </a:t>
            </a:r>
            <a:r>
              <a:rPr lang="en-US" sz="1600" i="1" dirty="0">
                <a:latin typeface="Arial" pitchFamily="34" charset="0"/>
                <a:cs typeface="Arial" pitchFamily="34" charset="0"/>
              </a:rPr>
              <a:t>New Language in </a:t>
            </a:r>
            <a:r>
              <a:rPr lang="en-US" sz="1600" i="1" dirty="0" smtClean="0">
                <a:latin typeface="Arial" pitchFamily="34" charset="0"/>
                <a:cs typeface="Arial" pitchFamily="34" charset="0"/>
              </a:rPr>
              <a:t>SGA</a:t>
            </a:r>
            <a:endParaRPr lang="en-US" sz="1600" dirty="0">
              <a:latin typeface="Arial" pitchFamily="34" charset="0"/>
              <a:cs typeface="Arial" pitchFamily="34" charset="0"/>
            </a:endParaRPr>
          </a:p>
          <a:p>
            <a:pPr marL="342900" lvl="2" indent="-342900">
              <a:buFont typeface="+mj-lt"/>
              <a:buAutoNum type="arabicPeriod"/>
              <a:defRPr/>
            </a:pPr>
            <a:r>
              <a:rPr lang="en-US" sz="1600" dirty="0" smtClean="0">
                <a:latin typeface="Arial" pitchFamily="34" charset="0"/>
                <a:cs typeface="Arial" pitchFamily="34" charset="0"/>
              </a:rPr>
              <a:t>Step-by-step </a:t>
            </a:r>
            <a:r>
              <a:rPr lang="en-US" sz="1600" dirty="0">
                <a:latin typeface="Arial" pitchFamily="34" charset="0"/>
                <a:cs typeface="Arial" pitchFamily="34" charset="0"/>
              </a:rPr>
              <a:t>coordination of an </a:t>
            </a:r>
            <a:r>
              <a:rPr lang="en-US" sz="1600" dirty="0" smtClean="0">
                <a:latin typeface="Arial" pitchFamily="34" charset="0"/>
                <a:cs typeface="Arial" pitchFamily="34" charset="0"/>
              </a:rPr>
              <a:t>IRT</a:t>
            </a:r>
            <a:endParaRPr lang="en-US" sz="1600" dirty="0">
              <a:latin typeface="Arial" pitchFamily="34" charset="0"/>
              <a:cs typeface="Arial" pitchFamily="34" charset="0"/>
            </a:endParaRPr>
          </a:p>
          <a:p>
            <a:pPr marL="342900" lvl="2" indent="-342900">
              <a:buFont typeface="+mj-lt"/>
              <a:buAutoNum type="arabicPeriod"/>
              <a:defRPr/>
            </a:pPr>
            <a:r>
              <a:rPr lang="en-US" sz="1600" dirty="0" smtClean="0">
                <a:latin typeface="Arial" pitchFamily="34" charset="0"/>
                <a:cs typeface="Arial" pitchFamily="34" charset="0"/>
              </a:rPr>
              <a:t>Includes </a:t>
            </a:r>
            <a:r>
              <a:rPr lang="en-US" sz="1600" dirty="0">
                <a:latin typeface="Arial" pitchFamily="34" charset="0"/>
                <a:cs typeface="Arial" pitchFamily="34" charset="0"/>
              </a:rPr>
              <a:t>in-depth information on IRT Supports:</a:t>
            </a:r>
          </a:p>
          <a:p>
            <a:pPr marL="749300" lvl="4" indent="-285750">
              <a:buFont typeface="Arial" panose="020B0604020202020204" pitchFamily="34" charset="0"/>
              <a:buChar char="•"/>
              <a:defRPr/>
            </a:pPr>
            <a:r>
              <a:rPr lang="en-US" sz="1600" dirty="0">
                <a:latin typeface="Arial" pitchFamily="34" charset="0"/>
                <a:cs typeface="Arial" pitchFamily="34" charset="0"/>
              </a:rPr>
              <a:t>Active Resource Coordination</a:t>
            </a:r>
          </a:p>
          <a:p>
            <a:pPr marL="749300" lvl="4" indent="-285750">
              <a:buFont typeface="Arial" panose="020B0604020202020204" pitchFamily="34" charset="0"/>
              <a:buChar char="•"/>
              <a:defRPr/>
            </a:pPr>
            <a:r>
              <a:rPr lang="en-US" sz="1600" dirty="0">
                <a:latin typeface="Arial" pitchFamily="34" charset="0"/>
                <a:cs typeface="Arial" pitchFamily="34" charset="0"/>
              </a:rPr>
              <a:t>Resource Planning</a:t>
            </a:r>
          </a:p>
          <a:p>
            <a:pPr marL="749300" lvl="4" indent="-285750">
              <a:buFont typeface="Arial" panose="020B0604020202020204" pitchFamily="34" charset="0"/>
              <a:buChar char="•"/>
              <a:defRPr/>
            </a:pPr>
            <a:r>
              <a:rPr lang="en-US" sz="1600" dirty="0">
                <a:latin typeface="Arial" pitchFamily="34" charset="0"/>
                <a:cs typeface="Arial" pitchFamily="34" charset="0"/>
              </a:rPr>
              <a:t>Strength-based Assessment </a:t>
            </a:r>
          </a:p>
          <a:p>
            <a:pPr marL="749300" lvl="4" indent="-285750">
              <a:buFont typeface="Arial" panose="020B0604020202020204" pitchFamily="34" charset="0"/>
              <a:buChar char="•"/>
              <a:defRPr/>
            </a:pPr>
            <a:r>
              <a:rPr lang="en-US" sz="1600" dirty="0">
                <a:latin typeface="Arial" pitchFamily="34" charset="0"/>
                <a:cs typeface="Arial" pitchFamily="34" charset="0"/>
              </a:rPr>
              <a:t> More Case Studies of IRTs</a:t>
            </a:r>
          </a:p>
          <a:p>
            <a:pPr marL="285750" indent="-285750">
              <a:buFont typeface="Arial" panose="020B0604020202020204" pitchFamily="34" charset="0"/>
              <a:buChar char="•"/>
            </a:pPr>
            <a:endParaRPr lang="en-US" dirty="0">
              <a:latin typeface="Arial" charset="0"/>
              <a:cs typeface="Arial" charset="0"/>
            </a:endParaRPr>
          </a:p>
        </p:txBody>
      </p:sp>
    </p:spTree>
    <p:extLst>
      <p:ext uri="{BB962C8B-B14F-4D97-AF65-F5344CB8AC3E}">
        <p14:creationId xmlns:p14="http://schemas.microsoft.com/office/powerpoint/2010/main" val="22549295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206" y="3886200"/>
            <a:ext cx="2846597" cy="2779546"/>
          </a:xfrm>
          <a:prstGeom prst="rect">
            <a:avLst/>
          </a:prstGeom>
        </p:spPr>
      </p:pic>
      <p:sp>
        <p:nvSpPr>
          <p:cNvPr id="14" name="Content Placeholder 13"/>
          <p:cNvSpPr>
            <a:spLocks noGrp="1"/>
          </p:cNvSpPr>
          <p:nvPr>
            <p:ph idx="1"/>
          </p:nvPr>
        </p:nvSpPr>
        <p:spPr>
          <a:xfrm>
            <a:off x="408197" y="1295400"/>
            <a:ext cx="8229600" cy="4267200"/>
          </a:xfrm>
        </p:spPr>
        <p:txBody>
          <a:bodyPr>
            <a:noAutofit/>
          </a:bodyPr>
          <a:lstStyle/>
          <a:p>
            <a:pPr marL="107950" indent="0">
              <a:lnSpc>
                <a:spcPct val="90000"/>
              </a:lnSpc>
              <a:spcBef>
                <a:spcPts val="400"/>
              </a:spcBef>
              <a:buClr>
                <a:schemeClr val="accent1"/>
              </a:buClr>
              <a:buSzPct val="68000"/>
              <a:buNone/>
              <a:defRPr/>
            </a:pPr>
            <a:endParaRPr lang="en-US" sz="1800" b="1" dirty="0" smtClean="0">
              <a:latin typeface="Arial" charset="0"/>
              <a:cs typeface="Arial" charset="0"/>
              <a:hlinkClick r:id="rId4"/>
            </a:endParaRPr>
          </a:p>
          <a:p>
            <a:pPr marL="107950" indent="0">
              <a:lnSpc>
                <a:spcPct val="90000"/>
              </a:lnSpc>
              <a:spcBef>
                <a:spcPts val="400"/>
              </a:spcBef>
              <a:buClr>
                <a:schemeClr val="accent1"/>
              </a:buClr>
              <a:buSzPct val="68000"/>
              <a:buNone/>
              <a:defRPr/>
            </a:pPr>
            <a:r>
              <a:rPr lang="en-US" sz="1800" b="1" dirty="0" smtClean="0">
                <a:latin typeface="Arial" charset="0"/>
                <a:cs typeface="Arial" charset="0"/>
                <a:hlinkClick r:id="rId4"/>
              </a:rPr>
              <a:t>http</a:t>
            </a:r>
            <a:r>
              <a:rPr lang="en-US" sz="1800" b="1" dirty="0">
                <a:latin typeface="Arial" charset="0"/>
                <a:cs typeface="Arial" charset="0"/>
                <a:hlinkClick r:id="rId4"/>
              </a:rPr>
              <a:t>://www.dei-ideas.org/chapter2-1/page2a_irt.cfm</a:t>
            </a:r>
            <a:endParaRPr lang="en-US" sz="1800" b="1" dirty="0">
              <a:latin typeface="Arial" charset="0"/>
              <a:cs typeface="Arial" charset="0"/>
            </a:endParaRPr>
          </a:p>
          <a:p>
            <a:pPr marL="1085850" lvl="1" indent="-342900">
              <a:lnSpc>
                <a:spcPct val="90000"/>
              </a:lnSpc>
              <a:spcBef>
                <a:spcPts val="400"/>
              </a:spcBef>
              <a:buClr>
                <a:schemeClr val="accent1"/>
              </a:buClr>
              <a:buSzPct val="68000"/>
              <a:buFont typeface="Arial" pitchFamily="34" charset="0"/>
              <a:buChar char="•"/>
              <a:defRPr/>
            </a:pPr>
            <a:r>
              <a:rPr lang="en-US" sz="1600" dirty="0" smtClean="0">
                <a:latin typeface="Arial" charset="0"/>
                <a:cs typeface="Arial" charset="0"/>
              </a:rPr>
              <a:t>IRT </a:t>
            </a:r>
            <a:r>
              <a:rPr lang="en-US" sz="1600" dirty="0">
                <a:latin typeface="Arial" charset="0"/>
                <a:cs typeface="Arial" charset="0"/>
              </a:rPr>
              <a:t>FAQs</a:t>
            </a:r>
          </a:p>
          <a:p>
            <a:pPr marL="1085850" lvl="1" indent="-342900">
              <a:lnSpc>
                <a:spcPct val="90000"/>
              </a:lnSpc>
              <a:spcBef>
                <a:spcPts val="400"/>
              </a:spcBef>
              <a:buClr>
                <a:schemeClr val="accent1"/>
              </a:buClr>
              <a:buSzPct val="68000"/>
              <a:buFont typeface="Arial" pitchFamily="34" charset="0"/>
              <a:buChar char="•"/>
              <a:defRPr/>
            </a:pPr>
            <a:r>
              <a:rPr lang="en-US" sz="1600" dirty="0">
                <a:latin typeface="Arial" charset="0"/>
                <a:cs typeface="Arial" charset="0"/>
              </a:rPr>
              <a:t>IRT Promising Practice Brief</a:t>
            </a:r>
          </a:p>
          <a:p>
            <a:pPr marL="1085850" lvl="1" indent="-342900">
              <a:lnSpc>
                <a:spcPct val="90000"/>
              </a:lnSpc>
              <a:spcBef>
                <a:spcPts val="400"/>
              </a:spcBef>
              <a:buClr>
                <a:schemeClr val="accent1"/>
              </a:buClr>
              <a:buSzPct val="68000"/>
              <a:buFont typeface="Arial" pitchFamily="34" charset="0"/>
              <a:buChar char="•"/>
              <a:defRPr/>
            </a:pPr>
            <a:r>
              <a:rPr lang="en-US" sz="1600" dirty="0">
                <a:latin typeface="Arial" charset="0"/>
                <a:cs typeface="Arial" charset="0"/>
              </a:rPr>
              <a:t>IRT Video</a:t>
            </a:r>
          </a:p>
          <a:p>
            <a:pPr marL="119063" lvl="1" indent="0">
              <a:lnSpc>
                <a:spcPct val="90000"/>
              </a:lnSpc>
              <a:spcBef>
                <a:spcPts val="400"/>
              </a:spcBef>
              <a:buClr>
                <a:schemeClr val="accent1"/>
              </a:buClr>
              <a:buSzPct val="68000"/>
              <a:buNone/>
              <a:defRPr/>
            </a:pPr>
            <a:r>
              <a:rPr lang="en-US" sz="1600" dirty="0" smtClean="0">
                <a:latin typeface="Arial" charset="0"/>
                <a:cs typeface="Arial" charset="0"/>
                <a:hlinkClick r:id="rId5"/>
              </a:rPr>
              <a:t>http</a:t>
            </a:r>
            <a:r>
              <a:rPr lang="en-US" sz="1600" dirty="0">
                <a:latin typeface="Arial" charset="0"/>
                <a:cs typeface="Arial" charset="0"/>
                <a:hlinkClick r:id="rId5"/>
              </a:rPr>
              <a:t>://</a:t>
            </a:r>
            <a:r>
              <a:rPr lang="en-US" sz="1600" dirty="0" smtClean="0">
                <a:latin typeface="Arial" charset="0"/>
                <a:cs typeface="Arial" charset="0"/>
                <a:hlinkClick r:id="rId5"/>
              </a:rPr>
              <a:t>www.dei-ideas.org/chapter2-3/Nov_2012/RoundThreeDEISGA_4_16_2012.pdf</a:t>
            </a:r>
            <a:endParaRPr lang="en-US" sz="1600" dirty="0" smtClean="0">
              <a:latin typeface="Arial" charset="0"/>
              <a:cs typeface="Arial" charset="0"/>
            </a:endParaRPr>
          </a:p>
          <a:p>
            <a:pPr marL="119063" lvl="1" indent="0">
              <a:lnSpc>
                <a:spcPct val="90000"/>
              </a:lnSpc>
              <a:spcBef>
                <a:spcPts val="400"/>
              </a:spcBef>
              <a:buClr>
                <a:schemeClr val="accent1"/>
              </a:buClr>
              <a:buSzPct val="68000"/>
              <a:buNone/>
              <a:defRPr/>
            </a:pPr>
            <a:r>
              <a:rPr lang="en-US" sz="1800" dirty="0" smtClean="0">
                <a:latin typeface="Arial" charset="0"/>
                <a:cs typeface="Arial" charset="0"/>
              </a:rPr>
              <a:t>The</a:t>
            </a:r>
            <a:r>
              <a:rPr lang="en-US" sz="2400" dirty="0" smtClean="0">
                <a:latin typeface="Arial" charset="0"/>
                <a:cs typeface="Arial" charset="0"/>
              </a:rPr>
              <a:t> </a:t>
            </a:r>
            <a:r>
              <a:rPr lang="en-US" sz="1800" dirty="0" smtClean="0"/>
              <a:t>Round 4 </a:t>
            </a:r>
            <a:r>
              <a:rPr lang="en-US" sz="1800" dirty="0"/>
              <a:t>SGA provides the most up to date definition of the </a:t>
            </a:r>
            <a:r>
              <a:rPr lang="en-US" sz="1800" dirty="0" smtClean="0"/>
              <a:t>IRT</a:t>
            </a:r>
          </a:p>
          <a:p>
            <a:pPr marL="119063" lvl="1" indent="0">
              <a:lnSpc>
                <a:spcPct val="90000"/>
              </a:lnSpc>
              <a:spcBef>
                <a:spcPts val="400"/>
              </a:spcBef>
              <a:buClr>
                <a:schemeClr val="accent1"/>
              </a:buClr>
              <a:buSzPct val="68000"/>
              <a:buNone/>
              <a:defRPr/>
            </a:pPr>
            <a:endParaRPr lang="en-US" sz="1800" dirty="0"/>
          </a:p>
        </p:txBody>
      </p:sp>
    </p:spTree>
    <p:extLst>
      <p:ext uri="{BB962C8B-B14F-4D97-AF65-F5344CB8AC3E}">
        <p14:creationId xmlns:p14="http://schemas.microsoft.com/office/powerpoint/2010/main" val="36717066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normAutofit/>
          </a:bodyPr>
          <a:lstStyle/>
          <a:p>
            <a:r>
              <a:rPr lang="en-US" sz="3600" b="1" dirty="0" smtClean="0">
                <a:effectLst>
                  <a:outerShdw blurRad="38100" dist="38100" dir="2700000" algn="tl">
                    <a:srgbClr val="000000">
                      <a:alpha val="43137"/>
                    </a:srgbClr>
                  </a:outerShdw>
                </a:effectLst>
                <a:latin typeface="Arial" pitchFamily="34" charset="0"/>
                <a:cs typeface="Arial" pitchFamily="34" charset="0"/>
              </a:rPr>
              <a:t>Summary</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58815" y="1273215"/>
            <a:ext cx="8449519" cy="5232202"/>
          </a:xfrm>
          <a:prstGeom prst="rect">
            <a:avLst/>
          </a:prstGeom>
          <a:noFill/>
        </p:spPr>
        <p:txBody>
          <a:bodyPr wrap="square" rtlCol="0">
            <a:spAutoFit/>
          </a:bodyPr>
          <a:lstStyle/>
          <a:p>
            <a:pPr marL="3175">
              <a:buNone/>
            </a:pPr>
            <a:r>
              <a:rPr lang="en-US" sz="2400" b="1" dirty="0">
                <a:latin typeface="Arial" pitchFamily="34" charset="0"/>
                <a:cs typeface="Arial" pitchFamily="34" charset="0"/>
              </a:rPr>
              <a:t>In today’s presentation we covered the following:</a:t>
            </a:r>
          </a:p>
          <a:p>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Background of the IRT model, including how and why it was developed</a:t>
            </a:r>
            <a:endParaRPr lang="en-US" sz="2000" dirty="0">
              <a:latin typeface="Arial" pitchFamily="34" charset="0"/>
              <a:cs typeface="Arial" pitchFamily="34" charset="0"/>
            </a:endParaRPr>
          </a:p>
          <a:p>
            <a:pPr marL="342900" indent="-342900">
              <a:buFont typeface="Arial" pitchFamily="34" charset="0"/>
              <a:buChar char="•"/>
            </a:pPr>
            <a:endParaRPr lang="en-US" sz="12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The definition of an IRT and how it is distinct from the other service delivery components</a:t>
            </a:r>
            <a:endParaRPr lang="en-US" sz="2000" dirty="0">
              <a:latin typeface="Arial" pitchFamily="34" charset="0"/>
              <a:cs typeface="Arial" pitchFamily="34" charset="0"/>
            </a:endParaRPr>
          </a:p>
          <a:p>
            <a:pPr marL="342900" indent="-342900">
              <a:buFont typeface="Arial" pitchFamily="34" charset="0"/>
              <a:buChar char="•"/>
            </a:pPr>
            <a:endParaRPr lang="en-US" sz="12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The initiation and coordination of an IRT </a:t>
            </a:r>
            <a:endParaRPr lang="en-US" sz="2000" dirty="0">
              <a:latin typeface="Arial" pitchFamily="34" charset="0"/>
              <a:cs typeface="Arial" pitchFamily="34" charset="0"/>
            </a:endParaRPr>
          </a:p>
          <a:p>
            <a:pPr marL="342900" indent="-342900">
              <a:buFont typeface="Arial" pitchFamily="34" charset="0"/>
              <a:buChar char="•"/>
            </a:pPr>
            <a:endParaRPr lang="en-US" sz="12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The role of the DRC within the IRT</a:t>
            </a:r>
            <a:endParaRPr lang="en-US" sz="2000" dirty="0">
              <a:latin typeface="Arial" pitchFamily="34" charset="0"/>
              <a:cs typeface="Arial" pitchFamily="34" charset="0"/>
            </a:endParaRPr>
          </a:p>
          <a:p>
            <a:pPr marL="342900" indent="-342900">
              <a:buFont typeface="Arial" pitchFamily="34" charset="0"/>
              <a:buChar char="•"/>
            </a:pPr>
            <a:endParaRPr lang="en-US" sz="1200" dirty="0">
              <a:latin typeface="Arial" pitchFamily="34" charset="0"/>
              <a:cs typeface="Arial" pitchFamily="34" charset="0"/>
            </a:endParaRPr>
          </a:p>
          <a:p>
            <a:pPr marL="342900" indent="-342900">
              <a:buFont typeface="Arial" pitchFamily="34" charset="0"/>
              <a:buChar char="•"/>
            </a:pPr>
            <a:r>
              <a:rPr lang="en-US" sz="2000" dirty="0">
                <a:latin typeface="Arial" pitchFamily="34" charset="0"/>
                <a:cs typeface="Arial" pitchFamily="34" charset="0"/>
              </a:rPr>
              <a:t>IRT Examples</a:t>
            </a:r>
          </a:p>
          <a:p>
            <a:pPr marL="342900" indent="-342900">
              <a:buFont typeface="Arial" pitchFamily="34" charset="0"/>
              <a:buChar char="•"/>
            </a:pPr>
            <a:endParaRPr lang="en-US" sz="1200" dirty="0">
              <a:latin typeface="Arial" pitchFamily="34" charset="0"/>
              <a:cs typeface="Arial" pitchFamily="34" charset="0"/>
            </a:endParaRPr>
          </a:p>
          <a:p>
            <a:pPr marL="342900" indent="-342900">
              <a:buFont typeface="Arial" pitchFamily="34" charset="0"/>
              <a:buChar char="•"/>
            </a:pPr>
            <a:r>
              <a:rPr lang="en-US" sz="2000" dirty="0">
                <a:latin typeface="Arial" pitchFamily="34" charset="0"/>
                <a:cs typeface="Arial" pitchFamily="34" charset="0"/>
              </a:rPr>
              <a:t>IRT Resources</a:t>
            </a: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39</a:t>
            </a:fld>
            <a:endParaRPr lang="en-US"/>
          </a:p>
        </p:txBody>
      </p:sp>
    </p:spTree>
    <p:extLst>
      <p:ext uri="{BB962C8B-B14F-4D97-AF65-F5344CB8AC3E}">
        <p14:creationId xmlns:p14="http://schemas.microsoft.com/office/powerpoint/2010/main" val="3556767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967" r="11218"/>
          <a:stretch/>
        </p:blipFill>
        <p:spPr>
          <a:xfrm>
            <a:off x="0" y="1143000"/>
            <a:ext cx="2634018" cy="5715000"/>
          </a:xfrm>
          <a:prstGeom prst="rect">
            <a:avLst/>
          </a:prstGeom>
        </p:spPr>
      </p:pic>
      <p:sp>
        <p:nvSpPr>
          <p:cNvPr id="2" name="Title 1"/>
          <p:cNvSpPr>
            <a:spLocks noGrp="1"/>
          </p:cNvSpPr>
          <p:nvPr>
            <p:ph type="title"/>
          </p:nvPr>
        </p:nvSpPr>
        <p:spPr/>
        <p:txBody>
          <a:bodyPr/>
          <a:lstStyle/>
          <a:p>
            <a:r>
              <a:rPr lang="en-US" dirty="0" smtClean="0"/>
              <a:t>	Disability Employment Initiative</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10" name="TextBox 9"/>
          <p:cNvSpPr txBox="1"/>
          <p:nvPr/>
        </p:nvSpPr>
        <p:spPr>
          <a:xfrm>
            <a:off x="1447800" y="1752600"/>
            <a:ext cx="7351593" cy="3908762"/>
          </a:xfrm>
          <a:prstGeom prst="rect">
            <a:avLst/>
          </a:prstGeom>
          <a:noFill/>
        </p:spPr>
        <p:txBody>
          <a:bodyPr wrap="square" rtlCol="0">
            <a:spAutoFit/>
          </a:bodyPr>
          <a:lstStyle/>
          <a:p>
            <a:pPr marL="457200" indent="-457200" fontAlgn="auto">
              <a:spcBef>
                <a:spcPts val="0"/>
              </a:spcBef>
              <a:spcAft>
                <a:spcPts val="0"/>
              </a:spcAft>
              <a:buFont typeface="Arial" panose="020B0604020202020204" pitchFamily="34" charset="0"/>
              <a:buChar char="•"/>
              <a:defRPr/>
            </a:pPr>
            <a:r>
              <a:rPr lang="en-US" sz="2000" dirty="0" smtClean="0">
                <a:latin typeface="Arial" pitchFamily="34" charset="0"/>
                <a:ea typeface="ヒラギノ角ゴ Pro W3" charset="-128"/>
              </a:rPr>
              <a:t>The DEI is focused on </a:t>
            </a:r>
            <a:r>
              <a:rPr lang="en-US" sz="2000" dirty="0">
                <a:latin typeface="Arial" pitchFamily="34" charset="0"/>
                <a:ea typeface="ヒラギノ角ゴ Pro W3" charset="-128"/>
              </a:rPr>
              <a:t>improving the accessibility, capacity, and accountability of </a:t>
            </a:r>
            <a:r>
              <a:rPr lang="en-US" sz="2000" dirty="0" smtClean="0">
                <a:latin typeface="Arial" pitchFamily="34" charset="0"/>
                <a:ea typeface="ヒラギノ角ゴ Pro W3" charset="-128"/>
              </a:rPr>
              <a:t>America’s Job Centers to </a:t>
            </a:r>
            <a:r>
              <a:rPr lang="en-US" sz="2000" dirty="0">
                <a:latin typeface="Arial" pitchFamily="34" charset="0"/>
                <a:ea typeface="ヒラギノ角ゴ Pro W3" charset="-128"/>
              </a:rPr>
              <a:t>serve customers with disabilities resulting in education and career pathways that lead to unsubsidized employment and  economic self-sufficiency. </a:t>
            </a:r>
          </a:p>
          <a:p>
            <a:pPr marL="457200" indent="-457200" fontAlgn="auto">
              <a:spcBef>
                <a:spcPts val="0"/>
              </a:spcBef>
              <a:spcAft>
                <a:spcPts val="0"/>
              </a:spcAft>
              <a:buFont typeface="Arial" panose="020B0604020202020204" pitchFamily="34" charset="0"/>
              <a:buChar char="•"/>
              <a:defRPr/>
            </a:pPr>
            <a:endParaRPr lang="en-US" sz="2000" dirty="0">
              <a:latin typeface="Arial" pitchFamily="34" charset="0"/>
              <a:ea typeface="ヒラギノ角ゴ Pro W3" charset="-128"/>
            </a:endParaRPr>
          </a:p>
          <a:p>
            <a:pPr marL="457200" indent="-457200" fontAlgn="auto">
              <a:spcBef>
                <a:spcPts val="0"/>
              </a:spcBef>
              <a:spcAft>
                <a:spcPts val="0"/>
              </a:spcAft>
              <a:buFont typeface="Arial" panose="020B0604020202020204" pitchFamily="34" charset="0"/>
              <a:buChar char="•"/>
              <a:defRPr/>
            </a:pPr>
            <a:r>
              <a:rPr lang="en-US" sz="2000" dirty="0" smtClean="0">
                <a:latin typeface="Arial" pitchFamily="34" charset="0"/>
                <a:ea typeface="ヒラギノ角ゴ Pro W3" charset="-128"/>
              </a:rPr>
              <a:t>Training </a:t>
            </a:r>
            <a:r>
              <a:rPr lang="en-US" sz="2000" dirty="0">
                <a:latin typeface="Arial" pitchFamily="34" charset="0"/>
                <a:ea typeface="ヒラギノ角ゴ Pro W3" charset="-128"/>
              </a:rPr>
              <a:t>and Technical Assistance to DEI Projects is provided under U.S. DOLETA contract with NDI Consulting, Inc. and the National Disability Institute (NDI).</a:t>
            </a:r>
          </a:p>
          <a:p>
            <a:pPr marL="566737" indent="-457200" fontAlgn="auto">
              <a:spcBef>
                <a:spcPts val="0"/>
              </a:spcBef>
              <a:spcAft>
                <a:spcPts val="0"/>
              </a:spcAft>
              <a:buFont typeface="Arial" panose="020B0604020202020204" pitchFamily="34" charset="0"/>
              <a:buChar char="•"/>
              <a:defRPr/>
            </a:pPr>
            <a:endParaRPr lang="en-US" sz="2000" dirty="0">
              <a:solidFill>
                <a:srgbClr val="2304DE"/>
              </a:solidFill>
              <a:latin typeface="Arial" pitchFamily="34" charset="0"/>
              <a:ea typeface="ヒラギノ角ゴ Pro W3" charset="-128"/>
            </a:endParaRPr>
          </a:p>
          <a:p>
            <a:pPr marL="457200" indent="-457200" fontAlgn="auto">
              <a:lnSpc>
                <a:spcPct val="80000"/>
              </a:lnSpc>
              <a:spcBef>
                <a:spcPts val="0"/>
              </a:spcBef>
              <a:spcAft>
                <a:spcPts val="0"/>
              </a:spcAft>
              <a:buFont typeface="Arial" panose="020B0604020202020204" pitchFamily="34" charset="0"/>
              <a:buChar char="•"/>
              <a:defRPr/>
            </a:pPr>
            <a:r>
              <a:rPr lang="en-US" sz="2000" dirty="0">
                <a:latin typeface="Arial" pitchFamily="34" charset="0"/>
                <a:ea typeface="ヒラギノ角ゴ Pro W3" charset="-128"/>
              </a:rPr>
              <a:t>Evaluation of the impact of the DEI Projects implementation and outcomes will be provided under U.S. DOL ODEP contract with Social Dynamics and its partners.</a:t>
            </a:r>
            <a:endParaRPr lang="en-US" sz="2000" dirty="0">
              <a:solidFill>
                <a:srgbClr val="FF0000"/>
              </a:solidFill>
              <a:latin typeface="Arial" pitchFamily="34" charset="0"/>
              <a:ea typeface="ヒラギノ角ゴ Pro W3" charset="-128"/>
            </a:endParaRPr>
          </a:p>
        </p:txBody>
      </p:sp>
      <p:pic>
        <p:nvPicPr>
          <p:cNvPr id="8" name="Picture 2" descr="C:\Users\mkennedy\Documents\NDI\DEI\DEI BRANDING\DEI Logos hi_low\DEI_Logo_l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19113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449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66800"/>
          </a:xfrm>
          <a:prstGeom prst="rect">
            <a:avLst/>
          </a:prstGeom>
        </p:spPr>
        <p:txBody>
          <a:bodyPr anchor="ctr" anchorCtr="1">
            <a:normAutofit/>
          </a:bodyPr>
          <a:lstStyle/>
          <a:p>
            <a:pPr eaLnBrk="1" hangingPunct="1">
              <a:defRPr/>
            </a:pPr>
            <a:r>
              <a:rPr lang="en-US" altLang="en-US" dirty="0" smtClean="0">
                <a:ln>
                  <a:noFill/>
                </a:ln>
                <a:effectLst>
                  <a:outerShdw blurRad="38100" dist="38100" dir="2700000" algn="tl">
                    <a:srgbClr val="C0C0C0"/>
                  </a:outerShdw>
                </a:effectLst>
              </a:rPr>
              <a:t>FINAL WORD FROM RANDEE</a:t>
            </a:r>
          </a:p>
        </p:txBody>
      </p:sp>
      <p:sp>
        <p:nvSpPr>
          <p:cNvPr id="7" name="Content Placeholder 2"/>
          <p:cNvSpPr txBox="1">
            <a:spLocks/>
          </p:cNvSpPr>
          <p:nvPr/>
        </p:nvSpPr>
        <p:spPr>
          <a:xfrm>
            <a:off x="2743200" y="28194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Moderator: Randee Chafkin</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Title: Workforce Development Specialist</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a:t>
            </a:r>
            <a:r>
              <a:rPr lang="en-US" altLang="en-US" sz="2000" dirty="0" smtClean="0">
                <a:latin typeface="Arial" pitchFamily="34" charset="0"/>
              </a:rPr>
              <a:t>Employment and Training Administration</a:t>
            </a:r>
          </a:p>
        </p:txBody>
      </p:sp>
      <p:sp>
        <p:nvSpPr>
          <p:cNvPr id="27652"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04FD84E4-2570-4103-AA22-75E23D34B5DA}" type="slidenum">
              <a:rPr lang="en-US" altLang="en-US" sz="1200">
                <a:solidFill>
                  <a:schemeClr val="tx1"/>
                </a:solidFill>
              </a:rPr>
              <a:pPr algn="r" eaLnBrk="1" hangingPunct="1">
                <a:spcBef>
                  <a:spcPct val="0"/>
                </a:spcBef>
                <a:spcAft>
                  <a:spcPct val="0"/>
                </a:spcAft>
                <a:buFontTx/>
                <a:buNone/>
              </a:pPr>
              <a:t>40</a:t>
            </a:fld>
            <a:endParaRPr lang="en-US" altLang="en-US" sz="1200">
              <a:solidFill>
                <a:schemeClr val="tx1"/>
              </a:solidFill>
            </a:endParaRPr>
          </a:p>
        </p:txBody>
      </p:sp>
      <p:sp>
        <p:nvSpPr>
          <p:cNvPr id="27653" name="Footer Placeholder 5"/>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a:solidFill>
                  <a:schemeClr val="bg1"/>
                </a:solidFill>
              </a:rPr>
              <a:t>#</a:t>
            </a:r>
          </a:p>
        </p:txBody>
      </p:sp>
      <p:pic>
        <p:nvPicPr>
          <p:cNvPr id="27654" name="Content Placeholder 14" descr="randeeprof.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62000" y="2743200"/>
            <a:ext cx="1219200" cy="1600200"/>
          </a:xfrm>
        </p:spPr>
      </p:pic>
    </p:spTree>
    <p:extLst>
      <p:ext uri="{BB962C8B-B14F-4D97-AF65-F5344CB8AC3E}">
        <p14:creationId xmlns:p14="http://schemas.microsoft.com/office/powerpoint/2010/main" val="38746024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Chat</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41</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4099" name="Picture 3" descr="C:\Users\mlamb\AppData\Local\Microsoft\Windows\Temporary Internet Files\Content.IE5\1QJXKSNR\MP9004395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984959"/>
            <a:ext cx="4953965" cy="2968041"/>
          </a:xfrm>
          <a:prstGeom prst="roundRect">
            <a:avLst>
              <a:gd name="adj" fmla="val 4167"/>
            </a:avLst>
          </a:prstGeom>
          <a:solidFill>
            <a:srgbClr val="FFFFFF"/>
          </a:solidFill>
          <a:ln w="76200" cap="sq">
            <a:solidFill>
              <a:schemeClr val="tx2"/>
            </a:solidFill>
            <a:miter lim="800000"/>
          </a:ln>
          <a:effectLst>
            <a:reflection blurRad="6350" stA="50000" endA="275" endPos="40000" dist="101600" dir="5400000" sy="-100000" algn="bl" rotWithShape="0"/>
          </a:effectLst>
          <a:scene3d>
            <a:camera prst="orthographicFront"/>
            <a:lightRig rig="threePt" dir="t">
              <a:rot lat="0" lon="0" rev="2700000"/>
            </a:lightRig>
          </a:scene3d>
          <a:sp3d>
            <a:bevelT h="38100"/>
            <a:contourClr>
              <a:srgbClr val="C0C0C0"/>
            </a:contourClr>
          </a:sp3d>
          <a:extLst/>
        </p:spPr>
      </p:pic>
      <p:sp>
        <p:nvSpPr>
          <p:cNvPr id="7" name="Pentagon 6"/>
          <p:cNvSpPr/>
          <p:nvPr/>
        </p:nvSpPr>
        <p:spPr>
          <a:xfrm>
            <a:off x="76200" y="2494543"/>
            <a:ext cx="4648200" cy="1848857"/>
          </a:xfrm>
          <a:prstGeom prst="homePlate">
            <a:avLst>
              <a:gd name="adj" fmla="val 45640"/>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rgbClr val="C00000"/>
              </a:solidFill>
              <a:latin typeface="Arial" pitchFamily="34" charset="0"/>
              <a:cs typeface="Arial" pitchFamily="34" charset="0"/>
            </a:endParaRPr>
          </a:p>
          <a:p>
            <a:pPr algn="ctr"/>
            <a:r>
              <a:rPr lang="en-US" sz="2000" dirty="0" smtClean="0">
                <a:solidFill>
                  <a:srgbClr val="C00000"/>
                </a:solidFill>
                <a:latin typeface="Arial" pitchFamily="34" charset="0"/>
                <a:cs typeface="Arial" pitchFamily="34" charset="0"/>
              </a:rPr>
              <a:t>What are your thoughts/questions about </a:t>
            </a:r>
            <a:r>
              <a:rPr lang="en-US" sz="2000" dirty="0">
                <a:solidFill>
                  <a:srgbClr val="C00000"/>
                </a:solidFill>
                <a:latin typeface="Arial" pitchFamily="34" charset="0"/>
                <a:cs typeface="Arial" pitchFamily="34" charset="0"/>
              </a:rPr>
              <a:t>The </a:t>
            </a:r>
            <a:r>
              <a:rPr lang="en-US" sz="2000" dirty="0" smtClean="0">
                <a:solidFill>
                  <a:srgbClr val="C00000"/>
                </a:solidFill>
                <a:latin typeface="Arial" pitchFamily="34" charset="0"/>
                <a:cs typeface="Arial" pitchFamily="34" charset="0"/>
              </a:rPr>
              <a:t>Integrated Resource Team (IRT)?</a:t>
            </a:r>
            <a:r>
              <a:rPr lang="en-US" sz="2000" dirty="0">
                <a:solidFill>
                  <a:srgbClr val="C00000"/>
                </a:solidFill>
                <a:latin typeface="Arial" pitchFamily="34" charset="0"/>
                <a:cs typeface="Arial" pitchFamily="34" charset="0"/>
              </a:rPr>
              <a:t/>
            </a:r>
            <a:br>
              <a:rPr lang="en-US" sz="2000" dirty="0">
                <a:solidFill>
                  <a:srgbClr val="C00000"/>
                </a:solidFill>
                <a:latin typeface="Arial" pitchFamily="34" charset="0"/>
                <a:cs typeface="Arial" pitchFamily="34" charset="0"/>
              </a:rPr>
            </a:br>
            <a:endParaRPr lang="en-US" sz="2000" dirty="0">
              <a:solidFill>
                <a:srgbClr val="C00000"/>
              </a:solidFill>
              <a:latin typeface="Arial" pitchFamily="34" charset="0"/>
              <a:cs typeface="Arial" pitchFamily="34" charset="0"/>
            </a:endParaRPr>
          </a:p>
          <a:p>
            <a:pPr algn="ctr"/>
            <a:endParaRPr lang="en-US" dirty="0"/>
          </a:p>
        </p:txBody>
      </p:sp>
    </p:spTree>
    <p:extLst>
      <p:ext uri="{BB962C8B-B14F-4D97-AF65-F5344CB8AC3E}">
        <p14:creationId xmlns:p14="http://schemas.microsoft.com/office/powerpoint/2010/main" val="39294544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enter your questions </a:t>
            </a:r>
            <a:r>
              <a:rPr lang="en-US" dirty="0" smtClean="0"/>
              <a:t>in </a:t>
            </a:r>
            <a:r>
              <a:rPr lang="en-US" dirty="0"/>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42</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28194069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4627"/>
          <a:stretch/>
        </p:blipFill>
        <p:spPr>
          <a:xfrm>
            <a:off x="4419600" y="1088408"/>
            <a:ext cx="4724399" cy="5769592"/>
          </a:xfrm>
          <a:prstGeom prst="rect">
            <a:avLst/>
          </a:prstGeom>
        </p:spPr>
      </p:pic>
      <p:sp>
        <p:nvSpPr>
          <p:cNvPr id="2" name="Title 1"/>
          <p:cNvSpPr>
            <a:spLocks noGrp="1"/>
          </p:cNvSpPr>
          <p:nvPr>
            <p:ph type="title"/>
          </p:nvPr>
        </p:nvSpPr>
        <p:spPr/>
        <p:txBody>
          <a:bodyPr/>
          <a:lstStyle/>
          <a:p>
            <a:r>
              <a:rPr lang="en-US" dirty="0" smtClean="0"/>
              <a:t>Speakers’ Contact Information</a:t>
            </a:r>
            <a:endParaRPr lang="en-US" dirty="0"/>
          </a:p>
        </p:txBody>
      </p:sp>
      <p:sp>
        <p:nvSpPr>
          <p:cNvPr id="5" name="Rounded Rectangle 4"/>
          <p:cNvSpPr/>
          <p:nvPr/>
        </p:nvSpPr>
        <p:spPr>
          <a:xfrm>
            <a:off x="152400" y="1400572"/>
            <a:ext cx="5334000" cy="1629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Speaker:	Miranda Kennedy</a:t>
            </a:r>
          </a:p>
          <a:p>
            <a:r>
              <a:rPr lang="en-US" sz="1600" dirty="0" smtClean="0">
                <a:solidFill>
                  <a:srgbClr val="C00000"/>
                </a:solidFill>
                <a:latin typeface="Tahoma" pitchFamily="34" charset="0"/>
              </a:rPr>
              <a:t>Title: IRT Subject Matter Expert		</a:t>
            </a:r>
          </a:p>
          <a:p>
            <a:r>
              <a:rPr lang="en-US" sz="1600" dirty="0" smtClean="0">
                <a:solidFill>
                  <a:srgbClr val="C00000"/>
                </a:solidFill>
                <a:latin typeface="Tahoma" pitchFamily="34" charset="0"/>
              </a:rPr>
              <a:t>Organization: National Disability Institute	</a:t>
            </a:r>
          </a:p>
          <a:p>
            <a:r>
              <a:rPr lang="en-US" sz="1600" dirty="0" smtClean="0">
                <a:solidFill>
                  <a:srgbClr val="C00000"/>
                </a:solidFill>
                <a:latin typeface="Tahoma" pitchFamily="34" charset="0"/>
              </a:rPr>
              <a:t>Email: mkennedy@ndi-inc.org		</a:t>
            </a:r>
          </a:p>
          <a:p>
            <a:r>
              <a:rPr lang="en-US" sz="1600" dirty="0" smtClean="0">
                <a:solidFill>
                  <a:srgbClr val="C00000"/>
                </a:solidFill>
                <a:latin typeface="Tahoma" pitchFamily="34" charset="0"/>
              </a:rPr>
              <a:t>Telephone: 720-890-3990	</a:t>
            </a:r>
            <a:endParaRPr lang="en-US" sz="1600" dirty="0">
              <a:solidFill>
                <a:srgbClr val="C00000"/>
              </a:solidFill>
              <a:latin typeface="Tahoma" pitchFamily="34" charset="0"/>
            </a:endParaRPr>
          </a:p>
          <a:p>
            <a:endParaRPr lang="en-US" sz="1600" dirty="0" smtClean="0">
              <a:solidFill>
                <a:srgbClr val="C00000"/>
              </a:solidFill>
              <a:latin typeface="Tahoma" pitchFamily="34" charset="0"/>
            </a:endParaRPr>
          </a:p>
        </p:txBody>
      </p:sp>
      <p:sp>
        <p:nvSpPr>
          <p:cNvPr id="6" name="Rounded Rectangle 5"/>
          <p:cNvSpPr/>
          <p:nvPr/>
        </p:nvSpPr>
        <p:spPr>
          <a:xfrm>
            <a:off x="152400" y="3171428"/>
            <a:ext cx="5358114" cy="1476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Speaker: Brian Ingram</a:t>
            </a:r>
          </a:p>
          <a:p>
            <a:r>
              <a:rPr lang="en-US" sz="1600" dirty="0" smtClean="0">
                <a:solidFill>
                  <a:srgbClr val="C00000"/>
                </a:solidFill>
                <a:latin typeface="Tahoma" pitchFamily="34" charset="0"/>
              </a:rPr>
              <a:t>Title: IRT Subject Matter Expert</a:t>
            </a:r>
          </a:p>
          <a:p>
            <a:r>
              <a:rPr lang="en-US" sz="1600" dirty="0" smtClean="0">
                <a:solidFill>
                  <a:srgbClr val="C00000"/>
                </a:solidFill>
                <a:latin typeface="Tahoma" pitchFamily="34" charset="0"/>
              </a:rPr>
              <a:t>Organization: National Disability Institute</a:t>
            </a:r>
          </a:p>
          <a:p>
            <a:r>
              <a:rPr lang="en-US" sz="1600" dirty="0" smtClean="0">
                <a:solidFill>
                  <a:srgbClr val="C00000"/>
                </a:solidFill>
                <a:latin typeface="Tahoma" pitchFamily="34" charset="0"/>
              </a:rPr>
              <a:t>Email: bingram@ndi-inc.org</a:t>
            </a:r>
          </a:p>
          <a:p>
            <a:r>
              <a:rPr lang="en-US" sz="1600" dirty="0" smtClean="0">
                <a:solidFill>
                  <a:srgbClr val="C00000"/>
                </a:solidFill>
                <a:latin typeface="Tahoma" pitchFamily="34" charset="0"/>
              </a:rPr>
              <a:t>Telephone: 503-913-3169</a:t>
            </a:r>
          </a:p>
          <a:p>
            <a:endParaRPr lang="en-US" sz="1600" dirty="0" smtClean="0">
              <a:solidFill>
                <a:srgbClr val="C00000"/>
              </a:solidFill>
              <a:latin typeface="Tahom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43</a:t>
            </a:fld>
            <a:endParaRPr lang="en-US" dirty="0"/>
          </a:p>
        </p:txBody>
      </p:sp>
      <p:sp>
        <p:nvSpPr>
          <p:cNvPr id="7" name="Footer Placeholder 6"/>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42082581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600200"/>
            <a:ext cx="7620000" cy="4525963"/>
          </a:xfrm>
        </p:spPr>
        <p:txBody>
          <a:bodyPr>
            <a:normAutofit/>
          </a:bodyPr>
          <a:lstStyle/>
          <a:p>
            <a:pPr marL="0" indent="0" algn="ctr">
              <a:buNone/>
            </a:pPr>
            <a:endParaRPr lang="en-US" dirty="0" smtClean="0"/>
          </a:p>
          <a:p>
            <a:pPr marL="0" indent="0" algn="ctr">
              <a:buNone/>
            </a:pPr>
            <a:endParaRPr lang="en-US" dirty="0"/>
          </a:p>
          <a:p>
            <a:pPr marL="0" indent="0" algn="ctr">
              <a:buNone/>
            </a:pPr>
            <a:r>
              <a:rPr lang="en-US" sz="5400" b="1" i="1" dirty="0" smtClean="0">
                <a:solidFill>
                  <a:srgbClr val="FF0000"/>
                </a:solidFill>
                <a:effectLst>
                  <a:outerShdw blurRad="38100" dist="38100" dir="2700000" algn="tl">
                    <a:srgbClr val="000000">
                      <a:alpha val="43137"/>
                    </a:srgbClr>
                  </a:outerShdw>
                </a:effectLst>
                <a:latin typeface="Comic Sans MS" pitchFamily="66" charset="0"/>
              </a:rPr>
              <a:t>Thank You!</a:t>
            </a:r>
          </a:p>
          <a:p>
            <a:pPr marL="0" indent="0" algn="ctr">
              <a:buNone/>
            </a:pPr>
            <a:endParaRPr lang="en-US" sz="2400" dirty="0" smtClean="0">
              <a:effectLst>
                <a:outerShdw blurRad="38100" dist="38100" dir="2700000" algn="tl">
                  <a:srgbClr val="000000">
                    <a:alpha val="43137"/>
                  </a:srgbClr>
                </a:outerShdw>
              </a:effectLst>
            </a:endParaRPr>
          </a:p>
          <a:p>
            <a:pPr marL="0" indent="0" algn="ctr">
              <a:buNone/>
            </a:pPr>
            <a:endParaRPr lang="en-US" sz="2400" dirty="0" smtClean="0">
              <a:effectLst>
                <a:outerShdw blurRad="38100" dist="38100" dir="2700000" algn="tl">
                  <a:srgbClr val="000000">
                    <a:alpha val="43137"/>
                  </a:srgbClr>
                </a:outerShdw>
              </a:effectLst>
            </a:endParaRPr>
          </a:p>
          <a:p>
            <a:pPr marL="0" indent="0" algn="ctr">
              <a:spcAft>
                <a:spcPts val="0"/>
              </a:spcAft>
              <a:buNone/>
            </a:pPr>
            <a:r>
              <a:rPr lang="en-US" sz="2400" dirty="0" smtClean="0"/>
              <a:t>Find resources for workforce system success at:</a:t>
            </a:r>
          </a:p>
          <a:p>
            <a:pPr marL="0" indent="0" algn="ctr">
              <a:spcAft>
                <a:spcPts val="0"/>
              </a:spcAft>
              <a:buNone/>
            </a:pPr>
            <a:r>
              <a:rPr lang="en-US" sz="2400" dirty="0" smtClean="0">
                <a:hlinkClick r:id="rId3"/>
              </a:rPr>
              <a:t>www.workforce3one.org</a:t>
            </a:r>
            <a:r>
              <a:rPr lang="en-US" sz="2400" dirty="0" smtClean="0"/>
              <a:t> </a:t>
            </a:r>
            <a:endParaRPr lang="en-US" sz="2400" dirty="0"/>
          </a:p>
        </p:txBody>
      </p:sp>
      <p:sp>
        <p:nvSpPr>
          <p:cNvPr id="2" name="Slide Number Placeholder 1"/>
          <p:cNvSpPr>
            <a:spLocks noGrp="1"/>
          </p:cNvSpPr>
          <p:nvPr>
            <p:ph type="sldNum" sz="quarter" idx="12"/>
          </p:nvPr>
        </p:nvSpPr>
        <p:spPr/>
        <p:txBody>
          <a:bodyPr/>
          <a:lstStyle/>
          <a:p>
            <a:fld id="{01723B91-CE10-4F20-890A-0852E2246859}" type="slidenum">
              <a:rPr lang="en-US" smtClean="0"/>
              <a:pPr/>
              <a:t>44</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Learning Objectives</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58815" y="1273215"/>
            <a:ext cx="8449519" cy="4462760"/>
          </a:xfrm>
          <a:prstGeom prst="rect">
            <a:avLst/>
          </a:prstGeom>
          <a:noFill/>
        </p:spPr>
        <p:txBody>
          <a:bodyPr wrap="square" rtlCol="0">
            <a:spAutoFit/>
          </a:bodyPr>
          <a:lstStyle/>
          <a:p>
            <a:pPr marL="107950" indent="0">
              <a:buFont typeface="Wingdings 3" pitchFamily="18" charset="2"/>
              <a:buNone/>
              <a:defRPr/>
            </a:pPr>
            <a:r>
              <a:rPr lang="en-US" sz="2800" dirty="0">
                <a:latin typeface="Arial" pitchFamily="34" charset="0"/>
                <a:cs typeface="Arial" pitchFamily="34" charset="0"/>
              </a:rPr>
              <a:t>Upon completion of the Introduction to the IRT training, DEI </a:t>
            </a:r>
            <a:r>
              <a:rPr lang="en-US" sz="2800" dirty="0" smtClean="0">
                <a:latin typeface="Arial" pitchFamily="34" charset="0"/>
                <a:cs typeface="Arial" pitchFamily="34" charset="0"/>
              </a:rPr>
              <a:t>grantees </a:t>
            </a:r>
            <a:r>
              <a:rPr lang="en-US" sz="2800" dirty="0">
                <a:latin typeface="Arial" pitchFamily="34" charset="0"/>
                <a:cs typeface="Arial" pitchFamily="34" charset="0"/>
              </a:rPr>
              <a:t>will know the following</a:t>
            </a:r>
            <a:r>
              <a:rPr lang="en-US" sz="2800" dirty="0" smtClean="0">
                <a:latin typeface="Arial" pitchFamily="34" charset="0"/>
                <a:cs typeface="Arial" pitchFamily="34" charset="0"/>
              </a:rPr>
              <a:t>:</a:t>
            </a:r>
          </a:p>
          <a:p>
            <a:pPr marL="107950" indent="0">
              <a:buFont typeface="Wingdings 3" pitchFamily="18" charset="2"/>
              <a:buNone/>
              <a:defRPr/>
            </a:pPr>
            <a:endParaRPr lang="en-US" sz="2800" dirty="0">
              <a:latin typeface="Arial" pitchFamily="34" charset="0"/>
              <a:cs typeface="Arial" pitchFamily="34" charset="0"/>
            </a:endParaRPr>
          </a:p>
          <a:p>
            <a:pPr marL="457200" indent="-457200">
              <a:buFont typeface="Arial" pitchFamily="34" charset="0"/>
              <a:buChar char="•"/>
              <a:defRPr/>
            </a:pPr>
            <a:r>
              <a:rPr lang="en-US" sz="2400" dirty="0">
                <a:latin typeface="Arial" pitchFamily="34" charset="0"/>
                <a:cs typeface="Arial" pitchFamily="34" charset="0"/>
              </a:rPr>
              <a:t>Why the IRT was developed and the purpose that it serves</a:t>
            </a:r>
          </a:p>
          <a:p>
            <a:pPr marL="457200" indent="-457200">
              <a:buFont typeface="Arial" pitchFamily="34" charset="0"/>
              <a:buChar char="•"/>
              <a:defRPr/>
            </a:pPr>
            <a:r>
              <a:rPr lang="en-US" sz="2400" dirty="0">
                <a:latin typeface="Arial" pitchFamily="34" charset="0"/>
                <a:cs typeface="Arial" pitchFamily="34" charset="0"/>
              </a:rPr>
              <a:t>How an IRT is defined</a:t>
            </a:r>
          </a:p>
          <a:p>
            <a:pPr marL="457200" indent="-457200">
              <a:buFont typeface="Arial" pitchFamily="34" charset="0"/>
              <a:buChar char="•"/>
              <a:defRPr/>
            </a:pPr>
            <a:r>
              <a:rPr lang="en-US" sz="2400" dirty="0">
                <a:latin typeface="Arial" pitchFamily="34" charset="0"/>
                <a:cs typeface="Arial" pitchFamily="34" charset="0"/>
              </a:rPr>
              <a:t>How to Coordinate an IRT</a:t>
            </a:r>
          </a:p>
          <a:p>
            <a:pPr marL="457200" indent="-457200">
              <a:buFont typeface="Arial" pitchFamily="34" charset="0"/>
              <a:buChar char="•"/>
              <a:defRPr/>
            </a:pPr>
            <a:r>
              <a:rPr lang="en-US" sz="2400" dirty="0">
                <a:latin typeface="Arial" pitchFamily="34" charset="0"/>
                <a:cs typeface="Arial" pitchFamily="34" charset="0"/>
              </a:rPr>
              <a:t>The Role of the DRC in relation to the IRT</a:t>
            </a:r>
          </a:p>
          <a:p>
            <a:pPr marL="457200" indent="-457200">
              <a:buFont typeface="Arial" pitchFamily="34" charset="0"/>
              <a:buChar char="•"/>
              <a:defRPr/>
            </a:pPr>
            <a:r>
              <a:rPr lang="en-US" sz="2400" dirty="0">
                <a:latin typeface="Arial" pitchFamily="34" charset="0"/>
                <a:cs typeface="Arial" pitchFamily="34" charset="0"/>
              </a:rPr>
              <a:t>Strategies and Resources to Support the IRT</a:t>
            </a:r>
          </a:p>
          <a:p>
            <a:pPr marL="457200" indent="-457200">
              <a:buFont typeface="Arial" pitchFamily="34" charset="0"/>
              <a:buChar char="•"/>
            </a:pPr>
            <a:endParaRPr lang="en-US" sz="2800" dirty="0">
              <a:latin typeface="Arial" pitchFamily="34" charset="0"/>
              <a:cs typeface="Arial" pitchFamily="34" charset="0"/>
            </a:endParaRPr>
          </a:p>
          <a:p>
            <a:endParaRPr lang="en-US" sz="2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5</a:t>
            </a:fld>
            <a:endParaRPr lang="en-US"/>
          </a:p>
        </p:txBody>
      </p:sp>
    </p:spTree>
    <p:extLst>
      <p:ext uri="{BB962C8B-B14F-4D97-AF65-F5344CB8AC3E}">
        <p14:creationId xmlns:p14="http://schemas.microsoft.com/office/powerpoint/2010/main" val="2227732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66800"/>
          </a:xfrm>
          <a:prstGeom prst="rect">
            <a:avLst/>
          </a:prstGeom>
        </p:spPr>
        <p:txBody>
          <a:bodyPr anchor="ctr" anchorCtr="1">
            <a:normAutofit/>
          </a:bodyPr>
          <a:lstStyle/>
          <a:p>
            <a:pPr eaLnBrk="1" hangingPunct="1">
              <a:defRPr/>
            </a:pPr>
            <a:r>
              <a:rPr lang="en-US" altLang="en-US" dirty="0" smtClean="0">
                <a:ln>
                  <a:noFill/>
                </a:ln>
                <a:effectLst>
                  <a:outerShdw blurRad="38100" dist="38100" dir="2700000" algn="tl">
                    <a:srgbClr val="C0C0C0"/>
                  </a:outerShdw>
                </a:effectLst>
              </a:rPr>
              <a:t>Presenters</a:t>
            </a:r>
          </a:p>
        </p:txBody>
      </p:sp>
      <p:sp>
        <p:nvSpPr>
          <p:cNvPr id="9" name="Content Placeholder 2"/>
          <p:cNvSpPr txBox="1">
            <a:spLocks/>
          </p:cNvSpPr>
          <p:nvPr/>
        </p:nvSpPr>
        <p:spPr>
          <a:xfrm>
            <a:off x="2716213" y="3886200"/>
            <a:ext cx="5410200" cy="1447800"/>
          </a:xfrm>
          <a:prstGeom prst="rect">
            <a:avLst/>
          </a:prstGeom>
          <a:solidFill>
            <a:schemeClr val="bg1">
              <a:lumMod val="75000"/>
              <a:alpha val="85000"/>
            </a:schemeClr>
          </a:solidFill>
        </p:spPr>
        <p:txBody>
          <a:bodyPr>
            <a:no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Presenter: </a:t>
            </a:r>
            <a:r>
              <a:rPr lang="en-US" altLang="en-US" dirty="0" smtClean="0">
                <a:latin typeface="Arial" pitchFamily="34" charset="0"/>
                <a:cs typeface="Arial" pitchFamily="34" charset="0"/>
              </a:rPr>
              <a:t>Brian Ingram</a:t>
            </a:r>
          </a:p>
          <a:p>
            <a:pPr fontAlgn="ctr"/>
            <a:r>
              <a:rPr lang="en-US" altLang="en-US" sz="2000" dirty="0" smtClean="0">
                <a:latin typeface="Arial" pitchFamily="34" charset="0"/>
                <a:cs typeface="Arial" pitchFamily="34" charset="0"/>
              </a:rPr>
              <a:t>Title: </a:t>
            </a:r>
            <a:r>
              <a:rPr lang="en-US" dirty="0" smtClean="0">
                <a:latin typeface="Arial" panose="020B0604020202020204" pitchFamily="34" charset="0"/>
                <a:cs typeface="Arial" panose="020B0604020202020204" pitchFamily="34" charset="0"/>
              </a:rPr>
              <a:t>IRT Subject Matter Expert, NDI Technical Assistance Team</a:t>
            </a:r>
            <a:endParaRPr lang="en-US" altLang="en-US" dirty="0" smtClean="0">
              <a:latin typeface="Arial" pitchFamily="34" charset="0"/>
              <a:cs typeface="Arial" pitchFamily="34" charset="0"/>
            </a:endParaRP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a:t>
            </a:r>
            <a:r>
              <a:rPr lang="en-US" altLang="en-US" dirty="0" smtClean="0">
                <a:latin typeface="Arial" pitchFamily="34" charset="0"/>
                <a:cs typeface="Arial" pitchFamily="34" charset="0"/>
              </a:rPr>
              <a:t>National Disability Institute</a:t>
            </a:r>
          </a:p>
        </p:txBody>
      </p:sp>
      <p:sp>
        <p:nvSpPr>
          <p:cNvPr id="7173"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C4DEFD1C-5500-455F-8B4A-F8A2ABEEE2CF}" type="slidenum">
              <a:rPr lang="en-US" altLang="en-US" sz="1200">
                <a:solidFill>
                  <a:schemeClr val="tx1"/>
                </a:solidFill>
              </a:rPr>
              <a:pPr algn="r" eaLnBrk="1" hangingPunct="1">
                <a:spcBef>
                  <a:spcPct val="0"/>
                </a:spcBef>
                <a:spcAft>
                  <a:spcPct val="0"/>
                </a:spcAft>
                <a:buFontTx/>
                <a:buNone/>
              </a:pPr>
              <a:t>6</a:t>
            </a:fld>
            <a:endParaRPr lang="en-US" altLang="en-US" sz="1200" dirty="0">
              <a:solidFill>
                <a:schemeClr val="tx1"/>
              </a:solidFill>
            </a:endParaRPr>
          </a:p>
        </p:txBody>
      </p:sp>
      <p:sp>
        <p:nvSpPr>
          <p:cNvPr id="7174" name="Footer Placeholder 5"/>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dirty="0">
                <a:solidFill>
                  <a:schemeClr val="bg1"/>
                </a:solidFill>
              </a:rPr>
              <a:t>#</a:t>
            </a:r>
          </a:p>
        </p:txBody>
      </p:sp>
      <p:pic>
        <p:nvPicPr>
          <p:cNvPr id="10" name="Picture 2" descr="C:\Users\mkennedy\Documents\NDI\DEI\DEI BRANDING\DEI Logos hi_low\DEI_Logo_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19113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bingram\Pictures\bing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809" y="3886200"/>
            <a:ext cx="11811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hoto of Miranda Kennedy" title="Photo  of Miranda Kennedy"/>
          <p:cNvPicPr>
            <a:picLocks noChangeAspect="1" noChangeArrowheads="1"/>
          </p:cNvPicPr>
          <p:nvPr/>
        </p:nvPicPr>
        <p:blipFill>
          <a:blip r:embed="rId5"/>
          <a:srcRect/>
          <a:stretch>
            <a:fillRect/>
          </a:stretch>
        </p:blipFill>
        <p:spPr bwMode="auto">
          <a:xfrm>
            <a:off x="792992" y="1905000"/>
            <a:ext cx="1219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a:xfrm>
            <a:off x="2703703" y="191751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Presenter: </a:t>
            </a:r>
            <a:r>
              <a:rPr lang="en-US" altLang="en-US" dirty="0" smtClean="0">
                <a:latin typeface="Arial" pitchFamily="34" charset="0"/>
                <a:cs typeface="Arial" pitchFamily="34" charset="0"/>
              </a:rPr>
              <a:t>Miranda Kennedy</a:t>
            </a:r>
            <a:r>
              <a:rPr lang="en-US" altLang="en-US" dirty="0" smtClean="0">
                <a:latin typeface="Arial" pitchFamily="34" charset="0"/>
              </a:rPr>
              <a:t> </a:t>
            </a:r>
            <a:endParaRPr lang="en-US" altLang="en-US" dirty="0" smtClean="0">
              <a:latin typeface="Arial" pitchFamily="34" charset="0"/>
              <a:cs typeface="Arial" pitchFamily="34" charset="0"/>
            </a:endParaRP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Title: </a:t>
            </a:r>
            <a:r>
              <a:rPr lang="en-US" altLang="en-US" dirty="0" smtClean="0">
                <a:latin typeface="Arial" pitchFamily="34" charset="0"/>
                <a:cs typeface="Arial" pitchFamily="34" charset="0"/>
              </a:rPr>
              <a:t>IRT Subject Matter Expert, NDI Technical Assistance Team</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a:t>
            </a:r>
            <a:r>
              <a:rPr lang="en-US" altLang="en-US" dirty="0" smtClean="0">
                <a:latin typeface="Arial" pitchFamily="34" charset="0"/>
                <a:cs typeface="Arial" pitchFamily="34" charset="0"/>
              </a:rPr>
              <a:t>National Disability Institute</a:t>
            </a:r>
          </a:p>
        </p:txBody>
      </p:sp>
    </p:spTree>
    <p:extLst>
      <p:ext uri="{BB962C8B-B14F-4D97-AF65-F5344CB8AC3E}">
        <p14:creationId xmlns:p14="http://schemas.microsoft.com/office/powerpoint/2010/main" val="2182823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Agenda</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58815" y="1273215"/>
            <a:ext cx="8449519" cy="4573560"/>
          </a:xfrm>
          <a:prstGeom prst="rect">
            <a:avLst/>
          </a:prstGeom>
          <a:noFill/>
        </p:spPr>
        <p:txBody>
          <a:bodyPr wrap="square" rtlCol="0">
            <a:spAutoFit/>
          </a:bodyPr>
          <a:lstStyle/>
          <a:p>
            <a:pPr marL="342900" indent="-342900">
              <a:lnSpc>
                <a:spcPct val="80000"/>
              </a:lnSpc>
              <a:spcBef>
                <a:spcPts val="0"/>
              </a:spcBef>
              <a:buClr>
                <a:srgbClr val="0071C2"/>
              </a:buClr>
              <a:buFont typeface="Arial" pitchFamily="34" charset="0"/>
              <a:buChar char="•"/>
              <a:defRPr/>
            </a:pPr>
            <a:r>
              <a:rPr lang="en-US" sz="2400" kern="0" dirty="0">
                <a:solidFill>
                  <a:srgbClr val="000000"/>
                </a:solidFill>
                <a:latin typeface="Arial" pitchFamily="34" charset="0"/>
                <a:cs typeface="Arial" pitchFamily="34" charset="0"/>
              </a:rPr>
              <a:t>Background on IRT Model</a:t>
            </a:r>
          </a:p>
          <a:p>
            <a:pPr marL="285750" indent="-285750">
              <a:lnSpc>
                <a:spcPct val="80000"/>
              </a:lnSpc>
              <a:buClr>
                <a:srgbClr val="0071C2"/>
              </a:buClr>
              <a:buFont typeface="Arial" pitchFamily="34" charset="0"/>
              <a:buChar char="•"/>
              <a:defRPr/>
            </a:pPr>
            <a:endParaRPr lang="en-US" sz="1600" kern="0" dirty="0">
              <a:solidFill>
                <a:srgbClr val="000000"/>
              </a:solidFill>
              <a:latin typeface="Arial" pitchFamily="34" charset="0"/>
              <a:cs typeface="Arial" pitchFamily="34" charset="0"/>
            </a:endParaRPr>
          </a:p>
          <a:p>
            <a:pPr marL="342900" indent="-342900">
              <a:lnSpc>
                <a:spcPct val="80000"/>
              </a:lnSpc>
              <a:spcBef>
                <a:spcPts val="0"/>
              </a:spcBef>
              <a:buClr>
                <a:srgbClr val="0071C2"/>
              </a:buClr>
              <a:buFont typeface="Arial" pitchFamily="34" charset="0"/>
              <a:buChar char="•"/>
              <a:defRPr/>
            </a:pPr>
            <a:r>
              <a:rPr lang="en-US" sz="2400" kern="0" dirty="0">
                <a:solidFill>
                  <a:srgbClr val="000000"/>
                </a:solidFill>
                <a:latin typeface="Arial" pitchFamily="34" charset="0"/>
                <a:cs typeface="Arial" pitchFamily="34" charset="0"/>
              </a:rPr>
              <a:t>Defining an IRT</a:t>
            </a:r>
          </a:p>
          <a:p>
            <a:pPr marL="285750" indent="-285750">
              <a:lnSpc>
                <a:spcPct val="80000"/>
              </a:lnSpc>
              <a:buClr>
                <a:srgbClr val="0071C2"/>
              </a:buClr>
              <a:buFont typeface="Arial" pitchFamily="34" charset="0"/>
              <a:buChar char="•"/>
              <a:defRPr/>
            </a:pPr>
            <a:endParaRPr lang="en-US" sz="1600" kern="0" dirty="0">
              <a:solidFill>
                <a:srgbClr val="000000"/>
              </a:solidFill>
              <a:latin typeface="Arial" pitchFamily="34" charset="0"/>
              <a:cs typeface="Arial" pitchFamily="34" charset="0"/>
            </a:endParaRPr>
          </a:p>
          <a:p>
            <a:pPr marL="342900" indent="-342900">
              <a:lnSpc>
                <a:spcPct val="80000"/>
              </a:lnSpc>
              <a:spcBef>
                <a:spcPts val="0"/>
              </a:spcBef>
              <a:buClr>
                <a:srgbClr val="0071C2"/>
              </a:buClr>
              <a:buFont typeface="Arial" pitchFamily="34" charset="0"/>
              <a:buChar char="•"/>
              <a:defRPr/>
            </a:pPr>
            <a:r>
              <a:rPr lang="en-US" sz="2400" kern="0" dirty="0">
                <a:solidFill>
                  <a:srgbClr val="000000"/>
                </a:solidFill>
                <a:latin typeface="Arial" pitchFamily="34" charset="0"/>
                <a:cs typeface="Arial" pitchFamily="34" charset="0"/>
              </a:rPr>
              <a:t>Coordination of an IRT</a:t>
            </a:r>
          </a:p>
          <a:p>
            <a:pPr marL="285750" indent="-285750">
              <a:lnSpc>
                <a:spcPct val="80000"/>
              </a:lnSpc>
              <a:buClr>
                <a:srgbClr val="0071C2"/>
              </a:buClr>
              <a:buFont typeface="Arial" pitchFamily="34" charset="0"/>
              <a:buChar char="•"/>
              <a:defRPr/>
            </a:pPr>
            <a:endParaRPr lang="en-US" sz="1600" kern="0" dirty="0">
              <a:solidFill>
                <a:srgbClr val="000000"/>
              </a:solidFill>
              <a:latin typeface="Arial" pitchFamily="34" charset="0"/>
              <a:cs typeface="Arial" pitchFamily="34" charset="0"/>
            </a:endParaRPr>
          </a:p>
          <a:p>
            <a:pPr marL="342900" indent="-342900">
              <a:lnSpc>
                <a:spcPct val="80000"/>
              </a:lnSpc>
              <a:spcBef>
                <a:spcPts val="0"/>
              </a:spcBef>
              <a:buClr>
                <a:srgbClr val="0071C2"/>
              </a:buClr>
              <a:buFont typeface="Arial" pitchFamily="34" charset="0"/>
              <a:buChar char="•"/>
              <a:defRPr/>
            </a:pPr>
            <a:r>
              <a:rPr lang="en-US" sz="2400" kern="0" dirty="0">
                <a:solidFill>
                  <a:srgbClr val="000000"/>
                </a:solidFill>
                <a:latin typeface="Arial" pitchFamily="34" charset="0"/>
                <a:cs typeface="Arial" pitchFamily="34" charset="0"/>
              </a:rPr>
              <a:t>IRT &amp; Role of DRCs </a:t>
            </a:r>
          </a:p>
          <a:p>
            <a:pPr marL="285750" indent="-285750">
              <a:lnSpc>
                <a:spcPct val="80000"/>
              </a:lnSpc>
              <a:buClr>
                <a:srgbClr val="0071C2"/>
              </a:buClr>
              <a:buFont typeface="Arial" pitchFamily="34" charset="0"/>
              <a:buChar char="•"/>
              <a:defRPr/>
            </a:pPr>
            <a:endParaRPr lang="en-US" sz="1600" kern="0" dirty="0">
              <a:solidFill>
                <a:srgbClr val="000000"/>
              </a:solidFill>
              <a:latin typeface="Arial" pitchFamily="34" charset="0"/>
              <a:cs typeface="Arial" pitchFamily="34" charset="0"/>
            </a:endParaRPr>
          </a:p>
          <a:p>
            <a:pPr marL="342900" indent="-342900">
              <a:lnSpc>
                <a:spcPct val="80000"/>
              </a:lnSpc>
              <a:spcBef>
                <a:spcPts val="0"/>
              </a:spcBef>
              <a:buClr>
                <a:srgbClr val="0071C2"/>
              </a:buClr>
              <a:buFont typeface="Arial" pitchFamily="34" charset="0"/>
              <a:buChar char="•"/>
              <a:defRPr/>
            </a:pPr>
            <a:r>
              <a:rPr lang="en-US" sz="2400" kern="0" dirty="0">
                <a:solidFill>
                  <a:srgbClr val="000000"/>
                </a:solidFill>
                <a:latin typeface="Arial" pitchFamily="34" charset="0"/>
                <a:cs typeface="Arial" pitchFamily="34" charset="0"/>
              </a:rPr>
              <a:t>IRT Examples</a:t>
            </a:r>
          </a:p>
          <a:p>
            <a:pPr marL="285750" indent="-285750">
              <a:lnSpc>
                <a:spcPct val="80000"/>
              </a:lnSpc>
              <a:buClr>
                <a:srgbClr val="0071C2"/>
              </a:buClr>
              <a:buFont typeface="Arial" pitchFamily="34" charset="0"/>
              <a:buChar char="•"/>
              <a:defRPr/>
            </a:pPr>
            <a:endParaRPr lang="en-US" sz="1600" kern="0" dirty="0">
              <a:solidFill>
                <a:srgbClr val="000000"/>
              </a:solidFill>
              <a:latin typeface="Arial" pitchFamily="34" charset="0"/>
              <a:cs typeface="Arial" pitchFamily="34" charset="0"/>
            </a:endParaRPr>
          </a:p>
          <a:p>
            <a:pPr marL="342900" indent="-342900">
              <a:lnSpc>
                <a:spcPct val="80000"/>
              </a:lnSpc>
              <a:spcBef>
                <a:spcPts val="0"/>
              </a:spcBef>
              <a:buClr>
                <a:srgbClr val="0071C2"/>
              </a:buClr>
              <a:buFont typeface="Arial" pitchFamily="34" charset="0"/>
              <a:buChar char="•"/>
              <a:defRPr/>
            </a:pPr>
            <a:r>
              <a:rPr lang="en-US" sz="2400" kern="0" dirty="0">
                <a:solidFill>
                  <a:srgbClr val="000000"/>
                </a:solidFill>
                <a:latin typeface="Arial" pitchFamily="34" charset="0"/>
                <a:cs typeface="Arial" pitchFamily="34" charset="0"/>
              </a:rPr>
              <a:t>IRT Resources</a:t>
            </a:r>
          </a:p>
          <a:p>
            <a:pPr marL="285750" indent="-285750">
              <a:lnSpc>
                <a:spcPct val="80000"/>
              </a:lnSpc>
              <a:buClr>
                <a:srgbClr val="0071C2"/>
              </a:buClr>
              <a:buFont typeface="Arial" pitchFamily="34" charset="0"/>
              <a:buChar char="•"/>
              <a:defRPr/>
            </a:pPr>
            <a:endParaRPr lang="en-US" sz="1600" kern="0" dirty="0">
              <a:solidFill>
                <a:srgbClr val="000000"/>
              </a:solidFill>
              <a:latin typeface="Arial" pitchFamily="34" charset="0"/>
              <a:cs typeface="Arial" pitchFamily="34" charset="0"/>
            </a:endParaRPr>
          </a:p>
          <a:p>
            <a:pPr marL="342900" indent="-342900">
              <a:lnSpc>
                <a:spcPct val="80000"/>
              </a:lnSpc>
              <a:spcBef>
                <a:spcPts val="0"/>
              </a:spcBef>
              <a:buClr>
                <a:srgbClr val="0071C2"/>
              </a:buClr>
              <a:buFont typeface="Arial" pitchFamily="34" charset="0"/>
              <a:buChar char="•"/>
              <a:defRPr/>
            </a:pPr>
            <a:r>
              <a:rPr lang="en-US" sz="2400" kern="0" dirty="0">
                <a:solidFill>
                  <a:srgbClr val="000000"/>
                </a:solidFill>
                <a:latin typeface="Arial" pitchFamily="34" charset="0"/>
                <a:cs typeface="Arial" pitchFamily="34" charset="0"/>
              </a:rPr>
              <a:t>Next Steps</a:t>
            </a:r>
          </a:p>
          <a:p>
            <a:pPr marL="285750" indent="-285750">
              <a:lnSpc>
                <a:spcPct val="80000"/>
              </a:lnSpc>
              <a:buClr>
                <a:srgbClr val="0071C2"/>
              </a:buClr>
              <a:buFont typeface="Arial" pitchFamily="34" charset="0"/>
              <a:buChar char="•"/>
              <a:defRPr/>
            </a:pPr>
            <a:endParaRPr lang="en-US" sz="1600" kern="0" dirty="0">
              <a:solidFill>
                <a:srgbClr val="000000"/>
              </a:solidFill>
              <a:latin typeface="Arial" pitchFamily="34" charset="0"/>
              <a:cs typeface="Arial" pitchFamily="34" charset="0"/>
            </a:endParaRPr>
          </a:p>
          <a:p>
            <a:pPr marL="342900" indent="-342900">
              <a:lnSpc>
                <a:spcPct val="80000"/>
              </a:lnSpc>
              <a:spcBef>
                <a:spcPts val="0"/>
              </a:spcBef>
              <a:buClr>
                <a:srgbClr val="0071C2"/>
              </a:buClr>
              <a:buFont typeface="Arial" pitchFamily="34" charset="0"/>
              <a:buChar char="•"/>
              <a:defRPr/>
            </a:pPr>
            <a:r>
              <a:rPr lang="en-US" sz="2400" kern="0" dirty="0">
                <a:solidFill>
                  <a:srgbClr val="000000"/>
                </a:solidFill>
                <a:latin typeface="Arial" pitchFamily="34" charset="0"/>
                <a:cs typeface="Arial" pitchFamily="34" charset="0"/>
              </a:rPr>
              <a:t>Q&amp;A</a:t>
            </a: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pic>
        <p:nvPicPr>
          <p:cNvPr id="6" name="Picture 7" descr="Picture of Albert Einstein with quote &quot;Everything should be made as simple as possible, but not simpler&quot;" title="Graphic of Poster of Albert Einstein"/>
          <p:cNvPicPr>
            <a:picLocks noChangeAspect="1" noChangeArrowheads="1"/>
          </p:cNvPicPr>
          <p:nvPr/>
        </p:nvPicPr>
        <p:blipFill>
          <a:blip r:embed="rId3"/>
          <a:srcRect/>
          <a:stretch>
            <a:fillRect/>
          </a:stretch>
        </p:blipFill>
        <p:spPr bwMode="auto">
          <a:xfrm>
            <a:off x="4572000" y="1273214"/>
            <a:ext cx="4236334" cy="467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3E23CBBA-0DF3-B04E-9C3F-FAEF216CFFF8}" type="slidenum">
              <a:rPr lang="en-US" smtClean="0"/>
              <a:t>7</a:t>
            </a:fld>
            <a:endParaRPr lang="en-US"/>
          </a:p>
        </p:txBody>
      </p:sp>
    </p:spTree>
    <p:extLst>
      <p:ext uri="{BB962C8B-B14F-4D97-AF65-F5344CB8AC3E}">
        <p14:creationId xmlns:p14="http://schemas.microsoft.com/office/powerpoint/2010/main" val="1110375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229" b="5483"/>
          <a:stretch/>
        </p:blipFill>
        <p:spPr>
          <a:xfrm>
            <a:off x="0" y="1022464"/>
            <a:ext cx="9144000" cy="5849007"/>
          </a:xfrm>
          <a:prstGeom prst="rect">
            <a:avLst/>
          </a:prstGeom>
        </p:spPr>
      </p:pic>
      <p:sp>
        <p:nvSpPr>
          <p:cNvPr id="2" name="Title 1"/>
          <p:cNvSpPr>
            <a:spLocks noGrp="1"/>
          </p:cNvSpPr>
          <p:nvPr>
            <p:ph type="title"/>
          </p:nvPr>
        </p:nvSpPr>
        <p:spPr/>
        <p:txBody>
          <a:bodyPr>
            <a:normAutofit/>
          </a:bodyPr>
          <a:lstStyle/>
          <a:p>
            <a:endParaRPr lang="en-US" sz="3600" dirty="0"/>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8</a:t>
            </a:fld>
            <a:endParaRPr lang="en-US">
              <a:solidFill>
                <a:prstClr val="black"/>
              </a:solidFill>
            </a:endParaRPr>
          </a:p>
        </p:txBody>
      </p:sp>
      <p:sp>
        <p:nvSpPr>
          <p:cNvPr id="6" name="TextBox 5"/>
          <p:cNvSpPr txBox="1"/>
          <p:nvPr/>
        </p:nvSpPr>
        <p:spPr>
          <a:xfrm>
            <a:off x="2895600" y="1387945"/>
            <a:ext cx="3352800" cy="1754326"/>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Background on </a:t>
            </a:r>
          </a:p>
          <a:p>
            <a:pPr algn="ctr"/>
            <a:r>
              <a:rPr lang="en-US" sz="3600" b="1" dirty="0" smtClean="0">
                <a:latin typeface="Arial" panose="020B0604020202020204" pitchFamily="34" charset="0"/>
                <a:cs typeface="Arial" panose="020B0604020202020204" pitchFamily="34" charset="0"/>
              </a:rPr>
              <a:t>IRT Models</a:t>
            </a:r>
          </a:p>
        </p:txBody>
      </p:sp>
    </p:spTree>
    <p:extLst>
      <p:ext uri="{BB962C8B-B14F-4D97-AF65-F5344CB8AC3E}">
        <p14:creationId xmlns:p14="http://schemas.microsoft.com/office/powerpoint/2010/main" val="1061189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Background on the IRT Model</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47240" y="1273215"/>
            <a:ext cx="8449519" cy="3477875"/>
          </a:xfrm>
          <a:prstGeom prst="rect">
            <a:avLst/>
          </a:prstGeom>
          <a:noFill/>
        </p:spPr>
        <p:txBody>
          <a:bodyPr wrap="square" rtlCol="0">
            <a:spAutoFit/>
          </a:bodyPr>
          <a:lstStyle/>
          <a:p>
            <a:endParaRPr lang="en-US" sz="2000" dirty="0" smtClean="0">
              <a:latin typeface="Arial" charset="0"/>
              <a:cs typeface="Arial" charset="0"/>
            </a:endParaRPr>
          </a:p>
          <a:p>
            <a:endParaRPr lang="en-US" sz="2000" dirty="0">
              <a:latin typeface="Arial" charset="0"/>
              <a:cs typeface="Arial" charset="0"/>
            </a:endParaRPr>
          </a:p>
          <a:p>
            <a:endParaRPr lang="en-US" sz="2000" dirty="0" smtClean="0">
              <a:latin typeface="Arial" charset="0"/>
              <a:cs typeface="Arial" charset="0"/>
            </a:endParaRPr>
          </a:p>
          <a:p>
            <a:pPr marL="342900" indent="-342900">
              <a:buFont typeface="Arial" panose="020B0604020202020204" pitchFamily="34" charset="0"/>
              <a:buChar char="•"/>
            </a:pPr>
            <a:r>
              <a:rPr lang="en-US" sz="2000" dirty="0" smtClean="0">
                <a:latin typeface="Arial" charset="0"/>
                <a:cs typeface="Arial" charset="0"/>
              </a:rPr>
              <a:t>The </a:t>
            </a:r>
            <a:r>
              <a:rPr lang="en-US" sz="2000" dirty="0">
                <a:latin typeface="Arial" charset="0"/>
                <a:cs typeface="Arial" charset="0"/>
              </a:rPr>
              <a:t>Disability Program </a:t>
            </a:r>
            <a:r>
              <a:rPr lang="en-US" sz="2000" dirty="0" smtClean="0">
                <a:latin typeface="Arial" charset="0"/>
                <a:cs typeface="Arial" charset="0"/>
              </a:rPr>
              <a:t>Navigator </a:t>
            </a:r>
            <a:r>
              <a:rPr lang="en-US" sz="2000" dirty="0">
                <a:latin typeface="Arial" charset="0"/>
                <a:cs typeface="Arial" charset="0"/>
              </a:rPr>
              <a:t>(DPN) </a:t>
            </a:r>
            <a:r>
              <a:rPr lang="en-US" sz="2000" dirty="0" smtClean="0">
                <a:latin typeface="Arial" charset="0"/>
                <a:cs typeface="Arial" charset="0"/>
              </a:rPr>
              <a:t>Initiative</a:t>
            </a:r>
            <a:endParaRPr lang="en-US" sz="2000" dirty="0">
              <a:latin typeface="Arial" charset="0"/>
              <a:cs typeface="Arial" charset="0"/>
            </a:endParaRPr>
          </a:p>
          <a:p>
            <a:pPr marL="342900" indent="-342900">
              <a:buFont typeface="Arial" panose="020B0604020202020204" pitchFamily="34" charset="0"/>
              <a:buChar char="•"/>
            </a:pPr>
            <a:endParaRPr lang="en-US" sz="2000" dirty="0" smtClean="0">
              <a:latin typeface="Arial" charset="0"/>
              <a:cs typeface="Arial" charset="0"/>
            </a:endParaRPr>
          </a:p>
          <a:p>
            <a:pPr marL="342900" indent="-342900">
              <a:buFont typeface="Arial" panose="020B0604020202020204" pitchFamily="34" charset="0"/>
              <a:buChar char="•"/>
            </a:pPr>
            <a:endParaRPr lang="en-US" sz="2000" dirty="0">
              <a:latin typeface="Arial" charset="0"/>
              <a:cs typeface="Arial" charset="0"/>
            </a:endParaRPr>
          </a:p>
          <a:p>
            <a:pPr marL="342900" indent="-342900">
              <a:buFont typeface="Arial" panose="020B0604020202020204" pitchFamily="34" charset="0"/>
              <a:buChar char="•"/>
            </a:pPr>
            <a:r>
              <a:rPr lang="en-US" sz="2000" dirty="0" smtClean="0">
                <a:latin typeface="Arial" charset="0"/>
                <a:cs typeface="Arial" charset="0"/>
              </a:rPr>
              <a:t>Disability </a:t>
            </a:r>
            <a:r>
              <a:rPr lang="en-US" sz="2000" dirty="0">
                <a:latin typeface="Arial" charset="0"/>
                <a:cs typeface="Arial" charset="0"/>
              </a:rPr>
              <a:t>Program Navigators (DPNs</a:t>
            </a:r>
            <a:r>
              <a:rPr lang="en-US" sz="2000" dirty="0" smtClean="0">
                <a:latin typeface="Arial" charset="0"/>
                <a:cs typeface="Arial" charset="0"/>
              </a:rPr>
              <a:t>)</a:t>
            </a:r>
            <a:endParaRPr lang="en-US" sz="2000" dirty="0">
              <a:latin typeface="Arial" charset="0"/>
              <a:cs typeface="Arial" charset="0"/>
            </a:endParaRPr>
          </a:p>
          <a:p>
            <a:pPr marL="342900" indent="-342900">
              <a:buFont typeface="Arial" panose="020B0604020202020204" pitchFamily="34" charset="0"/>
              <a:buChar char="•"/>
            </a:pPr>
            <a:endParaRPr lang="en-US" sz="2000" dirty="0" smtClean="0">
              <a:latin typeface="Arial" charset="0"/>
              <a:cs typeface="Arial" charset="0"/>
            </a:endParaRPr>
          </a:p>
          <a:p>
            <a:pPr marL="342900" indent="-342900">
              <a:buFont typeface="Arial" panose="020B0604020202020204" pitchFamily="34" charset="0"/>
              <a:buChar char="•"/>
            </a:pPr>
            <a:endParaRPr lang="en-US" sz="2000" dirty="0">
              <a:latin typeface="Arial" charset="0"/>
              <a:cs typeface="Arial" charset="0"/>
            </a:endParaRPr>
          </a:p>
          <a:p>
            <a:pPr marL="342900" indent="-342900">
              <a:buFont typeface="Arial" panose="020B0604020202020204" pitchFamily="34" charset="0"/>
              <a:buChar char="•"/>
            </a:pPr>
            <a:r>
              <a:rPr lang="en-US" sz="2000" dirty="0" smtClean="0">
                <a:latin typeface="Arial" charset="0"/>
                <a:cs typeface="Arial" charset="0"/>
              </a:rPr>
              <a:t>Resource Gaps</a:t>
            </a: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9</a:t>
            </a:fld>
            <a:endParaRPr lang="en-US"/>
          </a:p>
        </p:txBody>
      </p:sp>
      <p:pic>
        <p:nvPicPr>
          <p:cNvPr id="1029" name="Picture 5" descr="C:\Users\bingram\AppData\Local\Microsoft\Windows\Temporary Internet Files\Content.IE5\RR2AZARZ\MP90042296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733800"/>
            <a:ext cx="3736573" cy="272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4036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Webinar Title&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Here’s what you can expect to get out of this webinar!&amp;quot;&quot;/&gt;&lt;property id=&quot;20307&quot; value=&quot;264&quot;/&gt;&lt;/object&gt;&lt;object type=&quot;3&quot; unique_id=&quot;11413&quot;&gt;&lt;property id=&quot;20148&quot; value=&quot;5&quot;/&gt;&lt;property id=&quot;20300&quot; value=&quot;Slide 4 - &amp;quot;Agenda&amp;quot;&quot;/&gt;&lt;property id=&quot;20307&quot; value=&quot;266&quot;/&gt;&lt;/object&gt;&lt;object type=&quot;3&quot; unique_id=&quot;11414&quot;&gt;&lt;property id=&quot;20148&quot; value=&quot;5&quot;/&gt;&lt;property id=&quot;20300&quot; value=&quot;Slide 5 - &amp;quot;Moderator&amp;quot;&quot;/&gt;&lt;property id=&quot;20307&quot; value=&quot;261&quot;/&gt;&lt;/object&gt;&lt;object type=&quot;3&quot; unique_id=&quot;11415&quot;&gt;&lt;property id=&quot;20148&quot; value=&quot;5&quot;/&gt;&lt;property id=&quot;20300&quot; value=&quot;Slide 6 - &amp;quot;Presenters&amp;quot;&quot;/&gt;&lt;property id=&quot;20307&quot; value=&quot;286&quot;/&gt;&lt;/object&gt;&lt;object type=&quot;3&quot; unique_id=&quot;11416&quot;&gt;&lt;property id=&quot;20148&quot; value=&quot;5&quot;/&gt;&lt;property id=&quot;20300&quot; value=&quot;Slide 8 - &amp;quot;Content Heading &amp;quot;&quot;/&gt;&lt;property id=&quot;20307&quot; value=&quot;271&quot;/&gt;&lt;/object&gt;&lt;object type=&quot;3&quot; unique_id=&quot;11417&quot;&gt;&lt;property id=&quot;20148&quot; value=&quot;5&quot;/&gt;&lt;property id=&quot;20300&quot; value=&quot;Slide 12 - &amp;quot;Open Chat&amp;quot;&quot;/&gt;&lt;property id=&quot;20307&quot; value=&quot;267&quot;/&gt;&lt;/object&gt;&lt;object type=&quot;3&quot; unique_id=&quot;11418&quot;&gt;&lt;property id=&quot;20148&quot; value=&quot;5&quot;/&gt;&lt;property id=&quot;20300&quot; value=&quot;Slide 13 - &amp;quot;Polling Question&amp;quot;&quot;/&gt;&lt;property id=&quot;20307&quot; value=&quot;265&quot;/&gt;&lt;/object&gt;&lt;object type=&quot;3&quot; unique_id=&quot;11420&quot;&gt;&lt;property id=&quot;20148&quot; value=&quot;5&quot;/&gt;&lt;property id=&quot;20300&quot; value=&quot;Slide 14 - &amp;quot;Reminder…&amp;quot;&quot;/&gt;&lt;property id=&quot;20307&quot; value=&quot;276&quot;/&gt;&lt;/object&gt;&lt;object type=&quot;3&quot; unique_id=&quot;11421&quot;&gt;&lt;property id=&quot;20148&quot; value=&quot;5&quot;/&gt;&lt;property id=&quot;20300&quot; value=&quot;Slide 15 - &amp;quot;Resources&amp;quot;&quot;/&gt;&lt;property id=&quot;20307&quot; value=&quot;278&quot;/&gt;&lt;/object&gt;&lt;object type=&quot;3&quot; unique_id=&quot;11422&quot;&gt;&lt;property id=&quot;20148&quot; value=&quot;5&quot;/&gt;&lt;property id=&quot;20300&quot; value=&quot;Slide 16 - &amp;quot;Please enter your questions in the Chat Room! &amp;quot;&quot;/&gt;&lt;property id=&quot;20307&quot; value=&quot;279&quot;/&gt;&lt;/object&gt;&lt;object type=&quot;3&quot; unique_id=&quot;11423&quot;&gt;&lt;property id=&quot;20148&quot; value=&quot;5&quot;/&gt;&lt;property id=&quot;20300&quot; value=&quot;Slide 17 - &amp;quot;Speakers’ Contact Information&amp;quot;&quot;/&gt;&lt;property id=&quot;20307&quot; value=&quot;281&quot;/&gt;&lt;/object&gt;&lt;object type=&quot;3&quot; unique_id=&quot;11424&quot;&gt;&lt;property id=&quot;20148&quot; value=&quot;5&quot;/&gt;&lt;property id=&quot;20300&quot; value=&quot;Slide 18 - &amp;quot;Look for upcoming Webinars in this series!&amp;quot;&quot;/&gt;&lt;property id=&quot;20307&quot; value=&quot;283&quot;/&gt;&lt;/object&gt;&lt;object type=&quot;3&quot; unique_id=&quot;11425&quot;&gt;&lt;property id=&quot;20148&quot; value=&quot;5&quot;/&gt;&lt;property id=&quot;20300&quot; value=&quot;Slide 19&quot;/&gt;&lt;property id=&quot;20307&quot; value=&quot;262&quot;/&gt;&lt;/object&gt;&lt;object type=&quot;3&quot; unique_id=&quot;13267&quot;&gt;&lt;property id=&quot;20148&quot; value=&quot;5&quot;/&gt;&lt;property id=&quot;20300&quot; value=&quot;Slide 7 - &amp;quot;Presenter&amp;quot;&quot;/&gt;&lt;property id=&quot;20307&quot; value=&quot;287&quot;/&gt;&lt;/object&gt;&lt;object type=&quot;3&quot; unique_id=&quot;13268&quot;&gt;&lt;property id=&quot;20148&quot; value=&quot;5&quot;/&gt;&lt;property id=&quot;20300&quot; value=&quot;Slide 10 - &amp;quot;Content Heading &amp;quot;&quot;/&gt;&lt;property id=&quot;20307&quot; value=&quot;289&quot;/&gt;&lt;/object&gt;&lt;object type=&quot;3&quot; unique_id=&quot;13269&quot;&gt;&lt;property id=&quot;20148&quot; value=&quot;5&quot;/&gt;&lt;property id=&quot;20300&quot; value=&quot;Slide 11 - &amp;quot;Content Heading &amp;quot;&quot;/&gt;&lt;property id=&quot;20307&quot; value=&quot;290&quot;/&gt;&lt;/object&gt;&lt;object type=&quot;3&quot; unique_id=&quot;21377&quot;&gt;&lt;property id=&quot;20148&quot; value=&quot;5&quot;/&gt;&lt;property id=&quot;20300&quot; value=&quot;Slide 9 - &amp;quot;Content Heading &amp;quot;&quot;/&gt;&lt;property id=&quot;20307&quot; value=&quot;291&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2471</Words>
  <Application>Microsoft Office PowerPoint</Application>
  <PresentationFormat>On-screen Show (4:3)</PresentationFormat>
  <Paragraphs>473</Paragraphs>
  <Slides>44</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Comic Sans MS</vt:lpstr>
      <vt:lpstr>Tahoma</vt:lpstr>
      <vt:lpstr>Times New Roman</vt:lpstr>
      <vt:lpstr>Verdana</vt:lpstr>
      <vt:lpstr>Wingdings</vt:lpstr>
      <vt:lpstr>Wingdings 3</vt:lpstr>
      <vt:lpstr>ヒラギノ角ゴ Pro W3</vt:lpstr>
      <vt:lpstr>Networking trio design template</vt:lpstr>
      <vt:lpstr>Introduction: Integrated Resource Team (IRT) Model  </vt:lpstr>
      <vt:lpstr>Where are you?</vt:lpstr>
      <vt:lpstr>Moderators</vt:lpstr>
      <vt:lpstr> Disability Employment Initiative</vt:lpstr>
      <vt:lpstr>Learning Objectives</vt:lpstr>
      <vt:lpstr>Presenters</vt:lpstr>
      <vt:lpstr>Agenda</vt:lpstr>
      <vt:lpstr>PowerPoint Presentation</vt:lpstr>
      <vt:lpstr>Background on the IRT Model</vt:lpstr>
      <vt:lpstr>Background on the IRT Model</vt:lpstr>
      <vt:lpstr>DEI Vision of the IRT</vt:lpstr>
      <vt:lpstr>PowerPoint Presentation</vt:lpstr>
      <vt:lpstr>What is an IRT?</vt:lpstr>
      <vt:lpstr>What an IRT is and is NOT…</vt:lpstr>
      <vt:lpstr>What is the difference between and IRT and Active Resource Coordination?</vt:lpstr>
      <vt:lpstr>Who Participates on an IRT?</vt:lpstr>
      <vt:lpstr>Goal of Introducing the IRT Model</vt:lpstr>
      <vt:lpstr>PowerPoint Presentation</vt:lpstr>
      <vt:lpstr>Coordination of an IRT: Customer Assessment</vt:lpstr>
      <vt:lpstr> DEI and WIA Customer Flow </vt:lpstr>
      <vt:lpstr>Coordination of an IRT: Customer Assessment</vt:lpstr>
      <vt:lpstr>Coordination of an IRT: Approaching Partners</vt:lpstr>
      <vt:lpstr>Coordination of an IRT: Negotiating Shared Resource Plans</vt:lpstr>
      <vt:lpstr>PowerPoint Presentation</vt:lpstr>
      <vt:lpstr>IRTs &amp; the Role of a DRC</vt:lpstr>
      <vt:lpstr>IRTs &amp; the Role of a DRC</vt:lpstr>
      <vt:lpstr>PowerPoint Presentation</vt:lpstr>
      <vt:lpstr>Sample DEI/WIA flow (Detail)</vt:lpstr>
      <vt:lpstr>PowerPoint Presentation</vt:lpstr>
      <vt:lpstr>IRT Example - Sara</vt:lpstr>
      <vt:lpstr>IRT Example – Sara (cont.)</vt:lpstr>
      <vt:lpstr>IRT Example – Sara (cont.)</vt:lpstr>
      <vt:lpstr>IRT Example – Sara (cont.)</vt:lpstr>
      <vt:lpstr>IRT Example – Sara (cont.)</vt:lpstr>
      <vt:lpstr>IRT Example: Mark</vt:lpstr>
      <vt:lpstr>IRT Example: Mark (cont.)</vt:lpstr>
      <vt:lpstr>Reminder…</vt:lpstr>
      <vt:lpstr>Resources</vt:lpstr>
      <vt:lpstr>Summary</vt:lpstr>
      <vt:lpstr>FINAL WORD FROM RANDEE</vt:lpstr>
      <vt:lpstr>Open Chat</vt:lpstr>
      <vt:lpstr>Please enter your questions in the Chat Room! </vt:lpstr>
      <vt:lpstr>Speakers’ Contact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2014-04-17T16:08:20Z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