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6"/>
  </p:notesMasterIdLst>
  <p:sldIdLst>
    <p:sldId id="256" r:id="rId2"/>
    <p:sldId id="259" r:id="rId3"/>
    <p:sldId id="293" r:id="rId4"/>
    <p:sldId id="264" r:id="rId5"/>
    <p:sldId id="373" r:id="rId6"/>
    <p:sldId id="294" r:id="rId7"/>
    <p:sldId id="374" r:id="rId8"/>
    <p:sldId id="405" r:id="rId9"/>
    <p:sldId id="375" r:id="rId10"/>
    <p:sldId id="379" r:id="rId11"/>
    <p:sldId id="383" r:id="rId12"/>
    <p:sldId id="440" r:id="rId13"/>
    <p:sldId id="407" r:id="rId14"/>
    <p:sldId id="410" r:id="rId15"/>
    <p:sldId id="409" r:id="rId16"/>
    <p:sldId id="411" r:id="rId17"/>
    <p:sldId id="414" r:id="rId18"/>
    <p:sldId id="420" r:id="rId19"/>
    <p:sldId id="415" r:id="rId20"/>
    <p:sldId id="381" r:id="rId21"/>
    <p:sldId id="416" r:id="rId22"/>
    <p:sldId id="417" r:id="rId23"/>
    <p:sldId id="418" r:id="rId24"/>
    <p:sldId id="421" r:id="rId25"/>
    <p:sldId id="422" r:id="rId26"/>
    <p:sldId id="423" r:id="rId27"/>
    <p:sldId id="424" r:id="rId28"/>
    <p:sldId id="426" r:id="rId29"/>
    <p:sldId id="428" r:id="rId30"/>
    <p:sldId id="429" r:id="rId31"/>
    <p:sldId id="430" r:id="rId32"/>
    <p:sldId id="431" r:id="rId33"/>
    <p:sldId id="432" r:id="rId34"/>
    <p:sldId id="433" r:id="rId35"/>
    <p:sldId id="434" r:id="rId36"/>
    <p:sldId id="437" r:id="rId37"/>
    <p:sldId id="439" r:id="rId38"/>
    <p:sldId id="371" r:id="rId39"/>
    <p:sldId id="399" r:id="rId40"/>
    <p:sldId id="406" r:id="rId41"/>
    <p:sldId id="267" r:id="rId42"/>
    <p:sldId id="279" r:id="rId43"/>
    <p:sldId id="313" r:id="rId44"/>
    <p:sldId id="262" r:id="rId45"/>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40" autoAdjust="0"/>
    <p:restoredTop sz="90057" autoAdjust="0"/>
  </p:normalViewPr>
  <p:slideViewPr>
    <p:cSldViewPr>
      <p:cViewPr>
        <p:scale>
          <a:sx n="70" d="100"/>
          <a:sy n="70" d="100"/>
        </p:scale>
        <p:origin x="-2814" y="-8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03F29-25B8-4427-AFD9-B3658A1BE82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DC00D56-9CA7-48BF-B515-7F877828529B}">
      <dgm:prSet phldrT="[Text]" custT="1"/>
      <dgm:spPr>
        <a:xfrm rot="5400000">
          <a:off x="-179846" y="182263"/>
          <a:ext cx="1198977" cy="839284"/>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sz="1400">
              <a:solidFill>
                <a:sysClr val="window" lastClr="FFFFFF"/>
              </a:solidFill>
              <a:latin typeface="Calibri"/>
              <a:ea typeface="+mn-ea"/>
              <a:cs typeface="+mn-cs"/>
            </a:rPr>
            <a:t>Planning</a:t>
          </a:r>
        </a:p>
      </dgm:t>
    </dgm:pt>
    <dgm:pt modelId="{410036D5-59FD-486B-B0AC-460305CD3C46}" type="parTrans" cxnId="{F30C4F18-6CCC-444C-A470-572D10AC142B}">
      <dgm:prSet/>
      <dgm:spPr/>
      <dgm:t>
        <a:bodyPr/>
        <a:lstStyle/>
        <a:p>
          <a:endParaRPr lang="en-US"/>
        </a:p>
      </dgm:t>
    </dgm:pt>
    <dgm:pt modelId="{4A9426B8-D91E-409D-A26E-8D48E95499E2}" type="sibTrans" cxnId="{F30C4F18-6CCC-444C-A470-572D10AC142B}">
      <dgm:prSet/>
      <dgm:spPr/>
      <dgm:t>
        <a:bodyPr/>
        <a:lstStyle/>
        <a:p>
          <a:endParaRPr lang="en-US"/>
        </a:p>
      </dgm:t>
    </dgm:pt>
    <dgm:pt modelId="{739621FE-8BEF-43D5-9DE2-88BC2B303D6F}">
      <dgm:prSet phldrT="[Text]"/>
      <dgm:spPr>
        <a:xfrm rot="5400000">
          <a:off x="2773174" y="-1931473"/>
          <a:ext cx="77933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Career Exploration                                       WIA Core Services</a:t>
          </a:r>
          <a:endParaRPr lang="en-US" dirty="0">
            <a:solidFill>
              <a:sysClr val="windowText" lastClr="000000">
                <a:hueOff val="0"/>
                <a:satOff val="0"/>
                <a:lumOff val="0"/>
                <a:alphaOff val="0"/>
              </a:sysClr>
            </a:solidFill>
            <a:latin typeface="Calibri"/>
            <a:ea typeface="+mn-ea"/>
            <a:cs typeface="+mn-cs"/>
          </a:endParaRPr>
        </a:p>
      </dgm:t>
    </dgm:pt>
    <dgm:pt modelId="{BA93B1AC-C1C9-4435-A3E5-A379D3958EDF}" type="parTrans" cxnId="{42BB85D2-E2C6-4572-BCD7-8473ECB651BE}">
      <dgm:prSet/>
      <dgm:spPr/>
      <dgm:t>
        <a:bodyPr/>
        <a:lstStyle/>
        <a:p>
          <a:endParaRPr lang="en-US"/>
        </a:p>
      </dgm:t>
    </dgm:pt>
    <dgm:pt modelId="{9617EC9F-D02B-4BA9-939A-15964549DBE6}" type="sibTrans" cxnId="{42BB85D2-E2C6-4572-BCD7-8473ECB651BE}">
      <dgm:prSet/>
      <dgm:spPr/>
      <dgm:t>
        <a:bodyPr/>
        <a:lstStyle/>
        <a:p>
          <a:endParaRPr lang="en-US"/>
        </a:p>
      </dgm:t>
    </dgm:pt>
    <dgm:pt modelId="{BD50D2E7-7BB3-463D-B463-CCADD546F841}">
      <dgm:prSet phldrT="[Text]"/>
      <dgm:spPr>
        <a:xfrm rot="5400000">
          <a:off x="2773174" y="-1931473"/>
          <a:ext cx="77933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IRT Meeting </a:t>
          </a:r>
          <a:r>
            <a:rPr lang="en-US" dirty="0" smtClean="0">
              <a:solidFill>
                <a:sysClr val="windowText" lastClr="000000">
                  <a:hueOff val="0"/>
                  <a:satOff val="0"/>
                  <a:lumOff val="0"/>
                  <a:alphaOff val="0"/>
                </a:sysClr>
              </a:solidFill>
              <a:latin typeface="Calibri"/>
              <a:ea typeface="+mn-ea"/>
              <a:cs typeface="+mn-cs"/>
            </a:rPr>
            <a:t>(Consensus)</a:t>
          </a:r>
          <a:endParaRPr lang="en-US" dirty="0">
            <a:solidFill>
              <a:sysClr val="windowText" lastClr="000000">
                <a:hueOff val="0"/>
                <a:satOff val="0"/>
                <a:lumOff val="0"/>
                <a:alphaOff val="0"/>
              </a:sysClr>
            </a:solidFill>
            <a:latin typeface="Calibri"/>
            <a:ea typeface="+mn-ea"/>
            <a:cs typeface="+mn-cs"/>
          </a:endParaRPr>
        </a:p>
      </dgm:t>
    </dgm:pt>
    <dgm:pt modelId="{EB7B44B9-6D0E-472D-94A1-4EF8F797C36A}" type="parTrans" cxnId="{7DF86B67-393E-4DD4-A385-BB5ACB09BF77}">
      <dgm:prSet/>
      <dgm:spPr/>
      <dgm:t>
        <a:bodyPr/>
        <a:lstStyle/>
        <a:p>
          <a:endParaRPr lang="en-US"/>
        </a:p>
      </dgm:t>
    </dgm:pt>
    <dgm:pt modelId="{71E9ACB8-9D47-48A0-842B-EE6937563DFF}" type="sibTrans" cxnId="{7DF86B67-393E-4DD4-A385-BB5ACB09BF77}">
      <dgm:prSet/>
      <dgm:spPr/>
      <dgm:t>
        <a:bodyPr/>
        <a:lstStyle/>
        <a:p>
          <a:endParaRPr lang="en-US"/>
        </a:p>
      </dgm:t>
    </dgm:pt>
    <dgm:pt modelId="{4F98B191-E7B3-4D09-8BCD-EED200D97C3B}">
      <dgm:prSet phldrT="[Text]" custT="1"/>
      <dgm:spPr>
        <a:xfrm rot="5400000">
          <a:off x="-179846" y="1180557"/>
          <a:ext cx="1198977" cy="839284"/>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sz="1400">
              <a:solidFill>
                <a:sysClr val="window" lastClr="FFFFFF"/>
              </a:solidFill>
              <a:latin typeface="Calibri"/>
              <a:ea typeface="+mn-ea"/>
              <a:cs typeface="+mn-cs"/>
            </a:rPr>
            <a:t>implementation</a:t>
          </a:r>
        </a:p>
      </dgm:t>
    </dgm:pt>
    <dgm:pt modelId="{661B5483-61BE-4041-9BFF-7D396680BE82}" type="parTrans" cxnId="{A8DA133B-19EB-4013-ADCF-66DB1B6783CD}">
      <dgm:prSet/>
      <dgm:spPr/>
      <dgm:t>
        <a:bodyPr/>
        <a:lstStyle/>
        <a:p>
          <a:endParaRPr lang="en-US"/>
        </a:p>
      </dgm:t>
    </dgm:pt>
    <dgm:pt modelId="{D9CC6B4E-1158-457A-8CBC-4E7E8E3E02AE}" type="sibTrans" cxnId="{A8DA133B-19EB-4013-ADCF-66DB1B6783CD}">
      <dgm:prSet/>
      <dgm:spPr/>
      <dgm:t>
        <a:bodyPr/>
        <a:lstStyle/>
        <a:p>
          <a:endParaRPr lang="en-US"/>
        </a:p>
      </dgm:t>
    </dgm:pt>
    <dgm:pt modelId="{CA623140-8574-4334-9717-3442B1112451}">
      <dgm:prSet phldrT="[Text]"/>
      <dgm:spPr>
        <a:xfrm rot="5400000">
          <a:off x="2772969" y="-932973"/>
          <a:ext cx="77974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Lines of Communication</a:t>
          </a:r>
        </a:p>
      </dgm:t>
    </dgm:pt>
    <dgm:pt modelId="{20FD62BD-A3B3-4761-8C37-A155C64BB9EA}" type="parTrans" cxnId="{03A970B2-6F95-4731-9B8C-F3BFD8D0F2B7}">
      <dgm:prSet/>
      <dgm:spPr/>
      <dgm:t>
        <a:bodyPr/>
        <a:lstStyle/>
        <a:p>
          <a:endParaRPr lang="en-US"/>
        </a:p>
      </dgm:t>
    </dgm:pt>
    <dgm:pt modelId="{63AB3953-9F1C-43B3-911B-9E1F4BF5A0C5}" type="sibTrans" cxnId="{03A970B2-6F95-4731-9B8C-F3BFD8D0F2B7}">
      <dgm:prSet/>
      <dgm:spPr/>
      <dgm:t>
        <a:bodyPr/>
        <a:lstStyle/>
        <a:p>
          <a:endParaRPr lang="en-US"/>
        </a:p>
      </dgm:t>
    </dgm:pt>
    <dgm:pt modelId="{A34C56C2-D1BD-47F9-AEA7-8E1CE4112B69}">
      <dgm:prSet phldrT="[Text]"/>
      <dgm:spPr>
        <a:xfrm rot="5400000">
          <a:off x="2772969" y="-932973"/>
          <a:ext cx="77974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Sequence of Services</a:t>
          </a:r>
        </a:p>
      </dgm:t>
    </dgm:pt>
    <dgm:pt modelId="{D6DF7AE1-CC6D-48F5-A034-A728932A550D}" type="parTrans" cxnId="{E94EE640-DC5E-4F24-AE4A-08D8E2C57FF1}">
      <dgm:prSet/>
      <dgm:spPr/>
      <dgm:t>
        <a:bodyPr/>
        <a:lstStyle/>
        <a:p>
          <a:endParaRPr lang="en-US"/>
        </a:p>
      </dgm:t>
    </dgm:pt>
    <dgm:pt modelId="{2BF5BF32-C35B-406F-BDB3-30860663E476}" type="sibTrans" cxnId="{E94EE640-DC5E-4F24-AE4A-08D8E2C57FF1}">
      <dgm:prSet/>
      <dgm:spPr/>
      <dgm:t>
        <a:bodyPr/>
        <a:lstStyle/>
        <a:p>
          <a:endParaRPr lang="en-US"/>
        </a:p>
      </dgm:t>
    </dgm:pt>
    <dgm:pt modelId="{F31BF6F8-2ECB-4521-84B9-46AD858FCDA6}">
      <dgm:prSet phldrT="[Text]" custT="1"/>
      <dgm:spPr>
        <a:xfrm rot="5400000">
          <a:off x="-179846" y="2178851"/>
          <a:ext cx="1198977" cy="839284"/>
        </a:xfr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r>
            <a:rPr lang="en-US" sz="1400">
              <a:solidFill>
                <a:sysClr val="window" lastClr="FFFFFF"/>
              </a:solidFill>
              <a:latin typeface="Calibri"/>
              <a:ea typeface="+mn-ea"/>
              <a:cs typeface="+mn-cs"/>
            </a:rPr>
            <a:t>retention</a:t>
          </a:r>
        </a:p>
      </dgm:t>
    </dgm:pt>
    <dgm:pt modelId="{2A962EAA-4D52-42EC-BB1A-BEDCC636218D}" type="parTrans" cxnId="{6892A4C4-04C0-451A-9B3C-9383039CE135}">
      <dgm:prSet/>
      <dgm:spPr/>
      <dgm:t>
        <a:bodyPr/>
        <a:lstStyle/>
        <a:p>
          <a:endParaRPr lang="en-US"/>
        </a:p>
      </dgm:t>
    </dgm:pt>
    <dgm:pt modelId="{ABAF6F69-0D23-4230-967A-25D5ACC10DC9}" type="sibTrans" cxnId="{6892A4C4-04C0-451A-9B3C-9383039CE135}">
      <dgm:prSet/>
      <dgm:spPr/>
      <dgm:t>
        <a:bodyPr/>
        <a:lstStyle/>
        <a:p>
          <a:endParaRPr lang="en-US"/>
        </a:p>
      </dgm:t>
    </dgm:pt>
    <dgm:pt modelId="{AC5BB95F-3046-4CF8-9C54-9F9355AFB777}">
      <dgm:prSet phldrT="[Text]"/>
      <dgm:spPr>
        <a:xfrm rot="5400000">
          <a:off x="2773174" y="65115"/>
          <a:ext cx="77933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Lines of </a:t>
          </a:r>
          <a:r>
            <a:rPr lang="en-US" dirty="0" smtClean="0">
              <a:solidFill>
                <a:sysClr val="windowText" lastClr="000000">
                  <a:hueOff val="0"/>
                  <a:satOff val="0"/>
                  <a:lumOff val="0"/>
                  <a:alphaOff val="0"/>
                </a:sysClr>
              </a:solidFill>
              <a:latin typeface="Calibri"/>
              <a:ea typeface="+mn-ea"/>
              <a:cs typeface="+mn-cs"/>
            </a:rPr>
            <a:t>Communication                               WIA Intensive Services                              </a:t>
          </a:r>
          <a:endParaRPr lang="en-US" dirty="0">
            <a:solidFill>
              <a:sysClr val="windowText" lastClr="000000">
                <a:hueOff val="0"/>
                <a:satOff val="0"/>
                <a:lumOff val="0"/>
                <a:alphaOff val="0"/>
              </a:sysClr>
            </a:solidFill>
            <a:latin typeface="Calibri"/>
            <a:ea typeface="+mn-ea"/>
            <a:cs typeface="+mn-cs"/>
          </a:endParaRPr>
        </a:p>
      </dgm:t>
    </dgm:pt>
    <dgm:pt modelId="{C2C452C4-7720-4957-96D9-C4FD5F20033C}" type="parTrans" cxnId="{F6AA2F05-BD11-4592-AD6E-291CF27DFE1D}">
      <dgm:prSet/>
      <dgm:spPr/>
      <dgm:t>
        <a:bodyPr/>
        <a:lstStyle/>
        <a:p>
          <a:endParaRPr lang="en-US"/>
        </a:p>
      </dgm:t>
    </dgm:pt>
    <dgm:pt modelId="{601046BA-4189-4342-B854-3D5B35512A4F}" type="sibTrans" cxnId="{F6AA2F05-BD11-4592-AD6E-291CF27DFE1D}">
      <dgm:prSet/>
      <dgm:spPr/>
      <dgm:t>
        <a:bodyPr/>
        <a:lstStyle/>
        <a:p>
          <a:endParaRPr lang="en-US"/>
        </a:p>
      </dgm:t>
    </dgm:pt>
    <dgm:pt modelId="{03B768A5-4AA8-4A24-A291-0EA5ED8CE49E}">
      <dgm:prSet phldrT="[Text]"/>
      <dgm:spPr>
        <a:xfrm rot="5400000">
          <a:off x="2773174" y="65115"/>
          <a:ext cx="77933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Sequence of Services</a:t>
          </a:r>
        </a:p>
      </dgm:t>
    </dgm:pt>
    <dgm:pt modelId="{D0587371-6A98-4E9D-B0E9-9B685035B64F}" type="parTrans" cxnId="{7DD2280A-1DCB-41FC-9BD8-F033AEB7F9E0}">
      <dgm:prSet/>
      <dgm:spPr/>
      <dgm:t>
        <a:bodyPr/>
        <a:lstStyle/>
        <a:p>
          <a:endParaRPr lang="en-US"/>
        </a:p>
      </dgm:t>
    </dgm:pt>
    <dgm:pt modelId="{78287E10-86B9-481E-AC3B-7633FCEB6FF6}" type="sibTrans" cxnId="{7DD2280A-1DCB-41FC-9BD8-F033AEB7F9E0}">
      <dgm:prSet/>
      <dgm:spPr/>
      <dgm:t>
        <a:bodyPr/>
        <a:lstStyle/>
        <a:p>
          <a:endParaRPr lang="en-US"/>
        </a:p>
      </dgm:t>
    </dgm:pt>
    <dgm:pt modelId="{F0E57DBF-23DA-480D-8210-54222CBAB3FD}">
      <dgm:prSet phldrT="[Text]"/>
      <dgm:spPr>
        <a:xfrm rot="5400000">
          <a:off x="2773174" y="-1931473"/>
          <a:ext cx="77933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Active Resource Coordination</a:t>
          </a:r>
        </a:p>
      </dgm:t>
    </dgm:pt>
    <dgm:pt modelId="{80B5C9B6-9631-4834-A649-007671D628B1}" type="parTrans" cxnId="{3854B22D-0B8B-403F-937F-948099316942}">
      <dgm:prSet/>
      <dgm:spPr/>
      <dgm:t>
        <a:bodyPr/>
        <a:lstStyle/>
        <a:p>
          <a:endParaRPr lang="en-US"/>
        </a:p>
      </dgm:t>
    </dgm:pt>
    <dgm:pt modelId="{749A3E14-2B39-4353-86D5-08B9450C65BF}" type="sibTrans" cxnId="{3854B22D-0B8B-403F-937F-948099316942}">
      <dgm:prSet/>
      <dgm:spPr/>
      <dgm:t>
        <a:bodyPr/>
        <a:lstStyle/>
        <a:p>
          <a:endParaRPr lang="en-US"/>
        </a:p>
      </dgm:t>
    </dgm:pt>
    <dgm:pt modelId="{C6B932A9-8A27-49B4-9047-0EC4851DD7FA}">
      <dgm:prSet phldrT="[Text]"/>
      <dgm:spPr>
        <a:xfrm rot="5400000">
          <a:off x="2772969" y="-932973"/>
          <a:ext cx="779745" cy="4647115"/>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IRT Meeting(s) (implementation)                 WIA Intensive Services</a:t>
          </a:r>
          <a:endParaRPr lang="en-US" dirty="0">
            <a:solidFill>
              <a:sysClr val="windowText" lastClr="000000">
                <a:hueOff val="0"/>
                <a:satOff val="0"/>
                <a:lumOff val="0"/>
                <a:alphaOff val="0"/>
              </a:sysClr>
            </a:solidFill>
            <a:latin typeface="Calibri"/>
            <a:ea typeface="+mn-ea"/>
            <a:cs typeface="+mn-cs"/>
          </a:endParaRPr>
        </a:p>
      </dgm:t>
    </dgm:pt>
    <dgm:pt modelId="{D22AB61C-825E-41DF-AC8F-757C93B0CF5F}" type="parTrans" cxnId="{2F1293B0-3577-4FEC-8B7C-D9E325E5ED0C}">
      <dgm:prSet/>
      <dgm:spPr/>
      <dgm:t>
        <a:bodyPr/>
        <a:lstStyle/>
        <a:p>
          <a:endParaRPr lang="en-US"/>
        </a:p>
      </dgm:t>
    </dgm:pt>
    <dgm:pt modelId="{E4E20218-1C13-446F-8C41-B81549742D95}" type="sibTrans" cxnId="{2F1293B0-3577-4FEC-8B7C-D9E325E5ED0C}">
      <dgm:prSet/>
      <dgm:spPr/>
      <dgm:t>
        <a:bodyPr/>
        <a:lstStyle/>
        <a:p>
          <a:endParaRPr lang="en-US"/>
        </a:p>
      </dgm:t>
    </dgm:pt>
    <dgm:pt modelId="{970C1F2A-2627-49C5-972A-27BC84DCF876}" type="pres">
      <dgm:prSet presAssocID="{E0403F29-25B8-4427-AFD9-B3658A1BE822}" presName="linearFlow" presStyleCnt="0">
        <dgm:presLayoutVars>
          <dgm:dir/>
          <dgm:animLvl val="lvl"/>
          <dgm:resizeHandles val="exact"/>
        </dgm:presLayoutVars>
      </dgm:prSet>
      <dgm:spPr/>
      <dgm:t>
        <a:bodyPr/>
        <a:lstStyle/>
        <a:p>
          <a:endParaRPr lang="en-US"/>
        </a:p>
      </dgm:t>
    </dgm:pt>
    <dgm:pt modelId="{200FFD40-B4DC-4591-9B1A-A468843C979F}" type="pres">
      <dgm:prSet presAssocID="{4DC00D56-9CA7-48BF-B515-7F877828529B}" presName="composite" presStyleCnt="0"/>
      <dgm:spPr/>
    </dgm:pt>
    <dgm:pt modelId="{44A55520-6EE8-498E-8B4D-98DA54F31740}" type="pres">
      <dgm:prSet presAssocID="{4DC00D56-9CA7-48BF-B515-7F877828529B}" presName="parentText" presStyleLbl="alignNode1" presStyleIdx="0" presStyleCnt="3">
        <dgm:presLayoutVars>
          <dgm:chMax val="1"/>
          <dgm:bulletEnabled val="1"/>
        </dgm:presLayoutVars>
      </dgm:prSet>
      <dgm:spPr>
        <a:prstGeom prst="chevron">
          <a:avLst/>
        </a:prstGeom>
      </dgm:spPr>
      <dgm:t>
        <a:bodyPr/>
        <a:lstStyle/>
        <a:p>
          <a:endParaRPr lang="en-US"/>
        </a:p>
      </dgm:t>
    </dgm:pt>
    <dgm:pt modelId="{BB688D04-7595-4A4B-B894-0C78E05D00BE}" type="pres">
      <dgm:prSet presAssocID="{4DC00D56-9CA7-48BF-B515-7F877828529B}" presName="descendantText" presStyleLbl="alignAcc1" presStyleIdx="0" presStyleCnt="3">
        <dgm:presLayoutVars>
          <dgm:bulletEnabled val="1"/>
        </dgm:presLayoutVars>
      </dgm:prSet>
      <dgm:spPr>
        <a:prstGeom prst="round2SameRect">
          <a:avLst/>
        </a:prstGeom>
      </dgm:spPr>
      <dgm:t>
        <a:bodyPr/>
        <a:lstStyle/>
        <a:p>
          <a:endParaRPr lang="en-US"/>
        </a:p>
      </dgm:t>
    </dgm:pt>
    <dgm:pt modelId="{0820950E-0FEB-451C-8674-7AEE469913AE}" type="pres">
      <dgm:prSet presAssocID="{4A9426B8-D91E-409D-A26E-8D48E95499E2}" presName="sp" presStyleCnt="0"/>
      <dgm:spPr/>
    </dgm:pt>
    <dgm:pt modelId="{9FD96274-C57F-46DC-A740-023C1D227A5C}" type="pres">
      <dgm:prSet presAssocID="{4F98B191-E7B3-4D09-8BCD-EED200D97C3B}" presName="composite" presStyleCnt="0"/>
      <dgm:spPr/>
    </dgm:pt>
    <dgm:pt modelId="{F10B45E0-47F5-4309-B200-9F39F16238BA}" type="pres">
      <dgm:prSet presAssocID="{4F98B191-E7B3-4D09-8BCD-EED200D97C3B}"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1FB2003F-8197-4432-B938-D535BAAF65D8}" type="pres">
      <dgm:prSet presAssocID="{4F98B191-E7B3-4D09-8BCD-EED200D97C3B}" presName="descendantText" presStyleLbl="alignAcc1" presStyleIdx="1" presStyleCnt="3">
        <dgm:presLayoutVars>
          <dgm:bulletEnabled val="1"/>
        </dgm:presLayoutVars>
      </dgm:prSet>
      <dgm:spPr>
        <a:prstGeom prst="round2SameRect">
          <a:avLst/>
        </a:prstGeom>
      </dgm:spPr>
      <dgm:t>
        <a:bodyPr/>
        <a:lstStyle/>
        <a:p>
          <a:endParaRPr lang="en-US"/>
        </a:p>
      </dgm:t>
    </dgm:pt>
    <dgm:pt modelId="{676299F7-05B1-4D48-A480-028D6E603D80}" type="pres">
      <dgm:prSet presAssocID="{D9CC6B4E-1158-457A-8CBC-4E7E8E3E02AE}" presName="sp" presStyleCnt="0"/>
      <dgm:spPr/>
    </dgm:pt>
    <dgm:pt modelId="{7336BE4D-3CAD-45D5-99EF-D4C66FDD8D59}" type="pres">
      <dgm:prSet presAssocID="{F31BF6F8-2ECB-4521-84B9-46AD858FCDA6}" presName="composite" presStyleCnt="0"/>
      <dgm:spPr/>
    </dgm:pt>
    <dgm:pt modelId="{EF90259C-CA8F-463F-923A-FE2D18E18564}" type="pres">
      <dgm:prSet presAssocID="{F31BF6F8-2ECB-4521-84B9-46AD858FCDA6}" presName="parentText" presStyleLbl="alignNode1" presStyleIdx="2" presStyleCnt="3">
        <dgm:presLayoutVars>
          <dgm:chMax val="1"/>
          <dgm:bulletEnabled val="1"/>
        </dgm:presLayoutVars>
      </dgm:prSet>
      <dgm:spPr>
        <a:prstGeom prst="chevron">
          <a:avLst/>
        </a:prstGeom>
      </dgm:spPr>
      <dgm:t>
        <a:bodyPr/>
        <a:lstStyle/>
        <a:p>
          <a:endParaRPr lang="en-US"/>
        </a:p>
      </dgm:t>
    </dgm:pt>
    <dgm:pt modelId="{A6684E88-BF10-4832-9B6A-5BE9AD88A319}" type="pres">
      <dgm:prSet presAssocID="{F31BF6F8-2ECB-4521-84B9-46AD858FCDA6}" presName="descendantText" presStyleLbl="alignAcc1" presStyleIdx="2" presStyleCnt="3">
        <dgm:presLayoutVars>
          <dgm:bulletEnabled val="1"/>
        </dgm:presLayoutVars>
      </dgm:prSet>
      <dgm:spPr>
        <a:prstGeom prst="round2SameRect">
          <a:avLst/>
        </a:prstGeom>
      </dgm:spPr>
      <dgm:t>
        <a:bodyPr/>
        <a:lstStyle/>
        <a:p>
          <a:endParaRPr lang="en-US"/>
        </a:p>
      </dgm:t>
    </dgm:pt>
  </dgm:ptLst>
  <dgm:cxnLst>
    <dgm:cxn modelId="{03A970B2-6F95-4731-9B8C-F3BFD8D0F2B7}" srcId="{4F98B191-E7B3-4D09-8BCD-EED200D97C3B}" destId="{CA623140-8574-4334-9717-3442B1112451}" srcOrd="1" destOrd="0" parTransId="{20FD62BD-A3B3-4761-8C37-A155C64BB9EA}" sibTransId="{63AB3953-9F1C-43B3-911B-9E1F4BF5A0C5}"/>
    <dgm:cxn modelId="{196A7B46-0B22-46CD-9ED0-59F8D639446B}" type="presOf" srcId="{03B768A5-4AA8-4A24-A291-0EA5ED8CE49E}" destId="{A6684E88-BF10-4832-9B6A-5BE9AD88A319}" srcOrd="0" destOrd="1" presId="urn:microsoft.com/office/officeart/2005/8/layout/chevron2"/>
    <dgm:cxn modelId="{6892A4C4-04C0-451A-9B3C-9383039CE135}" srcId="{E0403F29-25B8-4427-AFD9-B3658A1BE822}" destId="{F31BF6F8-2ECB-4521-84B9-46AD858FCDA6}" srcOrd="2" destOrd="0" parTransId="{2A962EAA-4D52-42EC-BB1A-BEDCC636218D}" sibTransId="{ABAF6F69-0D23-4230-967A-25D5ACC10DC9}"/>
    <dgm:cxn modelId="{3854B22D-0B8B-403F-937F-948099316942}" srcId="{4DC00D56-9CA7-48BF-B515-7F877828529B}" destId="{F0E57DBF-23DA-480D-8210-54222CBAB3FD}" srcOrd="1" destOrd="0" parTransId="{80B5C9B6-9631-4834-A649-007671D628B1}" sibTransId="{749A3E14-2B39-4353-86D5-08B9450C65BF}"/>
    <dgm:cxn modelId="{2F1293B0-3577-4FEC-8B7C-D9E325E5ED0C}" srcId="{4F98B191-E7B3-4D09-8BCD-EED200D97C3B}" destId="{C6B932A9-8A27-49B4-9047-0EC4851DD7FA}" srcOrd="0" destOrd="0" parTransId="{D22AB61C-825E-41DF-AC8F-757C93B0CF5F}" sibTransId="{E4E20218-1C13-446F-8C41-B81549742D95}"/>
    <dgm:cxn modelId="{98BB0B45-8055-4208-8C6B-6BD670160DB5}" type="presOf" srcId="{E0403F29-25B8-4427-AFD9-B3658A1BE822}" destId="{970C1F2A-2627-49C5-972A-27BC84DCF876}" srcOrd="0" destOrd="0" presId="urn:microsoft.com/office/officeart/2005/8/layout/chevron2"/>
    <dgm:cxn modelId="{7DF86B67-393E-4DD4-A385-BB5ACB09BF77}" srcId="{4DC00D56-9CA7-48BF-B515-7F877828529B}" destId="{BD50D2E7-7BB3-463D-B463-CCADD546F841}" srcOrd="2" destOrd="0" parTransId="{EB7B44B9-6D0E-472D-94A1-4EF8F797C36A}" sibTransId="{71E9ACB8-9D47-48A0-842B-EE6937563DFF}"/>
    <dgm:cxn modelId="{CCA30FA0-00B6-40B1-B676-49C20769E863}" type="presOf" srcId="{CA623140-8574-4334-9717-3442B1112451}" destId="{1FB2003F-8197-4432-B938-D535BAAF65D8}" srcOrd="0" destOrd="1" presId="urn:microsoft.com/office/officeart/2005/8/layout/chevron2"/>
    <dgm:cxn modelId="{BBCC2DB8-3E41-4EB8-9213-9DA6F5858497}" type="presOf" srcId="{C6B932A9-8A27-49B4-9047-0EC4851DD7FA}" destId="{1FB2003F-8197-4432-B938-D535BAAF65D8}" srcOrd="0" destOrd="0" presId="urn:microsoft.com/office/officeart/2005/8/layout/chevron2"/>
    <dgm:cxn modelId="{CDA7DEE6-EFA5-4DB6-9A60-B37D90087C03}" type="presOf" srcId="{BD50D2E7-7BB3-463D-B463-CCADD546F841}" destId="{BB688D04-7595-4A4B-B894-0C78E05D00BE}" srcOrd="0" destOrd="2" presId="urn:microsoft.com/office/officeart/2005/8/layout/chevron2"/>
    <dgm:cxn modelId="{EF57817B-5F30-45CF-A97E-C8B0354BA3B0}" type="presOf" srcId="{AC5BB95F-3046-4CF8-9C54-9F9355AFB777}" destId="{A6684E88-BF10-4832-9B6A-5BE9AD88A319}" srcOrd="0" destOrd="0" presId="urn:microsoft.com/office/officeart/2005/8/layout/chevron2"/>
    <dgm:cxn modelId="{9BC754A1-A98E-4D68-9813-0F356FCB3B72}" type="presOf" srcId="{A34C56C2-D1BD-47F9-AEA7-8E1CE4112B69}" destId="{1FB2003F-8197-4432-B938-D535BAAF65D8}" srcOrd="0" destOrd="2" presId="urn:microsoft.com/office/officeart/2005/8/layout/chevron2"/>
    <dgm:cxn modelId="{A8DA133B-19EB-4013-ADCF-66DB1B6783CD}" srcId="{E0403F29-25B8-4427-AFD9-B3658A1BE822}" destId="{4F98B191-E7B3-4D09-8BCD-EED200D97C3B}" srcOrd="1" destOrd="0" parTransId="{661B5483-61BE-4041-9BFF-7D396680BE82}" sibTransId="{D9CC6B4E-1158-457A-8CBC-4E7E8E3E02AE}"/>
    <dgm:cxn modelId="{1ADCB9ED-59B5-4428-A7EB-6787B1CEC380}" type="presOf" srcId="{4F98B191-E7B3-4D09-8BCD-EED200D97C3B}" destId="{F10B45E0-47F5-4309-B200-9F39F16238BA}" srcOrd="0" destOrd="0" presId="urn:microsoft.com/office/officeart/2005/8/layout/chevron2"/>
    <dgm:cxn modelId="{25355C7B-AC4D-48B9-A06A-08E77F917C2D}" type="presOf" srcId="{F0E57DBF-23DA-480D-8210-54222CBAB3FD}" destId="{BB688D04-7595-4A4B-B894-0C78E05D00BE}" srcOrd="0" destOrd="1" presId="urn:microsoft.com/office/officeart/2005/8/layout/chevron2"/>
    <dgm:cxn modelId="{7DD2280A-1DCB-41FC-9BD8-F033AEB7F9E0}" srcId="{F31BF6F8-2ECB-4521-84B9-46AD858FCDA6}" destId="{03B768A5-4AA8-4A24-A291-0EA5ED8CE49E}" srcOrd="1" destOrd="0" parTransId="{D0587371-6A98-4E9D-B0E9-9B685035B64F}" sibTransId="{78287E10-86B9-481E-AC3B-7633FCEB6FF6}"/>
    <dgm:cxn modelId="{E94EE640-DC5E-4F24-AE4A-08D8E2C57FF1}" srcId="{4F98B191-E7B3-4D09-8BCD-EED200D97C3B}" destId="{A34C56C2-D1BD-47F9-AEA7-8E1CE4112B69}" srcOrd="2" destOrd="0" parTransId="{D6DF7AE1-CC6D-48F5-A034-A728932A550D}" sibTransId="{2BF5BF32-C35B-406F-BDB3-30860663E476}"/>
    <dgm:cxn modelId="{0CDD1439-0CA2-4FB4-861B-F8AAF6BDA7DA}" type="presOf" srcId="{739621FE-8BEF-43D5-9DE2-88BC2B303D6F}" destId="{BB688D04-7595-4A4B-B894-0C78E05D00BE}" srcOrd="0" destOrd="0" presId="urn:microsoft.com/office/officeart/2005/8/layout/chevron2"/>
    <dgm:cxn modelId="{F30C4F18-6CCC-444C-A470-572D10AC142B}" srcId="{E0403F29-25B8-4427-AFD9-B3658A1BE822}" destId="{4DC00D56-9CA7-48BF-B515-7F877828529B}" srcOrd="0" destOrd="0" parTransId="{410036D5-59FD-486B-B0AC-460305CD3C46}" sibTransId="{4A9426B8-D91E-409D-A26E-8D48E95499E2}"/>
    <dgm:cxn modelId="{42BB85D2-E2C6-4572-BCD7-8473ECB651BE}" srcId="{4DC00D56-9CA7-48BF-B515-7F877828529B}" destId="{739621FE-8BEF-43D5-9DE2-88BC2B303D6F}" srcOrd="0" destOrd="0" parTransId="{BA93B1AC-C1C9-4435-A3E5-A379D3958EDF}" sibTransId="{9617EC9F-D02B-4BA9-939A-15964549DBE6}"/>
    <dgm:cxn modelId="{0605DEFD-0A50-4902-A3B6-C1B157896896}" type="presOf" srcId="{4DC00D56-9CA7-48BF-B515-7F877828529B}" destId="{44A55520-6EE8-498E-8B4D-98DA54F31740}" srcOrd="0" destOrd="0" presId="urn:microsoft.com/office/officeart/2005/8/layout/chevron2"/>
    <dgm:cxn modelId="{B46DFE03-FA0B-472C-8984-9F316C4D0420}" type="presOf" srcId="{F31BF6F8-2ECB-4521-84B9-46AD858FCDA6}" destId="{EF90259C-CA8F-463F-923A-FE2D18E18564}" srcOrd="0" destOrd="0" presId="urn:microsoft.com/office/officeart/2005/8/layout/chevron2"/>
    <dgm:cxn modelId="{F6AA2F05-BD11-4592-AD6E-291CF27DFE1D}" srcId="{F31BF6F8-2ECB-4521-84B9-46AD858FCDA6}" destId="{AC5BB95F-3046-4CF8-9C54-9F9355AFB777}" srcOrd="0" destOrd="0" parTransId="{C2C452C4-7720-4957-96D9-C4FD5F20033C}" sibTransId="{601046BA-4189-4342-B854-3D5B35512A4F}"/>
    <dgm:cxn modelId="{283B70C9-13ED-4CBD-864B-0A49955EBABE}" type="presParOf" srcId="{970C1F2A-2627-49C5-972A-27BC84DCF876}" destId="{200FFD40-B4DC-4591-9B1A-A468843C979F}" srcOrd="0" destOrd="0" presId="urn:microsoft.com/office/officeart/2005/8/layout/chevron2"/>
    <dgm:cxn modelId="{769673F6-E5E2-46DA-B8BE-6686573D6764}" type="presParOf" srcId="{200FFD40-B4DC-4591-9B1A-A468843C979F}" destId="{44A55520-6EE8-498E-8B4D-98DA54F31740}" srcOrd="0" destOrd="0" presId="urn:microsoft.com/office/officeart/2005/8/layout/chevron2"/>
    <dgm:cxn modelId="{4FDC7F7F-33F3-4BF8-9CE3-D9DA84EE6E79}" type="presParOf" srcId="{200FFD40-B4DC-4591-9B1A-A468843C979F}" destId="{BB688D04-7595-4A4B-B894-0C78E05D00BE}" srcOrd="1" destOrd="0" presId="urn:microsoft.com/office/officeart/2005/8/layout/chevron2"/>
    <dgm:cxn modelId="{7FEA2F83-28CC-4095-A337-27D344168D48}" type="presParOf" srcId="{970C1F2A-2627-49C5-972A-27BC84DCF876}" destId="{0820950E-0FEB-451C-8674-7AEE469913AE}" srcOrd="1" destOrd="0" presId="urn:microsoft.com/office/officeart/2005/8/layout/chevron2"/>
    <dgm:cxn modelId="{580D799D-F390-4F40-84D5-E3BD24323018}" type="presParOf" srcId="{970C1F2A-2627-49C5-972A-27BC84DCF876}" destId="{9FD96274-C57F-46DC-A740-023C1D227A5C}" srcOrd="2" destOrd="0" presId="urn:microsoft.com/office/officeart/2005/8/layout/chevron2"/>
    <dgm:cxn modelId="{0F94FD84-4D48-4072-97A5-6A4AF99DA467}" type="presParOf" srcId="{9FD96274-C57F-46DC-A740-023C1D227A5C}" destId="{F10B45E0-47F5-4309-B200-9F39F16238BA}" srcOrd="0" destOrd="0" presId="urn:microsoft.com/office/officeart/2005/8/layout/chevron2"/>
    <dgm:cxn modelId="{B4653E82-8409-49B3-8BBF-1224DC9C4F6F}" type="presParOf" srcId="{9FD96274-C57F-46DC-A740-023C1D227A5C}" destId="{1FB2003F-8197-4432-B938-D535BAAF65D8}" srcOrd="1" destOrd="0" presId="urn:microsoft.com/office/officeart/2005/8/layout/chevron2"/>
    <dgm:cxn modelId="{E3076EC6-1C3F-404C-BD94-7EA210EE8BBE}" type="presParOf" srcId="{970C1F2A-2627-49C5-972A-27BC84DCF876}" destId="{676299F7-05B1-4D48-A480-028D6E603D80}" srcOrd="3" destOrd="0" presId="urn:microsoft.com/office/officeart/2005/8/layout/chevron2"/>
    <dgm:cxn modelId="{453999B6-501E-4F29-A285-E8D7853FDC48}" type="presParOf" srcId="{970C1F2A-2627-49C5-972A-27BC84DCF876}" destId="{7336BE4D-3CAD-45D5-99EF-D4C66FDD8D59}" srcOrd="4" destOrd="0" presId="urn:microsoft.com/office/officeart/2005/8/layout/chevron2"/>
    <dgm:cxn modelId="{C847455A-332D-4D8F-944F-D9BFCDEA8195}" type="presParOf" srcId="{7336BE4D-3CAD-45D5-99EF-D4C66FDD8D59}" destId="{EF90259C-CA8F-463F-923A-FE2D18E18564}" srcOrd="0" destOrd="0" presId="urn:microsoft.com/office/officeart/2005/8/layout/chevron2"/>
    <dgm:cxn modelId="{BF743250-1F6F-40AA-81DC-1EAA3796D4A7}" type="presParOf" srcId="{7336BE4D-3CAD-45D5-99EF-D4C66FDD8D59}" destId="{A6684E88-BF10-4832-9B6A-5BE9AD88A31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55520-6EE8-498E-8B4D-98DA54F31740}">
      <dsp:nvSpPr>
        <dsp:cNvPr id="0" name=""/>
        <dsp:cNvSpPr/>
      </dsp:nvSpPr>
      <dsp:spPr>
        <a:xfrm rot="5400000">
          <a:off x="-179846" y="182263"/>
          <a:ext cx="1198977" cy="839284"/>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a:ea typeface="+mn-ea"/>
              <a:cs typeface="+mn-cs"/>
            </a:rPr>
            <a:t>Planning</a:t>
          </a:r>
        </a:p>
      </dsp:txBody>
      <dsp:txXfrm rot="-5400000">
        <a:off x="1" y="422058"/>
        <a:ext cx="839284" cy="359693"/>
      </dsp:txXfrm>
    </dsp:sp>
    <dsp:sp modelId="{BB688D04-7595-4A4B-B894-0C78E05D00BE}">
      <dsp:nvSpPr>
        <dsp:cNvPr id="0" name=""/>
        <dsp:cNvSpPr/>
      </dsp:nvSpPr>
      <dsp:spPr>
        <a:xfrm rot="5400000">
          <a:off x="2773174" y="-1931473"/>
          <a:ext cx="779335" cy="4647115"/>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ysClr val="windowText" lastClr="000000">
                  <a:hueOff val="0"/>
                  <a:satOff val="0"/>
                  <a:lumOff val="0"/>
                  <a:alphaOff val="0"/>
                </a:sysClr>
              </a:solidFill>
              <a:latin typeface="Calibri"/>
              <a:ea typeface="+mn-ea"/>
              <a:cs typeface="+mn-cs"/>
            </a:rPr>
            <a:t>Career Exploration                                       WIA Core Services</a:t>
          </a:r>
          <a:endParaRPr lang="en-US" sz="1300"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Active Resource Coordination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IRT Meeting </a:t>
          </a:r>
          <a:r>
            <a:rPr lang="en-US" sz="1300" kern="1200" dirty="0" smtClean="0">
              <a:solidFill>
                <a:sysClr val="windowText" lastClr="000000">
                  <a:hueOff val="0"/>
                  <a:satOff val="0"/>
                  <a:lumOff val="0"/>
                  <a:alphaOff val="0"/>
                </a:sysClr>
              </a:solidFill>
              <a:latin typeface="Calibri"/>
              <a:ea typeface="+mn-ea"/>
              <a:cs typeface="+mn-cs"/>
            </a:rPr>
            <a:t>(Consensus)</a:t>
          </a:r>
          <a:endParaRPr lang="en-US" sz="1300" kern="1200" dirty="0">
            <a:solidFill>
              <a:sysClr val="windowText" lastClr="000000">
                <a:hueOff val="0"/>
                <a:satOff val="0"/>
                <a:lumOff val="0"/>
                <a:alphaOff val="0"/>
              </a:sysClr>
            </a:solidFill>
            <a:latin typeface="Calibri"/>
            <a:ea typeface="+mn-ea"/>
            <a:cs typeface="+mn-cs"/>
          </a:endParaRPr>
        </a:p>
      </dsp:txBody>
      <dsp:txXfrm rot="-5400000">
        <a:off x="839284" y="40461"/>
        <a:ext cx="4609071" cy="703247"/>
      </dsp:txXfrm>
    </dsp:sp>
    <dsp:sp modelId="{F10B45E0-47F5-4309-B200-9F39F16238BA}">
      <dsp:nvSpPr>
        <dsp:cNvPr id="0" name=""/>
        <dsp:cNvSpPr/>
      </dsp:nvSpPr>
      <dsp:spPr>
        <a:xfrm rot="5400000">
          <a:off x="-179846" y="1180557"/>
          <a:ext cx="1198977" cy="839284"/>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a:ea typeface="+mn-ea"/>
              <a:cs typeface="+mn-cs"/>
            </a:rPr>
            <a:t>implementation</a:t>
          </a:r>
        </a:p>
      </dsp:txBody>
      <dsp:txXfrm rot="-5400000">
        <a:off x="1" y="1420352"/>
        <a:ext cx="839284" cy="359693"/>
      </dsp:txXfrm>
    </dsp:sp>
    <dsp:sp modelId="{1FB2003F-8197-4432-B938-D535BAAF65D8}">
      <dsp:nvSpPr>
        <dsp:cNvPr id="0" name=""/>
        <dsp:cNvSpPr/>
      </dsp:nvSpPr>
      <dsp:spPr>
        <a:xfrm rot="5400000">
          <a:off x="2772969" y="-932973"/>
          <a:ext cx="779745" cy="4647115"/>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solidFill>
                <a:sysClr val="windowText" lastClr="000000">
                  <a:hueOff val="0"/>
                  <a:satOff val="0"/>
                  <a:lumOff val="0"/>
                  <a:alphaOff val="0"/>
                </a:sysClr>
              </a:solidFill>
              <a:latin typeface="Calibri"/>
              <a:ea typeface="+mn-ea"/>
              <a:cs typeface="+mn-cs"/>
            </a:rPr>
            <a:t>IRT Meeting(s) (implementation)                 WIA Intensive Services</a:t>
          </a:r>
          <a:endParaRPr lang="en-US" sz="1300"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Lines of Communication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Sequence of Services</a:t>
          </a:r>
        </a:p>
      </dsp:txBody>
      <dsp:txXfrm rot="-5400000">
        <a:off x="839284" y="1038776"/>
        <a:ext cx="4609051" cy="703617"/>
      </dsp:txXfrm>
    </dsp:sp>
    <dsp:sp modelId="{EF90259C-CA8F-463F-923A-FE2D18E18564}">
      <dsp:nvSpPr>
        <dsp:cNvPr id="0" name=""/>
        <dsp:cNvSpPr/>
      </dsp:nvSpPr>
      <dsp:spPr>
        <a:xfrm rot="5400000">
          <a:off x="-179846" y="2178851"/>
          <a:ext cx="1198977" cy="839284"/>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a:ea typeface="+mn-ea"/>
              <a:cs typeface="+mn-cs"/>
            </a:rPr>
            <a:t>retention</a:t>
          </a:r>
        </a:p>
      </dsp:txBody>
      <dsp:txXfrm rot="-5400000">
        <a:off x="1" y="2418646"/>
        <a:ext cx="839284" cy="359693"/>
      </dsp:txXfrm>
    </dsp:sp>
    <dsp:sp modelId="{A6684E88-BF10-4832-9B6A-5BE9AD88A319}">
      <dsp:nvSpPr>
        <dsp:cNvPr id="0" name=""/>
        <dsp:cNvSpPr/>
      </dsp:nvSpPr>
      <dsp:spPr>
        <a:xfrm rot="5400000">
          <a:off x="2773174" y="65115"/>
          <a:ext cx="779335" cy="4647115"/>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Lines of </a:t>
          </a:r>
          <a:r>
            <a:rPr lang="en-US" sz="1300" kern="1200" dirty="0" smtClean="0">
              <a:solidFill>
                <a:sysClr val="windowText" lastClr="000000">
                  <a:hueOff val="0"/>
                  <a:satOff val="0"/>
                  <a:lumOff val="0"/>
                  <a:alphaOff val="0"/>
                </a:sysClr>
              </a:solidFill>
              <a:latin typeface="Calibri"/>
              <a:ea typeface="+mn-ea"/>
              <a:cs typeface="+mn-cs"/>
            </a:rPr>
            <a:t>Communication                               WIA Intensive Services                              </a:t>
          </a:r>
          <a:endParaRPr lang="en-US" sz="1300" kern="1200" dirty="0">
            <a:solidFill>
              <a:sysClr val="windowText" lastClr="000000">
                <a:hueOff val="0"/>
                <a:satOff val="0"/>
                <a:lumOff val="0"/>
                <a:alphaOff val="0"/>
              </a:sysClr>
            </a:solidFill>
            <a:latin typeface="Calibri"/>
            <a:ea typeface="+mn-ea"/>
            <a:cs typeface="+mn-cs"/>
          </a:endParaRP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Sequence of Services</a:t>
          </a:r>
        </a:p>
      </dsp:txBody>
      <dsp:txXfrm rot="-5400000">
        <a:off x="839284" y="2037049"/>
        <a:ext cx="4609071" cy="703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5/22/2014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10</a:t>
            </a:fld>
            <a:endParaRPr lang="en-US"/>
          </a:p>
        </p:txBody>
      </p:sp>
      <p:pic>
        <p:nvPicPr>
          <p:cNvPr id="3075" name="Picture 3" descr="C:\Users\bingram\AppData\Local\Microsoft\Windows\Temporary Internet Files\Content.IE5\4BV0ER14\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2514600"/>
            <a:ext cx="2057401"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1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558617-03D5-44E8-8F5F-7A34A0DB3271}" type="slidenum">
              <a:rPr lang="en-US" smtClean="0"/>
              <a:t>11</a:t>
            </a:fld>
            <a:endParaRPr lang="en-US"/>
          </a:p>
        </p:txBody>
      </p:sp>
    </p:spTree>
    <p:extLst>
      <p:ext uri="{BB962C8B-B14F-4D97-AF65-F5344CB8AC3E}">
        <p14:creationId xmlns:p14="http://schemas.microsoft.com/office/powerpoint/2010/main" val="196299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dirty="0"/>
          </a:p>
        </p:txBody>
      </p:sp>
    </p:spTree>
    <p:extLst>
      <p:ext uri="{BB962C8B-B14F-4D97-AF65-F5344CB8AC3E}">
        <p14:creationId xmlns:p14="http://schemas.microsoft.com/office/powerpoint/2010/main" val="288334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dirty="0"/>
          </a:p>
        </p:txBody>
      </p:sp>
    </p:spTree>
    <p:extLst>
      <p:ext uri="{BB962C8B-B14F-4D97-AF65-F5344CB8AC3E}">
        <p14:creationId xmlns:p14="http://schemas.microsoft.com/office/powerpoint/2010/main" val="396649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191564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dirty="0"/>
          </a:p>
        </p:txBody>
      </p:sp>
    </p:spTree>
    <p:extLst>
      <p:ext uri="{BB962C8B-B14F-4D97-AF65-F5344CB8AC3E}">
        <p14:creationId xmlns:p14="http://schemas.microsoft.com/office/powerpoint/2010/main" val="259361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dirty="0"/>
          </a:p>
        </p:txBody>
      </p:sp>
    </p:spTree>
    <p:extLst>
      <p:ext uri="{BB962C8B-B14F-4D97-AF65-F5344CB8AC3E}">
        <p14:creationId xmlns:p14="http://schemas.microsoft.com/office/powerpoint/2010/main" val="3966495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20</a:t>
            </a:fld>
            <a:endParaRPr lang="en-US"/>
          </a:p>
        </p:txBody>
      </p:sp>
    </p:spTree>
    <p:extLst>
      <p:ext uri="{BB962C8B-B14F-4D97-AF65-F5344CB8AC3E}">
        <p14:creationId xmlns:p14="http://schemas.microsoft.com/office/powerpoint/2010/main" val="2330720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241881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dirty="0"/>
          </a:p>
        </p:txBody>
      </p:sp>
    </p:spTree>
    <p:extLst>
      <p:ext uri="{BB962C8B-B14F-4D97-AF65-F5344CB8AC3E}">
        <p14:creationId xmlns:p14="http://schemas.microsoft.com/office/powerpoint/2010/main" val="137756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dirty="0"/>
          </a:p>
        </p:txBody>
      </p:sp>
    </p:spTree>
    <p:extLst>
      <p:ext uri="{BB962C8B-B14F-4D97-AF65-F5344CB8AC3E}">
        <p14:creationId xmlns:p14="http://schemas.microsoft.com/office/powerpoint/2010/main" val="36355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extLst>
      <p:ext uri="{BB962C8B-B14F-4D97-AF65-F5344CB8AC3E}">
        <p14:creationId xmlns:p14="http://schemas.microsoft.com/office/powerpoint/2010/main" val="123642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dirty="0"/>
          </a:p>
        </p:txBody>
      </p:sp>
    </p:spTree>
    <p:extLst>
      <p:ext uri="{BB962C8B-B14F-4D97-AF65-F5344CB8AC3E}">
        <p14:creationId xmlns:p14="http://schemas.microsoft.com/office/powerpoint/2010/main" val="2684437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dirty="0"/>
          </a:p>
        </p:txBody>
      </p:sp>
    </p:spTree>
    <p:extLst>
      <p:ext uri="{BB962C8B-B14F-4D97-AF65-F5344CB8AC3E}">
        <p14:creationId xmlns:p14="http://schemas.microsoft.com/office/powerpoint/2010/main" val="3966495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dirty="0"/>
          </a:p>
        </p:txBody>
      </p:sp>
    </p:spTree>
    <p:extLst>
      <p:ext uri="{BB962C8B-B14F-4D97-AF65-F5344CB8AC3E}">
        <p14:creationId xmlns:p14="http://schemas.microsoft.com/office/powerpoint/2010/main" val="113430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dirty="0"/>
          </a:p>
        </p:txBody>
      </p:sp>
    </p:spTree>
    <p:extLst>
      <p:ext uri="{BB962C8B-B14F-4D97-AF65-F5344CB8AC3E}">
        <p14:creationId xmlns:p14="http://schemas.microsoft.com/office/powerpoint/2010/main" val="2578064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dirty="0"/>
          </a:p>
        </p:txBody>
      </p:sp>
    </p:spTree>
    <p:extLst>
      <p:ext uri="{BB962C8B-B14F-4D97-AF65-F5344CB8AC3E}">
        <p14:creationId xmlns:p14="http://schemas.microsoft.com/office/powerpoint/2010/main" val="198099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dirty="0"/>
          </a:p>
        </p:txBody>
      </p:sp>
    </p:spTree>
    <p:extLst>
      <p:ext uri="{BB962C8B-B14F-4D97-AF65-F5344CB8AC3E}">
        <p14:creationId xmlns:p14="http://schemas.microsoft.com/office/powerpoint/2010/main" val="92403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dirty="0"/>
          </a:p>
        </p:txBody>
      </p:sp>
    </p:spTree>
    <p:extLst>
      <p:ext uri="{BB962C8B-B14F-4D97-AF65-F5344CB8AC3E}">
        <p14:creationId xmlns:p14="http://schemas.microsoft.com/office/powerpoint/2010/main" val="3120011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dirty="0"/>
          </a:p>
        </p:txBody>
      </p:sp>
    </p:spTree>
    <p:extLst>
      <p:ext uri="{BB962C8B-B14F-4D97-AF65-F5344CB8AC3E}">
        <p14:creationId xmlns:p14="http://schemas.microsoft.com/office/powerpoint/2010/main" val="396649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2005724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p>
        </p:txBody>
      </p:sp>
      <p:sp>
        <p:nvSpPr>
          <p:cNvPr id="78852" name="Slide Number Placeholder 3"/>
          <p:cNvSpPr>
            <a:spLocks noGrp="1"/>
          </p:cNvSpPr>
          <p:nvPr>
            <p:ph type="sldNum" sz="quarter" idx="5"/>
          </p:nvPr>
        </p:nvSpPr>
        <p:spPr/>
        <p:txBody>
          <a:bodyPr/>
          <a:lstStyle/>
          <a:p>
            <a:pPr>
              <a:defRPr/>
            </a:pPr>
            <a:fld id="{EDDD6B91-AF63-400F-843A-51C60EE19962}" type="slidenum">
              <a:rPr lang="en-US" smtClean="0"/>
              <a:pPr>
                <a:defRPr/>
              </a:pPr>
              <a:t>37</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dirty="0"/>
          </a:p>
        </p:txBody>
      </p:sp>
    </p:spTree>
    <p:extLst>
      <p:ext uri="{BB962C8B-B14F-4D97-AF65-F5344CB8AC3E}">
        <p14:creationId xmlns:p14="http://schemas.microsoft.com/office/powerpoint/2010/main" val="305978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39</a:t>
            </a:fld>
            <a:endParaRPr lang="en-US"/>
          </a:p>
        </p:txBody>
      </p:sp>
    </p:spTree>
    <p:extLst>
      <p:ext uri="{BB962C8B-B14F-4D97-AF65-F5344CB8AC3E}">
        <p14:creationId xmlns:p14="http://schemas.microsoft.com/office/powerpoint/2010/main" val="784783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u="none"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dirty="0"/>
          </a:p>
        </p:txBody>
      </p:sp>
    </p:spTree>
    <p:extLst>
      <p:ext uri="{BB962C8B-B14F-4D97-AF65-F5344CB8AC3E}">
        <p14:creationId xmlns:p14="http://schemas.microsoft.com/office/powerpoint/2010/main" val="1493860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42</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44</a:t>
            </a:fld>
            <a:endParaRPr lang="en-US" dirty="0"/>
          </a:p>
        </p:txBody>
      </p:sp>
    </p:spTree>
    <p:extLst>
      <p:ext uri="{BB962C8B-B14F-4D97-AF65-F5344CB8AC3E}">
        <p14:creationId xmlns:p14="http://schemas.microsoft.com/office/powerpoint/2010/main" val="66746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5</a:t>
            </a:fld>
            <a:endParaRPr lang="en-US"/>
          </a:p>
        </p:txBody>
      </p:sp>
    </p:spTree>
    <p:extLst>
      <p:ext uri="{BB962C8B-B14F-4D97-AF65-F5344CB8AC3E}">
        <p14:creationId xmlns:p14="http://schemas.microsoft.com/office/powerpoint/2010/main" val="358968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2769710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7</a:t>
            </a:fld>
            <a:endParaRPr lang="en-US"/>
          </a:p>
        </p:txBody>
      </p:sp>
    </p:spTree>
    <p:extLst>
      <p:ext uri="{BB962C8B-B14F-4D97-AF65-F5344CB8AC3E}">
        <p14:creationId xmlns:p14="http://schemas.microsoft.com/office/powerpoint/2010/main" val="365782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dirty="0"/>
          </a:p>
        </p:txBody>
      </p:sp>
    </p:spTree>
    <p:extLst>
      <p:ext uri="{BB962C8B-B14F-4D97-AF65-F5344CB8AC3E}">
        <p14:creationId xmlns:p14="http://schemas.microsoft.com/office/powerpoint/2010/main" val="340754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558617-03D5-44E8-8F5F-7A34A0DB3271}" type="slidenum">
              <a:rPr lang="en-US" smtClean="0"/>
              <a:t>9</a:t>
            </a:fld>
            <a:endParaRPr lang="en-US"/>
          </a:p>
        </p:txBody>
      </p:sp>
    </p:spTree>
    <p:extLst>
      <p:ext uri="{BB962C8B-B14F-4D97-AF65-F5344CB8AC3E}">
        <p14:creationId xmlns:p14="http://schemas.microsoft.com/office/powerpoint/2010/main" val="2596780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dei-ideas.org/chapter2-3/Nov_2012/RoundThreeDEISGA_4_16_2012.pdf" TargetMode="External"/><Relationship Id="rId4" Type="http://schemas.openxmlformats.org/officeDocument/2006/relationships/hyperlink" Target="http://www.dei-ideas.org/chapter2-1/page2a_irt.cf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bingram@ndi-inc.org" TargetMode="External"/><Relationship Id="rId4" Type="http://schemas.openxmlformats.org/officeDocument/2006/relationships/hyperlink" Target="mailto:dralston@ndi-inc.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a:bodyPr>
          <a:lstStyle/>
          <a:p>
            <a:r>
              <a:rPr lang="en-US" dirty="0" smtClean="0">
                <a:latin typeface="Arial"/>
                <a:ea typeface="Times New Roman"/>
              </a:rPr>
              <a:t>Integrated </a:t>
            </a:r>
            <a:r>
              <a:rPr lang="en-US" dirty="0">
                <a:latin typeface="Arial"/>
                <a:ea typeface="Times New Roman"/>
              </a:rPr>
              <a:t>Resource Team (IRT)  Part 2: </a:t>
            </a:r>
            <a:r>
              <a:rPr lang="en-US" sz="2800" dirty="0" smtClean="0">
                <a:latin typeface="Arial"/>
                <a:ea typeface="Times New Roman"/>
              </a:rPr>
              <a:t>Comprehensive Breakdown </a:t>
            </a:r>
            <a:r>
              <a:rPr lang="en-US" sz="2800" dirty="0">
                <a:latin typeface="Arial"/>
                <a:ea typeface="Times New Roman"/>
              </a:rPr>
              <a:t>of the IRT Approach</a:t>
            </a:r>
            <a:endParaRPr lang="en-US" dirty="0">
              <a:solidFill>
                <a:schemeClr val="accent1"/>
              </a:solidFill>
            </a:endParaRP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5/22/14</a:t>
            </a:r>
            <a:endParaRPr lang="en-US" sz="1800" dirty="0" smtClean="0">
              <a:ln w="17780" cmpd="sng">
                <a:noFill/>
                <a:prstDash val="solid"/>
                <a:miter lim="800000"/>
              </a:ln>
              <a:solidFill>
                <a:schemeClr val="tx1"/>
              </a:solidFill>
              <a:ea typeface="+mj-ea"/>
            </a:endParaRP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 </a:t>
            </a:r>
            <a:r>
              <a:rPr lang="en-US" sz="1600" i="1" dirty="0" smtClean="0">
                <a:ln w="17780" cmpd="sng">
                  <a:noFill/>
                  <a:prstDash val="solid"/>
                  <a:miter lim="800000"/>
                </a:ln>
                <a:ea typeface="+mj-ea"/>
              </a:rPr>
              <a:t>DJ Ralston and Brian Ingram with NDI Technical Assistance Team</a:t>
            </a:r>
          </a:p>
          <a:p>
            <a:pPr algn="l">
              <a:spcBef>
                <a:spcPts val="300"/>
              </a:spcBef>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884532"/>
          </a:xfrm>
        </p:spPr>
        <p:txBody>
          <a:bodyPr>
            <a:normAutofit/>
          </a:bodyPr>
          <a:lstStyle/>
          <a:p>
            <a:r>
              <a:rPr lang="en-US" dirty="0">
                <a:ln w="12700">
                  <a:noFill/>
                  <a:prstDash val="solid"/>
                </a:ln>
                <a:effectLst>
                  <a:outerShdw blurRad="38100" dist="38100" dir="2700000" algn="tl">
                    <a:srgbClr val="000000">
                      <a:alpha val="43137"/>
                    </a:srgbClr>
                  </a:outerShdw>
                </a:effectLst>
              </a:rPr>
              <a:t>What is an IRT?</a:t>
            </a:r>
            <a:endParaRPr lang="en-US" dirty="0">
              <a:ln w="12700">
                <a:noFill/>
                <a:prstDash val="solid"/>
              </a:ln>
              <a:effectLst>
                <a:outerShdw blurRad="38100" dist="38100" dir="2700000" algn="tl">
                  <a:srgbClr val="000000">
                    <a:alpha val="43137"/>
                  </a:srgbClr>
                </a:outerShdw>
              </a:effectLst>
            </a:endParaRPr>
          </a:p>
        </p:txBody>
      </p:sp>
      <p:sp>
        <p:nvSpPr>
          <p:cNvPr id="5" name="TextBox 4"/>
          <p:cNvSpPr txBox="1"/>
          <p:nvPr/>
        </p:nvSpPr>
        <p:spPr>
          <a:xfrm>
            <a:off x="347240" y="1273215"/>
            <a:ext cx="8449519" cy="2831544"/>
          </a:xfrm>
          <a:prstGeom prst="rect">
            <a:avLst/>
          </a:prstGeom>
          <a:noFill/>
        </p:spPr>
        <p:txBody>
          <a:bodyPr wrap="square" rtlCol="0">
            <a:spAutoFit/>
          </a:bodyPr>
          <a:lstStyle/>
          <a:p>
            <a:pPr marL="342900" indent="-342900">
              <a:buFont typeface="Arial" panose="020B0604020202020204" pitchFamily="34" charset="0"/>
              <a:buChar char="•"/>
              <a:defRPr/>
            </a:pPr>
            <a:r>
              <a:rPr lang="en-US" sz="2400" b="1" dirty="0">
                <a:latin typeface="Arial" charset="0"/>
                <a:cs typeface="Arial" charset="0"/>
              </a:rPr>
              <a:t>An IRT is initiated on behalf of an individual with a disability who is experiencing multiple challenges </a:t>
            </a:r>
            <a:r>
              <a:rPr lang="en-US" sz="2400" b="1" dirty="0" smtClean="0">
                <a:latin typeface="Arial" charset="0"/>
                <a:cs typeface="Arial" charset="0"/>
              </a:rPr>
              <a:t>in reaching an employment goal</a:t>
            </a:r>
          </a:p>
          <a:p>
            <a:pPr marL="342900" indent="-342900">
              <a:buFont typeface="Arial" panose="020B0604020202020204" pitchFamily="34" charset="0"/>
              <a:buChar char="•"/>
              <a:defRPr/>
            </a:pPr>
            <a:endParaRPr lang="en-US" sz="2400" b="1" dirty="0">
              <a:latin typeface="Arial" charset="0"/>
              <a:cs typeface="Arial" charset="0"/>
            </a:endParaRPr>
          </a:p>
          <a:p>
            <a:pPr marL="342900" indent="-342900">
              <a:buFont typeface="Arial" panose="020B0604020202020204" pitchFamily="34" charset="0"/>
              <a:buChar char="•"/>
              <a:defRPr/>
            </a:pPr>
            <a:r>
              <a:rPr lang="en-US" sz="2400" b="1" dirty="0" smtClean="0">
                <a:latin typeface="Arial" charset="0"/>
                <a:cs typeface="Arial" charset="0"/>
              </a:rPr>
              <a:t>It addresses </a:t>
            </a:r>
            <a:r>
              <a:rPr lang="en-US" sz="2400" b="1" dirty="0">
                <a:latin typeface="Arial" charset="0"/>
                <a:cs typeface="Arial" charset="0"/>
              </a:rPr>
              <a:t>that one individual’s specific </a:t>
            </a:r>
            <a:r>
              <a:rPr lang="en-US" sz="2400" b="1" dirty="0" smtClean="0">
                <a:latin typeface="Arial" charset="0"/>
                <a:cs typeface="Arial" charset="0"/>
              </a:rPr>
              <a:t>needs in relation to attaining this goal. </a:t>
            </a:r>
            <a:endParaRPr lang="en-US" sz="2400" b="1" dirty="0">
              <a:latin typeface="Arial" charset="0"/>
              <a:cs typeface="Arial" charset="0"/>
            </a:endParaRPr>
          </a:p>
          <a:p>
            <a:pPr marL="107950" indent="0">
              <a:buFont typeface="Wingdings 3" pitchFamily="18" charset="2"/>
              <a:buNone/>
              <a:defRPr/>
            </a:pPr>
            <a:endParaRPr lang="en-US" sz="1400" b="1" dirty="0">
              <a:latin typeface="Arial" charset="0"/>
              <a:cs typeface="Arial"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10</a:t>
            </a:fld>
            <a:endParaRPr lang="en-US"/>
          </a:p>
        </p:txBody>
      </p:sp>
      <p:pic>
        <p:nvPicPr>
          <p:cNvPr id="4098" name="Picture 2" descr="C:\Users\bingram\AppData\Local\Microsoft\Windows\Temporary Internet Files\Content.IE5\4BV0ER14\MP900442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103" y="3581400"/>
            <a:ext cx="533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22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74" y="152400"/>
            <a:ext cx="8229600" cy="884532"/>
          </a:xfrm>
        </p:spPr>
        <p:txBody>
          <a:bodyPr>
            <a:normAutofit/>
          </a:bodyPr>
          <a:lstStyle/>
          <a:p>
            <a:r>
              <a:rPr lang="en-US" dirty="0">
                <a:ln w="12700">
                  <a:noFill/>
                  <a:prstDash val="solid"/>
                </a:ln>
                <a:effectLst>
                  <a:outerShdw blurRad="38100" dist="38100" dir="2700000" algn="tl">
                    <a:srgbClr val="000000">
                      <a:alpha val="43137"/>
                    </a:srgbClr>
                  </a:outerShdw>
                </a:effectLst>
              </a:rPr>
              <a:t>Goal of Introducing the IRT Model</a:t>
            </a:r>
            <a:endParaRPr lang="en-US" dirty="0">
              <a:ln w="12700">
                <a:noFill/>
                <a:prstDash val="solid"/>
              </a:ln>
              <a:effectLst>
                <a:outerShdw blurRad="38100" dist="38100" dir="2700000" algn="tl">
                  <a:srgbClr val="000000">
                    <a:alpha val="43137"/>
                  </a:srgbClr>
                </a:outerShdw>
              </a:effectLst>
            </a:endParaRPr>
          </a:p>
        </p:txBody>
      </p:sp>
      <p:sp>
        <p:nvSpPr>
          <p:cNvPr id="5" name="TextBox 4"/>
          <p:cNvSpPr txBox="1"/>
          <p:nvPr/>
        </p:nvSpPr>
        <p:spPr>
          <a:xfrm>
            <a:off x="358815" y="1273215"/>
            <a:ext cx="8449519" cy="4770537"/>
          </a:xfrm>
          <a:prstGeom prst="rect">
            <a:avLst/>
          </a:prstGeom>
          <a:noFill/>
        </p:spPr>
        <p:txBody>
          <a:bodyPr wrap="square" rtlCol="0">
            <a:spAutoFit/>
          </a:bodyPr>
          <a:lstStyle/>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enhance cross-agency collaboration and communication to better leverage available resources in a seamless way for an </a:t>
            </a:r>
            <a:r>
              <a:rPr lang="en-US" sz="2000" b="1" i="1" dirty="0">
                <a:latin typeface="Arial" pitchFamily="34" charset="0"/>
                <a:cs typeface="Arial" pitchFamily="34" charset="0"/>
              </a:rPr>
              <a:t>individual</a:t>
            </a:r>
            <a:r>
              <a:rPr lang="en-US" sz="2000" dirty="0">
                <a:latin typeface="Arial" pitchFamily="34" charset="0"/>
                <a:cs typeface="Arial" pitchFamily="34" charset="0"/>
              </a:rPr>
              <a:t> </a:t>
            </a:r>
            <a:r>
              <a:rPr lang="en-US" sz="2000" b="1" i="1" dirty="0">
                <a:latin typeface="Arial" pitchFamily="34" charset="0"/>
                <a:cs typeface="Arial" pitchFamily="34" charset="0"/>
              </a:rPr>
              <a:t>jobseeker</a:t>
            </a:r>
            <a:r>
              <a:rPr lang="en-US" sz="2000" dirty="0">
                <a:latin typeface="Arial" pitchFamily="34" charset="0"/>
                <a:cs typeface="Arial" pitchFamily="34" charset="0"/>
              </a:rPr>
              <a:t> with a disability. </a:t>
            </a:r>
          </a:p>
          <a:p>
            <a:pPr>
              <a:lnSpc>
                <a:spcPct val="80000"/>
              </a:lnSpc>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increase enrollments in available workforce investment programs and enhance knowledge of available career options.  </a:t>
            </a:r>
          </a:p>
          <a:p>
            <a:pPr>
              <a:lnSpc>
                <a:spcPct val="80000"/>
              </a:lnSpc>
              <a:buFont typeface="Wingdings" pitchFamily="16" charset="2"/>
              <a:buNone/>
              <a:defRPr/>
            </a:pPr>
            <a:endParaRPr lang="en-US" sz="2000" dirty="0">
              <a:latin typeface="Arial" pitchFamily="34" charset="0"/>
              <a:cs typeface="Arial" pitchFamily="34" charset="0"/>
            </a:endParaRPr>
          </a:p>
          <a:p>
            <a:pPr marL="342900" indent="-342900">
              <a:lnSpc>
                <a:spcPct val="80000"/>
              </a:lnSpc>
              <a:buFont typeface="Arial" pitchFamily="34" charset="0"/>
              <a:buChar char="•"/>
              <a:defRPr/>
            </a:pPr>
            <a:endParaRPr lang="en-US" sz="2000" dirty="0" smtClean="0">
              <a:latin typeface="Arial" pitchFamily="34" charset="0"/>
              <a:cs typeface="Arial" pitchFamily="34" charset="0"/>
            </a:endParaRPr>
          </a:p>
          <a:p>
            <a:pPr marL="342900" indent="-342900">
              <a:lnSpc>
                <a:spcPct val="80000"/>
              </a:lnSpc>
              <a:buFont typeface="Arial" pitchFamily="34" charset="0"/>
              <a:buChar char="•"/>
              <a:defRPr/>
            </a:pPr>
            <a:r>
              <a:rPr lang="en-US" sz="2000" dirty="0" smtClean="0">
                <a:latin typeface="Arial" pitchFamily="34" charset="0"/>
                <a:cs typeface="Arial" pitchFamily="34" charset="0"/>
              </a:rPr>
              <a:t>To </a:t>
            </a:r>
            <a:r>
              <a:rPr lang="en-US" sz="2000" dirty="0">
                <a:latin typeface="Arial" pitchFamily="34" charset="0"/>
                <a:cs typeface="Arial" pitchFamily="34" charset="0"/>
              </a:rPr>
              <a:t>help the </a:t>
            </a:r>
            <a:r>
              <a:rPr lang="en-US" sz="2000" dirty="0" smtClean="0">
                <a:latin typeface="Arial" pitchFamily="34" charset="0"/>
                <a:cs typeface="Arial" pitchFamily="34" charset="0"/>
              </a:rPr>
              <a:t>Workforce system </a:t>
            </a:r>
            <a:r>
              <a:rPr lang="en-US" sz="2000" dirty="0">
                <a:latin typeface="Arial" pitchFamily="34" charset="0"/>
                <a:cs typeface="Arial" pitchFamily="34" charset="0"/>
              </a:rPr>
              <a:t>and partner agencies see the benefit of resource collaboration.</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pPr marL="342900" indent="-342900">
              <a:buFont typeface="Arial" pitchFamily="34" charset="0"/>
              <a:buChar char="•"/>
            </a:pP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11</a:t>
            </a:fld>
            <a:endParaRPr lang="en-US"/>
          </a:p>
        </p:txBody>
      </p:sp>
      <p:pic>
        <p:nvPicPr>
          <p:cNvPr id="5124" name="Picture 4" descr="C:\Users\bingram\AppData\Local\Microsoft\Windows\Temporary Internet Files\Content.IE5\RR2AZARZ\MC9003000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813" y="4572000"/>
            <a:ext cx="1174090" cy="172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1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Goal of Introducing the IRT Model</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The IRT model was developed in response to a need to increase access to WIA services for customers with Disability and /or multiple challenges to employment</a:t>
            </a:r>
          </a:p>
          <a:p>
            <a:endParaRPr lang="en-US" sz="2800" dirty="0" smtClean="0">
              <a:solidFill>
                <a:schemeClr val="tx1"/>
              </a:solidFill>
            </a:endParaRPr>
          </a:p>
          <a:p>
            <a:r>
              <a:rPr lang="en-US" sz="2800" dirty="0" smtClean="0">
                <a:solidFill>
                  <a:schemeClr val="tx1"/>
                </a:solidFill>
              </a:rPr>
              <a:t>It was included in the DEI because of it’s success in assisting these customers to access WIA intensive services</a:t>
            </a:r>
            <a:endParaRPr lang="en-US" sz="2800" dirty="0">
              <a:solidFill>
                <a:schemeClr val="tx1"/>
              </a:solidFill>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spTree>
    <p:extLst>
      <p:ext uri="{BB962C8B-B14F-4D97-AF65-F5344CB8AC3E}">
        <p14:creationId xmlns:p14="http://schemas.microsoft.com/office/powerpoint/2010/main" val="2652430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IRT Flow Chart</a:t>
            </a:r>
            <a:endParaRPr lang="en-US" dirty="0"/>
          </a:p>
        </p:txBody>
      </p:sp>
      <p:sp>
        <p:nvSpPr>
          <p:cNvPr id="6" name="Content Placeholder 5"/>
          <p:cNvSpPr>
            <a:spLocks noGrp="1"/>
          </p:cNvSpPr>
          <p:nvPr>
            <p:ph idx="1"/>
          </p:nvPr>
        </p:nvSpPr>
        <p:spPr/>
        <p:txBody>
          <a:bodyPr>
            <a:normAutofit/>
          </a:bodyPr>
          <a:lstStyle/>
          <a:p>
            <a:pPr marL="0" indent="0">
              <a:buNone/>
            </a:pPr>
            <a:r>
              <a:rPr lang="en-US" sz="2800" dirty="0" smtClean="0">
                <a:solidFill>
                  <a:schemeClr val="tx1"/>
                </a:solidFill>
              </a:rPr>
              <a:t>The IRT model is designed to provide support to a customer through the entirety of a plan</a:t>
            </a:r>
            <a:endParaRPr lang="en-US" sz="2800" dirty="0">
              <a:solidFill>
                <a:schemeClr val="tx1"/>
              </a:solidFill>
            </a:endParaRPr>
          </a:p>
        </p:txBody>
      </p:sp>
      <p:sp>
        <p:nvSpPr>
          <p:cNvPr id="3" name="Footer Placeholder 2"/>
          <p:cNvSpPr>
            <a:spLocks noGrp="1"/>
          </p:cNvSpPr>
          <p:nvPr>
            <p:ph type="ftr" sz="quarter" idx="11"/>
          </p:nvPr>
        </p:nvSpPr>
        <p:spPr/>
        <p:txBody>
          <a:bodyPr/>
          <a:lstStyle/>
          <a:p>
            <a:r>
              <a:rPr lang="en-US"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13</a:t>
            </a:fld>
            <a:endParaRPr lang="en-US" dirty="0"/>
          </a:p>
        </p:txBody>
      </p:sp>
      <p:graphicFrame>
        <p:nvGraphicFramePr>
          <p:cNvPr id="5" name="Diagram 4"/>
          <p:cNvGraphicFramePr/>
          <p:nvPr>
            <p:extLst>
              <p:ext uri="{D42A27DB-BD31-4B8C-83A1-F6EECF244321}">
                <p14:modId xmlns:p14="http://schemas.microsoft.com/office/powerpoint/2010/main" val="828642088"/>
              </p:ext>
            </p:extLst>
          </p:nvPr>
        </p:nvGraphicFramePr>
        <p:xfrm>
          <a:off x="1828800" y="30480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12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14</a:t>
            </a:fld>
            <a:endParaRPr lang="en-US">
              <a:solidFill>
                <a:prstClr val="black"/>
              </a:solidFill>
            </a:endParaRPr>
          </a:p>
        </p:txBody>
      </p:sp>
      <p:sp>
        <p:nvSpPr>
          <p:cNvPr id="6" name="TextBox 5"/>
          <p:cNvSpPr txBox="1"/>
          <p:nvPr/>
        </p:nvSpPr>
        <p:spPr>
          <a:xfrm>
            <a:off x="2895600" y="1403867"/>
            <a:ext cx="3352800" cy="1815882"/>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COORDINATION of an IRT</a:t>
            </a:r>
          </a:p>
          <a:p>
            <a:pPr algn="ctr"/>
            <a:r>
              <a:rPr lang="en-US" sz="2800" b="1" dirty="0" smtClean="0">
                <a:latin typeface="Arial" panose="020B0604020202020204" pitchFamily="34" charset="0"/>
                <a:cs typeface="Arial" panose="020B0604020202020204" pitchFamily="34" charset="0"/>
              </a:rPr>
              <a:t>Career Exploration</a:t>
            </a:r>
          </a:p>
        </p:txBody>
      </p:sp>
    </p:spTree>
    <p:extLst>
      <p:ext uri="{BB962C8B-B14F-4D97-AF65-F5344CB8AC3E}">
        <p14:creationId xmlns:p14="http://schemas.microsoft.com/office/powerpoint/2010/main" val="4070621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Employment Goal</a:t>
            </a:r>
            <a:endParaRPr lang="en-US" dirty="0"/>
          </a:p>
        </p:txBody>
      </p:sp>
      <p:sp>
        <p:nvSpPr>
          <p:cNvPr id="3" name="Content Placeholder 2"/>
          <p:cNvSpPr>
            <a:spLocks noGrp="1"/>
          </p:cNvSpPr>
          <p:nvPr>
            <p:ph idx="1"/>
          </p:nvPr>
        </p:nvSpPr>
        <p:spPr/>
        <p:txBody>
          <a:bodyPr>
            <a:normAutofit/>
          </a:bodyPr>
          <a:lstStyle/>
          <a:p>
            <a:r>
              <a:rPr lang="en-US" sz="2400" dirty="0">
                <a:solidFill>
                  <a:schemeClr val="tx1"/>
                </a:solidFill>
              </a:rPr>
              <a:t>An IRT is driven by the needs of the </a:t>
            </a:r>
            <a:r>
              <a:rPr lang="en-US" sz="2400" dirty="0" smtClean="0">
                <a:solidFill>
                  <a:schemeClr val="tx1"/>
                </a:solidFill>
              </a:rPr>
              <a:t>customer it </a:t>
            </a:r>
            <a:r>
              <a:rPr lang="en-US" sz="2400" dirty="0">
                <a:solidFill>
                  <a:schemeClr val="tx1"/>
                </a:solidFill>
              </a:rPr>
              <a:t>is built around as it relates to their chosen employment goal. </a:t>
            </a:r>
            <a:endParaRPr lang="en-US" sz="2400" dirty="0" smtClean="0">
              <a:solidFill>
                <a:schemeClr val="tx1"/>
              </a:solidFill>
            </a:endParaRPr>
          </a:p>
          <a:p>
            <a:r>
              <a:rPr lang="en-US" sz="2400" dirty="0" smtClean="0">
                <a:solidFill>
                  <a:schemeClr val="tx1"/>
                </a:solidFill>
              </a:rPr>
              <a:t>Supporting </a:t>
            </a:r>
            <a:r>
              <a:rPr lang="en-US" sz="2400" dirty="0">
                <a:solidFill>
                  <a:schemeClr val="tx1"/>
                </a:solidFill>
              </a:rPr>
              <a:t>a customer as they develop and commit to an employment goal is the </a:t>
            </a:r>
            <a:r>
              <a:rPr lang="en-US" sz="2400" dirty="0" smtClean="0">
                <a:solidFill>
                  <a:schemeClr val="tx1"/>
                </a:solidFill>
              </a:rPr>
              <a:t>commencement </a:t>
            </a:r>
            <a:r>
              <a:rPr lang="en-US" sz="2400" dirty="0">
                <a:solidFill>
                  <a:schemeClr val="tx1"/>
                </a:solidFill>
              </a:rPr>
              <a:t>point of the IRT process</a:t>
            </a: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pic>
        <p:nvPicPr>
          <p:cNvPr id="6" name="Picture 5" descr="C:\Users\bingram\AppData\Local\Microsoft\Windows\Temporary Internet Files\Content.IE5\4BV0ER14\MP9003413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33800"/>
            <a:ext cx="3657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674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Employment Goal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The </a:t>
            </a:r>
            <a:r>
              <a:rPr lang="en-US" dirty="0">
                <a:solidFill>
                  <a:schemeClr val="tx1"/>
                </a:solidFill>
              </a:rPr>
              <a:t>employment goal should be a very good match to a customer’s skills and interests</a:t>
            </a:r>
            <a:endParaRPr lang="en-US" dirty="0" smtClean="0">
              <a:solidFill>
                <a:schemeClr val="tx1"/>
              </a:solidFill>
            </a:endParaRPr>
          </a:p>
          <a:p>
            <a:r>
              <a:rPr lang="en-US" dirty="0" smtClean="0">
                <a:solidFill>
                  <a:schemeClr val="tx1"/>
                </a:solidFill>
              </a:rPr>
              <a:t>The employment </a:t>
            </a:r>
            <a:r>
              <a:rPr lang="en-US" dirty="0">
                <a:solidFill>
                  <a:schemeClr val="tx1"/>
                </a:solidFill>
              </a:rPr>
              <a:t>goal needs to meet </a:t>
            </a:r>
            <a:r>
              <a:rPr lang="en-US" dirty="0" smtClean="0">
                <a:solidFill>
                  <a:schemeClr val="tx1"/>
                </a:solidFill>
              </a:rPr>
              <a:t>the </a:t>
            </a:r>
            <a:r>
              <a:rPr lang="en-US" dirty="0">
                <a:solidFill>
                  <a:schemeClr val="tx1"/>
                </a:solidFill>
              </a:rPr>
              <a:t>long term needs of the </a:t>
            </a:r>
            <a:r>
              <a:rPr lang="en-US" dirty="0" smtClean="0">
                <a:solidFill>
                  <a:schemeClr val="tx1"/>
                </a:solidFill>
              </a:rPr>
              <a:t>customer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r>
              <a:rPr lang="en-US" dirty="0" smtClean="0">
                <a:solidFill>
                  <a:schemeClr val="tx1"/>
                </a:solidFill>
              </a:rPr>
              <a:t>If the employment </a:t>
            </a:r>
            <a:r>
              <a:rPr lang="en-US" smtClean="0">
                <a:solidFill>
                  <a:schemeClr val="tx1"/>
                </a:solidFill>
              </a:rPr>
              <a:t>goal, is </a:t>
            </a:r>
            <a:r>
              <a:rPr lang="en-US" dirty="0" smtClean="0">
                <a:solidFill>
                  <a:schemeClr val="tx1"/>
                </a:solidFill>
              </a:rPr>
              <a:t>not substantial enough, or a good match, </a:t>
            </a:r>
            <a:r>
              <a:rPr lang="en-US" dirty="0">
                <a:solidFill>
                  <a:schemeClr val="tx1"/>
                </a:solidFill>
              </a:rPr>
              <a:t>there is very little chance an IRT will be </a:t>
            </a:r>
            <a:r>
              <a:rPr lang="en-US" dirty="0" smtClean="0">
                <a:solidFill>
                  <a:schemeClr val="tx1"/>
                </a:solidFill>
              </a:rPr>
              <a:t>successful</a:t>
            </a:r>
            <a:endParaRPr lang="en-US" dirty="0">
              <a:solidFill>
                <a:schemeClr val="tx1"/>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pic>
        <p:nvPicPr>
          <p:cNvPr id="3074" name="Picture 2" descr="C:\Users\bingram\AppData\Local\Microsoft\Windows\Temporary Internet Files\Content.IE5\RR2AZARZ\MC9003674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124200"/>
            <a:ext cx="4102913" cy="155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05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Exploration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chemeClr val="tx1"/>
                </a:solidFill>
              </a:rPr>
              <a:t>A focus on making </a:t>
            </a:r>
            <a:r>
              <a:rPr lang="en-US" dirty="0">
                <a:solidFill>
                  <a:schemeClr val="tx1"/>
                </a:solidFill>
              </a:rPr>
              <a:t>the career exploration process more accessible can </a:t>
            </a:r>
            <a:r>
              <a:rPr lang="en-US" dirty="0" smtClean="0">
                <a:solidFill>
                  <a:schemeClr val="tx1"/>
                </a:solidFill>
              </a:rPr>
              <a:t>increase </a:t>
            </a:r>
            <a:r>
              <a:rPr lang="en-US" dirty="0">
                <a:solidFill>
                  <a:schemeClr val="tx1"/>
                </a:solidFill>
              </a:rPr>
              <a:t>the accessibility of all levels of WIA services including enrollment in </a:t>
            </a:r>
            <a:r>
              <a:rPr lang="en-US" dirty="0" smtClean="0">
                <a:solidFill>
                  <a:schemeClr val="tx1"/>
                </a:solidFill>
              </a:rPr>
              <a:t>intensive </a:t>
            </a:r>
            <a:r>
              <a:rPr lang="en-US" dirty="0">
                <a:solidFill>
                  <a:schemeClr val="tx1"/>
                </a:solidFill>
              </a:rPr>
              <a:t>services.</a:t>
            </a:r>
          </a:p>
          <a:p>
            <a:pPr lvl="1">
              <a:lnSpc>
                <a:spcPct val="115000"/>
              </a:lnSpc>
              <a:spcBef>
                <a:spcPts val="0"/>
              </a:spcBef>
              <a:spcAft>
                <a:spcPts val="0"/>
              </a:spcAft>
              <a:buFont typeface="Symbol"/>
              <a:buChar char=""/>
              <a:tabLst>
                <a:tab pos="851535" algn="l"/>
              </a:tabLst>
            </a:pPr>
            <a:r>
              <a:rPr lang="en-US" dirty="0">
                <a:solidFill>
                  <a:schemeClr val="tx1"/>
                </a:solidFill>
                <a:ea typeface="Times New Roman"/>
              </a:rPr>
              <a:t>Does your center have a career exploration process? </a:t>
            </a:r>
            <a:endParaRPr lang="en-US" sz="2400" dirty="0">
              <a:solidFill>
                <a:schemeClr val="tx1"/>
              </a:solidFill>
              <a:ea typeface="Times New Roman"/>
            </a:endParaRPr>
          </a:p>
          <a:p>
            <a:pPr lvl="1">
              <a:lnSpc>
                <a:spcPct val="115000"/>
              </a:lnSpc>
              <a:spcBef>
                <a:spcPts val="0"/>
              </a:spcBef>
              <a:spcAft>
                <a:spcPts val="0"/>
              </a:spcAft>
              <a:buFont typeface="Symbol"/>
              <a:buChar char=""/>
              <a:tabLst>
                <a:tab pos="851535" algn="l"/>
              </a:tabLst>
            </a:pPr>
            <a:r>
              <a:rPr lang="en-US" dirty="0">
                <a:solidFill>
                  <a:schemeClr val="tx1"/>
                </a:solidFill>
                <a:ea typeface="Times New Roman"/>
              </a:rPr>
              <a:t>Who is referred to this service, and why? </a:t>
            </a:r>
            <a:endParaRPr lang="en-US" sz="2400" dirty="0">
              <a:solidFill>
                <a:schemeClr val="tx1"/>
              </a:solidFill>
              <a:ea typeface="Times New Roman"/>
            </a:endParaRPr>
          </a:p>
          <a:p>
            <a:pPr lvl="1">
              <a:lnSpc>
                <a:spcPct val="115000"/>
              </a:lnSpc>
              <a:spcBef>
                <a:spcPts val="0"/>
              </a:spcBef>
              <a:spcAft>
                <a:spcPts val="0"/>
              </a:spcAft>
              <a:buFont typeface="Symbol"/>
              <a:buChar char=""/>
              <a:tabLst>
                <a:tab pos="851535" algn="l"/>
              </a:tabLst>
            </a:pPr>
            <a:r>
              <a:rPr lang="en-US" dirty="0">
                <a:solidFill>
                  <a:schemeClr val="tx1"/>
                </a:solidFill>
                <a:ea typeface="Times New Roman"/>
              </a:rPr>
              <a:t>Is this service considered part of the process associated with enrollment in WIA intensive services? </a:t>
            </a:r>
            <a:endParaRPr lang="en-US" sz="2400" dirty="0">
              <a:solidFill>
                <a:schemeClr val="tx1"/>
              </a:solidFill>
              <a:ea typeface="Times New Roman"/>
            </a:endParaRPr>
          </a:p>
          <a:p>
            <a:pPr lvl="1">
              <a:lnSpc>
                <a:spcPct val="115000"/>
              </a:lnSpc>
              <a:spcBef>
                <a:spcPts val="0"/>
              </a:spcBef>
              <a:spcAft>
                <a:spcPts val="1000"/>
              </a:spcAft>
              <a:buFont typeface="Symbol"/>
              <a:buChar char=""/>
              <a:tabLst>
                <a:tab pos="851535" algn="l"/>
              </a:tabLst>
            </a:pPr>
            <a:r>
              <a:rPr lang="en-US" dirty="0">
                <a:solidFill>
                  <a:schemeClr val="tx1"/>
                </a:solidFill>
                <a:ea typeface="Times New Roman"/>
              </a:rPr>
              <a:t>How accessible is this process to customers with unique needs?</a:t>
            </a:r>
            <a:endParaRPr lang="en-US" sz="2400" dirty="0">
              <a:solidFill>
                <a:schemeClr val="tx1"/>
              </a:solidFill>
              <a:ea typeface="Times New Roman"/>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4151540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Exploration Activity</a:t>
            </a:r>
            <a:endParaRPr lang="en-US" dirty="0"/>
          </a:p>
        </p:txBody>
      </p:sp>
      <p:sp>
        <p:nvSpPr>
          <p:cNvPr id="3" name="Content Placeholder 2"/>
          <p:cNvSpPr>
            <a:spLocks noGrp="1"/>
          </p:cNvSpPr>
          <p:nvPr>
            <p:ph idx="1"/>
          </p:nvPr>
        </p:nvSpPr>
        <p:spPr>
          <a:xfrm>
            <a:off x="457200" y="1600200"/>
            <a:ext cx="7924800" cy="4724400"/>
          </a:xfrm>
        </p:spPr>
        <p:txBody>
          <a:bodyPr>
            <a:normAutofit fontScale="55000" lnSpcReduction="20000"/>
          </a:bodyPr>
          <a:lstStyle/>
          <a:p>
            <a:pPr marL="0" marR="0" indent="0">
              <a:lnSpc>
                <a:spcPct val="115000"/>
              </a:lnSpc>
              <a:spcBef>
                <a:spcPts val="0"/>
              </a:spcBef>
              <a:spcAft>
                <a:spcPts val="1000"/>
              </a:spcAft>
              <a:buNone/>
              <a:tabLst>
                <a:tab pos="851535" algn="l"/>
              </a:tabLst>
            </a:pPr>
            <a:r>
              <a:rPr lang="en-US" sz="3800" u="sng" dirty="0">
                <a:solidFill>
                  <a:schemeClr val="tx1"/>
                </a:solidFill>
                <a:ea typeface="Times New Roman"/>
              </a:rPr>
              <a:t>Suggested activity</a:t>
            </a:r>
            <a:endParaRPr lang="en-US" dirty="0">
              <a:solidFill>
                <a:schemeClr val="tx1"/>
              </a:solidFill>
              <a:ea typeface="Times New Roman"/>
            </a:endParaRPr>
          </a:p>
          <a:p>
            <a:pPr marL="0" marR="0" indent="0">
              <a:lnSpc>
                <a:spcPct val="115000"/>
              </a:lnSpc>
              <a:spcBef>
                <a:spcPts val="0"/>
              </a:spcBef>
              <a:spcAft>
                <a:spcPts val="1000"/>
              </a:spcAft>
              <a:buNone/>
              <a:tabLst>
                <a:tab pos="851535" algn="l"/>
              </a:tabLst>
            </a:pPr>
            <a:r>
              <a:rPr lang="en-US" sz="3800" dirty="0">
                <a:solidFill>
                  <a:schemeClr val="tx1"/>
                </a:solidFill>
                <a:ea typeface="Times New Roman"/>
              </a:rPr>
              <a:t>A worthwhile activity for a DRC might be to personally attend a career exploration workshop/session/ or web based activity to directly observe</a:t>
            </a:r>
            <a:r>
              <a:rPr lang="en-US" sz="3800" dirty="0" smtClean="0">
                <a:solidFill>
                  <a:schemeClr val="tx1"/>
                </a:solidFill>
                <a:ea typeface="Times New Roman"/>
              </a:rPr>
              <a:t>:</a:t>
            </a:r>
            <a:endParaRPr lang="en-US" dirty="0">
              <a:solidFill>
                <a:schemeClr val="tx1"/>
              </a:solidFill>
              <a:ea typeface="Times New Roman"/>
            </a:endParaRPr>
          </a:p>
          <a:p>
            <a:pPr lvl="0">
              <a:lnSpc>
                <a:spcPct val="115000"/>
              </a:lnSpc>
              <a:spcBef>
                <a:spcPts val="0"/>
              </a:spcBef>
              <a:spcAft>
                <a:spcPts val="0"/>
              </a:spcAft>
              <a:buFont typeface="Symbol"/>
              <a:buChar char=""/>
              <a:tabLst>
                <a:tab pos="851535" algn="l"/>
              </a:tabLst>
            </a:pPr>
            <a:r>
              <a:rPr lang="en-US" sz="3800" dirty="0">
                <a:solidFill>
                  <a:schemeClr val="tx1"/>
                </a:solidFill>
                <a:ea typeface="Times New Roman"/>
              </a:rPr>
              <a:t>If it is accessible to customers who do not have any or current work history</a:t>
            </a:r>
            <a:endParaRPr lang="en-US" dirty="0">
              <a:solidFill>
                <a:schemeClr val="tx1"/>
              </a:solidFill>
              <a:ea typeface="Times New Roman"/>
            </a:endParaRPr>
          </a:p>
          <a:p>
            <a:pPr lvl="0">
              <a:lnSpc>
                <a:spcPct val="115000"/>
              </a:lnSpc>
              <a:spcBef>
                <a:spcPts val="0"/>
              </a:spcBef>
              <a:spcAft>
                <a:spcPts val="0"/>
              </a:spcAft>
              <a:buFont typeface="Symbol"/>
              <a:buChar char=""/>
              <a:tabLst>
                <a:tab pos="851535" algn="l"/>
              </a:tabLst>
            </a:pPr>
            <a:r>
              <a:rPr lang="en-US" sz="3800" dirty="0">
                <a:solidFill>
                  <a:schemeClr val="tx1"/>
                </a:solidFill>
                <a:ea typeface="Times New Roman"/>
              </a:rPr>
              <a:t>If it is accessible to customers who do not have any or traditional educational history</a:t>
            </a:r>
            <a:endParaRPr lang="en-US" dirty="0">
              <a:solidFill>
                <a:schemeClr val="tx1"/>
              </a:solidFill>
              <a:ea typeface="Times New Roman"/>
            </a:endParaRPr>
          </a:p>
          <a:p>
            <a:pPr lvl="0">
              <a:lnSpc>
                <a:spcPct val="115000"/>
              </a:lnSpc>
              <a:spcBef>
                <a:spcPts val="0"/>
              </a:spcBef>
              <a:spcAft>
                <a:spcPts val="0"/>
              </a:spcAft>
              <a:buFont typeface="Symbol"/>
              <a:buChar char=""/>
              <a:tabLst>
                <a:tab pos="851535" algn="l"/>
              </a:tabLst>
            </a:pPr>
            <a:r>
              <a:rPr lang="en-US" sz="3800" dirty="0">
                <a:solidFill>
                  <a:schemeClr val="tx1"/>
                </a:solidFill>
                <a:ea typeface="Times New Roman"/>
              </a:rPr>
              <a:t>If it is accessible to customers who need the use of accommodating technology</a:t>
            </a:r>
            <a:r>
              <a:rPr lang="en-US" dirty="0">
                <a:solidFill>
                  <a:schemeClr val="tx1"/>
                </a:solidFill>
                <a:ea typeface="Times New Roman"/>
              </a:rPr>
              <a:t> </a:t>
            </a:r>
            <a:r>
              <a:rPr lang="en-US" sz="3800" dirty="0">
                <a:solidFill>
                  <a:schemeClr val="tx1"/>
                </a:solidFill>
                <a:ea typeface="Times New Roman"/>
              </a:rPr>
              <a:t>to access the outcome of the service</a:t>
            </a:r>
            <a:endParaRPr lang="en-US" dirty="0">
              <a:solidFill>
                <a:schemeClr val="tx1"/>
              </a:solidFill>
              <a:ea typeface="Times New Roman"/>
            </a:endParaRPr>
          </a:p>
          <a:p>
            <a:pPr lvl="0">
              <a:lnSpc>
                <a:spcPct val="115000"/>
              </a:lnSpc>
              <a:spcBef>
                <a:spcPts val="0"/>
              </a:spcBef>
              <a:spcAft>
                <a:spcPts val="1000"/>
              </a:spcAft>
              <a:buFont typeface="Symbol"/>
              <a:buChar char=""/>
              <a:tabLst>
                <a:tab pos="851535" algn="l"/>
              </a:tabLst>
            </a:pPr>
            <a:r>
              <a:rPr lang="en-US" sz="3800" dirty="0">
                <a:solidFill>
                  <a:schemeClr val="tx1"/>
                </a:solidFill>
                <a:ea typeface="Times New Roman"/>
              </a:rPr>
              <a:t>If it is accessible to customers who need the modification of existing procedures to access the outcome of the service</a:t>
            </a:r>
            <a:endParaRPr lang="en-US" dirty="0">
              <a:solidFill>
                <a:schemeClr val="tx1"/>
              </a:solidFill>
              <a:ea typeface="Times New Roman"/>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331004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19</a:t>
            </a:fld>
            <a:endParaRPr lang="en-US">
              <a:solidFill>
                <a:prstClr val="black"/>
              </a:solidFill>
            </a:endParaRPr>
          </a:p>
        </p:txBody>
      </p:sp>
      <p:sp>
        <p:nvSpPr>
          <p:cNvPr id="6" name="TextBox 5"/>
          <p:cNvSpPr txBox="1"/>
          <p:nvPr/>
        </p:nvSpPr>
        <p:spPr>
          <a:xfrm>
            <a:off x="2895600" y="1403867"/>
            <a:ext cx="3352800" cy="1815882"/>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COORDINATION of an IRT</a:t>
            </a:r>
          </a:p>
          <a:p>
            <a:pPr algn="ctr"/>
            <a:r>
              <a:rPr lang="en-US" sz="2800" b="1" dirty="0" smtClean="0">
                <a:latin typeface="Arial" panose="020B0604020202020204" pitchFamily="34" charset="0"/>
                <a:cs typeface="Arial" panose="020B0604020202020204" pitchFamily="34" charset="0"/>
              </a:rPr>
              <a:t>Active Resource Coordination</a:t>
            </a:r>
          </a:p>
        </p:txBody>
      </p:sp>
    </p:spTree>
    <p:extLst>
      <p:ext uri="{BB962C8B-B14F-4D97-AF65-F5344CB8AC3E}">
        <p14:creationId xmlns:p14="http://schemas.microsoft.com/office/powerpoint/2010/main" val="552273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884532"/>
          </a:xfrm>
        </p:spPr>
        <p:txBody>
          <a:bodyPr>
            <a:no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What is the difference between an IRT and Active Resource Coordination?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47240" y="1273215"/>
            <a:ext cx="8449519" cy="4934684"/>
          </a:xfrm>
          <a:prstGeom prst="rect">
            <a:avLst/>
          </a:prstGeom>
          <a:noFill/>
        </p:spPr>
        <p:txBody>
          <a:bodyPr wrap="square" rtlCol="0">
            <a:spAutoFit/>
          </a:bodyPr>
          <a:lstStyle/>
          <a:p>
            <a:pPr marL="363538" lvl="1" indent="-255588">
              <a:spcBef>
                <a:spcPts val="400"/>
              </a:spcBef>
              <a:buSzPct val="68000"/>
              <a:buFont typeface="Wingdings 3" pitchFamily="18" charset="2"/>
              <a:buChar char=""/>
              <a:defRPr/>
            </a:pPr>
            <a:r>
              <a:rPr lang="en-US" sz="2000" b="1" dirty="0" smtClean="0">
                <a:latin typeface="Arial" charset="0"/>
                <a:cs typeface="Arial" charset="0"/>
              </a:rPr>
              <a:t>Active Resource Coordination is the process of identifying needed resources and appropriate and prioritized action steps to address specific, targeted barriers to employment experienced by an individual entering the Job Center’s WIA customer flow.</a:t>
            </a:r>
          </a:p>
          <a:p>
            <a:pPr marL="363538" lvl="1" indent="-255588">
              <a:spcBef>
                <a:spcPts val="400"/>
              </a:spcBef>
              <a:buSzPct val="68000"/>
              <a:buFont typeface="Wingdings 3" pitchFamily="18" charset="2"/>
              <a:buChar char=""/>
              <a:defRPr/>
            </a:pPr>
            <a:endParaRPr lang="en-US" sz="2000" b="1" dirty="0" smtClean="0">
              <a:latin typeface="Arial" charset="0"/>
              <a:cs typeface="Arial" charset="0"/>
            </a:endParaRPr>
          </a:p>
          <a:p>
            <a:pPr marL="363538" lvl="1" indent="-255588">
              <a:spcBef>
                <a:spcPts val="400"/>
              </a:spcBef>
              <a:buSzPct val="68000"/>
              <a:buFont typeface="Wingdings 3" pitchFamily="18" charset="2"/>
              <a:buChar char=""/>
              <a:defRPr/>
            </a:pPr>
            <a:r>
              <a:rPr lang="en-US" sz="2000" b="1" dirty="0" smtClean="0">
                <a:latin typeface="Arial" charset="0"/>
                <a:cs typeface="Arial" charset="0"/>
              </a:rPr>
              <a:t>Active Resource Coordination always takes place </a:t>
            </a:r>
            <a:r>
              <a:rPr lang="en-US" sz="2000" b="1" i="1" u="sng" dirty="0" smtClean="0">
                <a:solidFill>
                  <a:srgbClr val="C00000"/>
                </a:solidFill>
                <a:latin typeface="Arial" charset="0"/>
                <a:cs typeface="Arial" charset="0"/>
              </a:rPr>
              <a:t>PRIOR</a:t>
            </a:r>
            <a:r>
              <a:rPr lang="en-US" sz="2000" b="1" dirty="0" smtClean="0">
                <a:solidFill>
                  <a:srgbClr val="C00000"/>
                </a:solidFill>
                <a:latin typeface="Arial" charset="0"/>
                <a:cs typeface="Arial" charset="0"/>
              </a:rPr>
              <a:t> </a:t>
            </a:r>
            <a:r>
              <a:rPr lang="en-US" sz="2000" b="1" dirty="0" smtClean="0">
                <a:latin typeface="Arial" charset="0"/>
                <a:cs typeface="Arial" charset="0"/>
              </a:rPr>
              <a:t>to an Integrated Resource Team (IRT) being put in place. Although active resource coordination may take place without resulting in an IRT.</a:t>
            </a:r>
          </a:p>
          <a:p>
            <a:pPr marL="363538" lvl="1" indent="-255588">
              <a:spcBef>
                <a:spcPts val="400"/>
              </a:spcBef>
              <a:buSzPct val="68000"/>
              <a:buFont typeface="Wingdings 3" pitchFamily="18" charset="2"/>
              <a:buChar char=""/>
              <a:defRPr/>
            </a:pPr>
            <a:endParaRPr lang="en-US" sz="2000" b="1" dirty="0" smtClean="0">
              <a:latin typeface="Arial" charset="0"/>
              <a:cs typeface="Arial" charset="0"/>
            </a:endParaRPr>
          </a:p>
          <a:p>
            <a:pPr marL="107950" lvl="1" algn="ctr">
              <a:spcBef>
                <a:spcPts val="400"/>
              </a:spcBef>
              <a:buSzPct val="68000"/>
              <a:defRPr/>
            </a:pPr>
            <a:r>
              <a:rPr lang="en-US" sz="2000" b="1" i="1" dirty="0" smtClean="0">
                <a:solidFill>
                  <a:schemeClr val="accent1"/>
                </a:solidFill>
                <a:latin typeface="Arial" charset="0"/>
                <a:cs typeface="Arial" charset="0"/>
              </a:rPr>
              <a:t>So you can have Active Resource Coordination without an IRT, but you CANNOT have an IRT without first having done some Active Resource Coordination!</a:t>
            </a:r>
            <a:endParaRPr lang="en-US" sz="2000" b="1" i="1" dirty="0">
              <a:solidFill>
                <a:schemeClr val="accent1"/>
              </a:solidFill>
              <a:latin typeface="Arial" charset="0"/>
              <a:cs typeface="Arial" charset="0"/>
            </a:endParaRPr>
          </a:p>
          <a:p>
            <a:pPr marL="363538" lvl="1" indent="-255588">
              <a:spcBef>
                <a:spcPts val="400"/>
              </a:spcBef>
              <a:buSzPct val="68000"/>
              <a:buFont typeface="Wingdings 3" pitchFamily="18" charset="2"/>
              <a:buChar char=""/>
              <a:defRPr/>
            </a:pPr>
            <a:endParaRPr lang="en-US" dirty="0">
              <a:latin typeface="Arial" charset="0"/>
              <a:cs typeface="Arial"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20</a:t>
            </a:fld>
            <a:endParaRPr lang="en-US"/>
          </a:p>
        </p:txBody>
      </p:sp>
    </p:spTree>
    <p:extLst>
      <p:ext uri="{BB962C8B-B14F-4D97-AF65-F5344CB8AC3E}">
        <p14:creationId xmlns:p14="http://schemas.microsoft.com/office/powerpoint/2010/main" val="779698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Resource Coordination is:</a:t>
            </a:r>
            <a:endParaRPr lang="en-US" dirty="0"/>
          </a:p>
        </p:txBody>
      </p:sp>
      <p:sp>
        <p:nvSpPr>
          <p:cNvPr id="3" name="Content Placeholder 2"/>
          <p:cNvSpPr>
            <a:spLocks noGrp="1"/>
          </p:cNvSpPr>
          <p:nvPr>
            <p:ph idx="1"/>
          </p:nvPr>
        </p:nvSpPr>
        <p:spPr/>
        <p:txBody>
          <a:bodyPr>
            <a:noAutofit/>
          </a:bodyPr>
          <a:lstStyle/>
          <a:p>
            <a:r>
              <a:rPr lang="en-US" sz="2400" b="1" dirty="0" smtClean="0">
                <a:solidFill>
                  <a:schemeClr val="tx1"/>
                </a:solidFill>
              </a:rPr>
              <a:t>Actively </a:t>
            </a:r>
            <a:r>
              <a:rPr lang="en-US" sz="2400" b="1" dirty="0">
                <a:solidFill>
                  <a:schemeClr val="tx1"/>
                </a:solidFill>
              </a:rPr>
              <a:t>assisting </a:t>
            </a:r>
            <a:r>
              <a:rPr lang="en-US" sz="2400" dirty="0">
                <a:solidFill>
                  <a:schemeClr val="tx1"/>
                </a:solidFill>
              </a:rPr>
              <a:t>a customer to identify, explore, and access available resources in a way that is specific </a:t>
            </a:r>
            <a:r>
              <a:rPr lang="en-US" sz="2400" dirty="0" smtClean="0">
                <a:solidFill>
                  <a:schemeClr val="tx1"/>
                </a:solidFill>
              </a:rPr>
              <a:t>to assisting a customer achieve their </a:t>
            </a:r>
            <a:r>
              <a:rPr lang="en-US" sz="2400" dirty="0">
                <a:solidFill>
                  <a:schemeClr val="tx1"/>
                </a:solidFill>
              </a:rPr>
              <a:t>employment goal, </a:t>
            </a:r>
            <a:endParaRPr lang="en-US" sz="2400" dirty="0" smtClean="0">
              <a:solidFill>
                <a:schemeClr val="tx1"/>
              </a:solidFill>
            </a:endParaRPr>
          </a:p>
          <a:p>
            <a:r>
              <a:rPr lang="en-US" sz="2400" b="1" dirty="0" smtClean="0">
                <a:solidFill>
                  <a:schemeClr val="tx1"/>
                </a:solidFill>
              </a:rPr>
              <a:t>Positioning</a:t>
            </a:r>
            <a:r>
              <a:rPr lang="en-US" sz="2400" dirty="0" smtClean="0">
                <a:solidFill>
                  <a:schemeClr val="tx1"/>
                </a:solidFill>
              </a:rPr>
              <a:t> </a:t>
            </a:r>
            <a:r>
              <a:rPr lang="en-US" sz="2400" dirty="0">
                <a:solidFill>
                  <a:schemeClr val="tx1"/>
                </a:solidFill>
              </a:rPr>
              <a:t>the customer in the WIA system prior to coordinating with other </a:t>
            </a:r>
            <a:r>
              <a:rPr lang="en-US" sz="2400" dirty="0" smtClean="0">
                <a:solidFill>
                  <a:schemeClr val="tx1"/>
                </a:solidFill>
              </a:rPr>
              <a:t>providers </a:t>
            </a:r>
            <a:endParaRPr lang="en-US" sz="2400" dirty="0">
              <a:solidFill>
                <a:schemeClr val="tx1"/>
              </a:solidFill>
            </a:endParaRPr>
          </a:p>
          <a:p>
            <a:r>
              <a:rPr lang="en-US" sz="2400" b="1" dirty="0" smtClean="0">
                <a:solidFill>
                  <a:schemeClr val="tx1"/>
                </a:solidFill>
              </a:rPr>
              <a:t>Providing</a:t>
            </a:r>
            <a:r>
              <a:rPr lang="en-US" sz="2400" dirty="0" smtClean="0">
                <a:solidFill>
                  <a:schemeClr val="tx1"/>
                </a:solidFill>
              </a:rPr>
              <a:t> </a:t>
            </a:r>
            <a:r>
              <a:rPr lang="en-US" sz="2400" dirty="0">
                <a:solidFill>
                  <a:schemeClr val="tx1"/>
                </a:solidFill>
              </a:rPr>
              <a:t>customers with targeted support around coordinating their resources beyond simple </a:t>
            </a:r>
            <a:r>
              <a:rPr lang="en-US" sz="2400" dirty="0" smtClean="0">
                <a:solidFill>
                  <a:schemeClr val="tx1"/>
                </a:solidFill>
              </a:rPr>
              <a:t>referral </a:t>
            </a:r>
          </a:p>
          <a:p>
            <a:r>
              <a:rPr lang="en-US" sz="2400" b="1" dirty="0" smtClean="0">
                <a:solidFill>
                  <a:schemeClr val="tx1"/>
                </a:solidFill>
              </a:rPr>
              <a:t>Acknowledging</a:t>
            </a:r>
            <a:r>
              <a:rPr lang="en-US" sz="2400" dirty="0" smtClean="0">
                <a:solidFill>
                  <a:schemeClr val="tx1"/>
                </a:solidFill>
              </a:rPr>
              <a:t> that </a:t>
            </a:r>
            <a:r>
              <a:rPr lang="en-US" sz="2400" dirty="0">
                <a:solidFill>
                  <a:schemeClr val="tx1"/>
                </a:solidFill>
              </a:rPr>
              <a:t>a customer often has the least amount of leverage when it comes to advocating for </a:t>
            </a:r>
            <a:r>
              <a:rPr lang="en-US" sz="2400" dirty="0" smtClean="0">
                <a:solidFill>
                  <a:schemeClr val="tx1"/>
                </a:solidFill>
              </a:rPr>
              <a:t>themselves within service delivery systems</a:t>
            </a:r>
            <a:endParaRPr lang="en-US" sz="2400" dirty="0">
              <a:solidFill>
                <a:schemeClr val="tx1"/>
              </a:solidFill>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3137238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Resource Coordination (ARC)</a:t>
            </a:r>
            <a:br>
              <a:rPr lang="en-US" dirty="0" smtClean="0"/>
            </a:br>
            <a:r>
              <a:rPr lang="en-US" dirty="0" smtClean="0"/>
              <a:t> vs. Simple referral</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chemeClr val="tx1"/>
                </a:solidFill>
              </a:rPr>
              <a:t>ARC differs from simple referral to resources </a:t>
            </a:r>
            <a:r>
              <a:rPr lang="en-US" b="1" dirty="0" smtClean="0">
                <a:solidFill>
                  <a:schemeClr val="tx1"/>
                </a:solidFill>
              </a:rPr>
              <a:t>(</a:t>
            </a:r>
            <a:r>
              <a:rPr lang="en-US" b="1" dirty="0">
                <a:solidFill>
                  <a:schemeClr val="tx1"/>
                </a:solidFill>
              </a:rPr>
              <a:t>which is a legitimate WIA service) in a number of important ways:</a:t>
            </a:r>
          </a:p>
          <a:p>
            <a:pPr lvl="0"/>
            <a:r>
              <a:rPr lang="en-US" dirty="0">
                <a:solidFill>
                  <a:schemeClr val="tx1"/>
                </a:solidFill>
              </a:rPr>
              <a:t>ARC begins with an employment goal then makes referrals based on needs specific to attaining that goal.  </a:t>
            </a:r>
          </a:p>
          <a:p>
            <a:pPr lvl="0"/>
            <a:r>
              <a:rPr lang="en-US" dirty="0" smtClean="0">
                <a:solidFill>
                  <a:schemeClr val="tx1"/>
                </a:solidFill>
              </a:rPr>
              <a:t>In ARC referrals </a:t>
            </a:r>
            <a:r>
              <a:rPr lang="en-US" dirty="0">
                <a:solidFill>
                  <a:schemeClr val="tx1"/>
                </a:solidFill>
              </a:rPr>
              <a:t>are made internally to WIA </a:t>
            </a:r>
            <a:r>
              <a:rPr lang="en-US" dirty="0" smtClean="0">
                <a:solidFill>
                  <a:schemeClr val="tx1"/>
                </a:solidFill>
              </a:rPr>
              <a:t>services  before or at the same time referrals </a:t>
            </a:r>
            <a:r>
              <a:rPr lang="en-US" dirty="0">
                <a:solidFill>
                  <a:schemeClr val="tx1"/>
                </a:solidFill>
              </a:rPr>
              <a:t>are made to other systems</a:t>
            </a:r>
            <a:r>
              <a:rPr lang="en-US" dirty="0" smtClean="0">
                <a:solidFill>
                  <a:schemeClr val="tx1"/>
                </a:solidFill>
              </a:rPr>
              <a:t>.</a:t>
            </a:r>
            <a:endParaRPr lang="en-US" dirty="0">
              <a:solidFill>
                <a:schemeClr val="tx1"/>
              </a:solidFill>
            </a:endParaRPr>
          </a:p>
          <a:p>
            <a:r>
              <a:rPr lang="en-US" dirty="0">
                <a:solidFill>
                  <a:schemeClr val="tx1"/>
                </a:solidFill>
              </a:rPr>
              <a:t> </a:t>
            </a:r>
            <a:r>
              <a:rPr lang="en-US" dirty="0" smtClean="0">
                <a:solidFill>
                  <a:schemeClr val="tx1"/>
                </a:solidFill>
              </a:rPr>
              <a:t>In </a:t>
            </a:r>
            <a:r>
              <a:rPr lang="en-US" dirty="0">
                <a:solidFill>
                  <a:schemeClr val="tx1"/>
                </a:solidFill>
              </a:rPr>
              <a:t>ARC </a:t>
            </a:r>
            <a:r>
              <a:rPr lang="en-US" dirty="0" smtClean="0">
                <a:solidFill>
                  <a:schemeClr val="tx1"/>
                </a:solidFill>
              </a:rPr>
              <a:t> </a:t>
            </a:r>
            <a:r>
              <a:rPr lang="en-US" dirty="0">
                <a:solidFill>
                  <a:schemeClr val="tx1"/>
                </a:solidFill>
              </a:rPr>
              <a:t>the WIA system makes an initial commitment to advocate for a customer as they engage in eligibility for additional </a:t>
            </a:r>
            <a:r>
              <a:rPr lang="en-US" dirty="0" smtClean="0">
                <a:solidFill>
                  <a:schemeClr val="tx1"/>
                </a:solidFill>
              </a:rPr>
              <a:t>services. </a:t>
            </a:r>
          </a:p>
          <a:p>
            <a:r>
              <a:rPr lang="en-US" dirty="0">
                <a:solidFill>
                  <a:schemeClr val="tx1"/>
                </a:solidFill>
              </a:rPr>
              <a:t>In ARC  the WIA system makes an initial commitment </a:t>
            </a:r>
            <a:r>
              <a:rPr lang="en-US" dirty="0" smtClean="0">
                <a:solidFill>
                  <a:schemeClr val="tx1"/>
                </a:solidFill>
              </a:rPr>
              <a:t>to </a:t>
            </a:r>
            <a:r>
              <a:rPr lang="en-US" dirty="0">
                <a:solidFill>
                  <a:schemeClr val="tx1"/>
                </a:solidFill>
              </a:rPr>
              <a:t>take the lead in </a:t>
            </a:r>
            <a:r>
              <a:rPr lang="en-US" dirty="0" smtClean="0">
                <a:solidFill>
                  <a:schemeClr val="tx1"/>
                </a:solidFill>
              </a:rPr>
              <a:t>convening multiple </a:t>
            </a:r>
            <a:r>
              <a:rPr lang="en-US" dirty="0">
                <a:solidFill>
                  <a:schemeClr val="tx1"/>
                </a:solidFill>
              </a:rPr>
              <a:t>service providers </a:t>
            </a:r>
            <a:r>
              <a:rPr lang="en-US" dirty="0" smtClean="0">
                <a:solidFill>
                  <a:schemeClr val="tx1"/>
                </a:solidFill>
              </a:rPr>
              <a:t>for </a:t>
            </a:r>
            <a:r>
              <a:rPr lang="en-US" dirty="0">
                <a:solidFill>
                  <a:schemeClr val="tx1"/>
                </a:solidFill>
              </a:rPr>
              <a:t>the purpose of resource </a:t>
            </a:r>
            <a:r>
              <a:rPr lang="en-US" dirty="0" smtClean="0">
                <a:solidFill>
                  <a:schemeClr val="tx1"/>
                </a:solidFill>
              </a:rPr>
              <a:t>coordination.</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3742577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Resource Coordination (ARC) Challenges</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a:solidFill>
                  <a:schemeClr val="tx1"/>
                </a:solidFill>
              </a:rPr>
              <a:t>The implementation of ARC can present some programmatic challenges to a </a:t>
            </a:r>
            <a:r>
              <a:rPr lang="en-US" sz="2200" dirty="0" smtClean="0">
                <a:solidFill>
                  <a:schemeClr val="tx1"/>
                </a:solidFill>
              </a:rPr>
              <a:t>WIA Program. These </a:t>
            </a:r>
            <a:r>
              <a:rPr lang="en-US" sz="2200" dirty="0">
                <a:solidFill>
                  <a:schemeClr val="tx1"/>
                </a:solidFill>
              </a:rPr>
              <a:t>challenges </a:t>
            </a:r>
            <a:r>
              <a:rPr lang="en-US" sz="2200" dirty="0" smtClean="0">
                <a:solidFill>
                  <a:schemeClr val="tx1"/>
                </a:solidFill>
              </a:rPr>
              <a:t>focus </a:t>
            </a:r>
            <a:r>
              <a:rPr lang="en-US" sz="2200" dirty="0">
                <a:solidFill>
                  <a:schemeClr val="tx1"/>
                </a:solidFill>
              </a:rPr>
              <a:t>on </a:t>
            </a:r>
            <a:endParaRPr lang="en-US" sz="2200" dirty="0" smtClean="0">
              <a:solidFill>
                <a:schemeClr val="tx1"/>
              </a:solidFill>
            </a:endParaRPr>
          </a:p>
          <a:p>
            <a:pPr marL="0" indent="0">
              <a:buNone/>
            </a:pPr>
            <a:r>
              <a:rPr lang="en-US" sz="2800" b="1" u="sng" dirty="0" smtClean="0">
                <a:solidFill>
                  <a:schemeClr val="tx1"/>
                </a:solidFill>
              </a:rPr>
              <a:t>The division of Core and Intensive activities</a:t>
            </a:r>
            <a:endParaRPr lang="en-US" sz="2800" b="1" u="sng" dirty="0">
              <a:solidFill>
                <a:schemeClr val="tx1"/>
              </a:solidFill>
            </a:endParaRPr>
          </a:p>
          <a:p>
            <a:pPr marL="0" indent="0">
              <a:buNone/>
            </a:pPr>
            <a:endParaRPr lang="en-US" dirty="0"/>
          </a:p>
          <a:p>
            <a:pPr marL="0" indent="0">
              <a:buNone/>
            </a:pPr>
            <a:endParaRPr lang="en-US" sz="2400" dirty="0" smtClean="0"/>
          </a:p>
          <a:p>
            <a:pPr marL="0" indent="0">
              <a:buNone/>
            </a:pPr>
            <a:endParaRPr lang="en-US" sz="2400" dirty="0"/>
          </a:p>
          <a:p>
            <a:pPr marL="0" indent="0">
              <a:buNone/>
            </a:pPr>
            <a:endParaRPr lang="en-US" sz="2000" dirty="0" smtClean="0"/>
          </a:p>
          <a:p>
            <a:pPr marL="0" indent="0">
              <a:buNone/>
            </a:pPr>
            <a:r>
              <a:rPr lang="en-US" sz="2000" dirty="0" smtClean="0">
                <a:solidFill>
                  <a:schemeClr val="tx1"/>
                </a:solidFill>
              </a:rPr>
              <a:t>It </a:t>
            </a:r>
            <a:r>
              <a:rPr lang="en-US" sz="2000" dirty="0">
                <a:solidFill>
                  <a:schemeClr val="tx1"/>
                </a:solidFill>
              </a:rPr>
              <a:t>is important to be aware of these possible issues and determine if they exist (and to what extent), and how they might be addressed</a:t>
            </a:r>
            <a:r>
              <a:rPr lang="en-US" sz="2400" dirty="0">
                <a:solidFill>
                  <a:schemeClr val="tx1"/>
                </a:solidFill>
              </a:rPr>
              <a:t>.</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pic>
        <p:nvPicPr>
          <p:cNvPr id="4098" name="Picture 2" descr="C:\Users\bingram\AppData\Local\Microsoft\Windows\Temporary Internet Files\Content.IE5\RR2AZARZ\MC91021744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4953000"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365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Resource Coordination (ARC) Challenges</a:t>
            </a:r>
            <a:endParaRPr lang="en-US" dirty="0"/>
          </a:p>
        </p:txBody>
      </p:sp>
      <p:sp>
        <p:nvSpPr>
          <p:cNvPr id="3" name="Content Placeholder 2"/>
          <p:cNvSpPr>
            <a:spLocks noGrp="1"/>
          </p:cNvSpPr>
          <p:nvPr>
            <p:ph idx="1"/>
          </p:nvPr>
        </p:nvSpPr>
        <p:spPr/>
        <p:txBody>
          <a:bodyPr>
            <a:normAutofit/>
          </a:bodyPr>
          <a:lstStyle/>
          <a:p>
            <a:pPr marL="0" indent="0">
              <a:buNone/>
            </a:pPr>
            <a:r>
              <a:rPr lang="en-US" sz="4200" dirty="0">
                <a:solidFill>
                  <a:schemeClr val="tx1"/>
                </a:solidFill>
              </a:rPr>
              <a:t>For </a:t>
            </a:r>
            <a:r>
              <a:rPr lang="en-US" sz="4200" dirty="0" smtClean="0">
                <a:solidFill>
                  <a:schemeClr val="tx1"/>
                </a:solidFill>
              </a:rPr>
              <a:t>Consideration </a:t>
            </a:r>
            <a:endParaRPr lang="en-US" sz="4200" dirty="0">
              <a:solidFill>
                <a:schemeClr val="tx1"/>
              </a:solidFill>
            </a:endParaRPr>
          </a:p>
          <a:p>
            <a:r>
              <a:rPr lang="en-US" sz="2400" dirty="0">
                <a:solidFill>
                  <a:schemeClr val="tx1"/>
                </a:solidFill>
              </a:rPr>
              <a:t>The DRC should investigate the division of services into WIA C</a:t>
            </a:r>
            <a:r>
              <a:rPr lang="en-US" sz="2400" dirty="0" smtClean="0">
                <a:solidFill>
                  <a:schemeClr val="tx1"/>
                </a:solidFill>
              </a:rPr>
              <a:t>ore </a:t>
            </a:r>
            <a:r>
              <a:rPr lang="en-US" sz="2400" dirty="0">
                <a:solidFill>
                  <a:schemeClr val="tx1"/>
                </a:solidFill>
              </a:rPr>
              <a:t>and Intensive </a:t>
            </a:r>
            <a:r>
              <a:rPr lang="en-US" sz="2400" dirty="0" smtClean="0">
                <a:solidFill>
                  <a:schemeClr val="tx1"/>
                </a:solidFill>
              </a:rPr>
              <a:t>services as it currently operates </a:t>
            </a:r>
            <a:r>
              <a:rPr lang="en-US" sz="2400" dirty="0">
                <a:solidFill>
                  <a:schemeClr val="tx1"/>
                </a:solidFill>
              </a:rPr>
              <a:t>in their job centers to determine where the activities under the DEI’s definition of ARC fall. </a:t>
            </a:r>
            <a:endParaRPr lang="en-US" sz="2400" dirty="0" smtClean="0">
              <a:solidFill>
                <a:schemeClr val="tx1"/>
              </a:solidFill>
            </a:endParaRPr>
          </a:p>
          <a:p>
            <a:r>
              <a:rPr lang="en-US" sz="2400" dirty="0" smtClean="0">
                <a:solidFill>
                  <a:schemeClr val="tx1"/>
                </a:solidFill>
              </a:rPr>
              <a:t>If </a:t>
            </a:r>
            <a:r>
              <a:rPr lang="en-US" sz="2400" dirty="0">
                <a:solidFill>
                  <a:schemeClr val="tx1"/>
                </a:solidFill>
              </a:rPr>
              <a:t>the activities fall under the definition of intensive services the DRC might consider using DEI resources to provide ARC to customers while </a:t>
            </a:r>
            <a:r>
              <a:rPr lang="en-US" sz="2400" dirty="0" smtClean="0">
                <a:solidFill>
                  <a:schemeClr val="tx1"/>
                </a:solidFill>
              </a:rPr>
              <a:t>the customer engages in </a:t>
            </a:r>
            <a:r>
              <a:rPr lang="en-US" sz="2400" dirty="0">
                <a:solidFill>
                  <a:schemeClr val="tx1"/>
                </a:solidFill>
              </a:rPr>
              <a:t>core services as a strategy for leveraging enrollment into WIA intensive services. </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pic>
        <p:nvPicPr>
          <p:cNvPr id="5122" name="Picture 2" descr="C:\Users\bingram\AppData\Local\Microsoft\Windows\Temporary Internet Files\Content.IE5\4BV0ER14\MC9002002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295400"/>
            <a:ext cx="1827886" cy="109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53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 Challenges: Case Study</a:t>
            </a:r>
            <a:endParaRPr lang="en-US" dirty="0"/>
          </a:p>
        </p:txBody>
      </p:sp>
      <p:sp>
        <p:nvSpPr>
          <p:cNvPr id="3" name="Content Placeholder 2"/>
          <p:cNvSpPr>
            <a:spLocks noGrp="1"/>
          </p:cNvSpPr>
          <p:nvPr>
            <p:ph idx="1"/>
          </p:nvPr>
        </p:nvSpPr>
        <p:spPr/>
        <p:txBody>
          <a:bodyPr>
            <a:noAutofit/>
          </a:bodyPr>
          <a:lstStyle/>
          <a:p>
            <a:pPr marL="0" indent="0">
              <a:buNone/>
            </a:pPr>
            <a:r>
              <a:rPr lang="en-US" sz="1800" dirty="0">
                <a:solidFill>
                  <a:schemeClr val="tx1"/>
                </a:solidFill>
              </a:rPr>
              <a:t>The Resource Planning Meeting</a:t>
            </a:r>
          </a:p>
          <a:p>
            <a:pPr marL="0" indent="0">
              <a:buNone/>
            </a:pPr>
            <a:r>
              <a:rPr lang="en-US" sz="1800" dirty="0">
                <a:solidFill>
                  <a:schemeClr val="tx1"/>
                </a:solidFill>
              </a:rPr>
              <a:t>The state of Oregon was funded in round 2 of the DPN initiative and region 2 (Portland Metro Area) hired a Navigator in 2004. This Navigator covered the 5 centers in the region and immediately began working with WIA staff and attempting to increase access to WIA intensive services for customers with disability and/or multiple challenges to employment. Within a few months the </a:t>
            </a:r>
            <a:r>
              <a:rPr lang="en-US" sz="1800" dirty="0" smtClean="0">
                <a:solidFill>
                  <a:schemeClr val="tx1"/>
                </a:solidFill>
              </a:rPr>
              <a:t>Navigator </a:t>
            </a:r>
            <a:r>
              <a:rPr lang="en-US" sz="1800" dirty="0">
                <a:solidFill>
                  <a:schemeClr val="tx1"/>
                </a:solidFill>
              </a:rPr>
              <a:t>began to notice consistent barriers to accessing WIA intensive services for the customers he was advocating </a:t>
            </a:r>
            <a:r>
              <a:rPr lang="en-US" sz="1800" dirty="0" smtClean="0">
                <a:solidFill>
                  <a:schemeClr val="tx1"/>
                </a:solidFill>
              </a:rPr>
              <a:t>for, </a:t>
            </a:r>
            <a:r>
              <a:rPr lang="en-US" sz="1800" dirty="0">
                <a:solidFill>
                  <a:schemeClr val="tx1"/>
                </a:solidFill>
              </a:rPr>
              <a:t>they were:</a:t>
            </a:r>
          </a:p>
          <a:p>
            <a:pPr lvl="0"/>
            <a:r>
              <a:rPr lang="en-US" sz="1800" dirty="0">
                <a:solidFill>
                  <a:schemeClr val="tx1"/>
                </a:solidFill>
              </a:rPr>
              <a:t>The referral </a:t>
            </a:r>
            <a:r>
              <a:rPr lang="en-US" sz="1800" dirty="0" smtClean="0">
                <a:solidFill>
                  <a:schemeClr val="tx1"/>
                </a:solidFill>
              </a:rPr>
              <a:t>of </a:t>
            </a:r>
            <a:r>
              <a:rPr lang="en-US" sz="1800" dirty="0">
                <a:solidFill>
                  <a:schemeClr val="tx1"/>
                </a:solidFill>
              </a:rPr>
              <a:t>customers with disability </a:t>
            </a:r>
            <a:r>
              <a:rPr lang="en-US" sz="1800" dirty="0" smtClean="0">
                <a:solidFill>
                  <a:schemeClr val="tx1"/>
                </a:solidFill>
              </a:rPr>
              <a:t>and/or </a:t>
            </a:r>
            <a:r>
              <a:rPr lang="en-US" sz="1800" dirty="0">
                <a:solidFill>
                  <a:schemeClr val="tx1"/>
                </a:solidFill>
              </a:rPr>
              <a:t>multiple </a:t>
            </a:r>
            <a:r>
              <a:rPr lang="en-US" sz="1800" dirty="0" smtClean="0">
                <a:solidFill>
                  <a:schemeClr val="tx1"/>
                </a:solidFill>
              </a:rPr>
              <a:t>challenges to employment experiencing </a:t>
            </a:r>
            <a:r>
              <a:rPr lang="en-US" sz="1800" dirty="0">
                <a:solidFill>
                  <a:schemeClr val="tx1"/>
                </a:solidFill>
              </a:rPr>
              <a:t>resource </a:t>
            </a:r>
            <a:r>
              <a:rPr lang="en-US" sz="1800" dirty="0" smtClean="0">
                <a:solidFill>
                  <a:schemeClr val="tx1"/>
                </a:solidFill>
              </a:rPr>
              <a:t>gaps  </a:t>
            </a:r>
            <a:r>
              <a:rPr lang="en-US" sz="1800" dirty="0">
                <a:solidFill>
                  <a:schemeClr val="tx1"/>
                </a:solidFill>
              </a:rPr>
              <a:t>to other providers and away from WIA  </a:t>
            </a:r>
            <a:endParaRPr lang="en-US" sz="1800" dirty="0" smtClean="0">
              <a:solidFill>
                <a:schemeClr val="tx1"/>
              </a:solidFill>
            </a:endParaRPr>
          </a:p>
          <a:p>
            <a:pPr lvl="0"/>
            <a:r>
              <a:rPr lang="en-US" sz="1800" dirty="0" smtClean="0">
                <a:solidFill>
                  <a:schemeClr val="tx1"/>
                </a:solidFill>
              </a:rPr>
              <a:t>Lack </a:t>
            </a:r>
            <a:r>
              <a:rPr lang="en-US" sz="1800" dirty="0">
                <a:solidFill>
                  <a:schemeClr val="tx1"/>
                </a:solidFill>
              </a:rPr>
              <a:t>of Access to the job centers Career E</a:t>
            </a:r>
            <a:r>
              <a:rPr lang="en-US" sz="1800" dirty="0" smtClean="0">
                <a:solidFill>
                  <a:schemeClr val="tx1"/>
                </a:solidFill>
              </a:rPr>
              <a:t>xploration Process</a:t>
            </a:r>
            <a:endParaRPr lang="en-US" sz="1800" dirty="0">
              <a:solidFill>
                <a:schemeClr val="tx1"/>
              </a:solidFill>
            </a:endParaRPr>
          </a:p>
          <a:p>
            <a:r>
              <a:rPr lang="en-US" sz="1800" dirty="0">
                <a:solidFill>
                  <a:schemeClr val="tx1"/>
                </a:solidFill>
              </a:rPr>
              <a:t>The perception that customers with Disability </a:t>
            </a:r>
            <a:r>
              <a:rPr lang="en-US" sz="1800" dirty="0" smtClean="0">
                <a:solidFill>
                  <a:schemeClr val="tx1"/>
                </a:solidFill>
              </a:rPr>
              <a:t>and/or </a:t>
            </a:r>
            <a:r>
              <a:rPr lang="en-US" sz="1800" dirty="0">
                <a:solidFill>
                  <a:schemeClr val="tx1"/>
                </a:solidFill>
              </a:rPr>
              <a:t>multiple challenges to employment presented a risk to WIA performance measures due to their need for services and resources the center did not directly control</a:t>
            </a: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spTree>
    <p:extLst>
      <p:ext uri="{BB962C8B-B14F-4D97-AF65-F5344CB8AC3E}">
        <p14:creationId xmlns:p14="http://schemas.microsoft.com/office/powerpoint/2010/main" val="2639156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Challenges: Case Study</a:t>
            </a:r>
          </a:p>
        </p:txBody>
      </p:sp>
      <p:sp>
        <p:nvSpPr>
          <p:cNvPr id="3" name="Content Placeholder 2"/>
          <p:cNvSpPr>
            <a:spLocks noGrp="1"/>
          </p:cNvSpPr>
          <p:nvPr>
            <p:ph idx="1"/>
          </p:nvPr>
        </p:nvSpPr>
        <p:spPr/>
        <p:txBody>
          <a:bodyPr>
            <a:normAutofit/>
          </a:bodyPr>
          <a:lstStyle/>
          <a:p>
            <a:pPr marL="0" indent="0">
              <a:buNone/>
            </a:pPr>
            <a:r>
              <a:rPr lang="en-US" sz="2400" dirty="0">
                <a:solidFill>
                  <a:schemeClr val="tx1"/>
                </a:solidFill>
              </a:rPr>
              <a:t>To adress these issues the </a:t>
            </a:r>
            <a:r>
              <a:rPr lang="en-US" sz="2400" dirty="0" smtClean="0">
                <a:solidFill>
                  <a:schemeClr val="tx1"/>
                </a:solidFill>
              </a:rPr>
              <a:t>DPN developed </a:t>
            </a:r>
            <a:r>
              <a:rPr lang="en-US" sz="2400" dirty="0">
                <a:solidFill>
                  <a:schemeClr val="tx1"/>
                </a:solidFill>
              </a:rPr>
              <a:t>a two tiered strategy. </a:t>
            </a:r>
            <a:endParaRPr lang="en-US" sz="2400" dirty="0" smtClean="0">
              <a:solidFill>
                <a:schemeClr val="tx1"/>
              </a:solidFill>
            </a:endParaRPr>
          </a:p>
          <a:p>
            <a:pPr marL="457200" indent="-457200">
              <a:buFont typeface="+mj-lt"/>
              <a:buAutoNum type="arabicPeriod"/>
            </a:pPr>
            <a:r>
              <a:rPr lang="en-US" sz="2400" dirty="0" smtClean="0">
                <a:solidFill>
                  <a:schemeClr val="tx1"/>
                </a:solidFill>
              </a:rPr>
              <a:t>A </a:t>
            </a:r>
            <a:r>
              <a:rPr lang="en-US" sz="2400" dirty="0">
                <a:solidFill>
                  <a:schemeClr val="tx1"/>
                </a:solidFill>
              </a:rPr>
              <a:t>career exploration workshop </a:t>
            </a:r>
            <a:endParaRPr lang="en-US" sz="2400" dirty="0" smtClean="0">
              <a:solidFill>
                <a:schemeClr val="tx1"/>
              </a:solidFill>
            </a:endParaRPr>
          </a:p>
          <a:p>
            <a:pPr marL="457200" indent="-457200">
              <a:buFont typeface="+mj-lt"/>
              <a:buAutoNum type="arabicPeriod"/>
            </a:pPr>
            <a:r>
              <a:rPr lang="en-US" sz="2400" dirty="0" smtClean="0">
                <a:solidFill>
                  <a:schemeClr val="tx1"/>
                </a:solidFill>
              </a:rPr>
              <a:t>A one-on-one </a:t>
            </a:r>
            <a:r>
              <a:rPr lang="en-US" sz="2400" dirty="0">
                <a:solidFill>
                  <a:schemeClr val="tx1"/>
                </a:solidFill>
              </a:rPr>
              <a:t>follow </a:t>
            </a:r>
            <a:r>
              <a:rPr lang="en-US" sz="2400" dirty="0" smtClean="0">
                <a:solidFill>
                  <a:schemeClr val="tx1"/>
                </a:solidFill>
              </a:rPr>
              <a:t>up</a:t>
            </a:r>
            <a:r>
              <a:rPr lang="en-US" sz="2400" dirty="0">
                <a:solidFill>
                  <a:schemeClr val="tx1"/>
                </a:solidFill>
              </a:rPr>
              <a:t> Resource Planning</a:t>
            </a:r>
            <a:r>
              <a:rPr lang="en-US" sz="2400" dirty="0" smtClean="0">
                <a:solidFill>
                  <a:schemeClr val="tx1"/>
                </a:solidFill>
              </a:rPr>
              <a:t> Meeting </a:t>
            </a:r>
            <a:endParaRPr lang="en-US" sz="2400"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6146" name="Picture 2" descr="C:\Users\bingram\AppData\Local\Microsoft\Windows\Temporary Internet Files\Content.IE5\TG23CAWN\MC9004124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72138"/>
            <a:ext cx="3832634" cy="253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8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Challenges: Case Study</a:t>
            </a:r>
          </a:p>
        </p:txBody>
      </p:sp>
      <p:sp>
        <p:nvSpPr>
          <p:cNvPr id="3" name="Content Placeholder 2"/>
          <p:cNvSpPr>
            <a:spLocks noGrp="1"/>
          </p:cNvSpPr>
          <p:nvPr>
            <p:ph idx="1"/>
          </p:nvPr>
        </p:nvSpPr>
        <p:spPr/>
        <p:txBody>
          <a:bodyPr>
            <a:normAutofit fontScale="85000" lnSpcReduction="10000"/>
          </a:bodyPr>
          <a:lstStyle/>
          <a:p>
            <a:pPr marL="0" lvl="0" indent="0">
              <a:buNone/>
            </a:pPr>
            <a:r>
              <a:rPr lang="en-US" dirty="0">
                <a:solidFill>
                  <a:schemeClr val="tx1"/>
                </a:solidFill>
              </a:rPr>
              <a:t>The Resource Plan document </a:t>
            </a:r>
            <a:r>
              <a:rPr lang="en-US" dirty="0" smtClean="0">
                <a:solidFill>
                  <a:schemeClr val="tx1"/>
                </a:solidFill>
              </a:rPr>
              <a:t>would then function </a:t>
            </a:r>
            <a:r>
              <a:rPr lang="en-US" dirty="0">
                <a:solidFill>
                  <a:schemeClr val="tx1"/>
                </a:solidFill>
              </a:rPr>
              <a:t>as the primary focus of subsequent ARC activities </a:t>
            </a:r>
            <a:endParaRPr lang="en-US" i="1" dirty="0" smtClean="0">
              <a:solidFill>
                <a:schemeClr val="tx1"/>
              </a:solidFill>
            </a:endParaRPr>
          </a:p>
          <a:p>
            <a:pPr lvl="0"/>
            <a:endParaRPr lang="en-US" i="1" dirty="0">
              <a:solidFill>
                <a:schemeClr val="tx1"/>
              </a:solidFill>
            </a:endParaRPr>
          </a:p>
          <a:p>
            <a:pPr lvl="0"/>
            <a:r>
              <a:rPr lang="en-US" dirty="0" smtClean="0">
                <a:solidFill>
                  <a:schemeClr val="tx1"/>
                </a:solidFill>
              </a:rPr>
              <a:t>Resource </a:t>
            </a:r>
            <a:r>
              <a:rPr lang="en-US" dirty="0">
                <a:solidFill>
                  <a:schemeClr val="tx1"/>
                </a:solidFill>
              </a:rPr>
              <a:t>Plans:</a:t>
            </a:r>
            <a:endParaRPr lang="en-US" sz="2800" dirty="0">
              <a:solidFill>
                <a:schemeClr val="tx1"/>
              </a:solidFill>
            </a:endParaRPr>
          </a:p>
          <a:p>
            <a:pPr lvl="1"/>
            <a:r>
              <a:rPr lang="en-US" dirty="0">
                <a:solidFill>
                  <a:schemeClr val="tx1"/>
                </a:solidFill>
              </a:rPr>
              <a:t>Have a stated employment goal</a:t>
            </a:r>
            <a:endParaRPr lang="en-US" sz="2400" dirty="0">
              <a:solidFill>
                <a:schemeClr val="tx1"/>
              </a:solidFill>
            </a:endParaRPr>
          </a:p>
          <a:p>
            <a:pPr lvl="1"/>
            <a:r>
              <a:rPr lang="en-US" dirty="0">
                <a:solidFill>
                  <a:schemeClr val="tx1"/>
                </a:solidFill>
              </a:rPr>
              <a:t>Include services your system will provide</a:t>
            </a:r>
            <a:endParaRPr lang="en-US" sz="2400" dirty="0">
              <a:solidFill>
                <a:schemeClr val="tx1"/>
              </a:solidFill>
            </a:endParaRPr>
          </a:p>
          <a:p>
            <a:pPr lvl="1"/>
            <a:r>
              <a:rPr lang="en-US" dirty="0">
                <a:solidFill>
                  <a:schemeClr val="tx1"/>
                </a:solidFill>
              </a:rPr>
              <a:t>Include possible partner services</a:t>
            </a:r>
            <a:endParaRPr lang="en-US" sz="2400" dirty="0">
              <a:solidFill>
                <a:schemeClr val="tx1"/>
              </a:solidFill>
            </a:endParaRPr>
          </a:p>
          <a:p>
            <a:pPr lvl="1"/>
            <a:r>
              <a:rPr lang="en-US" dirty="0">
                <a:solidFill>
                  <a:schemeClr val="tx1"/>
                </a:solidFill>
              </a:rPr>
              <a:t>Include possible partner roles</a:t>
            </a:r>
            <a:endParaRPr lang="en-US" sz="2400" dirty="0">
              <a:solidFill>
                <a:schemeClr val="tx1"/>
              </a:solidFill>
            </a:endParaRPr>
          </a:p>
          <a:p>
            <a:pPr lvl="1"/>
            <a:r>
              <a:rPr lang="en-US" dirty="0">
                <a:solidFill>
                  <a:schemeClr val="tx1"/>
                </a:solidFill>
              </a:rPr>
              <a:t>Identify pieces of the multi-partner plan puzzle</a:t>
            </a:r>
            <a:endParaRPr lang="en-US" sz="2400"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spTree>
    <p:extLst>
      <p:ext uri="{BB962C8B-B14F-4D97-AF65-F5344CB8AC3E}">
        <p14:creationId xmlns:p14="http://schemas.microsoft.com/office/powerpoint/2010/main" val="1128901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Challenges: Case Study</a:t>
            </a:r>
          </a:p>
        </p:txBody>
      </p:sp>
      <p:sp>
        <p:nvSpPr>
          <p:cNvPr id="3" name="Content Placeholder 2"/>
          <p:cNvSpPr>
            <a:spLocks noGrp="1"/>
          </p:cNvSpPr>
          <p:nvPr>
            <p:ph idx="1"/>
          </p:nvPr>
        </p:nvSpPr>
        <p:spPr/>
        <p:txBody>
          <a:bodyPr>
            <a:normAutofit fontScale="40000" lnSpcReduction="20000"/>
          </a:bodyPr>
          <a:lstStyle/>
          <a:p>
            <a:r>
              <a:rPr lang="en-US" sz="4000" b="1" dirty="0">
                <a:solidFill>
                  <a:schemeClr val="tx1"/>
                </a:solidFill>
              </a:rPr>
              <a:t>Tips for writing a Resource Plan:</a:t>
            </a:r>
            <a:endParaRPr lang="en-US" sz="4000" dirty="0">
              <a:solidFill>
                <a:schemeClr val="tx1"/>
              </a:solidFill>
            </a:endParaRPr>
          </a:p>
          <a:p>
            <a:r>
              <a:rPr lang="en-US" sz="4000" dirty="0" smtClean="0">
                <a:solidFill>
                  <a:schemeClr val="tx1"/>
                </a:solidFill>
              </a:rPr>
              <a:t>Make </a:t>
            </a:r>
            <a:r>
              <a:rPr lang="en-US" sz="4000" dirty="0">
                <a:solidFill>
                  <a:schemeClr val="tx1"/>
                </a:solidFill>
              </a:rPr>
              <a:t>employment goals as specific as possible, state specific needs around hours benefits and wages, list longer, or shorter term goals in relation to the primary goal for example:</a:t>
            </a:r>
          </a:p>
          <a:p>
            <a:r>
              <a:rPr lang="en-US" sz="4000" i="1" dirty="0">
                <a:solidFill>
                  <a:schemeClr val="tx1"/>
                </a:solidFill>
              </a:rPr>
              <a:t>Sample Employment Goal:</a:t>
            </a:r>
            <a:endParaRPr lang="en-US" sz="4000" dirty="0">
              <a:solidFill>
                <a:schemeClr val="tx1"/>
              </a:solidFill>
            </a:endParaRPr>
          </a:p>
          <a:p>
            <a:r>
              <a:rPr lang="en-US" sz="4000" i="1" dirty="0">
                <a:solidFill>
                  <a:schemeClr val="tx1"/>
                </a:solidFill>
              </a:rPr>
              <a:t>Obtain a part time job in a warehouse to maintain housing while attending WIA funded welding certification program, upon certification obtain full time welding position at $17-$20 an hr. with medical benefits.</a:t>
            </a:r>
            <a:endParaRPr lang="en-US" sz="4000" dirty="0">
              <a:solidFill>
                <a:schemeClr val="tx1"/>
              </a:solidFill>
            </a:endParaRPr>
          </a:p>
          <a:p>
            <a:r>
              <a:rPr lang="en-US" sz="4000" dirty="0">
                <a:solidFill>
                  <a:schemeClr val="tx1"/>
                </a:solidFill>
              </a:rPr>
              <a:t>2) Frame all discussion of barriers to employment as a discussion of available resources, and frame all resource discussions as a discussion of how to attain employment goal.</a:t>
            </a:r>
          </a:p>
          <a:p>
            <a:r>
              <a:rPr lang="en-US" sz="4000" dirty="0">
                <a:solidFill>
                  <a:schemeClr val="tx1"/>
                </a:solidFill>
              </a:rPr>
              <a:t>3) The purpose of a resource planning session is not to list every possible benefit or service a customer may be eligible for, but to use these possible resources to address barriers to the stated employment goal.</a:t>
            </a:r>
          </a:p>
          <a:p>
            <a:r>
              <a:rPr lang="en-US" sz="4000" dirty="0">
                <a:solidFill>
                  <a:schemeClr val="tx1"/>
                </a:solidFill>
              </a:rPr>
              <a:t>4)  Use the resource plan as a tool to give context to referrals and next steps you may suggest to the customer</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10042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29</a:t>
            </a:fld>
            <a:endParaRPr lang="en-US">
              <a:solidFill>
                <a:prstClr val="black"/>
              </a:solidFill>
            </a:endParaRPr>
          </a:p>
        </p:txBody>
      </p:sp>
      <p:sp>
        <p:nvSpPr>
          <p:cNvPr id="6" name="TextBox 5"/>
          <p:cNvSpPr txBox="1"/>
          <p:nvPr/>
        </p:nvSpPr>
        <p:spPr>
          <a:xfrm>
            <a:off x="2895600" y="1403867"/>
            <a:ext cx="3352800" cy="138499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COORDINATION of an </a:t>
            </a:r>
          </a:p>
          <a:p>
            <a:pPr algn="ctr"/>
            <a:r>
              <a:rPr lang="en-US" sz="2800" b="1" dirty="0" smtClean="0">
                <a:latin typeface="Arial" panose="020B0604020202020204" pitchFamily="34" charset="0"/>
                <a:cs typeface="Arial" panose="020B0604020202020204" pitchFamily="34" charset="0"/>
              </a:rPr>
              <a:t>IRT Meeting</a:t>
            </a:r>
          </a:p>
        </p:txBody>
      </p:sp>
    </p:spTree>
    <p:extLst>
      <p:ext uri="{BB962C8B-B14F-4D97-AF65-F5344CB8AC3E}">
        <p14:creationId xmlns:p14="http://schemas.microsoft.com/office/powerpoint/2010/main" val="248026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Moderators</a:t>
            </a:r>
          </a:p>
        </p:txBody>
      </p:sp>
      <p:sp>
        <p:nvSpPr>
          <p:cNvPr id="7" name="Content Placeholder 2"/>
          <p:cNvSpPr txBox="1">
            <a:spLocks/>
          </p:cNvSpPr>
          <p:nvPr/>
        </p:nvSpPr>
        <p:spPr>
          <a:xfrm>
            <a:off x="2769358" y="19050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a:t>
            </a:r>
            <a:r>
              <a:rPr lang="en-US" altLang="en-US" dirty="0" smtClean="0">
                <a:latin typeface="Arial" pitchFamily="34" charset="0"/>
                <a:cs typeface="Arial" pitchFamily="34" charset="0"/>
              </a:rPr>
              <a:t>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rPr>
              <a:t>Employment and Training Administration</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3</a:t>
            </a:fld>
            <a:endParaRPr lang="en-US" altLang="en-US" sz="1200" dirty="0">
              <a:solidFill>
                <a:schemeClr val="tx1"/>
              </a:solidFill>
            </a:endParaRPr>
          </a:p>
        </p:txBody>
      </p:sp>
      <p:sp>
        <p:nvSpPr>
          <p:cNvPr id="7174"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dirty="0">
                <a:solidFill>
                  <a:schemeClr val="bg1"/>
                </a:solidFill>
              </a:rPr>
              <a:t>#</a:t>
            </a:r>
          </a:p>
        </p:txBody>
      </p:sp>
      <p:pic>
        <p:nvPicPr>
          <p:cNvPr id="9223" name="Content Placeholder 14" descr="randeeprof.JPG" title="Photo of Randee Chafkin"/>
          <p:cNvPicPr>
            <a:picLocks noGrp="1" noChangeAspect="1"/>
          </p:cNvPicPr>
          <p:nvPr>
            <p:ph sz="half" idx="4294967295"/>
          </p:nvPr>
        </p:nvPicPr>
        <p:blipFill>
          <a:blip r:embed="rId3"/>
          <a:srcRect/>
          <a:stretch>
            <a:fillRect/>
          </a:stretch>
        </p:blipFill>
        <p:spPr>
          <a:xfrm>
            <a:off x="762000" y="1752600"/>
            <a:ext cx="1219200" cy="1600200"/>
          </a:xfrm>
        </p:spPr>
      </p:pic>
      <p:pic>
        <p:nvPicPr>
          <p:cNvPr id="8" name="Picture 10" descr="Photo of Miranda Kennedy" title="Photo  of Miranda Kennedy"/>
          <p:cNvPicPr>
            <a:picLocks noChangeAspect="1" noChangeArrowheads="1"/>
          </p:cNvPicPr>
          <p:nvPr/>
        </p:nvPicPr>
        <p:blipFill>
          <a:blip r:embed="rId4"/>
          <a:srcRect/>
          <a:stretch>
            <a:fillRect/>
          </a:stretch>
        </p:blipFill>
        <p:spPr bwMode="auto">
          <a:xfrm>
            <a:off x="762000" y="38862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a:t>
            </a:r>
            <a:r>
              <a:rPr lang="en-US" altLang="en-US" dirty="0" smtClean="0">
                <a:latin typeface="Arial" pitchFamily="34" charset="0"/>
                <a:cs typeface="Arial" pitchFamily="34" charset="0"/>
              </a:rPr>
              <a:t>Miranda Kennedy</a:t>
            </a:r>
            <a:r>
              <a:rPr lang="en-US" altLang="en-US" dirty="0" smtClean="0">
                <a:latin typeface="Arial" pitchFamily="34" charset="0"/>
              </a:rPr>
              <a:t> </a:t>
            </a:r>
            <a:endParaRPr lang="en-US" altLang="en-US"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Director of Training for DEI,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spTree>
    <p:extLst>
      <p:ext uri="{BB962C8B-B14F-4D97-AF65-F5344CB8AC3E}">
        <p14:creationId xmlns:p14="http://schemas.microsoft.com/office/powerpoint/2010/main" val="98761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IRT Meeting</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rPr>
              <a:t>The purpose of an IRT meeting is to convene all the providers that have service commitments to a specific customer to share information about each provider’s service plan and then reach consensus around three key parameters:</a:t>
            </a:r>
          </a:p>
          <a:p>
            <a:pPr marL="514350" lvl="0" indent="-514350">
              <a:buFont typeface="+mj-lt"/>
              <a:buAutoNum type="arabicPeriod"/>
            </a:pPr>
            <a:r>
              <a:rPr lang="en-US" sz="2800" dirty="0">
                <a:solidFill>
                  <a:schemeClr val="tx1"/>
                </a:solidFill>
              </a:rPr>
              <a:t>A common Employment goal</a:t>
            </a:r>
          </a:p>
          <a:p>
            <a:pPr marL="514350" lvl="0" indent="-514350">
              <a:buFont typeface="+mj-lt"/>
              <a:buAutoNum type="arabicPeriod"/>
            </a:pPr>
            <a:r>
              <a:rPr lang="en-US" sz="2800" dirty="0">
                <a:solidFill>
                  <a:schemeClr val="tx1"/>
                </a:solidFill>
              </a:rPr>
              <a:t>Sequence of services</a:t>
            </a:r>
          </a:p>
          <a:p>
            <a:pPr marL="514350" lvl="0" indent="-514350">
              <a:buFont typeface="+mj-lt"/>
              <a:buAutoNum type="arabicPeriod"/>
            </a:pPr>
            <a:r>
              <a:rPr lang="en-US" sz="2800" dirty="0">
                <a:solidFill>
                  <a:schemeClr val="tx1"/>
                </a:solidFill>
              </a:rPr>
              <a:t>Lines of communication</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2472187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IRT Meeting</a:t>
            </a:r>
          </a:p>
        </p:txBody>
      </p:sp>
      <p:sp>
        <p:nvSpPr>
          <p:cNvPr id="3" name="Content Placeholder 2"/>
          <p:cNvSpPr>
            <a:spLocks noGrp="1"/>
          </p:cNvSpPr>
          <p:nvPr>
            <p:ph idx="1"/>
          </p:nvPr>
        </p:nvSpPr>
        <p:spPr/>
        <p:txBody>
          <a:bodyPr>
            <a:normAutofit fontScale="77500" lnSpcReduction="20000"/>
          </a:bodyPr>
          <a:lstStyle/>
          <a:p>
            <a:pPr marL="0" marR="0" indent="0">
              <a:lnSpc>
                <a:spcPct val="115000"/>
              </a:lnSpc>
              <a:spcBef>
                <a:spcPts val="0"/>
              </a:spcBef>
              <a:spcAft>
                <a:spcPts val="1000"/>
              </a:spcAft>
              <a:buNone/>
              <a:tabLst>
                <a:tab pos="851535" algn="l"/>
              </a:tabLst>
            </a:pPr>
            <a:r>
              <a:rPr lang="en-US" b="1" u="sng" dirty="0" smtClean="0">
                <a:solidFill>
                  <a:schemeClr val="tx1"/>
                </a:solidFill>
                <a:ea typeface="Times New Roman"/>
              </a:rPr>
              <a:t>Planning the </a:t>
            </a:r>
            <a:r>
              <a:rPr lang="en-US" b="1" u="sng" dirty="0">
                <a:solidFill>
                  <a:schemeClr val="tx1"/>
                </a:solidFill>
                <a:ea typeface="Times New Roman"/>
              </a:rPr>
              <a:t>meeting </a:t>
            </a:r>
            <a:endParaRPr lang="en-US" b="1" u="sng" dirty="0" smtClean="0">
              <a:solidFill>
                <a:schemeClr val="tx1"/>
              </a:solidFill>
              <a:ea typeface="Times New Roman"/>
            </a:endParaRPr>
          </a:p>
          <a:p>
            <a:pPr marL="514350" marR="0" indent="-514350">
              <a:lnSpc>
                <a:spcPct val="115000"/>
              </a:lnSpc>
              <a:spcBef>
                <a:spcPts val="0"/>
              </a:spcBef>
              <a:spcAft>
                <a:spcPts val="1000"/>
              </a:spcAft>
              <a:buFont typeface="+mj-lt"/>
              <a:buAutoNum type="arabicPeriod"/>
              <a:tabLst>
                <a:tab pos="851535" algn="l"/>
              </a:tabLst>
            </a:pPr>
            <a:r>
              <a:rPr lang="en-US" dirty="0" smtClean="0">
                <a:solidFill>
                  <a:schemeClr val="tx1"/>
                </a:solidFill>
                <a:ea typeface="Times New Roman"/>
              </a:rPr>
              <a:t>Identify </a:t>
            </a:r>
            <a:r>
              <a:rPr lang="en-US" dirty="0">
                <a:solidFill>
                  <a:schemeClr val="tx1"/>
                </a:solidFill>
                <a:ea typeface="Times New Roman"/>
              </a:rPr>
              <a:t>both the resource gaps and the services and resources needed to </a:t>
            </a:r>
            <a:r>
              <a:rPr lang="en-US" dirty="0" smtClean="0">
                <a:solidFill>
                  <a:schemeClr val="tx1"/>
                </a:solidFill>
                <a:ea typeface="Times New Roman"/>
              </a:rPr>
              <a:t>address </a:t>
            </a:r>
            <a:r>
              <a:rPr lang="en-US" dirty="0">
                <a:solidFill>
                  <a:schemeClr val="tx1"/>
                </a:solidFill>
                <a:ea typeface="Times New Roman"/>
              </a:rPr>
              <a:t>them then </a:t>
            </a:r>
            <a:r>
              <a:rPr lang="en-US" dirty="0" smtClean="0">
                <a:solidFill>
                  <a:schemeClr val="tx1"/>
                </a:solidFill>
                <a:ea typeface="Times New Roman"/>
              </a:rPr>
              <a:t>make </a:t>
            </a:r>
            <a:r>
              <a:rPr lang="en-US" dirty="0">
                <a:solidFill>
                  <a:schemeClr val="tx1"/>
                </a:solidFill>
                <a:ea typeface="Times New Roman"/>
              </a:rPr>
              <a:t>the appropriate contacts and referrals to the services that may meet those needs.</a:t>
            </a:r>
            <a:endParaRPr lang="en-US" sz="2800" dirty="0">
              <a:solidFill>
                <a:schemeClr val="tx1"/>
              </a:solidFill>
              <a:ea typeface="Times New Roman"/>
            </a:endParaRPr>
          </a:p>
          <a:p>
            <a:pPr marL="514350" lvl="0" indent="-514350">
              <a:lnSpc>
                <a:spcPct val="115000"/>
              </a:lnSpc>
              <a:spcBef>
                <a:spcPts val="0"/>
              </a:spcBef>
              <a:spcAft>
                <a:spcPts val="0"/>
              </a:spcAft>
              <a:buFont typeface="+mj-lt"/>
              <a:buAutoNum type="arabicPeriod"/>
              <a:tabLst>
                <a:tab pos="851535" algn="l"/>
              </a:tabLst>
            </a:pPr>
            <a:r>
              <a:rPr lang="en-US" dirty="0" smtClean="0">
                <a:solidFill>
                  <a:schemeClr val="tx1"/>
                </a:solidFill>
                <a:ea typeface="Times New Roman"/>
              </a:rPr>
              <a:t>Ensure </a:t>
            </a:r>
            <a:r>
              <a:rPr lang="en-US" dirty="0">
                <a:solidFill>
                  <a:schemeClr val="tx1"/>
                </a:solidFill>
                <a:ea typeface="Times New Roman"/>
              </a:rPr>
              <a:t>that all the necessary releases are signed and in place so that information can be shared</a:t>
            </a:r>
            <a:endParaRPr lang="en-US" sz="2800" dirty="0">
              <a:solidFill>
                <a:schemeClr val="tx1"/>
              </a:solidFill>
              <a:ea typeface="Times New Roman"/>
            </a:endParaRPr>
          </a:p>
          <a:p>
            <a:pPr marL="514350" lvl="0" indent="-514350">
              <a:lnSpc>
                <a:spcPct val="115000"/>
              </a:lnSpc>
              <a:spcBef>
                <a:spcPts val="0"/>
              </a:spcBef>
              <a:spcAft>
                <a:spcPts val="0"/>
              </a:spcAft>
              <a:buFont typeface="+mj-lt"/>
              <a:buAutoNum type="arabicPeriod"/>
              <a:tabLst>
                <a:tab pos="851535" algn="l"/>
              </a:tabLst>
            </a:pPr>
            <a:r>
              <a:rPr lang="en-US" dirty="0" smtClean="0">
                <a:solidFill>
                  <a:schemeClr val="tx1"/>
                </a:solidFill>
                <a:ea typeface="Times New Roman"/>
              </a:rPr>
              <a:t>Identify </a:t>
            </a:r>
            <a:r>
              <a:rPr lang="en-US" dirty="0">
                <a:solidFill>
                  <a:schemeClr val="tx1"/>
                </a:solidFill>
                <a:ea typeface="Times New Roman"/>
              </a:rPr>
              <a:t>a location for the meeting</a:t>
            </a:r>
            <a:endParaRPr lang="en-US" sz="2800" dirty="0">
              <a:solidFill>
                <a:schemeClr val="tx1"/>
              </a:solidFill>
              <a:ea typeface="Times New Roman"/>
            </a:endParaRPr>
          </a:p>
          <a:p>
            <a:pPr marL="514350" lvl="0" indent="-514350">
              <a:lnSpc>
                <a:spcPct val="115000"/>
              </a:lnSpc>
              <a:spcBef>
                <a:spcPts val="0"/>
              </a:spcBef>
              <a:spcAft>
                <a:spcPts val="1000"/>
              </a:spcAft>
              <a:buFont typeface="+mj-lt"/>
              <a:buAutoNum type="arabicPeriod"/>
              <a:tabLst>
                <a:tab pos="851535" algn="l"/>
              </a:tabLst>
            </a:pPr>
            <a:r>
              <a:rPr lang="en-US" dirty="0" smtClean="0">
                <a:solidFill>
                  <a:schemeClr val="tx1"/>
                </a:solidFill>
                <a:ea typeface="Times New Roman"/>
              </a:rPr>
              <a:t>Identify </a:t>
            </a:r>
            <a:r>
              <a:rPr lang="en-US" dirty="0">
                <a:solidFill>
                  <a:schemeClr val="tx1"/>
                </a:solidFill>
                <a:ea typeface="Times New Roman"/>
              </a:rPr>
              <a:t>a time that works for all the attendees</a:t>
            </a:r>
            <a:endParaRPr lang="en-US" sz="2800" dirty="0">
              <a:solidFill>
                <a:schemeClr val="tx1"/>
              </a:solidFill>
              <a:ea typeface="Times New Roman"/>
            </a:endParaRPr>
          </a:p>
          <a:p>
            <a:pPr marL="514350" indent="-514350">
              <a:buFont typeface="+mj-lt"/>
              <a:buAutoNum type="arabicPeriod"/>
            </a:pPr>
            <a:r>
              <a:rPr lang="en-US" dirty="0" smtClean="0">
                <a:solidFill>
                  <a:schemeClr val="tx1"/>
                </a:solidFill>
                <a:ea typeface="Times New Roman"/>
              </a:rPr>
              <a:t>Develop </a:t>
            </a:r>
            <a:r>
              <a:rPr lang="en-US" dirty="0">
                <a:solidFill>
                  <a:schemeClr val="tx1"/>
                </a:solidFill>
                <a:ea typeface="Times New Roman"/>
              </a:rPr>
              <a:t>an agenda for the meeting</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spTree>
    <p:extLst>
      <p:ext uri="{BB962C8B-B14F-4D97-AF65-F5344CB8AC3E}">
        <p14:creationId xmlns:p14="http://schemas.microsoft.com/office/powerpoint/2010/main" val="2592361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IRT Meeting</a:t>
            </a:r>
          </a:p>
        </p:txBody>
      </p:sp>
      <p:sp>
        <p:nvSpPr>
          <p:cNvPr id="3" name="Content Placeholder 2"/>
          <p:cNvSpPr>
            <a:spLocks noGrp="1"/>
          </p:cNvSpPr>
          <p:nvPr>
            <p:ph idx="1"/>
          </p:nvPr>
        </p:nvSpPr>
        <p:spPr/>
        <p:txBody>
          <a:bodyPr>
            <a:normAutofit/>
          </a:bodyPr>
          <a:lstStyle/>
          <a:p>
            <a:pPr marL="0" indent="0">
              <a:buNone/>
            </a:pPr>
            <a:r>
              <a:rPr lang="en-US" b="1" dirty="0" smtClean="0">
                <a:solidFill>
                  <a:schemeClr val="tx1"/>
                </a:solidFill>
              </a:rPr>
              <a:t>Approaching </a:t>
            </a:r>
            <a:r>
              <a:rPr lang="en-US" b="1" dirty="0">
                <a:solidFill>
                  <a:schemeClr val="tx1"/>
                </a:solidFill>
              </a:rPr>
              <a:t>Partners                          </a:t>
            </a:r>
            <a:endParaRPr lang="en-US"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pic>
        <p:nvPicPr>
          <p:cNvPr id="1030" name="Picture 6" descr="C:\Users\bingram\AppData\Local\Microsoft\Windows\Temporary Internet Files\Content.IE5\4BV0ER14\MP9004223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819400"/>
            <a:ext cx="5105400" cy="335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67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IRT Meeting</a:t>
            </a:r>
          </a:p>
        </p:txBody>
      </p:sp>
      <p:sp>
        <p:nvSpPr>
          <p:cNvPr id="3" name="Content Placeholder 2"/>
          <p:cNvSpPr>
            <a:spLocks noGrp="1"/>
          </p:cNvSpPr>
          <p:nvPr>
            <p:ph idx="1"/>
          </p:nvPr>
        </p:nvSpPr>
        <p:spPr/>
        <p:txBody>
          <a:bodyPr>
            <a:normAutofit fontScale="47500" lnSpcReduction="20000"/>
          </a:bodyPr>
          <a:lstStyle/>
          <a:p>
            <a:pPr marL="0" indent="0">
              <a:buNone/>
            </a:pPr>
            <a:r>
              <a:rPr lang="en-US" sz="4200" b="1" dirty="0">
                <a:solidFill>
                  <a:schemeClr val="tx1"/>
                </a:solidFill>
              </a:rPr>
              <a:t>Pre-Partner Eligibility</a:t>
            </a:r>
            <a:endParaRPr lang="en-US" sz="4200" dirty="0">
              <a:solidFill>
                <a:schemeClr val="tx1"/>
              </a:solidFill>
            </a:endParaRPr>
          </a:p>
          <a:p>
            <a:endParaRPr lang="en-US" sz="3800" dirty="0" smtClean="0">
              <a:solidFill>
                <a:schemeClr val="tx1"/>
              </a:solidFill>
            </a:endParaRPr>
          </a:p>
          <a:p>
            <a:r>
              <a:rPr lang="en-US" sz="3800" dirty="0" smtClean="0">
                <a:solidFill>
                  <a:schemeClr val="tx1"/>
                </a:solidFill>
              </a:rPr>
              <a:t>Let </a:t>
            </a:r>
            <a:r>
              <a:rPr lang="en-US" sz="3800" dirty="0">
                <a:solidFill>
                  <a:schemeClr val="tx1"/>
                </a:solidFill>
              </a:rPr>
              <a:t>the staff person who will be determining eligibility  know you have referred the customer, and that the customer is also engaged with WIA services</a:t>
            </a:r>
          </a:p>
          <a:p>
            <a:r>
              <a:rPr lang="en-US" sz="3800" dirty="0" smtClean="0">
                <a:solidFill>
                  <a:schemeClr val="tx1"/>
                </a:solidFill>
              </a:rPr>
              <a:t>Ask </a:t>
            </a:r>
            <a:r>
              <a:rPr lang="en-US" sz="3800" dirty="0">
                <a:solidFill>
                  <a:schemeClr val="tx1"/>
                </a:solidFill>
              </a:rPr>
              <a:t>the staff person who will be determining eligibility  if there is anything you can do to help your customer to complete the partner’s  eligibility process</a:t>
            </a:r>
          </a:p>
          <a:p>
            <a:r>
              <a:rPr lang="en-US" sz="3800" dirty="0" smtClean="0">
                <a:solidFill>
                  <a:schemeClr val="tx1"/>
                </a:solidFill>
              </a:rPr>
              <a:t>Let </a:t>
            </a:r>
            <a:r>
              <a:rPr lang="en-US" sz="3800" dirty="0">
                <a:solidFill>
                  <a:schemeClr val="tx1"/>
                </a:solidFill>
              </a:rPr>
              <a:t>the staff person who will be determining eligibility know that you are interested in discussing the possibility of partnering with them if the customer is determined eligible for their services.</a:t>
            </a:r>
          </a:p>
          <a:p>
            <a:r>
              <a:rPr lang="en-US" sz="3800" dirty="0" smtClean="0">
                <a:solidFill>
                  <a:schemeClr val="tx1"/>
                </a:solidFill>
              </a:rPr>
              <a:t>Try </a:t>
            </a:r>
            <a:r>
              <a:rPr lang="en-US" sz="3800" dirty="0">
                <a:solidFill>
                  <a:schemeClr val="tx1"/>
                </a:solidFill>
              </a:rPr>
              <a:t>to track your customer’s progress through each of the provider’s eligibility processes and be willing to assist in communicating any issues or barriers your customer might be experiencing during this process to the providers themselves.</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1884692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IRT Meeting</a:t>
            </a:r>
          </a:p>
        </p:txBody>
      </p:sp>
      <p:sp>
        <p:nvSpPr>
          <p:cNvPr id="3" name="Content Placeholder 2"/>
          <p:cNvSpPr>
            <a:spLocks noGrp="1"/>
          </p:cNvSpPr>
          <p:nvPr>
            <p:ph idx="1"/>
          </p:nvPr>
        </p:nvSpPr>
        <p:spPr/>
        <p:txBody>
          <a:bodyPr>
            <a:normAutofit/>
          </a:bodyPr>
          <a:lstStyle/>
          <a:p>
            <a:pPr marL="0" indent="0">
              <a:buNone/>
            </a:pPr>
            <a:r>
              <a:rPr lang="en-US" sz="2800" b="1" dirty="0">
                <a:solidFill>
                  <a:schemeClr val="tx1"/>
                </a:solidFill>
              </a:rPr>
              <a:t>Post-Engagement</a:t>
            </a:r>
            <a:endParaRPr lang="en-US" sz="2800" dirty="0">
              <a:solidFill>
                <a:schemeClr val="tx1"/>
              </a:solidFill>
            </a:endParaRPr>
          </a:p>
          <a:p>
            <a:pPr lvl="0"/>
            <a:r>
              <a:rPr lang="en-US" sz="2800" dirty="0" smtClean="0">
                <a:solidFill>
                  <a:schemeClr val="tx1"/>
                </a:solidFill>
              </a:rPr>
              <a:t>Ask </a:t>
            </a:r>
            <a:r>
              <a:rPr lang="en-US" sz="2800" dirty="0">
                <a:solidFill>
                  <a:schemeClr val="tx1"/>
                </a:solidFill>
              </a:rPr>
              <a:t>questions concerning the specific services that are being </a:t>
            </a:r>
            <a:r>
              <a:rPr lang="en-US" sz="2800" dirty="0" smtClean="0">
                <a:solidFill>
                  <a:schemeClr val="tx1"/>
                </a:solidFill>
              </a:rPr>
              <a:t>delivered</a:t>
            </a:r>
            <a:endParaRPr lang="en-US" sz="2800" dirty="0">
              <a:solidFill>
                <a:schemeClr val="tx1"/>
              </a:solidFill>
            </a:endParaRPr>
          </a:p>
          <a:p>
            <a:pPr lvl="0"/>
            <a:r>
              <a:rPr lang="en-US" sz="2800" dirty="0">
                <a:solidFill>
                  <a:schemeClr val="tx1"/>
                </a:solidFill>
              </a:rPr>
              <a:t>Emphasize the benefits of partnering with your program that might be of great value to the </a:t>
            </a:r>
            <a:r>
              <a:rPr lang="en-US" sz="2800" dirty="0" smtClean="0">
                <a:solidFill>
                  <a:schemeClr val="tx1"/>
                </a:solidFill>
              </a:rPr>
              <a:t>customer</a:t>
            </a:r>
            <a:endParaRPr lang="en-US" sz="2800" dirty="0">
              <a:solidFill>
                <a:schemeClr val="tx1"/>
              </a:solidFill>
            </a:endParaRPr>
          </a:p>
          <a:p>
            <a:pPr lvl="0"/>
            <a:r>
              <a:rPr lang="en-US" sz="2800" dirty="0">
                <a:solidFill>
                  <a:schemeClr val="tx1"/>
                </a:solidFill>
              </a:rPr>
              <a:t>Try to uncover areas where you or the partner has some flexibility within the established </a:t>
            </a:r>
            <a:r>
              <a:rPr lang="en-US" sz="2800" dirty="0" smtClean="0">
                <a:solidFill>
                  <a:schemeClr val="tx1"/>
                </a:solidFill>
              </a:rPr>
              <a:t>plans</a:t>
            </a:r>
            <a:endParaRPr lang="en-US" sz="2800" dirty="0">
              <a:solidFill>
                <a:schemeClr val="tx1"/>
              </a:solidFill>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34</a:t>
            </a:fld>
            <a:endParaRPr lang="en-US" dirty="0"/>
          </a:p>
        </p:txBody>
      </p:sp>
    </p:spTree>
    <p:extLst>
      <p:ext uri="{BB962C8B-B14F-4D97-AF65-F5344CB8AC3E}">
        <p14:creationId xmlns:p14="http://schemas.microsoft.com/office/powerpoint/2010/main" val="1979695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IRT Meeting</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solidFill>
                  <a:schemeClr val="tx1"/>
                </a:solidFill>
              </a:rPr>
              <a:t>Facilitating the IRT Meeting/Negotiating Integrated Resource Teams</a:t>
            </a:r>
            <a:endParaRPr lang="en-US" dirty="0">
              <a:solidFill>
                <a:schemeClr val="tx1"/>
              </a:solidFill>
            </a:endParaRPr>
          </a:p>
          <a:p>
            <a:pPr lvl="0"/>
            <a:r>
              <a:rPr lang="en-US" dirty="0" smtClean="0">
                <a:solidFill>
                  <a:schemeClr val="tx1"/>
                </a:solidFill>
              </a:rPr>
              <a:t>Set </a:t>
            </a:r>
            <a:r>
              <a:rPr lang="en-US" dirty="0">
                <a:solidFill>
                  <a:schemeClr val="tx1"/>
                </a:solidFill>
              </a:rPr>
              <a:t>up an IRT meeting to discuss a joint employment goal and </a:t>
            </a:r>
            <a:r>
              <a:rPr lang="en-US" dirty="0" smtClean="0">
                <a:solidFill>
                  <a:schemeClr val="tx1"/>
                </a:solidFill>
              </a:rPr>
              <a:t>plan</a:t>
            </a:r>
            <a:endParaRPr lang="en-US" dirty="0">
              <a:solidFill>
                <a:schemeClr val="tx1"/>
              </a:solidFill>
            </a:endParaRPr>
          </a:p>
          <a:p>
            <a:pPr lvl="0"/>
            <a:r>
              <a:rPr lang="en-US" dirty="0">
                <a:solidFill>
                  <a:schemeClr val="tx1"/>
                </a:solidFill>
              </a:rPr>
              <a:t>At this meeting, present information gathered about customer’s goal choices, needs, and YOUR program’s resource </a:t>
            </a:r>
            <a:r>
              <a:rPr lang="en-US" dirty="0" smtClean="0">
                <a:solidFill>
                  <a:schemeClr val="tx1"/>
                </a:solidFill>
              </a:rPr>
              <a:t>commitments</a:t>
            </a:r>
            <a:endParaRPr lang="en-US" dirty="0">
              <a:solidFill>
                <a:schemeClr val="tx1"/>
              </a:solidFill>
            </a:endParaRPr>
          </a:p>
          <a:p>
            <a:pPr lvl="0"/>
            <a:r>
              <a:rPr lang="en-US" dirty="0">
                <a:solidFill>
                  <a:schemeClr val="tx1"/>
                </a:solidFill>
              </a:rPr>
              <a:t>Listen to the concerns of partners in relation to identify needs concerning </a:t>
            </a:r>
            <a:r>
              <a:rPr lang="en-US" dirty="0" smtClean="0">
                <a:solidFill>
                  <a:schemeClr val="tx1"/>
                </a:solidFill>
              </a:rPr>
              <a:t>their </a:t>
            </a:r>
            <a:r>
              <a:rPr lang="en-US" dirty="0">
                <a:solidFill>
                  <a:schemeClr val="tx1"/>
                </a:solidFill>
              </a:rPr>
              <a:t>field of </a:t>
            </a:r>
            <a:r>
              <a:rPr lang="en-US" dirty="0" smtClean="0">
                <a:solidFill>
                  <a:schemeClr val="tx1"/>
                </a:solidFill>
              </a:rPr>
              <a:t>expertise</a:t>
            </a:r>
            <a:endParaRPr lang="en-US" dirty="0">
              <a:solidFill>
                <a:schemeClr val="tx1"/>
              </a:solidFill>
            </a:endParaRPr>
          </a:p>
          <a:p>
            <a:pPr lvl="0"/>
            <a:r>
              <a:rPr lang="en-US" b="1" u="sng" dirty="0">
                <a:solidFill>
                  <a:schemeClr val="tx1"/>
                </a:solidFill>
              </a:rPr>
              <a:t>Reach consensus around:</a:t>
            </a:r>
          </a:p>
          <a:p>
            <a:pPr lvl="1"/>
            <a:r>
              <a:rPr lang="en-US" dirty="0">
                <a:solidFill>
                  <a:schemeClr val="tx1"/>
                </a:solidFill>
              </a:rPr>
              <a:t>Shared employment goal</a:t>
            </a:r>
          </a:p>
          <a:p>
            <a:pPr lvl="1"/>
            <a:r>
              <a:rPr lang="en-US" dirty="0">
                <a:solidFill>
                  <a:schemeClr val="tx1"/>
                </a:solidFill>
              </a:rPr>
              <a:t>Sequence of services</a:t>
            </a:r>
          </a:p>
          <a:p>
            <a:pPr lvl="1"/>
            <a:r>
              <a:rPr lang="en-US" dirty="0">
                <a:solidFill>
                  <a:schemeClr val="tx1"/>
                </a:solidFill>
              </a:rPr>
              <a:t>Timeline of services</a:t>
            </a:r>
          </a:p>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3262853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36</a:t>
            </a:fld>
            <a:endParaRPr lang="en-US">
              <a:solidFill>
                <a:prstClr val="black"/>
              </a:solidFill>
            </a:endParaRPr>
          </a:p>
        </p:txBody>
      </p:sp>
      <p:sp>
        <p:nvSpPr>
          <p:cNvPr id="6" name="TextBox 5"/>
          <p:cNvSpPr txBox="1"/>
          <p:nvPr/>
        </p:nvSpPr>
        <p:spPr>
          <a:xfrm>
            <a:off x="2895600" y="1403867"/>
            <a:ext cx="3352800" cy="1384995"/>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COORDINATION of an IRT</a:t>
            </a:r>
          </a:p>
          <a:p>
            <a:pPr algn="ctr"/>
            <a:r>
              <a:rPr lang="en-US" sz="2800" b="1" dirty="0" smtClean="0">
                <a:latin typeface="Arial" panose="020B0604020202020204" pitchFamily="34" charset="0"/>
                <a:cs typeface="Arial" panose="020B0604020202020204" pitchFamily="34" charset="0"/>
              </a:rPr>
              <a:t>WIA Access</a:t>
            </a:r>
          </a:p>
        </p:txBody>
      </p:sp>
    </p:spTree>
    <p:extLst>
      <p:ext uri="{BB962C8B-B14F-4D97-AF65-F5344CB8AC3E}">
        <p14:creationId xmlns:p14="http://schemas.microsoft.com/office/powerpoint/2010/main" val="142730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None/>
              <a:defRPr/>
            </a:pPr>
            <a:endParaRPr lang="en-US" sz="2000" dirty="0" smtClean="0">
              <a:solidFill>
                <a:srgbClr val="92D050"/>
              </a:solidFill>
              <a:latin typeface="Arial" pitchFamily="34" charset="0"/>
              <a:cs typeface="Arial" pitchFamily="34" charset="0"/>
            </a:endParaRPr>
          </a:p>
          <a:p>
            <a:pPr marL="107950" indent="0">
              <a:buFont typeface="Wingdings 3" pitchFamily="18" charset="2"/>
              <a:buNone/>
              <a:defRPr/>
            </a:pPr>
            <a:endParaRPr lang="en-US" sz="2000" dirty="0" smtClean="0">
              <a:latin typeface="Arial" pitchFamily="34" charset="0"/>
              <a:cs typeface="Arial" pitchFamily="34" charset="0"/>
            </a:endParaRPr>
          </a:p>
        </p:txBody>
      </p:sp>
      <p:sp>
        <p:nvSpPr>
          <p:cNvPr id="3" name="Title 2"/>
          <p:cNvSpPr>
            <a:spLocks noGrp="1"/>
          </p:cNvSpPr>
          <p:nvPr>
            <p:ph type="title"/>
          </p:nvPr>
        </p:nvSpPr>
        <p:spPr/>
        <p:txBody>
          <a:bodyPr>
            <a:normAutofit/>
          </a:bodyPr>
          <a:lstStyle/>
          <a:p>
            <a:pPr>
              <a:defRPr/>
            </a:pPr>
            <a:r>
              <a:rPr lang="en-US" sz="4000" b="1" dirty="0" smtClean="0">
                <a:effectLst>
                  <a:outerShdw blurRad="38100" dist="38100" dir="2700000" algn="tl">
                    <a:srgbClr val="000000">
                      <a:alpha val="43137"/>
                    </a:srgbClr>
                  </a:outerShdw>
                </a:effectLst>
                <a:latin typeface="Arial" pitchFamily="34" charset="0"/>
                <a:cs typeface="Arial" pitchFamily="34" charset="0"/>
              </a:rPr>
              <a:t>Sample DEI/WIA flow (Detail)</a:t>
            </a:r>
            <a:endParaRPr lang="en-US" sz="5400" b="1" dirty="0">
              <a:effectLst>
                <a:outerShdw blurRad="38100" dist="38100" dir="2700000" algn="tl">
                  <a:srgbClr val="000000">
                    <a:alpha val="43137"/>
                  </a:srgbClr>
                </a:outerShdw>
              </a:effectLst>
              <a:latin typeface="Arial" pitchFamily="34" charset="0"/>
              <a:cs typeface="Arial" pitchFamily="34" charset="0"/>
            </a:endParaRPr>
          </a:p>
        </p:txBody>
      </p:sp>
      <p:sp>
        <p:nvSpPr>
          <p:cNvPr id="31748"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D08FE1F4-241D-4BF4-A586-B27A2777FE7B}" type="slidenum">
              <a:rPr lang="en-US" smtClean="0">
                <a:latin typeface="Times New Roman" pitchFamily="18" charset="0"/>
              </a:rPr>
              <a:pPr>
                <a:defRPr/>
              </a:pPr>
              <a:t>37</a:t>
            </a:fld>
            <a:endParaRPr lang="en-US" dirty="0" smtClean="0">
              <a:latin typeface="Times New Roman" pitchFamily="18" charset="0"/>
            </a:endParaRPr>
          </a:p>
        </p:txBody>
      </p:sp>
      <p:sp>
        <p:nvSpPr>
          <p:cNvPr id="5" name="Rectangle 4"/>
          <p:cNvSpPr/>
          <p:nvPr/>
        </p:nvSpPr>
        <p:spPr>
          <a:xfrm>
            <a:off x="476250" y="3133725"/>
            <a:ext cx="914400" cy="914400"/>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 attends center orientation</a:t>
            </a:r>
            <a:endParaRPr lang="en-US" sz="1200" dirty="0"/>
          </a:p>
        </p:txBody>
      </p:sp>
      <p:sp>
        <p:nvSpPr>
          <p:cNvPr id="6" name="Rectangle 5"/>
          <p:cNvSpPr/>
          <p:nvPr/>
        </p:nvSpPr>
        <p:spPr>
          <a:xfrm>
            <a:off x="1800225" y="246697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Customer begins mandatory suite of core services</a:t>
            </a:r>
            <a:endParaRPr lang="en-US" sz="1050" dirty="0"/>
          </a:p>
        </p:txBody>
      </p:sp>
      <p:sp>
        <p:nvSpPr>
          <p:cNvPr id="7" name="Rectangle 6"/>
          <p:cNvSpPr/>
          <p:nvPr/>
        </p:nvSpPr>
        <p:spPr>
          <a:xfrm>
            <a:off x="1809750"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begins job search using core services only</a:t>
            </a:r>
            <a:endParaRPr lang="en-US" sz="1100" dirty="0"/>
          </a:p>
        </p:txBody>
      </p:sp>
      <p:sp>
        <p:nvSpPr>
          <p:cNvPr id="2" name="Rectangle 1"/>
          <p:cNvSpPr/>
          <p:nvPr/>
        </p:nvSpPr>
        <p:spPr>
          <a:xfrm>
            <a:off x="3038475"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Job search workshop</a:t>
            </a:r>
            <a:endParaRPr lang="en-US" sz="1100" dirty="0"/>
          </a:p>
        </p:txBody>
      </p:sp>
      <p:sp>
        <p:nvSpPr>
          <p:cNvPr id="11" name="Rectangle 10"/>
          <p:cNvSpPr/>
          <p:nvPr/>
        </p:nvSpPr>
        <p:spPr>
          <a:xfrm>
            <a:off x="4176710" y="2476500"/>
            <a:ext cx="914400" cy="914400"/>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 attends WIA enrollment meeting</a:t>
            </a:r>
            <a:endParaRPr lang="en-US" sz="1200" dirty="0"/>
          </a:p>
        </p:txBody>
      </p:sp>
      <p:sp>
        <p:nvSpPr>
          <p:cNvPr id="10" name="Rectangle 9"/>
          <p:cNvSpPr/>
          <p:nvPr/>
        </p:nvSpPr>
        <p:spPr>
          <a:xfrm>
            <a:off x="4191000"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resume workshop</a:t>
            </a:r>
            <a:endParaRPr lang="en-US" sz="1100" dirty="0"/>
          </a:p>
        </p:txBody>
      </p:sp>
      <p:sp>
        <p:nvSpPr>
          <p:cNvPr id="12" name="Rectangle 11"/>
          <p:cNvSpPr/>
          <p:nvPr/>
        </p:nvSpPr>
        <p:spPr>
          <a:xfrm>
            <a:off x="5305425" y="3733800"/>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Customer attends interviewing workshop</a:t>
            </a:r>
            <a:endParaRPr lang="en-US" sz="1100" dirty="0"/>
          </a:p>
        </p:txBody>
      </p:sp>
      <p:sp>
        <p:nvSpPr>
          <p:cNvPr id="18" name="Rectangle 17"/>
          <p:cNvSpPr/>
          <p:nvPr/>
        </p:nvSpPr>
        <p:spPr>
          <a:xfrm>
            <a:off x="7629523" y="2533650"/>
            <a:ext cx="914400" cy="21907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Placement</a:t>
            </a:r>
            <a:endParaRPr lang="en-US" sz="1200" dirty="0"/>
          </a:p>
        </p:txBody>
      </p:sp>
      <p:cxnSp>
        <p:nvCxnSpPr>
          <p:cNvPr id="15" name="Straight Arrow Connector 14"/>
          <p:cNvCxnSpPr/>
          <p:nvPr/>
        </p:nvCxnSpPr>
        <p:spPr>
          <a:xfrm flipV="1">
            <a:off x="1390650" y="3028950"/>
            <a:ext cx="409575" cy="104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390650" y="4048125"/>
            <a:ext cx="409575" cy="257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724150" y="2952750"/>
            <a:ext cx="333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2724151" y="3390900"/>
            <a:ext cx="1452559"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1" idx="3"/>
          </p:cNvCxnSpPr>
          <p:nvPr/>
        </p:nvCxnSpPr>
        <p:spPr>
          <a:xfrm>
            <a:off x="5091110" y="2933700"/>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9" idx="3"/>
          </p:cNvCxnSpPr>
          <p:nvPr/>
        </p:nvCxnSpPr>
        <p:spPr>
          <a:xfrm>
            <a:off x="7377112" y="2962275"/>
            <a:ext cx="25241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7" idx="3"/>
          </p:cNvCxnSpPr>
          <p:nvPr/>
        </p:nvCxnSpPr>
        <p:spPr>
          <a:xfrm>
            <a:off x="2724150" y="4191000"/>
            <a:ext cx="3143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 idx="3"/>
            <a:endCxn id="10" idx="1"/>
          </p:cNvCxnSpPr>
          <p:nvPr/>
        </p:nvCxnSpPr>
        <p:spPr>
          <a:xfrm>
            <a:off x="3952875" y="4191000"/>
            <a:ext cx="2381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0" idx="3"/>
            <a:endCxn id="12" idx="1"/>
          </p:cNvCxnSpPr>
          <p:nvPr/>
        </p:nvCxnSpPr>
        <p:spPr>
          <a:xfrm>
            <a:off x="5105400" y="4191000"/>
            <a:ext cx="2000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2" idx="3"/>
          </p:cNvCxnSpPr>
          <p:nvPr/>
        </p:nvCxnSpPr>
        <p:spPr>
          <a:xfrm flipV="1">
            <a:off x="6219825" y="4176712"/>
            <a:ext cx="1409698" cy="14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033712" y="2476500"/>
            <a:ext cx="890587" cy="914400"/>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DRC Provides </a:t>
            </a:r>
            <a:r>
              <a:rPr lang="en-US" sz="1100" dirty="0"/>
              <a:t>*</a:t>
            </a:r>
            <a:r>
              <a:rPr lang="en-US" sz="1100" dirty="0" smtClean="0"/>
              <a:t>ARC</a:t>
            </a:r>
            <a:endParaRPr lang="en-US" sz="1100" dirty="0"/>
          </a:p>
        </p:txBody>
      </p:sp>
      <p:cxnSp>
        <p:nvCxnSpPr>
          <p:cNvPr id="31" name="Straight Arrow Connector 30"/>
          <p:cNvCxnSpPr/>
          <p:nvPr/>
        </p:nvCxnSpPr>
        <p:spPr>
          <a:xfrm>
            <a:off x="3952875" y="2952750"/>
            <a:ext cx="238125"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317331" y="2466975"/>
            <a:ext cx="890587" cy="914400"/>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DRC Assists with IRT Meeting</a:t>
            </a:r>
            <a:endParaRPr lang="en-US" sz="1100" dirty="0"/>
          </a:p>
        </p:txBody>
      </p:sp>
      <p:sp>
        <p:nvSpPr>
          <p:cNvPr id="49" name="Rectangle 48"/>
          <p:cNvSpPr/>
          <p:nvPr/>
        </p:nvSpPr>
        <p:spPr>
          <a:xfrm>
            <a:off x="6462712" y="2505075"/>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Customer implements IEP</a:t>
            </a:r>
            <a:endParaRPr lang="en-US" sz="1050" dirty="0"/>
          </a:p>
        </p:txBody>
      </p:sp>
      <p:cxnSp>
        <p:nvCxnSpPr>
          <p:cNvPr id="8" name="Straight Arrow Connector 7"/>
          <p:cNvCxnSpPr>
            <a:endCxn id="49" idx="1"/>
          </p:cNvCxnSpPr>
          <p:nvPr/>
        </p:nvCxnSpPr>
        <p:spPr>
          <a:xfrm flipV="1">
            <a:off x="6249590" y="2962275"/>
            <a:ext cx="213122" cy="28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252786" y="5171400"/>
            <a:ext cx="2247900" cy="1446550"/>
          </a:xfrm>
          <a:prstGeom prst="rect">
            <a:avLst/>
          </a:prstGeom>
          <a:noFill/>
        </p:spPr>
        <p:txBody>
          <a:bodyPr wrap="square" rtlCol="0">
            <a:spAutoFit/>
          </a:bodyPr>
          <a:lstStyle/>
          <a:p>
            <a:pPr algn="ctr"/>
            <a:r>
              <a:rPr lang="en-US" sz="1600" b="1" u="sng" dirty="0" smtClean="0"/>
              <a:t>Key Code</a:t>
            </a:r>
            <a:endParaRPr lang="en-US" sz="1000" b="1" dirty="0" smtClean="0"/>
          </a:p>
          <a:p>
            <a:r>
              <a:rPr lang="en-US" sz="1200" b="1" dirty="0" smtClean="0"/>
              <a:t>Customer </a:t>
            </a:r>
            <a:r>
              <a:rPr lang="en-US" sz="1200" b="1" dirty="0"/>
              <a:t>Decision </a:t>
            </a:r>
            <a:r>
              <a:rPr lang="en-US" sz="1200" b="1" dirty="0" smtClean="0"/>
              <a:t>– </a:t>
            </a:r>
          </a:p>
          <a:p>
            <a:endParaRPr lang="en-US" sz="1200" b="1" dirty="0"/>
          </a:p>
          <a:p>
            <a:r>
              <a:rPr lang="en-US" sz="1200" b="1" dirty="0"/>
              <a:t>Customer Activity </a:t>
            </a:r>
            <a:r>
              <a:rPr lang="en-US" sz="1200" b="1" dirty="0" smtClean="0"/>
              <a:t>– </a:t>
            </a:r>
          </a:p>
          <a:p>
            <a:endParaRPr lang="en-US" sz="1000" b="1" dirty="0"/>
          </a:p>
          <a:p>
            <a:r>
              <a:rPr lang="en-US" sz="1200" b="1" dirty="0" smtClean="0"/>
              <a:t>DEI Support - </a:t>
            </a:r>
            <a:endParaRPr lang="en-US" sz="1200" dirty="0"/>
          </a:p>
          <a:p>
            <a:endParaRPr lang="en-US" sz="1200" dirty="0"/>
          </a:p>
        </p:txBody>
      </p:sp>
      <p:sp>
        <p:nvSpPr>
          <p:cNvPr id="37" name="Rectangle 36"/>
          <p:cNvSpPr/>
          <p:nvPr/>
        </p:nvSpPr>
        <p:spPr>
          <a:xfrm>
            <a:off x="4777975" y="5497508"/>
            <a:ext cx="352425" cy="238125"/>
          </a:xfrm>
          <a:prstGeom prst="rect">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algn="ctr">
              <a:spcBef>
                <a:spcPts val="0"/>
              </a:spcBef>
              <a:spcAft>
                <a:spcPts val="0"/>
              </a:spcAft>
            </a:pPr>
            <a:r>
              <a:rPr lang="en-US" sz="1200">
                <a:effectLst/>
                <a:latin typeface="Times New Roman"/>
                <a:ea typeface="Times New Roman"/>
              </a:rPr>
              <a:t> </a:t>
            </a:r>
          </a:p>
        </p:txBody>
      </p:sp>
      <p:sp>
        <p:nvSpPr>
          <p:cNvPr id="38" name="Rectangle 37"/>
          <p:cNvSpPr/>
          <p:nvPr/>
        </p:nvSpPr>
        <p:spPr>
          <a:xfrm>
            <a:off x="4779164" y="5821365"/>
            <a:ext cx="352425" cy="2381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algn="ctr">
              <a:spcBef>
                <a:spcPts val="0"/>
              </a:spcBef>
              <a:spcAft>
                <a:spcPts val="0"/>
              </a:spcAft>
            </a:pPr>
            <a:r>
              <a:rPr lang="en-US" sz="1200" dirty="0">
                <a:effectLst/>
                <a:latin typeface="Times New Roman"/>
                <a:ea typeface="Times New Roman"/>
              </a:rPr>
              <a:t> </a:t>
            </a:r>
          </a:p>
        </p:txBody>
      </p:sp>
      <p:sp>
        <p:nvSpPr>
          <p:cNvPr id="40" name="Rectangle 39"/>
          <p:cNvSpPr/>
          <p:nvPr/>
        </p:nvSpPr>
        <p:spPr>
          <a:xfrm>
            <a:off x="4786309" y="6126164"/>
            <a:ext cx="335758" cy="238124"/>
          </a:xfrm>
          <a:prstGeom prst="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bg1"/>
              </a:solidFill>
            </a:endParaRPr>
          </a:p>
        </p:txBody>
      </p:sp>
      <p:sp>
        <p:nvSpPr>
          <p:cNvPr id="4" name="Notched Right Arrow 3"/>
          <p:cNvSpPr/>
          <p:nvPr/>
        </p:nvSpPr>
        <p:spPr>
          <a:xfrm>
            <a:off x="650078" y="1925636"/>
            <a:ext cx="7834314" cy="541339"/>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DRC provides support to Customer and Staff around Access to all Center Services</a:t>
            </a:r>
            <a:endParaRPr lang="en-US" sz="1600" dirty="0"/>
          </a:p>
        </p:txBody>
      </p:sp>
      <p:sp>
        <p:nvSpPr>
          <p:cNvPr id="44" name="Notched Right Arrow 43"/>
          <p:cNvSpPr/>
          <p:nvPr/>
        </p:nvSpPr>
        <p:spPr>
          <a:xfrm>
            <a:off x="635793" y="4648200"/>
            <a:ext cx="7834314" cy="617539"/>
          </a:xfrm>
          <a:prstGeom prst="notch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smtClean="0"/>
              <a:t>DRC provides support to Customer and Staff around Access to all Center Services</a:t>
            </a:r>
            <a:endParaRPr lang="en-US" sz="1600" dirty="0"/>
          </a:p>
        </p:txBody>
      </p:sp>
      <p:sp>
        <p:nvSpPr>
          <p:cNvPr id="9" name="TextBox 8"/>
          <p:cNvSpPr txBox="1"/>
          <p:nvPr/>
        </p:nvSpPr>
        <p:spPr>
          <a:xfrm>
            <a:off x="6084090" y="5747051"/>
            <a:ext cx="2536035" cy="276999"/>
          </a:xfrm>
          <a:prstGeom prst="rect">
            <a:avLst/>
          </a:prstGeom>
          <a:noFill/>
        </p:spPr>
        <p:txBody>
          <a:bodyPr wrap="square" rtlCol="0">
            <a:spAutoFit/>
          </a:bodyPr>
          <a:lstStyle/>
          <a:p>
            <a:r>
              <a:rPr lang="en-US" sz="1200" b="1" dirty="0" smtClean="0"/>
              <a:t>*ARC = Active Resource Coordination</a:t>
            </a:r>
            <a:endParaRPr lang="en-US" sz="1200" b="1" dirty="0"/>
          </a:p>
        </p:txBody>
      </p:sp>
    </p:spTree>
    <p:extLst>
      <p:ext uri="{BB962C8B-B14F-4D97-AF65-F5344CB8AC3E}">
        <p14:creationId xmlns:p14="http://schemas.microsoft.com/office/powerpoint/2010/main" val="3330920241"/>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06" y="3886200"/>
            <a:ext cx="2846597" cy="2779546"/>
          </a:xfrm>
          <a:prstGeom prst="rect">
            <a:avLst/>
          </a:prstGeom>
        </p:spPr>
      </p:pic>
      <p:sp>
        <p:nvSpPr>
          <p:cNvPr id="14" name="Content Placeholder 13"/>
          <p:cNvSpPr>
            <a:spLocks noGrp="1"/>
          </p:cNvSpPr>
          <p:nvPr>
            <p:ph idx="1"/>
          </p:nvPr>
        </p:nvSpPr>
        <p:spPr>
          <a:xfrm>
            <a:off x="408197" y="1295400"/>
            <a:ext cx="8229600" cy="4267200"/>
          </a:xfrm>
        </p:spPr>
        <p:txBody>
          <a:bodyPr>
            <a:noAutofit/>
          </a:bodyPr>
          <a:lstStyle/>
          <a:p>
            <a:pPr marL="107950" indent="0">
              <a:lnSpc>
                <a:spcPct val="90000"/>
              </a:lnSpc>
              <a:spcBef>
                <a:spcPts val="400"/>
              </a:spcBef>
              <a:buClr>
                <a:schemeClr val="accent1"/>
              </a:buClr>
              <a:buSzPct val="68000"/>
              <a:buNone/>
              <a:defRPr/>
            </a:pPr>
            <a:endParaRPr lang="en-US" sz="1800" b="1" dirty="0" smtClean="0">
              <a:latin typeface="Arial" charset="0"/>
              <a:cs typeface="Arial" charset="0"/>
              <a:hlinkClick r:id="rId4"/>
            </a:endParaRPr>
          </a:p>
          <a:p>
            <a:pPr marL="107950" indent="0">
              <a:lnSpc>
                <a:spcPct val="90000"/>
              </a:lnSpc>
              <a:spcBef>
                <a:spcPts val="400"/>
              </a:spcBef>
              <a:buClr>
                <a:schemeClr val="accent1"/>
              </a:buClr>
              <a:buSzPct val="68000"/>
              <a:buNone/>
              <a:defRPr/>
            </a:pPr>
            <a:r>
              <a:rPr lang="en-US" sz="1800" b="1" dirty="0" smtClean="0">
                <a:latin typeface="Arial" charset="0"/>
                <a:cs typeface="Arial" charset="0"/>
                <a:hlinkClick r:id="rId4"/>
              </a:rPr>
              <a:t>http</a:t>
            </a:r>
            <a:r>
              <a:rPr lang="en-US" sz="1800" b="1" dirty="0">
                <a:latin typeface="Arial" charset="0"/>
                <a:cs typeface="Arial" charset="0"/>
                <a:hlinkClick r:id="rId4"/>
              </a:rPr>
              <a:t>://www.dei-ideas.org/chapter2-1/page2a_irt.cfm</a:t>
            </a:r>
            <a:endParaRPr lang="en-US" sz="1800" b="1" dirty="0">
              <a:latin typeface="Arial" charset="0"/>
              <a:cs typeface="Arial" charset="0"/>
            </a:endParaRPr>
          </a:p>
          <a:p>
            <a:pPr marL="1085850" lvl="1" indent="-342900">
              <a:lnSpc>
                <a:spcPct val="90000"/>
              </a:lnSpc>
              <a:spcBef>
                <a:spcPts val="400"/>
              </a:spcBef>
              <a:buClr>
                <a:schemeClr val="accent1"/>
              </a:buClr>
              <a:buSzPct val="68000"/>
              <a:buFont typeface="Arial" pitchFamily="34" charset="0"/>
              <a:buChar char="•"/>
              <a:defRPr/>
            </a:pPr>
            <a:r>
              <a:rPr lang="en-US" sz="2000" dirty="0" smtClean="0">
                <a:solidFill>
                  <a:schemeClr val="tx1"/>
                </a:solidFill>
                <a:latin typeface="Arial" charset="0"/>
                <a:cs typeface="Arial" charset="0"/>
              </a:rPr>
              <a:t>IRT </a:t>
            </a:r>
            <a:r>
              <a:rPr lang="en-US" sz="2000" dirty="0">
                <a:solidFill>
                  <a:schemeClr val="tx1"/>
                </a:solidFill>
                <a:latin typeface="Arial" charset="0"/>
                <a:cs typeface="Arial" charset="0"/>
              </a:rPr>
              <a:t>FAQs</a:t>
            </a:r>
          </a:p>
          <a:p>
            <a:pPr marL="1085850" lvl="1" indent="-342900">
              <a:lnSpc>
                <a:spcPct val="90000"/>
              </a:lnSpc>
              <a:spcBef>
                <a:spcPts val="400"/>
              </a:spcBef>
              <a:buClr>
                <a:schemeClr val="accent1"/>
              </a:buClr>
              <a:buSzPct val="68000"/>
              <a:buFont typeface="Arial" pitchFamily="34" charset="0"/>
              <a:buChar char="•"/>
              <a:defRPr/>
            </a:pPr>
            <a:r>
              <a:rPr lang="en-US" sz="2000" dirty="0">
                <a:solidFill>
                  <a:schemeClr val="tx1"/>
                </a:solidFill>
                <a:latin typeface="Arial" charset="0"/>
                <a:cs typeface="Arial" charset="0"/>
              </a:rPr>
              <a:t>IRT Promising Practice Brief</a:t>
            </a:r>
          </a:p>
          <a:p>
            <a:pPr marL="1085850" lvl="1" indent="-342900">
              <a:lnSpc>
                <a:spcPct val="90000"/>
              </a:lnSpc>
              <a:spcBef>
                <a:spcPts val="400"/>
              </a:spcBef>
              <a:buClr>
                <a:schemeClr val="accent1"/>
              </a:buClr>
              <a:buSzPct val="68000"/>
              <a:buFont typeface="Arial" pitchFamily="34" charset="0"/>
              <a:buChar char="•"/>
              <a:defRPr/>
            </a:pPr>
            <a:r>
              <a:rPr lang="en-US" sz="2000" dirty="0">
                <a:solidFill>
                  <a:schemeClr val="tx1"/>
                </a:solidFill>
                <a:latin typeface="Arial" charset="0"/>
                <a:cs typeface="Arial" charset="0"/>
              </a:rPr>
              <a:t>IRT Video</a:t>
            </a:r>
          </a:p>
          <a:p>
            <a:pPr marL="119063" lvl="1" indent="0">
              <a:lnSpc>
                <a:spcPct val="90000"/>
              </a:lnSpc>
              <a:spcBef>
                <a:spcPts val="400"/>
              </a:spcBef>
              <a:buClr>
                <a:schemeClr val="accent1"/>
              </a:buClr>
              <a:buSzPct val="68000"/>
              <a:buNone/>
              <a:defRPr/>
            </a:pPr>
            <a:r>
              <a:rPr lang="en-US" sz="1600" dirty="0" smtClean="0">
                <a:solidFill>
                  <a:schemeClr val="tx1"/>
                </a:solidFill>
                <a:latin typeface="Arial" charset="0"/>
                <a:cs typeface="Arial" charset="0"/>
                <a:hlinkClick r:id="rId5"/>
              </a:rPr>
              <a:t>http</a:t>
            </a:r>
            <a:r>
              <a:rPr lang="en-US" sz="1600" dirty="0">
                <a:solidFill>
                  <a:schemeClr val="tx1"/>
                </a:solidFill>
                <a:latin typeface="Arial" charset="0"/>
                <a:cs typeface="Arial" charset="0"/>
                <a:hlinkClick r:id="rId5"/>
              </a:rPr>
              <a:t>://</a:t>
            </a:r>
            <a:r>
              <a:rPr lang="en-US" sz="1600" dirty="0" smtClean="0">
                <a:solidFill>
                  <a:schemeClr val="tx1"/>
                </a:solidFill>
                <a:latin typeface="Arial" charset="0"/>
                <a:cs typeface="Arial" charset="0"/>
                <a:hlinkClick r:id="rId5"/>
              </a:rPr>
              <a:t>www.dei-ideas.org/chapter2-3/Nov_2012/RoundThreeDEISGA_4_16_2012.pdf</a:t>
            </a:r>
            <a:endParaRPr lang="en-US" sz="1600" dirty="0" smtClean="0">
              <a:solidFill>
                <a:schemeClr val="tx1"/>
              </a:solidFill>
              <a:latin typeface="Arial" charset="0"/>
              <a:cs typeface="Arial" charset="0"/>
            </a:endParaRPr>
          </a:p>
          <a:p>
            <a:pPr marL="119063" lvl="1" indent="0">
              <a:lnSpc>
                <a:spcPct val="90000"/>
              </a:lnSpc>
              <a:spcBef>
                <a:spcPts val="400"/>
              </a:spcBef>
              <a:buClr>
                <a:schemeClr val="accent1"/>
              </a:buClr>
              <a:buSzPct val="68000"/>
              <a:buNone/>
              <a:defRPr/>
            </a:pPr>
            <a:r>
              <a:rPr lang="en-US" sz="2400" dirty="0" smtClean="0">
                <a:solidFill>
                  <a:schemeClr val="tx1"/>
                </a:solidFill>
                <a:latin typeface="Arial" charset="0"/>
                <a:cs typeface="Arial" charset="0"/>
              </a:rPr>
              <a:t>The</a:t>
            </a:r>
            <a:r>
              <a:rPr lang="en-US" sz="3200" dirty="0" smtClean="0">
                <a:solidFill>
                  <a:schemeClr val="tx1"/>
                </a:solidFill>
                <a:latin typeface="Arial" charset="0"/>
                <a:cs typeface="Arial" charset="0"/>
              </a:rPr>
              <a:t> </a:t>
            </a:r>
            <a:r>
              <a:rPr lang="en-US" sz="2400" dirty="0" smtClean="0">
                <a:solidFill>
                  <a:schemeClr val="tx1"/>
                </a:solidFill>
              </a:rPr>
              <a:t>Round 4 </a:t>
            </a:r>
            <a:r>
              <a:rPr lang="en-US" sz="2400" dirty="0">
                <a:solidFill>
                  <a:schemeClr val="tx1"/>
                </a:solidFill>
              </a:rPr>
              <a:t>SGA provides the most up to date definition of the </a:t>
            </a:r>
            <a:r>
              <a:rPr lang="en-US" sz="2400" dirty="0" smtClean="0">
                <a:solidFill>
                  <a:schemeClr val="tx1"/>
                </a:solidFill>
              </a:rPr>
              <a:t>IRT</a:t>
            </a:r>
          </a:p>
          <a:p>
            <a:pPr marL="119063" lvl="1" indent="0">
              <a:lnSpc>
                <a:spcPct val="90000"/>
              </a:lnSpc>
              <a:spcBef>
                <a:spcPts val="400"/>
              </a:spcBef>
              <a:buClr>
                <a:schemeClr val="accent1"/>
              </a:buClr>
              <a:buSzPct val="68000"/>
              <a:buNone/>
              <a:defRPr/>
            </a:pPr>
            <a:endParaRPr lang="en-US" sz="1800" dirty="0"/>
          </a:p>
        </p:txBody>
      </p:sp>
    </p:spTree>
    <p:extLst>
      <p:ext uri="{BB962C8B-B14F-4D97-AF65-F5344CB8AC3E}">
        <p14:creationId xmlns:p14="http://schemas.microsoft.com/office/powerpoint/2010/main" val="3671706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532"/>
          </a:xfrm>
        </p:spPr>
        <p:txBody>
          <a:bodyPr>
            <a:norm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Summary</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358815" y="1273215"/>
            <a:ext cx="8449519" cy="4708981"/>
          </a:xfrm>
          <a:prstGeom prst="rect">
            <a:avLst/>
          </a:prstGeom>
          <a:noFill/>
        </p:spPr>
        <p:txBody>
          <a:bodyPr wrap="square" rtlCol="0">
            <a:spAutoFit/>
          </a:bodyPr>
          <a:lstStyle/>
          <a:p>
            <a:pPr marL="3175">
              <a:buNone/>
            </a:pPr>
            <a:r>
              <a:rPr lang="en-US" sz="2400" b="1" dirty="0">
                <a:latin typeface="Arial" pitchFamily="34" charset="0"/>
                <a:cs typeface="Arial" pitchFamily="34" charset="0"/>
              </a:rPr>
              <a:t>In today’s presentation we covered the following:</a:t>
            </a:r>
          </a:p>
          <a:p>
            <a:endParaRPr lang="en-US" sz="2000" dirty="0">
              <a:latin typeface="Arial" pitchFamily="34" charset="0"/>
              <a:cs typeface="Arial"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IRT Review</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Coordination of an IRT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Career Exploration</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Active Resource Coordination</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IRT Meeting</a:t>
            </a:r>
          </a:p>
          <a:p>
            <a:pPr marL="1200150" lvl="2"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Approaching Partners</a:t>
            </a:r>
          </a:p>
          <a:p>
            <a:pPr marL="2857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WIA Access</a:t>
            </a:r>
          </a:p>
          <a:p>
            <a:pPr marL="342900" indent="-342900">
              <a:buFont typeface="Arial" pitchFamily="34" charset="0"/>
              <a:buChar char="•"/>
            </a:pPr>
            <a:endParaRPr lang="en-US" sz="2000" dirty="0">
              <a:latin typeface="Arial" pitchFamily="34" charset="0"/>
              <a:cs typeface="Arial" pitchFamily="34" charset="0"/>
            </a:endParaRPr>
          </a:p>
          <a:p>
            <a:pPr marL="342900" indent="-342900">
              <a:buFont typeface="Arial" pitchFamily="34" charset="0"/>
              <a:buChar char="•"/>
            </a:pP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39</a:t>
            </a:fld>
            <a:endParaRPr lang="en-US"/>
          </a:p>
        </p:txBody>
      </p:sp>
    </p:spTree>
    <p:extLst>
      <p:ext uri="{BB962C8B-B14F-4D97-AF65-F5344CB8AC3E}">
        <p14:creationId xmlns:p14="http://schemas.microsoft.com/office/powerpoint/2010/main" val="35567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	Disability Employment Initiative</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TextBox 9"/>
          <p:cNvSpPr txBox="1"/>
          <p:nvPr/>
        </p:nvSpPr>
        <p:spPr>
          <a:xfrm>
            <a:off x="1447800" y="1752600"/>
            <a:ext cx="7351593" cy="3908762"/>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defRPr/>
            </a:pPr>
            <a:r>
              <a:rPr lang="en-US" sz="2000" dirty="0" smtClean="0">
                <a:latin typeface="Arial" pitchFamily="34" charset="0"/>
                <a:ea typeface="ヒラギノ角ゴ Pro W3" charset="-128"/>
              </a:rPr>
              <a:t>The DEI is focused on </a:t>
            </a:r>
            <a:r>
              <a:rPr lang="en-US" sz="2000" dirty="0">
                <a:latin typeface="Arial" pitchFamily="34" charset="0"/>
                <a:ea typeface="ヒラギノ角ゴ Pro W3" charset="-128"/>
              </a:rPr>
              <a:t>improving the accessibility, capacity, and accountability of </a:t>
            </a:r>
            <a:r>
              <a:rPr lang="en-US" sz="2000" dirty="0" smtClean="0">
                <a:latin typeface="Arial" pitchFamily="34" charset="0"/>
                <a:ea typeface="ヒラギノ角ゴ Pro W3" charset="-128"/>
              </a:rPr>
              <a:t>America’s Job Centers to </a:t>
            </a:r>
            <a:r>
              <a:rPr lang="en-US" sz="2000" dirty="0">
                <a:latin typeface="Arial" pitchFamily="34" charset="0"/>
                <a:ea typeface="ヒラギノ角ゴ Pro W3" charset="-128"/>
              </a:rPr>
              <a:t>serve customers with disabilities resulting in education and career pathways that lead to unsubsidized employment and  economic self-sufficiency. </a:t>
            </a:r>
          </a:p>
          <a:p>
            <a:pPr marL="457200" indent="-457200" fontAlgn="auto">
              <a:spcBef>
                <a:spcPts val="0"/>
              </a:spcBef>
              <a:spcAft>
                <a:spcPts val="0"/>
              </a:spcAft>
              <a:buFont typeface="Arial" panose="020B0604020202020204" pitchFamily="34" charset="0"/>
              <a:buChar char="•"/>
              <a:defRPr/>
            </a:pPr>
            <a:endParaRPr lang="en-US" sz="2000" dirty="0">
              <a:latin typeface="Arial" pitchFamily="34" charset="0"/>
              <a:ea typeface="ヒラギノ角ゴ Pro W3" charset="-128"/>
            </a:endParaRPr>
          </a:p>
          <a:p>
            <a:pPr marL="457200" indent="-457200" fontAlgn="auto">
              <a:spcBef>
                <a:spcPts val="0"/>
              </a:spcBef>
              <a:spcAft>
                <a:spcPts val="0"/>
              </a:spcAft>
              <a:buFont typeface="Arial" panose="020B0604020202020204" pitchFamily="34" charset="0"/>
              <a:buChar char="•"/>
              <a:defRPr/>
            </a:pPr>
            <a:r>
              <a:rPr lang="en-US" sz="2000" dirty="0" smtClean="0">
                <a:latin typeface="Arial" pitchFamily="34" charset="0"/>
                <a:ea typeface="ヒラギノ角ゴ Pro W3" charset="-128"/>
              </a:rPr>
              <a:t>Training </a:t>
            </a:r>
            <a:r>
              <a:rPr lang="en-US" sz="2000" dirty="0">
                <a:latin typeface="Arial" pitchFamily="34" charset="0"/>
                <a:ea typeface="ヒラギノ角ゴ Pro W3" charset="-128"/>
              </a:rPr>
              <a:t>and Technical Assistance to DEI Projects is provided under U.S. DOLETA contract with NDI Consulting, Inc. and the National Disability Institute (NDI).</a:t>
            </a:r>
          </a:p>
          <a:p>
            <a:pPr marL="566737" indent="-457200" fontAlgn="auto">
              <a:spcBef>
                <a:spcPts val="0"/>
              </a:spcBef>
              <a:spcAft>
                <a:spcPts val="0"/>
              </a:spcAft>
              <a:buFont typeface="Arial" panose="020B0604020202020204" pitchFamily="34" charset="0"/>
              <a:buChar char="•"/>
              <a:defRPr/>
            </a:pPr>
            <a:endParaRPr lang="en-US" sz="2000" dirty="0">
              <a:solidFill>
                <a:srgbClr val="2304DE"/>
              </a:solidFill>
              <a:latin typeface="Arial" pitchFamily="34" charset="0"/>
              <a:ea typeface="ヒラギノ角ゴ Pro W3" charset="-128"/>
            </a:endParaRPr>
          </a:p>
          <a:p>
            <a:pPr marL="457200" indent="-457200" fontAlgn="auto">
              <a:lnSpc>
                <a:spcPct val="80000"/>
              </a:lnSpc>
              <a:spcBef>
                <a:spcPts val="0"/>
              </a:spcBef>
              <a:spcAft>
                <a:spcPts val="0"/>
              </a:spcAft>
              <a:buFont typeface="Arial" panose="020B0604020202020204" pitchFamily="34" charset="0"/>
              <a:buChar char="•"/>
              <a:defRPr/>
            </a:pPr>
            <a:r>
              <a:rPr lang="en-US" sz="2000" dirty="0">
                <a:latin typeface="Arial" pitchFamily="34" charset="0"/>
                <a:ea typeface="ヒラギノ角ゴ Pro W3" charset="-128"/>
              </a:rPr>
              <a:t>Evaluation of the impact of the DEI Projects implementation and outcomes will be provided under U.S. DOL ODEP contract with Social Dynamics and its partners.</a:t>
            </a:r>
            <a:endParaRPr lang="en-US" sz="2000" dirty="0">
              <a:solidFill>
                <a:srgbClr val="FF0000"/>
              </a:solidFill>
              <a:latin typeface="Arial" pitchFamily="34" charset="0"/>
              <a:ea typeface="ヒラギノ角ゴ Pro W3" charset="-128"/>
            </a:endParaRPr>
          </a:p>
        </p:txBody>
      </p:sp>
      <p:pic>
        <p:nvPicPr>
          <p:cNvPr id="8" name="Picture 2" descr="C:\Users\mkennedy\Documents\NDI\DEI\DEI BRANDING\DEI Logos hi_low\DEI_Logo_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FINAL WORD FROM RANDEE</a:t>
            </a:r>
          </a:p>
        </p:txBody>
      </p:sp>
      <p:sp>
        <p:nvSpPr>
          <p:cNvPr id="7" name="Content Placeholder 2"/>
          <p:cNvSpPr txBox="1">
            <a:spLocks/>
          </p:cNvSpPr>
          <p:nvPr/>
        </p:nvSpPr>
        <p:spPr>
          <a:xfrm>
            <a:off x="2743200" y="281940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Moderator: Randee Chafkin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Workforce Development Specialist</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sz="2000" dirty="0" smtClean="0">
                <a:latin typeface="Arial" pitchFamily="34" charset="0"/>
              </a:rPr>
              <a:t>Employment and Training Administration</a:t>
            </a:r>
          </a:p>
        </p:txBody>
      </p:sp>
      <p:sp>
        <p:nvSpPr>
          <p:cNvPr id="27652"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04FD84E4-2570-4103-AA22-75E23D34B5DA}" type="slidenum">
              <a:rPr lang="en-US" altLang="en-US" sz="1200">
                <a:solidFill>
                  <a:schemeClr val="tx1"/>
                </a:solidFill>
              </a:rPr>
              <a:pPr algn="r" eaLnBrk="1" hangingPunct="1">
                <a:spcBef>
                  <a:spcPct val="0"/>
                </a:spcBef>
                <a:spcAft>
                  <a:spcPct val="0"/>
                </a:spcAft>
                <a:buFontTx/>
                <a:buNone/>
              </a:pPr>
              <a:t>40</a:t>
            </a:fld>
            <a:endParaRPr lang="en-US" altLang="en-US" sz="1200">
              <a:solidFill>
                <a:schemeClr val="tx1"/>
              </a:solidFill>
            </a:endParaRPr>
          </a:p>
        </p:txBody>
      </p:sp>
      <p:sp>
        <p:nvSpPr>
          <p:cNvPr id="27653" name="Footer Placeholder 5"/>
          <p:cNvSpPr txBox="1">
            <a:spLocks noGrp="1"/>
          </p:cNvSpPr>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a:solidFill>
                  <a:schemeClr val="bg1"/>
                </a:solidFill>
              </a:rPr>
              <a:t>#</a:t>
            </a:r>
          </a:p>
        </p:txBody>
      </p:sp>
      <p:pic>
        <p:nvPicPr>
          <p:cNvPr id="27654" name="Content Placeholder 14" descr="randeeprof.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2743200"/>
            <a:ext cx="1219200" cy="1600200"/>
          </a:xfrm>
        </p:spPr>
      </p:pic>
    </p:spTree>
    <p:extLst>
      <p:ext uri="{BB962C8B-B14F-4D97-AF65-F5344CB8AC3E}">
        <p14:creationId xmlns:p14="http://schemas.microsoft.com/office/powerpoint/2010/main" val="3874602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Chat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4099" name="Picture 3" descr="C:\Users\mlamb\AppData\Local\Microsoft\Windows\Temporary Internet Files\Content.IE5\1QJXKSNR\MP9004395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984959"/>
            <a:ext cx="4953965" cy="2968041"/>
          </a:xfrm>
          <a:prstGeom prst="roundRect">
            <a:avLst>
              <a:gd name="adj" fmla="val 4167"/>
            </a:avLst>
          </a:prstGeom>
          <a:solidFill>
            <a:srgbClr val="FFFFFF"/>
          </a:solidFill>
          <a:ln w="76200" cap="sq">
            <a:solidFill>
              <a:schemeClr val="tx2"/>
            </a:solidFill>
            <a:miter lim="800000"/>
          </a:ln>
          <a:effectLst>
            <a:reflection blurRad="6350" stA="50000" endA="275" endPos="40000" dist="1016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Pentagon 6"/>
          <p:cNvSpPr/>
          <p:nvPr/>
        </p:nvSpPr>
        <p:spPr>
          <a:xfrm>
            <a:off x="76200" y="2494543"/>
            <a:ext cx="4648200" cy="1848857"/>
          </a:xfrm>
          <a:prstGeom prst="homePlate">
            <a:avLst>
              <a:gd name="adj" fmla="val 4564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C00000"/>
              </a:solidFill>
              <a:latin typeface="Arial" pitchFamily="34" charset="0"/>
              <a:cs typeface="Arial" pitchFamily="34" charset="0"/>
            </a:endParaRPr>
          </a:p>
          <a:p>
            <a:pPr algn="ctr"/>
            <a:r>
              <a:rPr lang="en-US" sz="2000" dirty="0" smtClean="0">
                <a:solidFill>
                  <a:srgbClr val="C00000"/>
                </a:solidFill>
                <a:latin typeface="Arial" pitchFamily="34" charset="0"/>
                <a:cs typeface="Arial" pitchFamily="34" charset="0"/>
              </a:rPr>
              <a:t>What are your thoughts/questions about </a:t>
            </a:r>
            <a:r>
              <a:rPr lang="en-US" sz="2000" dirty="0">
                <a:solidFill>
                  <a:srgbClr val="C00000"/>
                </a:solidFill>
                <a:latin typeface="Arial" pitchFamily="34" charset="0"/>
                <a:cs typeface="Arial" pitchFamily="34" charset="0"/>
              </a:rPr>
              <a:t>The </a:t>
            </a:r>
            <a:r>
              <a:rPr lang="en-US" sz="2000" dirty="0" smtClean="0">
                <a:solidFill>
                  <a:srgbClr val="C00000"/>
                </a:solidFill>
                <a:latin typeface="Arial" pitchFamily="34" charset="0"/>
                <a:cs typeface="Arial" pitchFamily="34" charset="0"/>
              </a:rPr>
              <a:t>Integrated Resource Team (IRT)?</a:t>
            </a:r>
            <a:r>
              <a:rPr lang="en-US" sz="2000" dirty="0">
                <a:solidFill>
                  <a:srgbClr val="C00000"/>
                </a:solidFill>
                <a:latin typeface="Arial" pitchFamily="34" charset="0"/>
                <a:cs typeface="Arial" pitchFamily="34" charset="0"/>
              </a:rPr>
              <a:t/>
            </a:r>
            <a:br>
              <a:rPr lang="en-US" sz="2000" dirty="0">
                <a:solidFill>
                  <a:srgbClr val="C00000"/>
                </a:solidFill>
                <a:latin typeface="Arial" pitchFamily="34" charset="0"/>
                <a:cs typeface="Arial" pitchFamily="34" charset="0"/>
              </a:rPr>
            </a:br>
            <a:endParaRPr lang="en-US" sz="2000" dirty="0">
              <a:solidFill>
                <a:srgbClr val="C00000"/>
              </a:solidFill>
              <a:latin typeface="Arial" pitchFamily="34" charset="0"/>
              <a:cs typeface="Arial" pitchFamily="34" charset="0"/>
            </a:endParaRPr>
          </a:p>
          <a:p>
            <a:pPr algn="ctr"/>
            <a:endParaRPr lang="en-US" dirty="0"/>
          </a:p>
        </p:txBody>
      </p:sp>
    </p:spTree>
    <p:extLst>
      <p:ext uri="{BB962C8B-B14F-4D97-AF65-F5344CB8AC3E}">
        <p14:creationId xmlns:p14="http://schemas.microsoft.com/office/powerpoint/2010/main" val="3929454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42</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DJ Ralston</a:t>
            </a:r>
          </a:p>
          <a:p>
            <a:r>
              <a:rPr lang="en-US" sz="1600" dirty="0" smtClean="0">
                <a:solidFill>
                  <a:srgbClr val="C00000"/>
                </a:solidFill>
                <a:latin typeface="Tahoma" pitchFamily="34" charset="0"/>
              </a:rPr>
              <a:t>Title: IRT Subject Matter Expert		</a:t>
            </a:r>
          </a:p>
          <a:p>
            <a:r>
              <a:rPr lang="en-US" sz="1600" dirty="0" smtClean="0">
                <a:solidFill>
                  <a:srgbClr val="C00000"/>
                </a:solidFill>
                <a:latin typeface="Tahoma" pitchFamily="34" charset="0"/>
              </a:rPr>
              <a:t>Organization: National Disability Institute	</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dralston@ndi-inc.org</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Telephone</a:t>
            </a:r>
            <a:r>
              <a:rPr lang="en-US" sz="1600" dirty="0" smtClean="0">
                <a:solidFill>
                  <a:srgbClr val="C00000"/>
                </a:solidFill>
                <a:latin typeface="Tahoma" pitchFamily="34" charset="0"/>
              </a:rPr>
              <a:t>: 740-398-5247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Brian Ingram</a:t>
            </a:r>
          </a:p>
          <a:p>
            <a:r>
              <a:rPr lang="en-US" sz="1600" dirty="0" smtClean="0">
                <a:solidFill>
                  <a:srgbClr val="C00000"/>
                </a:solidFill>
                <a:latin typeface="Tahoma" pitchFamily="34" charset="0"/>
              </a:rPr>
              <a:t>Title: IRT Subject Matter Expert</a:t>
            </a:r>
          </a:p>
          <a:p>
            <a:r>
              <a:rPr lang="en-US" sz="1600" dirty="0" smtClean="0">
                <a:solidFill>
                  <a:srgbClr val="C00000"/>
                </a:solidFill>
                <a:latin typeface="Tahoma" pitchFamily="34" charset="0"/>
              </a:rPr>
              <a:t>Organization: National Disability Institute</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5"/>
              </a:rPr>
              <a:t>bingram@ndi-inc.org</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Telephone</a:t>
            </a:r>
            <a:r>
              <a:rPr lang="en-US" sz="1600" dirty="0" smtClean="0">
                <a:solidFill>
                  <a:srgbClr val="C00000"/>
                </a:solidFill>
                <a:latin typeface="Tahoma" pitchFamily="34" charset="0"/>
              </a:rPr>
              <a:t>: 503-913-3169</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43</a:t>
            </a:fld>
            <a:endParaRPr lang="en-US" dirty="0"/>
          </a:p>
        </p:txBody>
      </p:sp>
      <p:sp>
        <p:nvSpPr>
          <p:cNvPr id="7" name="Footer Placeholder 6"/>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4208258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44</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Learning Objectives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sz="3800" dirty="0">
                <a:solidFill>
                  <a:schemeClr val="tx1"/>
                </a:solidFill>
              </a:rPr>
              <a:t>Upon completion of the </a:t>
            </a:r>
            <a:r>
              <a:rPr lang="en-US" sz="3800" dirty="0">
                <a:solidFill>
                  <a:schemeClr val="tx1"/>
                </a:solidFill>
                <a:latin typeface="Arial"/>
                <a:ea typeface="Times New Roman"/>
              </a:rPr>
              <a:t>Comprehensive Breakdown of the IRT Approach </a:t>
            </a:r>
            <a:r>
              <a:rPr lang="en-US" sz="3800" dirty="0">
                <a:solidFill>
                  <a:schemeClr val="tx1"/>
                </a:solidFill>
              </a:rPr>
              <a:t>training, DEI grantees will know the following</a:t>
            </a:r>
            <a:r>
              <a:rPr lang="en-US" sz="3800" dirty="0" smtClean="0">
                <a:solidFill>
                  <a:schemeClr val="tx1"/>
                </a:solidFill>
              </a:rPr>
              <a:t>:</a:t>
            </a:r>
          </a:p>
          <a:p>
            <a:r>
              <a:rPr lang="en-US" sz="3800" dirty="0" smtClean="0">
                <a:solidFill>
                  <a:schemeClr val="tx1"/>
                </a:solidFill>
              </a:rPr>
              <a:t>How Career Exploration serves as an important step in the IRT process</a:t>
            </a:r>
          </a:p>
          <a:p>
            <a:r>
              <a:rPr lang="en-US" sz="3800" dirty="0" smtClean="0">
                <a:solidFill>
                  <a:schemeClr val="tx1"/>
                </a:solidFill>
              </a:rPr>
              <a:t>The distinction between Active Resource Coordination and an IRT</a:t>
            </a:r>
          </a:p>
          <a:p>
            <a:r>
              <a:rPr lang="en-US" sz="3800" dirty="0" smtClean="0">
                <a:solidFill>
                  <a:schemeClr val="tx1"/>
                </a:solidFill>
              </a:rPr>
              <a:t>How Active Resource Coordination creates the building block to convene an IRT.</a:t>
            </a:r>
          </a:p>
          <a:p>
            <a:r>
              <a:rPr lang="en-US" sz="3800" dirty="0" smtClean="0">
                <a:solidFill>
                  <a:schemeClr val="tx1"/>
                </a:solidFill>
              </a:rPr>
              <a:t>How to convene an IRT Meeting including strategies for approaching partners</a:t>
            </a:r>
          </a:p>
          <a:p>
            <a:r>
              <a:rPr lang="en-US" sz="3800" dirty="0" smtClean="0">
                <a:solidFill>
                  <a:schemeClr val="tx1"/>
                </a:solidFill>
              </a:rPr>
              <a:t>How the IRT works hand in hand with helping customers to become enrolled in WIA Intensive and/or Training services</a:t>
            </a:r>
          </a:p>
          <a:p>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3E23CBBA-0DF3-B04E-9C3F-FAEF216CFFF8}" type="slidenum">
              <a:rPr lang="en-US" smtClean="0"/>
              <a:t>5</a:t>
            </a:fld>
            <a:endParaRPr lang="en-US"/>
          </a:p>
        </p:txBody>
      </p:sp>
    </p:spTree>
    <p:extLst>
      <p:ext uri="{BB962C8B-B14F-4D97-AF65-F5344CB8AC3E}">
        <p14:creationId xmlns:p14="http://schemas.microsoft.com/office/powerpoint/2010/main" val="2227732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066800"/>
          </a:xfrm>
          <a:prstGeom prst="rect">
            <a:avLst/>
          </a:prstGeom>
        </p:spPr>
        <p:txBody>
          <a:bodyPr anchor="ctr" anchorCtr="1">
            <a:normAutofit/>
          </a:bodyPr>
          <a:lstStyle/>
          <a:p>
            <a:pPr eaLnBrk="1" hangingPunct="1">
              <a:defRPr/>
            </a:pPr>
            <a:r>
              <a:rPr lang="en-US" altLang="en-US" dirty="0" smtClean="0">
                <a:ln>
                  <a:noFill/>
                </a:ln>
                <a:effectLst>
                  <a:outerShdw blurRad="38100" dist="38100" dir="2700000" algn="tl">
                    <a:srgbClr val="C0C0C0"/>
                  </a:outerShdw>
                </a:effectLst>
              </a:rPr>
              <a:t>Presenters</a:t>
            </a:r>
          </a:p>
        </p:txBody>
      </p:sp>
      <p:sp>
        <p:nvSpPr>
          <p:cNvPr id="9" name="Content Placeholder 2"/>
          <p:cNvSpPr txBox="1">
            <a:spLocks/>
          </p:cNvSpPr>
          <p:nvPr/>
        </p:nvSpPr>
        <p:spPr>
          <a:xfrm>
            <a:off x="2716213" y="3886200"/>
            <a:ext cx="5410200" cy="1447800"/>
          </a:xfrm>
          <a:prstGeom prst="rect">
            <a:avLst/>
          </a:prstGeom>
          <a:solidFill>
            <a:schemeClr val="bg1">
              <a:lumMod val="75000"/>
              <a:alpha val="85000"/>
            </a:schemeClr>
          </a:solidFill>
        </p:spPr>
        <p:txBody>
          <a:bodyPr>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a:t>
            </a:r>
            <a:r>
              <a:rPr lang="en-US" altLang="en-US" dirty="0" smtClean="0">
                <a:latin typeface="Arial" pitchFamily="34" charset="0"/>
                <a:cs typeface="Arial" pitchFamily="34" charset="0"/>
              </a:rPr>
              <a:t>Brian Ingram</a:t>
            </a:r>
          </a:p>
          <a:p>
            <a:pPr fontAlgn="ctr"/>
            <a:r>
              <a:rPr lang="en-US" altLang="en-US" sz="2000" dirty="0" smtClean="0">
                <a:latin typeface="Arial" pitchFamily="34" charset="0"/>
                <a:cs typeface="Arial" pitchFamily="34" charset="0"/>
              </a:rPr>
              <a:t>Title: </a:t>
            </a:r>
            <a:r>
              <a:rPr lang="en-US" dirty="0" smtClean="0">
                <a:latin typeface="Arial" panose="020B0604020202020204" pitchFamily="34" charset="0"/>
                <a:cs typeface="Arial" panose="020B0604020202020204" pitchFamily="34" charset="0"/>
              </a:rPr>
              <a:t>IRT Subject Matter Expert, NDI Technical Assistance Team</a:t>
            </a:r>
            <a:endParaRPr lang="en-US" altLang="en-US" dirty="0" smtClean="0">
              <a:latin typeface="Arial" pitchFamily="34" charset="0"/>
              <a:cs typeface="Arial" pitchFamily="34" charset="0"/>
            </a:endParaRP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sp>
        <p:nvSpPr>
          <p:cNvPr id="7173" name="Slide Number Placeholder 2"/>
          <p:cNvSpPr txBox="1">
            <a:spLocks noGrp="1"/>
          </p:cNvSpPr>
          <p:nvPr/>
        </p:nvSpPr>
        <p:spPr bwMode="auto">
          <a:xfrm>
            <a:off x="63246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r" eaLnBrk="1" hangingPunct="1">
              <a:spcBef>
                <a:spcPct val="0"/>
              </a:spcBef>
              <a:spcAft>
                <a:spcPct val="0"/>
              </a:spcAft>
              <a:buFontTx/>
              <a:buNone/>
            </a:pPr>
            <a:fld id="{C4DEFD1C-5500-455F-8B4A-F8A2ABEEE2CF}" type="slidenum">
              <a:rPr lang="en-US" altLang="en-US" sz="1200">
                <a:solidFill>
                  <a:schemeClr val="tx1"/>
                </a:solidFill>
              </a:rPr>
              <a:pPr algn="r" eaLnBrk="1" hangingPunct="1">
                <a:spcBef>
                  <a:spcPct val="0"/>
                </a:spcBef>
                <a:spcAft>
                  <a:spcPct val="0"/>
                </a:spcAft>
                <a:buFontTx/>
                <a:buNone/>
              </a:pPr>
              <a:t>6</a:t>
            </a:fld>
            <a:endParaRPr lang="en-US" altLang="en-US" sz="1200" dirty="0">
              <a:solidFill>
                <a:schemeClr val="tx1"/>
              </a:solidFill>
            </a:endParaRPr>
          </a:p>
        </p:txBody>
      </p:sp>
      <p:sp>
        <p:nvSpPr>
          <p:cNvPr id="7174" name="Footer Placeholder 5"/>
          <p:cNvSpPr txBox="1">
            <a:spLocks noGrp="1"/>
          </p:cNvSpPr>
          <p:nvPr/>
        </p:nvSpPr>
        <p:spPr bwMode="auto">
          <a:xfrm>
            <a:off x="3124200" y="64928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600"/>
              </a:spcBef>
              <a:spcAft>
                <a:spcPts val="600"/>
              </a:spcAft>
              <a:buFont typeface="Arial" pitchFamily="34" charset="0"/>
              <a:buChar char="•"/>
              <a:defRPr sz="3200">
                <a:solidFill>
                  <a:schemeClr val="tx2"/>
                </a:solidFill>
                <a:latin typeface="Arial" pitchFamily="34" charset="0"/>
                <a:cs typeface="Arial" pitchFamily="34" charset="0"/>
              </a:defRPr>
            </a:lvl1pPr>
            <a:lvl2pPr marL="742950" indent="-285750" eaLnBrk="0" hangingPunct="0">
              <a:spcBef>
                <a:spcPts val="600"/>
              </a:spcBef>
              <a:spcAft>
                <a:spcPts val="600"/>
              </a:spcAft>
              <a:buFont typeface="Arial" pitchFamily="34" charset="0"/>
              <a:buChar char="–"/>
              <a:defRPr sz="2800">
                <a:solidFill>
                  <a:schemeClr val="tx2"/>
                </a:solidFill>
                <a:latin typeface="Arial" pitchFamily="34" charset="0"/>
                <a:cs typeface="Arial" pitchFamily="34" charset="0"/>
              </a:defRPr>
            </a:lvl2pPr>
            <a:lvl3pPr marL="1143000" indent="-228600" eaLnBrk="0" hangingPunct="0">
              <a:spcBef>
                <a:spcPts val="600"/>
              </a:spcBef>
              <a:spcAft>
                <a:spcPts val="600"/>
              </a:spcAft>
              <a:buFont typeface="Arial" pitchFamily="34" charset="0"/>
              <a:buChar char="•"/>
              <a:defRPr sz="2400">
                <a:solidFill>
                  <a:schemeClr val="tx2"/>
                </a:solidFill>
                <a:latin typeface="Arial" pitchFamily="34" charset="0"/>
                <a:cs typeface="Arial" pitchFamily="34" charset="0"/>
              </a:defRPr>
            </a:lvl3pPr>
            <a:lvl4pPr marL="16002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4pPr>
            <a:lvl5pPr marL="2057400" indent="-228600" eaLnBrk="0"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5pPr>
            <a:lvl6pPr marL="25146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6pPr>
            <a:lvl7pPr marL="29718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7pPr>
            <a:lvl8pPr marL="34290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8pPr>
            <a:lvl9pPr marL="3886200" indent="-228600" eaLnBrk="0" fontAlgn="base" hangingPunct="0">
              <a:spcBef>
                <a:spcPts val="600"/>
              </a:spcBef>
              <a:spcAft>
                <a:spcPts val="600"/>
              </a:spcAft>
              <a:buFont typeface="Arial" pitchFamily="34" charset="0"/>
              <a:buChar char="»"/>
              <a:defRPr sz="2000">
                <a:solidFill>
                  <a:schemeClr val="tx2"/>
                </a:solidFill>
                <a:latin typeface="Arial" pitchFamily="34" charset="0"/>
                <a:cs typeface="Arial" pitchFamily="34" charset="0"/>
              </a:defRPr>
            </a:lvl9pPr>
          </a:lstStyle>
          <a:p>
            <a:pPr algn="ctr" eaLnBrk="1" hangingPunct="1">
              <a:spcBef>
                <a:spcPct val="0"/>
              </a:spcBef>
              <a:spcAft>
                <a:spcPct val="0"/>
              </a:spcAft>
              <a:buFontTx/>
              <a:buNone/>
            </a:pPr>
            <a:r>
              <a:rPr lang="en-US" altLang="en-US" sz="1200" dirty="0">
                <a:solidFill>
                  <a:schemeClr val="bg1"/>
                </a:solidFill>
              </a:rPr>
              <a:t>#</a:t>
            </a:r>
          </a:p>
        </p:txBody>
      </p:sp>
      <p:pic>
        <p:nvPicPr>
          <p:cNvPr id="10" name="Picture 2" descr="C:\Users\mkennedy\Documents\NDI\DEI\DEI BRANDING\DEI Logos hi_low\DEI_Logo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9113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bingram\Pictures\bin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09" y="3886200"/>
            <a:ext cx="1181100" cy="142875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2703703" y="1917510"/>
            <a:ext cx="5410200" cy="1447800"/>
          </a:xfrm>
          <a:prstGeom prst="rect">
            <a:avLst/>
          </a:prstGeom>
          <a:solidFill>
            <a:schemeClr val="bg1">
              <a:lumMod val="75000"/>
              <a:alpha val="85000"/>
            </a:schemeClr>
          </a:solidFill>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Presenter: </a:t>
            </a:r>
            <a:r>
              <a:rPr lang="en-US" altLang="en-US" dirty="0" smtClean="0">
                <a:latin typeface="Arial" pitchFamily="34" charset="0"/>
                <a:cs typeface="Arial" pitchFamily="34" charset="0"/>
              </a:rPr>
              <a:t>DJ Ralston</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Title: </a:t>
            </a:r>
            <a:r>
              <a:rPr lang="en-US" altLang="en-US" dirty="0" smtClean="0">
                <a:latin typeface="Arial" pitchFamily="34" charset="0"/>
                <a:cs typeface="Arial" pitchFamily="34" charset="0"/>
              </a:rPr>
              <a:t>IRT Subject Matter Expert, NDI Technical Assistance Team</a:t>
            </a:r>
          </a:p>
          <a:p>
            <a:pPr>
              <a:lnSpc>
                <a:spcPct val="80000"/>
              </a:lnSpc>
              <a:spcBef>
                <a:spcPts val="600"/>
              </a:spcBef>
              <a:spcAft>
                <a:spcPts val="600"/>
              </a:spcAft>
              <a:buFont typeface="Arial" pitchFamily="34" charset="0"/>
              <a:buNone/>
              <a:defRPr/>
            </a:pPr>
            <a:r>
              <a:rPr lang="en-US" altLang="en-US" sz="2000" dirty="0" smtClean="0">
                <a:latin typeface="Arial" pitchFamily="34" charset="0"/>
                <a:cs typeface="Arial" pitchFamily="34" charset="0"/>
              </a:rPr>
              <a:t>Organization: </a:t>
            </a:r>
            <a:r>
              <a:rPr lang="en-US" altLang="en-US" dirty="0" smtClean="0">
                <a:latin typeface="Arial" pitchFamily="34" charset="0"/>
                <a:cs typeface="Arial" pitchFamily="34" charset="0"/>
              </a:rPr>
              <a:t>National Disability Institute</a:t>
            </a:r>
          </a:p>
        </p:txBody>
      </p:sp>
      <p:pic>
        <p:nvPicPr>
          <p:cNvPr id="13" name="Picture 4" descr="C:\Users\bingram\Pictures\d_diamon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752" y="1943952"/>
            <a:ext cx="11811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Agenda</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chemeClr val="tx1"/>
                </a:solidFill>
              </a:rPr>
              <a:t>IRT Review</a:t>
            </a:r>
          </a:p>
          <a:p>
            <a:r>
              <a:rPr lang="en-US" dirty="0" smtClean="0">
                <a:solidFill>
                  <a:schemeClr val="tx1"/>
                </a:solidFill>
              </a:rPr>
              <a:t>Coordination of an IRT</a:t>
            </a:r>
          </a:p>
          <a:p>
            <a:pPr lvl="1"/>
            <a:r>
              <a:rPr lang="en-US" dirty="0" smtClean="0">
                <a:solidFill>
                  <a:schemeClr val="tx1"/>
                </a:solidFill>
              </a:rPr>
              <a:t>Career Exploration</a:t>
            </a:r>
          </a:p>
          <a:p>
            <a:pPr lvl="1"/>
            <a:r>
              <a:rPr lang="en-US" dirty="0" smtClean="0">
                <a:solidFill>
                  <a:schemeClr val="tx1"/>
                </a:solidFill>
              </a:rPr>
              <a:t>Active Resource Coordination</a:t>
            </a:r>
          </a:p>
          <a:p>
            <a:pPr lvl="1"/>
            <a:r>
              <a:rPr lang="en-US" dirty="0" smtClean="0">
                <a:solidFill>
                  <a:schemeClr val="tx1"/>
                </a:solidFill>
              </a:rPr>
              <a:t>IRT Meeting</a:t>
            </a:r>
          </a:p>
          <a:p>
            <a:pPr lvl="2"/>
            <a:r>
              <a:rPr lang="en-US" dirty="0" smtClean="0">
                <a:solidFill>
                  <a:schemeClr val="tx1"/>
                </a:solidFill>
              </a:rPr>
              <a:t>Approaching Partners</a:t>
            </a:r>
          </a:p>
          <a:p>
            <a:pPr lvl="1"/>
            <a:r>
              <a:rPr lang="en-US" dirty="0" smtClean="0">
                <a:solidFill>
                  <a:schemeClr val="tx1"/>
                </a:solidFill>
              </a:rPr>
              <a:t>WIA Access</a:t>
            </a:r>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3E23CBBA-0DF3-B04E-9C3F-FAEF216CFFF8}" type="slidenum">
              <a:rPr lang="en-US" smtClean="0"/>
              <a:t>7</a:t>
            </a:fld>
            <a:endParaRPr lang="en-US"/>
          </a:p>
        </p:txBody>
      </p:sp>
      <p:sp>
        <p:nvSpPr>
          <p:cNvPr id="5" name="TextBox 4"/>
          <p:cNvSpPr txBox="1"/>
          <p:nvPr/>
        </p:nvSpPr>
        <p:spPr>
          <a:xfrm>
            <a:off x="358815" y="1273215"/>
            <a:ext cx="8449519" cy="830997"/>
          </a:xfrm>
          <a:prstGeom prst="rect">
            <a:avLst/>
          </a:prstGeom>
          <a:noFill/>
        </p:spPr>
        <p:txBody>
          <a:bodyPr wrap="square" rtlCol="0">
            <a:spAutoFit/>
          </a:bodyPr>
          <a:lstStyle/>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11037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229" b="5483"/>
          <a:stretch/>
        </p:blipFill>
        <p:spPr>
          <a:xfrm>
            <a:off x="0" y="1022464"/>
            <a:ext cx="9144000" cy="5849007"/>
          </a:xfrm>
          <a:prstGeom prst="rect">
            <a:avLst/>
          </a:prstGeom>
        </p:spPr>
      </p:pic>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8</a:t>
            </a:fld>
            <a:endParaRPr lang="en-US">
              <a:solidFill>
                <a:prstClr val="black"/>
              </a:solidFill>
            </a:endParaRPr>
          </a:p>
        </p:txBody>
      </p:sp>
      <p:sp>
        <p:nvSpPr>
          <p:cNvPr id="6" name="TextBox 5"/>
          <p:cNvSpPr txBox="1"/>
          <p:nvPr/>
        </p:nvSpPr>
        <p:spPr>
          <a:xfrm>
            <a:off x="2895600" y="1387945"/>
            <a:ext cx="3352800" cy="1200329"/>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IRT Part One Review</a:t>
            </a:r>
          </a:p>
        </p:txBody>
      </p:sp>
    </p:spTree>
    <p:extLst>
      <p:ext uri="{BB962C8B-B14F-4D97-AF65-F5344CB8AC3E}">
        <p14:creationId xmlns:p14="http://schemas.microsoft.com/office/powerpoint/2010/main" val="106118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884532"/>
          </a:xfrm>
        </p:spPr>
        <p:txBody>
          <a:bodyPr>
            <a:normAutofit/>
          </a:bodyPr>
          <a:lstStyle/>
          <a:p>
            <a:r>
              <a:rPr lang="en-US" dirty="0">
                <a:ln w="12700">
                  <a:noFill/>
                  <a:prstDash val="solid"/>
                </a:ln>
                <a:effectLst>
                  <a:outerShdw blurRad="38100" dist="38100" dir="2700000" algn="tl">
                    <a:srgbClr val="000000">
                      <a:alpha val="43137"/>
                    </a:srgbClr>
                  </a:outerShdw>
                </a:effectLst>
              </a:rPr>
              <a:t>Background on the IRT Model</a:t>
            </a:r>
            <a:endParaRPr lang="en-US" dirty="0">
              <a:ln w="12700">
                <a:noFill/>
                <a:prstDash val="solid"/>
              </a:ln>
              <a:effectLst>
                <a:outerShdw blurRad="38100" dist="38100" dir="2700000" algn="tl">
                  <a:srgbClr val="000000">
                    <a:alpha val="43137"/>
                  </a:srgbClr>
                </a:outerShdw>
              </a:effectLst>
            </a:endParaRPr>
          </a:p>
        </p:txBody>
      </p:sp>
      <p:sp>
        <p:nvSpPr>
          <p:cNvPr id="5" name="TextBox 4"/>
          <p:cNvSpPr txBox="1"/>
          <p:nvPr/>
        </p:nvSpPr>
        <p:spPr>
          <a:xfrm>
            <a:off x="347240" y="1273215"/>
            <a:ext cx="8449519" cy="3477875"/>
          </a:xfrm>
          <a:prstGeom prst="rect">
            <a:avLst/>
          </a:prstGeom>
          <a:noFill/>
        </p:spPr>
        <p:txBody>
          <a:bodyPr wrap="square" rtlCol="0">
            <a:spAutoFit/>
          </a:bodyPr>
          <a:lstStyle/>
          <a:p>
            <a:endParaRPr lang="en-US" sz="2000" dirty="0" smtClean="0">
              <a:latin typeface="Arial" charset="0"/>
              <a:cs typeface="Arial" charset="0"/>
            </a:endParaRPr>
          </a:p>
          <a:p>
            <a:endParaRPr lang="en-US" sz="2000" dirty="0">
              <a:latin typeface="Arial" charset="0"/>
              <a:cs typeface="Arial" charset="0"/>
            </a:endParaRPr>
          </a:p>
          <a:p>
            <a:endParaRPr lang="en-US" sz="2000" dirty="0" smtClean="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The </a:t>
            </a:r>
            <a:r>
              <a:rPr lang="en-US" sz="2000" dirty="0">
                <a:latin typeface="Arial" charset="0"/>
                <a:cs typeface="Arial" charset="0"/>
              </a:rPr>
              <a:t>Disability Program </a:t>
            </a:r>
            <a:r>
              <a:rPr lang="en-US" sz="2000" dirty="0" smtClean="0">
                <a:latin typeface="Arial" charset="0"/>
                <a:cs typeface="Arial" charset="0"/>
              </a:rPr>
              <a:t>Navigator </a:t>
            </a:r>
            <a:r>
              <a:rPr lang="en-US" sz="2000" dirty="0">
                <a:latin typeface="Arial" charset="0"/>
                <a:cs typeface="Arial" charset="0"/>
              </a:rPr>
              <a:t>(DPN) </a:t>
            </a:r>
            <a:r>
              <a:rPr lang="en-US" sz="2000" dirty="0" smtClean="0">
                <a:latin typeface="Arial" charset="0"/>
                <a:cs typeface="Arial" charset="0"/>
              </a:rPr>
              <a:t>Initiative</a:t>
            </a:r>
            <a:endParaRPr lang="en-US" sz="2000" dirty="0">
              <a:latin typeface="Arial" charset="0"/>
              <a:cs typeface="Arial" charset="0"/>
            </a:endParaRPr>
          </a:p>
          <a:p>
            <a:pPr marL="342900" indent="-342900">
              <a:buFont typeface="Arial" panose="020B0604020202020204" pitchFamily="34" charset="0"/>
              <a:buChar char="•"/>
            </a:pPr>
            <a:endParaRPr lang="en-US" sz="2000" dirty="0" smtClean="0">
              <a:latin typeface="Arial" charset="0"/>
              <a:cs typeface="Arial" charset="0"/>
            </a:endParaRPr>
          </a:p>
          <a:p>
            <a:pPr marL="342900" indent="-342900">
              <a:buFont typeface="Arial" panose="020B0604020202020204" pitchFamily="34" charset="0"/>
              <a:buChar char="•"/>
            </a:pPr>
            <a:endParaRPr lang="en-US" sz="2000" dirty="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Disability </a:t>
            </a:r>
            <a:r>
              <a:rPr lang="en-US" sz="2000" dirty="0">
                <a:latin typeface="Arial" charset="0"/>
                <a:cs typeface="Arial" charset="0"/>
              </a:rPr>
              <a:t>Program Navigators (DPNs</a:t>
            </a:r>
            <a:r>
              <a:rPr lang="en-US" sz="2000" dirty="0" smtClean="0">
                <a:latin typeface="Arial" charset="0"/>
                <a:cs typeface="Arial" charset="0"/>
              </a:rPr>
              <a:t>)</a:t>
            </a:r>
            <a:endParaRPr lang="en-US" sz="2000" dirty="0">
              <a:latin typeface="Arial" charset="0"/>
              <a:cs typeface="Arial" charset="0"/>
            </a:endParaRPr>
          </a:p>
          <a:p>
            <a:pPr marL="342900" indent="-342900">
              <a:buFont typeface="Arial" panose="020B0604020202020204" pitchFamily="34" charset="0"/>
              <a:buChar char="•"/>
            </a:pPr>
            <a:endParaRPr lang="en-US" sz="2000" dirty="0" smtClean="0">
              <a:latin typeface="Arial" charset="0"/>
              <a:cs typeface="Arial" charset="0"/>
            </a:endParaRPr>
          </a:p>
          <a:p>
            <a:pPr marL="342900" indent="-342900">
              <a:buFont typeface="Arial" panose="020B0604020202020204" pitchFamily="34" charset="0"/>
              <a:buChar char="•"/>
            </a:pPr>
            <a:endParaRPr lang="en-US" sz="2000" dirty="0">
              <a:latin typeface="Arial" charset="0"/>
              <a:cs typeface="Arial" charset="0"/>
            </a:endParaRPr>
          </a:p>
          <a:p>
            <a:pPr marL="342900" indent="-342900">
              <a:buFont typeface="Arial" panose="020B0604020202020204" pitchFamily="34" charset="0"/>
              <a:buChar char="•"/>
            </a:pPr>
            <a:r>
              <a:rPr lang="en-US" sz="2000" dirty="0" smtClean="0">
                <a:latin typeface="Arial" charset="0"/>
                <a:cs typeface="Arial" charset="0"/>
              </a:rPr>
              <a:t>Resource Gaps</a:t>
            </a:r>
          </a:p>
          <a:p>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E23CBBA-0DF3-B04E-9C3F-FAEF216CFFF8}" type="slidenum">
              <a:rPr lang="en-US" smtClean="0"/>
              <a:t>9</a:t>
            </a:fld>
            <a:endParaRPr lang="en-US"/>
          </a:p>
        </p:txBody>
      </p:sp>
      <p:pic>
        <p:nvPicPr>
          <p:cNvPr id="1029" name="Picture 5" descr="C:\Users\bingram\AppData\Local\Microsoft\Windows\Temporary Internet Files\Content.IE5\RR2AZARZ\MP9004229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733800"/>
            <a:ext cx="3736573" cy="27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036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Integrated Resource Team (IRT)  Part 2: Comprehensive Breakdown of the IRT Approach&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4 - &amp;quot;&amp;amp;#x09;Disability Employment Initiative&amp;quot;&quot;/&gt;&lt;property id=&quot;20307&quot; value=&quot;264&quot;/&gt;&lt;/object&gt;&lt;object type=&quot;3&quot; unique_id=&quot;11417&quot;&gt;&lt;property id=&quot;20148&quot; value=&quot;5&quot;/&gt;&lt;property id=&quot;20300&quot; value=&quot;Slide 41 - &amp;quot;Open Chat&amp;quot;&quot;/&gt;&lt;property id=&quot;20307&quot; value=&quot;267&quot;/&gt;&lt;/object&gt;&lt;object type=&quot;3&quot; unique_id=&quot;11422&quot;&gt;&lt;property id=&quot;20148&quot; value=&quot;5&quot;/&gt;&lt;property id=&quot;20300&quot; value=&quot;Slide 42 - &amp;quot;Please enter your questions in the Chat Room! &amp;quot;&quot;/&gt;&lt;property id=&quot;20307&quot; value=&quot;279&quot;/&gt;&lt;/object&gt;&lt;object type=&quot;3&quot; unique_id=&quot;11425&quot;&gt;&lt;property id=&quot;20148&quot; value=&quot;5&quot;/&gt;&lt;property id=&quot;20300&quot; value=&quot;Slide 44&quot;/&gt;&lt;property id=&quot;20307&quot; value=&quot;262&quot;/&gt;&lt;/object&gt;&lt;object type=&quot;3&quot; unique_id=&quot;21379&quot;&gt;&lt;property id=&quot;20148&quot; value=&quot;5&quot;/&gt;&lt;property id=&quot;20300&quot; value=&quot;Slide 3 - &amp;quot;Moderators&amp;quot;&quot;/&gt;&lt;property id=&quot;20307&quot; value=&quot;293&quot;/&gt;&lt;/object&gt;&lt;object type=&quot;3&quot; unique_id=&quot;21380&quot;&gt;&lt;property id=&quot;20148&quot; value=&quot;5&quot;/&gt;&lt;property id=&quot;20300&quot; value=&quot;Slide 5 - &amp;quot;Learning Objectives&amp;quot;&quot;/&gt;&lt;property id=&quot;20307&quot; value=&quot;373&quot;/&gt;&lt;/object&gt;&lt;object type=&quot;3&quot; unique_id=&quot;21381&quot;&gt;&lt;property id=&quot;20148&quot; value=&quot;5&quot;/&gt;&lt;property id=&quot;20300&quot; value=&quot;Slide 6 - &amp;quot;Presenters&amp;quot;&quot;/&gt;&lt;property id=&quot;20307&quot; value=&quot;294&quot;/&gt;&lt;/object&gt;&lt;object type=&quot;3&quot; unique_id=&quot;21382&quot;&gt;&lt;property id=&quot;20148&quot; value=&quot;5&quot;/&gt;&lt;property id=&quot;20300&quot; value=&quot;Slide 7 - &amp;quot;Agenda&amp;quot;&quot;/&gt;&lt;property id=&quot;20307&quot; value=&quot;374&quot;/&gt;&lt;/object&gt;&lt;object type=&quot;3&quot; unique_id=&quot;21383&quot;&gt;&lt;property id=&quot;20148&quot; value=&quot;5&quot;/&gt;&lt;property id=&quot;20300&quot; value=&quot;Slide 8&quot;/&gt;&lt;property id=&quot;20307&quot; value=&quot;405&quot;/&gt;&lt;/object&gt;&lt;object type=&quot;3&quot; unique_id=&quot;21384&quot;&gt;&lt;property id=&quot;20148&quot; value=&quot;5&quot;/&gt;&lt;property id=&quot;20300&quot; value=&quot;Slide 9 - &amp;quot;Background on the IRT Model&amp;quot;&quot;/&gt;&lt;property id=&quot;20307&quot; value=&quot;375&quot;/&gt;&lt;/object&gt;&lt;object type=&quot;3&quot; unique_id=&quot;21385&quot;&gt;&lt;property id=&quot;20148&quot; value=&quot;5&quot;/&gt;&lt;property id=&quot;20300&quot; value=&quot;Slide 10 - &amp;quot;What is an IRT?&amp;quot;&quot;/&gt;&lt;property id=&quot;20307&quot; value=&quot;379&quot;/&gt;&lt;/object&gt;&lt;object type=&quot;3&quot; unique_id=&quot;21386&quot;&gt;&lt;property id=&quot;20148&quot; value=&quot;5&quot;/&gt;&lt;property id=&quot;20300&quot; value=&quot;Slide 11 - &amp;quot;Goal of Introducing the IRT Model&amp;quot;&quot;/&gt;&lt;property id=&quot;20307&quot; value=&quot;383&quot;/&gt;&lt;/object&gt;&lt;object type=&quot;3&quot; unique_id=&quot;21387&quot;&gt;&lt;property id=&quot;20148&quot; value=&quot;5&quot;/&gt;&lt;property id=&quot;20300&quot; value=&quot;Slide 12 - &amp;quot; Goal of Introducing the IRT Model &amp;quot;&quot;/&gt;&lt;property id=&quot;20307&quot; value=&quot;440&quot;/&gt;&lt;/object&gt;&lt;object type=&quot;3&quot; unique_id=&quot;21388&quot;&gt;&lt;property id=&quot;20148&quot; value=&quot;5&quot;/&gt;&lt;property id=&quot;20300&quot; value=&quot;Slide 13 - &amp;quot;IRT Flow Chart&amp;quot;&quot;/&gt;&lt;property id=&quot;20307&quot; value=&quot;407&quot;/&gt;&lt;/object&gt;&lt;object type=&quot;3&quot; unique_id=&quot;21389&quot;&gt;&lt;property id=&quot;20148&quot; value=&quot;5&quot;/&gt;&lt;property id=&quot;20300&quot; value=&quot;Slide 14&quot;/&gt;&lt;property id=&quot;20307&quot; value=&quot;410&quot;/&gt;&lt;/object&gt;&lt;object type=&quot;3&quot; unique_id=&quot;21390&quot;&gt;&lt;property id=&quot;20148&quot; value=&quot;5&quot;/&gt;&lt;property id=&quot;20300&quot; value=&quot;Slide 15 - &amp;quot;The Employment Goal&amp;quot;&quot;/&gt;&lt;property id=&quot;20307&quot; value=&quot;409&quot;/&gt;&lt;/object&gt;&lt;object type=&quot;3&quot; unique_id=&quot;21391&quot;&gt;&lt;property id=&quot;20148&quot; value=&quot;5&quot;/&gt;&lt;property id=&quot;20300&quot; value=&quot;Slide 16 - &amp;quot;The Employment Goal&amp;quot;&quot;/&gt;&lt;property id=&quot;20307&quot; value=&quot;411&quot;/&gt;&lt;/object&gt;&lt;object type=&quot;3&quot; unique_id=&quot;21392&quot;&gt;&lt;property id=&quot;20148&quot; value=&quot;5&quot;/&gt;&lt;property id=&quot;20300&quot; value=&quot;Slide 17 - &amp;quot;Career Exploration&amp;quot;&quot;/&gt;&lt;property id=&quot;20307&quot; value=&quot;414&quot;/&gt;&lt;/object&gt;&lt;object type=&quot;3&quot; unique_id=&quot;21393&quot;&gt;&lt;property id=&quot;20148&quot; value=&quot;5&quot;/&gt;&lt;property id=&quot;20300&quot; value=&quot;Slide 18 - &amp;quot;Career Exploration Activity&amp;quot;&quot;/&gt;&lt;property id=&quot;20307&quot; value=&quot;420&quot;/&gt;&lt;/object&gt;&lt;object type=&quot;3&quot; unique_id=&quot;21394&quot;&gt;&lt;property id=&quot;20148&quot; value=&quot;5&quot;/&gt;&lt;property id=&quot;20300&quot; value=&quot;Slide 19&quot;/&gt;&lt;property id=&quot;20307&quot; value=&quot;415&quot;/&gt;&lt;/object&gt;&lt;object type=&quot;3&quot; unique_id=&quot;21395&quot;&gt;&lt;property id=&quot;20148&quot; value=&quot;5&quot;/&gt;&lt;property id=&quot;20300&quot; value=&quot;Slide 20 - &amp;quot;What is the difference between an IRT and Active Resource Coordination?&amp;quot;&quot;/&gt;&lt;property id=&quot;20307&quot; value=&quot;381&quot;/&gt;&lt;/object&gt;&lt;object type=&quot;3&quot; unique_id=&quot;21396&quot;&gt;&lt;property id=&quot;20148&quot; value=&quot;5&quot;/&gt;&lt;property id=&quot;20300&quot; value=&quot;Slide 21 - &amp;quot;Active Resource Coordination is:&amp;quot;&quot;/&gt;&lt;property id=&quot;20307&quot; value=&quot;416&quot;/&gt;&lt;/object&gt;&lt;object type=&quot;3&quot; unique_id=&quot;21397&quot;&gt;&lt;property id=&quot;20148&quot; value=&quot;5&quot;/&gt;&lt;property id=&quot;20300&quot; value=&quot;Slide 22 - &amp;quot;Active Resource Coordination (ARC)  vs. Simple referral&amp;quot;&quot;/&gt;&lt;property id=&quot;20307&quot; value=&quot;417&quot;/&gt;&lt;/object&gt;&lt;object type=&quot;3&quot; unique_id=&quot;21398&quot;&gt;&lt;property id=&quot;20148&quot; value=&quot;5&quot;/&gt;&lt;property id=&quot;20300&quot; value=&quot;Slide 23 - &amp;quot;Active Resource Coordination (ARC) Challenges&amp;quot;&quot;/&gt;&lt;property id=&quot;20307&quot; value=&quot;418&quot;/&gt;&lt;/object&gt;&lt;object type=&quot;3&quot; unique_id=&quot;21399&quot;&gt;&lt;property id=&quot;20148&quot; value=&quot;5&quot;/&gt;&lt;property id=&quot;20300&quot; value=&quot;Slide 24 - &amp;quot;Active Resource Coordination (ARC) Challenges&amp;quot;&quot;/&gt;&lt;property id=&quot;20307&quot; value=&quot;421&quot;/&gt;&lt;/object&gt;&lt;object type=&quot;3&quot; unique_id=&quot;21400&quot;&gt;&lt;property id=&quot;20148&quot; value=&quot;5&quot;/&gt;&lt;property id=&quot;20300&quot; value=&quot;Slide 25 - &amp;quot;ARC Challenges: Case Study&amp;quot;&quot;/&gt;&lt;property id=&quot;20307&quot; value=&quot;422&quot;/&gt;&lt;/object&gt;&lt;object type=&quot;3&quot; unique_id=&quot;21401&quot;&gt;&lt;property id=&quot;20148&quot; value=&quot;5&quot;/&gt;&lt;property id=&quot;20300&quot; value=&quot;Slide 26 - &amp;quot;ARC Challenges: Case Study&amp;quot;&quot;/&gt;&lt;property id=&quot;20307&quot; value=&quot;423&quot;/&gt;&lt;/object&gt;&lt;object type=&quot;3&quot; unique_id=&quot;21402&quot;&gt;&lt;property id=&quot;20148&quot; value=&quot;5&quot;/&gt;&lt;property id=&quot;20300&quot; value=&quot;Slide 27 - &amp;quot;ARC Challenges: Case Study&amp;quot;&quot;/&gt;&lt;property id=&quot;20307&quot; value=&quot;424&quot;/&gt;&lt;/object&gt;&lt;object type=&quot;3&quot; unique_id=&quot;21403&quot;&gt;&lt;property id=&quot;20148&quot; value=&quot;5&quot;/&gt;&lt;property id=&quot;20300&quot; value=&quot;Slide 28 - &amp;quot;ARC Challenges: Case Study&amp;quot;&quot;/&gt;&lt;property id=&quot;20307&quot; value=&quot;426&quot;/&gt;&lt;/object&gt;&lt;object type=&quot;3&quot; unique_id=&quot;21404&quot;&gt;&lt;property id=&quot;20148&quot; value=&quot;5&quot;/&gt;&lt;property id=&quot;20300&quot; value=&quot;Slide 29&quot;/&gt;&lt;property id=&quot;20307&quot; value=&quot;428&quot;/&gt;&lt;/object&gt;&lt;object type=&quot;3&quot; unique_id=&quot;21405&quot;&gt;&lt;property id=&quot;20148&quot; value=&quot;5&quot;/&gt;&lt;property id=&quot;20300&quot; value=&quot;Slide 30 - &amp;quot;IRT Meeting&amp;quot;&quot;/&gt;&lt;property id=&quot;20307&quot; value=&quot;429&quot;/&gt;&lt;/object&gt;&lt;object type=&quot;3&quot; unique_id=&quot;21406&quot;&gt;&lt;property id=&quot;20148&quot; value=&quot;5&quot;/&gt;&lt;property id=&quot;20300&quot; value=&quot;Slide 31 - &amp;quot;IRT Meeting&amp;quot;&quot;/&gt;&lt;property id=&quot;20307&quot; value=&quot;430&quot;/&gt;&lt;/object&gt;&lt;object type=&quot;3&quot; unique_id=&quot;21407&quot;&gt;&lt;property id=&quot;20148&quot; value=&quot;5&quot;/&gt;&lt;property id=&quot;20300&quot; value=&quot;Slide 32 - &amp;quot;IRT Meeting&amp;quot;&quot;/&gt;&lt;property id=&quot;20307&quot; value=&quot;431&quot;/&gt;&lt;/object&gt;&lt;object type=&quot;3&quot; unique_id=&quot;21408&quot;&gt;&lt;property id=&quot;20148&quot; value=&quot;5&quot;/&gt;&lt;property id=&quot;20300&quot; value=&quot;Slide 33 - &amp;quot;IRT Meeting&amp;quot;&quot;/&gt;&lt;property id=&quot;20307&quot; value=&quot;432&quot;/&gt;&lt;/object&gt;&lt;object type=&quot;3&quot; unique_id=&quot;21409&quot;&gt;&lt;property id=&quot;20148&quot; value=&quot;5&quot;/&gt;&lt;property id=&quot;20300&quot; value=&quot;Slide 34 - &amp;quot;IRT Meeting&amp;quot;&quot;/&gt;&lt;property id=&quot;20307&quot; value=&quot;433&quot;/&gt;&lt;/object&gt;&lt;object type=&quot;3&quot; unique_id=&quot;21410&quot;&gt;&lt;property id=&quot;20148&quot; value=&quot;5&quot;/&gt;&lt;property id=&quot;20300&quot; value=&quot;Slide 35 - &amp;quot;IRT Meeting&amp;quot;&quot;/&gt;&lt;property id=&quot;20307&quot; value=&quot;434&quot;/&gt;&lt;/object&gt;&lt;object type=&quot;3&quot; unique_id=&quot;21411&quot;&gt;&lt;property id=&quot;20148&quot; value=&quot;5&quot;/&gt;&lt;property id=&quot;20300&quot; value=&quot;Slide 36&quot;/&gt;&lt;property id=&quot;20307&quot; value=&quot;437&quot;/&gt;&lt;/object&gt;&lt;object type=&quot;3&quot; unique_id=&quot;21412&quot;&gt;&lt;property id=&quot;20148&quot; value=&quot;5&quot;/&gt;&lt;property id=&quot;20300&quot; value=&quot;Slide 37 - &amp;quot;Sample DEI/WIA flow (Detail)&amp;quot;&quot;/&gt;&lt;property id=&quot;20307&quot; value=&quot;439&quot;/&gt;&lt;/object&gt;&lt;object type=&quot;3&quot; unique_id=&quot;21413&quot;&gt;&lt;property id=&quot;20148&quot; value=&quot;5&quot;/&gt;&lt;property id=&quot;20300&quot; value=&quot;Slide 38 - &amp;quot;Resources&amp;quot;&quot;/&gt;&lt;property id=&quot;20307&quot; value=&quot;371&quot;/&gt;&lt;/object&gt;&lt;object type=&quot;3&quot; unique_id=&quot;21414&quot;&gt;&lt;property id=&quot;20148&quot; value=&quot;5&quot;/&gt;&lt;property id=&quot;20300&quot; value=&quot;Slide 39 - &amp;quot;Summary&amp;quot;&quot;/&gt;&lt;property id=&quot;20307&quot; value=&quot;399&quot;/&gt;&lt;/object&gt;&lt;object type=&quot;3&quot; unique_id=&quot;21415&quot;&gt;&lt;property id=&quot;20148&quot; value=&quot;5&quot;/&gt;&lt;property id=&quot;20300&quot; value=&quot;Slide 40 - &amp;quot;FINAL WORD FROM RANDEE&amp;quot;&quot;/&gt;&lt;property id=&quot;20307&quot; value=&quot;406&quot;/&gt;&lt;/object&gt;&lt;object type=&quot;3&quot; unique_id=&quot;21416&quot;&gt;&lt;property id=&quot;20148&quot; value=&quot;5&quot;/&gt;&lt;property id=&quot;20300&quot; value=&quot;Slide 43 - &amp;quot;Speakers’ Contact Information&amp;quot;&quot;/&gt;&lt;property id=&quot;20307&quot; value=&quot;313&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2368</Words>
  <Application>Microsoft Office PowerPoint</Application>
  <PresentationFormat>On-screen Show (4:3)</PresentationFormat>
  <Paragraphs>399</Paragraphs>
  <Slides>44</Slides>
  <Notes>36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Networking trio design template</vt:lpstr>
      <vt:lpstr>Integrated Resource Team (IRT)  Part 2: Comprehensive Breakdown of the IRT Approach</vt:lpstr>
      <vt:lpstr>Where are you?</vt:lpstr>
      <vt:lpstr>Moderators</vt:lpstr>
      <vt:lpstr> Disability Employment Initiative</vt:lpstr>
      <vt:lpstr>Learning Objectives</vt:lpstr>
      <vt:lpstr>Presenters</vt:lpstr>
      <vt:lpstr>Agenda</vt:lpstr>
      <vt:lpstr>PowerPoint Presentation</vt:lpstr>
      <vt:lpstr>Background on the IRT Model</vt:lpstr>
      <vt:lpstr>What is an IRT?</vt:lpstr>
      <vt:lpstr>Goal of Introducing the IRT Model</vt:lpstr>
      <vt:lpstr> Goal of Introducing the IRT Model </vt:lpstr>
      <vt:lpstr>IRT Flow Chart</vt:lpstr>
      <vt:lpstr>PowerPoint Presentation</vt:lpstr>
      <vt:lpstr>The Employment Goal</vt:lpstr>
      <vt:lpstr>The Employment Goal</vt:lpstr>
      <vt:lpstr>Career Exploration</vt:lpstr>
      <vt:lpstr>Career Exploration Activity</vt:lpstr>
      <vt:lpstr>PowerPoint Presentation</vt:lpstr>
      <vt:lpstr>What is the difference between an IRT and Active Resource Coordination?</vt:lpstr>
      <vt:lpstr>Active Resource Coordination is:</vt:lpstr>
      <vt:lpstr>Active Resource Coordination (ARC)  vs. Simple referral</vt:lpstr>
      <vt:lpstr>Active Resource Coordination (ARC) Challenges</vt:lpstr>
      <vt:lpstr>Active Resource Coordination (ARC) Challenges</vt:lpstr>
      <vt:lpstr>ARC Challenges: Case Study</vt:lpstr>
      <vt:lpstr>ARC Challenges: Case Study</vt:lpstr>
      <vt:lpstr>ARC Challenges: Case Study</vt:lpstr>
      <vt:lpstr>ARC Challenges: Case Study</vt:lpstr>
      <vt:lpstr>PowerPoint Presentation</vt:lpstr>
      <vt:lpstr>IRT Meeting</vt:lpstr>
      <vt:lpstr>IRT Meeting</vt:lpstr>
      <vt:lpstr>IRT Meeting</vt:lpstr>
      <vt:lpstr>IRT Meeting</vt:lpstr>
      <vt:lpstr>IRT Meeting</vt:lpstr>
      <vt:lpstr>IRT Meeting</vt:lpstr>
      <vt:lpstr>PowerPoint Presentation</vt:lpstr>
      <vt:lpstr>Sample DEI/WIA flow (Detail)</vt:lpstr>
      <vt:lpstr>Resources</vt:lpstr>
      <vt:lpstr>Summary</vt:lpstr>
      <vt:lpstr>FINAL WORD FROM RANDEE</vt:lpstr>
      <vt:lpstr>Open Chat</vt:lpstr>
      <vt:lpstr>Please enter your questions in the Chat Room! </vt:lpstr>
      <vt:lpstr>Speakers’ 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2014-05-22T17:01:11Z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