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41"/>
  </p:notesMasterIdLst>
  <p:sldIdLst>
    <p:sldId id="256" r:id="rId2"/>
    <p:sldId id="259" r:id="rId3"/>
    <p:sldId id="261" r:id="rId4"/>
    <p:sldId id="266" r:id="rId5"/>
    <p:sldId id="286" r:id="rId6"/>
    <p:sldId id="287" r:id="rId7"/>
    <p:sldId id="294" r:id="rId8"/>
    <p:sldId id="295" r:id="rId9"/>
    <p:sldId id="293" r:id="rId10"/>
    <p:sldId id="297" r:id="rId11"/>
    <p:sldId id="296" r:id="rId12"/>
    <p:sldId id="298" r:id="rId13"/>
    <p:sldId id="318" r:id="rId14"/>
    <p:sldId id="319" r:id="rId15"/>
    <p:sldId id="299" r:id="rId16"/>
    <p:sldId id="300" r:id="rId17"/>
    <p:sldId id="301" r:id="rId18"/>
    <p:sldId id="311" r:id="rId19"/>
    <p:sldId id="320" r:id="rId20"/>
    <p:sldId id="302" r:id="rId21"/>
    <p:sldId id="303" r:id="rId22"/>
    <p:sldId id="304" r:id="rId23"/>
    <p:sldId id="305" r:id="rId24"/>
    <p:sldId id="306" r:id="rId25"/>
    <p:sldId id="321" r:id="rId26"/>
    <p:sldId id="307" r:id="rId27"/>
    <p:sldId id="308" r:id="rId28"/>
    <p:sldId id="309" r:id="rId29"/>
    <p:sldId id="310" r:id="rId30"/>
    <p:sldId id="312" r:id="rId31"/>
    <p:sldId id="313" r:id="rId32"/>
    <p:sldId id="314" r:id="rId33"/>
    <p:sldId id="315" r:id="rId34"/>
    <p:sldId id="316" r:id="rId35"/>
    <p:sldId id="276" r:id="rId36"/>
    <p:sldId id="278" r:id="rId37"/>
    <p:sldId id="322" r:id="rId38"/>
    <p:sldId id="279" r:id="rId39"/>
    <p:sldId id="262" r:id="rId40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8173" autoAdjust="0"/>
  </p:normalViewPr>
  <p:slideViewPr>
    <p:cSldViewPr>
      <p:cViewPr>
        <p:scale>
          <a:sx n="70" d="100"/>
          <a:sy n="70" d="100"/>
        </p:scale>
        <p:origin x="-18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F7746-9F46-492E-97D8-DA659FC9867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8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1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4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F7746-9F46-492E-97D8-DA659FC9867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88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7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F7746-9F46-492E-97D8-DA659FC9867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4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21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6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0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72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4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4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9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2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69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4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8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79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2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29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4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ti.ucdenver.edu/home/homePage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disability.workforce3one.org/page/tag/100132683621663983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ability.workforce3one.org/page/tag/1001411964704199127" TargetMode="External"/><Relationship Id="rId5" Type="http://schemas.openxmlformats.org/officeDocument/2006/relationships/hyperlink" Target="https://veterans.workforce3one.org/" TargetMode="External"/><Relationship Id="rId4" Type="http://schemas.openxmlformats.org/officeDocument/2006/relationships/hyperlink" Target="http://www.nvti.ucdenver.ed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erans.workforce3one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mailto:Vet.priority@dol.g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Jobs for Veterans State Grant (JVSG) Program</a:t>
            </a:r>
            <a:br>
              <a:rPr lang="en-US" dirty="0" smtClean="0"/>
            </a:br>
            <a:r>
              <a:rPr lang="en-US" dirty="0" smtClean="0"/>
              <a:t>Refocusing and Front-line American Job Center (AJC) Staff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8288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May 8,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2015</a:t>
            </a:r>
            <a:endParaRPr lang="en-US" sz="1800" dirty="0" smtClean="0">
              <a:ln w="17780" cmpd="sng">
                <a:noFill/>
                <a:prstDash val="solid"/>
                <a:miter lim="800000"/>
              </a:ln>
              <a:ea typeface="+mj-ea"/>
            </a:endParaRPr>
          </a:p>
          <a:p>
            <a:pPr algn="l">
              <a:spcAft>
                <a:spcPts val="0"/>
              </a:spcAft>
            </a:pP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Administration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Veterans Employment and </a:t>
            </a:r>
            <a:r>
              <a:rPr lang="en-US" sz="1600" dirty="0" err="1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Trainging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 Services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0" y="74753"/>
            <a:ext cx="8968742" cy="80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JVSG Refocusing Landscape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-1524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4436" y="6569075"/>
            <a:ext cx="393702" cy="365125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3A3D5C6D-D194-44C2-8E64-1ED8A199725E}" type="slidenum">
              <a:rPr lang="en-US">
                <a:solidFill>
                  <a:schemeClr val="tx1"/>
                </a:solidFill>
                <a:latin typeface="+mj-lt"/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399" y="1467091"/>
            <a:ext cx="2971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DOL’s Veterans’ Employment &amp; Training Service (VETS)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267199" y="1467091"/>
            <a:ext cx="2971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DOL’s Employment &amp;Training Administration (ETA)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3048000"/>
            <a:ext cx="789586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State Workforce Agencies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65976" y="4800600"/>
            <a:ext cx="3391623" cy="6858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Jobs for Veterans State Grant (JVSG) Program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0" y="4785360"/>
            <a:ext cx="3552463" cy="7010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Wagner-Peyser (WP) Employment Services and WIA Training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5497" y="5791200"/>
            <a:ext cx="2286000" cy="83820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Disabled Veterans’ Outreach Program (DVOP) Specialist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21015" y="5791200"/>
            <a:ext cx="2308185" cy="83820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Veterans’ Employment Representative (LVER)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23175" y="5791200"/>
            <a:ext cx="2308185" cy="838200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WP/WIA Staff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95399" y="990600"/>
            <a:ext cx="5791200" cy="4764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U.S. Department of Labor</a:t>
            </a:r>
            <a:endParaRPr lang="en-US" sz="2400" b="1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2521864" y="1516737"/>
            <a:ext cx="518872" cy="22097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 anchorCtr="1"/>
          <a:lstStyle/>
          <a:p>
            <a:pPr algn="ctr"/>
            <a:r>
              <a:rPr lang="en-US" sz="1600" b="1" dirty="0" smtClean="0"/>
              <a:t>$/Guidance</a:t>
            </a:r>
            <a:endParaRPr lang="en-US" sz="1600" b="1" dirty="0"/>
          </a:p>
        </p:txBody>
      </p:sp>
      <p:cxnSp>
        <p:nvCxnSpPr>
          <p:cNvPr id="33" name="Straight Arrow Connector 32"/>
          <p:cNvCxnSpPr>
            <a:endCxn id="16" idx="0"/>
          </p:cNvCxnSpPr>
          <p:nvPr/>
        </p:nvCxnSpPr>
        <p:spPr>
          <a:xfrm>
            <a:off x="6150160" y="5410200"/>
            <a:ext cx="827108" cy="38100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35497" y="4343400"/>
            <a:ext cx="7895863" cy="45720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American Job Centers</a:t>
            </a:r>
            <a:endParaRPr lang="en-US" sz="2000" b="1" dirty="0"/>
          </a:p>
        </p:txBody>
      </p:sp>
      <p:cxnSp>
        <p:nvCxnSpPr>
          <p:cNvPr id="42" name="Straight Arrow Connector 41"/>
          <p:cNvCxnSpPr>
            <a:stCxn id="10" idx="2"/>
            <a:endCxn id="14" idx="0"/>
          </p:cNvCxnSpPr>
          <p:nvPr/>
        </p:nvCxnSpPr>
        <p:spPr>
          <a:xfrm flipH="1">
            <a:off x="1378497" y="5486400"/>
            <a:ext cx="583291" cy="30480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0"/>
            <a:endCxn id="10" idx="2"/>
          </p:cNvCxnSpPr>
          <p:nvPr/>
        </p:nvCxnSpPr>
        <p:spPr>
          <a:xfrm flipH="1" flipV="1">
            <a:off x="1961788" y="5486400"/>
            <a:ext cx="1913320" cy="30480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rot="5400000">
            <a:off x="5493664" y="1516738"/>
            <a:ext cx="518872" cy="22097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 anchorCtr="1"/>
          <a:lstStyle/>
          <a:p>
            <a:pPr algn="ctr"/>
            <a:r>
              <a:rPr lang="en-US" sz="1600" b="1" dirty="0" smtClean="0"/>
              <a:t>$/Guidance</a:t>
            </a:r>
            <a:endParaRPr lang="en-US" sz="1600" b="1" dirty="0"/>
          </a:p>
        </p:txBody>
      </p:sp>
      <p:sp>
        <p:nvSpPr>
          <p:cNvPr id="50" name="Right Arrow 49"/>
          <p:cNvSpPr/>
          <p:nvPr/>
        </p:nvSpPr>
        <p:spPr>
          <a:xfrm rot="5400000">
            <a:off x="4061102" y="2902864"/>
            <a:ext cx="518872" cy="22097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 anchorCtr="1"/>
          <a:lstStyle/>
          <a:p>
            <a:pPr algn="ctr"/>
            <a:r>
              <a:rPr lang="en-US" sz="1600" b="1" dirty="0" smtClean="0"/>
              <a:t>$/Guidance</a:t>
            </a:r>
            <a:endParaRPr lang="en-US" sz="1600" b="1" dirty="0"/>
          </a:p>
        </p:txBody>
      </p:sp>
      <p:sp>
        <p:nvSpPr>
          <p:cNvPr id="5" name="Up Arrow 4"/>
          <p:cNvSpPr/>
          <p:nvPr/>
        </p:nvSpPr>
        <p:spPr>
          <a:xfrm>
            <a:off x="8229600" y="2305291"/>
            <a:ext cx="739142" cy="3511470"/>
          </a:xfrm>
          <a:prstGeom prst="upArrow">
            <a:avLst/>
          </a:prstGeom>
          <a:solidFill>
            <a:srgbClr val="7F7F7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Performance Reporting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514" y="4038600"/>
            <a:ext cx="4151032" cy="278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Refocusing Rationale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307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Ensure that veterans are receiving appropriate level of employment and training services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Ensure that DVOP specialists and LVER staff are performing their statutorily-mandated responsibilities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Workforce System Staff</a:t>
            </a:r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Who needs to know about JVSG Refocusing?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State workforce administrators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JVSG staff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Wagner-</a:t>
            </a:r>
            <a:r>
              <a:rPr lang="en-US" sz="2400" dirty="0" err="1" smtClean="0"/>
              <a:t>Peyser</a:t>
            </a:r>
            <a:r>
              <a:rPr lang="en-US" sz="2400" dirty="0" smtClean="0"/>
              <a:t> Employment Service staff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WIA Adult and Dislocated Worker staff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American Job Center partner program staff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Veteran Service Organizations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 full-time LVER in your AJC?</a:t>
            </a:r>
          </a:p>
          <a:p>
            <a:pPr>
              <a:buNone/>
            </a:pPr>
            <a:r>
              <a:rPr lang="en-US" dirty="0" smtClean="0"/>
              <a:t>         -- Yes</a:t>
            </a:r>
          </a:p>
          <a:p>
            <a:pPr>
              <a:buNone/>
            </a:pPr>
            <a:r>
              <a:rPr lang="en-US" dirty="0" smtClean="0"/>
              <a:t>         --  No</a:t>
            </a:r>
          </a:p>
          <a:p>
            <a:pPr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j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5029200"/>
            <a:ext cx="36290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 full-time DVOP in your AJC?</a:t>
            </a:r>
          </a:p>
          <a:p>
            <a:pPr>
              <a:buNone/>
            </a:pPr>
            <a:r>
              <a:rPr lang="en-US" dirty="0" smtClean="0"/>
              <a:t>       -- Yes</a:t>
            </a:r>
          </a:p>
          <a:p>
            <a:pPr>
              <a:buNone/>
            </a:pPr>
            <a:r>
              <a:rPr lang="en-US" dirty="0" smtClean="0"/>
              <a:t>       --  No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j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029200"/>
            <a:ext cx="36290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does refocusing mean</a:t>
            </a:r>
            <a:r>
              <a:rPr lang="en-US" dirty="0" smtClean="0">
                <a:ea typeface="ＭＳ Ｐゴシック" pitchFamily="34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29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Refocusing ensures that three key components of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veteran services at American Job Centers are adhered to: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Roles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Within the JVSG program, Disabled Veterans’ Outreach Program (DVOP) specialists and Local Veterans’ Employment Representatives (LVERs) are performing their statutorily-mandated roles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Referral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Veterans and eligible spouses are referred to the employment program that best meets their </a:t>
            </a:r>
            <a:r>
              <a:rPr lang="en-US" sz="2000" dirty="0" smtClean="0"/>
              <a:t>needs</a:t>
            </a:r>
            <a:endParaRPr lang="en-US" sz="1200" dirty="0" smtClean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Responsibility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DVOP specialists must provide increasing rates of </a:t>
            </a:r>
            <a:r>
              <a:rPr lang="en-US" sz="2000" b="1" i="1" dirty="0" smtClean="0"/>
              <a:t>intensive services </a:t>
            </a:r>
            <a:r>
              <a:rPr lang="en-US" sz="2000" dirty="0" smtClean="0"/>
              <a:t>to mitigate veterans’ </a:t>
            </a:r>
            <a:r>
              <a:rPr lang="en-US" sz="2000" b="1" i="1" dirty="0" smtClean="0"/>
              <a:t>significant barriers to </a:t>
            </a:r>
            <a:r>
              <a:rPr lang="en-US" sz="2000" b="1" i="1" dirty="0" smtClean="0"/>
              <a:t>employment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1371600" y="914400"/>
            <a:ext cx="73685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</a:rPr>
              <a:t>Statutorily-Mandated Responsibilities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-1524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3A3D5C6D-D194-44C2-8E64-1ED8A199725E}" type="slidenum">
              <a:rPr lang="en-US">
                <a:solidFill>
                  <a:schemeClr val="tx1"/>
                </a:solidFill>
                <a:latin typeface="+mj-lt"/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1985665"/>
            <a:ext cx="3429000" cy="26725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/>
              <a:t>conduct employer outreach and job development in the local community, on behalf of all American Job Center veterans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09600" y="1990130"/>
            <a:ext cx="3429000" cy="2662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a</a:t>
            </a:r>
            <a:r>
              <a:rPr lang="en-US" sz="2800" dirty="0" smtClean="0"/>
              <a:t>re to provide </a:t>
            </a:r>
            <a:r>
              <a:rPr lang="en-US" sz="2800" dirty="0"/>
              <a:t>intensive services to veterans with significant barriers to </a:t>
            </a:r>
            <a:r>
              <a:rPr lang="en-US" sz="2800" dirty="0" smtClean="0"/>
              <a:t>employment*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2671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800600" y="4658192"/>
            <a:ext cx="3429000" cy="15140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are </a:t>
            </a:r>
            <a:r>
              <a:rPr lang="en-US" sz="2800" b="1" dirty="0"/>
              <a:t>not </a:t>
            </a:r>
            <a:r>
              <a:rPr lang="en-US" sz="2800" dirty="0"/>
              <a:t>to provide direct services to </a:t>
            </a:r>
            <a:r>
              <a:rPr lang="en-US" sz="2800" dirty="0" smtClean="0"/>
              <a:t>participants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09600" y="4658193"/>
            <a:ext cx="3429000" cy="15140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are not</a:t>
            </a:r>
            <a:r>
              <a:rPr lang="en-US" sz="2800" dirty="0" smtClean="0"/>
              <a:t> to provide services to any other population.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19535"/>
            <a:ext cx="2743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DVOP Specialists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519535"/>
            <a:ext cx="1752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LVER Staff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4008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*or other populations as specified by the Secretary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362200" y="3810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12743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SBE categories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/>
              <a:t>An eligible veteran or eligible spouse is determined to have a SBE if he or she attests to belonging to at least one of the six criteria below:</a:t>
            </a:r>
            <a:endParaRPr lang="en-US" sz="1800" dirty="0" smtClean="0"/>
          </a:p>
          <a:p>
            <a:pPr lvl="0">
              <a:buFont typeface="+mj-lt"/>
              <a:buAutoNum type="arabicPeriod"/>
            </a:pPr>
            <a:r>
              <a:rPr lang="en-US" sz="1600" b="1" dirty="0" smtClean="0"/>
              <a:t> </a:t>
            </a:r>
            <a:r>
              <a:rPr lang="en-US" sz="1600" b="1" dirty="0"/>
              <a:t>A </a:t>
            </a:r>
            <a:r>
              <a:rPr lang="en-US" sz="1600" b="1" dirty="0">
                <a:solidFill>
                  <a:srgbClr val="C00000"/>
                </a:solidFill>
              </a:rPr>
              <a:t>special disabled </a:t>
            </a:r>
            <a:r>
              <a:rPr lang="en-US" sz="1600" b="1" dirty="0"/>
              <a:t>or </a:t>
            </a:r>
            <a:r>
              <a:rPr lang="en-US" sz="1600" b="1" dirty="0">
                <a:solidFill>
                  <a:srgbClr val="C00000"/>
                </a:solidFill>
              </a:rPr>
              <a:t>disabled</a:t>
            </a:r>
            <a:r>
              <a:rPr lang="en-US" sz="1600" b="1" dirty="0"/>
              <a:t> veteran, as those terms are defined in 38 U.S.C § 4211(1) and (3);  Special disabled and disabled veterans are those:</a:t>
            </a:r>
            <a:endParaRPr lang="en-US" sz="1600" dirty="0"/>
          </a:p>
          <a:p>
            <a:pPr lvl="1"/>
            <a:r>
              <a:rPr lang="en-US" sz="1600" b="1" dirty="0"/>
              <a:t>who are entitled to compensation (or who but for the receipt of military retired pay would be entitled to compensation) under laws administered by the Secretary of Veterans’ Affairs; or,</a:t>
            </a:r>
            <a:endParaRPr lang="en-US" sz="1600" dirty="0"/>
          </a:p>
          <a:p>
            <a:pPr lvl="1"/>
            <a:r>
              <a:rPr lang="en-US" sz="1600" b="1" dirty="0"/>
              <a:t>were discharged or released from active duty because of a service-connected disability;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Homeless</a:t>
            </a:r>
            <a:r>
              <a:rPr lang="en-US" sz="1600" b="1" dirty="0"/>
              <a:t>, as defined in Section 103(a) of the Stewart B. McKinney Homeless Assistance Act (42 U.S.C. 11302(a));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b="1" dirty="0"/>
              <a:t>A </a:t>
            </a:r>
            <a:r>
              <a:rPr lang="en-US" sz="1600" b="1" dirty="0">
                <a:solidFill>
                  <a:srgbClr val="C00000"/>
                </a:solidFill>
              </a:rPr>
              <a:t>recently-separated service member</a:t>
            </a:r>
            <a:r>
              <a:rPr lang="en-US" sz="1600" b="1" dirty="0"/>
              <a:t>, as defined in 38 U.S.C § 4211(6), who at any point in the previous 12 months has been </a:t>
            </a:r>
            <a:r>
              <a:rPr lang="en-US" sz="1600" b="1" dirty="0">
                <a:solidFill>
                  <a:srgbClr val="C00000"/>
                </a:solidFill>
              </a:rPr>
              <a:t>unemployed for 27 or more consecutive weeks</a:t>
            </a:r>
            <a:r>
              <a:rPr lang="en-US" sz="1600" b="1" dirty="0"/>
              <a:t>;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b="1" dirty="0"/>
              <a:t>An </a:t>
            </a:r>
            <a:r>
              <a:rPr lang="en-US" sz="1600" b="1" dirty="0">
                <a:solidFill>
                  <a:srgbClr val="C00000"/>
                </a:solidFill>
              </a:rPr>
              <a:t>offender</a:t>
            </a:r>
            <a:r>
              <a:rPr lang="en-US" sz="1600" b="1" dirty="0"/>
              <a:t>, as defined by WIA Section 101(27), </a:t>
            </a:r>
            <a:r>
              <a:rPr lang="en-US" sz="1600" b="1" dirty="0">
                <a:solidFill>
                  <a:srgbClr val="C00000"/>
                </a:solidFill>
              </a:rPr>
              <a:t>who has been released from incarceration within the last 12 months</a:t>
            </a:r>
            <a:r>
              <a:rPr lang="en-US" sz="1600" b="1" dirty="0"/>
              <a:t>; 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Lacking a high school diploma or equivalent certificate</a:t>
            </a:r>
            <a:r>
              <a:rPr lang="en-US" sz="1600" b="1" dirty="0"/>
              <a:t>; or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Low-income</a:t>
            </a:r>
            <a:r>
              <a:rPr lang="en-US" sz="1600" b="1" dirty="0"/>
              <a:t> (as defined by WIA at Sec. 101(25)(B</a:t>
            </a:r>
            <a:r>
              <a:rPr lang="en-US" sz="1600" b="1" dirty="0" smtClean="0"/>
              <a:t>)). 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152400"/>
          </a:xfrm>
        </p:spPr>
        <p:txBody>
          <a:bodyPr/>
          <a:lstStyle/>
          <a:p>
            <a:pPr>
              <a:defRPr/>
            </a:pPr>
            <a:fld id="{8C6CCB56-9D81-4792-A544-6250444E8DEF}" type="slidenum">
              <a:rPr lang="en-US" smtClean="0">
                <a:latin typeface="+mj-lt"/>
              </a:rPr>
              <a:pPr>
                <a:defRPr/>
              </a:pPr>
              <a:t>18</a:t>
            </a:fld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20" y="2084457"/>
            <a:ext cx="486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Total Veteran population</a:t>
            </a:r>
          </a:p>
          <a:p>
            <a:pPr algn="ctr"/>
            <a:r>
              <a:rPr lang="en-US" sz="2000" b="1" dirty="0" smtClean="0">
                <a:latin typeface="+mj-lt"/>
              </a:rPr>
              <a:t>(~21.2 million)</a:t>
            </a:r>
            <a:endParaRPr lang="en-US" sz="2000" b="1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124200"/>
            <a:ext cx="1676400" cy="1676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94960" y="3581400"/>
            <a:ext cx="929640" cy="9798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47360" y="3657600"/>
            <a:ext cx="777240" cy="8229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629400" y="1600200"/>
            <a:ext cx="2362200" cy="2438400"/>
          </a:xfrm>
          <a:prstGeom prst="borderCallout1">
            <a:avLst>
              <a:gd name="adj1" fmla="val 38576"/>
              <a:gd name="adj2" fmla="val 155"/>
              <a:gd name="adj3" fmla="val 65311"/>
              <a:gd name="adj4" fmla="val -3598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Veterans seeking American Job Center (AJC) Services</a:t>
            </a: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(1.3 million participants)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The majority of veterans will be served by other AJC programs, where all veterans receive priority of service and post-9/11 </a:t>
            </a:r>
            <a:r>
              <a:rPr lang="en-US" sz="1200" i="1" dirty="0" smtClean="0">
                <a:solidFill>
                  <a:schemeClr val="tx1"/>
                </a:solidFill>
                <a:latin typeface="+mj-lt"/>
              </a:rPr>
              <a:t>Era </a:t>
            </a:r>
            <a:r>
              <a:rPr lang="en-US" sz="1200" i="1" dirty="0">
                <a:solidFill>
                  <a:schemeClr val="tx1"/>
                </a:solidFill>
                <a:latin typeface="+mj-lt"/>
              </a:rPr>
              <a:t>veterans are </a:t>
            </a:r>
            <a:r>
              <a:rPr lang="en-US" sz="1200" i="1" dirty="0" smtClean="0">
                <a:solidFill>
                  <a:schemeClr val="tx1"/>
                </a:solidFill>
                <a:latin typeface="+mj-lt"/>
              </a:rPr>
              <a:t>entitled to intensive services.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6629400" y="4267200"/>
            <a:ext cx="2362200" cy="990600"/>
          </a:xfrm>
          <a:prstGeom prst="borderCallout1">
            <a:avLst>
              <a:gd name="adj1" fmla="val -427"/>
              <a:gd name="adj2" fmla="val 12074"/>
              <a:gd name="adj3" fmla="val -53848"/>
              <a:gd name="adj4" fmla="val -4318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+mj-lt"/>
              </a:rPr>
              <a:t>Veterans meeting DOL’s SBE Definition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latin typeface="+mj-lt"/>
              </a:rPr>
              <a:t>(~</a:t>
            </a:r>
            <a:r>
              <a:rPr lang="en-US" sz="1400" b="1" dirty="0" smtClean="0">
                <a:latin typeface="+mj-lt"/>
              </a:rPr>
              <a:t>417,000 participants)</a:t>
            </a:r>
            <a:endParaRPr lang="en-US" sz="1400" b="1" dirty="0">
              <a:latin typeface="+mj-lt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629400" y="5535543"/>
            <a:ext cx="2362200" cy="1093857"/>
          </a:xfrm>
          <a:prstGeom prst="borderCallout1">
            <a:avLst>
              <a:gd name="adj1" fmla="val 142"/>
              <a:gd name="adj2" fmla="val -42"/>
              <a:gd name="adj3" fmla="val -102665"/>
              <a:gd name="adj4" fmla="val -2318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DVOP Specialists’ maximum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capacity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*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(~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328,000 participants)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954059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How many veterans meet the SBE definition?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Of the 1.3 million veterans seeking AJC services annually, DOL used demographic data from a similar employment program, the Workforce Investment Act training program, to estimate that 32.1%, or approximately 417,000 veterans, would meet the proposed definition of SBE.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4267200" y="3124200"/>
            <a:ext cx="609600" cy="1752600"/>
          </a:xfrm>
          <a:prstGeom prst="leftBrace">
            <a:avLst>
              <a:gd name="adj1" fmla="val 8333"/>
              <a:gd name="adj2" fmla="val 491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822101"/>
            <a:ext cx="6096000" cy="450249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914400" y="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Serving Veterans at American Job Centers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8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48307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Currently, who does your intake process for </a:t>
            </a:r>
            <a:r>
              <a:rPr lang="en-US" dirty="0" smtClean="0"/>
              <a:t>veterans?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Wagner-</a:t>
            </a:r>
            <a:r>
              <a:rPr lang="en-US" dirty="0" err="1" smtClean="0"/>
              <a:t>Peyser</a:t>
            </a:r>
            <a:r>
              <a:rPr lang="en-US" dirty="0" smtClean="0"/>
              <a:t> </a:t>
            </a:r>
            <a:r>
              <a:rPr lang="en-US" dirty="0" smtClean="0"/>
              <a:t>staff 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WIA </a:t>
            </a:r>
            <a:r>
              <a:rPr lang="en-US" sz="2800" dirty="0" smtClean="0"/>
              <a:t>Case </a:t>
            </a:r>
            <a:r>
              <a:rPr lang="en-US" sz="2800" dirty="0" smtClean="0"/>
              <a:t>Manger</a:t>
            </a:r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LVER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DVOP</a:t>
            </a:r>
            <a:endParaRPr lang="en-US" dirty="0"/>
          </a:p>
          <a:p>
            <a:pPr lvl="1"/>
            <a:r>
              <a:rPr lang="en-US" sz="2800" dirty="0" smtClean="0"/>
              <a:t>Other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hire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Referral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18620"/>
            <a:ext cx="8762999" cy="481078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AJCs </a:t>
            </a:r>
            <a:r>
              <a:rPr lang="en-US" sz="3000" dirty="0" smtClean="0"/>
              <a:t>will need to establish intake processes to identify veterans with an SBE.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e.g., SBE categories can be part of a self-attestation check list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DVOP specialists and LVERs cannot conduct intake or assess veterans to determine if they have an SBE.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Some SBE categories are already existing data elements (i.e., homelessness, disability status)</a:t>
            </a:r>
          </a:p>
          <a:p>
            <a:pPr lvl="1"/>
            <a:r>
              <a:rPr lang="en-US" sz="2400" dirty="0" smtClean="0"/>
              <a:t>While documentation is preferred, many applicants will qualify through self-attestation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3202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Basics</a:t>
            </a: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Responsibility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100" b="1" dirty="0" smtClean="0">
                <a:solidFill>
                  <a:srgbClr val="C00000"/>
                </a:solidFill>
                <a:ea typeface="ＭＳ Ｐゴシック" pitchFamily="34" charset="-128"/>
              </a:rPr>
              <a:t>DVOP Specialists providing Intensive Services</a:t>
            </a:r>
          </a:p>
          <a:p>
            <a:pPr>
              <a:spcAft>
                <a:spcPts val="1800"/>
              </a:spcAft>
            </a:pPr>
            <a:r>
              <a:rPr lang="en-US" sz="3000" dirty="0" smtClean="0"/>
              <a:t>DVOP Specialists are required to provide intensive services to veterans with significant barriers to employment.</a:t>
            </a:r>
          </a:p>
          <a:p>
            <a:pPr>
              <a:spcAft>
                <a:spcPts val="1800"/>
              </a:spcAft>
            </a:pPr>
            <a:r>
              <a:rPr lang="en-US" sz="3000" dirty="0" smtClean="0"/>
              <a:t>Intensive services assist veterans in mitigating their barriers and transitioning into the civilian workforce</a:t>
            </a:r>
          </a:p>
          <a:p>
            <a:pPr>
              <a:spcAft>
                <a:spcPts val="1800"/>
              </a:spcAft>
            </a:pPr>
            <a:r>
              <a:rPr lang="en-US" sz="3000" dirty="0" smtClean="0"/>
              <a:t>Intensive service rates have increased from 20% to nearly 40% in the last five years.</a:t>
            </a:r>
          </a:p>
          <a:p>
            <a:r>
              <a:rPr lang="en-US" sz="3000" dirty="0" smtClean="0"/>
              <a:t>VETS has set aggressive targets to increase intensive services to 90% by PY 2016</a:t>
            </a:r>
            <a:r>
              <a:rPr lang="en-US" sz="3000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Responsibility</a:t>
            </a:r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ea typeface="ＭＳ Ｐゴシック" pitchFamily="34" charset="-128"/>
              </a:rPr>
              <a:t>Other DVOP Duties</a:t>
            </a:r>
          </a:p>
          <a:p>
            <a:pPr marL="0" indent="0">
              <a:buNone/>
            </a:pPr>
            <a:r>
              <a:rPr lang="en-US" b="1" dirty="0" smtClean="0"/>
              <a:t>In the event that a DVOP does not receive new referrals for services, he or she must: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Conduct case management for current veterans</a:t>
            </a:r>
          </a:p>
          <a:p>
            <a:pPr lvl="1"/>
            <a:r>
              <a:rPr lang="en-US" sz="2000" b="1" dirty="0" smtClean="0"/>
              <a:t>Completing case notes and documentation requirements</a:t>
            </a:r>
          </a:p>
          <a:p>
            <a:pPr lvl="1"/>
            <a:r>
              <a:rPr lang="en-US" sz="2000" b="1" dirty="0" smtClean="0"/>
              <a:t>Contacting participants to assess progress and provide additional services</a:t>
            </a:r>
          </a:p>
          <a:p>
            <a:pPr lvl="1"/>
            <a:r>
              <a:rPr lang="en-US" sz="2000" b="1" dirty="0" smtClean="0"/>
              <a:t>Coordinating with the LVER or AJC business team to match veterans with job opportunities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Conduct activities to recruit veterans with </a:t>
            </a:r>
            <a:r>
              <a:rPr lang="en-US" sz="2800" b="1" dirty="0" smtClean="0">
                <a:solidFill>
                  <a:srgbClr val="008000"/>
                </a:solidFill>
              </a:rPr>
              <a:t>SBE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Responsibility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ea typeface="ＭＳ Ｐゴシック" pitchFamily="34" charset="-128"/>
              </a:rPr>
              <a:t>DVOP Specialists</a:t>
            </a:r>
          </a:p>
          <a:p>
            <a:r>
              <a:rPr lang="en-US" sz="2800" dirty="0" smtClean="0"/>
              <a:t>For those AJCs without a full- or part-time DVOP specialist, veterans with a SBE should be referred to another workforce program to meet his or her needs.   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The veteran should be informed that he or she will still be able to receive intensive services from other programs within the AJC on a priority basis.  </a:t>
            </a:r>
          </a:p>
          <a:p>
            <a:r>
              <a:rPr lang="en-US" sz="2800" dirty="0" smtClean="0"/>
              <a:t>For those AJCs with part-time DVOP specialists, veterans with a SBE should also be offered the option of an appointment with the part-time DVOP specialist as soon as possible.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Responsibility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ea typeface="ＭＳ Ｐゴシック" pitchFamily="34" charset="-128"/>
              </a:rPr>
              <a:t>LVER staff duties</a:t>
            </a:r>
          </a:p>
          <a:p>
            <a:r>
              <a:rPr lang="en-US" sz="2800" dirty="0" smtClean="0"/>
              <a:t>LVERs should be an integrated member of the Business Services Team at the AJC.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If there is no LVER on site at the AJC, then the Business Services Team would include veterans in their standard outreach activities.</a:t>
            </a:r>
          </a:p>
          <a:p>
            <a:r>
              <a:rPr lang="en-US" sz="2800" dirty="0" smtClean="0"/>
              <a:t>LVERs should coordinate with AJC staff, including Wagner-</a:t>
            </a:r>
            <a:r>
              <a:rPr lang="en-US" sz="2800" dirty="0" err="1" smtClean="0"/>
              <a:t>Peyser</a:t>
            </a:r>
            <a:r>
              <a:rPr lang="en-US" sz="2800" dirty="0" smtClean="0"/>
              <a:t>, WIA, and DVOP specialists, to communicate employer outreach efforts and job openings that are available to veteran customers.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Integrated AJC Intake and Assessment Promising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57200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As you implement JSVG refocusing, we will provide ongoing technical assistance.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There are some effective integrated intake and assessment promising practices currently being implemented in the AJCs for customers with disabilities-these can easily be modified for veterans.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Performance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Referral from Wagner-</a:t>
            </a:r>
            <a:r>
              <a:rPr lang="en-US" b="1" dirty="0" err="1" smtClean="0"/>
              <a:t>Peyser</a:t>
            </a:r>
            <a:r>
              <a:rPr lang="en-US" b="1" dirty="0" smtClean="0"/>
              <a:t> to JVSG</a:t>
            </a:r>
          </a:p>
          <a:p>
            <a:r>
              <a:rPr lang="en-US" sz="2800" dirty="0" smtClean="0"/>
              <a:t>VETS will track the percentage of AJC jobseekers who are veterans that are referred to JVSG.</a:t>
            </a:r>
          </a:p>
          <a:p>
            <a:pPr lvl="1">
              <a:spcAft>
                <a:spcPts val="1800"/>
              </a:spcAft>
            </a:pPr>
            <a:r>
              <a:rPr lang="en-US" sz="2400" i="1" dirty="0" smtClean="0"/>
              <a:t>(</a:t>
            </a:r>
            <a:r>
              <a:rPr lang="en-US" sz="2400" i="1" u="sng" dirty="0" smtClean="0"/>
              <a:t>VETS 200C Cell C1</a:t>
            </a:r>
            <a:r>
              <a:rPr lang="en-US" sz="2400" i="1" dirty="0" smtClean="0"/>
              <a:t> divided by </a:t>
            </a:r>
            <a:r>
              <a:rPr lang="en-US" sz="2400" i="1" u="sng" dirty="0" smtClean="0"/>
              <a:t>ETA 9002B Cell A(4)1</a:t>
            </a:r>
            <a:r>
              <a:rPr lang="en-US" sz="2400" i="1" dirty="0" smtClean="0"/>
              <a:t>)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VETS and ETA anticipate no more than one-third of veterans will meet the SBE definition</a:t>
            </a:r>
            <a:endParaRPr lang="en-US" sz="2400" b="1" dirty="0" smtClean="0"/>
          </a:p>
          <a:p>
            <a:pPr marL="0" indent="0">
              <a:buNone/>
            </a:pPr>
            <a:r>
              <a:rPr lang="en-US" b="1" dirty="0" smtClean="0"/>
              <a:t>SBE Categories</a:t>
            </a:r>
          </a:p>
          <a:p>
            <a:r>
              <a:rPr lang="en-US" sz="2800" dirty="0" smtClean="0"/>
              <a:t>There is currently no single field that identifies all veterans with a SBE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Performance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DVOP Services</a:t>
            </a:r>
          </a:p>
          <a:p>
            <a:r>
              <a:rPr lang="en-US" sz="2800" dirty="0" smtClean="0"/>
              <a:t>VETS will track the number and percentage of services to nonveterans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i="1" dirty="0" smtClean="0"/>
              <a:t>(</a:t>
            </a:r>
            <a:r>
              <a:rPr lang="en-US" sz="2000" i="1" u="sng" dirty="0" smtClean="0"/>
              <a:t>VETS 200A and 200C Cell A1 less Cell C1</a:t>
            </a:r>
            <a:r>
              <a:rPr lang="en-US" sz="2000" i="1" dirty="0" smtClean="0"/>
              <a:t>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Direction: </a:t>
            </a:r>
            <a:r>
              <a:rPr lang="en-US" sz="2400" dirty="0" smtClean="0">
                <a:solidFill>
                  <a:srgbClr val="FF0000"/>
                </a:solidFill>
              </a:rPr>
              <a:t>Decreasing</a:t>
            </a:r>
          </a:p>
          <a:p>
            <a:pPr marL="0" indent="0">
              <a:buNone/>
            </a:pPr>
            <a:r>
              <a:rPr lang="en-US" b="1" dirty="0" smtClean="0"/>
              <a:t>LVER services to participants</a:t>
            </a:r>
          </a:p>
          <a:p>
            <a:r>
              <a:rPr lang="en-US" sz="2400" dirty="0" smtClean="0"/>
              <a:t>VETS will track the number and percentage of participants served by LVER staff</a:t>
            </a:r>
          </a:p>
          <a:p>
            <a:pPr lvl="1"/>
            <a:r>
              <a:rPr lang="en-US" sz="2000" i="1" dirty="0" smtClean="0"/>
              <a:t>(</a:t>
            </a:r>
            <a:r>
              <a:rPr lang="en-US" sz="2000" i="1" u="sng" dirty="0" smtClean="0"/>
              <a:t>VETS 200B Cell C1 </a:t>
            </a:r>
            <a:r>
              <a:rPr lang="en-US" sz="2000" i="1" dirty="0" smtClean="0"/>
              <a:t>divided by </a:t>
            </a:r>
            <a:r>
              <a:rPr lang="en-US" sz="2000" i="1" u="sng" dirty="0" smtClean="0"/>
              <a:t>VETS 200 C Cell C1</a:t>
            </a:r>
            <a:r>
              <a:rPr lang="en-US" sz="2000" i="1" dirty="0" smtClean="0"/>
              <a:t>)</a:t>
            </a:r>
          </a:p>
          <a:p>
            <a:r>
              <a:rPr lang="en-US" sz="2400" b="1" dirty="0" smtClean="0"/>
              <a:t>Direction: </a:t>
            </a:r>
            <a:r>
              <a:rPr lang="en-US" sz="2400" dirty="0" smtClean="0">
                <a:solidFill>
                  <a:srgbClr val="FF0000"/>
                </a:solidFill>
              </a:rPr>
              <a:t>Decreasing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Performance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DVOP Intensive Services</a:t>
            </a:r>
          </a:p>
          <a:p>
            <a:r>
              <a:rPr lang="en-US" sz="2800" dirty="0" smtClean="0"/>
              <a:t>VETS will closely monitor the rate of intensive services by DVOP specialists</a:t>
            </a:r>
          </a:p>
          <a:p>
            <a:pPr lvl="1">
              <a:spcAft>
                <a:spcPts val="0"/>
              </a:spcAft>
            </a:pPr>
            <a:r>
              <a:rPr lang="en-US" sz="2400" i="1" dirty="0" smtClean="0"/>
              <a:t>(</a:t>
            </a:r>
            <a:r>
              <a:rPr lang="en-US" sz="2400" i="1" u="sng" dirty="0" smtClean="0"/>
              <a:t>VETS 200A Cell C11 </a:t>
            </a:r>
            <a:r>
              <a:rPr lang="en-US" sz="2400" i="1" dirty="0" smtClean="0"/>
              <a:t>divided by </a:t>
            </a:r>
            <a:r>
              <a:rPr lang="en-US" sz="2400" i="1" u="sng" dirty="0" smtClean="0"/>
              <a:t>Cell C8</a:t>
            </a:r>
            <a:r>
              <a:rPr lang="en-US" sz="2400" i="1" dirty="0" smtClean="0"/>
              <a:t>)</a:t>
            </a:r>
          </a:p>
          <a:p>
            <a:pPr lvl="1">
              <a:spcAft>
                <a:spcPts val="1800"/>
              </a:spcAft>
            </a:pPr>
            <a:r>
              <a:rPr lang="en-US" sz="2400" b="1" dirty="0" smtClean="0"/>
              <a:t>Direction: </a:t>
            </a:r>
            <a:r>
              <a:rPr lang="en-US" sz="2400" dirty="0" smtClean="0">
                <a:solidFill>
                  <a:srgbClr val="008000"/>
                </a:solidFill>
              </a:rPr>
              <a:t>Increasing</a:t>
            </a:r>
          </a:p>
          <a:p>
            <a:pPr marL="0" indent="0">
              <a:buNone/>
            </a:pPr>
            <a:r>
              <a:rPr lang="en-US" b="1" dirty="0" smtClean="0"/>
              <a:t>Entered Employment Rate (EER)</a:t>
            </a:r>
          </a:p>
          <a:p>
            <a:r>
              <a:rPr lang="en-US" sz="2800" dirty="0" smtClean="0"/>
              <a:t>VETS will track both the </a:t>
            </a:r>
            <a:r>
              <a:rPr lang="en-US" sz="2800" b="1" dirty="0" smtClean="0"/>
              <a:t>EER</a:t>
            </a:r>
            <a:r>
              <a:rPr lang="en-US" sz="2800" dirty="0" smtClean="0"/>
              <a:t> and the </a:t>
            </a:r>
            <a:r>
              <a:rPr lang="en-US" sz="2800" b="1" dirty="0" smtClean="0"/>
              <a:t>EER following intensive services</a:t>
            </a:r>
          </a:p>
          <a:p>
            <a:pPr lvl="1"/>
            <a:r>
              <a:rPr lang="en-US" sz="2400" i="1" dirty="0" smtClean="0"/>
              <a:t>(</a:t>
            </a:r>
            <a:r>
              <a:rPr lang="en-US" sz="2400" i="1" u="sng" dirty="0" smtClean="0"/>
              <a:t>VETS 200A Cells C17 </a:t>
            </a:r>
            <a:r>
              <a:rPr lang="en-US" sz="2400" i="1" dirty="0" smtClean="0"/>
              <a:t>and </a:t>
            </a:r>
            <a:r>
              <a:rPr lang="en-US" sz="2400" i="1" u="sng" dirty="0" smtClean="0"/>
              <a:t>C20</a:t>
            </a:r>
            <a:r>
              <a:rPr lang="en-US" sz="2400" i="1" dirty="0" smtClean="0"/>
              <a:t> divided by </a:t>
            </a:r>
            <a:r>
              <a:rPr lang="en-US" sz="2400" i="1" u="sng" dirty="0" smtClean="0"/>
              <a:t>Cells C18 </a:t>
            </a:r>
            <a:r>
              <a:rPr lang="en-US" sz="2400" i="1" dirty="0" smtClean="0"/>
              <a:t>and </a:t>
            </a:r>
            <a:r>
              <a:rPr lang="en-US" sz="2400" i="1" u="sng" dirty="0" smtClean="0"/>
              <a:t>21</a:t>
            </a:r>
            <a:r>
              <a:rPr lang="en-US" sz="2400" i="1" dirty="0" smtClean="0"/>
              <a:t>, respectively)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Performance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00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New LVER performance measures are being considered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Working to develop measures that connect LVER staff members’ work in conducting outreach and job development opportunities with the outcomes of veterans served by the AJC.</a:t>
            </a:r>
          </a:p>
          <a:p>
            <a:r>
              <a:rPr lang="en-US" sz="2800" dirty="0" smtClean="0"/>
              <a:t>Alignment with other DOL priorities and initiatives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56297" y="2362200"/>
            <a:ext cx="5410200" cy="30480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Kathy Tran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Division Chief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Office of Policy Development and Research,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Employment and Training Administration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6" y="2354238"/>
            <a:ext cx="2924365" cy="3055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Effects of Refocusing Across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JVSG will serve fewer veterans and provide them with higher rates of intensive services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Wagner-</a:t>
            </a:r>
            <a:r>
              <a:rPr lang="en-US" b="1" dirty="0" err="1" smtClean="0"/>
              <a:t>Peyser</a:t>
            </a:r>
            <a:r>
              <a:rPr lang="en-US" b="1" dirty="0" smtClean="0"/>
              <a:t>/WIA’s workload of veteran clients will increase with fewer referrals to JVSG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Veterans will receive priority of service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DOL recognizes there are resource limitations with current funding and will provide technical assistance to the workforce system.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Additional Changes Beyond Refocusing</a:t>
            </a:r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953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DVOP specialists may also provide services to the following populations: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As specified by the Secretary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/>
              <a:t>Veterans, ages 18-24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As specified in the FY 2014 Omnibus Appropriation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/>
              <a:t>Transitioning service members in need of intensive services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Wounded Warriors in military treatment facilities and their family caregivers.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Federal Monitoring</a:t>
            </a:r>
            <a: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chemeClr val="tx2"/>
                </a:solidFill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ETA and VETS will update monitoring tools and guidance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to ensure an appropriate intake process has been established to identify veterans with a SBE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to review the proportion of veterans referred to DVOP specialists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to ensure strong linkages between the AJC business team and the LVER.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this means for the Gold Card</a:t>
            </a:r>
            <a:r>
              <a:rPr lang="en-US" dirty="0" smtClean="0">
                <a:ea typeface="ＭＳ Ｐゴシック" pitchFamily="34" charset="-128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906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Post 9/11-era veterans with a SBE will be referred to DVOP specialists.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Post 9/11-era veterans without a SBE are eligible for intensive services from an AJC partner program.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 descr="gold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419600"/>
            <a:ext cx="3352800" cy="21723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Are there restrictions limiting a 50% JVSG funded and 50% Wagner-</a:t>
            </a:r>
            <a:r>
              <a:rPr lang="en-US" b="1" dirty="0" err="1" smtClean="0"/>
              <a:t>Peyser</a:t>
            </a:r>
            <a:r>
              <a:rPr lang="en-US" b="1" dirty="0" smtClean="0"/>
              <a:t> funded position?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There are no restrictions. However, states must be able to differentiate both funding and performance outcomes for each program.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47800"/>
            <a:ext cx="3733800" cy="54102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1905000" y="1524000"/>
            <a:ext cx="6858000" cy="2819400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Take the training “Preparing Veterans for Meaningful Careers,” offered by the National Veterans Training Institute on this topic: 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http://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www.nvti.ucdenver.edu/home/homePage.htm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en-US" sz="20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12475"/>
            <a:ext cx="2846597" cy="2779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22860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AJC </a:t>
            </a:r>
            <a:r>
              <a:rPr lang="en-US" sz="2000" dirty="0" smtClean="0"/>
              <a:t>frontline staff training on </a:t>
            </a:r>
            <a:r>
              <a:rPr lang="en-US" sz="2000" dirty="0" smtClean="0"/>
              <a:t>NVTI (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://www.nvti.ucdenver.edu</a:t>
            </a:r>
            <a:r>
              <a:rPr lang="en-US" sz="2000" dirty="0" smtClean="0"/>
              <a:t>) </a:t>
            </a:r>
          </a:p>
          <a:p>
            <a:pPr marL="395288" indent="-395288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 smtClean="0"/>
              <a:t>Veterans Priority Resource Page  (</a:t>
            </a:r>
            <a:r>
              <a:rPr lang="en-US" sz="2000" dirty="0" smtClean="0">
                <a:hlinkClick r:id="rId5"/>
              </a:rPr>
              <a:t>https://veterans.workforce3one.org</a:t>
            </a:r>
            <a:r>
              <a:rPr lang="en-US" sz="2000" dirty="0" smtClean="0"/>
              <a:t> ) </a:t>
            </a:r>
          </a:p>
          <a:p>
            <a:pPr marL="395288" indent="-3952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Information </a:t>
            </a:r>
            <a:r>
              <a:rPr lang="en-US" sz="2000" dirty="0" smtClean="0"/>
              <a:t>on promising practices of integrated AJC intake and </a:t>
            </a:r>
            <a:r>
              <a:rPr lang="en-US" sz="2000" dirty="0" smtClean="0"/>
              <a:t>assessment:</a:t>
            </a:r>
          </a:p>
          <a:p>
            <a:pPr marL="852488" lvl="1" indent="-395288">
              <a:spcAft>
                <a:spcPts val="1800"/>
              </a:spcAft>
              <a:buFont typeface="Tahoma" panose="020B0604030504040204" pitchFamily="34" charset="0"/>
              <a:buChar char="–"/>
            </a:pPr>
            <a:r>
              <a:rPr lang="en-US" sz="2000" u="sng" dirty="0" smtClean="0">
                <a:hlinkClick r:id="rId6"/>
              </a:rPr>
              <a:t>https</a:t>
            </a:r>
            <a:r>
              <a:rPr lang="en-US" sz="2000" u="sng" dirty="0">
                <a:hlinkClick r:id="rId6"/>
              </a:rPr>
              <a:t>://</a:t>
            </a:r>
            <a:r>
              <a:rPr lang="en-US" sz="2000" u="sng" dirty="0" smtClean="0">
                <a:hlinkClick r:id="rId6"/>
              </a:rPr>
              <a:t>disability.workforce3one.org/page/tag/1001411964704199127</a:t>
            </a:r>
            <a:endParaRPr lang="en-US" sz="2000" u="sng" dirty="0"/>
          </a:p>
          <a:p>
            <a:pPr marL="852488" lvl="1" indent="-395288">
              <a:spcAft>
                <a:spcPts val="3000"/>
              </a:spcAft>
              <a:buFont typeface="Tahoma" panose="020B0604030504040204" pitchFamily="34" charset="0"/>
              <a:buChar char="–"/>
            </a:pPr>
            <a:r>
              <a:rPr lang="en-US" sz="2000" dirty="0" smtClean="0">
                <a:hlinkClick r:id="rId7"/>
              </a:rPr>
              <a:t>https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disability.workforce3one.org/page/tag/1001326836216639830</a:t>
            </a:r>
            <a:endParaRPr lang="en-US" sz="2000" dirty="0"/>
          </a:p>
          <a:p>
            <a:pPr marL="395288" indent="-3952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TEGLS</a:t>
            </a:r>
            <a:r>
              <a:rPr lang="en-US" sz="2000" dirty="0" smtClean="0"/>
              <a:t>, FAQs and Fact Sheet (Available on NVTI and Workforce3One Web site)</a:t>
            </a:r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752562" cy="37338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Questions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0" y="1600200"/>
            <a:ext cx="6096000" cy="4525963"/>
          </a:xfrm>
        </p:spPr>
        <p:txBody>
          <a:bodyPr anchor="ctr"/>
          <a:lstStyle/>
          <a:p>
            <a:pPr marL="571500" indent="-457200"/>
            <a:r>
              <a:rPr lang="en-US" sz="2800" dirty="0" smtClean="0"/>
              <a:t>DOL Regional Staff</a:t>
            </a:r>
          </a:p>
          <a:p>
            <a:pPr marL="571500" indent="-457200"/>
            <a:r>
              <a:rPr lang="en-US" sz="2800" dirty="0" smtClean="0">
                <a:hlinkClick r:id="rId3"/>
              </a:rPr>
              <a:t>www.veterans.workforce3one.org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571500" indent="-457200"/>
            <a:r>
              <a:rPr lang="en-US" sz="2800" dirty="0" smtClean="0">
                <a:hlinkClick r:id="rId4"/>
              </a:rPr>
              <a:t>Vet.priority@dol.gov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7"/>
            <a:endParaRPr lang="en-US" dirty="0" smtClean="0"/>
          </a:p>
          <a:p>
            <a:pPr lvl="7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2508090" cy="24955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81000" y="1219200"/>
            <a:ext cx="8229599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Background on JSVG refocusing initiative</a:t>
            </a:r>
          </a:p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Highlights of the major provisions in TEGL No. 19-13 and TEGL No. 20-13</a:t>
            </a:r>
          </a:p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Clarification about staff roles and responsibilities</a:t>
            </a:r>
          </a:p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about implementation timelines</a:t>
            </a:r>
          </a:p>
          <a:p>
            <a:pPr marL="342900" indent="-342900">
              <a:spcAft>
                <a:spcPts val="4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about technical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ssistance resources</a:t>
            </a:r>
          </a:p>
          <a:p>
            <a:pPr marL="342900" indent="-342900">
              <a:spcAft>
                <a:spcPts val="42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Questions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Presenters-Introductions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55878" y="1447800"/>
            <a:ext cx="5410200" cy="220980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Terry Gerton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Deputy Assistant Secretary of Policy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Veterans Employment and Training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55878" y="4191000"/>
            <a:ext cx="5410200" cy="1981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Gerri </a:t>
            </a:r>
            <a:r>
              <a:rPr lang="en-US" sz="2400" dirty="0" err="1" smtClean="0"/>
              <a:t>Fiala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Deputy Assistant Secretary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Employment and Training Administration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026" name="Picture 2" descr="http://www.dol.gov/vets/womenveterans/ger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3015"/>
            <a:ext cx="1680582" cy="2163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oleta.gov/etainfo/PerfAdmin/Gerri_Fi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2" y="4133850"/>
            <a:ext cx="1600200" cy="203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55878" y="2148385"/>
            <a:ext cx="5410200" cy="220980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Terry Gerton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Deputy Assistant Secretary of Policy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Veterans Employment and Training Services</a:t>
            </a:r>
          </a:p>
        </p:txBody>
      </p:sp>
      <p:pic>
        <p:nvPicPr>
          <p:cNvPr id="12" name="Picture 2" descr="http://www.dol.gov/vets/womenveterans/ger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680582" cy="2163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981200"/>
            <a:ext cx="5410200" cy="2514599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Gerri </a:t>
            </a:r>
            <a:r>
              <a:rPr lang="en-US" dirty="0" err="1" smtClean="0"/>
              <a:t>Fiala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Deputy Assistant Secretary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Employment and Training Administration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8" name="Picture 4" descr="http://www.doleta.gov/etainfo/PerfAdmin/Gerri_Fi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7067"/>
            <a:ext cx="1906668" cy="2428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o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2781" y="1447800"/>
            <a:ext cx="3461219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JVSG Refocusing Overview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6096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JVSG refocusing is a joint VETS-ETA effort to best meet the employment needs of veterans at American Job Centers.</a:t>
            </a:r>
          </a:p>
          <a:p>
            <a:pPr lvl="1">
              <a:spcAft>
                <a:spcPts val="24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Establishes clear definition for Significant Barriers to Employment (SBE)</a:t>
            </a:r>
          </a:p>
          <a:p>
            <a:pPr lvl="1">
              <a:spcAft>
                <a:spcPts val="24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Clarifies roles and responsibilities of JVSG-funded staff</a:t>
            </a:r>
          </a:p>
          <a:p>
            <a:pPr lvl="1">
              <a:spcAft>
                <a:spcPts val="18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Emphasizes the requirement to provide intensive services to veterans with a SBE</a:t>
            </a:r>
          </a:p>
        </p:txBody>
      </p:sp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139347"/>
            <a:ext cx="4202373" cy="2185253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Ruth Samardick</a:t>
            </a:r>
          </a:p>
          <a:p>
            <a:pPr marL="0" indent="0" algn="ctr">
              <a:buNone/>
            </a:pPr>
            <a:r>
              <a:rPr lang="en-US" sz="2000" dirty="0"/>
              <a:t>Director of National Programs</a:t>
            </a:r>
          </a:p>
          <a:p>
            <a:pPr marL="0" indent="0" algn="ctr">
              <a:buNone/>
            </a:pPr>
            <a:r>
              <a:rPr lang="en-US" sz="2000" dirty="0"/>
              <a:t>Veterans Employment and Training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61363" y="4139347"/>
            <a:ext cx="4154037" cy="2190941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Larry Burns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Chief of Adult Performance, Office of Workforce Investment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Employment and Training Administration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352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Jobs for Veterans State Grant (JVSG) Program Refocusing and Front-line American Job Center (AJC) Staff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3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5 - &amp;quot;Presenters-Introductions&amp;quot;&quot;/&gt;&lt;property id=&quot;20307&quot; value=&quot;286&quot;/&gt;&lt;/object&gt;&lt;object type=&quot;3&quot; unique_id=&quot;11420&quot;&gt;&lt;property id=&quot;20148&quot; value=&quot;5&quot;/&gt;&lt;property id=&quot;20300&quot; value=&quot;Slide 35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36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38 - &amp;quot;Follow-up Questions &amp;quot;&quot;/&gt;&lt;property id=&quot;20307&quot; value=&quot;279&quot;/&gt;&lt;/object&gt;&lt;object type=&quot;3&quot; unique_id=&quot;11425&quot;&gt;&lt;property id=&quot;20148&quot; value=&quot;5&quot;/&gt;&lt;property id=&quot;20300&quot; value=&quot;Slide 39&quot;/&gt;&lt;property id=&quot;20307&quot; value=&quot;262&quot;/&gt;&lt;/object&gt;&lt;object type=&quot;3&quot; unique_id=&quot;13267&quot;&gt;&lt;property id=&quot;20148&quot; value=&quot;5&quot;/&gt;&lt;property id=&quot;20300&quot; value=&quot;Slide 6 - &amp;quot;Presenter&amp;quot;&quot;/&gt;&lt;property id=&quot;20307&quot; value=&quot;287&quot;/&gt;&lt;/object&gt;&lt;object type=&quot;3&quot; unique_id=&quot;21379&quot;&gt;&lt;property id=&quot;20148&quot; value=&quot;5&quot;/&gt;&lt;property id=&quot;20300&quot; value=&quot;Slide 7 - &amp;quot;Presenter&amp;quot;&quot;/&gt;&lt;property id=&quot;20307&quot; value=&quot;294&quot;/&gt;&lt;/object&gt;&lt;object type=&quot;3&quot; unique_id=&quot;21380&quot;&gt;&lt;property id=&quot;20148&quot; value=&quot;5&quot;/&gt;&lt;property id=&quot;20300&quot; value=&quot;Slide 8 - &amp;quot;JVSG Refocusing Overview &amp;quot;&quot;/&gt;&lt;property id=&quot;20307&quot; value=&quot;295&quot;/&gt;&lt;/object&gt;&lt;object type=&quot;3&quot; unique_id=&quot;21381&quot;&gt;&lt;property id=&quot;20148&quot; value=&quot;5&quot;/&gt;&lt;property id=&quot;20300&quot; value=&quot;Slide 9 - &amp;quot;Presenters&amp;quot;&quot;/&gt;&lt;property id=&quot;20307&quot; value=&quot;293&quot;/&gt;&lt;/object&gt;&lt;object type=&quot;3&quot; unique_id=&quot;21382&quot;&gt;&lt;property id=&quot;20148&quot; value=&quot;5&quot;/&gt;&lt;property id=&quot;20300&quot; value=&quot;Slide 10&quot;/&gt;&lt;property id=&quot;20307&quot; value=&quot;297&quot;/&gt;&lt;/object&gt;&lt;object type=&quot;3&quot; unique_id=&quot;21383&quot;&gt;&lt;property id=&quot;20148&quot; value=&quot;5&quot;/&gt;&lt;property id=&quot;20300&quot; value=&quot;Slide 11 - &amp;quot;Refocusing Rationale &amp;quot;&quot;/&gt;&lt;property id=&quot;20307&quot; value=&quot;296&quot;/&gt;&lt;/object&gt;&lt;object type=&quot;3&quot; unique_id=&quot;21384&quot;&gt;&lt;property id=&quot;20148&quot; value=&quot;5&quot;/&gt;&lt;property id=&quot;20300&quot; value=&quot;Slide 12 - &amp;quot;Workforce System Staff &amp;quot;&quot;/&gt;&lt;property id=&quot;20307&quot; value=&quot;298&quot;/&gt;&lt;/object&gt;&lt;object type=&quot;3&quot; unique_id=&quot;21385&quot;&gt;&lt;property id=&quot;20148&quot; value=&quot;5&quot;/&gt;&lt;property id=&quot;20300&quot; value=&quot;Slide 13 - &amp;quot;Polling Question&amp;quot;&quot;/&gt;&lt;property id=&quot;20307&quot; value=&quot;318&quot;/&gt;&lt;/object&gt;&lt;object type=&quot;3&quot; unique_id=&quot;21386&quot;&gt;&lt;property id=&quot;20148&quot; value=&quot;5&quot;/&gt;&lt;property id=&quot;20300&quot; value=&quot;Slide 14 - &amp;quot;Polling Question&amp;quot;&quot;/&gt;&lt;property id=&quot;20307&quot; value=&quot;319&quot;/&gt;&lt;/object&gt;&lt;object type=&quot;3&quot; unique_id=&quot;21387&quot;&gt;&lt;property id=&quot;20148&quot; value=&quot;5&quot;/&gt;&lt;property id=&quot;20300&quot; value=&quot;Slide 15 - &amp;quot;What does refocusing mean?&amp;quot;&quot;/&gt;&lt;property id=&quot;20307&quot; value=&quot;299&quot;/&gt;&lt;/object&gt;&lt;object type=&quot;3&quot; unique_id=&quot;21388&quot;&gt;&lt;property id=&quot;20148&quot; value=&quot;5&quot;/&gt;&lt;property id=&quot;20300&quot; value=&quot;Slide 16&quot;/&gt;&lt;property id=&quot;20307&quot; value=&quot;300&quot;/&gt;&lt;/object&gt;&lt;object type=&quot;3&quot; unique_id=&quot;21389&quot;&gt;&lt;property id=&quot;20148&quot; value=&quot;5&quot;/&gt;&lt;property id=&quot;20300&quot; value=&quot;Slide 17 - &amp;quot;SBE categories &amp;quot;&quot;/&gt;&lt;property id=&quot;20307&quot; value=&quot;301&quot;/&gt;&lt;/object&gt;&lt;object type=&quot;3&quot; unique_id=&quot;21390&quot;&gt;&lt;property id=&quot;20148&quot; value=&quot;5&quot;/&gt;&lt;property id=&quot;20300&quot; value=&quot;Slide 18&quot;/&gt;&lt;property id=&quot;20307&quot; value=&quot;311&quot;/&gt;&lt;/object&gt;&lt;object type=&quot;3&quot; unique_id=&quot;21391&quot;&gt;&lt;property id=&quot;20148&quot; value=&quot;5&quot;/&gt;&lt;property id=&quot;20300&quot; value=&quot;Slide 19 - &amp;quot;Polling Question&amp;quot;&quot;/&gt;&lt;property id=&quot;20307&quot; value=&quot;320&quot;/&gt;&lt;/object&gt;&lt;object type=&quot;3&quot; unique_id=&quot;21392&quot;&gt;&lt;property id=&quot;20148&quot; value=&quot;5&quot;/&gt;&lt;property id=&quot;20300&quot; value=&quot;Slide 20 - &amp;quot;Referral&amp;quot;&quot;/&gt;&lt;property id=&quot;20307&quot; value=&quot;302&quot;/&gt;&lt;/object&gt;&lt;object type=&quot;3&quot; unique_id=&quot;21393&quot;&gt;&lt;property id=&quot;20148&quot; value=&quot;5&quot;/&gt;&lt;property id=&quot;20300&quot; value=&quot;Slide 21 - &amp;quot;Responsibility &amp;quot;&quot;/&gt;&lt;property id=&quot;20307&quot; value=&quot;303&quot;/&gt;&lt;/object&gt;&lt;object type=&quot;3&quot; unique_id=&quot;21394&quot;&gt;&lt;property id=&quot;20148&quot; value=&quot;5&quot;/&gt;&lt;property id=&quot;20300&quot; value=&quot;Slide 22 - &amp;quot;Responsibility &amp;quot;&quot;/&gt;&lt;property id=&quot;20307&quot; value=&quot;304&quot;/&gt;&lt;/object&gt;&lt;object type=&quot;3&quot; unique_id=&quot;21395&quot;&gt;&lt;property id=&quot;20148&quot; value=&quot;5&quot;/&gt;&lt;property id=&quot;20300&quot; value=&quot;Slide 23 - &amp;quot;Responsibility &amp;quot;&quot;/&gt;&lt;property id=&quot;20307&quot; value=&quot;305&quot;/&gt;&lt;/object&gt;&lt;object type=&quot;3&quot; unique_id=&quot;21396&quot;&gt;&lt;property id=&quot;20148&quot; value=&quot;5&quot;/&gt;&lt;property id=&quot;20300&quot; value=&quot;Slide 24 - &amp;quot;Responsibility &amp;quot;&quot;/&gt;&lt;property id=&quot;20307&quot; value=&quot;306&quot;/&gt;&lt;/object&gt;&lt;object type=&quot;3&quot; unique_id=&quot;21397&quot;&gt;&lt;property id=&quot;20148&quot; value=&quot;5&quot;/&gt;&lt;property id=&quot;20300&quot; value=&quot;Slide 25 - &amp;quot;Examples of Integrated AJC Intake and Assessment Promising Practices&amp;quot;&quot;/&gt;&lt;property id=&quot;20307&quot; value=&quot;321&quot;/&gt;&lt;/object&gt;&lt;object type=&quot;3&quot; unique_id=&quot;21398&quot;&gt;&lt;property id=&quot;20148&quot; value=&quot;5&quot;/&gt;&lt;property id=&quot;20300&quot; value=&quot;Slide 26 - &amp;quot;Performance Measurement&amp;quot;&quot;/&gt;&lt;property id=&quot;20307&quot; value=&quot;307&quot;/&gt;&lt;/object&gt;&lt;object type=&quot;3&quot; unique_id=&quot;21399&quot;&gt;&lt;property id=&quot;20148&quot; value=&quot;5&quot;/&gt;&lt;property id=&quot;20300&quot; value=&quot;Slide 27 - &amp;quot;Performance Measurement&amp;quot;&quot;/&gt;&lt;property id=&quot;20307&quot; value=&quot;308&quot;/&gt;&lt;/object&gt;&lt;object type=&quot;3&quot; unique_id=&quot;21400&quot;&gt;&lt;property id=&quot;20148&quot; value=&quot;5&quot;/&gt;&lt;property id=&quot;20300&quot; value=&quot;Slide 28 - &amp;quot;Performance Measurement&amp;quot;&quot;/&gt;&lt;property id=&quot;20307&quot; value=&quot;309&quot;/&gt;&lt;/object&gt;&lt;object type=&quot;3&quot; unique_id=&quot;21401&quot;&gt;&lt;property id=&quot;20148&quot; value=&quot;5&quot;/&gt;&lt;property id=&quot;20300&quot; value=&quot;Slide 29 - &amp;quot;Performance Measurement&amp;quot;&quot;/&gt;&lt;property id=&quot;20307&quot; value=&quot;310&quot;/&gt;&lt;/object&gt;&lt;object type=&quot;3&quot; unique_id=&quot;21402&quot;&gt;&lt;property id=&quot;20148&quot; value=&quot;5&quot;/&gt;&lt;property id=&quot;20300&quot; value=&quot;Slide 30 - &amp;quot;Effects of Refocusing Across Programs&amp;quot;&quot;/&gt;&lt;property id=&quot;20307&quot; value=&quot;312&quot;/&gt;&lt;/object&gt;&lt;object type=&quot;3&quot; unique_id=&quot;21403&quot;&gt;&lt;property id=&quot;20148&quot; value=&quot;5&quot;/&gt;&lt;property id=&quot;20300&quot; value=&quot;Slide 31 - &amp;quot;Additional Changes Beyond Refocusing &amp;quot;&quot;/&gt;&lt;property id=&quot;20307&quot; value=&quot;313&quot;/&gt;&lt;/object&gt;&lt;object type=&quot;3&quot; unique_id=&quot;21404&quot;&gt;&lt;property id=&quot;20148&quot; value=&quot;5&quot;/&gt;&lt;property id=&quot;20300&quot; value=&quot;Slide 32 - &amp;quot;Federal Monitoring &amp;quot;&quot;/&gt;&lt;property id=&quot;20307&quot; value=&quot;314&quot;/&gt;&lt;/object&gt;&lt;object type=&quot;3&quot; unique_id=&quot;21405&quot;&gt;&lt;property id=&quot;20148&quot; value=&quot;5&quot;/&gt;&lt;property id=&quot;20300&quot; value=&quot;Slide 33 - &amp;quot;What this means for the Gold Card?&amp;quot;&quot;/&gt;&lt;property id=&quot;20307&quot; value=&quot;315&quot;/&gt;&lt;/object&gt;&lt;object type=&quot;3&quot; unique_id=&quot;21406&quot;&gt;&lt;property id=&quot;20148&quot; value=&quot;5&quot;/&gt;&lt;property id=&quot;20300&quot; value=&quot;Slide 34 - &amp;quot;Other&amp;quot;&quot;/&gt;&lt;property id=&quot;20307&quot; value=&quot;316&quot;/&gt;&lt;/object&gt;&lt;object type=&quot;3&quot; unique_id=&quot;21407&quot;&gt;&lt;property id=&quot;20148&quot; value=&quot;5&quot;/&gt;&lt;property id=&quot;20300&quot; value=&quot;Slide 37 - &amp;quot;Questions &amp;quot;&quot;/&gt;&lt;property id=&quot;20307&quot; value=&quot;322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1834</Words>
  <Application>Microsoft Office PowerPoint</Application>
  <PresentationFormat>On-screen Show (4:3)</PresentationFormat>
  <Paragraphs>347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Networking trio design template</vt:lpstr>
      <vt:lpstr>Jobs for Veterans State Grant (JVSG) Program Refocusing and Front-line American Job Center (AJC) Staff</vt:lpstr>
      <vt:lpstr>Where are you?</vt:lpstr>
      <vt:lpstr>Moderator</vt:lpstr>
      <vt:lpstr>Agenda</vt:lpstr>
      <vt:lpstr>Presenters-Introductions</vt:lpstr>
      <vt:lpstr>Presenter</vt:lpstr>
      <vt:lpstr>Presenter</vt:lpstr>
      <vt:lpstr>JVSG Refocusing Overview </vt:lpstr>
      <vt:lpstr>Presenters</vt:lpstr>
      <vt:lpstr>PowerPoint Presentation</vt:lpstr>
      <vt:lpstr>Refocusing Rationale </vt:lpstr>
      <vt:lpstr>Workforce System Staff </vt:lpstr>
      <vt:lpstr>Polling Question</vt:lpstr>
      <vt:lpstr>Polling Question</vt:lpstr>
      <vt:lpstr>What does refocusing mean?</vt:lpstr>
      <vt:lpstr>PowerPoint Presentation</vt:lpstr>
      <vt:lpstr>SBE categories </vt:lpstr>
      <vt:lpstr>PowerPoint Presentation</vt:lpstr>
      <vt:lpstr>Polling Question</vt:lpstr>
      <vt:lpstr>Referral</vt:lpstr>
      <vt:lpstr>Responsibility </vt:lpstr>
      <vt:lpstr>Responsibility </vt:lpstr>
      <vt:lpstr>Responsibility </vt:lpstr>
      <vt:lpstr>Responsibility </vt:lpstr>
      <vt:lpstr>Examples of Integrated AJC Intake and Assessment Promising Practices</vt:lpstr>
      <vt:lpstr>Performance Measurement</vt:lpstr>
      <vt:lpstr>Performance Measurement</vt:lpstr>
      <vt:lpstr>Performance Measurement</vt:lpstr>
      <vt:lpstr>Performance Measurement</vt:lpstr>
      <vt:lpstr>Effects of Refocusing Across Programs</vt:lpstr>
      <vt:lpstr>Additional Changes Beyond Refocusing </vt:lpstr>
      <vt:lpstr>Federal Monitoring </vt:lpstr>
      <vt:lpstr>What this means for the Gold Card?</vt:lpstr>
      <vt:lpstr>Other</vt:lpstr>
      <vt:lpstr>Reminder…</vt:lpstr>
      <vt:lpstr>Resources</vt:lpstr>
      <vt:lpstr>Questions </vt:lpstr>
      <vt:lpstr>Follow-up Questions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2014-05-08T15:36:06Z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