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3" r:id="rId1"/>
  </p:sldMasterIdLst>
  <p:notesMasterIdLst>
    <p:notesMasterId r:id="rId3"/>
  </p:notesMasterIdLst>
  <p:sldIdLst>
    <p:sldId id="297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474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83002" autoAdjust="0"/>
  </p:normalViewPr>
  <p:slideViewPr>
    <p:cSldViewPr>
      <p:cViewPr>
        <p:scale>
          <a:sx n="80" d="100"/>
          <a:sy n="80" d="100"/>
        </p:scale>
        <p:origin x="-82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228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7E0071-00F4-4E10-9D54-AF8D99A8A3A0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C97589-81B3-48A3-8226-3514F33742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8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iddle BG"/>
          <p:cNvSpPr/>
          <p:nvPr/>
        </p:nvSpPr>
        <p:spPr>
          <a:xfrm>
            <a:off x="0" y="2667000"/>
            <a:ext cx="9144000" cy="241958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ooter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ubTitle Back"/>
          <p:cNvSpPr/>
          <p:nvPr/>
        </p:nvSpPr>
        <p:spPr>
          <a:xfrm>
            <a:off x="4176712" y="4545808"/>
            <a:ext cx="4953000" cy="1828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81000" y="2869408"/>
            <a:ext cx="8458200" cy="1676400"/>
          </a:xfrm>
          <a:prstGeom prst="rect">
            <a:avLst/>
          </a:prstGeom>
        </p:spPr>
        <p:txBody>
          <a:bodyPr>
            <a:normAutofit/>
            <a:scene3d>
              <a:camera prst="perspectiveAbove"/>
              <a:lightRig rig="threePt" dir="t"/>
            </a:scene3d>
          </a:bodyPr>
          <a:lstStyle>
            <a:lvl1pPr>
              <a:defRPr sz="3200" b="1" cap="none" spc="0" baseline="0">
                <a:ln w="17780" cmpd="sng">
                  <a:noFill/>
                  <a:prstDash val="solid"/>
                  <a:miter lim="800000"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Webinar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724400" y="4876800"/>
            <a:ext cx="4343400" cy="11430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Webinar 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01723B91-CE10-4F20-890A-0852E224685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2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76" y="4419600"/>
            <a:ext cx="186537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70881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381000" y="860595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prstClr val="white"/>
                </a:solidFill>
              </a:rPr>
              <a:t>Welcome to Workforce</a:t>
            </a:r>
            <a:r>
              <a:rPr lang="en-US" sz="2000" b="1" baseline="30000" dirty="0" smtClean="0">
                <a:solidFill>
                  <a:prstClr val="white"/>
                </a:solidFill>
              </a:rPr>
              <a:t>3</a:t>
            </a:r>
            <a:r>
              <a:rPr lang="en-US" sz="2000" b="1" dirty="0" smtClean="0">
                <a:solidFill>
                  <a:prstClr val="white"/>
                </a:solidFill>
              </a:rPr>
              <a:t> One</a:t>
            </a:r>
            <a:endParaRPr lang="en-US" sz="2000" b="1" dirty="0">
              <a:solidFill>
                <a:prstClr val="white"/>
              </a:solidFill>
            </a:endParaRPr>
          </a:p>
        </p:txBody>
      </p:sp>
      <p:grpSp>
        <p:nvGrpSpPr>
          <p:cNvPr id="13" name="Header"/>
          <p:cNvGrpSpPr/>
          <p:nvPr/>
        </p:nvGrpSpPr>
        <p:grpSpPr>
          <a:xfrm>
            <a:off x="2894" y="-152400"/>
            <a:ext cx="9144000" cy="2819400"/>
            <a:chOff x="0" y="0"/>
            <a:chExt cx="9144000" cy="2819400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0"/>
              <a:ext cx="9144000" cy="2667000"/>
            </a:xfrm>
            <a:prstGeom prst="rect">
              <a:avLst/>
            </a:prstGeom>
            <a:solidFill>
              <a:schemeClr val="accent1">
                <a:lumMod val="7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2667000"/>
              <a:ext cx="91440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2133600" y="4572000"/>
            <a:ext cx="2209800" cy="483392"/>
            <a:chOff x="2133600" y="4572000"/>
            <a:chExt cx="2209800" cy="483392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3600" y="4572000"/>
              <a:ext cx="483392" cy="48339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 userDrawn="1"/>
          </p:nvSpPr>
          <p:spPr>
            <a:xfrm>
              <a:off x="2590800" y="4572000"/>
              <a:ext cx="1752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US" sz="900" b="1" i="1" kern="800" dirty="0" smtClean="0">
                  <a:solidFill>
                    <a:srgbClr val="1F497D">
                      <a:lumMod val="75000"/>
                    </a:srgbClr>
                  </a:solidFill>
                  <a:latin typeface="Arial" pitchFamily="34" charset="0"/>
                  <a:cs typeface="Arial" pitchFamily="34" charset="0"/>
                </a:rPr>
                <a:t>U.S. Department of Labor</a:t>
              </a:r>
            </a:p>
            <a:p>
              <a:pPr>
                <a:lnSpc>
                  <a:spcPts val="1000"/>
                </a:lnSpc>
              </a:pPr>
              <a:r>
                <a:rPr lang="en-US" sz="900" i="1" kern="800" dirty="0" smtClean="0">
                  <a:solidFill>
                    <a:srgbClr val="1F497D">
                      <a:lumMod val="75000"/>
                    </a:srgbClr>
                  </a:solidFill>
                  <a:latin typeface="Arial" pitchFamily="34" charset="0"/>
                  <a:cs typeface="Arial" pitchFamily="34" charset="0"/>
                </a:rPr>
                <a:t>Employment and Training Administration</a:t>
              </a:r>
              <a:endParaRPr lang="en-US" sz="900" i="1" kern="800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370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defRPr sz="2800" baseline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497D"/>
                </a:solidFill>
              </a:rPr>
              <a:t>Webinar Title Here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#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416675"/>
            <a:ext cx="2133600" cy="365125"/>
          </a:xfrm>
        </p:spPr>
        <p:txBody>
          <a:bodyPr/>
          <a:lstStyle/>
          <a:p>
            <a:fld id="{01723B91-CE10-4F20-890A-0852E224685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65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1F497D"/>
                </a:solidFill>
              </a:rPr>
              <a:t>Webinar Title Here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#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82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 anchor="ctr" anchorCtr="1"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cap="none" spc="0" baseline="0" dirty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497D"/>
                </a:solidFill>
              </a:rPr>
              <a:t>Webinar Title Here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#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9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497D"/>
                </a:solidFill>
              </a:rPr>
              <a:t>Webinar Title Here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#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68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1F497D"/>
                </a:solidFill>
              </a:rPr>
              <a:t>Webinar Title Here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#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63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1F497D"/>
                </a:solidFill>
              </a:rPr>
              <a:t>Webinar Title Here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#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5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1F497D"/>
                </a:solidFill>
              </a:rPr>
              <a:t>Webinar Title Here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#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0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BG Accent 1"/>
          <p:cNvSpPr/>
          <p:nvPr/>
        </p:nvSpPr>
        <p:spPr>
          <a:xfrm>
            <a:off x="-9526" y="0"/>
            <a:ext cx="9153525" cy="1097280"/>
          </a:xfrm>
          <a:prstGeom prst="rect">
            <a:avLst/>
          </a:prstGeom>
          <a:solidFill>
            <a:srgbClr val="376092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>
                <a:solidFill>
                  <a:srgbClr val="1F497D"/>
                </a:solidFill>
              </a:rPr>
              <a:t>Webinar Title Here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#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3246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5B75F7A-516D-4850-9A30-35A47BF6499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00800"/>
            <a:ext cx="984849" cy="482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2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1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32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2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»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  LMI Presentation Outline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1" y="533400"/>
            <a:ext cx="1663700" cy="533399"/>
          </a:xfr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200" dirty="0" smtClean="0"/>
              <a:t>1. What’s LMI, and who produces it?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#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27097" y="1143000"/>
            <a:ext cx="1978860" cy="761999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50" dirty="0" smtClean="0">
                <a:solidFill>
                  <a:srgbClr val="1F497D"/>
                </a:solidFill>
              </a:rPr>
              <a:t>2. Avoiding mistakes, &amp; understanding key terms </a:t>
            </a:r>
            <a:endParaRPr lang="en-US" sz="1450" dirty="0">
              <a:solidFill>
                <a:srgbClr val="1F497D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916527" y="1992744"/>
            <a:ext cx="1806894" cy="526473"/>
          </a:xfrm>
          <a:prstGeom prst="rect">
            <a:avLst/>
          </a:prstGeom>
          <a:solidFill>
            <a:srgbClr val="FFFF99"/>
          </a:solidFill>
          <a:ln w="19050">
            <a:solidFill>
              <a:srgbClr val="7030A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500" dirty="0" smtClean="0">
                <a:solidFill>
                  <a:srgbClr val="1F497D"/>
                </a:solidFill>
              </a:rPr>
              <a:t>3. Best sources for state &amp; local LMI</a:t>
            </a:r>
            <a:endParaRPr lang="en-US" sz="1500" dirty="0">
              <a:solidFill>
                <a:srgbClr val="1F497D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970034" y="2606391"/>
            <a:ext cx="1524000" cy="66963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solidFill>
                  <a:srgbClr val="1F497D"/>
                </a:solidFill>
              </a:rPr>
              <a:t>4. Best rural </a:t>
            </a:r>
            <a:r>
              <a:rPr lang="en-US" sz="1400" dirty="0">
                <a:solidFill>
                  <a:srgbClr val="1F497D"/>
                </a:solidFill>
              </a:rPr>
              <a:t>and </a:t>
            </a:r>
            <a:r>
              <a:rPr lang="en-US" sz="1400" dirty="0" smtClean="0">
                <a:solidFill>
                  <a:srgbClr val="1F497D"/>
                </a:solidFill>
              </a:rPr>
              <a:t>farmworker data sources </a:t>
            </a:r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2034" y="3364962"/>
            <a:ext cx="1487666" cy="830997"/>
          </a:xfrm>
          <a:prstGeom prst="rect">
            <a:avLst/>
          </a:prstGeom>
          <a:solidFill>
            <a:srgbClr val="FFCCFF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</a:rPr>
              <a:t>5. Which jobs are growing, which aren’t?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2636" y="3318796"/>
            <a:ext cx="1326574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Employment</a:t>
            </a:r>
            <a:r>
              <a:rPr lang="en-US" sz="1400" dirty="0" smtClean="0">
                <a:solidFill>
                  <a:prstClr val="black"/>
                </a:solidFill>
              </a:rPr>
              <a:t>  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2636" y="3626573"/>
            <a:ext cx="1326574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Job vacancies  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7254" y="3943338"/>
            <a:ext cx="1326574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Projections 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10800000">
            <a:off x="2051047" y="3642291"/>
            <a:ext cx="1443182" cy="226551"/>
          </a:xfrm>
          <a:prstGeom prst="rightArrow">
            <a:avLst/>
          </a:prstGeom>
          <a:solidFill>
            <a:srgbClr val="FF0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441853" y="4343400"/>
            <a:ext cx="2077667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500" dirty="0" smtClean="0">
                <a:solidFill>
                  <a:srgbClr val="1F497D"/>
                </a:solidFill>
              </a:rPr>
              <a:t>6. Which growing jobs are “good” jobs? </a:t>
            </a:r>
            <a:endParaRPr lang="en-US" sz="1500" dirty="0">
              <a:solidFill>
                <a:srgbClr val="1F497D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43556" y="5085998"/>
            <a:ext cx="2428843" cy="5264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7. How much education and training are required?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971988" y="2812999"/>
            <a:ext cx="990600" cy="266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Pay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971988" y="3079699"/>
            <a:ext cx="990600" cy="266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Benefits</a:t>
            </a:r>
            <a:r>
              <a:rPr lang="en-US" sz="1400" dirty="0" smtClean="0">
                <a:solidFill>
                  <a:srgbClr val="1F497D"/>
                </a:solidFill>
              </a:rPr>
              <a:t> </a:t>
            </a:r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971988" y="3347887"/>
            <a:ext cx="990600" cy="266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Layoffs</a:t>
            </a:r>
            <a:r>
              <a:rPr lang="en-US" sz="1400" dirty="0" smtClean="0">
                <a:solidFill>
                  <a:srgbClr val="1F497D"/>
                </a:solidFill>
              </a:rPr>
              <a:t> </a:t>
            </a:r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971988" y="3871880"/>
            <a:ext cx="990600" cy="266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Safety </a:t>
            </a:r>
            <a:r>
              <a:rPr lang="en-US" sz="1400" dirty="0" smtClean="0">
                <a:solidFill>
                  <a:srgbClr val="1F497D"/>
                </a:solidFill>
              </a:rPr>
              <a:t> </a:t>
            </a:r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971988" y="3618733"/>
            <a:ext cx="990600" cy="266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Hours </a:t>
            </a:r>
            <a:r>
              <a:rPr lang="en-US" sz="1400" dirty="0" smtClean="0">
                <a:solidFill>
                  <a:srgbClr val="1F497D"/>
                </a:solidFill>
              </a:rPr>
              <a:t> </a:t>
            </a:r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18783047">
            <a:off x="6089436" y="3736471"/>
            <a:ext cx="891050" cy="231961"/>
          </a:xfrm>
          <a:prstGeom prst="rightArrow">
            <a:avLst/>
          </a:prstGeom>
          <a:solidFill>
            <a:srgbClr val="FF0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19521" y="5736032"/>
            <a:ext cx="22098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1F497D"/>
                </a:solidFill>
              </a:rPr>
              <a:t>8. KEY E-TOOLS TO FIND DATA &amp; INFO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084693" y="5357316"/>
            <a:ext cx="2802082" cy="266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i="1" dirty="0" smtClean="0">
                <a:solidFill>
                  <a:prstClr val="black"/>
                </a:solidFill>
              </a:rPr>
              <a:t>my Skills, my Future </a:t>
            </a:r>
            <a:endParaRPr lang="en-US" sz="1400" i="1" dirty="0">
              <a:solidFill>
                <a:prstClr val="black"/>
              </a:solidFill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084693" y="5624016"/>
            <a:ext cx="2802082" cy="266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i="1" dirty="0" smtClean="0">
                <a:solidFill>
                  <a:prstClr val="black"/>
                </a:solidFill>
              </a:rPr>
              <a:t>My Next Move </a:t>
            </a:r>
            <a:endParaRPr lang="en-US" sz="1400" i="1" dirty="0">
              <a:solidFill>
                <a:srgbClr val="1F497D"/>
              </a:solidFill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1084693" y="5892204"/>
            <a:ext cx="2802082" cy="266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i="1" dirty="0" smtClean="0">
                <a:solidFill>
                  <a:prstClr val="black"/>
                </a:solidFill>
              </a:rPr>
              <a:t>Occupational Outlook Handbook </a:t>
            </a:r>
            <a:endParaRPr lang="en-US" sz="1400" i="1" dirty="0">
              <a:solidFill>
                <a:srgbClr val="1F497D"/>
              </a:solidFill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084693" y="6416197"/>
            <a:ext cx="2802082" cy="266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US.jobs </a:t>
            </a:r>
            <a:r>
              <a:rPr lang="en-US" sz="1400" dirty="0" smtClean="0">
                <a:solidFill>
                  <a:srgbClr val="1F497D"/>
                </a:solidFill>
              </a:rPr>
              <a:t> </a:t>
            </a:r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084693" y="6163050"/>
            <a:ext cx="2802082" cy="266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State-specific tools </a:t>
            </a:r>
            <a:r>
              <a:rPr lang="en-US" sz="1400" dirty="0" smtClean="0">
                <a:solidFill>
                  <a:srgbClr val="1F497D"/>
                </a:solidFill>
              </a:rPr>
              <a:t> </a:t>
            </a:r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 rot="10800000">
            <a:off x="4343400" y="5879246"/>
            <a:ext cx="1616074" cy="359901"/>
          </a:xfrm>
          <a:prstGeom prst="rightArrow">
            <a:avLst/>
          </a:prstGeom>
          <a:solidFill>
            <a:srgbClr val="FF0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1404&quot;&gt;&lt;object type=&quot;3&quot; unique_id=&quot;11593&quot;&gt;&lt;property id=&quot;20148&quot; value=&quot;5&quot;/&gt;&lt;property id=&quot;20300&quot; value=&quot;Slide 1 - &amp;quot;  LMI Presentation Outline &amp;quot;&quot;/&gt;&lt;property id=&quot;20307&quot; value=&quot;297&quot;/&gt;&lt;/object&gt;&lt;/object&gt;&lt;object type=&quot;8&quot; unique_id=&quot;114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Networking trio design 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79646"/>
      </a:accent2>
      <a:accent3>
        <a:srgbClr val="9BBB59"/>
      </a:accent3>
      <a:accent4>
        <a:srgbClr val="8064A2"/>
      </a:accent4>
      <a:accent5>
        <a:srgbClr val="4BACC6"/>
      </a:accent5>
      <a:accent6>
        <a:srgbClr val="C0504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Networking trio design template</Template>
  <TotalTime>0</TotalTime>
  <Words>105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1_Networking trio design template</vt:lpstr>
      <vt:lpstr>  LMI Presentation Outline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2009-09-02T19:35:42Z</dcterms:created>
  <dcterms:modified xsi:type="dcterms:W3CDTF">2013-04-24T14:16:29Z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TC102413891033</vt:lpwstr>
  </property>
</Properties>
</file>