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</p:sldMasterIdLst>
  <p:notesMasterIdLst>
    <p:notesMasterId r:id="rId24"/>
  </p:notesMasterIdLst>
  <p:sldIdLst>
    <p:sldId id="256" r:id="rId2"/>
    <p:sldId id="264" r:id="rId3"/>
    <p:sldId id="266" r:id="rId4"/>
    <p:sldId id="261" r:id="rId5"/>
    <p:sldId id="286" r:id="rId6"/>
    <p:sldId id="287" r:id="rId7"/>
    <p:sldId id="295" r:id="rId8"/>
    <p:sldId id="296" r:id="rId9"/>
    <p:sldId id="297" r:id="rId10"/>
    <p:sldId id="298" r:id="rId11"/>
    <p:sldId id="294" r:id="rId12"/>
    <p:sldId id="292" r:id="rId13"/>
    <p:sldId id="271" r:id="rId14"/>
    <p:sldId id="291" r:id="rId15"/>
    <p:sldId id="289" r:id="rId16"/>
    <p:sldId id="290" r:id="rId17"/>
    <p:sldId id="293" r:id="rId18"/>
    <p:sldId id="279" r:id="rId19"/>
    <p:sldId id="276" r:id="rId20"/>
    <p:sldId id="281" r:id="rId21"/>
    <p:sldId id="283" r:id="rId22"/>
    <p:sldId id="262" r:id="rId23"/>
  </p:sldIdLst>
  <p:sldSz cx="9144000" cy="6858000" type="screen4x3"/>
  <p:notesSz cx="7010400" cy="92964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474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61939" autoAdjust="0"/>
  </p:normalViewPr>
  <p:slideViewPr>
    <p:cSldViewPr>
      <p:cViewPr varScale="1">
        <p:scale>
          <a:sx n="46" d="100"/>
          <a:sy n="46" d="100"/>
        </p:scale>
        <p:origin x="207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endParaRPr lang="en-US" sz="24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204969" custLinFactNeighborX="-190" custLinFactNeighborY="-13254"/>
      <dgm:spPr/>
      <dgm:t>
        <a:bodyPr/>
        <a:lstStyle/>
        <a:p>
          <a:endParaRPr lang="en-US"/>
        </a:p>
      </dgm:t>
    </dgm:pt>
    <dgm:pt modelId="{326860F1-B8CF-451E-A26A-39B929BC3F19}" type="pres">
      <dgm:prSet presAssocID="{FC9D8059-D2E0-4C91-8D8D-A79D1FB79854}" presName="rootConnector" presStyleLbl="node1" presStyleIdx="0" presStyleCnt="1"/>
      <dgm:spPr/>
      <dgm:t>
        <a:bodyPr/>
        <a:lstStyle/>
        <a:p>
          <a:endParaRPr lang="en-US"/>
        </a:p>
      </dgm:t>
    </dgm:pt>
    <dgm:pt modelId="{2E4345B9-8324-4DBE-9681-CF7D074FAF45}" type="pres">
      <dgm:prSet presAssocID="{FC9D8059-D2E0-4C91-8D8D-A79D1FB79854}" presName="childShape" presStyleCnt="0"/>
      <dgm:spPr/>
    </dgm:pt>
  </dgm:ptLst>
  <dgm:cxnLst>
    <dgm:cxn modelId="{D3A452A9-49CF-4FA0-81FC-741B322D3292}" type="presOf" srcId="{9F318CA6-08AB-4ABE-B349-676605B65D6C}" destId="{855749C9-25BC-45AC-B787-9457C050449F}" srcOrd="0" destOrd="0" presId="urn:microsoft.com/office/officeart/2005/8/layout/hierarchy3"/>
    <dgm:cxn modelId="{099B901F-4AFB-47AF-898B-00CCE694D60A}" type="presOf" srcId="{FC9D8059-D2E0-4C91-8D8D-A79D1FB79854}" destId="{7A996C81-500F-4B1F-B5A4-1B476941A02A}" srcOrd="0" destOrd="0" presId="urn:microsoft.com/office/officeart/2005/8/layout/hierarchy3"/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114106B1-43B1-4B3C-ADAC-E4A43F1785C3}" type="presOf" srcId="{FC9D8059-D2E0-4C91-8D8D-A79D1FB79854}" destId="{326860F1-B8CF-451E-A26A-39B929BC3F19}" srcOrd="1" destOrd="0" presId="urn:microsoft.com/office/officeart/2005/8/layout/hierarchy3"/>
    <dgm:cxn modelId="{7EF28992-F00F-4D78-A0D5-365E332B0690}" type="presParOf" srcId="{855749C9-25BC-45AC-B787-9457C050449F}" destId="{1E4DC371-F7C6-47CE-B90E-1AFFF13B3F0E}" srcOrd="0" destOrd="0" presId="urn:microsoft.com/office/officeart/2005/8/layout/hierarchy3"/>
    <dgm:cxn modelId="{4509DA01-63A2-4E92-B7E4-40E36F5EFF14}" type="presParOf" srcId="{1E4DC371-F7C6-47CE-B90E-1AFFF13B3F0E}" destId="{77B1561D-399D-4DFB-9AB8-7B690400EE7B}" srcOrd="0" destOrd="0" presId="urn:microsoft.com/office/officeart/2005/8/layout/hierarchy3"/>
    <dgm:cxn modelId="{4312DB92-25E6-4259-BA18-B58E1D3D8703}" type="presParOf" srcId="{77B1561D-399D-4DFB-9AB8-7B690400EE7B}" destId="{7A996C81-500F-4B1F-B5A4-1B476941A02A}" srcOrd="0" destOrd="0" presId="urn:microsoft.com/office/officeart/2005/8/layout/hierarchy3"/>
    <dgm:cxn modelId="{97590A26-4F8B-4FCA-B17C-DC84E7B74B41}" type="presParOf" srcId="{77B1561D-399D-4DFB-9AB8-7B690400EE7B}" destId="{326860F1-B8CF-451E-A26A-39B929BC3F19}" srcOrd="1" destOrd="0" presId="urn:microsoft.com/office/officeart/2005/8/layout/hierarchy3"/>
    <dgm:cxn modelId="{BB979728-E3AA-4A94-A23B-CD6E22C07B90}" type="presParOf" srcId="{1E4DC371-F7C6-47CE-B90E-1AFFF13B3F0E}" destId="{2E4345B9-8324-4DBE-9681-CF7D074FAF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endParaRPr lang="en-US" sz="24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204969" custLinFactNeighborX="-190" custLinFactNeighborY="-13254"/>
      <dgm:spPr/>
      <dgm:t>
        <a:bodyPr/>
        <a:lstStyle/>
        <a:p>
          <a:endParaRPr lang="en-US"/>
        </a:p>
      </dgm:t>
    </dgm:pt>
    <dgm:pt modelId="{326860F1-B8CF-451E-A26A-39B929BC3F19}" type="pres">
      <dgm:prSet presAssocID="{FC9D8059-D2E0-4C91-8D8D-A79D1FB79854}" presName="rootConnector" presStyleLbl="node1" presStyleIdx="0" presStyleCnt="1"/>
      <dgm:spPr/>
      <dgm:t>
        <a:bodyPr/>
        <a:lstStyle/>
        <a:p>
          <a:endParaRPr lang="en-US"/>
        </a:p>
      </dgm:t>
    </dgm:pt>
    <dgm:pt modelId="{2E4345B9-8324-4DBE-9681-CF7D074FAF45}" type="pres">
      <dgm:prSet presAssocID="{FC9D8059-D2E0-4C91-8D8D-A79D1FB79854}" presName="childShape" presStyleCnt="0"/>
      <dgm:spPr/>
    </dgm:pt>
  </dgm:ptLst>
  <dgm:cxnLst>
    <dgm:cxn modelId="{F75F92A3-82AF-46A2-9230-D0D7F00D6404}" type="presOf" srcId="{FC9D8059-D2E0-4C91-8D8D-A79D1FB79854}" destId="{7A996C81-500F-4B1F-B5A4-1B476941A02A}" srcOrd="0" destOrd="0" presId="urn:microsoft.com/office/officeart/2005/8/layout/hierarchy3"/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ED3EA427-5781-4220-80EE-867EC38F30D4}" type="presOf" srcId="{9F318CA6-08AB-4ABE-B349-676605B65D6C}" destId="{855749C9-25BC-45AC-B787-9457C050449F}" srcOrd="0" destOrd="0" presId="urn:microsoft.com/office/officeart/2005/8/layout/hierarchy3"/>
    <dgm:cxn modelId="{D6636C02-46FB-46DF-81B6-1695DD541AB9}" type="presOf" srcId="{FC9D8059-D2E0-4C91-8D8D-A79D1FB79854}" destId="{326860F1-B8CF-451E-A26A-39B929BC3F19}" srcOrd="1" destOrd="0" presId="urn:microsoft.com/office/officeart/2005/8/layout/hierarchy3"/>
    <dgm:cxn modelId="{1FC6C25C-F912-496D-8508-1F4BC172A778}" type="presParOf" srcId="{855749C9-25BC-45AC-B787-9457C050449F}" destId="{1E4DC371-F7C6-47CE-B90E-1AFFF13B3F0E}" srcOrd="0" destOrd="0" presId="urn:microsoft.com/office/officeart/2005/8/layout/hierarchy3"/>
    <dgm:cxn modelId="{9F99E54A-7D7B-483A-B8D9-33E964BE119B}" type="presParOf" srcId="{1E4DC371-F7C6-47CE-B90E-1AFFF13B3F0E}" destId="{77B1561D-399D-4DFB-9AB8-7B690400EE7B}" srcOrd="0" destOrd="0" presId="urn:microsoft.com/office/officeart/2005/8/layout/hierarchy3"/>
    <dgm:cxn modelId="{ED436A5F-8CE1-469A-9F93-43A87D71DB79}" type="presParOf" srcId="{77B1561D-399D-4DFB-9AB8-7B690400EE7B}" destId="{7A996C81-500F-4B1F-B5A4-1B476941A02A}" srcOrd="0" destOrd="0" presId="urn:microsoft.com/office/officeart/2005/8/layout/hierarchy3"/>
    <dgm:cxn modelId="{251FB509-0C09-4D4B-9072-8E4277ECE89C}" type="presParOf" srcId="{77B1561D-399D-4DFB-9AB8-7B690400EE7B}" destId="{326860F1-B8CF-451E-A26A-39B929BC3F19}" srcOrd="1" destOrd="0" presId="urn:microsoft.com/office/officeart/2005/8/layout/hierarchy3"/>
    <dgm:cxn modelId="{C6AD99C4-560C-4C6F-8D32-7D58C48721D7}" type="presParOf" srcId="{1E4DC371-F7C6-47CE-B90E-1AFFF13B3F0E}" destId="{2E4345B9-8324-4DBE-9681-CF7D074FAF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3" y="102223"/>
          <a:ext cx="8376408" cy="1505810"/>
        </a:xfrm>
        <a:prstGeom prst="roundRect">
          <a:avLst>
            <a:gd name="adj" fmla="val 10000"/>
          </a:avLst>
        </a:prstGeom>
        <a:noFill/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44107" y="146327"/>
        <a:ext cx="8288200" cy="1417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3" y="102223"/>
          <a:ext cx="8376408" cy="1505810"/>
        </a:xfrm>
        <a:prstGeom prst="roundRect">
          <a:avLst>
            <a:gd name="adj" fmla="val 10000"/>
          </a:avLst>
        </a:prstGeom>
        <a:noFill/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44107" y="146327"/>
        <a:ext cx="8288200" cy="1417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7E0071-00F4-4E10-9D54-AF8D99A8A3A0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C97589-81B3-48A3-8226-3514F33742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8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654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552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994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FEFCB4-133D-42CB-97EE-C31A86A3BD0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8760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08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612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53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9415" indent="-349415" defTabSz="931774" eaLnBrk="0" fontAlgn="base" hangingPunct="0">
              <a:spcBef>
                <a:spcPts val="611"/>
              </a:spcBef>
              <a:spcAft>
                <a:spcPts val="611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en-US" sz="2400" kern="0" dirty="0" smtClean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417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00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60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 defTabSz="931774" fontAlgn="base">
              <a:spcBef>
                <a:spcPts val="1223"/>
              </a:spcBef>
              <a:spcAft>
                <a:spcPts val="1223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475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074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11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177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FEFCB4-133D-42CB-97EE-C31A86A3BD0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3999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177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606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ddle BG"/>
          <p:cNvSpPr/>
          <p:nvPr/>
        </p:nvSpPr>
        <p:spPr>
          <a:xfrm>
            <a:off x="0" y="2667000"/>
            <a:ext cx="9144000" cy="24195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oter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ubTitle Back"/>
          <p:cNvSpPr/>
          <p:nvPr/>
        </p:nvSpPr>
        <p:spPr>
          <a:xfrm>
            <a:off x="4176712" y="4545808"/>
            <a:ext cx="4953000" cy="1828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1000" y="2869408"/>
            <a:ext cx="8458200" cy="1676400"/>
          </a:xfrm>
          <a:prstGeom prst="rect">
            <a:avLst/>
          </a:prstGeom>
        </p:spPr>
        <p:txBody>
          <a:bodyPr>
            <a:normAutofit/>
            <a:scene3d>
              <a:camera prst="perspectiveAbove"/>
              <a:lightRig rig="threePt" dir="t"/>
            </a:scene3d>
          </a:bodyPr>
          <a:lstStyle>
            <a:lvl1pPr>
              <a:defRPr sz="3200" b="1" cap="none" spc="0" baseline="0">
                <a:ln w="17780" cmpd="sng">
                  <a:noFill/>
                  <a:prstDash val="solid"/>
                  <a:miter lim="800000"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724400" y="4876800"/>
            <a:ext cx="4343400" cy="1143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Webinar Subtitle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6" y="4419600"/>
            <a:ext cx="186537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7088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381000" y="860595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Welcome</a:t>
            </a:r>
            <a:r>
              <a:rPr lang="en-US" sz="2000" b="1" baseline="0" dirty="0" smtClean="0">
                <a:solidFill>
                  <a:schemeClr val="bg1"/>
                </a:solidFill>
              </a:rPr>
              <a:t> to </a:t>
            </a:r>
            <a:r>
              <a:rPr lang="en-US" sz="2000" b="1" dirty="0" smtClean="0">
                <a:solidFill>
                  <a:schemeClr val="bg1"/>
                </a:solidFill>
              </a:rPr>
              <a:t>Workforce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3</a:t>
            </a:r>
            <a:r>
              <a:rPr lang="en-US" sz="2000" b="1" baseline="0" dirty="0" smtClean="0">
                <a:solidFill>
                  <a:schemeClr val="bg1"/>
                </a:solidFill>
              </a:rPr>
              <a:t> One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13" name="Header"/>
          <p:cNvGrpSpPr/>
          <p:nvPr/>
        </p:nvGrpSpPr>
        <p:grpSpPr>
          <a:xfrm>
            <a:off x="2894" y="-152400"/>
            <a:ext cx="9144000" cy="2819400"/>
            <a:chOff x="0" y="0"/>
            <a:chExt cx="9144000" cy="28194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2667000"/>
            </a:xfrm>
            <a:prstGeom prst="rect">
              <a:avLst/>
            </a:prstGeom>
            <a:solidFill>
              <a:schemeClr val="accent1">
                <a:lumMod val="7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667000"/>
              <a:ext cx="91440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 dirty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2133600" y="4572000"/>
            <a:ext cx="2209800" cy="483392"/>
            <a:chOff x="2133600" y="4572000"/>
            <a:chExt cx="2209800" cy="483392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4572000"/>
              <a:ext cx="483392" cy="48339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 userDrawn="1"/>
          </p:nvSpPr>
          <p:spPr>
            <a:xfrm>
              <a:off x="2590800" y="4572000"/>
              <a:ext cx="17526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1" kern="800" spc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U.S. Department</a:t>
              </a:r>
              <a:r>
                <a:rPr lang="en-US" sz="900" b="1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of Labor</a:t>
              </a:r>
            </a:p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Employment and Training Administration</a:t>
              </a:r>
              <a:endParaRPr lang="en-US" sz="900" b="0" i="1" kern="800" spc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80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cap="none" spc="0" baseline="0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BG Accent 1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7609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B75F7A-516D-4850-9A30-35A47BF649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984849" cy="48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»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Gillian.Gabelmann@wasburn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kforce3one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819400"/>
            <a:ext cx="8458200" cy="1676400"/>
          </a:xfrm>
        </p:spPr>
        <p:txBody>
          <a:bodyPr/>
          <a:lstStyle/>
          <a:p>
            <a:r>
              <a:rPr lang="en-US" dirty="0" smtClean="0"/>
              <a:t>Participant Placement Strategies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572000"/>
            <a:ext cx="4953000" cy="1752600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Webinar Date: </a:t>
            </a:r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a typeface="+mj-ea"/>
              </a:rPr>
              <a:t>May 8th, 2014</a:t>
            </a:r>
          </a:p>
          <a:p>
            <a:pPr algn="l"/>
            <a:endParaRPr lang="en-US" sz="1600" dirty="0" smtClean="0">
              <a:ln w="17780" cmpd="sng">
                <a:noFill/>
                <a:prstDash val="solid"/>
                <a:miter lim="800000"/>
              </a:ln>
              <a:ea typeface="+mj-ea"/>
            </a:endParaRPr>
          </a:p>
          <a:p>
            <a:pPr algn="l"/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U.S</a:t>
            </a:r>
            <a:r>
              <a:rPr lang="en-US" sz="1600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. </a:t>
            </a: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Department of Labor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Employment </a:t>
            </a:r>
            <a:r>
              <a:rPr lang="en-US" sz="1600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and </a:t>
            </a: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Training Administration </a:t>
            </a:r>
            <a:endParaRPr lang="en-US" sz="1600" dirty="0">
              <a:ln w="17780" cmpd="sng">
                <a:noFill/>
                <a:prstDash val="solid"/>
                <a:miter lim="800000"/>
              </a:ln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4191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4904831"/>
            <a:ext cx="57099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patricia.dombrowski@bellevuecollege.edu</a:t>
            </a:r>
          </a:p>
          <a:p>
            <a:endParaRPr lang="en-US" sz="2400" b="1" dirty="0" smtClean="0"/>
          </a:p>
          <a:p>
            <a:pPr algn="ctr"/>
            <a:r>
              <a:rPr lang="en-US" sz="2400" b="1" dirty="0" smtClean="0"/>
              <a:t>Health eWorkforce Consortium</a:t>
            </a:r>
          </a:p>
          <a:p>
            <a:pPr algn="ctr"/>
            <a:endParaRPr lang="en-US" sz="2400" b="1" dirty="0" smtClean="0"/>
          </a:p>
          <a:p>
            <a:endParaRPr lang="en-US" sz="2400" b="1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781800" y="1371600"/>
            <a:ext cx="2362200" cy="35783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please contact </a:t>
            </a:r>
            <a:r>
              <a:rPr lang="en-US" dirty="0" smtClean="0"/>
              <a:t>me…we'd love </a:t>
            </a:r>
            <a:r>
              <a:rPr lang="en-US" dirty="0" smtClean="0"/>
              <a:t>to learn from you</a:t>
            </a:r>
          </a:p>
          <a:p>
            <a:pPr algn="ctr"/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588780" y="1066800"/>
            <a:ext cx="193020" cy="5777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03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Polling Question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999299605"/>
              </p:ext>
            </p:extLst>
          </p:nvPr>
        </p:nvGraphicFramePr>
        <p:xfrm>
          <a:off x="304800" y="1219200"/>
          <a:ext cx="8382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31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–"/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AE9C331-F284-46E4-A5EA-2F53F4985ED9}" type="slidenum">
              <a:rPr lang="en-US" altLang="en-US" sz="1200" smtClean="0">
                <a:solidFill>
                  <a:schemeClr val="tx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en-US" alt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331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–"/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</a:rPr>
              <a:t>#</a:t>
            </a:r>
          </a:p>
        </p:txBody>
      </p:sp>
      <p:pic>
        <p:nvPicPr>
          <p:cNvPr id="13318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14800"/>
            <a:ext cx="24606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3200400"/>
            <a:ext cx="6781800" cy="2492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2400"/>
              </a:spcAft>
              <a:buFont typeface="+mj-lt"/>
              <a:buAutoNum type="alphaLcParenR"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Very Challenging</a:t>
            </a:r>
          </a:p>
          <a:p>
            <a:pPr marL="457200" indent="-457200" fontAlgn="auto">
              <a:spcBef>
                <a:spcPts val="0"/>
              </a:spcBef>
              <a:spcAft>
                <a:spcPts val="2400"/>
              </a:spcAft>
              <a:buFont typeface="+mj-lt"/>
              <a:buAutoNum type="alphaLcParenR"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Somewhat Challenging</a:t>
            </a:r>
          </a:p>
          <a:p>
            <a:pPr marL="457200" indent="-457200" fontAlgn="auto">
              <a:spcBef>
                <a:spcPts val="0"/>
              </a:spcBef>
              <a:spcAft>
                <a:spcPts val="2400"/>
              </a:spcAft>
              <a:buFont typeface="+mj-lt"/>
              <a:buAutoNum type="alphaLcParenR"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Not very Challenging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2400"/>
              </a:spcAft>
              <a:defRPr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How challenging has it been for your TAACCCT project to establish effective participant placement strategies?</a:t>
            </a:r>
          </a:p>
        </p:txBody>
      </p:sp>
    </p:spTree>
    <p:extLst>
      <p:ext uri="{BB962C8B-B14F-4D97-AF65-F5344CB8AC3E}">
        <p14:creationId xmlns:p14="http://schemas.microsoft.com/office/powerpoint/2010/main" val="22035507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05000" y="2514600"/>
            <a:ext cx="5410200" cy="2590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dirty="0" smtClean="0"/>
              <a:t>Presenter: </a:t>
            </a:r>
          </a:p>
          <a:p>
            <a:pPr marL="0" indent="0" algn="ctr">
              <a:buNone/>
            </a:pPr>
            <a:r>
              <a:rPr lang="en-US" dirty="0"/>
              <a:t>Dr. Gillian Gabelmann</a:t>
            </a:r>
          </a:p>
          <a:p>
            <a:pPr marL="0" indent="0" algn="ctr">
              <a:buNone/>
            </a:pPr>
            <a:r>
              <a:rPr lang="en-US" dirty="0" smtClean="0"/>
              <a:t>TRAC-7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Washburn </a:t>
            </a:r>
            <a:r>
              <a:rPr lang="en-US" dirty="0"/>
              <a:t>Institute of Technology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77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</a:t>
            </a:r>
            <a:r>
              <a:rPr lang="en-US" dirty="0"/>
              <a:t>echnical </a:t>
            </a:r>
            <a:r>
              <a:rPr lang="en-US" u="sng" dirty="0"/>
              <a:t>R</a:t>
            </a:r>
            <a:r>
              <a:rPr lang="en-US" dirty="0"/>
              <a:t>e/Training</a:t>
            </a:r>
            <a:br>
              <a:rPr lang="en-US" dirty="0"/>
            </a:br>
            <a:r>
              <a:rPr lang="en-US" dirty="0"/>
              <a:t> to </a:t>
            </a:r>
            <a:r>
              <a:rPr lang="en-US" u="sng" dirty="0"/>
              <a:t>A</a:t>
            </a:r>
            <a:r>
              <a:rPr lang="en-US" dirty="0"/>
              <a:t>chieve </a:t>
            </a:r>
            <a:r>
              <a:rPr lang="en-US" u="sng" dirty="0"/>
              <a:t>C</a:t>
            </a:r>
            <a:r>
              <a:rPr lang="en-US" dirty="0"/>
              <a:t>redentials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600200"/>
            <a:ext cx="95323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Kansas Round 1 TAACCCT grant Consortium Members: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Washburn University – Lead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Cloud County Community College – Agri-Biotechnology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Dodge City Community College –Electrical Power Technician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Flint Hills Tech College  - Power Plant Technology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Garden City Community College – Food Science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Highland Community College – Risk Management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Salina Area Tech College – Environmental Technology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Washburn Institute of Technology – Advanced Systems Technology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" y="5257800"/>
            <a:ext cx="7536621" cy="1241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tx1"/>
                </a:solidFill>
              </a:rPr>
              <a:t>Dr. Gillian Gabelmann -</a:t>
            </a:r>
            <a:r>
              <a:rPr lang="en-US" sz="1600" b="1" i="1" dirty="0" smtClean="0">
                <a:solidFill>
                  <a:schemeClr val="tx1"/>
                </a:solidFill>
              </a:rPr>
              <a:t> TRAC-7 Principal Investigator and Associate Dean, Washburn Institute of Technology    </a:t>
            </a:r>
            <a:br>
              <a:rPr lang="en-US" sz="1600" b="1" i="1" dirty="0" smtClean="0">
                <a:solidFill>
                  <a:schemeClr val="tx1"/>
                </a:solidFill>
              </a:rPr>
            </a:br>
            <a:r>
              <a:rPr lang="en-US" sz="1600" b="1" i="1" dirty="0" smtClean="0">
                <a:solidFill>
                  <a:schemeClr val="tx1"/>
                </a:solidFill>
                <a:hlinkClick r:id="rId3"/>
              </a:rPr>
              <a:t>Gillian.Gabelmann@washburn.edu</a:t>
            </a:r>
            <a:r>
              <a:rPr lang="en-US" sz="1600" b="1" i="1" dirty="0" smtClean="0">
                <a:solidFill>
                  <a:schemeClr val="tx1"/>
                </a:solidFill>
              </a:rPr>
              <a:t>  785.228.6302</a:t>
            </a:r>
          </a:p>
        </p:txBody>
      </p:sp>
    </p:spTree>
    <p:extLst>
      <p:ext uri="{BB962C8B-B14F-4D97-AF65-F5344CB8AC3E}">
        <p14:creationId xmlns:p14="http://schemas.microsoft.com/office/powerpoint/2010/main" val="37275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 Placement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229600" cy="4953000"/>
          </a:xfrm>
        </p:spPr>
        <p:txBody>
          <a:bodyPr>
            <a:normAutofit/>
          </a:bodyPr>
          <a:lstStyle/>
          <a:p>
            <a:pPr lvl="0"/>
            <a:r>
              <a:rPr lang="en-US" sz="2200" dirty="0"/>
              <a:t>Breaking the stereotypes of technical education that potential employers hold.  </a:t>
            </a:r>
          </a:p>
          <a:p>
            <a:pPr lvl="0"/>
            <a:endParaRPr lang="en-US" sz="2200" dirty="0" smtClean="0"/>
          </a:p>
          <a:p>
            <a:pPr lvl="0"/>
            <a:r>
              <a:rPr lang="en-US" sz="2200" dirty="0" smtClean="0"/>
              <a:t>Students lack motivation and/or understanding &amp; confidence</a:t>
            </a:r>
          </a:p>
          <a:p>
            <a:pPr lvl="0"/>
            <a:endParaRPr lang="en-US" sz="2200" dirty="0" smtClean="0"/>
          </a:p>
          <a:p>
            <a:pPr lvl="0"/>
            <a:r>
              <a:rPr lang="en-US" sz="2200" dirty="0" smtClean="0"/>
              <a:t>Students </a:t>
            </a:r>
            <a:r>
              <a:rPr lang="en-US" sz="2200" dirty="0"/>
              <a:t>who will not apply for a job unless the qualifications and requirements perfectly fit them.</a:t>
            </a:r>
          </a:p>
          <a:p>
            <a:pPr lvl="0"/>
            <a:endParaRPr lang="en-US" sz="2200" dirty="0" smtClean="0"/>
          </a:p>
          <a:p>
            <a:pPr lvl="0"/>
            <a:r>
              <a:rPr lang="en-US" sz="2200" dirty="0" smtClean="0"/>
              <a:t>Students not willing </a:t>
            </a:r>
            <a:r>
              <a:rPr lang="en-US" sz="2200" dirty="0"/>
              <a:t>to </a:t>
            </a:r>
            <a:r>
              <a:rPr lang="en-US" sz="2200" dirty="0" smtClean="0"/>
              <a:t>consider </a:t>
            </a:r>
          </a:p>
          <a:p>
            <a:pPr marL="0" lv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moving.</a:t>
            </a:r>
            <a:endParaRPr lang="en-US" sz="22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097079"/>
            <a:ext cx="36861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405270"/>
            <a:ext cx="8458200" cy="4919330"/>
          </a:xfrm>
        </p:spPr>
        <p:txBody>
          <a:bodyPr>
            <a:normAutofit/>
          </a:bodyPr>
          <a:lstStyle/>
          <a:p>
            <a:r>
              <a:rPr lang="en-US" sz="2200" dirty="0"/>
              <a:t>Employer Engagement </a:t>
            </a:r>
          </a:p>
          <a:p>
            <a:r>
              <a:rPr lang="en-US" sz="2200" dirty="0"/>
              <a:t>Coop program – internships </a:t>
            </a:r>
            <a:r>
              <a:rPr lang="en-US" sz="2200" dirty="0" smtClean="0"/>
              <a:t>– </a:t>
            </a:r>
          </a:p>
          <a:p>
            <a:pPr marL="0" indent="0">
              <a:buNone/>
            </a:pPr>
            <a:r>
              <a:rPr lang="en-US" sz="2200" dirty="0" smtClean="0"/>
              <a:t>      OJT</a:t>
            </a:r>
            <a:endParaRPr lang="en-US" sz="2200" dirty="0"/>
          </a:p>
          <a:p>
            <a:r>
              <a:rPr lang="en-US" sz="2200" dirty="0"/>
              <a:t>State emphasis on Technical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     Education</a:t>
            </a:r>
            <a:endParaRPr lang="en-US" sz="2200" dirty="0"/>
          </a:p>
          <a:p>
            <a:pPr lvl="0"/>
            <a:r>
              <a:rPr lang="en-US" sz="2200" dirty="0"/>
              <a:t>Individual student services  </a:t>
            </a:r>
          </a:p>
          <a:p>
            <a:pPr lvl="0"/>
            <a:r>
              <a:rPr lang="en-US" sz="2200" dirty="0"/>
              <a:t>Showing students how to apply for a job – mechanics &amp; documents</a:t>
            </a:r>
          </a:p>
          <a:p>
            <a:pPr lvl="0"/>
            <a:r>
              <a:rPr lang="en-US" sz="2200" dirty="0"/>
              <a:t>Stressing the importance of the job search process </a:t>
            </a:r>
          </a:p>
          <a:p>
            <a:r>
              <a:rPr lang="en-US" sz="2200" dirty="0"/>
              <a:t>Sending out applicable jobs on a weekly basis to our students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809" y="1447800"/>
            <a:ext cx="3843644" cy="216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3158" y="1514060"/>
            <a:ext cx="8915400" cy="4962939"/>
          </a:xfrm>
        </p:spPr>
        <p:txBody>
          <a:bodyPr>
            <a:normAutofit fontScale="77500" lnSpcReduction="20000"/>
          </a:bodyPr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Individual </a:t>
            </a:r>
            <a:r>
              <a:rPr lang="en-US" dirty="0"/>
              <a:t>contact 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/>
              <a:t>Intrusive advising 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/>
              <a:t>Be patient and treat every student with </a:t>
            </a:r>
            <a:r>
              <a:rPr lang="en-US" dirty="0" smtClean="0"/>
              <a:t>respect – be positive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Every student is an opportunity </a:t>
            </a:r>
            <a:r>
              <a:rPr lang="en-US" dirty="0"/>
              <a:t>and every </a:t>
            </a:r>
            <a:r>
              <a:rPr lang="en-US" dirty="0" smtClean="0"/>
              <a:t>college staff member who </a:t>
            </a:r>
            <a:r>
              <a:rPr lang="en-US" dirty="0"/>
              <a:t>comes in contact with that student has the opportunity to make a positive impact on their lives.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376" y="1219200"/>
            <a:ext cx="3695824" cy="246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5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Polling Question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297994226"/>
              </p:ext>
            </p:extLst>
          </p:nvPr>
        </p:nvGraphicFramePr>
        <p:xfrm>
          <a:off x="304800" y="1219200"/>
          <a:ext cx="8382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31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–"/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AE9C331-F284-46E4-A5EA-2F53F4985ED9}" type="slidenum">
              <a:rPr lang="en-US" altLang="en-US" sz="1200" smtClean="0">
                <a:solidFill>
                  <a:schemeClr val="tx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17</a:t>
            </a:fld>
            <a:endParaRPr lang="en-US" alt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331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–"/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–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 smtClean="0">
                <a:solidFill>
                  <a:schemeClr val="bg1"/>
                </a:solidFill>
              </a:rPr>
              <a:t>#</a:t>
            </a:r>
          </a:p>
        </p:txBody>
      </p:sp>
      <p:pic>
        <p:nvPicPr>
          <p:cNvPr id="13318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14800"/>
            <a:ext cx="24606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3200400"/>
            <a:ext cx="6781800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Poor relationships with the local workforce systems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Project training programs are too long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Employer partnerships didn’t work out</a:t>
            </a:r>
          </a:p>
          <a:p>
            <a:pPr marL="342900" indent="-342900" fontAlgn="auto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None, really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2400"/>
              </a:spcAft>
              <a:defRPr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5240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Some </a:t>
            </a:r>
            <a:r>
              <a:rPr lang="en-US" sz="2800" dirty="0">
                <a:solidFill>
                  <a:srgbClr val="C00000"/>
                </a:solidFill>
              </a:rPr>
              <a:t>of the barriers we discovered for placing participants into employment include:</a:t>
            </a:r>
          </a:p>
          <a:p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507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enter your questions </a:t>
            </a:r>
            <a:r>
              <a:rPr lang="en-US" dirty="0" smtClean="0"/>
              <a:t>in </a:t>
            </a:r>
            <a:r>
              <a:rPr lang="en-US" dirty="0"/>
              <a:t>the Chat Room!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1771650"/>
            <a:ext cx="3810000" cy="3790950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447800"/>
            <a:ext cx="3733800" cy="5410200"/>
          </a:xfrm>
          <a:prstGeom prst="rect">
            <a:avLst/>
          </a:prstGeom>
        </p:spPr>
      </p:pic>
      <p:sp>
        <p:nvSpPr>
          <p:cNvPr id="5" name="Pentagon 4"/>
          <p:cNvSpPr/>
          <p:nvPr/>
        </p:nvSpPr>
        <p:spPr>
          <a:xfrm flipH="1">
            <a:off x="2133600" y="1938538"/>
            <a:ext cx="6858000" cy="1866900"/>
          </a:xfrm>
          <a:prstGeom prst="homePlate">
            <a:avLst>
              <a:gd name="adj" fmla="val 45014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</a:rPr>
              <a:t>Follow up Teleconference will be held on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</a:rPr>
              <a:t>May 14</a:t>
            </a:r>
            <a:r>
              <a:rPr lang="en-US" sz="2400" baseline="30000" dirty="0" smtClean="0">
                <a:solidFill>
                  <a:srgbClr val="C00000"/>
                </a:solidFill>
                <a:latin typeface="Tahoma" pitchFamily="34" charset="0"/>
              </a:rPr>
              <a:t>th</a:t>
            </a: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</a:rPr>
              <a:t> from 3:00pm to 4:00 pm EDT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</a:rPr>
              <a:t>Conference Call-In: 1-877-710-0658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</a:rPr>
              <a:t>Access Code: 4807419</a:t>
            </a:r>
          </a:p>
        </p:txBody>
      </p:sp>
    </p:spTree>
    <p:extLst>
      <p:ext uri="{BB962C8B-B14F-4D97-AF65-F5344CB8AC3E}">
        <p14:creationId xmlns:p14="http://schemas.microsoft.com/office/powerpoint/2010/main" val="28191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7" r="11218"/>
          <a:stretch/>
        </p:blipFill>
        <p:spPr>
          <a:xfrm>
            <a:off x="0" y="1143000"/>
            <a:ext cx="2634018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what you can expect to get out of this webinar!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18496" y="1752600"/>
            <a:ext cx="638089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Learn </a:t>
            </a:r>
            <a:r>
              <a:rPr lang="en-US" sz="2800" dirty="0">
                <a:solidFill>
                  <a:srgbClr val="002060"/>
                </a:solidFill>
              </a:rPr>
              <a:t>first-hand accounts of ways peers have overcome challenges and turned them into success </a:t>
            </a:r>
            <a:r>
              <a:rPr lang="en-US" sz="2800" dirty="0" smtClean="0">
                <a:solidFill>
                  <a:srgbClr val="002060"/>
                </a:solidFill>
              </a:rPr>
              <a:t>stories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Identify </a:t>
            </a:r>
            <a:r>
              <a:rPr lang="en-US" sz="2800" dirty="0">
                <a:solidFill>
                  <a:srgbClr val="002060"/>
                </a:solidFill>
              </a:rPr>
              <a:t>ways you can apply successful innovations to your own </a:t>
            </a:r>
            <a:r>
              <a:rPr lang="en-US" sz="2800" dirty="0" smtClean="0">
                <a:solidFill>
                  <a:srgbClr val="002060"/>
                </a:solidFill>
              </a:rPr>
              <a:t>practice</a:t>
            </a:r>
            <a:endParaRPr lang="en-US" sz="2800" dirty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Recognize </a:t>
            </a:r>
            <a:r>
              <a:rPr lang="en-US" sz="2800" dirty="0">
                <a:solidFill>
                  <a:srgbClr val="002060"/>
                </a:solidFill>
              </a:rPr>
              <a:t>key ways to establish an effective </a:t>
            </a:r>
            <a:r>
              <a:rPr lang="en-US" sz="2800" dirty="0" smtClean="0">
                <a:solidFill>
                  <a:srgbClr val="002060"/>
                </a:solidFill>
              </a:rPr>
              <a:t>partnership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Understand </a:t>
            </a:r>
            <a:r>
              <a:rPr lang="en-US" sz="2800" dirty="0">
                <a:solidFill>
                  <a:srgbClr val="002060"/>
                </a:solidFill>
              </a:rPr>
              <a:t>the value of employer engagement and building this into your system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4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7"/>
          <a:stretch/>
        </p:blipFill>
        <p:spPr>
          <a:xfrm>
            <a:off x="4419600" y="1088408"/>
            <a:ext cx="4724399" cy="5769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Speakers’ Contact Information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1400572"/>
            <a:ext cx="5334000" cy="16291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Speaker:	Patricia Dombrowski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Title: Executive Director 		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Organization: Bellevue College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Email: patricia.dombrowski@bellevuecollege.edu	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Telephone: 425-564-3164	</a:t>
            </a:r>
            <a:endParaRPr lang="en-US" sz="1600" dirty="0">
              <a:solidFill>
                <a:srgbClr val="C00000"/>
              </a:solidFill>
              <a:latin typeface="Tahoma" pitchFamily="34" charset="0"/>
            </a:endParaRPr>
          </a:p>
          <a:p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3171428"/>
            <a:ext cx="5358114" cy="1476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Speaker: Gillian Gabelmann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Title: Principal Investigator and Associate Dean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Organization: Washburn Institute of Technology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Email: gillian.gabelmann@washburn.edu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Telephone:  785-228-6302</a:t>
            </a:r>
          </a:p>
          <a:p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for upcoming Webinars in this series!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3840" y="1219200"/>
            <a:ext cx="4038600" cy="2209800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0">
            <a:normAutofit/>
          </a:bodyPr>
          <a:lstStyle/>
          <a:p>
            <a:pPr marL="0" indent="0" algn="ctr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/>
              <a:t>SAVE</a:t>
            </a:r>
          </a:p>
          <a:p>
            <a:pPr marL="0" indent="0" algn="ctr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/>
              <a:t>   </a:t>
            </a:r>
            <a:r>
              <a:rPr lang="en-US" sz="6000" b="1" dirty="0" smtClean="0">
                <a:solidFill>
                  <a:srgbClr val="FFC000"/>
                </a:solidFill>
              </a:rPr>
              <a:t>DATE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 rot="16200000">
            <a:off x="3135708" y="2297508"/>
            <a:ext cx="1272384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the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265" y="4001125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Performance Management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May 15</a:t>
            </a:r>
            <a:r>
              <a:rPr lang="en-US" sz="2000" baseline="30000" dirty="0" smtClean="0">
                <a:solidFill>
                  <a:srgbClr val="002060"/>
                </a:solidFill>
              </a:rPr>
              <a:t>th</a:t>
            </a:r>
            <a:r>
              <a:rPr lang="en-US" sz="2000" dirty="0" smtClean="0">
                <a:solidFill>
                  <a:srgbClr val="002060"/>
                </a:solidFill>
              </a:rPr>
              <a:t> 3:00pm-4:00pm EDT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Success Coaches/ TAA Navigators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May 29</a:t>
            </a:r>
            <a:r>
              <a:rPr lang="en-US" sz="2000" baseline="30000" dirty="0" smtClean="0">
                <a:solidFill>
                  <a:srgbClr val="002060"/>
                </a:solidFill>
              </a:rPr>
              <a:t>th</a:t>
            </a:r>
            <a:r>
              <a:rPr lang="en-US" sz="2000" dirty="0" smtClean="0">
                <a:solidFill>
                  <a:srgbClr val="002060"/>
                </a:solidFill>
              </a:rPr>
              <a:t> 3:00pm-4:00pm EDT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3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367" y="1600200"/>
            <a:ext cx="762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Thank You!</a:t>
            </a:r>
          </a:p>
          <a:p>
            <a:pPr marL="0" indent="0" algn="ctr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/>
              <a:t>Find resources for workforce system success at: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>
                <a:hlinkClick r:id="rId3"/>
              </a:rPr>
              <a:t>www.workforce3one.org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52400"/>
            <a:ext cx="2420815" cy="15735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137684" y="1295400"/>
            <a:ext cx="74588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Introductions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Presentation by Patricia Dombrowski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Presentation by Dr. Gillian Gabelmann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Question &amp; Answer Period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Closing Remarks </a:t>
            </a:r>
          </a:p>
          <a:p>
            <a:pPr lvl="1">
              <a:spcAft>
                <a:spcPts val="2400"/>
              </a:spcAft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Please join us on May 14</a:t>
            </a:r>
            <a:r>
              <a:rPr lang="en-US" sz="2000" baseline="30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at 3:00pm EDT for a Follow up Teleconference. We’ll answer Q&amp;A from this webinar in a more interactive exchange.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Moderators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76647" y="3820632"/>
            <a:ext cx="54102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Annette Summers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President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Giuffrida Associates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28800" y="1676400"/>
            <a:ext cx="54102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Charlotte Harris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Workforce Analyst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Department of Labor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1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76400" y="1752601"/>
            <a:ext cx="54102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Presenter: Patricia Dombrowski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Health eWorkforce Consortium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Bellevue College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676400" y="4038600"/>
            <a:ext cx="54102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Presenter: Dr. Gillian Gabelmann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TRAC-7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Washburn Institute of Technology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1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05000" y="2514600"/>
            <a:ext cx="5410200" cy="2590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dirty="0" smtClean="0"/>
              <a:t>Presenter: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600" dirty="0" smtClean="0"/>
              <a:t>Patricia Dombrowski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600" dirty="0" smtClean="0"/>
              <a:t>Health </a:t>
            </a:r>
            <a:r>
              <a:rPr lang="en-US" sz="3600" dirty="0"/>
              <a:t>eWorkforce Consortium</a:t>
            </a:r>
          </a:p>
          <a:p>
            <a:pPr marL="0" indent="0" algn="ctr">
              <a:buNone/>
            </a:pPr>
            <a:r>
              <a:rPr lang="en-US" sz="3600" dirty="0"/>
              <a:t>Bellevue College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6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8967" y="1447800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 cap="none" spc="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HEALTH </a:t>
            </a:r>
            <a:r>
              <a:rPr lang="en-US" sz="3600" dirty="0" smtClean="0">
                <a:solidFill>
                  <a:schemeClr val="tx1"/>
                </a:solidFill>
              </a:rPr>
              <a:t>e</a:t>
            </a:r>
            <a:r>
              <a:rPr lang="en-US" sz="4000" dirty="0" smtClean="0">
                <a:solidFill>
                  <a:schemeClr val="tx1"/>
                </a:solidFill>
              </a:rPr>
              <a:t>workforce</a:t>
            </a:r>
            <a:r>
              <a:rPr lang="en-US" dirty="0" smtClean="0">
                <a:solidFill>
                  <a:schemeClr val="tx1"/>
                </a:solidFill>
              </a:rPr>
              <a:t> COnsortium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3535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Funded by the Department of Labor,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Employment and Training Administration,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Grant #TC-23745-12-60-A-53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9493">
            <a:off x="760403" y="2968568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7239000" y="1208038"/>
            <a:ext cx="171367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9-College </a:t>
            </a:r>
            <a:endParaRPr lang="en-US" sz="2400" dirty="0" smtClean="0"/>
          </a:p>
          <a:p>
            <a:r>
              <a:rPr lang="en-US" sz="2400" dirty="0" smtClean="0"/>
              <a:t>Consortium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Veterans</a:t>
            </a:r>
          </a:p>
          <a:p>
            <a:r>
              <a:rPr lang="en-US" sz="2400" dirty="0" smtClean="0"/>
              <a:t>Focused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105237" y="44958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Health IT Workforce Development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6588780" y="1066800"/>
            <a:ext cx="193020" cy="5777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72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3358"/>
            <a:ext cx="3395661" cy="3084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05261" y="2234802"/>
            <a:ext cx="231986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ig umbrella</a:t>
            </a: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ig  hat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0419" y="1650027"/>
            <a:ext cx="158671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Participant</a:t>
            </a: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Placement</a:t>
            </a: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  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Strategies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8780" y="1066800"/>
            <a:ext cx="193020" cy="5777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65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19200"/>
            <a:ext cx="3124021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5715000" cy="585311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think big – for the student</a:t>
            </a:r>
          </a:p>
          <a:p>
            <a:r>
              <a:rPr lang="en-US" dirty="0"/>
              <a:t>c</a:t>
            </a:r>
            <a:r>
              <a:rPr lang="en-US" dirty="0" smtClean="0"/>
              <a:t>ut your losses</a:t>
            </a:r>
          </a:p>
          <a:p>
            <a:r>
              <a:rPr lang="en-US" dirty="0"/>
              <a:t>f</a:t>
            </a:r>
            <a:r>
              <a:rPr lang="en-US" dirty="0" smtClean="0"/>
              <a:t>ind the value proposition</a:t>
            </a:r>
          </a:p>
          <a:p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34200" y="457200"/>
            <a:ext cx="2057400" cy="4489704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 cap="none" spc="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BEST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PRACTICES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SO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FAR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8780" y="1066800"/>
            <a:ext cx="193020" cy="5777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5166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11404&quot;&gt;&lt;object type=&quot;3&quot; unique_id=&quot;11405&quot;&gt;&lt;property id=&quot;20148&quot; value=&quot;5&quot;/&gt;&lt;property id=&quot;20300&quot; value=&quot;Slide 1 - &amp;quot;Webinar Title&amp;quot;&quot;/&gt;&lt;property id=&quot;20307&quot; value=&quot;256&quot;/&gt;&lt;/object&gt;&lt;object type=&quot;3&quot; unique_id=&quot;11411&quot;&gt;&lt;property id=&quot;20148&quot; value=&quot;5&quot;/&gt;&lt;property id=&quot;20300&quot; value=&quot;Slide 2 - &amp;quot;Where are you?&amp;quot;&quot;/&gt;&lt;property id=&quot;20307&quot; value=&quot;259&quot;/&gt;&lt;/object&gt;&lt;object type=&quot;3&quot; unique_id=&quot;11412&quot;&gt;&lt;property id=&quot;20148&quot; value=&quot;5&quot;/&gt;&lt;property id=&quot;20300&quot; value=&quot;Slide 3 - &amp;quot;Here’s what you can expect to get out of this webinar!&amp;quot;&quot;/&gt;&lt;property id=&quot;20307&quot; value=&quot;264&quot;/&gt;&lt;/object&gt;&lt;object type=&quot;3&quot; unique_id=&quot;11413&quot;&gt;&lt;property id=&quot;20148&quot; value=&quot;5&quot;/&gt;&lt;property id=&quot;20300&quot; value=&quot;Slide 4 - &amp;quot;Agenda&amp;quot;&quot;/&gt;&lt;property id=&quot;20307&quot; value=&quot;266&quot;/&gt;&lt;/object&gt;&lt;object type=&quot;3&quot; unique_id=&quot;11414&quot;&gt;&lt;property id=&quot;20148&quot; value=&quot;5&quot;/&gt;&lt;property id=&quot;20300&quot; value=&quot;Slide 5 - &amp;quot;Moderator&amp;quot;&quot;/&gt;&lt;property id=&quot;20307&quot; value=&quot;261&quot;/&gt;&lt;/object&gt;&lt;object type=&quot;3&quot; unique_id=&quot;11415&quot;&gt;&lt;property id=&quot;20148&quot; value=&quot;5&quot;/&gt;&lt;property id=&quot;20300&quot; value=&quot;Slide 6 - &amp;quot;Presenters&amp;quot;&quot;/&gt;&lt;property id=&quot;20307&quot; value=&quot;286&quot;/&gt;&lt;/object&gt;&lt;object type=&quot;3&quot; unique_id=&quot;11416&quot;&gt;&lt;property id=&quot;20148&quot; value=&quot;5&quot;/&gt;&lt;property id=&quot;20300&quot; value=&quot;Slide 8 - &amp;quot;Content Heading &amp;quot;&quot;/&gt;&lt;property id=&quot;20307&quot; value=&quot;271&quot;/&gt;&lt;/object&gt;&lt;object type=&quot;3&quot; unique_id=&quot;11417&quot;&gt;&lt;property id=&quot;20148&quot; value=&quot;5&quot;/&gt;&lt;property id=&quot;20300&quot; value=&quot;Slide 12 - &amp;quot;Open Chat&amp;quot;&quot;/&gt;&lt;property id=&quot;20307&quot; value=&quot;267&quot;/&gt;&lt;/object&gt;&lt;object type=&quot;3&quot; unique_id=&quot;11418&quot;&gt;&lt;property id=&quot;20148&quot; value=&quot;5&quot;/&gt;&lt;property id=&quot;20300&quot; value=&quot;Slide 13 - &amp;quot;Polling Question&amp;quot;&quot;/&gt;&lt;property id=&quot;20307&quot; value=&quot;265&quot;/&gt;&lt;/object&gt;&lt;object type=&quot;3&quot; unique_id=&quot;11420&quot;&gt;&lt;property id=&quot;20148&quot; value=&quot;5&quot;/&gt;&lt;property id=&quot;20300&quot; value=&quot;Slide 14 - &amp;quot;Reminder…&amp;quot;&quot;/&gt;&lt;property id=&quot;20307&quot; value=&quot;276&quot;/&gt;&lt;/object&gt;&lt;object type=&quot;3&quot; unique_id=&quot;11421&quot;&gt;&lt;property id=&quot;20148&quot; value=&quot;5&quot;/&gt;&lt;property id=&quot;20300&quot; value=&quot;Slide 15 - &amp;quot;Resources&amp;quot;&quot;/&gt;&lt;property id=&quot;20307&quot; value=&quot;278&quot;/&gt;&lt;/object&gt;&lt;object type=&quot;3&quot; unique_id=&quot;11422&quot;&gt;&lt;property id=&quot;20148&quot; value=&quot;5&quot;/&gt;&lt;property id=&quot;20300&quot; value=&quot;Slide 16 - &amp;quot;Please enter your questions in the Chat Room! &amp;quot;&quot;/&gt;&lt;property id=&quot;20307&quot; value=&quot;279&quot;/&gt;&lt;/object&gt;&lt;object type=&quot;3&quot; unique_id=&quot;11423&quot;&gt;&lt;property id=&quot;20148&quot; value=&quot;5&quot;/&gt;&lt;property id=&quot;20300&quot; value=&quot;Slide 17 - &amp;quot;Speakers’ Contact Information&amp;quot;&quot;/&gt;&lt;property id=&quot;20307&quot; value=&quot;281&quot;/&gt;&lt;/object&gt;&lt;object type=&quot;3&quot; unique_id=&quot;11424&quot;&gt;&lt;property id=&quot;20148&quot; value=&quot;5&quot;/&gt;&lt;property id=&quot;20300&quot; value=&quot;Slide 18 - &amp;quot;Look for upcoming Webinars in this series!&amp;quot;&quot;/&gt;&lt;property id=&quot;20307&quot; value=&quot;283&quot;/&gt;&lt;/object&gt;&lt;object type=&quot;3&quot; unique_id=&quot;11425&quot;&gt;&lt;property id=&quot;20148&quot; value=&quot;5&quot;/&gt;&lt;property id=&quot;20300&quot; value=&quot;Slide 19&quot;/&gt;&lt;property id=&quot;20307&quot; value=&quot;262&quot;/&gt;&lt;/object&gt;&lt;object type=&quot;3&quot; unique_id=&quot;13267&quot;&gt;&lt;property id=&quot;20148&quot; value=&quot;5&quot;/&gt;&lt;property id=&quot;20300&quot; value=&quot;Slide 7 - &amp;quot;Presenter&amp;quot;&quot;/&gt;&lt;property id=&quot;20307&quot; value=&quot;287&quot;/&gt;&lt;/object&gt;&lt;object type=&quot;3&quot; unique_id=&quot;13268&quot;&gt;&lt;property id=&quot;20148&quot; value=&quot;5&quot;/&gt;&lt;property id=&quot;20300&quot; value=&quot;Slide 10 - &amp;quot;Content Heading &amp;quot;&quot;/&gt;&lt;property id=&quot;20307&quot; value=&quot;289&quot;/&gt;&lt;/object&gt;&lt;object type=&quot;3&quot; unique_id=&quot;13269&quot;&gt;&lt;property id=&quot;20148&quot; value=&quot;5&quot;/&gt;&lt;property id=&quot;20300&quot; value=&quot;Slide 11 - &amp;quot;Content Heading &amp;quot;&quot;/&gt;&lt;property id=&quot;20307&quot; value=&quot;290&quot;/&gt;&lt;/object&gt;&lt;object type=&quot;3&quot; unique_id=&quot;21377&quot;&gt;&lt;property id=&quot;20148&quot; value=&quot;5&quot;/&gt;&lt;property id=&quot;20300&quot; value=&quot;Slide 9 - &amp;quot;Content Heading &amp;quot;&quot;/&gt;&lt;property id=&quot;20307&quot; value=&quot;291&quot;/&gt;&lt;/object&gt;&lt;/object&gt;&lt;object type=&quot;8&quot; unique_id=&quot;114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Networking trio design 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Networking trio design template</Template>
  <TotalTime>0</TotalTime>
  <Words>618</Words>
  <Application>Microsoft Office PowerPoint</Application>
  <PresentationFormat>On-screen Show (4:3)</PresentationFormat>
  <Paragraphs>220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Comic Sans MS</vt:lpstr>
      <vt:lpstr>Tahoma</vt:lpstr>
      <vt:lpstr>Times New Roman</vt:lpstr>
      <vt:lpstr>Wingdings</vt:lpstr>
      <vt:lpstr>Networking trio design template</vt:lpstr>
      <vt:lpstr>Participant Placement Strategies </vt:lpstr>
      <vt:lpstr>Here’s what you can expect to get out of this webinar!</vt:lpstr>
      <vt:lpstr>Agenda</vt:lpstr>
      <vt:lpstr>Moderators</vt:lpstr>
      <vt:lpstr>Presenters</vt:lpstr>
      <vt:lpstr>Presenter</vt:lpstr>
      <vt:lpstr>PowerPoint Presentation</vt:lpstr>
      <vt:lpstr>PowerPoint Presentation</vt:lpstr>
      <vt:lpstr>PowerPoint Presentation</vt:lpstr>
      <vt:lpstr>PowerPoint Presentation</vt:lpstr>
      <vt:lpstr>Polling Question</vt:lpstr>
      <vt:lpstr>Presenter</vt:lpstr>
      <vt:lpstr>Technical Re/Training  to Achieve Credentials</vt:lpstr>
      <vt:lpstr>Challenges to Placement </vt:lpstr>
      <vt:lpstr>Successes</vt:lpstr>
      <vt:lpstr>Advice </vt:lpstr>
      <vt:lpstr>Polling Question</vt:lpstr>
      <vt:lpstr>Please enter your questions in the Chat Room! </vt:lpstr>
      <vt:lpstr>Reminder…</vt:lpstr>
      <vt:lpstr>Speakers’ Contact Information</vt:lpstr>
      <vt:lpstr>Look for upcoming Webinars in this series!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2009-09-02T19:35:42Z</dcterms:created>
  <dcterms:modified xsi:type="dcterms:W3CDTF">2014-05-07T16:03:36Z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TC102413891033</vt:lpwstr>
  </property>
</Properties>
</file>