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24"/>
  </p:notesMasterIdLst>
  <p:sldIdLst>
    <p:sldId id="256" r:id="rId2"/>
    <p:sldId id="261" r:id="rId3"/>
    <p:sldId id="264" r:id="rId4"/>
    <p:sldId id="266" r:id="rId5"/>
    <p:sldId id="286" r:id="rId6"/>
    <p:sldId id="287" r:id="rId7"/>
    <p:sldId id="298" r:id="rId8"/>
    <p:sldId id="295" r:id="rId9"/>
    <p:sldId id="296" r:id="rId10"/>
    <p:sldId id="297" r:id="rId11"/>
    <p:sldId id="294" r:id="rId12"/>
    <p:sldId id="292" r:id="rId13"/>
    <p:sldId id="299" r:id="rId14"/>
    <p:sldId id="291" r:id="rId15"/>
    <p:sldId id="289" r:id="rId16"/>
    <p:sldId id="290" r:id="rId17"/>
    <p:sldId id="293" r:id="rId18"/>
    <p:sldId id="279" r:id="rId19"/>
    <p:sldId id="276" r:id="rId20"/>
    <p:sldId id="281" r:id="rId21"/>
    <p:sldId id="283" r:id="rId22"/>
    <p:sldId id="262" r:id="rId23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75224" autoAdjust="0"/>
  </p:normalViewPr>
  <p:slideViewPr>
    <p:cSldViewPr>
      <p:cViewPr varScale="1">
        <p:scale>
          <a:sx n="56" d="100"/>
          <a:sy n="56" d="100"/>
        </p:scale>
        <p:origin x="18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endParaRPr lang="en-US" sz="2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D3A452A9-49CF-4FA0-81FC-741B322D3292}" type="presOf" srcId="{9F318CA6-08AB-4ABE-B349-676605B65D6C}" destId="{855749C9-25BC-45AC-B787-9457C050449F}" srcOrd="0" destOrd="0" presId="urn:microsoft.com/office/officeart/2005/8/layout/hierarchy3"/>
    <dgm:cxn modelId="{099B901F-4AFB-47AF-898B-00CCE694D60A}" type="presOf" srcId="{FC9D8059-D2E0-4C91-8D8D-A79D1FB79854}" destId="{7A996C81-500F-4B1F-B5A4-1B476941A02A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114106B1-43B1-4B3C-ADAC-E4A43F1785C3}" type="presOf" srcId="{FC9D8059-D2E0-4C91-8D8D-A79D1FB79854}" destId="{326860F1-B8CF-451E-A26A-39B929BC3F19}" srcOrd="1" destOrd="0" presId="urn:microsoft.com/office/officeart/2005/8/layout/hierarchy3"/>
    <dgm:cxn modelId="{7EF28992-F00F-4D78-A0D5-365E332B0690}" type="presParOf" srcId="{855749C9-25BC-45AC-B787-9457C050449F}" destId="{1E4DC371-F7C6-47CE-B90E-1AFFF13B3F0E}" srcOrd="0" destOrd="0" presId="urn:microsoft.com/office/officeart/2005/8/layout/hierarchy3"/>
    <dgm:cxn modelId="{4509DA01-63A2-4E92-B7E4-40E36F5EFF14}" type="presParOf" srcId="{1E4DC371-F7C6-47CE-B90E-1AFFF13B3F0E}" destId="{77B1561D-399D-4DFB-9AB8-7B690400EE7B}" srcOrd="0" destOrd="0" presId="urn:microsoft.com/office/officeart/2005/8/layout/hierarchy3"/>
    <dgm:cxn modelId="{4312DB92-25E6-4259-BA18-B58E1D3D8703}" type="presParOf" srcId="{77B1561D-399D-4DFB-9AB8-7B690400EE7B}" destId="{7A996C81-500F-4B1F-B5A4-1B476941A02A}" srcOrd="0" destOrd="0" presId="urn:microsoft.com/office/officeart/2005/8/layout/hierarchy3"/>
    <dgm:cxn modelId="{97590A26-4F8B-4FCA-B17C-DC84E7B74B41}" type="presParOf" srcId="{77B1561D-399D-4DFB-9AB8-7B690400EE7B}" destId="{326860F1-B8CF-451E-A26A-39B929BC3F19}" srcOrd="1" destOrd="0" presId="urn:microsoft.com/office/officeart/2005/8/layout/hierarchy3"/>
    <dgm:cxn modelId="{BB979728-E3AA-4A94-A23B-CD6E22C07B90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endParaRPr lang="en-US" sz="2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F75F92A3-82AF-46A2-9230-D0D7F00D6404}" type="presOf" srcId="{FC9D8059-D2E0-4C91-8D8D-A79D1FB79854}" destId="{7A996C81-500F-4B1F-B5A4-1B476941A02A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ED3EA427-5781-4220-80EE-867EC38F30D4}" type="presOf" srcId="{9F318CA6-08AB-4ABE-B349-676605B65D6C}" destId="{855749C9-25BC-45AC-B787-9457C050449F}" srcOrd="0" destOrd="0" presId="urn:microsoft.com/office/officeart/2005/8/layout/hierarchy3"/>
    <dgm:cxn modelId="{D6636C02-46FB-46DF-81B6-1695DD541AB9}" type="presOf" srcId="{FC9D8059-D2E0-4C91-8D8D-A79D1FB79854}" destId="{326860F1-B8CF-451E-A26A-39B929BC3F19}" srcOrd="1" destOrd="0" presId="urn:microsoft.com/office/officeart/2005/8/layout/hierarchy3"/>
    <dgm:cxn modelId="{1FC6C25C-F912-496D-8508-1F4BC172A778}" type="presParOf" srcId="{855749C9-25BC-45AC-B787-9457C050449F}" destId="{1E4DC371-F7C6-47CE-B90E-1AFFF13B3F0E}" srcOrd="0" destOrd="0" presId="urn:microsoft.com/office/officeart/2005/8/layout/hierarchy3"/>
    <dgm:cxn modelId="{9F99E54A-7D7B-483A-B8D9-33E964BE119B}" type="presParOf" srcId="{1E4DC371-F7C6-47CE-B90E-1AFFF13B3F0E}" destId="{77B1561D-399D-4DFB-9AB8-7B690400EE7B}" srcOrd="0" destOrd="0" presId="urn:microsoft.com/office/officeart/2005/8/layout/hierarchy3"/>
    <dgm:cxn modelId="{ED436A5F-8CE1-469A-9F93-43A87D71DB79}" type="presParOf" srcId="{77B1561D-399D-4DFB-9AB8-7B690400EE7B}" destId="{7A996C81-500F-4B1F-B5A4-1B476941A02A}" srcOrd="0" destOrd="0" presId="urn:microsoft.com/office/officeart/2005/8/layout/hierarchy3"/>
    <dgm:cxn modelId="{251FB509-0C09-4D4B-9072-8E4277ECE89C}" type="presParOf" srcId="{77B1561D-399D-4DFB-9AB8-7B690400EE7B}" destId="{326860F1-B8CF-451E-A26A-39B929BC3F19}" srcOrd="1" destOrd="0" presId="urn:microsoft.com/office/officeart/2005/8/layout/hierarchy3"/>
    <dgm:cxn modelId="{C6AD99C4-560C-4C6F-8D32-7D58C48721D7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22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4107" y="146327"/>
        <a:ext cx="8288200" cy="1417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22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4107" y="146327"/>
        <a:ext cx="8288200" cy="141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5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94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FCB4-133D-42CB-97EE-C31A86A3BD0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7060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1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defTabSz="931774" eaLnBrk="0" fontAlgn="base" hangingPunct="0">
              <a:spcBef>
                <a:spcPts val="611"/>
              </a:spcBef>
              <a:spcAft>
                <a:spcPts val="611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sz="2400" kern="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41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0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1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7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FCB4-133D-42CB-97EE-C31A86A3BD0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571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77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b="0" i="0" u="none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Pimentel@whccd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sthillscollege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obertPimentel@whccd.edu" TargetMode="External"/><Relationship Id="rId4" Type="http://schemas.openxmlformats.org/officeDocument/2006/relationships/hyperlink" Target="mailto:dawn.busick@mcctoday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3one.org/view/5001409151725198003/inf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 smtClean="0"/>
              <a:t>Performance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6482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May 15th, 2014</a:t>
            </a:r>
          </a:p>
          <a:p>
            <a:pPr algn="l"/>
            <a:endParaRPr lang="en-US" sz="1600" dirty="0" smtClean="0">
              <a:ln w="17780" cmpd="sng">
                <a:noFill/>
                <a:prstDash val="solid"/>
                <a:miter lim="800000"/>
              </a:ln>
              <a:ea typeface="+mj-ea"/>
            </a:endParaRPr>
          </a:p>
          <a:p>
            <a:pPr algn="l"/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to Assist… Anytime!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4800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http://mccatoday.org/mohealthwins/technicalassistance/</a:t>
            </a:r>
            <a:endParaRPr lang="en-US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Ms. Dawn Busick, Grants Director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dawn.busick@mccatoday.org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Missouri Community College Association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573-634-8787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73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5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99299605"/>
              </p:ext>
            </p:extLst>
          </p:nvPr>
        </p:nvGraphicFramePr>
        <p:xfrm>
          <a:off x="304800" y="1219200"/>
          <a:ext cx="8382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AE9C331-F284-46E4-A5EA-2F53F4985ED9}" type="slidenum">
              <a:rPr lang="en-US" altLang="en-US" sz="1200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1331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4606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3200400"/>
            <a:ext cx="67818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Very Challenging</a:t>
            </a:r>
          </a:p>
          <a:p>
            <a:pPr marL="457200" indent="-45720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Somewhat Challenging</a:t>
            </a:r>
          </a:p>
          <a:p>
            <a:pPr marL="457200" indent="-45720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very Challenging</a:t>
            </a:r>
          </a:p>
          <a:p>
            <a:pPr marL="457200" indent="-45720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have not yet established a strategy for tracking participants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240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challenging </a:t>
            </a:r>
            <a:r>
              <a:rPr lang="en-US" sz="2800" dirty="0">
                <a:solidFill>
                  <a:srgbClr val="FF0000"/>
                </a:solidFill>
              </a:rPr>
              <a:t>has it been for your TAACCCT project to establish </a:t>
            </a:r>
            <a:r>
              <a:rPr lang="en-US" sz="2800" dirty="0" smtClean="0">
                <a:solidFill>
                  <a:srgbClr val="FF0000"/>
                </a:solidFill>
              </a:rPr>
              <a:t>effective </a:t>
            </a:r>
            <a:r>
              <a:rPr lang="en-US" sz="2800" dirty="0">
                <a:solidFill>
                  <a:srgbClr val="FF0000"/>
                </a:solidFill>
              </a:rPr>
              <a:t>participant tracking </a:t>
            </a:r>
            <a:r>
              <a:rPr lang="en-US" sz="2800" dirty="0" smtClean="0">
                <a:solidFill>
                  <a:srgbClr val="FF0000"/>
                </a:solidFill>
              </a:rPr>
              <a:t>strategies?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0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5000" y="2514600"/>
            <a:ext cx="5410200" cy="2590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Presenter: </a:t>
            </a:r>
          </a:p>
          <a:p>
            <a:pPr marL="0" indent="0" algn="ctr">
              <a:buNone/>
            </a:pPr>
            <a:r>
              <a:rPr lang="en-US" b="1" dirty="0" smtClean="0"/>
              <a:t>Robert Pimentel</a:t>
            </a:r>
          </a:p>
          <a:p>
            <a:pPr marL="0" indent="0" algn="ctr">
              <a:buNone/>
            </a:pPr>
            <a:r>
              <a:rPr lang="en-US" dirty="0" smtClean="0"/>
              <a:t>C6 Project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7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vs Success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Faculty Challenges</a:t>
            </a:r>
          </a:p>
          <a:p>
            <a:pPr lvl="2"/>
            <a:r>
              <a:rPr lang="en-US" dirty="0" smtClean="0"/>
              <a:t>Change</a:t>
            </a:r>
          </a:p>
          <a:p>
            <a:pPr lvl="2"/>
            <a:r>
              <a:rPr lang="en-US" dirty="0" smtClean="0"/>
              <a:t>Curriculum (nursing, manufacturing)</a:t>
            </a:r>
          </a:p>
          <a:p>
            <a:pPr lvl="2"/>
            <a:r>
              <a:rPr lang="en-US" dirty="0" smtClean="0"/>
              <a:t>Job Placement Efforts</a:t>
            </a:r>
          </a:p>
          <a:p>
            <a:pPr lvl="1"/>
            <a:r>
              <a:rPr lang="en-US" dirty="0" smtClean="0"/>
              <a:t>Success</a:t>
            </a:r>
          </a:p>
          <a:p>
            <a:pPr lvl="2"/>
            <a:r>
              <a:rPr lang="en-US" dirty="0" smtClean="0"/>
              <a:t>Change</a:t>
            </a:r>
          </a:p>
          <a:p>
            <a:pPr lvl="2"/>
            <a:r>
              <a:rPr lang="en-US" dirty="0" smtClean="0"/>
              <a:t>Basic Skills</a:t>
            </a:r>
          </a:p>
          <a:p>
            <a:pPr lvl="2"/>
            <a:r>
              <a:rPr lang="en-US" dirty="0" smtClean="0"/>
              <a:t>Open Educational Resources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447801"/>
            <a:ext cx="7010400" cy="3810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Continue to work with faculty members to ensure success</a:t>
            </a:r>
          </a:p>
          <a:p>
            <a:r>
              <a:rPr lang="en-US" sz="2200" dirty="0" smtClean="0"/>
              <a:t>Make sure you have the support of high level administrators</a:t>
            </a:r>
          </a:p>
          <a:p>
            <a:r>
              <a:rPr lang="en-US" sz="2200" dirty="0" smtClean="0"/>
              <a:t>Engage industry and make changes based on their recommendations </a:t>
            </a:r>
          </a:p>
          <a:p>
            <a:r>
              <a:rPr lang="en-US" sz="2200" dirty="0" smtClean="0"/>
              <a:t>Track your students and reporting information since the beginning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886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Robert Pimentel</a:t>
            </a:r>
          </a:p>
          <a:p>
            <a:pPr marL="0" indent="0" algn="ctr">
              <a:buNone/>
            </a:pPr>
            <a:r>
              <a:rPr lang="en-US" dirty="0" smtClean="0"/>
              <a:t>Director C6 Projects</a:t>
            </a:r>
          </a:p>
          <a:p>
            <a:pPr marL="0" indent="0" algn="ctr">
              <a:buNone/>
            </a:pPr>
            <a:r>
              <a:rPr lang="en-US" dirty="0" smtClean="0"/>
              <a:t>(559) 934-2793</a:t>
            </a:r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RobertPimentel@whccd.edu</a:t>
            </a:r>
            <a:endParaRPr lang="en-US" dirty="0">
              <a:solidFill>
                <a:srgbClr val="C00000"/>
              </a:solidFill>
              <a:latin typeface="Tahoma" pitchFamily="34" charset="0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www.westhillscollege.com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none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97994226"/>
              </p:ext>
            </p:extLst>
          </p:nvPr>
        </p:nvGraphicFramePr>
        <p:xfrm>
          <a:off x="304800" y="1219200"/>
          <a:ext cx="8382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AE9C331-F284-46E4-A5EA-2F53F4985ED9}" type="slidenum">
              <a:rPr lang="en-US" altLang="en-US" sz="1200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1331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4606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168498"/>
            <a:ext cx="67818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Yes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N/A</a:t>
            </a:r>
          </a:p>
          <a:p>
            <a:pPr fontAlgn="auto">
              <a:spcBef>
                <a:spcPts val="0"/>
              </a:spcBef>
              <a:spcAft>
                <a:spcPts val="240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2954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participant tracking process established through my TAACCCT project accurately reflects the work of our grant while capturing all of the DOL required reporting outcomes.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0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47800"/>
            <a:ext cx="3733800" cy="54102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2133600" y="1938538"/>
            <a:ext cx="6858000" cy="1866900"/>
          </a:xfrm>
          <a:prstGeom prst="homePlate">
            <a:avLst>
              <a:gd name="adj" fmla="val 450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Follow up Teleconference will be held on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May 21</a:t>
            </a:r>
            <a:r>
              <a:rPr lang="en-US" sz="2400" baseline="30000" dirty="0" smtClean="0">
                <a:solidFill>
                  <a:srgbClr val="C00000"/>
                </a:solidFill>
                <a:latin typeface="Tahoma" pitchFamily="34" charset="0"/>
              </a:rPr>
              <a:t>st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  from 3:00pm to 4:00 pm EDT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Conference Call-In: 1-877-710-0658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Access Code:4807419</a:t>
            </a:r>
          </a:p>
        </p:txBody>
      </p:sp>
    </p:spTree>
    <p:extLst>
      <p:ext uri="{BB962C8B-B14F-4D97-AF65-F5344CB8AC3E}">
        <p14:creationId xmlns:p14="http://schemas.microsoft.com/office/powerpoint/2010/main" val="28191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76647" y="3820632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Annette Summers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President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Giuffrida Associates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8800" y="16764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Kristen Milstead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Workforce Analyst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Department of Labor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419600" y="1088408"/>
            <a:ext cx="4724399" cy="57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400572"/>
            <a:ext cx="5334000" cy="1629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	Dawn Busick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Project Director	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St. Louis Community College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4"/>
              </a:rPr>
              <a:t>dawn.busick@mcctoday.org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171428"/>
            <a:ext cx="5358114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 Robert Pimentel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Director of C6 Projects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West Hills College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u="sng" dirty="0" smtClean="0">
                <a:hlinkClick r:id="rId5"/>
              </a:rPr>
              <a:t>RobertPimentel@whccd.edu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upcoming events in this series!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165" y="1176691"/>
            <a:ext cx="3886200" cy="182880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>
            <a:normAutofit/>
          </a:bodyPr>
          <a:lstStyle/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SAVE</a:t>
            </a:r>
          </a:p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   </a:t>
            </a:r>
            <a:r>
              <a:rPr lang="en-US" sz="6000" b="1" dirty="0" smtClean="0">
                <a:solidFill>
                  <a:srgbClr val="FFC000"/>
                </a:solidFill>
              </a:rPr>
              <a:t>DATE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16200000">
            <a:off x="3135707" y="1741092"/>
            <a:ext cx="1272384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09" y="3048000"/>
            <a:ext cx="9144000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2060"/>
                </a:solidFill>
              </a:rPr>
              <a:t>Webinar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Success Coaches/ TAA Navigators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May </a:t>
            </a:r>
            <a:r>
              <a:rPr lang="en-US" sz="1400" dirty="0">
                <a:solidFill>
                  <a:srgbClr val="002060"/>
                </a:solidFill>
              </a:rPr>
              <a:t>29</a:t>
            </a:r>
            <a:r>
              <a:rPr lang="en-US" sz="1400" baseline="30000" dirty="0">
                <a:solidFill>
                  <a:srgbClr val="002060"/>
                </a:solidFill>
              </a:rPr>
              <a:t>th</a:t>
            </a:r>
            <a:r>
              <a:rPr lang="en-US" sz="1400" dirty="0">
                <a:solidFill>
                  <a:srgbClr val="002060"/>
                </a:solidFill>
              </a:rPr>
              <a:t> 3:00pm-4:00pm </a:t>
            </a:r>
            <a:r>
              <a:rPr lang="en-US" sz="1400" dirty="0" smtClean="0">
                <a:solidFill>
                  <a:srgbClr val="002060"/>
                </a:solidFill>
              </a:rPr>
              <a:t>EDT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Register now by clicking </a:t>
            </a:r>
            <a:r>
              <a:rPr lang="en-US" sz="1400" b="1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1400" b="1" dirty="0" smtClean="0">
                <a:solidFill>
                  <a:srgbClr val="002060"/>
                </a:solidFill>
              </a:rPr>
              <a:t>! </a:t>
            </a:r>
          </a:p>
          <a:p>
            <a:pPr algn="ctr"/>
            <a:endParaRPr lang="en-US" sz="1050" b="1" u="sng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002060"/>
                </a:solidFill>
              </a:rPr>
              <a:t>Stand-Alone Teleconferences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Student Retention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May 28</a:t>
            </a:r>
            <a:r>
              <a:rPr lang="en-US" sz="1400" baseline="30000" dirty="0" smtClean="0">
                <a:solidFill>
                  <a:srgbClr val="002060"/>
                </a:solidFill>
              </a:rPr>
              <a:t>th</a:t>
            </a:r>
            <a:r>
              <a:rPr lang="en-US" sz="1400" dirty="0" smtClean="0">
                <a:solidFill>
                  <a:srgbClr val="002060"/>
                </a:solidFill>
              </a:rPr>
              <a:t> 3:00pm-4:00pm EDT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Staff Turnover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June 11</a:t>
            </a:r>
            <a:r>
              <a:rPr lang="en-US" sz="1400" baseline="30000" dirty="0" smtClean="0">
                <a:solidFill>
                  <a:srgbClr val="002060"/>
                </a:solidFill>
              </a:rPr>
              <a:t>th</a:t>
            </a:r>
            <a:r>
              <a:rPr lang="en-US" sz="1400" dirty="0" smtClean="0">
                <a:solidFill>
                  <a:srgbClr val="002060"/>
                </a:solidFill>
              </a:rPr>
              <a:t> 3:00pm-4:00pm EDT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Collecting Participant Wage Data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June 18</a:t>
            </a:r>
            <a:r>
              <a:rPr lang="en-US" sz="1400" baseline="30000" dirty="0" smtClean="0">
                <a:solidFill>
                  <a:srgbClr val="002060"/>
                </a:solidFill>
              </a:rPr>
              <a:t>th</a:t>
            </a:r>
            <a:r>
              <a:rPr lang="en-US" sz="1400" dirty="0" smtClean="0">
                <a:solidFill>
                  <a:srgbClr val="002060"/>
                </a:solidFill>
              </a:rPr>
              <a:t> 3:00pm-4:00pm EDT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Consortium Management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June 25</a:t>
            </a:r>
            <a:r>
              <a:rPr lang="en-US" sz="1400" baseline="30000" dirty="0" smtClean="0">
                <a:solidFill>
                  <a:srgbClr val="002060"/>
                </a:solidFill>
              </a:rPr>
              <a:t>th</a:t>
            </a:r>
            <a:r>
              <a:rPr lang="en-US" sz="1400" dirty="0" smtClean="0">
                <a:solidFill>
                  <a:srgbClr val="002060"/>
                </a:solidFill>
              </a:rPr>
              <a:t> 3:00pm-4:00pm EDT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3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11218"/>
          <a:stretch/>
        </p:blipFill>
        <p:spPr>
          <a:xfrm>
            <a:off x="0" y="1143000"/>
            <a:ext cx="263401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can expect to get out of this webinar!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8496" y="1752600"/>
            <a:ext cx="63808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Learn </a:t>
            </a:r>
            <a:r>
              <a:rPr lang="en-US" sz="2800" dirty="0">
                <a:solidFill>
                  <a:srgbClr val="002060"/>
                </a:solidFill>
              </a:rPr>
              <a:t>first-hand accounts of ways peers have overcome challenges and turned them into success </a:t>
            </a:r>
            <a:r>
              <a:rPr lang="en-US" sz="2800" dirty="0" smtClean="0">
                <a:solidFill>
                  <a:srgbClr val="002060"/>
                </a:solidFill>
              </a:rPr>
              <a:t>stories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Identify </a:t>
            </a:r>
            <a:r>
              <a:rPr lang="en-US" sz="2800" dirty="0">
                <a:solidFill>
                  <a:srgbClr val="002060"/>
                </a:solidFill>
              </a:rPr>
              <a:t>ways you can apply successful innovations to your own </a:t>
            </a:r>
            <a:r>
              <a:rPr lang="en-US" sz="2800" dirty="0" smtClean="0">
                <a:solidFill>
                  <a:srgbClr val="002060"/>
                </a:solidFill>
              </a:rPr>
              <a:t>practice</a:t>
            </a:r>
            <a:endParaRPr lang="en-US" sz="28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Recognize </a:t>
            </a:r>
            <a:r>
              <a:rPr lang="en-US" sz="2800" dirty="0">
                <a:solidFill>
                  <a:srgbClr val="002060"/>
                </a:solidFill>
              </a:rPr>
              <a:t>key ways to </a:t>
            </a:r>
            <a:r>
              <a:rPr lang="en-US" sz="2800" dirty="0" smtClean="0">
                <a:solidFill>
                  <a:srgbClr val="002060"/>
                </a:solidFill>
              </a:rPr>
              <a:t>implement performance </a:t>
            </a:r>
            <a:r>
              <a:rPr lang="en-US" sz="2800" dirty="0">
                <a:solidFill>
                  <a:srgbClr val="002060"/>
                </a:solidFill>
              </a:rPr>
              <a:t>m</a:t>
            </a:r>
            <a:r>
              <a:rPr lang="en-US" sz="2800" dirty="0" smtClean="0">
                <a:solidFill>
                  <a:srgbClr val="002060"/>
                </a:solidFill>
              </a:rPr>
              <a:t>anagement practices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Understand </a:t>
            </a:r>
            <a:r>
              <a:rPr lang="en-US" sz="2800" dirty="0">
                <a:solidFill>
                  <a:srgbClr val="002060"/>
                </a:solidFill>
              </a:rPr>
              <a:t>the value of </a:t>
            </a:r>
            <a:r>
              <a:rPr lang="en-US" sz="2800" dirty="0" smtClean="0">
                <a:solidFill>
                  <a:srgbClr val="002060"/>
                </a:solidFill>
              </a:rPr>
              <a:t>performance management </a:t>
            </a:r>
            <a:r>
              <a:rPr lang="en-US" sz="2800" dirty="0">
                <a:solidFill>
                  <a:srgbClr val="002060"/>
                </a:solidFill>
              </a:rPr>
              <a:t>and building this into your system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37684" y="1295400"/>
            <a:ext cx="74588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 by Dawn Busick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 by Robert Pimentel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 &amp; Answer Period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Closing Remarks 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Please join us on May 21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at 3:00pm EDT for a Follow up Teleconference. We’ll answer Q&amp;A from this webinar in a more interactive exchange.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76400" y="1752601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Presenter: Dawn Busick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Health &amp; MoManufacturing WINs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St. Louis Community College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40386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Presenter: Robert Pimentel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C6 Project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West Hills College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5000" y="2484474"/>
            <a:ext cx="5410200" cy="2590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Presenter: </a:t>
            </a:r>
          </a:p>
          <a:p>
            <a:pPr marL="0" indent="0" algn="ctr">
              <a:buNone/>
            </a:pPr>
            <a:r>
              <a:rPr lang="en-US" b="1" dirty="0"/>
              <a:t>Dawn </a:t>
            </a:r>
            <a:r>
              <a:rPr lang="en-US" b="1" dirty="0" smtClean="0"/>
              <a:t>Busick </a:t>
            </a:r>
          </a:p>
          <a:p>
            <a:pPr marL="0" indent="0" algn="ctr">
              <a:buNone/>
            </a:pPr>
            <a:r>
              <a:rPr lang="en-US" dirty="0" smtClean="0"/>
              <a:t>MoHealth </a:t>
            </a:r>
            <a:r>
              <a:rPr lang="en-US" dirty="0"/>
              <a:t>&amp; MoManufacturingWINs 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MoWINs?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6553200" cy="4724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Missouri’s Workforce Innovation Networks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MoHealthWINs:  $20 million 13 college consortium</a:t>
            </a:r>
          </a:p>
          <a:p>
            <a:pPr marL="640080" lvl="2" indent="0"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Fiscal Agent: </a:t>
            </a:r>
            <a:r>
              <a:rPr lang="en-US" sz="1400" b="1" dirty="0" smtClean="0">
                <a:latin typeface="+mj-lt"/>
              </a:rPr>
              <a:t>  Ozarks </a:t>
            </a:r>
            <a:r>
              <a:rPr lang="en-US" sz="1400" b="1" dirty="0">
                <a:latin typeface="+mj-lt"/>
              </a:rPr>
              <a:t>Technical College</a:t>
            </a:r>
          </a:p>
          <a:p>
            <a:pPr marL="640080" lvl="2" indent="0"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Administrative Coordination: </a:t>
            </a:r>
            <a:r>
              <a:rPr lang="en-US" sz="1400" b="1" dirty="0" smtClean="0">
                <a:latin typeface="+mj-lt"/>
              </a:rPr>
              <a:t>  Missouri </a:t>
            </a:r>
            <a:r>
              <a:rPr lang="en-US" sz="1400" b="1" dirty="0">
                <a:latin typeface="+mj-lt"/>
              </a:rPr>
              <a:t>Community College Association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MoManufacturingWINs:  $15 Million 9 college consortium</a:t>
            </a:r>
          </a:p>
          <a:p>
            <a:pPr marL="640080" lvl="2" indent="0">
              <a:spcAft>
                <a:spcPts val="1200"/>
              </a:spcAft>
              <a:buNone/>
            </a:pPr>
            <a:r>
              <a:rPr lang="en-US" sz="1200" b="1" dirty="0"/>
              <a:t>Fiscal Agent: </a:t>
            </a:r>
            <a:r>
              <a:rPr lang="en-US" sz="1200" b="1" dirty="0" smtClean="0"/>
              <a:t>  St. Louis Community College</a:t>
            </a:r>
            <a:endParaRPr lang="en-US" sz="1200" b="1" dirty="0"/>
          </a:p>
          <a:p>
            <a:pPr marL="640080" lvl="2" indent="0">
              <a:spcAft>
                <a:spcPts val="1200"/>
              </a:spcAft>
              <a:buNone/>
            </a:pPr>
            <a:r>
              <a:rPr lang="en-US" sz="1200" b="1" dirty="0"/>
              <a:t>Administrative Coordination: </a:t>
            </a:r>
            <a:r>
              <a:rPr lang="en-US" sz="1200" b="1" dirty="0" smtClean="0"/>
              <a:t>  Missouri </a:t>
            </a:r>
            <a:r>
              <a:rPr lang="en-US" sz="1200" b="1" dirty="0"/>
              <a:t>Community College Association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b="1" dirty="0" smtClean="0">
              <a:latin typeface="+mj-l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8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Successes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400" y="1670738"/>
            <a:ext cx="8763000" cy="492818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Empower Grant Staff and </a:t>
            </a:r>
            <a:r>
              <a:rPr lang="en-US" sz="2800" b="1" dirty="0"/>
              <a:t>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Leverage Volunteer Army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Implement </a:t>
            </a:r>
            <a:r>
              <a:rPr lang="en-US" sz="2800" b="1" dirty="0" smtClean="0"/>
              <a:t>New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Accountability: Conduct Site Visits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Gather data </a:t>
            </a:r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Celebrate Results</a:t>
            </a:r>
            <a:endParaRPr lang="en-US" sz="2800" b="1" dirty="0"/>
          </a:p>
          <a:p>
            <a:pPr lvl="1"/>
            <a:endParaRPr lang="en-US" dirty="0"/>
          </a:p>
        </p:txBody>
      </p:sp>
      <p:pic>
        <p:nvPicPr>
          <p:cNvPr id="13" name="Picture 2" descr="C:\Users\busickd\AppData\Local\Microsoft\Windows\Temporary Internet Files\Content.IE5\UAA0LTU9\MC9003056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39" y="1219200"/>
            <a:ext cx="1330878" cy="8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busickd\AppData\Local\Microsoft\Windows\Temporary Internet Files\Content.IE5\8YAQ136H\MC9002975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98948"/>
            <a:ext cx="1810512" cy="11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busickd\AppData\Local\Microsoft\Windows\Temporary Internet Files\Content.IE5\1ORMDMFH\MC9004193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14" y="4038600"/>
            <a:ext cx="1310070" cy="9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busickd\AppData\Local\Microsoft\Windows\Temporary Internet Files\Content.IE5\8YAQ136H\MC91021635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48" y="4876800"/>
            <a:ext cx="2202180" cy="13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Advice to You: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92500" lnSpcReduction="20000"/>
          </a:bodyPr>
          <a:lstStyle/>
          <a:p>
            <a:pPr marL="393192" lvl="1" indent="0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Performance Management is something I do WITH my co-grantees, </a:t>
            </a:r>
          </a:p>
          <a:p>
            <a:pPr marL="393192" lvl="1" indent="0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not TO my co-grantees!</a:t>
            </a:r>
          </a:p>
          <a:p>
            <a:pPr marL="393192" lvl="1" indent="0">
              <a:buNone/>
            </a:pPr>
            <a:endParaRPr lang="en-US" sz="1800" dirty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sz="1800" dirty="0" smtClean="0"/>
          </a:p>
          <a:p>
            <a:pPr marL="393192" lvl="1" indent="0">
              <a:buNone/>
            </a:pPr>
            <a:endParaRPr lang="en-US" sz="1800" dirty="0"/>
          </a:p>
          <a:p>
            <a:pPr marL="393192" lvl="1" indent="0">
              <a:buNone/>
            </a:pPr>
            <a:r>
              <a:rPr lang="en-US" sz="1800" dirty="0" smtClean="0"/>
              <a:t>		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Empower them with Data Tools</a:t>
            </a:r>
          </a:p>
          <a:p>
            <a:pPr marL="393192" lvl="1" indent="0"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		so they can OWN it!</a:t>
            </a: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63407"/>
            <a:ext cx="2293917" cy="294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63407"/>
            <a:ext cx="2293917" cy="294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487612" cy="243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9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Performance Management&amp;quot;&quot;/&gt;&lt;property id=&quot;20307&quot; value=&quot;256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2 - &amp;quot;Moderators&amp;quot;&quot;/&gt;&lt;property id=&quot;20307&quot; value=&quot;261&quot;/&gt;&lt;/object&gt;&lt;object type=&quot;3&quot; unique_id=&quot;11415&quot;&gt;&lt;property id=&quot;20148&quot; value=&quot;5&quot;/&gt;&lt;property id=&quot;20300&quot; value=&quot;Slide 5 - &amp;quot;Presenters&amp;quot;&quot;/&gt;&lt;property id=&quot;20307&quot; value=&quot;286&quot;/&gt;&lt;/object&gt;&lt;object type=&quot;3&quot; unique_id=&quot;11420&quot;&gt;&lt;property id=&quot;20148&quot; value=&quot;5&quot;/&gt;&lt;property id=&quot;20300&quot; value=&quot;Slide 19 - &amp;quot;Reminder…&amp;quot;&quot;/&gt;&lt;property id=&quot;20307&quot; value=&quot;276&quot;/&gt;&lt;/object&gt;&lt;object type=&quot;3&quot; unique_id=&quot;11422&quot;&gt;&lt;property id=&quot;20148&quot; value=&quot;5&quot;/&gt;&lt;property id=&quot;20300&quot; value=&quot;Slide 18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20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21 - &amp;quot;Look for upcoming event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22&quot;/&gt;&lt;property id=&quot;20307&quot; value=&quot;262&quot;/&gt;&lt;/object&gt;&lt;object type=&quot;3&quot; unique_id=&quot;13267&quot;&gt;&lt;property id=&quot;20148&quot; value=&quot;5&quot;/&gt;&lt;property id=&quot;20300&quot; value=&quot;Slide 6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5 - &amp;quot;Advice&amp;quot;&quot;/&gt;&lt;property id=&quot;20307&quot; value=&quot;289&quot;/&gt;&lt;/object&gt;&lt;object type=&quot;3&quot; unique_id=&quot;13269&quot;&gt;&lt;property id=&quot;20148&quot; value=&quot;5&quot;/&gt;&lt;property id=&quot;20300&quot; value=&quot;Slide 16 - &amp;quot; &amp;quot;&quot;/&gt;&lt;property id=&quot;20307&quot; value=&quot;290&quot;/&gt;&lt;/object&gt;&lt;object type=&quot;3&quot; unique_id=&quot;21377&quot;&gt;&lt;property id=&quot;20148&quot; value=&quot;5&quot;/&gt;&lt;property id=&quot;20300&quot; value=&quot;Slide 14 - &amp;quot;Challenges vs Success&amp;quot;&quot;/&gt;&lt;property id=&quot;20307&quot; value=&quot;291&quot;/&gt;&lt;/object&gt;&lt;object type=&quot;3&quot; unique_id=&quot;21379&quot;&gt;&lt;property id=&quot;20148&quot; value=&quot;5&quot;/&gt;&lt;property id=&quot;20300&quot; value=&quot;Slide 7 - &amp;quot;What is MoWINs?&amp;quot;&quot;/&gt;&lt;property id=&quot;20307&quot; value=&quot;298&quot;/&gt;&lt;/object&gt;&lt;object type=&quot;3&quot; unique_id=&quot;21380&quot;&gt;&lt;property id=&quot;20148&quot; value=&quot;5&quot;/&gt;&lt;property id=&quot;20300&quot; value=&quot;Slide 8 - &amp;quot;Challenges &amp;amp; Successes&amp;quot;&quot;/&gt;&lt;property id=&quot;20307&quot; value=&quot;295&quot;/&gt;&lt;/object&gt;&lt;object type=&quot;3&quot; unique_id=&quot;21381&quot;&gt;&lt;property id=&quot;20148&quot; value=&quot;5&quot;/&gt;&lt;property id=&quot;20300&quot; value=&quot;Slide 9 - &amp;quot;My Advice to You:&amp;quot;&quot;/&gt;&lt;property id=&quot;20307&quot; value=&quot;296&quot;/&gt;&lt;/object&gt;&lt;object type=&quot;3&quot; unique_id=&quot;21382&quot;&gt;&lt;property id=&quot;20148&quot; value=&quot;5&quot;/&gt;&lt;property id=&quot;20300&quot; value=&quot;Slide 10 - &amp;quot;Happy to Assist… Anytime!&amp;quot;&quot;/&gt;&lt;property id=&quot;20307&quot; value=&quot;297&quot;/&gt;&lt;/object&gt;&lt;object type=&quot;3&quot; unique_id=&quot;21383&quot;&gt;&lt;property id=&quot;20148&quot; value=&quot;5&quot;/&gt;&lt;property id=&quot;20300&quot; value=&quot;Slide 11 - &amp;quot;Polling Question&amp;quot;&quot;/&gt;&lt;property id=&quot;20307&quot; value=&quot;294&quot;/&gt;&lt;/object&gt;&lt;object type=&quot;3&quot; unique_id=&quot;21384&quot;&gt;&lt;property id=&quot;20148&quot; value=&quot;5&quot;/&gt;&lt;property id=&quot;20300&quot; value=&quot;Slide 12 - &amp;quot;Presenter&amp;quot;&quot;/&gt;&lt;property id=&quot;20307&quot; value=&quot;292&quot;/&gt;&lt;/object&gt;&lt;object type=&quot;3&quot; unique_id=&quot;21385&quot;&gt;&lt;property id=&quot;20148&quot; value=&quot;5&quot;/&gt;&lt;property id=&quot;20300&quot; value=&quot;Slide 17 - &amp;quot;Polling Question&amp;quot;&quot;/&gt;&lt;property id=&quot;20307&quot; value=&quot;293&quot;/&gt;&lt;/object&gt;&lt;object type=&quot;3&quot; unique_id=&quot;21459&quot;&gt;&lt;property id=&quot;20148&quot; value=&quot;5&quot;/&gt;&lt;property id=&quot;20300&quot; value=&quot;Slide 13&quot;/&gt;&lt;property id=&quot;20307&quot; value=&quot;299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612</Words>
  <Application>Microsoft Office PowerPoint</Application>
  <PresentationFormat>On-screen Show (4:3)</PresentationFormat>
  <Paragraphs>207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Calibri</vt:lpstr>
      <vt:lpstr>Comic Sans MS</vt:lpstr>
      <vt:lpstr>Tahoma</vt:lpstr>
      <vt:lpstr>Wingdings</vt:lpstr>
      <vt:lpstr>Networking trio design template</vt:lpstr>
      <vt:lpstr>Performance Management</vt:lpstr>
      <vt:lpstr>Moderators</vt:lpstr>
      <vt:lpstr>Here’s what you can expect to get out of this webinar!</vt:lpstr>
      <vt:lpstr>Agenda</vt:lpstr>
      <vt:lpstr>Presenters</vt:lpstr>
      <vt:lpstr>Presenter</vt:lpstr>
      <vt:lpstr>What is MoWINs?</vt:lpstr>
      <vt:lpstr>Challenges &amp; Successes</vt:lpstr>
      <vt:lpstr>My Advice to You:</vt:lpstr>
      <vt:lpstr>Happy to Assist… Anytime!</vt:lpstr>
      <vt:lpstr>Polling Question</vt:lpstr>
      <vt:lpstr>Presenter</vt:lpstr>
      <vt:lpstr>PowerPoint Presentation</vt:lpstr>
      <vt:lpstr>Challenges vs Success</vt:lpstr>
      <vt:lpstr>Advice</vt:lpstr>
      <vt:lpstr> </vt:lpstr>
      <vt:lpstr>Polling Question</vt:lpstr>
      <vt:lpstr>Please enter your questions in the Chat Room! </vt:lpstr>
      <vt:lpstr>Reminder…</vt:lpstr>
      <vt:lpstr>Speakers’ Contact Information</vt:lpstr>
      <vt:lpstr>Look for upcoming events in this series!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2014-05-15T16:36:26Z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