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</p:sldMasterIdLst>
  <p:notesMasterIdLst>
    <p:notesMasterId r:id="rId46"/>
  </p:notesMasterIdLst>
  <p:sldIdLst>
    <p:sldId id="256" r:id="rId2"/>
    <p:sldId id="259" r:id="rId3"/>
    <p:sldId id="284" r:id="rId4"/>
    <p:sldId id="568" r:id="rId5"/>
    <p:sldId id="507" r:id="rId6"/>
    <p:sldId id="452" r:id="rId7"/>
    <p:sldId id="535" r:id="rId8"/>
    <p:sldId id="565" r:id="rId9"/>
    <p:sldId id="566" r:id="rId10"/>
    <p:sldId id="510" r:id="rId11"/>
    <p:sldId id="513" r:id="rId12"/>
    <p:sldId id="546" r:id="rId13"/>
    <p:sldId id="505" r:id="rId14"/>
    <p:sldId id="537" r:id="rId15"/>
    <p:sldId id="538" r:id="rId16"/>
    <p:sldId id="520" r:id="rId17"/>
    <p:sldId id="521" r:id="rId18"/>
    <p:sldId id="522" r:id="rId19"/>
    <p:sldId id="525" r:id="rId20"/>
    <p:sldId id="532" r:id="rId21"/>
    <p:sldId id="533" r:id="rId22"/>
    <p:sldId id="460" r:id="rId23"/>
    <p:sldId id="542" r:id="rId24"/>
    <p:sldId id="511" r:id="rId25"/>
    <p:sldId id="567" r:id="rId26"/>
    <p:sldId id="549" r:id="rId27"/>
    <p:sldId id="539" r:id="rId28"/>
    <p:sldId id="550" r:id="rId29"/>
    <p:sldId id="551" r:id="rId30"/>
    <p:sldId id="552" r:id="rId31"/>
    <p:sldId id="553" r:id="rId32"/>
    <p:sldId id="554" r:id="rId33"/>
    <p:sldId id="555" r:id="rId34"/>
    <p:sldId id="556" r:id="rId35"/>
    <p:sldId id="557" r:id="rId36"/>
    <p:sldId id="558" r:id="rId37"/>
    <p:sldId id="559" r:id="rId38"/>
    <p:sldId id="560" r:id="rId39"/>
    <p:sldId id="561" r:id="rId40"/>
    <p:sldId id="563" r:id="rId41"/>
    <p:sldId id="564" r:id="rId42"/>
    <p:sldId id="326" r:id="rId43"/>
    <p:sldId id="281" r:id="rId44"/>
    <p:sldId id="262" r:id="rId45"/>
  </p:sldIdLst>
  <p:sldSz cx="9144000" cy="6858000" type="screen4x3"/>
  <p:notesSz cx="7010400" cy="92964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AD1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71975" autoAdjust="0"/>
  </p:normalViewPr>
  <p:slideViewPr>
    <p:cSldViewPr>
      <p:cViewPr>
        <p:scale>
          <a:sx n="77" d="100"/>
          <a:sy n="77" d="100"/>
        </p:scale>
        <p:origin x="-15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>
        <p:scale>
          <a:sx n="75" d="100"/>
          <a:sy n="75" d="100"/>
        </p:scale>
        <p:origin x="-1378" y="63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1455064194006"/>
          <c:y val="6.9060773480662987E-2"/>
          <c:w val="0.85592011412268187"/>
          <c:h val="0.80386740331491713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workshare!$E$6:$Q$6</c:f>
              <c:numCache>
                <c:formatCode>General_)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workshare!$E$16:$Q$16</c:f>
              <c:numCache>
                <c:formatCode>#,##0_);\(#,##0\)</c:formatCode>
                <c:ptCount val="13"/>
                <c:pt idx="0">
                  <c:v>35772</c:v>
                </c:pt>
                <c:pt idx="1">
                  <c:v>36575</c:v>
                </c:pt>
                <c:pt idx="2">
                  <c:v>38516</c:v>
                </c:pt>
                <c:pt idx="3">
                  <c:v>24428</c:v>
                </c:pt>
                <c:pt idx="4">
                  <c:v>23901</c:v>
                </c:pt>
                <c:pt idx="5">
                  <c:v>23280</c:v>
                </c:pt>
                <c:pt idx="6">
                  <c:v>23528</c:v>
                </c:pt>
                <c:pt idx="7">
                  <c:v>51327</c:v>
                </c:pt>
                <c:pt idx="8">
                  <c:v>175282</c:v>
                </c:pt>
                <c:pt idx="9">
                  <c:v>102373</c:v>
                </c:pt>
                <c:pt idx="10">
                  <c:v>59546</c:v>
                </c:pt>
                <c:pt idx="11">
                  <c:v>42424</c:v>
                </c:pt>
                <c:pt idx="12" formatCode="General_)">
                  <c:v>20123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420992"/>
        <c:axId val="184436608"/>
      </c:lineChart>
      <c:catAx>
        <c:axId val="184420992"/>
        <c:scaling>
          <c:orientation val="minMax"/>
        </c:scaling>
        <c:delete val="0"/>
        <c:axPos val="b"/>
        <c:numFmt formatCode="General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436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43660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_);\(#,##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42099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403708987161196"/>
          <c:y val="6.9060773480662987E-2"/>
          <c:w val="0.81169757489300987"/>
          <c:h val="0.74861878453038677"/>
        </c:manualLayout>
      </c:layout>
      <c:lineChart>
        <c:grouping val="standard"/>
        <c:varyColors val="0"/>
        <c:ser>
          <c:idx val="0"/>
          <c:order val="0"/>
          <c:tx>
            <c:v>WorkShare Total $ Paid</c:v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workshare!$E$6:$Q$6</c:f>
              <c:numCache>
                <c:formatCode>General_)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workshare!$E$18:$Q$18</c:f>
              <c:numCache>
                <c:formatCode>"$"#,##0_);\("$"#,##0\)</c:formatCode>
                <c:ptCount val="13"/>
                <c:pt idx="0">
                  <c:v>3134600</c:v>
                </c:pt>
                <c:pt idx="1">
                  <c:v>3367102</c:v>
                </c:pt>
                <c:pt idx="2">
                  <c:v>3372889</c:v>
                </c:pt>
                <c:pt idx="3">
                  <c:v>1954908</c:v>
                </c:pt>
                <c:pt idx="4">
                  <c:v>2044110</c:v>
                </c:pt>
                <c:pt idx="5">
                  <c:v>2005135</c:v>
                </c:pt>
                <c:pt idx="6">
                  <c:v>2138166</c:v>
                </c:pt>
                <c:pt idx="7">
                  <c:v>4680686</c:v>
                </c:pt>
                <c:pt idx="8">
                  <c:v>18665226</c:v>
                </c:pt>
                <c:pt idx="9">
                  <c:v>10642743</c:v>
                </c:pt>
                <c:pt idx="10">
                  <c:v>6830723</c:v>
                </c:pt>
                <c:pt idx="11">
                  <c:v>4947891</c:v>
                </c:pt>
                <c:pt idx="12" formatCode="General_)">
                  <c:v>1993047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590336"/>
        <c:axId val="184592640"/>
      </c:lineChart>
      <c:catAx>
        <c:axId val="184590336"/>
        <c:scaling>
          <c:orientation val="minMax"/>
        </c:scaling>
        <c:delete val="0"/>
        <c:axPos val="b"/>
        <c:numFmt formatCode="General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592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59264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&quot;$&quot;#,##0_);\(&quot;$&quot;#,##0\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59033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86609686609686E-2"/>
          <c:y val="6.7024128686327081E-2"/>
          <c:w val="0.88888888888888895"/>
          <c:h val="0.7882037533512064"/>
        </c:manualLayout>
      </c:layout>
      <c:lineChart>
        <c:grouping val="standard"/>
        <c:varyColors val="0"/>
        <c:ser>
          <c:idx val="0"/>
          <c:order val="0"/>
          <c:spPr>
            <a:ln w="12699">
              <a:solidFill>
                <a:srgbClr val="00008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workshare!$B$68:$B$89</c:f>
              <c:numCache>
                <c:formatCode>General_)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workshare!$C$68:$C$89</c:f>
              <c:numCache>
                <c:formatCode>#,##0</c:formatCode>
                <c:ptCount val="22"/>
                <c:pt idx="0">
                  <c:v>2173</c:v>
                </c:pt>
                <c:pt idx="1">
                  <c:v>1400</c:v>
                </c:pt>
                <c:pt idx="2">
                  <c:v>1474</c:v>
                </c:pt>
                <c:pt idx="3">
                  <c:v>2228</c:v>
                </c:pt>
                <c:pt idx="4">
                  <c:v>2033</c:v>
                </c:pt>
                <c:pt idx="5">
                  <c:v>2140</c:v>
                </c:pt>
                <c:pt idx="6">
                  <c:v>1773</c:v>
                </c:pt>
                <c:pt idx="7">
                  <c:v>1656</c:v>
                </c:pt>
                <c:pt idx="8">
                  <c:v>1408</c:v>
                </c:pt>
                <c:pt idx="9">
                  <c:v>3998</c:v>
                </c:pt>
                <c:pt idx="10">
                  <c:v>2602</c:v>
                </c:pt>
                <c:pt idx="11">
                  <c:v>1801</c:v>
                </c:pt>
                <c:pt idx="12">
                  <c:v>1017</c:v>
                </c:pt>
                <c:pt idx="13">
                  <c:v>1165</c:v>
                </c:pt>
                <c:pt idx="14">
                  <c:v>1288</c:v>
                </c:pt>
                <c:pt idx="15">
                  <c:v>1472</c:v>
                </c:pt>
                <c:pt idx="16">
                  <c:v>2934</c:v>
                </c:pt>
                <c:pt idx="17">
                  <c:v>6618</c:v>
                </c:pt>
                <c:pt idx="18">
                  <c:v>2933</c:v>
                </c:pt>
                <c:pt idx="19" formatCode="General_)">
                  <c:v>963</c:v>
                </c:pt>
                <c:pt idx="20" formatCode="General_)">
                  <c:v>625</c:v>
                </c:pt>
                <c:pt idx="21" formatCode="General_)">
                  <c:v>454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963840"/>
        <c:axId val="184966144"/>
      </c:lineChart>
      <c:catAx>
        <c:axId val="184963840"/>
        <c:scaling>
          <c:orientation val="minMax"/>
        </c:scaling>
        <c:delete val="0"/>
        <c:axPos val="b"/>
        <c:numFmt formatCode="General_)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966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9661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963840"/>
        <c:crosses val="autoZero"/>
        <c:crossBetween val="between"/>
      </c:valAx>
      <c:spPr>
        <a:solidFill>
          <a:srgbClr val="C0C0C0"/>
        </a:solidFill>
        <a:ln w="12699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7E0071-00F4-4E10-9D54-AF8D99A8A3A0}" type="datetimeFigureOut">
              <a:rPr lang="en-US" smtClean="0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7C97589-81B3-48A3-8226-3514F33742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8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54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2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7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83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918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62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68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60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60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8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1" kern="1200" cap="all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8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7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fontAlgn="base">
              <a:spcBef>
                <a:spcPts val="1223"/>
              </a:spcBef>
              <a:spcAft>
                <a:spcPts val="1223"/>
              </a:spcAft>
              <a:buClr>
                <a:srgbClr val="CC0000"/>
              </a:buClr>
              <a:defRPr/>
            </a:pPr>
            <a:r>
              <a:rPr lang="en-US" dirty="0" smtClean="0">
                <a:effectLst/>
              </a:rPr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69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iddle BG"/>
          <p:cNvSpPr/>
          <p:nvPr/>
        </p:nvSpPr>
        <p:spPr>
          <a:xfrm>
            <a:off x="0" y="2667000"/>
            <a:ext cx="9144000" cy="24195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ooter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Back"/>
          <p:cNvSpPr/>
          <p:nvPr/>
        </p:nvSpPr>
        <p:spPr>
          <a:xfrm>
            <a:off x="4176712" y="4545808"/>
            <a:ext cx="4953000" cy="1828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81000" y="2869408"/>
            <a:ext cx="8458200" cy="1676400"/>
          </a:xfrm>
          <a:prstGeom prst="rect">
            <a:avLst/>
          </a:prstGeom>
        </p:spPr>
        <p:txBody>
          <a:bodyPr>
            <a:normAutofit/>
            <a:scene3d>
              <a:camera prst="perspectiveAbove"/>
              <a:lightRig rig="threePt" dir="t"/>
            </a:scene3d>
          </a:bodyPr>
          <a:lstStyle>
            <a:lvl1pPr>
              <a:defRPr sz="3200" b="1" cap="none" spc="0" baseline="0">
                <a:ln w="17780" cmpd="sng">
                  <a:noFill/>
                  <a:prstDash val="solid"/>
                  <a:miter lim="800000"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724400" y="4876800"/>
            <a:ext cx="4343400" cy="1143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Webinar Subtitle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" y="4419600"/>
            <a:ext cx="18653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70881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381000" y="860595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Welcome</a:t>
            </a:r>
            <a:r>
              <a:rPr lang="en-US" sz="2000" b="1" baseline="0" dirty="0" smtClean="0">
                <a:solidFill>
                  <a:schemeClr val="bg1"/>
                </a:solidFill>
              </a:rPr>
              <a:t> to </a:t>
            </a:r>
            <a:r>
              <a:rPr lang="en-US" sz="2000" b="1" dirty="0" smtClean="0">
                <a:solidFill>
                  <a:schemeClr val="bg1"/>
                </a:solidFill>
              </a:rPr>
              <a:t>Workforce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2000" b="1" baseline="0" dirty="0" smtClean="0">
                <a:solidFill>
                  <a:schemeClr val="bg1"/>
                </a:solidFill>
              </a:rPr>
              <a:t> One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3" name="Header"/>
          <p:cNvGrpSpPr/>
          <p:nvPr/>
        </p:nvGrpSpPr>
        <p:grpSpPr>
          <a:xfrm>
            <a:off x="2894" y="-152400"/>
            <a:ext cx="9144000" cy="2819400"/>
            <a:chOff x="0" y="0"/>
            <a:chExt cx="9144000" cy="28194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9144000" cy="2667000"/>
            </a:xfrm>
            <a:prstGeom prst="rect">
              <a:avLst/>
            </a:prstGeom>
            <a:solidFill>
              <a:schemeClr val="accent1">
                <a:lumMod val="75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667000"/>
              <a:ext cx="9144000" cy="152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2133600" y="4572000"/>
            <a:ext cx="2209800" cy="483392"/>
            <a:chOff x="2133600" y="4572000"/>
            <a:chExt cx="2209800" cy="483392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572000"/>
              <a:ext cx="483392" cy="48339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2590800" y="4572000"/>
              <a:ext cx="17526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1" kern="800" spc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U.S. Department</a:t>
              </a:r>
              <a:r>
                <a:rPr lang="en-US" sz="900" b="1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of Labor</a:t>
              </a:r>
            </a:p>
            <a:p>
              <a:pPr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1" kern="800" spc="0" baseline="0" dirty="0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Employment and Training Administration</a:t>
              </a:r>
              <a:endParaRPr lang="en-US" sz="900" b="0" i="1" kern="800" spc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800" baseline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16675"/>
            <a:ext cx="2133600" cy="365125"/>
          </a:xfrm>
        </p:spPr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cap="none" spc="0" baseline="0" dirty="0">
                <a:ln w="12700">
                  <a:noFill/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Webinar Title Here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BG Accent 1"/>
          <p:cNvSpPr/>
          <p:nvPr/>
        </p:nvSpPr>
        <p:spPr>
          <a:xfrm>
            <a:off x="-9526" y="0"/>
            <a:ext cx="9153525" cy="1097280"/>
          </a:xfrm>
          <a:prstGeom prst="rect">
            <a:avLst/>
          </a:prstGeom>
          <a:solidFill>
            <a:srgbClr val="37609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Webinar Title Here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324600" y="64166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5B75F7A-516D-4850-9A30-35A47BF649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400800"/>
            <a:ext cx="984849" cy="48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i="0" u="none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1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b="0" i="0" u="none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c.workforce3one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Stc.Inquiries@dol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458200" cy="1676400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Seeking Champions for State Short Time Compensation Programs</a:t>
            </a:r>
            <a:endParaRPr lang="en-US" sz="3600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0" y="4572000"/>
            <a:ext cx="4953000" cy="1752600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Webinar Date: </a:t>
            </a:r>
            <a:r>
              <a:rPr lang="en-US" sz="1800" dirty="0" smtClean="0">
                <a:ln w="17780" cmpd="sng">
                  <a:noFill/>
                  <a:prstDash val="solid"/>
                  <a:miter lim="800000"/>
                </a:ln>
              </a:rPr>
              <a:t>December 6, 2013</a:t>
            </a:r>
            <a:endParaRPr lang="en-US" sz="1800" dirty="0" smtClean="0">
              <a:ln w="17780" cmpd="sng">
                <a:noFill/>
                <a:prstDash val="solid"/>
                <a:miter lim="800000"/>
              </a:ln>
              <a:ea typeface="+mj-ea"/>
            </a:endParaRPr>
          </a:p>
          <a:p>
            <a:pPr algn="l">
              <a:spcBef>
                <a:spcPts val="300"/>
              </a:spcBef>
            </a:pP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Presented </a:t>
            </a:r>
            <a:r>
              <a:rPr lang="en-US" sz="1800" i="1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b</a:t>
            </a:r>
            <a:r>
              <a:rPr lang="en-US" sz="1800" i="1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y: 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U.S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.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Department of Labor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Employment </a:t>
            </a:r>
            <a:r>
              <a:rPr lang="en-US" sz="1600" dirty="0">
                <a:ln w="17780" cmpd="sng">
                  <a:noFill/>
                  <a:prstDash val="solid"/>
                  <a:miter lim="800000"/>
                </a:ln>
                <a:ea typeface="+mj-ea"/>
              </a:rPr>
              <a:t>and </a:t>
            </a:r>
            <a:r>
              <a:rPr lang="en-US" sz="1600" dirty="0" smtClean="0">
                <a:ln w="17780" cmpd="sng">
                  <a:noFill/>
                  <a:prstDash val="solid"/>
                  <a:miter lim="800000"/>
                </a:ln>
                <a:ea typeface="+mj-ea"/>
              </a:rPr>
              <a:t>Training Administration </a:t>
            </a:r>
            <a:endParaRPr lang="en-US" sz="1600" dirty="0">
              <a:ln w="17780" cmpd="sng">
                <a:noFill/>
                <a:prstDash val="solid"/>
                <a:miter lim="800000"/>
              </a:ln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WIN for  Employers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58" y="1295400"/>
            <a:ext cx="8991600" cy="5562600"/>
          </a:xfrm>
        </p:spPr>
        <p:txBody>
          <a:bodyPr>
            <a:normAutofit fontScale="92500"/>
          </a:bodyPr>
          <a:lstStyle/>
          <a:p>
            <a:pPr lvl="1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Retains skilled workers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Helps employers maintain quality services/products to customers</a:t>
            </a:r>
            <a:endParaRPr lang="en-US" sz="2400" dirty="0"/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Skilled, trained workforce available when business demand increases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Avoids the time and expense of hiring and training new employees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Employee morale is maintained</a:t>
            </a:r>
          </a:p>
          <a:p>
            <a:pPr lvl="1"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For some employers, the UI tax rate may be lower than if employees were totally unemployed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lvl="1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lvl="1">
              <a:spcBef>
                <a:spcPts val="120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WIN for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42" y="1145058"/>
            <a:ext cx="8839200" cy="5712942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n-US" sz="2600" dirty="0" smtClean="0"/>
              <a:t>Workers keep their jobs and continue to earn wages.</a:t>
            </a:r>
            <a:endParaRPr lang="en-US" sz="2600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600" dirty="0"/>
              <a:t>Employees </a:t>
            </a:r>
            <a:r>
              <a:rPr lang="en-US" sz="2600" dirty="0" smtClean="0"/>
              <a:t>receive </a:t>
            </a:r>
            <a:r>
              <a:rPr lang="en-US" sz="2600" dirty="0"/>
              <a:t>a portion of unemployment </a:t>
            </a:r>
            <a:r>
              <a:rPr lang="en-US" sz="2600" dirty="0" smtClean="0"/>
              <a:t>benefits.  </a:t>
            </a:r>
            <a:r>
              <a:rPr lang="en-US" sz="2600" dirty="0" smtClean="0"/>
              <a:t>Example: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Tahoma" panose="020B0604030504040204" pitchFamily="34" charset="0"/>
              <a:buChar char="–"/>
            </a:pPr>
            <a:r>
              <a:rPr lang="en-US" sz="2200" dirty="0" smtClean="0"/>
              <a:t>8 </a:t>
            </a:r>
            <a:r>
              <a:rPr lang="en-US" sz="2200" dirty="0"/>
              <a:t>hours = 20% </a:t>
            </a:r>
            <a:r>
              <a:rPr lang="en-US" sz="2200" dirty="0" smtClean="0"/>
              <a:t>reduction</a:t>
            </a:r>
          </a:p>
          <a:p>
            <a:pPr lvl="2">
              <a:spcBef>
                <a:spcPts val="0"/>
              </a:spcBef>
              <a:spcAft>
                <a:spcPts val="1800"/>
              </a:spcAft>
              <a:buFont typeface="Tahoma" panose="020B0604030504040204" pitchFamily="34" charset="0"/>
              <a:buChar char="–"/>
            </a:pPr>
            <a:r>
              <a:rPr lang="en-US" dirty="0" smtClean="0"/>
              <a:t>20</a:t>
            </a:r>
            <a:r>
              <a:rPr lang="en-US" dirty="0"/>
              <a:t>% x $270 WBA = $</a:t>
            </a:r>
            <a:r>
              <a:rPr lang="en-US" dirty="0" smtClean="0"/>
              <a:t>54.00</a:t>
            </a:r>
          </a:p>
          <a:p>
            <a:pPr lvl="2">
              <a:spcBef>
                <a:spcPts val="0"/>
              </a:spcBef>
              <a:spcAft>
                <a:spcPts val="3600"/>
              </a:spcAft>
              <a:buFont typeface="Tahoma" panose="020B0604030504040204" pitchFamily="34" charset="0"/>
              <a:buChar char="–"/>
            </a:pPr>
            <a:r>
              <a:rPr lang="en-US" dirty="0" smtClean="0"/>
              <a:t>The </a:t>
            </a:r>
            <a:r>
              <a:rPr lang="en-US" dirty="0"/>
              <a:t>employee receives </a:t>
            </a:r>
            <a:r>
              <a:rPr lang="en-US" b="1" dirty="0"/>
              <a:t>$54.00 of unemployment benefits </a:t>
            </a:r>
            <a:r>
              <a:rPr lang="en-US" dirty="0" smtClean="0"/>
              <a:t>+ </a:t>
            </a:r>
            <a:r>
              <a:rPr lang="en-US" b="1" dirty="0" smtClean="0"/>
              <a:t>32 </a:t>
            </a:r>
            <a:r>
              <a:rPr lang="en-US" b="1" dirty="0"/>
              <a:t>hours of wages </a:t>
            </a:r>
            <a:r>
              <a:rPr lang="en-US" dirty="0" smtClean="0"/>
              <a:t>earned.</a:t>
            </a:r>
          </a:p>
          <a:p>
            <a:pPr lvl="1"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n-US" sz="2600" dirty="0" smtClean="0"/>
              <a:t>Retain their health insurance and retirement benefits.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600" dirty="0" smtClean="0"/>
              <a:t>Employees </a:t>
            </a:r>
            <a:r>
              <a:rPr lang="en-US" sz="2600" dirty="0"/>
              <a:t>maintain job skills.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 WIN for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95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STC is a valuable layoff aversion    strategy, particularly during economic downturns.</a:t>
            </a:r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It’s good for the state’s economy because it saves jobs.</a:t>
            </a:r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States have an opportunity NOW to take  advantage of Federal financial incentives to get a strong STC program up and running.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Incentives Available NOW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776" y="1295400"/>
            <a:ext cx="79248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Federal </a:t>
            </a:r>
            <a:r>
              <a:rPr lang="en-US" sz="2800" dirty="0" smtClean="0"/>
              <a:t>Government providing $ for operating the program </a:t>
            </a:r>
            <a:r>
              <a:rPr lang="en-US" sz="2800" dirty="0"/>
              <a:t>through the </a:t>
            </a:r>
            <a:r>
              <a:rPr lang="en-US" sz="2800" dirty="0" smtClean="0"/>
              <a:t>Middle Class Tax Relief &amp; Job Creation Act of 2012: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sz="2600" dirty="0" smtClean="0"/>
              <a:t>STC Benefit Reimbursement </a:t>
            </a:r>
            <a:r>
              <a:rPr lang="en-US" sz="2600" b="1" dirty="0" smtClean="0"/>
              <a:t>through </a:t>
            </a:r>
            <a:r>
              <a:rPr lang="en-US" sz="2600" b="1" dirty="0"/>
              <a:t> </a:t>
            </a:r>
            <a:r>
              <a:rPr lang="en-US" sz="2600" b="1" dirty="0" smtClean="0"/>
              <a:t>  August </a:t>
            </a:r>
            <a:r>
              <a:rPr lang="en-US" sz="2600" b="1" dirty="0"/>
              <a:t>22, </a:t>
            </a:r>
            <a:r>
              <a:rPr lang="en-US" sz="2600" b="1" dirty="0" smtClean="0"/>
              <a:t>2015 </a:t>
            </a:r>
            <a:r>
              <a:rPr lang="en-US" sz="2600" dirty="0" smtClean="0"/>
              <a:t>(if </a:t>
            </a:r>
            <a:r>
              <a:rPr lang="en-US" sz="2600" dirty="0"/>
              <a:t>state law </a:t>
            </a:r>
            <a:r>
              <a:rPr lang="en-US" sz="2600" dirty="0" smtClean="0"/>
              <a:t>conforms).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 smtClean="0"/>
              <a:t>Grant funding to implement </a:t>
            </a:r>
            <a:r>
              <a:rPr lang="en-US" sz="2600" dirty="0"/>
              <a:t>or improve an STC </a:t>
            </a:r>
            <a:r>
              <a:rPr lang="en-US" sz="2600" dirty="0" smtClean="0"/>
              <a:t>program and promote </a:t>
            </a:r>
            <a:r>
              <a:rPr lang="en-US" sz="2600" dirty="0"/>
              <a:t>the program &amp; enroll </a:t>
            </a:r>
            <a:r>
              <a:rPr lang="en-US" sz="2600" dirty="0" smtClean="0"/>
              <a:t>employers.  </a:t>
            </a:r>
            <a:r>
              <a:rPr lang="en-US" sz="2600" b="1" dirty="0" smtClean="0"/>
              <a:t>Application </a:t>
            </a:r>
            <a:r>
              <a:rPr lang="en-US" sz="2600" b="1" dirty="0"/>
              <a:t>deadline </a:t>
            </a:r>
            <a:r>
              <a:rPr lang="en-US" sz="2600" b="1" dirty="0" smtClean="0"/>
              <a:t>    December </a:t>
            </a:r>
            <a:r>
              <a:rPr lang="en-US" sz="2600" b="1" dirty="0"/>
              <a:t>31, </a:t>
            </a:r>
            <a:r>
              <a:rPr lang="en-US" sz="2600" b="1" dirty="0" smtClean="0"/>
              <a:t>2014.</a:t>
            </a:r>
          </a:p>
          <a:p>
            <a:pPr marL="457200" lvl="1" indent="0">
              <a:buNone/>
            </a:pPr>
            <a:endParaRPr lang="en-US" sz="2900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9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Benefit Reimbursement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States have the flexibility to non-charge employers (or not require employers to </a:t>
            </a:r>
            <a:r>
              <a:rPr lang="en-US" sz="2800" dirty="0"/>
              <a:t>reimburse) the amount of the STC benefits that are reimbursed, </a:t>
            </a:r>
            <a:r>
              <a:rPr lang="en-US" sz="2800" b="1" dirty="0"/>
              <a:t>depending upon the state’s STC law</a:t>
            </a:r>
            <a:r>
              <a:rPr lang="en-US" sz="2800" dirty="0" smtClean="0"/>
              <a:t>. 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No reimbursement for STC benefits for seasonal, temporary, or intermittent employees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Due </a:t>
            </a:r>
            <a:r>
              <a:rPr lang="en-US" sz="2800" dirty="0"/>
              <a:t>to sequestration, reimbursement of STC benefits is 92.8% for </a:t>
            </a:r>
            <a:r>
              <a:rPr lang="en-US" sz="2800" dirty="0" smtClean="0"/>
              <a:t>FY2014.- still a substantial incentive and boost to state’s trust fund.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4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STC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V</a:t>
            </a:r>
            <a:r>
              <a:rPr lang="en-US" sz="2400" dirty="0" smtClean="0"/>
              <a:t>oluntary </a:t>
            </a:r>
            <a:r>
              <a:rPr lang="en-US" sz="2400" dirty="0"/>
              <a:t>for </a:t>
            </a:r>
            <a:r>
              <a:rPr lang="en-US" sz="2400" dirty="0" smtClean="0"/>
              <a:t>states to operate program.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28 States with STC laws:</a:t>
            </a:r>
            <a:endParaRPr lang="en-US" sz="2400" dirty="0"/>
          </a:p>
          <a:p>
            <a:pPr marL="400050" lvl="1" indent="0">
              <a:buNone/>
            </a:pPr>
            <a:r>
              <a:rPr lang="en-US" sz="2400" dirty="0" smtClean="0"/>
              <a:t>Arizona</a:t>
            </a:r>
            <a:r>
              <a:rPr lang="en-US" sz="2400" dirty="0"/>
              <a:t>, Arkansas, California, Colorado, </a:t>
            </a:r>
            <a:r>
              <a:rPr lang="en-US" sz="2400" dirty="0" smtClean="0"/>
              <a:t>Connecticut, Florida</a:t>
            </a:r>
            <a:r>
              <a:rPr lang="en-US" sz="2400" dirty="0"/>
              <a:t>, Iowa, Kansas, </a:t>
            </a:r>
            <a:r>
              <a:rPr lang="en-US" sz="2400" dirty="0" smtClean="0"/>
              <a:t>Louisiana, Maine</a:t>
            </a:r>
            <a:r>
              <a:rPr lang="en-US" sz="2400" dirty="0"/>
              <a:t>, Maryland, Massachusetts, </a:t>
            </a:r>
            <a:r>
              <a:rPr lang="en-US" sz="2400" dirty="0" smtClean="0"/>
              <a:t>Michigan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, Minnesota</a:t>
            </a:r>
            <a:r>
              <a:rPr lang="en-US" sz="2400" dirty="0"/>
              <a:t>, Missouri, New Hampshire, </a:t>
            </a:r>
            <a:r>
              <a:rPr lang="en-US" sz="2400" dirty="0" smtClean="0"/>
              <a:t>New Jersey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, New </a:t>
            </a:r>
            <a:r>
              <a:rPr lang="en-US" sz="2400" dirty="0"/>
              <a:t>York, </a:t>
            </a:r>
            <a:r>
              <a:rPr lang="en-US" sz="2400" dirty="0" smtClean="0"/>
              <a:t>Ohio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, Oklahoma</a:t>
            </a:r>
            <a:r>
              <a:rPr lang="en-US" sz="2400" dirty="0"/>
              <a:t>, Oregon, Pennsylvania, Rhode Island, Texas, </a:t>
            </a:r>
            <a:r>
              <a:rPr lang="en-US" sz="2400" dirty="0" smtClean="0"/>
              <a:t>Vermont, Washington</a:t>
            </a:r>
            <a:r>
              <a:rPr lang="en-US" sz="2400" dirty="0"/>
              <a:t>, </a:t>
            </a:r>
            <a:r>
              <a:rPr lang="en-US" sz="2400" dirty="0" smtClean="0"/>
              <a:t>Wisconsin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 </a:t>
            </a:r>
            <a:r>
              <a:rPr lang="en-US" sz="2400" dirty="0"/>
              <a:t>&amp; District of Columbia </a:t>
            </a:r>
            <a:r>
              <a:rPr lang="en-US" sz="2400" dirty="0" smtClean="0"/>
              <a:t>State</a:t>
            </a:r>
          </a:p>
          <a:p>
            <a:pPr marL="0" indent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	* States with new STC laws not yet operational.</a:t>
            </a:r>
            <a:r>
              <a:rPr lang="en-US" sz="16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State laws effective </a:t>
            </a:r>
            <a:r>
              <a:rPr lang="en-US" sz="2400" dirty="0"/>
              <a:t>after February 22, </a:t>
            </a:r>
            <a:r>
              <a:rPr lang="en-US" sz="2400" dirty="0" smtClean="0"/>
              <a:t>2012 </a:t>
            </a:r>
            <a:r>
              <a:rPr lang="en-US" sz="2400" dirty="0"/>
              <a:t>must conform to federal law </a:t>
            </a:r>
            <a:r>
              <a:rPr lang="en-US" sz="2400" dirty="0" smtClean="0"/>
              <a:t>to operate the </a:t>
            </a:r>
            <a:r>
              <a:rPr lang="en-US" sz="2400" dirty="0"/>
              <a:t>program. 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3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STC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000" dirty="0"/>
              <a:t>STC </a:t>
            </a:r>
            <a:r>
              <a:rPr lang="en-US" sz="3000" dirty="0" smtClean="0"/>
              <a:t>requirements under 3306(v), FUTA: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Employer </a:t>
            </a:r>
            <a:r>
              <a:rPr lang="en-US" sz="2800" dirty="0"/>
              <a:t>participation is </a:t>
            </a:r>
            <a:r>
              <a:rPr lang="en-US" sz="2800" dirty="0" smtClean="0"/>
              <a:t>voluntary.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Employer </a:t>
            </a:r>
            <a:r>
              <a:rPr lang="en-US" sz="2800" dirty="0"/>
              <a:t>reduces employee hours in lieu of </a:t>
            </a:r>
            <a:r>
              <a:rPr lang="en-US" sz="2800" dirty="0" smtClean="0"/>
              <a:t>layoffs.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Work </a:t>
            </a:r>
            <a:r>
              <a:rPr lang="en-US" sz="2800" dirty="0"/>
              <a:t>week reduction is at least 10% and no more than 60%. </a:t>
            </a:r>
            <a:endParaRPr lang="en-US" sz="2800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Employees </a:t>
            </a:r>
            <a:r>
              <a:rPr lang="en-US" sz="2800" dirty="0"/>
              <a:t>receive a pro-rata share of their UI benefits for reduced work </a:t>
            </a:r>
            <a:r>
              <a:rPr lang="en-US" sz="2800" dirty="0" smtClean="0"/>
              <a:t>hours.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800" dirty="0" smtClean="0"/>
              <a:t>Employees </a:t>
            </a:r>
            <a:r>
              <a:rPr lang="en-US" sz="2800" dirty="0"/>
              <a:t>continue to be available to STC employer for full work hours (thereby meeting work availability and work search </a:t>
            </a:r>
            <a:r>
              <a:rPr lang="en-US" sz="2800" dirty="0" smtClean="0"/>
              <a:t>requirements).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STC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55626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600" dirty="0"/>
              <a:t>STC requirements under 3306(v), FUTA </a:t>
            </a:r>
            <a:r>
              <a:rPr lang="en-US" sz="3100" dirty="0"/>
              <a:t>(continued</a:t>
            </a:r>
            <a:r>
              <a:rPr lang="en-US" sz="3100" dirty="0" smtClean="0"/>
              <a:t>):</a:t>
            </a:r>
            <a:endParaRPr lang="en-US" sz="3600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Eligible </a:t>
            </a:r>
            <a:r>
              <a:rPr lang="en-US" dirty="0"/>
              <a:t>employees may participate in training (employer-sponsored or State-approved WIA funded training</a:t>
            </a:r>
            <a:r>
              <a:rPr lang="en-US" dirty="0" smtClean="0"/>
              <a:t>).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Employers </a:t>
            </a:r>
            <a:r>
              <a:rPr lang="en-US" dirty="0"/>
              <a:t>must continue to provide health and  retirement </a:t>
            </a:r>
            <a:r>
              <a:rPr lang="en-US" dirty="0" smtClean="0"/>
              <a:t>benefits.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Employers </a:t>
            </a:r>
            <a:r>
              <a:rPr lang="en-US" dirty="0"/>
              <a:t>must submit an STC plan for </a:t>
            </a:r>
            <a:r>
              <a:rPr lang="en-US" dirty="0" smtClean="0"/>
              <a:t>state </a:t>
            </a:r>
            <a:r>
              <a:rPr lang="en-US" dirty="0"/>
              <a:t>approval</a:t>
            </a:r>
            <a:r>
              <a:rPr lang="en-US" dirty="0" smtClean="0"/>
              <a:t>, which includes certain information.  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en-US" dirty="0" smtClean="0"/>
              <a:t>Plans must be consistent with employer obligations under applicable Federal and state laws.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dirty="0" smtClean="0"/>
              <a:t>Other </a:t>
            </a:r>
            <a:r>
              <a:rPr lang="en-US" dirty="0"/>
              <a:t>STC </a:t>
            </a:r>
            <a:r>
              <a:rPr lang="en-US" dirty="0" smtClean="0"/>
              <a:t>state </a:t>
            </a:r>
            <a:r>
              <a:rPr lang="en-US" dirty="0"/>
              <a:t>statute provisions may be approved by the Secretary of </a:t>
            </a:r>
            <a:r>
              <a:rPr lang="en-US" dirty="0" smtClean="0"/>
              <a:t>Labor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0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STC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29" y="1159472"/>
            <a:ext cx="9067800" cy="56223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States have great flexibility to customize their STC programs to meet their unique needs.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Guidance has been issued about legal requirements (links to guidance provided on STC website).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More guidance is forthcoming.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The 2014 session of state legislatures is the   last chance to enact laws that would make states eligible to receive an STC grant.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Staff is available </a:t>
            </a:r>
            <a:r>
              <a:rPr lang="en-US" sz="2400" dirty="0"/>
              <a:t>to provide customized TA to states seeking to modify existing or establish new STC programs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New STC Website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https://stc.workforce3one.org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Champions for STC will find:</a:t>
            </a:r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Information on the benefits of the program</a:t>
            </a:r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Model legislative language</a:t>
            </a:r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Program implementation information from current STC states</a:t>
            </a:r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O</a:t>
            </a:r>
            <a:r>
              <a:rPr lang="en-US" sz="2800" dirty="0" smtClean="0"/>
              <a:t>utreach strategies to engage businesses</a:t>
            </a:r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More information on available financial incentives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And much more!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9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685800"/>
            <a:ext cx="632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Enter your location in the Chat window – lower left of screen</a:t>
            </a:r>
            <a:endParaRPr lang="en-US" sz="1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34400" y="6629400"/>
            <a:ext cx="38100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15776" r="21859" b="23010"/>
          <a:stretch/>
        </p:blipFill>
        <p:spPr bwMode="auto">
          <a:xfrm>
            <a:off x="1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STC Programs Work!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" t="18195" r="12046" b="25123"/>
          <a:stretch/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7763751" y="5562600"/>
            <a:ext cx="36576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STC Guidance &amp; Model Legislation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799" t="8599" r="16744" b="20029"/>
          <a:stretch/>
        </p:blipFill>
        <p:spPr>
          <a:xfrm>
            <a:off x="0" y="1165473"/>
            <a:ext cx="9144000" cy="569252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10800000" flipH="1" flipV="1">
            <a:off x="2941320" y="1225203"/>
            <a:ext cx="365760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 Funding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56210" r="22657" b="27704"/>
          <a:stretch/>
        </p:blipFill>
        <p:spPr bwMode="auto">
          <a:xfrm>
            <a:off x="76200" y="1123785"/>
            <a:ext cx="8600170" cy="1808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95" t="17392" r="5759" b="7614"/>
          <a:stretch/>
        </p:blipFill>
        <p:spPr>
          <a:xfrm>
            <a:off x="609600" y="3057938"/>
            <a:ext cx="7997123" cy="37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USDOL/ETA</a:t>
            </a:r>
            <a:br>
              <a:rPr lang="en-US" dirty="0" smtClean="0"/>
            </a:br>
            <a:r>
              <a:rPr lang="en-US" dirty="0" smtClean="0"/>
              <a:t> Technical Assistance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USDOL is available to provide technical assistance to support all aspects of adopting and implementing an STC program from drafting legislation to program implementation.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7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n-US" dirty="0"/>
              <a:t>Go to the new website and learn more about the STC program and how it can benefit your state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n-US" dirty="0"/>
              <a:t>Reach out to your state’s UI agency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n-US" dirty="0"/>
              <a:t>Talk to your peers and reach out to other stakeholders </a:t>
            </a:r>
          </a:p>
          <a:p>
            <a:pPr>
              <a:spcBef>
                <a:spcPts val="0"/>
              </a:spcBef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en-US" dirty="0"/>
              <a:t>Be a personal champion to implement this important program in your </a:t>
            </a:r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983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Michigan’s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15" y="1221258"/>
            <a:ext cx="8991600" cy="55605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Executive Support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Stakeholder Support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Programmatic . . . Implementing It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Strategic Hook . . . Selling It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Purely Voluntary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Leverage federal funding (grants and federal reimbursement)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Policy . . . Marrying STC with state strategic goals and policy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/>
              <a:t>Compliance:  send draft bills in for conformity and compliance review; </a:t>
            </a:r>
          </a:p>
          <a:p>
            <a:pPr lvl="1"/>
            <a:r>
              <a:rPr lang="en-US" sz="2000" dirty="0" smtClean="0"/>
              <a:t>Federal Flexibility allows states to build around germane state issues, concerns, and risks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Rhode </a:t>
            </a:r>
            <a:r>
              <a:rPr lang="en-US" dirty="0"/>
              <a:t>Island’s </a:t>
            </a:r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58" y="1447800"/>
            <a:ext cx="8991600" cy="5181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7200"/>
              </a:spcAft>
              <a:buNone/>
            </a:pPr>
            <a:r>
              <a:rPr lang="en-US" sz="4200" dirty="0"/>
              <a:t>Rhode Island’s </a:t>
            </a:r>
            <a:r>
              <a:rPr lang="en-US" sz="4200" dirty="0" err="1"/>
              <a:t>WorkShare</a:t>
            </a:r>
            <a:r>
              <a:rPr lang="en-US" sz="4200" dirty="0"/>
              <a:t> </a:t>
            </a:r>
            <a:r>
              <a:rPr lang="en-US" sz="4200" dirty="0" smtClean="0"/>
              <a:t>Program</a:t>
            </a:r>
            <a:endParaRPr lang="en-US" dirty="0"/>
          </a:p>
          <a:p>
            <a:pPr marL="0" indent="0">
              <a:spcBef>
                <a:spcPts val="0"/>
              </a:spcBef>
              <a:spcAft>
                <a:spcPts val="7200"/>
              </a:spcAft>
              <a:buNone/>
            </a:pPr>
            <a:r>
              <a:rPr lang="en-US" sz="3800" dirty="0" smtClean="0"/>
              <a:t>Helping </a:t>
            </a:r>
            <a:r>
              <a:rPr lang="en-US" sz="3800" dirty="0"/>
              <a:t>Rhode Island Employers Weather the </a:t>
            </a:r>
            <a:r>
              <a:rPr lang="en-US" sz="3800" dirty="0" smtClean="0"/>
              <a:t>Storm</a:t>
            </a:r>
            <a:endParaRPr lang="en-US" dirty="0"/>
          </a:p>
          <a:p>
            <a:pPr marL="0" indent="0">
              <a:buNone/>
            </a:pPr>
            <a:r>
              <a:rPr lang="en-US" sz="2800" dirty="0"/>
              <a:t>Presenter:  Kathy Catanzaro, Chief – UI Special Programs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 Island’s </a:t>
            </a:r>
            <a:r>
              <a:rPr lang="en-US" dirty="0" err="1" smtClean="0"/>
              <a:t>WorkShare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86" y="1297458"/>
            <a:ext cx="8915400" cy="51033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dirty="0"/>
              <a:t>RI’s </a:t>
            </a:r>
            <a:r>
              <a:rPr lang="en-US" dirty="0" err="1"/>
              <a:t>WorkShare</a:t>
            </a:r>
            <a:r>
              <a:rPr lang="en-US" dirty="0"/>
              <a:t> statistics over time</a:t>
            </a:r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dirty="0" err="1"/>
              <a:t>WorkShare</a:t>
            </a:r>
            <a:r>
              <a:rPr lang="en-US" dirty="0"/>
              <a:t> challenges during tough economic times</a:t>
            </a:r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dirty="0"/>
              <a:t>RI’s conforming amendments </a:t>
            </a:r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dirty="0"/>
              <a:t>RI’s proposed </a:t>
            </a:r>
            <a:r>
              <a:rPr lang="en-US" dirty="0" err="1"/>
              <a:t>WorkShare</a:t>
            </a:r>
            <a:r>
              <a:rPr lang="en-US" dirty="0"/>
              <a:t> automation project as part of modernization effort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3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</a:t>
            </a:r>
            <a:r>
              <a:rPr lang="en-US" dirty="0" smtClean="0"/>
              <a:t>Island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WorkShare</a:t>
            </a:r>
            <a:r>
              <a:rPr lang="en-US" dirty="0" smtClean="0"/>
              <a:t> </a:t>
            </a:r>
            <a:r>
              <a:rPr lang="en-US" dirty="0"/>
              <a:t>Initial Claims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6070966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oup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77275"/>
              </p:ext>
            </p:extLst>
          </p:nvPr>
        </p:nvGraphicFramePr>
        <p:xfrm>
          <a:off x="914400" y="1676400"/>
          <a:ext cx="1905000" cy="4937761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</a:tblGrid>
              <a:tr h="37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10,803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2002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8,370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7,832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4,452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5,006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5,618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5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6,451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10,546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27,372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12,099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3,612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2,299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6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1683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3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UDOL/ETA Presenters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9508" y="1223682"/>
            <a:ext cx="7772400" cy="164592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Gay </a:t>
            </a:r>
            <a:r>
              <a:rPr lang="en-US" dirty="0" smtClean="0"/>
              <a:t>Gilbert, Administrator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Unemployment Insurance</a:t>
            </a:r>
          </a:p>
          <a:p>
            <a:pPr marL="0" indent="0">
              <a:buNone/>
            </a:pPr>
            <a:r>
              <a:rPr lang="en-US" dirty="0" smtClean="0"/>
              <a:t>U.S. Department of Labor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6073" y="2971800"/>
            <a:ext cx="7772400" cy="164592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Suzanne </a:t>
            </a:r>
            <a:r>
              <a:rPr lang="it-IT" dirty="0" smtClean="0"/>
              <a:t>Simonetta, Chief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UI </a:t>
            </a:r>
            <a:r>
              <a:rPr lang="it-IT" dirty="0" smtClean="0"/>
              <a:t>Legislation</a:t>
            </a:r>
          </a:p>
          <a:p>
            <a:pPr marL="0" indent="0">
              <a:buNone/>
            </a:pPr>
            <a:r>
              <a:rPr lang="it-IT" dirty="0" smtClean="0"/>
              <a:t>U.S. Department of Labor</a:t>
            </a:r>
            <a:endParaRPr lang="it-IT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9508" y="4786685"/>
            <a:ext cx="7772400" cy="164592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/>
              <a:t>Lidia Fiore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UI Program Specialist/ UI </a:t>
            </a:r>
            <a:r>
              <a:rPr lang="it-IT" dirty="0" smtClean="0"/>
              <a:t>Operations</a:t>
            </a:r>
          </a:p>
          <a:p>
            <a:pPr marL="0" indent="0">
              <a:buNone/>
            </a:pPr>
            <a:r>
              <a:rPr lang="it-IT" dirty="0" smtClean="0"/>
              <a:t>U.S. Department of Labor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71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Rhode </a:t>
            </a:r>
            <a:r>
              <a:rPr lang="en-US" sz="3600" dirty="0" smtClean="0"/>
              <a:t>Island: Workshare Number of Payments</a:t>
            </a:r>
            <a:endParaRPr lang="en-US" altLang="en-US" sz="3600" b="0" dirty="0" smtClean="0">
              <a:effectLst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054530" cy="40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24966"/>
              </p:ext>
            </p:extLst>
          </p:nvPr>
        </p:nvGraphicFramePr>
        <p:xfrm>
          <a:off x="2590800" y="2133600"/>
          <a:ext cx="647135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3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 Island: </a:t>
            </a:r>
            <a:br>
              <a:rPr lang="en-US" dirty="0" smtClean="0"/>
            </a:br>
            <a:r>
              <a:rPr lang="en-US" altLang="en-US" dirty="0" err="1" smtClean="0"/>
              <a:t>WorkShare</a:t>
            </a:r>
            <a:r>
              <a:rPr lang="en-US" altLang="en-US" dirty="0" smtClean="0"/>
              <a:t> </a:t>
            </a:r>
            <a:r>
              <a:rPr lang="en-US" altLang="en-US" dirty="0"/>
              <a:t>Total $ Paid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459582"/>
              </p:ext>
            </p:extLst>
          </p:nvPr>
        </p:nvGraphicFramePr>
        <p:xfrm>
          <a:off x="2514600" y="2514600"/>
          <a:ext cx="6541267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6669"/>
              </p:ext>
            </p:extLst>
          </p:nvPr>
        </p:nvGraphicFramePr>
        <p:xfrm>
          <a:off x="457200" y="1600200"/>
          <a:ext cx="1835468" cy="5120635"/>
        </p:xfrm>
        <a:graphic>
          <a:graphicData uri="http://schemas.openxmlformats.org/drawingml/2006/table">
            <a:tbl>
              <a:tblPr/>
              <a:tblGrid>
                <a:gridCol w="625793"/>
                <a:gridCol w="1209675"/>
              </a:tblGrid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2001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$3,134,600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2002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$3,367,102 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2003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$3,372,889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$1,954,908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2005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$2,044,110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2006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$2,005,135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$2,138,166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$4,680,686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$18,665,226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$10,642,743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$6,830,723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$4,947,891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  <a:cs typeface="Arial" pitchFamily="34" charset="0"/>
                        </a:rPr>
                        <a:t>$1,993,047 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7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Island: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WorkShare</a:t>
            </a:r>
            <a:r>
              <a:rPr lang="en-US" dirty="0" smtClean="0"/>
              <a:t> </a:t>
            </a:r>
            <a:r>
              <a:rPr lang="en-US" dirty="0"/>
              <a:t>Layoffs Averted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8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9721355"/>
              </p:ext>
            </p:extLst>
          </p:nvPr>
        </p:nvGraphicFramePr>
        <p:xfrm>
          <a:off x="1752600" y="2286000"/>
          <a:ext cx="72148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74559"/>
              </p:ext>
            </p:extLst>
          </p:nvPr>
        </p:nvGraphicFramePr>
        <p:xfrm>
          <a:off x="457200" y="1066798"/>
          <a:ext cx="1280160" cy="5806438"/>
        </p:xfrm>
        <a:graphic>
          <a:graphicData uri="http://schemas.openxmlformats.org/drawingml/2006/table">
            <a:tbl>
              <a:tblPr/>
              <a:tblGrid>
                <a:gridCol w="658368"/>
                <a:gridCol w="621792"/>
              </a:tblGrid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1992 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2,173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1993 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1,400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1994 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1,474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1995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2,228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1996 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2,033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1997 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2,140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1998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1,773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1999 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1,656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2000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1,408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2001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3,998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2002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2,602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2003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1,801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2004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1,017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2005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1,165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2006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1,288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2007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1,472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2008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2,934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2009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6,618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2010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2,933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2011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963 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2012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625 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9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2013 </a:t>
                      </a:r>
                      <a:endParaRPr kumimoji="0" lang="en-US" alt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" charset="0"/>
                        </a:rPr>
                        <a:t>454 </a:t>
                      </a:r>
                      <a:endParaRPr kumimoji="0" lang="en-US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Rhode </a:t>
            </a:r>
            <a:r>
              <a:rPr lang="en-US" dirty="0"/>
              <a:t>Island: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WorkShare</a:t>
            </a:r>
            <a:r>
              <a:rPr lang="en-US" dirty="0" smtClean="0"/>
              <a:t> </a:t>
            </a:r>
            <a:r>
              <a:rPr lang="en-US" dirty="0"/>
              <a:t>Employers Participating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93" y="2286000"/>
            <a:ext cx="698911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38910"/>
              </p:ext>
            </p:extLst>
          </p:nvPr>
        </p:nvGraphicFramePr>
        <p:xfrm>
          <a:off x="457200" y="1600200"/>
          <a:ext cx="1790700" cy="4023362"/>
        </p:xfrm>
        <a:graphic>
          <a:graphicData uri="http://schemas.openxmlformats.org/drawingml/2006/table">
            <a:tbl>
              <a:tblPr/>
              <a:tblGrid>
                <a:gridCol w="630238"/>
                <a:gridCol w="1160462"/>
              </a:tblGrid>
              <a:tr h="574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283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612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479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235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278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7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4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Rhode Island: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WorkShare</a:t>
            </a:r>
            <a:r>
              <a:rPr lang="en-US" dirty="0" smtClean="0"/>
              <a:t> </a:t>
            </a:r>
            <a:r>
              <a:rPr lang="en-US" dirty="0"/>
              <a:t>Challenges During the Economic Downturn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dirty="0"/>
              <a:t>Staffing issues during peak UI periods.</a:t>
            </a:r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dirty="0"/>
              <a:t>Significant increase in employer participation during worst economic crisis.</a:t>
            </a:r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dirty="0"/>
              <a:t>Employers requesting more flexibility in modification of plans to meet their own demands.</a:t>
            </a:r>
          </a:p>
          <a:p>
            <a:pPr>
              <a:spcBef>
                <a:spcPts val="0"/>
              </a:spcBef>
              <a:spcAft>
                <a:spcPts val="4800"/>
              </a:spcAft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Rhode Island: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WorkShare</a:t>
            </a:r>
            <a:r>
              <a:rPr lang="en-US" dirty="0" smtClean="0"/>
              <a:t> </a:t>
            </a:r>
            <a:r>
              <a:rPr lang="en-US" dirty="0"/>
              <a:t>Challenges During the Economic Downturn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dirty="0"/>
              <a:t>Need for more extensive monitoring of </a:t>
            </a:r>
            <a:r>
              <a:rPr lang="en-US" dirty="0" err="1"/>
              <a:t>WorkShare</a:t>
            </a:r>
            <a:r>
              <a:rPr lang="en-US" dirty="0"/>
              <a:t> plans to ensure compliance</a:t>
            </a:r>
            <a:r>
              <a:rPr lang="en-US" dirty="0" smtClean="0"/>
              <a:t>.</a:t>
            </a:r>
            <a:endParaRPr lang="en-US" dirty="0"/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dirty="0"/>
              <a:t>Need for more employer interaction to help them keep their doors open.</a:t>
            </a:r>
          </a:p>
          <a:p>
            <a:pPr>
              <a:spcBef>
                <a:spcPts val="0"/>
              </a:spcBef>
              <a:spcAft>
                <a:spcPts val="4800"/>
              </a:spcAft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 Island’s </a:t>
            </a:r>
            <a:r>
              <a:rPr lang="en-US" dirty="0" err="1"/>
              <a:t>WorkShare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Conforming </a:t>
            </a:r>
            <a:r>
              <a:rPr lang="en-US" dirty="0"/>
              <a:t>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Prior statute: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required a 30 hour minimum work week prior to participating in the </a:t>
            </a:r>
            <a:r>
              <a:rPr lang="en-US" sz="2400" dirty="0" err="1"/>
              <a:t>WorkShare</a:t>
            </a:r>
            <a:r>
              <a:rPr lang="en-US" sz="2400" dirty="0"/>
              <a:t> program – removed this restriction to allow part-time employees as well.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did not allow public employers, i.e. municipalities, state agencies, federal agencies.  Struck the word “private” from the definition of eligible employers.</a:t>
            </a:r>
          </a:p>
          <a:p>
            <a:pPr lvl="1"/>
            <a:r>
              <a:rPr lang="en-US" sz="2400" dirty="0"/>
              <a:t>specified </a:t>
            </a:r>
            <a:r>
              <a:rPr lang="en-US" sz="2400" dirty="0" err="1"/>
              <a:t>WorkShare</a:t>
            </a:r>
            <a:r>
              <a:rPr lang="en-US" sz="2400" dirty="0"/>
              <a:t> was to be utilized in lieu of “temporary” layoffs.  This requirement was stricken so that the program could be used in lieu of temporary or permanent layoff situations.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Island’s </a:t>
            </a:r>
            <a:r>
              <a:rPr lang="en-US" dirty="0" err="1" smtClean="0"/>
              <a:t>WorkShare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Conforming </a:t>
            </a:r>
            <a:r>
              <a:rPr lang="en-US" dirty="0"/>
              <a:t>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33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Prior Statute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2400" dirty="0"/>
              <a:t>did not specifically disqualify an employer from </a:t>
            </a:r>
            <a:r>
              <a:rPr lang="en-US" sz="2400" dirty="0" err="1"/>
              <a:t>WorkShare</a:t>
            </a:r>
            <a:r>
              <a:rPr lang="en-US" sz="2400" dirty="0"/>
              <a:t> if fringe benefits were reduced while participating.  Language was added to specify under what conditions fringe benefits can be affected.  </a:t>
            </a:r>
          </a:p>
          <a:p>
            <a:pPr lvl="1"/>
            <a:r>
              <a:rPr lang="en-US" sz="2400" dirty="0"/>
              <a:t>did not specifically disqualify temporary workers, although by policy, RI did not allow this situation.  Temporary work is now specified as not allowable under </a:t>
            </a:r>
            <a:r>
              <a:rPr lang="en-US" sz="2400" dirty="0" err="1"/>
              <a:t>WorkShare</a:t>
            </a:r>
            <a:r>
              <a:rPr lang="en-US" sz="2400" dirty="0"/>
              <a:t>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Island’s </a:t>
            </a:r>
            <a:r>
              <a:rPr lang="en-US" dirty="0" err="1"/>
              <a:t>WorkShare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Conforming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New Sections:	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Two new sections were added to require employers to: 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describe the manner in which employees will be notified with notice (where feasible), </a:t>
            </a:r>
          </a:p>
          <a:p>
            <a:pPr lvl="2"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an estimate of the number of layoffs participation will avert, and </a:t>
            </a:r>
          </a:p>
          <a:p>
            <a:pPr lvl="2"/>
            <a:r>
              <a:rPr lang="en-US" dirty="0"/>
              <a:t>an attestation that the terms of the plan will conform with employers’ obligations to federal and state laws.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Island’s </a:t>
            </a:r>
            <a:r>
              <a:rPr lang="en-US" dirty="0" err="1"/>
              <a:t>WorkShare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Conforming Amendments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dirty="0"/>
              <a:t>New </a:t>
            </a:r>
            <a:r>
              <a:rPr lang="en-US" dirty="0" smtClean="0"/>
              <a:t>Sections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New language was required in order to allow non-charging of </a:t>
            </a:r>
            <a:r>
              <a:rPr lang="en-US" dirty="0" err="1"/>
              <a:t>WorkShare</a:t>
            </a:r>
            <a:r>
              <a:rPr lang="en-US" dirty="0"/>
              <a:t> benefits during any period of Federal STC reimbursement.</a:t>
            </a:r>
          </a:p>
          <a:p>
            <a:pPr lvl="1"/>
            <a:r>
              <a:rPr lang="en-US" dirty="0"/>
              <a:t>New section added to allow participation in training, whether employer-sponsored or WIA.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Presenters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6925" y="1295400"/>
            <a:ext cx="7772399" cy="21336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Stephen Geskey, Director</a:t>
            </a:r>
          </a:p>
          <a:p>
            <a:pPr marL="0" indent="0">
              <a:buNone/>
            </a:pPr>
            <a:r>
              <a:rPr lang="en-US" dirty="0" smtClean="0"/>
              <a:t>Federal &amp; State </a:t>
            </a:r>
            <a:r>
              <a:rPr lang="en-US" dirty="0"/>
              <a:t>Policies and Procedures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Michigan Department of Licensing &amp; Regulatory Affairs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0298" y="3810000"/>
            <a:ext cx="7772400" cy="238506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Kathy </a:t>
            </a:r>
            <a:r>
              <a:rPr lang="it-IT" dirty="0" smtClean="0"/>
              <a:t>Catanzaro</a:t>
            </a:r>
          </a:p>
          <a:p>
            <a:pPr marL="0" indent="0">
              <a:buNone/>
            </a:pPr>
            <a:r>
              <a:rPr lang="en-US" dirty="0" smtClean="0"/>
              <a:t>Chief </a:t>
            </a:r>
            <a:r>
              <a:rPr lang="en-US" dirty="0"/>
              <a:t>- Unemployment Insurance Special </a:t>
            </a:r>
            <a:r>
              <a:rPr lang="en-US" dirty="0" smtClean="0"/>
              <a:t>Programs</a:t>
            </a:r>
          </a:p>
          <a:p>
            <a:pPr marL="0" indent="0">
              <a:buNone/>
            </a:pPr>
            <a:r>
              <a:rPr lang="en-US" dirty="0" smtClean="0"/>
              <a:t>Rhode Island Department of Labor &amp; Training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55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 </a:t>
            </a:r>
            <a:r>
              <a:rPr lang="en-US" dirty="0" smtClean="0"/>
              <a:t>Island: </a:t>
            </a:r>
            <a:br>
              <a:rPr lang="en-US" dirty="0" smtClean="0"/>
            </a:br>
            <a:r>
              <a:rPr lang="en-US" dirty="0" err="1" smtClean="0"/>
              <a:t>WorkShare</a:t>
            </a:r>
            <a:r>
              <a:rPr lang="en-US" dirty="0" smtClean="0"/>
              <a:t> </a:t>
            </a:r>
            <a:r>
              <a:rPr lang="en-US" dirty="0"/>
              <a:t>Automation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41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dirty="0"/>
              <a:t>Online applications: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Employer application – Will be one of the options available in the employers’ Tax Self-Service menu.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Employer weekly certification – employer may submit with no change from last week for each unit, or make adjustments.</a:t>
            </a:r>
          </a:p>
          <a:p>
            <a:pPr lvl="1"/>
            <a:r>
              <a:rPr lang="en-US" dirty="0"/>
              <a:t>NEW:  Claimant weekly certification – must match information submitted by employer.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Rhode </a:t>
            </a:r>
            <a:r>
              <a:rPr lang="en-US" dirty="0"/>
              <a:t>Island: </a:t>
            </a:r>
            <a:br>
              <a:rPr lang="en-US" dirty="0"/>
            </a:br>
            <a:r>
              <a:rPr lang="en-US" dirty="0" err="1"/>
              <a:t>WorkShare</a:t>
            </a:r>
            <a:r>
              <a:rPr lang="en-US" dirty="0"/>
              <a:t> Automation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334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en-US" dirty="0"/>
              <a:t>System will: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track modifications to plan.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create work items where potential issues exist.</a:t>
            </a:r>
          </a:p>
          <a:p>
            <a:pPr lvl="1">
              <a:spcBef>
                <a:spcPts val="0"/>
              </a:spcBef>
              <a:spcAft>
                <a:spcPts val="3000"/>
              </a:spcAft>
            </a:pPr>
            <a:r>
              <a:rPr lang="en-US" dirty="0"/>
              <a:t>allow reports for compliance with State statute, i.e. extended use, layoffs while participating, etc.</a:t>
            </a:r>
          </a:p>
          <a:p>
            <a:pPr lvl="1"/>
            <a:r>
              <a:rPr lang="en-US" dirty="0"/>
              <a:t>provide dashboard reporting on numbers of participating employers, payments, initial claims, averted layoffs, etc.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the State Panel or USDOL Questions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96956" y="1905000"/>
            <a:ext cx="5334000" cy="3657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1F497D"/>
                </a:solidFill>
                <a:latin typeface="Arial" panose="020B0604020202020204" pitchFamily="34" charset="0"/>
                <a:cs typeface="Arial" pitchFamily="34" charset="0"/>
              </a:rPr>
              <a:t>You can contact us at: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Stc.Inquiries@dol.gov</a:t>
            </a:r>
            <a:endParaRPr lang="en-US" sz="3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3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pic>
        <p:nvPicPr>
          <p:cNvPr id="5123" name="Picture 3" descr="C:\Users\mlamb\AppData\Local\Microsoft\Windows\Temporary Internet Files\Content.IE5\6LU72YX7\MP90043867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819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75" endPos="40000" dist="1016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9609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367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/>
              <a:t>Find resources for workforce system success at: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sz="2400" dirty="0" smtClean="0">
                <a:hlinkClick r:id="rId3"/>
              </a:rPr>
              <a:t>www.workforce3one.org</a:t>
            </a:r>
            <a:endParaRPr lang="en-US" sz="2400" dirty="0" smtClean="0"/>
          </a:p>
          <a:p>
            <a:pPr marL="0" indent="0" algn="ctr">
              <a:spcAft>
                <a:spcPts val="0"/>
              </a:spcAft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9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the Webinar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7924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Encourage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UI Stakeholders to become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Champions of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Short Time Compensation Program in Their State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Educate Participants on STC and Its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Value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Promote DOL’s New Website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an Implementation Tool in support of State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Adoption of STC program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Perez Promotes STC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Secretary of Labor </a:t>
            </a:r>
          </a:p>
          <a:p>
            <a:pPr marL="0" indent="0" algn="ctr">
              <a:buNone/>
            </a:pPr>
            <a:r>
              <a:rPr lang="en-US" sz="4000" dirty="0" smtClean="0"/>
              <a:t>Thomas E. Perez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75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STC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5029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Employers can </a:t>
            </a:r>
            <a:r>
              <a:rPr lang="en-US" sz="2400" dirty="0"/>
              <a:t>reduce hours of work  for a specific group(s) of employees rather than laying off some employees while others continue to work regular </a:t>
            </a:r>
            <a:r>
              <a:rPr lang="en-US" sz="2400" dirty="0" smtClean="0"/>
              <a:t>hours 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en-US" sz="2400" dirty="0"/>
              <a:t>Employees receive a portion of their unemployment benefits while working reduced </a:t>
            </a:r>
            <a:r>
              <a:rPr lang="en-US" sz="2400" dirty="0" smtClean="0"/>
              <a:t>hours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The program preserves </a:t>
            </a:r>
            <a:r>
              <a:rPr lang="en-US" sz="2400" dirty="0"/>
              <a:t>employees’ jobs and employers’ trained workforce during business </a:t>
            </a:r>
            <a:r>
              <a:rPr lang="en-US" sz="2400" dirty="0" smtClean="0"/>
              <a:t>slowdowns</a:t>
            </a:r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q"/>
            </a:pPr>
            <a:r>
              <a:rPr lang="en-US" sz="2400" dirty="0" smtClean="0"/>
              <a:t>Example:  Instead of laying off 5 workers, an employer reduces the schedules of 25 workers by 20%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using Shared Work?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0" r="20763" b="6765"/>
          <a:stretch/>
        </p:blipFill>
        <p:spPr bwMode="auto">
          <a:xfrm>
            <a:off x="1600200" y="914400"/>
            <a:ext cx="6096000" cy="597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5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Washington </a:t>
            </a:r>
            <a:br>
              <a:rPr lang="en-US" dirty="0"/>
            </a:br>
            <a:r>
              <a:rPr lang="en-US" dirty="0"/>
              <a:t>2012 Voluntary Employer Survey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541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98</a:t>
            </a:r>
            <a:r>
              <a:rPr lang="en-US" sz="2800" dirty="0"/>
              <a:t>% of employers would apply for the </a:t>
            </a:r>
            <a:r>
              <a:rPr lang="en-US" sz="2800" dirty="0" smtClean="0"/>
              <a:t> program </a:t>
            </a:r>
            <a:r>
              <a:rPr lang="en-US" sz="2800" dirty="0"/>
              <a:t>again</a:t>
            </a:r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99</a:t>
            </a:r>
            <a:r>
              <a:rPr lang="en-US" sz="2800" dirty="0"/>
              <a:t>% would recommend the program to other business owners</a:t>
            </a:r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93</a:t>
            </a:r>
            <a:r>
              <a:rPr lang="en-US" sz="2800" dirty="0"/>
              <a:t>% said they saved jobs due to the program</a:t>
            </a:r>
          </a:p>
          <a:p>
            <a:pPr>
              <a:spcBef>
                <a:spcPts val="0"/>
              </a:spcBef>
              <a:spcAft>
                <a:spcPts val="48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68</a:t>
            </a:r>
            <a:r>
              <a:rPr lang="en-US" sz="2800" dirty="0"/>
              <a:t>% said the program assisted them in surviving the </a:t>
            </a:r>
            <a:r>
              <a:rPr lang="en-US" sz="2800" dirty="0" smtClean="0"/>
              <a:t>recession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#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3B91-CE10-4F20-890A-0852E22468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11404&quot;&gt;&lt;object type=&quot;3&quot; unique_id=&quot;11405&quot;&gt;&lt;property id=&quot;20148&quot; value=&quot;5&quot;/&gt;&lt;property id=&quot;20300&quot; value=&quot;Slide 1 - &amp;quot; Seeking Champions for State Short Time Compensation Programs&amp;quot;&quot;/&gt;&lt;property id=&quot;20307&quot; value=&quot;256&quot;/&gt;&lt;/object&gt;&lt;object type=&quot;3&quot; unique_id=&quot;11487&quot;&gt;&lt;property id=&quot;20148&quot; value=&quot;5&quot;/&gt;&lt;property id=&quot;20300&quot; value=&quot;Slide 2 - &amp;quot;Where are you?&amp;quot;&quot;/&gt;&lt;property id=&quot;20307&quot; value=&quot;259&quot;/&gt;&lt;/object&gt;&lt;object type=&quot;3&quot; unique_id=&quot;11488&quot;&gt;&lt;property id=&quot;20148&quot; value=&quot;5&quot;/&gt;&lt;property id=&quot;20300&quot; value=&quot;Slide 3 - &amp;quot;UDOL/ETA Presenters&amp;quot;&quot;/&gt;&lt;property id=&quot;20307&quot; value=&quot;284&quot;/&gt;&lt;/object&gt;&lt;object type=&quot;3&quot; unique_id=&quot;11552&quot;&gt;&lt;property id=&quot;20148&quot; value=&quot;5&quot;/&gt;&lt;property id=&quot;20300&quot; value=&quot;Slide 42 - &amp;quot;Ask the State Panel or USDOL Questions&amp;quot;&quot;/&gt;&lt;property id=&quot;20307&quot; value=&quot;326&quot;/&gt;&lt;/object&gt;&lt;object type=&quot;3&quot; unique_id=&quot;11553&quot;&gt;&lt;property id=&quot;20148&quot; value=&quot;5&quot;/&gt;&lt;property id=&quot;20300&quot; value=&quot;Slide 43 - &amp;quot;Contact Information&amp;quot;&quot;/&gt;&lt;property id=&quot;20307&quot; value=&quot;281&quot;/&gt;&lt;/object&gt;&lt;object type=&quot;3&quot; unique_id=&quot;11554&quot;&gt;&lt;property id=&quot;20148&quot; value=&quot;5&quot;/&gt;&lt;property id=&quot;20300&quot; value=&quot;Slide 44&quot;/&gt;&lt;property id=&quot;20307&quot; value=&quot;262&quot;/&gt;&lt;/object&gt;&lt;object type=&quot;3&quot; unique_id=&quot;15073&quot;&gt;&lt;property id=&quot;20148&quot; value=&quot;5&quot;/&gt;&lt;property id=&quot;20300&quot; value=&quot;Slide 4 - &amp;quot;State Presenters&amp;quot;&quot;/&gt;&lt;property id=&quot;20307&quot; value=&quot;568&quot;/&gt;&lt;/object&gt;&lt;object type=&quot;3&quot; unique_id=&quot;15074&quot;&gt;&lt;property id=&quot;20148&quot; value=&quot;5&quot;/&gt;&lt;property id=&quot;20300&quot; value=&quot;Slide 5 - &amp;quot;Goals for the Webinar&amp;quot;&quot;/&gt;&lt;property id=&quot;20307&quot; value=&quot;507&quot;/&gt;&lt;/object&gt;&lt;object type=&quot;3&quot; unique_id=&quot;15075&quot;&gt;&lt;property id=&quot;20148&quot; value=&quot;5&quot;/&gt;&lt;property id=&quot;20300&quot; value=&quot;Slide 6 - &amp;quot;Secretary Perez Promotes STC&amp;quot;&quot;/&gt;&lt;property id=&quot;20307&quot; value=&quot;452&quot;/&gt;&lt;/object&gt;&lt;object type=&quot;3&quot; unique_id=&quot;15076&quot;&gt;&lt;property id=&quot;20148&quot; value=&quot;5&quot;/&gt;&lt;property id=&quot;20300&quot; value=&quot;Slide 7 - &amp;quot;How does STC work?&amp;quot;&quot;/&gt;&lt;property id=&quot;20307&quot; value=&quot;535&quot;/&gt;&lt;/object&gt;&lt;object type=&quot;3&quot; unique_id=&quot;15077&quot;&gt;&lt;property id=&quot;20148&quot; value=&quot;5&quot;/&gt;&lt;property id=&quot;20300&quot; value=&quot;Slide 8 - &amp;quot;Who is using Shared Work?&amp;quot;&quot;/&gt;&lt;property id=&quot;20307&quot; value=&quot;565&quot;/&gt;&lt;/object&gt;&lt;object type=&quot;3&quot; unique_id=&quot;15078&quot;&gt;&lt;property id=&quot;20148&quot; value=&quot;5&quot;/&gt;&lt;property id=&quot;20300&quot; value=&quot;Slide 9 - &amp;quot;State of Washington  2012 Voluntary Employer Survey Results&amp;quot;&quot;/&gt;&lt;property id=&quot;20307&quot; value=&quot;566&quot;/&gt;&lt;/object&gt;&lt;object type=&quot;3&quot; unique_id=&quot;15079&quot;&gt;&lt;property id=&quot;20148&quot; value=&quot;5&quot;/&gt;&lt;property id=&quot;20300&quot; value=&quot;Slide 10 - &amp;quot;It’s a WIN for  Employers&amp;quot;&quot;/&gt;&lt;property id=&quot;20307&quot; value=&quot;510&quot;/&gt;&lt;/object&gt;&lt;object type=&quot;3&quot; unique_id=&quot;15080&quot;&gt;&lt;property id=&quot;20148&quot; value=&quot;5&quot;/&gt;&lt;property id=&quot;20300&quot; value=&quot;Slide 11 - &amp;quot;It’s a WIN for Workers&amp;quot;&quot;/&gt;&lt;property id=&quot;20307&quot; value=&quot;513&quot;/&gt;&lt;/object&gt;&lt;object type=&quot;3&quot; unique_id=&quot;15081&quot;&gt;&lt;property id=&quot;20148&quot; value=&quot;5&quot;/&gt;&lt;property id=&quot;20300&quot; value=&quot;Slide 12 - &amp;quot;It’s a WIN for States&amp;quot;&quot;/&gt;&lt;property id=&quot;20307&quot; value=&quot;546&quot;/&gt;&lt;/object&gt;&lt;object type=&quot;3&quot; unique_id=&quot;15082&quot;&gt;&lt;property id=&quot;20148&quot; value=&quot;5&quot;/&gt;&lt;property id=&quot;20300&quot; value=&quot;Slide 13 - &amp;quot;Financial Incentives Available NOW &amp;quot;&quot;/&gt;&lt;property id=&quot;20307&quot; value=&quot;505&quot;/&gt;&lt;/object&gt;&lt;object type=&quot;3&quot; unique_id=&quot;15083&quot;&gt;&lt;property id=&quot;20148&quot; value=&quot;5&quot;/&gt;&lt;property id=&quot;20300&quot; value=&quot;Slide 14 - &amp;quot;Federal Benefit Reimbursement &amp;quot;&quot;/&gt;&lt;property id=&quot;20307&quot; value=&quot;537&quot;/&gt;&lt;/object&gt;&lt;object type=&quot;3&quot; unique_id=&quot;15084&quot;&gt;&lt;property id=&quot;20148&quot; value=&quot;5&quot;/&gt;&lt;property id=&quot;20300&quot; value=&quot;Slide 15 - &amp;quot;State STC Law&amp;quot;&quot;/&gt;&lt;property id=&quot;20307&quot; value=&quot;538&quot;/&gt;&lt;/object&gt;&lt;object type=&quot;3&quot; unique_id=&quot;15085&quot;&gt;&lt;property id=&quot;20148&quot; value=&quot;5&quot;/&gt;&lt;property id=&quot;20300&quot; value=&quot;Slide 16 - &amp;quot;STC Legislation&amp;quot;&quot;/&gt;&lt;property id=&quot;20307&quot; value=&quot;520&quot;/&gt;&lt;/object&gt;&lt;object type=&quot;3&quot; unique_id=&quot;15086&quot;&gt;&lt;property id=&quot;20148&quot; value=&quot;5&quot;/&gt;&lt;property id=&quot;20300&quot; value=&quot;Slide 17 - &amp;quot;STC Legislation&amp;quot;&quot;/&gt;&lt;property id=&quot;20307&quot; value=&quot;521&quot;/&gt;&lt;/object&gt;&lt;object type=&quot;3&quot; unique_id=&quot;15087&quot;&gt;&lt;property id=&quot;20148&quot; value=&quot;5&quot;/&gt;&lt;property id=&quot;20300&quot; value=&quot;Slide 18 - &amp;quot;STC Legislation&amp;quot;&quot;/&gt;&lt;property id=&quot;20307&quot; value=&quot;522&quot;/&gt;&lt;/object&gt;&lt;object type=&quot;3&quot; unique_id=&quot;15088&quot;&gt;&lt;property id=&quot;20148&quot; value=&quot;5&quot;/&gt;&lt;property id=&quot;20300&quot; value=&quot;Slide 19 - &amp;quot;Introducing New STC Website https://stc.workforce3one.org &amp;quot;&quot;/&gt;&lt;property id=&quot;20307&quot; value=&quot;525&quot;/&gt;&lt;/object&gt;&lt;object type=&quot;3&quot; unique_id=&quot;15089&quot;&gt;&lt;property id=&quot;20148&quot; value=&quot;5&quot;/&gt;&lt;property id=&quot;20300&quot; value=&quot;Slide 20 - &amp;quot;Home Page&amp;quot;&quot;/&gt;&lt;property id=&quot;20307&quot; value=&quot;532&quot;/&gt;&lt;/object&gt;&lt;object type=&quot;3&quot; unique_id=&quot;15090&quot;&gt;&lt;property id=&quot;20148&quot; value=&quot;5&quot;/&gt;&lt;property id=&quot;20300&quot; value=&quot;Slide 21 - &amp;quot;State STC Programs Work!&amp;quot;&quot;/&gt;&lt;property id=&quot;20307&quot; value=&quot;533&quot;/&gt;&lt;/object&gt;&lt;object type=&quot;3&quot; unique_id=&quot;15091&quot;&gt;&lt;property id=&quot;20148&quot; value=&quot;5&quot;/&gt;&lt;property id=&quot;20300&quot; value=&quot;Slide 22 - &amp;quot;STC Guidance &amp;amp; Model Legislation&amp;quot;&quot;/&gt;&lt;property id=&quot;20307&quot; value=&quot;460&quot;/&gt;&lt;/object&gt;&lt;object type=&quot;3&quot; unique_id=&quot;15092&quot;&gt;&lt;property id=&quot;20148&quot; value=&quot;5&quot;/&gt;&lt;property id=&quot;20300&quot; value=&quot;Slide 23 - &amp;quot;Grant Funding&amp;quot;&quot;/&gt;&lt;property id=&quot;20307&quot; value=&quot;542&quot;/&gt;&lt;/object&gt;&lt;object type=&quot;3&quot; unique_id=&quot;15093&quot;&gt;&lt;property id=&quot;20148&quot; value=&quot;5&quot;/&gt;&lt;property id=&quot;20300&quot; value=&quot;Slide 24 - &amp;quot;USDOL/ETA  Technical Assistance &amp;quot;&quot;/&gt;&lt;property id=&quot;20307&quot; value=&quot;511&quot;/&gt;&lt;/object&gt;&lt;object type=&quot;3&quot; unique_id=&quot;15094&quot;&gt;&lt;property id=&quot;20148&quot; value=&quot;5&quot;/&gt;&lt;property id=&quot;20300&quot; value=&quot;Slide 25 - &amp;quot;How Can You Help?&amp;quot;&quot;/&gt;&lt;property id=&quot;20307&quot; value=&quot;567&quot;/&gt;&lt;/object&gt;&lt;object type=&quot;3&quot; unique_id=&quot;15095&quot;&gt;&lt;property id=&quot;20148&quot; value=&quot;5&quot;/&gt;&lt;property id=&quot;20300&quot; value=&quot;Slide 26 - &amp;quot;Michigan’s Experience &amp;quot;&quot;/&gt;&lt;property id=&quot;20307&quot; value=&quot;549&quot;/&gt;&lt;/object&gt;&lt;object type=&quot;3&quot; unique_id=&quot;15096&quot;&gt;&lt;property id=&quot;20148&quot; value=&quot;5&quot;/&gt;&lt;property id=&quot;20300&quot; value=&quot;Slide 27 - &amp;quot; Rhode Island’s Experience&amp;quot;&quot;/&gt;&lt;property id=&quot;20307&quot; value=&quot;539&quot;/&gt;&lt;/object&gt;&lt;object type=&quot;3&quot; unique_id=&quot;15097&quot;&gt;&lt;property id=&quot;20148&quot; value=&quot;5&quot;/&gt;&lt;property id=&quot;20300&quot; value=&quot;Slide 28 - &amp;quot;Rhode Island’s WorkShare &amp;quot;&quot;/&gt;&lt;property id=&quot;20307&quot; value=&quot;550&quot;/&gt;&lt;/object&gt;&lt;object type=&quot;3&quot; unique_id=&quot;15098&quot;&gt;&lt;property id=&quot;20148&quot; value=&quot;5&quot;/&gt;&lt;property id=&quot;20300&quot; value=&quot;Slide 29 - &amp;quot;Rhode Island:  WorkShare Initial Claims&amp;quot;&quot;/&gt;&lt;property id=&quot;20307&quot; value=&quot;551&quot;/&gt;&lt;/object&gt;&lt;object type=&quot;3&quot; unique_id=&quot;15099&quot;&gt;&lt;property id=&quot;20148&quot; value=&quot;5&quot;/&gt;&lt;property id=&quot;20300&quot; value=&quot;Slide 30 - &amp;quot;Rhode Island: Workshare Number of Payments&amp;quot;&quot;/&gt;&lt;property id=&quot;20307&quot; value=&quot;552&quot;/&gt;&lt;/object&gt;&lt;object type=&quot;3&quot; unique_id=&quot;15100&quot;&gt;&lt;property id=&quot;20148&quot; value=&quot;5&quot;/&gt;&lt;property id=&quot;20300&quot; value=&quot;Slide 31 - &amp;quot;Rhode Island:  WorkShare Total $ Paid&amp;quot;&quot;/&gt;&lt;property id=&quot;20307&quot; value=&quot;553&quot;/&gt;&lt;/object&gt;&lt;object type=&quot;3&quot; unique_id=&quot;15101&quot;&gt;&lt;property id=&quot;20148&quot; value=&quot;5&quot;/&gt;&lt;property id=&quot;20300&quot; value=&quot;Slide 32 - &amp;quot;Rhode Island:  WorkShare Layoffs Averted&amp;quot;&quot;/&gt;&lt;property id=&quot;20307&quot; value=&quot;554&quot;/&gt;&lt;/object&gt;&lt;object type=&quot;3&quot; unique_id=&quot;15102&quot;&gt;&lt;property id=&quot;20148&quot; value=&quot;5&quot;/&gt;&lt;property id=&quot;20300&quot; value=&quot;Slide 33 - &amp;quot; Rhode Island:  WorkShare Employers Participating &amp;quot;&quot;/&gt;&lt;property id=&quot;20307&quot; value=&quot;555&quot;/&gt;&lt;/object&gt;&lt;object type=&quot;3&quot; unique_id=&quot;15103&quot;&gt;&lt;property id=&quot;20148&quot; value=&quot;5&quot;/&gt;&lt;property id=&quot;20300&quot; value=&quot;Slide 34 - &amp;quot;Rhode Island:  WorkShare Challenges During the Economic Downturn&amp;quot;&quot;/&gt;&lt;property id=&quot;20307&quot; value=&quot;556&quot;/&gt;&lt;/object&gt;&lt;object type=&quot;3&quot; unique_id=&quot;15104&quot;&gt;&lt;property id=&quot;20148&quot; value=&quot;5&quot;/&gt;&lt;property id=&quot;20300&quot; value=&quot;Slide 35 - &amp;quot;Rhode Island:  WorkShare Challenges During the Economic Downturn&amp;quot;&quot;/&gt;&lt;property id=&quot;20307&quot; value=&quot;557&quot;/&gt;&lt;/object&gt;&lt;object type=&quot;3&quot; unique_id=&quot;15105&quot;&gt;&lt;property id=&quot;20148&quot; value=&quot;5&quot;/&gt;&lt;property id=&quot;20300&quot; value=&quot;Slide 36 - &amp;quot;Rhode Island’s WorkShare  Conforming Amendments&amp;quot;&quot;/&gt;&lt;property id=&quot;20307&quot; value=&quot;558&quot;/&gt;&lt;/object&gt;&lt;object type=&quot;3&quot; unique_id=&quot;15106&quot;&gt;&lt;property id=&quot;20148&quot; value=&quot;5&quot;/&gt;&lt;property id=&quot;20300&quot; value=&quot;Slide 37 - &amp;quot;Rhode Island’s WorkShare  Conforming Amendments&amp;quot;&quot;/&gt;&lt;property id=&quot;20307&quot; value=&quot;559&quot;/&gt;&lt;/object&gt;&lt;object type=&quot;3&quot; unique_id=&quot;15107&quot;&gt;&lt;property id=&quot;20148&quot; value=&quot;5&quot;/&gt;&lt;property id=&quot;20300&quot; value=&quot;Slide 38 - &amp;quot;Rhode Island’s WorkShare  Conforming Amendments&amp;quot;&quot;/&gt;&lt;property id=&quot;20307&quot; value=&quot;560&quot;/&gt;&lt;/object&gt;&lt;object type=&quot;3&quot; unique_id=&quot;15108&quot;&gt;&lt;property id=&quot;20148&quot; value=&quot;5&quot;/&gt;&lt;property id=&quot;20300&quot; value=&quot;Slide 39 - &amp;quot;Rhode Island’s WorkShare  Conforming Amendments&amp;quot;&quot;/&gt;&lt;property id=&quot;20307&quot; value=&quot;561&quot;/&gt;&lt;/object&gt;&lt;object type=&quot;3&quot; unique_id=&quot;15109&quot;&gt;&lt;property id=&quot;20148&quot; value=&quot;5&quot;/&gt;&lt;property id=&quot;20300&quot; value=&quot;Slide 40 - &amp;quot;Rhode Island:  WorkShare Automation Project&amp;quot;&quot;/&gt;&lt;property id=&quot;20307&quot; value=&quot;563&quot;/&gt;&lt;/object&gt;&lt;object type=&quot;3&quot; unique_id=&quot;15110&quot;&gt;&lt;property id=&quot;20148&quot; value=&quot;5&quot;/&gt;&lt;property id=&quot;20300&quot; value=&quot;Slide 41 - &amp;quot;Rhode Island:  WorkShare Automation Project&amp;quot;&quot;/&gt;&lt;property id=&quot;20307&quot; value=&quot;564&quot;/&gt;&lt;/object&gt;&lt;/object&gt;&lt;object type=&quot;8&quot; unique_id=&quot;114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etworking trio desig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79646"/>
      </a:accent2>
      <a:accent3>
        <a:srgbClr val="9BBB59"/>
      </a:accent3>
      <a:accent4>
        <a:srgbClr val="8064A2"/>
      </a:accent4>
      <a:accent5>
        <a:srgbClr val="4BACC6"/>
      </a:accent5>
      <a:accent6>
        <a:srgbClr val="C05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Networking trio design template</Template>
  <TotalTime>0</TotalTime>
  <Words>1846</Words>
  <Application>Microsoft Office PowerPoint</Application>
  <PresentationFormat>On-screen Show (4:3)</PresentationFormat>
  <Paragraphs>430</Paragraphs>
  <Slides>44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Networking trio design template</vt:lpstr>
      <vt:lpstr> Seeking Champions for State Short Time Compensation Programs</vt:lpstr>
      <vt:lpstr>Where are you?</vt:lpstr>
      <vt:lpstr>UDOL/ETA Presenters</vt:lpstr>
      <vt:lpstr>State Presenters</vt:lpstr>
      <vt:lpstr>Goals for the Webinar</vt:lpstr>
      <vt:lpstr>Secretary Perez Promotes STC</vt:lpstr>
      <vt:lpstr>How does STC work?</vt:lpstr>
      <vt:lpstr>Who is using Shared Work?</vt:lpstr>
      <vt:lpstr>State of Washington  2012 Voluntary Employer Survey Results</vt:lpstr>
      <vt:lpstr>It’s a WIN for  Employers</vt:lpstr>
      <vt:lpstr>It’s a WIN for Workers</vt:lpstr>
      <vt:lpstr>It’s a WIN for States</vt:lpstr>
      <vt:lpstr>Financial Incentives Available NOW </vt:lpstr>
      <vt:lpstr>Federal Benefit Reimbursement </vt:lpstr>
      <vt:lpstr>State STC Law</vt:lpstr>
      <vt:lpstr>STC Legislation</vt:lpstr>
      <vt:lpstr>STC Legislation</vt:lpstr>
      <vt:lpstr>STC Legislation</vt:lpstr>
      <vt:lpstr>Introducing New STC Website https://stc.workforce3one.org </vt:lpstr>
      <vt:lpstr>Home Page</vt:lpstr>
      <vt:lpstr>State STC Programs Work!</vt:lpstr>
      <vt:lpstr>STC Guidance &amp; Model Legislation</vt:lpstr>
      <vt:lpstr>Grant Funding</vt:lpstr>
      <vt:lpstr>USDOL/ETA  Technical Assistance </vt:lpstr>
      <vt:lpstr>How Can You Help?</vt:lpstr>
      <vt:lpstr>Michigan’s Experience </vt:lpstr>
      <vt:lpstr> Rhode Island’s Experience</vt:lpstr>
      <vt:lpstr>Rhode Island’s WorkShare </vt:lpstr>
      <vt:lpstr>Rhode Island:  WorkShare Initial Claims</vt:lpstr>
      <vt:lpstr>Rhode Island: Workshare Number of Payments</vt:lpstr>
      <vt:lpstr>Rhode Island:  WorkShare Total $ Paid</vt:lpstr>
      <vt:lpstr>Rhode Island:  WorkShare Layoffs Averted</vt:lpstr>
      <vt:lpstr> Rhode Island:  WorkShare Employers Participating </vt:lpstr>
      <vt:lpstr>Rhode Island:  WorkShare Challenges During the Economic Downturn</vt:lpstr>
      <vt:lpstr>Rhode Island:  WorkShare Challenges During the Economic Downturn</vt:lpstr>
      <vt:lpstr>Rhode Island’s WorkShare  Conforming Amendments</vt:lpstr>
      <vt:lpstr>Rhode Island’s WorkShare  Conforming Amendments</vt:lpstr>
      <vt:lpstr>Rhode Island’s WorkShare  Conforming Amendments</vt:lpstr>
      <vt:lpstr>Rhode Island’s WorkShare  Conforming Amendments</vt:lpstr>
      <vt:lpstr>Rhode Island:  WorkShare Automation Project</vt:lpstr>
      <vt:lpstr>Rhode Island:  WorkShare Automation Project</vt:lpstr>
      <vt:lpstr>Ask the State Panel or USDOL Questions</vt:lpstr>
      <vt:lpstr>Contact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2009-09-02T19:35:42Z</dcterms:created>
  <dcterms:modified xsi:type="dcterms:W3CDTF">2013-12-06T14:23:46Z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TC102413891033</vt:lpwstr>
  </property>
</Properties>
</file>