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0" r:id="rId2"/>
  </p:sldMasterIdLst>
  <p:notesMasterIdLst>
    <p:notesMasterId r:id="rId36"/>
  </p:notesMasterIdLst>
  <p:handoutMasterIdLst>
    <p:handoutMasterId r:id="rId37"/>
  </p:handoutMasterIdLst>
  <p:sldIdLst>
    <p:sldId id="383" r:id="rId3"/>
    <p:sldId id="458" r:id="rId4"/>
    <p:sldId id="447" r:id="rId5"/>
    <p:sldId id="356" r:id="rId6"/>
    <p:sldId id="459" r:id="rId7"/>
    <p:sldId id="479" r:id="rId8"/>
    <p:sldId id="478" r:id="rId9"/>
    <p:sldId id="463" r:id="rId10"/>
    <p:sldId id="481" r:id="rId11"/>
    <p:sldId id="485" r:id="rId12"/>
    <p:sldId id="467" r:id="rId13"/>
    <p:sldId id="482" r:id="rId14"/>
    <p:sldId id="483" r:id="rId15"/>
    <p:sldId id="484" r:id="rId16"/>
    <p:sldId id="468" r:id="rId17"/>
    <p:sldId id="466" r:id="rId18"/>
    <p:sldId id="464" r:id="rId19"/>
    <p:sldId id="465" r:id="rId20"/>
    <p:sldId id="469" r:id="rId21"/>
    <p:sldId id="470" r:id="rId22"/>
    <p:sldId id="471" r:id="rId23"/>
    <p:sldId id="477" r:id="rId24"/>
    <p:sldId id="472" r:id="rId25"/>
    <p:sldId id="473" r:id="rId26"/>
    <p:sldId id="474" r:id="rId27"/>
    <p:sldId id="475" r:id="rId28"/>
    <p:sldId id="487" r:id="rId29"/>
    <p:sldId id="476" r:id="rId30"/>
    <p:sldId id="454" r:id="rId31"/>
    <p:sldId id="358" r:id="rId32"/>
    <p:sldId id="457" r:id="rId33"/>
    <p:sldId id="445" r:id="rId34"/>
    <p:sldId id="354" r:id="rId35"/>
  </p:sldIdLst>
  <p:sldSz cx="9144000" cy="6858000" type="screen4x3"/>
  <p:notesSz cx="6858000" cy="9296400"/>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ED58D"/>
    <a:srgbClr val="FEE7BE"/>
    <a:srgbClr val="F9BD91"/>
    <a:srgbClr val="FFBA97"/>
    <a:srgbClr val="F7BD91"/>
    <a:srgbClr val="F8D8AE"/>
    <a:srgbClr val="F6B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85" autoAdjust="0"/>
    <p:restoredTop sz="59314" autoAdjust="0"/>
  </p:normalViewPr>
  <p:slideViewPr>
    <p:cSldViewPr snapToGrid="0">
      <p:cViewPr varScale="1">
        <p:scale>
          <a:sx n="117" d="100"/>
          <a:sy n="117" d="100"/>
        </p:scale>
        <p:origin x="-1686" y="-10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75" d="100"/>
        <a:sy n="75" d="100"/>
      </p:scale>
      <p:origin x="0" y="0"/>
    </p:cViewPr>
  </p:notesTextViewPr>
  <p:sorterViewPr>
    <p:cViewPr>
      <p:scale>
        <a:sx n="100" d="100"/>
        <a:sy n="100" d="100"/>
      </p:scale>
      <p:origin x="0" y="0"/>
    </p:cViewPr>
  </p:sorterViewPr>
  <p:notesViewPr>
    <p:cSldViewPr snapToGrid="0">
      <p:cViewPr>
        <p:scale>
          <a:sx n="100" d="100"/>
          <a:sy n="100" d="100"/>
        </p:scale>
        <p:origin x="-1608" y="660"/>
      </p:cViewPr>
      <p:guideLst>
        <p:guide orient="horz" pos="292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_rels/viewProps.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lvl1pPr defTabSz="923925">
              <a:defRPr sz="1200"/>
            </a:lvl1pPr>
          </a:lstStyle>
          <a:p>
            <a:pPr>
              <a:defRPr/>
            </a:pPr>
            <a:endParaRPr lang="en-US"/>
          </a:p>
        </p:txBody>
      </p:sp>
      <p:sp>
        <p:nvSpPr>
          <p:cNvPr id="14339" name="Rectangle 3"/>
          <p:cNvSpPr>
            <a:spLocks noGrp="1" noChangeArrowheads="1"/>
          </p:cNvSpPr>
          <p:nvPr>
            <p:ph type="dt" sz="quarter" idx="1"/>
          </p:nvPr>
        </p:nvSpPr>
        <p:spPr bwMode="auto">
          <a:xfrm>
            <a:off x="3886200" y="0"/>
            <a:ext cx="2971800" cy="463550"/>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lvl1pPr algn="r" defTabSz="923925">
              <a:defRPr sz="1200"/>
            </a:lvl1pPr>
          </a:lstStyle>
          <a:p>
            <a:pPr>
              <a:defRPr/>
            </a:pPr>
            <a:endParaRPr lang="en-US"/>
          </a:p>
        </p:txBody>
      </p:sp>
      <p:sp>
        <p:nvSpPr>
          <p:cNvPr id="14340" name="Rectangle 4"/>
          <p:cNvSpPr>
            <a:spLocks noGrp="1" noChangeArrowheads="1"/>
          </p:cNvSpPr>
          <p:nvPr>
            <p:ph type="ftr" sz="quarter" idx="2"/>
          </p:nvPr>
        </p:nvSpPr>
        <p:spPr bwMode="auto">
          <a:xfrm>
            <a:off x="0" y="8832850"/>
            <a:ext cx="2971800" cy="463550"/>
          </a:xfrm>
          <a:prstGeom prst="rect">
            <a:avLst/>
          </a:prstGeom>
          <a:noFill/>
          <a:ln w="9525">
            <a:noFill/>
            <a:miter lim="800000"/>
            <a:headEnd/>
            <a:tailEnd/>
          </a:ln>
          <a:effectLst/>
        </p:spPr>
        <p:txBody>
          <a:bodyPr vert="horz" wrap="square" lIns="92318" tIns="46159" rIns="92318" bIns="46159" numCol="1" anchor="b" anchorCtr="0" compatLnSpc="1">
            <a:prstTxWarp prst="textNoShape">
              <a:avLst/>
            </a:prstTxWarp>
          </a:bodyPr>
          <a:lstStyle>
            <a:lvl1pPr defTabSz="923925">
              <a:defRPr sz="1200"/>
            </a:lvl1pPr>
          </a:lstStyle>
          <a:p>
            <a:pPr>
              <a:defRPr/>
            </a:pPr>
            <a:endParaRPr lang="en-US"/>
          </a:p>
        </p:txBody>
      </p:sp>
      <p:sp>
        <p:nvSpPr>
          <p:cNvPr id="14341" name="Rectangle 5"/>
          <p:cNvSpPr>
            <a:spLocks noGrp="1" noChangeArrowheads="1"/>
          </p:cNvSpPr>
          <p:nvPr>
            <p:ph type="sldNum" sz="quarter" idx="3"/>
          </p:nvPr>
        </p:nvSpPr>
        <p:spPr bwMode="auto">
          <a:xfrm>
            <a:off x="3886200" y="8832850"/>
            <a:ext cx="2971800" cy="463550"/>
          </a:xfrm>
          <a:prstGeom prst="rect">
            <a:avLst/>
          </a:prstGeom>
          <a:noFill/>
          <a:ln w="9525">
            <a:noFill/>
            <a:miter lim="800000"/>
            <a:headEnd/>
            <a:tailEnd/>
          </a:ln>
          <a:effectLst/>
        </p:spPr>
        <p:txBody>
          <a:bodyPr vert="horz" wrap="square" lIns="92318" tIns="46159" rIns="92318" bIns="46159" numCol="1" anchor="b" anchorCtr="0" compatLnSpc="1">
            <a:prstTxWarp prst="textNoShape">
              <a:avLst/>
            </a:prstTxWarp>
          </a:bodyPr>
          <a:lstStyle>
            <a:lvl1pPr algn="r" defTabSz="923925">
              <a:defRPr sz="1200"/>
            </a:lvl1pPr>
          </a:lstStyle>
          <a:p>
            <a:pPr>
              <a:defRPr/>
            </a:pPr>
            <a:fld id="{5859DFEE-8DC5-4779-8320-A935D5FD4398}" type="slidenum">
              <a:rPr lang="en-US"/>
              <a:pPr>
                <a:defRPr/>
              </a:pPr>
              <a:t>‹#›</a:t>
            </a:fld>
            <a:endParaRPr lang="en-US"/>
          </a:p>
        </p:txBody>
      </p:sp>
    </p:spTree>
    <p:extLst>
      <p:ext uri="{BB962C8B-B14F-4D97-AF65-F5344CB8AC3E}">
        <p14:creationId xmlns:p14="http://schemas.microsoft.com/office/powerpoint/2010/main" val="4223573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lvl1pPr defTabSz="923925">
              <a:defRPr sz="1200"/>
            </a:lvl1pPr>
          </a:lstStyle>
          <a:p>
            <a:pPr>
              <a:defRPr/>
            </a:pPr>
            <a:endParaRPr lang="en-US"/>
          </a:p>
        </p:txBody>
      </p:sp>
      <p:sp>
        <p:nvSpPr>
          <p:cNvPr id="41987" name="Rectangle 3"/>
          <p:cNvSpPr>
            <a:spLocks noGrp="1" noChangeArrowheads="1"/>
          </p:cNvSpPr>
          <p:nvPr>
            <p:ph type="dt" idx="1"/>
          </p:nvPr>
        </p:nvSpPr>
        <p:spPr bwMode="auto">
          <a:xfrm>
            <a:off x="3884613" y="0"/>
            <a:ext cx="2971800" cy="463550"/>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lvl1pPr algn="r" defTabSz="923925">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04900" y="698500"/>
            <a:ext cx="4648200" cy="3486150"/>
          </a:xfrm>
          <a:prstGeom prst="rect">
            <a:avLst/>
          </a:prstGeom>
          <a:noFill/>
          <a:ln w="9525">
            <a:solidFill>
              <a:srgbClr val="000000"/>
            </a:solidFill>
            <a:miter lim="800000"/>
            <a:headEnd/>
            <a:tailEnd/>
          </a:ln>
        </p:spPr>
      </p:sp>
    </p:spTree>
    <p:extLst>
      <p:ext uri="{BB962C8B-B14F-4D97-AF65-F5344CB8AC3E}">
        <p14:creationId xmlns:p14="http://schemas.microsoft.com/office/powerpoint/2010/main" val="3336239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bwMode="auto">
          <a:xfrm>
            <a:off x="685800" y="4416425"/>
            <a:ext cx="5486400" cy="4183063"/>
          </a:xfrm>
          <a:prstGeom prst="rect">
            <a:avLst/>
          </a:prstGeom>
          <a:noFill/>
          <a:ln>
            <a:miter lim="800000"/>
            <a:headEnd/>
            <a:tailEnd/>
          </a:ln>
        </p:spPr>
        <p:txBody>
          <a:bodyPr/>
          <a:lstStyle/>
          <a:p>
            <a:endParaRPr lang="en-US" b="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bwMode="auto">
          <a:xfrm>
            <a:off x="686421" y="4416426"/>
            <a:ext cx="5485158" cy="4183063"/>
          </a:xfrm>
          <a:prstGeom prst="rect">
            <a:avLst/>
          </a:prstGeom>
          <a:noFill/>
          <a:ln>
            <a:miter lim="800000"/>
            <a:headEnd/>
            <a:tailEnd/>
          </a:ln>
        </p:spPr>
        <p:txBody>
          <a:bodyPr lIns="90574" tIns="45287" rIns="90574" bIns="45287"/>
          <a:lstStyle/>
          <a:p>
            <a:endParaRPr lang="en-US" b="0" i="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bwMode="auto">
          <a:xfrm>
            <a:off x="686421" y="4416426"/>
            <a:ext cx="5485158" cy="4183063"/>
          </a:xfrm>
          <a:prstGeom prst="rect">
            <a:avLst/>
          </a:prstGeom>
          <a:noFill/>
          <a:ln>
            <a:miter lim="800000"/>
            <a:headEnd/>
            <a:tailEnd/>
          </a:ln>
        </p:spPr>
        <p:txBody>
          <a:bodyPr lIns="90574" tIns="45287" rIns="90574" bIns="45287"/>
          <a:lstStyle/>
          <a:p>
            <a:endParaRPr lang="en-US" b="0" i="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bwMode="auto">
          <a:xfrm>
            <a:off x="686108" y="4416223"/>
            <a:ext cx="5485785" cy="4181886"/>
          </a:xfrm>
          <a:prstGeom prst="rect">
            <a:avLst/>
          </a:prstGeom>
          <a:noFill/>
          <a:ln>
            <a:miter lim="800000"/>
            <a:headEnd/>
            <a:tailEnd/>
          </a:ln>
        </p:spPr>
        <p:txBody>
          <a:bodyPr lIns="91443" tIns="45722" rIns="91443" bIns="45722"/>
          <a:lstStyle/>
          <a:p>
            <a:pPr eaLnBrk="1" hangingPunct="1"/>
            <a:endParaRPr lang="en-US" b="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bwMode="auto">
          <a:xfrm>
            <a:off x="686108" y="4416223"/>
            <a:ext cx="5485785" cy="4181886"/>
          </a:xfrm>
          <a:prstGeom prst="rect">
            <a:avLst/>
          </a:prstGeom>
          <a:noFill/>
          <a:ln>
            <a:miter lim="800000"/>
            <a:headEnd/>
            <a:tailEnd/>
          </a:ln>
        </p:spPr>
        <p:txBody>
          <a:bodyPr lIns="91443" tIns="45722" rIns="91443" bIns="45722"/>
          <a:lstStyle/>
          <a:p>
            <a:pPr eaLnBrk="1" hangingPunct="1"/>
            <a:endParaRPr lang="en-US" b="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bwMode="auto">
          <a:xfrm>
            <a:off x="686421" y="4416426"/>
            <a:ext cx="5485158" cy="4183063"/>
          </a:xfrm>
          <a:prstGeom prst="rect">
            <a:avLst/>
          </a:prstGeom>
          <a:noFill/>
          <a:ln>
            <a:miter lim="800000"/>
            <a:headEnd/>
            <a:tailEnd/>
          </a:ln>
        </p:spPr>
        <p:txBody>
          <a:bodyPr lIns="90574" tIns="45287" rIns="90574" bIns="45287"/>
          <a:lstStyle/>
          <a:p>
            <a:endParaRPr lang="en-US" b="0"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bwMode="auto">
          <a:xfrm>
            <a:off x="686421" y="4416426"/>
            <a:ext cx="5485158" cy="4183063"/>
          </a:xfrm>
          <a:prstGeom prst="rect">
            <a:avLst/>
          </a:prstGeom>
          <a:noFill/>
          <a:ln>
            <a:miter lim="800000"/>
            <a:headEnd/>
            <a:tailEnd/>
          </a:ln>
        </p:spPr>
        <p:txBody>
          <a:bodyPr lIns="90574" tIns="45287" rIns="90574" bIns="45287"/>
          <a:lstStyle/>
          <a:p>
            <a:endParaRPr lang="en-US" b="0" i="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bwMode="auto">
          <a:xfrm>
            <a:off x="686421" y="4416426"/>
            <a:ext cx="5485158" cy="4183063"/>
          </a:xfrm>
          <a:prstGeom prst="rect">
            <a:avLst/>
          </a:prstGeom>
          <a:noFill/>
          <a:ln>
            <a:miter lim="800000"/>
            <a:headEnd/>
            <a:tailEnd/>
          </a:ln>
        </p:spPr>
        <p:txBody>
          <a:bodyPr lIns="90574" tIns="45287" rIns="90574" bIns="45287"/>
          <a:lstStyle/>
          <a:p>
            <a:endParaRPr lang="en-US" b="0" i="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bwMode="auto">
          <a:xfrm>
            <a:off x="686421" y="4416426"/>
            <a:ext cx="5485158" cy="4183063"/>
          </a:xfrm>
          <a:prstGeom prst="rect">
            <a:avLst/>
          </a:prstGeom>
          <a:noFill/>
          <a:ln>
            <a:miter lim="800000"/>
            <a:headEnd/>
            <a:tailEnd/>
          </a:ln>
        </p:spPr>
        <p:txBody>
          <a:bodyPr lIns="90574" tIns="45287" rIns="90574" bIns="45287"/>
          <a:lstStyle/>
          <a:p>
            <a:endParaRPr lang="en-US" b="0" i="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bwMode="auto">
          <a:xfrm>
            <a:off x="686421" y="4416426"/>
            <a:ext cx="5485158" cy="4183063"/>
          </a:xfrm>
          <a:prstGeom prst="rect">
            <a:avLst/>
          </a:prstGeom>
          <a:noFill/>
          <a:ln>
            <a:miter lim="800000"/>
            <a:headEnd/>
            <a:tailEnd/>
          </a:ln>
        </p:spPr>
        <p:txBody>
          <a:bodyPr lIns="90574" tIns="45287" rIns="90574" bIns="45287"/>
          <a:lstStyle/>
          <a:p>
            <a:endParaRPr lang="en-US" b="0" i="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bwMode="auto">
          <a:xfrm>
            <a:off x="686421" y="4416426"/>
            <a:ext cx="5485158" cy="4183063"/>
          </a:xfrm>
          <a:prstGeom prst="rect">
            <a:avLst/>
          </a:prstGeom>
          <a:noFill/>
          <a:ln>
            <a:miter lim="800000"/>
            <a:headEnd/>
            <a:tailEnd/>
          </a:ln>
        </p:spPr>
        <p:txBody>
          <a:bodyPr lIns="90574" tIns="45287" rIns="90574" bIns="45287"/>
          <a:lstStyle/>
          <a:p>
            <a:endParaRPr lang="en-US" b="0" i="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85800" y="4416425"/>
            <a:ext cx="5486400" cy="4183063"/>
          </a:xfrm>
          <a:prstGeom prst="rect">
            <a:avLst/>
          </a:prstGeom>
        </p:spPr>
        <p:txBody>
          <a:bodyPr/>
          <a:lstStyle/>
          <a:p>
            <a:pPr>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bwMode="auto">
          <a:xfrm>
            <a:off x="686421" y="4416426"/>
            <a:ext cx="5485158" cy="4183063"/>
          </a:xfrm>
          <a:prstGeom prst="rect">
            <a:avLst/>
          </a:prstGeom>
          <a:noFill/>
          <a:ln>
            <a:miter lim="800000"/>
            <a:headEnd/>
            <a:tailEnd/>
          </a:ln>
        </p:spPr>
        <p:txBody>
          <a:bodyPr lIns="90574" tIns="45287" rIns="90574" bIns="45287"/>
          <a:lstStyle/>
          <a:p>
            <a:endParaRPr lang="en-US" b="0" i="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bwMode="auto">
          <a:xfrm>
            <a:off x="686421" y="4416426"/>
            <a:ext cx="5485158" cy="4183063"/>
          </a:xfrm>
          <a:prstGeom prst="rect">
            <a:avLst/>
          </a:prstGeom>
          <a:noFill/>
          <a:ln>
            <a:miter lim="800000"/>
            <a:headEnd/>
            <a:tailEnd/>
          </a:ln>
        </p:spPr>
        <p:txBody>
          <a:bodyPr lIns="90574" tIns="45287" rIns="90574" bIns="45287"/>
          <a:lstStyle/>
          <a:p>
            <a:endParaRPr lang="en-US" b="0" i="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bwMode="auto">
          <a:xfrm>
            <a:off x="686421" y="4416426"/>
            <a:ext cx="5485158" cy="4183063"/>
          </a:xfrm>
          <a:prstGeom prst="rect">
            <a:avLst/>
          </a:prstGeom>
          <a:noFill/>
          <a:ln>
            <a:miter lim="800000"/>
            <a:headEnd/>
            <a:tailEnd/>
          </a:ln>
        </p:spPr>
        <p:txBody>
          <a:bodyPr lIns="90574" tIns="45287" rIns="90574" bIns="45287"/>
          <a:lstStyle/>
          <a:p>
            <a:endParaRPr lang="en-US" b="0" i="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bwMode="auto">
          <a:xfrm>
            <a:off x="686421" y="4416426"/>
            <a:ext cx="5485158" cy="4183063"/>
          </a:xfrm>
          <a:prstGeom prst="rect">
            <a:avLst/>
          </a:prstGeom>
          <a:noFill/>
          <a:ln>
            <a:miter lim="800000"/>
            <a:headEnd/>
            <a:tailEnd/>
          </a:ln>
        </p:spPr>
        <p:txBody>
          <a:bodyPr lIns="90574" tIns="45287" rIns="90574" bIns="45287"/>
          <a:lstStyle/>
          <a:p>
            <a:endParaRPr lang="en-US" b="0" i="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bwMode="auto">
          <a:xfrm>
            <a:off x="685800" y="4416425"/>
            <a:ext cx="5486400" cy="4181475"/>
          </a:xfrm>
          <a:prstGeom prst="rect">
            <a:avLst/>
          </a:prstGeom>
          <a:noFill/>
          <a:ln>
            <a:miter lim="800000"/>
            <a:headEnd/>
            <a:tailEnd/>
          </a:ln>
        </p:spPr>
        <p:txBody>
          <a:bodyPr lIns="92318" tIns="46159" rIns="92318" bIns="46159"/>
          <a:lstStyle/>
          <a:p>
            <a:endParaRPr lang="en-US" b="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bwMode="auto">
          <a:xfrm>
            <a:off x="685800" y="4416425"/>
            <a:ext cx="5486400" cy="4181475"/>
          </a:xfrm>
          <a:prstGeom prst="rect">
            <a:avLst/>
          </a:prstGeom>
          <a:noFill/>
          <a:ln>
            <a:miter lim="800000"/>
            <a:headEnd/>
            <a:tailEnd/>
          </a:ln>
        </p:spPr>
        <p:txBody>
          <a:bodyPr lIns="92318" tIns="46159" rIns="92318" bIns="46159"/>
          <a:lstStyle/>
          <a:p>
            <a:pPr eaLnBrk="1" hangingPunct="1"/>
            <a:endParaRPr lang="en-US" b="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bwMode="auto">
          <a:xfrm>
            <a:off x="685800" y="4416425"/>
            <a:ext cx="5486400" cy="4181475"/>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bwMode="auto">
          <a:xfrm>
            <a:off x="685800" y="4416425"/>
            <a:ext cx="5486400" cy="4183063"/>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bwMode="auto">
          <a:xfrm>
            <a:off x="914400" y="4416425"/>
            <a:ext cx="5029200" cy="4181475"/>
          </a:xfrm>
          <a:prstGeom prst="rect">
            <a:avLst/>
          </a:prstGeom>
          <a:noFill/>
          <a:ln>
            <a:miter lim="800000"/>
            <a:headEnd/>
            <a:tailEnd/>
          </a:ln>
        </p:spPr>
        <p:txBody>
          <a:bodyPr lIns="92318" tIns="46159" rIns="92318" bIns="46159"/>
          <a:lstStyle/>
          <a:p>
            <a:pPr eaLnBrk="1" hangingPunct="1"/>
            <a:endParaRPr lang="en-US" b="0" i="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04900" y="696913"/>
            <a:ext cx="4648200" cy="3486150"/>
          </a:xfrm>
          <a:ln/>
        </p:spPr>
      </p:sp>
      <p:sp>
        <p:nvSpPr>
          <p:cNvPr id="30723" name="Rectangle 3"/>
          <p:cNvSpPr>
            <a:spLocks noGrp="1" noChangeArrowheads="1"/>
          </p:cNvSpPr>
          <p:nvPr>
            <p:ph type="body" idx="1"/>
          </p:nvPr>
        </p:nvSpPr>
        <p:spPr bwMode="auto">
          <a:xfrm>
            <a:off x="914400" y="4419600"/>
            <a:ext cx="5029200" cy="4191000"/>
          </a:xfrm>
          <a:prstGeom prst="rect">
            <a:avLst/>
          </a:prstGeom>
          <a:noFill/>
          <a:ln>
            <a:miter lim="800000"/>
            <a:headEnd/>
            <a:tailEnd/>
          </a:ln>
        </p:spPr>
        <p:txBody>
          <a:bodyPr lIns="91426" tIns="45713" rIns="91426" bIns="45713"/>
          <a:lstStyle/>
          <a:p>
            <a:pPr eaLnBrk="1" hangingPunct="1">
              <a:buClr>
                <a:srgbClr val="CC0000"/>
              </a:buClr>
              <a:buFont typeface="Wingdings" pitchFamily="2" charset="2"/>
              <a:buNone/>
            </a:pPr>
            <a:endParaRPr lang="en-US" b="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bwMode="auto">
          <a:xfrm>
            <a:off x="685800" y="4416425"/>
            <a:ext cx="5486400" cy="4181475"/>
          </a:xfrm>
          <a:prstGeom prst="rect">
            <a:avLst/>
          </a:prstGeom>
          <a:noFill/>
          <a:ln>
            <a:miter lim="800000"/>
            <a:headEnd/>
            <a:tailEnd/>
          </a:ln>
        </p:spPr>
        <p:txBody>
          <a:bodyPr/>
          <a:lstStyle/>
          <a:p>
            <a:endParaRPr lang="en-US" i="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bwMode="auto">
          <a:xfrm>
            <a:off x="685800" y="4416425"/>
            <a:ext cx="5486400" cy="4181475"/>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bwMode="auto">
          <a:xfrm>
            <a:off x="686108" y="4416223"/>
            <a:ext cx="5485785" cy="4181886"/>
          </a:xfrm>
          <a:prstGeom prst="rect">
            <a:avLst/>
          </a:prstGeom>
          <a:noFill/>
          <a:ln>
            <a:miter lim="800000"/>
            <a:headEnd/>
            <a:tailEnd/>
          </a:ln>
        </p:spPr>
        <p:txBody>
          <a:bodyPr lIns="90574" tIns="45287" rIns="90574" bIns="45287"/>
          <a:lstStyle/>
          <a:p>
            <a:pPr eaLnBrk="1" hangingPunct="1"/>
            <a:endParaRPr lang="en-US" b="0" i="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bwMode="auto">
          <a:xfrm>
            <a:off x="686421" y="4416426"/>
            <a:ext cx="5485158" cy="4183063"/>
          </a:xfrm>
          <a:prstGeom prst="rect">
            <a:avLst/>
          </a:prstGeom>
          <a:noFill/>
          <a:ln>
            <a:miter lim="800000"/>
            <a:headEnd/>
            <a:tailEnd/>
          </a:ln>
        </p:spPr>
        <p:txBody>
          <a:bodyPr lIns="90574" tIns="45287" rIns="90574" bIns="45287"/>
          <a:lstStyle/>
          <a:p>
            <a:endParaRPr lang="en-US" b="0" i="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bwMode="auto">
          <a:xfrm>
            <a:off x="686421" y="4416426"/>
            <a:ext cx="5485158" cy="4183063"/>
          </a:xfrm>
          <a:prstGeom prst="rect">
            <a:avLst/>
          </a:prstGeom>
          <a:noFill/>
          <a:ln>
            <a:miter lim="800000"/>
            <a:headEnd/>
            <a:tailEnd/>
          </a:ln>
        </p:spPr>
        <p:txBody>
          <a:bodyPr lIns="90574" tIns="45287" rIns="90574" bIns="45287"/>
          <a:lstStyle/>
          <a:p>
            <a:endParaRPr lang="en-US" b="0" i="0"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5" descr="woman_on_keyboard.jpg"/>
          <p:cNvPicPr>
            <a:picLocks noChangeAspect="1"/>
          </p:cNvPicPr>
          <p:nvPr/>
        </p:nvPicPr>
        <p:blipFill>
          <a:blip r:embed="rId2" cstate="print"/>
          <a:srcRect/>
          <a:stretch>
            <a:fillRect/>
          </a:stretch>
        </p:blipFill>
        <p:spPr bwMode="auto">
          <a:xfrm>
            <a:off x="0" y="0"/>
            <a:ext cx="9144000" cy="2457450"/>
          </a:xfrm>
          <a:prstGeom prst="rect">
            <a:avLst/>
          </a:prstGeom>
          <a:noFill/>
          <a:ln w="9525">
            <a:noFill/>
            <a:miter lim="800000"/>
            <a:headEnd/>
            <a:tailEnd/>
          </a:ln>
        </p:spPr>
      </p:pic>
      <p:pic>
        <p:nvPicPr>
          <p:cNvPr id="3" name="Picture 20" descr="logo"/>
          <p:cNvPicPr>
            <a:picLocks noChangeAspect="1" noChangeArrowheads="1"/>
          </p:cNvPicPr>
          <p:nvPr/>
        </p:nvPicPr>
        <p:blipFill>
          <a:blip r:embed="rId3" cstate="print"/>
          <a:srcRect/>
          <a:stretch>
            <a:fillRect/>
          </a:stretch>
        </p:blipFill>
        <p:spPr bwMode="auto">
          <a:xfrm>
            <a:off x="6049963" y="6065838"/>
            <a:ext cx="2859087" cy="565150"/>
          </a:xfrm>
          <a:prstGeom prst="rect">
            <a:avLst/>
          </a:prstGeom>
          <a:noFill/>
          <a:ln w="9525">
            <a:noFill/>
            <a:miter lim="800000"/>
            <a:headEnd/>
            <a:tailEnd/>
          </a:ln>
        </p:spPr>
      </p:pic>
      <p:pic>
        <p:nvPicPr>
          <p:cNvPr id="4" name="Picture 25" descr="US DOL"/>
          <p:cNvPicPr>
            <a:picLocks noChangeAspect="1" noChangeArrowheads="1"/>
          </p:cNvPicPr>
          <p:nvPr/>
        </p:nvPicPr>
        <p:blipFill>
          <a:blip r:embed="rId4" cstate="print"/>
          <a:srcRect/>
          <a:stretch>
            <a:fillRect/>
          </a:stretch>
        </p:blipFill>
        <p:spPr bwMode="auto">
          <a:xfrm>
            <a:off x="204788" y="5976938"/>
            <a:ext cx="2486025" cy="685800"/>
          </a:xfrm>
          <a:prstGeom prst="rect">
            <a:avLst/>
          </a:prstGeom>
          <a:noFill/>
          <a:ln w="9525">
            <a:noFill/>
            <a:miter lim="800000"/>
            <a:headEnd/>
            <a:tailEnd/>
          </a:ln>
        </p:spPr>
      </p:pic>
      <p:sp>
        <p:nvSpPr>
          <p:cNvPr id="5" name="Rectangle 21"/>
          <p:cNvSpPr>
            <a:spLocks noChangeArrowheads="1"/>
          </p:cNvSpPr>
          <p:nvPr userDrawn="1"/>
        </p:nvSpPr>
        <p:spPr bwMode="auto">
          <a:xfrm>
            <a:off x="0" y="1638300"/>
            <a:ext cx="9144000" cy="5219700"/>
          </a:xfrm>
          <a:prstGeom prst="rect">
            <a:avLst/>
          </a:prstGeom>
          <a:solidFill>
            <a:srgbClr val="FFCC99"/>
          </a:solidFill>
          <a:ln w="9525">
            <a:noFill/>
            <a:miter lim="800000"/>
            <a:headEnd/>
            <a:tailEnd/>
          </a:ln>
        </p:spPr>
        <p:txBody>
          <a:bodyPr wrap="none" anchor="ctr"/>
          <a:lstStyle/>
          <a:p>
            <a:endParaRPr lang="en-US"/>
          </a:p>
        </p:txBody>
      </p:sp>
      <p:pic>
        <p:nvPicPr>
          <p:cNvPr id="6" name="Picture 25" descr="US DOL"/>
          <p:cNvPicPr>
            <a:picLocks noChangeAspect="1" noChangeArrowheads="1"/>
          </p:cNvPicPr>
          <p:nvPr userDrawn="1"/>
        </p:nvPicPr>
        <p:blipFill>
          <a:blip r:embed="rId4" cstate="print"/>
          <a:srcRect/>
          <a:stretch>
            <a:fillRect/>
          </a:stretch>
        </p:blipFill>
        <p:spPr bwMode="auto">
          <a:xfrm>
            <a:off x="125413" y="6135688"/>
            <a:ext cx="2365375" cy="652462"/>
          </a:xfrm>
          <a:prstGeom prst="rect">
            <a:avLst/>
          </a:prstGeom>
          <a:noFill/>
          <a:ln w="9525">
            <a:noFill/>
            <a:miter lim="800000"/>
            <a:headEnd/>
            <a:tailEnd/>
          </a:ln>
        </p:spPr>
      </p:pic>
      <p:pic>
        <p:nvPicPr>
          <p:cNvPr id="7" name="Picture 2"/>
          <p:cNvPicPr>
            <a:picLocks noChangeAspect="1"/>
          </p:cNvPicPr>
          <p:nvPr userDrawn="1"/>
        </p:nvPicPr>
        <p:blipFill>
          <a:blip r:embed="rId5" cstate="print"/>
          <a:srcRect t="22833" b="15167"/>
          <a:stretch>
            <a:fillRect/>
          </a:stretch>
        </p:blipFill>
        <p:spPr bwMode="auto">
          <a:xfrm>
            <a:off x="6526213" y="6073775"/>
            <a:ext cx="2617787" cy="795338"/>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41F04DE3-6DF6-4FB2-B7D4-99F83A8314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19D94B2-5562-4D14-A0CF-20FE138B74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381E0D6-411A-441C-8CAB-F30A7ACB1A0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9160" y="15271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36830D0-8618-4C66-BAC4-D231FBE6D5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C73202B-43BB-4368-AB13-AA4638689B5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6975" y="0"/>
            <a:ext cx="6505575" cy="77787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C491FB4-82DC-40C1-AB3C-08614E27C7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C1B4B7-532E-49B6-8C48-17E10CA3A4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D9677D3-F03C-46FD-ABD0-97FF24690F8A}" type="slidenum">
              <a:rPr lang="en-US"/>
              <a:pPr>
                <a:defRPr/>
              </a:pPr>
              <a:t>‹#›</a:t>
            </a:fld>
            <a:endParaRPr lang="en-US"/>
          </a:p>
        </p:txBody>
      </p:sp>
      <p:sp>
        <p:nvSpPr>
          <p:cNvPr id="1028" name="Text Box 11"/>
          <p:cNvSpPr txBox="1">
            <a:spLocks noChangeArrowheads="1"/>
          </p:cNvSpPr>
          <p:nvPr/>
        </p:nvSpPr>
        <p:spPr bwMode="auto">
          <a:xfrm>
            <a:off x="8634413" y="6613525"/>
            <a:ext cx="509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fld id="{EA61C0B8-6F96-41BA-9C78-6D60A7FE6B58}" type="slidenum">
              <a:rPr lang="en-US" sz="1000" b="1" smtClean="0">
                <a:solidFill>
                  <a:srgbClr val="990033"/>
                </a:solidFill>
              </a:rPr>
              <a:pPr algn="ctr" eaLnBrk="1" hangingPunct="1">
                <a:spcBef>
                  <a:spcPct val="50000"/>
                </a:spcBef>
                <a:defRPr/>
              </a:pPr>
              <a:t>‹#›</a:t>
            </a:fld>
            <a:endParaRPr lang="en-US" sz="1000" b="1" smtClean="0">
              <a:solidFill>
                <a:srgbClr val="990033"/>
              </a:solidFill>
            </a:endParaRPr>
          </a:p>
        </p:txBody>
      </p:sp>
      <p:sp>
        <p:nvSpPr>
          <p:cNvPr id="12" name="Rectangle 5"/>
          <p:cNvSpPr txBox="1">
            <a:spLocks noChangeArrowheads="1"/>
          </p:cNvSpPr>
          <p:nvPr/>
        </p:nvSpPr>
        <p:spPr>
          <a:xfrm>
            <a:off x="0" y="6659563"/>
            <a:ext cx="5776913" cy="198437"/>
          </a:xfrm>
          <a:prstGeom prst="rect">
            <a:avLst/>
          </a:prstGeom>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spcBef>
                <a:spcPts val="0"/>
              </a:spcBef>
              <a:spcAft>
                <a:spcPts val="2000"/>
              </a:spcAft>
              <a:defRPr/>
            </a:pPr>
            <a:r>
              <a:rPr lang="en-US" sz="1050" b="1" kern="1200" dirty="0" smtClean="0">
                <a:solidFill>
                  <a:srgbClr val="C00000"/>
                </a:solidFill>
                <a:effectLst>
                  <a:outerShdw blurRad="38100" dist="38100" dir="2700000" algn="tl">
                    <a:srgbClr val="C0C0C0"/>
                  </a:outerShdw>
                </a:effectLst>
                <a:latin typeface="Arial" charset="0"/>
                <a:ea typeface="+mn-ea"/>
                <a:cs typeface="+mn-cs"/>
              </a:rPr>
              <a:t>Short-Time Compensation:</a:t>
            </a:r>
            <a:r>
              <a:rPr lang="en-US" sz="1050" b="1" kern="1200" baseline="0" dirty="0" smtClean="0">
                <a:solidFill>
                  <a:srgbClr val="C00000"/>
                </a:solidFill>
                <a:effectLst>
                  <a:outerShdw blurRad="38100" dist="38100" dir="2700000" algn="tl">
                    <a:srgbClr val="C0C0C0"/>
                  </a:outerShdw>
                </a:effectLst>
                <a:latin typeface="Arial" charset="0"/>
                <a:ea typeface="+mn-ea"/>
                <a:cs typeface="+mn-cs"/>
              </a:rPr>
              <a:t> </a:t>
            </a:r>
            <a:r>
              <a:rPr lang="en-US" sz="900" b="1" kern="1200" dirty="0" smtClean="0">
                <a:solidFill>
                  <a:srgbClr val="C00000"/>
                </a:solidFill>
                <a:effectLst>
                  <a:outerShdw blurRad="38100" dist="38100" dir="2700000" algn="tl">
                    <a:srgbClr val="C0C0C0"/>
                  </a:outerShdw>
                </a:effectLst>
                <a:latin typeface="Arial" charset="0"/>
                <a:ea typeface="+mn-ea"/>
                <a:cs typeface="+mn-cs"/>
              </a:rPr>
              <a:t>Model Legislation &amp; Conformity Requirements</a:t>
            </a:r>
          </a:p>
        </p:txBody>
      </p:sp>
      <p:sp>
        <p:nvSpPr>
          <p:cNvPr id="2" name="Line 19"/>
          <p:cNvSpPr>
            <a:spLocks noChangeShapeType="1"/>
          </p:cNvSpPr>
          <p:nvPr userDrawn="1"/>
        </p:nvSpPr>
        <p:spPr bwMode="auto">
          <a:xfrm flipV="1">
            <a:off x="2349500" y="0"/>
            <a:ext cx="0" cy="862013"/>
          </a:xfrm>
          <a:prstGeom prst="line">
            <a:avLst/>
          </a:prstGeom>
          <a:noFill/>
          <a:ln w="9525">
            <a:solidFill>
              <a:schemeClr val="bg1"/>
            </a:solidFill>
            <a:prstDash val="sysDot"/>
            <a:round/>
            <a:headEnd/>
            <a:tailEnd/>
          </a:ln>
        </p:spPr>
        <p:txBody>
          <a:bodyPr/>
          <a:lstStyle/>
          <a:p>
            <a:endParaRPr lang="en-US"/>
          </a:p>
        </p:txBody>
      </p:sp>
      <p:sp>
        <p:nvSpPr>
          <p:cNvPr id="1031" name="Rectangle 12"/>
          <p:cNvSpPr>
            <a:spLocks noChangeArrowheads="1"/>
          </p:cNvSpPr>
          <p:nvPr userDrawn="1"/>
        </p:nvSpPr>
        <p:spPr bwMode="gray">
          <a:xfrm>
            <a:off x="3175" y="0"/>
            <a:ext cx="9153525" cy="1196975"/>
          </a:xfrm>
          <a:prstGeom prst="rect">
            <a:avLst/>
          </a:prstGeom>
          <a:gradFill rotWithShape="1">
            <a:gsLst>
              <a:gs pos="0">
                <a:srgbClr val="FFCC99"/>
              </a:gs>
              <a:gs pos="100000">
                <a:srgbClr val="FFCC99"/>
              </a:gs>
              <a:gs pos="100000">
                <a:srgbClr val="FFCC99"/>
              </a:gs>
              <a:gs pos="100000">
                <a:srgbClr val="FFCC99"/>
              </a:gs>
              <a:gs pos="100000">
                <a:srgbClr val="FFCC99"/>
              </a:gs>
            </a:gsLst>
            <a:lin ang="0" scaled="1"/>
          </a:gradFill>
          <a:ln w="9525">
            <a:noFill/>
            <a:miter lim="800000"/>
            <a:headEnd/>
            <a:tailEnd/>
          </a:ln>
        </p:spPr>
        <p:txBody>
          <a:bodyPr wrap="none" anchor="ctr"/>
          <a:lstStyle/>
          <a:p>
            <a:endParaRPr lang="en-US"/>
          </a:p>
        </p:txBody>
      </p:sp>
      <p:sp>
        <p:nvSpPr>
          <p:cNvPr id="1041" name="Rectangle 17"/>
          <p:cNvSpPr>
            <a:spLocks noGrp="1" noChangeArrowheads="1"/>
          </p:cNvSpPr>
          <p:nvPr>
            <p:ph type="title"/>
          </p:nvPr>
        </p:nvSpPr>
        <p:spPr bwMode="auto">
          <a:xfrm>
            <a:off x="2593975" y="123825"/>
            <a:ext cx="6550025" cy="1073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33" name="Picture 12"/>
          <p:cNvPicPr>
            <a:picLocks noChangeAspect="1"/>
          </p:cNvPicPr>
          <p:nvPr userDrawn="1"/>
        </p:nvPicPr>
        <p:blipFill>
          <a:blip r:embed="rId10" cstate="print"/>
          <a:srcRect/>
          <a:stretch>
            <a:fillRect/>
          </a:stretch>
        </p:blipFill>
        <p:spPr bwMode="auto">
          <a:xfrm>
            <a:off x="3175" y="71438"/>
            <a:ext cx="2541588"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5" r:id="rId1"/>
    <p:sldLayoutId id="2147484028" r:id="rId2"/>
    <p:sldLayoutId id="2147484029" r:id="rId3"/>
    <p:sldLayoutId id="2147484030" r:id="rId4"/>
    <p:sldLayoutId id="2147484031" r:id="rId5"/>
    <p:sldLayoutId id="2147484032" r:id="rId6"/>
    <p:sldLayoutId id="2147484033" r:id="rId7"/>
    <p:sldLayoutId id="2147484034" r:id="rId8"/>
  </p:sldLayoutIdLst>
  <p:timing>
    <p:tnLst>
      <p:par>
        <p:cTn id="1" dur="indefinite" restart="never" nodeType="tmRoot"/>
      </p:par>
    </p:tnLst>
  </p:timing>
  <p:hf sldNum="0" hdr="0" dt="0"/>
  <p:txStyles>
    <p:titleStyle>
      <a:lvl1pPr algn="r" rtl="0" eaLnBrk="0" fontAlgn="base" hangingPunct="0">
        <a:spcBef>
          <a:spcPct val="0"/>
        </a:spcBef>
        <a:spcAft>
          <a:spcPct val="0"/>
        </a:spcAft>
        <a:defRPr lang="en-US" sz="3200" b="1" dirty="0">
          <a:solidFill>
            <a:srgbClr val="CC0000"/>
          </a:solidFill>
          <a:effectLst>
            <a:outerShdw blurRad="38100" dist="38100" dir="2700000" algn="tl">
              <a:srgbClr val="000000"/>
            </a:outerShdw>
          </a:effectLst>
          <a:latin typeface="+mj-lt"/>
          <a:ea typeface="+mj-ea"/>
          <a:cs typeface="+mj-cs"/>
        </a:defRPr>
      </a:lvl1pPr>
      <a:lvl2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2pPr>
      <a:lvl3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3pPr>
      <a:lvl4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4pPr>
      <a:lvl5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5pPr>
      <a:lvl6pPr marL="4572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0"/>
        </a:spcBef>
        <a:spcAft>
          <a:spcPts val="1200"/>
        </a:spcAft>
        <a:buClr>
          <a:srgbClr val="CC00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0"/>
        </a:spcBef>
        <a:spcAft>
          <a:spcPts val="1200"/>
        </a:spcAft>
        <a:buClr>
          <a:srgbClr val="CC0000"/>
        </a:buClr>
        <a:buChar char="–"/>
        <a:defRPr sz="2800">
          <a:solidFill>
            <a:schemeClr val="tx1"/>
          </a:solidFill>
          <a:latin typeface="+mn-lt"/>
        </a:defRPr>
      </a:lvl2pPr>
      <a:lvl3pPr marL="1143000" indent="-228600" algn="l" rtl="0" eaLnBrk="0" fontAlgn="base" hangingPunct="0">
        <a:spcBef>
          <a:spcPct val="0"/>
        </a:spcBef>
        <a:spcAft>
          <a:spcPts val="1200"/>
        </a:spcAft>
        <a:buClr>
          <a:srgbClr val="CC0000"/>
        </a:buClr>
        <a:buChar char="•"/>
        <a:defRPr sz="2400">
          <a:solidFill>
            <a:schemeClr val="tx1"/>
          </a:solidFill>
          <a:latin typeface="+mn-lt"/>
        </a:defRPr>
      </a:lvl3pPr>
      <a:lvl4pPr marL="1600200" indent="-228600" algn="l" rtl="0" eaLnBrk="0" fontAlgn="base" hangingPunct="0">
        <a:spcBef>
          <a:spcPct val="0"/>
        </a:spcBef>
        <a:spcAft>
          <a:spcPts val="1200"/>
        </a:spcAft>
        <a:buClr>
          <a:srgbClr val="CC0000"/>
        </a:buClr>
        <a:buChar char="–"/>
        <a:defRPr sz="2000">
          <a:solidFill>
            <a:schemeClr val="tx1"/>
          </a:solidFill>
          <a:latin typeface="+mn-lt"/>
        </a:defRPr>
      </a:lvl4pPr>
      <a:lvl5pPr marL="2057400" indent="-228600" algn="l" rtl="0" eaLnBrk="0" fontAlgn="base" hangingPunct="0">
        <a:spcBef>
          <a:spcPct val="0"/>
        </a:spcBef>
        <a:spcAft>
          <a:spcPts val="1200"/>
        </a:spcAft>
        <a:buClr>
          <a:srgbClr val="CC0000"/>
        </a:buClr>
        <a:buChar char="»"/>
        <a:defRPr sz="2000">
          <a:solidFill>
            <a:schemeClr val="tx1"/>
          </a:solidFill>
          <a:latin typeface="+mn-lt"/>
        </a:defRPr>
      </a:lvl5pPr>
      <a:lvl6pPr marL="2514600" indent="-228600" algn="l" rtl="0" fontAlgn="base">
        <a:spcBef>
          <a:spcPct val="20000"/>
        </a:spcBef>
        <a:spcAft>
          <a:spcPct val="0"/>
        </a:spcAft>
        <a:buClr>
          <a:srgbClr val="CC0000"/>
        </a:buClr>
        <a:buChar char="»"/>
        <a:defRPr sz="2000">
          <a:solidFill>
            <a:schemeClr val="tx1"/>
          </a:solidFill>
          <a:latin typeface="+mn-lt"/>
        </a:defRPr>
      </a:lvl6pPr>
      <a:lvl7pPr marL="2971800" indent="-228600" algn="l" rtl="0" fontAlgn="base">
        <a:spcBef>
          <a:spcPct val="20000"/>
        </a:spcBef>
        <a:spcAft>
          <a:spcPct val="0"/>
        </a:spcAft>
        <a:buClr>
          <a:srgbClr val="CC0000"/>
        </a:buClr>
        <a:buChar char="»"/>
        <a:defRPr sz="2000">
          <a:solidFill>
            <a:schemeClr val="tx1"/>
          </a:solidFill>
          <a:latin typeface="+mn-lt"/>
        </a:defRPr>
      </a:lvl7pPr>
      <a:lvl8pPr marL="3429000" indent="-228600" algn="l" rtl="0" fontAlgn="base">
        <a:spcBef>
          <a:spcPct val="20000"/>
        </a:spcBef>
        <a:spcAft>
          <a:spcPct val="0"/>
        </a:spcAft>
        <a:buClr>
          <a:srgbClr val="CC0000"/>
        </a:buClr>
        <a:buChar char="»"/>
        <a:defRPr sz="2000">
          <a:solidFill>
            <a:schemeClr val="tx1"/>
          </a:solidFill>
          <a:latin typeface="+mn-lt"/>
        </a:defRPr>
      </a:lvl8pPr>
      <a:lvl9pPr marL="3886200" indent="-228600" algn="l" rtl="0" fontAlgn="base">
        <a:spcBef>
          <a:spcPct val="20000"/>
        </a:spcBef>
        <a:spcAft>
          <a:spcPct val="0"/>
        </a:spcAft>
        <a:buClr>
          <a:srgbClr val="CC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35AFF9E-E8E2-4B57-A1CB-08467DF51D0E}" type="slidenum">
              <a:rPr lang="en-US"/>
              <a:pPr>
                <a:defRPr/>
              </a:pPr>
              <a:t>‹#›</a:t>
            </a:fld>
            <a:endParaRPr lang="en-US"/>
          </a:p>
        </p:txBody>
      </p:sp>
      <p:sp>
        <p:nvSpPr>
          <p:cNvPr id="1028" name="Text Box 11"/>
          <p:cNvSpPr txBox="1">
            <a:spLocks noChangeArrowheads="1"/>
          </p:cNvSpPr>
          <p:nvPr/>
        </p:nvSpPr>
        <p:spPr bwMode="auto">
          <a:xfrm>
            <a:off x="8634413" y="6613525"/>
            <a:ext cx="509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fld id="{0EDC4FCD-306B-4984-8216-41AC15174494}" type="slidenum">
              <a:rPr lang="en-US" sz="1000" b="1" smtClean="0">
                <a:solidFill>
                  <a:srgbClr val="990033"/>
                </a:solidFill>
              </a:rPr>
              <a:pPr algn="ctr" eaLnBrk="1" hangingPunct="1">
                <a:spcBef>
                  <a:spcPct val="50000"/>
                </a:spcBef>
                <a:defRPr/>
              </a:pPr>
              <a:t>‹#›</a:t>
            </a:fld>
            <a:endParaRPr lang="en-US" sz="1000" b="1" smtClean="0">
              <a:solidFill>
                <a:srgbClr val="990033"/>
              </a:solidFill>
            </a:endParaRPr>
          </a:p>
        </p:txBody>
      </p:sp>
      <p:sp>
        <p:nvSpPr>
          <p:cNvPr id="12" name="Rectangle 5"/>
          <p:cNvSpPr txBox="1">
            <a:spLocks noChangeArrowheads="1"/>
          </p:cNvSpPr>
          <p:nvPr/>
        </p:nvSpPr>
        <p:spPr>
          <a:xfrm>
            <a:off x="0" y="6659563"/>
            <a:ext cx="5776913" cy="198437"/>
          </a:xfrm>
          <a:prstGeom prst="rect">
            <a:avLst/>
          </a:prstGeom>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900" dirty="0" smtClean="0">
                <a:solidFill>
                  <a:srgbClr val="C00000"/>
                </a:solidFill>
              </a:rPr>
              <a:t>Insert footer here</a:t>
            </a:r>
          </a:p>
        </p:txBody>
      </p:sp>
      <p:sp>
        <p:nvSpPr>
          <p:cNvPr id="2054" name="Line 19"/>
          <p:cNvSpPr>
            <a:spLocks noChangeShapeType="1"/>
          </p:cNvSpPr>
          <p:nvPr userDrawn="1"/>
        </p:nvSpPr>
        <p:spPr bwMode="auto">
          <a:xfrm flipV="1">
            <a:off x="2349500" y="0"/>
            <a:ext cx="0" cy="862013"/>
          </a:xfrm>
          <a:prstGeom prst="line">
            <a:avLst/>
          </a:prstGeom>
          <a:noFill/>
          <a:ln w="9525">
            <a:solidFill>
              <a:schemeClr val="bg1"/>
            </a:solidFill>
            <a:prstDash val="sysDot"/>
            <a:round/>
            <a:headEnd/>
            <a:tailEnd/>
          </a:ln>
        </p:spPr>
        <p:txBody>
          <a:bodyPr/>
          <a:lstStyle/>
          <a:p>
            <a:endParaRPr lang="en-US"/>
          </a:p>
        </p:txBody>
      </p:sp>
      <p:sp>
        <p:nvSpPr>
          <p:cNvPr id="2055" name="Rectangle 12"/>
          <p:cNvSpPr>
            <a:spLocks noChangeArrowheads="1"/>
          </p:cNvSpPr>
          <p:nvPr userDrawn="1"/>
        </p:nvSpPr>
        <p:spPr bwMode="gray">
          <a:xfrm>
            <a:off x="3175" y="0"/>
            <a:ext cx="9153525" cy="1196975"/>
          </a:xfrm>
          <a:prstGeom prst="rect">
            <a:avLst/>
          </a:prstGeom>
          <a:gradFill rotWithShape="1">
            <a:gsLst>
              <a:gs pos="0">
                <a:srgbClr val="FFCC99"/>
              </a:gs>
              <a:gs pos="100000">
                <a:srgbClr val="FFCC99"/>
              </a:gs>
              <a:gs pos="100000">
                <a:srgbClr val="FFCC99"/>
              </a:gs>
              <a:gs pos="100000">
                <a:srgbClr val="FFCC99"/>
              </a:gs>
              <a:gs pos="100000">
                <a:srgbClr val="FFCC99"/>
              </a:gs>
            </a:gsLst>
            <a:lin ang="0" scaled="1"/>
          </a:gradFill>
          <a:ln w="9525">
            <a:noFill/>
            <a:miter lim="800000"/>
            <a:headEnd/>
            <a:tailEnd/>
          </a:ln>
        </p:spPr>
        <p:txBody>
          <a:bodyPr wrap="none" anchor="ctr"/>
          <a:lstStyle/>
          <a:p>
            <a:endParaRPr lang="en-US"/>
          </a:p>
        </p:txBody>
      </p:sp>
      <p:sp>
        <p:nvSpPr>
          <p:cNvPr id="22" name="Rectangle 21"/>
          <p:cNvSpPr>
            <a:spLocks noChangeArrowheads="1"/>
          </p:cNvSpPr>
          <p:nvPr userDrawn="1"/>
        </p:nvSpPr>
        <p:spPr bwMode="gray">
          <a:xfrm>
            <a:off x="0" y="0"/>
            <a:ext cx="9158288" cy="104775"/>
          </a:xfrm>
          <a:prstGeom prst="rect">
            <a:avLst/>
          </a:prstGeom>
          <a:gradFill rotWithShape="0">
            <a:gsLst>
              <a:gs pos="0">
                <a:srgbClr val="C00000"/>
              </a:gs>
              <a:gs pos="100000">
                <a:schemeClr val="tx1">
                  <a:gamma/>
                  <a:shade val="46275"/>
                  <a:invGamma/>
                </a:schemeClr>
              </a:gs>
            </a:gsLst>
            <a:lin ang="0" scaled="1"/>
          </a:gradFill>
          <a:ln w="9525">
            <a:noFill/>
            <a:miter lim="800000"/>
            <a:headEnd/>
            <a:tailEnd/>
          </a:ln>
          <a:effectLst/>
        </p:spPr>
        <p:txBody>
          <a:bodyPr wrap="none" anchor="ctr"/>
          <a:lstStyle/>
          <a:p>
            <a:pPr>
              <a:defRPr/>
            </a:pPr>
            <a:endParaRPr lang="en-US"/>
          </a:p>
        </p:txBody>
      </p:sp>
      <p:sp>
        <p:nvSpPr>
          <p:cNvPr id="25" name="Rectangle 16"/>
          <p:cNvSpPr>
            <a:spLocks noChangeArrowheads="1"/>
          </p:cNvSpPr>
          <p:nvPr userDrawn="1"/>
        </p:nvSpPr>
        <p:spPr bwMode="gray">
          <a:xfrm>
            <a:off x="0" y="1192213"/>
            <a:ext cx="9144000" cy="173037"/>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pPr>
              <a:defRPr/>
            </a:pPr>
            <a:endParaRPr lang="en-US"/>
          </a:p>
        </p:txBody>
      </p:sp>
      <p:sp>
        <p:nvSpPr>
          <p:cNvPr id="1041" name="Rectangle 17"/>
          <p:cNvSpPr>
            <a:spLocks noGrp="1" noChangeArrowheads="1"/>
          </p:cNvSpPr>
          <p:nvPr>
            <p:ph type="title"/>
          </p:nvPr>
        </p:nvSpPr>
        <p:spPr bwMode="auto">
          <a:xfrm>
            <a:off x="2593975" y="123825"/>
            <a:ext cx="6550025" cy="1073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2059" name="Picture 12"/>
          <p:cNvPicPr>
            <a:picLocks noChangeAspect="1"/>
          </p:cNvPicPr>
          <p:nvPr userDrawn="1"/>
        </p:nvPicPr>
        <p:blipFill>
          <a:blip r:embed="rId2" cstate="print"/>
          <a:srcRect/>
          <a:stretch>
            <a:fillRect/>
          </a:stretch>
        </p:blipFill>
        <p:spPr bwMode="auto">
          <a:xfrm>
            <a:off x="3175" y="71438"/>
            <a:ext cx="2541588"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r" rtl="0" eaLnBrk="0" fontAlgn="base" hangingPunct="0">
        <a:spcBef>
          <a:spcPct val="0"/>
        </a:spcBef>
        <a:spcAft>
          <a:spcPct val="0"/>
        </a:spcAft>
        <a:defRPr lang="en-US" sz="3200" b="1" dirty="0">
          <a:solidFill>
            <a:srgbClr val="CC0000"/>
          </a:solidFill>
          <a:effectLst>
            <a:outerShdw blurRad="38100" dist="38100" dir="2700000" algn="tl">
              <a:srgbClr val="000000"/>
            </a:outerShdw>
          </a:effectLst>
          <a:latin typeface="+mj-lt"/>
          <a:ea typeface="+mj-ea"/>
          <a:cs typeface="+mj-cs"/>
        </a:defRPr>
      </a:lvl1pPr>
      <a:lvl2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2pPr>
      <a:lvl3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3pPr>
      <a:lvl4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4pPr>
      <a:lvl5pPr algn="r" rtl="0" eaLnBrk="0" fontAlgn="base" hangingPunct="0">
        <a:spcBef>
          <a:spcPct val="0"/>
        </a:spcBef>
        <a:spcAft>
          <a:spcPct val="0"/>
        </a:spcAft>
        <a:defRPr sz="3200" b="1">
          <a:solidFill>
            <a:srgbClr val="CC0000"/>
          </a:solidFill>
          <a:effectLst>
            <a:outerShdw blurRad="38100" dist="38100" dir="2700000" algn="tl">
              <a:srgbClr val="000000"/>
            </a:outerShdw>
          </a:effectLst>
          <a:latin typeface="Arial" charset="0"/>
        </a:defRPr>
      </a:lvl5pPr>
      <a:lvl6pPr marL="4572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a:solidFill>
            <a:srgbClr val="CC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ts val="600"/>
        </a:spcBef>
        <a:spcAft>
          <a:spcPts val="600"/>
        </a:spcAft>
        <a:buClr>
          <a:srgbClr val="CC00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ts val="600"/>
        </a:spcBef>
        <a:spcAft>
          <a:spcPts val="600"/>
        </a:spcAft>
        <a:buClr>
          <a:srgbClr val="CC0000"/>
        </a:buClr>
        <a:buChar char="–"/>
        <a:defRPr sz="2800">
          <a:solidFill>
            <a:schemeClr val="tx1"/>
          </a:solidFill>
          <a:latin typeface="+mn-lt"/>
        </a:defRPr>
      </a:lvl2pPr>
      <a:lvl3pPr marL="1143000" indent="-228600" algn="l" rtl="0" eaLnBrk="0" fontAlgn="base" hangingPunct="0">
        <a:spcBef>
          <a:spcPts val="600"/>
        </a:spcBef>
        <a:spcAft>
          <a:spcPts val="600"/>
        </a:spcAft>
        <a:buClr>
          <a:srgbClr val="CC0000"/>
        </a:buClr>
        <a:buChar char="•"/>
        <a:defRPr sz="2400">
          <a:solidFill>
            <a:schemeClr val="tx1"/>
          </a:solidFill>
          <a:latin typeface="+mn-lt"/>
        </a:defRPr>
      </a:lvl3pPr>
      <a:lvl4pPr marL="1600200" indent="-228600" algn="l" rtl="0" eaLnBrk="0" fontAlgn="base" hangingPunct="0">
        <a:spcBef>
          <a:spcPts val="600"/>
        </a:spcBef>
        <a:spcAft>
          <a:spcPts val="600"/>
        </a:spcAft>
        <a:buClr>
          <a:srgbClr val="CC0000"/>
        </a:buClr>
        <a:buChar char="–"/>
        <a:defRPr sz="2000">
          <a:solidFill>
            <a:schemeClr val="tx1"/>
          </a:solidFill>
          <a:latin typeface="+mn-lt"/>
        </a:defRPr>
      </a:lvl4pPr>
      <a:lvl5pPr marL="2057400" indent="-228600" algn="l" rtl="0" eaLnBrk="0" fontAlgn="base" hangingPunct="0">
        <a:spcBef>
          <a:spcPts val="600"/>
        </a:spcBef>
        <a:spcAft>
          <a:spcPts val="600"/>
        </a:spcAft>
        <a:buClr>
          <a:srgbClr val="CC0000"/>
        </a:buClr>
        <a:buChar char="»"/>
        <a:defRPr sz="2000">
          <a:solidFill>
            <a:schemeClr val="tx1"/>
          </a:solidFill>
          <a:latin typeface="+mn-lt"/>
        </a:defRPr>
      </a:lvl5pPr>
      <a:lvl6pPr marL="2514600" indent="-228600" algn="l" rtl="0" fontAlgn="base">
        <a:spcBef>
          <a:spcPct val="20000"/>
        </a:spcBef>
        <a:spcAft>
          <a:spcPct val="0"/>
        </a:spcAft>
        <a:buClr>
          <a:srgbClr val="CC0000"/>
        </a:buClr>
        <a:buChar char="»"/>
        <a:defRPr sz="2000">
          <a:solidFill>
            <a:schemeClr val="tx1"/>
          </a:solidFill>
          <a:latin typeface="+mn-lt"/>
        </a:defRPr>
      </a:lvl6pPr>
      <a:lvl7pPr marL="2971800" indent="-228600" algn="l" rtl="0" fontAlgn="base">
        <a:spcBef>
          <a:spcPct val="20000"/>
        </a:spcBef>
        <a:spcAft>
          <a:spcPct val="0"/>
        </a:spcAft>
        <a:buClr>
          <a:srgbClr val="CC0000"/>
        </a:buClr>
        <a:buChar char="»"/>
        <a:defRPr sz="2000">
          <a:solidFill>
            <a:schemeClr val="tx1"/>
          </a:solidFill>
          <a:latin typeface="+mn-lt"/>
        </a:defRPr>
      </a:lvl7pPr>
      <a:lvl8pPr marL="3429000" indent="-228600" algn="l" rtl="0" fontAlgn="base">
        <a:spcBef>
          <a:spcPct val="20000"/>
        </a:spcBef>
        <a:spcAft>
          <a:spcPct val="0"/>
        </a:spcAft>
        <a:buClr>
          <a:srgbClr val="CC0000"/>
        </a:buClr>
        <a:buChar char="»"/>
        <a:defRPr sz="2000">
          <a:solidFill>
            <a:schemeClr val="tx1"/>
          </a:solidFill>
          <a:latin typeface="+mn-lt"/>
        </a:defRPr>
      </a:lvl8pPr>
      <a:lvl9pPr marL="3886200" indent="-228600" algn="l" rtl="0" fontAlgn="base">
        <a:spcBef>
          <a:spcPct val="20000"/>
        </a:spcBef>
        <a:spcAft>
          <a:spcPct val="0"/>
        </a:spcAft>
        <a:buClr>
          <a:srgbClr val="CC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ui.workforce3one.org/member/registe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hyperlink" Target="http://www.workforce3one.org/"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www.careeronestop.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0" y="1638300"/>
            <a:ext cx="9144000" cy="5219700"/>
          </a:xfrm>
          <a:prstGeom prst="rect">
            <a:avLst/>
          </a:prstGeom>
          <a:noFill/>
          <a:ln w="9525">
            <a:noFill/>
            <a:miter lim="800000"/>
            <a:headEnd/>
            <a:tailEnd/>
          </a:ln>
        </p:spPr>
        <p:txBody>
          <a:bodyPr wrap="none" anchor="ctr"/>
          <a:lstStyle/>
          <a:p>
            <a:endParaRPr lang="en-US"/>
          </a:p>
        </p:txBody>
      </p:sp>
      <p:sp>
        <p:nvSpPr>
          <p:cNvPr id="7" name="TextBox 6"/>
          <p:cNvSpPr txBox="1"/>
          <p:nvPr/>
        </p:nvSpPr>
        <p:spPr>
          <a:xfrm>
            <a:off x="0" y="2319338"/>
            <a:ext cx="9144000" cy="3067506"/>
          </a:xfrm>
          <a:prstGeom prst="rect">
            <a:avLst/>
          </a:prstGeom>
          <a:noFill/>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spcAft>
                <a:spcPts val="2000"/>
              </a:spcAft>
              <a:defRPr/>
            </a:pPr>
            <a:r>
              <a:rPr lang="en-US" sz="4800" b="1" dirty="0" smtClean="0">
                <a:solidFill>
                  <a:srgbClr val="C00000"/>
                </a:solidFill>
                <a:effectLst>
                  <a:outerShdw blurRad="38100" dist="38100" dir="2700000" algn="tl">
                    <a:srgbClr val="C0C0C0"/>
                  </a:outerShdw>
                </a:effectLst>
              </a:rPr>
              <a:t> </a:t>
            </a:r>
            <a:r>
              <a:rPr lang="en-US" sz="4800" b="1" dirty="0" smtClean="0">
                <a:solidFill>
                  <a:srgbClr val="C00000"/>
                </a:solidFill>
                <a:effectLst>
                  <a:outerShdw blurRad="38100" dist="38100" dir="2700000" algn="tl">
                    <a:srgbClr val="C0C0C0"/>
                  </a:outerShdw>
                </a:effectLst>
                <a:latin typeface="+mj-lt"/>
              </a:rPr>
              <a:t>Short-Time Compensation</a:t>
            </a:r>
          </a:p>
          <a:p>
            <a:pPr algn="ctr" eaLnBrk="1" hangingPunct="1">
              <a:spcBef>
                <a:spcPts val="0"/>
              </a:spcBef>
              <a:spcAft>
                <a:spcPts val="2000"/>
              </a:spcAft>
              <a:defRPr/>
            </a:pPr>
            <a:r>
              <a:rPr lang="en-US" sz="4000" b="1" dirty="0" smtClean="0">
                <a:solidFill>
                  <a:srgbClr val="C00000"/>
                </a:solidFill>
                <a:effectLst>
                  <a:outerShdw blurRad="38100" dist="38100" dir="2700000" algn="tl">
                    <a:srgbClr val="C0C0C0"/>
                  </a:outerShdw>
                </a:effectLst>
                <a:latin typeface="+mj-lt"/>
              </a:rPr>
              <a:t>Model Legislation &amp; Conformity Requirements</a:t>
            </a:r>
          </a:p>
          <a:p>
            <a:pPr algn="ctr" eaLnBrk="1" hangingPunct="1">
              <a:spcBef>
                <a:spcPts val="0"/>
              </a:spcBef>
              <a:spcAft>
                <a:spcPts val="3000"/>
              </a:spcAft>
              <a:defRPr/>
            </a:pPr>
            <a:r>
              <a:rPr lang="en-US" sz="3200" b="1" dirty="0" smtClean="0">
                <a:effectLst>
                  <a:outerShdw blurRad="38100" dist="38100" dir="2700000" algn="tl">
                    <a:srgbClr val="C0C0C0"/>
                  </a:outerShdw>
                </a:effectLst>
                <a:latin typeface="+mj-lt"/>
              </a:rPr>
              <a:t>January 24, 2013 1:00 pm ET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smtClean="0"/>
              <a:t>What is Short-Time Compensation?</a:t>
            </a:r>
          </a:p>
        </p:txBody>
      </p:sp>
      <p:sp>
        <p:nvSpPr>
          <p:cNvPr id="15363" name="Rectangle 3"/>
          <p:cNvSpPr>
            <a:spLocks noGrp="1" noChangeArrowheads="1"/>
          </p:cNvSpPr>
          <p:nvPr>
            <p:ph type="body" idx="1"/>
          </p:nvPr>
        </p:nvSpPr>
        <p:spPr/>
        <p:txBody>
          <a:bodyPr/>
          <a:lstStyle/>
          <a:p>
            <a:pPr>
              <a:buFont typeface="Wingdings" pitchFamily="2" charset="2"/>
              <a:buNone/>
            </a:pPr>
            <a:r>
              <a:rPr lang="en-US" sz="2400" b="1" dirty="0" smtClean="0"/>
              <a:t>Short-Time Compensation</a:t>
            </a:r>
            <a:endParaRPr lang="en-US" sz="1000" dirty="0" smtClean="0"/>
          </a:p>
          <a:p>
            <a:pPr>
              <a:buFont typeface="Wingdings" pitchFamily="2" charset="2"/>
              <a:buChar char="q"/>
            </a:pPr>
            <a:r>
              <a:rPr lang="en-US" sz="2400" dirty="0" smtClean="0"/>
              <a:t>Employees benefit by maintaining their jobs and skills while experiencing a smaller cut to their weekly income.</a:t>
            </a:r>
          </a:p>
          <a:p>
            <a:pPr>
              <a:buFont typeface="Wingdings" pitchFamily="2" charset="2"/>
              <a:buChar char="q"/>
            </a:pPr>
            <a:r>
              <a:rPr lang="en-US" sz="2400" dirty="0" smtClean="0"/>
              <a:t>Employers benefit by keeping their trained and experienced workforce who will be immediately available when demand for their services increases.</a:t>
            </a:r>
            <a:endParaRPr lang="en-US" sz="1800" dirty="0" smtClean="0"/>
          </a:p>
          <a:p>
            <a:endParaRPr lang="en-US" dirty="0" smtClean="0"/>
          </a:p>
          <a:p>
            <a:pPr>
              <a:buFont typeface="Wingdings" pitchFamily="2" charset="2"/>
              <a:buNone/>
            </a:pPr>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dirty="0" smtClean="0"/>
              <a:t>Background</a:t>
            </a:r>
          </a:p>
        </p:txBody>
      </p:sp>
      <p:sp>
        <p:nvSpPr>
          <p:cNvPr id="15363" name="Rectangle 3"/>
          <p:cNvSpPr>
            <a:spLocks noGrp="1" noChangeArrowheads="1"/>
          </p:cNvSpPr>
          <p:nvPr>
            <p:ph type="body" idx="1"/>
          </p:nvPr>
        </p:nvSpPr>
        <p:spPr/>
        <p:txBody>
          <a:bodyPr/>
          <a:lstStyle/>
          <a:p>
            <a:pPr marL="342900" lvl="1" indent="-342900">
              <a:buFont typeface="Wingdings" pitchFamily="2" charset="2"/>
              <a:buChar char="q"/>
              <a:defRPr/>
            </a:pPr>
            <a:r>
              <a:rPr lang="en-US" sz="1800" dirty="0" smtClean="0"/>
              <a:t>UIPL No. 22-12, </a:t>
            </a:r>
            <a:r>
              <a:rPr lang="en-US" sz="1800" i="1" dirty="0" smtClean="0"/>
              <a:t>Short-Time Compensation Provisions in the Middle Class Tax Relief and Job Creation Act of 2012 (“Act”), </a:t>
            </a:r>
            <a:r>
              <a:rPr lang="en-US" sz="1800" dirty="0" smtClean="0"/>
              <a:t>issued June 18, 2012 </a:t>
            </a:r>
          </a:p>
          <a:p>
            <a:pPr>
              <a:buFont typeface="Wingdings" pitchFamily="2" charset="2"/>
              <a:buChar char="q"/>
              <a:defRPr/>
            </a:pPr>
            <a:r>
              <a:rPr lang="en-US" sz="1800" dirty="0" smtClean="0"/>
              <a:t>The “Act” enacted on February 22, 2012 contains the Layoff Prevention Act of 2012 (Subtitle D), which does the following: </a:t>
            </a:r>
          </a:p>
          <a:p>
            <a:pPr lvl="1">
              <a:buFont typeface="Tahoma" pitchFamily="34" charset="0"/>
              <a:buChar char="–"/>
              <a:defRPr/>
            </a:pPr>
            <a:r>
              <a:rPr lang="en-US" sz="1800" dirty="0" smtClean="0"/>
              <a:t>Modifies the STC definition; adds 3306(v), FUTA</a:t>
            </a:r>
          </a:p>
          <a:p>
            <a:pPr lvl="1">
              <a:buFont typeface="Tahoma" pitchFamily="34" charset="0"/>
              <a:buChar char="–"/>
              <a:defRPr/>
            </a:pPr>
            <a:r>
              <a:rPr lang="en-US" sz="1800" dirty="0" smtClean="0"/>
              <a:t>Provides 100% Federal Reimbursement for state STC programs</a:t>
            </a:r>
          </a:p>
          <a:p>
            <a:pPr lvl="1">
              <a:buFont typeface="Tahoma" pitchFamily="34" charset="0"/>
              <a:buChar char="–"/>
              <a:defRPr/>
            </a:pPr>
            <a:r>
              <a:rPr lang="en-US" sz="1800" dirty="0" smtClean="0"/>
              <a:t>Allows states to operate a Federal STC program</a:t>
            </a:r>
          </a:p>
          <a:p>
            <a:pPr lvl="1">
              <a:buFont typeface="Tahoma" pitchFamily="34" charset="0"/>
              <a:buChar char="–"/>
              <a:defRPr/>
            </a:pPr>
            <a:r>
              <a:rPr lang="en-US" sz="1800" dirty="0" smtClean="0"/>
              <a:t>Provides STC grants to eligible states</a:t>
            </a:r>
          </a:p>
          <a:p>
            <a:pPr lvl="1">
              <a:buFont typeface="Tahoma" pitchFamily="34" charset="0"/>
              <a:buChar char="–"/>
              <a:defRPr/>
            </a:pPr>
            <a:r>
              <a:rPr lang="en-US" sz="1800" dirty="0" smtClean="0"/>
              <a:t>Directs the Secretary of Labor to develop STC model legislation</a:t>
            </a:r>
          </a:p>
          <a:p>
            <a:pPr lvl="1">
              <a:buFont typeface="Tahoma" pitchFamily="34" charset="0"/>
              <a:buChar char="–"/>
              <a:defRPr/>
            </a:pPr>
            <a:r>
              <a:rPr lang="en-US" sz="1800" dirty="0" smtClean="0"/>
              <a:t>Requires a report on implementation of these new STC provisions  </a:t>
            </a:r>
          </a:p>
          <a:p>
            <a:pPr>
              <a:defRPr/>
            </a:pPr>
            <a:endParaRPr lang="en-US" dirty="0" smtClean="0"/>
          </a:p>
          <a:p>
            <a:pPr>
              <a:buFont typeface="Wingdings" pitchFamily="2" charset="2"/>
              <a:buNone/>
              <a:defRPr/>
            </a:pPr>
            <a:endParaRPr 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1495425" y="133350"/>
            <a:ext cx="7648575" cy="1046163"/>
          </a:xfrm>
          <a:extLst/>
        </p:spPr>
        <p:txBody>
          <a:bodyPr/>
          <a:lstStyle/>
          <a:p>
            <a:pPr>
              <a:defRPr/>
            </a:pPr>
            <a:r>
              <a:rPr sz="2900" smtClean="0"/>
              <a:t>Temporary Reimbursement of Eligible Short-Time Compensation Costs</a:t>
            </a:r>
          </a:p>
        </p:txBody>
      </p:sp>
      <p:sp>
        <p:nvSpPr>
          <p:cNvPr id="30723" name="Rectangle 3"/>
          <p:cNvSpPr>
            <a:spLocks noGrp="1" noChangeArrowheads="1"/>
          </p:cNvSpPr>
          <p:nvPr>
            <p:ph type="body" idx="1"/>
          </p:nvPr>
        </p:nvSpPr>
        <p:spPr>
          <a:xfrm>
            <a:off x="346075" y="1284288"/>
            <a:ext cx="8226425" cy="5033962"/>
          </a:xfrm>
        </p:spPr>
        <p:txBody>
          <a:bodyPr/>
          <a:lstStyle/>
          <a:p>
            <a:pPr marL="457200" lvl="1" indent="-347472">
              <a:spcBef>
                <a:spcPts val="0"/>
              </a:spcBef>
              <a:spcAft>
                <a:spcPts val="0"/>
              </a:spcAft>
              <a:buFont typeface="Wingdings" pitchFamily="2" charset="2"/>
              <a:buChar char="q"/>
              <a:defRPr/>
            </a:pPr>
            <a:r>
              <a:rPr lang="en-US" sz="2200" dirty="0" smtClean="0">
                <a:ea typeface="+mn-ea"/>
                <a:cs typeface="+mn-cs"/>
              </a:rPr>
              <a:t>Up to 156 weeks of Federal 100% reimbursement of eligible STC costs paid under state law conforming to 3306(v), FUTA, until 8/22/15.</a:t>
            </a:r>
          </a:p>
          <a:p>
            <a:pPr marL="457200" lvl="1" indent="-347472">
              <a:spcBef>
                <a:spcPts val="0"/>
              </a:spcBef>
              <a:spcAft>
                <a:spcPts val="0"/>
              </a:spcAft>
              <a:buFont typeface="Wingdings" pitchFamily="2" charset="2"/>
              <a:buChar char="q"/>
              <a:defRPr/>
            </a:pPr>
            <a:endParaRPr lang="en-US" sz="2200" dirty="0" smtClean="0">
              <a:ea typeface="+mn-ea"/>
              <a:cs typeface="+mn-cs"/>
            </a:endParaRPr>
          </a:p>
          <a:p>
            <a:pPr marL="457200" lvl="1" indent="-347472">
              <a:spcBef>
                <a:spcPts val="0"/>
              </a:spcBef>
              <a:spcAft>
                <a:spcPts val="0"/>
              </a:spcAft>
              <a:buFont typeface="Wingdings" pitchFamily="2" charset="2"/>
              <a:buChar char="q"/>
              <a:defRPr/>
            </a:pPr>
            <a:r>
              <a:rPr lang="en-US" sz="2200" dirty="0" smtClean="0">
                <a:ea typeface="+mn-ea"/>
                <a:cs typeface="+mn-cs"/>
              </a:rPr>
              <a:t>States administering an STC program on 2/22/12 whose laws do not conform to Section 3306(v), FUTA, are eligible for 100% Federal reimbursement during the 2 ½ year period ending on 8/22/14 (up to 130 weeks).</a:t>
            </a:r>
          </a:p>
          <a:p>
            <a:pPr marL="857250" lvl="2" indent="-347472">
              <a:spcBef>
                <a:spcPts val="0"/>
              </a:spcBef>
              <a:spcAft>
                <a:spcPts val="0"/>
              </a:spcAft>
              <a:buFont typeface="Wingdings" pitchFamily="2" charset="2"/>
              <a:buChar char="ü"/>
              <a:defRPr/>
            </a:pPr>
            <a:endParaRPr lang="en-US" sz="1800" dirty="0" smtClean="0">
              <a:ea typeface="+mn-ea"/>
              <a:cs typeface="+mn-cs"/>
            </a:endParaRPr>
          </a:p>
          <a:p>
            <a:pPr marL="857250" lvl="2" indent="-347472">
              <a:spcBef>
                <a:spcPts val="0"/>
              </a:spcBef>
              <a:spcAft>
                <a:spcPts val="0"/>
              </a:spcAft>
              <a:buFont typeface="Wingdings" pitchFamily="2" charset="2"/>
              <a:buChar char="ü"/>
              <a:defRPr/>
            </a:pPr>
            <a:r>
              <a:rPr lang="en-US" sz="2200" dirty="0" smtClean="0">
                <a:ea typeface="+mn-ea"/>
                <a:cs typeface="+mn-cs"/>
              </a:rPr>
              <a:t>Enactment of conforming legislation during this period permits reimbursement of a total of 156 weeks until 8/22/15.</a:t>
            </a:r>
          </a:p>
          <a:p>
            <a:pPr marL="747522" lvl="1" indent="-347472" algn="just">
              <a:spcBef>
                <a:spcPts val="0"/>
              </a:spcBef>
              <a:spcAft>
                <a:spcPts val="0"/>
              </a:spcAft>
              <a:buFont typeface="Wingdings" pitchFamily="2" charset="2"/>
              <a:buChar char="q"/>
              <a:defRPr/>
            </a:pPr>
            <a:endParaRPr lang="en-US" sz="1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2593975" y="133350"/>
            <a:ext cx="6550025" cy="1046163"/>
          </a:xfrm>
          <a:extLst/>
        </p:spPr>
        <p:txBody>
          <a:bodyPr/>
          <a:lstStyle/>
          <a:p>
            <a:pPr>
              <a:defRPr/>
            </a:pPr>
            <a:r>
              <a:rPr smtClean="0"/>
              <a:t>Short-Time </a:t>
            </a:r>
            <a:br>
              <a:rPr smtClean="0"/>
            </a:br>
            <a:r>
              <a:rPr smtClean="0"/>
              <a:t>Compensation Grants</a:t>
            </a:r>
          </a:p>
        </p:txBody>
      </p:sp>
      <p:sp>
        <p:nvSpPr>
          <p:cNvPr id="48131" name="Rectangle 3"/>
          <p:cNvSpPr>
            <a:spLocks noGrp="1" noChangeArrowheads="1"/>
          </p:cNvSpPr>
          <p:nvPr>
            <p:ph type="body" idx="1"/>
          </p:nvPr>
        </p:nvSpPr>
        <p:spPr>
          <a:xfrm>
            <a:off x="327025" y="1312863"/>
            <a:ext cx="8226425" cy="5033962"/>
          </a:xfrm>
        </p:spPr>
        <p:txBody>
          <a:bodyPr/>
          <a:lstStyle/>
          <a:p>
            <a:pPr>
              <a:buFont typeface="Wingdings" pitchFamily="2" charset="2"/>
              <a:buNone/>
            </a:pPr>
            <a:r>
              <a:rPr lang="en-US" sz="2600" b="1" smtClean="0"/>
              <a:t>Types of Grants</a:t>
            </a:r>
          </a:p>
          <a:p>
            <a:pPr>
              <a:buFont typeface="Wingdings" pitchFamily="2" charset="2"/>
              <a:buChar char="q"/>
            </a:pPr>
            <a:r>
              <a:rPr lang="en-US" sz="2600" smtClean="0"/>
              <a:t>There are two grants available to states:</a:t>
            </a:r>
          </a:p>
          <a:p>
            <a:pPr lvl="1"/>
            <a:r>
              <a:rPr lang="en-US" sz="2600" smtClean="0"/>
              <a:t>a grant to implement or improve a state STC program, and</a:t>
            </a:r>
          </a:p>
          <a:p>
            <a:pPr lvl="1"/>
            <a:r>
              <a:rPr lang="en-US" sz="2600" smtClean="0"/>
              <a:t>a grant to promote and enroll employers in the STC program. </a:t>
            </a:r>
          </a:p>
          <a:p>
            <a:pPr>
              <a:buFont typeface="Wingdings" pitchFamily="2" charset="2"/>
              <a:buChar char="q"/>
            </a:pPr>
            <a:r>
              <a:rPr lang="en-US" sz="2600" smtClean="0"/>
              <a:t>States may apply for one or both of the grants</a:t>
            </a:r>
          </a:p>
          <a:p>
            <a:pPr>
              <a:spcBef>
                <a:spcPct val="0"/>
              </a:spcBef>
              <a:buSzPct val="75000"/>
              <a:buFont typeface="Wingdings" pitchFamily="2" charset="2"/>
              <a:buNone/>
            </a:pPr>
            <a:endParaRPr lang="en-US" sz="2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2593975" y="133350"/>
            <a:ext cx="6550025" cy="1046163"/>
          </a:xfrm>
          <a:extLst/>
        </p:spPr>
        <p:txBody>
          <a:bodyPr/>
          <a:lstStyle/>
          <a:p>
            <a:pPr>
              <a:defRPr/>
            </a:pPr>
            <a:r>
              <a:rPr smtClean="0"/>
              <a:t>Short-Time </a:t>
            </a:r>
            <a:br>
              <a:rPr smtClean="0"/>
            </a:br>
            <a:r>
              <a:rPr smtClean="0"/>
              <a:t>Compensation Grants Cont.</a:t>
            </a:r>
          </a:p>
        </p:txBody>
      </p:sp>
      <p:sp>
        <p:nvSpPr>
          <p:cNvPr id="49155" name="Rectangle 3"/>
          <p:cNvSpPr>
            <a:spLocks noGrp="1" noChangeArrowheads="1"/>
          </p:cNvSpPr>
          <p:nvPr>
            <p:ph type="body" idx="1"/>
          </p:nvPr>
        </p:nvSpPr>
        <p:spPr>
          <a:xfrm>
            <a:off x="327025" y="1447800"/>
            <a:ext cx="8226425" cy="4899025"/>
          </a:xfrm>
        </p:spPr>
        <p:txBody>
          <a:bodyPr/>
          <a:lstStyle/>
          <a:p>
            <a:pPr>
              <a:buFont typeface="Wingdings" pitchFamily="2" charset="2"/>
              <a:buNone/>
            </a:pPr>
            <a:r>
              <a:rPr lang="en-US" sz="2600" b="1" dirty="0" smtClean="0"/>
              <a:t>STC Grant Requirements</a:t>
            </a:r>
          </a:p>
          <a:p>
            <a:pPr>
              <a:buFont typeface="Wingdings" pitchFamily="2" charset="2"/>
              <a:buChar char="q"/>
            </a:pPr>
            <a:r>
              <a:rPr lang="en-US" sz="2600" dirty="0" smtClean="0"/>
              <a:t>STC law must conform to Section 3306(v), FUTA </a:t>
            </a:r>
          </a:p>
          <a:p>
            <a:pPr>
              <a:buFont typeface="Wingdings" pitchFamily="2" charset="2"/>
              <a:buChar char="q"/>
            </a:pPr>
            <a:r>
              <a:rPr lang="en-US" sz="2600" dirty="0" smtClean="0"/>
              <a:t>STC program may not be subject to discontinuation</a:t>
            </a:r>
          </a:p>
          <a:p>
            <a:pPr>
              <a:spcBef>
                <a:spcPct val="0"/>
              </a:spcBef>
              <a:spcAft>
                <a:spcPct val="0"/>
              </a:spcAft>
              <a:buFont typeface="Wingdings" pitchFamily="2" charset="2"/>
              <a:buNone/>
            </a:pPr>
            <a:endParaRPr lang="en-US" sz="1000" dirty="0" smtClean="0"/>
          </a:p>
          <a:p>
            <a:pPr>
              <a:buFont typeface="Wingdings" pitchFamily="2" charset="2"/>
              <a:buNone/>
            </a:pPr>
            <a:r>
              <a:rPr lang="en-US" sz="2600" dirty="0" smtClean="0"/>
              <a:t>Application Deadline: </a:t>
            </a:r>
            <a:r>
              <a:rPr lang="en-US" sz="2600" u="sng" dirty="0" smtClean="0"/>
              <a:t>December 31, 2014</a:t>
            </a:r>
          </a:p>
          <a:p>
            <a:pPr>
              <a:spcBef>
                <a:spcPct val="0"/>
              </a:spcBef>
              <a:buSzPct val="75000"/>
              <a:buFont typeface="Wingdings" pitchFamily="2" charset="2"/>
              <a:buNone/>
            </a:pPr>
            <a:endParaRPr lang="en-US"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2593975" y="133350"/>
            <a:ext cx="6550025" cy="1046163"/>
          </a:xfrm>
          <a:extLst/>
        </p:spPr>
        <p:txBody>
          <a:bodyPr/>
          <a:lstStyle/>
          <a:p>
            <a:pPr>
              <a:defRPr/>
            </a:pPr>
            <a:r>
              <a:rPr smtClean="0"/>
              <a:t>Definition of Short-Time Compensation</a:t>
            </a:r>
          </a:p>
        </p:txBody>
      </p:sp>
      <p:sp>
        <p:nvSpPr>
          <p:cNvPr id="16387" name="Rectangle 3"/>
          <p:cNvSpPr>
            <a:spLocks noGrp="1" noChangeArrowheads="1"/>
          </p:cNvSpPr>
          <p:nvPr>
            <p:ph type="body" idx="1"/>
          </p:nvPr>
        </p:nvSpPr>
        <p:spPr>
          <a:xfrm>
            <a:off x="327025" y="1312863"/>
            <a:ext cx="8226425" cy="5033962"/>
          </a:xfrm>
        </p:spPr>
        <p:txBody>
          <a:bodyPr/>
          <a:lstStyle/>
          <a:p>
            <a:pPr>
              <a:spcBef>
                <a:spcPct val="0"/>
              </a:spcBef>
              <a:buSzPct val="75000"/>
              <a:buFont typeface="Wingdings" pitchFamily="2" charset="2"/>
              <a:buChar char="q"/>
            </a:pPr>
            <a:r>
              <a:rPr lang="en-US" sz="2400" dirty="0" smtClean="0"/>
              <a:t>The term “Short-Time Compensation” is defined in new subsection (v) of Section 3306, FUTA, which became effective on February 22, 2012.</a:t>
            </a:r>
          </a:p>
          <a:p>
            <a:pPr>
              <a:spcBef>
                <a:spcPct val="0"/>
              </a:spcBef>
              <a:buSzPct val="75000"/>
              <a:buFont typeface="Wingdings" pitchFamily="2" charset="2"/>
              <a:buNone/>
            </a:pPr>
            <a:endParaRPr lang="en-US" sz="500" dirty="0" smtClean="0"/>
          </a:p>
          <a:p>
            <a:pPr>
              <a:spcBef>
                <a:spcPct val="0"/>
              </a:spcBef>
              <a:buSzPct val="75000"/>
              <a:buFont typeface="Wingdings" pitchFamily="2" charset="2"/>
              <a:buChar char="q"/>
            </a:pPr>
            <a:r>
              <a:rPr lang="en-US" sz="2400" dirty="0" smtClean="0"/>
              <a:t>States are not required to enact an STC program into law; however, states may not operate an STC program that does not conform to the new definition in 3306(v), FUTA. </a:t>
            </a:r>
          </a:p>
          <a:p>
            <a:pPr>
              <a:spcBef>
                <a:spcPct val="0"/>
              </a:spcBef>
              <a:buSzPct val="75000"/>
              <a:buFont typeface="Wingdings" pitchFamily="2" charset="2"/>
              <a:buChar char="q"/>
            </a:pPr>
            <a:endParaRPr lang="en-US" sz="500" dirty="0" smtClean="0"/>
          </a:p>
          <a:p>
            <a:pPr>
              <a:spcBef>
                <a:spcPct val="0"/>
              </a:spcBef>
              <a:buSzPct val="75000"/>
              <a:buFont typeface="Wingdings" pitchFamily="2" charset="2"/>
              <a:buChar char="q"/>
            </a:pPr>
            <a:r>
              <a:rPr lang="en-US" sz="2400" dirty="0" smtClean="0"/>
              <a:t>States currently operating an STC program are provided a transition period of two years and six months (or until August 22, 2014) in order for laws to conform to the new definition and requirements.</a:t>
            </a:r>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smtClean="0"/>
              <a:t>Provisions of Section </a:t>
            </a:r>
            <a:br>
              <a:rPr smtClean="0"/>
            </a:br>
            <a:r>
              <a:rPr smtClean="0"/>
              <a:t>3306(v), FUTA</a:t>
            </a:r>
          </a:p>
        </p:txBody>
      </p:sp>
      <p:sp>
        <p:nvSpPr>
          <p:cNvPr id="17411" name="Rectangle 3"/>
          <p:cNvSpPr>
            <a:spLocks noGrp="1" noChangeArrowheads="1"/>
          </p:cNvSpPr>
          <p:nvPr>
            <p:ph type="body" idx="1"/>
          </p:nvPr>
        </p:nvSpPr>
        <p:spPr/>
        <p:txBody>
          <a:bodyPr/>
          <a:lstStyle/>
          <a:p>
            <a:pPr>
              <a:buFont typeface="Wingdings" pitchFamily="2" charset="2"/>
              <a:buChar char="q"/>
            </a:pPr>
            <a:r>
              <a:rPr lang="en-US" sz="2400" smtClean="0"/>
              <a:t>3306(v), FUTA, contains nine specific requirements that define an STC program.</a:t>
            </a:r>
          </a:p>
          <a:p>
            <a:pPr>
              <a:buFont typeface="Wingdings" pitchFamily="2" charset="2"/>
              <a:buChar char="q"/>
            </a:pPr>
            <a:endParaRPr lang="en-US" sz="1000" smtClean="0"/>
          </a:p>
          <a:p>
            <a:pPr>
              <a:buFont typeface="Wingdings" pitchFamily="2" charset="2"/>
              <a:buChar char="q"/>
            </a:pPr>
            <a:r>
              <a:rPr lang="en-US" sz="2400" smtClean="0"/>
              <a:t>3306(v)(10), FUTA, provides authority for the Secretary of Labor to approve additional provisions of state STC laws.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203200" y="1385888"/>
            <a:ext cx="8467725" cy="5268912"/>
          </a:xfrm>
        </p:spPr>
        <p:txBody>
          <a:bodyPr/>
          <a:lstStyle/>
          <a:p>
            <a:pPr marL="0" indent="0">
              <a:spcBef>
                <a:spcPct val="0"/>
              </a:spcBef>
              <a:buFont typeface="Wingdings" pitchFamily="2" charset="2"/>
              <a:buNone/>
            </a:pPr>
            <a:r>
              <a:rPr lang="en-US" sz="2400" dirty="0" smtClean="0"/>
              <a:t>A new modified definition of STC is provided in new subsection (v) of Section 3306, FUTA, under which:</a:t>
            </a:r>
          </a:p>
          <a:p>
            <a:pPr marL="457200" indent="-457200">
              <a:spcBef>
                <a:spcPct val="0"/>
              </a:spcBef>
              <a:buFont typeface="+mj-lt"/>
              <a:buAutoNum type="arabicPeriod"/>
            </a:pPr>
            <a:r>
              <a:rPr lang="en-US" sz="2400" dirty="0" smtClean="0"/>
              <a:t>Employer participation is voluntary.</a:t>
            </a:r>
          </a:p>
          <a:p>
            <a:pPr marL="457200" indent="-457200">
              <a:spcBef>
                <a:spcPct val="0"/>
              </a:spcBef>
              <a:buFont typeface="Arial" charset="0"/>
              <a:buAutoNum type="arabicPeriod"/>
            </a:pPr>
            <a:r>
              <a:rPr lang="en-US" sz="2400" dirty="0" smtClean="0"/>
              <a:t>Employer reduces employee hours </a:t>
            </a:r>
            <a:r>
              <a:rPr lang="en-US" sz="2400" i="1" dirty="0" smtClean="0"/>
              <a:t>in lieu of layoffs</a:t>
            </a:r>
            <a:r>
              <a:rPr lang="en-US" sz="2400" dirty="0" smtClean="0"/>
              <a:t>.</a:t>
            </a:r>
          </a:p>
          <a:p>
            <a:pPr marL="457200" indent="-457200">
              <a:spcBef>
                <a:spcPct val="0"/>
              </a:spcBef>
              <a:buFont typeface="Arial" charset="0"/>
              <a:buAutoNum type="arabicPeriod"/>
            </a:pPr>
            <a:r>
              <a:rPr lang="en-US" sz="2400" dirty="0" smtClean="0"/>
              <a:t>The reduction is at least 10% </a:t>
            </a:r>
            <a:r>
              <a:rPr lang="en-US" sz="2400" i="1" dirty="0" smtClean="0"/>
              <a:t>and not more than 60% </a:t>
            </a:r>
            <a:r>
              <a:rPr lang="en-US" sz="2400" dirty="0" smtClean="0"/>
              <a:t>and employees are not disqualified from UI.</a:t>
            </a:r>
          </a:p>
          <a:p>
            <a:pPr marL="457200" indent="-457200">
              <a:spcBef>
                <a:spcPct val="0"/>
              </a:spcBef>
              <a:buFont typeface="Arial" charset="0"/>
              <a:buAutoNum type="arabicPeriod"/>
            </a:pPr>
            <a:r>
              <a:rPr lang="en-US" sz="2400" dirty="0" smtClean="0"/>
              <a:t>Employees receive a pro-rata share of benefits they would have received if totally unemployed.</a:t>
            </a:r>
          </a:p>
          <a:p>
            <a:pPr marL="457200" indent="-457200">
              <a:spcBef>
                <a:spcPct val="0"/>
              </a:spcBef>
              <a:buFont typeface="Arial" charset="0"/>
              <a:buAutoNum type="arabicPeriod"/>
            </a:pPr>
            <a:r>
              <a:rPr lang="en-US" sz="2400" dirty="0" smtClean="0"/>
              <a:t>Employees meet work availability and work search requirements, by being available for their workweek as required by the State agency.</a:t>
            </a:r>
          </a:p>
        </p:txBody>
      </p:sp>
      <p:sp>
        <p:nvSpPr>
          <p:cNvPr id="5" name="Title 4"/>
          <p:cNvSpPr>
            <a:spLocks noGrp="1"/>
          </p:cNvSpPr>
          <p:nvPr>
            <p:ph type="title" idx="4294967295"/>
          </p:nvPr>
        </p:nvSpPr>
        <p:spPr>
          <a:xfrm>
            <a:off x="2638425" y="144463"/>
            <a:ext cx="6505575" cy="1033462"/>
          </a:xfrm>
          <a:extLst/>
        </p:spPr>
        <p:txBody>
          <a:bodyPr/>
          <a:lstStyle/>
          <a:p>
            <a:pPr>
              <a:lnSpc>
                <a:spcPct val="80000"/>
              </a:lnSpc>
              <a:defRPr/>
            </a:pPr>
            <a:r>
              <a:rPr smtClean="0"/>
              <a:t>Section 3306(v), FUTA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body" idx="4294967295"/>
          </p:nvPr>
        </p:nvSpPr>
        <p:spPr>
          <a:xfrm>
            <a:off x="214313" y="1420813"/>
            <a:ext cx="8720137" cy="5075237"/>
          </a:xfrm>
        </p:spPr>
        <p:txBody>
          <a:bodyPr/>
          <a:lstStyle/>
          <a:p>
            <a:pPr marL="457200" indent="-457200">
              <a:lnSpc>
                <a:spcPct val="90000"/>
              </a:lnSpc>
              <a:spcBef>
                <a:spcPct val="0"/>
              </a:spcBef>
              <a:buFont typeface="Arial" charset="0"/>
              <a:buAutoNum type="arabicPeriod" startAt="6"/>
            </a:pPr>
            <a:r>
              <a:rPr lang="en-US" sz="2200" dirty="0" smtClean="0"/>
              <a:t>Eligible employees may participate in training, either employer-sponsored </a:t>
            </a:r>
            <a:r>
              <a:rPr lang="en-US" sz="2200" i="1" dirty="0" smtClean="0"/>
              <a:t>or funded under the WIA if approved by State agency</a:t>
            </a:r>
            <a:r>
              <a:rPr lang="en-US" sz="2200" dirty="0" smtClean="0"/>
              <a:t>.</a:t>
            </a:r>
          </a:p>
          <a:p>
            <a:pPr marL="457200" indent="-457200">
              <a:lnSpc>
                <a:spcPct val="90000"/>
              </a:lnSpc>
              <a:spcBef>
                <a:spcPct val="0"/>
              </a:spcBef>
              <a:buFont typeface="Arial" charset="0"/>
              <a:buNone/>
            </a:pPr>
            <a:r>
              <a:rPr lang="en-US" sz="2200" dirty="0" smtClean="0"/>
              <a:t> </a:t>
            </a:r>
            <a:r>
              <a:rPr lang="en-US" sz="2200" b="1" dirty="0" smtClean="0"/>
              <a:t>New Elements in the Definition:</a:t>
            </a:r>
            <a:r>
              <a:rPr lang="en-US" sz="2200" dirty="0" smtClean="0"/>
              <a:t>        </a:t>
            </a:r>
          </a:p>
          <a:p>
            <a:pPr marL="457200" indent="-457200">
              <a:lnSpc>
                <a:spcPct val="90000"/>
              </a:lnSpc>
              <a:spcBef>
                <a:spcPct val="0"/>
              </a:spcBef>
              <a:buFont typeface="Arial" charset="0"/>
              <a:buAutoNum type="arabicPeriod" startAt="7"/>
            </a:pPr>
            <a:r>
              <a:rPr lang="en-US" sz="2200" i="1" dirty="0" smtClean="0"/>
              <a:t>Requires employers to continue to provide health and retirement benefits.</a:t>
            </a:r>
          </a:p>
          <a:p>
            <a:pPr marL="457200" indent="-457200">
              <a:lnSpc>
                <a:spcPct val="90000"/>
              </a:lnSpc>
              <a:spcBef>
                <a:spcPct val="0"/>
              </a:spcBef>
              <a:buFont typeface="Arial" charset="0"/>
              <a:buAutoNum type="arabicPeriod" startAt="7"/>
            </a:pPr>
            <a:r>
              <a:rPr lang="en-US" sz="2200" i="1" dirty="0" smtClean="0"/>
              <a:t>State agencies shall require the employer to submit a written plan describing how the requirements of 3306(v), FUTA will be implemented, with an estimate of the number of layoffs that would have occurred.</a:t>
            </a:r>
          </a:p>
          <a:p>
            <a:pPr marL="457200" indent="-457200">
              <a:lnSpc>
                <a:spcPct val="90000"/>
              </a:lnSpc>
              <a:spcBef>
                <a:spcPct val="0"/>
              </a:spcBef>
              <a:buFont typeface="Arial" charset="0"/>
              <a:buAutoNum type="arabicPeriod" startAt="7"/>
            </a:pPr>
            <a:r>
              <a:rPr lang="en-US" sz="2200" i="1" dirty="0" smtClean="0"/>
              <a:t>Plan must be consistent with employer obligations under applicable Federal and State laws.</a:t>
            </a:r>
          </a:p>
          <a:p>
            <a:pPr marL="457200" indent="-457200">
              <a:lnSpc>
                <a:spcPct val="90000"/>
              </a:lnSpc>
              <a:spcBef>
                <a:spcPct val="0"/>
              </a:spcBef>
              <a:buFont typeface="Arial" charset="0"/>
              <a:buAutoNum type="arabicPeriod" startAt="7"/>
            </a:pPr>
            <a:r>
              <a:rPr lang="en-US" sz="2200" i="1" dirty="0" smtClean="0"/>
              <a:t>Upon approval by the Secretary, only such other provisions of State law that are determined appropriate for purposes of STC.</a:t>
            </a:r>
          </a:p>
        </p:txBody>
      </p:sp>
      <p:sp>
        <p:nvSpPr>
          <p:cNvPr id="5" name="Title 4"/>
          <p:cNvSpPr>
            <a:spLocks noGrp="1"/>
          </p:cNvSpPr>
          <p:nvPr>
            <p:ph type="title" idx="4294967295"/>
          </p:nvPr>
        </p:nvSpPr>
        <p:spPr>
          <a:xfrm>
            <a:off x="2638425" y="144463"/>
            <a:ext cx="6505575" cy="1033462"/>
          </a:xfrm>
          <a:extLst/>
        </p:spPr>
        <p:txBody>
          <a:bodyPr/>
          <a:lstStyle/>
          <a:p>
            <a:pPr>
              <a:lnSpc>
                <a:spcPct val="80000"/>
              </a:lnSpc>
              <a:defRPr/>
            </a:pPr>
            <a:r>
              <a:rPr smtClean="0"/>
              <a:t>Section 3306(v), FUTA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1495425" y="133350"/>
            <a:ext cx="7648575" cy="1046163"/>
          </a:xfrm>
          <a:extLst/>
        </p:spPr>
        <p:txBody>
          <a:bodyPr/>
          <a:lstStyle/>
          <a:p>
            <a:pPr>
              <a:defRPr/>
            </a:pPr>
            <a:r>
              <a:rPr sz="2900" dirty="0" smtClean="0"/>
              <a:t>Model Legislation</a:t>
            </a:r>
            <a:br>
              <a:rPr sz="2900" dirty="0" smtClean="0"/>
            </a:br>
            <a:r>
              <a:rPr lang="en-US" sz="2900" dirty="0" smtClean="0"/>
              <a:t>What is it?</a:t>
            </a:r>
            <a:endParaRPr sz="2900" dirty="0" smtClean="0"/>
          </a:p>
        </p:txBody>
      </p:sp>
      <p:sp>
        <p:nvSpPr>
          <p:cNvPr id="41987" name="Rectangle 3"/>
          <p:cNvSpPr>
            <a:spLocks noGrp="1" noChangeArrowheads="1"/>
          </p:cNvSpPr>
          <p:nvPr>
            <p:ph type="body" idx="1"/>
          </p:nvPr>
        </p:nvSpPr>
        <p:spPr>
          <a:xfrm>
            <a:off x="412750" y="1265238"/>
            <a:ext cx="8226425" cy="5033962"/>
          </a:xfrm>
        </p:spPr>
        <p:txBody>
          <a:bodyPr/>
          <a:lstStyle/>
          <a:p>
            <a:pPr>
              <a:buFont typeface="Wingdings" pitchFamily="2" charset="2"/>
              <a:buChar char="q"/>
            </a:pPr>
            <a:r>
              <a:rPr lang="en-US" sz="2600" dirty="0" smtClean="0"/>
              <a:t>Limited to what is necessary to conform to the new definition of an STC program.</a:t>
            </a:r>
          </a:p>
          <a:p>
            <a:pPr>
              <a:buNone/>
            </a:pPr>
            <a:endParaRPr lang="en-US" sz="500" dirty="0" smtClean="0"/>
          </a:p>
          <a:p>
            <a:pPr>
              <a:buFont typeface="Wingdings" pitchFamily="2" charset="2"/>
              <a:buChar char="q"/>
            </a:pPr>
            <a:r>
              <a:rPr lang="en-US" sz="2600" dirty="0" smtClean="0"/>
              <a:t>Based on the 1983 model language; however, updated and revised to assist states in enacting conforming legislation that meets the definition in Section 3306(v), FUTA.</a:t>
            </a:r>
          </a:p>
          <a:p>
            <a:pPr>
              <a:buFont typeface="Wingdings" pitchFamily="2" charset="2"/>
              <a:buChar char="q"/>
            </a:pPr>
            <a:endParaRPr lang="en-US" sz="500" dirty="0" smtClean="0"/>
          </a:p>
          <a:p>
            <a:pPr>
              <a:buFont typeface="Wingdings" pitchFamily="2" charset="2"/>
              <a:buChar char="q"/>
            </a:pPr>
            <a:r>
              <a:rPr lang="en-US" sz="2600" dirty="0" smtClean="0"/>
              <a:t>Consist of:</a:t>
            </a:r>
          </a:p>
          <a:p>
            <a:pPr lvl="1">
              <a:spcAft>
                <a:spcPts val="0"/>
              </a:spcAft>
              <a:buFont typeface="Wingdings" pitchFamily="2" charset="2"/>
              <a:buChar char="ü"/>
            </a:pPr>
            <a:r>
              <a:rPr lang="en-US" sz="2200" dirty="0" smtClean="0"/>
              <a:t>8 pages of text			</a:t>
            </a:r>
          </a:p>
          <a:p>
            <a:pPr lvl="1">
              <a:spcAft>
                <a:spcPts val="0"/>
              </a:spcAft>
              <a:buFont typeface="Wingdings" pitchFamily="2" charset="2"/>
              <a:buChar char="ü"/>
            </a:pPr>
            <a:r>
              <a:rPr lang="en-US" sz="2200" dirty="0" smtClean="0"/>
              <a:t>15 pages of commentary</a:t>
            </a:r>
          </a:p>
          <a:p>
            <a:pPr lvl="1">
              <a:spcAft>
                <a:spcPts val="0"/>
              </a:spcAft>
              <a:buFont typeface="Wingdings" pitchFamily="2" charset="2"/>
              <a:buChar char="ü"/>
            </a:pPr>
            <a:r>
              <a:rPr lang="en-US" sz="2200" dirty="0" smtClean="0"/>
              <a:t>3 pages of pre-approved provisions for 3306(v)(10), FUTA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2"/>
          <p:cNvPicPr>
            <a:picLocks noChangeAspect="1"/>
          </p:cNvPicPr>
          <p:nvPr/>
        </p:nvPicPr>
        <p:blipFill>
          <a:blip r:embed="rId3" cstate="print"/>
          <a:srcRect/>
          <a:stretch>
            <a:fillRect/>
          </a:stretch>
        </p:blipFill>
        <p:spPr bwMode="auto">
          <a:xfrm>
            <a:off x="0" y="0"/>
            <a:ext cx="9155113" cy="6858000"/>
          </a:xfrm>
          <a:prstGeom prst="rect">
            <a:avLst/>
          </a:prstGeom>
          <a:noFill/>
          <a:ln w="9525">
            <a:noFill/>
            <a:miter lim="800000"/>
            <a:headEnd/>
            <a:tailEnd/>
          </a:ln>
        </p:spPr>
      </p:pic>
      <p:sp>
        <p:nvSpPr>
          <p:cNvPr id="6" name="Rectangle 5"/>
          <p:cNvSpPr/>
          <p:nvPr/>
        </p:nvSpPr>
        <p:spPr>
          <a:xfrm>
            <a:off x="2790702" y="308759"/>
            <a:ext cx="6329547" cy="6549241"/>
          </a:xfrm>
          <a:prstGeom prst="rect">
            <a:avLst/>
          </a:prstGeom>
          <a:noFill/>
          <a:ln>
            <a:solidFill>
              <a:srgbClr val="C00000"/>
            </a:solidFill>
          </a:ln>
          <a:effectLst>
            <a:glow rad="101600">
              <a:srgbClr val="C0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9"/>
          <p:cNvPicPr>
            <a:picLocks noChangeAspect="1"/>
          </p:cNvPicPr>
          <p:nvPr/>
        </p:nvPicPr>
        <p:blipFill>
          <a:blip r:embed="rId4" cstate="print"/>
          <a:srcRect t="2179" r="44536" b="20003"/>
          <a:stretch>
            <a:fillRect/>
          </a:stretch>
        </p:blipFill>
        <p:spPr bwMode="auto">
          <a:xfrm>
            <a:off x="11113" y="0"/>
            <a:ext cx="9144000" cy="6858000"/>
          </a:xfrm>
          <a:prstGeom prst="rect">
            <a:avLst/>
          </a:prstGeom>
          <a:noFill/>
          <a:ln w="9525">
            <a:noFill/>
            <a:miter lim="800000"/>
            <a:headEnd/>
            <a:tailEnd/>
          </a:ln>
        </p:spPr>
      </p:pic>
      <p:pic>
        <p:nvPicPr>
          <p:cNvPr id="2" name="Picture 3"/>
          <p:cNvPicPr>
            <a:picLocks noChangeAspect="1"/>
          </p:cNvPicPr>
          <p:nvPr/>
        </p:nvPicPr>
        <p:blipFill>
          <a:blip r:embed="rId5" cstate="print"/>
          <a:srcRect t="2071" r="44478" b="20036"/>
          <a:stretch>
            <a:fillRect/>
          </a:stretch>
        </p:blipFill>
        <p:spPr bwMode="auto">
          <a:xfrm>
            <a:off x="4763" y="0"/>
            <a:ext cx="9144000" cy="6858000"/>
          </a:xfrm>
          <a:prstGeom prst="rect">
            <a:avLst/>
          </a:prstGeom>
          <a:noFill/>
          <a:ln w="9525">
            <a:noFill/>
            <a:miter lim="800000"/>
            <a:headEnd/>
            <a:tailEnd/>
          </a:ln>
        </p:spPr>
      </p:pic>
      <p:sp>
        <p:nvSpPr>
          <p:cNvPr id="14" name="Rectangle 13"/>
          <p:cNvSpPr/>
          <p:nvPr/>
        </p:nvSpPr>
        <p:spPr>
          <a:xfrm>
            <a:off x="27296" y="312229"/>
            <a:ext cx="2766952" cy="2054866"/>
          </a:xfrm>
          <a:prstGeom prst="rect">
            <a:avLst/>
          </a:prstGeom>
          <a:noFill/>
          <a:ln>
            <a:solidFill>
              <a:srgbClr val="C00000"/>
            </a:solidFill>
          </a:ln>
          <a:effectLst>
            <a:glow rad="101600">
              <a:srgbClr val="C0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30842" y="2404098"/>
            <a:ext cx="2763406" cy="4427652"/>
          </a:xfrm>
          <a:prstGeom prst="rect">
            <a:avLst/>
          </a:prstGeom>
          <a:noFill/>
          <a:ln>
            <a:solidFill>
              <a:srgbClr val="C00000"/>
            </a:solidFill>
          </a:ln>
          <a:effectLst>
            <a:glow rad="101600">
              <a:srgbClr val="C0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 name="Picture 12" descr="pointing_finger_01_png"/>
          <p:cNvPicPr>
            <a:picLocks noChangeAspect="1" noChangeArrowheads="1"/>
          </p:cNvPicPr>
          <p:nvPr/>
        </p:nvPicPr>
        <p:blipFill>
          <a:blip r:embed="rId6" cstate="print"/>
          <a:srcRect/>
          <a:stretch>
            <a:fillRect/>
          </a:stretch>
        </p:blipFill>
        <p:spPr bwMode="auto">
          <a:xfrm>
            <a:off x="8016875" y="585788"/>
            <a:ext cx="1103313" cy="1277937"/>
          </a:xfrm>
          <a:prstGeom prst="rect">
            <a:avLst/>
          </a:prstGeom>
          <a:noFill/>
          <a:ln w="9525">
            <a:noFill/>
            <a:miter lim="800000"/>
            <a:headEnd/>
            <a:tailEnd/>
          </a:ln>
        </p:spPr>
      </p:pic>
      <p:pic>
        <p:nvPicPr>
          <p:cNvPr id="11" name="Picture 12" descr="pointing_finger_01_png"/>
          <p:cNvPicPr>
            <a:picLocks noChangeAspect="1" noChangeArrowheads="1"/>
          </p:cNvPicPr>
          <p:nvPr/>
        </p:nvPicPr>
        <p:blipFill>
          <a:blip r:embed="rId7" cstate="print"/>
          <a:srcRect/>
          <a:stretch>
            <a:fillRect/>
          </a:stretch>
        </p:blipFill>
        <p:spPr bwMode="auto">
          <a:xfrm>
            <a:off x="2151063" y="0"/>
            <a:ext cx="1277937" cy="1084263"/>
          </a:xfrm>
          <a:prstGeom prst="rect">
            <a:avLst/>
          </a:prstGeom>
          <a:noFill/>
          <a:ln w="9525">
            <a:noFill/>
            <a:miter lim="800000"/>
            <a:headEnd/>
            <a:tailEnd/>
          </a:ln>
        </p:spPr>
      </p:pic>
      <p:sp>
        <p:nvSpPr>
          <p:cNvPr id="12" name="TextBox 11"/>
          <p:cNvSpPr txBox="1"/>
          <p:nvPr/>
        </p:nvSpPr>
        <p:spPr>
          <a:xfrm>
            <a:off x="3321050" y="3216275"/>
            <a:ext cx="5291138" cy="522288"/>
          </a:xfrm>
          <a:prstGeom prst="rect">
            <a:avLst/>
          </a:prstGeom>
          <a:solidFill>
            <a:srgbClr val="FFCC99"/>
          </a:solidFill>
        </p:spPr>
        <p:txBody>
          <a:bodyPr>
            <a:spAutoFit/>
          </a:bodyPr>
          <a:lstStyle/>
          <a:p>
            <a:pPr algn="ctr">
              <a:spcAft>
                <a:spcPts val="3000"/>
              </a:spcAft>
              <a:defRPr/>
            </a:pPr>
            <a:r>
              <a:rPr lang="en-US" sz="2800" dirty="0">
                <a:solidFill>
                  <a:srgbClr val="C00000"/>
                </a:solidFill>
                <a:effectLst>
                  <a:outerShdw blurRad="38100" dist="38100" dir="2700000" algn="tl">
                    <a:srgbClr val="C0C0C0"/>
                  </a:outerShdw>
                </a:effectLst>
              </a:rPr>
              <a:t> </a:t>
            </a:r>
            <a:r>
              <a:rPr lang="en-US" sz="2800" b="1" dirty="0">
                <a:solidFill>
                  <a:srgbClr val="C00000"/>
                </a:solidFill>
                <a:effectLst>
                  <a:outerShdw blurRad="38100" dist="38100" dir="2700000" algn="tl">
                    <a:srgbClr val="C0C0C0"/>
                  </a:outerShdw>
                </a:effectLst>
              </a:rPr>
              <a:t>Welcome to Workforce</a:t>
            </a:r>
            <a:r>
              <a:rPr lang="en-US" sz="2800" b="1" baseline="30000" dirty="0">
                <a:solidFill>
                  <a:srgbClr val="C00000"/>
                </a:solidFill>
                <a:effectLst>
                  <a:outerShdw blurRad="38100" dist="38100" dir="2700000" algn="tl">
                    <a:srgbClr val="C0C0C0"/>
                  </a:outerShdw>
                </a:effectLst>
              </a:rPr>
              <a:t>3</a:t>
            </a:r>
            <a:r>
              <a:rPr lang="en-US" sz="2800" b="1" dirty="0">
                <a:solidFill>
                  <a:srgbClr val="C00000"/>
                </a:solidFill>
                <a:effectLst>
                  <a:outerShdw blurRad="38100" dist="38100" dir="2700000" algn="tl">
                    <a:srgbClr val="C0C0C0"/>
                  </a:outerShdw>
                </a:effectLst>
              </a:rPr>
              <a:t> One!</a:t>
            </a:r>
            <a:endParaRPr lang="en-US" sz="2800" dirty="0">
              <a:solidFill>
                <a:srgbClr val="C00000"/>
              </a:solidFill>
              <a:effectLst>
                <a:outerShdw blurRad="38100" dist="38100" dir="2700000" algn="tl">
                  <a:srgbClr val="C0C0C0"/>
                </a:outerShdw>
              </a:effectLst>
            </a:endParaRPr>
          </a:p>
        </p:txBody>
      </p:sp>
      <p:grpSp>
        <p:nvGrpSpPr>
          <p:cNvPr id="5137" name="Group 3"/>
          <p:cNvGrpSpPr>
            <a:grpSpLocks/>
          </p:cNvGrpSpPr>
          <p:nvPr/>
        </p:nvGrpSpPr>
        <p:grpSpPr bwMode="auto">
          <a:xfrm>
            <a:off x="6546850" y="5843588"/>
            <a:ext cx="2082800" cy="1022350"/>
            <a:chOff x="6546204" y="5844214"/>
            <a:chExt cx="2083446" cy="1021297"/>
          </a:xfrm>
        </p:grpSpPr>
        <p:pic>
          <p:nvPicPr>
            <p:cNvPr id="5138" name="Picture 2"/>
            <p:cNvPicPr>
              <a:picLocks noChangeAspect="1"/>
            </p:cNvPicPr>
            <p:nvPr/>
          </p:nvPicPr>
          <p:blipFill>
            <a:blip r:embed="rId8" cstate="print"/>
            <a:srcRect/>
            <a:stretch>
              <a:fillRect/>
            </a:stretch>
          </p:blipFill>
          <p:spPr bwMode="auto">
            <a:xfrm>
              <a:off x="6583680" y="5947886"/>
              <a:ext cx="2045970" cy="727234"/>
            </a:xfrm>
            <a:prstGeom prst="rect">
              <a:avLst/>
            </a:prstGeom>
            <a:noFill/>
            <a:ln w="9525">
              <a:noFill/>
              <a:miter lim="800000"/>
              <a:headEnd/>
              <a:tailEnd/>
            </a:ln>
          </p:spPr>
        </p:pic>
        <p:pic>
          <p:nvPicPr>
            <p:cNvPr id="5139" name="Picture 10"/>
            <p:cNvPicPr>
              <a:picLocks noChangeAspect="1"/>
            </p:cNvPicPr>
            <p:nvPr/>
          </p:nvPicPr>
          <p:blipFill>
            <a:blip r:embed="rId9" cstate="print"/>
            <a:srcRect/>
            <a:stretch>
              <a:fillRect/>
            </a:stretch>
          </p:blipFill>
          <p:spPr bwMode="auto">
            <a:xfrm>
              <a:off x="6546204" y="5844214"/>
              <a:ext cx="2083446" cy="1021297"/>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42" presetClass="path" presetSubtype="0" accel="50000" decel="50000" fill="hold" nodeType="withEffect">
                                  <p:stCondLst>
                                    <p:cond delay="0"/>
                                  </p:stCondLst>
                                  <p:childTnLst>
                                    <p:animMotion origin="layout" path="M 8.33333E-7 2.87697E-6 L -0.81181 -0.04232 " pathEditMode="relative" rAng="0" ptsTypes="AA">
                                      <p:cBhvr>
                                        <p:cTn id="21" dur="2000" fill="hold"/>
                                        <p:tgtEl>
                                          <p:spTgt spid="16"/>
                                        </p:tgtEl>
                                        <p:attrNameLst>
                                          <p:attrName>ppt_x</p:attrName>
                                          <p:attrName>ppt_y</p:attrName>
                                        </p:attrNameLst>
                                      </p:cBhvr>
                                      <p:rCtr x="-40600" y="-2100"/>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path" presetSubtype="0" accel="50000" decel="50000" fill="hold" nodeType="clickEffect">
                                  <p:stCondLst>
                                    <p:cond delay="0"/>
                                  </p:stCondLst>
                                  <p:childTnLst>
                                    <p:animMotion origin="layout" path="M -0.8118 -0.04232 L -0.7566 -0.04486 " pathEditMode="relative" rAng="0" ptsTypes="AA">
                                      <p:cBhvr>
                                        <p:cTn id="25" dur="2000" fill="hold"/>
                                        <p:tgtEl>
                                          <p:spTgt spid="16"/>
                                        </p:tgtEl>
                                        <p:attrNameLst>
                                          <p:attrName>ppt_x</p:attrName>
                                          <p:attrName>ppt_y</p:attrName>
                                        </p:attrNameLst>
                                      </p:cBhvr>
                                      <p:rCtr x="2800" y="-100"/>
                                    </p:animMotion>
                                  </p:childTnLst>
                                </p:cTn>
                              </p:par>
                            </p:childTnLst>
                          </p:cTn>
                        </p:par>
                        <p:par>
                          <p:cTn id="26" fill="hold" nodeType="afterGroup">
                            <p:stCondLst>
                              <p:cond delay="20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xit" presetSubtype="0" fill="hold" nodeType="with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nodeType="afterGroup">
                            <p:stCondLst>
                              <p:cond delay="2500"/>
                            </p:stCondLst>
                            <p:childTnLst>
                              <p:par>
                                <p:cTn id="37" presetID="42" presetClass="path" presetSubtype="0" accel="50000" decel="50000" autoRev="1" fill="hold" nodeType="afterEffect">
                                  <p:stCondLst>
                                    <p:cond delay="0"/>
                                  </p:stCondLst>
                                  <p:childTnLst>
                                    <p:animMotion origin="layout" path="M 0 0 L 0 0.25 E" pathEditMode="relative" ptsTypes="">
                                      <p:cBhvr>
                                        <p:cTn id="38" dur="2000" fill="hold"/>
                                        <p:tgtEl>
                                          <p:spTgt spid="11"/>
                                        </p:tgtEl>
                                        <p:attrNameLst>
                                          <p:attrName>ppt_x</p:attrName>
                                          <p:attrName>ppt_y</p:attrName>
                                        </p:attrNameLst>
                                      </p:cBhvr>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par>
                                <p:cTn id="44" presetID="10" presetClass="exit" presetSubtype="0" fill="hold"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par>
                          <p:cTn id="47" fill="hold" nodeType="afterGroup">
                            <p:stCondLst>
                              <p:cond delay="500"/>
                            </p:stCondLst>
                            <p:childTnLst>
                              <p:par>
                                <p:cTn id="48" presetID="53" presetClass="entr" presetSubtype="16"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16"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10" presetClass="exit" presetSubtype="0" fill="hold" nodeType="with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1495425" y="133350"/>
            <a:ext cx="7648575" cy="1046163"/>
          </a:xfrm>
          <a:extLst/>
        </p:spPr>
        <p:txBody>
          <a:bodyPr/>
          <a:lstStyle/>
          <a:p>
            <a:pPr>
              <a:defRPr/>
            </a:pPr>
            <a:r>
              <a:rPr sz="2900" dirty="0" smtClean="0"/>
              <a:t>Model Legislation</a:t>
            </a:r>
            <a:br>
              <a:rPr sz="2900" dirty="0" smtClean="0"/>
            </a:br>
            <a:endParaRPr sz="2900" dirty="0" smtClean="0"/>
          </a:p>
        </p:txBody>
      </p:sp>
      <p:sp>
        <p:nvSpPr>
          <p:cNvPr id="41987" name="Rectangle 3"/>
          <p:cNvSpPr>
            <a:spLocks noGrp="1" noChangeArrowheads="1"/>
          </p:cNvSpPr>
          <p:nvPr>
            <p:ph type="body" idx="1"/>
          </p:nvPr>
        </p:nvSpPr>
        <p:spPr>
          <a:xfrm>
            <a:off x="412750" y="1265238"/>
            <a:ext cx="8226425" cy="5033962"/>
          </a:xfrm>
        </p:spPr>
        <p:txBody>
          <a:bodyPr/>
          <a:lstStyle/>
          <a:p>
            <a:pPr>
              <a:buNone/>
            </a:pPr>
            <a:r>
              <a:rPr lang="en-US" sz="2600" dirty="0" smtClean="0"/>
              <a:t>Common issues in current state STC laws:</a:t>
            </a:r>
          </a:p>
          <a:p>
            <a:pPr>
              <a:buFont typeface="Wingdings" pitchFamily="2" charset="2"/>
              <a:buChar char="q"/>
            </a:pPr>
            <a:r>
              <a:rPr lang="en-US" sz="2600" dirty="0" smtClean="0"/>
              <a:t>In lieu of layoffs – many state laws provide a reduction in lieu of “temporary” layoffs.</a:t>
            </a:r>
          </a:p>
          <a:p>
            <a:pPr>
              <a:buFont typeface="Wingdings" pitchFamily="2" charset="2"/>
              <a:buChar char="q"/>
            </a:pPr>
            <a:r>
              <a:rPr lang="en-US" sz="2600" dirty="0" smtClean="0"/>
              <a:t>Many states limit STC plan participation only to full-time employees.</a:t>
            </a:r>
          </a:p>
          <a:p>
            <a:pPr>
              <a:buFont typeface="Wingdings" pitchFamily="2" charset="2"/>
              <a:buChar char="q"/>
            </a:pPr>
            <a:r>
              <a:rPr lang="en-US" sz="2600" dirty="0" smtClean="0"/>
              <a:t>Reduction in hours – some states provide for a reduction of at least 10% but provide no maximum.</a:t>
            </a:r>
          </a:p>
          <a:p>
            <a:pPr>
              <a:buFont typeface="Wingdings" pitchFamily="2" charset="2"/>
              <a:buChar char="q"/>
            </a:pPr>
            <a:r>
              <a:rPr lang="en-US" sz="2600" dirty="0" smtClean="0"/>
              <a:t>Almost all states are silent on employer sponsored training and WIA funded training.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1495425" y="133350"/>
            <a:ext cx="7648575" cy="1046163"/>
          </a:xfrm>
          <a:extLst/>
        </p:spPr>
        <p:txBody>
          <a:bodyPr/>
          <a:lstStyle/>
          <a:p>
            <a:pPr>
              <a:defRPr/>
            </a:pPr>
            <a:r>
              <a:rPr sz="2900" dirty="0" smtClean="0"/>
              <a:t>Model Legislation</a:t>
            </a:r>
            <a:br>
              <a:rPr sz="2900" dirty="0" smtClean="0"/>
            </a:br>
            <a:endParaRPr sz="2900" dirty="0" smtClean="0"/>
          </a:p>
        </p:txBody>
      </p:sp>
      <p:sp>
        <p:nvSpPr>
          <p:cNvPr id="41987" name="Rectangle 3"/>
          <p:cNvSpPr>
            <a:spLocks noGrp="1" noChangeArrowheads="1"/>
          </p:cNvSpPr>
          <p:nvPr>
            <p:ph type="body" idx="1"/>
          </p:nvPr>
        </p:nvSpPr>
        <p:spPr>
          <a:xfrm>
            <a:off x="412750" y="1265238"/>
            <a:ext cx="8226425" cy="5033962"/>
          </a:xfrm>
        </p:spPr>
        <p:txBody>
          <a:bodyPr/>
          <a:lstStyle/>
          <a:p>
            <a:pPr>
              <a:buNone/>
            </a:pPr>
            <a:r>
              <a:rPr lang="en-US" sz="2600" dirty="0" smtClean="0"/>
              <a:t>Common issues in current state STC laws:</a:t>
            </a:r>
          </a:p>
          <a:p>
            <a:pPr>
              <a:buFont typeface="Wingdings" pitchFamily="2" charset="2"/>
              <a:buChar char="q"/>
            </a:pPr>
            <a:r>
              <a:rPr lang="en-US" sz="2400" dirty="0" smtClean="0"/>
              <a:t>Maintenance of health and retirement benefits – Many state STC laws only require that the plan specify how benefits will be affected and do not prohibit their reduction while the plan is in effect.</a:t>
            </a:r>
          </a:p>
          <a:p>
            <a:pPr>
              <a:buFont typeface="Wingdings" pitchFamily="2" charset="2"/>
              <a:buChar char="q"/>
            </a:pPr>
            <a:r>
              <a:rPr lang="en-US" sz="2400" dirty="0" smtClean="0"/>
              <a:t>Many state STC laws provide for notice to union members in an affected unit through a collective bargaining agent but do not require a description for how notice will be provided to the affected unit when there is no collective bargaining agent involved.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1495425" y="361949"/>
            <a:ext cx="7648575" cy="817563"/>
          </a:xfrm>
          <a:extLst/>
        </p:spPr>
        <p:txBody>
          <a:bodyPr/>
          <a:lstStyle/>
          <a:p>
            <a:pPr>
              <a:defRPr/>
            </a:pPr>
            <a:r>
              <a:rPr sz="2900" dirty="0" smtClean="0"/>
              <a:t>Model Legislation</a:t>
            </a:r>
            <a:br>
              <a:rPr sz="2900" dirty="0" smtClean="0"/>
            </a:br>
            <a:endParaRPr sz="2900" dirty="0" smtClean="0"/>
          </a:p>
        </p:txBody>
      </p:sp>
      <p:sp>
        <p:nvSpPr>
          <p:cNvPr id="41987" name="Rectangle 3"/>
          <p:cNvSpPr>
            <a:spLocks noGrp="1" noChangeArrowheads="1"/>
          </p:cNvSpPr>
          <p:nvPr>
            <p:ph type="body" idx="1"/>
          </p:nvPr>
        </p:nvSpPr>
        <p:spPr>
          <a:xfrm>
            <a:off x="412750" y="1265238"/>
            <a:ext cx="8226425" cy="5033962"/>
          </a:xfrm>
        </p:spPr>
        <p:txBody>
          <a:bodyPr/>
          <a:lstStyle/>
          <a:p>
            <a:pPr>
              <a:buNone/>
            </a:pPr>
            <a:r>
              <a:rPr lang="en-US" sz="2600" dirty="0" smtClean="0"/>
              <a:t>Common issues in current state STC laws:</a:t>
            </a:r>
          </a:p>
          <a:p>
            <a:pPr>
              <a:buFont typeface="Wingdings" pitchFamily="2" charset="2"/>
              <a:buChar char="q"/>
            </a:pPr>
            <a:r>
              <a:rPr lang="en-US" sz="2400" dirty="0" smtClean="0"/>
              <a:t>Layoff aversion estimate – Many states do not require employers to provide it.</a:t>
            </a:r>
          </a:p>
          <a:p>
            <a:pPr>
              <a:buFont typeface="Wingdings" pitchFamily="2" charset="2"/>
              <a:buChar char="q"/>
            </a:pPr>
            <a:r>
              <a:rPr lang="en-US" sz="2400" dirty="0" smtClean="0"/>
              <a:t>Almost all states need to add a provision that requires employers to certify that participation in the plan is consistent with the employer’s obligation under state and federal law.</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1495425" y="133350"/>
            <a:ext cx="7648575" cy="1046163"/>
          </a:xfrm>
          <a:extLst/>
        </p:spPr>
        <p:txBody>
          <a:bodyPr/>
          <a:lstStyle/>
          <a:p>
            <a:pPr>
              <a:defRPr/>
            </a:pPr>
            <a:r>
              <a:rPr sz="2900" dirty="0" smtClean="0"/>
              <a:t>Pre-Approved Additional Provisions </a:t>
            </a:r>
          </a:p>
        </p:txBody>
      </p:sp>
      <p:sp>
        <p:nvSpPr>
          <p:cNvPr id="41987" name="Rectangle 3"/>
          <p:cNvSpPr>
            <a:spLocks noGrp="1" noChangeArrowheads="1"/>
          </p:cNvSpPr>
          <p:nvPr>
            <p:ph type="body" idx="1"/>
          </p:nvPr>
        </p:nvSpPr>
        <p:spPr>
          <a:xfrm>
            <a:off x="412750" y="1265238"/>
            <a:ext cx="8226425" cy="5033962"/>
          </a:xfrm>
        </p:spPr>
        <p:txBody>
          <a:bodyPr/>
          <a:lstStyle/>
          <a:p>
            <a:pPr marL="0" indent="0">
              <a:spcAft>
                <a:spcPts val="600"/>
              </a:spcAft>
              <a:buNone/>
            </a:pPr>
            <a:r>
              <a:rPr lang="en-US" sz="2300" dirty="0" smtClean="0"/>
              <a:t>State laws may contain other provisions for an STC program in addition to the provisions necessary to conform to the new definition of 3306(v), FUTA.  The U.S. Department of Labor pre-approved five concerning:</a:t>
            </a:r>
          </a:p>
          <a:p>
            <a:pPr marL="0" indent="0">
              <a:spcAft>
                <a:spcPts val="600"/>
              </a:spcAft>
              <a:buNone/>
            </a:pPr>
            <a:endParaRPr lang="en-US" sz="300" dirty="0" smtClean="0"/>
          </a:p>
          <a:p>
            <a:pPr>
              <a:buFont typeface="Wingdings" pitchFamily="2" charset="2"/>
              <a:buChar char="q"/>
            </a:pPr>
            <a:r>
              <a:rPr lang="en-US" sz="2300" dirty="0" smtClean="0"/>
              <a:t>The size of the affected unit provided the size selected is not so large as to limit effective participation in STC;</a:t>
            </a:r>
          </a:p>
          <a:p>
            <a:pPr>
              <a:buFont typeface="Wingdings" pitchFamily="2" charset="2"/>
              <a:buChar char="q"/>
            </a:pPr>
            <a:r>
              <a:rPr lang="en-US" sz="2300" dirty="0" smtClean="0"/>
              <a:t>A requirement that, if the affected unit is covered under a collective bargaining agreement, the bargaining agent must agree to the plan;</a:t>
            </a:r>
          </a:p>
          <a:p>
            <a:pPr>
              <a:buFont typeface="Wingdings" pitchFamily="2" charset="2"/>
              <a:buChar char="q"/>
            </a:pPr>
            <a:r>
              <a:rPr lang="en-US" sz="2300" dirty="0" smtClean="0"/>
              <a:t>Employer assurance that it will not hire new employees in the affected unit during the term of the STC plan;</a:t>
            </a:r>
          </a:p>
          <a:p>
            <a:pPr>
              <a:buNone/>
            </a:pPr>
            <a:endParaRPr lang="en-US" sz="2300" dirty="0" smtClean="0"/>
          </a:p>
          <a:p>
            <a:pPr>
              <a:buFont typeface="Wingdings" pitchFamily="2" charset="2"/>
              <a:buChar char="q"/>
            </a:pPr>
            <a:endParaRPr lang="en-US" sz="2300" dirty="0" smtClean="0"/>
          </a:p>
          <a:p>
            <a:pPr>
              <a:buFont typeface="Wingdings" pitchFamily="2" charset="2"/>
              <a:buChar char="q"/>
            </a:pPr>
            <a:endParaRPr lang="en-US" sz="2300" dirty="0" smtClean="0"/>
          </a:p>
          <a:p>
            <a:pPr>
              <a:buFont typeface="Wingdings" pitchFamily="2" charset="2"/>
              <a:buChar char="q"/>
            </a:pPr>
            <a:endParaRPr lang="en-US" sz="2300" dirty="0" smtClean="0"/>
          </a:p>
          <a:p>
            <a:pPr>
              <a:buFont typeface="Wingdings" pitchFamily="2" charset="2"/>
              <a:buChar char="q"/>
            </a:pPr>
            <a:endParaRPr lang="en-US" sz="26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1495425" y="133350"/>
            <a:ext cx="7648575" cy="1046163"/>
          </a:xfrm>
          <a:extLst/>
        </p:spPr>
        <p:txBody>
          <a:bodyPr/>
          <a:lstStyle/>
          <a:p>
            <a:pPr>
              <a:defRPr/>
            </a:pPr>
            <a:r>
              <a:rPr sz="2900" dirty="0" smtClean="0"/>
              <a:t>Pre-Approved Additional </a:t>
            </a:r>
            <a:br>
              <a:rPr sz="2900" dirty="0" smtClean="0"/>
            </a:br>
            <a:r>
              <a:rPr sz="2900" dirty="0" smtClean="0"/>
              <a:t>Provisions Cont. </a:t>
            </a:r>
          </a:p>
        </p:txBody>
      </p:sp>
      <p:sp>
        <p:nvSpPr>
          <p:cNvPr id="41987" name="Rectangle 3"/>
          <p:cNvSpPr>
            <a:spLocks noGrp="1" noChangeArrowheads="1"/>
          </p:cNvSpPr>
          <p:nvPr>
            <p:ph type="body" idx="1"/>
          </p:nvPr>
        </p:nvSpPr>
        <p:spPr>
          <a:xfrm>
            <a:off x="412750" y="1265238"/>
            <a:ext cx="8226425" cy="5033962"/>
          </a:xfrm>
        </p:spPr>
        <p:txBody>
          <a:bodyPr/>
          <a:lstStyle/>
          <a:p>
            <a:pPr>
              <a:buFont typeface="Wingdings" pitchFamily="2" charset="2"/>
              <a:buChar char="q"/>
            </a:pPr>
            <a:r>
              <a:rPr lang="en-US" sz="2300" dirty="0" smtClean="0"/>
              <a:t>Limitations on STC participation of workers in affected unit based on their tenure;</a:t>
            </a:r>
          </a:p>
          <a:p>
            <a:pPr>
              <a:buFont typeface="Wingdings" pitchFamily="2" charset="2"/>
              <a:buChar char="q"/>
            </a:pPr>
            <a:r>
              <a:rPr lang="en-US" sz="2300" dirty="0" smtClean="0"/>
              <a:t>A limitation that the STC plan is being implemented to avoid layoffs of a certain minimum percentage of workers in the affected unit;</a:t>
            </a:r>
          </a:p>
          <a:p>
            <a:pPr>
              <a:buFont typeface="Wingdings" pitchFamily="2" charset="2"/>
              <a:buChar char="q"/>
            </a:pPr>
            <a:r>
              <a:rPr lang="en-US" sz="2300" dirty="0" smtClean="0"/>
              <a:t>A prohibition against STC plan participation by employers who are delinquent in the payment of contributions, penalties, or interest.</a:t>
            </a:r>
          </a:p>
          <a:p>
            <a:pPr>
              <a:buFont typeface="Wingdings" pitchFamily="2" charset="2"/>
              <a:buChar char="q"/>
            </a:pPr>
            <a:endParaRPr lang="en-US" sz="2300" dirty="0" smtClean="0"/>
          </a:p>
          <a:p>
            <a:pPr>
              <a:buFont typeface="Wingdings" pitchFamily="2" charset="2"/>
              <a:buChar char="q"/>
            </a:pPr>
            <a:endParaRPr lang="en-US" sz="2300" dirty="0" smtClean="0"/>
          </a:p>
          <a:p>
            <a:pPr>
              <a:buFont typeface="Wingdings" pitchFamily="2" charset="2"/>
              <a:buChar char="q"/>
            </a:pPr>
            <a:endParaRPr lang="en-US" sz="2300" dirty="0" smtClean="0"/>
          </a:p>
          <a:p>
            <a:pPr>
              <a:buFont typeface="Wingdings" pitchFamily="2" charset="2"/>
              <a:buChar char="q"/>
            </a:pPr>
            <a:endParaRPr lang="en-US" sz="2300" dirty="0" smtClean="0"/>
          </a:p>
          <a:p>
            <a:pPr>
              <a:buFont typeface="Wingdings" pitchFamily="2" charset="2"/>
              <a:buChar char="q"/>
            </a:pPr>
            <a:endParaRPr lang="en-US" sz="2300" dirty="0" smtClean="0"/>
          </a:p>
          <a:p>
            <a:pPr>
              <a:buFont typeface="Wingdings" pitchFamily="2" charset="2"/>
              <a:buChar char="q"/>
            </a:pPr>
            <a:endParaRPr lang="en-US" sz="26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1495425" y="295275"/>
            <a:ext cx="7648575" cy="884238"/>
          </a:xfrm>
          <a:extLst/>
        </p:spPr>
        <p:txBody>
          <a:bodyPr/>
          <a:lstStyle/>
          <a:p>
            <a:pPr>
              <a:defRPr/>
            </a:pPr>
            <a:r>
              <a:rPr sz="2900" dirty="0" smtClean="0"/>
              <a:t>3306(v)(10), FUTA Approval</a:t>
            </a:r>
            <a:br>
              <a:rPr sz="2900" dirty="0" smtClean="0"/>
            </a:br>
            <a:r>
              <a:rPr sz="2900" dirty="0" smtClean="0"/>
              <a:t> </a:t>
            </a:r>
          </a:p>
        </p:txBody>
      </p:sp>
      <p:sp>
        <p:nvSpPr>
          <p:cNvPr id="41987" name="Rectangle 3"/>
          <p:cNvSpPr>
            <a:spLocks noGrp="1" noChangeArrowheads="1"/>
          </p:cNvSpPr>
          <p:nvPr>
            <p:ph type="body" idx="1"/>
          </p:nvPr>
        </p:nvSpPr>
        <p:spPr>
          <a:xfrm>
            <a:off x="412750" y="1438275"/>
            <a:ext cx="8226425" cy="4860925"/>
          </a:xfrm>
        </p:spPr>
        <p:txBody>
          <a:bodyPr/>
          <a:lstStyle/>
          <a:p>
            <a:pPr>
              <a:buFont typeface="Wingdings" pitchFamily="2" charset="2"/>
              <a:buChar char="q"/>
            </a:pPr>
            <a:r>
              <a:rPr lang="en-US" sz="2300" dirty="0" smtClean="0"/>
              <a:t>Section 3306(v)(10), FUTA, provides flexibility to states to receive approval by the Secretary of Labor of other provisions if they are appropriate for an STC program.</a:t>
            </a:r>
          </a:p>
          <a:p>
            <a:pPr>
              <a:buFont typeface="Wingdings" pitchFamily="2" charset="2"/>
              <a:buChar char="q"/>
            </a:pPr>
            <a:r>
              <a:rPr lang="en-US" sz="2300" dirty="0" smtClean="0"/>
              <a:t>We strongly encourage states to consult with the U.S. Department of Labor before enacting any optional provisions other than those identified in the model legislation.</a:t>
            </a:r>
          </a:p>
          <a:p>
            <a:pPr>
              <a:buFont typeface="Wingdings" pitchFamily="2" charset="2"/>
              <a:buChar char="q"/>
            </a:pPr>
            <a:r>
              <a:rPr lang="en-US" sz="2300" dirty="0" smtClean="0"/>
              <a:t>All additional provisions must be consistent with how an STC program is defined in Section 3306(v)(1) through (9), FUTA.</a:t>
            </a:r>
          </a:p>
          <a:p>
            <a:pPr>
              <a:buFont typeface="Wingdings" pitchFamily="2" charset="2"/>
              <a:buChar char="q"/>
            </a:pPr>
            <a:endParaRPr lang="en-US" sz="2300" dirty="0" smtClean="0"/>
          </a:p>
          <a:p>
            <a:pPr>
              <a:buFont typeface="Wingdings" pitchFamily="2" charset="2"/>
              <a:buChar char="q"/>
            </a:pPr>
            <a:endParaRPr lang="en-US" sz="2300" dirty="0" smtClean="0"/>
          </a:p>
          <a:p>
            <a:pPr>
              <a:buFont typeface="Wingdings" pitchFamily="2" charset="2"/>
              <a:buChar char="q"/>
            </a:pPr>
            <a:endParaRPr lang="en-US" sz="2300" dirty="0" smtClean="0"/>
          </a:p>
          <a:p>
            <a:pPr>
              <a:buFont typeface="Wingdings" pitchFamily="2" charset="2"/>
              <a:buChar char="q"/>
            </a:pPr>
            <a:endParaRPr lang="en-US" sz="2300" dirty="0" smtClean="0"/>
          </a:p>
          <a:p>
            <a:pPr>
              <a:buFont typeface="Wingdings" pitchFamily="2" charset="2"/>
              <a:buChar char="q"/>
            </a:pPr>
            <a:endParaRPr lang="en-US" sz="26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1495425" y="133350"/>
            <a:ext cx="7648575" cy="1046163"/>
          </a:xfrm>
          <a:extLst/>
        </p:spPr>
        <p:txBody>
          <a:bodyPr/>
          <a:lstStyle/>
          <a:p>
            <a:pPr>
              <a:defRPr/>
            </a:pPr>
            <a:r>
              <a:rPr sz="2900" dirty="0" smtClean="0"/>
              <a:t>3306(v)(10), FUTA Approval</a:t>
            </a:r>
            <a:br>
              <a:rPr sz="2900" dirty="0" smtClean="0"/>
            </a:br>
            <a:r>
              <a:rPr sz="2900" dirty="0" smtClean="0"/>
              <a:t> </a:t>
            </a:r>
          </a:p>
        </p:txBody>
      </p:sp>
      <p:sp>
        <p:nvSpPr>
          <p:cNvPr id="41987" name="Rectangle 3"/>
          <p:cNvSpPr>
            <a:spLocks noGrp="1" noChangeArrowheads="1"/>
          </p:cNvSpPr>
          <p:nvPr>
            <p:ph type="body" idx="1"/>
          </p:nvPr>
        </p:nvSpPr>
        <p:spPr>
          <a:xfrm>
            <a:off x="412750" y="1543050"/>
            <a:ext cx="8226425" cy="4756150"/>
          </a:xfrm>
        </p:spPr>
        <p:txBody>
          <a:bodyPr/>
          <a:lstStyle/>
          <a:p>
            <a:pPr>
              <a:buFont typeface="Wingdings" pitchFamily="2" charset="2"/>
              <a:buChar char="q"/>
            </a:pPr>
            <a:r>
              <a:rPr lang="en-US" sz="2300" dirty="0" smtClean="0"/>
              <a:t>An authorized representative of the state must request, in writing, that the Department of Labor approve any additional provision(s) as appropriate for an STC program.</a:t>
            </a:r>
          </a:p>
          <a:p>
            <a:pPr>
              <a:buFont typeface="Wingdings" pitchFamily="2" charset="2"/>
              <a:buChar char="q"/>
            </a:pPr>
            <a:r>
              <a:rPr lang="en-US" sz="2300" dirty="0" smtClean="0"/>
              <a:t>Request must include:</a:t>
            </a:r>
          </a:p>
          <a:p>
            <a:pPr lvl="1">
              <a:spcAft>
                <a:spcPts val="600"/>
              </a:spcAft>
              <a:buFont typeface="Wingdings" pitchFamily="2" charset="2"/>
              <a:buChar char="ü"/>
            </a:pPr>
            <a:r>
              <a:rPr lang="en-US" sz="1900" dirty="0" smtClean="0"/>
              <a:t>A citation where the state proposes to codify the additional provision in its law;</a:t>
            </a:r>
          </a:p>
          <a:p>
            <a:pPr lvl="1">
              <a:spcAft>
                <a:spcPts val="600"/>
              </a:spcAft>
              <a:buFont typeface="Wingdings" pitchFamily="2" charset="2"/>
              <a:buChar char="ü"/>
            </a:pPr>
            <a:r>
              <a:rPr lang="en-US" sz="1900" dirty="0" smtClean="0"/>
              <a:t>A description of the provision;</a:t>
            </a:r>
          </a:p>
          <a:p>
            <a:pPr lvl="1">
              <a:spcAft>
                <a:spcPts val="600"/>
              </a:spcAft>
              <a:buFont typeface="Wingdings" pitchFamily="2" charset="2"/>
              <a:buChar char="ü"/>
            </a:pPr>
            <a:r>
              <a:rPr lang="en-US" sz="1900" dirty="0" smtClean="0"/>
              <a:t>A detailed rationale as to why the state considers the provision appropriate for an STC program; and</a:t>
            </a:r>
          </a:p>
          <a:p>
            <a:pPr lvl="1">
              <a:spcAft>
                <a:spcPts val="600"/>
              </a:spcAft>
              <a:buFont typeface="Wingdings" pitchFamily="2" charset="2"/>
              <a:buChar char="ü"/>
            </a:pPr>
            <a:r>
              <a:rPr lang="en-US" sz="1900" dirty="0" smtClean="0"/>
              <a:t>A request that the U.S. Department of Labor approve the provision.</a:t>
            </a:r>
          </a:p>
          <a:p>
            <a:pPr lvl="1">
              <a:buFont typeface="Wingdings" pitchFamily="2" charset="2"/>
              <a:buChar char="q"/>
            </a:pPr>
            <a:endParaRPr lang="en-US" sz="1900" dirty="0" smtClean="0"/>
          </a:p>
          <a:p>
            <a:pPr>
              <a:buFont typeface="Wingdings" pitchFamily="2" charset="2"/>
              <a:buChar char="q"/>
            </a:pPr>
            <a:endParaRPr lang="en-US" sz="2300" dirty="0" smtClean="0"/>
          </a:p>
          <a:p>
            <a:pPr>
              <a:buFont typeface="Wingdings" pitchFamily="2" charset="2"/>
              <a:buChar char="q"/>
            </a:pPr>
            <a:endParaRPr lang="en-US" sz="2300" dirty="0" smtClean="0"/>
          </a:p>
          <a:p>
            <a:pPr>
              <a:buFont typeface="Wingdings" pitchFamily="2" charset="2"/>
              <a:buChar char="q"/>
            </a:pPr>
            <a:endParaRPr lang="en-US" sz="2300" dirty="0" smtClean="0"/>
          </a:p>
          <a:p>
            <a:pPr>
              <a:buFont typeface="Wingdings" pitchFamily="2" charset="2"/>
              <a:buChar char="q"/>
            </a:pPr>
            <a:endParaRPr lang="en-US" sz="2300" dirty="0" smtClean="0"/>
          </a:p>
          <a:p>
            <a:pPr>
              <a:buFont typeface="Wingdings" pitchFamily="2" charset="2"/>
              <a:buChar char="q"/>
            </a:pPr>
            <a:endParaRPr lang="en-US" sz="26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2593975" y="133350"/>
            <a:ext cx="6550025" cy="1046163"/>
          </a:xfrm>
          <a:extLst/>
        </p:spPr>
        <p:txBody>
          <a:bodyPr/>
          <a:lstStyle/>
          <a:p>
            <a:pPr>
              <a:defRPr/>
            </a:pPr>
            <a:r>
              <a:rPr dirty="0" smtClean="0"/>
              <a:t>State Specific </a:t>
            </a:r>
            <a:br>
              <a:rPr dirty="0" smtClean="0"/>
            </a:br>
            <a:r>
              <a:rPr dirty="0" smtClean="0"/>
              <a:t>Technical Assistance</a:t>
            </a:r>
          </a:p>
        </p:txBody>
      </p:sp>
      <p:sp>
        <p:nvSpPr>
          <p:cNvPr id="52227" name="Rectangle 3"/>
          <p:cNvSpPr>
            <a:spLocks noGrp="1" noChangeArrowheads="1"/>
          </p:cNvSpPr>
          <p:nvPr>
            <p:ph type="body" idx="1"/>
          </p:nvPr>
        </p:nvSpPr>
        <p:spPr>
          <a:xfrm>
            <a:off x="327025" y="1312863"/>
            <a:ext cx="8226425" cy="5033962"/>
          </a:xfrm>
        </p:spPr>
        <p:txBody>
          <a:bodyPr/>
          <a:lstStyle/>
          <a:p>
            <a:pPr marL="514350" indent="-514350" eaLnBrk="1" hangingPunct="1">
              <a:buNone/>
            </a:pPr>
            <a:r>
              <a:rPr lang="en-US" sz="2800" dirty="0" smtClean="0"/>
              <a:t>The U.S. Department of Labor is:</a:t>
            </a:r>
          </a:p>
          <a:p>
            <a:pPr marL="514350" indent="-514350" eaLnBrk="1" hangingPunct="1">
              <a:buFont typeface="Wingdings" pitchFamily="2" charset="2"/>
              <a:buChar char="q"/>
            </a:pPr>
            <a:r>
              <a:rPr lang="en-US" sz="2800" dirty="0" smtClean="0"/>
              <a:t>Developing an STC Implementation Toolkit that will include: policies, procedures, and messaging strategies – launched in early 2013.</a:t>
            </a:r>
          </a:p>
          <a:p>
            <a:pPr marL="514350" indent="-514350" eaLnBrk="1" hangingPunct="1">
              <a:buFont typeface="Wingdings" pitchFamily="2" charset="2"/>
              <a:buChar char="q"/>
            </a:pPr>
            <a:r>
              <a:rPr lang="en-US" sz="2800" dirty="0" smtClean="0"/>
              <a:t>Collecting best practices from current STC programs – STC testimonials (employers and claimants).</a:t>
            </a:r>
          </a:p>
          <a:p>
            <a:pPr marL="514350" indent="-514350" eaLnBrk="1" hangingPunct="1">
              <a:buFont typeface="Wingdings" pitchFamily="2" charset="2"/>
              <a:buChar char="q"/>
            </a:pPr>
            <a:r>
              <a:rPr lang="en-US" sz="2800" dirty="0" smtClean="0"/>
              <a:t>Developing content for an STC Virtual Institute to be led by a team of federal and state STC experts.</a:t>
            </a:r>
          </a:p>
          <a:p>
            <a:pPr>
              <a:buFont typeface="Wingdings" pitchFamily="2" charset="2"/>
              <a:buChar char="q"/>
            </a:pPr>
            <a:endParaRPr lang="en-US" sz="2800" dirty="0" smtClean="0"/>
          </a:p>
          <a:p>
            <a:pPr>
              <a:buFont typeface="Wingdings" pitchFamily="2" charset="2"/>
              <a:buChar char="q"/>
            </a:pPr>
            <a:endParaRPr lang="en-US" sz="2800" dirty="0" smtClean="0"/>
          </a:p>
          <a:p>
            <a:pPr lvl="1">
              <a:spcBef>
                <a:spcPct val="0"/>
              </a:spcBef>
              <a:buSzPct val="75000"/>
              <a:buFont typeface="Wingdings" pitchFamily="2" charset="2"/>
              <a:buChar char="q"/>
            </a:pPr>
            <a:endParaRPr lang="en-US" sz="2000" dirty="0" smtClean="0"/>
          </a:p>
          <a:p>
            <a:pPr>
              <a:spcBef>
                <a:spcPct val="0"/>
              </a:spcBef>
              <a:buSzPct val="75000"/>
              <a:buFont typeface="Wingdings" pitchFamily="2" charset="2"/>
              <a:buNone/>
            </a:pPr>
            <a:endParaRPr lang="en-US" sz="2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2593975" y="133350"/>
            <a:ext cx="6550025" cy="1046163"/>
          </a:xfrm>
          <a:extLst/>
        </p:spPr>
        <p:txBody>
          <a:bodyPr/>
          <a:lstStyle/>
          <a:p>
            <a:pPr>
              <a:defRPr/>
            </a:pPr>
            <a:r>
              <a:rPr dirty="0" smtClean="0"/>
              <a:t>State Specific </a:t>
            </a:r>
            <a:br>
              <a:rPr dirty="0" smtClean="0"/>
            </a:br>
            <a:r>
              <a:rPr dirty="0" smtClean="0"/>
              <a:t>Technical Assistance</a:t>
            </a:r>
          </a:p>
        </p:txBody>
      </p:sp>
      <p:sp>
        <p:nvSpPr>
          <p:cNvPr id="52227" name="Rectangle 3"/>
          <p:cNvSpPr>
            <a:spLocks noGrp="1" noChangeArrowheads="1"/>
          </p:cNvSpPr>
          <p:nvPr>
            <p:ph type="body" idx="1"/>
          </p:nvPr>
        </p:nvSpPr>
        <p:spPr>
          <a:xfrm>
            <a:off x="327025" y="1312863"/>
            <a:ext cx="8226425" cy="5033962"/>
          </a:xfrm>
        </p:spPr>
        <p:txBody>
          <a:bodyPr/>
          <a:lstStyle/>
          <a:p>
            <a:pPr>
              <a:buFont typeface="Wingdings" pitchFamily="2" charset="2"/>
              <a:buChar char="q"/>
            </a:pPr>
            <a:r>
              <a:rPr lang="en-US" sz="2800" dirty="0" smtClean="0"/>
              <a:t>Please contact your Regional Offices/National Office support for law changes, questions, and information sharing.</a:t>
            </a:r>
          </a:p>
          <a:p>
            <a:pPr>
              <a:buFont typeface="Wingdings" pitchFamily="2" charset="2"/>
              <a:buChar char="q"/>
            </a:pPr>
            <a:r>
              <a:rPr lang="en-US" sz="2800" dirty="0" smtClean="0"/>
              <a:t>Best practices via </a:t>
            </a:r>
            <a:r>
              <a:rPr lang="en-US" sz="2800" dirty="0" smtClean="0">
                <a:hlinkClick r:id="rId3"/>
              </a:rPr>
              <a:t>Unemployment Insurance Community of Practice</a:t>
            </a:r>
            <a:r>
              <a:rPr lang="en-US" sz="2800" dirty="0" smtClean="0"/>
              <a:t>.</a:t>
            </a:r>
          </a:p>
          <a:p>
            <a:pPr>
              <a:buFont typeface="Wingdings" pitchFamily="2" charset="2"/>
              <a:buChar char="q"/>
            </a:pPr>
            <a:endParaRPr lang="en-US" sz="2800" dirty="0" smtClean="0"/>
          </a:p>
          <a:p>
            <a:pPr>
              <a:buFont typeface="Wingdings" pitchFamily="2" charset="2"/>
              <a:buChar char="q"/>
            </a:pPr>
            <a:endParaRPr lang="en-US" sz="2800" dirty="0" smtClean="0"/>
          </a:p>
          <a:p>
            <a:pPr lvl="1">
              <a:spcBef>
                <a:spcPct val="0"/>
              </a:spcBef>
              <a:buSzPct val="75000"/>
              <a:buFont typeface="Wingdings" pitchFamily="2" charset="2"/>
              <a:buChar char="q"/>
            </a:pPr>
            <a:endParaRPr lang="en-US" sz="2000" dirty="0" smtClean="0"/>
          </a:p>
          <a:p>
            <a:pPr>
              <a:spcBef>
                <a:spcPct val="0"/>
              </a:spcBef>
              <a:buSzPct val="75000"/>
              <a:buFont typeface="Wingdings" pitchFamily="2" charset="2"/>
              <a:buNone/>
            </a:pPr>
            <a:endParaRPr lang="en-US"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4"/>
          <p:cNvSpPr txBox="1">
            <a:spLocks noChangeArrowheads="1"/>
          </p:cNvSpPr>
          <p:nvPr/>
        </p:nvSpPr>
        <p:spPr bwMode="auto">
          <a:xfrm>
            <a:off x="0" y="6338888"/>
            <a:ext cx="9144000" cy="519112"/>
          </a:xfrm>
          <a:prstGeom prst="rect">
            <a:avLst/>
          </a:prstGeom>
          <a:solidFill>
            <a:schemeClr val="bg1"/>
          </a:solidFill>
          <a:ln w="9525">
            <a:noFill/>
            <a:miter lim="800000"/>
            <a:headEnd/>
            <a:tailEnd/>
          </a:ln>
        </p:spPr>
        <p:txBody>
          <a:bodyPr>
            <a:spAutoFit/>
          </a:bodyPr>
          <a:lstStyle/>
          <a:p>
            <a:pPr algn="ctr">
              <a:defRPr/>
            </a:pPr>
            <a:r>
              <a:rPr lang="en-US" sz="2800" b="1" dirty="0">
                <a:solidFill>
                  <a:srgbClr val="C00000"/>
                </a:solidFill>
                <a:effectLst>
                  <a:outerShdw blurRad="38100" dist="38100" dir="2700000" algn="tl">
                    <a:srgbClr val="000000">
                      <a:alpha val="43137"/>
                    </a:srgbClr>
                  </a:outerShdw>
                </a:effectLst>
              </a:rPr>
              <a:t>Please enter your questions into the Chat Room!  </a:t>
            </a:r>
          </a:p>
        </p:txBody>
      </p:sp>
      <p:sp>
        <p:nvSpPr>
          <p:cNvPr id="253957" name="Rectangle 5"/>
          <p:cNvSpPr>
            <a:spLocks noChangeArrowheads="1"/>
          </p:cNvSpPr>
          <p:nvPr/>
        </p:nvSpPr>
        <p:spPr bwMode="auto">
          <a:xfrm>
            <a:off x="2638425" y="0"/>
            <a:ext cx="6505575" cy="1182688"/>
          </a:xfrm>
          <a:prstGeom prst="rect">
            <a:avLst/>
          </a:prstGeom>
          <a:noFill/>
          <a:ln w="9525">
            <a:noFill/>
            <a:miter lim="800000"/>
            <a:headEnd/>
            <a:tailEnd/>
          </a:ln>
        </p:spPr>
        <p:txBody>
          <a:bodyPr anchor="ctr"/>
          <a:lstStyle/>
          <a:p>
            <a:pPr algn="r">
              <a:defRPr/>
            </a:pPr>
            <a:r>
              <a:rPr lang="en-US" sz="3200" b="1" dirty="0">
                <a:solidFill>
                  <a:srgbClr val="CC0000"/>
                </a:solidFill>
                <a:effectLst>
                  <a:outerShdw blurRad="38100" dist="38100" dir="2700000" algn="tl">
                    <a:srgbClr val="000000"/>
                  </a:outerShdw>
                </a:effectLst>
                <a:latin typeface="+mj-lt"/>
                <a:ea typeface="+mj-ea"/>
                <a:cs typeface="+mj-cs"/>
              </a:rPr>
              <a:t>Question and Answer Period</a:t>
            </a:r>
          </a:p>
        </p:txBody>
      </p:sp>
      <p:pic>
        <p:nvPicPr>
          <p:cNvPr id="19460" name="Picture 5" descr="C:\Users\mrooney\AppData\Local\Microsoft\Windows\Temporary Internet Files\Content.IE5\FM3Q1C9P\MCj04348590000[1].png"/>
          <p:cNvPicPr>
            <a:picLocks noChangeAspect="1" noChangeArrowheads="1"/>
          </p:cNvPicPr>
          <p:nvPr/>
        </p:nvPicPr>
        <p:blipFill>
          <a:blip r:embed="rId3" cstate="print"/>
          <a:srcRect/>
          <a:stretch>
            <a:fillRect/>
          </a:stretch>
        </p:blipFill>
        <p:spPr bwMode="auto">
          <a:xfrm>
            <a:off x="2355850" y="1100138"/>
            <a:ext cx="5318125" cy="531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p:cNvPicPr>
            <a:picLocks noChangeAspect="1"/>
          </p:cNvPicPr>
          <p:nvPr/>
        </p:nvPicPr>
        <p:blipFill>
          <a:blip r:embed="rId3" cstate="print"/>
          <a:srcRect t="34827" r="69478" b="369"/>
          <a:stretch>
            <a:fillRect/>
          </a:stretch>
        </p:blipFill>
        <p:spPr bwMode="auto">
          <a:xfrm>
            <a:off x="17463" y="1801813"/>
            <a:ext cx="3381375" cy="4779962"/>
          </a:xfrm>
          <a:prstGeom prst="rect">
            <a:avLst/>
          </a:prstGeom>
          <a:noFill/>
          <a:ln w="9525">
            <a:noFill/>
            <a:miter lim="800000"/>
            <a:headEnd/>
            <a:tailEnd/>
          </a:ln>
        </p:spPr>
      </p:pic>
      <p:sp>
        <p:nvSpPr>
          <p:cNvPr id="290818" name="Rectangle 2"/>
          <p:cNvSpPr>
            <a:spLocks noGrp="1" noChangeArrowheads="1"/>
          </p:cNvSpPr>
          <p:nvPr>
            <p:ph type="title" idx="4294967295"/>
          </p:nvPr>
        </p:nvSpPr>
        <p:spPr>
          <a:xfrm>
            <a:off x="2319338" y="92075"/>
            <a:ext cx="6824662" cy="1033463"/>
          </a:xfrm>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dirty="0"/>
              <a:t>Submitting </a:t>
            </a:r>
            <a:r>
              <a:rPr dirty="0" smtClean="0"/>
              <a:t>Questions:</a:t>
            </a:r>
            <a:br>
              <a:rPr dirty="0" smtClean="0"/>
            </a:br>
            <a:r>
              <a:rPr dirty="0" smtClean="0"/>
              <a:t>Open </a:t>
            </a:r>
            <a:r>
              <a:rPr dirty="0"/>
              <a:t>Chat</a:t>
            </a:r>
          </a:p>
        </p:txBody>
      </p:sp>
      <p:pic>
        <p:nvPicPr>
          <p:cNvPr id="2" name="Picture 1"/>
          <p:cNvPicPr>
            <a:picLocks noChangeAspect="1"/>
          </p:cNvPicPr>
          <p:nvPr/>
        </p:nvPicPr>
        <p:blipFill>
          <a:blip r:embed="rId4" cstate="print"/>
          <a:srcRect/>
          <a:stretch>
            <a:fillRect/>
          </a:stretch>
        </p:blipFill>
        <p:spPr bwMode="auto">
          <a:xfrm>
            <a:off x="7938" y="1789113"/>
            <a:ext cx="4224337" cy="4792662"/>
          </a:xfrm>
          <a:prstGeom prst="rect">
            <a:avLst/>
          </a:prstGeom>
          <a:noFill/>
          <a:ln w="9525">
            <a:noFill/>
            <a:miter lim="800000"/>
            <a:headEnd/>
            <a:tailEnd/>
          </a:ln>
        </p:spPr>
      </p:pic>
      <p:sp>
        <p:nvSpPr>
          <p:cNvPr id="13" name="Rectangle 12"/>
          <p:cNvSpPr/>
          <p:nvPr/>
        </p:nvSpPr>
        <p:spPr>
          <a:xfrm>
            <a:off x="7178" y="6313488"/>
            <a:ext cx="509529" cy="288968"/>
          </a:xfrm>
          <a:prstGeom prst="rect">
            <a:avLst/>
          </a:prstGeom>
          <a:noFill/>
          <a:ln>
            <a:solidFill>
              <a:srgbClr val="C00000"/>
            </a:solidFill>
          </a:ln>
          <a:effectLst>
            <a:glow rad="101600">
              <a:srgbClr val="C0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3"/>
          <p:cNvPicPr>
            <a:picLocks noChangeAspect="1"/>
          </p:cNvPicPr>
          <p:nvPr/>
        </p:nvPicPr>
        <p:blipFill>
          <a:blip r:embed="rId5" cstate="print"/>
          <a:srcRect/>
          <a:stretch>
            <a:fillRect/>
          </a:stretch>
        </p:blipFill>
        <p:spPr bwMode="auto">
          <a:xfrm>
            <a:off x="7938" y="1785938"/>
            <a:ext cx="4224337" cy="4792662"/>
          </a:xfrm>
          <a:prstGeom prst="rect">
            <a:avLst/>
          </a:prstGeom>
          <a:noFill/>
          <a:ln w="9525">
            <a:noFill/>
            <a:miter lim="800000"/>
            <a:headEnd/>
            <a:tailEnd/>
          </a:ln>
        </p:spPr>
      </p:pic>
      <p:pic>
        <p:nvPicPr>
          <p:cNvPr id="3" name="Picture 2"/>
          <p:cNvPicPr>
            <a:picLocks noChangeAspect="1"/>
          </p:cNvPicPr>
          <p:nvPr/>
        </p:nvPicPr>
        <p:blipFill>
          <a:blip r:embed="rId6" cstate="print"/>
          <a:srcRect/>
          <a:stretch>
            <a:fillRect/>
          </a:stretch>
        </p:blipFill>
        <p:spPr bwMode="auto">
          <a:xfrm>
            <a:off x="7938" y="1787525"/>
            <a:ext cx="4224337" cy="4792663"/>
          </a:xfrm>
          <a:prstGeom prst="rect">
            <a:avLst/>
          </a:prstGeom>
          <a:noFill/>
          <a:ln w="9525">
            <a:noFill/>
            <a:miter lim="800000"/>
            <a:headEnd/>
            <a:tailEnd/>
          </a:ln>
        </p:spPr>
      </p:pic>
      <p:pic>
        <p:nvPicPr>
          <p:cNvPr id="5" name="Picture 4"/>
          <p:cNvPicPr>
            <a:picLocks noChangeAspect="1"/>
          </p:cNvPicPr>
          <p:nvPr/>
        </p:nvPicPr>
        <p:blipFill>
          <a:blip r:embed="rId7" cstate="print"/>
          <a:srcRect/>
          <a:stretch>
            <a:fillRect/>
          </a:stretch>
        </p:blipFill>
        <p:spPr bwMode="auto">
          <a:xfrm>
            <a:off x="7938" y="1789113"/>
            <a:ext cx="4224337" cy="4792662"/>
          </a:xfrm>
          <a:prstGeom prst="rect">
            <a:avLst/>
          </a:prstGeom>
          <a:noFill/>
          <a:ln w="9525">
            <a:noFill/>
            <a:miter lim="800000"/>
            <a:headEnd/>
            <a:tailEnd/>
          </a:ln>
        </p:spPr>
      </p:pic>
      <p:sp>
        <p:nvSpPr>
          <p:cNvPr id="59401" name="AutoShape 9"/>
          <p:cNvSpPr>
            <a:spLocks noChangeArrowheads="1"/>
          </p:cNvSpPr>
          <p:nvPr/>
        </p:nvSpPr>
        <p:spPr bwMode="auto">
          <a:xfrm>
            <a:off x="30125" y="1144588"/>
            <a:ext cx="3381375" cy="528637"/>
          </a:xfrm>
          <a:prstGeom prst="wedgeRoundRectCallout">
            <a:avLst>
              <a:gd name="adj1" fmla="val 44533"/>
              <a:gd name="adj2" fmla="val 90562"/>
              <a:gd name="adj3" fmla="val 16667"/>
            </a:avLst>
          </a:prstGeom>
          <a:solidFill>
            <a:srgbClr val="C20000"/>
          </a:solidFill>
          <a:ln w="9525">
            <a:solidFill>
              <a:schemeClr val="tx1"/>
            </a:solidFill>
            <a:miter lim="800000"/>
            <a:headEnd/>
            <a:tailEnd/>
          </a:ln>
          <a:effectLst>
            <a:glow rad="101600">
              <a:srgbClr val="C00000">
                <a:alpha val="60000"/>
              </a:srgbClr>
            </a:glow>
          </a:effectLst>
        </p:spPr>
        <p:txBody>
          <a:bodyPr anchor="ctr" anchorCtr="1"/>
          <a:lstStyle/>
          <a:p>
            <a:pPr algn="ctr">
              <a:defRPr/>
            </a:pPr>
            <a:r>
              <a:rPr lang="en-US" b="1" dirty="0">
                <a:solidFill>
                  <a:schemeClr val="bg1"/>
                </a:solidFill>
                <a:effectLst>
                  <a:outerShdw blurRad="38100" dist="38100" dir="2700000" algn="tl">
                    <a:srgbClr val="000000"/>
                  </a:outerShdw>
                </a:effectLst>
              </a:rPr>
              <a:t>Drop-Down Menu</a:t>
            </a:r>
          </a:p>
        </p:txBody>
      </p:sp>
      <p:sp>
        <p:nvSpPr>
          <p:cNvPr id="16" name="Rectangle 15"/>
          <p:cNvSpPr/>
          <p:nvPr/>
        </p:nvSpPr>
        <p:spPr>
          <a:xfrm>
            <a:off x="2426443" y="2067990"/>
            <a:ext cx="855024" cy="288968"/>
          </a:xfrm>
          <a:prstGeom prst="rect">
            <a:avLst/>
          </a:prstGeom>
          <a:noFill/>
          <a:ln>
            <a:solidFill>
              <a:srgbClr val="C00000"/>
            </a:solidFill>
          </a:ln>
          <a:effectLst>
            <a:glow rad="101600">
              <a:srgbClr val="C0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95" name="Rectangle 3"/>
          <p:cNvSpPr>
            <a:spLocks noChangeArrowheads="1"/>
          </p:cNvSpPr>
          <p:nvPr/>
        </p:nvSpPr>
        <p:spPr bwMode="auto">
          <a:xfrm>
            <a:off x="3930650" y="1230313"/>
            <a:ext cx="5241925" cy="5627687"/>
          </a:xfrm>
          <a:prstGeom prst="rect">
            <a:avLst/>
          </a:prstGeom>
          <a:noFill/>
          <a:ln w="9525">
            <a:noFill/>
            <a:miter lim="800000"/>
            <a:headEnd/>
            <a:tailEnd/>
          </a:ln>
        </p:spPr>
        <p:txBody>
          <a:bodyPr/>
          <a:lstStyle/>
          <a:p>
            <a:pPr marL="342900" indent="-342900">
              <a:spcBef>
                <a:spcPts val="600"/>
              </a:spcBef>
              <a:spcAft>
                <a:spcPts val="1200"/>
              </a:spcAft>
              <a:buClr>
                <a:srgbClr val="CC0000"/>
              </a:buClr>
              <a:buFont typeface="Wingdings" pitchFamily="2" charset="2"/>
              <a:buChar char="§"/>
            </a:pPr>
            <a:r>
              <a:rPr lang="en-US" sz="2400">
                <a:latin typeface="Tahoma" pitchFamily="34" charset="0"/>
              </a:rPr>
              <a:t>To submit a question, type the question in the </a:t>
            </a:r>
            <a:r>
              <a:rPr lang="en-US" sz="2400" b="1">
                <a:solidFill>
                  <a:srgbClr val="CC0000"/>
                </a:solidFill>
                <a:latin typeface="Tahoma" pitchFamily="34" charset="0"/>
              </a:rPr>
              <a:t>text field</a:t>
            </a:r>
            <a:r>
              <a:rPr lang="en-US" sz="2400">
                <a:latin typeface="Tahoma" pitchFamily="34" charset="0"/>
              </a:rPr>
              <a:t> and press your </a:t>
            </a:r>
            <a:r>
              <a:rPr lang="en-US" sz="2400" b="1">
                <a:solidFill>
                  <a:srgbClr val="C00000"/>
                </a:solidFill>
                <a:latin typeface="Tahoma" pitchFamily="34" charset="0"/>
              </a:rPr>
              <a:t>Enter/Return</a:t>
            </a:r>
            <a:r>
              <a:rPr lang="en-US" sz="2400">
                <a:latin typeface="Tahoma" pitchFamily="34" charset="0"/>
              </a:rPr>
              <a:t> key.</a:t>
            </a:r>
          </a:p>
          <a:p>
            <a:pPr marL="800100" lvl="1" indent="-342900">
              <a:spcAft>
                <a:spcPts val="1800"/>
              </a:spcAft>
              <a:buClr>
                <a:srgbClr val="CC0000"/>
              </a:buClr>
              <a:buFont typeface="Tahoma" pitchFamily="34" charset="0"/>
              <a:buChar char="‒"/>
            </a:pPr>
            <a:r>
              <a:rPr lang="en-US" sz="2000">
                <a:latin typeface="Tahoma" pitchFamily="34" charset="0"/>
              </a:rPr>
              <a:t>Please enter the name to whom the question is directed.</a:t>
            </a:r>
          </a:p>
          <a:p>
            <a:pPr marL="342900" indent="-342900">
              <a:spcAft>
                <a:spcPts val="1800"/>
              </a:spcAft>
              <a:buClr>
                <a:srgbClr val="CC0000"/>
              </a:buClr>
              <a:buFont typeface="Wingdings" pitchFamily="2" charset="2"/>
              <a:buChar char="§"/>
            </a:pPr>
            <a:r>
              <a:rPr lang="en-US" sz="2400">
                <a:latin typeface="Tahoma" pitchFamily="34" charset="0"/>
              </a:rPr>
              <a:t>To send questions only to the presenters, select </a:t>
            </a:r>
            <a:r>
              <a:rPr lang="en-US" sz="2400" b="1">
                <a:solidFill>
                  <a:srgbClr val="CC0000"/>
                </a:solidFill>
                <a:latin typeface="Tahoma" pitchFamily="34" charset="0"/>
              </a:rPr>
              <a:t>Presenters</a:t>
            </a:r>
            <a:r>
              <a:rPr lang="en-US" sz="2400">
                <a:latin typeface="Tahoma" pitchFamily="34" charset="0"/>
              </a:rPr>
              <a:t> from the </a:t>
            </a:r>
            <a:r>
              <a:rPr lang="en-US" sz="2400" b="1">
                <a:solidFill>
                  <a:srgbClr val="CC0000"/>
                </a:solidFill>
                <a:latin typeface="Tahoma" pitchFamily="34" charset="0"/>
              </a:rPr>
              <a:t>drop-down menu</a:t>
            </a:r>
            <a:r>
              <a:rPr lang="en-US" sz="2400">
                <a:latin typeface="Tahoma" pitchFamily="34" charset="0"/>
              </a:rPr>
              <a:t> before pressing your </a:t>
            </a:r>
            <a:r>
              <a:rPr lang="en-US" sz="2400" b="1">
                <a:solidFill>
                  <a:srgbClr val="C00000"/>
                </a:solidFill>
                <a:latin typeface="Tahoma" pitchFamily="34" charset="0"/>
              </a:rPr>
              <a:t>Enter/Return</a:t>
            </a:r>
            <a:r>
              <a:rPr lang="en-US" sz="2400">
                <a:latin typeface="Tahoma" pitchFamily="34" charset="0"/>
              </a:rPr>
              <a:t> key.</a:t>
            </a:r>
          </a:p>
          <a:p>
            <a:pPr marL="342900" indent="-342900">
              <a:spcBef>
                <a:spcPts val="600"/>
              </a:spcBef>
              <a:spcAft>
                <a:spcPts val="600"/>
              </a:spcAft>
              <a:buClr>
                <a:srgbClr val="CC0000"/>
              </a:buClr>
              <a:buFont typeface="Wingdings" pitchFamily="2" charset="2"/>
              <a:buChar char="§"/>
            </a:pPr>
            <a:r>
              <a:rPr lang="en-US" sz="2400">
                <a:latin typeface="Tahoma" pitchFamily="34" charset="0"/>
              </a:rPr>
              <a:t>Change </a:t>
            </a:r>
            <a:r>
              <a:rPr lang="en-US" sz="2400" b="1">
                <a:solidFill>
                  <a:srgbClr val="C00000"/>
                </a:solidFill>
                <a:latin typeface="Tahoma" pitchFamily="34" charset="0"/>
              </a:rPr>
              <a:t>Text Size </a:t>
            </a:r>
            <a:r>
              <a:rPr lang="en-US" sz="2400">
                <a:latin typeface="Tahoma" pitchFamily="34" charset="0"/>
              </a:rPr>
              <a:t>and </a:t>
            </a:r>
            <a:r>
              <a:rPr lang="en-US" sz="2400" b="1">
                <a:solidFill>
                  <a:srgbClr val="C00000"/>
                </a:solidFill>
                <a:latin typeface="Tahoma" pitchFamily="34" charset="0"/>
              </a:rPr>
              <a:t>Chat Color</a:t>
            </a:r>
            <a:r>
              <a:rPr lang="en-US" sz="2400">
                <a:latin typeface="Tahoma" pitchFamily="34" charset="0"/>
              </a:rPr>
              <a:t>…</a:t>
            </a:r>
          </a:p>
        </p:txBody>
      </p:sp>
      <p:sp>
        <p:nvSpPr>
          <p:cNvPr id="59397" name="AutoShape 5"/>
          <p:cNvSpPr>
            <a:spLocks noChangeArrowheads="1"/>
          </p:cNvSpPr>
          <p:nvPr/>
        </p:nvSpPr>
        <p:spPr bwMode="auto">
          <a:xfrm>
            <a:off x="5159419" y="6313488"/>
            <a:ext cx="1590365" cy="408623"/>
          </a:xfrm>
          <a:prstGeom prst="wedgeRoundRectCallout">
            <a:avLst>
              <a:gd name="adj1" fmla="val -250599"/>
              <a:gd name="adj2" fmla="val -62808"/>
              <a:gd name="adj3" fmla="val 16667"/>
            </a:avLst>
          </a:prstGeom>
          <a:solidFill>
            <a:srgbClr val="C20000"/>
          </a:solidFill>
          <a:ln w="9525">
            <a:solidFill>
              <a:schemeClr val="tx1"/>
            </a:solidFill>
            <a:miter lim="800000"/>
            <a:headEnd/>
            <a:tailEnd/>
          </a:ln>
          <a:effectLst>
            <a:glow rad="101600">
              <a:srgbClr val="C00000">
                <a:alpha val="60000"/>
              </a:srgbClr>
            </a:glow>
          </a:effectLst>
        </p:spPr>
        <p:txBody>
          <a:bodyPr anchor="ctr" anchorCtr="1">
            <a:spAutoFit/>
          </a:bodyPr>
          <a:lstStyle/>
          <a:p>
            <a:pPr algn="ctr">
              <a:defRPr/>
            </a:pPr>
            <a:r>
              <a:rPr lang="en-US" b="1" dirty="0">
                <a:solidFill>
                  <a:schemeClr val="bg1"/>
                </a:solidFill>
                <a:effectLst>
                  <a:outerShdw blurRad="38100" dist="38100" dir="2700000" algn="tl">
                    <a:srgbClr val="000000"/>
                  </a:outerShdw>
                </a:effectLst>
              </a:rPr>
              <a:t>Text Field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9397"/>
                                        </p:tgtEl>
                                        <p:attrNameLst>
                                          <p:attrName>style.visibility</p:attrName>
                                        </p:attrNameLst>
                                      </p:cBhvr>
                                      <p:to>
                                        <p:strVal val="visible"/>
                                      </p:to>
                                    </p:set>
                                    <p:animEffect transition="in" filter="fade">
                                      <p:cBhvr>
                                        <p:cTn id="11" dur="1000"/>
                                        <p:tgtEl>
                                          <p:spTgt spid="59397"/>
                                        </p:tgtEl>
                                      </p:cBhvr>
                                    </p:animEffect>
                                  </p:childTnLst>
                                </p:cTn>
                              </p:par>
                            </p:childTnLst>
                          </p:cTn>
                        </p:par>
                        <p:par>
                          <p:cTn id="12" fill="hold" nodeType="afterGroup">
                            <p:stCondLst>
                              <p:cond delay="2000"/>
                            </p:stCondLst>
                            <p:childTnLst>
                              <p:par>
                                <p:cTn id="13" presetID="10" presetClass="entr" presetSubtype="0" fill="hold" nodeType="afterEffect">
                                  <p:stCondLst>
                                    <p:cond delay="2000"/>
                                  </p:stCondLst>
                                  <p:childTnLst>
                                    <p:set>
                                      <p:cBhvr>
                                        <p:cTn id="14" dur="1" fill="hold">
                                          <p:stCondLst>
                                            <p:cond delay="0"/>
                                          </p:stCondLst>
                                        </p:cTn>
                                        <p:tgtEl>
                                          <p:spTgt spid="59395">
                                            <p:txEl>
                                              <p:pRg st="1" end="1"/>
                                            </p:txEl>
                                          </p:spTgt>
                                        </p:tgtEl>
                                        <p:attrNameLst>
                                          <p:attrName>style.visibility</p:attrName>
                                        </p:attrNameLst>
                                      </p:cBhvr>
                                      <p:to>
                                        <p:strVal val="visible"/>
                                      </p:to>
                                    </p:set>
                                    <p:animEffect transition="in" filter="fade">
                                      <p:cBhvr>
                                        <p:cTn id="15" dur="500"/>
                                        <p:tgtEl>
                                          <p:spTgt spid="5939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9395">
                                            <p:txEl>
                                              <p:pRg st="2" end="2"/>
                                            </p:txEl>
                                          </p:spTgt>
                                        </p:tgtEl>
                                        <p:attrNameLst>
                                          <p:attrName>style.visibility</p:attrName>
                                        </p:attrNameLst>
                                      </p:cBhvr>
                                      <p:to>
                                        <p:strVal val="visible"/>
                                      </p:to>
                                    </p:set>
                                    <p:animEffect transition="in" filter="fade">
                                      <p:cBhvr>
                                        <p:cTn id="20" dur="500"/>
                                        <p:tgtEl>
                                          <p:spTgt spid="59395">
                                            <p:txEl>
                                              <p:pRg st="2" end="2"/>
                                            </p:txEl>
                                          </p:spTgt>
                                        </p:tgtEl>
                                      </p:cBhvr>
                                    </p:animEffect>
                                  </p:childTnLst>
                                </p:cTn>
                              </p:par>
                              <p:par>
                                <p:cTn id="21" presetID="10" presetClass="exit" presetSubtype="0" fill="hold" nodeType="withEffect">
                                  <p:stCondLst>
                                    <p:cond delay="0"/>
                                  </p:stCondLst>
                                  <p:childTnLst>
                                    <p:animEffect transition="out" filter="fade">
                                      <p:cBhvr>
                                        <p:cTn id="22" dur="500"/>
                                        <p:tgtEl>
                                          <p:spTgt spid="59397"/>
                                        </p:tgtEl>
                                      </p:cBhvr>
                                    </p:animEffect>
                                    <p:set>
                                      <p:cBhvr>
                                        <p:cTn id="23" dur="1" fill="hold">
                                          <p:stCondLst>
                                            <p:cond delay="499"/>
                                          </p:stCondLst>
                                        </p:cTn>
                                        <p:tgtEl>
                                          <p:spTgt spid="59397"/>
                                        </p:tgtEl>
                                        <p:attrNameLst>
                                          <p:attrName>style.visibility</p:attrName>
                                        </p:attrNameLst>
                                      </p:cBhvr>
                                      <p:to>
                                        <p:strVal val="hidden"/>
                                      </p:to>
                                    </p:set>
                                  </p:childTnLst>
                                </p:cTn>
                              </p:par>
                            </p:childTnLst>
                          </p:cTn>
                        </p:par>
                        <p:par>
                          <p:cTn id="24" fill="hold" nodeType="afterGroup">
                            <p:stCondLst>
                              <p:cond delay="500"/>
                            </p:stCondLst>
                            <p:childTnLst>
                              <p:par>
                                <p:cTn id="25" presetID="53" presetClass="entr" presetSubtype="1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59401"/>
                                        </p:tgtEl>
                                        <p:attrNameLst>
                                          <p:attrName>style.visibility</p:attrName>
                                        </p:attrNameLst>
                                      </p:cBhvr>
                                      <p:to>
                                        <p:strVal val="visible"/>
                                      </p:to>
                                    </p:set>
                                    <p:animEffect transition="in" filter="fade">
                                      <p:cBhvr>
                                        <p:cTn id="34" dur="500"/>
                                        <p:tgtEl>
                                          <p:spTgt spid="59401"/>
                                        </p:tgtEl>
                                      </p:cBhvr>
                                    </p:animEffect>
                                  </p:childTnLst>
                                </p:cTn>
                              </p:par>
                              <p:par>
                                <p:cTn id="35" presetID="1" presetClass="exit" presetSubtype="0" fill="hold" nodeType="withEffect">
                                  <p:stCondLst>
                                    <p:cond delay="0"/>
                                  </p:stCondLst>
                                  <p:childTnLst>
                                    <p:set>
                                      <p:cBhvr>
                                        <p:cTn id="36" dur="1" fill="hold">
                                          <p:stCondLst>
                                            <p:cond delay="0"/>
                                          </p:stCondLst>
                                        </p:cTn>
                                        <p:tgtEl>
                                          <p:spTgt spid="13"/>
                                        </p:tgtEl>
                                        <p:attrNameLst>
                                          <p:attrName>style.visibility</p:attrName>
                                        </p:attrNameLst>
                                      </p:cBhvr>
                                      <p:to>
                                        <p:strVal val="hidden"/>
                                      </p:to>
                                    </p:set>
                                  </p:childTnLst>
                                </p:cTn>
                              </p:par>
                            </p:childTnLst>
                          </p:cTn>
                        </p:par>
                        <p:par>
                          <p:cTn id="37" fill="hold" nodeType="afterGroup">
                            <p:stCondLst>
                              <p:cond delay="500"/>
                            </p:stCondLst>
                            <p:childTnLst>
                              <p:par>
                                <p:cTn id="38" presetID="1" presetClass="entr" presetSubtype="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par>
                          <p:cTn id="40" fill="hold" nodeType="afterGroup">
                            <p:stCondLst>
                              <p:cond delay="500"/>
                            </p:stCondLst>
                            <p:childTnLst>
                              <p:par>
                                <p:cTn id="41" presetID="53" presetClass="entr" presetSubtype="16"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nodeType="afterGroup">
                            <p:stCondLst>
                              <p:cond delay="1000"/>
                            </p:stCondLst>
                            <p:childTnLst>
                              <p:par>
                                <p:cTn id="47" presetID="1"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59395">
                                            <p:txEl>
                                              <p:pRg st="3" end="3"/>
                                            </p:txEl>
                                          </p:spTgt>
                                        </p:tgtEl>
                                        <p:attrNameLst>
                                          <p:attrName>style.visibility</p:attrName>
                                        </p:attrNameLst>
                                      </p:cBhvr>
                                      <p:to>
                                        <p:strVal val="visible"/>
                                      </p:to>
                                    </p:set>
                                    <p:animEffect transition="in" filter="fade">
                                      <p:cBhvr>
                                        <p:cTn id="53" dur="500"/>
                                        <p:tgtEl>
                                          <p:spTgt spid="59395">
                                            <p:txEl>
                                              <p:pRg st="3" end="3"/>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2" presetClass="path" presetSubtype="0" accel="50000" decel="50000" fill="hold" nodeType="clickEffect">
                                  <p:stCondLst>
                                    <p:cond delay="0"/>
                                  </p:stCondLst>
                                  <p:childTnLst>
                                    <p:animMotion origin="layout" path="M -4.72222E-6 -1.85185E-6 L 0.00105 0.04861 " pathEditMode="relative" rAng="0" ptsTypes="AA">
                                      <p:cBhvr>
                                        <p:cTn id="57" dur="2000" fill="hold"/>
                                        <p:tgtEl>
                                          <p:spTgt spid="16"/>
                                        </p:tgtEl>
                                        <p:attrNameLst>
                                          <p:attrName>ppt_x</p:attrName>
                                          <p:attrName>ppt_y</p:attrName>
                                        </p:attrNameLst>
                                      </p:cBhvr>
                                      <p:rCtr x="100" y="2400"/>
                                    </p:animMotion>
                                  </p:childTnLst>
                                </p:cTn>
                              </p:par>
                            </p:childTnLst>
                          </p:cTn>
                        </p:par>
                        <p:par>
                          <p:cTn id="58" fill="hold" nodeType="afterGroup">
                            <p:stCondLst>
                              <p:cond delay="2000"/>
                            </p:stCondLst>
                            <p:childTnLst>
                              <p:par>
                                <p:cTn id="59" presetID="1"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42" presetClass="path" presetSubtype="0" accel="50000" decel="50000" fill="hold" nodeType="clickEffect">
                                  <p:stCondLst>
                                    <p:cond delay="0"/>
                                  </p:stCondLst>
                                  <p:childTnLst>
                                    <p:animMotion origin="layout" path="M 0.00122 0.05023 L 0.00018 0.07847 " pathEditMode="relative" rAng="0" ptsTypes="AA">
                                      <p:cBhvr>
                                        <p:cTn id="64" dur="2000" fill="hold"/>
                                        <p:tgtEl>
                                          <p:spTgt spid="16"/>
                                        </p:tgtEl>
                                        <p:attrNameLst>
                                          <p:attrName>ppt_x</p:attrName>
                                          <p:attrName>ppt_y</p:attrName>
                                        </p:attrNameLst>
                                      </p:cBhvr>
                                      <p:rCtr x="-100" y="1400"/>
                                    </p:animMotion>
                                  </p:childTnLst>
                                </p:cTn>
                              </p:par>
                            </p:childTnLst>
                          </p:cTn>
                        </p:par>
                        <p:par>
                          <p:cTn id="65" fill="hold" nodeType="afterGroup">
                            <p:stCondLst>
                              <p:cond delay="2000"/>
                            </p:stCondLst>
                            <p:childTnLst>
                              <p:par>
                                <p:cTn id="66" presetID="1" presetClass="entr" presetSubtype="0"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p:cNvPicPr>
            <a:picLocks noChangeAspect="1"/>
          </p:cNvPicPr>
          <p:nvPr/>
        </p:nvPicPr>
        <p:blipFill>
          <a:blip r:embed="rId3" cstate="print"/>
          <a:srcRect/>
          <a:stretch>
            <a:fillRect/>
          </a:stretch>
        </p:blipFill>
        <p:spPr bwMode="auto">
          <a:xfrm>
            <a:off x="0" y="1114425"/>
            <a:ext cx="9144000" cy="5743575"/>
          </a:xfrm>
          <a:prstGeom prst="rect">
            <a:avLst/>
          </a:prstGeom>
          <a:noFill/>
          <a:ln w="9525">
            <a:noFill/>
            <a:miter lim="800000"/>
            <a:headEnd/>
            <a:tailEnd/>
          </a:ln>
        </p:spPr>
      </p:pic>
      <p:sp>
        <p:nvSpPr>
          <p:cNvPr id="265242" name="Rectangle 26"/>
          <p:cNvSpPr>
            <a:spLocks noChangeArrowheads="1"/>
          </p:cNvSpPr>
          <p:nvPr/>
        </p:nvSpPr>
        <p:spPr bwMode="auto">
          <a:xfrm>
            <a:off x="2320925" y="274638"/>
            <a:ext cx="6823075" cy="777875"/>
          </a:xfrm>
          <a:prstGeom prst="rect">
            <a:avLst/>
          </a:prstGeom>
          <a:noFill/>
          <a:ln>
            <a:noFill/>
          </a:ln>
        </p:spPr>
        <p:txBody>
          <a:bodyPr anchor="ctr"/>
          <a:lstStyle/>
          <a:p>
            <a:pPr algn="r">
              <a:lnSpc>
                <a:spcPct val="90000"/>
              </a:lnSpc>
              <a:spcBef>
                <a:spcPct val="30000"/>
              </a:spcBef>
              <a:defRPr/>
            </a:pPr>
            <a:r>
              <a:rPr lang="en-US" sz="3000" b="1" dirty="0">
                <a:solidFill>
                  <a:srgbClr val="CC0000"/>
                </a:solidFill>
                <a:effectLst>
                  <a:outerShdw blurRad="38100" dist="38100" dir="2700000" algn="tl">
                    <a:srgbClr val="000000"/>
                  </a:outerShdw>
                </a:effectLst>
              </a:rPr>
              <a:t>Share Your Ideas with Your Peers!</a:t>
            </a:r>
          </a:p>
        </p:txBody>
      </p:sp>
      <p:pic>
        <p:nvPicPr>
          <p:cNvPr id="9" name="Picture 8"/>
          <p:cNvPicPr>
            <a:picLocks noChangeAspect="1"/>
          </p:cNvPicPr>
          <p:nvPr/>
        </p:nvPicPr>
        <p:blipFill>
          <a:blip r:embed="rId4" cstate="print"/>
          <a:srcRect/>
          <a:stretch>
            <a:fillRect/>
          </a:stretch>
        </p:blipFill>
        <p:spPr bwMode="auto">
          <a:xfrm>
            <a:off x="280988" y="3986213"/>
            <a:ext cx="5851525" cy="2859087"/>
          </a:xfrm>
          <a:prstGeom prst="rect">
            <a:avLst/>
          </a:prstGeom>
          <a:noFill/>
          <a:ln w="9525">
            <a:noFill/>
            <a:miter lim="800000"/>
            <a:headEnd/>
            <a:tailEnd/>
          </a:ln>
        </p:spPr>
      </p:pic>
      <p:pic>
        <p:nvPicPr>
          <p:cNvPr id="11" name="Picture 10"/>
          <p:cNvPicPr>
            <a:picLocks noChangeAspect="1"/>
          </p:cNvPicPr>
          <p:nvPr/>
        </p:nvPicPr>
        <p:blipFill>
          <a:blip r:embed="rId5" cstate="print"/>
          <a:srcRect/>
          <a:stretch>
            <a:fillRect/>
          </a:stretch>
        </p:blipFill>
        <p:spPr bwMode="auto">
          <a:xfrm>
            <a:off x="0" y="1114425"/>
            <a:ext cx="9144000" cy="5730875"/>
          </a:xfrm>
          <a:prstGeom prst="rect">
            <a:avLst/>
          </a:prstGeom>
          <a:noFill/>
          <a:ln w="9525">
            <a:noFill/>
            <a:miter lim="800000"/>
            <a:headEnd/>
            <a:tailEnd/>
          </a:ln>
        </p:spPr>
      </p:pic>
      <p:pic>
        <p:nvPicPr>
          <p:cNvPr id="12" name="Picture 11"/>
          <p:cNvPicPr>
            <a:picLocks noChangeAspect="1"/>
          </p:cNvPicPr>
          <p:nvPr/>
        </p:nvPicPr>
        <p:blipFill>
          <a:blip r:embed="rId6" cstate="print"/>
          <a:srcRect/>
          <a:stretch>
            <a:fillRect/>
          </a:stretch>
        </p:blipFill>
        <p:spPr bwMode="auto">
          <a:xfrm>
            <a:off x="3140075" y="1106488"/>
            <a:ext cx="6003925" cy="4022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nodeType="afterGroup">
                            <p:stCondLst>
                              <p:cond delay="0"/>
                            </p:stCondLst>
                            <p:childTnLst>
                              <p:par>
                                <p:cTn id="13" presetID="10" presetClass="entr" presetSubtype="0" fill="hold"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nodeType="afterGroup">
                            <p:stCondLst>
                              <p:cond delay="1500"/>
                            </p:stCondLst>
                            <p:childTnLst>
                              <p:par>
                                <p:cTn id="17" presetID="42" presetClass="path" presetSubtype="0" accel="50000" decel="50000" autoRev="1" fill="hold" nodeType="afterEffect">
                                  <p:stCondLst>
                                    <p:cond delay="2000"/>
                                  </p:stCondLst>
                                  <p:childTnLst>
                                    <p:animMotion origin="layout" path="M -1.38889E-6 9.3432E-7 L 0.00156 0.06707 " pathEditMode="relative" rAng="0" ptsTypes="AA">
                                      <p:cBhvr>
                                        <p:cTn id="18" dur="2000" fill="hold"/>
                                        <p:tgtEl>
                                          <p:spTgt spid="12"/>
                                        </p:tgtEl>
                                        <p:attrNameLst>
                                          <p:attrName>ppt_x</p:attrName>
                                          <p:attrName>ppt_y</p:attrName>
                                        </p:attrNameLst>
                                      </p:cBhvr>
                                      <p:rCtr x="100" y="3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2593975" y="0"/>
            <a:ext cx="6550025" cy="828675"/>
          </a:xfrm>
        </p:spPr>
        <p:txBody>
          <a:bodyPr/>
          <a:lstStyle/>
          <a:p>
            <a:pPr>
              <a:defRPr/>
            </a:pPr>
            <a:r>
              <a:rPr>
                <a:effectLst>
                  <a:outerShdw blurRad="38100" dist="38100" dir="2700000" algn="tl">
                    <a:srgbClr val="C0C0C0"/>
                  </a:outerShdw>
                </a:effectLst>
              </a:rPr>
              <a:t>Access to Webinar Resources</a:t>
            </a:r>
          </a:p>
        </p:txBody>
      </p:sp>
      <p:pic>
        <p:nvPicPr>
          <p:cNvPr id="24579" name="Picture 4"/>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63493" name="Picture 5"/>
          <p:cNvPicPr>
            <a:picLocks noChangeAspect="1" noChangeArrowheads="1"/>
          </p:cNvPicPr>
          <p:nvPr/>
        </p:nvPicPr>
        <p:blipFill>
          <a:blip r:embed="rId5" cstate="print"/>
          <a:srcRect l="417" t="15891" r="1584" b="8557"/>
          <a:stretch>
            <a:fillRect/>
          </a:stretch>
        </p:blipFill>
        <p:spPr bwMode="auto">
          <a:xfrm>
            <a:off x="0" y="0"/>
            <a:ext cx="9144000" cy="6858000"/>
          </a:xfrm>
          <a:prstGeom prst="rect">
            <a:avLst/>
          </a:prstGeom>
          <a:noFill/>
          <a:ln w="9525">
            <a:noFill/>
            <a:miter lim="800000"/>
            <a:headEnd/>
            <a:tailEnd/>
          </a:ln>
        </p:spPr>
      </p:pic>
      <p:pic>
        <p:nvPicPr>
          <p:cNvPr id="63492" name="Picture 4" descr="pointing_finger_01_png"/>
          <p:cNvPicPr>
            <a:picLocks noChangeAspect="1" noChangeArrowheads="1"/>
          </p:cNvPicPr>
          <p:nvPr/>
        </p:nvPicPr>
        <p:blipFill>
          <a:blip r:embed="rId6" cstate="print"/>
          <a:srcRect/>
          <a:stretch>
            <a:fillRect/>
          </a:stretch>
        </p:blipFill>
        <p:spPr bwMode="auto">
          <a:xfrm rot="3345554">
            <a:off x="6639719" y="486569"/>
            <a:ext cx="1001713" cy="1158875"/>
          </a:xfrm>
          <a:prstGeom prst="rect">
            <a:avLst/>
          </a:prstGeom>
          <a:noFill/>
          <a:ln w="9525">
            <a:noFill/>
            <a:miter lim="800000"/>
            <a:headEnd/>
            <a:tailEnd/>
          </a:ln>
        </p:spPr>
      </p:pic>
      <p:pic>
        <p:nvPicPr>
          <p:cNvPr id="63494" name="Picture 6"/>
          <p:cNvPicPr>
            <a:picLocks noChangeAspect="1" noChangeArrowheads="1"/>
          </p:cNvPicPr>
          <p:nvPr/>
        </p:nvPicPr>
        <p:blipFill>
          <a:blip r:embed="rId7" cstate="print"/>
          <a:srcRect t="15558" r="1584" b="8557"/>
          <a:stretch>
            <a:fillRect/>
          </a:stretch>
        </p:blipFill>
        <p:spPr bwMode="auto">
          <a:xfrm>
            <a:off x="0" y="0"/>
            <a:ext cx="9182100" cy="6858000"/>
          </a:xfrm>
          <a:prstGeom prst="rect">
            <a:avLst/>
          </a:prstGeom>
          <a:noFill/>
          <a:ln w="9525">
            <a:noFill/>
            <a:miter lim="800000"/>
            <a:headEnd/>
            <a:tailEnd/>
          </a:ln>
        </p:spPr>
      </p:pic>
      <p:pic>
        <p:nvPicPr>
          <p:cNvPr id="66572" name="Picture 12" descr="Communities_Edited"/>
          <p:cNvPicPr>
            <a:picLocks noChangeAspect="1" noChangeArrowheads="1"/>
          </p:cNvPicPr>
          <p:nvPr/>
        </p:nvPicPr>
        <p:blipFill>
          <a:blip r:embed="rId8" cstate="print"/>
          <a:srcRect r="18112" b="45694"/>
          <a:stretch>
            <a:fillRect/>
          </a:stretch>
        </p:blipFill>
        <p:spPr bwMode="auto">
          <a:xfrm>
            <a:off x="6189663" y="3006725"/>
            <a:ext cx="2273300" cy="3857625"/>
          </a:xfrm>
          <a:prstGeom prst="rect">
            <a:avLst/>
          </a:prstGeom>
          <a:noFill/>
          <a:ln w="9525">
            <a:noFill/>
            <a:miter lim="800000"/>
            <a:headEnd/>
            <a:tailEnd/>
          </a:ln>
        </p:spPr>
      </p:pic>
      <p:pic>
        <p:nvPicPr>
          <p:cNvPr id="63495" name="Picture 7" descr="pointing_finger_01_png"/>
          <p:cNvPicPr>
            <a:picLocks noChangeAspect="1" noChangeArrowheads="1"/>
          </p:cNvPicPr>
          <p:nvPr/>
        </p:nvPicPr>
        <p:blipFill>
          <a:blip r:embed="rId9" cstate="print"/>
          <a:srcRect/>
          <a:stretch>
            <a:fillRect/>
          </a:stretch>
        </p:blipFill>
        <p:spPr bwMode="auto">
          <a:xfrm rot="7018685">
            <a:off x="4129088" y="1643062"/>
            <a:ext cx="1193800" cy="1381125"/>
          </a:xfrm>
          <a:prstGeom prst="rect">
            <a:avLst/>
          </a:prstGeom>
          <a:noFill/>
          <a:ln w="9525">
            <a:noFill/>
            <a:miter lim="800000"/>
            <a:headEnd/>
            <a:tailEnd/>
          </a:ln>
        </p:spPr>
      </p:pic>
      <p:pic>
        <p:nvPicPr>
          <p:cNvPr id="24586" name="Picture 4"/>
          <p:cNvPicPr>
            <a:picLocks noChangeAspect="1"/>
          </p:cNvPicPr>
          <p:nvPr/>
        </p:nvPicPr>
        <p:blipFill>
          <a:blip r:embed="rId3" cstate="print"/>
          <a:srcRect t="5042" r="72076" b="80807"/>
          <a:stretch>
            <a:fillRect/>
          </a:stretch>
        </p:blipFill>
        <p:spPr bwMode="auto">
          <a:xfrm>
            <a:off x="38100" y="407988"/>
            <a:ext cx="2554288" cy="971550"/>
          </a:xfrm>
          <a:prstGeom prst="rect">
            <a:avLst/>
          </a:prstGeom>
          <a:noFill/>
          <a:ln w="9525">
            <a:noFill/>
            <a:miter lim="800000"/>
            <a:headEnd/>
            <a:tailEnd/>
          </a:ln>
        </p:spPr>
      </p:pic>
      <p:sp>
        <p:nvSpPr>
          <p:cNvPr id="63496" name="Text Box 8"/>
          <p:cNvSpPr txBox="1">
            <a:spLocks noChangeArrowheads="1"/>
          </p:cNvSpPr>
          <p:nvPr/>
        </p:nvSpPr>
        <p:spPr bwMode="auto">
          <a:xfrm>
            <a:off x="0" y="0"/>
            <a:ext cx="9182100" cy="1463675"/>
          </a:xfrm>
          <a:prstGeom prst="rect">
            <a:avLst/>
          </a:prstGeom>
          <a:solidFill>
            <a:schemeClr val="bg1"/>
          </a:solidFill>
          <a:ln w="9525">
            <a:noFill/>
            <a:miter lim="800000"/>
            <a:headEnd/>
            <a:tailEnd/>
          </a:ln>
          <a:effectLst/>
        </p:spPr>
        <p:txBody>
          <a:bodyPr>
            <a:spAutoFit/>
          </a:bodyPr>
          <a:lstStyle/>
          <a:p>
            <a:pPr algn="ctr">
              <a:defRPr/>
            </a:pPr>
            <a:r>
              <a:rPr lang="en-US" sz="3000" b="1" dirty="0">
                <a:effectLst>
                  <a:outerShdw blurRad="38100" dist="38100" dir="2700000" algn="tl">
                    <a:srgbClr val="C0C0C0"/>
                  </a:outerShdw>
                </a:effectLst>
              </a:rPr>
              <a:t>WEBINAR RESOURCES: </a:t>
            </a:r>
          </a:p>
          <a:p>
            <a:pPr algn="ctr">
              <a:defRPr/>
            </a:pPr>
            <a:r>
              <a:rPr lang="en-US" sz="3000" b="1" dirty="0"/>
              <a:t>Recordings and transcripts are available within 2 business days after the event.</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fade">
                                      <p:cBhvr>
                                        <p:cTn id="7" dur="1000"/>
                                        <p:tgtEl>
                                          <p:spTgt spid="63492"/>
                                        </p:tgtEl>
                                      </p:cBhvr>
                                    </p:animEffect>
                                  </p:childTnLst>
                                </p:cTn>
                              </p:par>
                            </p:childTnLst>
                          </p:cTn>
                        </p:par>
                        <p:par>
                          <p:cTn id="8" fill="hold" nodeType="afterGroup">
                            <p:stCondLst>
                              <p:cond delay="1000"/>
                            </p:stCondLst>
                            <p:childTnLst>
                              <p:par>
                                <p:cTn id="9" presetID="63" presetClass="path" presetSubtype="0" accel="50000" decel="50000" fill="hold" nodeType="afterEffect">
                                  <p:stCondLst>
                                    <p:cond delay="0"/>
                                  </p:stCondLst>
                                  <p:childTnLst>
                                    <p:animMotion origin="layout" path="M 8.33333E-7 4.44444E-6 L 0.09132 -0.07362 " pathEditMode="relative" rAng="0" ptsTypes="AA">
                                      <p:cBhvr>
                                        <p:cTn id="10" dur="2000" fill="hold"/>
                                        <p:tgtEl>
                                          <p:spTgt spid="63492"/>
                                        </p:tgtEl>
                                        <p:attrNameLst>
                                          <p:attrName>ppt_x</p:attrName>
                                          <p:attrName>ppt_y</p:attrName>
                                        </p:attrNameLst>
                                      </p:cBhvr>
                                      <p:rCtr x="46" y="-37"/>
                                    </p:animMotion>
                                  </p:childTnLst>
                                </p:cTn>
                              </p:par>
                            </p:childTnLst>
                          </p:cTn>
                        </p:par>
                        <p:par>
                          <p:cTn id="11" fill="hold" nodeType="afterGroup">
                            <p:stCondLst>
                              <p:cond delay="30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nodeType="afterGroup">
                            <p:stCondLst>
                              <p:cond delay="3000"/>
                            </p:stCondLst>
                            <p:childTnLst>
                              <p:par>
                                <p:cTn id="15" presetID="8" presetClass="emph" presetSubtype="0" fill="hold" nodeType="afterEffect">
                                  <p:stCondLst>
                                    <p:cond delay="0"/>
                                  </p:stCondLst>
                                  <p:childTnLst>
                                    <p:animRot by="3600000">
                                      <p:cBhvr>
                                        <p:cTn id="16" dur="2000" fill="hold"/>
                                        <p:tgtEl>
                                          <p:spTgt spid="63492"/>
                                        </p:tgtEl>
                                        <p:attrNameLst>
                                          <p:attrName>r</p:attrName>
                                        </p:attrNameLst>
                                      </p:cBhvr>
                                    </p:animRot>
                                  </p:childTnLst>
                                </p:cTn>
                              </p:par>
                              <p:par>
                                <p:cTn id="17" presetID="35" presetClass="path" presetSubtype="0" accel="50000" decel="50000" fill="hold" nodeType="withEffect">
                                  <p:stCondLst>
                                    <p:cond delay="0"/>
                                  </p:stCondLst>
                                  <p:childTnLst>
                                    <p:animMotion origin="layout" path="M 0.09132 -0.07362 L -0.46215 0.27361 " pathEditMode="relative" rAng="0" ptsTypes="AA">
                                      <p:cBhvr>
                                        <p:cTn id="18" dur="2000" fill="hold"/>
                                        <p:tgtEl>
                                          <p:spTgt spid="63492"/>
                                        </p:tgtEl>
                                        <p:attrNameLst>
                                          <p:attrName>ppt_x</p:attrName>
                                          <p:attrName>ppt_y</p:attrName>
                                        </p:attrNameLst>
                                      </p:cBhvr>
                                      <p:rCtr x="-277" y="174"/>
                                    </p:animMotion>
                                  </p:childTnLst>
                                </p:cTn>
                              </p:par>
                            </p:childTnLst>
                          </p:cTn>
                        </p:par>
                        <p:par>
                          <p:cTn id="19" fill="hold" nodeType="afterGroup">
                            <p:stCondLst>
                              <p:cond delay="5000"/>
                            </p:stCondLst>
                            <p:childTnLst>
                              <p:par>
                                <p:cTn id="20" presetID="42" presetClass="path" presetSubtype="0" accel="50000" decel="50000" fill="hold" nodeType="afterEffect">
                                  <p:stCondLst>
                                    <p:cond delay="0"/>
                                  </p:stCondLst>
                                  <p:childTnLst>
                                    <p:animMotion origin="layout" path="M -0.46216 0.27361 L -0.46233 0.38564 " pathEditMode="relative" rAng="0" ptsTypes="AA">
                                      <p:cBhvr>
                                        <p:cTn id="21" dur="2000" fill="hold"/>
                                        <p:tgtEl>
                                          <p:spTgt spid="63492"/>
                                        </p:tgtEl>
                                        <p:attrNameLst>
                                          <p:attrName>ppt_x</p:attrName>
                                          <p:attrName>ppt_y</p:attrName>
                                        </p:attrNameLst>
                                      </p:cBhvr>
                                      <p:rCtr x="0" y="56"/>
                                    </p:animMotion>
                                  </p:childTnLst>
                                </p:cTn>
                              </p:par>
                            </p:childTnLst>
                          </p:cTn>
                        </p:par>
                        <p:par>
                          <p:cTn id="22" fill="hold" nodeType="afterGroup">
                            <p:stCondLst>
                              <p:cond delay="7000"/>
                            </p:stCondLst>
                            <p:childTnLst>
                              <p:par>
                                <p:cTn id="23" presetID="63" presetClass="path" presetSubtype="0" accel="50000" decel="50000" fill="hold" nodeType="afterEffect">
                                  <p:stCondLst>
                                    <p:cond delay="0"/>
                                  </p:stCondLst>
                                  <p:childTnLst>
                                    <p:animMotion origin="layout" path="M -0.46233 0.38564 L -0.26754 0.47986 " pathEditMode="relative" rAng="0" ptsTypes="AA">
                                      <p:cBhvr>
                                        <p:cTn id="24" dur="2000" fill="hold"/>
                                        <p:tgtEl>
                                          <p:spTgt spid="63492"/>
                                        </p:tgtEl>
                                        <p:attrNameLst>
                                          <p:attrName>ppt_x</p:attrName>
                                          <p:attrName>ppt_y</p:attrName>
                                        </p:attrNameLst>
                                      </p:cBhvr>
                                      <p:rCtr x="97" y="47"/>
                                    </p:animMotion>
                                  </p:childTnLst>
                                </p:cTn>
                              </p:par>
                            </p:childTnLst>
                          </p:cTn>
                        </p:par>
                        <p:par>
                          <p:cTn id="25" fill="hold" nodeType="afterGroup">
                            <p:stCondLst>
                              <p:cond delay="9000"/>
                            </p:stCondLst>
                            <p:childTnLst>
                              <p:par>
                                <p:cTn id="26" presetID="1" presetClass="exit" presetSubtype="0" fill="hold" nodeType="afterEffect">
                                  <p:stCondLst>
                                    <p:cond delay="0"/>
                                  </p:stCondLst>
                                  <p:childTnLst>
                                    <p:set>
                                      <p:cBhvr>
                                        <p:cTn id="27" dur="1" fill="hold">
                                          <p:stCondLst>
                                            <p:cond delay="0"/>
                                          </p:stCondLst>
                                        </p:cTn>
                                        <p:tgtEl>
                                          <p:spTgt spid="63492"/>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63493"/>
                                        </p:tgtEl>
                                        <p:attrNameLst>
                                          <p:attrName>style.visibility</p:attrName>
                                        </p:attrNameLst>
                                      </p:cBhvr>
                                      <p:to>
                                        <p:strVal val="visible"/>
                                      </p:to>
                                    </p:set>
                                  </p:childTnLst>
                                </p:cTn>
                              </p:par>
                            </p:childTnLst>
                          </p:cTn>
                        </p:par>
                        <p:par>
                          <p:cTn id="30" fill="hold" nodeType="afterGroup">
                            <p:stCondLst>
                              <p:cond delay="9000"/>
                            </p:stCondLst>
                            <p:childTnLst>
                              <p:par>
                                <p:cTn id="31" presetID="1" presetClass="entr" presetSubtype="0" fill="hold" nodeType="afterEffect">
                                  <p:stCondLst>
                                    <p:cond delay="0"/>
                                  </p:stCondLst>
                                  <p:childTnLst>
                                    <p:set>
                                      <p:cBhvr>
                                        <p:cTn id="32" dur="1" fill="hold">
                                          <p:stCondLst>
                                            <p:cond delay="0"/>
                                          </p:stCondLst>
                                        </p:cTn>
                                        <p:tgtEl>
                                          <p:spTgt spid="66572"/>
                                        </p:tgtEl>
                                        <p:attrNameLst>
                                          <p:attrName>style.visibility</p:attrName>
                                        </p:attrNameLst>
                                      </p:cBhvr>
                                      <p:to>
                                        <p:strVal val="visible"/>
                                      </p:to>
                                    </p:set>
                                  </p:childTnLst>
                                </p:cTn>
                              </p:par>
                              <p:par>
                                <p:cTn id="33" presetID="10" presetClass="entr" presetSubtype="0" fill="hold" nodeType="withEffect">
                                  <p:stCondLst>
                                    <p:cond delay="500"/>
                                  </p:stCondLst>
                                  <p:childTnLst>
                                    <p:set>
                                      <p:cBhvr>
                                        <p:cTn id="34" dur="1" fill="hold">
                                          <p:stCondLst>
                                            <p:cond delay="0"/>
                                          </p:stCondLst>
                                        </p:cTn>
                                        <p:tgtEl>
                                          <p:spTgt spid="63495"/>
                                        </p:tgtEl>
                                        <p:attrNameLst>
                                          <p:attrName>style.visibility</p:attrName>
                                        </p:attrNameLst>
                                      </p:cBhvr>
                                      <p:to>
                                        <p:strVal val="visible"/>
                                      </p:to>
                                    </p:set>
                                    <p:animEffect transition="in" filter="fade">
                                      <p:cBhvr>
                                        <p:cTn id="35" dur="1000"/>
                                        <p:tgtEl>
                                          <p:spTgt spid="63495"/>
                                        </p:tgtEl>
                                      </p:cBhvr>
                                    </p:animEffect>
                                  </p:childTnLst>
                                </p:cTn>
                              </p:par>
                            </p:childTnLst>
                          </p:cTn>
                        </p:par>
                        <p:par>
                          <p:cTn id="36" fill="hold" nodeType="afterGroup">
                            <p:stCondLst>
                              <p:cond delay="10500"/>
                            </p:stCondLst>
                            <p:childTnLst>
                              <p:par>
                                <p:cTn id="37" presetID="10" presetClass="entr" presetSubtype="0" fill="hold" grpId="0" nodeType="afterEffect">
                                  <p:stCondLst>
                                    <p:cond delay="0"/>
                                  </p:stCondLst>
                                  <p:childTnLst>
                                    <p:set>
                                      <p:cBhvr>
                                        <p:cTn id="38" dur="1" fill="hold">
                                          <p:stCondLst>
                                            <p:cond delay="0"/>
                                          </p:stCondLst>
                                        </p:cTn>
                                        <p:tgtEl>
                                          <p:spTgt spid="63496"/>
                                        </p:tgtEl>
                                        <p:attrNameLst>
                                          <p:attrName>style.visibility</p:attrName>
                                        </p:attrNameLst>
                                      </p:cBhvr>
                                      <p:to>
                                        <p:strVal val="visible"/>
                                      </p:to>
                                    </p:set>
                                    <p:animEffect transition="in" filter="fade">
                                      <p:cBhvr>
                                        <p:cTn id="39" dur="2000"/>
                                        <p:tgtEl>
                                          <p:spTgt spid="63496"/>
                                        </p:tgtEl>
                                      </p:cBhvr>
                                    </p:animEffect>
                                  </p:childTnLst>
                                </p:cTn>
                              </p:par>
                            </p:childTnLst>
                          </p:cTn>
                        </p:par>
                        <p:par>
                          <p:cTn id="40" fill="hold" nodeType="afterGroup">
                            <p:stCondLst>
                              <p:cond delay="12500"/>
                            </p:stCondLst>
                            <p:childTnLst>
                              <p:par>
                                <p:cTn id="41" presetID="0" presetClass="path" presetSubtype="0" accel="50000" decel="50000" fill="hold" nodeType="afterEffect">
                                  <p:stCondLst>
                                    <p:cond delay="0"/>
                                  </p:stCondLst>
                                  <p:childTnLst>
                                    <p:animMotion origin="layout" path="M -2.77778E-7 2.22222E-6 L 0.03646 0.08055 " pathEditMode="relative" rAng="0" ptsTypes="AA">
                                      <p:cBhvr>
                                        <p:cTn id="42" dur="2000" fill="hold"/>
                                        <p:tgtEl>
                                          <p:spTgt spid="63495"/>
                                        </p:tgtEl>
                                        <p:attrNameLst>
                                          <p:attrName>ppt_x</p:attrName>
                                          <p:attrName>ppt_y</p:attrName>
                                        </p:attrNameLst>
                                      </p:cBhvr>
                                      <p:rCtr x="18" y="40"/>
                                    </p:animMotion>
                                  </p:childTnLst>
                                </p:cTn>
                              </p:par>
                              <p:par>
                                <p:cTn id="43" presetID="6" presetClass="emph" presetSubtype="0" fill="hold" nodeType="withEffect">
                                  <p:stCondLst>
                                    <p:cond delay="0"/>
                                  </p:stCondLst>
                                  <p:childTnLst>
                                    <p:animScale>
                                      <p:cBhvr>
                                        <p:cTn id="44" dur="2000" fill="hold"/>
                                        <p:tgtEl>
                                          <p:spTgt spid="63495"/>
                                        </p:tgtEl>
                                      </p:cBhvr>
                                      <p:by x="80000" y="80000"/>
                                    </p:animScale>
                                  </p:childTnLst>
                                </p:cTn>
                              </p:par>
                            </p:childTnLst>
                          </p:cTn>
                        </p:par>
                        <p:par>
                          <p:cTn id="45" fill="hold" nodeType="afterGroup">
                            <p:stCondLst>
                              <p:cond delay="14500"/>
                            </p:stCondLst>
                            <p:childTnLst>
                              <p:par>
                                <p:cTn id="46" presetID="1" presetClass="entr" presetSubtype="0" fill="hold" nodeType="afterEffect">
                                  <p:stCondLst>
                                    <p:cond delay="500"/>
                                  </p:stCondLst>
                                  <p:childTnLst>
                                    <p:set>
                                      <p:cBhvr>
                                        <p:cTn id="47" dur="1" fill="hold">
                                          <p:stCondLst>
                                            <p:cond delay="0"/>
                                          </p:stCondLst>
                                        </p:cTn>
                                        <p:tgtEl>
                                          <p:spTgt spid="63494"/>
                                        </p:tgtEl>
                                        <p:attrNameLst>
                                          <p:attrName>style.visibility</p:attrName>
                                        </p:attrNameLst>
                                      </p:cBhvr>
                                      <p:to>
                                        <p:strVal val="visible"/>
                                      </p:to>
                                    </p:set>
                                  </p:childTnLst>
                                </p:cTn>
                              </p:par>
                            </p:childTnLst>
                          </p:cTn>
                        </p:par>
                        <p:par>
                          <p:cTn id="48" fill="hold" nodeType="afterGroup">
                            <p:stCondLst>
                              <p:cond delay="15000"/>
                            </p:stCondLst>
                            <p:childTnLst>
                              <p:par>
                                <p:cTn id="49" presetID="0" presetClass="path" presetSubtype="0" accel="50000" decel="50000" fill="hold" nodeType="afterEffect">
                                  <p:stCondLst>
                                    <p:cond delay="0"/>
                                  </p:stCondLst>
                                  <p:childTnLst>
                                    <p:animMotion origin="layout" path="M 0.03924 0.08171 L -0.45729 0.14653 " pathEditMode="relative" rAng="0" ptsTypes="AA">
                                      <p:cBhvr>
                                        <p:cTn id="50" dur="2000" fill="hold"/>
                                        <p:tgtEl>
                                          <p:spTgt spid="63495"/>
                                        </p:tgtEl>
                                        <p:attrNameLst>
                                          <p:attrName>ppt_x</p:attrName>
                                          <p:attrName>ppt_y</p:attrName>
                                        </p:attrNameLst>
                                      </p:cBhvr>
                                      <p:rCtr x="-248" y="32"/>
                                    </p:animMotion>
                                  </p:childTnLst>
                                </p:cTn>
                              </p:par>
                              <p:par>
                                <p:cTn id="51" presetID="6" presetClass="emph" presetSubtype="0" fill="hold" nodeType="withEffect">
                                  <p:stCondLst>
                                    <p:cond delay="0"/>
                                  </p:stCondLst>
                                  <p:childTnLst>
                                    <p:animScale>
                                      <p:cBhvr>
                                        <p:cTn id="52" dur="2000" fill="hold"/>
                                        <p:tgtEl>
                                          <p:spTgt spid="63495"/>
                                        </p:tgtEl>
                                      </p:cBhvr>
                                      <p:by x="70000" y="70000"/>
                                    </p:animScale>
                                  </p:childTnLst>
                                </p:cTn>
                              </p:par>
                              <p:par>
                                <p:cTn id="53" presetID="8" presetClass="emph" presetSubtype="0" fill="hold" nodeType="withEffect">
                                  <p:stCondLst>
                                    <p:cond delay="0"/>
                                  </p:stCondLst>
                                  <p:childTnLst>
                                    <p:animRot by="1200000">
                                      <p:cBhvr>
                                        <p:cTn id="54" dur="2000" fill="hold"/>
                                        <p:tgtEl>
                                          <p:spTgt spid="63495"/>
                                        </p:tgtEl>
                                        <p:attrNameLst>
                                          <p:attrName>r</p:attrName>
                                        </p:attrNameLst>
                                      </p:cBhvr>
                                    </p:animRot>
                                  </p:childTnLst>
                                </p:cTn>
                              </p:par>
                            </p:childTnLst>
                          </p:cTn>
                        </p:par>
                        <p:par>
                          <p:cTn id="55" fill="hold" nodeType="afterGroup">
                            <p:stCondLst>
                              <p:cond delay="17000"/>
                            </p:stCondLst>
                            <p:childTnLst>
                              <p:par>
                                <p:cTn id="56" presetID="0" presetClass="path" presetSubtype="0" accel="50000" decel="50000" fill="hold" nodeType="afterEffect">
                                  <p:stCondLst>
                                    <p:cond delay="1000"/>
                                  </p:stCondLst>
                                  <p:childTnLst>
                                    <p:animMotion origin="layout" path="M -0.45729 0.14653 L -0.3559 0.14653 " pathEditMode="relative" ptsTypes="AA">
                                      <p:cBhvr>
                                        <p:cTn id="57" dur="2000" fill="hold"/>
                                        <p:tgtEl>
                                          <p:spTgt spid="6349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p:txBody>
          <a:bodyPr/>
          <a:lstStyle/>
          <a:p>
            <a:endParaRPr lang="en-US" smtClean="0"/>
          </a:p>
        </p:txBody>
      </p:sp>
      <p:sp>
        <p:nvSpPr>
          <p:cNvPr id="294914" name="Rectangle 2"/>
          <p:cNvSpPr>
            <a:spLocks noChangeArrowheads="1"/>
          </p:cNvSpPr>
          <p:nvPr/>
        </p:nvSpPr>
        <p:spPr bwMode="auto">
          <a:xfrm>
            <a:off x="2593975" y="0"/>
            <a:ext cx="6550025" cy="8286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r">
              <a:lnSpc>
                <a:spcPct val="90000"/>
              </a:lnSpc>
              <a:spcBef>
                <a:spcPct val="30000"/>
              </a:spcBef>
              <a:defRPr/>
            </a:pPr>
            <a:r>
              <a:rPr lang="en-US" sz="3200" b="1">
                <a:solidFill>
                  <a:srgbClr val="CC0000"/>
                </a:solidFill>
                <a:effectLst>
                  <a:outerShdw blurRad="38100" dist="38100" dir="2700000" algn="tl">
                    <a:srgbClr val="000000"/>
                  </a:outerShdw>
                </a:effectLst>
              </a:rPr>
              <a:t>Stay Informed, Get Connected!</a:t>
            </a:r>
          </a:p>
        </p:txBody>
      </p:sp>
      <p:pic>
        <p:nvPicPr>
          <p:cNvPr id="25604" name="Picture 2"/>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7" name="Picture 7" descr="pointing_finger_01_png"/>
          <p:cNvPicPr>
            <a:picLocks noChangeAspect="1" noChangeArrowheads="1"/>
          </p:cNvPicPr>
          <p:nvPr/>
        </p:nvPicPr>
        <p:blipFill>
          <a:blip r:embed="rId4" cstate="print"/>
          <a:srcRect/>
          <a:stretch>
            <a:fillRect/>
          </a:stretch>
        </p:blipFill>
        <p:spPr bwMode="auto">
          <a:xfrm>
            <a:off x="144463" y="1643063"/>
            <a:ext cx="1193800" cy="1381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nodeType="afterGroup">
                            <p:stCondLst>
                              <p:cond delay="500"/>
                            </p:stCondLst>
                            <p:childTnLst>
                              <p:par>
                                <p:cTn id="9" presetID="63" presetClass="path" presetSubtype="0" accel="50000" decel="50000" fill="hold" nodeType="afterEffect">
                                  <p:stCondLst>
                                    <p:cond delay="0"/>
                                  </p:stCondLst>
                                  <p:childTnLst>
                                    <p:animMotion origin="layout" path="M 3.61111E-6 -2.99722E-6 L 0.05607 -0.00208 " pathEditMode="relative" rAng="0" ptsTypes="AA">
                                      <p:cBhvr>
                                        <p:cTn id="10" dur="2000" fill="hold"/>
                                        <p:tgtEl>
                                          <p:spTgt spid="17"/>
                                        </p:tgtEl>
                                        <p:attrNameLst>
                                          <p:attrName>ppt_x</p:attrName>
                                          <p:attrName>ppt_y</p:attrName>
                                        </p:attrNameLst>
                                      </p:cBhvr>
                                      <p:rCtr x="28" y="-1"/>
                                    </p:animMotion>
                                  </p:childTnLst>
                                </p:cTn>
                              </p:par>
                            </p:childTnLst>
                          </p:cTn>
                        </p:par>
                        <p:par>
                          <p:cTn id="11" fill="hold" nodeType="afterGroup">
                            <p:stCondLst>
                              <p:cond delay="2500"/>
                            </p:stCondLst>
                            <p:childTnLst>
                              <p:par>
                                <p:cTn id="12" presetID="63" presetClass="path" presetSubtype="0" accel="50000" decel="50000" fill="hold" nodeType="afterEffect">
                                  <p:stCondLst>
                                    <p:cond delay="0"/>
                                  </p:stCondLst>
                                  <p:childTnLst>
                                    <p:animMotion origin="layout" path="M 0.05607 -0.00208 L 0.10781 -0.00208 " pathEditMode="relative" rAng="0" ptsTypes="AA">
                                      <p:cBhvr>
                                        <p:cTn id="13" dur="2000" fill="hold"/>
                                        <p:tgtEl>
                                          <p:spTgt spid="17"/>
                                        </p:tgtEl>
                                        <p:attrNameLst>
                                          <p:attrName>ppt_x</p:attrName>
                                          <p:attrName>ppt_y</p:attrName>
                                        </p:attrNameLst>
                                      </p:cBhvr>
                                      <p:rCtr x="26" y="0"/>
                                    </p:animMotion>
                                  </p:childTnLst>
                                </p:cTn>
                              </p:par>
                            </p:childTnLst>
                          </p:cTn>
                        </p:par>
                        <p:par>
                          <p:cTn id="14" fill="hold" nodeType="afterGroup">
                            <p:stCondLst>
                              <p:cond delay="4500"/>
                            </p:stCondLst>
                            <p:childTnLst>
                              <p:par>
                                <p:cTn id="15" presetID="63" presetClass="path" presetSubtype="0" accel="50000" decel="50000" fill="hold" nodeType="afterEffect">
                                  <p:stCondLst>
                                    <p:cond delay="0"/>
                                  </p:stCondLst>
                                  <p:childTnLst>
                                    <p:animMotion origin="layout" path="M 0.10781 -0.00208 L 0.15781 -0.00208 " pathEditMode="relative" rAng="0" ptsTypes="AA">
                                      <p:cBhvr>
                                        <p:cTn id="16" dur="2000" fill="hold"/>
                                        <p:tgtEl>
                                          <p:spTgt spid="17"/>
                                        </p:tgtEl>
                                        <p:attrNameLst>
                                          <p:attrName>ppt_x</p:attrName>
                                          <p:attrName>ppt_y</p:attrName>
                                        </p:attrNameLst>
                                      </p:cBhvr>
                                      <p:rCtr x="25" y="0"/>
                                    </p:animMotion>
                                  </p:childTnLst>
                                </p:cTn>
                              </p:par>
                            </p:childTnLst>
                          </p:cTn>
                        </p:par>
                        <p:par>
                          <p:cTn id="17" fill="hold" nodeType="afterGroup">
                            <p:stCondLst>
                              <p:cond delay="6500"/>
                            </p:stCondLst>
                            <p:childTnLst>
                              <p:par>
                                <p:cTn id="18" presetID="63" presetClass="path" presetSubtype="0" accel="50000" decel="50000" fill="hold" nodeType="afterEffect">
                                  <p:stCondLst>
                                    <p:cond delay="0"/>
                                  </p:stCondLst>
                                  <p:childTnLst>
                                    <p:animMotion origin="layout" path="M 0.15781 -0.00208 L 0.21371 -0.00208 " pathEditMode="relative" rAng="0" ptsTypes="AA">
                                      <p:cBhvr>
                                        <p:cTn id="19" dur="2000" fill="hold"/>
                                        <p:tgtEl>
                                          <p:spTgt spid="17"/>
                                        </p:tgtEl>
                                        <p:attrNameLst>
                                          <p:attrName>ppt_x</p:attrName>
                                          <p:attrName>ppt_y</p:attrName>
                                        </p:attrNameLst>
                                      </p:cBhvr>
                                      <p:rCtr x="28" y="0"/>
                                    </p:animMotion>
                                  </p:childTnLst>
                                </p:cTn>
                              </p:par>
                            </p:childTnLst>
                          </p:cTn>
                        </p:par>
                        <p:par>
                          <p:cTn id="20" fill="hold" nodeType="afterGroup">
                            <p:stCondLst>
                              <p:cond delay="8500"/>
                            </p:stCondLst>
                            <p:childTnLst>
                              <p:par>
                                <p:cTn id="21" presetID="63" presetClass="path" presetSubtype="0" accel="50000" decel="50000" fill="hold" nodeType="afterEffect">
                                  <p:stCondLst>
                                    <p:cond delay="0"/>
                                  </p:stCondLst>
                                  <p:childTnLst>
                                    <p:animMotion origin="layout" path="M 0.21371 -0.00208 L 0.27569 -0.00185 " pathEditMode="relative" rAng="0" ptsTypes="AA">
                                      <p:cBhvr>
                                        <p:cTn id="22" dur="2000" fill="hold"/>
                                        <p:tgtEl>
                                          <p:spTgt spid="17"/>
                                        </p:tgtEl>
                                        <p:attrNameLst>
                                          <p:attrName>ppt_x</p:attrName>
                                          <p:attrName>ppt_y</p:attrName>
                                        </p:attrNameLst>
                                      </p:cBhvr>
                                      <p:rCtr x="31" y="0"/>
                                    </p:animMotion>
                                  </p:childTnLst>
                                </p:cTn>
                              </p:par>
                            </p:childTnLst>
                          </p:cTn>
                        </p:par>
                        <p:par>
                          <p:cTn id="23" fill="hold" nodeType="afterGroup">
                            <p:stCondLst>
                              <p:cond delay="10500"/>
                            </p:stCondLst>
                            <p:childTnLst>
                              <p:par>
                                <p:cTn id="24" presetID="63" presetClass="path" presetSubtype="0" accel="50000" decel="50000" fill="hold" nodeType="afterEffect">
                                  <p:stCondLst>
                                    <p:cond delay="0"/>
                                  </p:stCondLst>
                                  <p:childTnLst>
                                    <p:animMotion origin="layout" path="M 0.27569 -0.00185 L 0.34062 -0.00185 " pathEditMode="relative" rAng="0" ptsTypes="AA">
                                      <p:cBhvr>
                                        <p:cTn id="25" dur="2000" fill="hold"/>
                                        <p:tgtEl>
                                          <p:spTgt spid="17"/>
                                        </p:tgtEl>
                                        <p:attrNameLst>
                                          <p:attrName>ppt_x</p:attrName>
                                          <p:attrName>ppt_y</p:attrName>
                                        </p:attrNameLst>
                                      </p:cBhvr>
                                      <p:rCtr x="3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8">
            <a:hlinkClick r:id="rId3"/>
          </p:cNvPr>
          <p:cNvSpPr>
            <a:spLocks noChangeArrowheads="1" noChangeShapeType="1" noTextEdit="1"/>
          </p:cNvSpPr>
          <p:nvPr/>
        </p:nvSpPr>
        <p:spPr bwMode="auto">
          <a:xfrm>
            <a:off x="1871663" y="3629025"/>
            <a:ext cx="5391150" cy="1917700"/>
          </a:xfrm>
          <a:prstGeom prst="rect">
            <a:avLst/>
          </a:prstGeom>
        </p:spPr>
        <p:txBody>
          <a:bodyPr wrap="none" fromWordArt="1">
            <a:prstTxWarp prst="textPlain">
              <a:avLst>
                <a:gd name="adj" fmla="val 50000"/>
              </a:avLst>
            </a:prstTxWarp>
          </a:bodyPr>
          <a:lstStyle/>
          <a:p>
            <a:pPr algn="ctr"/>
            <a:r>
              <a:rPr lang="en-US" sz="3600" b="1" i="1" kern="10">
                <a:ln w="9525">
                  <a:noFill/>
                  <a:round/>
                  <a:headEnd/>
                  <a:tailEnd/>
                </a:ln>
                <a:gradFill rotWithShape="1">
                  <a:gsLst>
                    <a:gs pos="0">
                      <a:srgbClr val="FFCC99"/>
                    </a:gs>
                    <a:gs pos="50000">
                      <a:srgbClr val="C20000"/>
                    </a:gs>
                    <a:gs pos="100000">
                      <a:srgbClr val="FFCC99"/>
                    </a:gs>
                  </a:gsLst>
                  <a:lin ang="5400000" scaled="1"/>
                </a:gradFill>
                <a:effectLst>
                  <a:outerShdw dist="35921" dir="2700000" algn="ctr" rotWithShape="0">
                    <a:srgbClr val="C0C0C0">
                      <a:alpha val="79999"/>
                    </a:srgbClr>
                  </a:outerShdw>
                </a:effectLst>
                <a:latin typeface="Impact"/>
              </a:rPr>
              <a:t>THANKS!</a:t>
            </a:r>
          </a:p>
        </p:txBody>
      </p:sp>
      <p:sp>
        <p:nvSpPr>
          <p:cNvPr id="26627" name="Text Box 6"/>
          <p:cNvSpPr txBox="1">
            <a:spLocks noChangeArrowheads="1"/>
          </p:cNvSpPr>
          <p:nvPr/>
        </p:nvSpPr>
        <p:spPr bwMode="auto">
          <a:xfrm>
            <a:off x="0" y="5630863"/>
            <a:ext cx="9144000" cy="641350"/>
          </a:xfrm>
          <a:prstGeom prst="rect">
            <a:avLst/>
          </a:prstGeom>
          <a:noFill/>
          <a:ln w="9525">
            <a:noFill/>
            <a:miter lim="800000"/>
            <a:headEnd/>
            <a:tailEnd/>
          </a:ln>
        </p:spPr>
        <p:txBody>
          <a:bodyPr>
            <a:spAutoFit/>
          </a:bodyPr>
          <a:lstStyle/>
          <a:p>
            <a:pPr algn="ctr">
              <a:spcBef>
                <a:spcPct val="50000"/>
              </a:spcBef>
            </a:pPr>
            <a:r>
              <a:rPr lang="en-US" sz="3600" b="1">
                <a:latin typeface="Tahoma" pitchFamily="34" charset="0"/>
                <a:hlinkClick r:id="rId3"/>
              </a:rPr>
              <a:t>www.workforce3one.org</a:t>
            </a:r>
            <a:r>
              <a:rPr lang="en-US" sz="3600" b="1">
                <a:latin typeface="Tahoma" pitchFamily="34" charset="0"/>
              </a:rPr>
              <a:t> </a:t>
            </a:r>
          </a:p>
        </p:txBody>
      </p:sp>
      <p:sp>
        <p:nvSpPr>
          <p:cNvPr id="20485" name="Rectangle 6"/>
          <p:cNvSpPr>
            <a:spLocks noChangeArrowheads="1"/>
          </p:cNvSpPr>
          <p:nvPr/>
        </p:nvSpPr>
        <p:spPr bwMode="auto">
          <a:xfrm>
            <a:off x="180975" y="1331913"/>
            <a:ext cx="8572500" cy="2035175"/>
          </a:xfrm>
          <a:prstGeom prst="rect">
            <a:avLst/>
          </a:prstGeom>
          <a:noFill/>
          <a:ln w="9525">
            <a:noFill/>
            <a:miter lim="800000"/>
            <a:headEnd/>
            <a:tailEnd/>
          </a:ln>
        </p:spPr>
        <p:txBody>
          <a:bodyPr>
            <a:spAutoFit/>
          </a:bodyPr>
          <a:lstStyle/>
          <a:p>
            <a:pPr>
              <a:spcAft>
                <a:spcPct val="25000"/>
              </a:spcAft>
            </a:pPr>
            <a:r>
              <a:rPr lang="en-US" sz="2800" b="1">
                <a:solidFill>
                  <a:srgbClr val="CC0000"/>
                </a:solidFill>
                <a:latin typeface="Tahoma" pitchFamily="34" charset="0"/>
              </a:rPr>
              <a:t>For more information about the Workforce Investment System:</a:t>
            </a:r>
          </a:p>
          <a:p>
            <a:pPr marL="463550" lvl="1" indent="-231775">
              <a:spcAft>
                <a:spcPct val="30000"/>
              </a:spcAft>
              <a:buClr>
                <a:srgbClr val="CC0000"/>
              </a:buClr>
              <a:buFont typeface="Wingdings" pitchFamily="2" charset="2"/>
              <a:buChar char="§"/>
            </a:pPr>
            <a:r>
              <a:rPr lang="en-US" sz="2800">
                <a:latin typeface="Tahoma" pitchFamily="34" charset="0"/>
              </a:rPr>
              <a:t>Visit </a:t>
            </a:r>
            <a:r>
              <a:rPr lang="en-US" sz="2800">
                <a:latin typeface="Tahoma" pitchFamily="34" charset="0"/>
                <a:hlinkClick r:id="rId4"/>
              </a:rPr>
              <a:t>www.careeronestop.org</a:t>
            </a:r>
            <a:endParaRPr lang="en-US" sz="2800">
              <a:latin typeface="Tahoma" pitchFamily="34" charset="0"/>
            </a:endParaRPr>
          </a:p>
          <a:p>
            <a:pPr marL="463550" lvl="1" indent="-231775">
              <a:buClr>
                <a:srgbClr val="CC0000"/>
              </a:buClr>
              <a:buFont typeface="Wingdings" pitchFamily="2" charset="2"/>
              <a:buChar char="§"/>
            </a:pPr>
            <a:r>
              <a:rPr lang="en-US" sz="2800">
                <a:latin typeface="Tahoma" pitchFamily="34" charset="0"/>
              </a:rPr>
              <a:t>Call 1-877-US2-JOBS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fade">
                                      <p:cBhvr>
                                        <p:cTn id="7" dur="1000"/>
                                        <p:tgtEl>
                                          <p:spTgt spid="2048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485">
                                            <p:txEl>
                                              <p:pRg st="1" end="1"/>
                                            </p:txEl>
                                          </p:spTgt>
                                        </p:tgtEl>
                                        <p:attrNameLst>
                                          <p:attrName>style.visibility</p:attrName>
                                        </p:attrNameLst>
                                      </p:cBhvr>
                                      <p:to>
                                        <p:strVal val="visible"/>
                                      </p:to>
                                    </p:set>
                                    <p:animEffect transition="in" filter="fade">
                                      <p:cBhvr>
                                        <p:cTn id="10" dur="1000"/>
                                        <p:tgtEl>
                                          <p:spTgt spid="2048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485">
                                            <p:txEl>
                                              <p:pRg st="2" end="2"/>
                                            </p:txEl>
                                          </p:spTgt>
                                        </p:tgtEl>
                                        <p:attrNameLst>
                                          <p:attrName>style.visibility</p:attrName>
                                        </p:attrNameLst>
                                      </p:cBhvr>
                                      <p:to>
                                        <p:strVal val="visible"/>
                                      </p:to>
                                    </p:set>
                                    <p:animEffect transition="in" filter="fade">
                                      <p:cBhvr>
                                        <p:cTn id="13" dur="1000"/>
                                        <p:tgtEl>
                                          <p:spTgt spid="204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idx="4294967295"/>
          </p:nvPr>
        </p:nvSpPr>
        <p:spPr>
          <a:xfrm>
            <a:off x="2593975" y="0"/>
            <a:ext cx="6550025" cy="1033463"/>
          </a:xfrm>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a:t>Practice</a:t>
            </a:r>
          </a:p>
        </p:txBody>
      </p:sp>
      <p:sp>
        <p:nvSpPr>
          <p:cNvPr id="7171" name="Rectangle 3"/>
          <p:cNvSpPr>
            <a:spLocks noChangeArrowheads="1"/>
          </p:cNvSpPr>
          <p:nvPr/>
        </p:nvSpPr>
        <p:spPr bwMode="auto">
          <a:xfrm>
            <a:off x="88900" y="1125538"/>
            <a:ext cx="9055100" cy="1554162"/>
          </a:xfrm>
          <a:prstGeom prst="rect">
            <a:avLst/>
          </a:prstGeom>
          <a:noFill/>
          <a:ln w="9525">
            <a:noFill/>
            <a:miter lim="800000"/>
            <a:headEnd/>
            <a:tailEnd/>
          </a:ln>
        </p:spPr>
        <p:txBody>
          <a:bodyPr>
            <a:spAutoFit/>
          </a:bodyPr>
          <a:lstStyle/>
          <a:p>
            <a:pPr algn="ctr">
              <a:spcBef>
                <a:spcPts val="600"/>
              </a:spcBef>
              <a:spcAft>
                <a:spcPts val="600"/>
              </a:spcAft>
            </a:pPr>
            <a:r>
              <a:rPr lang="en-US" sz="3200">
                <a:latin typeface="Tahoma" pitchFamily="34" charset="0"/>
                <a:sym typeface="Wingdings" pitchFamily="2" charset="2"/>
              </a:rPr>
              <a:t>In the </a:t>
            </a:r>
            <a:r>
              <a:rPr lang="en-US" sz="3200" b="1">
                <a:solidFill>
                  <a:srgbClr val="C20000"/>
                </a:solidFill>
                <a:latin typeface="Tahoma" pitchFamily="34" charset="0"/>
                <a:sym typeface="Wingdings" pitchFamily="2" charset="2"/>
              </a:rPr>
              <a:t>Chat Room</a:t>
            </a:r>
            <a:r>
              <a:rPr lang="en-US" sz="3200">
                <a:latin typeface="Tahoma" pitchFamily="34" charset="0"/>
                <a:sym typeface="Wingdings" pitchFamily="2" charset="2"/>
              </a:rPr>
              <a:t>, please type the name of your organization, your location, and how many people are attending with you today.</a:t>
            </a:r>
          </a:p>
        </p:txBody>
      </p:sp>
      <p:pic>
        <p:nvPicPr>
          <p:cNvPr id="8196" name="Picture 1"/>
          <p:cNvPicPr>
            <a:picLocks noChangeAspect="1"/>
          </p:cNvPicPr>
          <p:nvPr/>
        </p:nvPicPr>
        <p:blipFill>
          <a:blip r:embed="rId3" cstate="print"/>
          <a:srcRect/>
          <a:stretch>
            <a:fillRect/>
          </a:stretch>
        </p:blipFill>
        <p:spPr bwMode="auto">
          <a:xfrm>
            <a:off x="423863" y="2801938"/>
            <a:ext cx="8229600" cy="3865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2593975" y="0"/>
            <a:ext cx="6550025" cy="828675"/>
          </a:xfrm>
        </p:spPr>
        <p:txBody>
          <a:bodyPr/>
          <a:lstStyle/>
          <a:p>
            <a:pPr>
              <a:defRPr/>
            </a:pPr>
            <a:r>
              <a:rPr>
                <a:effectLst>
                  <a:outerShdw blurRad="38100" dist="38100" dir="2700000" algn="tl">
                    <a:srgbClr val="C0C0C0"/>
                  </a:outerShdw>
                </a:effectLst>
              </a:rPr>
              <a:t>Access to Webinar Resources</a:t>
            </a:r>
          </a:p>
        </p:txBody>
      </p:sp>
      <p:pic>
        <p:nvPicPr>
          <p:cNvPr id="11267" name="Picture 4"/>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63493" name="Picture 5"/>
          <p:cNvPicPr>
            <a:picLocks noChangeAspect="1" noChangeArrowheads="1"/>
          </p:cNvPicPr>
          <p:nvPr/>
        </p:nvPicPr>
        <p:blipFill>
          <a:blip r:embed="rId5" cstate="print"/>
          <a:srcRect l="417" t="15891" r="1584" b="8557"/>
          <a:stretch>
            <a:fillRect/>
          </a:stretch>
        </p:blipFill>
        <p:spPr bwMode="auto">
          <a:xfrm>
            <a:off x="0" y="0"/>
            <a:ext cx="9144000" cy="6858000"/>
          </a:xfrm>
          <a:prstGeom prst="rect">
            <a:avLst/>
          </a:prstGeom>
          <a:noFill/>
          <a:ln w="9525">
            <a:noFill/>
            <a:miter lim="800000"/>
            <a:headEnd/>
            <a:tailEnd/>
          </a:ln>
        </p:spPr>
      </p:pic>
      <p:pic>
        <p:nvPicPr>
          <p:cNvPr id="63492" name="Picture 4" descr="pointing_finger_01_png"/>
          <p:cNvPicPr>
            <a:picLocks noChangeAspect="1" noChangeArrowheads="1"/>
          </p:cNvPicPr>
          <p:nvPr/>
        </p:nvPicPr>
        <p:blipFill>
          <a:blip r:embed="rId6" cstate="print"/>
          <a:srcRect/>
          <a:stretch>
            <a:fillRect/>
          </a:stretch>
        </p:blipFill>
        <p:spPr bwMode="auto">
          <a:xfrm rot="3345554">
            <a:off x="6639719" y="486569"/>
            <a:ext cx="1001713" cy="1158875"/>
          </a:xfrm>
          <a:prstGeom prst="rect">
            <a:avLst/>
          </a:prstGeom>
          <a:noFill/>
          <a:ln w="9525">
            <a:noFill/>
            <a:miter lim="800000"/>
            <a:headEnd/>
            <a:tailEnd/>
          </a:ln>
        </p:spPr>
      </p:pic>
      <p:pic>
        <p:nvPicPr>
          <p:cNvPr id="63494" name="Picture 6"/>
          <p:cNvPicPr>
            <a:picLocks noChangeAspect="1" noChangeArrowheads="1"/>
          </p:cNvPicPr>
          <p:nvPr/>
        </p:nvPicPr>
        <p:blipFill>
          <a:blip r:embed="rId7" cstate="print"/>
          <a:srcRect t="15558" r="1584" b="8557"/>
          <a:stretch>
            <a:fillRect/>
          </a:stretch>
        </p:blipFill>
        <p:spPr bwMode="auto">
          <a:xfrm>
            <a:off x="0" y="0"/>
            <a:ext cx="9182100" cy="6858000"/>
          </a:xfrm>
          <a:prstGeom prst="rect">
            <a:avLst/>
          </a:prstGeom>
          <a:noFill/>
          <a:ln w="9525">
            <a:noFill/>
            <a:miter lim="800000"/>
            <a:headEnd/>
            <a:tailEnd/>
          </a:ln>
        </p:spPr>
      </p:pic>
      <p:pic>
        <p:nvPicPr>
          <p:cNvPr id="66572" name="Picture 12" descr="Communities_Edited"/>
          <p:cNvPicPr>
            <a:picLocks noChangeAspect="1" noChangeArrowheads="1"/>
          </p:cNvPicPr>
          <p:nvPr/>
        </p:nvPicPr>
        <p:blipFill>
          <a:blip r:embed="rId8" cstate="print"/>
          <a:srcRect r="18112" b="45694"/>
          <a:stretch>
            <a:fillRect/>
          </a:stretch>
        </p:blipFill>
        <p:spPr bwMode="auto">
          <a:xfrm>
            <a:off x="6189663" y="3006725"/>
            <a:ext cx="2273300" cy="3857625"/>
          </a:xfrm>
          <a:prstGeom prst="rect">
            <a:avLst/>
          </a:prstGeom>
          <a:noFill/>
          <a:ln w="9525">
            <a:noFill/>
            <a:miter lim="800000"/>
            <a:headEnd/>
            <a:tailEnd/>
          </a:ln>
        </p:spPr>
      </p:pic>
      <p:pic>
        <p:nvPicPr>
          <p:cNvPr id="63495" name="Picture 7" descr="pointing_finger_01_png"/>
          <p:cNvPicPr>
            <a:picLocks noChangeAspect="1" noChangeArrowheads="1"/>
          </p:cNvPicPr>
          <p:nvPr/>
        </p:nvPicPr>
        <p:blipFill>
          <a:blip r:embed="rId9" cstate="print"/>
          <a:srcRect/>
          <a:stretch>
            <a:fillRect/>
          </a:stretch>
        </p:blipFill>
        <p:spPr bwMode="auto">
          <a:xfrm rot="7018685">
            <a:off x="4129088" y="1643062"/>
            <a:ext cx="1193800" cy="1381125"/>
          </a:xfrm>
          <a:prstGeom prst="rect">
            <a:avLst/>
          </a:prstGeom>
          <a:noFill/>
          <a:ln w="9525">
            <a:noFill/>
            <a:miter lim="800000"/>
            <a:headEnd/>
            <a:tailEnd/>
          </a:ln>
        </p:spPr>
      </p:pic>
      <p:pic>
        <p:nvPicPr>
          <p:cNvPr id="11274" name="Picture 4"/>
          <p:cNvPicPr>
            <a:picLocks noChangeAspect="1"/>
          </p:cNvPicPr>
          <p:nvPr/>
        </p:nvPicPr>
        <p:blipFill>
          <a:blip r:embed="rId3" cstate="print"/>
          <a:srcRect t="5042" r="72076" b="80807"/>
          <a:stretch>
            <a:fillRect/>
          </a:stretch>
        </p:blipFill>
        <p:spPr bwMode="auto">
          <a:xfrm>
            <a:off x="38100" y="407988"/>
            <a:ext cx="2554288" cy="971550"/>
          </a:xfrm>
          <a:prstGeom prst="rect">
            <a:avLst/>
          </a:prstGeom>
          <a:noFill/>
          <a:ln w="9525">
            <a:noFill/>
            <a:miter lim="800000"/>
            <a:headEnd/>
            <a:tailEnd/>
          </a:ln>
        </p:spPr>
      </p:pic>
      <p:sp>
        <p:nvSpPr>
          <p:cNvPr id="63496" name="Text Box 8"/>
          <p:cNvSpPr txBox="1">
            <a:spLocks noChangeArrowheads="1"/>
          </p:cNvSpPr>
          <p:nvPr/>
        </p:nvSpPr>
        <p:spPr bwMode="auto">
          <a:xfrm>
            <a:off x="0" y="0"/>
            <a:ext cx="9182100" cy="1463675"/>
          </a:xfrm>
          <a:prstGeom prst="rect">
            <a:avLst/>
          </a:prstGeom>
          <a:solidFill>
            <a:schemeClr val="bg1"/>
          </a:solidFill>
          <a:ln w="9525">
            <a:noFill/>
            <a:miter lim="800000"/>
            <a:headEnd/>
            <a:tailEnd/>
          </a:ln>
          <a:effectLst/>
        </p:spPr>
        <p:txBody>
          <a:bodyPr>
            <a:spAutoFit/>
          </a:bodyPr>
          <a:lstStyle/>
          <a:p>
            <a:pPr algn="ctr">
              <a:defRPr/>
            </a:pPr>
            <a:r>
              <a:rPr lang="en-US" sz="3000" b="1" dirty="0">
                <a:effectLst>
                  <a:outerShdw blurRad="38100" dist="38100" dir="2700000" algn="tl">
                    <a:srgbClr val="C0C0C0"/>
                  </a:outerShdw>
                </a:effectLst>
              </a:rPr>
              <a:t>WEBINAR RESOURCES: </a:t>
            </a:r>
          </a:p>
          <a:p>
            <a:pPr algn="ctr">
              <a:defRPr/>
            </a:pPr>
            <a:r>
              <a:rPr lang="en-US" sz="3000" b="1" dirty="0"/>
              <a:t>Recordings and transcripts are available within 2 business days after the event.</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fade">
                                      <p:cBhvr>
                                        <p:cTn id="7" dur="1000"/>
                                        <p:tgtEl>
                                          <p:spTgt spid="63492"/>
                                        </p:tgtEl>
                                      </p:cBhvr>
                                    </p:animEffect>
                                  </p:childTnLst>
                                </p:cTn>
                              </p:par>
                            </p:childTnLst>
                          </p:cTn>
                        </p:par>
                        <p:par>
                          <p:cTn id="8" fill="hold" nodeType="afterGroup">
                            <p:stCondLst>
                              <p:cond delay="1000"/>
                            </p:stCondLst>
                            <p:childTnLst>
                              <p:par>
                                <p:cTn id="9" presetID="63" presetClass="path" presetSubtype="0" accel="50000" decel="50000" fill="hold" nodeType="afterEffect">
                                  <p:stCondLst>
                                    <p:cond delay="0"/>
                                  </p:stCondLst>
                                  <p:childTnLst>
                                    <p:animMotion origin="layout" path="M 8.33333E-7 4.44444E-6 L 0.09132 -0.07362 " pathEditMode="relative" rAng="0" ptsTypes="AA">
                                      <p:cBhvr>
                                        <p:cTn id="10" dur="2000" fill="hold"/>
                                        <p:tgtEl>
                                          <p:spTgt spid="63492"/>
                                        </p:tgtEl>
                                        <p:attrNameLst>
                                          <p:attrName>ppt_x</p:attrName>
                                          <p:attrName>ppt_y</p:attrName>
                                        </p:attrNameLst>
                                      </p:cBhvr>
                                      <p:rCtr x="46" y="-37"/>
                                    </p:animMotion>
                                  </p:childTnLst>
                                </p:cTn>
                              </p:par>
                            </p:childTnLst>
                          </p:cTn>
                        </p:par>
                        <p:par>
                          <p:cTn id="11" fill="hold" nodeType="afterGroup">
                            <p:stCondLst>
                              <p:cond delay="30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nodeType="afterGroup">
                            <p:stCondLst>
                              <p:cond delay="3000"/>
                            </p:stCondLst>
                            <p:childTnLst>
                              <p:par>
                                <p:cTn id="15" presetID="8" presetClass="emph" presetSubtype="0" fill="hold" nodeType="afterEffect">
                                  <p:stCondLst>
                                    <p:cond delay="0"/>
                                  </p:stCondLst>
                                  <p:childTnLst>
                                    <p:animRot by="3600000">
                                      <p:cBhvr>
                                        <p:cTn id="16" dur="2000" fill="hold"/>
                                        <p:tgtEl>
                                          <p:spTgt spid="63492"/>
                                        </p:tgtEl>
                                        <p:attrNameLst>
                                          <p:attrName>r</p:attrName>
                                        </p:attrNameLst>
                                      </p:cBhvr>
                                    </p:animRot>
                                  </p:childTnLst>
                                </p:cTn>
                              </p:par>
                              <p:par>
                                <p:cTn id="17" presetID="35" presetClass="path" presetSubtype="0" accel="50000" decel="50000" fill="hold" nodeType="withEffect">
                                  <p:stCondLst>
                                    <p:cond delay="0"/>
                                  </p:stCondLst>
                                  <p:childTnLst>
                                    <p:animMotion origin="layout" path="M 0.09132 -0.07362 L -0.46215 0.27361 " pathEditMode="relative" rAng="0" ptsTypes="AA">
                                      <p:cBhvr>
                                        <p:cTn id="18" dur="2000" fill="hold"/>
                                        <p:tgtEl>
                                          <p:spTgt spid="63492"/>
                                        </p:tgtEl>
                                        <p:attrNameLst>
                                          <p:attrName>ppt_x</p:attrName>
                                          <p:attrName>ppt_y</p:attrName>
                                        </p:attrNameLst>
                                      </p:cBhvr>
                                      <p:rCtr x="-277" y="174"/>
                                    </p:animMotion>
                                  </p:childTnLst>
                                </p:cTn>
                              </p:par>
                            </p:childTnLst>
                          </p:cTn>
                        </p:par>
                        <p:par>
                          <p:cTn id="19" fill="hold" nodeType="afterGroup">
                            <p:stCondLst>
                              <p:cond delay="5000"/>
                            </p:stCondLst>
                            <p:childTnLst>
                              <p:par>
                                <p:cTn id="20" presetID="42" presetClass="path" presetSubtype="0" accel="50000" decel="50000" fill="hold" nodeType="afterEffect">
                                  <p:stCondLst>
                                    <p:cond delay="0"/>
                                  </p:stCondLst>
                                  <p:childTnLst>
                                    <p:animMotion origin="layout" path="M -0.46216 0.27361 L -0.46233 0.38564 " pathEditMode="relative" rAng="0" ptsTypes="AA">
                                      <p:cBhvr>
                                        <p:cTn id="21" dur="2000" fill="hold"/>
                                        <p:tgtEl>
                                          <p:spTgt spid="63492"/>
                                        </p:tgtEl>
                                        <p:attrNameLst>
                                          <p:attrName>ppt_x</p:attrName>
                                          <p:attrName>ppt_y</p:attrName>
                                        </p:attrNameLst>
                                      </p:cBhvr>
                                      <p:rCtr x="0" y="56"/>
                                    </p:animMotion>
                                  </p:childTnLst>
                                </p:cTn>
                              </p:par>
                            </p:childTnLst>
                          </p:cTn>
                        </p:par>
                        <p:par>
                          <p:cTn id="22" fill="hold" nodeType="afterGroup">
                            <p:stCondLst>
                              <p:cond delay="7000"/>
                            </p:stCondLst>
                            <p:childTnLst>
                              <p:par>
                                <p:cTn id="23" presetID="63" presetClass="path" presetSubtype="0" accel="50000" decel="50000" fill="hold" nodeType="afterEffect">
                                  <p:stCondLst>
                                    <p:cond delay="0"/>
                                  </p:stCondLst>
                                  <p:childTnLst>
                                    <p:animMotion origin="layout" path="M -0.46233 0.38564 L -0.26754 0.47986 " pathEditMode="relative" rAng="0" ptsTypes="AA">
                                      <p:cBhvr>
                                        <p:cTn id="24" dur="2000" fill="hold"/>
                                        <p:tgtEl>
                                          <p:spTgt spid="63492"/>
                                        </p:tgtEl>
                                        <p:attrNameLst>
                                          <p:attrName>ppt_x</p:attrName>
                                          <p:attrName>ppt_y</p:attrName>
                                        </p:attrNameLst>
                                      </p:cBhvr>
                                      <p:rCtr x="97" y="47"/>
                                    </p:animMotion>
                                  </p:childTnLst>
                                </p:cTn>
                              </p:par>
                            </p:childTnLst>
                          </p:cTn>
                        </p:par>
                        <p:par>
                          <p:cTn id="25" fill="hold" nodeType="afterGroup">
                            <p:stCondLst>
                              <p:cond delay="9000"/>
                            </p:stCondLst>
                            <p:childTnLst>
                              <p:par>
                                <p:cTn id="26" presetID="1" presetClass="exit" presetSubtype="0" fill="hold" nodeType="afterEffect">
                                  <p:stCondLst>
                                    <p:cond delay="0"/>
                                  </p:stCondLst>
                                  <p:childTnLst>
                                    <p:set>
                                      <p:cBhvr>
                                        <p:cTn id="27" dur="1" fill="hold">
                                          <p:stCondLst>
                                            <p:cond delay="0"/>
                                          </p:stCondLst>
                                        </p:cTn>
                                        <p:tgtEl>
                                          <p:spTgt spid="63492"/>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63493"/>
                                        </p:tgtEl>
                                        <p:attrNameLst>
                                          <p:attrName>style.visibility</p:attrName>
                                        </p:attrNameLst>
                                      </p:cBhvr>
                                      <p:to>
                                        <p:strVal val="visible"/>
                                      </p:to>
                                    </p:set>
                                  </p:childTnLst>
                                </p:cTn>
                              </p:par>
                            </p:childTnLst>
                          </p:cTn>
                        </p:par>
                        <p:par>
                          <p:cTn id="30" fill="hold" nodeType="afterGroup">
                            <p:stCondLst>
                              <p:cond delay="9000"/>
                            </p:stCondLst>
                            <p:childTnLst>
                              <p:par>
                                <p:cTn id="31" presetID="1" presetClass="entr" presetSubtype="0" fill="hold" nodeType="afterEffect">
                                  <p:stCondLst>
                                    <p:cond delay="0"/>
                                  </p:stCondLst>
                                  <p:childTnLst>
                                    <p:set>
                                      <p:cBhvr>
                                        <p:cTn id="32" dur="1" fill="hold">
                                          <p:stCondLst>
                                            <p:cond delay="0"/>
                                          </p:stCondLst>
                                        </p:cTn>
                                        <p:tgtEl>
                                          <p:spTgt spid="66572"/>
                                        </p:tgtEl>
                                        <p:attrNameLst>
                                          <p:attrName>style.visibility</p:attrName>
                                        </p:attrNameLst>
                                      </p:cBhvr>
                                      <p:to>
                                        <p:strVal val="visible"/>
                                      </p:to>
                                    </p:set>
                                  </p:childTnLst>
                                </p:cTn>
                              </p:par>
                              <p:par>
                                <p:cTn id="33" presetID="10" presetClass="entr" presetSubtype="0" fill="hold" nodeType="withEffect">
                                  <p:stCondLst>
                                    <p:cond delay="500"/>
                                  </p:stCondLst>
                                  <p:childTnLst>
                                    <p:set>
                                      <p:cBhvr>
                                        <p:cTn id="34" dur="1" fill="hold">
                                          <p:stCondLst>
                                            <p:cond delay="0"/>
                                          </p:stCondLst>
                                        </p:cTn>
                                        <p:tgtEl>
                                          <p:spTgt spid="63495"/>
                                        </p:tgtEl>
                                        <p:attrNameLst>
                                          <p:attrName>style.visibility</p:attrName>
                                        </p:attrNameLst>
                                      </p:cBhvr>
                                      <p:to>
                                        <p:strVal val="visible"/>
                                      </p:to>
                                    </p:set>
                                    <p:animEffect transition="in" filter="fade">
                                      <p:cBhvr>
                                        <p:cTn id="35" dur="1000"/>
                                        <p:tgtEl>
                                          <p:spTgt spid="63495"/>
                                        </p:tgtEl>
                                      </p:cBhvr>
                                    </p:animEffect>
                                  </p:childTnLst>
                                </p:cTn>
                              </p:par>
                            </p:childTnLst>
                          </p:cTn>
                        </p:par>
                        <p:par>
                          <p:cTn id="36" fill="hold" nodeType="afterGroup">
                            <p:stCondLst>
                              <p:cond delay="10500"/>
                            </p:stCondLst>
                            <p:childTnLst>
                              <p:par>
                                <p:cTn id="37" presetID="10" presetClass="entr" presetSubtype="0" fill="hold" grpId="0" nodeType="afterEffect">
                                  <p:stCondLst>
                                    <p:cond delay="0"/>
                                  </p:stCondLst>
                                  <p:childTnLst>
                                    <p:set>
                                      <p:cBhvr>
                                        <p:cTn id="38" dur="1" fill="hold">
                                          <p:stCondLst>
                                            <p:cond delay="0"/>
                                          </p:stCondLst>
                                        </p:cTn>
                                        <p:tgtEl>
                                          <p:spTgt spid="63496"/>
                                        </p:tgtEl>
                                        <p:attrNameLst>
                                          <p:attrName>style.visibility</p:attrName>
                                        </p:attrNameLst>
                                      </p:cBhvr>
                                      <p:to>
                                        <p:strVal val="visible"/>
                                      </p:to>
                                    </p:set>
                                    <p:animEffect transition="in" filter="fade">
                                      <p:cBhvr>
                                        <p:cTn id="39" dur="2000"/>
                                        <p:tgtEl>
                                          <p:spTgt spid="63496"/>
                                        </p:tgtEl>
                                      </p:cBhvr>
                                    </p:animEffect>
                                  </p:childTnLst>
                                </p:cTn>
                              </p:par>
                            </p:childTnLst>
                          </p:cTn>
                        </p:par>
                        <p:par>
                          <p:cTn id="40" fill="hold" nodeType="afterGroup">
                            <p:stCondLst>
                              <p:cond delay="12500"/>
                            </p:stCondLst>
                            <p:childTnLst>
                              <p:par>
                                <p:cTn id="41" presetID="0" presetClass="path" presetSubtype="0" accel="50000" decel="50000" fill="hold" nodeType="afterEffect">
                                  <p:stCondLst>
                                    <p:cond delay="0"/>
                                  </p:stCondLst>
                                  <p:childTnLst>
                                    <p:animMotion origin="layout" path="M -2.77778E-7 2.22222E-6 L 0.03646 0.08055 " pathEditMode="relative" rAng="0" ptsTypes="AA">
                                      <p:cBhvr>
                                        <p:cTn id="42" dur="2000" fill="hold"/>
                                        <p:tgtEl>
                                          <p:spTgt spid="63495"/>
                                        </p:tgtEl>
                                        <p:attrNameLst>
                                          <p:attrName>ppt_x</p:attrName>
                                          <p:attrName>ppt_y</p:attrName>
                                        </p:attrNameLst>
                                      </p:cBhvr>
                                      <p:rCtr x="18" y="40"/>
                                    </p:animMotion>
                                  </p:childTnLst>
                                </p:cTn>
                              </p:par>
                              <p:par>
                                <p:cTn id="43" presetID="6" presetClass="emph" presetSubtype="0" fill="hold" nodeType="withEffect">
                                  <p:stCondLst>
                                    <p:cond delay="0"/>
                                  </p:stCondLst>
                                  <p:childTnLst>
                                    <p:animScale>
                                      <p:cBhvr>
                                        <p:cTn id="44" dur="2000" fill="hold"/>
                                        <p:tgtEl>
                                          <p:spTgt spid="63495"/>
                                        </p:tgtEl>
                                      </p:cBhvr>
                                      <p:by x="80000" y="80000"/>
                                    </p:animScale>
                                  </p:childTnLst>
                                </p:cTn>
                              </p:par>
                            </p:childTnLst>
                          </p:cTn>
                        </p:par>
                        <p:par>
                          <p:cTn id="45" fill="hold" nodeType="afterGroup">
                            <p:stCondLst>
                              <p:cond delay="14500"/>
                            </p:stCondLst>
                            <p:childTnLst>
                              <p:par>
                                <p:cTn id="46" presetID="1" presetClass="entr" presetSubtype="0" fill="hold" nodeType="afterEffect">
                                  <p:stCondLst>
                                    <p:cond delay="500"/>
                                  </p:stCondLst>
                                  <p:childTnLst>
                                    <p:set>
                                      <p:cBhvr>
                                        <p:cTn id="47" dur="1" fill="hold">
                                          <p:stCondLst>
                                            <p:cond delay="0"/>
                                          </p:stCondLst>
                                        </p:cTn>
                                        <p:tgtEl>
                                          <p:spTgt spid="63494"/>
                                        </p:tgtEl>
                                        <p:attrNameLst>
                                          <p:attrName>style.visibility</p:attrName>
                                        </p:attrNameLst>
                                      </p:cBhvr>
                                      <p:to>
                                        <p:strVal val="visible"/>
                                      </p:to>
                                    </p:set>
                                  </p:childTnLst>
                                </p:cTn>
                              </p:par>
                            </p:childTnLst>
                          </p:cTn>
                        </p:par>
                        <p:par>
                          <p:cTn id="48" fill="hold" nodeType="afterGroup">
                            <p:stCondLst>
                              <p:cond delay="15000"/>
                            </p:stCondLst>
                            <p:childTnLst>
                              <p:par>
                                <p:cTn id="49" presetID="0" presetClass="path" presetSubtype="0" accel="50000" decel="50000" fill="hold" nodeType="afterEffect">
                                  <p:stCondLst>
                                    <p:cond delay="0"/>
                                  </p:stCondLst>
                                  <p:childTnLst>
                                    <p:animMotion origin="layout" path="M 0.03924 0.08171 L -0.45729 0.14653 " pathEditMode="relative" rAng="0" ptsTypes="AA">
                                      <p:cBhvr>
                                        <p:cTn id="50" dur="2000" fill="hold"/>
                                        <p:tgtEl>
                                          <p:spTgt spid="63495"/>
                                        </p:tgtEl>
                                        <p:attrNameLst>
                                          <p:attrName>ppt_x</p:attrName>
                                          <p:attrName>ppt_y</p:attrName>
                                        </p:attrNameLst>
                                      </p:cBhvr>
                                      <p:rCtr x="-248" y="32"/>
                                    </p:animMotion>
                                  </p:childTnLst>
                                </p:cTn>
                              </p:par>
                              <p:par>
                                <p:cTn id="51" presetID="6" presetClass="emph" presetSubtype="0" fill="hold" nodeType="withEffect">
                                  <p:stCondLst>
                                    <p:cond delay="0"/>
                                  </p:stCondLst>
                                  <p:childTnLst>
                                    <p:animScale>
                                      <p:cBhvr>
                                        <p:cTn id="52" dur="2000" fill="hold"/>
                                        <p:tgtEl>
                                          <p:spTgt spid="63495"/>
                                        </p:tgtEl>
                                      </p:cBhvr>
                                      <p:by x="70000" y="70000"/>
                                    </p:animScale>
                                  </p:childTnLst>
                                </p:cTn>
                              </p:par>
                              <p:par>
                                <p:cTn id="53" presetID="8" presetClass="emph" presetSubtype="0" fill="hold" nodeType="withEffect">
                                  <p:stCondLst>
                                    <p:cond delay="0"/>
                                  </p:stCondLst>
                                  <p:childTnLst>
                                    <p:animRot by="1200000">
                                      <p:cBhvr>
                                        <p:cTn id="54" dur="2000" fill="hold"/>
                                        <p:tgtEl>
                                          <p:spTgt spid="63495"/>
                                        </p:tgtEl>
                                        <p:attrNameLst>
                                          <p:attrName>r</p:attrName>
                                        </p:attrNameLst>
                                      </p:cBhvr>
                                    </p:animRot>
                                  </p:childTnLst>
                                </p:cTn>
                              </p:par>
                            </p:childTnLst>
                          </p:cTn>
                        </p:par>
                        <p:par>
                          <p:cTn id="55" fill="hold" nodeType="afterGroup">
                            <p:stCondLst>
                              <p:cond delay="17000"/>
                            </p:stCondLst>
                            <p:childTnLst>
                              <p:par>
                                <p:cTn id="56" presetID="0" presetClass="path" presetSubtype="0" accel="50000" decel="50000" fill="hold" nodeType="afterEffect">
                                  <p:stCondLst>
                                    <p:cond delay="1000"/>
                                  </p:stCondLst>
                                  <p:childTnLst>
                                    <p:animMotion origin="layout" path="M -0.45729 0.14653 L -0.3559 0.14653 " pathEditMode="relative" ptsTypes="AA">
                                      <p:cBhvr>
                                        <p:cTn id="57" dur="2000" fill="hold"/>
                                        <p:tgtEl>
                                          <p:spTgt spid="6349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1661432" y="1959428"/>
            <a:ext cx="5370285" cy="2641147"/>
          </a:xfrm>
          <a:prstGeom prst="round2DiagRect">
            <a:avLst/>
          </a:prstGeom>
          <a:solidFill>
            <a:srgbClr val="FFCC99"/>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338" name="Rectangle 2"/>
          <p:cNvSpPr>
            <a:spLocks noGrp="1" noChangeArrowheads="1"/>
          </p:cNvSpPr>
          <p:nvPr>
            <p:ph type="title" idx="4294967295"/>
          </p:nvPr>
        </p:nvSpPr>
        <p:spPr>
          <a:xfrm>
            <a:off x="2514600" y="115888"/>
            <a:ext cx="6629400" cy="1068387"/>
          </a:xfrm>
          <a:extLst/>
        </p:spPr>
        <p:txBody>
          <a:bodyPr/>
          <a:lstStyle/>
          <a:p>
            <a:pPr eaLnBrk="1" hangingPunct="1">
              <a:defRPr/>
            </a:pPr>
            <a:r>
              <a:rPr lang="en-US" dirty="0" smtClean="0"/>
              <a:t>Presenters</a:t>
            </a:r>
          </a:p>
        </p:txBody>
      </p:sp>
      <p:sp>
        <p:nvSpPr>
          <p:cNvPr id="270344" name="Text Box 8"/>
          <p:cNvSpPr txBox="1">
            <a:spLocks noChangeArrowheads="1"/>
          </p:cNvSpPr>
          <p:nvPr/>
        </p:nvSpPr>
        <p:spPr bwMode="auto">
          <a:xfrm>
            <a:off x="2070894" y="2170113"/>
            <a:ext cx="4415631" cy="2846933"/>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400" b="1" dirty="0">
                <a:solidFill>
                  <a:srgbClr val="CC0000"/>
                </a:solidFill>
                <a:effectLst>
                  <a:outerShdw blurRad="38100" dist="38100" dir="2700000" algn="tl">
                    <a:srgbClr val="C0C0C0"/>
                  </a:outerShdw>
                </a:effectLst>
                <a:latin typeface="Arial" charset="0"/>
              </a:rPr>
              <a:t>Gay Gilbert</a:t>
            </a:r>
            <a:r>
              <a:rPr lang="en-US" sz="2400" dirty="0">
                <a:solidFill>
                  <a:srgbClr val="CC0000"/>
                </a:solidFill>
                <a:effectLst>
                  <a:outerShdw blurRad="38100" dist="38100" dir="2700000" algn="tl">
                    <a:srgbClr val="C0C0C0"/>
                  </a:outerShdw>
                </a:effectLst>
                <a:latin typeface="Arial" charset="0"/>
              </a:rPr>
              <a:t>, </a:t>
            </a:r>
            <a:r>
              <a:rPr lang="en-US" sz="2400" b="1" dirty="0">
                <a:solidFill>
                  <a:srgbClr val="000000"/>
                </a:solidFill>
                <a:effectLst>
                  <a:outerShdw blurRad="38100" dist="38100" dir="2700000" algn="tl">
                    <a:srgbClr val="C0C0C0"/>
                  </a:outerShdw>
                </a:effectLst>
                <a:latin typeface="Arial" charset="0"/>
              </a:rPr>
              <a:t>Administrator, </a:t>
            </a:r>
            <a:r>
              <a:rPr lang="en-US" sz="2400" b="1" dirty="0">
                <a:solidFill>
                  <a:srgbClr val="000000"/>
                </a:solidFill>
                <a:latin typeface="Arial" charset="0"/>
              </a:rPr>
              <a:t>Unemployment Insurance</a:t>
            </a:r>
          </a:p>
          <a:p>
            <a:pPr>
              <a:defRPr/>
            </a:pPr>
            <a:endParaRPr lang="en-US" sz="2400" b="1" dirty="0">
              <a:solidFill>
                <a:srgbClr val="000000"/>
              </a:solidFill>
              <a:latin typeface="Arial" charset="0"/>
            </a:endParaRPr>
          </a:p>
          <a:p>
            <a:pPr>
              <a:defRPr/>
            </a:pPr>
            <a:r>
              <a:rPr lang="en-US" sz="2400" b="1" dirty="0">
                <a:solidFill>
                  <a:srgbClr val="CC0000"/>
                </a:solidFill>
                <a:effectLst>
                  <a:outerShdw blurRad="38100" dist="38100" dir="2700000" algn="tl">
                    <a:srgbClr val="C0C0C0"/>
                  </a:outerShdw>
                </a:effectLst>
                <a:latin typeface="Arial" charset="0"/>
              </a:rPr>
              <a:t>Suzanne Simonetta, </a:t>
            </a:r>
            <a:r>
              <a:rPr lang="en-US" sz="2400" b="1" dirty="0" smtClean="0">
                <a:solidFill>
                  <a:srgbClr val="000000"/>
                </a:solidFill>
                <a:effectLst>
                  <a:outerShdw blurRad="38100" dist="38100" dir="2700000" algn="tl">
                    <a:srgbClr val="C0C0C0"/>
                  </a:outerShdw>
                </a:effectLst>
                <a:latin typeface="Arial" charset="0"/>
              </a:rPr>
              <a:t>Chief,</a:t>
            </a:r>
            <a:endParaRPr lang="en-US" sz="2400" b="1" dirty="0">
              <a:solidFill>
                <a:srgbClr val="000000"/>
              </a:solidFill>
              <a:effectLst>
                <a:outerShdw blurRad="38100" dist="38100" dir="2700000" algn="tl">
                  <a:srgbClr val="C0C0C0"/>
                </a:outerShdw>
              </a:effectLst>
              <a:latin typeface="Arial" charset="0"/>
            </a:endParaRPr>
          </a:p>
          <a:p>
            <a:pPr>
              <a:defRPr/>
            </a:pPr>
            <a:r>
              <a:rPr lang="en-US" sz="2400" b="1" dirty="0" smtClean="0">
                <a:solidFill>
                  <a:srgbClr val="000000"/>
                </a:solidFill>
                <a:latin typeface="Arial" charset="0"/>
              </a:rPr>
              <a:t>Division of Legislation</a:t>
            </a:r>
            <a:endParaRPr lang="en-US" sz="2400" b="1" dirty="0">
              <a:solidFill>
                <a:srgbClr val="000000"/>
              </a:solidFill>
              <a:latin typeface="Arial" charset="0"/>
            </a:endParaRPr>
          </a:p>
          <a:p>
            <a:pPr>
              <a:defRPr/>
            </a:pPr>
            <a:endParaRPr lang="en-US" b="1" dirty="0">
              <a:solidFill>
                <a:srgbClr val="000000"/>
              </a:solidFill>
              <a:latin typeface="Arial" charset="0"/>
            </a:endParaRPr>
          </a:p>
          <a:p>
            <a:pPr>
              <a:defRPr/>
            </a:pPr>
            <a:endParaRPr lang="en-US" dirty="0">
              <a:solidFill>
                <a:srgbClr val="000000"/>
              </a:solidFill>
              <a:latin typeface="Arial" charset="0"/>
            </a:endParaRPr>
          </a:p>
          <a:p>
            <a:pPr algn="ctr">
              <a:spcAft>
                <a:spcPts val="1000"/>
              </a:spcAft>
              <a:defRPr/>
            </a:pPr>
            <a:endParaRPr lang="en-US" sz="2300"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r>
              <a:rPr lang="en-US" sz="2650" dirty="0" smtClean="0"/>
              <a:t>Describe model legislation provided to states for use in implementing the provisions in Subtitle D of Title II of the Middle Class Tax Relief and Job Creation Act of 2012 (P.L. 112-96) on short-time compensation.</a:t>
            </a:r>
          </a:p>
          <a:p>
            <a:r>
              <a:rPr lang="en-US" sz="2650" dirty="0" smtClean="0"/>
              <a:t>Provide additional guidance to the state agencies about the new definition of short-time compensation in Federal unemployment compensation law.</a:t>
            </a:r>
          </a:p>
        </p:txBody>
      </p:sp>
      <p:sp>
        <p:nvSpPr>
          <p:cNvPr id="6146" name="Rectangle 2"/>
          <p:cNvSpPr>
            <a:spLocks noGrp="1" noChangeArrowheads="1"/>
          </p:cNvSpPr>
          <p:nvPr>
            <p:ph type="title" idx="4294967295"/>
          </p:nvPr>
        </p:nvSpPr>
        <p:spPr>
          <a:noFill/>
        </p:spPr>
        <p:txBody>
          <a:bodyPr/>
          <a:lstStyle/>
          <a:p>
            <a:r>
              <a:rPr lang="en-US" dirty="0"/>
              <a:t>Purpose of Webinar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r>
              <a:rPr lang="en-US" dirty="0" smtClean="0"/>
              <a:t>Webinar Agenda</a:t>
            </a:r>
          </a:p>
        </p:txBody>
      </p:sp>
      <p:sp>
        <p:nvSpPr>
          <p:cNvPr id="15363" name="Rectangle 3"/>
          <p:cNvSpPr>
            <a:spLocks noGrp="1" noChangeArrowheads="1"/>
          </p:cNvSpPr>
          <p:nvPr>
            <p:ph type="body" idx="1"/>
          </p:nvPr>
        </p:nvSpPr>
        <p:spPr/>
        <p:txBody>
          <a:bodyPr/>
          <a:lstStyle/>
          <a:p>
            <a:r>
              <a:rPr lang="en-US" sz="2800" dirty="0" smtClean="0"/>
              <a:t>Overview of the STC provisions in P.L. 112-96</a:t>
            </a:r>
          </a:p>
          <a:p>
            <a:r>
              <a:rPr lang="en-US" sz="2800" dirty="0" smtClean="0"/>
              <a:t>Discussion of the Model Language</a:t>
            </a:r>
          </a:p>
          <a:p>
            <a:r>
              <a:rPr lang="en-US" sz="2800" dirty="0" smtClean="0"/>
              <a:t>Approval of Additional Provisions not included in Model Language.</a:t>
            </a:r>
          </a:p>
          <a:p>
            <a:r>
              <a:rPr lang="en-US" sz="2800" dirty="0" smtClean="0"/>
              <a:t>State Specific Technical Assistance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smtClean="0"/>
              <a:t>What is Short-Time Compensation?</a:t>
            </a:r>
          </a:p>
        </p:txBody>
      </p:sp>
      <p:sp>
        <p:nvSpPr>
          <p:cNvPr id="15363" name="Rectangle 3"/>
          <p:cNvSpPr>
            <a:spLocks noGrp="1" noChangeArrowheads="1"/>
          </p:cNvSpPr>
          <p:nvPr>
            <p:ph type="body" idx="1"/>
          </p:nvPr>
        </p:nvSpPr>
        <p:spPr/>
        <p:txBody>
          <a:bodyPr/>
          <a:lstStyle/>
          <a:p>
            <a:pPr>
              <a:buFont typeface="Wingdings" pitchFamily="2" charset="2"/>
              <a:buNone/>
            </a:pPr>
            <a:r>
              <a:rPr lang="en-US" sz="2400" b="1" dirty="0" smtClean="0"/>
              <a:t>Short-Time Compensation</a:t>
            </a:r>
          </a:p>
          <a:p>
            <a:pPr>
              <a:buFont typeface="Wingdings" pitchFamily="2" charset="2"/>
              <a:buChar char="q"/>
            </a:pPr>
            <a:r>
              <a:rPr lang="en-US" sz="2400" dirty="0" smtClean="0"/>
              <a:t>STC (also known as worksharing or shared work) preserves employee’s jobs and employers’ trained workforce during disruptions to a firm’s regular business activity by reducing the hours of work for an entire group of affected employees rather than laying off some employees while others continue to work full time.</a:t>
            </a:r>
          </a:p>
          <a:p>
            <a:pPr lvl="1">
              <a:buFontTx/>
              <a:buNone/>
            </a:pPr>
            <a:endParaRPr lang="en-US" sz="1800" dirty="0" smtClean="0"/>
          </a:p>
          <a:p>
            <a:endParaRPr lang="en-US" dirty="0" smtClean="0"/>
          </a:p>
          <a:p>
            <a:pPr>
              <a:buFont typeface="Wingdings" pitchFamily="2" charset="2"/>
              <a:buNone/>
            </a:pPr>
            <a:endParaRPr lang="en-US" sz="2400"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83&quot;/&gt;&lt;/object&gt;&lt;object type=&quot;3&quot; unique_id=&quot;10008&quot;&gt;&lt;property id=&quot;20148&quot; value=&quot;5&quot;/&gt;&lt;property id=&quot;20300&quot; value=&quot;Slide 4 - &amp;quot;Practice&amp;quot;&quot;/&gt;&lt;property id=&quot;20307&quot; value=&quot;356&quot;/&gt;&lt;/object&gt;&lt;object type=&quot;3&quot; unique_id=&quot;10018&quot;&gt;&lt;property id=&quot;20148&quot; value=&quot;5&quot;/&gt;&lt;property id=&quot;20300&quot; value=&quot;Slide 30&quot;/&gt;&lt;property id=&quot;20307&quot; value=&quot;358&quot;/&gt;&lt;/object&gt;&lt;object type=&quot;3&quot; unique_id=&quot;10022&quot;&gt;&lt;property id=&quot;20148&quot; value=&quot;5&quot;/&gt;&lt;property id=&quot;20300&quot; value=&quot;Slide 33&quot;/&gt;&lt;property id=&quot;20307&quot; value=&quot;354&quot;/&gt;&lt;/object&gt;&lt;object type=&quot;3&quot; unique_id=&quot;12303&quot;&gt;&lt;property id=&quot;20148&quot; value=&quot;5&quot;/&gt;&lt;property id=&quot;20300&quot; value=&quot;Slide 32&quot;/&gt;&lt;property id=&quot;20307&quot; value=&quot;445&quot;/&gt;&lt;/object&gt;&lt;object type=&quot;3&quot; unique_id=&quot;13850&quot;&gt;&lt;property id=&quot;20148&quot; value=&quot;5&quot;/&gt;&lt;property id=&quot;20300&quot; value=&quot;Slide 3 - &amp;quot;Submitting Questions: Open Chat&amp;quot;&quot;/&gt;&lt;property id=&quot;20307&quot; value=&quot;447&quot;/&gt;&lt;/object&gt;&lt;object type=&quot;3&quot; unique_id=&quot;14175&quot;&gt;&lt;property id=&quot;20148&quot; value=&quot;5&quot;/&gt;&lt;property id=&quot;20300&quot; value=&quot;Slide 29&quot;/&gt;&lt;property id=&quot;20307&quot; value=&quot;454&quot;/&gt;&lt;/object&gt;&lt;object type=&quot;3&quot; unique_id=&quot;14412&quot;&gt;&lt;property id=&quot;20148&quot; value=&quot;5&quot;/&gt;&lt;property id=&quot;20300&quot; value=&quot;Slide 31 - &amp;quot;Access to Webinar Resources&amp;quot;&quot;/&gt;&lt;property id=&quot;20307&quot; value=&quot;457&quot;/&gt;&lt;/object&gt;&lt;object type=&quot;3&quot; unique_id=&quot;14563&quot;&gt;&lt;property id=&quot;20148&quot; value=&quot;5&quot;/&gt;&lt;property id=&quot;20300&quot; value=&quot;Slide 2&quot;/&gt;&lt;property id=&quot;20307&quot; value=&quot;458&quot;/&gt;&lt;/object&gt;&lt;object type=&quot;3&quot; unique_id=&quot;14564&quot;&gt;&lt;property id=&quot;20148&quot; value=&quot;5&quot;/&gt;&lt;property id=&quot;20300&quot; value=&quot;Slide 5 - &amp;quot;Access to Webinar Resources&amp;quot;&quot;/&gt;&lt;property id=&quot;20307&quot; value=&quot;459&quot;/&gt;&lt;/object&gt;&lt;object type=&quot;3&quot; unique_id=&quot;14566&quot;&gt;&lt;property id=&quot;20148&quot; value=&quot;5&quot;/&gt;&lt;property id=&quot;20300&quot; value=&quot;Slide 6 - &amp;quot;Presenters&amp;quot;&quot;/&gt;&lt;property id=&quot;20307&quot; value=&quot;479&quot;/&gt;&lt;/object&gt;&lt;object type=&quot;3&quot; unique_id=&quot;14567&quot;&gt;&lt;property id=&quot;20148&quot; value=&quot;5&quot;/&gt;&lt;property id=&quot;20300&quot; value=&quot;Slide 7 - &amp;quot;Purpose of Webinar&amp;quot;&quot;/&gt;&lt;property id=&quot;20307&quot; value=&quot;478&quot;/&gt;&lt;/object&gt;&lt;object type=&quot;3&quot; unique_id=&quot;14568&quot;&gt;&lt;property id=&quot;20148&quot; value=&quot;5&quot;/&gt;&lt;property id=&quot;20300&quot; value=&quot;Slide 8 - &amp;quot;Webinar Agenda&amp;quot;&quot;/&gt;&lt;property id=&quot;20307&quot; value=&quot;463&quot;/&gt;&lt;/object&gt;&lt;object type=&quot;3&quot; unique_id=&quot;14569&quot;&gt;&lt;property id=&quot;20148&quot; value=&quot;5&quot;/&gt;&lt;property id=&quot;20300&quot; value=&quot;Slide 9 - &amp;quot;What is Short-Time Compensation?&amp;quot;&quot;/&gt;&lt;property id=&quot;20307&quot; value=&quot;481&quot;/&gt;&lt;/object&gt;&lt;object type=&quot;3&quot; unique_id=&quot;14570&quot;&gt;&lt;property id=&quot;20148&quot; value=&quot;5&quot;/&gt;&lt;property id=&quot;20300&quot; value=&quot;Slide 10 - &amp;quot;What is Short-Time Compensation?&amp;quot;&quot;/&gt;&lt;property id=&quot;20307&quot; value=&quot;485&quot;/&gt;&lt;/object&gt;&lt;object type=&quot;3&quot; unique_id=&quot;14571&quot;&gt;&lt;property id=&quot;20148&quot; value=&quot;5&quot;/&gt;&lt;property id=&quot;20300&quot; value=&quot;Slide 11 - &amp;quot;Background&amp;quot;&quot;/&gt;&lt;property id=&quot;20307&quot; value=&quot;467&quot;/&gt;&lt;/object&gt;&lt;object type=&quot;3&quot; unique_id=&quot;14572&quot;&gt;&lt;property id=&quot;20148&quot; value=&quot;5&quot;/&gt;&lt;property id=&quot;20300&quot; value=&quot;Slide 12 - &amp;quot;Temporary Reimbursement of Eligible Short-Time Compensation Costs&amp;quot;&quot;/&gt;&lt;property id=&quot;20307&quot; value=&quot;482&quot;/&gt;&lt;/object&gt;&lt;object type=&quot;3&quot; unique_id=&quot;14573&quot;&gt;&lt;property id=&quot;20148&quot; value=&quot;5&quot;/&gt;&lt;property id=&quot;20300&quot; value=&quot;Slide 13 - &amp;quot;Short-Time  Compensation Grants&amp;quot;&quot;/&gt;&lt;property id=&quot;20307&quot; value=&quot;483&quot;/&gt;&lt;/object&gt;&lt;object type=&quot;3&quot; unique_id=&quot;14574&quot;&gt;&lt;property id=&quot;20148&quot; value=&quot;5&quot;/&gt;&lt;property id=&quot;20300&quot; value=&quot;Slide 14 - &amp;quot;Short-Time  Compensation Grants Cont.&amp;quot;&quot;/&gt;&lt;property id=&quot;20307&quot; value=&quot;484&quot;/&gt;&lt;/object&gt;&lt;object type=&quot;3&quot; unique_id=&quot;14575&quot;&gt;&lt;property id=&quot;20148&quot; value=&quot;5&quot;/&gt;&lt;property id=&quot;20300&quot; value=&quot;Slide 15 - &amp;quot;Definition of Short-Time Compensation&amp;quot;&quot;/&gt;&lt;property id=&quot;20307&quot; value=&quot;468&quot;/&gt;&lt;/object&gt;&lt;object type=&quot;3&quot; unique_id=&quot;14576&quot;&gt;&lt;property id=&quot;20148&quot; value=&quot;5&quot;/&gt;&lt;property id=&quot;20300&quot; value=&quot;Slide 16 - &amp;quot;Provisions of Section  3306(v), FUTA&amp;quot;&quot;/&gt;&lt;property id=&quot;20307&quot; value=&quot;466&quot;/&gt;&lt;/object&gt;&lt;object type=&quot;3&quot; unique_id=&quot;14577&quot;&gt;&lt;property id=&quot;20148&quot; value=&quot;5&quot;/&gt;&lt;property id=&quot;20300&quot; value=&quot;Slide 17 - &amp;quot;Section 3306(v), FUTA&amp;quot;&quot;/&gt;&lt;property id=&quot;20307&quot; value=&quot;464&quot;/&gt;&lt;/object&gt;&lt;object type=&quot;3&quot; unique_id=&quot;14578&quot;&gt;&lt;property id=&quot;20148&quot; value=&quot;5&quot;/&gt;&lt;property id=&quot;20300&quot; value=&quot;Slide 18 - &amp;quot;Section 3306(v), FUTA&amp;quot;&quot;/&gt;&lt;property id=&quot;20307&quot; value=&quot;465&quot;/&gt;&lt;/object&gt;&lt;object type=&quot;3&quot; unique_id=&quot;14579&quot;&gt;&lt;property id=&quot;20148&quot; value=&quot;5&quot;/&gt;&lt;property id=&quot;20300&quot; value=&quot;Slide 19 - &amp;quot;Model Legislation What is it?&amp;quot;&quot;/&gt;&lt;property id=&quot;20307&quot; value=&quot;469&quot;/&gt;&lt;/object&gt;&lt;object type=&quot;3&quot; unique_id=&quot;14580&quot;&gt;&lt;property id=&quot;20148&quot; value=&quot;5&quot;/&gt;&lt;property id=&quot;20300&quot; value=&quot;Slide 20 - &amp;quot;Model Legislation &amp;quot;&quot;/&gt;&lt;property id=&quot;20307&quot; value=&quot;470&quot;/&gt;&lt;/object&gt;&lt;object type=&quot;3&quot; unique_id=&quot;14581&quot;&gt;&lt;property id=&quot;20148&quot; value=&quot;5&quot;/&gt;&lt;property id=&quot;20300&quot; value=&quot;Slide 21 - &amp;quot;Model Legislation &amp;quot;&quot;/&gt;&lt;property id=&quot;20307&quot; value=&quot;471&quot;/&gt;&lt;/object&gt;&lt;object type=&quot;3&quot; unique_id=&quot;14582&quot;&gt;&lt;property id=&quot;20148&quot; value=&quot;5&quot;/&gt;&lt;property id=&quot;20300&quot; value=&quot;Slide 22 - &amp;quot;Model Legislation &amp;quot;&quot;/&gt;&lt;property id=&quot;20307&quot; value=&quot;477&quot;/&gt;&lt;/object&gt;&lt;object type=&quot;3&quot; unique_id=&quot;14583&quot;&gt;&lt;property id=&quot;20148&quot; value=&quot;5&quot;/&gt;&lt;property id=&quot;20300&quot; value=&quot;Slide 23 - &amp;quot;Pre-Approved Additional Provisions &amp;quot;&quot;/&gt;&lt;property id=&quot;20307&quot; value=&quot;472&quot;/&gt;&lt;/object&gt;&lt;object type=&quot;3&quot; unique_id=&quot;14584&quot;&gt;&lt;property id=&quot;20148&quot; value=&quot;5&quot;/&gt;&lt;property id=&quot;20300&quot; value=&quot;Slide 24 - &amp;quot;Pre-Approved Additional  Provisions Cont. &amp;quot;&quot;/&gt;&lt;property id=&quot;20307&quot; value=&quot;473&quot;/&gt;&lt;/object&gt;&lt;object type=&quot;3&quot; unique_id=&quot;14585&quot;&gt;&lt;property id=&quot;20148&quot; value=&quot;5&quot;/&gt;&lt;property id=&quot;20300&quot; value=&quot;Slide 25 - &amp;quot;3306(v)(10), FUTA Approval  &amp;quot;&quot;/&gt;&lt;property id=&quot;20307&quot; value=&quot;474&quot;/&gt;&lt;/object&gt;&lt;object type=&quot;3&quot; unique_id=&quot;14586&quot;&gt;&lt;property id=&quot;20148&quot; value=&quot;5&quot;/&gt;&lt;property id=&quot;20300&quot; value=&quot;Slide 26 - &amp;quot;3306(v)(10), FUTA Approval  &amp;quot;&quot;/&gt;&lt;property id=&quot;20307&quot; value=&quot;475&quot;/&gt;&lt;/object&gt;&lt;object type=&quot;3&quot; unique_id=&quot;14587&quot;&gt;&lt;property id=&quot;20148&quot; value=&quot;5&quot;/&gt;&lt;property id=&quot;20300&quot; value=&quot;Slide 27 - &amp;quot;State Specific  Technical Assistance&amp;quot;&quot;/&gt;&lt;property id=&quot;20307&quot; value=&quot;487&quot;/&gt;&lt;/object&gt;&lt;object type=&quot;3&quot; unique_id=&quot;14588&quot;&gt;&lt;property id=&quot;20148&quot; value=&quot;5&quot;/&gt;&lt;property id=&quot;20300&quot; value=&quot;Slide 28 - &amp;quot;State Specific  Technical Assistance&amp;quot;&quot;/&gt;&lt;property id=&quot;20307&quot; value=&quot;476&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21692</TotalTime>
  <Words>1752</Words>
  <Application>Microsoft Office PowerPoint</Application>
  <PresentationFormat>On-screen Show (4:3)</PresentationFormat>
  <Paragraphs>171</Paragraphs>
  <Slides>33</Slides>
  <Notes>28</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Default Design</vt:lpstr>
      <vt:lpstr>1_Default Design</vt:lpstr>
      <vt:lpstr>PowerPoint Presentation</vt:lpstr>
      <vt:lpstr>PowerPoint Presentation</vt:lpstr>
      <vt:lpstr>Submitting Questions: Open Chat</vt:lpstr>
      <vt:lpstr>Practice</vt:lpstr>
      <vt:lpstr>Access to Webinar Resources</vt:lpstr>
      <vt:lpstr>Presenters</vt:lpstr>
      <vt:lpstr>Purpose of Webinar</vt:lpstr>
      <vt:lpstr>Webinar Agenda</vt:lpstr>
      <vt:lpstr>What is Short-Time Compensation?</vt:lpstr>
      <vt:lpstr>What is Short-Time Compensation?</vt:lpstr>
      <vt:lpstr>Background</vt:lpstr>
      <vt:lpstr>Temporary Reimbursement of Eligible Short-Time Compensation Costs</vt:lpstr>
      <vt:lpstr>Short-Time  Compensation Grants</vt:lpstr>
      <vt:lpstr>Short-Time  Compensation Grants Cont.</vt:lpstr>
      <vt:lpstr>Definition of Short-Time Compensation</vt:lpstr>
      <vt:lpstr>Provisions of Section  3306(v), FUTA</vt:lpstr>
      <vt:lpstr>Section 3306(v), FUTA</vt:lpstr>
      <vt:lpstr>Section 3306(v), FUTA</vt:lpstr>
      <vt:lpstr>Model Legislation What is it?</vt:lpstr>
      <vt:lpstr>Model Legislation </vt:lpstr>
      <vt:lpstr>Model Legislation </vt:lpstr>
      <vt:lpstr>Model Legislation </vt:lpstr>
      <vt:lpstr>Pre-Approved Additional Provisions </vt:lpstr>
      <vt:lpstr>Pre-Approved Additional  Provisions Cont. </vt:lpstr>
      <vt:lpstr>3306(v)(10), FUTA Approval  </vt:lpstr>
      <vt:lpstr>3306(v)(10), FUTA Approval  </vt:lpstr>
      <vt:lpstr>State Specific  Technical Assistance</vt:lpstr>
      <vt:lpstr>State Specific  Technical Assistance</vt:lpstr>
      <vt:lpstr>PowerPoint Presentation</vt:lpstr>
      <vt:lpstr>PowerPoint Presentation</vt:lpstr>
      <vt:lpstr>Access to Webinar Resources</vt:lpstr>
      <vt:lpstr>PowerPoint Presentation</vt:lpstr>
      <vt:lpstr>PowerPoint Presentation</vt:lpstr>
    </vt:vector>
  </TitlesOfParts>
  <Company>Maher &amp; Maher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BRG Update</dc:title>
  <dc:creator>Rick Maher</dc:creator>
  <cp:lastModifiedBy>Bee Kay</cp:lastModifiedBy>
  <cp:revision>882</cp:revision>
  <dcterms:created xsi:type="dcterms:W3CDTF">2003-12-12T15:05:50Z</dcterms:created>
  <dcterms:modified xsi:type="dcterms:W3CDTF">2013-01-24T17:11:45Z</dcterms:modified>
</cp:coreProperties>
</file>