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256" r:id="rId2"/>
    <p:sldId id="257" r:id="rId3"/>
    <p:sldId id="269" r:id="rId4"/>
    <p:sldId id="270" r:id="rId5"/>
    <p:sldId id="271" r:id="rId6"/>
    <p:sldId id="272" r:id="rId7"/>
    <p:sldId id="273" r:id="rId8"/>
    <p:sldId id="268" r:id="rId9"/>
    <p:sldId id="259" r:id="rId10"/>
    <p:sldId id="260" r:id="rId11"/>
    <p:sldId id="261" r:id="rId12"/>
    <p:sldId id="263" r:id="rId13"/>
    <p:sldId id="264" r:id="rId14"/>
    <p:sldId id="265" r:id="rId15"/>
    <p:sldId id="266" r:id="rId16"/>
    <p:sldId id="267" r:id="rId17"/>
    <p:sldId id="274" r:id="rId18"/>
    <p:sldId id="275" r:id="rId19"/>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67140" autoAdjust="0"/>
  </p:normalViewPr>
  <p:slideViewPr>
    <p:cSldViewPr>
      <p:cViewPr>
        <p:scale>
          <a:sx n="75" d="100"/>
          <a:sy n="75" d="100"/>
        </p:scale>
        <p:origin x="-123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8EDE35-4BD0-4F15-8AF7-1913D2EFFBBF}" type="datetimeFigureOut">
              <a:rPr lang="en-US" smtClean="0"/>
              <a:t>1/24/2014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00A97A-98A2-4383-A0C4-DDF5BCB4E204}" type="slidenum">
              <a:rPr lang="en-US" smtClean="0"/>
              <a:t>‹#›</a:t>
            </a:fld>
            <a:endParaRPr lang="en-US"/>
          </a:p>
        </p:txBody>
      </p:sp>
    </p:spTree>
    <p:extLst>
      <p:ext uri="{BB962C8B-B14F-4D97-AF65-F5344CB8AC3E}">
        <p14:creationId xmlns:p14="http://schemas.microsoft.com/office/powerpoint/2010/main" val="802852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0093C-3D46-4F7A-9EFF-8873D68418C9}" type="datetimeFigureOut">
              <a:rPr lang="en-US" smtClean="0"/>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1AD3D-DED6-49EC-8BE5-3F2DD208DFB8}" type="slidenum">
              <a:rPr lang="en-US" smtClean="0"/>
              <a:t>‹#›</a:t>
            </a:fld>
            <a:endParaRPr lang="en-US"/>
          </a:p>
        </p:txBody>
      </p:sp>
    </p:spTree>
    <p:extLst>
      <p:ext uri="{BB962C8B-B14F-4D97-AF65-F5344CB8AC3E}">
        <p14:creationId xmlns:p14="http://schemas.microsoft.com/office/powerpoint/2010/main" val="6680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1AD3D-DED6-49EC-8BE5-3F2DD208DFB8}" type="slidenum">
              <a:rPr lang="en-US" smtClean="0"/>
              <a:t>2</a:t>
            </a:fld>
            <a:endParaRPr lang="en-US"/>
          </a:p>
        </p:txBody>
      </p:sp>
    </p:spTree>
    <p:extLst>
      <p:ext uri="{BB962C8B-B14F-4D97-AF65-F5344CB8AC3E}">
        <p14:creationId xmlns:p14="http://schemas.microsoft.com/office/powerpoint/2010/main" val="2527736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A1AD3D-DED6-49EC-8BE5-3F2DD208DFB8}" type="slidenum">
              <a:rPr lang="en-US" smtClean="0"/>
              <a:t>3</a:t>
            </a:fld>
            <a:endParaRPr lang="en-US"/>
          </a:p>
        </p:txBody>
      </p:sp>
    </p:spTree>
    <p:extLst>
      <p:ext uri="{BB962C8B-B14F-4D97-AF65-F5344CB8AC3E}">
        <p14:creationId xmlns:p14="http://schemas.microsoft.com/office/powerpoint/2010/main" val="140939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Rectangle 3"/>
          <p:cNvSpPr>
            <a:spLocks noGrp="1" noChangeArrowheads="1"/>
          </p:cNvSpPr>
          <p:nvPr>
            <p:ph type="body" idx="1"/>
          </p:nvPr>
        </p:nvSpPr>
        <p:spPr bwMode="auto">
          <a:xfrm>
            <a:off x="914711" y="4344025"/>
            <a:ext cx="5028579" cy="4112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641" tIns="45821" rIns="91641" bIns="45821"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6" descr="taaccc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856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4AE2D-FC33-43FC-B1EC-5309CF72995E}"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4623E-74A5-4BC2-9D2B-E5D0F66889F7}" type="slidenum">
              <a:rPr lang="en-US" smtClean="0"/>
              <a:t>‹#›</a:t>
            </a:fld>
            <a:endParaRPr lang="en-US"/>
          </a:p>
        </p:txBody>
      </p:sp>
    </p:spTree>
    <p:extLst>
      <p:ext uri="{BB962C8B-B14F-4D97-AF65-F5344CB8AC3E}">
        <p14:creationId xmlns:p14="http://schemas.microsoft.com/office/powerpoint/2010/main" val="294431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4AE2D-FC33-43FC-B1EC-5309CF72995E}"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4623E-74A5-4BC2-9D2B-E5D0F66889F7}" type="slidenum">
              <a:rPr lang="en-US" smtClean="0"/>
              <a:t>‹#›</a:t>
            </a:fld>
            <a:endParaRPr lang="en-US"/>
          </a:p>
        </p:txBody>
      </p:sp>
    </p:spTree>
    <p:extLst>
      <p:ext uri="{BB962C8B-B14F-4D97-AF65-F5344CB8AC3E}">
        <p14:creationId xmlns:p14="http://schemas.microsoft.com/office/powerpoint/2010/main" val="332985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lvl1pPr algn="l">
              <a:defRPr sz="3600" b="1">
                <a:solidFill>
                  <a:schemeClr val="tx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4983163"/>
          </a:xfrm>
        </p:spPr>
        <p:txBody>
          <a:bodyPr/>
          <a:lstStyle>
            <a:lvl1pPr marL="0" indent="0">
              <a:buNone/>
              <a:defRPr>
                <a:solidFill>
                  <a:schemeClr val="accent1">
                    <a:lumMod val="75000"/>
                  </a:schemeClr>
                </a:solidFill>
              </a:defRPr>
            </a:lvl1pPr>
            <a:lvl2pPr marL="292100" indent="-292100">
              <a:buFont typeface="Wingdings" pitchFamily="2" charset="2"/>
              <a:buChar char="§"/>
              <a:defRPr/>
            </a:lvl2pPr>
            <a:lvl3pPr marL="463550" indent="-171450">
              <a:defRPr/>
            </a:lvl3pPr>
            <a:lvl4pPr marL="914400" indent="-344488">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57200" y="1143000"/>
            <a:ext cx="8229600" cy="0"/>
          </a:xfrm>
          <a:prstGeom prst="line">
            <a:avLst/>
          </a:prstGeom>
          <a:ln w="38100">
            <a:gradFill flip="none" rotWithShape="1">
              <a:gsLst>
                <a:gs pos="0">
                  <a:schemeClr val="tx2">
                    <a:lumMod val="50000"/>
                  </a:schemeClr>
                </a:gs>
                <a:gs pos="100000">
                  <a:schemeClr val="accent1">
                    <a:tint val="44500"/>
                    <a:satMod val="160000"/>
                  </a:schemeClr>
                </a:gs>
                <a:gs pos="100000">
                  <a:schemeClr val="accent1">
                    <a:tint val="23500"/>
                    <a:satMod val="160000"/>
                  </a:schemeClr>
                </a:gs>
              </a:gsLst>
              <a:path path="shape">
                <a:fillToRect l="50000" t="50000" r="50000" b="50000"/>
              </a:path>
              <a:tileRect/>
            </a:gradFill>
          </a:ln>
        </p:spPr>
        <p:style>
          <a:lnRef idx="1">
            <a:schemeClr val="dk1"/>
          </a:lnRef>
          <a:fillRef idx="0">
            <a:schemeClr val="dk1"/>
          </a:fillRef>
          <a:effectRef idx="0">
            <a:schemeClr val="dk1"/>
          </a:effectRef>
          <a:fontRef idx="minor">
            <a:schemeClr val="tx1"/>
          </a:fontRef>
        </p:style>
      </p:cxnSp>
      <p:pic>
        <p:nvPicPr>
          <p:cNvPr id="9" name="Picture 6" descr="taaccct_banner.jpg"/>
          <p:cNvPicPr>
            <a:picLocks noChangeAspect="1"/>
          </p:cNvPicPr>
          <p:nvPr userDrawn="1"/>
        </p:nvPicPr>
        <p:blipFill>
          <a:blip r:embed="rId2">
            <a:extLst>
              <a:ext uri="{28A0092B-C50C-407E-A947-70E740481C1C}">
                <a14:useLocalDpi xmlns:a14="http://schemas.microsoft.com/office/drawing/2010/main" val="0"/>
              </a:ext>
            </a:extLst>
          </a:blip>
          <a:srcRect t="2493" b="-11583"/>
          <a:stretch>
            <a:fillRect/>
          </a:stretch>
        </p:blipFill>
        <p:spPr bwMode="auto">
          <a:xfrm>
            <a:off x="1123950" y="6158352"/>
            <a:ext cx="6889750" cy="77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00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34AE2D-FC33-43FC-B1EC-5309CF72995E}"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4623E-74A5-4BC2-9D2B-E5D0F66889F7}" type="slidenum">
              <a:rPr lang="en-US" smtClean="0"/>
              <a:t>‹#›</a:t>
            </a:fld>
            <a:endParaRPr lang="en-US"/>
          </a:p>
        </p:txBody>
      </p:sp>
    </p:spTree>
    <p:extLst>
      <p:ext uri="{BB962C8B-B14F-4D97-AF65-F5344CB8AC3E}">
        <p14:creationId xmlns:p14="http://schemas.microsoft.com/office/powerpoint/2010/main" val="136865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34AE2D-FC33-43FC-B1EC-5309CF72995E}"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4623E-74A5-4BC2-9D2B-E5D0F66889F7}" type="slidenum">
              <a:rPr lang="en-US" smtClean="0"/>
              <a:t>‹#›</a:t>
            </a:fld>
            <a:endParaRPr lang="en-US"/>
          </a:p>
        </p:txBody>
      </p:sp>
    </p:spTree>
    <p:extLst>
      <p:ext uri="{BB962C8B-B14F-4D97-AF65-F5344CB8AC3E}">
        <p14:creationId xmlns:p14="http://schemas.microsoft.com/office/powerpoint/2010/main" val="254327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34AE2D-FC33-43FC-B1EC-5309CF72995E}"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4623E-74A5-4BC2-9D2B-E5D0F66889F7}" type="slidenum">
              <a:rPr lang="en-US" smtClean="0"/>
              <a:t>‹#›</a:t>
            </a:fld>
            <a:endParaRPr lang="en-US"/>
          </a:p>
        </p:txBody>
      </p:sp>
    </p:spTree>
    <p:extLst>
      <p:ext uri="{BB962C8B-B14F-4D97-AF65-F5344CB8AC3E}">
        <p14:creationId xmlns:p14="http://schemas.microsoft.com/office/powerpoint/2010/main" val="15249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34AE2D-FC33-43FC-B1EC-5309CF72995E}" type="datetimeFigureOut">
              <a:rPr lang="en-US" smtClean="0"/>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4623E-74A5-4BC2-9D2B-E5D0F66889F7}" type="slidenum">
              <a:rPr lang="en-US" smtClean="0"/>
              <a:t>‹#›</a:t>
            </a:fld>
            <a:endParaRPr lang="en-US"/>
          </a:p>
        </p:txBody>
      </p:sp>
    </p:spTree>
    <p:extLst>
      <p:ext uri="{BB962C8B-B14F-4D97-AF65-F5344CB8AC3E}">
        <p14:creationId xmlns:p14="http://schemas.microsoft.com/office/powerpoint/2010/main" val="278538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4AE2D-FC33-43FC-B1EC-5309CF72995E}"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4623E-74A5-4BC2-9D2B-E5D0F66889F7}" type="slidenum">
              <a:rPr lang="en-US" smtClean="0"/>
              <a:t>‹#›</a:t>
            </a:fld>
            <a:endParaRPr lang="en-US"/>
          </a:p>
        </p:txBody>
      </p:sp>
    </p:spTree>
    <p:extLst>
      <p:ext uri="{BB962C8B-B14F-4D97-AF65-F5344CB8AC3E}">
        <p14:creationId xmlns:p14="http://schemas.microsoft.com/office/powerpoint/2010/main" val="351572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4AE2D-FC33-43FC-B1EC-5309CF72995E}"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4623E-74A5-4BC2-9D2B-E5D0F66889F7}" type="slidenum">
              <a:rPr lang="en-US" smtClean="0"/>
              <a:t>‹#›</a:t>
            </a:fld>
            <a:endParaRPr lang="en-US"/>
          </a:p>
        </p:txBody>
      </p:sp>
    </p:spTree>
    <p:extLst>
      <p:ext uri="{BB962C8B-B14F-4D97-AF65-F5344CB8AC3E}">
        <p14:creationId xmlns:p14="http://schemas.microsoft.com/office/powerpoint/2010/main" val="4094010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4AE2D-FC33-43FC-B1EC-5309CF72995E}"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4623E-74A5-4BC2-9D2B-E5D0F66889F7}" type="slidenum">
              <a:rPr lang="en-US" smtClean="0"/>
              <a:t>‹#›</a:t>
            </a:fld>
            <a:endParaRPr lang="en-US"/>
          </a:p>
        </p:txBody>
      </p:sp>
    </p:spTree>
    <p:extLst>
      <p:ext uri="{BB962C8B-B14F-4D97-AF65-F5344CB8AC3E}">
        <p14:creationId xmlns:p14="http://schemas.microsoft.com/office/powerpoint/2010/main" val="214449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4AE2D-FC33-43FC-B1EC-5309CF72995E}" type="datetimeFigureOut">
              <a:rPr lang="en-US" smtClean="0"/>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4623E-74A5-4BC2-9D2B-E5D0F66889F7}" type="slidenum">
              <a:rPr lang="en-US" smtClean="0"/>
              <a:t>‹#›</a:t>
            </a:fld>
            <a:endParaRPr lang="en-US"/>
          </a:p>
        </p:txBody>
      </p:sp>
    </p:spTree>
    <p:extLst>
      <p:ext uri="{BB962C8B-B14F-4D97-AF65-F5344CB8AC3E}">
        <p14:creationId xmlns:p14="http://schemas.microsoft.com/office/powerpoint/2010/main" val="39143025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open4us.org/faq/"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8100"/>
            <a:ext cx="7772400" cy="2730500"/>
          </a:xfrm>
        </p:spPr>
        <p:txBody>
          <a:bodyPr>
            <a:normAutofit/>
          </a:bodyPr>
          <a:lstStyle/>
          <a:p>
            <a:pPr algn="r"/>
            <a:r>
              <a:rPr lang="en-US" sz="2800" cap="all" dirty="0" smtClean="0">
                <a:solidFill>
                  <a:schemeClr val="tx1">
                    <a:lumMod val="75000"/>
                    <a:lumOff val="25000"/>
                  </a:schemeClr>
                </a:solidFill>
                <a:latin typeface="Franklin Gothic Medium" pitchFamily="34" charset="0"/>
              </a:rPr>
              <a:t>Trade Adjustment Assistance </a:t>
            </a:r>
            <a:br>
              <a:rPr lang="en-US" sz="2800" cap="all" dirty="0" smtClean="0">
                <a:solidFill>
                  <a:schemeClr val="tx1">
                    <a:lumMod val="75000"/>
                    <a:lumOff val="25000"/>
                  </a:schemeClr>
                </a:solidFill>
                <a:latin typeface="Franklin Gothic Medium" pitchFamily="34" charset="0"/>
              </a:rPr>
            </a:br>
            <a:r>
              <a:rPr lang="en-US" sz="2800" cap="all" dirty="0" smtClean="0">
                <a:solidFill>
                  <a:schemeClr val="tx1">
                    <a:lumMod val="75000"/>
                    <a:lumOff val="25000"/>
                  </a:schemeClr>
                </a:solidFill>
                <a:latin typeface="Franklin Gothic Medium" pitchFamily="34" charset="0"/>
              </a:rPr>
              <a:t>Community College Career </a:t>
            </a:r>
            <a:br>
              <a:rPr lang="en-US" sz="2800" cap="all" dirty="0" smtClean="0">
                <a:solidFill>
                  <a:schemeClr val="tx1">
                    <a:lumMod val="75000"/>
                    <a:lumOff val="25000"/>
                  </a:schemeClr>
                </a:solidFill>
                <a:latin typeface="Franklin Gothic Medium" pitchFamily="34" charset="0"/>
              </a:rPr>
            </a:br>
            <a:r>
              <a:rPr lang="en-US" sz="2800" cap="all" dirty="0" smtClean="0">
                <a:solidFill>
                  <a:schemeClr val="tx1">
                    <a:lumMod val="75000"/>
                    <a:lumOff val="25000"/>
                  </a:schemeClr>
                </a:solidFill>
                <a:latin typeface="Franklin Gothic Medium" pitchFamily="34" charset="0"/>
              </a:rPr>
              <a:t>Training Grant (TAACCCT)</a:t>
            </a:r>
            <a:br>
              <a:rPr lang="en-US" sz="2800" cap="all" dirty="0" smtClean="0">
                <a:solidFill>
                  <a:schemeClr val="tx1">
                    <a:lumMod val="75000"/>
                    <a:lumOff val="25000"/>
                  </a:schemeClr>
                </a:solidFill>
                <a:latin typeface="Franklin Gothic Medium" pitchFamily="34" charset="0"/>
              </a:rPr>
            </a:br>
            <a:r>
              <a:rPr lang="en-US" sz="2800" cap="all" dirty="0" smtClean="0">
                <a:solidFill>
                  <a:schemeClr val="tx1">
                    <a:lumMod val="75000"/>
                    <a:lumOff val="25000"/>
                  </a:schemeClr>
                </a:solidFill>
                <a:latin typeface="Franklin Gothic Medium" pitchFamily="34" charset="0"/>
              </a:rPr>
              <a:t/>
            </a:r>
            <a:br>
              <a:rPr lang="en-US" sz="2800" cap="all" dirty="0" smtClean="0">
                <a:solidFill>
                  <a:schemeClr val="tx1">
                    <a:lumMod val="75000"/>
                    <a:lumOff val="25000"/>
                  </a:schemeClr>
                </a:solidFill>
                <a:latin typeface="Franklin Gothic Medium" pitchFamily="34" charset="0"/>
              </a:rPr>
            </a:br>
            <a:r>
              <a:rPr lang="en-US" sz="2000" dirty="0" smtClean="0">
                <a:solidFill>
                  <a:schemeClr val="tx1">
                    <a:lumMod val="50000"/>
                    <a:lumOff val="50000"/>
                  </a:schemeClr>
                </a:solidFill>
                <a:latin typeface="Franklin Gothic Medium" pitchFamily="34" charset="0"/>
              </a:rPr>
              <a:t>January </a:t>
            </a:r>
            <a:r>
              <a:rPr lang="en-US" sz="2000" dirty="0">
                <a:solidFill>
                  <a:schemeClr val="tx1">
                    <a:lumMod val="50000"/>
                    <a:lumOff val="50000"/>
                  </a:schemeClr>
                </a:solidFill>
                <a:latin typeface="Franklin Gothic Medium" pitchFamily="34" charset="0"/>
              </a:rPr>
              <a:t>24, 2014, 3 PM </a:t>
            </a:r>
            <a:r>
              <a:rPr lang="en-US" sz="2000" dirty="0" smtClean="0">
                <a:solidFill>
                  <a:schemeClr val="tx1">
                    <a:lumMod val="50000"/>
                    <a:lumOff val="50000"/>
                  </a:schemeClr>
                </a:solidFill>
                <a:latin typeface="Franklin Gothic Medium" pitchFamily="34" charset="0"/>
              </a:rPr>
              <a:t>ET</a:t>
            </a:r>
            <a:endParaRPr lang="en-US" sz="2000" cap="all" dirty="0">
              <a:solidFill>
                <a:schemeClr val="tx1">
                  <a:lumMod val="50000"/>
                  <a:lumOff val="50000"/>
                </a:schemeClr>
              </a:solidFill>
              <a:latin typeface="Franklin Gothic Medium" pitchFamily="34" charset="0"/>
            </a:endParaRPr>
          </a:p>
        </p:txBody>
      </p:sp>
      <p:sp>
        <p:nvSpPr>
          <p:cNvPr id="3" name="Subtitle 2"/>
          <p:cNvSpPr>
            <a:spLocks noGrp="1"/>
          </p:cNvSpPr>
          <p:nvPr>
            <p:ph type="subTitle" idx="1"/>
          </p:nvPr>
        </p:nvSpPr>
        <p:spPr>
          <a:xfrm>
            <a:off x="914400" y="4648200"/>
            <a:ext cx="7315200" cy="914400"/>
          </a:xfrm>
        </p:spPr>
        <p:txBody>
          <a:bodyPr>
            <a:normAutofit/>
          </a:bodyPr>
          <a:lstStyle/>
          <a:p>
            <a:pPr>
              <a:spcBef>
                <a:spcPts val="0"/>
              </a:spcBef>
            </a:pPr>
            <a:r>
              <a:rPr lang="en-US" sz="4400" b="1" cap="all" dirty="0" smtClean="0">
                <a:solidFill>
                  <a:schemeClr val="tx1"/>
                </a:solidFill>
                <a:latin typeface="Franklin Gothic Book" pitchFamily="34" charset="0"/>
              </a:rPr>
              <a:t>Round 3 GRANT Review</a:t>
            </a:r>
          </a:p>
        </p:txBody>
      </p:sp>
    </p:spTree>
    <p:extLst>
      <p:ext uri="{BB962C8B-B14F-4D97-AF65-F5344CB8AC3E}">
        <p14:creationId xmlns:p14="http://schemas.microsoft.com/office/powerpoint/2010/main" val="680619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Section 1. </a:t>
            </a:r>
            <a:r>
              <a:rPr lang="en-US" dirty="0" smtClean="0"/>
              <a:t>Mandatory Modifications/Next Steps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spcBef>
                <a:spcPts val="600"/>
              </a:spcBef>
              <a:spcAft>
                <a:spcPts val="600"/>
              </a:spcAft>
            </a:pPr>
            <a:r>
              <a:rPr lang="en-US" dirty="0" smtClean="0"/>
              <a:t>Project Evaluation Plan</a:t>
            </a:r>
            <a:endParaRPr lang="en-US" dirty="0"/>
          </a:p>
          <a:p>
            <a:pPr marL="749300" lvl="1" indent="-457200">
              <a:spcBef>
                <a:spcPts val="0"/>
              </a:spcBef>
              <a:buFont typeface="Arial" pitchFamily="34" charset="0"/>
              <a:buChar char="•"/>
            </a:pPr>
            <a:r>
              <a:rPr lang="en-US" dirty="0"/>
              <a:t>SGA </a:t>
            </a:r>
            <a:r>
              <a:rPr lang="en-US" dirty="0" smtClean="0"/>
              <a:t>Sections V.C</a:t>
            </a:r>
          </a:p>
          <a:p>
            <a:pPr marL="749300" lvl="1" indent="-457200">
              <a:spcBef>
                <a:spcPts val="0"/>
              </a:spcBef>
              <a:buFont typeface="Arial" pitchFamily="34" charset="0"/>
              <a:buChar char="•"/>
            </a:pPr>
            <a:r>
              <a:rPr lang="en-US" dirty="0" smtClean="0"/>
              <a:t>Reviewed by DOL Office of the Chief Evaluator and TACT National Evaluation Team (Urban Institute)</a:t>
            </a:r>
          </a:p>
          <a:p>
            <a:pPr marL="749300" lvl="1" indent="-457200">
              <a:spcBef>
                <a:spcPts val="0"/>
              </a:spcBef>
              <a:buFont typeface="Arial" pitchFamily="34" charset="0"/>
              <a:buChar char="•"/>
            </a:pPr>
            <a:r>
              <a:rPr lang="en-US" dirty="0" smtClean="0"/>
              <a:t>Attachment A – suggestions on improving implementation plan</a:t>
            </a:r>
          </a:p>
          <a:p>
            <a:pPr marL="749300" lvl="1" indent="-457200">
              <a:spcBef>
                <a:spcPts val="0"/>
              </a:spcBef>
              <a:buFont typeface="Arial" pitchFamily="34" charset="0"/>
              <a:buChar char="•"/>
            </a:pPr>
            <a:r>
              <a:rPr lang="en-US" dirty="0" smtClean="0"/>
              <a:t>Not all plans are approved for implementation</a:t>
            </a:r>
          </a:p>
          <a:p>
            <a:pPr marL="749300" lvl="1" indent="-457200">
              <a:spcBef>
                <a:spcPts val="0"/>
              </a:spcBef>
              <a:buFont typeface="Arial" pitchFamily="34" charset="0"/>
              <a:buChar char="•"/>
            </a:pPr>
            <a:endParaRPr lang="en-US" sz="1400" dirty="0" smtClean="0"/>
          </a:p>
          <a:p>
            <a:pPr marL="0" lvl="1" indent="0">
              <a:spcBef>
                <a:spcPts val="600"/>
              </a:spcBef>
              <a:spcAft>
                <a:spcPts val="600"/>
              </a:spcAft>
              <a:buNone/>
            </a:pPr>
            <a:r>
              <a:rPr lang="en-US" sz="3200" dirty="0" smtClean="0">
                <a:solidFill>
                  <a:schemeClr val="accent1">
                    <a:lumMod val="75000"/>
                  </a:schemeClr>
                </a:solidFill>
              </a:rPr>
              <a:t>Required Actions</a:t>
            </a:r>
            <a:endParaRPr lang="en-US" dirty="0"/>
          </a:p>
          <a:p>
            <a:pPr marL="749300" lvl="1" indent="-457200">
              <a:spcBef>
                <a:spcPts val="0"/>
              </a:spcBef>
              <a:buFont typeface="Arial" pitchFamily="34" charset="0"/>
              <a:buChar char="•"/>
            </a:pPr>
            <a:r>
              <a:rPr lang="en-US" dirty="0" smtClean="0"/>
              <a:t>Detailed Evaluation Plan Due: May 15, 2014</a:t>
            </a:r>
          </a:p>
          <a:p>
            <a:pPr marL="749300" lvl="1" indent="-457200">
              <a:spcBef>
                <a:spcPts val="0"/>
              </a:spcBef>
              <a:buFont typeface="Arial" pitchFamily="34" charset="0"/>
              <a:buChar char="•"/>
            </a:pPr>
            <a:endParaRPr lang="en-US" dirty="0"/>
          </a:p>
          <a:p>
            <a:pPr lvl="1" indent="0">
              <a:spcBef>
                <a:spcPts val="0"/>
              </a:spcBef>
              <a:buNone/>
            </a:pPr>
            <a:endParaRPr lang="en-US" sz="2400" dirty="0"/>
          </a:p>
          <a:p>
            <a:pPr>
              <a:spcBef>
                <a:spcPts val="0"/>
              </a:spcBef>
            </a:pPr>
            <a:endParaRPr lang="en-US" dirty="0" smtClean="0"/>
          </a:p>
        </p:txBody>
      </p:sp>
    </p:spTree>
    <p:extLst>
      <p:ext uri="{BB962C8B-B14F-4D97-AF65-F5344CB8AC3E}">
        <p14:creationId xmlns:p14="http://schemas.microsoft.com/office/powerpoint/2010/main" val="4120775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Section 1. Mandatory </a:t>
            </a:r>
            <a:r>
              <a:rPr lang="en-US" dirty="0" smtClean="0"/>
              <a:t>Modifications/Next Steps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spcBef>
                <a:spcPts val="600"/>
              </a:spcBef>
              <a:spcAft>
                <a:spcPts val="600"/>
              </a:spcAft>
            </a:pPr>
            <a:r>
              <a:rPr lang="en-US" sz="2800" dirty="0" smtClean="0"/>
              <a:t>Program Outcomes</a:t>
            </a:r>
            <a:endParaRPr lang="en-US" sz="2800" dirty="0"/>
          </a:p>
          <a:p>
            <a:pPr marL="749300" lvl="1" indent="-457200">
              <a:spcBef>
                <a:spcPts val="0"/>
              </a:spcBef>
              <a:buFont typeface="Arial" pitchFamily="34" charset="0"/>
              <a:buChar char="•"/>
            </a:pPr>
            <a:r>
              <a:rPr lang="en-US" sz="2400" dirty="0"/>
              <a:t>SGA </a:t>
            </a:r>
            <a:r>
              <a:rPr lang="en-US" sz="2400" dirty="0" smtClean="0"/>
              <a:t>Sections IV.C.3.A.3, V.A.3, Appendix F</a:t>
            </a:r>
          </a:p>
          <a:p>
            <a:pPr marL="749300" lvl="1" indent="-457200">
              <a:spcBef>
                <a:spcPts val="0"/>
              </a:spcBef>
              <a:buFont typeface="Arial" pitchFamily="34" charset="0"/>
              <a:buChar char="•"/>
            </a:pPr>
            <a:r>
              <a:rPr lang="en-US" sz="2400" dirty="0" smtClean="0"/>
              <a:t>Attachment B – mathematical errors</a:t>
            </a:r>
          </a:p>
          <a:p>
            <a:pPr>
              <a:spcBef>
                <a:spcPts val="600"/>
              </a:spcBef>
              <a:spcAft>
                <a:spcPts val="600"/>
              </a:spcAft>
            </a:pPr>
            <a:r>
              <a:rPr lang="en-US" sz="2800" dirty="0" smtClean="0"/>
              <a:t>Options for Corrections Include:</a:t>
            </a:r>
            <a:endParaRPr lang="en-US" sz="2800" dirty="0"/>
          </a:p>
          <a:p>
            <a:pPr marL="806450" lvl="1" indent="-514350">
              <a:spcBef>
                <a:spcPts val="0"/>
              </a:spcBef>
              <a:buFont typeface="+mj-lt"/>
              <a:buAutoNum type="arabicPeriod"/>
            </a:pPr>
            <a:r>
              <a:rPr lang="en-US" sz="2400" dirty="0" smtClean="0"/>
              <a:t>Make corrections so that no arithmetic errors or programmatic inconsistencies exist</a:t>
            </a:r>
            <a:endParaRPr lang="en-US" sz="2400" dirty="0"/>
          </a:p>
          <a:p>
            <a:pPr marL="806450" lvl="1" indent="-514350">
              <a:spcBef>
                <a:spcPts val="0"/>
              </a:spcBef>
              <a:buFont typeface="+mj-lt"/>
              <a:buAutoNum type="arabicPeriod"/>
            </a:pPr>
            <a:r>
              <a:rPr lang="en-US" sz="2400" dirty="0" smtClean="0"/>
              <a:t>Make no changes to your original total outcome targets</a:t>
            </a:r>
          </a:p>
          <a:p>
            <a:pPr marL="0" lvl="1" indent="0">
              <a:spcBef>
                <a:spcPts val="600"/>
              </a:spcBef>
              <a:spcAft>
                <a:spcPts val="600"/>
              </a:spcAft>
              <a:buNone/>
            </a:pPr>
            <a:r>
              <a:rPr lang="en-US" i="1" dirty="0" smtClean="0">
                <a:solidFill>
                  <a:schemeClr val="accent1">
                    <a:lumMod val="75000"/>
                  </a:schemeClr>
                </a:solidFill>
              </a:rPr>
              <a:t>Note</a:t>
            </a:r>
            <a:r>
              <a:rPr lang="en-US" i="1" dirty="0">
                <a:solidFill>
                  <a:schemeClr val="accent1">
                    <a:lumMod val="75000"/>
                  </a:schemeClr>
                </a:solidFill>
              </a:rPr>
              <a:t>: You may not lower targets for any of your total </a:t>
            </a:r>
            <a:r>
              <a:rPr lang="en-US" i="1" dirty="0" smtClean="0">
                <a:solidFill>
                  <a:schemeClr val="accent1">
                    <a:lumMod val="75000"/>
                  </a:schemeClr>
                </a:solidFill>
              </a:rPr>
              <a:t>(not </a:t>
            </a:r>
            <a:r>
              <a:rPr lang="en-US" i="1" dirty="0">
                <a:solidFill>
                  <a:schemeClr val="accent1">
                    <a:lumMod val="75000"/>
                  </a:schemeClr>
                </a:solidFill>
              </a:rPr>
              <a:t>yearly) outcomes.</a:t>
            </a:r>
          </a:p>
          <a:p>
            <a:pPr marL="749300" lvl="1" indent="-457200">
              <a:spcBef>
                <a:spcPts val="0"/>
              </a:spcBef>
              <a:buFont typeface="Arial" pitchFamily="34" charset="0"/>
              <a:buChar char="•"/>
            </a:pPr>
            <a:endParaRPr lang="en-US" dirty="0" smtClean="0"/>
          </a:p>
          <a:p>
            <a:pPr marL="749300" lvl="1" indent="-457200">
              <a:spcBef>
                <a:spcPts val="0"/>
              </a:spcBef>
              <a:buFont typeface="Arial" pitchFamily="34" charset="0"/>
              <a:buChar char="•"/>
            </a:pPr>
            <a:endParaRPr lang="en-US" dirty="0"/>
          </a:p>
          <a:p>
            <a:pPr lvl="1" indent="0">
              <a:spcBef>
                <a:spcPts val="0"/>
              </a:spcBef>
              <a:buNone/>
            </a:pPr>
            <a:endParaRPr lang="en-US" sz="2400" dirty="0"/>
          </a:p>
          <a:p>
            <a:pPr>
              <a:spcBef>
                <a:spcPts val="0"/>
              </a:spcBef>
            </a:pPr>
            <a:endParaRPr lang="en-US" dirty="0" smtClean="0"/>
          </a:p>
        </p:txBody>
      </p:sp>
    </p:spTree>
    <p:extLst>
      <p:ext uri="{BB962C8B-B14F-4D97-AF65-F5344CB8AC3E}">
        <p14:creationId xmlns:p14="http://schemas.microsoft.com/office/powerpoint/2010/main" val="3503580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Section 2. Clarifications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spcBef>
                <a:spcPts val="600"/>
              </a:spcBef>
            </a:pPr>
            <a:r>
              <a:rPr lang="en-US" dirty="0" smtClean="0"/>
              <a:t>Areas of possible concern</a:t>
            </a:r>
            <a:endParaRPr lang="en-US" dirty="0"/>
          </a:p>
          <a:p>
            <a:pPr marL="749300" lvl="1" indent="-457200">
              <a:spcBef>
                <a:spcPts val="0"/>
              </a:spcBef>
              <a:buFont typeface="Arial" pitchFamily="34" charset="0"/>
              <a:buChar char="•"/>
            </a:pPr>
            <a:r>
              <a:rPr lang="en-US" dirty="0" smtClean="0"/>
              <a:t>Possible use of grant funds on activities that may not be allowable</a:t>
            </a:r>
          </a:p>
          <a:p>
            <a:pPr marL="749300" lvl="1" indent="-457200">
              <a:spcBef>
                <a:spcPts val="0"/>
              </a:spcBef>
              <a:buFont typeface="Arial" pitchFamily="34" charset="0"/>
              <a:buChar char="•"/>
            </a:pPr>
            <a:r>
              <a:rPr lang="en-US" dirty="0" smtClean="0"/>
              <a:t>Possible sub-grants</a:t>
            </a:r>
          </a:p>
          <a:p>
            <a:pPr marL="749300" lvl="1" indent="-457200">
              <a:spcBef>
                <a:spcPts val="0"/>
              </a:spcBef>
              <a:buFont typeface="Arial" pitchFamily="34" charset="0"/>
              <a:buChar char="•"/>
            </a:pPr>
            <a:r>
              <a:rPr lang="en-US" dirty="0" smtClean="0"/>
              <a:t>Costs that may not be reasonable</a:t>
            </a:r>
          </a:p>
          <a:p>
            <a:pPr marL="749300" lvl="1" indent="-457200">
              <a:spcBef>
                <a:spcPts val="0"/>
              </a:spcBef>
              <a:buFont typeface="Arial" pitchFamily="34" charset="0"/>
              <a:buChar char="•"/>
            </a:pPr>
            <a:r>
              <a:rPr lang="en-US" dirty="0" smtClean="0"/>
              <a:t>Relationships with required partners unclear</a:t>
            </a:r>
          </a:p>
          <a:p>
            <a:pPr>
              <a:spcBef>
                <a:spcPts val="1800"/>
              </a:spcBef>
            </a:pPr>
            <a:r>
              <a:rPr lang="en-US" dirty="0"/>
              <a:t>Provide clarification to your FPO</a:t>
            </a:r>
          </a:p>
          <a:p>
            <a:pPr marL="749300" lvl="1" indent="-457200">
              <a:spcBef>
                <a:spcPts val="0"/>
              </a:spcBef>
              <a:buFont typeface="Arial" pitchFamily="34" charset="0"/>
              <a:buChar char="•"/>
            </a:pPr>
            <a:r>
              <a:rPr lang="en-US" dirty="0"/>
              <a:t>Modification may be necessary, depending on the nature of the </a:t>
            </a:r>
            <a:r>
              <a:rPr lang="en-US" dirty="0" smtClean="0"/>
              <a:t>issue</a:t>
            </a:r>
            <a:endParaRPr lang="en-US" dirty="0"/>
          </a:p>
          <a:p>
            <a:pPr lvl="1" indent="0">
              <a:spcBef>
                <a:spcPts val="0"/>
              </a:spcBef>
              <a:buNone/>
            </a:pPr>
            <a:endParaRPr lang="en-US" sz="2400" dirty="0"/>
          </a:p>
          <a:p>
            <a:pPr>
              <a:spcBef>
                <a:spcPts val="0"/>
              </a:spcBef>
            </a:pPr>
            <a:endParaRPr lang="en-US" dirty="0" smtClean="0"/>
          </a:p>
        </p:txBody>
      </p:sp>
    </p:spTree>
    <p:extLst>
      <p:ext uri="{BB962C8B-B14F-4D97-AF65-F5344CB8AC3E}">
        <p14:creationId xmlns:p14="http://schemas.microsoft.com/office/powerpoint/2010/main" val="204945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Section 3. General Reminders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lvl="1" indent="0">
              <a:spcBef>
                <a:spcPts val="600"/>
              </a:spcBef>
              <a:spcAft>
                <a:spcPts val="600"/>
              </a:spcAft>
              <a:buNone/>
            </a:pPr>
            <a:r>
              <a:rPr lang="en-US" sz="3200" dirty="0"/>
              <a:t>Administrative Cost Cap</a:t>
            </a:r>
          </a:p>
          <a:p>
            <a:pPr marL="749300" lvl="1" indent="-457200">
              <a:spcBef>
                <a:spcPts val="0"/>
              </a:spcBef>
              <a:spcAft>
                <a:spcPts val="600"/>
              </a:spcAft>
              <a:buFont typeface="Arial" pitchFamily="34" charset="0"/>
              <a:buChar char="•"/>
            </a:pPr>
            <a:r>
              <a:rPr lang="en-US" dirty="0"/>
              <a:t>Grantees may not use more than 10 percent of the total grant funds to pay administrative costs</a:t>
            </a:r>
          </a:p>
          <a:p>
            <a:pPr marL="749300" lvl="1" indent="-457200">
              <a:spcBef>
                <a:spcPts val="0"/>
              </a:spcBef>
              <a:spcAft>
                <a:spcPts val="600"/>
              </a:spcAft>
              <a:buFont typeface="Arial" pitchFamily="34" charset="0"/>
              <a:buChar char="•"/>
            </a:pPr>
            <a:r>
              <a:rPr lang="en-US" dirty="0"/>
              <a:t>Administrative costs are defined in 20 CFR 667.220</a:t>
            </a:r>
          </a:p>
          <a:p>
            <a:pPr marL="749300" lvl="1" indent="-457200">
              <a:spcBef>
                <a:spcPts val="0"/>
              </a:spcBef>
              <a:spcAft>
                <a:spcPts val="600"/>
              </a:spcAft>
              <a:buFont typeface="Arial" pitchFamily="34" charset="0"/>
              <a:buChar char="•"/>
            </a:pPr>
            <a:r>
              <a:rPr lang="en-US" dirty="0"/>
              <a:t>Grantees should review online financial training</a:t>
            </a:r>
          </a:p>
          <a:p>
            <a:pPr marL="749300" lvl="1" indent="-457200">
              <a:spcBef>
                <a:spcPts val="0"/>
              </a:spcBef>
              <a:spcAft>
                <a:spcPts val="600"/>
              </a:spcAft>
              <a:buFont typeface="Arial" pitchFamily="34" charset="0"/>
              <a:buChar char="•"/>
            </a:pPr>
            <a:r>
              <a:rPr lang="en-US" dirty="0"/>
              <a:t>Grantees should attend live fiscal Q &amp; A webinar</a:t>
            </a:r>
          </a:p>
          <a:p>
            <a:pPr lvl="1" indent="0">
              <a:spcBef>
                <a:spcPts val="0"/>
              </a:spcBef>
              <a:buNone/>
            </a:pPr>
            <a:endParaRPr lang="en-US" sz="2400" dirty="0"/>
          </a:p>
          <a:p>
            <a:pPr>
              <a:spcBef>
                <a:spcPts val="0"/>
              </a:spcBef>
            </a:pPr>
            <a:endParaRPr lang="en-US" dirty="0" smtClean="0"/>
          </a:p>
        </p:txBody>
      </p:sp>
    </p:spTree>
    <p:extLst>
      <p:ext uri="{BB962C8B-B14F-4D97-AF65-F5344CB8AC3E}">
        <p14:creationId xmlns:p14="http://schemas.microsoft.com/office/powerpoint/2010/main" val="599271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Section 3. General Reminders</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marL="0" lvl="1" indent="0">
              <a:spcBef>
                <a:spcPts val="600"/>
              </a:spcBef>
              <a:spcAft>
                <a:spcPts val="600"/>
              </a:spcAft>
              <a:buNone/>
            </a:pPr>
            <a:r>
              <a:rPr lang="en-US" sz="4100" dirty="0"/>
              <a:t>Intellectual Property Correction</a:t>
            </a:r>
          </a:p>
          <a:p>
            <a:pPr marL="749300" lvl="1" indent="-457200">
              <a:spcBef>
                <a:spcPts val="0"/>
              </a:spcBef>
              <a:spcAft>
                <a:spcPts val="600"/>
              </a:spcAft>
              <a:buFont typeface="Arial" pitchFamily="34" charset="0"/>
              <a:buChar char="•"/>
            </a:pPr>
            <a:r>
              <a:rPr lang="en-US" sz="3600" dirty="0"/>
              <a:t>Section III.D.9</a:t>
            </a:r>
          </a:p>
          <a:p>
            <a:pPr lvl="1" indent="0">
              <a:spcBef>
                <a:spcPts val="0"/>
              </a:spcBef>
              <a:spcAft>
                <a:spcPts val="600"/>
              </a:spcAft>
              <a:buNone/>
            </a:pPr>
            <a:r>
              <a:rPr lang="en-US" dirty="0" smtClean="0"/>
              <a:t>“This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a:t>
            </a:r>
            <a:r>
              <a:rPr lang="en-US" i="1" strike="sngStrike" dirty="0" smtClean="0"/>
              <a:t>This product is copyrighted by the institution that created it.  Internal use by an organization and/or personal use by an individual for non-commercial purposes is permissible.  All other uses require the prior authorization of the copyright owner.”</a:t>
            </a:r>
            <a:endParaRPr lang="en-US" i="1" strike="sngStrike" dirty="0"/>
          </a:p>
        </p:txBody>
      </p:sp>
    </p:spTree>
    <p:extLst>
      <p:ext uri="{BB962C8B-B14F-4D97-AF65-F5344CB8AC3E}">
        <p14:creationId xmlns:p14="http://schemas.microsoft.com/office/powerpoint/2010/main" val="2128240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Section 3. General Reminders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lvl="1" indent="0">
              <a:spcBef>
                <a:spcPts val="600"/>
              </a:spcBef>
              <a:spcAft>
                <a:spcPts val="600"/>
              </a:spcAft>
              <a:buNone/>
            </a:pPr>
            <a:r>
              <a:rPr lang="en-US" sz="3200" dirty="0"/>
              <a:t>Intellectual Property Correction</a:t>
            </a:r>
          </a:p>
          <a:p>
            <a:pPr marL="749300" lvl="1" indent="-457200">
              <a:spcBef>
                <a:spcPts val="0"/>
              </a:spcBef>
              <a:spcAft>
                <a:spcPts val="600"/>
              </a:spcAft>
              <a:buFont typeface="Arial" pitchFamily="34" charset="0"/>
              <a:buChar char="•"/>
            </a:pPr>
            <a:r>
              <a:rPr lang="en-US" dirty="0" smtClean="0"/>
              <a:t>Creative Commons Attribution 3.0 (CC BY) license requirement</a:t>
            </a:r>
          </a:p>
          <a:p>
            <a:pPr marL="749300" lvl="1" indent="-457200">
              <a:spcBef>
                <a:spcPts val="0"/>
              </a:spcBef>
              <a:spcAft>
                <a:spcPts val="600"/>
              </a:spcAft>
              <a:buFont typeface="Arial" pitchFamily="34" charset="0"/>
              <a:buChar char="•"/>
            </a:pPr>
            <a:r>
              <a:rPr lang="en-US" dirty="0" smtClean="0">
                <a:hlinkClick r:id="rId2"/>
              </a:rPr>
              <a:t>http://open4us.org/faq/</a:t>
            </a:r>
            <a:endParaRPr lang="en-US" dirty="0" smtClean="0"/>
          </a:p>
          <a:p>
            <a:pPr lvl="1" indent="0">
              <a:spcBef>
                <a:spcPts val="0"/>
              </a:spcBef>
              <a:spcAft>
                <a:spcPts val="600"/>
              </a:spcAft>
              <a:buNone/>
            </a:pPr>
            <a:endParaRPr lang="en-US" dirty="0"/>
          </a:p>
        </p:txBody>
      </p:sp>
    </p:spTree>
    <p:extLst>
      <p:ext uri="{BB962C8B-B14F-4D97-AF65-F5344CB8AC3E}">
        <p14:creationId xmlns:p14="http://schemas.microsoft.com/office/powerpoint/2010/main" val="3647075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Section 4. Next Steps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lvl="1" indent="0">
              <a:spcBef>
                <a:spcPts val="600"/>
              </a:spcBef>
              <a:spcAft>
                <a:spcPts val="600"/>
              </a:spcAft>
              <a:buNone/>
            </a:pPr>
            <a:r>
              <a:rPr lang="en-US" sz="3200" dirty="0" smtClean="0"/>
              <a:t>February 28, 2014</a:t>
            </a:r>
          </a:p>
          <a:p>
            <a:pPr marL="749300" lvl="1" indent="-457200">
              <a:spcBef>
                <a:spcPts val="0"/>
              </a:spcBef>
              <a:spcAft>
                <a:spcPts val="600"/>
              </a:spcAft>
              <a:buFont typeface="Arial" pitchFamily="34" charset="0"/>
              <a:buChar char="•"/>
            </a:pPr>
            <a:r>
              <a:rPr lang="en-US" dirty="0"/>
              <a:t>Mandatory Modifications – submit all documentation necessary to your FPO</a:t>
            </a:r>
          </a:p>
          <a:p>
            <a:pPr marL="749300" lvl="1" indent="-457200">
              <a:spcBef>
                <a:spcPts val="0"/>
              </a:spcBef>
              <a:spcAft>
                <a:spcPts val="600"/>
              </a:spcAft>
              <a:buFont typeface="Arial" pitchFamily="34" charset="0"/>
              <a:buChar char="•"/>
            </a:pPr>
            <a:r>
              <a:rPr lang="en-US" dirty="0"/>
              <a:t>Clarifications – work with your FPO to provide </a:t>
            </a:r>
            <a:r>
              <a:rPr lang="en-US" dirty="0" smtClean="0"/>
              <a:t>clarification ASAP </a:t>
            </a:r>
            <a:endParaRPr lang="en-US" dirty="0"/>
          </a:p>
          <a:p>
            <a:pPr marL="0" lvl="1" indent="0">
              <a:spcBef>
                <a:spcPts val="600"/>
              </a:spcBef>
              <a:spcAft>
                <a:spcPts val="600"/>
              </a:spcAft>
              <a:buNone/>
            </a:pPr>
            <a:r>
              <a:rPr lang="en-US" sz="3200" dirty="0" smtClean="0"/>
              <a:t>May 15, 2014</a:t>
            </a:r>
          </a:p>
          <a:p>
            <a:pPr marL="749300" lvl="1" indent="-457200">
              <a:spcBef>
                <a:spcPts val="0"/>
              </a:spcBef>
              <a:spcAft>
                <a:spcPts val="600"/>
              </a:spcAft>
              <a:buFont typeface="Arial" pitchFamily="34" charset="0"/>
              <a:buChar char="•"/>
            </a:pPr>
            <a:r>
              <a:rPr lang="en-US" dirty="0"/>
              <a:t>Provide detailed evaluation </a:t>
            </a:r>
            <a:r>
              <a:rPr lang="en-US" dirty="0" smtClean="0"/>
              <a:t>plan</a:t>
            </a:r>
          </a:p>
          <a:p>
            <a:pPr marL="749300" lvl="1" indent="-457200">
              <a:spcBef>
                <a:spcPts val="0"/>
              </a:spcBef>
              <a:spcAft>
                <a:spcPts val="600"/>
              </a:spcAft>
              <a:buFont typeface="Arial" pitchFamily="34" charset="0"/>
              <a:buChar char="•"/>
            </a:pPr>
            <a:r>
              <a:rPr lang="en-US" dirty="0" smtClean="0"/>
              <a:t>If necessary, must receive approval from DOL prior to implementation</a:t>
            </a:r>
            <a:endParaRPr lang="en-US" dirty="0"/>
          </a:p>
          <a:p>
            <a:pPr marL="0" lvl="1" indent="0">
              <a:spcBef>
                <a:spcPts val="600"/>
              </a:spcBef>
              <a:spcAft>
                <a:spcPts val="600"/>
              </a:spcAft>
              <a:buNone/>
            </a:pPr>
            <a:endParaRPr lang="en-US" dirty="0"/>
          </a:p>
        </p:txBody>
      </p:sp>
    </p:spTree>
    <p:extLst>
      <p:ext uri="{BB962C8B-B14F-4D97-AF65-F5344CB8AC3E}">
        <p14:creationId xmlns:p14="http://schemas.microsoft.com/office/powerpoint/2010/main" val="2985772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a:xfrm>
            <a:off x="914400" y="4343400"/>
            <a:ext cx="7315200" cy="1295400"/>
          </a:xfrm>
        </p:spPr>
        <p:txBody>
          <a:bodyPr>
            <a:normAutofit/>
          </a:bodyPr>
          <a:lstStyle/>
          <a:p>
            <a:r>
              <a:rPr lang="en-US" sz="2800" dirty="0" smtClean="0"/>
              <a:t>Reminder:</a:t>
            </a:r>
          </a:p>
          <a:p>
            <a:r>
              <a:rPr lang="en-US" sz="2800" dirty="0" smtClean="0"/>
              <a:t>Your FPO is your first point of contact!  </a:t>
            </a:r>
            <a:endParaRPr lang="en-US" sz="2800" dirty="0"/>
          </a:p>
        </p:txBody>
      </p:sp>
    </p:spTree>
    <p:extLst>
      <p:ext uri="{BB962C8B-B14F-4D97-AF65-F5344CB8AC3E}">
        <p14:creationId xmlns:p14="http://schemas.microsoft.com/office/powerpoint/2010/main" val="2203728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p:txBody>
          <a:bodyPr/>
          <a:lstStyle/>
          <a:p>
            <a:pPr>
              <a:defRPr/>
            </a:pPr>
            <a:fld id="{49873BD8-C447-4555-98A3-A8F04CCC858D}" type="slidenum">
              <a:rPr lang="en-US"/>
              <a:pPr>
                <a:defRPr/>
              </a:pPr>
              <a:t>18</a:t>
            </a:fld>
            <a:endParaRPr lang="en-US"/>
          </a:p>
        </p:txBody>
      </p:sp>
      <p:sp>
        <p:nvSpPr>
          <p:cNvPr id="45059" name="Text Box 7"/>
          <p:cNvSpPr txBox="1">
            <a:spLocks noChangeArrowheads="1"/>
          </p:cNvSpPr>
          <p:nvPr/>
        </p:nvSpPr>
        <p:spPr bwMode="auto">
          <a:xfrm>
            <a:off x="2872781" y="4159250"/>
            <a:ext cx="3274614" cy="461665"/>
          </a:xfrm>
          <a:prstGeom prst="rect">
            <a:avLst/>
          </a:prstGeom>
          <a:gradFill rotWithShape="1">
            <a:gsLst>
              <a:gs pos="0">
                <a:srgbClr val="FFCC99"/>
              </a:gs>
              <a:gs pos="100000">
                <a:srgbClr val="765E47"/>
              </a:gs>
            </a:gsLst>
            <a:lin ang="5400000" scaled="1"/>
          </a:gradFill>
          <a:ln w="38100" cmpd="dbl">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dirty="0">
                <a:solidFill>
                  <a:srgbClr val="CC0000"/>
                </a:solidFill>
                <a:latin typeface="Calibri" pitchFamily="34" charset="0"/>
              </a:rPr>
              <a:t>www.workforce3one.org</a:t>
            </a:r>
          </a:p>
        </p:txBody>
      </p:sp>
      <p:sp>
        <p:nvSpPr>
          <p:cNvPr id="45060" name="WordArt 8"/>
          <p:cNvSpPr>
            <a:spLocks noChangeArrowheads="1" noChangeShapeType="1" noTextEdit="1"/>
          </p:cNvSpPr>
          <p:nvPr/>
        </p:nvSpPr>
        <p:spPr bwMode="auto">
          <a:xfrm>
            <a:off x="1990725" y="2012950"/>
            <a:ext cx="5391150" cy="191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i="1" kern="10">
                <a:solidFill>
                  <a:srgbClr val="376092"/>
                </a:solidFill>
                <a:effectLst>
                  <a:outerShdw dist="35921" dir="2700000" algn="ctr" rotWithShape="0">
                    <a:srgbClr val="C0C0C0">
                      <a:alpha val="79999"/>
                    </a:srgbClr>
                  </a:outerShdw>
                </a:effectLst>
                <a:latin typeface="Impact"/>
              </a:rPr>
              <a:t>THANKS!</a:t>
            </a:r>
          </a:p>
        </p:txBody>
      </p:sp>
    </p:spTree>
    <p:extLst>
      <p:ext uri="{BB962C8B-B14F-4D97-AF65-F5344CB8AC3E}">
        <p14:creationId xmlns:p14="http://schemas.microsoft.com/office/powerpoint/2010/main" val="43664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Agenda</a:t>
            </a:r>
            <a:endParaRPr lang="en-US" dirty="0"/>
          </a:p>
        </p:txBody>
      </p:sp>
      <p:sp>
        <p:nvSpPr>
          <p:cNvPr id="3" name="Content Placeholder 2"/>
          <p:cNvSpPr>
            <a:spLocks noGrp="1"/>
          </p:cNvSpPr>
          <p:nvPr>
            <p:ph idx="1"/>
          </p:nvPr>
        </p:nvSpPr>
        <p:spPr>
          <a:xfrm>
            <a:off x="457200" y="1265237"/>
            <a:ext cx="8229600" cy="4830763"/>
          </a:xfrm>
        </p:spPr>
        <p:txBody>
          <a:bodyPr>
            <a:normAutofit/>
          </a:bodyPr>
          <a:lstStyle/>
          <a:p>
            <a:pPr marL="457200" indent="-457200">
              <a:spcBef>
                <a:spcPts val="0"/>
              </a:spcBef>
              <a:spcAft>
                <a:spcPts val="600"/>
              </a:spcAft>
              <a:buFont typeface="Arial" pitchFamily="34" charset="0"/>
              <a:buChar char="•"/>
            </a:pPr>
            <a:r>
              <a:rPr lang="en-US" dirty="0" smtClean="0"/>
              <a:t>Overview of the Grant Review</a:t>
            </a:r>
          </a:p>
          <a:p>
            <a:pPr marL="457200" indent="-457200">
              <a:spcBef>
                <a:spcPts val="0"/>
              </a:spcBef>
              <a:spcAft>
                <a:spcPts val="600"/>
              </a:spcAft>
              <a:buFont typeface="Arial" pitchFamily="34" charset="0"/>
              <a:buChar char="•"/>
            </a:pPr>
            <a:r>
              <a:rPr lang="en-US" dirty="0" smtClean="0"/>
              <a:t>Section 1. Mandatory Modifications and Actions</a:t>
            </a:r>
          </a:p>
          <a:p>
            <a:pPr marL="457200" indent="-457200">
              <a:spcBef>
                <a:spcPts val="0"/>
              </a:spcBef>
              <a:spcAft>
                <a:spcPts val="600"/>
              </a:spcAft>
              <a:buFont typeface="Arial" pitchFamily="34" charset="0"/>
              <a:buChar char="•"/>
            </a:pPr>
            <a:r>
              <a:rPr lang="en-US" dirty="0" smtClean="0"/>
              <a:t>Section 2. Clarifications</a:t>
            </a:r>
          </a:p>
          <a:p>
            <a:pPr marL="457200" indent="-457200">
              <a:spcBef>
                <a:spcPts val="0"/>
              </a:spcBef>
              <a:spcAft>
                <a:spcPts val="600"/>
              </a:spcAft>
              <a:buFont typeface="Arial" pitchFamily="34" charset="0"/>
              <a:buChar char="•"/>
            </a:pPr>
            <a:r>
              <a:rPr lang="en-US" dirty="0" smtClean="0"/>
              <a:t>Section 3. General Reminders</a:t>
            </a:r>
          </a:p>
          <a:p>
            <a:pPr marL="457200" indent="-457200">
              <a:spcBef>
                <a:spcPts val="0"/>
              </a:spcBef>
              <a:spcAft>
                <a:spcPts val="600"/>
              </a:spcAft>
              <a:buFont typeface="Arial" pitchFamily="34" charset="0"/>
              <a:buChar char="•"/>
            </a:pPr>
            <a:r>
              <a:rPr lang="en-US" dirty="0" smtClean="0"/>
              <a:t>Section 4. Next Steps</a:t>
            </a:r>
          </a:p>
          <a:p>
            <a:pPr marL="457200" indent="-457200">
              <a:spcBef>
                <a:spcPts val="0"/>
              </a:spcBef>
              <a:spcAft>
                <a:spcPts val="600"/>
              </a:spcAft>
              <a:buFont typeface="Arial" pitchFamily="34" charset="0"/>
              <a:buChar char="•"/>
            </a:pPr>
            <a:r>
              <a:rPr lang="en-US" dirty="0" smtClean="0"/>
              <a:t>Questions</a:t>
            </a:r>
          </a:p>
          <a:p>
            <a:pPr lvl="1" indent="0">
              <a:spcBef>
                <a:spcPts val="0"/>
              </a:spcBef>
              <a:buNone/>
            </a:pPr>
            <a:endParaRPr lang="en-US" dirty="0" smtClean="0"/>
          </a:p>
          <a:p>
            <a:pPr marL="749300" lvl="1" indent="-457200">
              <a:spcBef>
                <a:spcPts val="0"/>
              </a:spcBef>
              <a:buFont typeface="Arial" pitchFamily="34" charset="0"/>
              <a:buChar char="•"/>
            </a:pPr>
            <a:endParaRPr lang="en-US" sz="2400" dirty="0" smtClean="0"/>
          </a:p>
          <a:p>
            <a:pPr>
              <a:spcBef>
                <a:spcPts val="0"/>
              </a:spcBef>
            </a:pPr>
            <a:endParaRPr lang="en-US" dirty="0" smtClean="0"/>
          </a:p>
        </p:txBody>
      </p:sp>
    </p:spTree>
    <p:extLst>
      <p:ext uri="{BB962C8B-B14F-4D97-AF65-F5344CB8AC3E}">
        <p14:creationId xmlns:p14="http://schemas.microsoft.com/office/powerpoint/2010/main" val="1166638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Overview of the Grant Review</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spcBef>
                <a:spcPts val="0"/>
              </a:spcBef>
            </a:pPr>
            <a:r>
              <a:rPr lang="en-US" sz="2800" u="sng" dirty="0" smtClean="0"/>
              <a:t>Division of Strategic Investments (Program Office)</a:t>
            </a:r>
          </a:p>
          <a:p>
            <a:pPr marL="457200" indent="-457200">
              <a:spcBef>
                <a:spcPts val="0"/>
              </a:spcBef>
              <a:buFont typeface="Arial" pitchFamily="34" charset="0"/>
              <a:buChar char="•"/>
            </a:pPr>
            <a:r>
              <a:rPr lang="en-US" sz="2800" dirty="0" smtClean="0"/>
              <a:t>Sharon Leu, </a:t>
            </a:r>
            <a:r>
              <a:rPr lang="en-US" sz="2800" i="1" dirty="0" smtClean="0"/>
              <a:t>Workforce Analyst</a:t>
            </a:r>
          </a:p>
          <a:p>
            <a:pPr marL="457200" indent="-457200">
              <a:spcBef>
                <a:spcPts val="0"/>
              </a:spcBef>
              <a:buFont typeface="Arial" pitchFamily="34" charset="0"/>
              <a:buChar char="•"/>
            </a:pPr>
            <a:r>
              <a:rPr lang="en-US" sz="2800" dirty="0" smtClean="0"/>
              <a:t>Kristen Milstead</a:t>
            </a:r>
            <a:r>
              <a:rPr lang="en-US" sz="2800" i="1" dirty="0" smtClean="0"/>
              <a:t>, Workforce Analyst</a:t>
            </a:r>
          </a:p>
          <a:p>
            <a:pPr marL="457200" indent="-457200">
              <a:spcBef>
                <a:spcPts val="0"/>
              </a:spcBef>
              <a:buFont typeface="Arial" pitchFamily="34" charset="0"/>
              <a:buChar char="•"/>
            </a:pPr>
            <a:r>
              <a:rPr lang="en-US" sz="2800" dirty="0" smtClean="0"/>
              <a:t>Tom Hooper</a:t>
            </a:r>
            <a:r>
              <a:rPr lang="en-US" sz="2800" i="1" dirty="0" smtClean="0"/>
              <a:t>, TAACCCT Program Manager</a:t>
            </a:r>
          </a:p>
          <a:p>
            <a:pPr marL="457200" indent="-457200">
              <a:spcBef>
                <a:spcPts val="0"/>
              </a:spcBef>
              <a:buFont typeface="Arial" pitchFamily="34" charset="0"/>
              <a:buChar char="•"/>
            </a:pPr>
            <a:endParaRPr lang="en-US" sz="1400" dirty="0"/>
          </a:p>
          <a:p>
            <a:pPr>
              <a:spcBef>
                <a:spcPts val="0"/>
              </a:spcBef>
            </a:pPr>
            <a:r>
              <a:rPr lang="en-US" sz="2800" u="sng" dirty="0" smtClean="0"/>
              <a:t>Office of Grants Management (Grants Office)</a:t>
            </a:r>
          </a:p>
          <a:p>
            <a:pPr marL="457200" indent="-457200">
              <a:spcBef>
                <a:spcPts val="0"/>
              </a:spcBef>
              <a:buFont typeface="Arial" pitchFamily="34" charset="0"/>
              <a:buChar char="•"/>
            </a:pPr>
            <a:r>
              <a:rPr lang="en-US" sz="2800" dirty="0" smtClean="0"/>
              <a:t>Melissa Abdullah, </a:t>
            </a:r>
            <a:r>
              <a:rPr lang="en-US" sz="2800" i="1" dirty="0" smtClean="0"/>
              <a:t>Grants Management Specialist</a:t>
            </a:r>
            <a:endParaRPr lang="en-US" sz="2800" dirty="0" smtClean="0"/>
          </a:p>
          <a:p>
            <a:pPr marL="457200" indent="-457200">
              <a:spcBef>
                <a:spcPts val="0"/>
              </a:spcBef>
              <a:buFont typeface="Arial" pitchFamily="34" charset="0"/>
              <a:buChar char="•"/>
            </a:pPr>
            <a:r>
              <a:rPr lang="en-US" sz="2800" dirty="0" smtClean="0"/>
              <a:t>Steve Rietzke</a:t>
            </a:r>
            <a:r>
              <a:rPr lang="en-US" sz="2800" i="1" dirty="0" smtClean="0"/>
              <a:t>, TAACCCT Grant Officer</a:t>
            </a:r>
          </a:p>
          <a:p>
            <a:pPr>
              <a:spcBef>
                <a:spcPts val="0"/>
              </a:spcBef>
            </a:pPr>
            <a:endParaRPr lang="en-US" sz="1400" i="1" dirty="0" smtClean="0"/>
          </a:p>
          <a:p>
            <a:pPr>
              <a:spcBef>
                <a:spcPts val="0"/>
              </a:spcBef>
            </a:pPr>
            <a:r>
              <a:rPr lang="en-US" sz="2800" u="sng" dirty="0"/>
              <a:t>Office of </a:t>
            </a:r>
            <a:r>
              <a:rPr lang="en-US" sz="2800" u="sng" dirty="0" smtClean="0"/>
              <a:t>the Chief Evaluator</a:t>
            </a:r>
            <a:endParaRPr lang="en-US" sz="2800" u="sng" dirty="0"/>
          </a:p>
          <a:p>
            <a:pPr marL="457200" indent="-457200">
              <a:spcBef>
                <a:spcPts val="0"/>
              </a:spcBef>
              <a:buFont typeface="Arial" pitchFamily="34" charset="0"/>
              <a:buChar char="•"/>
            </a:pPr>
            <a:r>
              <a:rPr lang="en-US" sz="2800" dirty="0" smtClean="0"/>
              <a:t>Erika Liliedahl</a:t>
            </a:r>
            <a:endParaRPr lang="en-US" sz="2800" dirty="0"/>
          </a:p>
        </p:txBody>
      </p:sp>
    </p:spTree>
    <p:extLst>
      <p:ext uri="{BB962C8B-B14F-4D97-AF65-F5344CB8AC3E}">
        <p14:creationId xmlns:p14="http://schemas.microsoft.com/office/powerpoint/2010/main" val="92849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Overview of the Grant Review </a:t>
            </a:r>
          </a:p>
        </p:txBody>
      </p:sp>
      <p:sp>
        <p:nvSpPr>
          <p:cNvPr id="3" name="Content Placeholder 2"/>
          <p:cNvSpPr>
            <a:spLocks noGrp="1"/>
          </p:cNvSpPr>
          <p:nvPr>
            <p:ph idx="1"/>
          </p:nvPr>
        </p:nvSpPr>
        <p:spPr>
          <a:xfrm>
            <a:off x="457200" y="1295400"/>
            <a:ext cx="8229600" cy="4830763"/>
          </a:xfrm>
        </p:spPr>
        <p:txBody>
          <a:bodyPr>
            <a:normAutofit/>
          </a:bodyPr>
          <a:lstStyle/>
          <a:p>
            <a:pPr>
              <a:spcBef>
                <a:spcPts val="600"/>
              </a:spcBef>
              <a:spcAft>
                <a:spcPts val="600"/>
              </a:spcAft>
            </a:pPr>
            <a:r>
              <a:rPr lang="en-US" i="1" dirty="0" smtClean="0"/>
              <a:t>What was the purpose of conducting this “Cost and Compliance” review?</a:t>
            </a:r>
          </a:p>
          <a:p>
            <a:pPr marL="806450" lvl="1" indent="-514350">
              <a:spcBef>
                <a:spcPts val="0"/>
              </a:spcBef>
              <a:spcAft>
                <a:spcPts val="1200"/>
              </a:spcAft>
              <a:buFont typeface="+mj-lt"/>
              <a:buAutoNum type="arabicPeriod"/>
            </a:pPr>
            <a:r>
              <a:rPr lang="en-US" dirty="0" smtClean="0"/>
              <a:t>Help support alignment with the SGA</a:t>
            </a:r>
          </a:p>
          <a:p>
            <a:pPr marL="806450" lvl="1" indent="-514350">
              <a:spcBef>
                <a:spcPts val="0"/>
              </a:spcBef>
              <a:spcAft>
                <a:spcPts val="1200"/>
              </a:spcAft>
              <a:buFont typeface="+mj-lt"/>
              <a:buAutoNum type="arabicPeriod"/>
            </a:pPr>
            <a:r>
              <a:rPr lang="en-US" dirty="0" smtClean="0"/>
              <a:t>Help support the success of the grants by identifying any potential areas that could be addressed early in the grant period</a:t>
            </a:r>
          </a:p>
          <a:p>
            <a:pPr marL="749300" lvl="1" indent="-457200">
              <a:spcBef>
                <a:spcPts val="0"/>
              </a:spcBef>
              <a:buFont typeface="Arial" pitchFamily="34" charset="0"/>
              <a:buChar char="•"/>
            </a:pPr>
            <a:endParaRPr lang="en-US" sz="2400" dirty="0" smtClean="0"/>
          </a:p>
          <a:p>
            <a:pPr>
              <a:spcBef>
                <a:spcPts val="0"/>
              </a:spcBef>
            </a:pPr>
            <a:endParaRPr lang="en-US" dirty="0" smtClean="0"/>
          </a:p>
        </p:txBody>
      </p:sp>
    </p:spTree>
    <p:extLst>
      <p:ext uri="{BB962C8B-B14F-4D97-AF65-F5344CB8AC3E}">
        <p14:creationId xmlns:p14="http://schemas.microsoft.com/office/powerpoint/2010/main" val="999948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Overview of the Grant Review</a:t>
            </a:r>
          </a:p>
        </p:txBody>
      </p:sp>
      <p:sp>
        <p:nvSpPr>
          <p:cNvPr id="3" name="Content Placeholder 2"/>
          <p:cNvSpPr>
            <a:spLocks noGrp="1"/>
          </p:cNvSpPr>
          <p:nvPr>
            <p:ph idx="1"/>
          </p:nvPr>
        </p:nvSpPr>
        <p:spPr>
          <a:xfrm>
            <a:off x="457200" y="1295400"/>
            <a:ext cx="8229600" cy="4830763"/>
          </a:xfrm>
        </p:spPr>
        <p:txBody>
          <a:bodyPr>
            <a:normAutofit/>
          </a:bodyPr>
          <a:lstStyle/>
          <a:p>
            <a:pPr>
              <a:spcBef>
                <a:spcPts val="600"/>
              </a:spcBef>
              <a:spcAft>
                <a:spcPts val="600"/>
              </a:spcAft>
            </a:pPr>
            <a:r>
              <a:rPr lang="en-US" i="1" dirty="0" smtClean="0"/>
              <a:t>What types of items did you look for in your review?</a:t>
            </a:r>
          </a:p>
          <a:p>
            <a:pPr lvl="1" indent="0">
              <a:spcBef>
                <a:spcPts val="0"/>
              </a:spcBef>
              <a:buNone/>
            </a:pPr>
            <a:r>
              <a:rPr lang="en-US" dirty="0" smtClean="0"/>
              <a:t>Cost items:</a:t>
            </a:r>
          </a:p>
          <a:p>
            <a:pPr marL="806450" lvl="1" indent="-514350">
              <a:spcBef>
                <a:spcPts val="0"/>
              </a:spcBef>
            </a:pPr>
            <a:r>
              <a:rPr lang="en-US" dirty="0" smtClean="0"/>
              <a:t>Items prohibited by the SGA</a:t>
            </a:r>
          </a:p>
          <a:p>
            <a:pPr marL="806450" lvl="1" indent="-514350">
              <a:spcBef>
                <a:spcPts val="0"/>
              </a:spcBef>
            </a:pPr>
            <a:r>
              <a:rPr lang="en-US" dirty="0" smtClean="0"/>
              <a:t>Potential violations of Federal Cost Principles</a:t>
            </a:r>
          </a:p>
          <a:p>
            <a:pPr lvl="1" indent="0">
              <a:spcBef>
                <a:spcPts val="0"/>
              </a:spcBef>
              <a:buNone/>
            </a:pPr>
            <a:r>
              <a:rPr lang="en-US" dirty="0" smtClean="0"/>
              <a:t>Compliance Items:</a:t>
            </a:r>
          </a:p>
          <a:p>
            <a:pPr marL="806450" lvl="1" indent="-514350">
              <a:spcBef>
                <a:spcPts val="0"/>
              </a:spcBef>
            </a:pPr>
            <a:r>
              <a:rPr lang="en-US" dirty="0" smtClean="0"/>
              <a:t>Activities not allowed by the SGA</a:t>
            </a:r>
            <a:endParaRPr lang="en-US" dirty="0"/>
          </a:p>
          <a:p>
            <a:pPr marL="806450" lvl="1" indent="-514350">
              <a:spcBef>
                <a:spcPts val="0"/>
              </a:spcBef>
            </a:pPr>
            <a:r>
              <a:rPr lang="en-US" dirty="0" smtClean="0"/>
              <a:t>Activities required by the SGA</a:t>
            </a:r>
          </a:p>
          <a:p>
            <a:pPr marL="806450" lvl="1" indent="-514350">
              <a:spcBef>
                <a:spcPts val="0"/>
              </a:spcBef>
            </a:pPr>
            <a:r>
              <a:rPr lang="en-US" dirty="0" smtClean="0"/>
              <a:t>Performance </a:t>
            </a:r>
          </a:p>
          <a:p>
            <a:pPr marL="806450" lvl="1" indent="-514350">
              <a:spcBef>
                <a:spcPts val="0"/>
              </a:spcBef>
            </a:pPr>
            <a:r>
              <a:rPr lang="en-US" dirty="0" smtClean="0"/>
              <a:t>Evaluation plan</a:t>
            </a:r>
          </a:p>
          <a:p>
            <a:pPr marL="806450" lvl="1" indent="-514350">
              <a:spcBef>
                <a:spcPts val="0"/>
              </a:spcBef>
              <a:spcAft>
                <a:spcPts val="1200"/>
              </a:spcAft>
              <a:buFont typeface="+mj-lt"/>
              <a:buAutoNum type="arabicPeriod"/>
            </a:pPr>
            <a:endParaRPr lang="en-US" dirty="0" smtClean="0"/>
          </a:p>
          <a:p>
            <a:pPr marL="749300" lvl="1" indent="-457200">
              <a:spcBef>
                <a:spcPts val="0"/>
              </a:spcBef>
              <a:buFont typeface="Arial" pitchFamily="34" charset="0"/>
              <a:buChar char="•"/>
            </a:pPr>
            <a:endParaRPr lang="en-US" sz="2400" dirty="0" smtClean="0"/>
          </a:p>
          <a:p>
            <a:pPr>
              <a:spcBef>
                <a:spcPts val="0"/>
              </a:spcBef>
            </a:pPr>
            <a:endParaRPr lang="en-US" dirty="0" smtClean="0"/>
          </a:p>
        </p:txBody>
      </p:sp>
    </p:spTree>
    <p:extLst>
      <p:ext uri="{BB962C8B-B14F-4D97-AF65-F5344CB8AC3E}">
        <p14:creationId xmlns:p14="http://schemas.microsoft.com/office/powerpoint/2010/main" val="341461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Overview of the Grant Review </a:t>
            </a:r>
          </a:p>
        </p:txBody>
      </p:sp>
      <p:sp>
        <p:nvSpPr>
          <p:cNvPr id="3" name="Content Placeholder 2"/>
          <p:cNvSpPr>
            <a:spLocks noGrp="1"/>
          </p:cNvSpPr>
          <p:nvPr>
            <p:ph idx="1"/>
          </p:nvPr>
        </p:nvSpPr>
        <p:spPr>
          <a:xfrm>
            <a:off x="457200" y="1295400"/>
            <a:ext cx="8229600" cy="4830763"/>
          </a:xfrm>
        </p:spPr>
        <p:txBody>
          <a:bodyPr>
            <a:normAutofit/>
          </a:bodyPr>
          <a:lstStyle/>
          <a:p>
            <a:pPr>
              <a:spcBef>
                <a:spcPts val="600"/>
              </a:spcBef>
              <a:spcAft>
                <a:spcPts val="600"/>
              </a:spcAft>
            </a:pPr>
            <a:r>
              <a:rPr lang="en-US" i="1" dirty="0" smtClean="0"/>
              <a:t>Where did we look? </a:t>
            </a:r>
          </a:p>
          <a:p>
            <a:pPr>
              <a:spcBef>
                <a:spcPts val="600"/>
              </a:spcBef>
              <a:spcAft>
                <a:spcPts val="600"/>
              </a:spcAft>
            </a:pPr>
            <a:r>
              <a:rPr lang="en-US" sz="2800" dirty="0" smtClean="0">
                <a:solidFill>
                  <a:schemeClr val="tx1"/>
                </a:solidFill>
              </a:rPr>
              <a:t>Grant Award Package:</a:t>
            </a:r>
          </a:p>
          <a:p>
            <a:pPr marL="806450" lvl="1" indent="-514350">
              <a:spcBef>
                <a:spcPts val="0"/>
              </a:spcBef>
            </a:pPr>
            <a:r>
              <a:rPr lang="en-US" dirty="0" smtClean="0"/>
              <a:t>Project Narrative</a:t>
            </a:r>
            <a:endParaRPr lang="en-US" dirty="0"/>
          </a:p>
          <a:p>
            <a:pPr marL="806450" lvl="1" indent="-514350">
              <a:spcBef>
                <a:spcPts val="0"/>
              </a:spcBef>
            </a:pPr>
            <a:r>
              <a:rPr lang="en-US" dirty="0" smtClean="0"/>
              <a:t>Budget Narrative</a:t>
            </a:r>
          </a:p>
          <a:p>
            <a:pPr marL="806450" lvl="1" indent="-514350">
              <a:spcBef>
                <a:spcPts val="0"/>
              </a:spcBef>
            </a:pPr>
            <a:r>
              <a:rPr lang="en-US" dirty="0" smtClean="0"/>
              <a:t>SF 424A </a:t>
            </a:r>
          </a:p>
          <a:p>
            <a:pPr marL="806450" lvl="1" indent="-514350">
              <a:spcBef>
                <a:spcPts val="0"/>
              </a:spcBef>
            </a:pPr>
            <a:r>
              <a:rPr lang="en-US" dirty="0" smtClean="0"/>
              <a:t>Project Evaluation Plan</a:t>
            </a:r>
          </a:p>
          <a:p>
            <a:pPr marL="806450" lvl="1" indent="-514350">
              <a:spcBef>
                <a:spcPts val="0"/>
              </a:spcBef>
            </a:pPr>
            <a:r>
              <a:rPr lang="en-US" dirty="0" smtClean="0"/>
              <a:t>Other attachments to your application package, as applicable</a:t>
            </a:r>
          </a:p>
          <a:p>
            <a:pPr marL="806450" lvl="1" indent="-514350">
              <a:spcBef>
                <a:spcPts val="0"/>
              </a:spcBef>
            </a:pPr>
            <a:endParaRPr lang="en-US" dirty="0"/>
          </a:p>
          <a:p>
            <a:pPr marL="806450" lvl="1" indent="-514350">
              <a:spcBef>
                <a:spcPts val="0"/>
              </a:spcBef>
            </a:pPr>
            <a:endParaRPr lang="en-US" dirty="0" smtClean="0"/>
          </a:p>
          <a:p>
            <a:pPr marL="806450" lvl="1" indent="-514350">
              <a:spcBef>
                <a:spcPts val="0"/>
              </a:spcBef>
              <a:spcAft>
                <a:spcPts val="1200"/>
              </a:spcAft>
              <a:buFont typeface="+mj-lt"/>
              <a:buAutoNum type="arabicPeriod"/>
            </a:pPr>
            <a:endParaRPr lang="en-US" dirty="0" smtClean="0"/>
          </a:p>
          <a:p>
            <a:pPr marL="749300" lvl="1" indent="-457200">
              <a:spcBef>
                <a:spcPts val="0"/>
              </a:spcBef>
              <a:buFont typeface="Arial" pitchFamily="34" charset="0"/>
              <a:buChar char="•"/>
            </a:pPr>
            <a:endParaRPr lang="en-US" sz="2400" dirty="0" smtClean="0"/>
          </a:p>
          <a:p>
            <a:pPr>
              <a:spcBef>
                <a:spcPts val="0"/>
              </a:spcBef>
            </a:pPr>
            <a:endParaRPr lang="en-US" dirty="0" smtClean="0"/>
          </a:p>
        </p:txBody>
      </p:sp>
    </p:spTree>
    <p:extLst>
      <p:ext uri="{BB962C8B-B14F-4D97-AF65-F5344CB8AC3E}">
        <p14:creationId xmlns:p14="http://schemas.microsoft.com/office/powerpoint/2010/main" val="1475245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Overview of the Grant Review </a:t>
            </a:r>
          </a:p>
        </p:txBody>
      </p:sp>
      <p:sp>
        <p:nvSpPr>
          <p:cNvPr id="3" name="Content Placeholder 2"/>
          <p:cNvSpPr>
            <a:spLocks noGrp="1"/>
          </p:cNvSpPr>
          <p:nvPr>
            <p:ph idx="1"/>
          </p:nvPr>
        </p:nvSpPr>
        <p:spPr>
          <a:xfrm>
            <a:off x="457200" y="1295400"/>
            <a:ext cx="8229600" cy="4830763"/>
          </a:xfrm>
        </p:spPr>
        <p:txBody>
          <a:bodyPr>
            <a:normAutofit/>
          </a:bodyPr>
          <a:lstStyle/>
          <a:p>
            <a:pPr>
              <a:spcBef>
                <a:spcPts val="600"/>
              </a:spcBef>
              <a:spcAft>
                <a:spcPts val="600"/>
              </a:spcAft>
            </a:pPr>
            <a:r>
              <a:rPr lang="en-US" i="1" dirty="0" smtClean="0"/>
              <a:t>How were the results of the grant review distributed to grantees?</a:t>
            </a:r>
          </a:p>
          <a:p>
            <a:pPr marL="806450" lvl="1" indent="-514350">
              <a:spcBef>
                <a:spcPts val="0"/>
              </a:spcBef>
            </a:pPr>
            <a:r>
              <a:rPr lang="en-US" dirty="0" smtClean="0"/>
              <a:t>Letter to signatory</a:t>
            </a:r>
            <a:endParaRPr lang="en-US" dirty="0"/>
          </a:p>
          <a:p>
            <a:pPr marL="806450" lvl="1" indent="-514350">
              <a:spcBef>
                <a:spcPts val="0"/>
              </a:spcBef>
            </a:pPr>
            <a:r>
              <a:rPr lang="en-US" dirty="0" smtClean="0"/>
              <a:t>Attachment A – Results of Evaluation Review</a:t>
            </a:r>
          </a:p>
          <a:p>
            <a:pPr marL="806450" lvl="1" indent="-514350">
              <a:spcBef>
                <a:spcPts val="0"/>
              </a:spcBef>
            </a:pPr>
            <a:r>
              <a:rPr lang="en-US" dirty="0" smtClean="0"/>
              <a:t>Attachment B – Results of Performance Review (not applicable in all cases)</a:t>
            </a:r>
          </a:p>
          <a:p>
            <a:pPr lvl="1" indent="0">
              <a:spcBef>
                <a:spcPts val="0"/>
              </a:spcBef>
              <a:spcAft>
                <a:spcPts val="1200"/>
              </a:spcAft>
              <a:buNone/>
            </a:pPr>
            <a:endParaRPr lang="en-US" dirty="0" smtClean="0"/>
          </a:p>
          <a:p>
            <a:pPr marL="806450" lvl="1" indent="-514350">
              <a:spcBef>
                <a:spcPts val="0"/>
              </a:spcBef>
              <a:spcAft>
                <a:spcPts val="1200"/>
              </a:spcAft>
              <a:buFont typeface="+mj-lt"/>
              <a:buAutoNum type="arabicPeriod"/>
            </a:pPr>
            <a:endParaRPr lang="en-US" dirty="0" smtClean="0"/>
          </a:p>
          <a:p>
            <a:pPr marL="749300" lvl="1" indent="-457200">
              <a:spcBef>
                <a:spcPts val="0"/>
              </a:spcBef>
              <a:buFont typeface="Arial" pitchFamily="34" charset="0"/>
              <a:buChar char="•"/>
            </a:pPr>
            <a:endParaRPr lang="en-US" sz="2400" dirty="0" smtClean="0"/>
          </a:p>
          <a:p>
            <a:pPr>
              <a:spcBef>
                <a:spcPts val="0"/>
              </a:spcBef>
            </a:pPr>
            <a:endParaRPr lang="en-US" dirty="0" smtClean="0"/>
          </a:p>
        </p:txBody>
      </p:sp>
    </p:spTree>
    <p:extLst>
      <p:ext uri="{BB962C8B-B14F-4D97-AF65-F5344CB8AC3E}">
        <p14:creationId xmlns:p14="http://schemas.microsoft.com/office/powerpoint/2010/main" val="101748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Section 1. Mandatory Modifications/Next Steps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spcBef>
                <a:spcPts val="600"/>
              </a:spcBef>
              <a:spcAft>
                <a:spcPts val="600"/>
              </a:spcAft>
            </a:pPr>
            <a:r>
              <a:rPr lang="en-US" dirty="0" smtClean="0"/>
              <a:t>Prohibited Cost Items</a:t>
            </a:r>
          </a:p>
          <a:p>
            <a:pPr marL="749300" lvl="1" indent="-457200">
              <a:spcBef>
                <a:spcPts val="0"/>
              </a:spcBef>
              <a:buFont typeface="Arial" pitchFamily="34" charset="0"/>
              <a:buChar char="•"/>
            </a:pPr>
            <a:r>
              <a:rPr lang="en-US" dirty="0" smtClean="0"/>
              <a:t>SGA Section IV.E (page 52) Funding Restrictions</a:t>
            </a:r>
          </a:p>
          <a:p>
            <a:pPr marL="749300" lvl="1" indent="-457200">
              <a:spcBef>
                <a:spcPts val="0"/>
              </a:spcBef>
              <a:buFont typeface="Arial" pitchFamily="34" charset="0"/>
              <a:buChar char="•"/>
            </a:pPr>
            <a:r>
              <a:rPr lang="en-US" dirty="0" smtClean="0"/>
              <a:t>Individual Participant Costs – tuition</a:t>
            </a:r>
          </a:p>
          <a:p>
            <a:pPr marL="749300" lvl="1" indent="-457200">
              <a:spcBef>
                <a:spcPts val="0"/>
              </a:spcBef>
              <a:buFont typeface="Arial" pitchFamily="34" charset="0"/>
              <a:buChar char="•"/>
            </a:pPr>
            <a:r>
              <a:rPr lang="en-US" dirty="0" smtClean="0"/>
              <a:t>Construction</a:t>
            </a:r>
          </a:p>
          <a:p>
            <a:pPr marL="749300" lvl="1" indent="-457200">
              <a:spcBef>
                <a:spcPts val="0"/>
              </a:spcBef>
              <a:buFont typeface="Arial" pitchFamily="34" charset="0"/>
              <a:buChar char="•"/>
            </a:pPr>
            <a:r>
              <a:rPr lang="en-US" dirty="0" smtClean="0"/>
              <a:t>Supportive Services – transportation, childcare</a:t>
            </a:r>
          </a:p>
          <a:p>
            <a:endParaRPr lang="en-US" sz="1400" dirty="0" smtClean="0"/>
          </a:p>
          <a:p>
            <a:pPr>
              <a:spcBef>
                <a:spcPts val="600"/>
              </a:spcBef>
              <a:spcAft>
                <a:spcPts val="600"/>
              </a:spcAft>
            </a:pPr>
            <a:r>
              <a:rPr lang="en-US" dirty="0"/>
              <a:t>Budget Narrative </a:t>
            </a:r>
          </a:p>
          <a:p>
            <a:pPr marL="749300" lvl="1" indent="-457200">
              <a:spcBef>
                <a:spcPts val="0"/>
              </a:spcBef>
              <a:buFont typeface="Arial" pitchFamily="34" charset="0"/>
              <a:buChar char="•"/>
            </a:pPr>
            <a:r>
              <a:rPr lang="en-US" dirty="0"/>
              <a:t>SGA Section IV.B.2 (page 34)</a:t>
            </a:r>
          </a:p>
          <a:p>
            <a:pPr marL="749300" lvl="1" indent="-457200">
              <a:spcBef>
                <a:spcPts val="0"/>
              </a:spcBef>
              <a:buFont typeface="Arial" pitchFamily="34" charset="0"/>
              <a:buChar char="•"/>
            </a:pPr>
            <a:r>
              <a:rPr lang="en-US" dirty="0"/>
              <a:t>Inconsistent with SF 424A</a:t>
            </a:r>
          </a:p>
          <a:p>
            <a:pPr marL="749300" lvl="1" indent="-457200">
              <a:spcBef>
                <a:spcPts val="0"/>
              </a:spcBef>
              <a:buFont typeface="Arial" pitchFamily="34" charset="0"/>
              <a:buChar char="•"/>
            </a:pPr>
            <a:r>
              <a:rPr lang="en-US" dirty="0"/>
              <a:t>Lacks Sufficient </a:t>
            </a:r>
            <a:r>
              <a:rPr lang="en-US" dirty="0" smtClean="0"/>
              <a:t>Detail</a:t>
            </a:r>
            <a:endParaRPr lang="en-US" sz="2800" dirty="0" smtClean="0"/>
          </a:p>
          <a:p>
            <a:pPr lvl="1" indent="0">
              <a:spcBef>
                <a:spcPts val="0"/>
              </a:spcBef>
              <a:buNone/>
            </a:pPr>
            <a:endParaRPr lang="en-US" sz="2400" dirty="0" smtClean="0"/>
          </a:p>
          <a:p>
            <a:pPr>
              <a:spcBef>
                <a:spcPts val="0"/>
              </a:spcBef>
            </a:pPr>
            <a:endParaRPr lang="en-US" dirty="0" smtClean="0"/>
          </a:p>
        </p:txBody>
      </p:sp>
    </p:spTree>
    <p:extLst>
      <p:ext uri="{BB962C8B-B14F-4D97-AF65-F5344CB8AC3E}">
        <p14:creationId xmlns:p14="http://schemas.microsoft.com/office/powerpoint/2010/main" val="394121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Section 1. Mandatory </a:t>
            </a:r>
            <a:r>
              <a:rPr lang="en-US" dirty="0" smtClean="0"/>
              <a:t>Modifications/Next Steps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spcBef>
                <a:spcPts val="600"/>
              </a:spcBef>
              <a:spcAft>
                <a:spcPts val="600"/>
              </a:spcAft>
            </a:pPr>
            <a:r>
              <a:rPr lang="en-US" dirty="0" smtClean="0"/>
              <a:t>Timeline and </a:t>
            </a:r>
            <a:r>
              <a:rPr lang="en-US" dirty="0" err="1" smtClean="0"/>
              <a:t>Workplan</a:t>
            </a:r>
            <a:endParaRPr lang="en-US" dirty="0"/>
          </a:p>
          <a:p>
            <a:pPr marL="749300" lvl="1" indent="-457200">
              <a:spcBef>
                <a:spcPts val="0"/>
              </a:spcBef>
              <a:buFont typeface="Arial" pitchFamily="34" charset="0"/>
              <a:buChar char="•"/>
            </a:pPr>
            <a:r>
              <a:rPr lang="en-US" dirty="0"/>
              <a:t>SGA </a:t>
            </a:r>
            <a:r>
              <a:rPr lang="en-US" dirty="0" smtClean="0"/>
              <a:t>Sections IV.B.3.A.2.vii, V.A.2.vii, Appendix E</a:t>
            </a:r>
            <a:endParaRPr lang="en-US" dirty="0"/>
          </a:p>
          <a:p>
            <a:pPr marL="749300" lvl="1" indent="-457200">
              <a:spcBef>
                <a:spcPts val="0"/>
              </a:spcBef>
              <a:buFont typeface="Arial" pitchFamily="34" charset="0"/>
              <a:buChar char="•"/>
            </a:pPr>
            <a:r>
              <a:rPr lang="en-US" dirty="0" smtClean="0"/>
              <a:t>Lacks sufficient detail or missing components</a:t>
            </a:r>
          </a:p>
          <a:p>
            <a:pPr marL="749300" lvl="1" indent="-457200">
              <a:spcBef>
                <a:spcPts val="0"/>
              </a:spcBef>
              <a:buFont typeface="Arial" pitchFamily="34" charset="0"/>
              <a:buChar char="•"/>
            </a:pPr>
            <a:r>
              <a:rPr lang="en-US" dirty="0" smtClean="0"/>
              <a:t>Grant activities continuing past 36 months</a:t>
            </a:r>
          </a:p>
          <a:p>
            <a:pPr marL="749300" lvl="1" indent="-457200">
              <a:spcBef>
                <a:spcPts val="0"/>
              </a:spcBef>
              <a:buFont typeface="Arial" pitchFamily="34" charset="0"/>
              <a:buChar char="•"/>
            </a:pPr>
            <a:r>
              <a:rPr lang="en-US" dirty="0" smtClean="0"/>
              <a:t>Renovation activities not completed within 18 months</a:t>
            </a:r>
          </a:p>
          <a:p>
            <a:pPr marL="749300" lvl="1" indent="-457200">
              <a:spcBef>
                <a:spcPts val="0"/>
              </a:spcBef>
              <a:buFont typeface="Arial" pitchFamily="34" charset="0"/>
              <a:buChar char="•"/>
            </a:pPr>
            <a:r>
              <a:rPr lang="en-US" dirty="0" smtClean="0"/>
              <a:t>Dates do not follow standard format (mm/</a:t>
            </a:r>
            <a:r>
              <a:rPr lang="en-US" dirty="0" err="1" smtClean="0"/>
              <a:t>yy</a:t>
            </a:r>
            <a:r>
              <a:rPr lang="en-US" dirty="0" smtClean="0"/>
              <a:t>)</a:t>
            </a:r>
          </a:p>
          <a:p>
            <a:pPr marL="749300" lvl="1" indent="-457200">
              <a:spcBef>
                <a:spcPts val="0"/>
              </a:spcBef>
              <a:buFont typeface="Arial" pitchFamily="34" charset="0"/>
              <a:buChar char="•"/>
            </a:pPr>
            <a:endParaRPr lang="en-US" dirty="0"/>
          </a:p>
          <a:p>
            <a:pPr lvl="1" indent="0">
              <a:spcBef>
                <a:spcPts val="0"/>
              </a:spcBef>
              <a:buNone/>
            </a:pPr>
            <a:endParaRPr lang="en-US" sz="2400" dirty="0"/>
          </a:p>
          <a:p>
            <a:pPr>
              <a:spcBef>
                <a:spcPts val="0"/>
              </a:spcBef>
            </a:pPr>
            <a:endParaRPr lang="en-US" dirty="0" smtClean="0"/>
          </a:p>
        </p:txBody>
      </p:sp>
    </p:spTree>
    <p:extLst>
      <p:ext uri="{BB962C8B-B14F-4D97-AF65-F5344CB8AC3E}">
        <p14:creationId xmlns:p14="http://schemas.microsoft.com/office/powerpoint/2010/main" val="1780467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1493&quot;&gt;&lt;object type=&quot;3&quot; unique_id=&quot;11494&quot;&gt;&lt;property id=&quot;20148&quot; value=&quot;5&quot;/&gt;&lt;property id=&quot;20300&quot; value=&quot;Slide 1 - &amp;quot;Trade Adjustment Assistance  Community College Career  Training Grant (TAACCCT)  January 24, 2014, 3 PM ET&amp;quot;&quot;/&gt;&lt;property id=&quot;20307&quot; value=&quot;256&quot;/&gt;&lt;/object&gt;&lt;object type=&quot;3&quot; unique_id=&quot;11495&quot;&gt;&lt;property id=&quot;20148&quot; value=&quot;5&quot;/&gt;&lt;property id=&quot;20300&quot; value=&quot;Slide 2 - &amp;quot;Agenda&amp;quot;&quot;/&gt;&lt;property id=&quot;20307&quot; value=&quot;257&quot;/&gt;&lt;/object&gt;&lt;object type=&quot;3&quot; unique_id=&quot;11496&quot;&gt;&lt;property id=&quot;20148&quot; value=&quot;5&quot;/&gt;&lt;property id=&quot;20300&quot; value=&quot;Slide 3 - &amp;quot;Overview of the Grant Review&amp;quot;&quot;/&gt;&lt;property id=&quot;20307&quot; value=&quot;269&quot;/&gt;&lt;/object&gt;&lt;object type=&quot;3&quot; unique_id=&quot;11497&quot;&gt;&lt;property id=&quot;20148&quot; value=&quot;5&quot;/&gt;&lt;property id=&quot;20300&quot; value=&quot;Slide 4 - &amp;quot;Overview of the Grant Review &amp;quot;&quot;/&gt;&lt;property id=&quot;20307&quot; value=&quot;270&quot;/&gt;&lt;/object&gt;&lt;object type=&quot;3&quot; unique_id=&quot;11498&quot;&gt;&lt;property id=&quot;20148&quot; value=&quot;5&quot;/&gt;&lt;property id=&quot;20300&quot; value=&quot;Slide 5 - &amp;quot;Overview of the Grant Review&amp;quot;&quot;/&gt;&lt;property id=&quot;20307&quot; value=&quot;271&quot;/&gt;&lt;/object&gt;&lt;object type=&quot;3&quot; unique_id=&quot;11499&quot;&gt;&lt;property id=&quot;20148&quot; value=&quot;5&quot;/&gt;&lt;property id=&quot;20300&quot; value=&quot;Slide 6 - &amp;quot;Overview of the Grant Review &amp;quot;&quot;/&gt;&lt;property id=&quot;20307&quot; value=&quot;272&quot;/&gt;&lt;/object&gt;&lt;object type=&quot;3&quot; unique_id=&quot;11500&quot;&gt;&lt;property id=&quot;20148&quot; value=&quot;5&quot;/&gt;&lt;property id=&quot;20300&quot; value=&quot;Slide 7 - &amp;quot;Overview of the Grant Review &amp;quot;&quot;/&gt;&lt;property id=&quot;20307&quot; value=&quot;273&quot;/&gt;&lt;/object&gt;&lt;object type=&quot;3&quot; unique_id=&quot;11501&quot;&gt;&lt;property id=&quot;20148&quot; value=&quot;5&quot;/&gt;&lt;property id=&quot;20300&quot; value=&quot;Slide 8 - &amp;quot;Section 1. Mandatory Modifications/Next Steps&amp;quot;&quot;/&gt;&lt;property id=&quot;20307&quot; value=&quot;268&quot;/&gt;&lt;/object&gt;&lt;object type=&quot;3&quot; unique_id=&quot;11502&quot;&gt;&lt;property id=&quot;20148&quot; value=&quot;5&quot;/&gt;&lt;property id=&quot;20300&quot; value=&quot;Slide 9 - &amp;quot;Section 1. Mandatory Modifications/Next Steps&amp;quot;&quot;/&gt;&lt;property id=&quot;20307&quot; value=&quot;259&quot;/&gt;&lt;/object&gt;&lt;object type=&quot;3&quot; unique_id=&quot;11503&quot;&gt;&lt;property id=&quot;20148&quot; value=&quot;5&quot;/&gt;&lt;property id=&quot;20300&quot; value=&quot;Slide 10 - &amp;quot;Section 1. Mandatory Modifications/Next Steps&amp;quot;&quot;/&gt;&lt;property id=&quot;20307&quot; value=&quot;260&quot;/&gt;&lt;/object&gt;&lt;object type=&quot;3&quot; unique_id=&quot;11504&quot;&gt;&lt;property id=&quot;20148&quot; value=&quot;5&quot;/&gt;&lt;property id=&quot;20300&quot; value=&quot;Slide 11 - &amp;quot;Section 1. Mandatory Modifications/Next Steps&amp;quot;&quot;/&gt;&lt;property id=&quot;20307&quot; value=&quot;261&quot;/&gt;&lt;/object&gt;&lt;object type=&quot;3&quot; unique_id=&quot;11505&quot;&gt;&lt;property id=&quot;20148&quot; value=&quot;5&quot;/&gt;&lt;property id=&quot;20300&quot; value=&quot;Slide 12 - &amp;quot;Section 2. Clarifications&amp;quot;&quot;/&gt;&lt;property id=&quot;20307&quot; value=&quot;263&quot;/&gt;&lt;/object&gt;&lt;object type=&quot;3&quot; unique_id=&quot;11506&quot;&gt;&lt;property id=&quot;20148&quot; value=&quot;5&quot;/&gt;&lt;property id=&quot;20300&quot; value=&quot;Slide 13 - &amp;quot;Section 3. General Reminders&amp;quot;&quot;/&gt;&lt;property id=&quot;20307&quot; value=&quot;264&quot;/&gt;&lt;/object&gt;&lt;object type=&quot;3&quot; unique_id=&quot;11507&quot;&gt;&lt;property id=&quot;20148&quot; value=&quot;5&quot;/&gt;&lt;property id=&quot;20300&quot; value=&quot;Slide 14 - &amp;quot;Section 3. General Reminders&amp;quot;&quot;/&gt;&lt;property id=&quot;20307&quot; value=&quot;265&quot;/&gt;&lt;/object&gt;&lt;object type=&quot;3&quot; unique_id=&quot;11508&quot;&gt;&lt;property id=&quot;20148&quot; value=&quot;5&quot;/&gt;&lt;property id=&quot;20300&quot; value=&quot;Slide 15 - &amp;quot;Section 3. General Reminders&amp;quot;&quot;/&gt;&lt;property id=&quot;20307&quot; value=&quot;266&quot;/&gt;&lt;/object&gt;&lt;object type=&quot;3&quot; unique_id=&quot;11509&quot;&gt;&lt;property id=&quot;20148&quot; value=&quot;5&quot;/&gt;&lt;property id=&quot;20300&quot; value=&quot;Slide 16 - &amp;quot;Section 4. Next Steps&amp;quot;&quot;/&gt;&lt;property id=&quot;20307&quot; value=&quot;267&quot;/&gt;&lt;/object&gt;&lt;object type=&quot;3&quot; unique_id=&quot;11510&quot;&gt;&lt;property id=&quot;20148&quot; value=&quot;5&quot;/&gt;&lt;property id=&quot;20300&quot; value=&quot;Slide 17 - &amp;quot;Questions?&amp;quot;&quot;/&gt;&lt;property id=&quot;20307&quot; value=&quot;274&quot;/&gt;&lt;/object&gt;&lt;object type=&quot;3&quot; unique_id=&quot;11511&quot;&gt;&lt;property id=&quot;20148&quot; value=&quot;5&quot;/&gt;&lt;property id=&quot;20300&quot; value=&quot;Slide 18&quot;/&gt;&lt;property id=&quot;20307&quot; value=&quot;275&quot;/&gt;&lt;/object&gt;&lt;/object&gt;&lt;object type=&quot;8&quot; unique_id=&quot;11531&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812</Words>
  <Application>Microsoft Office PowerPoint</Application>
  <PresentationFormat>On-screen Show (4:3)</PresentationFormat>
  <Paragraphs>131</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Trade Adjustment Assistance  Community College Career  Training Grant (TAACCCT)  January 24, 2014, 3 PM ET</vt:lpstr>
      <vt:lpstr>Agenda</vt:lpstr>
      <vt:lpstr>Overview of the Grant Review</vt:lpstr>
      <vt:lpstr>Overview of the Grant Review </vt:lpstr>
      <vt:lpstr>Overview of the Grant Review</vt:lpstr>
      <vt:lpstr>Overview of the Grant Review </vt:lpstr>
      <vt:lpstr>Overview of the Grant Review </vt:lpstr>
      <vt:lpstr>Section 1. Mandatory Modifications/Next Steps</vt:lpstr>
      <vt:lpstr>Section 1. Mandatory Modifications/Next Steps</vt:lpstr>
      <vt:lpstr>Section 1. Mandatory Modifications/Next Steps</vt:lpstr>
      <vt:lpstr>Section 1. Mandatory Modifications/Next Steps</vt:lpstr>
      <vt:lpstr>Section 2. Clarifications</vt:lpstr>
      <vt:lpstr>Section 3. General Reminders</vt:lpstr>
      <vt:lpstr>Section 3. General Reminders</vt:lpstr>
      <vt:lpstr>Section 3. General Reminders</vt:lpstr>
      <vt:lpstr>Section 4. Next Steps</vt:lpstr>
      <vt:lpstr>Questions?</vt:lpstr>
      <vt:lpstr>PowerPoint Presentation</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Adjustment Assistance Community College  Career Training Grant (TAACCCT)</dc:title>
  <dc:creator>Sharon</dc:creator>
  <cp:lastModifiedBy>Bee Kay</cp:lastModifiedBy>
  <cp:revision>30</cp:revision>
  <dcterms:created xsi:type="dcterms:W3CDTF">2014-01-21T02:27:23Z</dcterms:created>
  <dcterms:modified xsi:type="dcterms:W3CDTF">2014-01-24T17:09:21Z</dcterms:modified>
</cp:coreProperties>
</file>