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2" r:id="rId1"/>
    <p:sldMasterId id="2147483683" r:id="rId2"/>
  </p:sldMasterIdLst>
  <p:notesMasterIdLst>
    <p:notesMasterId r:id="rId62"/>
  </p:notesMasterIdLst>
  <p:sldIdLst>
    <p:sldId id="256" r:id="rId3"/>
    <p:sldId id="259" r:id="rId4"/>
    <p:sldId id="264" r:id="rId5"/>
    <p:sldId id="266" r:id="rId6"/>
    <p:sldId id="296" r:id="rId7"/>
    <p:sldId id="261" r:id="rId8"/>
    <p:sldId id="297" r:id="rId9"/>
    <p:sldId id="298" r:id="rId10"/>
    <p:sldId id="299" r:id="rId11"/>
    <p:sldId id="300" r:id="rId12"/>
    <p:sldId id="301" r:id="rId13"/>
    <p:sldId id="302" r:id="rId14"/>
    <p:sldId id="303" r:id="rId15"/>
    <p:sldId id="304" r:id="rId16"/>
    <p:sldId id="305" r:id="rId17"/>
    <p:sldId id="306" r:id="rId18"/>
    <p:sldId id="307" r:id="rId19"/>
    <p:sldId id="308" r:id="rId20"/>
    <p:sldId id="309" r:id="rId21"/>
    <p:sldId id="310" r:id="rId22"/>
    <p:sldId id="311" r:id="rId23"/>
    <p:sldId id="312" r:id="rId24"/>
    <p:sldId id="313" r:id="rId25"/>
    <p:sldId id="314" r:id="rId26"/>
    <p:sldId id="315" r:id="rId27"/>
    <p:sldId id="316" r:id="rId28"/>
    <p:sldId id="317" r:id="rId29"/>
    <p:sldId id="318" r:id="rId30"/>
    <p:sldId id="319" r:id="rId31"/>
    <p:sldId id="320" r:id="rId32"/>
    <p:sldId id="321" r:id="rId33"/>
    <p:sldId id="322" r:id="rId34"/>
    <p:sldId id="323" r:id="rId35"/>
    <p:sldId id="324" r:id="rId36"/>
    <p:sldId id="325" r:id="rId37"/>
    <p:sldId id="326" r:id="rId38"/>
    <p:sldId id="327" r:id="rId39"/>
    <p:sldId id="328" r:id="rId40"/>
    <p:sldId id="329" r:id="rId41"/>
    <p:sldId id="330" r:id="rId42"/>
    <p:sldId id="331" r:id="rId43"/>
    <p:sldId id="332" r:id="rId44"/>
    <p:sldId id="333" r:id="rId45"/>
    <p:sldId id="334" r:id="rId46"/>
    <p:sldId id="335" r:id="rId47"/>
    <p:sldId id="336" r:id="rId48"/>
    <p:sldId id="337" r:id="rId49"/>
    <p:sldId id="287" r:id="rId50"/>
    <p:sldId id="289" r:id="rId51"/>
    <p:sldId id="290" r:id="rId52"/>
    <p:sldId id="291" r:id="rId53"/>
    <p:sldId id="292" r:id="rId54"/>
    <p:sldId id="293" r:id="rId55"/>
    <p:sldId id="294" r:id="rId56"/>
    <p:sldId id="295" r:id="rId57"/>
    <p:sldId id="265" r:id="rId58"/>
    <p:sldId id="279" r:id="rId59"/>
    <p:sldId id="281" r:id="rId60"/>
    <p:sldId id="262" r:id="rId61"/>
  </p:sldIdLst>
  <p:sldSz cx="9144000" cy="6858000" type="screen4x3"/>
  <p:notesSz cx="7010400" cy="9296400"/>
  <p:custDataLst>
    <p:tags r:id="rId6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a:srgbClr val="474A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0" autoAdjust="0"/>
    <p:restoredTop sz="83002" autoAdjust="0"/>
  </p:normalViewPr>
  <p:slideViewPr>
    <p:cSldViewPr>
      <p:cViewPr>
        <p:scale>
          <a:sx n="80" d="100"/>
          <a:sy n="80" d="100"/>
        </p:scale>
        <p:origin x="-1590" y="-138"/>
      </p:cViewPr>
      <p:guideLst>
        <p:guide orient="horz" pos="2160"/>
        <p:guide pos="2880"/>
      </p:guideLst>
    </p:cSldViewPr>
  </p:slideViewPr>
  <p:notesTextViewPr>
    <p:cViewPr>
      <p:scale>
        <a:sx n="100" d="100"/>
        <a:sy n="100" d="100"/>
      </p:scale>
      <p:origin x="0" y="0"/>
    </p:cViewPr>
  </p:notesTextViewPr>
  <p:sorterViewPr>
    <p:cViewPr>
      <p:scale>
        <a:sx n="130" d="100"/>
        <a:sy n="130" d="100"/>
      </p:scale>
      <p:origin x="0" y="228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gs" Target="tags/tag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318CA6-08AB-4ABE-B349-676605B65D6C}"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FC9D8059-D2E0-4C91-8D8D-A79D1FB79854}">
      <dgm:prSet phldrT="[Text]" custT="1"/>
      <dgm:spPr>
        <a:noFill/>
        <a:ln w="38100" cap="rnd">
          <a:solidFill>
            <a:schemeClr val="accent1"/>
          </a:solidFill>
        </a:ln>
      </dgm:spPr>
      <dgm:t>
        <a:bodyPr/>
        <a:lstStyle/>
        <a:p>
          <a:r>
            <a:rPr lang="en-US" sz="2400" dirty="0" smtClean="0">
              <a:solidFill>
                <a:schemeClr val="tx1"/>
              </a:solidFill>
              <a:latin typeface="Arial" pitchFamily="34" charset="0"/>
              <a:cs typeface="Arial" pitchFamily="34" charset="0"/>
            </a:rPr>
            <a:t>How often to you look at your local LMI data?</a:t>
          </a:r>
          <a:endParaRPr lang="en-US" sz="1700" dirty="0">
            <a:solidFill>
              <a:schemeClr val="tx1"/>
            </a:solidFill>
            <a:latin typeface="Arial" pitchFamily="34" charset="0"/>
            <a:cs typeface="Arial" pitchFamily="34" charset="0"/>
          </a:endParaRPr>
        </a:p>
      </dgm:t>
    </dgm:pt>
    <dgm:pt modelId="{B4C1CCFE-FE1F-4EA9-A040-FFA594C8966E}" type="parTrans" cxnId="{B0542320-1ACE-40DC-8A28-1279388B3948}">
      <dgm:prSet/>
      <dgm:spPr/>
      <dgm:t>
        <a:bodyPr/>
        <a:lstStyle/>
        <a:p>
          <a:endParaRPr lang="en-US">
            <a:solidFill>
              <a:schemeClr val="tx1"/>
            </a:solidFill>
          </a:endParaRPr>
        </a:p>
      </dgm:t>
    </dgm:pt>
    <dgm:pt modelId="{7D8C7A49-846B-425A-A372-DA2BF28DA196}" type="sibTrans" cxnId="{B0542320-1ACE-40DC-8A28-1279388B3948}">
      <dgm:prSet/>
      <dgm:spPr/>
      <dgm:t>
        <a:bodyPr/>
        <a:lstStyle/>
        <a:p>
          <a:endParaRPr lang="en-US">
            <a:solidFill>
              <a:schemeClr val="tx1"/>
            </a:solidFill>
          </a:endParaRPr>
        </a:p>
      </dgm:t>
    </dgm:pt>
    <dgm:pt modelId="{FA4617A2-F5A0-4CDB-80B2-28D94CF6BFEF}">
      <dgm:prSet phldrT="[Text]" custT="1"/>
      <dgm:spPr/>
      <dgm:t>
        <a:bodyPr/>
        <a:lstStyle/>
        <a:p>
          <a:r>
            <a:rPr lang="en-US" sz="2400" dirty="0" smtClean="0">
              <a:solidFill>
                <a:schemeClr val="tx1"/>
              </a:solidFill>
              <a:latin typeface="Arial" pitchFamily="34" charset="0"/>
              <a:cs typeface="Arial" pitchFamily="34" charset="0"/>
            </a:rPr>
            <a:t>Weekly</a:t>
          </a:r>
        </a:p>
      </dgm:t>
    </dgm:pt>
    <dgm:pt modelId="{5D672F48-C686-42A1-90B0-6E6019215D06}" type="parTrans" cxnId="{CBF60DA1-D24B-4FA9-8C38-602105A15A4A}">
      <dgm:prSet/>
      <dgm:spPr/>
      <dgm:t>
        <a:bodyPr/>
        <a:lstStyle/>
        <a:p>
          <a:endParaRPr lang="en-US">
            <a:solidFill>
              <a:schemeClr val="tx1"/>
            </a:solidFill>
          </a:endParaRPr>
        </a:p>
      </dgm:t>
    </dgm:pt>
    <dgm:pt modelId="{063D6C3C-40E9-4AD9-9F7C-03C9E3EA2277}" type="sibTrans" cxnId="{CBF60DA1-D24B-4FA9-8C38-602105A15A4A}">
      <dgm:prSet/>
      <dgm:spPr/>
      <dgm:t>
        <a:bodyPr/>
        <a:lstStyle/>
        <a:p>
          <a:endParaRPr lang="en-US">
            <a:solidFill>
              <a:schemeClr val="tx1"/>
            </a:solidFill>
          </a:endParaRPr>
        </a:p>
      </dgm:t>
    </dgm:pt>
    <dgm:pt modelId="{C225B865-91DC-48CE-B54E-A4A61FDBC05B}">
      <dgm:prSet custT="1"/>
      <dgm:spPr/>
      <dgm:t>
        <a:bodyPr/>
        <a:lstStyle/>
        <a:p>
          <a:r>
            <a:rPr lang="en-US" sz="2400" dirty="0" smtClean="0">
              <a:solidFill>
                <a:schemeClr val="tx1"/>
              </a:solidFill>
              <a:latin typeface="Arial" pitchFamily="34" charset="0"/>
              <a:cs typeface="Arial" pitchFamily="34" charset="0"/>
            </a:rPr>
            <a:t>Monthly</a:t>
          </a:r>
          <a:endParaRPr lang="en-US" sz="2400" dirty="0">
            <a:solidFill>
              <a:schemeClr val="tx1"/>
            </a:solidFill>
            <a:latin typeface="Arial" pitchFamily="34" charset="0"/>
            <a:cs typeface="Arial" pitchFamily="34" charset="0"/>
          </a:endParaRPr>
        </a:p>
      </dgm:t>
    </dgm:pt>
    <dgm:pt modelId="{C20841D3-FCA5-4BF4-BCCB-A53821DD56EF}" type="parTrans" cxnId="{AEC21720-6F3B-4BE6-9760-9AD0D36C7A97}">
      <dgm:prSet/>
      <dgm:spPr/>
      <dgm:t>
        <a:bodyPr/>
        <a:lstStyle/>
        <a:p>
          <a:endParaRPr lang="en-US">
            <a:solidFill>
              <a:schemeClr val="tx1"/>
            </a:solidFill>
          </a:endParaRPr>
        </a:p>
      </dgm:t>
    </dgm:pt>
    <dgm:pt modelId="{2E3AD2A8-B0BC-424A-AC97-7174C9656995}" type="sibTrans" cxnId="{AEC21720-6F3B-4BE6-9760-9AD0D36C7A97}">
      <dgm:prSet/>
      <dgm:spPr/>
      <dgm:t>
        <a:bodyPr/>
        <a:lstStyle/>
        <a:p>
          <a:endParaRPr lang="en-US">
            <a:solidFill>
              <a:schemeClr val="tx1"/>
            </a:solidFill>
          </a:endParaRPr>
        </a:p>
      </dgm:t>
    </dgm:pt>
    <dgm:pt modelId="{D4D6210F-D0E0-4DC5-B856-4E03E1DD781A}">
      <dgm:prSet custT="1"/>
      <dgm:spPr/>
      <dgm:t>
        <a:bodyPr/>
        <a:lstStyle/>
        <a:p>
          <a:r>
            <a:rPr lang="en-US" sz="2400" dirty="0" smtClean="0">
              <a:solidFill>
                <a:schemeClr val="tx1"/>
              </a:solidFill>
              <a:latin typeface="Arial" pitchFamily="34" charset="0"/>
              <a:cs typeface="Arial" pitchFamily="34" charset="0"/>
            </a:rPr>
            <a:t>Every few months</a:t>
          </a:r>
          <a:endParaRPr lang="en-US" sz="2400" dirty="0">
            <a:solidFill>
              <a:schemeClr val="tx1"/>
            </a:solidFill>
            <a:latin typeface="Arial" pitchFamily="34" charset="0"/>
            <a:cs typeface="Arial" pitchFamily="34" charset="0"/>
          </a:endParaRPr>
        </a:p>
      </dgm:t>
    </dgm:pt>
    <dgm:pt modelId="{4AC9322A-E3B4-4FF3-92B5-3CB1E15DE40D}" type="parTrans" cxnId="{DF35F30C-0A91-4480-AA12-93B4C202C21A}">
      <dgm:prSet/>
      <dgm:spPr/>
      <dgm:t>
        <a:bodyPr/>
        <a:lstStyle/>
        <a:p>
          <a:endParaRPr lang="en-US">
            <a:solidFill>
              <a:schemeClr val="tx1"/>
            </a:solidFill>
          </a:endParaRPr>
        </a:p>
      </dgm:t>
    </dgm:pt>
    <dgm:pt modelId="{2806B764-7014-4A57-A117-132E782EB176}" type="sibTrans" cxnId="{DF35F30C-0A91-4480-AA12-93B4C202C21A}">
      <dgm:prSet/>
      <dgm:spPr/>
      <dgm:t>
        <a:bodyPr/>
        <a:lstStyle/>
        <a:p>
          <a:endParaRPr lang="en-US">
            <a:solidFill>
              <a:schemeClr val="tx1"/>
            </a:solidFill>
          </a:endParaRPr>
        </a:p>
      </dgm:t>
    </dgm:pt>
    <dgm:pt modelId="{E4CC1E18-EC2A-4FC2-984E-9B73F28C27D2}">
      <dgm:prSet phldrT="[Text]" custT="1"/>
      <dgm:spPr>
        <a:noFill/>
        <a:ln w="25400" cap="rnd">
          <a:solidFill>
            <a:schemeClr val="accent1"/>
          </a:solidFill>
        </a:ln>
      </dgm:spPr>
      <dgm:t>
        <a:bodyPr/>
        <a:lstStyle/>
        <a:p>
          <a:r>
            <a:rPr lang="en-US" sz="2400" dirty="0" smtClean="0">
              <a:solidFill>
                <a:schemeClr val="tx1"/>
              </a:solidFill>
              <a:latin typeface="Arial" pitchFamily="34" charset="0"/>
              <a:cs typeface="Arial" pitchFamily="34" charset="0"/>
            </a:rPr>
            <a:t>Almost Never</a:t>
          </a:r>
          <a:endParaRPr lang="en-US" sz="2400" dirty="0">
            <a:solidFill>
              <a:schemeClr val="tx1"/>
            </a:solidFill>
            <a:latin typeface="Arial" pitchFamily="34" charset="0"/>
            <a:cs typeface="Arial" pitchFamily="34" charset="0"/>
          </a:endParaRPr>
        </a:p>
      </dgm:t>
    </dgm:pt>
    <dgm:pt modelId="{A06C6014-B6BE-4B91-AE3F-2B90C0BA1307}" type="parTrans" cxnId="{3632337F-23DD-4863-8E40-9B0B0E01A706}">
      <dgm:prSet/>
      <dgm:spPr/>
      <dgm:t>
        <a:bodyPr/>
        <a:lstStyle/>
        <a:p>
          <a:endParaRPr lang="en-US"/>
        </a:p>
      </dgm:t>
    </dgm:pt>
    <dgm:pt modelId="{4AD0E58A-2388-4EEF-A987-C18AB3B46D95}" type="sibTrans" cxnId="{3632337F-23DD-4863-8E40-9B0B0E01A706}">
      <dgm:prSet/>
      <dgm:spPr/>
      <dgm:t>
        <a:bodyPr/>
        <a:lstStyle/>
        <a:p>
          <a:endParaRPr lang="en-US"/>
        </a:p>
      </dgm:t>
    </dgm:pt>
    <dgm:pt modelId="{855749C9-25BC-45AC-B787-9457C050449F}" type="pres">
      <dgm:prSet presAssocID="{9F318CA6-08AB-4ABE-B349-676605B65D6C}" presName="diagram" presStyleCnt="0">
        <dgm:presLayoutVars>
          <dgm:chPref val="1"/>
          <dgm:dir/>
          <dgm:animOne val="branch"/>
          <dgm:animLvl val="lvl"/>
          <dgm:resizeHandles/>
        </dgm:presLayoutVars>
      </dgm:prSet>
      <dgm:spPr/>
      <dgm:t>
        <a:bodyPr/>
        <a:lstStyle/>
        <a:p>
          <a:endParaRPr lang="en-US"/>
        </a:p>
      </dgm:t>
    </dgm:pt>
    <dgm:pt modelId="{1E4DC371-F7C6-47CE-B90E-1AFFF13B3F0E}" type="pres">
      <dgm:prSet presAssocID="{FC9D8059-D2E0-4C91-8D8D-A79D1FB79854}" presName="root" presStyleCnt="0"/>
      <dgm:spPr/>
    </dgm:pt>
    <dgm:pt modelId="{77B1561D-399D-4DFB-9AB8-7B690400EE7B}" type="pres">
      <dgm:prSet presAssocID="{FC9D8059-D2E0-4C91-8D8D-A79D1FB79854}" presName="rootComposite" presStyleCnt="0"/>
      <dgm:spPr/>
    </dgm:pt>
    <dgm:pt modelId="{7A996C81-500F-4B1F-B5A4-1B476941A02A}" type="pres">
      <dgm:prSet presAssocID="{FC9D8059-D2E0-4C91-8D8D-A79D1FB79854}" presName="rootText" presStyleLbl="node1" presStyleIdx="0" presStyleCnt="1" custScaleX="570093" custScaleY="204969" custLinFactNeighborX="-190" custLinFactNeighborY="-13254"/>
      <dgm:spPr/>
      <dgm:t>
        <a:bodyPr/>
        <a:lstStyle/>
        <a:p>
          <a:endParaRPr lang="en-US"/>
        </a:p>
      </dgm:t>
    </dgm:pt>
    <dgm:pt modelId="{326860F1-B8CF-451E-A26A-39B929BC3F19}" type="pres">
      <dgm:prSet presAssocID="{FC9D8059-D2E0-4C91-8D8D-A79D1FB79854}" presName="rootConnector" presStyleLbl="node1" presStyleIdx="0" presStyleCnt="1"/>
      <dgm:spPr/>
      <dgm:t>
        <a:bodyPr/>
        <a:lstStyle/>
        <a:p>
          <a:endParaRPr lang="en-US"/>
        </a:p>
      </dgm:t>
    </dgm:pt>
    <dgm:pt modelId="{2E4345B9-8324-4DBE-9681-CF7D074FAF45}" type="pres">
      <dgm:prSet presAssocID="{FC9D8059-D2E0-4C91-8D8D-A79D1FB79854}" presName="childShape" presStyleCnt="0"/>
      <dgm:spPr/>
    </dgm:pt>
    <dgm:pt modelId="{0E92A2C9-2415-41C6-A002-7AA8880458A2}" type="pres">
      <dgm:prSet presAssocID="{5D672F48-C686-42A1-90B0-6E6019215D06}" presName="Name13" presStyleLbl="parChTrans1D2" presStyleIdx="0" presStyleCnt="4"/>
      <dgm:spPr/>
      <dgm:t>
        <a:bodyPr/>
        <a:lstStyle/>
        <a:p>
          <a:endParaRPr lang="en-US"/>
        </a:p>
      </dgm:t>
    </dgm:pt>
    <dgm:pt modelId="{F897B583-C49E-4BFF-A76D-4DE2F0BF93F9}" type="pres">
      <dgm:prSet presAssocID="{FA4617A2-F5A0-4CDB-80B2-28D94CF6BFEF}" presName="childText" presStyleLbl="bgAcc1" presStyleIdx="0" presStyleCnt="4" custScaleX="340728">
        <dgm:presLayoutVars>
          <dgm:bulletEnabled val="1"/>
        </dgm:presLayoutVars>
      </dgm:prSet>
      <dgm:spPr/>
      <dgm:t>
        <a:bodyPr/>
        <a:lstStyle/>
        <a:p>
          <a:endParaRPr lang="en-US"/>
        </a:p>
      </dgm:t>
    </dgm:pt>
    <dgm:pt modelId="{CCB2BCCE-F456-4E13-B265-424AF58CA483}" type="pres">
      <dgm:prSet presAssocID="{C20841D3-FCA5-4BF4-BCCB-A53821DD56EF}" presName="Name13" presStyleLbl="parChTrans1D2" presStyleIdx="1" presStyleCnt="4"/>
      <dgm:spPr/>
      <dgm:t>
        <a:bodyPr/>
        <a:lstStyle/>
        <a:p>
          <a:endParaRPr lang="en-US"/>
        </a:p>
      </dgm:t>
    </dgm:pt>
    <dgm:pt modelId="{D38648E9-4252-446B-AE4E-7A0BF6704379}" type="pres">
      <dgm:prSet presAssocID="{C225B865-91DC-48CE-B54E-A4A61FDBC05B}" presName="childText" presStyleLbl="bgAcc1" presStyleIdx="1" presStyleCnt="4" custScaleX="340728">
        <dgm:presLayoutVars>
          <dgm:bulletEnabled val="1"/>
        </dgm:presLayoutVars>
      </dgm:prSet>
      <dgm:spPr/>
      <dgm:t>
        <a:bodyPr/>
        <a:lstStyle/>
        <a:p>
          <a:endParaRPr lang="en-US"/>
        </a:p>
      </dgm:t>
    </dgm:pt>
    <dgm:pt modelId="{E7018F82-D573-426A-A0DA-793C96E90070}" type="pres">
      <dgm:prSet presAssocID="{4AC9322A-E3B4-4FF3-92B5-3CB1E15DE40D}" presName="Name13" presStyleLbl="parChTrans1D2" presStyleIdx="2" presStyleCnt="4"/>
      <dgm:spPr/>
      <dgm:t>
        <a:bodyPr/>
        <a:lstStyle/>
        <a:p>
          <a:endParaRPr lang="en-US"/>
        </a:p>
      </dgm:t>
    </dgm:pt>
    <dgm:pt modelId="{CF0EC674-9CE2-4BA6-A3A1-7245BA089014}" type="pres">
      <dgm:prSet presAssocID="{D4D6210F-D0E0-4DC5-B856-4E03E1DD781A}" presName="childText" presStyleLbl="bgAcc1" presStyleIdx="2" presStyleCnt="4" custScaleX="340728" custLinFactNeighborX="-143" custLinFactNeighborY="1636">
        <dgm:presLayoutVars>
          <dgm:bulletEnabled val="1"/>
        </dgm:presLayoutVars>
      </dgm:prSet>
      <dgm:spPr/>
      <dgm:t>
        <a:bodyPr/>
        <a:lstStyle/>
        <a:p>
          <a:endParaRPr lang="en-US"/>
        </a:p>
      </dgm:t>
    </dgm:pt>
    <dgm:pt modelId="{E0D66498-8D49-4920-8ACC-DE98FDC435E9}" type="pres">
      <dgm:prSet presAssocID="{A06C6014-B6BE-4B91-AE3F-2B90C0BA1307}" presName="Name13" presStyleLbl="parChTrans1D2" presStyleIdx="3" presStyleCnt="4"/>
      <dgm:spPr/>
      <dgm:t>
        <a:bodyPr/>
        <a:lstStyle/>
        <a:p>
          <a:endParaRPr lang="en-US"/>
        </a:p>
      </dgm:t>
    </dgm:pt>
    <dgm:pt modelId="{C2E70F12-719A-4EDC-9D93-099AAB44896B}" type="pres">
      <dgm:prSet presAssocID="{E4CC1E18-EC2A-4FC2-984E-9B73F28C27D2}" presName="childText" presStyleLbl="bgAcc1" presStyleIdx="3" presStyleCnt="4" custScaleX="333375">
        <dgm:presLayoutVars>
          <dgm:bulletEnabled val="1"/>
        </dgm:presLayoutVars>
      </dgm:prSet>
      <dgm:spPr/>
      <dgm:t>
        <a:bodyPr/>
        <a:lstStyle/>
        <a:p>
          <a:endParaRPr lang="en-US"/>
        </a:p>
      </dgm:t>
    </dgm:pt>
  </dgm:ptLst>
  <dgm:cxnLst>
    <dgm:cxn modelId="{98C5A1D3-AE93-46A0-90EE-84A0F8C2DE97}" type="presOf" srcId="{9F318CA6-08AB-4ABE-B349-676605B65D6C}" destId="{855749C9-25BC-45AC-B787-9457C050449F}" srcOrd="0" destOrd="0" presId="urn:microsoft.com/office/officeart/2005/8/layout/hierarchy3"/>
    <dgm:cxn modelId="{B0542320-1ACE-40DC-8A28-1279388B3948}" srcId="{9F318CA6-08AB-4ABE-B349-676605B65D6C}" destId="{FC9D8059-D2E0-4C91-8D8D-A79D1FB79854}" srcOrd="0" destOrd="0" parTransId="{B4C1CCFE-FE1F-4EA9-A040-FFA594C8966E}" sibTransId="{7D8C7A49-846B-425A-A372-DA2BF28DA196}"/>
    <dgm:cxn modelId="{C5EF4DFE-36B4-46A6-8219-4ACBA32CA018}" type="presOf" srcId="{D4D6210F-D0E0-4DC5-B856-4E03E1DD781A}" destId="{CF0EC674-9CE2-4BA6-A3A1-7245BA089014}" srcOrd="0" destOrd="0" presId="urn:microsoft.com/office/officeart/2005/8/layout/hierarchy3"/>
    <dgm:cxn modelId="{3632337F-23DD-4863-8E40-9B0B0E01A706}" srcId="{FC9D8059-D2E0-4C91-8D8D-A79D1FB79854}" destId="{E4CC1E18-EC2A-4FC2-984E-9B73F28C27D2}" srcOrd="3" destOrd="0" parTransId="{A06C6014-B6BE-4B91-AE3F-2B90C0BA1307}" sibTransId="{4AD0E58A-2388-4EEF-A987-C18AB3B46D95}"/>
    <dgm:cxn modelId="{58DD296C-62D4-4154-9D49-529269B36520}" type="presOf" srcId="{5D672F48-C686-42A1-90B0-6E6019215D06}" destId="{0E92A2C9-2415-41C6-A002-7AA8880458A2}" srcOrd="0" destOrd="0" presId="urn:microsoft.com/office/officeart/2005/8/layout/hierarchy3"/>
    <dgm:cxn modelId="{CBF60DA1-D24B-4FA9-8C38-602105A15A4A}" srcId="{FC9D8059-D2E0-4C91-8D8D-A79D1FB79854}" destId="{FA4617A2-F5A0-4CDB-80B2-28D94CF6BFEF}" srcOrd="0" destOrd="0" parTransId="{5D672F48-C686-42A1-90B0-6E6019215D06}" sibTransId="{063D6C3C-40E9-4AD9-9F7C-03C9E3EA2277}"/>
    <dgm:cxn modelId="{3F1024FF-0FE1-43BD-9106-7E97A3692222}" type="presOf" srcId="{FC9D8059-D2E0-4C91-8D8D-A79D1FB79854}" destId="{326860F1-B8CF-451E-A26A-39B929BC3F19}" srcOrd="1" destOrd="0" presId="urn:microsoft.com/office/officeart/2005/8/layout/hierarchy3"/>
    <dgm:cxn modelId="{07975803-55FA-4131-9162-B31BA91E284C}" type="presOf" srcId="{C20841D3-FCA5-4BF4-BCCB-A53821DD56EF}" destId="{CCB2BCCE-F456-4E13-B265-424AF58CA483}" srcOrd="0" destOrd="0" presId="urn:microsoft.com/office/officeart/2005/8/layout/hierarchy3"/>
    <dgm:cxn modelId="{DF35F30C-0A91-4480-AA12-93B4C202C21A}" srcId="{FC9D8059-D2E0-4C91-8D8D-A79D1FB79854}" destId="{D4D6210F-D0E0-4DC5-B856-4E03E1DD781A}" srcOrd="2" destOrd="0" parTransId="{4AC9322A-E3B4-4FF3-92B5-3CB1E15DE40D}" sibTransId="{2806B764-7014-4A57-A117-132E782EB176}"/>
    <dgm:cxn modelId="{E8EA6898-4EEF-42F0-B238-11ED811C13D7}" type="presOf" srcId="{4AC9322A-E3B4-4FF3-92B5-3CB1E15DE40D}" destId="{E7018F82-D573-426A-A0DA-793C96E90070}" srcOrd="0" destOrd="0" presId="urn:microsoft.com/office/officeart/2005/8/layout/hierarchy3"/>
    <dgm:cxn modelId="{6A91759F-0291-40C0-9D78-6524BA90A3DF}" type="presOf" srcId="{C225B865-91DC-48CE-B54E-A4A61FDBC05B}" destId="{D38648E9-4252-446B-AE4E-7A0BF6704379}" srcOrd="0" destOrd="0" presId="urn:microsoft.com/office/officeart/2005/8/layout/hierarchy3"/>
    <dgm:cxn modelId="{B1D7D606-C750-4AE8-9FA1-AF3A8485172A}" type="presOf" srcId="{FC9D8059-D2E0-4C91-8D8D-A79D1FB79854}" destId="{7A996C81-500F-4B1F-B5A4-1B476941A02A}" srcOrd="0" destOrd="0" presId="urn:microsoft.com/office/officeart/2005/8/layout/hierarchy3"/>
    <dgm:cxn modelId="{AEC21720-6F3B-4BE6-9760-9AD0D36C7A97}" srcId="{FC9D8059-D2E0-4C91-8D8D-A79D1FB79854}" destId="{C225B865-91DC-48CE-B54E-A4A61FDBC05B}" srcOrd="1" destOrd="0" parTransId="{C20841D3-FCA5-4BF4-BCCB-A53821DD56EF}" sibTransId="{2E3AD2A8-B0BC-424A-AC97-7174C9656995}"/>
    <dgm:cxn modelId="{E34CB771-8B78-4B32-9FAE-DC0B8F9C09EF}" type="presOf" srcId="{E4CC1E18-EC2A-4FC2-984E-9B73F28C27D2}" destId="{C2E70F12-719A-4EDC-9D93-099AAB44896B}" srcOrd="0" destOrd="0" presId="urn:microsoft.com/office/officeart/2005/8/layout/hierarchy3"/>
    <dgm:cxn modelId="{2C6133BA-D02C-474B-8BD8-5B8145075C7F}" type="presOf" srcId="{FA4617A2-F5A0-4CDB-80B2-28D94CF6BFEF}" destId="{F897B583-C49E-4BFF-A76D-4DE2F0BF93F9}" srcOrd="0" destOrd="0" presId="urn:microsoft.com/office/officeart/2005/8/layout/hierarchy3"/>
    <dgm:cxn modelId="{29117FB9-1C9E-4046-B7A2-4514A94CCD48}" type="presOf" srcId="{A06C6014-B6BE-4B91-AE3F-2B90C0BA1307}" destId="{E0D66498-8D49-4920-8ACC-DE98FDC435E9}" srcOrd="0" destOrd="0" presId="urn:microsoft.com/office/officeart/2005/8/layout/hierarchy3"/>
    <dgm:cxn modelId="{1E26BB0C-FE35-4093-BDAF-C9466E987492}" type="presParOf" srcId="{855749C9-25BC-45AC-B787-9457C050449F}" destId="{1E4DC371-F7C6-47CE-B90E-1AFFF13B3F0E}" srcOrd="0" destOrd="0" presId="urn:microsoft.com/office/officeart/2005/8/layout/hierarchy3"/>
    <dgm:cxn modelId="{247E6086-1EC5-4D6B-B803-BD081E2858DD}" type="presParOf" srcId="{1E4DC371-F7C6-47CE-B90E-1AFFF13B3F0E}" destId="{77B1561D-399D-4DFB-9AB8-7B690400EE7B}" srcOrd="0" destOrd="0" presId="urn:microsoft.com/office/officeart/2005/8/layout/hierarchy3"/>
    <dgm:cxn modelId="{00B4D7FF-4440-4F79-823B-D7782455C111}" type="presParOf" srcId="{77B1561D-399D-4DFB-9AB8-7B690400EE7B}" destId="{7A996C81-500F-4B1F-B5A4-1B476941A02A}" srcOrd="0" destOrd="0" presId="urn:microsoft.com/office/officeart/2005/8/layout/hierarchy3"/>
    <dgm:cxn modelId="{F5C44751-F8E0-4A7F-9785-84415B658686}" type="presParOf" srcId="{77B1561D-399D-4DFB-9AB8-7B690400EE7B}" destId="{326860F1-B8CF-451E-A26A-39B929BC3F19}" srcOrd="1" destOrd="0" presId="urn:microsoft.com/office/officeart/2005/8/layout/hierarchy3"/>
    <dgm:cxn modelId="{A4F72C29-F0AC-491E-8F8A-8E2F593176AF}" type="presParOf" srcId="{1E4DC371-F7C6-47CE-B90E-1AFFF13B3F0E}" destId="{2E4345B9-8324-4DBE-9681-CF7D074FAF45}" srcOrd="1" destOrd="0" presId="urn:microsoft.com/office/officeart/2005/8/layout/hierarchy3"/>
    <dgm:cxn modelId="{C7B7DB39-276C-4C8E-9DA0-1C94FBCE31D6}" type="presParOf" srcId="{2E4345B9-8324-4DBE-9681-CF7D074FAF45}" destId="{0E92A2C9-2415-41C6-A002-7AA8880458A2}" srcOrd="0" destOrd="0" presId="urn:microsoft.com/office/officeart/2005/8/layout/hierarchy3"/>
    <dgm:cxn modelId="{FEB8F777-A5E9-4D36-A2D9-1A545B56D143}" type="presParOf" srcId="{2E4345B9-8324-4DBE-9681-CF7D074FAF45}" destId="{F897B583-C49E-4BFF-A76D-4DE2F0BF93F9}" srcOrd="1" destOrd="0" presId="urn:microsoft.com/office/officeart/2005/8/layout/hierarchy3"/>
    <dgm:cxn modelId="{CF17A46E-EF83-4626-9D27-537D12DDA802}" type="presParOf" srcId="{2E4345B9-8324-4DBE-9681-CF7D074FAF45}" destId="{CCB2BCCE-F456-4E13-B265-424AF58CA483}" srcOrd="2" destOrd="0" presId="urn:microsoft.com/office/officeart/2005/8/layout/hierarchy3"/>
    <dgm:cxn modelId="{C7707D28-45FF-46A7-B2C1-397C163EB597}" type="presParOf" srcId="{2E4345B9-8324-4DBE-9681-CF7D074FAF45}" destId="{D38648E9-4252-446B-AE4E-7A0BF6704379}" srcOrd="3" destOrd="0" presId="urn:microsoft.com/office/officeart/2005/8/layout/hierarchy3"/>
    <dgm:cxn modelId="{1DAACAB9-DFFE-44B4-8650-3527E76BDB3A}" type="presParOf" srcId="{2E4345B9-8324-4DBE-9681-CF7D074FAF45}" destId="{E7018F82-D573-426A-A0DA-793C96E90070}" srcOrd="4" destOrd="0" presId="urn:microsoft.com/office/officeart/2005/8/layout/hierarchy3"/>
    <dgm:cxn modelId="{825090D7-F7C2-4F50-8668-55447653A69B}" type="presParOf" srcId="{2E4345B9-8324-4DBE-9681-CF7D074FAF45}" destId="{CF0EC674-9CE2-4BA6-A3A1-7245BA089014}" srcOrd="5" destOrd="0" presId="urn:microsoft.com/office/officeart/2005/8/layout/hierarchy3"/>
    <dgm:cxn modelId="{74454BC9-F6A8-43D7-9C63-9A31BD1813B2}" type="presParOf" srcId="{2E4345B9-8324-4DBE-9681-CF7D074FAF45}" destId="{E0D66498-8D49-4920-8ACC-DE98FDC435E9}" srcOrd="6" destOrd="0" presId="urn:microsoft.com/office/officeart/2005/8/layout/hierarchy3"/>
    <dgm:cxn modelId="{20CB0230-7FCD-4F8F-A241-956ABCA3AA07}" type="presParOf" srcId="{2E4345B9-8324-4DBE-9681-CF7D074FAF45}" destId="{C2E70F12-719A-4EDC-9D93-099AAB44896B}"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A7E0071-00F4-4E10-9D54-AF8D99A8A3A0}" type="datetimeFigureOut">
              <a:rPr lang="en-US" smtClean="0"/>
              <a:pPr/>
              <a:t>4/25/2013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7C97589-81B3-48A3-8226-3514F3374294}" type="slidenum">
              <a:rPr lang="en-US" smtClean="0"/>
              <a:pPr/>
              <a:t>‹#›</a:t>
            </a:fld>
            <a:endParaRPr lang="en-US"/>
          </a:p>
        </p:txBody>
      </p:sp>
    </p:spTree>
    <p:extLst>
      <p:ext uri="{BB962C8B-B14F-4D97-AF65-F5344CB8AC3E}">
        <p14:creationId xmlns:p14="http://schemas.microsoft.com/office/powerpoint/2010/main" val="125968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C97589-81B3-48A3-8226-3514F337429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4254511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4261261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6426"/>
            <a:ext cx="5608320" cy="4183063"/>
          </a:xfrm>
          <a:prstGeom prst="rect">
            <a:avLst/>
          </a:prstGeom>
        </p:spPr>
        <p:txBody>
          <a:bodyPr/>
          <a:lstStyle/>
          <a:p>
            <a:endParaRPr lang="en-US" dirty="0">
              <a:effectLst/>
            </a:endParaRPr>
          </a:p>
        </p:txBody>
      </p:sp>
    </p:spTree>
    <p:extLst>
      <p:ext uri="{BB962C8B-B14F-4D97-AF65-F5344CB8AC3E}">
        <p14:creationId xmlns:p14="http://schemas.microsoft.com/office/powerpoint/2010/main" val="4100754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697938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C97589-81B3-48A3-8226-3514F3374294}"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889019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7C97589-81B3-48A3-8226-3514F3374294}"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30188647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3125443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19651002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E4B116-7EEC-4ACC-862B-4221F1F54A42}" type="slidenum">
              <a:rPr lang="en-US" smtClean="0"/>
              <a:pPr/>
              <a:t>49</a:t>
            </a:fld>
            <a:endParaRPr lang="en-US"/>
          </a:p>
        </p:txBody>
      </p:sp>
    </p:spTree>
    <p:extLst>
      <p:ext uri="{BB962C8B-B14F-4D97-AF65-F5344CB8AC3E}">
        <p14:creationId xmlns:p14="http://schemas.microsoft.com/office/powerpoint/2010/main" val="35707183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56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a:t>
            </a:fld>
            <a:endParaRPr lang="en-US"/>
          </a:p>
        </p:txBody>
      </p:sp>
    </p:spTree>
    <p:extLst>
      <p:ext uri="{BB962C8B-B14F-4D97-AF65-F5344CB8AC3E}">
        <p14:creationId xmlns:p14="http://schemas.microsoft.com/office/powerpoint/2010/main" val="1271208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57</a:t>
            </a:fld>
            <a:endParaRPr lang="en-US"/>
          </a:p>
        </p:txBody>
      </p:sp>
    </p:spTree>
    <p:extLst>
      <p:ext uri="{BB962C8B-B14F-4D97-AF65-F5344CB8AC3E}">
        <p14:creationId xmlns:p14="http://schemas.microsoft.com/office/powerpoint/2010/main" val="30071080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58</a:t>
            </a:fld>
            <a:endParaRPr lang="en-US"/>
          </a:p>
        </p:txBody>
      </p:sp>
    </p:spTree>
    <p:extLst>
      <p:ext uri="{BB962C8B-B14F-4D97-AF65-F5344CB8AC3E}">
        <p14:creationId xmlns:p14="http://schemas.microsoft.com/office/powerpoint/2010/main" val="2558653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a:t>
            </a:fld>
            <a:endParaRPr lang="en-US"/>
          </a:p>
        </p:txBody>
      </p:sp>
    </p:spTree>
    <p:extLst>
      <p:ext uri="{BB962C8B-B14F-4D97-AF65-F5344CB8AC3E}">
        <p14:creationId xmlns:p14="http://schemas.microsoft.com/office/powerpoint/2010/main" val="1031760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349415" defTabSz="931774" fontAlgn="base">
              <a:spcBef>
                <a:spcPts val="1223"/>
              </a:spcBef>
              <a:spcAft>
                <a:spcPts val="1223"/>
              </a:spcAft>
              <a:buClr>
                <a:srgbClr val="CC0000"/>
              </a:buClr>
              <a:buFont typeface="Wingdings" pitchFamily="2" charset="2"/>
              <a:buChar char="§"/>
              <a:defRPr/>
            </a:pPr>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4</a:t>
            </a:fld>
            <a:endParaRPr lang="en-US"/>
          </a:p>
        </p:txBody>
      </p:sp>
    </p:spTree>
    <p:extLst>
      <p:ext uri="{BB962C8B-B14F-4D97-AF65-F5344CB8AC3E}">
        <p14:creationId xmlns:p14="http://schemas.microsoft.com/office/powerpoint/2010/main" val="2931475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181100" y="696913"/>
            <a:ext cx="4648200" cy="3486150"/>
          </a:xfrm>
          <a:ln/>
        </p:spPr>
      </p:sp>
      <p:sp>
        <p:nvSpPr>
          <p:cNvPr id="48131" name="Rectangle 3"/>
          <p:cNvSpPr>
            <a:spLocks noGrp="1" noChangeArrowheads="1"/>
          </p:cNvSpPr>
          <p:nvPr>
            <p:ph type="body" idx="1"/>
          </p:nvPr>
        </p:nvSpPr>
        <p:spPr bwMode="auto">
          <a:xfrm>
            <a:off x="701040" y="4416426"/>
            <a:ext cx="5608320" cy="4183063"/>
          </a:xfrm>
          <a:prstGeom prst="rect">
            <a:avLst/>
          </a:prstGeom>
          <a:solidFill>
            <a:srgbClr val="FFFFFF"/>
          </a:solidFill>
          <a:ln>
            <a:solidFill>
              <a:srgbClr val="000000"/>
            </a:solidFill>
            <a:miter lim="800000"/>
            <a:headEnd/>
            <a:tailEnd/>
          </a:ln>
        </p:spPr>
        <p:txBody>
          <a:bodyPr lIns="89922" tIns="44961" rIns="89922" bIns="44961"/>
          <a:lstStyle/>
          <a:p>
            <a:endParaRPr lang="en-US"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847136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527055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532199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0694677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Middle BG"/>
          <p:cNvSpPr/>
          <p:nvPr/>
        </p:nvSpPr>
        <p:spPr>
          <a:xfrm>
            <a:off x="0" y="2667000"/>
            <a:ext cx="9144000" cy="2419586"/>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1" name="Footer"/>
          <p:cNvSpPr/>
          <p:nvPr/>
        </p:nvSpPr>
        <p:spPr>
          <a:xfrm>
            <a:off x="0" y="5105400"/>
            <a:ext cx="9144000" cy="1752600"/>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2" name="SubTitle Back"/>
          <p:cNvSpPr/>
          <p:nvPr/>
        </p:nvSpPr>
        <p:spPr>
          <a:xfrm>
            <a:off x="4176712" y="4545808"/>
            <a:ext cx="4953000" cy="18288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 name="Title 1"/>
          <p:cNvSpPr>
            <a:spLocks noGrp="1"/>
          </p:cNvSpPr>
          <p:nvPr userDrawn="1">
            <p:ph type="ctrTitle" hasCustomPrompt="1"/>
          </p:nvPr>
        </p:nvSpPr>
        <p:spPr>
          <a:xfrm>
            <a:off x="381000" y="2869408"/>
            <a:ext cx="8458200" cy="1676400"/>
          </a:xfrm>
          <a:prstGeom prst="rect">
            <a:avLst/>
          </a:prstGeom>
        </p:spPr>
        <p:txBody>
          <a:bodyPr>
            <a:normAutofit/>
            <a:scene3d>
              <a:camera prst="perspectiveAbove"/>
              <a:lightRig rig="threePt" dir="t"/>
            </a:scene3d>
          </a:bodyPr>
          <a:lstStyle>
            <a:lvl1pPr>
              <a:defRPr sz="3200" b="1" cap="none" spc="0" baseline="0">
                <a:ln w="17780" cmpd="sng">
                  <a:noFill/>
                  <a:prstDash val="solid"/>
                  <a:miter lim="800000"/>
                </a:ln>
                <a:solidFill>
                  <a:schemeClr val="tx2"/>
                </a:solidFill>
                <a:effectLst/>
                <a:latin typeface="Arial" pitchFamily="34" charset="0"/>
                <a:cs typeface="Arial" pitchFamily="34" charset="0"/>
              </a:defRPr>
            </a:lvl1pPr>
          </a:lstStyle>
          <a:p>
            <a:r>
              <a:rPr lang="en-US" dirty="0" smtClean="0"/>
              <a:t>Webinar Title Here</a:t>
            </a:r>
            <a:endParaRPr lang="en-US" dirty="0"/>
          </a:p>
        </p:txBody>
      </p:sp>
      <p:sp>
        <p:nvSpPr>
          <p:cNvPr id="3" name="Subtitle 2"/>
          <p:cNvSpPr>
            <a:spLocks noGrp="1"/>
          </p:cNvSpPr>
          <p:nvPr userDrawn="1">
            <p:ph type="subTitle" idx="1" hasCustomPrompt="1"/>
          </p:nvPr>
        </p:nvSpPr>
        <p:spPr>
          <a:xfrm>
            <a:off x="4724400" y="4876800"/>
            <a:ext cx="4343400" cy="1143000"/>
          </a:xfrm>
        </p:spPr>
        <p:txBody>
          <a:bodyPr/>
          <a:lstStyle>
            <a:lvl1pPr marL="0" indent="0" algn="ctr">
              <a:buNone/>
              <a:defRPr b="1">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Webinar Subtitle</a:t>
            </a:r>
            <a:endParaRPr lang="en-US" dirty="0"/>
          </a:p>
        </p:txBody>
      </p:sp>
      <p:sp>
        <p:nvSpPr>
          <p:cNvPr id="6" name="Slide Number Placeholder 5"/>
          <p:cNvSpPr>
            <a:spLocks noGrp="1"/>
          </p:cNvSpPr>
          <p:nvPr userDrawn="1">
            <p:ph type="sldNum" sz="quarter" idx="12"/>
          </p:nvPr>
        </p:nvSpPr>
        <p:spPr/>
        <p:txBody>
          <a:bodyPr/>
          <a:lstStyle>
            <a:lvl1pPr>
              <a:defRPr>
                <a:latin typeface="Arial" pitchFamily="34" charset="0"/>
                <a:cs typeface="Arial" pitchFamily="34" charset="0"/>
              </a:defRPr>
            </a:lvl1pPr>
          </a:lstStyle>
          <a:p>
            <a:fld id="{01723B91-CE10-4F20-890A-0852E2246859}" type="slidenum">
              <a:rPr lang="en-US" smtClean="0"/>
              <a:pPr/>
              <a:t>‹#›</a:t>
            </a:fld>
            <a:endParaRPr lang="en-US"/>
          </a:p>
        </p:txBody>
      </p:sp>
      <p:pic>
        <p:nvPicPr>
          <p:cNvPr id="2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576" y="4419600"/>
            <a:ext cx="186537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2570881"/>
          </a:xfrm>
          <a:prstGeom prst="rect">
            <a:avLst/>
          </a:prstGeom>
        </p:spPr>
      </p:pic>
      <p:sp>
        <p:nvSpPr>
          <p:cNvPr id="5" name="TextBox 4"/>
          <p:cNvSpPr txBox="1"/>
          <p:nvPr userDrawn="1"/>
        </p:nvSpPr>
        <p:spPr>
          <a:xfrm>
            <a:off x="381000" y="860595"/>
            <a:ext cx="3429000" cy="400110"/>
          </a:xfrm>
          <a:prstGeom prst="rect">
            <a:avLst/>
          </a:prstGeom>
          <a:noFill/>
        </p:spPr>
        <p:txBody>
          <a:bodyPr wrap="square" rtlCol="0">
            <a:spAutoFit/>
          </a:bodyPr>
          <a:lstStyle/>
          <a:p>
            <a:r>
              <a:rPr lang="en-US" sz="2000" b="1" dirty="0" smtClean="0">
                <a:solidFill>
                  <a:schemeClr val="bg1"/>
                </a:solidFill>
              </a:rPr>
              <a:t>Welcome</a:t>
            </a:r>
            <a:r>
              <a:rPr lang="en-US" sz="2000" b="1" baseline="0" dirty="0" smtClean="0">
                <a:solidFill>
                  <a:schemeClr val="bg1"/>
                </a:solidFill>
              </a:rPr>
              <a:t> to </a:t>
            </a:r>
            <a:r>
              <a:rPr lang="en-US" sz="2000" b="1" dirty="0" smtClean="0">
                <a:solidFill>
                  <a:schemeClr val="bg1"/>
                </a:solidFill>
              </a:rPr>
              <a:t>Workforce</a:t>
            </a:r>
            <a:r>
              <a:rPr lang="en-US" sz="2000" b="1" baseline="30000" dirty="0" smtClean="0">
                <a:solidFill>
                  <a:schemeClr val="bg1"/>
                </a:solidFill>
              </a:rPr>
              <a:t>3</a:t>
            </a:r>
            <a:r>
              <a:rPr lang="en-US" sz="2000" b="1" baseline="0" dirty="0" smtClean="0">
                <a:solidFill>
                  <a:schemeClr val="bg1"/>
                </a:solidFill>
              </a:rPr>
              <a:t> One</a:t>
            </a:r>
            <a:endParaRPr lang="en-US" sz="2000" b="1" dirty="0">
              <a:solidFill>
                <a:schemeClr val="bg1"/>
              </a:solidFill>
            </a:endParaRPr>
          </a:p>
        </p:txBody>
      </p:sp>
      <p:grpSp>
        <p:nvGrpSpPr>
          <p:cNvPr id="13" name="Header"/>
          <p:cNvGrpSpPr/>
          <p:nvPr/>
        </p:nvGrpSpPr>
        <p:grpSpPr>
          <a:xfrm>
            <a:off x="2894" y="-152400"/>
            <a:ext cx="9144000" cy="2819400"/>
            <a:chOff x="0" y="0"/>
            <a:chExt cx="9144000" cy="2819400"/>
          </a:xfrm>
        </p:grpSpPr>
        <p:sp>
          <p:nvSpPr>
            <p:cNvPr id="9" name="Rectangle 8"/>
            <p:cNvSpPr/>
            <p:nvPr userDrawn="1"/>
          </p:nvSpPr>
          <p:spPr>
            <a:xfrm>
              <a:off x="0" y="0"/>
              <a:ext cx="9144000" cy="2667000"/>
            </a:xfrm>
            <a:prstGeom prst="rect">
              <a:avLst/>
            </a:prstGeom>
            <a:solidFill>
              <a:schemeClr val="accent1">
                <a:lumMod val="75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0" name="Rectangle 9"/>
            <p:cNvSpPr/>
            <p:nvPr userDrawn="1"/>
          </p:nvSpPr>
          <p:spPr>
            <a:xfrm>
              <a:off x="0" y="2667000"/>
              <a:ext cx="9144000" cy="152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Arial" pitchFamily="34" charset="0"/>
                <a:ea typeface="+mn-ea"/>
                <a:cs typeface="Arial" pitchFamily="34" charset="0"/>
              </a:endParaRPr>
            </a:p>
          </p:txBody>
        </p:sp>
      </p:grpSp>
      <p:grpSp>
        <p:nvGrpSpPr>
          <p:cNvPr id="17" name="Group 16"/>
          <p:cNvGrpSpPr/>
          <p:nvPr userDrawn="1"/>
        </p:nvGrpSpPr>
        <p:grpSpPr>
          <a:xfrm>
            <a:off x="2133600" y="4572000"/>
            <a:ext cx="2209800" cy="483392"/>
            <a:chOff x="2133600" y="4572000"/>
            <a:chExt cx="2209800" cy="483392"/>
          </a:xfrm>
        </p:grpSpPr>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33600" y="4572000"/>
              <a:ext cx="483392" cy="483392"/>
            </a:xfrm>
            <a:prstGeom prst="rect">
              <a:avLst/>
            </a:prstGeom>
          </p:spPr>
        </p:pic>
        <p:sp>
          <p:nvSpPr>
            <p:cNvPr id="14" name="TextBox 13"/>
            <p:cNvSpPr txBox="1"/>
            <p:nvPr userDrawn="1"/>
          </p:nvSpPr>
          <p:spPr>
            <a:xfrm>
              <a:off x="2590800" y="4572000"/>
              <a:ext cx="1752600" cy="477054"/>
            </a:xfrm>
            <a:prstGeom prst="rect">
              <a:avLst/>
            </a:prstGeom>
            <a:noFill/>
          </p:spPr>
          <p:txBody>
            <a:bodyPr wrap="square" rtlCol="0">
              <a:spAutoFit/>
            </a:bodyPr>
            <a:lstStyle/>
            <a:p>
              <a:pPr>
                <a:lnSpc>
                  <a:spcPts val="1000"/>
                </a:lnSpc>
                <a:spcBef>
                  <a:spcPts val="0"/>
                </a:spcBef>
                <a:spcAft>
                  <a:spcPts val="0"/>
                </a:spcAft>
              </a:pPr>
              <a:r>
                <a:rPr lang="en-US" sz="900" b="1" i="1" kern="800" spc="0" dirty="0" smtClean="0">
                  <a:solidFill>
                    <a:schemeClr val="tx2">
                      <a:lumMod val="75000"/>
                    </a:schemeClr>
                  </a:solidFill>
                  <a:latin typeface="Arial" pitchFamily="34" charset="0"/>
                  <a:cs typeface="Arial" pitchFamily="34" charset="0"/>
                </a:rPr>
                <a:t>U.S. Department</a:t>
              </a:r>
              <a:r>
                <a:rPr lang="en-US" sz="900" b="1" i="1" kern="800" spc="0" baseline="0" dirty="0" smtClean="0">
                  <a:solidFill>
                    <a:schemeClr val="tx2">
                      <a:lumMod val="75000"/>
                    </a:schemeClr>
                  </a:solidFill>
                  <a:latin typeface="Arial" pitchFamily="34" charset="0"/>
                  <a:cs typeface="Arial" pitchFamily="34" charset="0"/>
                </a:rPr>
                <a:t> of Labor</a:t>
              </a:r>
            </a:p>
            <a:p>
              <a:pPr>
                <a:lnSpc>
                  <a:spcPts val="1000"/>
                </a:lnSpc>
                <a:spcBef>
                  <a:spcPts val="0"/>
                </a:spcBef>
                <a:spcAft>
                  <a:spcPts val="0"/>
                </a:spcAft>
              </a:pPr>
              <a:r>
                <a:rPr lang="en-US" sz="900" b="0" i="1" kern="800" spc="0" baseline="0" dirty="0" smtClean="0">
                  <a:solidFill>
                    <a:schemeClr val="tx2">
                      <a:lumMod val="75000"/>
                    </a:schemeClr>
                  </a:solidFill>
                  <a:latin typeface="Arial" pitchFamily="34" charset="0"/>
                  <a:cs typeface="Arial" pitchFamily="34" charset="0"/>
                </a:rPr>
                <a:t>Employment and Training Administration</a:t>
              </a:r>
              <a:endParaRPr lang="en-US" sz="900" b="0" i="1" kern="800" spc="0" dirty="0">
                <a:solidFill>
                  <a:schemeClr val="tx2">
                    <a:lumMod val="75000"/>
                  </a:schemeClr>
                </a:solidFill>
                <a:latin typeface="Arial" pitchFamily="34" charset="0"/>
                <a:cs typeface="Arial" pitchFamily="34" charset="0"/>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prstGeom prst="rect">
            <a:avLst/>
          </a:prstGeom>
        </p:spPr>
        <p:txBody>
          <a:bodyPr anchor="ctr" anchorCtr="1">
            <a:normAutofit/>
          </a:bodyPr>
          <a:lstStyle>
            <a:lvl1pPr>
              <a:defRPr sz="2800" baseline="0">
                <a:ln w="12700">
                  <a:noFill/>
                  <a:prstDash val="solid"/>
                </a:ln>
                <a:solidFill>
                  <a:schemeClr val="bg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solidFill>
                  <a:srgbClr val="1F497D"/>
                </a:solidFill>
              </a:rPr>
              <a:t>Webinar Title Here</a:t>
            </a:r>
            <a:endParaRPr lang="en-US" dirty="0">
              <a:solidFill>
                <a:srgbClr val="1F497D"/>
              </a:solidFill>
            </a:endParaRPr>
          </a:p>
        </p:txBody>
      </p:sp>
      <p:sp>
        <p:nvSpPr>
          <p:cNvPr id="5" name="Footer Placeholder 4"/>
          <p:cNvSpPr>
            <a:spLocks noGrp="1"/>
          </p:cNvSpPr>
          <p:nvPr>
            <p:ph type="ftr" sz="quarter" idx="11"/>
          </p:nvPr>
        </p:nvSpPr>
        <p:spPr/>
        <p:txBody>
          <a:bodyPr/>
          <a:lstStyle/>
          <a:p>
            <a:r>
              <a:rPr lang="en-US" smtClean="0">
                <a:solidFill>
                  <a:prstClr val="white"/>
                </a:solidFill>
              </a:rPr>
              <a:t>#</a:t>
            </a:r>
            <a:endParaRPr lang="en-US">
              <a:solidFill>
                <a:prstClr val="white"/>
              </a:solidFill>
            </a:endParaRPr>
          </a:p>
        </p:txBody>
      </p:sp>
      <p:sp>
        <p:nvSpPr>
          <p:cNvPr id="6" name="Slide Number Placeholder 5"/>
          <p:cNvSpPr>
            <a:spLocks noGrp="1"/>
          </p:cNvSpPr>
          <p:nvPr>
            <p:ph type="sldNum" sz="quarter" idx="12"/>
          </p:nvPr>
        </p:nvSpPr>
        <p:spPr>
          <a:xfrm>
            <a:off x="6324600" y="6416675"/>
            <a:ext cx="2133600" cy="365125"/>
          </a:xfrm>
        </p:spPr>
        <p:txBody>
          <a:bodyPr/>
          <a:lstStyle/>
          <a:p>
            <a:fld id="{01723B91-CE10-4F20-890A-0852E224685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24656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solidFill>
                  <a:srgbClr val="1F497D"/>
                </a:solidFill>
              </a:rPr>
              <a:t>Webinar Title Here</a:t>
            </a:r>
            <a:endParaRPr lang="en-US" dirty="0">
              <a:solidFill>
                <a:srgbClr val="1F497D"/>
              </a:solidFill>
            </a:endParaRPr>
          </a:p>
        </p:txBody>
      </p:sp>
      <p:sp>
        <p:nvSpPr>
          <p:cNvPr id="5" name="Footer Placeholder 4"/>
          <p:cNvSpPr>
            <a:spLocks noGrp="1"/>
          </p:cNvSpPr>
          <p:nvPr>
            <p:ph type="ftr" sz="quarter" idx="11"/>
          </p:nvPr>
        </p:nvSpPr>
        <p:spPr/>
        <p:txBody>
          <a:bodyPr/>
          <a:lstStyle/>
          <a:p>
            <a:r>
              <a:rPr lang="en-US" smtClean="0">
                <a:solidFill>
                  <a:prstClr val="white"/>
                </a:solidFill>
              </a:rPr>
              <a:t>#</a:t>
            </a:r>
            <a:endParaRPr lang="en-US">
              <a:solidFill>
                <a:prstClr val="white"/>
              </a:solidFill>
            </a:endParaRPr>
          </a:p>
        </p:txBody>
      </p:sp>
      <p:sp>
        <p:nvSpPr>
          <p:cNvPr id="6" name="Slide Number Placeholder 5"/>
          <p:cNvSpPr>
            <a:spLocks noGrp="1"/>
          </p:cNvSpPr>
          <p:nvPr>
            <p:ph type="sldNum" sz="quarter" idx="12"/>
          </p:nvPr>
        </p:nvSpPr>
        <p:spPr/>
        <p:txBody>
          <a:bodyPr/>
          <a:lstStyle/>
          <a:p>
            <a:fld id="{01723B91-CE10-4F20-890A-0852E224685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34827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prstGeom prst="rect">
            <a:avLst/>
          </a:prstGeom>
        </p:spPr>
        <p:txBody>
          <a:bodyPr anchor="ctr" anchorCtr="1"/>
          <a:lstStyle>
            <a:lvl1pPr algn="ctr" defTabSz="914400" rtl="0" eaLnBrk="1" latinLnBrk="0" hangingPunct="1">
              <a:spcBef>
                <a:spcPct val="0"/>
              </a:spcBef>
              <a:buNone/>
              <a:defRPr lang="en-US" sz="2800" b="1" kern="1200" cap="none" spc="0" baseline="0" dirty="0">
                <a:ln w="12700">
                  <a:noFill/>
                  <a:prstDash val="solid"/>
                </a:ln>
                <a:solidFill>
                  <a:schemeClr val="bg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srgbClr val="1F497D"/>
                </a:solidFill>
              </a:rPr>
              <a:t>Webinar Title Here</a:t>
            </a:r>
            <a:endParaRPr lang="en-US">
              <a:solidFill>
                <a:srgbClr val="1F497D"/>
              </a:solidFill>
            </a:endParaRPr>
          </a:p>
        </p:txBody>
      </p:sp>
      <p:sp>
        <p:nvSpPr>
          <p:cNvPr id="8" name="Footer Placeholder 7"/>
          <p:cNvSpPr>
            <a:spLocks noGrp="1"/>
          </p:cNvSpPr>
          <p:nvPr>
            <p:ph type="ftr" sz="quarter" idx="11"/>
          </p:nvPr>
        </p:nvSpPr>
        <p:spPr/>
        <p:txBody>
          <a:bodyPr/>
          <a:lstStyle/>
          <a:p>
            <a:r>
              <a:rPr lang="en-US" smtClean="0">
                <a:solidFill>
                  <a:prstClr val="white"/>
                </a:solidFill>
              </a:rPr>
              <a:t>#</a:t>
            </a:r>
            <a:endParaRPr lang="en-US">
              <a:solidFill>
                <a:prstClr val="white"/>
              </a:solidFill>
            </a:endParaRPr>
          </a:p>
        </p:txBody>
      </p:sp>
      <p:sp>
        <p:nvSpPr>
          <p:cNvPr id="9" name="Slide Number Placeholder 8"/>
          <p:cNvSpPr>
            <a:spLocks noGrp="1"/>
          </p:cNvSpPr>
          <p:nvPr>
            <p:ph type="sldNum" sz="quarter" idx="12"/>
          </p:nvPr>
        </p:nvSpPr>
        <p:spPr/>
        <p:txBody>
          <a:bodyPr/>
          <a:lstStyle/>
          <a:p>
            <a:fld id="{01723B91-CE10-4F20-890A-0852E224685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35988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0668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srgbClr val="1F497D"/>
                </a:solidFill>
              </a:rPr>
              <a:t>Webinar Title Here</a:t>
            </a:r>
            <a:endParaRPr lang="en-US" dirty="0">
              <a:solidFill>
                <a:srgbClr val="1F497D"/>
              </a:solidFill>
            </a:endParaRPr>
          </a:p>
        </p:txBody>
      </p:sp>
      <p:sp>
        <p:nvSpPr>
          <p:cNvPr id="4" name="Footer Placeholder 3"/>
          <p:cNvSpPr>
            <a:spLocks noGrp="1"/>
          </p:cNvSpPr>
          <p:nvPr>
            <p:ph type="ftr" sz="quarter" idx="11"/>
          </p:nvPr>
        </p:nvSpPr>
        <p:spPr/>
        <p:txBody>
          <a:bodyPr/>
          <a:lstStyle/>
          <a:p>
            <a:r>
              <a:rPr lang="en-US" smtClean="0">
                <a:solidFill>
                  <a:prstClr val="white"/>
                </a:solidFill>
              </a:rPr>
              <a:t>#</a:t>
            </a:r>
            <a:endParaRPr lang="en-US">
              <a:solidFill>
                <a:prstClr val="white"/>
              </a:solidFill>
            </a:endParaRPr>
          </a:p>
        </p:txBody>
      </p:sp>
      <p:sp>
        <p:nvSpPr>
          <p:cNvPr id="5" name="Slide Number Placeholder 4"/>
          <p:cNvSpPr>
            <a:spLocks noGrp="1"/>
          </p:cNvSpPr>
          <p:nvPr>
            <p:ph type="sldNum" sz="quarter" idx="12"/>
          </p:nvPr>
        </p:nvSpPr>
        <p:spPr/>
        <p:txBody>
          <a:bodyPr/>
          <a:lstStyle/>
          <a:p>
            <a:fld id="{01723B91-CE10-4F20-890A-0852E224685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276884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srgbClr val="1F497D"/>
                </a:solidFill>
              </a:rPr>
              <a:t>Webinar Title Here</a:t>
            </a:r>
            <a:endParaRPr lang="en-US" dirty="0">
              <a:solidFill>
                <a:srgbClr val="1F497D"/>
              </a:solidFill>
            </a:endParaRPr>
          </a:p>
        </p:txBody>
      </p:sp>
      <p:sp>
        <p:nvSpPr>
          <p:cNvPr id="3" name="Footer Placeholder 2"/>
          <p:cNvSpPr>
            <a:spLocks noGrp="1"/>
          </p:cNvSpPr>
          <p:nvPr>
            <p:ph type="ftr" sz="quarter" idx="11"/>
          </p:nvPr>
        </p:nvSpPr>
        <p:spPr/>
        <p:txBody>
          <a:bodyPr/>
          <a:lstStyle/>
          <a:p>
            <a:r>
              <a:rPr lang="en-US" smtClean="0">
                <a:solidFill>
                  <a:prstClr val="white"/>
                </a:solidFill>
              </a:rPr>
              <a:t>#</a:t>
            </a:r>
            <a:endParaRPr lang="en-US">
              <a:solidFill>
                <a:prstClr val="white"/>
              </a:solidFill>
            </a:endParaRPr>
          </a:p>
        </p:txBody>
      </p:sp>
      <p:sp>
        <p:nvSpPr>
          <p:cNvPr id="4" name="Slide Number Placeholder 3"/>
          <p:cNvSpPr>
            <a:spLocks noGrp="1"/>
          </p:cNvSpPr>
          <p:nvPr>
            <p:ph type="sldNum" sz="quarter" idx="12"/>
          </p:nvPr>
        </p:nvSpPr>
        <p:spPr/>
        <p:txBody>
          <a:bodyPr/>
          <a:lstStyle/>
          <a:p>
            <a:fld id="{01723B91-CE10-4F20-890A-0852E224685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386319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solidFill>
                  <a:srgbClr val="1F497D"/>
                </a:solidFill>
              </a:rPr>
              <a:t>Webinar Title Here</a:t>
            </a:r>
            <a:endParaRPr lang="en-US" dirty="0">
              <a:solidFill>
                <a:srgbClr val="1F497D"/>
              </a:solidFill>
            </a:endParaRPr>
          </a:p>
        </p:txBody>
      </p:sp>
      <p:sp>
        <p:nvSpPr>
          <p:cNvPr id="6" name="Footer Placeholder 5"/>
          <p:cNvSpPr>
            <a:spLocks noGrp="1"/>
          </p:cNvSpPr>
          <p:nvPr>
            <p:ph type="ftr" sz="quarter" idx="11"/>
          </p:nvPr>
        </p:nvSpPr>
        <p:spPr/>
        <p:txBody>
          <a:bodyPr/>
          <a:lstStyle/>
          <a:p>
            <a:r>
              <a:rPr lang="en-US" smtClean="0">
                <a:solidFill>
                  <a:prstClr val="white"/>
                </a:solidFill>
              </a:rPr>
              <a:t>#</a:t>
            </a:r>
            <a:endParaRPr lang="en-US">
              <a:solidFill>
                <a:prstClr val="white"/>
              </a:solidFill>
            </a:endParaRPr>
          </a:p>
        </p:txBody>
      </p:sp>
      <p:sp>
        <p:nvSpPr>
          <p:cNvPr id="7" name="Slide Number Placeholder 6"/>
          <p:cNvSpPr>
            <a:spLocks noGrp="1"/>
          </p:cNvSpPr>
          <p:nvPr>
            <p:ph type="sldNum" sz="quarter" idx="12"/>
          </p:nvPr>
        </p:nvSpPr>
        <p:spPr/>
        <p:txBody>
          <a:bodyPr/>
          <a:lstStyle/>
          <a:p>
            <a:fld id="{01723B91-CE10-4F20-890A-0852E224685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90653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solidFill>
                  <a:srgbClr val="1F497D"/>
                </a:solidFill>
              </a:rPr>
              <a:t>Webinar Title Here</a:t>
            </a:r>
            <a:endParaRPr lang="en-US" dirty="0">
              <a:solidFill>
                <a:srgbClr val="1F497D"/>
              </a:solidFill>
            </a:endParaRPr>
          </a:p>
        </p:txBody>
      </p:sp>
      <p:sp>
        <p:nvSpPr>
          <p:cNvPr id="6" name="Footer Placeholder 5"/>
          <p:cNvSpPr>
            <a:spLocks noGrp="1"/>
          </p:cNvSpPr>
          <p:nvPr>
            <p:ph type="ftr" sz="quarter" idx="11"/>
          </p:nvPr>
        </p:nvSpPr>
        <p:spPr/>
        <p:txBody>
          <a:bodyPr/>
          <a:lstStyle/>
          <a:p>
            <a:r>
              <a:rPr lang="en-US" smtClean="0">
                <a:solidFill>
                  <a:prstClr val="white"/>
                </a:solidFill>
              </a:rPr>
              <a:t>#</a:t>
            </a:r>
            <a:endParaRPr lang="en-US">
              <a:solidFill>
                <a:prstClr val="white"/>
              </a:solidFill>
            </a:endParaRPr>
          </a:p>
        </p:txBody>
      </p:sp>
      <p:sp>
        <p:nvSpPr>
          <p:cNvPr id="7" name="Slide Number Placeholder 6"/>
          <p:cNvSpPr>
            <a:spLocks noGrp="1"/>
          </p:cNvSpPr>
          <p:nvPr>
            <p:ph type="sldNum" sz="quarter" idx="12"/>
          </p:nvPr>
        </p:nvSpPr>
        <p:spPr/>
        <p:txBody>
          <a:bodyPr/>
          <a:lstStyle/>
          <a:p>
            <a:fld id="{01723B91-CE10-4F20-890A-0852E224685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94809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prstGeom prst="rect">
            <a:avLst/>
          </a:prstGeom>
        </p:spPr>
        <p:txBody>
          <a:bodyPr anchor="ctr" anchorCtr="1">
            <a:normAutofit/>
          </a:bodyPr>
          <a:lstStyle>
            <a:lvl1pPr>
              <a:defRPr sz="2800" baseline="0">
                <a:ln w="12700">
                  <a:noFill/>
                  <a:prstDash val="solid"/>
                </a:ln>
                <a:solidFill>
                  <a:schemeClr val="bg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Webinar Title Here</a:t>
            </a:r>
            <a:endParaRPr lang="en-US" dirty="0"/>
          </a:p>
        </p:txBody>
      </p:sp>
      <p:sp>
        <p:nvSpPr>
          <p:cNvPr id="5" name="Footer Placeholder 4"/>
          <p:cNvSpPr>
            <a:spLocks noGrp="1"/>
          </p:cNvSpPr>
          <p:nvPr>
            <p:ph type="ftr" sz="quarter" idx="11"/>
          </p:nvPr>
        </p:nvSpPr>
        <p:spPr/>
        <p:txBody>
          <a:bodyPr/>
          <a:lstStyle/>
          <a:p>
            <a:r>
              <a:rPr lang="en-US" smtClean="0"/>
              <a:t>#</a:t>
            </a:r>
            <a:endParaRPr lang="en-US"/>
          </a:p>
        </p:txBody>
      </p:sp>
      <p:sp>
        <p:nvSpPr>
          <p:cNvPr id="6" name="Slide Number Placeholder 5"/>
          <p:cNvSpPr>
            <a:spLocks noGrp="1"/>
          </p:cNvSpPr>
          <p:nvPr>
            <p:ph type="sldNum" sz="quarter" idx="12"/>
          </p:nvPr>
        </p:nvSpPr>
        <p:spPr>
          <a:xfrm>
            <a:off x="6324600" y="6416675"/>
            <a:ext cx="2133600" cy="365125"/>
          </a:xfrm>
        </p:spPr>
        <p:txBody>
          <a:bodyPr/>
          <a:lstStyle/>
          <a:p>
            <a:fld id="{01723B91-CE10-4F20-890A-0852E224685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Webinar Title Here</a:t>
            </a:r>
            <a:endParaRPr lang="en-US" dirty="0"/>
          </a:p>
        </p:txBody>
      </p:sp>
      <p:sp>
        <p:nvSpPr>
          <p:cNvPr id="5" name="Footer Placeholder 4"/>
          <p:cNvSpPr>
            <a:spLocks noGrp="1"/>
          </p:cNvSpPr>
          <p:nvPr>
            <p:ph type="ftr" sz="quarter" idx="11"/>
          </p:nvPr>
        </p:nvSpPr>
        <p:spPr/>
        <p:txBody>
          <a:bodyPr/>
          <a:lstStyle/>
          <a:p>
            <a:r>
              <a:rPr lang="en-US" smtClean="0"/>
              <a:t>#</a:t>
            </a:r>
            <a:endParaRPr lang="en-US"/>
          </a:p>
        </p:txBody>
      </p:sp>
      <p:sp>
        <p:nvSpPr>
          <p:cNvPr id="6" name="Slide Number Placeholder 5"/>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prstGeom prst="rect">
            <a:avLst/>
          </a:prstGeom>
        </p:spPr>
        <p:txBody>
          <a:bodyPr anchor="ctr" anchorCtr="1"/>
          <a:lstStyle>
            <a:lvl1pPr algn="ctr" defTabSz="914400" rtl="0" eaLnBrk="1" latinLnBrk="0" hangingPunct="1">
              <a:spcBef>
                <a:spcPct val="0"/>
              </a:spcBef>
              <a:buNone/>
              <a:defRPr lang="en-US" sz="2800" b="1" kern="1200" cap="none" spc="0" baseline="0" dirty="0">
                <a:ln w="12700">
                  <a:noFill/>
                  <a:prstDash val="solid"/>
                </a:ln>
                <a:solidFill>
                  <a:schemeClr val="bg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Webinar Title Here</a:t>
            </a:r>
            <a:endParaRPr lang="en-US"/>
          </a:p>
        </p:txBody>
      </p:sp>
      <p:sp>
        <p:nvSpPr>
          <p:cNvPr id="8" name="Footer Placeholder 7"/>
          <p:cNvSpPr>
            <a:spLocks noGrp="1"/>
          </p:cNvSpPr>
          <p:nvPr>
            <p:ph type="ftr" sz="quarter" idx="11"/>
          </p:nvPr>
        </p:nvSpPr>
        <p:spPr/>
        <p:txBody>
          <a:bodyPr/>
          <a:lstStyle/>
          <a:p>
            <a:r>
              <a:rPr lang="en-US" smtClean="0"/>
              <a:t>#</a:t>
            </a:r>
            <a:endParaRPr lang="en-US"/>
          </a:p>
        </p:txBody>
      </p:sp>
      <p:sp>
        <p:nvSpPr>
          <p:cNvPr id="9" name="Slide Number Placeholder 8"/>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0668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Webinar Title Here</a:t>
            </a:r>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Webinar Title Here</a:t>
            </a:r>
            <a:endParaRPr lang="en-US" dirty="0"/>
          </a:p>
        </p:txBody>
      </p:sp>
      <p:sp>
        <p:nvSpPr>
          <p:cNvPr id="3" name="Footer Placeholder 2"/>
          <p:cNvSpPr>
            <a:spLocks noGrp="1"/>
          </p:cNvSpPr>
          <p:nvPr>
            <p:ph type="ftr" sz="quarter" idx="11"/>
          </p:nvPr>
        </p:nvSpPr>
        <p:spPr/>
        <p:txBody>
          <a:bodyPr/>
          <a:lstStyle/>
          <a:p>
            <a:r>
              <a:rPr lang="en-US" smtClean="0"/>
              <a:t>#</a:t>
            </a:r>
            <a:endParaRPr lang="en-US"/>
          </a:p>
        </p:txBody>
      </p:sp>
      <p:sp>
        <p:nvSpPr>
          <p:cNvPr id="4" name="Slide Number Placeholder 3"/>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Webinar Title Here</a:t>
            </a:r>
            <a:endParaRPr lang="en-US" dirty="0"/>
          </a:p>
        </p:txBody>
      </p:sp>
      <p:sp>
        <p:nvSpPr>
          <p:cNvPr id="6" name="Footer Placeholder 5"/>
          <p:cNvSpPr>
            <a:spLocks noGrp="1"/>
          </p:cNvSpPr>
          <p:nvPr>
            <p:ph type="ftr" sz="quarter" idx="11"/>
          </p:nvPr>
        </p:nvSpPr>
        <p:spPr/>
        <p:txBody>
          <a:bodyPr/>
          <a:lstStyle/>
          <a:p>
            <a:r>
              <a:rPr lang="en-US" smtClean="0"/>
              <a:t>#</a:t>
            </a:r>
            <a:endParaRPr lang="en-US"/>
          </a:p>
        </p:txBody>
      </p:sp>
      <p:sp>
        <p:nvSpPr>
          <p:cNvPr id="7" name="Slide Number Placeholder 6"/>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Webinar Title Here</a:t>
            </a:r>
            <a:endParaRPr lang="en-US" dirty="0"/>
          </a:p>
        </p:txBody>
      </p:sp>
      <p:sp>
        <p:nvSpPr>
          <p:cNvPr id="6" name="Footer Placeholder 5"/>
          <p:cNvSpPr>
            <a:spLocks noGrp="1"/>
          </p:cNvSpPr>
          <p:nvPr>
            <p:ph type="ftr" sz="quarter" idx="11"/>
          </p:nvPr>
        </p:nvSpPr>
        <p:spPr/>
        <p:txBody>
          <a:bodyPr/>
          <a:lstStyle/>
          <a:p>
            <a:r>
              <a:rPr lang="en-US" smtClean="0"/>
              <a:t>#</a:t>
            </a:r>
            <a:endParaRPr lang="en-US"/>
          </a:p>
        </p:txBody>
      </p:sp>
      <p:sp>
        <p:nvSpPr>
          <p:cNvPr id="7" name="Slide Number Placeholder 6"/>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Middle BG"/>
          <p:cNvSpPr/>
          <p:nvPr/>
        </p:nvSpPr>
        <p:spPr>
          <a:xfrm>
            <a:off x="0" y="2667000"/>
            <a:ext cx="9144000" cy="2419586"/>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itchFamily="34" charset="0"/>
              <a:cs typeface="Arial" pitchFamily="34" charset="0"/>
            </a:endParaRPr>
          </a:p>
        </p:txBody>
      </p:sp>
      <p:sp>
        <p:nvSpPr>
          <p:cNvPr id="11" name="Footer"/>
          <p:cNvSpPr/>
          <p:nvPr/>
        </p:nvSpPr>
        <p:spPr>
          <a:xfrm>
            <a:off x="0" y="5105400"/>
            <a:ext cx="9144000" cy="1752600"/>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itchFamily="34" charset="0"/>
              <a:cs typeface="Arial" pitchFamily="34" charset="0"/>
            </a:endParaRPr>
          </a:p>
        </p:txBody>
      </p:sp>
      <p:sp>
        <p:nvSpPr>
          <p:cNvPr id="12" name="SubTitle Back"/>
          <p:cNvSpPr/>
          <p:nvPr/>
        </p:nvSpPr>
        <p:spPr>
          <a:xfrm>
            <a:off x="4176712" y="4545808"/>
            <a:ext cx="4953000" cy="18288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itchFamily="34" charset="0"/>
              <a:cs typeface="Arial" pitchFamily="34" charset="0"/>
            </a:endParaRPr>
          </a:p>
        </p:txBody>
      </p:sp>
      <p:sp>
        <p:nvSpPr>
          <p:cNvPr id="2" name="Title 1"/>
          <p:cNvSpPr>
            <a:spLocks noGrp="1"/>
          </p:cNvSpPr>
          <p:nvPr userDrawn="1">
            <p:ph type="ctrTitle" hasCustomPrompt="1"/>
          </p:nvPr>
        </p:nvSpPr>
        <p:spPr>
          <a:xfrm>
            <a:off x="381000" y="2869408"/>
            <a:ext cx="8458200" cy="1676400"/>
          </a:xfrm>
          <a:prstGeom prst="rect">
            <a:avLst/>
          </a:prstGeom>
        </p:spPr>
        <p:txBody>
          <a:bodyPr>
            <a:normAutofit/>
            <a:scene3d>
              <a:camera prst="perspectiveAbove"/>
              <a:lightRig rig="threePt" dir="t"/>
            </a:scene3d>
          </a:bodyPr>
          <a:lstStyle>
            <a:lvl1pPr>
              <a:defRPr sz="3200" b="1" cap="none" spc="0" baseline="0">
                <a:ln w="17780" cmpd="sng">
                  <a:noFill/>
                  <a:prstDash val="solid"/>
                  <a:miter lim="800000"/>
                </a:ln>
                <a:solidFill>
                  <a:schemeClr val="tx2"/>
                </a:solidFill>
                <a:effectLst/>
                <a:latin typeface="Arial" pitchFamily="34" charset="0"/>
                <a:cs typeface="Arial" pitchFamily="34" charset="0"/>
              </a:defRPr>
            </a:lvl1pPr>
          </a:lstStyle>
          <a:p>
            <a:r>
              <a:rPr lang="en-US" dirty="0" smtClean="0"/>
              <a:t>Webinar Title Here</a:t>
            </a:r>
            <a:endParaRPr lang="en-US" dirty="0"/>
          </a:p>
        </p:txBody>
      </p:sp>
      <p:sp>
        <p:nvSpPr>
          <p:cNvPr id="3" name="Subtitle 2"/>
          <p:cNvSpPr>
            <a:spLocks noGrp="1"/>
          </p:cNvSpPr>
          <p:nvPr userDrawn="1">
            <p:ph type="subTitle" idx="1" hasCustomPrompt="1"/>
          </p:nvPr>
        </p:nvSpPr>
        <p:spPr>
          <a:xfrm>
            <a:off x="4724400" y="4876800"/>
            <a:ext cx="4343400" cy="1143000"/>
          </a:xfrm>
        </p:spPr>
        <p:txBody>
          <a:bodyPr/>
          <a:lstStyle>
            <a:lvl1pPr marL="0" indent="0" algn="ctr">
              <a:buNone/>
              <a:defRPr b="1">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Webinar Subtitle</a:t>
            </a:r>
            <a:endParaRPr lang="en-US" dirty="0"/>
          </a:p>
        </p:txBody>
      </p:sp>
      <p:sp>
        <p:nvSpPr>
          <p:cNvPr id="6" name="Slide Number Placeholder 5"/>
          <p:cNvSpPr>
            <a:spLocks noGrp="1"/>
          </p:cNvSpPr>
          <p:nvPr userDrawn="1">
            <p:ph type="sldNum" sz="quarter" idx="12"/>
          </p:nvPr>
        </p:nvSpPr>
        <p:spPr/>
        <p:txBody>
          <a:bodyPr/>
          <a:lstStyle>
            <a:lvl1pPr>
              <a:defRPr>
                <a:latin typeface="Arial" pitchFamily="34" charset="0"/>
                <a:cs typeface="Arial" pitchFamily="34" charset="0"/>
              </a:defRPr>
            </a:lvl1pPr>
          </a:lstStyle>
          <a:p>
            <a:fld id="{01723B91-CE10-4F20-890A-0852E2246859}" type="slidenum">
              <a:rPr lang="en-US" smtClean="0">
                <a:solidFill>
                  <a:prstClr val="black"/>
                </a:solidFill>
              </a:rPr>
              <a:pPr/>
              <a:t>‹#›</a:t>
            </a:fld>
            <a:endParaRPr lang="en-US">
              <a:solidFill>
                <a:prstClr val="black"/>
              </a:solidFill>
            </a:endParaRPr>
          </a:p>
        </p:txBody>
      </p:sp>
      <p:pic>
        <p:nvPicPr>
          <p:cNvPr id="2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576" y="4419600"/>
            <a:ext cx="186537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2570881"/>
          </a:xfrm>
          <a:prstGeom prst="rect">
            <a:avLst/>
          </a:prstGeom>
        </p:spPr>
      </p:pic>
      <p:sp>
        <p:nvSpPr>
          <p:cNvPr id="5" name="TextBox 4"/>
          <p:cNvSpPr txBox="1"/>
          <p:nvPr userDrawn="1"/>
        </p:nvSpPr>
        <p:spPr>
          <a:xfrm>
            <a:off x="381000" y="860595"/>
            <a:ext cx="3429000" cy="400110"/>
          </a:xfrm>
          <a:prstGeom prst="rect">
            <a:avLst/>
          </a:prstGeom>
          <a:noFill/>
        </p:spPr>
        <p:txBody>
          <a:bodyPr wrap="square" rtlCol="0">
            <a:spAutoFit/>
          </a:bodyPr>
          <a:lstStyle/>
          <a:p>
            <a:r>
              <a:rPr lang="en-US" sz="2000" b="1" dirty="0" smtClean="0">
                <a:solidFill>
                  <a:prstClr val="white"/>
                </a:solidFill>
              </a:rPr>
              <a:t>Welcome to Workforce</a:t>
            </a:r>
            <a:r>
              <a:rPr lang="en-US" sz="2000" b="1" baseline="30000" dirty="0" smtClean="0">
                <a:solidFill>
                  <a:prstClr val="white"/>
                </a:solidFill>
              </a:rPr>
              <a:t>3</a:t>
            </a:r>
            <a:r>
              <a:rPr lang="en-US" sz="2000" b="1" dirty="0" smtClean="0">
                <a:solidFill>
                  <a:prstClr val="white"/>
                </a:solidFill>
              </a:rPr>
              <a:t> One</a:t>
            </a:r>
            <a:endParaRPr lang="en-US" sz="2000" b="1" dirty="0">
              <a:solidFill>
                <a:prstClr val="white"/>
              </a:solidFill>
            </a:endParaRPr>
          </a:p>
        </p:txBody>
      </p:sp>
      <p:grpSp>
        <p:nvGrpSpPr>
          <p:cNvPr id="13" name="Header"/>
          <p:cNvGrpSpPr/>
          <p:nvPr/>
        </p:nvGrpSpPr>
        <p:grpSpPr>
          <a:xfrm>
            <a:off x="2894" y="-152400"/>
            <a:ext cx="9144000" cy="2819400"/>
            <a:chOff x="0" y="0"/>
            <a:chExt cx="9144000" cy="2819400"/>
          </a:xfrm>
        </p:grpSpPr>
        <p:sp>
          <p:nvSpPr>
            <p:cNvPr id="9" name="Rectangle 8"/>
            <p:cNvSpPr/>
            <p:nvPr userDrawn="1"/>
          </p:nvSpPr>
          <p:spPr>
            <a:xfrm>
              <a:off x="0" y="0"/>
              <a:ext cx="9144000" cy="2667000"/>
            </a:xfrm>
            <a:prstGeom prst="rect">
              <a:avLst/>
            </a:prstGeom>
            <a:solidFill>
              <a:schemeClr val="accent1">
                <a:lumMod val="75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itchFamily="34" charset="0"/>
                <a:cs typeface="Arial" pitchFamily="34" charset="0"/>
              </a:endParaRPr>
            </a:p>
          </p:txBody>
        </p:sp>
        <p:sp>
          <p:nvSpPr>
            <p:cNvPr id="10" name="Rectangle 9"/>
            <p:cNvSpPr/>
            <p:nvPr userDrawn="1"/>
          </p:nvSpPr>
          <p:spPr>
            <a:xfrm>
              <a:off x="0" y="2667000"/>
              <a:ext cx="9144000" cy="152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itchFamily="34" charset="0"/>
                <a:cs typeface="Arial" pitchFamily="34" charset="0"/>
              </a:endParaRPr>
            </a:p>
          </p:txBody>
        </p:sp>
      </p:grpSp>
      <p:grpSp>
        <p:nvGrpSpPr>
          <p:cNvPr id="17" name="Group 16"/>
          <p:cNvGrpSpPr/>
          <p:nvPr userDrawn="1"/>
        </p:nvGrpSpPr>
        <p:grpSpPr>
          <a:xfrm>
            <a:off x="2133600" y="4572000"/>
            <a:ext cx="2209800" cy="483392"/>
            <a:chOff x="2133600" y="4572000"/>
            <a:chExt cx="2209800" cy="483392"/>
          </a:xfrm>
        </p:grpSpPr>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33600" y="4572000"/>
              <a:ext cx="483392" cy="483392"/>
            </a:xfrm>
            <a:prstGeom prst="rect">
              <a:avLst/>
            </a:prstGeom>
          </p:spPr>
        </p:pic>
        <p:sp>
          <p:nvSpPr>
            <p:cNvPr id="14" name="TextBox 13"/>
            <p:cNvSpPr txBox="1"/>
            <p:nvPr userDrawn="1"/>
          </p:nvSpPr>
          <p:spPr>
            <a:xfrm>
              <a:off x="2590800" y="4572000"/>
              <a:ext cx="1752600" cy="477054"/>
            </a:xfrm>
            <a:prstGeom prst="rect">
              <a:avLst/>
            </a:prstGeom>
            <a:noFill/>
          </p:spPr>
          <p:txBody>
            <a:bodyPr wrap="square" rtlCol="0">
              <a:spAutoFit/>
            </a:bodyPr>
            <a:lstStyle/>
            <a:p>
              <a:pPr>
                <a:lnSpc>
                  <a:spcPts val="1000"/>
                </a:lnSpc>
              </a:pPr>
              <a:r>
                <a:rPr lang="en-US" sz="900" b="1" i="1" kern="800" dirty="0" smtClean="0">
                  <a:solidFill>
                    <a:srgbClr val="1F497D">
                      <a:lumMod val="75000"/>
                    </a:srgbClr>
                  </a:solidFill>
                  <a:latin typeface="Arial" pitchFamily="34" charset="0"/>
                  <a:cs typeface="Arial" pitchFamily="34" charset="0"/>
                </a:rPr>
                <a:t>U.S. Department of Labor</a:t>
              </a:r>
            </a:p>
            <a:p>
              <a:pPr>
                <a:lnSpc>
                  <a:spcPts val="1000"/>
                </a:lnSpc>
              </a:pPr>
              <a:r>
                <a:rPr lang="en-US" sz="900" i="1" kern="800" dirty="0" smtClean="0">
                  <a:solidFill>
                    <a:srgbClr val="1F497D">
                      <a:lumMod val="75000"/>
                    </a:srgbClr>
                  </a:solidFill>
                  <a:latin typeface="Arial" pitchFamily="34" charset="0"/>
                  <a:cs typeface="Arial" pitchFamily="34" charset="0"/>
                </a:rPr>
                <a:t>Employment and Training Administration</a:t>
              </a:r>
              <a:endParaRPr lang="en-US" sz="900" i="1" kern="800" dirty="0">
                <a:solidFill>
                  <a:srgbClr val="1F497D">
                    <a:lumMod val="75000"/>
                  </a:srgbClr>
                </a:solidFill>
                <a:latin typeface="Arial" pitchFamily="34" charset="0"/>
                <a:cs typeface="Arial" pitchFamily="34" charset="0"/>
              </a:endParaRPr>
            </a:p>
          </p:txBody>
        </p:sp>
      </p:grpSp>
    </p:spTree>
    <p:extLst>
      <p:ext uri="{BB962C8B-B14F-4D97-AF65-F5344CB8AC3E}">
        <p14:creationId xmlns:p14="http://schemas.microsoft.com/office/powerpoint/2010/main" val="3563702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1.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BG Accent 1"/>
          <p:cNvSpPr/>
          <p:nvPr/>
        </p:nvSpPr>
        <p:spPr>
          <a:xfrm>
            <a:off x="-9526" y="0"/>
            <a:ext cx="9153525" cy="1097280"/>
          </a:xfrm>
          <a:prstGeom prst="rect">
            <a:avLst/>
          </a:prstGeom>
          <a:solidFill>
            <a:srgbClr val="37609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itchFamily="34" charset="0"/>
              <a:cs typeface="Arial" pitchFamily="34" charset="0"/>
            </a:endParaRPr>
          </a:p>
        </p:txBody>
      </p:sp>
      <p:sp>
        <p:nvSpPr>
          <p:cNvPr id="3" name="Text Placeholder 2"/>
          <p:cNvSpPr>
            <a:spLocks noGrp="1"/>
          </p:cNvSpPr>
          <p:nvPr userDrawn="1">
            <p:ph type="body" idx="1"/>
          </p:nvPr>
        </p:nvSpPr>
        <p:spPr>
          <a:xfrm>
            <a:off x="457200" y="1600200"/>
            <a:ext cx="7924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userDrawn="1">
            <p:ph type="dt" sz="half" idx="2"/>
          </p:nvPr>
        </p:nvSpPr>
        <p:spPr>
          <a:xfrm>
            <a:off x="457200" y="6416675"/>
            <a:ext cx="2133600" cy="365125"/>
          </a:xfrm>
          <a:prstGeom prst="rect">
            <a:avLst/>
          </a:prstGeom>
        </p:spPr>
        <p:txBody>
          <a:bodyPr vert="horz" lIns="91440" tIns="45720" rIns="91440" bIns="45720" rtlCol="0" anchor="ctr"/>
          <a:lstStyle>
            <a:lvl1pPr algn="l">
              <a:defRPr sz="800">
                <a:solidFill>
                  <a:schemeClr val="tx2"/>
                </a:solidFill>
                <a:latin typeface="Arial" pitchFamily="34" charset="0"/>
                <a:cs typeface="Arial" pitchFamily="34" charset="0"/>
              </a:defRPr>
            </a:lvl1pPr>
          </a:lstStyle>
          <a:p>
            <a:r>
              <a:rPr lang="en-US" dirty="0" smtClean="0"/>
              <a:t>Webinar Title Here</a:t>
            </a:r>
            <a:endParaRPr lang="en-US" dirty="0"/>
          </a:p>
        </p:txBody>
      </p:sp>
      <p:sp>
        <p:nvSpPr>
          <p:cNvPr id="5" name="Footer Placeholder 4"/>
          <p:cNvSpPr>
            <a:spLocks noGrp="1"/>
          </p:cNvSpPr>
          <p:nvPr userDrawn="1">
            <p:ph type="ftr" sz="quarter" idx="3"/>
          </p:nvPr>
        </p:nvSpPr>
        <p:spPr>
          <a:xfrm>
            <a:off x="3124200" y="6416675"/>
            <a:ext cx="2895600" cy="365125"/>
          </a:xfrm>
          <a:prstGeom prst="rect">
            <a:avLst/>
          </a:prstGeom>
        </p:spPr>
        <p:txBody>
          <a:bodyPr vert="horz" lIns="91440" tIns="45720" rIns="91440" bIns="45720" rtlCol="0" anchor="ctr"/>
          <a:lstStyle>
            <a:lvl1pPr algn="ctr">
              <a:defRPr sz="1200">
                <a:solidFill>
                  <a:schemeClr val="bg1"/>
                </a:solidFill>
                <a:latin typeface="Arial" pitchFamily="34" charset="0"/>
                <a:cs typeface="Arial" pitchFamily="34" charset="0"/>
              </a:defRPr>
            </a:lvl1pPr>
          </a:lstStyle>
          <a:p>
            <a:r>
              <a:rPr lang="en-US" smtClean="0"/>
              <a:t>#</a:t>
            </a:r>
            <a:endParaRPr lang="en-US"/>
          </a:p>
        </p:txBody>
      </p:sp>
      <p:sp>
        <p:nvSpPr>
          <p:cNvPr id="6" name="Slide Number Placeholder 5"/>
          <p:cNvSpPr>
            <a:spLocks noGrp="1"/>
          </p:cNvSpPr>
          <p:nvPr userDrawn="1">
            <p:ph type="sldNum" sz="quarter" idx="4"/>
          </p:nvPr>
        </p:nvSpPr>
        <p:spPr>
          <a:xfrm>
            <a:off x="6324600" y="6416675"/>
            <a:ext cx="2133600" cy="365125"/>
          </a:xfrm>
          <a:prstGeom prst="rect">
            <a:avLst/>
          </a:prstGeom>
        </p:spPr>
        <p:txBody>
          <a:bodyPr vert="horz" lIns="91440" tIns="45720" rIns="91440" bIns="45720" rtlCol="0" anchor="ctr"/>
          <a:lstStyle>
            <a:lvl1pPr algn="r">
              <a:defRPr sz="1200">
                <a:solidFill>
                  <a:schemeClr val="tx1"/>
                </a:solidFill>
                <a:latin typeface="Arial" pitchFamily="34" charset="0"/>
                <a:cs typeface="Arial" pitchFamily="34" charset="0"/>
              </a:defRPr>
            </a:lvl1pPr>
          </a:lstStyle>
          <a:p>
            <a:fld id="{F5B75F7A-516D-4850-9A30-35A47BF6499A}" type="slidenum">
              <a:rPr lang="en-US" smtClean="0"/>
              <a:pPr/>
              <a:t>‹#›</a:t>
            </a:fld>
            <a:endParaRPr lang="en-US" dirty="0"/>
          </a:p>
        </p:txBody>
      </p:sp>
      <p:pic>
        <p:nvPicPr>
          <p:cNvPr id="19" name="Picture 2"/>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086600" y="6400800"/>
            <a:ext cx="984849" cy="482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8" r:id="rId4"/>
    <p:sldLayoutId id="2147483679" r:id="rId5"/>
    <p:sldLayoutId id="2147483680" r:id="rId6"/>
    <p:sldLayoutId id="2147483681" r:id="rId7"/>
    <p:sldLayoutId id="2147483682" r:id="rId8"/>
  </p:sldLayoutIdLst>
  <p:timing>
    <p:tnLst>
      <p:par>
        <p:cTn id="1" dur="indefinite" restart="never" nodeType="tmRoot"/>
      </p:par>
    </p:tnLst>
  </p:timing>
  <p:hf hdr="0" dt="0"/>
  <p:txStyles>
    <p:titleStyle>
      <a:lvl1pPr algn="ctr" defTabSz="914400" rtl="0" eaLnBrk="1" latinLnBrk="0" hangingPunct="1">
        <a:spcBef>
          <a:spcPct val="0"/>
        </a:spcBef>
        <a:buNone/>
        <a:defRPr sz="2800" b="1" kern="1200" cap="none"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p:titleStyle>
    <p:body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BG Accent 1"/>
          <p:cNvSpPr/>
          <p:nvPr/>
        </p:nvSpPr>
        <p:spPr>
          <a:xfrm>
            <a:off x="-9526" y="0"/>
            <a:ext cx="9153525" cy="1097280"/>
          </a:xfrm>
          <a:prstGeom prst="rect">
            <a:avLst/>
          </a:prstGeom>
          <a:solidFill>
            <a:srgbClr val="37609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itchFamily="34" charset="0"/>
              <a:cs typeface="Arial" pitchFamily="34" charset="0"/>
            </a:endParaRPr>
          </a:p>
        </p:txBody>
      </p:sp>
      <p:sp>
        <p:nvSpPr>
          <p:cNvPr id="3" name="Text Placeholder 2"/>
          <p:cNvSpPr>
            <a:spLocks noGrp="1"/>
          </p:cNvSpPr>
          <p:nvPr userDrawn="1">
            <p:ph type="body" idx="1"/>
          </p:nvPr>
        </p:nvSpPr>
        <p:spPr>
          <a:xfrm>
            <a:off x="457200" y="1600200"/>
            <a:ext cx="7924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userDrawn="1">
            <p:ph type="dt" sz="half" idx="2"/>
          </p:nvPr>
        </p:nvSpPr>
        <p:spPr>
          <a:xfrm>
            <a:off x="457200" y="6416675"/>
            <a:ext cx="2133600" cy="365125"/>
          </a:xfrm>
          <a:prstGeom prst="rect">
            <a:avLst/>
          </a:prstGeom>
        </p:spPr>
        <p:txBody>
          <a:bodyPr vert="horz" lIns="91440" tIns="45720" rIns="91440" bIns="45720" rtlCol="0" anchor="ctr"/>
          <a:lstStyle>
            <a:lvl1pPr algn="l">
              <a:defRPr sz="800">
                <a:solidFill>
                  <a:schemeClr val="tx2"/>
                </a:solidFill>
                <a:latin typeface="Arial" pitchFamily="34" charset="0"/>
                <a:cs typeface="Arial" pitchFamily="34" charset="0"/>
              </a:defRPr>
            </a:lvl1pPr>
          </a:lstStyle>
          <a:p>
            <a:r>
              <a:rPr lang="en-US" dirty="0" smtClean="0">
                <a:solidFill>
                  <a:srgbClr val="1F497D"/>
                </a:solidFill>
              </a:rPr>
              <a:t>Webinar Title Here</a:t>
            </a:r>
            <a:endParaRPr lang="en-US" dirty="0">
              <a:solidFill>
                <a:srgbClr val="1F497D"/>
              </a:solidFill>
            </a:endParaRPr>
          </a:p>
        </p:txBody>
      </p:sp>
      <p:sp>
        <p:nvSpPr>
          <p:cNvPr id="5" name="Footer Placeholder 4"/>
          <p:cNvSpPr>
            <a:spLocks noGrp="1"/>
          </p:cNvSpPr>
          <p:nvPr userDrawn="1">
            <p:ph type="ftr" sz="quarter" idx="3"/>
          </p:nvPr>
        </p:nvSpPr>
        <p:spPr>
          <a:xfrm>
            <a:off x="3124200" y="6416675"/>
            <a:ext cx="2895600" cy="365125"/>
          </a:xfrm>
          <a:prstGeom prst="rect">
            <a:avLst/>
          </a:prstGeom>
        </p:spPr>
        <p:txBody>
          <a:bodyPr vert="horz" lIns="91440" tIns="45720" rIns="91440" bIns="45720" rtlCol="0" anchor="ctr"/>
          <a:lstStyle>
            <a:lvl1pPr algn="ctr">
              <a:defRPr sz="1200">
                <a:solidFill>
                  <a:schemeClr val="bg1"/>
                </a:solidFill>
                <a:latin typeface="Arial" pitchFamily="34" charset="0"/>
                <a:cs typeface="Arial" pitchFamily="34" charset="0"/>
              </a:defRPr>
            </a:lvl1pPr>
          </a:lstStyle>
          <a:p>
            <a:r>
              <a:rPr lang="en-US" smtClean="0">
                <a:solidFill>
                  <a:prstClr val="white"/>
                </a:solidFill>
              </a:rPr>
              <a:t>#</a:t>
            </a:r>
            <a:endParaRPr lang="en-US">
              <a:solidFill>
                <a:prstClr val="white"/>
              </a:solidFill>
            </a:endParaRPr>
          </a:p>
        </p:txBody>
      </p:sp>
      <p:sp>
        <p:nvSpPr>
          <p:cNvPr id="6" name="Slide Number Placeholder 5"/>
          <p:cNvSpPr>
            <a:spLocks noGrp="1"/>
          </p:cNvSpPr>
          <p:nvPr userDrawn="1">
            <p:ph type="sldNum" sz="quarter" idx="4"/>
          </p:nvPr>
        </p:nvSpPr>
        <p:spPr>
          <a:xfrm>
            <a:off x="6324600" y="6416675"/>
            <a:ext cx="2133600" cy="365125"/>
          </a:xfrm>
          <a:prstGeom prst="rect">
            <a:avLst/>
          </a:prstGeom>
        </p:spPr>
        <p:txBody>
          <a:bodyPr vert="horz" lIns="91440" tIns="45720" rIns="91440" bIns="45720" rtlCol="0" anchor="ctr"/>
          <a:lstStyle>
            <a:lvl1pPr algn="r">
              <a:defRPr sz="1200">
                <a:solidFill>
                  <a:schemeClr val="tx1"/>
                </a:solidFill>
                <a:latin typeface="Arial" pitchFamily="34" charset="0"/>
                <a:cs typeface="Arial" pitchFamily="34" charset="0"/>
              </a:defRPr>
            </a:lvl1pPr>
          </a:lstStyle>
          <a:p>
            <a:fld id="{F5B75F7A-516D-4850-9A30-35A47BF6499A}" type="slidenum">
              <a:rPr lang="en-US" smtClean="0">
                <a:solidFill>
                  <a:prstClr val="black"/>
                </a:solidFill>
              </a:rPr>
              <a:pPr/>
              <a:t>‹#›</a:t>
            </a:fld>
            <a:endParaRPr lang="en-US" dirty="0">
              <a:solidFill>
                <a:prstClr val="black"/>
              </a:solidFill>
            </a:endParaRPr>
          </a:p>
        </p:txBody>
      </p:sp>
      <p:pic>
        <p:nvPicPr>
          <p:cNvPr id="19" name="Picture 2"/>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086600" y="6400800"/>
            <a:ext cx="984849" cy="482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262030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Lst>
  <p:timing>
    <p:tnLst>
      <p:par>
        <p:cTn id="1" dur="indefinite" restart="never" nodeType="tmRoot"/>
      </p:par>
    </p:tnLst>
  </p:timing>
  <p:hf hdr="0" dt="0"/>
  <p:txStyles>
    <p:titleStyle>
      <a:lvl1pPr algn="ctr" defTabSz="914400" rtl="0" eaLnBrk="1" latinLnBrk="0" hangingPunct="1">
        <a:spcBef>
          <a:spcPct val="0"/>
        </a:spcBef>
        <a:buNone/>
        <a:defRPr sz="2800" b="1" kern="1200" cap="none"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p:titleStyle>
    <p:body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inwin.workforce3one.org/view/4201301157574753011/info" TargetMode="Externa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hyperlink" Target="https://winwin.workforce3one.org/view/4201301156185321930/info" TargetMode="External"/><Relationship Id="rId2" Type="http://schemas.openxmlformats.org/officeDocument/2006/relationships/hyperlink" Target="https://winwin.workforce3one.org/view/2001301150245418864/info" TargetMode="External"/><Relationship Id="rId1" Type="http://schemas.openxmlformats.org/officeDocument/2006/relationships/slideLayout" Target="../slideLayouts/slideLayout10.xml"/><Relationship Id="rId4" Type="http://schemas.openxmlformats.org/officeDocument/2006/relationships/hyperlink" Target="https://winwin.workforce3one.org/view/2001212365477234753/info"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www.bls.gov/guide/geography/" TargetMode="External"/><Relationship Id="rId3" Type="http://schemas.openxmlformats.org/officeDocument/2006/relationships/hyperlink" Target="http://www.lmiontheweb.org/?page=8" TargetMode="External"/><Relationship Id="rId7" Type="http://schemas.openxmlformats.org/officeDocument/2006/relationships/hyperlink" Target="http://www.bls.gov/regions/" TargetMode="External"/><Relationship Id="rId2" Type="http://schemas.openxmlformats.org/officeDocument/2006/relationships/hyperlink" Target="https://winwin.workforce3one.org/page/home" TargetMode="External"/><Relationship Id="rId1" Type="http://schemas.openxmlformats.org/officeDocument/2006/relationships/slideLayout" Target="../slideLayouts/slideLayout10.xml"/><Relationship Id="rId6" Type="http://schemas.openxmlformats.org/officeDocument/2006/relationships/hyperlink" Target="https://winwin.workforce3one.org/view/2001212365477234753/info" TargetMode="External"/><Relationship Id="rId5" Type="http://schemas.openxmlformats.org/officeDocument/2006/relationships/hyperlink" Target="http://www.bls.gov/bls/ofolist.htm" TargetMode="External"/><Relationship Id="rId4" Type="http://schemas.openxmlformats.org/officeDocument/2006/relationships/hyperlink" Target="http://www.careerinfonet.org/select_state.asp?from=&amp;next=lmi1&amp;id=11&amp;nodeid=13&amp;soccode=" TargetMode="External"/><Relationship Id="rId9" Type="http://schemas.openxmlformats.org/officeDocument/2006/relationships/hyperlink" Target="http://www.bls.gov/bls/geography.ht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inwin.workforce3one.org/"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hyperlink" Target="http://www.bls.gov/oes/current/oessrcst.htm" TargetMode="External"/><Relationship Id="rId2" Type="http://schemas.openxmlformats.org/officeDocument/2006/relationships/hyperlink" Target="http://www.census.gov/population/metro/files/metro_micro_Feb2013.pdf" TargetMode="External"/><Relationship Id="rId1" Type="http://schemas.openxmlformats.org/officeDocument/2006/relationships/slideLayout" Target="../slideLayouts/slideLayout10.xml"/><Relationship Id="rId6" Type="http://schemas.openxmlformats.org/officeDocument/2006/relationships/hyperlink" Target="http://factfinder2.census.gov/faces/nav/jsf/pages/searchresults.xhtml?refresh=t" TargetMode="External"/><Relationship Id="rId5" Type="http://schemas.openxmlformats.org/officeDocument/2006/relationships/hyperlink" Target="http://www.ers.usda.gov/data-products/atlas-of-rural-and-small-town-america.aspx" TargetMode="External"/><Relationship Id="rId4" Type="http://schemas.openxmlformats.org/officeDocument/2006/relationships/hyperlink" Target="http://www.bls.gov/lau/home.ht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doleta.gov/agworker/naws.cfm" TargetMode="External"/><Relationship Id="rId2" Type="http://schemas.openxmlformats.org/officeDocument/2006/relationships/hyperlink" Target="https://winwin.workforce3one.org/view/2001212365477234753/info" TargetMode="External"/><Relationship Id="rId1" Type="http://schemas.openxmlformats.org/officeDocument/2006/relationships/slideLayout" Target="../slideLayouts/slideLayout10.xml"/><Relationship Id="rId5" Type="http://schemas.openxmlformats.org/officeDocument/2006/relationships/hyperlink" Target="http://www.agcensus.usda.gov/index.php" TargetMode="External"/><Relationship Id="rId4" Type="http://schemas.openxmlformats.org/officeDocument/2006/relationships/hyperlink" Target="http://www.nass.usda.gov/Statistics_by_Subject/Demographics/index.asp"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hyperlink" Target="https://winwin.workforce3one.org/view/4011205850196360903/info" TargetMode="External"/><Relationship Id="rId2" Type="http://schemas.openxmlformats.org/officeDocument/2006/relationships/hyperlink" Target="https://winwin.workforce3one.org/view/4011205849930782027/info" TargetMode="External"/><Relationship Id="rId1" Type="http://schemas.openxmlformats.org/officeDocument/2006/relationships/slideLayout" Target="../slideLayouts/slideLayout10.xml"/><Relationship Id="rId6" Type="http://schemas.openxmlformats.org/officeDocument/2006/relationships/hyperlink" Target="https://winwin.workforce3one.org/view/2001117241024005500/info" TargetMode="External"/><Relationship Id="rId5" Type="http://schemas.openxmlformats.org/officeDocument/2006/relationships/hyperlink" Target="http://www.conference-board.org/data/helpwantedonline.cfm" TargetMode="External"/><Relationship Id="rId4" Type="http://schemas.openxmlformats.org/officeDocument/2006/relationships/hyperlink" Target="http://www.bls.gov/jlt/home.ht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hyperlink" Target="http://www.conference-board.org/data/helpwantedonline.cfm" TargetMode="External"/><Relationship Id="rId2" Type="http://schemas.openxmlformats.org/officeDocument/2006/relationships/hyperlink" Target="http://www.bls.gov/jlt/home.htm" TargetMode="Externa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hyperlink" Target="https://www.workforce3one.org/view/5001205337644798216/info" TargetMode="External"/><Relationship Id="rId2" Type="http://schemas.openxmlformats.org/officeDocument/2006/relationships/hyperlink" Target="http://www.bls.gov/emp/" TargetMode="External"/><Relationship Id="rId1" Type="http://schemas.openxmlformats.org/officeDocument/2006/relationships/slideLayout" Target="../slideLayouts/slideLayout10.xml"/><Relationship Id="rId6" Type="http://schemas.openxmlformats.org/officeDocument/2006/relationships/hyperlink" Target="http://www.projectionscentral.com/" TargetMode="External"/><Relationship Id="rId5" Type="http://schemas.openxmlformats.org/officeDocument/2006/relationships/hyperlink" Target="https://winwin.workforce3one.org/view/2001117241024005500/info" TargetMode="External"/><Relationship Id="rId4" Type="http://schemas.openxmlformats.org/officeDocument/2006/relationships/hyperlink" Target="http://www.bls.gov/opub/ooq/2011/winter/home.htm"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hyperlink" Target="http://www.projectionscentral.com/"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hyperlink" Target="https://winwin.workforce3one.org/view/2001212365477234753/info" TargetMode="External"/><Relationship Id="rId2" Type="http://schemas.openxmlformats.org/officeDocument/2006/relationships/hyperlink" Target="http://www.bls.gov/ooh/home.htm" TargetMode="Externa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hyperlink" Target="http://www.bls.gov/opub/ooq/2011/fall/art02.pdf" TargetMode="Externa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hyperlink" Target="http://www.bls.gov/ooh/home.htm" TargetMode="External"/><Relationship Id="rId2" Type="http://schemas.openxmlformats.org/officeDocument/2006/relationships/hyperlink" Target="http://www.bls.gov/emp/ep_table_107.htm" TargetMode="External"/><Relationship Id="rId1" Type="http://schemas.openxmlformats.org/officeDocument/2006/relationships/slideLayout" Target="../slideLayouts/slideLayout10.xml"/><Relationship Id="rId4" Type="http://schemas.openxmlformats.org/officeDocument/2006/relationships/hyperlink" Target="https://winwin.workforce3one.org/view/BLS_Occupational_Outlook_Handbook_Webinar/info"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8" Type="http://schemas.openxmlformats.org/officeDocument/2006/relationships/hyperlink" Target="http://www.bls.gov/oes/current/oessrcst.htm" TargetMode="External"/><Relationship Id="rId3" Type="http://schemas.openxmlformats.org/officeDocument/2006/relationships/hyperlink" Target="http://www.myskillsmyfuture.org/" TargetMode="External"/><Relationship Id="rId7" Type="http://schemas.openxmlformats.org/officeDocument/2006/relationships/hyperlink" Target="http://www.onetonline.org/" TargetMode="External"/><Relationship Id="rId12" Type="http://schemas.openxmlformats.org/officeDocument/2006/relationships/hyperlink" Target="http://us.jobs/" TargetMode="External"/><Relationship Id="rId2" Type="http://schemas.openxmlformats.org/officeDocument/2006/relationships/hyperlink" Target="https://winwin.workforce3one.org/view/2001311363367950200/info" TargetMode="External"/><Relationship Id="rId1" Type="http://schemas.openxmlformats.org/officeDocument/2006/relationships/slideLayout" Target="../slideLayouts/slideLayout10.xml"/><Relationship Id="rId6" Type="http://schemas.openxmlformats.org/officeDocument/2006/relationships/hyperlink" Target="http://www.mynextmove.org/" TargetMode="External"/><Relationship Id="rId11" Type="http://schemas.openxmlformats.org/officeDocument/2006/relationships/hyperlink" Target="http://factfinder2.census.gov/faces/nav/jsf/pages/searchresults.xhtml?refresh=t" TargetMode="External"/><Relationship Id="rId5" Type="http://schemas.openxmlformats.org/officeDocument/2006/relationships/hyperlink" Target="https://winwin.workforce3one.org/view/2001117241024005500/info" TargetMode="External"/><Relationship Id="rId10" Type="http://schemas.openxmlformats.org/officeDocument/2006/relationships/hyperlink" Target="http://www.projectionscentral.com/" TargetMode="External"/><Relationship Id="rId4" Type="http://schemas.openxmlformats.org/officeDocument/2006/relationships/hyperlink" Target="http://www.bls.gov/ooh/" TargetMode="External"/><Relationship Id="rId9" Type="http://schemas.openxmlformats.org/officeDocument/2006/relationships/hyperlink" Target="http://www.careeronestop.org/jobsearch/cos_jobsites.aspx"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hyperlink" Target="http://bls.gov/ooh/"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hyperlink" Target="http://www.myskillsmyfuture.org/" TargetMode="External"/><Relationship Id="rId4" Type="http://schemas.openxmlformats.org/officeDocument/2006/relationships/image" Target="../media/image13.png"/></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hyperlink" Target="http://www.jobbankinfo.org/"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us.jobs/" TargetMode="External"/><Relationship Id="rId1" Type="http://schemas.openxmlformats.org/officeDocument/2006/relationships/slideLayout" Target="../slideLayouts/slideLayout14.xml"/><Relationship Id="rId4" Type="http://schemas.openxmlformats.org/officeDocument/2006/relationships/image" Target="../media/image30.png"/></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33.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4.wmf"/><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1.gif"/><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mailto:gallo.frank@dol.gov"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hyperlink" Target="mailto:danr@proteusinc.org" TargetMode="External"/><Relationship Id="rId4" Type="http://schemas.openxmlformats.org/officeDocument/2006/relationships/hyperlink" Target="mailto:dais.anthony@dol.gov"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hyperlink" Target="http://www.census.gov/main/www/a2z/" TargetMode="External"/><Relationship Id="rId7" Type="http://schemas.openxmlformats.org/officeDocument/2006/relationships/hyperlink" Target="http://www.conference-board.org/data/helpwantedonline.cfm" TargetMode="External"/><Relationship Id="rId2" Type="http://schemas.openxmlformats.org/officeDocument/2006/relationships/hyperlink" Target="http://www.bls.gov/bls/topicsaz.htm" TargetMode="External"/><Relationship Id="rId1" Type="http://schemas.openxmlformats.org/officeDocument/2006/relationships/slideLayout" Target="../slideLayouts/slideLayout10.xml"/><Relationship Id="rId6" Type="http://schemas.openxmlformats.org/officeDocument/2006/relationships/hyperlink" Target="http://lmiontheweb.org/?page=8" TargetMode="External"/><Relationship Id="rId5" Type="http://schemas.openxmlformats.org/officeDocument/2006/relationships/hyperlink" Target="http://nces.ed.gov/" TargetMode="External"/><Relationship Id="rId4" Type="http://schemas.openxmlformats.org/officeDocument/2006/relationships/hyperlink" Target="http://www.careeronestop.or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819400"/>
            <a:ext cx="8458200" cy="1676400"/>
          </a:xfrm>
        </p:spPr>
        <p:txBody>
          <a:bodyPr/>
          <a:lstStyle/>
          <a:p>
            <a:r>
              <a:rPr lang="en-US" dirty="0" smtClean="0"/>
              <a:t>Using Labor Market Information in Service Delivery for National Farmworker Jobs Program Grantees</a:t>
            </a:r>
            <a:endParaRPr lang="en-US" dirty="0"/>
          </a:p>
        </p:txBody>
      </p:sp>
      <p:sp>
        <p:nvSpPr>
          <p:cNvPr id="3" name="Subtitle 2"/>
          <p:cNvSpPr>
            <a:spLocks noGrp="1"/>
          </p:cNvSpPr>
          <p:nvPr>
            <p:ph type="subTitle" idx="1"/>
          </p:nvPr>
        </p:nvSpPr>
        <p:spPr>
          <a:xfrm>
            <a:off x="4191000" y="4572000"/>
            <a:ext cx="4953000" cy="1752600"/>
          </a:xfrm>
        </p:spPr>
        <p:txBody>
          <a:bodyPr anchor="t" anchorCtr="0">
            <a:noAutofit/>
          </a:bodyPr>
          <a:lstStyle/>
          <a:p>
            <a:pPr algn="l">
              <a:spcBef>
                <a:spcPts val="0"/>
              </a:spcBef>
            </a:pPr>
            <a:r>
              <a:rPr lang="en-US" sz="1800" dirty="0" smtClean="0">
                <a:ln w="17780" cmpd="sng">
                  <a:noFill/>
                  <a:prstDash val="solid"/>
                  <a:miter lim="800000"/>
                </a:ln>
                <a:ea typeface="+mj-ea"/>
              </a:rPr>
              <a:t>Webinar Date: Wednesday, April 24</a:t>
            </a:r>
            <a:r>
              <a:rPr lang="en-US" sz="1800" baseline="30000" dirty="0" smtClean="0">
                <a:ln w="17780" cmpd="sng">
                  <a:noFill/>
                  <a:prstDash val="solid"/>
                  <a:miter lim="800000"/>
                </a:ln>
                <a:ea typeface="+mj-ea"/>
              </a:rPr>
              <a:t>th</a:t>
            </a:r>
            <a:r>
              <a:rPr lang="en-US" sz="1800" dirty="0" smtClean="0">
                <a:ln w="17780" cmpd="sng">
                  <a:noFill/>
                  <a:prstDash val="solid"/>
                  <a:miter lim="800000"/>
                </a:ln>
                <a:ea typeface="+mj-ea"/>
              </a:rPr>
              <a:t>, 2013</a:t>
            </a:r>
          </a:p>
          <a:p>
            <a:pPr algn="l">
              <a:spcBef>
                <a:spcPts val="0"/>
              </a:spcBef>
            </a:pPr>
            <a:r>
              <a:rPr lang="en-US" sz="1800" i="1" dirty="0" smtClean="0">
                <a:ln w="17780" cmpd="sng">
                  <a:noFill/>
                  <a:prstDash val="solid"/>
                  <a:miter lim="800000"/>
                </a:ln>
                <a:ea typeface="+mj-ea"/>
              </a:rPr>
              <a:t>Presented by:</a:t>
            </a:r>
          </a:p>
          <a:p>
            <a:pPr algn="l">
              <a:spcBef>
                <a:spcPts val="0"/>
              </a:spcBef>
            </a:pPr>
            <a:r>
              <a:rPr lang="en-US" sz="1600" dirty="0" smtClean="0"/>
              <a:t>Office of Workforce Investment </a:t>
            </a:r>
            <a:endParaRPr lang="en-US" sz="1600" i="1" dirty="0" smtClean="0">
              <a:ln w="17780" cmpd="sng">
                <a:noFill/>
                <a:prstDash val="solid"/>
                <a:miter lim="800000"/>
              </a:ln>
              <a:ea typeface="+mj-ea"/>
            </a:endParaRPr>
          </a:p>
          <a:p>
            <a:pPr algn="l">
              <a:spcBef>
                <a:spcPts val="0"/>
              </a:spcBef>
            </a:pPr>
            <a:r>
              <a:rPr lang="en-US" sz="1600" dirty="0">
                <a:ln w="17780" cmpd="sng">
                  <a:noFill/>
                  <a:prstDash val="solid"/>
                  <a:miter lim="800000"/>
                </a:ln>
              </a:rPr>
              <a:t>Employment and Training Administration </a:t>
            </a:r>
          </a:p>
          <a:p>
            <a:pPr algn="l">
              <a:spcBef>
                <a:spcPts val="0"/>
              </a:spcBef>
            </a:pPr>
            <a:r>
              <a:rPr lang="en-US" sz="1600" dirty="0" smtClean="0">
                <a:ln w="17780" cmpd="sng">
                  <a:noFill/>
                  <a:prstDash val="solid"/>
                  <a:miter lim="800000"/>
                </a:ln>
                <a:ea typeface="+mj-ea"/>
              </a:rPr>
              <a:t>U.S. Department of Labor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noAutofit/>
          </a:bodyPr>
          <a:lstStyle/>
          <a:p>
            <a:r>
              <a:rPr lang="en-US" sz="3200" dirty="0">
                <a:effectLst/>
              </a:rPr>
              <a:t>Avoiding Common Mistakes </a:t>
            </a:r>
            <a:endParaRPr lang="en-US" sz="3200" dirty="0"/>
          </a:p>
        </p:txBody>
      </p:sp>
      <p:sp>
        <p:nvSpPr>
          <p:cNvPr id="3" name="Content Placeholder 2"/>
          <p:cNvSpPr>
            <a:spLocks noGrp="1"/>
          </p:cNvSpPr>
          <p:nvPr>
            <p:ph idx="1"/>
          </p:nvPr>
        </p:nvSpPr>
        <p:spPr>
          <a:xfrm>
            <a:off x="0" y="609600"/>
            <a:ext cx="9144000" cy="6248400"/>
          </a:xfrm>
          <a:solidFill>
            <a:schemeClr val="bg1"/>
          </a:solidFill>
        </p:spPr>
        <p:txBody>
          <a:bodyPr>
            <a:normAutofit fontScale="77500" lnSpcReduction="20000"/>
          </a:bodyPr>
          <a:lstStyle/>
          <a:p>
            <a:pPr marL="514350" lvl="0" indent="-514350">
              <a:buFont typeface="+mj-lt"/>
              <a:buAutoNum type="arabicPeriod"/>
            </a:pPr>
            <a:endParaRPr lang="en-US" sz="100" dirty="0" smtClean="0">
              <a:solidFill>
                <a:srgbClr val="FF0000"/>
              </a:solidFill>
            </a:endParaRPr>
          </a:p>
          <a:p>
            <a:pPr marL="514350" lvl="0" indent="-514350">
              <a:spcBef>
                <a:spcPts val="0"/>
              </a:spcBef>
              <a:spcAft>
                <a:spcPts val="2400"/>
              </a:spcAft>
              <a:buFont typeface="+mj-lt"/>
              <a:buAutoNum type="arabicPeriod"/>
            </a:pPr>
            <a:r>
              <a:rPr lang="en-US" dirty="0" smtClean="0">
                <a:solidFill>
                  <a:srgbClr val="FF0000"/>
                </a:solidFill>
              </a:rPr>
              <a:t>Unemployment </a:t>
            </a:r>
            <a:r>
              <a:rPr lang="en-US" dirty="0">
                <a:solidFill>
                  <a:srgbClr val="FF0000"/>
                </a:solidFill>
              </a:rPr>
              <a:t>and joblessness </a:t>
            </a:r>
            <a:r>
              <a:rPr lang="en-US" dirty="0"/>
              <a:t>are </a:t>
            </a:r>
            <a:r>
              <a:rPr lang="en-US" b="1" i="1" dirty="0"/>
              <a:t>not</a:t>
            </a:r>
            <a:r>
              <a:rPr lang="en-US" dirty="0"/>
              <a:t> </a:t>
            </a:r>
            <a:r>
              <a:rPr lang="en-US" dirty="0" smtClean="0"/>
              <a:t>synonyms </a:t>
            </a:r>
            <a:r>
              <a:rPr lang="en-US" dirty="0"/>
              <a:t>— </a:t>
            </a:r>
            <a:r>
              <a:rPr lang="en-US" dirty="0" smtClean="0"/>
              <a:t>only job hunters are “unemployed.”  </a:t>
            </a:r>
            <a:r>
              <a:rPr lang="en-US" dirty="0"/>
              <a:t>See ETA’s </a:t>
            </a:r>
            <a:r>
              <a:rPr lang="en-US" u="sng" dirty="0">
                <a:hlinkClick r:id="rId2"/>
              </a:rPr>
              <a:t>Unemployment Data Podcast</a:t>
            </a:r>
            <a:r>
              <a:rPr lang="en-US" dirty="0"/>
              <a:t>.  </a:t>
            </a:r>
          </a:p>
          <a:p>
            <a:pPr marL="514350" lvl="0" indent="-514350">
              <a:spcBef>
                <a:spcPts val="0"/>
              </a:spcBef>
              <a:spcAft>
                <a:spcPts val="2400"/>
              </a:spcAft>
              <a:buFont typeface="+mj-lt"/>
              <a:buAutoNum type="arabicPeriod"/>
            </a:pPr>
            <a:r>
              <a:rPr lang="en-US" dirty="0" smtClean="0">
                <a:solidFill>
                  <a:srgbClr val="FF0000"/>
                </a:solidFill>
              </a:rPr>
              <a:t>Isolated numbers have </a:t>
            </a:r>
            <a:r>
              <a:rPr lang="en-US" dirty="0">
                <a:solidFill>
                  <a:srgbClr val="FF0000"/>
                </a:solidFill>
              </a:rPr>
              <a:t>little meaning </a:t>
            </a:r>
            <a:r>
              <a:rPr lang="en-US" dirty="0" smtClean="0"/>
              <a:t>outside their </a:t>
            </a:r>
            <a:r>
              <a:rPr lang="en-US" dirty="0"/>
              <a:t>historical and geographic context.  </a:t>
            </a:r>
          </a:p>
          <a:p>
            <a:pPr marL="514350" lvl="0" indent="-514350">
              <a:spcBef>
                <a:spcPts val="0"/>
              </a:spcBef>
              <a:spcAft>
                <a:spcPts val="2400"/>
              </a:spcAft>
              <a:buFont typeface="+mj-lt"/>
              <a:buAutoNum type="arabicPeriod"/>
            </a:pPr>
            <a:r>
              <a:rPr lang="en-US" dirty="0"/>
              <a:t>Raw numbers are typically less useful than the appropriate percentage.  </a:t>
            </a:r>
          </a:p>
          <a:p>
            <a:pPr marL="514350" lvl="0" indent="-514350">
              <a:spcBef>
                <a:spcPts val="0"/>
              </a:spcBef>
              <a:spcAft>
                <a:spcPts val="2400"/>
              </a:spcAft>
              <a:buFont typeface="+mj-lt"/>
              <a:buAutoNum type="arabicPeriod"/>
            </a:pPr>
            <a:r>
              <a:rPr lang="en-US" dirty="0"/>
              <a:t>It’s often possible to obtain the same </a:t>
            </a:r>
            <a:r>
              <a:rPr lang="en-US" b="1" i="1" dirty="0"/>
              <a:t>type</a:t>
            </a:r>
            <a:r>
              <a:rPr lang="en-US" dirty="0"/>
              <a:t> of data from different </a:t>
            </a:r>
            <a:r>
              <a:rPr lang="en-US" dirty="0" smtClean="0"/>
              <a:t>sources, but </a:t>
            </a:r>
            <a:r>
              <a:rPr lang="en-US" dirty="0" smtClean="0">
                <a:solidFill>
                  <a:srgbClr val="FF0000"/>
                </a:solidFill>
              </a:rPr>
              <a:t>you </a:t>
            </a:r>
            <a:r>
              <a:rPr lang="en-US" dirty="0">
                <a:solidFill>
                  <a:srgbClr val="FF0000"/>
                </a:solidFill>
              </a:rPr>
              <a:t>should be very careful about comparing numbers from different sources</a:t>
            </a:r>
            <a:r>
              <a:rPr lang="en-US" dirty="0"/>
              <a:t>.  E.g., self-employed and agricultural workers are included in some sources but not in others.  </a:t>
            </a:r>
          </a:p>
          <a:p>
            <a:pPr marL="514350" lvl="0" indent="-514350">
              <a:buFont typeface="+mj-lt"/>
              <a:buAutoNum type="arabicPeriod"/>
            </a:pPr>
            <a:r>
              <a:rPr lang="en-US" dirty="0"/>
              <a:t>Except </a:t>
            </a:r>
            <a:r>
              <a:rPr lang="en-US" dirty="0" smtClean="0"/>
              <a:t>in recessions</a:t>
            </a:r>
            <a:r>
              <a:rPr lang="en-US" dirty="0"/>
              <a:t>, labor market changes and problems develop gradually.  </a:t>
            </a:r>
            <a:r>
              <a:rPr lang="en-US" dirty="0">
                <a:solidFill>
                  <a:srgbClr val="FF0000"/>
                </a:solidFill>
              </a:rPr>
              <a:t>Despite common </a:t>
            </a:r>
            <a:r>
              <a:rPr lang="en-US" dirty="0" smtClean="0">
                <a:solidFill>
                  <a:srgbClr val="FF0000"/>
                </a:solidFill>
              </a:rPr>
              <a:t>claims, </a:t>
            </a:r>
            <a:r>
              <a:rPr lang="en-US" dirty="0">
                <a:solidFill>
                  <a:srgbClr val="FF0000"/>
                </a:solidFill>
              </a:rPr>
              <a:t>few </a:t>
            </a:r>
            <a:r>
              <a:rPr lang="en-US" dirty="0" smtClean="0">
                <a:solidFill>
                  <a:srgbClr val="FF0000"/>
                </a:solidFill>
              </a:rPr>
              <a:t>workforce developments </a:t>
            </a:r>
            <a:r>
              <a:rPr lang="en-US" dirty="0">
                <a:solidFill>
                  <a:srgbClr val="FF0000"/>
                </a:solidFill>
              </a:rPr>
              <a:t>are </a:t>
            </a:r>
            <a:r>
              <a:rPr lang="en-US" b="1" i="1" dirty="0">
                <a:solidFill>
                  <a:srgbClr val="FF0000"/>
                </a:solidFill>
              </a:rPr>
              <a:t>new</a:t>
            </a:r>
            <a:r>
              <a:rPr lang="en-US" dirty="0">
                <a:solidFill>
                  <a:srgbClr val="FF0000"/>
                </a:solidFill>
              </a:rPr>
              <a:t>.  </a:t>
            </a:r>
          </a:p>
          <a:p>
            <a:endParaRPr lang="en-US" dirty="0"/>
          </a:p>
        </p:txBody>
      </p:sp>
      <p:sp>
        <p:nvSpPr>
          <p:cNvPr id="4" name="Footer Placeholder 3"/>
          <p:cNvSpPr>
            <a:spLocks noGrp="1"/>
          </p:cNvSpPr>
          <p:nvPr>
            <p:ph type="ftr" sz="quarter" idx="11"/>
          </p:nvPr>
        </p:nvSpPr>
        <p:spPr/>
        <p:txBody>
          <a:bodyPr/>
          <a:lstStyle/>
          <a:p>
            <a:r>
              <a:rPr lang="en-US" smtClean="0">
                <a:solidFill>
                  <a:prstClr val="white"/>
                </a:solidFill>
              </a:rPr>
              <a:t>#</a:t>
            </a:r>
            <a:endParaRPr lang="en-US">
              <a:solidFill>
                <a:prstClr val="white"/>
              </a:solidFill>
            </a:endParaRPr>
          </a:p>
        </p:txBody>
      </p:sp>
      <p:sp>
        <p:nvSpPr>
          <p:cNvPr id="5" name="Slide Number Placeholder 4"/>
          <p:cNvSpPr>
            <a:spLocks noGrp="1"/>
          </p:cNvSpPr>
          <p:nvPr>
            <p:ph type="sldNum" sz="quarter" idx="12"/>
          </p:nvPr>
        </p:nvSpPr>
        <p:spPr/>
        <p:txBody>
          <a:bodyPr/>
          <a:lstStyle/>
          <a:p>
            <a:fld id="{01723B91-CE10-4F20-890A-0852E2246859}"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303688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a:bodyPr>
          <a:lstStyle/>
          <a:p>
            <a:r>
              <a:rPr lang="en-US" sz="3200" dirty="0">
                <a:effectLst/>
              </a:rPr>
              <a:t>Understanding </a:t>
            </a:r>
            <a:r>
              <a:rPr lang="en-US" sz="3200" dirty="0" smtClean="0">
                <a:effectLst/>
              </a:rPr>
              <a:t>Some Key </a:t>
            </a:r>
            <a:r>
              <a:rPr lang="en-US" sz="3200" dirty="0">
                <a:effectLst/>
              </a:rPr>
              <a:t>Terms </a:t>
            </a:r>
            <a:endParaRPr lang="en-US" sz="3200" dirty="0"/>
          </a:p>
        </p:txBody>
      </p:sp>
      <p:sp>
        <p:nvSpPr>
          <p:cNvPr id="3" name="Content Placeholder 2"/>
          <p:cNvSpPr>
            <a:spLocks noGrp="1"/>
          </p:cNvSpPr>
          <p:nvPr>
            <p:ph idx="1"/>
          </p:nvPr>
        </p:nvSpPr>
        <p:spPr>
          <a:xfrm>
            <a:off x="-2309" y="1066800"/>
            <a:ext cx="9144000" cy="5791200"/>
          </a:xfrm>
          <a:solidFill>
            <a:schemeClr val="bg1"/>
          </a:solidFill>
        </p:spPr>
        <p:txBody>
          <a:bodyPr>
            <a:normAutofit/>
          </a:bodyPr>
          <a:lstStyle/>
          <a:p>
            <a:pPr marL="514350" lvl="0" indent="-514350">
              <a:buFont typeface="+mj-lt"/>
              <a:buAutoNum type="arabicPeriod"/>
            </a:pPr>
            <a:endParaRPr lang="en-US" sz="100" dirty="0" smtClean="0">
              <a:solidFill>
                <a:srgbClr val="FF0000"/>
              </a:solidFill>
            </a:endParaRPr>
          </a:p>
          <a:p>
            <a:pPr marL="514350" lvl="0" indent="-514350">
              <a:spcBef>
                <a:spcPts val="0"/>
              </a:spcBef>
              <a:spcAft>
                <a:spcPts val="4200"/>
              </a:spcAft>
              <a:buFont typeface="+mj-lt"/>
              <a:buAutoNum type="arabicPeriod"/>
            </a:pPr>
            <a:r>
              <a:rPr lang="en-US" sz="2400" dirty="0" smtClean="0">
                <a:solidFill>
                  <a:srgbClr val="FF0000"/>
                </a:solidFill>
              </a:rPr>
              <a:t>“Industries” </a:t>
            </a:r>
            <a:r>
              <a:rPr lang="en-US" sz="2400" dirty="0" smtClean="0"/>
              <a:t>describe what </a:t>
            </a:r>
            <a:r>
              <a:rPr lang="en-US" sz="2400" b="1" i="1" dirty="0" smtClean="0"/>
              <a:t>employers </a:t>
            </a:r>
            <a:r>
              <a:rPr lang="en-US" sz="2400" b="1" i="1" dirty="0"/>
              <a:t>or </a:t>
            </a:r>
            <a:r>
              <a:rPr lang="en-US" sz="2400" b="1" i="1" dirty="0" smtClean="0"/>
              <a:t>businesses do</a:t>
            </a:r>
            <a:r>
              <a:rPr lang="en-US" sz="2400" dirty="0" smtClean="0"/>
              <a:t>, </a:t>
            </a:r>
            <a:r>
              <a:rPr lang="en-US" sz="2400" dirty="0"/>
              <a:t>while </a:t>
            </a:r>
            <a:r>
              <a:rPr lang="en-US" sz="2400" dirty="0" smtClean="0">
                <a:solidFill>
                  <a:srgbClr val="FF0000"/>
                </a:solidFill>
              </a:rPr>
              <a:t>“occupations” </a:t>
            </a:r>
            <a:r>
              <a:rPr lang="en-US" sz="2400" dirty="0" smtClean="0"/>
              <a:t>group </a:t>
            </a:r>
            <a:r>
              <a:rPr lang="en-US" sz="2400" b="1" i="1" dirty="0"/>
              <a:t>individuals by the </a:t>
            </a:r>
            <a:r>
              <a:rPr lang="en-US" sz="2400" b="1" i="1" dirty="0" smtClean="0"/>
              <a:t>work </a:t>
            </a:r>
            <a:r>
              <a:rPr lang="en-US" sz="2400" b="1" i="1" dirty="0"/>
              <a:t>they perform</a:t>
            </a:r>
            <a:r>
              <a:rPr lang="en-US" sz="2400" dirty="0"/>
              <a:t>.  See ETA’s </a:t>
            </a:r>
            <a:r>
              <a:rPr lang="en-US" sz="2400" u="sng" dirty="0">
                <a:hlinkClick r:id="rId2"/>
              </a:rPr>
              <a:t>Industry Data Podcast</a:t>
            </a:r>
            <a:r>
              <a:rPr lang="en-US" sz="2400" dirty="0"/>
              <a:t>.  </a:t>
            </a:r>
          </a:p>
          <a:p>
            <a:pPr marL="514350" lvl="0" indent="-514350">
              <a:spcBef>
                <a:spcPts val="0"/>
              </a:spcBef>
              <a:spcAft>
                <a:spcPts val="4200"/>
              </a:spcAft>
              <a:buFont typeface="+mj-lt"/>
              <a:buAutoNum type="arabicPeriod"/>
            </a:pPr>
            <a:r>
              <a:rPr lang="en-US" sz="2400" dirty="0"/>
              <a:t>BLS and state employment </a:t>
            </a:r>
            <a:r>
              <a:rPr lang="en-US" sz="2400" b="1" i="1" dirty="0">
                <a:solidFill>
                  <a:srgbClr val="FF0000"/>
                </a:solidFill>
              </a:rPr>
              <a:t>projections are not forecasts</a:t>
            </a:r>
            <a:r>
              <a:rPr lang="en-US" sz="2400" dirty="0"/>
              <a:t> — although many private sector </a:t>
            </a:r>
            <a:r>
              <a:rPr lang="en-US" sz="2400" dirty="0" smtClean="0"/>
              <a:t>firms issue forecasts</a:t>
            </a:r>
            <a:r>
              <a:rPr lang="en-US" sz="2400" dirty="0"/>
              <a:t>.  Instead, BLS </a:t>
            </a:r>
            <a:r>
              <a:rPr lang="en-US" sz="2400" b="1" i="1" dirty="0" smtClean="0"/>
              <a:t>assumes</a:t>
            </a:r>
            <a:r>
              <a:rPr lang="en-US" sz="2400" dirty="0" smtClean="0"/>
              <a:t> full </a:t>
            </a:r>
            <a:r>
              <a:rPr lang="en-US" sz="2400" dirty="0"/>
              <a:t>employment in the projected year.  See ETA’s </a:t>
            </a:r>
            <a:r>
              <a:rPr lang="en-US" sz="2400" u="sng" dirty="0">
                <a:hlinkClick r:id="rId3"/>
              </a:rPr>
              <a:t>Employment Projections Podcast</a:t>
            </a:r>
            <a:r>
              <a:rPr lang="en-US" sz="2400" dirty="0"/>
              <a:t>.  </a:t>
            </a:r>
          </a:p>
          <a:p>
            <a:pPr marL="514350" lvl="0" indent="-514350">
              <a:buFont typeface="+mj-lt"/>
              <a:buAutoNum type="arabicPeriod"/>
            </a:pPr>
            <a:r>
              <a:rPr lang="en-US" sz="2400" dirty="0"/>
              <a:t>Wages, earnings </a:t>
            </a:r>
            <a:r>
              <a:rPr lang="en-US" sz="2400" dirty="0" smtClean="0"/>
              <a:t>and compensation</a:t>
            </a:r>
            <a:r>
              <a:rPr lang="en-US" sz="2400" dirty="0"/>
              <a:t>, respectively, describe progressively broader categories of income.  Benefits are non-monetary forms of compensation.  See </a:t>
            </a:r>
            <a:r>
              <a:rPr lang="en-US" sz="2400" dirty="0">
                <a:solidFill>
                  <a:srgbClr val="FF0000"/>
                </a:solidFill>
              </a:rPr>
              <a:t>“Key Definitions”</a:t>
            </a:r>
            <a:r>
              <a:rPr lang="en-US" sz="2400" dirty="0"/>
              <a:t> in ETA’s </a:t>
            </a:r>
            <a:r>
              <a:rPr lang="en-US" sz="2400" i="1" u="sng" dirty="0">
                <a:hlinkClick r:id="rId4"/>
              </a:rPr>
              <a:t>Guide to State and Local Workforce Data</a:t>
            </a:r>
            <a:r>
              <a:rPr lang="en-US" sz="2400" dirty="0"/>
              <a:t>. </a:t>
            </a:r>
          </a:p>
        </p:txBody>
      </p:sp>
      <p:sp>
        <p:nvSpPr>
          <p:cNvPr id="4" name="Footer Placeholder 3"/>
          <p:cNvSpPr>
            <a:spLocks noGrp="1"/>
          </p:cNvSpPr>
          <p:nvPr>
            <p:ph type="ftr" sz="quarter" idx="11"/>
          </p:nvPr>
        </p:nvSpPr>
        <p:spPr/>
        <p:txBody>
          <a:bodyPr/>
          <a:lstStyle/>
          <a:p>
            <a:r>
              <a:rPr lang="en-US" smtClean="0">
                <a:solidFill>
                  <a:prstClr val="white"/>
                </a:solidFill>
              </a:rPr>
              <a:t>#</a:t>
            </a:r>
            <a:endParaRPr lang="en-US">
              <a:solidFill>
                <a:prstClr val="white"/>
              </a:solidFill>
            </a:endParaRPr>
          </a:p>
        </p:txBody>
      </p:sp>
      <p:sp>
        <p:nvSpPr>
          <p:cNvPr id="5" name="Slide Number Placeholder 4"/>
          <p:cNvSpPr>
            <a:spLocks noGrp="1"/>
          </p:cNvSpPr>
          <p:nvPr>
            <p:ph type="sldNum" sz="quarter" idx="12"/>
          </p:nvPr>
        </p:nvSpPr>
        <p:spPr/>
        <p:txBody>
          <a:bodyPr/>
          <a:lstStyle/>
          <a:p>
            <a:fld id="{01723B91-CE10-4F20-890A-0852E2246859}"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9483549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a:bodyPr>
          <a:lstStyle/>
          <a:p>
            <a:r>
              <a:rPr lang="en-US" sz="3200" dirty="0">
                <a:effectLst/>
              </a:rPr>
              <a:t>Basic Sources for State and Local </a:t>
            </a:r>
            <a:r>
              <a:rPr lang="en-US" sz="3200" dirty="0" smtClean="0">
                <a:effectLst/>
              </a:rPr>
              <a:t>Data</a:t>
            </a:r>
            <a:endParaRPr lang="en-US" sz="3200" dirty="0"/>
          </a:p>
        </p:txBody>
      </p:sp>
      <p:sp>
        <p:nvSpPr>
          <p:cNvPr id="3" name="Content Placeholder 2"/>
          <p:cNvSpPr>
            <a:spLocks noGrp="1"/>
          </p:cNvSpPr>
          <p:nvPr>
            <p:ph idx="1"/>
          </p:nvPr>
        </p:nvSpPr>
        <p:spPr>
          <a:xfrm>
            <a:off x="0" y="609600"/>
            <a:ext cx="9143999" cy="6248400"/>
          </a:xfrm>
          <a:solidFill>
            <a:schemeClr val="bg1"/>
          </a:solidFill>
        </p:spPr>
        <p:txBody>
          <a:bodyPr>
            <a:noAutofit/>
          </a:bodyPr>
          <a:lstStyle/>
          <a:p>
            <a:pPr marL="514350" indent="-514350">
              <a:spcBef>
                <a:spcPts val="0"/>
              </a:spcBef>
              <a:spcAft>
                <a:spcPts val="3000"/>
              </a:spcAft>
              <a:buFont typeface="+mj-lt"/>
              <a:buAutoNum type="arabicPeriod"/>
            </a:pPr>
            <a:endParaRPr lang="en-US" sz="100" dirty="0" smtClean="0"/>
          </a:p>
          <a:p>
            <a:pPr marL="514350" indent="-514350">
              <a:spcBef>
                <a:spcPts val="0"/>
              </a:spcBef>
              <a:spcAft>
                <a:spcPts val="3000"/>
              </a:spcAft>
              <a:buFont typeface="+mj-lt"/>
              <a:buAutoNum type="arabicPeriod"/>
            </a:pPr>
            <a:r>
              <a:rPr lang="en-US" sz="2400" dirty="0" smtClean="0"/>
              <a:t>ETA’s </a:t>
            </a:r>
            <a:r>
              <a:rPr lang="en-US" sz="2400" dirty="0"/>
              <a:t>workforce data site, the </a:t>
            </a:r>
            <a:r>
              <a:rPr lang="en-US" sz="2400" u="sng" dirty="0">
                <a:hlinkClick r:id="rId2"/>
              </a:rPr>
              <a:t>Labor Market Information WIN-WIN Network Community of Practice</a:t>
            </a:r>
            <a:r>
              <a:rPr lang="en-US" sz="2400" dirty="0"/>
              <a:t>, has resources available nowhere else on the Internet.   </a:t>
            </a:r>
          </a:p>
          <a:p>
            <a:pPr marL="514350" indent="-514350">
              <a:spcBef>
                <a:spcPts val="0"/>
              </a:spcBef>
              <a:spcAft>
                <a:spcPts val="3000"/>
              </a:spcAft>
              <a:buFont typeface="+mj-lt"/>
              <a:buAutoNum type="arabicPeriod"/>
            </a:pPr>
            <a:r>
              <a:rPr lang="en-US" sz="2400" dirty="0"/>
              <a:t>3 Web sites list state LMI offices:  </a:t>
            </a:r>
            <a:r>
              <a:rPr lang="en-US" sz="2400" u="sng" dirty="0">
                <a:hlinkClick r:id="rId3"/>
              </a:rPr>
              <a:t>LMI Training Institute Directory</a:t>
            </a:r>
            <a:r>
              <a:rPr lang="en-US" sz="2400" dirty="0"/>
              <a:t>; </a:t>
            </a:r>
            <a:r>
              <a:rPr lang="en-US" sz="2400" u="sng" dirty="0">
                <a:hlinkClick r:id="rId4"/>
              </a:rPr>
              <a:t>ETA’s state LMI directory</a:t>
            </a:r>
            <a:r>
              <a:rPr lang="en-US" sz="2400" dirty="0"/>
              <a:t>; and </a:t>
            </a:r>
            <a:r>
              <a:rPr lang="en-US" sz="2400" u="sng" dirty="0">
                <a:hlinkClick r:id="rId5"/>
              </a:rPr>
              <a:t>BLS’ state LMI contact list</a:t>
            </a:r>
            <a:r>
              <a:rPr lang="en-US" sz="2400" dirty="0"/>
              <a:t>. </a:t>
            </a:r>
          </a:p>
          <a:p>
            <a:pPr marL="514350" lvl="0" indent="-514350">
              <a:spcBef>
                <a:spcPts val="0"/>
              </a:spcBef>
              <a:spcAft>
                <a:spcPts val="3000"/>
              </a:spcAft>
              <a:buFont typeface="+mj-lt"/>
              <a:buAutoNum type="arabicPeriod"/>
            </a:pPr>
            <a:r>
              <a:rPr lang="en-US" sz="2400" dirty="0" smtClean="0"/>
              <a:t>ETA’s </a:t>
            </a:r>
            <a:r>
              <a:rPr lang="en-US" sz="2400" i="1" u="sng" dirty="0">
                <a:hlinkClick r:id="rId6"/>
              </a:rPr>
              <a:t>Guide to State and Local Workforce Data</a:t>
            </a:r>
            <a:r>
              <a:rPr lang="en-US" sz="2400" dirty="0"/>
              <a:t> </a:t>
            </a:r>
            <a:r>
              <a:rPr lang="en-US" sz="2400" dirty="0" smtClean="0"/>
              <a:t>comprehensively covers </a:t>
            </a:r>
            <a:r>
              <a:rPr lang="en-US" sz="2400" i="1" dirty="0" smtClean="0"/>
              <a:t>quality</a:t>
            </a:r>
            <a:r>
              <a:rPr lang="en-US" sz="2400" dirty="0" smtClean="0"/>
              <a:t> </a:t>
            </a:r>
            <a:r>
              <a:rPr lang="en-US" sz="2400" dirty="0"/>
              <a:t>government and private sector sources.  </a:t>
            </a:r>
          </a:p>
          <a:p>
            <a:pPr marL="514350" lvl="0" indent="-514350">
              <a:spcBef>
                <a:spcPts val="0"/>
              </a:spcBef>
              <a:spcAft>
                <a:spcPts val="3000"/>
              </a:spcAft>
              <a:buFont typeface="+mj-lt"/>
              <a:buAutoNum type="arabicPeriod"/>
            </a:pPr>
            <a:r>
              <a:rPr lang="en-US" sz="2400" dirty="0" smtClean="0"/>
              <a:t>BLS </a:t>
            </a:r>
            <a:r>
              <a:rPr lang="en-US" sz="2400" dirty="0"/>
              <a:t>has 3 </a:t>
            </a:r>
            <a:r>
              <a:rPr lang="en-US" sz="2400" dirty="0" smtClean="0"/>
              <a:t>geographic </a:t>
            </a:r>
            <a:r>
              <a:rPr lang="en-US" sz="2400" dirty="0"/>
              <a:t>Web sites: a) </a:t>
            </a:r>
            <a:r>
              <a:rPr lang="en-US" sz="2400" u="sng" dirty="0">
                <a:hlinkClick r:id="rId7"/>
              </a:rPr>
              <a:t>BLS Geographic Information</a:t>
            </a:r>
            <a:r>
              <a:rPr lang="en-US" sz="2400" dirty="0"/>
              <a:t>, b) </a:t>
            </a:r>
            <a:r>
              <a:rPr lang="en-US" sz="2400" u="sng" dirty="0">
                <a:hlinkClick r:id="rId8"/>
              </a:rPr>
              <a:t>BLS Geographic Guide</a:t>
            </a:r>
            <a:r>
              <a:rPr lang="en-US" sz="2400" dirty="0"/>
              <a:t> and c) </a:t>
            </a:r>
            <a:r>
              <a:rPr lang="en-US" sz="2400" u="sng" dirty="0">
                <a:hlinkClick r:id="rId9"/>
              </a:rPr>
              <a:t>BLS Statistics by Geography</a:t>
            </a:r>
            <a:r>
              <a:rPr lang="en-US" sz="2400" dirty="0"/>
              <a:t> </a:t>
            </a:r>
          </a:p>
        </p:txBody>
      </p:sp>
      <p:sp>
        <p:nvSpPr>
          <p:cNvPr id="4" name="Footer Placeholder 3"/>
          <p:cNvSpPr>
            <a:spLocks noGrp="1"/>
          </p:cNvSpPr>
          <p:nvPr>
            <p:ph type="ftr" sz="quarter" idx="11"/>
          </p:nvPr>
        </p:nvSpPr>
        <p:spPr/>
        <p:txBody>
          <a:bodyPr/>
          <a:lstStyle/>
          <a:p>
            <a:r>
              <a:rPr lang="en-US" smtClean="0">
                <a:solidFill>
                  <a:prstClr val="white"/>
                </a:solidFill>
              </a:rPr>
              <a:t>#</a:t>
            </a:r>
            <a:endParaRPr lang="en-US">
              <a:solidFill>
                <a:prstClr val="white"/>
              </a:solidFill>
            </a:endParaRPr>
          </a:p>
        </p:txBody>
      </p:sp>
      <p:sp>
        <p:nvSpPr>
          <p:cNvPr id="5" name="Slide Number Placeholder 4"/>
          <p:cNvSpPr>
            <a:spLocks noGrp="1"/>
          </p:cNvSpPr>
          <p:nvPr>
            <p:ph type="sldNum" sz="quarter" idx="12"/>
          </p:nvPr>
        </p:nvSpPr>
        <p:spPr/>
        <p:txBody>
          <a:bodyPr/>
          <a:lstStyle/>
          <a:p>
            <a:fld id="{01723B91-CE10-4F20-890A-0852E2246859}"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5927075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599" y="6313208"/>
            <a:ext cx="8229600" cy="461665"/>
          </a:xfrm>
          <a:prstGeom prst="rect">
            <a:avLst/>
          </a:prstGeom>
          <a:noFill/>
        </p:spPr>
        <p:txBody>
          <a:bodyPr wrap="square" rtlCol="0">
            <a:spAutoFit/>
          </a:bodyPr>
          <a:lstStyle/>
          <a:p>
            <a:pPr algn="ctr"/>
            <a:r>
              <a:rPr lang="en-US" sz="2400" b="1" dirty="0">
                <a:solidFill>
                  <a:prstClr val="black"/>
                </a:solidFill>
                <a:hlinkClick r:id="rId3"/>
              </a:rPr>
              <a:t>https://winwin.workforce3one.org</a:t>
            </a:r>
            <a:r>
              <a:rPr lang="en-US" sz="2400" b="1" dirty="0" smtClean="0">
                <a:solidFill>
                  <a:prstClr val="black"/>
                </a:solidFill>
                <a:hlinkClick r:id="rId3"/>
              </a:rPr>
              <a:t>/</a:t>
            </a:r>
            <a:r>
              <a:rPr lang="en-US" sz="2400" b="1" dirty="0" smtClean="0">
                <a:solidFill>
                  <a:prstClr val="black"/>
                </a:solidFill>
              </a:rPr>
              <a:t> </a:t>
            </a:r>
            <a:endParaRPr lang="en-US" sz="2400" b="1" dirty="0">
              <a:solidFill>
                <a:prstClr val="black"/>
              </a:solidFill>
            </a:endParaRPr>
          </a:p>
        </p:txBody>
      </p:sp>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306" t="2532" r="18429" b="1751"/>
          <a:stretch/>
        </p:blipFill>
        <p:spPr bwMode="auto">
          <a:xfrm>
            <a:off x="-1" y="-152400"/>
            <a:ext cx="9150235" cy="6433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21198" y="2086870"/>
            <a:ext cx="343998" cy="247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ight Arrow 5"/>
          <p:cNvSpPr/>
          <p:nvPr/>
        </p:nvSpPr>
        <p:spPr>
          <a:xfrm rot="7261631">
            <a:off x="1152879" y="5100362"/>
            <a:ext cx="374089" cy="234591"/>
          </a:xfrm>
          <a:prstGeom prst="rightArrow">
            <a:avLst/>
          </a:prstGeom>
          <a:solidFill>
            <a:srgbClr val="FF000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ight Arrow 6"/>
          <p:cNvSpPr/>
          <p:nvPr/>
        </p:nvSpPr>
        <p:spPr>
          <a:xfrm rot="11930504">
            <a:off x="3847095" y="1343160"/>
            <a:ext cx="374089" cy="234591"/>
          </a:xfrm>
          <a:prstGeom prst="rightArrow">
            <a:avLst/>
          </a:prstGeom>
          <a:solidFill>
            <a:srgbClr val="FF000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327123">
            <a:off x="2726426" y="1433286"/>
            <a:ext cx="442041" cy="318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ight Arrow 8"/>
          <p:cNvSpPr/>
          <p:nvPr/>
        </p:nvSpPr>
        <p:spPr>
          <a:xfrm rot="10800000">
            <a:off x="7100771" y="3449014"/>
            <a:ext cx="374089" cy="234591"/>
          </a:xfrm>
          <a:prstGeom prst="rightArrow">
            <a:avLst/>
          </a:prstGeom>
          <a:solidFill>
            <a:srgbClr val="FF000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6022828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prstClr val="white"/>
                </a:solidFill>
              </a:rPr>
              <a:t>#</a:t>
            </a:r>
            <a:endParaRPr lang="en-US">
              <a:solidFill>
                <a:prstClr val="white"/>
              </a:solidFill>
            </a:endParaRPr>
          </a:p>
        </p:txBody>
      </p:sp>
      <p:sp>
        <p:nvSpPr>
          <p:cNvPr id="3" name="Slide Number Placeholder 2"/>
          <p:cNvSpPr>
            <a:spLocks noGrp="1"/>
          </p:cNvSpPr>
          <p:nvPr>
            <p:ph type="sldNum" sz="quarter" idx="12"/>
          </p:nvPr>
        </p:nvSpPr>
        <p:spPr/>
        <p:txBody>
          <a:bodyPr/>
          <a:lstStyle/>
          <a:p>
            <a:fld id="{01723B91-CE10-4F20-890A-0852E2246859}" type="slidenum">
              <a:rPr lang="en-US" smtClean="0">
                <a:solidFill>
                  <a:prstClr val="black"/>
                </a:solidFill>
              </a:rPr>
              <a:pPr/>
              <a:t>14</a:t>
            </a:fld>
            <a:endParaRPr lang="en-US">
              <a:solidFill>
                <a:prstClr val="black"/>
              </a:solidFill>
            </a:endParaRP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475" r="9798" b="4546"/>
          <a:stretch/>
        </p:blipFill>
        <p:spPr bwMode="auto">
          <a:xfrm>
            <a:off x="0" y="568036"/>
            <a:ext cx="9144000" cy="5898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0" y="0"/>
            <a:ext cx="9144000" cy="533400"/>
          </a:xfrm>
          <a:prstGeom prst="rect">
            <a:avLst/>
          </a:prstGeom>
        </p:spPr>
        <p:txBody>
          <a:bodyPr>
            <a:noAutofit/>
          </a:bodyPr>
          <a:lstStyle>
            <a:lvl1pPr algn="ctr" defTabSz="914400" rtl="0" eaLnBrk="1" latinLnBrk="0" hangingPunct="1">
              <a:spcBef>
                <a:spcPct val="0"/>
              </a:spcBef>
              <a:buNone/>
              <a:defRPr sz="2800" b="1" kern="1200" cap="none"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a:lstStyle>
          <a:p>
            <a:r>
              <a:rPr lang="en-US" sz="3200" dirty="0" smtClean="0">
                <a:ln w="12700">
                  <a:solidFill>
                    <a:srgbClr val="1F497D">
                      <a:satMod val="155000"/>
                    </a:srgbClr>
                  </a:solidFill>
                  <a:prstDash val="solid"/>
                </a:ln>
                <a:solidFill>
                  <a:prstClr val="white"/>
                </a:solidFill>
                <a:effectLst/>
              </a:rPr>
              <a:t>Florida’s LMI Web site </a:t>
            </a:r>
            <a:endParaRPr lang="en-US" sz="3200" dirty="0">
              <a:ln w="12700">
                <a:solidFill>
                  <a:srgbClr val="1F497D">
                    <a:satMod val="155000"/>
                  </a:srgbClr>
                </a:solidFill>
                <a:prstDash val="solid"/>
              </a:ln>
              <a:solidFill>
                <a:prstClr val="white"/>
              </a:solidFill>
            </a:endParaRPr>
          </a:p>
        </p:txBody>
      </p:sp>
    </p:spTree>
    <p:extLst>
      <p:ext uri="{BB962C8B-B14F-4D97-AF65-F5344CB8AC3E}">
        <p14:creationId xmlns:p14="http://schemas.microsoft.com/office/powerpoint/2010/main" val="20845209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prstClr val="white"/>
                </a:solidFill>
              </a:rPr>
              <a:t>#</a:t>
            </a:r>
            <a:endParaRPr lang="en-US">
              <a:solidFill>
                <a:prstClr val="white"/>
              </a:solidFill>
            </a:endParaRPr>
          </a:p>
        </p:txBody>
      </p:sp>
      <p:sp>
        <p:nvSpPr>
          <p:cNvPr id="3" name="Slide Number Placeholder 2"/>
          <p:cNvSpPr>
            <a:spLocks noGrp="1"/>
          </p:cNvSpPr>
          <p:nvPr>
            <p:ph type="sldNum" sz="quarter" idx="12"/>
          </p:nvPr>
        </p:nvSpPr>
        <p:spPr/>
        <p:txBody>
          <a:bodyPr/>
          <a:lstStyle/>
          <a:p>
            <a:fld id="{01723B91-CE10-4F20-890A-0852E2246859}" type="slidenum">
              <a:rPr lang="en-US" smtClean="0">
                <a:solidFill>
                  <a:prstClr val="black"/>
                </a:solidFill>
              </a:rPr>
              <a:pPr/>
              <a:t>15</a:t>
            </a:fld>
            <a:endParaRPr lang="en-US">
              <a:solidFill>
                <a:prstClr val="black"/>
              </a:solidFill>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515" t="20840" r="6894" b="2071"/>
          <a:stretch/>
        </p:blipFill>
        <p:spPr bwMode="auto">
          <a:xfrm>
            <a:off x="0" y="558800"/>
            <a:ext cx="9132909" cy="584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0" y="0"/>
            <a:ext cx="9144000" cy="533400"/>
          </a:xfrm>
          <a:prstGeom prst="rect">
            <a:avLst/>
          </a:prstGeom>
        </p:spPr>
        <p:txBody>
          <a:bodyPr>
            <a:noAutofit/>
          </a:bodyPr>
          <a:lstStyle>
            <a:lvl1pPr algn="ctr" defTabSz="914400" rtl="0" eaLnBrk="1" latinLnBrk="0" hangingPunct="1">
              <a:spcBef>
                <a:spcPct val="0"/>
              </a:spcBef>
              <a:buNone/>
              <a:defRPr sz="2800" b="1" kern="1200" cap="none"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a:lstStyle>
          <a:p>
            <a:r>
              <a:rPr lang="en-US" sz="3000" dirty="0" smtClean="0">
                <a:ln w="12700">
                  <a:solidFill>
                    <a:srgbClr val="1F497D">
                      <a:satMod val="155000"/>
                    </a:srgbClr>
                  </a:solidFill>
                  <a:prstDash val="solid"/>
                </a:ln>
                <a:solidFill>
                  <a:prstClr val="white"/>
                </a:solidFill>
                <a:effectLst/>
              </a:rPr>
              <a:t>California’s Directory of LMI Experts, by County </a:t>
            </a:r>
            <a:endParaRPr lang="en-US" sz="3000" dirty="0">
              <a:ln w="12700">
                <a:solidFill>
                  <a:srgbClr val="1F497D">
                    <a:satMod val="155000"/>
                  </a:srgbClr>
                </a:solidFill>
                <a:prstDash val="solid"/>
              </a:ln>
              <a:solidFill>
                <a:prstClr val="white"/>
              </a:solidFill>
            </a:endParaRPr>
          </a:p>
        </p:txBody>
      </p:sp>
    </p:spTree>
    <p:extLst>
      <p:ext uri="{BB962C8B-B14F-4D97-AF65-F5344CB8AC3E}">
        <p14:creationId xmlns:p14="http://schemas.microsoft.com/office/powerpoint/2010/main" val="16712959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noAutofit/>
          </a:bodyPr>
          <a:lstStyle/>
          <a:p>
            <a:r>
              <a:rPr lang="en-US" sz="3200" i="1" dirty="0">
                <a:effectLst/>
              </a:rPr>
              <a:t>Guide to State and Local Workforce Data </a:t>
            </a:r>
            <a:endParaRPr lang="en-US" sz="3200" dirty="0"/>
          </a:p>
        </p:txBody>
      </p:sp>
      <p:sp>
        <p:nvSpPr>
          <p:cNvPr id="3" name="Content Placeholder 2"/>
          <p:cNvSpPr>
            <a:spLocks noGrp="1"/>
          </p:cNvSpPr>
          <p:nvPr>
            <p:ph idx="1"/>
          </p:nvPr>
        </p:nvSpPr>
        <p:spPr>
          <a:xfrm>
            <a:off x="-19050" y="609600"/>
            <a:ext cx="9144000" cy="6248400"/>
          </a:xfrm>
          <a:solidFill>
            <a:schemeClr val="bg1"/>
          </a:solidFill>
        </p:spPr>
        <p:txBody>
          <a:bodyPr>
            <a:normAutofit/>
          </a:bodyPr>
          <a:lstStyle/>
          <a:p>
            <a:pPr marL="0" indent="0">
              <a:buNone/>
            </a:pPr>
            <a:endParaRPr lang="en-US" sz="200" dirty="0" smtClean="0">
              <a:solidFill>
                <a:srgbClr val="FF0000"/>
              </a:solidFill>
            </a:endParaRPr>
          </a:p>
          <a:p>
            <a:pPr marL="0" indent="0">
              <a:spcBef>
                <a:spcPts val="0"/>
              </a:spcBef>
              <a:spcAft>
                <a:spcPts val="1200"/>
              </a:spcAft>
              <a:buNone/>
            </a:pPr>
            <a:r>
              <a:rPr lang="en-US" sz="2800" dirty="0" smtClean="0">
                <a:solidFill>
                  <a:srgbClr val="FF0000"/>
                </a:solidFill>
              </a:rPr>
              <a:t>ETA’s </a:t>
            </a:r>
            <a:r>
              <a:rPr lang="en-US" sz="2800" i="1" dirty="0">
                <a:solidFill>
                  <a:srgbClr val="FF0000"/>
                </a:solidFill>
              </a:rPr>
              <a:t>Guide</a:t>
            </a:r>
            <a:r>
              <a:rPr lang="en-US" sz="2800" dirty="0">
                <a:solidFill>
                  <a:srgbClr val="FF0000"/>
                </a:solidFill>
              </a:rPr>
              <a:t> </a:t>
            </a:r>
            <a:r>
              <a:rPr lang="en-US" sz="2800" dirty="0" smtClean="0">
                <a:solidFill>
                  <a:srgbClr val="FF0000"/>
                </a:solidFill>
              </a:rPr>
              <a:t>includes these features</a:t>
            </a:r>
            <a:r>
              <a:rPr lang="en-US" sz="2800" dirty="0">
                <a:solidFill>
                  <a:srgbClr val="FF0000"/>
                </a:solidFill>
              </a:rPr>
              <a:t>.    </a:t>
            </a:r>
          </a:p>
          <a:p>
            <a:pPr marL="514350" lvl="0" indent="-514350">
              <a:spcBef>
                <a:spcPts val="0"/>
              </a:spcBef>
              <a:spcAft>
                <a:spcPts val="2400"/>
              </a:spcAft>
              <a:buFont typeface="+mj-lt"/>
              <a:buAutoNum type="arabicPeriod"/>
            </a:pPr>
            <a:r>
              <a:rPr lang="en-US" sz="2600" dirty="0"/>
              <a:t>Organization by topic, with direct data links </a:t>
            </a:r>
            <a:r>
              <a:rPr lang="en-US" sz="2600" dirty="0" smtClean="0"/>
              <a:t>wherever </a:t>
            </a:r>
            <a:r>
              <a:rPr lang="en-US" sz="2600" dirty="0"/>
              <a:t>possible. </a:t>
            </a:r>
          </a:p>
          <a:p>
            <a:pPr marL="514350" lvl="0" indent="-514350">
              <a:spcBef>
                <a:spcPts val="0"/>
              </a:spcBef>
              <a:spcAft>
                <a:spcPts val="2400"/>
              </a:spcAft>
              <a:buFont typeface="+mj-lt"/>
              <a:buAutoNum type="arabicPeriod"/>
            </a:pPr>
            <a:r>
              <a:rPr lang="en-US" sz="2600" dirty="0" smtClean="0"/>
              <a:t>How many states </a:t>
            </a:r>
            <a:r>
              <a:rPr lang="en-US" sz="2600" dirty="0"/>
              <a:t>and localities </a:t>
            </a:r>
            <a:r>
              <a:rPr lang="en-US" sz="2600" dirty="0" smtClean="0"/>
              <a:t>each source provides data for. </a:t>
            </a:r>
            <a:endParaRPr lang="en-US" sz="2600" dirty="0"/>
          </a:p>
          <a:p>
            <a:pPr marL="514350" lvl="0" indent="-514350">
              <a:spcBef>
                <a:spcPts val="0"/>
              </a:spcBef>
              <a:spcAft>
                <a:spcPts val="2400"/>
              </a:spcAft>
              <a:buFont typeface="+mj-lt"/>
              <a:buAutoNum type="arabicPeriod"/>
            </a:pPr>
            <a:r>
              <a:rPr lang="en-US" sz="2600" dirty="0" smtClean="0"/>
              <a:t>Identifies sources with the </a:t>
            </a:r>
            <a:r>
              <a:rPr lang="en-US" sz="2600" dirty="0"/>
              <a:t>most recent and </a:t>
            </a:r>
            <a:r>
              <a:rPr lang="en-US" sz="2600" dirty="0" smtClean="0"/>
              <a:t>geographically-detailed data, and with demographic </a:t>
            </a:r>
            <a:r>
              <a:rPr lang="en-US" sz="2600" dirty="0"/>
              <a:t>data — </a:t>
            </a:r>
            <a:r>
              <a:rPr lang="en-US" sz="2600" b="1" dirty="0">
                <a:solidFill>
                  <a:srgbClr val="00B050"/>
                </a:solidFill>
              </a:rPr>
              <a:t>see the </a:t>
            </a:r>
            <a:r>
              <a:rPr lang="en-US" sz="2600" b="1" dirty="0">
                <a:solidFill>
                  <a:srgbClr val="00B050"/>
                </a:solidFill>
                <a:effectLst>
                  <a:glow rad="139700">
                    <a:schemeClr val="accent5">
                      <a:satMod val="175000"/>
                      <a:alpha val="40000"/>
                    </a:schemeClr>
                  </a:glow>
                </a:effectLst>
              </a:rPr>
              <a:t>key </a:t>
            </a:r>
            <a:r>
              <a:rPr lang="en-US" sz="2600" b="1" dirty="0">
                <a:solidFill>
                  <a:srgbClr val="00B050"/>
                </a:solidFill>
              </a:rPr>
              <a:t>on the Contents </a:t>
            </a:r>
            <a:r>
              <a:rPr lang="en-US" sz="2600" b="1" dirty="0" smtClean="0">
                <a:solidFill>
                  <a:srgbClr val="00B050"/>
                </a:solidFill>
              </a:rPr>
              <a:t>page</a:t>
            </a:r>
            <a:r>
              <a:rPr lang="en-US" sz="2600" dirty="0" smtClean="0"/>
              <a:t>. </a:t>
            </a:r>
            <a:endParaRPr lang="en-US" sz="2600" dirty="0"/>
          </a:p>
          <a:p>
            <a:pPr marL="514350" lvl="0" indent="-514350">
              <a:buFont typeface="+mj-lt"/>
              <a:buAutoNum type="arabicPeriod"/>
            </a:pPr>
            <a:r>
              <a:rPr lang="en-US" sz="2600" dirty="0"/>
              <a:t>Essential background </a:t>
            </a:r>
            <a:r>
              <a:rPr lang="en-US" sz="2600" dirty="0" smtClean="0"/>
              <a:t>information, </a:t>
            </a:r>
            <a:r>
              <a:rPr lang="en-US" sz="2600" dirty="0"/>
              <a:t>including when the data series began, how often it’s published, and links for FAQ’s  and contact information. </a:t>
            </a:r>
          </a:p>
        </p:txBody>
      </p:sp>
      <p:sp>
        <p:nvSpPr>
          <p:cNvPr id="4" name="Footer Placeholder 3"/>
          <p:cNvSpPr>
            <a:spLocks noGrp="1"/>
          </p:cNvSpPr>
          <p:nvPr>
            <p:ph type="ftr" sz="quarter" idx="11"/>
          </p:nvPr>
        </p:nvSpPr>
        <p:spPr/>
        <p:txBody>
          <a:bodyPr/>
          <a:lstStyle/>
          <a:p>
            <a:r>
              <a:rPr lang="en-US" smtClean="0">
                <a:solidFill>
                  <a:prstClr val="white"/>
                </a:solidFill>
              </a:rPr>
              <a:t>#</a:t>
            </a:r>
            <a:endParaRPr lang="en-US">
              <a:solidFill>
                <a:prstClr val="white"/>
              </a:solidFill>
            </a:endParaRPr>
          </a:p>
        </p:txBody>
      </p:sp>
      <p:sp>
        <p:nvSpPr>
          <p:cNvPr id="5" name="Slide Number Placeholder 4"/>
          <p:cNvSpPr>
            <a:spLocks noGrp="1"/>
          </p:cNvSpPr>
          <p:nvPr>
            <p:ph type="sldNum" sz="quarter" idx="12"/>
          </p:nvPr>
        </p:nvSpPr>
        <p:spPr/>
        <p:txBody>
          <a:bodyPr/>
          <a:lstStyle/>
          <a:p>
            <a:fld id="{01723B91-CE10-4F20-890A-0852E2246859}"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2989190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r>
              <a:rPr lang="en-US" i="1" dirty="0" smtClean="0"/>
              <a:t>Guide to State and Local Workforce Data </a:t>
            </a:r>
            <a:r>
              <a:rPr lang="en-US" dirty="0" smtClean="0"/>
              <a:t>Contents </a:t>
            </a:r>
            <a:endParaRPr lang="en-US" dirty="0"/>
          </a:p>
        </p:txBody>
      </p:sp>
      <p:sp>
        <p:nvSpPr>
          <p:cNvPr id="4" name="Footer Placeholder 3"/>
          <p:cNvSpPr>
            <a:spLocks noGrp="1"/>
          </p:cNvSpPr>
          <p:nvPr>
            <p:ph type="ftr" sz="quarter" idx="11"/>
          </p:nvPr>
        </p:nvSpPr>
        <p:spPr/>
        <p:txBody>
          <a:bodyPr/>
          <a:lstStyle/>
          <a:p>
            <a:r>
              <a:rPr lang="en-US" smtClean="0">
                <a:solidFill>
                  <a:prstClr val="white"/>
                </a:solidFill>
              </a:rPr>
              <a:t>#</a:t>
            </a:r>
            <a:endParaRPr lang="en-US">
              <a:solidFill>
                <a:prstClr val="white"/>
              </a:solidFill>
            </a:endParaRPr>
          </a:p>
        </p:txBody>
      </p:sp>
      <p:sp>
        <p:nvSpPr>
          <p:cNvPr id="5" name="Slide Number Placeholder 4"/>
          <p:cNvSpPr>
            <a:spLocks noGrp="1"/>
          </p:cNvSpPr>
          <p:nvPr>
            <p:ph type="sldNum" sz="quarter" idx="12"/>
          </p:nvPr>
        </p:nvSpPr>
        <p:spPr/>
        <p:txBody>
          <a:bodyPr/>
          <a:lstStyle/>
          <a:p>
            <a:fld id="{01723B91-CE10-4F20-890A-0852E2246859}" type="slidenum">
              <a:rPr lang="en-US" smtClean="0">
                <a:solidFill>
                  <a:prstClr val="black"/>
                </a:solidFill>
              </a:rPr>
              <a:pPr/>
              <a:t>17</a:t>
            </a:fld>
            <a:endParaRPr lang="en-US" dirty="0">
              <a:solidFill>
                <a:prstClr val="black"/>
              </a:solidFill>
            </a:endParaRPr>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3977" r="6770" b="9162"/>
          <a:stretch/>
        </p:blipFill>
        <p:spPr bwMode="auto">
          <a:xfrm>
            <a:off x="0" y="685800"/>
            <a:ext cx="9144000" cy="582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a:xfrm rot="7261631">
            <a:off x="8279217" y="961408"/>
            <a:ext cx="510361" cy="226551"/>
          </a:xfrm>
          <a:prstGeom prst="rightArrow">
            <a:avLst/>
          </a:prstGeom>
          <a:solidFill>
            <a:srgbClr val="FF000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1078318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p:spPr>
        <p:txBody>
          <a:bodyPr>
            <a:noAutofit/>
          </a:bodyPr>
          <a:lstStyle/>
          <a:p>
            <a:r>
              <a:rPr lang="en-US" sz="3200" dirty="0">
                <a:effectLst/>
              </a:rPr>
              <a:t>Best </a:t>
            </a:r>
            <a:r>
              <a:rPr lang="en-US" sz="3200" dirty="0" smtClean="0">
                <a:effectLst/>
              </a:rPr>
              <a:t>Rural Data Sources </a:t>
            </a:r>
            <a:endParaRPr lang="en-US" sz="3200" dirty="0"/>
          </a:p>
        </p:txBody>
      </p:sp>
      <p:sp>
        <p:nvSpPr>
          <p:cNvPr id="3" name="Content Placeholder 2"/>
          <p:cNvSpPr>
            <a:spLocks noGrp="1"/>
          </p:cNvSpPr>
          <p:nvPr>
            <p:ph idx="1"/>
          </p:nvPr>
        </p:nvSpPr>
        <p:spPr>
          <a:xfrm>
            <a:off x="0" y="762000"/>
            <a:ext cx="9144000" cy="6096000"/>
          </a:xfrm>
          <a:solidFill>
            <a:schemeClr val="bg1"/>
          </a:solidFill>
        </p:spPr>
        <p:txBody>
          <a:bodyPr>
            <a:normAutofit/>
          </a:bodyPr>
          <a:lstStyle/>
          <a:p>
            <a:pPr marL="514350" lvl="0" indent="-514350">
              <a:spcBef>
                <a:spcPts val="0"/>
              </a:spcBef>
              <a:spcAft>
                <a:spcPts val="3000"/>
              </a:spcAft>
              <a:buFont typeface="+mj-lt"/>
              <a:buAutoNum type="arabicPeriod"/>
            </a:pPr>
            <a:r>
              <a:rPr lang="en-US" sz="2600" dirty="0"/>
              <a:t>Generally, </a:t>
            </a:r>
            <a:r>
              <a:rPr lang="en-US" sz="2600" dirty="0">
                <a:solidFill>
                  <a:srgbClr val="FF0000"/>
                </a:solidFill>
              </a:rPr>
              <a:t>the dividing line between plentiful and scarce data is whether a locality is within a Metropolitan Statistical Area </a:t>
            </a:r>
            <a:r>
              <a:rPr lang="en-US" sz="2600" dirty="0"/>
              <a:t>(</a:t>
            </a:r>
            <a:r>
              <a:rPr lang="en-US" sz="2600" dirty="0">
                <a:effectLst>
                  <a:glow rad="139700">
                    <a:schemeClr val="accent3">
                      <a:satMod val="175000"/>
                      <a:alpha val="40000"/>
                    </a:schemeClr>
                  </a:glow>
                </a:effectLst>
              </a:rPr>
              <a:t>MSA</a:t>
            </a:r>
            <a:r>
              <a:rPr lang="en-US" sz="2600" dirty="0"/>
              <a:t>) — see </a:t>
            </a:r>
            <a:r>
              <a:rPr lang="en-US" sz="2600" u="sng" dirty="0">
                <a:hlinkClick r:id="rId2"/>
              </a:rPr>
              <a:t>map</a:t>
            </a:r>
            <a:r>
              <a:rPr lang="en-US" sz="2600" dirty="0"/>
              <a:t> on the next slide. </a:t>
            </a:r>
          </a:p>
          <a:p>
            <a:pPr marL="514350" lvl="0" indent="-514350">
              <a:spcBef>
                <a:spcPts val="0"/>
              </a:spcBef>
              <a:spcAft>
                <a:spcPts val="3000"/>
              </a:spcAft>
              <a:buFont typeface="+mj-lt"/>
              <a:buAutoNum type="arabicPeriod"/>
            </a:pPr>
            <a:r>
              <a:rPr lang="en-US" sz="2600" dirty="0">
                <a:solidFill>
                  <a:srgbClr val="FF0000"/>
                </a:solidFill>
              </a:rPr>
              <a:t>However</a:t>
            </a:r>
            <a:r>
              <a:rPr lang="en-US" sz="2600" dirty="0"/>
              <a:t>, BLS’ </a:t>
            </a:r>
            <a:r>
              <a:rPr lang="en-US" sz="2600" u="sng" dirty="0">
                <a:hlinkClick r:id="rId3"/>
              </a:rPr>
              <a:t>Occupational Employment Statistics</a:t>
            </a:r>
            <a:r>
              <a:rPr lang="en-US" sz="2600" dirty="0"/>
              <a:t> (OES) program has data on more than 170 </a:t>
            </a:r>
            <a:r>
              <a:rPr lang="en-US" sz="2600" b="1" i="1" dirty="0"/>
              <a:t>non</a:t>
            </a:r>
            <a:r>
              <a:rPr lang="en-US" sz="2600" dirty="0"/>
              <a:t>-metro areas, and the Bureau’s </a:t>
            </a:r>
            <a:r>
              <a:rPr lang="en-US" sz="2600" u="sng" dirty="0">
                <a:hlinkClick r:id="rId4"/>
              </a:rPr>
              <a:t>Local Area Unemployment Statistics</a:t>
            </a:r>
            <a:r>
              <a:rPr lang="en-US" sz="2600" dirty="0"/>
              <a:t> program covers some 7,300 localities.  </a:t>
            </a:r>
          </a:p>
          <a:p>
            <a:pPr marL="514350" lvl="0" indent="-514350">
              <a:spcBef>
                <a:spcPts val="0"/>
              </a:spcBef>
              <a:spcAft>
                <a:spcPts val="3000"/>
              </a:spcAft>
              <a:buFont typeface="+mj-lt"/>
              <a:buAutoNum type="arabicPeriod"/>
            </a:pPr>
            <a:r>
              <a:rPr lang="en-US" sz="2600" dirty="0" smtClean="0"/>
              <a:t>The Agriculture Dept.’s (USDA) </a:t>
            </a:r>
            <a:r>
              <a:rPr lang="en-US" sz="2600" i="1" u="sng" dirty="0">
                <a:hlinkClick r:id="rId5"/>
              </a:rPr>
              <a:t>Atlas of Rural and Small-Town America</a:t>
            </a:r>
            <a:r>
              <a:rPr lang="en-US" sz="2600" dirty="0"/>
              <a:t> consolidates various data in one place.  </a:t>
            </a:r>
          </a:p>
          <a:p>
            <a:pPr marL="514350" lvl="0" indent="-514350">
              <a:spcBef>
                <a:spcPts val="0"/>
              </a:spcBef>
              <a:spcAft>
                <a:spcPts val="3000"/>
              </a:spcAft>
              <a:buFont typeface="+mj-lt"/>
              <a:buAutoNum type="arabicPeriod"/>
            </a:pPr>
            <a:r>
              <a:rPr lang="en-US" sz="2600" dirty="0"/>
              <a:t>The Census Bureau’s </a:t>
            </a:r>
            <a:r>
              <a:rPr lang="en-US" sz="2600" i="1" u="sng" dirty="0">
                <a:hlinkClick r:id="rId6"/>
              </a:rPr>
              <a:t>American Community Survey</a:t>
            </a:r>
            <a:r>
              <a:rPr lang="en-US" sz="2600" dirty="0"/>
              <a:t> covers the smallest localities, but </a:t>
            </a:r>
            <a:r>
              <a:rPr lang="en-US" sz="2600" dirty="0" smtClean="0"/>
              <a:t>only by </a:t>
            </a:r>
            <a:r>
              <a:rPr lang="en-US" sz="2600" dirty="0">
                <a:solidFill>
                  <a:srgbClr val="FF0000"/>
                </a:solidFill>
              </a:rPr>
              <a:t>combining 5 years of data</a:t>
            </a:r>
            <a:r>
              <a:rPr lang="en-US" sz="2600" dirty="0"/>
              <a:t>. </a:t>
            </a:r>
          </a:p>
        </p:txBody>
      </p:sp>
      <p:sp>
        <p:nvSpPr>
          <p:cNvPr id="4" name="Footer Placeholder 3"/>
          <p:cNvSpPr>
            <a:spLocks noGrp="1"/>
          </p:cNvSpPr>
          <p:nvPr>
            <p:ph type="ftr" sz="quarter" idx="11"/>
          </p:nvPr>
        </p:nvSpPr>
        <p:spPr/>
        <p:txBody>
          <a:bodyPr/>
          <a:lstStyle/>
          <a:p>
            <a:r>
              <a:rPr lang="en-US" smtClean="0">
                <a:solidFill>
                  <a:prstClr val="white"/>
                </a:solidFill>
              </a:rPr>
              <a:t>#</a:t>
            </a:r>
            <a:endParaRPr lang="en-US">
              <a:solidFill>
                <a:prstClr val="white"/>
              </a:solidFill>
            </a:endParaRPr>
          </a:p>
        </p:txBody>
      </p:sp>
      <p:sp>
        <p:nvSpPr>
          <p:cNvPr id="5" name="Slide Number Placeholder 4"/>
          <p:cNvSpPr>
            <a:spLocks noGrp="1"/>
          </p:cNvSpPr>
          <p:nvPr>
            <p:ph type="sldNum" sz="quarter" idx="12"/>
          </p:nvPr>
        </p:nvSpPr>
        <p:spPr/>
        <p:txBody>
          <a:bodyPr/>
          <a:lstStyle/>
          <a:p>
            <a:fld id="{01723B91-CE10-4F20-890A-0852E2246859}"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3918864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solidFill>
                  <a:prstClr val="white"/>
                </a:solidFill>
              </a:rPr>
              <a:t>#</a:t>
            </a:r>
            <a:endParaRPr lang="en-US">
              <a:solidFill>
                <a:prstClr val="white"/>
              </a:solidFill>
            </a:endParaRPr>
          </a:p>
        </p:txBody>
      </p:sp>
      <p:sp>
        <p:nvSpPr>
          <p:cNvPr id="5" name="Slide Number Placeholder 4"/>
          <p:cNvSpPr>
            <a:spLocks noGrp="1"/>
          </p:cNvSpPr>
          <p:nvPr>
            <p:ph type="sldNum" sz="quarter" idx="12"/>
          </p:nvPr>
        </p:nvSpPr>
        <p:spPr/>
        <p:txBody>
          <a:bodyPr/>
          <a:lstStyle/>
          <a:p>
            <a:fld id="{01723B91-CE10-4F20-890A-0852E2246859}" type="slidenum">
              <a:rPr lang="en-US" smtClean="0">
                <a:solidFill>
                  <a:prstClr val="black"/>
                </a:solidFill>
              </a:rPr>
              <a:pPr/>
              <a:t>19</a:t>
            </a:fld>
            <a:endParaRPr lang="en-US" dirty="0">
              <a:solidFill>
                <a:prstClr val="black"/>
              </a:solidFill>
            </a:endParaRPr>
          </a:p>
        </p:txBody>
      </p:sp>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579" t="13385" r="16847" b="1838"/>
          <a:stretch/>
        </p:blipFill>
        <p:spPr bwMode="auto">
          <a:xfrm>
            <a:off x="0" y="1"/>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ight Arrow 6"/>
          <p:cNvSpPr/>
          <p:nvPr/>
        </p:nvSpPr>
        <p:spPr>
          <a:xfrm rot="7261631">
            <a:off x="7745819" y="3315724"/>
            <a:ext cx="510361" cy="226551"/>
          </a:xfrm>
          <a:prstGeom prst="rightArrow">
            <a:avLst/>
          </a:prstGeom>
          <a:solidFill>
            <a:srgbClr val="FF000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8709554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66800"/>
            <a:ext cx="9144000" cy="5791200"/>
          </a:xfrm>
          <a:prstGeom prst="rect">
            <a:avLst/>
          </a:prstGeom>
        </p:spPr>
      </p:pic>
      <p:sp>
        <p:nvSpPr>
          <p:cNvPr id="2" name="Title 1"/>
          <p:cNvSpPr>
            <a:spLocks noGrp="1"/>
          </p:cNvSpPr>
          <p:nvPr>
            <p:ph type="title"/>
          </p:nvPr>
        </p:nvSpPr>
        <p:spPr/>
        <p:txBody>
          <a:bodyPr/>
          <a:lstStyle/>
          <a:p>
            <a:r>
              <a:rPr lang="en-US" dirty="0" smtClean="0"/>
              <a:t>Where are you?</a:t>
            </a:r>
            <a:endParaRPr lang="en-US" dirty="0"/>
          </a:p>
        </p:txBody>
      </p:sp>
      <p:sp>
        <p:nvSpPr>
          <p:cNvPr id="4" name="Slide Number Placeholder 3"/>
          <p:cNvSpPr>
            <a:spLocks noGrp="1"/>
          </p:cNvSpPr>
          <p:nvPr>
            <p:ph type="sldNum" sz="quarter" idx="12"/>
          </p:nvPr>
        </p:nvSpPr>
        <p:spPr/>
        <p:txBody>
          <a:bodyPr/>
          <a:lstStyle/>
          <a:p>
            <a:fld id="{01723B91-CE10-4F20-890A-0852E2246859}" type="slidenum">
              <a:rPr lang="en-US" smtClean="0"/>
              <a:pPr/>
              <a:t>2</a:t>
            </a:fld>
            <a:endParaRPr lang="en-US"/>
          </a:p>
        </p:txBody>
      </p:sp>
      <p:sp>
        <p:nvSpPr>
          <p:cNvPr id="5" name="Footer Placeholder 4"/>
          <p:cNvSpPr>
            <a:spLocks noGrp="1"/>
          </p:cNvSpPr>
          <p:nvPr>
            <p:ph type="ftr" sz="quarter" idx="11"/>
          </p:nvPr>
        </p:nvSpPr>
        <p:spPr/>
        <p:txBody>
          <a:bodyPr/>
          <a:lstStyle/>
          <a:p>
            <a:r>
              <a:rPr lang="en-US" smtClean="0"/>
              <a:t>#</a:t>
            </a:r>
            <a:endParaRPr lang="en-US"/>
          </a:p>
        </p:txBody>
      </p:sp>
      <p:sp>
        <p:nvSpPr>
          <p:cNvPr id="8" name="TextBox 7"/>
          <p:cNvSpPr txBox="1"/>
          <p:nvPr/>
        </p:nvSpPr>
        <p:spPr>
          <a:xfrm>
            <a:off x="1371600" y="685800"/>
            <a:ext cx="6324600" cy="338554"/>
          </a:xfrm>
          <a:prstGeom prst="rect">
            <a:avLst/>
          </a:prstGeom>
          <a:noFill/>
        </p:spPr>
        <p:txBody>
          <a:bodyPr wrap="square" rtlCol="0">
            <a:spAutoFit/>
          </a:bodyPr>
          <a:lstStyle/>
          <a:p>
            <a:pPr algn="ctr"/>
            <a:r>
              <a:rPr lang="en-US" sz="1600" b="1" i="1" dirty="0" smtClean="0">
                <a:solidFill>
                  <a:schemeClr val="bg1"/>
                </a:solidFill>
                <a:latin typeface="Arial" pitchFamily="34" charset="0"/>
                <a:cs typeface="Arial" pitchFamily="34" charset="0"/>
              </a:rPr>
              <a:t>Enter your location in the Chat window – lower left of screen</a:t>
            </a:r>
            <a:endParaRPr lang="en-US" sz="1600" b="1" i="1" dirty="0">
              <a:solidFill>
                <a:schemeClr val="bg1"/>
              </a:solidFill>
              <a:latin typeface="Arial" pitchFamily="34" charset="0"/>
              <a:cs typeface="Arial" pitchFamily="34" charset="0"/>
            </a:endParaRPr>
          </a:p>
        </p:txBody>
      </p:sp>
      <p:sp>
        <p:nvSpPr>
          <p:cNvPr id="9" name="Oval 8"/>
          <p:cNvSpPr/>
          <p:nvPr/>
        </p:nvSpPr>
        <p:spPr>
          <a:xfrm>
            <a:off x="8534400" y="6629400"/>
            <a:ext cx="3810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25318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a:bodyPr>
          <a:lstStyle/>
          <a:p>
            <a:r>
              <a:rPr lang="en-US" sz="3200" dirty="0">
                <a:effectLst/>
              </a:rPr>
              <a:t>Best </a:t>
            </a:r>
            <a:r>
              <a:rPr lang="en-US" sz="3200" dirty="0" smtClean="0">
                <a:effectLst/>
              </a:rPr>
              <a:t>Farmworker Data Sources </a:t>
            </a:r>
            <a:endParaRPr lang="en-US" sz="3200" dirty="0"/>
          </a:p>
        </p:txBody>
      </p:sp>
      <p:sp>
        <p:nvSpPr>
          <p:cNvPr id="3" name="Content Placeholder 2"/>
          <p:cNvSpPr>
            <a:spLocks noGrp="1"/>
          </p:cNvSpPr>
          <p:nvPr>
            <p:ph idx="1"/>
          </p:nvPr>
        </p:nvSpPr>
        <p:spPr>
          <a:xfrm>
            <a:off x="152400" y="1447800"/>
            <a:ext cx="8915400" cy="4876800"/>
          </a:xfrm>
        </p:spPr>
        <p:txBody>
          <a:bodyPr>
            <a:noAutofit/>
          </a:bodyPr>
          <a:lstStyle/>
          <a:p>
            <a:pPr marL="0" indent="0">
              <a:spcBef>
                <a:spcPts val="0"/>
              </a:spcBef>
              <a:spcAft>
                <a:spcPts val="1200"/>
              </a:spcAft>
              <a:buNone/>
            </a:pPr>
            <a:r>
              <a:rPr lang="en-US" sz="2800" dirty="0"/>
              <a:t>ETA’s </a:t>
            </a:r>
            <a:r>
              <a:rPr lang="en-US" sz="2800" i="1" u="sng" dirty="0">
                <a:hlinkClick r:id="rId2"/>
              </a:rPr>
              <a:t>Guide to State and Local Workforce Data</a:t>
            </a:r>
            <a:r>
              <a:rPr lang="en-US" sz="2800" dirty="0"/>
              <a:t> provides a </a:t>
            </a:r>
            <a:r>
              <a:rPr lang="en-US" sz="2800" dirty="0">
                <a:solidFill>
                  <a:srgbClr val="FF0000"/>
                </a:solidFill>
              </a:rPr>
              <a:t>one-stop location for farmworker data</a:t>
            </a:r>
            <a:r>
              <a:rPr lang="en-US" sz="2800" dirty="0"/>
              <a:t>, </a:t>
            </a:r>
            <a:r>
              <a:rPr lang="en-US" sz="2800" dirty="0" smtClean="0"/>
              <a:t>in the </a:t>
            </a:r>
            <a:r>
              <a:rPr lang="en-US" sz="2800" dirty="0">
                <a:solidFill>
                  <a:srgbClr val="FF0000"/>
                </a:solidFill>
              </a:rPr>
              <a:t>“</a:t>
            </a:r>
            <a:r>
              <a:rPr lang="en-US" sz="2800" dirty="0">
                <a:solidFill>
                  <a:srgbClr val="FF0000"/>
                </a:solidFill>
                <a:effectLst>
                  <a:glow rad="139700">
                    <a:schemeClr val="accent6">
                      <a:lumMod val="40000"/>
                      <a:lumOff val="60000"/>
                      <a:alpha val="50000"/>
                    </a:schemeClr>
                  </a:glow>
                </a:effectLst>
              </a:rPr>
              <a:t>Industry-Specific Sources</a:t>
            </a:r>
            <a:r>
              <a:rPr lang="en-US" sz="2800" dirty="0">
                <a:solidFill>
                  <a:srgbClr val="FF0000"/>
                </a:solidFill>
              </a:rPr>
              <a:t>”</a:t>
            </a:r>
            <a:r>
              <a:rPr lang="en-US" sz="2800" dirty="0"/>
              <a:t> section (see next slide).   In order of relevance, these are</a:t>
            </a:r>
          </a:p>
          <a:p>
            <a:pPr marL="914400" lvl="1" indent="-514350">
              <a:spcBef>
                <a:spcPts val="0"/>
              </a:spcBef>
              <a:spcAft>
                <a:spcPts val="2400"/>
              </a:spcAft>
              <a:buFont typeface="+mj-lt"/>
              <a:buAutoNum type="arabicPeriod"/>
            </a:pPr>
            <a:r>
              <a:rPr lang="en-US" sz="2400" dirty="0"/>
              <a:t>ETA’s </a:t>
            </a:r>
            <a:r>
              <a:rPr lang="en-US" sz="2400" u="sng" dirty="0">
                <a:hlinkClick r:id="rId3"/>
              </a:rPr>
              <a:t>National Agricultural Workers Survey</a:t>
            </a:r>
            <a:r>
              <a:rPr lang="en-US" sz="2400" dirty="0"/>
              <a:t> (NAWS), which provides a wealth of data on employment and other topics for migrant and seasonal farmworkers.  </a:t>
            </a:r>
          </a:p>
          <a:p>
            <a:pPr marL="914400" lvl="1" indent="-514350">
              <a:spcBef>
                <a:spcPts val="0"/>
              </a:spcBef>
              <a:spcAft>
                <a:spcPts val="2400"/>
              </a:spcAft>
              <a:buFont typeface="+mj-lt"/>
              <a:buAutoNum type="arabicPeriod"/>
            </a:pPr>
            <a:r>
              <a:rPr lang="en-US" sz="2400" dirty="0"/>
              <a:t>USDA’s </a:t>
            </a:r>
            <a:r>
              <a:rPr lang="en-US" sz="2400" u="sng" dirty="0">
                <a:hlinkClick r:id="rId4"/>
              </a:rPr>
              <a:t>Farm Labor Survey</a:t>
            </a:r>
            <a:r>
              <a:rPr lang="en-US" sz="2400" dirty="0"/>
              <a:t>. </a:t>
            </a:r>
          </a:p>
          <a:p>
            <a:pPr marL="914400" lvl="1" indent="-514350">
              <a:buFont typeface="+mj-lt"/>
              <a:buAutoNum type="arabicPeriod"/>
            </a:pPr>
            <a:r>
              <a:rPr lang="en-US" sz="2400" dirty="0"/>
              <a:t>The Census Bureau’s </a:t>
            </a:r>
            <a:r>
              <a:rPr lang="en-US" sz="2400" u="sng" dirty="0">
                <a:hlinkClick r:id="rId5"/>
              </a:rPr>
              <a:t>Census of Agriculture</a:t>
            </a:r>
            <a:r>
              <a:rPr lang="en-US" sz="2400" dirty="0"/>
              <a:t>.</a:t>
            </a:r>
            <a:r>
              <a:rPr lang="en-US" sz="2000" dirty="0"/>
              <a:t>  </a:t>
            </a:r>
          </a:p>
          <a:p>
            <a:endParaRPr lang="en-US" sz="2400" dirty="0"/>
          </a:p>
        </p:txBody>
      </p:sp>
      <p:sp>
        <p:nvSpPr>
          <p:cNvPr id="4" name="Footer Placeholder 3"/>
          <p:cNvSpPr>
            <a:spLocks noGrp="1"/>
          </p:cNvSpPr>
          <p:nvPr>
            <p:ph type="ftr" sz="quarter" idx="11"/>
          </p:nvPr>
        </p:nvSpPr>
        <p:spPr/>
        <p:txBody>
          <a:bodyPr/>
          <a:lstStyle/>
          <a:p>
            <a:r>
              <a:rPr lang="en-US" smtClean="0">
                <a:solidFill>
                  <a:prstClr val="white"/>
                </a:solidFill>
              </a:rPr>
              <a:t>#</a:t>
            </a:r>
            <a:endParaRPr lang="en-US">
              <a:solidFill>
                <a:prstClr val="white"/>
              </a:solidFill>
            </a:endParaRPr>
          </a:p>
        </p:txBody>
      </p:sp>
      <p:sp>
        <p:nvSpPr>
          <p:cNvPr id="5" name="Slide Number Placeholder 4"/>
          <p:cNvSpPr>
            <a:spLocks noGrp="1"/>
          </p:cNvSpPr>
          <p:nvPr>
            <p:ph type="sldNum" sz="quarter" idx="12"/>
          </p:nvPr>
        </p:nvSpPr>
        <p:spPr/>
        <p:txBody>
          <a:bodyPr/>
          <a:lstStyle/>
          <a:p>
            <a:fld id="{01723B91-CE10-4F20-890A-0852E2246859}"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6994469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609600"/>
          </a:xfrm>
        </p:spPr>
        <p:txBody>
          <a:bodyPr/>
          <a:lstStyle/>
          <a:p>
            <a:r>
              <a:rPr lang="en-US" dirty="0" smtClean="0"/>
              <a:t>Governmental  farmworker data </a:t>
            </a:r>
            <a:r>
              <a:rPr lang="en-US" dirty="0"/>
              <a:t>sources </a:t>
            </a:r>
          </a:p>
        </p:txBody>
      </p:sp>
      <p:sp>
        <p:nvSpPr>
          <p:cNvPr id="4" name="Rounded Rectangle 3"/>
          <p:cNvSpPr/>
          <p:nvPr/>
        </p:nvSpPr>
        <p:spPr>
          <a:xfrm>
            <a:off x="0" y="609600"/>
            <a:ext cx="8077200" cy="6248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C00000"/>
              </a:solidFill>
              <a:latin typeface="Tahoma" pitchFamily="34" charset="0"/>
            </a:endParaRPr>
          </a:p>
        </p:txBody>
      </p:sp>
      <p:sp>
        <p:nvSpPr>
          <p:cNvPr id="3" name="Slide Number Placeholder 2"/>
          <p:cNvSpPr>
            <a:spLocks noGrp="1"/>
          </p:cNvSpPr>
          <p:nvPr>
            <p:ph type="sldNum" sz="quarter" idx="12"/>
          </p:nvPr>
        </p:nvSpPr>
        <p:spPr/>
        <p:txBody>
          <a:bodyPr/>
          <a:lstStyle/>
          <a:p>
            <a:fld id="{01723B91-CE10-4F20-890A-0852E2246859}" type="slidenum">
              <a:rPr lang="en-US" smtClean="0">
                <a:solidFill>
                  <a:prstClr val="black"/>
                </a:solidFill>
              </a:rPr>
              <a:pPr/>
              <a:t>21</a:t>
            </a:fld>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white"/>
                </a:solidFill>
              </a:rPr>
              <a:t>#</a:t>
            </a:r>
            <a:endParaRPr lang="en-US">
              <a:solidFill>
                <a:prstClr val="white"/>
              </a:solidFill>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7" t="7310" r="39515" b="2242"/>
          <a:stretch/>
        </p:blipFill>
        <p:spPr bwMode="auto">
          <a:xfrm>
            <a:off x="0" y="514351"/>
            <a:ext cx="9144000" cy="6343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ight Arrow 6"/>
          <p:cNvSpPr/>
          <p:nvPr/>
        </p:nvSpPr>
        <p:spPr>
          <a:xfrm rot="7261631">
            <a:off x="659220" y="5802582"/>
            <a:ext cx="510361" cy="226551"/>
          </a:xfrm>
          <a:prstGeom prst="rightArrow">
            <a:avLst/>
          </a:prstGeom>
          <a:solidFill>
            <a:srgbClr val="FF000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8579163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noAutofit/>
          </a:bodyPr>
          <a:lstStyle/>
          <a:p>
            <a:r>
              <a:rPr lang="en-US" sz="3200" dirty="0" smtClean="0">
                <a:solidFill>
                  <a:srgbClr val="FF0000"/>
                </a:solidFill>
                <a:effectLst/>
              </a:rPr>
              <a:t>TASK 1</a:t>
            </a:r>
            <a:r>
              <a:rPr lang="en-US" sz="3200" dirty="0" smtClean="0">
                <a:effectLst/>
              </a:rPr>
              <a:t>: Which </a:t>
            </a:r>
            <a:r>
              <a:rPr lang="en-US" sz="3200" dirty="0">
                <a:effectLst/>
              </a:rPr>
              <a:t>Jobs Are </a:t>
            </a:r>
            <a:r>
              <a:rPr lang="en-US" sz="3200" dirty="0" smtClean="0">
                <a:effectLst/>
              </a:rPr>
              <a:t>Growing? </a:t>
            </a:r>
            <a:endParaRPr lang="en-US" sz="3200" dirty="0"/>
          </a:p>
        </p:txBody>
      </p:sp>
      <p:sp>
        <p:nvSpPr>
          <p:cNvPr id="3" name="Content Placeholder 2"/>
          <p:cNvSpPr>
            <a:spLocks noGrp="1"/>
          </p:cNvSpPr>
          <p:nvPr>
            <p:ph idx="1"/>
          </p:nvPr>
        </p:nvSpPr>
        <p:spPr>
          <a:xfrm>
            <a:off x="0" y="609600"/>
            <a:ext cx="9143999" cy="6248400"/>
          </a:xfrm>
          <a:solidFill>
            <a:schemeClr val="bg1"/>
          </a:solidFill>
        </p:spPr>
        <p:txBody>
          <a:bodyPr>
            <a:normAutofit/>
          </a:bodyPr>
          <a:lstStyle/>
          <a:p>
            <a:pPr marL="0" indent="0">
              <a:buNone/>
            </a:pPr>
            <a:endParaRPr lang="en-US" sz="200" dirty="0" smtClean="0"/>
          </a:p>
          <a:p>
            <a:pPr marL="0" indent="0">
              <a:spcBef>
                <a:spcPts val="0"/>
              </a:spcBef>
              <a:spcAft>
                <a:spcPts val="1200"/>
              </a:spcAft>
              <a:buNone/>
            </a:pPr>
            <a:r>
              <a:rPr lang="en-US" sz="2800" dirty="0" smtClean="0"/>
              <a:t>3 </a:t>
            </a:r>
            <a:r>
              <a:rPr lang="en-US" sz="2800" dirty="0"/>
              <a:t>types of sources </a:t>
            </a:r>
            <a:r>
              <a:rPr lang="en-US" sz="2800" dirty="0" smtClean="0"/>
              <a:t>are worth checking, </a:t>
            </a:r>
            <a:r>
              <a:rPr lang="en-US" sz="2800" dirty="0"/>
              <a:t>each </a:t>
            </a:r>
            <a:r>
              <a:rPr lang="en-US" sz="2800" dirty="0" smtClean="0"/>
              <a:t>with strengths </a:t>
            </a:r>
            <a:r>
              <a:rPr lang="en-US" sz="2800" dirty="0"/>
              <a:t>and </a:t>
            </a:r>
            <a:r>
              <a:rPr lang="en-US" sz="2800" dirty="0" smtClean="0"/>
              <a:t>weaknesses</a:t>
            </a:r>
            <a:r>
              <a:rPr lang="en-US" sz="2800" dirty="0"/>
              <a:t> </a:t>
            </a:r>
            <a:r>
              <a:rPr lang="en-US" sz="2800" dirty="0" smtClean="0"/>
              <a:t>— </a:t>
            </a:r>
            <a:r>
              <a:rPr lang="en-US" sz="2800" dirty="0" smtClean="0">
                <a:solidFill>
                  <a:srgbClr val="FF0000"/>
                </a:solidFill>
              </a:rPr>
              <a:t>examining all 3 supplies the surest foundation for decision-making</a:t>
            </a:r>
            <a:r>
              <a:rPr lang="en-US" sz="2800" dirty="0" smtClean="0"/>
              <a:t>. </a:t>
            </a:r>
            <a:endParaRPr lang="en-US" sz="2800" dirty="0"/>
          </a:p>
          <a:p>
            <a:pPr marL="514350" lvl="0" indent="-514350">
              <a:spcBef>
                <a:spcPts val="0"/>
              </a:spcBef>
              <a:spcAft>
                <a:spcPts val="2400"/>
              </a:spcAft>
              <a:buFont typeface="+mj-lt"/>
              <a:buAutoNum type="arabicPeriod"/>
            </a:pPr>
            <a:r>
              <a:rPr lang="en-US" sz="2400" dirty="0"/>
              <a:t>Examine </a:t>
            </a:r>
            <a:r>
              <a:rPr lang="en-US" sz="2400" dirty="0" smtClean="0">
                <a:solidFill>
                  <a:srgbClr val="FF0000"/>
                </a:solidFill>
              </a:rPr>
              <a:t>recent BLS trends for </a:t>
            </a:r>
            <a:r>
              <a:rPr lang="en-US" sz="2400" i="1" dirty="0" smtClean="0">
                <a:solidFill>
                  <a:srgbClr val="FF0000"/>
                </a:solidFill>
              </a:rPr>
              <a:t>industries</a:t>
            </a:r>
            <a:r>
              <a:rPr lang="en-US" sz="2400" dirty="0" smtClean="0"/>
              <a:t> </a:t>
            </a:r>
            <a:r>
              <a:rPr lang="en-US" sz="2400" dirty="0" smtClean="0">
                <a:solidFill>
                  <a:srgbClr val="FF0000"/>
                </a:solidFill>
              </a:rPr>
              <a:t>and </a:t>
            </a:r>
            <a:r>
              <a:rPr lang="en-US" sz="2400" i="1" dirty="0" smtClean="0">
                <a:solidFill>
                  <a:srgbClr val="FF0000"/>
                </a:solidFill>
              </a:rPr>
              <a:t>occupations</a:t>
            </a:r>
            <a:r>
              <a:rPr lang="en-US" sz="2400" dirty="0" smtClean="0"/>
              <a:t>, with ETA’s </a:t>
            </a:r>
            <a:r>
              <a:rPr lang="en-US" sz="2400" u="sng" dirty="0">
                <a:hlinkClick r:id="rId2"/>
              </a:rPr>
              <a:t>Using E-Tools to Identify Growing Industries</a:t>
            </a:r>
            <a:r>
              <a:rPr lang="en-US" sz="2400" dirty="0"/>
              <a:t> and </a:t>
            </a:r>
            <a:r>
              <a:rPr lang="en-US" sz="2400" u="sng" dirty="0">
                <a:hlinkClick r:id="rId3"/>
              </a:rPr>
              <a:t>Using E-Tools to Identify </a:t>
            </a:r>
            <a:r>
              <a:rPr lang="en-US" sz="2400" u="sng" dirty="0" smtClean="0">
                <a:hlinkClick r:id="rId3"/>
              </a:rPr>
              <a:t>Occupations</a:t>
            </a:r>
            <a:r>
              <a:rPr lang="en-US" sz="2400" dirty="0"/>
              <a:t> </a:t>
            </a:r>
            <a:r>
              <a:rPr lang="en-US" sz="2400" dirty="0" smtClean="0"/>
              <a:t>(with step-by-step instructions). </a:t>
            </a:r>
            <a:endParaRPr lang="en-US" sz="2400" dirty="0"/>
          </a:p>
          <a:p>
            <a:pPr marL="514350" lvl="0" indent="-514350">
              <a:spcBef>
                <a:spcPts val="0"/>
              </a:spcBef>
              <a:spcAft>
                <a:spcPts val="2400"/>
              </a:spcAft>
              <a:buFont typeface="+mj-lt"/>
              <a:buAutoNum type="arabicPeriod"/>
            </a:pPr>
            <a:r>
              <a:rPr lang="en-US" sz="2400" dirty="0" smtClean="0"/>
              <a:t>Review </a:t>
            </a:r>
            <a:r>
              <a:rPr lang="en-US" sz="2400" dirty="0">
                <a:solidFill>
                  <a:srgbClr val="FF0000"/>
                </a:solidFill>
              </a:rPr>
              <a:t>job vacancy </a:t>
            </a:r>
            <a:r>
              <a:rPr lang="en-US" sz="2400" dirty="0"/>
              <a:t>sources</a:t>
            </a:r>
            <a:r>
              <a:rPr lang="en-US" sz="2400" dirty="0" smtClean="0">
                <a:solidFill>
                  <a:srgbClr val="FF0000"/>
                </a:solidFill>
              </a:rPr>
              <a:t> </a:t>
            </a:r>
            <a:r>
              <a:rPr lang="en-US" sz="2400" dirty="0" smtClean="0"/>
              <a:t>to track job openings and the ratio </a:t>
            </a:r>
            <a:r>
              <a:rPr lang="en-US" sz="2400" dirty="0"/>
              <a:t>of unemployed job </a:t>
            </a:r>
            <a:r>
              <a:rPr lang="en-US" sz="2400" dirty="0" smtClean="0"/>
              <a:t>seekers </a:t>
            </a:r>
            <a:r>
              <a:rPr lang="en-US" sz="2400" dirty="0"/>
              <a:t>per </a:t>
            </a:r>
            <a:r>
              <a:rPr lang="en-US" sz="2400" dirty="0" smtClean="0"/>
              <a:t>opening.  </a:t>
            </a:r>
            <a:r>
              <a:rPr lang="en-US" sz="2400" dirty="0"/>
              <a:t>BLS </a:t>
            </a:r>
            <a:r>
              <a:rPr lang="en-US" sz="2400" u="sng" dirty="0">
                <a:hlinkClick r:id="rId4"/>
              </a:rPr>
              <a:t>JOLTS</a:t>
            </a:r>
            <a:r>
              <a:rPr lang="en-US" sz="2400" dirty="0"/>
              <a:t> </a:t>
            </a:r>
            <a:r>
              <a:rPr lang="en-US" sz="2400" dirty="0" smtClean="0"/>
              <a:t>tracks </a:t>
            </a:r>
            <a:r>
              <a:rPr lang="en-US" sz="2400" i="1" dirty="0" smtClean="0"/>
              <a:t>industry </a:t>
            </a:r>
            <a:r>
              <a:rPr lang="en-US" sz="2400" dirty="0" smtClean="0"/>
              <a:t>openings, </a:t>
            </a:r>
            <a:r>
              <a:rPr lang="en-US" sz="2400" dirty="0"/>
              <a:t>and </a:t>
            </a:r>
            <a:r>
              <a:rPr lang="en-US" sz="2400" u="sng" dirty="0">
                <a:hlinkClick r:id="rId5"/>
              </a:rPr>
              <a:t>HWOL</a:t>
            </a:r>
            <a:r>
              <a:rPr lang="en-US" sz="2400" dirty="0"/>
              <a:t> tracks </a:t>
            </a:r>
            <a:r>
              <a:rPr lang="en-US" sz="2400" i="1" dirty="0" smtClean="0"/>
              <a:t>occupational </a:t>
            </a:r>
            <a:r>
              <a:rPr lang="en-US" sz="2400" dirty="0" smtClean="0"/>
              <a:t>openings.  </a:t>
            </a:r>
            <a:endParaRPr lang="en-US" sz="2400" dirty="0"/>
          </a:p>
          <a:p>
            <a:pPr marL="514350" lvl="0" indent="-514350">
              <a:buFont typeface="+mj-lt"/>
              <a:buAutoNum type="arabicPeriod"/>
            </a:pPr>
            <a:r>
              <a:rPr lang="en-US" sz="2400" dirty="0" smtClean="0"/>
              <a:t>Analyze </a:t>
            </a:r>
            <a:r>
              <a:rPr lang="en-US" sz="2400" dirty="0" smtClean="0">
                <a:solidFill>
                  <a:srgbClr val="FF0000"/>
                </a:solidFill>
              </a:rPr>
              <a:t>projections</a:t>
            </a:r>
            <a:r>
              <a:rPr lang="en-US" sz="2400" dirty="0" smtClean="0"/>
              <a:t>:  </a:t>
            </a:r>
            <a:r>
              <a:rPr lang="en-US" sz="2400" u="sng" dirty="0">
                <a:hlinkClick r:id="rId6"/>
              </a:rPr>
              <a:t>industry and/or occupational </a:t>
            </a:r>
            <a:r>
              <a:rPr lang="en-US" sz="2400" u="sng" dirty="0">
                <a:solidFill>
                  <a:srgbClr val="FF0000"/>
                </a:solidFill>
                <a:hlinkClick r:id="rId6"/>
              </a:rPr>
              <a:t>projections</a:t>
            </a:r>
            <a:r>
              <a:rPr lang="en-US" sz="2400" dirty="0">
                <a:solidFill>
                  <a:srgbClr val="FF0000"/>
                </a:solidFill>
              </a:rPr>
              <a:t> </a:t>
            </a:r>
            <a:r>
              <a:rPr lang="en-US" sz="2400" dirty="0"/>
              <a:t>for the short- (usually 2 years) or long-term (10 years) future.    </a:t>
            </a:r>
          </a:p>
        </p:txBody>
      </p:sp>
      <p:sp>
        <p:nvSpPr>
          <p:cNvPr id="4" name="Footer Placeholder 3"/>
          <p:cNvSpPr>
            <a:spLocks noGrp="1"/>
          </p:cNvSpPr>
          <p:nvPr>
            <p:ph type="ftr" sz="quarter" idx="11"/>
          </p:nvPr>
        </p:nvSpPr>
        <p:spPr/>
        <p:txBody>
          <a:bodyPr/>
          <a:lstStyle/>
          <a:p>
            <a:r>
              <a:rPr lang="en-US" smtClean="0">
                <a:solidFill>
                  <a:prstClr val="white"/>
                </a:solidFill>
              </a:rPr>
              <a:t>#</a:t>
            </a:r>
            <a:endParaRPr lang="en-US">
              <a:solidFill>
                <a:prstClr val="white"/>
              </a:solidFill>
            </a:endParaRPr>
          </a:p>
        </p:txBody>
      </p:sp>
      <p:sp>
        <p:nvSpPr>
          <p:cNvPr id="5" name="Slide Number Placeholder 4"/>
          <p:cNvSpPr>
            <a:spLocks noGrp="1"/>
          </p:cNvSpPr>
          <p:nvPr>
            <p:ph type="sldNum" sz="quarter" idx="12"/>
          </p:nvPr>
        </p:nvSpPr>
        <p:spPr/>
        <p:txBody>
          <a:bodyPr/>
          <a:lstStyle/>
          <a:p>
            <a:fld id="{01723B91-CE10-4F20-890A-0852E2246859}"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9030750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rmAutofit/>
          </a:bodyPr>
          <a:lstStyle/>
          <a:p>
            <a:r>
              <a:rPr lang="en-US" sz="3100" dirty="0" smtClean="0">
                <a:solidFill>
                  <a:srgbClr val="FFFF00"/>
                </a:solidFill>
                <a:effectLst/>
              </a:rPr>
              <a:t>Source 1</a:t>
            </a:r>
            <a:r>
              <a:rPr lang="en-US" sz="3100" dirty="0" smtClean="0">
                <a:effectLst/>
              </a:rPr>
              <a:t>: Industry </a:t>
            </a:r>
            <a:r>
              <a:rPr lang="en-US" sz="3100" dirty="0">
                <a:effectLst/>
              </a:rPr>
              <a:t>and Occupational Employment </a:t>
            </a:r>
            <a:r>
              <a:rPr lang="en-US" sz="3100" dirty="0" smtClean="0">
                <a:effectLst/>
              </a:rPr>
              <a:t>Trends</a:t>
            </a:r>
            <a:endParaRPr lang="en-US" sz="3100" dirty="0"/>
          </a:p>
        </p:txBody>
      </p:sp>
      <p:sp>
        <p:nvSpPr>
          <p:cNvPr id="3" name="Content Placeholder 2"/>
          <p:cNvSpPr>
            <a:spLocks noGrp="1"/>
          </p:cNvSpPr>
          <p:nvPr>
            <p:ph idx="1"/>
          </p:nvPr>
        </p:nvSpPr>
        <p:spPr>
          <a:xfrm>
            <a:off x="76200" y="1143000"/>
            <a:ext cx="9067800" cy="5715000"/>
          </a:xfrm>
        </p:spPr>
        <p:txBody>
          <a:bodyPr>
            <a:normAutofit/>
          </a:bodyPr>
          <a:lstStyle/>
          <a:p>
            <a:pPr marL="0" indent="0">
              <a:spcBef>
                <a:spcPts val="0"/>
              </a:spcBef>
              <a:spcAft>
                <a:spcPts val="1200"/>
              </a:spcAft>
              <a:buNone/>
            </a:pPr>
            <a:r>
              <a:rPr lang="en-US" sz="2400" b="1" i="1" dirty="0" smtClean="0">
                <a:solidFill>
                  <a:srgbClr val="FF0000"/>
                </a:solidFill>
              </a:rPr>
              <a:t>Advantages</a:t>
            </a:r>
            <a:r>
              <a:rPr lang="en-US" sz="2000" b="1" i="1" dirty="0" smtClean="0">
                <a:solidFill>
                  <a:srgbClr val="FF0000"/>
                </a:solidFill>
              </a:rPr>
              <a:t> </a:t>
            </a:r>
            <a:endParaRPr lang="en-US" sz="2000" dirty="0">
              <a:solidFill>
                <a:srgbClr val="FF0000"/>
              </a:solidFill>
            </a:endParaRPr>
          </a:p>
          <a:p>
            <a:pPr marL="514350" lvl="0" indent="-514350">
              <a:spcBef>
                <a:spcPts val="0"/>
              </a:spcBef>
              <a:spcAft>
                <a:spcPts val="1800"/>
              </a:spcAft>
              <a:buFont typeface="+mj-lt"/>
              <a:buAutoNum type="arabicPeriod"/>
            </a:pPr>
            <a:r>
              <a:rPr lang="en-US" sz="2200" dirty="0"/>
              <a:t>This provides the most concrete evidence available. </a:t>
            </a:r>
          </a:p>
          <a:p>
            <a:pPr marL="514350" lvl="0" indent="-514350">
              <a:spcBef>
                <a:spcPts val="0"/>
              </a:spcBef>
              <a:spcAft>
                <a:spcPts val="3000"/>
              </a:spcAft>
              <a:buFont typeface="+mj-lt"/>
              <a:buAutoNum type="arabicPeriod"/>
            </a:pPr>
            <a:r>
              <a:rPr lang="en-US" sz="2200" dirty="0"/>
              <a:t>Industry data are available on a monthly basis, with only a short time lag.  </a:t>
            </a:r>
          </a:p>
          <a:p>
            <a:pPr marL="0" indent="0">
              <a:spcBef>
                <a:spcPts val="0"/>
              </a:spcBef>
              <a:spcAft>
                <a:spcPts val="1200"/>
              </a:spcAft>
              <a:buNone/>
            </a:pPr>
            <a:r>
              <a:rPr lang="en-US" sz="2400" dirty="0"/>
              <a:t> </a:t>
            </a:r>
            <a:r>
              <a:rPr lang="en-US" sz="2400" b="1" i="1" dirty="0" smtClean="0">
                <a:solidFill>
                  <a:srgbClr val="FF0000"/>
                </a:solidFill>
              </a:rPr>
              <a:t>Disadvantages </a:t>
            </a:r>
            <a:endParaRPr lang="en-US" sz="2400" dirty="0">
              <a:solidFill>
                <a:srgbClr val="FF0000"/>
              </a:solidFill>
            </a:endParaRPr>
          </a:p>
          <a:p>
            <a:pPr marL="514350" lvl="0" indent="-514350">
              <a:spcBef>
                <a:spcPts val="0"/>
              </a:spcBef>
              <a:spcAft>
                <a:spcPts val="1800"/>
              </a:spcAft>
              <a:buFont typeface="+mj-lt"/>
              <a:buAutoNum type="arabicPeriod"/>
            </a:pPr>
            <a:r>
              <a:rPr lang="en-US" sz="2200" dirty="0" smtClean="0"/>
              <a:t>Detailed occupational </a:t>
            </a:r>
            <a:r>
              <a:rPr lang="en-US" sz="2200" dirty="0"/>
              <a:t>data are only available annually, and to analyze historical trends only every </a:t>
            </a:r>
            <a:r>
              <a:rPr lang="en-US" sz="2200" b="1" i="1" dirty="0"/>
              <a:t>fourth</a:t>
            </a:r>
            <a:r>
              <a:rPr lang="en-US" sz="2200" dirty="0"/>
              <a:t> year can be </a:t>
            </a:r>
            <a:r>
              <a:rPr lang="en-US" sz="2200" dirty="0" smtClean="0"/>
              <a:t>used (because the sample combines 3 years).</a:t>
            </a:r>
            <a:endParaRPr lang="en-US" sz="2200" dirty="0"/>
          </a:p>
          <a:p>
            <a:pPr marL="514350" lvl="0" indent="-514350">
              <a:spcBef>
                <a:spcPts val="0"/>
              </a:spcBef>
              <a:spcAft>
                <a:spcPts val="1800"/>
              </a:spcAft>
              <a:buFont typeface="+mj-lt"/>
              <a:buAutoNum type="arabicPeriod"/>
            </a:pPr>
            <a:r>
              <a:rPr lang="en-US" sz="2200" dirty="0"/>
              <a:t>Obtaining these data requires more work than </a:t>
            </a:r>
            <a:r>
              <a:rPr lang="en-US" sz="2200" dirty="0" smtClean="0"/>
              <a:t>for other </a:t>
            </a:r>
            <a:r>
              <a:rPr lang="en-US" sz="2200" dirty="0"/>
              <a:t>sources.  </a:t>
            </a:r>
            <a:r>
              <a:rPr lang="en-US" sz="2200" dirty="0" smtClean="0"/>
              <a:t>Two steps are necessary to analyze industry data, then an analysis of occupations within the industries you target.  </a:t>
            </a:r>
            <a:endParaRPr lang="en-US" sz="2200" dirty="0"/>
          </a:p>
          <a:p>
            <a:endParaRPr lang="en-US" sz="2000" dirty="0"/>
          </a:p>
        </p:txBody>
      </p:sp>
      <p:sp>
        <p:nvSpPr>
          <p:cNvPr id="4" name="Footer Placeholder 3"/>
          <p:cNvSpPr>
            <a:spLocks noGrp="1"/>
          </p:cNvSpPr>
          <p:nvPr>
            <p:ph type="ftr" sz="quarter" idx="11"/>
          </p:nvPr>
        </p:nvSpPr>
        <p:spPr/>
        <p:txBody>
          <a:bodyPr/>
          <a:lstStyle/>
          <a:p>
            <a:r>
              <a:rPr lang="en-US" smtClean="0">
                <a:solidFill>
                  <a:prstClr val="white"/>
                </a:solidFill>
              </a:rPr>
              <a:t>#</a:t>
            </a:r>
            <a:endParaRPr lang="en-US">
              <a:solidFill>
                <a:prstClr val="white"/>
              </a:solidFill>
            </a:endParaRPr>
          </a:p>
        </p:txBody>
      </p:sp>
      <p:sp>
        <p:nvSpPr>
          <p:cNvPr id="5" name="Slide Number Placeholder 4"/>
          <p:cNvSpPr>
            <a:spLocks noGrp="1"/>
          </p:cNvSpPr>
          <p:nvPr>
            <p:ph type="sldNum" sz="quarter" idx="12"/>
          </p:nvPr>
        </p:nvSpPr>
        <p:spPr/>
        <p:txBody>
          <a:bodyPr/>
          <a:lstStyle/>
          <a:p>
            <a:fld id="{01723B91-CE10-4F20-890A-0852E2246859}"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0525410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a:bodyPr>
          <a:lstStyle/>
          <a:p>
            <a:r>
              <a:rPr lang="en-US" sz="3200" dirty="0">
                <a:solidFill>
                  <a:srgbClr val="FFFF00"/>
                </a:solidFill>
                <a:effectLst/>
              </a:rPr>
              <a:t>Source </a:t>
            </a:r>
            <a:r>
              <a:rPr lang="en-US" sz="3200" dirty="0" smtClean="0">
                <a:solidFill>
                  <a:srgbClr val="FFFF00"/>
                </a:solidFill>
                <a:effectLst/>
              </a:rPr>
              <a:t>2</a:t>
            </a:r>
            <a:r>
              <a:rPr lang="en-US" sz="3200" dirty="0" smtClean="0">
                <a:effectLst/>
              </a:rPr>
              <a:t>: Job vacancies</a:t>
            </a:r>
            <a:endParaRPr lang="en-US" sz="3200" dirty="0"/>
          </a:p>
        </p:txBody>
      </p:sp>
      <p:sp>
        <p:nvSpPr>
          <p:cNvPr id="3" name="Content Placeholder 2"/>
          <p:cNvSpPr>
            <a:spLocks noGrp="1"/>
          </p:cNvSpPr>
          <p:nvPr>
            <p:ph idx="1"/>
          </p:nvPr>
        </p:nvSpPr>
        <p:spPr>
          <a:xfrm>
            <a:off x="0" y="609600"/>
            <a:ext cx="9144000" cy="6248400"/>
          </a:xfrm>
          <a:solidFill>
            <a:schemeClr val="bg1"/>
          </a:solidFill>
        </p:spPr>
        <p:txBody>
          <a:bodyPr>
            <a:normAutofit/>
          </a:bodyPr>
          <a:lstStyle/>
          <a:p>
            <a:pPr marL="0" indent="0">
              <a:spcBef>
                <a:spcPts val="0"/>
              </a:spcBef>
              <a:spcAft>
                <a:spcPts val="1800"/>
              </a:spcAft>
              <a:buNone/>
            </a:pPr>
            <a:r>
              <a:rPr lang="en-US" sz="2800" dirty="0" smtClean="0"/>
              <a:t>There </a:t>
            </a:r>
            <a:r>
              <a:rPr lang="en-US" sz="2800" dirty="0"/>
              <a:t>are 2 main sources of job vacancy (or job openings) data:  BLS </a:t>
            </a:r>
            <a:r>
              <a:rPr lang="en-US" sz="2800" u="sng" dirty="0">
                <a:hlinkClick r:id="rId2"/>
              </a:rPr>
              <a:t>JOLTS</a:t>
            </a:r>
            <a:r>
              <a:rPr lang="en-US" sz="2800" dirty="0"/>
              <a:t> and the private sector Conference Board’s </a:t>
            </a:r>
            <a:r>
              <a:rPr lang="en-US" sz="2800" u="sng" dirty="0">
                <a:hlinkClick r:id="rId3"/>
              </a:rPr>
              <a:t>HWOL</a:t>
            </a:r>
            <a:r>
              <a:rPr lang="en-US" sz="2800" dirty="0"/>
              <a:t>.  </a:t>
            </a:r>
          </a:p>
          <a:p>
            <a:pPr lvl="0">
              <a:spcBef>
                <a:spcPts val="0"/>
              </a:spcBef>
              <a:spcAft>
                <a:spcPts val="3000"/>
              </a:spcAft>
            </a:pPr>
            <a:r>
              <a:rPr lang="en-US" sz="2400" b="1" dirty="0" smtClean="0"/>
              <a:t>JOLTS</a:t>
            </a:r>
            <a:r>
              <a:rPr lang="en-US" sz="2400" dirty="0" smtClean="0"/>
              <a:t> </a:t>
            </a:r>
            <a:r>
              <a:rPr lang="en-US" sz="2400" dirty="0"/>
              <a:t>supplies </a:t>
            </a:r>
            <a:r>
              <a:rPr lang="en-US" sz="2400" dirty="0">
                <a:solidFill>
                  <a:srgbClr val="FF0000"/>
                </a:solidFill>
              </a:rPr>
              <a:t>industry</a:t>
            </a:r>
            <a:r>
              <a:rPr lang="en-US" sz="2400" dirty="0"/>
              <a:t> job </a:t>
            </a:r>
            <a:r>
              <a:rPr lang="en-US" sz="2400" dirty="0" smtClean="0"/>
              <a:t>vacancy data, </a:t>
            </a:r>
            <a:r>
              <a:rPr lang="en-US" sz="2400" dirty="0"/>
              <a:t>but only </a:t>
            </a:r>
            <a:r>
              <a:rPr lang="en-US" sz="2400" dirty="0" smtClean="0"/>
              <a:t>nationally and </a:t>
            </a:r>
            <a:r>
              <a:rPr lang="en-US" sz="2400" dirty="0"/>
              <a:t>for 4 regions (Northeast, South, Midwest, and West).  JOLTS also </a:t>
            </a:r>
            <a:r>
              <a:rPr lang="en-US" sz="2400" dirty="0" smtClean="0"/>
              <a:t>tabulates total </a:t>
            </a:r>
            <a:r>
              <a:rPr lang="en-US" sz="2400" dirty="0"/>
              <a:t>employment, hires, quits, layoffs &amp; discharges, and other separations.  </a:t>
            </a:r>
          </a:p>
          <a:p>
            <a:pPr lvl="0">
              <a:spcBef>
                <a:spcPts val="0"/>
              </a:spcBef>
              <a:spcAft>
                <a:spcPts val="3000"/>
              </a:spcAft>
            </a:pPr>
            <a:r>
              <a:rPr lang="en-US" sz="2400" b="1" dirty="0"/>
              <a:t>Help-Wanted OnLine</a:t>
            </a:r>
            <a:r>
              <a:rPr lang="en-US" sz="2400" dirty="0"/>
              <a:t> consolidates data for </a:t>
            </a:r>
            <a:r>
              <a:rPr lang="en-US" sz="2400" i="1" dirty="0"/>
              <a:t>online job vacancies only</a:t>
            </a:r>
            <a:r>
              <a:rPr lang="en-US" sz="2400" dirty="0"/>
              <a:t>, by </a:t>
            </a:r>
            <a:r>
              <a:rPr lang="en-US" sz="2400" dirty="0">
                <a:solidFill>
                  <a:srgbClr val="FF0000"/>
                </a:solidFill>
              </a:rPr>
              <a:t>occupation</a:t>
            </a:r>
            <a:r>
              <a:rPr lang="en-US" sz="2400" dirty="0"/>
              <a:t>, </a:t>
            </a:r>
            <a:r>
              <a:rPr lang="en-US" sz="2400" dirty="0" smtClean="0"/>
              <a:t>for the nation, states, </a:t>
            </a:r>
            <a:r>
              <a:rPr lang="en-US" sz="2400" dirty="0"/>
              <a:t>and </a:t>
            </a:r>
            <a:r>
              <a:rPr lang="en-US" sz="2400" dirty="0" smtClean="0"/>
              <a:t>52 </a:t>
            </a:r>
            <a:r>
              <a:rPr lang="en-US" sz="2400" dirty="0"/>
              <a:t>MSAs.  More geographically-detailed data are available in real time, for a fee. </a:t>
            </a:r>
            <a:endParaRPr lang="en-US" sz="2400" dirty="0" smtClean="0"/>
          </a:p>
          <a:p>
            <a:pPr lvl="0">
              <a:spcBef>
                <a:spcPts val="0"/>
              </a:spcBef>
              <a:spcAft>
                <a:spcPts val="3000"/>
              </a:spcAft>
            </a:pPr>
            <a:r>
              <a:rPr lang="en-US" sz="2400" dirty="0" smtClean="0"/>
              <a:t>About a fifth of the </a:t>
            </a:r>
            <a:r>
              <a:rPr lang="en-US" sz="2400" b="1" dirty="0" smtClean="0"/>
              <a:t>states</a:t>
            </a:r>
            <a:r>
              <a:rPr lang="en-US" sz="2400" dirty="0" smtClean="0"/>
              <a:t> have their own job vacancy surveys. </a:t>
            </a:r>
          </a:p>
          <a:p>
            <a:pPr lvl="0"/>
            <a:endParaRPr lang="en-US" sz="2800" dirty="0"/>
          </a:p>
          <a:p>
            <a:endParaRPr lang="en-US" sz="2800" dirty="0"/>
          </a:p>
        </p:txBody>
      </p:sp>
      <p:sp>
        <p:nvSpPr>
          <p:cNvPr id="4" name="Footer Placeholder 3"/>
          <p:cNvSpPr>
            <a:spLocks noGrp="1"/>
          </p:cNvSpPr>
          <p:nvPr>
            <p:ph type="ftr" sz="quarter" idx="11"/>
          </p:nvPr>
        </p:nvSpPr>
        <p:spPr/>
        <p:txBody>
          <a:bodyPr/>
          <a:lstStyle/>
          <a:p>
            <a:r>
              <a:rPr lang="en-US" smtClean="0">
                <a:solidFill>
                  <a:prstClr val="white"/>
                </a:solidFill>
              </a:rPr>
              <a:t>#</a:t>
            </a:r>
            <a:endParaRPr lang="en-US">
              <a:solidFill>
                <a:prstClr val="white"/>
              </a:solidFill>
            </a:endParaRPr>
          </a:p>
        </p:txBody>
      </p:sp>
      <p:sp>
        <p:nvSpPr>
          <p:cNvPr id="5" name="Slide Number Placeholder 4"/>
          <p:cNvSpPr>
            <a:spLocks noGrp="1"/>
          </p:cNvSpPr>
          <p:nvPr>
            <p:ph type="sldNum" sz="quarter" idx="12"/>
          </p:nvPr>
        </p:nvSpPr>
        <p:spPr/>
        <p:txBody>
          <a:bodyPr/>
          <a:lstStyle/>
          <a:p>
            <a:fld id="{01723B91-CE10-4F20-890A-0852E2246859}"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30156311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normAutofit fontScale="90000"/>
          </a:bodyPr>
          <a:lstStyle/>
          <a:p>
            <a:r>
              <a:rPr lang="en-US" sz="3000" dirty="0">
                <a:effectLst/>
              </a:rPr>
              <a:t>Job </a:t>
            </a:r>
            <a:r>
              <a:rPr lang="en-US" sz="3000" dirty="0" smtClean="0">
                <a:effectLst/>
              </a:rPr>
              <a:t>Vacancies: Pro’s </a:t>
            </a:r>
            <a:r>
              <a:rPr lang="en-US" sz="3000" dirty="0">
                <a:effectLst/>
              </a:rPr>
              <a:t>and </a:t>
            </a:r>
            <a:r>
              <a:rPr lang="en-US" sz="3000" dirty="0" smtClean="0">
                <a:effectLst/>
              </a:rPr>
              <a:t>Con’s </a:t>
            </a:r>
            <a:endParaRPr lang="en-US" sz="3000" dirty="0"/>
          </a:p>
        </p:txBody>
      </p:sp>
      <p:sp>
        <p:nvSpPr>
          <p:cNvPr id="3" name="Content Placeholder 2"/>
          <p:cNvSpPr>
            <a:spLocks noGrp="1"/>
          </p:cNvSpPr>
          <p:nvPr>
            <p:ph idx="1"/>
          </p:nvPr>
        </p:nvSpPr>
        <p:spPr>
          <a:xfrm>
            <a:off x="0" y="609600"/>
            <a:ext cx="9144000" cy="5943600"/>
          </a:xfrm>
          <a:solidFill>
            <a:schemeClr val="bg1"/>
          </a:solidFill>
        </p:spPr>
        <p:txBody>
          <a:bodyPr>
            <a:normAutofit/>
          </a:bodyPr>
          <a:lstStyle/>
          <a:p>
            <a:pPr marL="0" indent="0">
              <a:spcBef>
                <a:spcPts val="400"/>
              </a:spcBef>
              <a:spcAft>
                <a:spcPts val="400"/>
              </a:spcAft>
              <a:buNone/>
            </a:pPr>
            <a:endParaRPr lang="en-US" sz="100" b="1" i="1" dirty="0" smtClean="0">
              <a:solidFill>
                <a:srgbClr val="00B050"/>
              </a:solidFill>
            </a:endParaRPr>
          </a:p>
          <a:p>
            <a:pPr marL="0" indent="0">
              <a:spcBef>
                <a:spcPts val="0"/>
              </a:spcBef>
              <a:spcAft>
                <a:spcPts val="1200"/>
              </a:spcAft>
              <a:buNone/>
            </a:pPr>
            <a:r>
              <a:rPr lang="en-US" sz="2000" b="1" i="1" dirty="0" smtClean="0">
                <a:solidFill>
                  <a:srgbClr val="00B050"/>
                </a:solidFill>
              </a:rPr>
              <a:t>Advantages </a:t>
            </a:r>
            <a:endParaRPr lang="en-US" sz="2000" dirty="0">
              <a:solidFill>
                <a:srgbClr val="00B050"/>
              </a:solidFill>
            </a:endParaRPr>
          </a:p>
          <a:p>
            <a:pPr lvl="0">
              <a:spcBef>
                <a:spcPts val="0"/>
              </a:spcBef>
              <a:spcAft>
                <a:spcPts val="1800"/>
              </a:spcAft>
            </a:pPr>
            <a:r>
              <a:rPr lang="en-US" sz="1800" dirty="0" smtClean="0"/>
              <a:t>Counts documented </a:t>
            </a:r>
            <a:r>
              <a:rPr lang="en-US" sz="1800" dirty="0"/>
              <a:t>job openings, the </a:t>
            </a:r>
            <a:r>
              <a:rPr lang="en-US" sz="1800" dirty="0">
                <a:solidFill>
                  <a:srgbClr val="FF0000"/>
                </a:solidFill>
              </a:rPr>
              <a:t>best possible measure of employer demand </a:t>
            </a:r>
            <a:r>
              <a:rPr lang="en-US" sz="1800" dirty="0"/>
              <a:t>for specific types of work. </a:t>
            </a:r>
          </a:p>
          <a:p>
            <a:pPr lvl="0">
              <a:spcBef>
                <a:spcPts val="0"/>
              </a:spcBef>
              <a:spcAft>
                <a:spcPts val="1800"/>
              </a:spcAft>
            </a:pPr>
            <a:r>
              <a:rPr lang="en-US" sz="1800" dirty="0"/>
              <a:t>Can be matched with BLS unemployment data, to </a:t>
            </a:r>
            <a:r>
              <a:rPr lang="en-US" sz="1800" dirty="0">
                <a:solidFill>
                  <a:srgbClr val="FF0000"/>
                </a:solidFill>
              </a:rPr>
              <a:t>calculate the ratio of unemployed job seekers per job opening</a:t>
            </a:r>
            <a:r>
              <a:rPr lang="en-US" sz="1800" dirty="0"/>
              <a:t>.  </a:t>
            </a:r>
          </a:p>
          <a:p>
            <a:pPr lvl="0">
              <a:spcBef>
                <a:spcPts val="0"/>
              </a:spcBef>
              <a:spcAft>
                <a:spcPts val="2400"/>
              </a:spcAft>
            </a:pPr>
            <a:r>
              <a:rPr lang="en-US" sz="1800" dirty="0" smtClean="0"/>
              <a:t>Insight into the </a:t>
            </a:r>
            <a:r>
              <a:rPr lang="en-US" sz="1800" dirty="0"/>
              <a:t>extent and persistence of </a:t>
            </a:r>
            <a:r>
              <a:rPr lang="en-US" sz="1800" dirty="0">
                <a:solidFill>
                  <a:srgbClr val="FF0000"/>
                </a:solidFill>
              </a:rPr>
              <a:t>skill shortages</a:t>
            </a:r>
            <a:r>
              <a:rPr lang="en-US" sz="1800" dirty="0"/>
              <a:t>.  </a:t>
            </a:r>
          </a:p>
          <a:p>
            <a:pPr marL="0" indent="0">
              <a:spcBef>
                <a:spcPts val="0"/>
              </a:spcBef>
              <a:spcAft>
                <a:spcPts val="1200"/>
              </a:spcAft>
              <a:buNone/>
            </a:pPr>
            <a:r>
              <a:rPr lang="en-US" sz="2000" b="1" i="1" dirty="0" smtClean="0">
                <a:solidFill>
                  <a:srgbClr val="00B050"/>
                </a:solidFill>
              </a:rPr>
              <a:t>Disadvantages </a:t>
            </a:r>
            <a:endParaRPr lang="en-US" sz="2000" dirty="0">
              <a:solidFill>
                <a:srgbClr val="00B050"/>
              </a:solidFill>
            </a:endParaRPr>
          </a:p>
          <a:p>
            <a:pPr lvl="0">
              <a:spcBef>
                <a:spcPts val="0"/>
              </a:spcBef>
              <a:spcAft>
                <a:spcPts val="1800"/>
              </a:spcAft>
            </a:pPr>
            <a:r>
              <a:rPr lang="en-US" sz="1800" dirty="0">
                <a:solidFill>
                  <a:srgbClr val="FF0000"/>
                </a:solidFill>
              </a:rPr>
              <a:t>JOLTS sample </a:t>
            </a:r>
            <a:r>
              <a:rPr lang="en-US" sz="1800" dirty="0" smtClean="0">
                <a:solidFill>
                  <a:srgbClr val="FF0000"/>
                </a:solidFill>
              </a:rPr>
              <a:t>is </a:t>
            </a:r>
            <a:r>
              <a:rPr lang="en-US" sz="1800" dirty="0">
                <a:solidFill>
                  <a:srgbClr val="FF0000"/>
                </a:solidFill>
              </a:rPr>
              <a:t>too small to present state or local data</a:t>
            </a:r>
            <a:r>
              <a:rPr lang="en-US" sz="1800" dirty="0"/>
              <a:t>, and jobs aren’t classified by occupation. </a:t>
            </a:r>
          </a:p>
          <a:p>
            <a:pPr lvl="0">
              <a:spcBef>
                <a:spcPts val="0"/>
              </a:spcBef>
              <a:spcAft>
                <a:spcPts val="1800"/>
              </a:spcAft>
            </a:pPr>
            <a:r>
              <a:rPr lang="en-US" sz="1800" dirty="0"/>
              <a:t>HWOL </a:t>
            </a:r>
            <a:r>
              <a:rPr lang="en-US" sz="1800" dirty="0" smtClean="0">
                <a:solidFill>
                  <a:srgbClr val="FF0000"/>
                </a:solidFill>
              </a:rPr>
              <a:t>only counts </a:t>
            </a:r>
            <a:r>
              <a:rPr lang="en-US" sz="1800" i="1" dirty="0" smtClean="0">
                <a:solidFill>
                  <a:srgbClr val="FF0000"/>
                </a:solidFill>
              </a:rPr>
              <a:t>Internet </a:t>
            </a:r>
            <a:r>
              <a:rPr lang="en-US" sz="1800" dirty="0" smtClean="0">
                <a:solidFill>
                  <a:srgbClr val="FF0000"/>
                </a:solidFill>
              </a:rPr>
              <a:t>job openings</a:t>
            </a:r>
            <a:r>
              <a:rPr lang="en-US" sz="1800" dirty="0" smtClean="0"/>
              <a:t>, </a:t>
            </a:r>
            <a:r>
              <a:rPr lang="en-US" sz="1800" dirty="0"/>
              <a:t>and </a:t>
            </a:r>
            <a:r>
              <a:rPr lang="en-US" sz="1800" dirty="0" smtClean="0"/>
              <a:t>includes some </a:t>
            </a:r>
            <a:r>
              <a:rPr lang="en-US" sz="1800" dirty="0" smtClean="0">
                <a:solidFill>
                  <a:srgbClr val="FF0000"/>
                </a:solidFill>
              </a:rPr>
              <a:t>duplicative </a:t>
            </a:r>
            <a:r>
              <a:rPr lang="en-US" sz="1800" dirty="0">
                <a:solidFill>
                  <a:srgbClr val="FF0000"/>
                </a:solidFill>
              </a:rPr>
              <a:t>counts of online jobs</a:t>
            </a:r>
            <a:r>
              <a:rPr lang="en-US" sz="1800" dirty="0"/>
              <a:t>.  Because private sector data are proprietary, </a:t>
            </a:r>
            <a:r>
              <a:rPr lang="en-US" sz="1800" dirty="0">
                <a:solidFill>
                  <a:srgbClr val="FF0000"/>
                </a:solidFill>
              </a:rPr>
              <a:t>little is known about its underlying quality</a:t>
            </a:r>
            <a:r>
              <a:rPr lang="en-US" sz="1800" dirty="0"/>
              <a:t>, in contrast to governmental surveys. </a:t>
            </a:r>
          </a:p>
          <a:p>
            <a:pPr lvl="0">
              <a:spcBef>
                <a:spcPts val="400"/>
              </a:spcBef>
              <a:spcAft>
                <a:spcPts val="400"/>
              </a:spcAft>
            </a:pPr>
            <a:r>
              <a:rPr lang="en-US" sz="1800" dirty="0"/>
              <a:t>Because unemployed individuals frequently obtain jobs in different industries and occupations, </a:t>
            </a:r>
            <a:r>
              <a:rPr lang="en-US" sz="1800" dirty="0">
                <a:solidFill>
                  <a:srgbClr val="FF0000"/>
                </a:solidFill>
              </a:rPr>
              <a:t>industry- and occupation-specific ratios of unemployed job seekers per job opening aren’t definitive measures of supply and demand</a:t>
            </a:r>
            <a:r>
              <a:rPr lang="en-US" sz="1800" dirty="0"/>
              <a:t>.  </a:t>
            </a:r>
          </a:p>
        </p:txBody>
      </p:sp>
      <p:sp>
        <p:nvSpPr>
          <p:cNvPr id="4" name="Footer Placeholder 3"/>
          <p:cNvSpPr>
            <a:spLocks noGrp="1"/>
          </p:cNvSpPr>
          <p:nvPr>
            <p:ph type="ftr" sz="quarter" idx="11"/>
          </p:nvPr>
        </p:nvSpPr>
        <p:spPr/>
        <p:txBody>
          <a:bodyPr/>
          <a:lstStyle/>
          <a:p>
            <a:r>
              <a:rPr lang="en-US" smtClean="0">
                <a:solidFill>
                  <a:prstClr val="white"/>
                </a:solidFill>
              </a:rPr>
              <a:t>#</a:t>
            </a:r>
            <a:endParaRPr lang="en-US">
              <a:solidFill>
                <a:prstClr val="white"/>
              </a:solidFill>
            </a:endParaRPr>
          </a:p>
        </p:txBody>
      </p:sp>
      <p:sp>
        <p:nvSpPr>
          <p:cNvPr id="5" name="Slide Number Placeholder 4"/>
          <p:cNvSpPr>
            <a:spLocks noGrp="1"/>
          </p:cNvSpPr>
          <p:nvPr>
            <p:ph type="sldNum" sz="quarter" idx="12"/>
          </p:nvPr>
        </p:nvSpPr>
        <p:spPr/>
        <p:txBody>
          <a:bodyPr/>
          <a:lstStyle/>
          <a:p>
            <a:fld id="{01723B91-CE10-4F20-890A-0852E2246859}"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1725780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a:bodyPr>
          <a:lstStyle/>
          <a:p>
            <a:r>
              <a:rPr lang="en-US" sz="3200" dirty="0">
                <a:solidFill>
                  <a:srgbClr val="FFFF00"/>
                </a:solidFill>
                <a:effectLst/>
              </a:rPr>
              <a:t>Source </a:t>
            </a:r>
            <a:r>
              <a:rPr lang="en-US" sz="3200" dirty="0" smtClean="0">
                <a:solidFill>
                  <a:srgbClr val="FFFF00"/>
                </a:solidFill>
                <a:effectLst/>
              </a:rPr>
              <a:t>3</a:t>
            </a:r>
            <a:r>
              <a:rPr lang="en-US" sz="3200" dirty="0" smtClean="0">
                <a:effectLst/>
              </a:rPr>
              <a:t>: </a:t>
            </a:r>
            <a:r>
              <a:rPr lang="en-US" sz="3200" dirty="0">
                <a:effectLst/>
              </a:rPr>
              <a:t>Employment </a:t>
            </a:r>
            <a:r>
              <a:rPr lang="en-US" sz="3200" dirty="0" smtClean="0">
                <a:effectLst/>
              </a:rPr>
              <a:t>Projections</a:t>
            </a:r>
            <a:endParaRPr lang="en-US" sz="3200" dirty="0"/>
          </a:p>
        </p:txBody>
      </p:sp>
      <p:sp>
        <p:nvSpPr>
          <p:cNvPr id="3" name="Content Placeholder 2"/>
          <p:cNvSpPr>
            <a:spLocks noGrp="1"/>
          </p:cNvSpPr>
          <p:nvPr>
            <p:ph idx="1"/>
          </p:nvPr>
        </p:nvSpPr>
        <p:spPr>
          <a:xfrm>
            <a:off x="0" y="762000"/>
            <a:ext cx="9144000" cy="6019800"/>
          </a:xfrm>
          <a:solidFill>
            <a:schemeClr val="bg1"/>
          </a:solidFill>
        </p:spPr>
        <p:txBody>
          <a:bodyPr>
            <a:normAutofit/>
          </a:bodyPr>
          <a:lstStyle/>
          <a:p>
            <a:pPr lvl="0">
              <a:spcBef>
                <a:spcPts val="0"/>
              </a:spcBef>
              <a:spcAft>
                <a:spcPts val="4200"/>
              </a:spcAft>
            </a:pPr>
            <a:r>
              <a:rPr lang="en-US" sz="2400" dirty="0">
                <a:solidFill>
                  <a:srgbClr val="FF0000"/>
                </a:solidFill>
              </a:rPr>
              <a:t>BLS</a:t>
            </a:r>
            <a:r>
              <a:rPr lang="en-US" sz="2400" dirty="0"/>
              <a:t> issues </a:t>
            </a:r>
            <a:r>
              <a:rPr lang="en-US" sz="2400" u="sng" dirty="0">
                <a:hlinkClick r:id="rId2"/>
              </a:rPr>
              <a:t>10-year </a:t>
            </a:r>
            <a:r>
              <a:rPr lang="en-US" sz="2400" i="1" u="sng" dirty="0">
                <a:hlinkClick r:id="rId2"/>
              </a:rPr>
              <a:t>national</a:t>
            </a:r>
            <a:r>
              <a:rPr lang="en-US" sz="2400" u="sng" dirty="0">
                <a:hlinkClick r:id="rId2"/>
              </a:rPr>
              <a:t> projections</a:t>
            </a:r>
            <a:r>
              <a:rPr lang="en-US" sz="2400" dirty="0"/>
              <a:t> every 2 years for industries and occupations (shortly thereafter ETA holds a </a:t>
            </a:r>
            <a:r>
              <a:rPr lang="en-US" sz="2400" u="sng" dirty="0">
                <a:hlinkClick r:id="rId3"/>
              </a:rPr>
              <a:t>Projections Webinar</a:t>
            </a:r>
            <a:r>
              <a:rPr lang="en-US" sz="2400" dirty="0"/>
              <a:t>).  For a simply written overview with useful charts, see </a:t>
            </a:r>
            <a:r>
              <a:rPr lang="en-US" sz="2400" u="sng" dirty="0">
                <a:hlinkClick r:id="rId4"/>
              </a:rPr>
              <a:t>Charting the Projections</a:t>
            </a:r>
            <a:r>
              <a:rPr lang="en-US" sz="2400" dirty="0"/>
              <a:t>.   </a:t>
            </a:r>
          </a:p>
          <a:p>
            <a:pPr lvl="0">
              <a:spcBef>
                <a:spcPts val="0"/>
              </a:spcBef>
              <a:spcAft>
                <a:spcPts val="4200"/>
              </a:spcAft>
            </a:pPr>
            <a:r>
              <a:rPr lang="en-US" sz="2400" dirty="0">
                <a:solidFill>
                  <a:srgbClr val="FF0000"/>
                </a:solidFill>
              </a:rPr>
              <a:t>ETA funds state and local projections</a:t>
            </a:r>
            <a:r>
              <a:rPr lang="en-US" sz="2400" dirty="0"/>
              <a:t>, </a:t>
            </a:r>
            <a:r>
              <a:rPr lang="en-US" sz="2400" dirty="0" smtClean="0"/>
              <a:t>requiring, </a:t>
            </a:r>
            <a:r>
              <a:rPr lang="en-US" sz="2400" dirty="0"/>
              <a:t>for both industries and occupations: 1) statewide and local </a:t>
            </a:r>
            <a:r>
              <a:rPr lang="en-US" sz="2400" dirty="0">
                <a:solidFill>
                  <a:srgbClr val="FF0000"/>
                </a:solidFill>
              </a:rPr>
              <a:t>10-year long-term projections </a:t>
            </a:r>
            <a:r>
              <a:rPr lang="en-US" sz="2400" dirty="0"/>
              <a:t>(every 2 years), and 2) statewide </a:t>
            </a:r>
            <a:r>
              <a:rPr lang="en-US" sz="2400" dirty="0">
                <a:solidFill>
                  <a:srgbClr val="FF0000"/>
                </a:solidFill>
              </a:rPr>
              <a:t>2-year short-term projections </a:t>
            </a:r>
            <a:r>
              <a:rPr lang="en-US" sz="2400" dirty="0"/>
              <a:t>(each year).  </a:t>
            </a:r>
          </a:p>
          <a:p>
            <a:pPr lvl="0">
              <a:spcBef>
                <a:spcPts val="0"/>
              </a:spcBef>
              <a:spcAft>
                <a:spcPts val="4200"/>
              </a:spcAft>
            </a:pPr>
            <a:r>
              <a:rPr lang="en-US" sz="2400" dirty="0">
                <a:solidFill>
                  <a:srgbClr val="FF0000"/>
                </a:solidFill>
              </a:rPr>
              <a:t>Obtain state projections through two principal methods:</a:t>
            </a:r>
            <a:r>
              <a:rPr lang="en-US" sz="2400" dirty="0"/>
              <a:t>  ETA’s </a:t>
            </a:r>
            <a:r>
              <a:rPr lang="en-US" sz="2400" u="sng" dirty="0">
                <a:hlinkClick r:id="rId5"/>
              </a:rPr>
              <a:t>Internet Links for State and Local Employment Projections</a:t>
            </a:r>
            <a:r>
              <a:rPr lang="en-US" sz="2400" dirty="0"/>
              <a:t>, or </a:t>
            </a:r>
            <a:r>
              <a:rPr lang="en-US" sz="2400" u="sng" dirty="0">
                <a:hlinkClick r:id="rId6"/>
              </a:rPr>
              <a:t>Projections Central</a:t>
            </a:r>
            <a:r>
              <a:rPr lang="en-US" sz="2400" dirty="0"/>
              <a:t> (for long-term occupational projections only).  These sites offer alternative methods to get data, and one or both may best suit your needs. </a:t>
            </a:r>
          </a:p>
        </p:txBody>
      </p:sp>
      <p:sp>
        <p:nvSpPr>
          <p:cNvPr id="4" name="Footer Placeholder 3"/>
          <p:cNvSpPr>
            <a:spLocks noGrp="1"/>
          </p:cNvSpPr>
          <p:nvPr>
            <p:ph type="ftr" sz="quarter" idx="11"/>
          </p:nvPr>
        </p:nvSpPr>
        <p:spPr/>
        <p:txBody>
          <a:bodyPr/>
          <a:lstStyle/>
          <a:p>
            <a:r>
              <a:rPr lang="en-US" dirty="0" smtClean="0">
                <a:solidFill>
                  <a:prstClr val="white"/>
                </a:solidFill>
              </a:rPr>
              <a:t>#</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01723B91-CE10-4F20-890A-0852E2246859}"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407468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0"/>
            <a:ext cx="9144000" cy="6248400"/>
          </a:xfrm>
          <a:solidFill>
            <a:schemeClr val="bg1"/>
          </a:solidFill>
        </p:spPr>
        <p:txBody>
          <a:bodyPr>
            <a:normAutofit/>
          </a:bodyPr>
          <a:lstStyle/>
          <a:p>
            <a:pPr>
              <a:spcBef>
                <a:spcPts val="0"/>
              </a:spcBef>
              <a:spcAft>
                <a:spcPts val="2400"/>
              </a:spcAft>
            </a:pPr>
            <a:r>
              <a:rPr lang="en-US" sz="2400" dirty="0" smtClean="0"/>
              <a:t>Although commonly used, </a:t>
            </a:r>
            <a:r>
              <a:rPr lang="en-US" sz="2400" dirty="0" smtClean="0">
                <a:solidFill>
                  <a:srgbClr val="FF0000"/>
                </a:solidFill>
              </a:rPr>
              <a:t>there’s no standard definition of “high growth.” </a:t>
            </a:r>
          </a:p>
          <a:p>
            <a:pPr>
              <a:spcBef>
                <a:spcPts val="0"/>
              </a:spcBef>
              <a:spcAft>
                <a:spcPts val="2400"/>
              </a:spcAft>
            </a:pPr>
            <a:r>
              <a:rPr lang="en-US" sz="2400" dirty="0" smtClean="0"/>
              <a:t>The national average employment growth rate between 2010 and 202 is projected to be 14.3</a:t>
            </a:r>
            <a:r>
              <a:rPr lang="en-US" sz="2400" i="1" dirty="0" smtClean="0"/>
              <a:t>%</a:t>
            </a:r>
            <a:r>
              <a:rPr lang="en-US" sz="2400" dirty="0" smtClean="0"/>
              <a:t>.  Percentages </a:t>
            </a:r>
            <a:r>
              <a:rPr lang="en-US" sz="2400" i="1" dirty="0" smtClean="0"/>
              <a:t>at or below </a:t>
            </a:r>
            <a:r>
              <a:rPr lang="en-US" sz="2400" dirty="0" smtClean="0"/>
              <a:t>that shouldn’t be characterized as evidence of high growth. </a:t>
            </a:r>
          </a:p>
          <a:p>
            <a:pPr>
              <a:spcBef>
                <a:spcPts val="0"/>
              </a:spcBef>
              <a:spcAft>
                <a:spcPts val="2400"/>
              </a:spcAft>
            </a:pPr>
            <a:r>
              <a:rPr lang="en-US" sz="2400" dirty="0" smtClean="0"/>
              <a:t>Most analysts measure growth by the 1) growth </a:t>
            </a:r>
            <a:r>
              <a:rPr lang="en-US" sz="2400" i="1" dirty="0" smtClean="0">
                <a:solidFill>
                  <a:srgbClr val="FF0000"/>
                </a:solidFill>
              </a:rPr>
              <a:t>rate</a:t>
            </a:r>
            <a:r>
              <a:rPr lang="en-US" sz="2400" dirty="0" smtClean="0"/>
              <a:t>, 2) </a:t>
            </a:r>
            <a:r>
              <a:rPr lang="en-US" sz="2400" i="1" dirty="0" smtClean="0">
                <a:solidFill>
                  <a:srgbClr val="FF0000"/>
                </a:solidFill>
              </a:rPr>
              <a:t>number</a:t>
            </a:r>
            <a:r>
              <a:rPr lang="en-US" sz="2400" dirty="0" smtClean="0">
                <a:solidFill>
                  <a:srgbClr val="FF0000"/>
                </a:solidFill>
              </a:rPr>
              <a:t> </a:t>
            </a:r>
            <a:r>
              <a:rPr lang="en-US" sz="2400" dirty="0" smtClean="0"/>
              <a:t>of projected jobs, or some combination of the two.  Some ETA sites use the term </a:t>
            </a:r>
            <a:r>
              <a:rPr lang="en-US" sz="2400" b="1" dirty="0" smtClean="0">
                <a:solidFill>
                  <a:srgbClr val="FF0000"/>
                </a:solidFill>
              </a:rPr>
              <a:t>“</a:t>
            </a:r>
            <a:r>
              <a:rPr lang="en-US" sz="2400" b="1" dirty="0" smtClean="0">
                <a:solidFill>
                  <a:srgbClr val="FF0000"/>
                </a:solidFill>
                <a:effectLst>
                  <a:glow rad="139700">
                    <a:srgbClr val="FFFF00">
                      <a:alpha val="40000"/>
                    </a:srgbClr>
                  </a:glow>
                </a:effectLst>
              </a:rPr>
              <a:t>bright outlook</a:t>
            </a:r>
            <a:r>
              <a:rPr lang="en-US" sz="2400" b="1" dirty="0" smtClean="0">
                <a:solidFill>
                  <a:srgbClr val="FF0000"/>
                </a:solidFill>
              </a:rPr>
              <a:t>” </a:t>
            </a:r>
            <a:r>
              <a:rPr lang="en-US" sz="2400" dirty="0" smtClean="0"/>
              <a:t>to describe occupations that “will grow rapidly” (in percentage terms), have “large numbers of openings,” or are “new and emerging” (for which data are typically scarce). </a:t>
            </a:r>
          </a:p>
          <a:p>
            <a:pPr>
              <a:spcBef>
                <a:spcPts val="0"/>
              </a:spcBef>
              <a:spcAft>
                <a:spcPts val="2400"/>
              </a:spcAft>
            </a:pPr>
            <a:r>
              <a:rPr lang="en-US" sz="2400" dirty="0" smtClean="0"/>
              <a:t>Because workers change occupations (or retire), the number of </a:t>
            </a:r>
            <a:r>
              <a:rPr lang="en-US" sz="2400" i="1" dirty="0" smtClean="0">
                <a:solidFill>
                  <a:srgbClr val="FF0000"/>
                </a:solidFill>
              </a:rPr>
              <a:t>job openings </a:t>
            </a:r>
            <a:r>
              <a:rPr lang="en-US" sz="2400" dirty="0" smtClean="0"/>
              <a:t>is always far higher than the number of </a:t>
            </a:r>
            <a:r>
              <a:rPr lang="en-US" sz="2400" i="1" dirty="0" smtClean="0">
                <a:solidFill>
                  <a:srgbClr val="FF0000"/>
                </a:solidFill>
              </a:rPr>
              <a:t>projected new jobs </a:t>
            </a:r>
            <a:r>
              <a:rPr lang="en-US" sz="2400" dirty="0" smtClean="0"/>
              <a:t>(nearly 3 times as much).</a:t>
            </a:r>
            <a:endParaRPr lang="en-US" sz="2400" dirty="0"/>
          </a:p>
        </p:txBody>
      </p:sp>
      <p:sp>
        <p:nvSpPr>
          <p:cNvPr id="2" name="Title 1"/>
          <p:cNvSpPr>
            <a:spLocks noGrp="1"/>
          </p:cNvSpPr>
          <p:nvPr>
            <p:ph type="title"/>
          </p:nvPr>
        </p:nvSpPr>
        <p:spPr>
          <a:xfrm>
            <a:off x="0" y="0"/>
            <a:ext cx="9144000" cy="609600"/>
          </a:xfrm>
        </p:spPr>
        <p:txBody>
          <a:bodyPr>
            <a:normAutofit/>
          </a:bodyPr>
          <a:lstStyle/>
          <a:p>
            <a:r>
              <a:rPr lang="en-US" sz="3200" dirty="0" smtClean="0"/>
              <a:t>What does “high growth” mean?</a:t>
            </a:r>
            <a:endParaRPr lang="en-US" sz="3200" dirty="0"/>
          </a:p>
        </p:txBody>
      </p:sp>
      <p:sp>
        <p:nvSpPr>
          <p:cNvPr id="4" name="Footer Placeholder 3"/>
          <p:cNvSpPr>
            <a:spLocks noGrp="1"/>
          </p:cNvSpPr>
          <p:nvPr>
            <p:ph type="ftr" sz="quarter" idx="11"/>
          </p:nvPr>
        </p:nvSpPr>
        <p:spPr/>
        <p:txBody>
          <a:bodyPr/>
          <a:lstStyle/>
          <a:p>
            <a:r>
              <a:rPr lang="en-US" smtClean="0">
                <a:solidFill>
                  <a:prstClr val="white"/>
                </a:solidFill>
              </a:rPr>
              <a:t>#</a:t>
            </a:r>
            <a:endParaRPr lang="en-US">
              <a:solidFill>
                <a:prstClr val="white"/>
              </a:solidFill>
            </a:endParaRPr>
          </a:p>
        </p:txBody>
      </p:sp>
      <p:sp>
        <p:nvSpPr>
          <p:cNvPr id="5" name="Slide Number Placeholder 4"/>
          <p:cNvSpPr>
            <a:spLocks noGrp="1"/>
          </p:cNvSpPr>
          <p:nvPr>
            <p:ph type="sldNum" sz="quarter" idx="12"/>
          </p:nvPr>
        </p:nvSpPr>
        <p:spPr/>
        <p:txBody>
          <a:bodyPr/>
          <a:lstStyle/>
          <a:p>
            <a:fld id="{01723B91-CE10-4F20-890A-0852E2246859}"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40849130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prstClr val="white"/>
                </a:solidFill>
              </a:rPr>
              <a:t>#</a:t>
            </a:r>
            <a:endParaRPr lang="en-US">
              <a:solidFill>
                <a:prstClr val="white"/>
              </a:solidFill>
            </a:endParaRPr>
          </a:p>
        </p:txBody>
      </p:sp>
      <p:sp>
        <p:nvSpPr>
          <p:cNvPr id="3" name="Slide Number Placeholder 2"/>
          <p:cNvSpPr>
            <a:spLocks noGrp="1"/>
          </p:cNvSpPr>
          <p:nvPr>
            <p:ph type="sldNum" sz="quarter" idx="12"/>
          </p:nvPr>
        </p:nvSpPr>
        <p:spPr/>
        <p:txBody>
          <a:bodyPr/>
          <a:lstStyle/>
          <a:p>
            <a:fld id="{01723B91-CE10-4F20-890A-0852E2246859}" type="slidenum">
              <a:rPr lang="en-US" smtClean="0">
                <a:solidFill>
                  <a:prstClr val="black"/>
                </a:solidFill>
              </a:rPr>
              <a:pPr/>
              <a:t>28</a:t>
            </a:fld>
            <a:endParaRPr lang="en-US">
              <a:solidFill>
                <a:prstClr val="black"/>
              </a:solidFill>
            </a:endParaRPr>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024" t="15399" r="15873" b="2648"/>
          <a:stretch/>
        </p:blipFill>
        <p:spPr bwMode="auto">
          <a:xfrm>
            <a:off x="0" y="-2309"/>
            <a:ext cx="9144000" cy="6409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0" y="6334780"/>
            <a:ext cx="7391400" cy="523220"/>
          </a:xfrm>
          <a:prstGeom prst="rect">
            <a:avLst/>
          </a:prstGeom>
          <a:noFill/>
        </p:spPr>
        <p:txBody>
          <a:bodyPr wrap="square" rtlCol="0">
            <a:spAutoFit/>
          </a:bodyPr>
          <a:lstStyle/>
          <a:p>
            <a:pPr algn="ctr"/>
            <a:r>
              <a:rPr lang="en-US" sz="2800" b="1" dirty="0">
                <a:solidFill>
                  <a:prstClr val="black"/>
                </a:solidFill>
                <a:hlinkClick r:id="rId4"/>
              </a:rPr>
              <a:t>http://www.projectionscentral.com</a:t>
            </a:r>
            <a:r>
              <a:rPr lang="en-US" sz="2800" b="1" dirty="0" smtClean="0">
                <a:solidFill>
                  <a:prstClr val="black"/>
                </a:solidFill>
                <a:hlinkClick r:id="rId4"/>
              </a:rPr>
              <a:t>/</a:t>
            </a:r>
            <a:r>
              <a:rPr lang="en-US" sz="2800" b="1" dirty="0" smtClean="0">
                <a:solidFill>
                  <a:prstClr val="black"/>
                </a:solidFill>
              </a:rPr>
              <a:t> </a:t>
            </a:r>
            <a:endParaRPr lang="en-US" b="1" dirty="0">
              <a:solidFill>
                <a:prstClr val="black"/>
              </a:solidFill>
            </a:endParaRPr>
          </a:p>
        </p:txBody>
      </p:sp>
    </p:spTree>
    <p:extLst>
      <p:ext uri="{BB962C8B-B14F-4D97-AF65-F5344CB8AC3E}">
        <p14:creationId xmlns:p14="http://schemas.microsoft.com/office/powerpoint/2010/main" val="35324644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prstClr val="white"/>
                </a:solidFill>
              </a:rPr>
              <a:t>#</a:t>
            </a:r>
            <a:endParaRPr lang="en-US">
              <a:solidFill>
                <a:prstClr val="white"/>
              </a:solidFill>
            </a:endParaRPr>
          </a:p>
        </p:txBody>
      </p:sp>
      <p:sp>
        <p:nvSpPr>
          <p:cNvPr id="3" name="Slide Number Placeholder 2"/>
          <p:cNvSpPr>
            <a:spLocks noGrp="1"/>
          </p:cNvSpPr>
          <p:nvPr>
            <p:ph type="sldNum" sz="quarter" idx="12"/>
          </p:nvPr>
        </p:nvSpPr>
        <p:spPr/>
        <p:txBody>
          <a:bodyPr/>
          <a:lstStyle/>
          <a:p>
            <a:fld id="{01723B91-CE10-4F20-890A-0852E2246859}" type="slidenum">
              <a:rPr lang="en-US" smtClean="0">
                <a:solidFill>
                  <a:prstClr val="black"/>
                </a:solidFill>
              </a:rPr>
              <a:pPr/>
              <a:t>29</a:t>
            </a:fld>
            <a:endParaRPr lang="en-US">
              <a:solidFill>
                <a:prstClr val="black"/>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854824362"/>
              </p:ext>
            </p:extLst>
          </p:nvPr>
        </p:nvGraphicFramePr>
        <p:xfrm>
          <a:off x="1" y="533400"/>
          <a:ext cx="9143999" cy="5867399"/>
        </p:xfrm>
        <a:graphic>
          <a:graphicData uri="http://schemas.openxmlformats.org/drawingml/2006/table">
            <a:tbl>
              <a:tblPr/>
              <a:tblGrid>
                <a:gridCol w="672943"/>
                <a:gridCol w="960822"/>
                <a:gridCol w="1334814"/>
                <a:gridCol w="1292246"/>
                <a:gridCol w="535144"/>
                <a:gridCol w="991229"/>
                <a:gridCol w="741902"/>
                <a:gridCol w="814876"/>
                <a:gridCol w="614197"/>
                <a:gridCol w="1185826"/>
              </a:tblGrid>
              <a:tr h="236634">
                <a:tc gridSpan="10">
                  <a:txBody>
                    <a:bodyPr/>
                    <a:lstStyle/>
                    <a:p>
                      <a:pPr algn="ctr" fontAlgn="ctr"/>
                      <a:r>
                        <a:rPr lang="en-US" sz="900" b="1" i="0" u="none" strike="noStrike" dirty="0">
                          <a:solidFill>
                            <a:srgbClr val="000000"/>
                          </a:solidFill>
                          <a:latin typeface="Book Antiqua"/>
                        </a:rPr>
                        <a:t>Nebraska 2008-2018 High Growth Occupations</a:t>
                      </a:r>
                    </a:p>
                  </a:txBody>
                  <a:tcPr marL="2036" marR="2036" marT="2036" marB="0" anchor="ctr">
                    <a:lnL>
                      <a:noFill/>
                    </a:lnL>
                    <a:lnR>
                      <a:noFill/>
                    </a:lnR>
                    <a:lnT>
                      <a:noFill/>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6634">
                <a:tc>
                  <a:txBody>
                    <a:bodyPr/>
                    <a:lstStyle/>
                    <a:p>
                      <a:pPr algn="l" fontAlgn="b"/>
                      <a:r>
                        <a:rPr lang="en-US" sz="900" b="1" i="0" u="none" strike="noStrike">
                          <a:solidFill>
                            <a:srgbClr val="000000"/>
                          </a:solidFill>
                          <a:latin typeface="Calibri"/>
                        </a:rPr>
                        <a:t>STFIPS</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c>
                  <a:txBody>
                    <a:bodyPr/>
                    <a:lstStyle/>
                    <a:p>
                      <a:pPr algn="l" fontAlgn="b"/>
                      <a:r>
                        <a:rPr lang="en-US" sz="900" b="1" i="0" u="none" strike="noStrike" dirty="0" err="1">
                          <a:solidFill>
                            <a:srgbClr val="000000"/>
                          </a:solidFill>
                          <a:latin typeface="Calibri"/>
                        </a:rPr>
                        <a:t>AreaName</a:t>
                      </a:r>
                      <a:endParaRPr lang="en-US" sz="900" b="1" i="0" u="none" strike="noStrike" dirty="0">
                        <a:solidFill>
                          <a:srgbClr val="000000"/>
                        </a:solidFill>
                        <a:latin typeface="Calibri"/>
                      </a:endParaRP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c>
                  <a:txBody>
                    <a:bodyPr/>
                    <a:lstStyle/>
                    <a:p>
                      <a:pPr algn="l" fontAlgn="b"/>
                      <a:r>
                        <a:rPr lang="en-US" sz="900" b="1" i="0" u="none" strike="noStrike">
                          <a:solidFill>
                            <a:srgbClr val="000000"/>
                          </a:solidFill>
                          <a:latin typeface="Calibri"/>
                        </a:rPr>
                        <a:t>OccupationCode</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c>
                  <a:txBody>
                    <a:bodyPr/>
                    <a:lstStyle/>
                    <a:p>
                      <a:pPr algn="l" fontAlgn="b"/>
                      <a:r>
                        <a:rPr lang="en-US" sz="900" b="1" i="0" u="none" strike="noStrike">
                          <a:solidFill>
                            <a:srgbClr val="000000"/>
                          </a:solidFill>
                          <a:latin typeface="Calibri"/>
                        </a:rPr>
                        <a:t>OccupationName</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c>
                  <a:txBody>
                    <a:bodyPr/>
                    <a:lstStyle/>
                    <a:p>
                      <a:pPr algn="l" fontAlgn="b"/>
                      <a:r>
                        <a:rPr lang="en-US" sz="900" b="1" i="0" u="none" strike="noStrike">
                          <a:solidFill>
                            <a:srgbClr val="000000"/>
                          </a:solidFill>
                          <a:latin typeface="Calibri"/>
                        </a:rPr>
                        <a:t>BYear</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c>
                  <a:txBody>
                    <a:bodyPr/>
                    <a:lstStyle/>
                    <a:p>
                      <a:pPr algn="l" fontAlgn="b"/>
                      <a:r>
                        <a:rPr lang="en-US" sz="900" b="1" i="0" u="none" strike="noStrike">
                          <a:solidFill>
                            <a:srgbClr val="000000"/>
                          </a:solidFill>
                          <a:latin typeface="Calibri"/>
                        </a:rPr>
                        <a:t>Base</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c>
                  <a:txBody>
                    <a:bodyPr/>
                    <a:lstStyle/>
                    <a:p>
                      <a:pPr algn="l" fontAlgn="b"/>
                      <a:r>
                        <a:rPr lang="en-US" sz="900" b="1" i="0" u="none" strike="noStrike">
                          <a:solidFill>
                            <a:srgbClr val="000000"/>
                          </a:solidFill>
                          <a:latin typeface="Calibri"/>
                        </a:rPr>
                        <a:t>PYear</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c>
                  <a:txBody>
                    <a:bodyPr/>
                    <a:lstStyle/>
                    <a:p>
                      <a:pPr algn="l" fontAlgn="b"/>
                      <a:r>
                        <a:rPr lang="en-US" sz="900" b="1" i="0" u="none" strike="noStrike">
                          <a:solidFill>
                            <a:srgbClr val="000000"/>
                          </a:solidFill>
                          <a:latin typeface="Calibri"/>
                        </a:rPr>
                        <a:t>Proj</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c>
                  <a:txBody>
                    <a:bodyPr/>
                    <a:lstStyle/>
                    <a:p>
                      <a:pPr algn="l" fontAlgn="b"/>
                      <a:r>
                        <a:rPr lang="en-US" sz="900" b="1" i="0" u="none" strike="noStrike">
                          <a:solidFill>
                            <a:srgbClr val="000000"/>
                          </a:solidFill>
                          <a:latin typeface="Calibri"/>
                        </a:rPr>
                        <a:t>Change</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c>
                  <a:txBody>
                    <a:bodyPr/>
                    <a:lstStyle/>
                    <a:p>
                      <a:pPr algn="ctr" fontAlgn="b"/>
                      <a:r>
                        <a:rPr lang="en-US" sz="900" b="1" i="0" u="none" strike="noStrike">
                          <a:solidFill>
                            <a:srgbClr val="000000"/>
                          </a:solidFill>
                          <a:latin typeface="Calibri"/>
                        </a:rPr>
                        <a:t>PercentChange</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r>
              <a:tr h="469807">
                <a:tc>
                  <a:txBody>
                    <a:bodyPr/>
                    <a:lstStyle/>
                    <a:p>
                      <a:pPr algn="r" fontAlgn="b"/>
                      <a:r>
                        <a:rPr lang="en-US" sz="900" b="0" i="0" u="none" strike="noStrike">
                          <a:solidFill>
                            <a:srgbClr val="000000"/>
                          </a:solidFill>
                          <a:latin typeface="Calibri"/>
                        </a:rPr>
                        <a:t>31</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0" i="0" u="none" strike="noStrike">
                          <a:solidFill>
                            <a:srgbClr val="000000"/>
                          </a:solidFill>
                          <a:latin typeface="Calibri"/>
                        </a:rPr>
                        <a:t>Nebraska</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0" i="0" u="none" strike="noStrike">
                          <a:solidFill>
                            <a:srgbClr val="000000"/>
                          </a:solidFill>
                          <a:latin typeface="Calibri"/>
                        </a:rPr>
                        <a:t>00-0000</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0" i="0" u="none" strike="noStrike">
                          <a:solidFill>
                            <a:srgbClr val="000000"/>
                          </a:solidFill>
                          <a:latin typeface="Calibri"/>
                        </a:rPr>
                        <a:t>Total, All Occupations</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900" b="0" i="0" u="none" strike="noStrike">
                          <a:solidFill>
                            <a:srgbClr val="000000"/>
                          </a:solidFill>
                          <a:latin typeface="Calibri"/>
                        </a:rPr>
                        <a:t>2008</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900" b="0" i="0" u="none" strike="noStrike" dirty="0">
                          <a:solidFill>
                            <a:srgbClr val="000000"/>
                          </a:solidFill>
                          <a:latin typeface="Calibri"/>
                        </a:rPr>
                        <a:t>1,092,450</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900" b="0" i="0" u="none" strike="noStrike">
                          <a:solidFill>
                            <a:srgbClr val="000000"/>
                          </a:solidFill>
                          <a:latin typeface="Calibri"/>
                        </a:rPr>
                        <a:t>2018</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900" b="0" i="0" u="none" strike="noStrike">
                          <a:solidFill>
                            <a:srgbClr val="000000"/>
                          </a:solidFill>
                          <a:latin typeface="Calibri"/>
                        </a:rPr>
                        <a:t>1,203,300</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900" b="0" i="0" u="none" strike="noStrike" dirty="0">
                          <a:solidFill>
                            <a:srgbClr val="000000"/>
                          </a:solidFill>
                          <a:latin typeface="Calibri"/>
                        </a:rPr>
                        <a:t>110,840</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900" b="0" i="0" u="none" strike="noStrike">
                          <a:solidFill>
                            <a:srgbClr val="000000"/>
                          </a:solidFill>
                          <a:latin typeface="Calibri"/>
                        </a:rPr>
                        <a:t>10</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702981">
                <a:tc>
                  <a:txBody>
                    <a:bodyPr/>
                    <a:lstStyle/>
                    <a:p>
                      <a:pPr algn="r" fontAlgn="b"/>
                      <a:r>
                        <a:rPr lang="en-US" sz="900" b="0" i="0" u="none" strike="noStrike">
                          <a:solidFill>
                            <a:srgbClr val="000000"/>
                          </a:solidFill>
                          <a:latin typeface="Calibri"/>
                        </a:rPr>
                        <a:t>31</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0" i="0" u="none" strike="noStrike">
                          <a:solidFill>
                            <a:srgbClr val="000000"/>
                          </a:solidFill>
                          <a:latin typeface="Calibri"/>
                        </a:rPr>
                        <a:t>Nebraska</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0" i="0" u="none" strike="noStrike" dirty="0">
                          <a:solidFill>
                            <a:srgbClr val="000000"/>
                          </a:solidFill>
                          <a:latin typeface="Calibri"/>
                        </a:rPr>
                        <a:t>53-3032</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0" i="0" u="none" strike="noStrike" dirty="0">
                          <a:solidFill>
                            <a:srgbClr val="000000"/>
                          </a:solidFill>
                          <a:latin typeface="Calibri"/>
                        </a:rPr>
                        <a:t>Truck Drivers, Heavy and Tractor-Trailer</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900" b="0" i="0" u="none" strike="noStrike" dirty="0">
                          <a:solidFill>
                            <a:srgbClr val="000000"/>
                          </a:solidFill>
                          <a:latin typeface="Calibri"/>
                        </a:rPr>
                        <a:t>2008</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900" b="0" i="0" u="none" strike="noStrike">
                          <a:solidFill>
                            <a:srgbClr val="000000"/>
                          </a:solidFill>
                          <a:latin typeface="Calibri"/>
                        </a:rPr>
                        <a:t>31,090</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900" b="0" i="0" u="none" strike="noStrike">
                          <a:solidFill>
                            <a:srgbClr val="000000"/>
                          </a:solidFill>
                          <a:latin typeface="Calibri"/>
                        </a:rPr>
                        <a:t>2018</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900" b="0" i="0" u="none" strike="noStrike">
                          <a:solidFill>
                            <a:srgbClr val="000000"/>
                          </a:solidFill>
                          <a:latin typeface="Calibri"/>
                        </a:rPr>
                        <a:t>37,730</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900" b="0" i="0" u="none" strike="noStrike" dirty="0">
                          <a:solidFill>
                            <a:srgbClr val="000000"/>
                          </a:solidFill>
                          <a:latin typeface="Calibri"/>
                        </a:rPr>
                        <a:t>6,640</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900" b="0" i="0" u="none" strike="noStrike">
                          <a:solidFill>
                            <a:srgbClr val="000000"/>
                          </a:solidFill>
                          <a:latin typeface="Calibri"/>
                        </a:rPr>
                        <a:t>21</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36634">
                <a:tc>
                  <a:txBody>
                    <a:bodyPr/>
                    <a:lstStyle/>
                    <a:p>
                      <a:pPr algn="r" fontAlgn="b"/>
                      <a:r>
                        <a:rPr lang="en-US" sz="900" b="0" i="0" u="none" strike="noStrike">
                          <a:solidFill>
                            <a:srgbClr val="000000"/>
                          </a:solidFill>
                          <a:latin typeface="Calibri"/>
                        </a:rPr>
                        <a:t>31</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0" i="0" u="none" strike="noStrike">
                          <a:solidFill>
                            <a:srgbClr val="000000"/>
                          </a:solidFill>
                          <a:latin typeface="Calibri"/>
                        </a:rPr>
                        <a:t>Nebraska</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0" i="0" u="none" strike="noStrike">
                          <a:solidFill>
                            <a:srgbClr val="000000"/>
                          </a:solidFill>
                          <a:latin typeface="Calibri"/>
                        </a:rPr>
                        <a:t>29-1111</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0" i="0" u="none" strike="noStrike">
                          <a:solidFill>
                            <a:srgbClr val="000000"/>
                          </a:solidFill>
                          <a:latin typeface="Calibri"/>
                        </a:rPr>
                        <a:t>Registered Nurses</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900" b="0" i="0" u="none" strike="noStrike">
                          <a:solidFill>
                            <a:srgbClr val="000000"/>
                          </a:solidFill>
                          <a:latin typeface="Calibri"/>
                        </a:rPr>
                        <a:t>2008</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900" b="0" i="0" u="none" strike="noStrike">
                          <a:solidFill>
                            <a:srgbClr val="000000"/>
                          </a:solidFill>
                          <a:latin typeface="Calibri"/>
                        </a:rPr>
                        <a:t>21,220</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900" b="0" i="0" u="none" strike="noStrike">
                          <a:solidFill>
                            <a:srgbClr val="000000"/>
                          </a:solidFill>
                          <a:latin typeface="Calibri"/>
                        </a:rPr>
                        <a:t>2018</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900" b="0" i="0" u="none" strike="noStrike">
                          <a:solidFill>
                            <a:srgbClr val="000000"/>
                          </a:solidFill>
                          <a:latin typeface="Calibri"/>
                        </a:rPr>
                        <a:t>26,320</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900" b="0" i="0" u="none" strike="noStrike" dirty="0">
                          <a:solidFill>
                            <a:srgbClr val="000000"/>
                          </a:solidFill>
                          <a:latin typeface="Calibri"/>
                        </a:rPr>
                        <a:t>5,100</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900" b="0" i="0" u="none" strike="noStrike">
                          <a:solidFill>
                            <a:srgbClr val="000000"/>
                          </a:solidFill>
                          <a:latin typeface="Calibri"/>
                        </a:rPr>
                        <a:t>24</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69807">
                <a:tc>
                  <a:txBody>
                    <a:bodyPr/>
                    <a:lstStyle/>
                    <a:p>
                      <a:pPr algn="r" fontAlgn="b"/>
                      <a:r>
                        <a:rPr lang="en-US" sz="900" b="0" i="0" u="none" strike="noStrike">
                          <a:solidFill>
                            <a:srgbClr val="000000"/>
                          </a:solidFill>
                          <a:latin typeface="Calibri"/>
                        </a:rPr>
                        <a:t>31</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0" i="0" u="none" strike="noStrike">
                          <a:solidFill>
                            <a:srgbClr val="000000"/>
                          </a:solidFill>
                          <a:latin typeface="Calibri"/>
                        </a:rPr>
                        <a:t>Nebraska</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0" i="0" u="none" strike="noStrike">
                          <a:solidFill>
                            <a:srgbClr val="000000"/>
                          </a:solidFill>
                          <a:latin typeface="Calibri"/>
                        </a:rPr>
                        <a:t>43-4051</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0" i="0" u="none" strike="noStrike">
                          <a:solidFill>
                            <a:srgbClr val="000000"/>
                          </a:solidFill>
                          <a:latin typeface="Calibri"/>
                        </a:rPr>
                        <a:t>Customer Service Representatives</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900" b="0" i="0" u="none" strike="noStrike">
                          <a:solidFill>
                            <a:srgbClr val="000000"/>
                          </a:solidFill>
                          <a:latin typeface="Calibri"/>
                        </a:rPr>
                        <a:t>2008</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900" b="0" i="0" u="none" strike="noStrike">
                          <a:solidFill>
                            <a:srgbClr val="000000"/>
                          </a:solidFill>
                          <a:latin typeface="Calibri"/>
                        </a:rPr>
                        <a:t>18,860</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900" b="0" i="0" u="none" strike="noStrike">
                          <a:solidFill>
                            <a:srgbClr val="000000"/>
                          </a:solidFill>
                          <a:latin typeface="Calibri"/>
                        </a:rPr>
                        <a:t>2018</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900" b="0" i="0" u="none" strike="noStrike">
                          <a:solidFill>
                            <a:srgbClr val="000000"/>
                          </a:solidFill>
                          <a:latin typeface="Calibri"/>
                        </a:rPr>
                        <a:t>22,840</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900" b="0" i="0" u="none" strike="noStrike" dirty="0">
                          <a:solidFill>
                            <a:srgbClr val="000000"/>
                          </a:solidFill>
                          <a:latin typeface="Calibri"/>
                        </a:rPr>
                        <a:t>3,990</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900" b="0" i="0" u="none" strike="noStrike">
                          <a:solidFill>
                            <a:srgbClr val="000000"/>
                          </a:solidFill>
                          <a:latin typeface="Calibri"/>
                        </a:rPr>
                        <a:t>21</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169326">
                <a:tc>
                  <a:txBody>
                    <a:bodyPr/>
                    <a:lstStyle/>
                    <a:p>
                      <a:pPr algn="r" fontAlgn="b"/>
                      <a:r>
                        <a:rPr lang="en-US" sz="900" b="0" i="0" u="none" strike="noStrike">
                          <a:solidFill>
                            <a:srgbClr val="000000"/>
                          </a:solidFill>
                          <a:latin typeface="Calibri"/>
                        </a:rPr>
                        <a:t>31</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0" i="0" u="none" strike="noStrike" dirty="0">
                          <a:solidFill>
                            <a:srgbClr val="000000"/>
                          </a:solidFill>
                          <a:latin typeface="Calibri"/>
                        </a:rPr>
                        <a:t>Nebraska</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0" i="0" u="none" strike="noStrike">
                          <a:solidFill>
                            <a:srgbClr val="000000"/>
                          </a:solidFill>
                          <a:latin typeface="Calibri"/>
                        </a:rPr>
                        <a:t>35-3021</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0" i="0" u="none" strike="noStrike">
                          <a:solidFill>
                            <a:srgbClr val="000000"/>
                          </a:solidFill>
                          <a:latin typeface="Calibri"/>
                        </a:rPr>
                        <a:t>Combined Food Preparation and Serving Workers, Including Fast Food</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900" b="0" i="0" u="none" strike="noStrike">
                          <a:solidFill>
                            <a:srgbClr val="000000"/>
                          </a:solidFill>
                          <a:latin typeface="Calibri"/>
                        </a:rPr>
                        <a:t>2008</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900" b="0" i="0" u="none" strike="noStrike">
                          <a:solidFill>
                            <a:srgbClr val="000000"/>
                          </a:solidFill>
                          <a:latin typeface="Calibri"/>
                        </a:rPr>
                        <a:t>19,520</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900" b="0" i="0" u="none" strike="noStrike">
                          <a:solidFill>
                            <a:srgbClr val="000000"/>
                          </a:solidFill>
                          <a:latin typeface="Calibri"/>
                        </a:rPr>
                        <a:t>2018</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900" b="0" i="0" u="none" strike="noStrike">
                          <a:solidFill>
                            <a:srgbClr val="000000"/>
                          </a:solidFill>
                          <a:latin typeface="Calibri"/>
                        </a:rPr>
                        <a:t>22,910</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900" b="0" i="0" u="none" strike="noStrike" dirty="0">
                          <a:solidFill>
                            <a:srgbClr val="000000"/>
                          </a:solidFill>
                          <a:latin typeface="Calibri"/>
                        </a:rPr>
                        <a:t>3,390</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900" b="0" i="0" u="none" strike="noStrike">
                          <a:solidFill>
                            <a:srgbClr val="000000"/>
                          </a:solidFill>
                          <a:latin typeface="Calibri"/>
                        </a:rPr>
                        <a:t>17</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69807">
                <a:tc>
                  <a:txBody>
                    <a:bodyPr/>
                    <a:lstStyle/>
                    <a:p>
                      <a:pPr algn="r" fontAlgn="b"/>
                      <a:r>
                        <a:rPr lang="en-US" sz="900" b="0" i="0" u="none" strike="noStrike">
                          <a:solidFill>
                            <a:srgbClr val="000000"/>
                          </a:solidFill>
                          <a:latin typeface="Calibri"/>
                        </a:rPr>
                        <a:t>31</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0" i="0" u="none" strike="noStrike">
                          <a:solidFill>
                            <a:srgbClr val="000000"/>
                          </a:solidFill>
                          <a:latin typeface="Calibri"/>
                        </a:rPr>
                        <a:t>Nebraska</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0" i="0" u="none" strike="noStrike">
                          <a:solidFill>
                            <a:srgbClr val="000000"/>
                          </a:solidFill>
                          <a:latin typeface="Calibri"/>
                        </a:rPr>
                        <a:t>41-2031</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0" i="0" u="none" strike="noStrike">
                          <a:solidFill>
                            <a:srgbClr val="000000"/>
                          </a:solidFill>
                          <a:latin typeface="Calibri"/>
                        </a:rPr>
                        <a:t>Retail Salespersons</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900" b="0" i="0" u="none" strike="noStrike">
                          <a:solidFill>
                            <a:srgbClr val="000000"/>
                          </a:solidFill>
                          <a:latin typeface="Calibri"/>
                        </a:rPr>
                        <a:t>2008</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900" b="0" i="0" u="none" strike="noStrike">
                          <a:solidFill>
                            <a:srgbClr val="000000"/>
                          </a:solidFill>
                          <a:latin typeface="Calibri"/>
                        </a:rPr>
                        <a:t>30,720</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900" b="0" i="0" u="none" strike="noStrike">
                          <a:solidFill>
                            <a:srgbClr val="000000"/>
                          </a:solidFill>
                          <a:latin typeface="Calibri"/>
                        </a:rPr>
                        <a:t>2018</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900" b="0" i="0" u="none" strike="noStrike">
                          <a:solidFill>
                            <a:srgbClr val="000000"/>
                          </a:solidFill>
                          <a:latin typeface="Calibri"/>
                        </a:rPr>
                        <a:t>33,530</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900" b="0" i="0" u="none" strike="noStrike" dirty="0">
                          <a:solidFill>
                            <a:srgbClr val="000000"/>
                          </a:solidFill>
                          <a:latin typeface="Calibri"/>
                        </a:rPr>
                        <a:t>2,810</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900" b="0" i="0" u="none" strike="noStrike">
                          <a:solidFill>
                            <a:srgbClr val="000000"/>
                          </a:solidFill>
                          <a:latin typeface="Calibri"/>
                        </a:rPr>
                        <a:t>9</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702981">
                <a:tc>
                  <a:txBody>
                    <a:bodyPr/>
                    <a:lstStyle/>
                    <a:p>
                      <a:pPr algn="r" fontAlgn="b"/>
                      <a:r>
                        <a:rPr lang="en-US" sz="900" b="0" i="0" u="none" strike="noStrike">
                          <a:solidFill>
                            <a:srgbClr val="000000"/>
                          </a:solidFill>
                          <a:latin typeface="Calibri"/>
                        </a:rPr>
                        <a:t>31</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0" i="0" u="none" strike="noStrike">
                          <a:solidFill>
                            <a:srgbClr val="000000"/>
                          </a:solidFill>
                          <a:latin typeface="Calibri"/>
                        </a:rPr>
                        <a:t>Nebraska</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0" i="0" u="none" strike="noStrike">
                          <a:solidFill>
                            <a:srgbClr val="000000"/>
                          </a:solidFill>
                          <a:latin typeface="Calibri"/>
                        </a:rPr>
                        <a:t>31-1012</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0" i="0" u="none" strike="noStrike">
                          <a:solidFill>
                            <a:srgbClr val="000000"/>
                          </a:solidFill>
                          <a:latin typeface="Calibri"/>
                        </a:rPr>
                        <a:t>Nursing Aides, Orderlies, and Attendants</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900" b="0" i="0" u="none" strike="noStrike">
                          <a:solidFill>
                            <a:srgbClr val="000000"/>
                          </a:solidFill>
                          <a:latin typeface="Calibri"/>
                        </a:rPr>
                        <a:t>2008</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900" b="0" i="0" u="none" strike="noStrike">
                          <a:solidFill>
                            <a:srgbClr val="000000"/>
                          </a:solidFill>
                          <a:latin typeface="Calibri"/>
                        </a:rPr>
                        <a:t>14,900</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900" b="0" i="0" u="none" strike="noStrike">
                          <a:solidFill>
                            <a:srgbClr val="000000"/>
                          </a:solidFill>
                          <a:latin typeface="Calibri"/>
                        </a:rPr>
                        <a:t>2018</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900" b="0" i="0" u="none" strike="noStrike">
                          <a:solidFill>
                            <a:srgbClr val="000000"/>
                          </a:solidFill>
                          <a:latin typeface="Calibri"/>
                        </a:rPr>
                        <a:t>17,460</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900" b="0" i="0" u="none" strike="noStrike" dirty="0">
                          <a:solidFill>
                            <a:srgbClr val="000000"/>
                          </a:solidFill>
                          <a:latin typeface="Calibri"/>
                        </a:rPr>
                        <a:t>2,560</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900" b="0" i="0" u="none" strike="noStrike" dirty="0">
                          <a:solidFill>
                            <a:srgbClr val="000000"/>
                          </a:solidFill>
                          <a:latin typeface="Calibri"/>
                        </a:rPr>
                        <a:t>17</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69807">
                <a:tc>
                  <a:txBody>
                    <a:bodyPr/>
                    <a:lstStyle/>
                    <a:p>
                      <a:pPr algn="r" fontAlgn="b"/>
                      <a:r>
                        <a:rPr lang="en-US" sz="900" b="0" i="0" u="none" strike="noStrike">
                          <a:solidFill>
                            <a:srgbClr val="000000"/>
                          </a:solidFill>
                          <a:latin typeface="Calibri"/>
                        </a:rPr>
                        <a:t>31</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0" i="0" u="none" strike="noStrike">
                          <a:solidFill>
                            <a:srgbClr val="000000"/>
                          </a:solidFill>
                          <a:latin typeface="Calibri"/>
                        </a:rPr>
                        <a:t>Nebraska</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0" i="0" u="none" strike="noStrike">
                          <a:solidFill>
                            <a:srgbClr val="000000"/>
                          </a:solidFill>
                          <a:latin typeface="Calibri"/>
                        </a:rPr>
                        <a:t>43-9061</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0" i="0" u="none" strike="noStrike">
                          <a:solidFill>
                            <a:srgbClr val="000000"/>
                          </a:solidFill>
                          <a:latin typeface="Calibri"/>
                        </a:rPr>
                        <a:t>Office Clerks, General</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900" b="0" i="0" u="none" strike="noStrike">
                          <a:solidFill>
                            <a:srgbClr val="000000"/>
                          </a:solidFill>
                          <a:latin typeface="Calibri"/>
                        </a:rPr>
                        <a:t>2008</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900" b="0" i="0" u="none" strike="noStrike">
                          <a:solidFill>
                            <a:srgbClr val="000000"/>
                          </a:solidFill>
                          <a:latin typeface="Calibri"/>
                        </a:rPr>
                        <a:t>17,120</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900" b="0" i="0" u="none" strike="noStrike">
                          <a:solidFill>
                            <a:srgbClr val="000000"/>
                          </a:solidFill>
                          <a:latin typeface="Calibri"/>
                        </a:rPr>
                        <a:t>2018</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900" b="0" i="0" u="none" strike="noStrike">
                          <a:solidFill>
                            <a:srgbClr val="000000"/>
                          </a:solidFill>
                          <a:latin typeface="Calibri"/>
                        </a:rPr>
                        <a:t>19,180</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900" b="0" i="0" u="none" strike="noStrike" dirty="0">
                          <a:solidFill>
                            <a:srgbClr val="000000"/>
                          </a:solidFill>
                          <a:latin typeface="Calibri"/>
                        </a:rPr>
                        <a:t>2,060</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900" b="0" i="0" u="none" strike="noStrike" dirty="0">
                          <a:solidFill>
                            <a:srgbClr val="000000"/>
                          </a:solidFill>
                          <a:latin typeface="Calibri"/>
                        </a:rPr>
                        <a:t>12</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702981">
                <a:tc>
                  <a:txBody>
                    <a:bodyPr/>
                    <a:lstStyle/>
                    <a:p>
                      <a:pPr algn="r" fontAlgn="b"/>
                      <a:r>
                        <a:rPr lang="en-US" sz="900" b="0" i="0" u="none" strike="noStrike">
                          <a:solidFill>
                            <a:srgbClr val="000000"/>
                          </a:solidFill>
                          <a:latin typeface="Calibri"/>
                        </a:rPr>
                        <a:t>31</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0" i="0" u="none" strike="noStrike">
                          <a:solidFill>
                            <a:srgbClr val="000000"/>
                          </a:solidFill>
                          <a:latin typeface="Calibri"/>
                        </a:rPr>
                        <a:t>Nebraska</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0" i="0" u="none" strike="noStrike">
                          <a:solidFill>
                            <a:srgbClr val="000000"/>
                          </a:solidFill>
                          <a:latin typeface="Calibri"/>
                        </a:rPr>
                        <a:t>43-3031</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0" i="0" u="none" strike="noStrike">
                          <a:solidFill>
                            <a:srgbClr val="000000"/>
                          </a:solidFill>
                          <a:latin typeface="Calibri"/>
                        </a:rPr>
                        <a:t>Bookkeeping, Accounting, and Auditing Clerks</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900" b="0" i="0" u="none" strike="noStrike" dirty="0">
                          <a:solidFill>
                            <a:srgbClr val="000000"/>
                          </a:solidFill>
                          <a:latin typeface="Calibri"/>
                        </a:rPr>
                        <a:t>2008</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900" b="0" i="0" u="none" strike="noStrike">
                          <a:solidFill>
                            <a:srgbClr val="000000"/>
                          </a:solidFill>
                          <a:latin typeface="Calibri"/>
                        </a:rPr>
                        <a:t>19,420</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900" b="0" i="0" u="none" strike="noStrike">
                          <a:solidFill>
                            <a:srgbClr val="000000"/>
                          </a:solidFill>
                          <a:latin typeface="Calibri"/>
                        </a:rPr>
                        <a:t>2018</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900" b="0" i="0" u="none" strike="noStrike">
                          <a:solidFill>
                            <a:srgbClr val="000000"/>
                          </a:solidFill>
                          <a:latin typeface="Calibri"/>
                        </a:rPr>
                        <a:t>21,460</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900" b="0" i="0" u="none" strike="noStrike" dirty="0">
                          <a:solidFill>
                            <a:srgbClr val="000000"/>
                          </a:solidFill>
                          <a:latin typeface="Calibri"/>
                        </a:rPr>
                        <a:t>2,040</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900" b="0" i="0" u="none" strike="noStrike" dirty="0">
                          <a:solidFill>
                            <a:srgbClr val="000000"/>
                          </a:solidFill>
                          <a:latin typeface="Calibri"/>
                        </a:rPr>
                        <a:t>10</a:t>
                      </a:r>
                    </a:p>
                  </a:txBody>
                  <a:tcPr marL="2036" marR="2036" marT="2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
        <p:nvSpPr>
          <p:cNvPr id="4" name="Rectangle 3"/>
          <p:cNvSpPr/>
          <p:nvPr/>
        </p:nvSpPr>
        <p:spPr>
          <a:xfrm>
            <a:off x="0" y="0"/>
            <a:ext cx="9144000" cy="553998"/>
          </a:xfrm>
          <a:prstGeom prst="rect">
            <a:avLst/>
          </a:prstGeom>
        </p:spPr>
        <p:txBody>
          <a:bodyPr wrap="square">
            <a:spAutoFit/>
          </a:bodyPr>
          <a:lstStyle/>
          <a:p>
            <a:pPr algn="ctr"/>
            <a:r>
              <a:rPr lang="en-US" sz="3000" b="1" dirty="0">
                <a:ln w="12700">
                  <a:noFill/>
                  <a:prstDash val="solid"/>
                </a:ln>
                <a:solidFill>
                  <a:prstClr val="white"/>
                </a:solidFill>
                <a:latin typeface="Arial" pitchFamily="34" charset="0"/>
                <a:cs typeface="Arial" pitchFamily="34" charset="0"/>
              </a:rPr>
              <a:t>Sample </a:t>
            </a:r>
            <a:r>
              <a:rPr lang="en-US" sz="3000" b="1" i="1" dirty="0">
                <a:ln w="12700">
                  <a:noFill/>
                  <a:prstDash val="solid"/>
                </a:ln>
                <a:solidFill>
                  <a:prstClr val="white"/>
                </a:solidFill>
                <a:latin typeface="Arial" pitchFamily="34" charset="0"/>
                <a:cs typeface="Arial" pitchFamily="34" charset="0"/>
              </a:rPr>
              <a:t>Projections Central </a:t>
            </a:r>
            <a:r>
              <a:rPr lang="en-US" sz="3000" b="1" dirty="0">
                <a:ln w="12700">
                  <a:noFill/>
                  <a:prstDash val="solid"/>
                </a:ln>
                <a:solidFill>
                  <a:prstClr val="white"/>
                </a:solidFill>
                <a:latin typeface="Arial" pitchFamily="34" charset="0"/>
                <a:cs typeface="Arial" pitchFamily="34" charset="0"/>
              </a:rPr>
              <a:t>Table, for Nebraska </a:t>
            </a:r>
          </a:p>
        </p:txBody>
      </p:sp>
    </p:spTree>
    <p:extLst>
      <p:ext uri="{BB962C8B-B14F-4D97-AF65-F5344CB8AC3E}">
        <p14:creationId xmlns:p14="http://schemas.microsoft.com/office/powerpoint/2010/main" val="36934912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lum bright="50000"/>
            <a:extLst>
              <a:ext uri="{28A0092B-C50C-407E-A947-70E740481C1C}">
                <a14:useLocalDpi xmlns:a14="http://schemas.microsoft.com/office/drawing/2010/main" val="0"/>
              </a:ext>
            </a:extLst>
          </a:blip>
          <a:stretch>
            <a:fillRect/>
          </a:stretch>
        </p:blipFill>
        <p:spPr>
          <a:xfrm>
            <a:off x="1995830" y="1143000"/>
            <a:ext cx="5143499" cy="4571999"/>
          </a:xfrm>
          <a:effectLst>
            <a:reflection blurRad="6350" stA="50000" endA="295" endPos="92000" dist="101600" dir="5400000" sy="-100000" algn="bl" rotWithShape="0"/>
          </a:effectLst>
        </p:spPr>
      </p:pic>
      <p:sp>
        <p:nvSpPr>
          <p:cNvPr id="2" name="Title 1"/>
          <p:cNvSpPr>
            <a:spLocks noGrp="1"/>
          </p:cNvSpPr>
          <p:nvPr>
            <p:ph type="title"/>
          </p:nvPr>
        </p:nvSpPr>
        <p:spPr/>
        <p:txBody>
          <a:bodyPr/>
          <a:lstStyle/>
          <a:p>
            <a:r>
              <a:rPr lang="en-US" dirty="0" smtClean="0"/>
              <a:t>Here’s what you can expect in this webinar:</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3</a:t>
            </a:fld>
            <a:endParaRPr lang="en-US"/>
          </a:p>
        </p:txBody>
      </p:sp>
      <p:sp>
        <p:nvSpPr>
          <p:cNvPr id="6" name="Footer Placeholder 5"/>
          <p:cNvSpPr>
            <a:spLocks noGrp="1"/>
          </p:cNvSpPr>
          <p:nvPr>
            <p:ph type="ftr" sz="quarter" idx="11"/>
          </p:nvPr>
        </p:nvSpPr>
        <p:spPr/>
        <p:txBody>
          <a:bodyPr/>
          <a:lstStyle/>
          <a:p>
            <a:r>
              <a:rPr lang="en-US" smtClean="0"/>
              <a:t>#</a:t>
            </a:r>
            <a:endParaRPr lang="en-US"/>
          </a:p>
        </p:txBody>
      </p:sp>
      <p:sp>
        <p:nvSpPr>
          <p:cNvPr id="7" name="TextBox 6"/>
          <p:cNvSpPr txBox="1"/>
          <p:nvPr/>
        </p:nvSpPr>
        <p:spPr>
          <a:xfrm>
            <a:off x="304800" y="1295400"/>
            <a:ext cx="8458200" cy="4955203"/>
          </a:xfrm>
          <a:prstGeom prst="rect">
            <a:avLst/>
          </a:prstGeom>
          <a:noFill/>
        </p:spPr>
        <p:txBody>
          <a:bodyPr wrap="square" rtlCol="0">
            <a:spAutoFit/>
          </a:bodyPr>
          <a:lstStyle/>
          <a:p>
            <a:pPr marL="457200" indent="-457200">
              <a:spcAft>
                <a:spcPts val="4800"/>
              </a:spcAft>
              <a:buFont typeface="+mj-lt"/>
              <a:buAutoNum type="arabicPeriod"/>
            </a:pPr>
            <a:r>
              <a:rPr lang="en-US" sz="2800" b="1" dirty="0" smtClean="0">
                <a:solidFill>
                  <a:schemeClr val="accent1">
                    <a:lumMod val="75000"/>
                  </a:schemeClr>
                </a:solidFill>
                <a:latin typeface="Arial" pitchFamily="34" charset="0"/>
                <a:cs typeface="Arial" pitchFamily="34" charset="0"/>
              </a:rPr>
              <a:t>Learn where to access LMI</a:t>
            </a:r>
          </a:p>
          <a:p>
            <a:pPr marL="457200" indent="-457200">
              <a:spcAft>
                <a:spcPts val="4800"/>
              </a:spcAft>
              <a:buFont typeface="+mj-lt"/>
              <a:buAutoNum type="arabicPeriod"/>
            </a:pPr>
            <a:r>
              <a:rPr lang="en-US" sz="2800" b="1" dirty="0" smtClean="0">
                <a:solidFill>
                  <a:schemeClr val="accent1">
                    <a:lumMod val="75000"/>
                  </a:schemeClr>
                </a:solidFill>
                <a:latin typeface="Arial" pitchFamily="34" charset="0"/>
                <a:cs typeface="Arial" pitchFamily="34" charset="0"/>
              </a:rPr>
              <a:t>Find out what LMI means on the local, state, and national levels</a:t>
            </a:r>
          </a:p>
          <a:p>
            <a:pPr marL="457200" indent="-457200">
              <a:spcAft>
                <a:spcPts val="4800"/>
              </a:spcAft>
              <a:buFont typeface="+mj-lt"/>
              <a:buAutoNum type="arabicPeriod"/>
            </a:pPr>
            <a:r>
              <a:rPr lang="en-US" sz="2800" b="1" dirty="0" smtClean="0">
                <a:solidFill>
                  <a:schemeClr val="accent1">
                    <a:lumMod val="75000"/>
                  </a:schemeClr>
                </a:solidFill>
                <a:latin typeface="Arial" pitchFamily="34" charset="0"/>
                <a:cs typeface="Arial" pitchFamily="34" charset="0"/>
              </a:rPr>
              <a:t>How to use LMI to help NFJP participants find in-demand jobs</a:t>
            </a:r>
          </a:p>
          <a:p>
            <a:pPr marL="457200" indent="-457200">
              <a:spcAft>
                <a:spcPts val="4800"/>
              </a:spcAft>
              <a:buFont typeface="+mj-lt"/>
              <a:buAutoNum type="arabicPeriod"/>
            </a:pPr>
            <a:r>
              <a:rPr lang="en-US" sz="2800" b="1" dirty="0" smtClean="0">
                <a:solidFill>
                  <a:schemeClr val="accent1">
                    <a:lumMod val="75000"/>
                  </a:schemeClr>
                </a:solidFill>
                <a:latin typeface="Arial" pitchFamily="34" charset="0"/>
                <a:cs typeface="Arial" pitchFamily="34" charset="0"/>
              </a:rPr>
              <a:t>How to engage local businesses and develop relationships</a:t>
            </a:r>
            <a:endParaRPr lang="en-US" sz="2800" b="1" dirty="0">
              <a:solidFill>
                <a:schemeClr val="accent1">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34834499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prstClr val="white"/>
                </a:solidFill>
              </a:rPr>
              <a:t>#</a:t>
            </a:r>
            <a:endParaRPr lang="en-US" dirty="0">
              <a:solidFill>
                <a:prstClr val="white"/>
              </a:solidFill>
            </a:endParaRPr>
          </a:p>
        </p:txBody>
      </p:sp>
      <p:sp>
        <p:nvSpPr>
          <p:cNvPr id="3" name="Slide Number Placeholder 2"/>
          <p:cNvSpPr>
            <a:spLocks noGrp="1"/>
          </p:cNvSpPr>
          <p:nvPr>
            <p:ph type="sldNum" sz="quarter" idx="12"/>
          </p:nvPr>
        </p:nvSpPr>
        <p:spPr/>
        <p:txBody>
          <a:bodyPr/>
          <a:lstStyle/>
          <a:p>
            <a:fld id="{01723B91-CE10-4F20-890A-0852E2246859}" type="slidenum">
              <a:rPr lang="en-US" smtClean="0">
                <a:solidFill>
                  <a:prstClr val="black"/>
                </a:solidFill>
              </a:rPr>
              <a:pPr/>
              <a:t>30</a:t>
            </a:fld>
            <a:endParaRPr lang="en-US" dirty="0">
              <a:solidFill>
                <a:prstClr val="black"/>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847716685"/>
              </p:ext>
            </p:extLst>
          </p:nvPr>
        </p:nvGraphicFramePr>
        <p:xfrm>
          <a:off x="0" y="1066800"/>
          <a:ext cx="9144000" cy="5410199"/>
        </p:xfrm>
        <a:graphic>
          <a:graphicData uri="http://schemas.openxmlformats.org/drawingml/2006/table">
            <a:tbl>
              <a:tblPr/>
              <a:tblGrid>
                <a:gridCol w="846453"/>
                <a:gridCol w="909794"/>
                <a:gridCol w="1065264"/>
                <a:gridCol w="1402118"/>
                <a:gridCol w="814784"/>
                <a:gridCol w="633400"/>
                <a:gridCol w="590214"/>
                <a:gridCol w="737048"/>
                <a:gridCol w="757201"/>
                <a:gridCol w="1387724"/>
              </a:tblGrid>
              <a:tr h="302358">
                <a:tc gridSpan="10">
                  <a:txBody>
                    <a:bodyPr/>
                    <a:lstStyle/>
                    <a:p>
                      <a:pPr algn="ctr" fontAlgn="ctr"/>
                      <a:r>
                        <a:rPr lang="en-US" sz="1050" b="1" i="0" u="none" strike="noStrike" dirty="0">
                          <a:solidFill>
                            <a:srgbClr val="000000"/>
                          </a:solidFill>
                          <a:latin typeface="Book Antiqua" pitchFamily="18" charset="0"/>
                        </a:rPr>
                        <a:t>Nebraska 2008-2018 Declining Occupations</a:t>
                      </a:r>
                    </a:p>
                  </a:txBody>
                  <a:tcPr marL="1919" marR="1919" marT="1919"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01134">
                <a:tc>
                  <a:txBody>
                    <a:bodyPr/>
                    <a:lstStyle/>
                    <a:p>
                      <a:pPr algn="ctr" fontAlgn="b"/>
                      <a:r>
                        <a:rPr lang="en-US" sz="1050" b="1" i="0" u="none" strike="noStrike" dirty="0">
                          <a:solidFill>
                            <a:srgbClr val="000000"/>
                          </a:solidFill>
                          <a:latin typeface="Book Antiqua" pitchFamily="18" charset="0"/>
                        </a:rPr>
                        <a:t>STFIPS</a:t>
                      </a:r>
                    </a:p>
                  </a:txBody>
                  <a:tcPr marL="1919" marR="1919" marT="1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1050" b="1" i="0" u="none" strike="noStrike" dirty="0">
                          <a:solidFill>
                            <a:srgbClr val="000000"/>
                          </a:solidFill>
                          <a:latin typeface="Book Antiqua" pitchFamily="18" charset="0"/>
                        </a:rPr>
                        <a:t>Name</a:t>
                      </a:r>
                    </a:p>
                  </a:txBody>
                  <a:tcPr marL="1919" marR="1919" marT="1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1050" b="1" i="0" u="none" strike="noStrike" dirty="0">
                          <a:solidFill>
                            <a:srgbClr val="000000"/>
                          </a:solidFill>
                          <a:latin typeface="Book Antiqua" pitchFamily="18" charset="0"/>
                        </a:rPr>
                        <a:t>Code</a:t>
                      </a:r>
                    </a:p>
                  </a:txBody>
                  <a:tcPr marL="1919" marR="1919" marT="1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dirty="0">
                          <a:solidFill>
                            <a:srgbClr val="000000"/>
                          </a:solidFill>
                          <a:latin typeface="Book Antiqua" pitchFamily="18" charset="0"/>
                        </a:rPr>
                        <a:t>Occupation</a:t>
                      </a:r>
                    </a:p>
                  </a:txBody>
                  <a:tcPr marL="1919" marR="1919" marT="1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dirty="0" err="1">
                          <a:solidFill>
                            <a:srgbClr val="000000"/>
                          </a:solidFill>
                          <a:latin typeface="Book Antiqua" pitchFamily="18" charset="0"/>
                        </a:rPr>
                        <a:t>BYear</a:t>
                      </a:r>
                      <a:endParaRPr lang="en-US" sz="1050" b="1" i="0" u="none" strike="noStrike" dirty="0">
                        <a:solidFill>
                          <a:srgbClr val="000000"/>
                        </a:solidFill>
                        <a:latin typeface="Book Antiqua" pitchFamily="18" charset="0"/>
                      </a:endParaRPr>
                    </a:p>
                  </a:txBody>
                  <a:tcPr marL="1919" marR="1919" marT="1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a:solidFill>
                            <a:srgbClr val="000000"/>
                          </a:solidFill>
                          <a:latin typeface="Book Antiqua" pitchFamily="18" charset="0"/>
                        </a:rPr>
                        <a:t>Base Occ</a:t>
                      </a:r>
                    </a:p>
                  </a:txBody>
                  <a:tcPr marL="1919" marR="1919" marT="1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dirty="0" err="1">
                          <a:solidFill>
                            <a:srgbClr val="000000"/>
                          </a:solidFill>
                          <a:latin typeface="Book Antiqua" pitchFamily="18" charset="0"/>
                        </a:rPr>
                        <a:t>PYear</a:t>
                      </a:r>
                      <a:endParaRPr lang="en-US" sz="1050" b="1" i="0" u="none" strike="noStrike" dirty="0">
                        <a:solidFill>
                          <a:srgbClr val="000000"/>
                        </a:solidFill>
                        <a:latin typeface="Book Antiqua" pitchFamily="18" charset="0"/>
                      </a:endParaRPr>
                    </a:p>
                  </a:txBody>
                  <a:tcPr marL="1919" marR="1919" marT="1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dirty="0" err="1">
                          <a:solidFill>
                            <a:srgbClr val="000000"/>
                          </a:solidFill>
                          <a:latin typeface="Book Antiqua" pitchFamily="18" charset="0"/>
                        </a:rPr>
                        <a:t>Proj</a:t>
                      </a:r>
                      <a:endParaRPr lang="en-US" sz="1050" b="1" i="0" u="none" strike="noStrike" dirty="0">
                        <a:solidFill>
                          <a:srgbClr val="000000"/>
                        </a:solidFill>
                        <a:latin typeface="Book Antiqua" pitchFamily="18" charset="0"/>
                      </a:endParaRPr>
                    </a:p>
                  </a:txBody>
                  <a:tcPr marL="1919" marR="1919" marT="1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50" b="1" i="0" u="none" strike="noStrike">
                          <a:solidFill>
                            <a:srgbClr val="000000"/>
                          </a:solidFill>
                          <a:latin typeface="Book Antiqua" pitchFamily="18" charset="0"/>
                        </a:rPr>
                        <a:t>Change</a:t>
                      </a:r>
                    </a:p>
                  </a:txBody>
                  <a:tcPr marL="1919" marR="1919" marT="1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dirty="0">
                          <a:solidFill>
                            <a:srgbClr val="000000"/>
                          </a:solidFill>
                          <a:latin typeface="Book Antiqua" pitchFamily="18" charset="0"/>
                        </a:rPr>
                        <a:t>%Change</a:t>
                      </a:r>
                    </a:p>
                  </a:txBody>
                  <a:tcPr marL="1919" marR="1919" marT="1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8683">
                <a:tc>
                  <a:txBody>
                    <a:bodyPr/>
                    <a:lstStyle/>
                    <a:p>
                      <a:pPr algn="ctr" fontAlgn="ctr"/>
                      <a:r>
                        <a:rPr lang="en-US" sz="1050" b="0" i="0" u="none" strike="noStrike">
                          <a:solidFill>
                            <a:srgbClr val="000000"/>
                          </a:solidFill>
                          <a:latin typeface="Book Antiqua" pitchFamily="18" charset="0"/>
                        </a:rPr>
                        <a:t>31</a:t>
                      </a:r>
                    </a:p>
                  </a:txBody>
                  <a:tcPr marL="1919" marR="1919" marT="19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latin typeface="Book Antiqua" pitchFamily="18" charset="0"/>
                        </a:rPr>
                        <a:t>Nebraska</a:t>
                      </a:r>
                    </a:p>
                  </a:txBody>
                  <a:tcPr marL="1919" marR="1919" marT="1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latin typeface="Book Antiqua" pitchFamily="18" charset="0"/>
                        </a:rPr>
                        <a:t>45-2092</a:t>
                      </a:r>
                    </a:p>
                  </a:txBody>
                  <a:tcPr marL="1919" marR="1919" marT="1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latin typeface="Book Antiqua" pitchFamily="18" charset="0"/>
                        </a:rPr>
                        <a:t>Farmworkers and Laborers, Crop, Nursery, and Greenhouse</a:t>
                      </a:r>
                    </a:p>
                  </a:txBody>
                  <a:tcPr marL="1919" marR="1919" marT="1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Book Antiqua" pitchFamily="18" charset="0"/>
                        </a:rPr>
                        <a:t>2008</a:t>
                      </a:r>
                    </a:p>
                  </a:txBody>
                  <a:tcPr marL="1919" marR="1919" marT="1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Book Antiqua" pitchFamily="18" charset="0"/>
                        </a:rPr>
                        <a:t>28,750</a:t>
                      </a:r>
                    </a:p>
                  </a:txBody>
                  <a:tcPr marL="1919" marR="1919" marT="1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latin typeface="Book Antiqua" pitchFamily="18" charset="0"/>
                        </a:rPr>
                        <a:t>2018</a:t>
                      </a:r>
                    </a:p>
                  </a:txBody>
                  <a:tcPr marL="1919" marR="1919" marT="1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latin typeface="Book Antiqua" pitchFamily="18" charset="0"/>
                        </a:rPr>
                        <a:t>24,730</a:t>
                      </a:r>
                    </a:p>
                  </a:txBody>
                  <a:tcPr marL="1919" marR="1919" marT="1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FF0000"/>
                          </a:solidFill>
                          <a:latin typeface="Book Antiqua" pitchFamily="18" charset="0"/>
                        </a:rPr>
                        <a:t>-4,010</a:t>
                      </a:r>
                    </a:p>
                  </a:txBody>
                  <a:tcPr marL="1919" marR="1919" marT="1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50" b="0" i="0" u="none" strike="noStrike">
                          <a:solidFill>
                            <a:srgbClr val="000000"/>
                          </a:solidFill>
                          <a:latin typeface="Book Antiqua" pitchFamily="18" charset="0"/>
                        </a:rPr>
                        <a:t>-14</a:t>
                      </a:r>
                    </a:p>
                  </a:txBody>
                  <a:tcPr marL="1919" marR="1919" marT="1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99908">
                <a:tc>
                  <a:txBody>
                    <a:bodyPr/>
                    <a:lstStyle/>
                    <a:p>
                      <a:pPr algn="ctr" fontAlgn="ctr"/>
                      <a:r>
                        <a:rPr lang="en-US" sz="1050" b="0" i="0" u="none" strike="noStrike">
                          <a:solidFill>
                            <a:srgbClr val="000000"/>
                          </a:solidFill>
                          <a:latin typeface="Book Antiqua" pitchFamily="18" charset="0"/>
                        </a:rPr>
                        <a:t>31</a:t>
                      </a:r>
                    </a:p>
                  </a:txBody>
                  <a:tcPr marL="1919" marR="1919" marT="19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latin typeface="Book Antiqua" pitchFamily="18" charset="0"/>
                        </a:rPr>
                        <a:t>Nebraska</a:t>
                      </a:r>
                    </a:p>
                  </a:txBody>
                  <a:tcPr marL="1919" marR="1919" marT="1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050" b="0" i="0" u="none" strike="noStrike" dirty="0">
                        <a:solidFill>
                          <a:srgbClr val="000000"/>
                        </a:solidFill>
                        <a:latin typeface="Book Antiqua" pitchFamily="18" charset="0"/>
                      </a:endParaRPr>
                    </a:p>
                  </a:txBody>
                  <a:tcPr marL="1919" marR="1919" marT="1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latin typeface="Book Antiqua" pitchFamily="18" charset="0"/>
                        </a:rPr>
                        <a:t>Farm, Ranch, and Other Agricultural Managers</a:t>
                      </a:r>
                    </a:p>
                  </a:txBody>
                  <a:tcPr marL="1919" marR="1919" marT="1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Book Antiqua" pitchFamily="18" charset="0"/>
                        </a:rPr>
                        <a:t>2008</a:t>
                      </a:r>
                    </a:p>
                  </a:txBody>
                  <a:tcPr marL="1919" marR="1919" marT="1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Book Antiqua" pitchFamily="18" charset="0"/>
                        </a:rPr>
                        <a:t>12,470</a:t>
                      </a:r>
                    </a:p>
                  </a:txBody>
                  <a:tcPr marL="1919" marR="1919" marT="1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latin typeface="Book Antiqua" pitchFamily="18" charset="0"/>
                        </a:rPr>
                        <a:t>2018</a:t>
                      </a:r>
                    </a:p>
                  </a:txBody>
                  <a:tcPr marL="1919" marR="1919" marT="1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latin typeface="Book Antiqua" pitchFamily="18" charset="0"/>
                        </a:rPr>
                        <a:t>11,690</a:t>
                      </a:r>
                    </a:p>
                  </a:txBody>
                  <a:tcPr marL="1919" marR="1919" marT="1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FF0000"/>
                          </a:solidFill>
                          <a:latin typeface="Book Antiqua" pitchFamily="18" charset="0"/>
                        </a:rPr>
                        <a:t>-780</a:t>
                      </a:r>
                    </a:p>
                  </a:txBody>
                  <a:tcPr marL="1919" marR="1919" marT="1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50" b="0" i="0" u="none" strike="noStrike" dirty="0">
                          <a:solidFill>
                            <a:srgbClr val="000000"/>
                          </a:solidFill>
                          <a:latin typeface="Book Antiqua" pitchFamily="18" charset="0"/>
                        </a:rPr>
                        <a:t>-6</a:t>
                      </a:r>
                    </a:p>
                  </a:txBody>
                  <a:tcPr marL="1919" marR="1919" marT="1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2358">
                <a:tc>
                  <a:txBody>
                    <a:bodyPr/>
                    <a:lstStyle/>
                    <a:p>
                      <a:pPr algn="ctr" fontAlgn="ctr"/>
                      <a:r>
                        <a:rPr lang="en-US" sz="1050" b="0" i="0" u="none" strike="noStrike">
                          <a:solidFill>
                            <a:srgbClr val="000000"/>
                          </a:solidFill>
                          <a:latin typeface="Book Antiqua" pitchFamily="18" charset="0"/>
                        </a:rPr>
                        <a:t>31</a:t>
                      </a:r>
                    </a:p>
                  </a:txBody>
                  <a:tcPr marL="1919" marR="1919" marT="19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latin typeface="Book Antiqua" pitchFamily="18" charset="0"/>
                        </a:rPr>
                        <a:t>Nebraska</a:t>
                      </a:r>
                    </a:p>
                  </a:txBody>
                  <a:tcPr marL="1919" marR="1919" marT="1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latin typeface="Book Antiqua" pitchFamily="18" charset="0"/>
                        </a:rPr>
                        <a:t>41-9041</a:t>
                      </a:r>
                    </a:p>
                  </a:txBody>
                  <a:tcPr marL="1919" marR="1919" marT="1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latin typeface="Book Antiqua" pitchFamily="18" charset="0"/>
                        </a:rPr>
                        <a:t>Telemarketers</a:t>
                      </a:r>
                    </a:p>
                  </a:txBody>
                  <a:tcPr marL="1919" marR="1919" marT="1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Book Antiqua" pitchFamily="18" charset="0"/>
                        </a:rPr>
                        <a:t>2008</a:t>
                      </a:r>
                    </a:p>
                  </a:txBody>
                  <a:tcPr marL="1919" marR="1919" marT="1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Book Antiqua" pitchFamily="18" charset="0"/>
                        </a:rPr>
                        <a:t>5,560</a:t>
                      </a:r>
                    </a:p>
                  </a:txBody>
                  <a:tcPr marL="1919" marR="1919" marT="1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latin typeface="Book Antiqua" pitchFamily="18" charset="0"/>
                        </a:rPr>
                        <a:t>2018</a:t>
                      </a:r>
                    </a:p>
                  </a:txBody>
                  <a:tcPr marL="1919" marR="1919" marT="1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latin typeface="Book Antiqua" pitchFamily="18" charset="0"/>
                        </a:rPr>
                        <a:t>4,840</a:t>
                      </a:r>
                    </a:p>
                  </a:txBody>
                  <a:tcPr marL="1919" marR="1919" marT="1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FF0000"/>
                          </a:solidFill>
                          <a:latin typeface="Book Antiqua" pitchFamily="18" charset="0"/>
                        </a:rPr>
                        <a:t>-720</a:t>
                      </a:r>
                    </a:p>
                  </a:txBody>
                  <a:tcPr marL="1919" marR="1919" marT="1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50" b="0" i="0" u="none" strike="noStrike" dirty="0">
                          <a:solidFill>
                            <a:srgbClr val="000000"/>
                          </a:solidFill>
                          <a:latin typeface="Book Antiqua" pitchFamily="18" charset="0"/>
                        </a:rPr>
                        <a:t>-12</a:t>
                      </a:r>
                    </a:p>
                  </a:txBody>
                  <a:tcPr marL="1919" marR="1919" marT="1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2358">
                <a:tc>
                  <a:txBody>
                    <a:bodyPr/>
                    <a:lstStyle/>
                    <a:p>
                      <a:pPr algn="ctr" fontAlgn="ctr"/>
                      <a:r>
                        <a:rPr lang="en-US" sz="1050" b="0" i="0" u="none" strike="noStrike">
                          <a:solidFill>
                            <a:srgbClr val="000000"/>
                          </a:solidFill>
                          <a:latin typeface="Book Antiqua" pitchFamily="18" charset="0"/>
                        </a:rPr>
                        <a:t>31</a:t>
                      </a:r>
                    </a:p>
                  </a:txBody>
                  <a:tcPr marL="1919" marR="1919" marT="19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latin typeface="Book Antiqua" pitchFamily="18" charset="0"/>
                        </a:rPr>
                        <a:t>Nebraska</a:t>
                      </a:r>
                    </a:p>
                  </a:txBody>
                  <a:tcPr marL="1919" marR="1919" marT="1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latin typeface="Book Antiqua" pitchFamily="18" charset="0"/>
                        </a:rPr>
                        <a:t>43-4151</a:t>
                      </a:r>
                    </a:p>
                  </a:txBody>
                  <a:tcPr marL="1919" marR="1919" marT="1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latin typeface="Book Antiqua" pitchFamily="18" charset="0"/>
                        </a:rPr>
                        <a:t>Order Clerks</a:t>
                      </a:r>
                    </a:p>
                  </a:txBody>
                  <a:tcPr marL="1919" marR="1919" marT="1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Book Antiqua" pitchFamily="18" charset="0"/>
                        </a:rPr>
                        <a:t>2008</a:t>
                      </a:r>
                    </a:p>
                  </a:txBody>
                  <a:tcPr marL="1919" marR="1919" marT="1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Book Antiqua" pitchFamily="18" charset="0"/>
                        </a:rPr>
                        <a:t>4,360</a:t>
                      </a:r>
                    </a:p>
                  </a:txBody>
                  <a:tcPr marL="1919" marR="1919" marT="1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latin typeface="Book Antiqua" pitchFamily="18" charset="0"/>
                        </a:rPr>
                        <a:t>2018</a:t>
                      </a:r>
                    </a:p>
                  </a:txBody>
                  <a:tcPr marL="1919" marR="1919" marT="1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latin typeface="Book Antiqua" pitchFamily="18" charset="0"/>
                        </a:rPr>
                        <a:t>3,780</a:t>
                      </a:r>
                    </a:p>
                  </a:txBody>
                  <a:tcPr marL="1919" marR="1919" marT="1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FF0000"/>
                          </a:solidFill>
                          <a:latin typeface="Book Antiqua" pitchFamily="18" charset="0"/>
                        </a:rPr>
                        <a:t>-580</a:t>
                      </a:r>
                    </a:p>
                  </a:txBody>
                  <a:tcPr marL="1919" marR="1919" marT="1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50" b="0" i="0" u="none" strike="noStrike" dirty="0">
                          <a:solidFill>
                            <a:srgbClr val="000000"/>
                          </a:solidFill>
                          <a:latin typeface="Book Antiqua" pitchFamily="18" charset="0"/>
                        </a:rPr>
                        <a:t>-13</a:t>
                      </a:r>
                    </a:p>
                  </a:txBody>
                  <a:tcPr marL="1919" marR="1919" marT="1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99908">
                <a:tc>
                  <a:txBody>
                    <a:bodyPr/>
                    <a:lstStyle/>
                    <a:p>
                      <a:pPr algn="ctr" fontAlgn="ctr"/>
                      <a:r>
                        <a:rPr lang="en-US" sz="1050" b="0" i="0" u="none" strike="noStrike">
                          <a:solidFill>
                            <a:srgbClr val="000000"/>
                          </a:solidFill>
                          <a:latin typeface="Book Antiqua" pitchFamily="18" charset="0"/>
                        </a:rPr>
                        <a:t>31</a:t>
                      </a:r>
                    </a:p>
                  </a:txBody>
                  <a:tcPr marL="1919" marR="1919" marT="19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latin typeface="Book Antiqua" pitchFamily="18" charset="0"/>
                        </a:rPr>
                        <a:t>Nebraska</a:t>
                      </a:r>
                    </a:p>
                  </a:txBody>
                  <a:tcPr marL="1919" marR="1919" marT="1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latin typeface="Book Antiqua" pitchFamily="18" charset="0"/>
                        </a:rPr>
                        <a:t>45-2093</a:t>
                      </a:r>
                    </a:p>
                  </a:txBody>
                  <a:tcPr marL="1919" marR="1919" marT="1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latin typeface="Book Antiqua" pitchFamily="18" charset="0"/>
                        </a:rPr>
                        <a:t>Farmworkers, Farm and Ranch Animals</a:t>
                      </a:r>
                    </a:p>
                  </a:txBody>
                  <a:tcPr marL="1919" marR="1919" marT="1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Book Antiqua" pitchFamily="18" charset="0"/>
                        </a:rPr>
                        <a:t>2008</a:t>
                      </a:r>
                    </a:p>
                  </a:txBody>
                  <a:tcPr marL="1919" marR="1919" marT="1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Book Antiqua" pitchFamily="18" charset="0"/>
                        </a:rPr>
                        <a:t>4,650</a:t>
                      </a:r>
                    </a:p>
                  </a:txBody>
                  <a:tcPr marL="1919" marR="1919" marT="1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latin typeface="Book Antiqua" pitchFamily="18" charset="0"/>
                        </a:rPr>
                        <a:t>2018</a:t>
                      </a:r>
                    </a:p>
                  </a:txBody>
                  <a:tcPr marL="1919" marR="1919" marT="1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latin typeface="Book Antiqua" pitchFamily="18" charset="0"/>
                        </a:rPr>
                        <a:t>4,140</a:t>
                      </a:r>
                    </a:p>
                  </a:txBody>
                  <a:tcPr marL="1919" marR="1919" marT="1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FF0000"/>
                          </a:solidFill>
                          <a:latin typeface="Book Antiqua" pitchFamily="18" charset="0"/>
                        </a:rPr>
                        <a:t>-510</a:t>
                      </a:r>
                    </a:p>
                  </a:txBody>
                  <a:tcPr marL="1919" marR="1919" marT="1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50" b="0" i="0" u="none" strike="noStrike" dirty="0">
                          <a:solidFill>
                            <a:srgbClr val="000000"/>
                          </a:solidFill>
                          <a:latin typeface="Book Antiqua" pitchFamily="18" charset="0"/>
                        </a:rPr>
                        <a:t>-11</a:t>
                      </a:r>
                    </a:p>
                  </a:txBody>
                  <a:tcPr marL="1919" marR="1919" marT="1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01134">
                <a:tc>
                  <a:txBody>
                    <a:bodyPr/>
                    <a:lstStyle/>
                    <a:p>
                      <a:pPr algn="ctr" fontAlgn="ctr"/>
                      <a:r>
                        <a:rPr lang="en-US" sz="1050" b="0" i="0" u="none" strike="noStrike">
                          <a:solidFill>
                            <a:srgbClr val="000000"/>
                          </a:solidFill>
                          <a:latin typeface="Book Antiqua" pitchFamily="18" charset="0"/>
                        </a:rPr>
                        <a:t>31</a:t>
                      </a:r>
                    </a:p>
                  </a:txBody>
                  <a:tcPr marL="1919" marR="1919" marT="19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latin typeface="Book Antiqua" pitchFamily="18" charset="0"/>
                        </a:rPr>
                        <a:t>Nebraska</a:t>
                      </a:r>
                    </a:p>
                  </a:txBody>
                  <a:tcPr marL="1919" marR="1919" marT="1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latin typeface="Book Antiqua" pitchFamily="18" charset="0"/>
                        </a:rPr>
                        <a:t>53-7064</a:t>
                      </a:r>
                    </a:p>
                  </a:txBody>
                  <a:tcPr marL="1919" marR="1919" marT="1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latin typeface="Book Antiqua" pitchFamily="18" charset="0"/>
                        </a:rPr>
                        <a:t>Packers and Packagers, Hand</a:t>
                      </a:r>
                    </a:p>
                  </a:txBody>
                  <a:tcPr marL="1919" marR="1919" marT="1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Book Antiqua" pitchFamily="18" charset="0"/>
                        </a:rPr>
                        <a:t>2008</a:t>
                      </a:r>
                    </a:p>
                  </a:txBody>
                  <a:tcPr marL="1919" marR="1919" marT="1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Book Antiqua" pitchFamily="18" charset="0"/>
                        </a:rPr>
                        <a:t>5,760</a:t>
                      </a:r>
                    </a:p>
                  </a:txBody>
                  <a:tcPr marL="1919" marR="1919" marT="1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latin typeface="Book Antiqua" pitchFamily="18" charset="0"/>
                        </a:rPr>
                        <a:t>2018</a:t>
                      </a:r>
                    </a:p>
                  </a:txBody>
                  <a:tcPr marL="1919" marR="1919" marT="1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latin typeface="Book Antiqua" pitchFamily="18" charset="0"/>
                        </a:rPr>
                        <a:t>5,400</a:t>
                      </a:r>
                    </a:p>
                  </a:txBody>
                  <a:tcPr marL="1919" marR="1919" marT="1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FF0000"/>
                          </a:solidFill>
                          <a:latin typeface="Book Antiqua" pitchFamily="18" charset="0"/>
                        </a:rPr>
                        <a:t>-370</a:t>
                      </a:r>
                    </a:p>
                  </a:txBody>
                  <a:tcPr marL="1919" marR="1919" marT="1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50" b="0" i="0" u="none" strike="noStrike" dirty="0">
                          <a:solidFill>
                            <a:srgbClr val="000000"/>
                          </a:solidFill>
                          <a:latin typeface="Book Antiqua" pitchFamily="18" charset="0"/>
                        </a:rPr>
                        <a:t>-6</a:t>
                      </a:r>
                    </a:p>
                  </a:txBody>
                  <a:tcPr marL="1919" marR="1919" marT="1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2358">
                <a:tc>
                  <a:txBody>
                    <a:bodyPr/>
                    <a:lstStyle/>
                    <a:p>
                      <a:pPr algn="ctr" fontAlgn="ctr"/>
                      <a:r>
                        <a:rPr lang="en-US" sz="1050" b="0" i="0" u="none" strike="noStrike">
                          <a:solidFill>
                            <a:srgbClr val="000000"/>
                          </a:solidFill>
                          <a:latin typeface="Book Antiqua" pitchFamily="18" charset="0"/>
                        </a:rPr>
                        <a:t>31</a:t>
                      </a:r>
                    </a:p>
                  </a:txBody>
                  <a:tcPr marL="1919" marR="1919" marT="19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latin typeface="Book Antiqua" pitchFamily="18" charset="0"/>
                        </a:rPr>
                        <a:t>Nebraska</a:t>
                      </a:r>
                    </a:p>
                  </a:txBody>
                  <a:tcPr marL="1919" marR="1919" marT="1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latin typeface="Book Antiqua" pitchFamily="18" charset="0"/>
                        </a:rPr>
                        <a:t>43-4071</a:t>
                      </a:r>
                    </a:p>
                  </a:txBody>
                  <a:tcPr marL="1919" marR="1919" marT="1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latin typeface="Book Antiqua" pitchFamily="18" charset="0"/>
                        </a:rPr>
                        <a:t>File Clerks</a:t>
                      </a:r>
                    </a:p>
                  </a:txBody>
                  <a:tcPr marL="1919" marR="1919" marT="1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Book Antiqua" pitchFamily="18" charset="0"/>
                        </a:rPr>
                        <a:t>2008</a:t>
                      </a:r>
                    </a:p>
                  </a:txBody>
                  <a:tcPr marL="1919" marR="1919" marT="1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Book Antiqua" pitchFamily="18" charset="0"/>
                        </a:rPr>
                        <a:t>1,340</a:t>
                      </a:r>
                    </a:p>
                  </a:txBody>
                  <a:tcPr marL="1919" marR="1919" marT="1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latin typeface="Book Antiqua" pitchFamily="18" charset="0"/>
                        </a:rPr>
                        <a:t>2018</a:t>
                      </a:r>
                    </a:p>
                  </a:txBody>
                  <a:tcPr marL="1919" marR="1919" marT="1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latin typeface="Book Antiqua" pitchFamily="18" charset="0"/>
                        </a:rPr>
                        <a:t>1,020</a:t>
                      </a:r>
                    </a:p>
                  </a:txBody>
                  <a:tcPr marL="1919" marR="1919" marT="1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FF0000"/>
                          </a:solidFill>
                          <a:latin typeface="Book Antiqua" pitchFamily="18" charset="0"/>
                        </a:rPr>
                        <a:t>-320</a:t>
                      </a:r>
                    </a:p>
                  </a:txBody>
                  <a:tcPr marL="1919" marR="1919" marT="1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50" b="0" i="0" u="none" strike="noStrike" dirty="0">
                          <a:solidFill>
                            <a:srgbClr val="000000"/>
                          </a:solidFill>
                          <a:latin typeface="Book Antiqua" pitchFamily="18" charset="0"/>
                        </a:rPr>
                        <a:t>-24</a:t>
                      </a:r>
                    </a:p>
                  </a:txBody>
                  <a:tcPr marL="1919" marR="1919" marT="1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 name="Rectangle 3"/>
          <p:cNvSpPr/>
          <p:nvPr/>
        </p:nvSpPr>
        <p:spPr>
          <a:xfrm>
            <a:off x="0" y="0"/>
            <a:ext cx="9144000" cy="954107"/>
          </a:xfrm>
          <a:prstGeom prst="rect">
            <a:avLst/>
          </a:prstGeom>
        </p:spPr>
        <p:txBody>
          <a:bodyPr wrap="square">
            <a:spAutoFit/>
          </a:bodyPr>
          <a:lstStyle/>
          <a:p>
            <a:pPr algn="ctr"/>
            <a:r>
              <a:rPr lang="en-US" sz="2800" b="1" dirty="0" smtClean="0">
                <a:ln w="12700">
                  <a:noFill/>
                  <a:prstDash val="solid"/>
                </a:ln>
                <a:solidFill>
                  <a:prstClr val="white"/>
                </a:solidFill>
                <a:latin typeface="Arial" pitchFamily="34" charset="0"/>
                <a:cs typeface="Arial" pitchFamily="34" charset="0"/>
              </a:rPr>
              <a:t>Nebraska </a:t>
            </a:r>
            <a:r>
              <a:rPr lang="en-US" sz="2800" b="1" i="1" dirty="0" smtClean="0">
                <a:ln w="12700">
                  <a:noFill/>
                  <a:prstDash val="solid"/>
                </a:ln>
                <a:solidFill>
                  <a:prstClr val="white"/>
                </a:solidFill>
                <a:latin typeface="Arial" pitchFamily="34" charset="0"/>
                <a:cs typeface="Arial" pitchFamily="34" charset="0"/>
              </a:rPr>
              <a:t>Projections </a:t>
            </a:r>
            <a:r>
              <a:rPr lang="en-US" sz="2800" b="1" i="1" dirty="0">
                <a:ln w="12700">
                  <a:noFill/>
                  <a:prstDash val="solid"/>
                </a:ln>
                <a:solidFill>
                  <a:prstClr val="white"/>
                </a:solidFill>
                <a:latin typeface="Arial" pitchFamily="34" charset="0"/>
                <a:cs typeface="Arial" pitchFamily="34" charset="0"/>
              </a:rPr>
              <a:t>Central </a:t>
            </a:r>
            <a:r>
              <a:rPr lang="en-US" sz="2800" b="1" dirty="0" smtClean="0">
                <a:ln w="12700">
                  <a:noFill/>
                  <a:prstDash val="solid"/>
                </a:ln>
                <a:solidFill>
                  <a:prstClr val="white"/>
                </a:solidFill>
                <a:latin typeface="Arial" pitchFamily="34" charset="0"/>
                <a:cs typeface="Arial" pitchFamily="34" charset="0"/>
              </a:rPr>
              <a:t>Table: </a:t>
            </a:r>
          </a:p>
          <a:p>
            <a:pPr algn="ctr"/>
            <a:r>
              <a:rPr lang="en-US" sz="2800" b="1" dirty="0" smtClean="0">
                <a:ln w="12700">
                  <a:noFill/>
                  <a:prstDash val="solid"/>
                </a:ln>
                <a:solidFill>
                  <a:prstClr val="white"/>
                </a:solidFill>
                <a:latin typeface="Arial" pitchFamily="34" charset="0"/>
                <a:cs typeface="Arial" pitchFamily="34" charset="0"/>
              </a:rPr>
              <a:t>Selected </a:t>
            </a:r>
            <a:r>
              <a:rPr lang="en-US" sz="2800" b="1" i="1" dirty="0" smtClean="0">
                <a:ln w="12700">
                  <a:noFill/>
                  <a:prstDash val="solid"/>
                </a:ln>
                <a:solidFill>
                  <a:srgbClr val="FF0000"/>
                </a:solidFill>
                <a:latin typeface="Arial" pitchFamily="34" charset="0"/>
                <a:cs typeface="Arial" pitchFamily="34" charset="0"/>
              </a:rPr>
              <a:t>Declining</a:t>
            </a:r>
            <a:r>
              <a:rPr lang="en-US" sz="2800" b="1" i="1" dirty="0" smtClean="0">
                <a:ln w="12700">
                  <a:noFill/>
                  <a:prstDash val="solid"/>
                </a:ln>
                <a:solidFill>
                  <a:prstClr val="white"/>
                </a:solidFill>
                <a:latin typeface="Arial" pitchFamily="34" charset="0"/>
                <a:cs typeface="Arial" pitchFamily="34" charset="0"/>
              </a:rPr>
              <a:t> </a:t>
            </a:r>
            <a:r>
              <a:rPr lang="en-US" sz="2800" b="1" dirty="0" smtClean="0">
                <a:ln w="12700">
                  <a:noFill/>
                  <a:prstDash val="solid"/>
                </a:ln>
                <a:solidFill>
                  <a:prstClr val="white"/>
                </a:solidFill>
                <a:latin typeface="Arial" pitchFamily="34" charset="0"/>
                <a:cs typeface="Arial" pitchFamily="34" charset="0"/>
              </a:rPr>
              <a:t>Occupations </a:t>
            </a:r>
            <a:endParaRPr lang="en-US" sz="2800" b="1" dirty="0">
              <a:ln w="12700">
                <a:noFill/>
                <a:prstDash val="solid"/>
              </a:ln>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36028132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42" t="8055" r="8095" b="2905"/>
          <a:stretch/>
        </p:blipFill>
        <p:spPr bwMode="auto">
          <a:xfrm>
            <a:off x="0" y="460827"/>
            <a:ext cx="9144000" cy="6320973"/>
          </a:xfrm>
          <a:prstGeom prst="rect">
            <a:avLst/>
          </a:prstGeom>
          <a:solidFill>
            <a:schemeClr val="bg1"/>
          </a:solidFill>
          <a:ln>
            <a:noFill/>
          </a:ln>
          <a:effectLst/>
          <a:extLst/>
        </p:spPr>
      </p:pic>
      <p:sp>
        <p:nvSpPr>
          <p:cNvPr id="2" name="Right Arrow 1"/>
          <p:cNvSpPr/>
          <p:nvPr/>
        </p:nvSpPr>
        <p:spPr>
          <a:xfrm rot="18797223">
            <a:off x="537628" y="1001484"/>
            <a:ext cx="410615" cy="119743"/>
          </a:xfrm>
          <a:prstGeom prst="rightArrow">
            <a:avLst/>
          </a:prstGeom>
          <a:solidFill>
            <a:srgbClr val="FF000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ight Arrow 4"/>
          <p:cNvSpPr/>
          <p:nvPr/>
        </p:nvSpPr>
        <p:spPr>
          <a:xfrm rot="14651566">
            <a:off x="1764789" y="997826"/>
            <a:ext cx="361766" cy="127062"/>
          </a:xfrm>
          <a:prstGeom prst="rightArrow">
            <a:avLst/>
          </a:prstGeom>
          <a:solidFill>
            <a:srgbClr val="FF000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itle 1"/>
          <p:cNvSpPr txBox="1">
            <a:spLocks/>
          </p:cNvSpPr>
          <p:nvPr/>
        </p:nvSpPr>
        <p:spPr>
          <a:xfrm>
            <a:off x="0" y="0"/>
            <a:ext cx="9144000" cy="533400"/>
          </a:xfrm>
          <a:prstGeom prst="rect">
            <a:avLst/>
          </a:prstGeom>
        </p:spPr>
        <p:txBody>
          <a:bodyPr>
            <a:normAutofit fontScale="90000"/>
          </a:bodyPr>
          <a:lstStyle>
            <a:lvl1pPr algn="ctr" defTabSz="914400" rtl="0" eaLnBrk="1" latinLnBrk="0" hangingPunct="1">
              <a:spcBef>
                <a:spcPct val="0"/>
              </a:spcBef>
              <a:buNone/>
              <a:defRPr sz="2800" b="1" kern="1200" cap="none"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a:lstStyle>
          <a:p>
            <a:r>
              <a:rPr lang="en-US" smtClean="0">
                <a:ln w="12700">
                  <a:solidFill>
                    <a:srgbClr val="1F497D">
                      <a:satMod val="155000"/>
                    </a:srgbClr>
                  </a:solidFill>
                  <a:prstDash val="solid"/>
                </a:ln>
                <a:solidFill>
                  <a:prstClr val="white"/>
                </a:solidFill>
              </a:rPr>
              <a:t>Internet Links for State and Local Employment Projections </a:t>
            </a:r>
            <a:endParaRPr lang="en-US" dirty="0">
              <a:ln w="12700">
                <a:solidFill>
                  <a:srgbClr val="1F497D">
                    <a:satMod val="155000"/>
                  </a:srgbClr>
                </a:solidFill>
                <a:prstDash val="solid"/>
              </a:ln>
              <a:solidFill>
                <a:prstClr val="white"/>
              </a:solidFill>
            </a:endParaRPr>
          </a:p>
        </p:txBody>
      </p:sp>
    </p:spTree>
    <p:extLst>
      <p:ext uri="{BB962C8B-B14F-4D97-AF65-F5344CB8AC3E}">
        <p14:creationId xmlns:p14="http://schemas.microsoft.com/office/powerpoint/2010/main" val="19819910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p:spPr>
        <p:txBody>
          <a:bodyPr>
            <a:noAutofit/>
          </a:bodyPr>
          <a:lstStyle/>
          <a:p>
            <a:r>
              <a:rPr lang="en-US" sz="3200" dirty="0" smtClean="0">
                <a:effectLst/>
              </a:rPr>
              <a:t>Projections</a:t>
            </a:r>
            <a:r>
              <a:rPr lang="en-US" sz="3200" dirty="0">
                <a:effectLst/>
              </a:rPr>
              <a:t>: Pro’s and Con’s </a:t>
            </a:r>
          </a:p>
        </p:txBody>
      </p:sp>
      <p:sp>
        <p:nvSpPr>
          <p:cNvPr id="3" name="Content Placeholder 2"/>
          <p:cNvSpPr>
            <a:spLocks noGrp="1"/>
          </p:cNvSpPr>
          <p:nvPr>
            <p:ph idx="1"/>
          </p:nvPr>
        </p:nvSpPr>
        <p:spPr>
          <a:xfrm>
            <a:off x="0" y="533400"/>
            <a:ext cx="9144000" cy="6324600"/>
          </a:xfrm>
          <a:solidFill>
            <a:schemeClr val="bg1"/>
          </a:solidFill>
        </p:spPr>
        <p:txBody>
          <a:bodyPr>
            <a:noAutofit/>
          </a:bodyPr>
          <a:lstStyle/>
          <a:p>
            <a:pPr marL="0" indent="0">
              <a:spcBef>
                <a:spcPts val="0"/>
              </a:spcBef>
              <a:spcAft>
                <a:spcPts val="1200"/>
              </a:spcAft>
              <a:buNone/>
            </a:pPr>
            <a:r>
              <a:rPr lang="en-US" sz="2600" b="1" i="1" dirty="0" smtClean="0">
                <a:solidFill>
                  <a:srgbClr val="00B050"/>
                </a:solidFill>
              </a:rPr>
              <a:t>Advantages </a:t>
            </a:r>
            <a:endParaRPr lang="en-US" sz="2600" dirty="0">
              <a:solidFill>
                <a:srgbClr val="00B050"/>
              </a:solidFill>
            </a:endParaRPr>
          </a:p>
          <a:p>
            <a:pPr lvl="0">
              <a:spcBef>
                <a:spcPts val="0"/>
              </a:spcBef>
              <a:spcAft>
                <a:spcPts val="1800"/>
              </a:spcAft>
            </a:pPr>
            <a:r>
              <a:rPr lang="en-US" sz="2200" dirty="0"/>
              <a:t>Projections are </a:t>
            </a:r>
            <a:r>
              <a:rPr lang="en-US" sz="2200" dirty="0">
                <a:solidFill>
                  <a:srgbClr val="FF0000"/>
                </a:solidFill>
              </a:rPr>
              <a:t>the only governmental employment data that estimates future trends</a:t>
            </a:r>
            <a:r>
              <a:rPr lang="en-US" sz="2200" dirty="0"/>
              <a:t>. </a:t>
            </a:r>
          </a:p>
          <a:p>
            <a:pPr lvl="0">
              <a:spcBef>
                <a:spcPts val="0"/>
              </a:spcBef>
              <a:spcAft>
                <a:spcPts val="3000"/>
              </a:spcAft>
            </a:pPr>
            <a:r>
              <a:rPr lang="en-US" sz="2200" dirty="0"/>
              <a:t>In existence for more than a half century, </a:t>
            </a:r>
            <a:r>
              <a:rPr lang="en-US" sz="2200" dirty="0">
                <a:solidFill>
                  <a:srgbClr val="FF0000"/>
                </a:solidFill>
              </a:rPr>
              <a:t>projections are familiar to and trusted by the workforce investment system</a:t>
            </a:r>
            <a:r>
              <a:rPr lang="en-US" sz="2200" dirty="0"/>
              <a:t>. </a:t>
            </a:r>
            <a:r>
              <a:rPr lang="en-US" sz="2200" dirty="0" smtClean="0"/>
              <a:t>Job vacancy data only cover the last dozen years.</a:t>
            </a:r>
            <a:endParaRPr lang="en-US" sz="2200" dirty="0"/>
          </a:p>
          <a:p>
            <a:pPr marL="0" indent="0">
              <a:spcBef>
                <a:spcPts val="0"/>
              </a:spcBef>
              <a:spcAft>
                <a:spcPts val="1200"/>
              </a:spcAft>
              <a:buNone/>
            </a:pPr>
            <a:r>
              <a:rPr lang="en-US" sz="2600" b="1" i="1" dirty="0">
                <a:solidFill>
                  <a:srgbClr val="00B050"/>
                </a:solidFill>
              </a:rPr>
              <a:t>Disadvantages</a:t>
            </a:r>
            <a:r>
              <a:rPr lang="en-US" sz="2600" b="1" i="1" dirty="0"/>
              <a:t> </a:t>
            </a:r>
            <a:endParaRPr lang="en-US" sz="2600" dirty="0"/>
          </a:p>
          <a:p>
            <a:pPr lvl="0">
              <a:spcBef>
                <a:spcPts val="0"/>
              </a:spcBef>
              <a:spcAft>
                <a:spcPts val="1800"/>
              </a:spcAft>
            </a:pPr>
            <a:r>
              <a:rPr lang="en-US" sz="2200" dirty="0"/>
              <a:t>Projections </a:t>
            </a:r>
            <a:r>
              <a:rPr lang="en-US" sz="2200" b="1" i="1" dirty="0">
                <a:solidFill>
                  <a:srgbClr val="FF0000"/>
                </a:solidFill>
              </a:rPr>
              <a:t>assume</a:t>
            </a:r>
            <a:r>
              <a:rPr lang="en-US" sz="2200" dirty="0">
                <a:solidFill>
                  <a:srgbClr val="FF0000"/>
                </a:solidFill>
              </a:rPr>
              <a:t> </a:t>
            </a:r>
            <a:r>
              <a:rPr lang="en-US" sz="2200" dirty="0" smtClean="0">
                <a:solidFill>
                  <a:srgbClr val="FF0000"/>
                </a:solidFill>
              </a:rPr>
              <a:t>full </a:t>
            </a:r>
            <a:r>
              <a:rPr lang="en-US" sz="2200" dirty="0">
                <a:solidFill>
                  <a:srgbClr val="FF0000"/>
                </a:solidFill>
              </a:rPr>
              <a:t>employment in the projected year, but the base year </a:t>
            </a:r>
            <a:r>
              <a:rPr lang="en-US" sz="2200" dirty="0" smtClean="0">
                <a:solidFill>
                  <a:srgbClr val="FF0000"/>
                </a:solidFill>
              </a:rPr>
              <a:t>incorporates actual </a:t>
            </a:r>
            <a:r>
              <a:rPr lang="en-US" sz="2200" dirty="0">
                <a:solidFill>
                  <a:srgbClr val="FF0000"/>
                </a:solidFill>
              </a:rPr>
              <a:t>data </a:t>
            </a:r>
            <a:r>
              <a:rPr lang="en-US" sz="2200" dirty="0"/>
              <a:t>— recessions especially can create misleading impressions unless users understand this. </a:t>
            </a:r>
          </a:p>
          <a:p>
            <a:pPr lvl="0"/>
            <a:r>
              <a:rPr lang="en-US" sz="2200" dirty="0"/>
              <a:t>Although some analysts use employment projections to draw conclusions about future skill shortages, </a:t>
            </a:r>
            <a:r>
              <a:rPr lang="en-US" sz="2200" dirty="0">
                <a:solidFill>
                  <a:srgbClr val="FF0000"/>
                </a:solidFill>
              </a:rPr>
              <a:t>BLS </a:t>
            </a:r>
            <a:r>
              <a:rPr lang="en-US" sz="2200" dirty="0" smtClean="0">
                <a:solidFill>
                  <a:srgbClr val="FF0000"/>
                </a:solidFill>
              </a:rPr>
              <a:t>characterizes this as </a:t>
            </a:r>
            <a:r>
              <a:rPr lang="en-US" sz="2200" dirty="0">
                <a:solidFill>
                  <a:srgbClr val="FF0000"/>
                </a:solidFill>
              </a:rPr>
              <a:t>an inappropriate use of </a:t>
            </a:r>
            <a:r>
              <a:rPr lang="en-US" sz="2200" dirty="0" smtClean="0">
                <a:solidFill>
                  <a:srgbClr val="FF0000"/>
                </a:solidFill>
              </a:rPr>
              <a:t>projections</a:t>
            </a:r>
            <a:r>
              <a:rPr lang="en-US" sz="2200" dirty="0" smtClean="0"/>
              <a:t>.</a:t>
            </a:r>
            <a:endParaRPr lang="en-US" sz="2200" dirty="0"/>
          </a:p>
          <a:p>
            <a:endParaRPr lang="en-US" sz="2400" dirty="0"/>
          </a:p>
        </p:txBody>
      </p:sp>
      <p:sp>
        <p:nvSpPr>
          <p:cNvPr id="5" name="Slide Number Placeholder 4"/>
          <p:cNvSpPr>
            <a:spLocks noGrp="1"/>
          </p:cNvSpPr>
          <p:nvPr>
            <p:ph type="sldNum" sz="quarter" idx="12"/>
          </p:nvPr>
        </p:nvSpPr>
        <p:spPr/>
        <p:txBody>
          <a:bodyPr/>
          <a:lstStyle/>
          <a:p>
            <a:fld id="{01723B91-CE10-4F20-890A-0852E2246859}"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31845999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noAutofit/>
          </a:bodyPr>
          <a:lstStyle/>
          <a:p>
            <a:r>
              <a:rPr lang="en-US" dirty="0" smtClean="0">
                <a:solidFill>
                  <a:srgbClr val="FF0000"/>
                </a:solidFill>
                <a:effectLst/>
              </a:rPr>
              <a:t>TASK 2</a:t>
            </a:r>
            <a:r>
              <a:rPr lang="en-US" dirty="0" smtClean="0">
                <a:effectLst/>
              </a:rPr>
              <a:t>: Which growing jobs are “good”?</a:t>
            </a:r>
            <a:endParaRPr lang="en-US" dirty="0"/>
          </a:p>
        </p:txBody>
      </p:sp>
      <p:sp>
        <p:nvSpPr>
          <p:cNvPr id="3" name="Content Placeholder 2"/>
          <p:cNvSpPr>
            <a:spLocks noGrp="1"/>
          </p:cNvSpPr>
          <p:nvPr>
            <p:ph idx="1"/>
          </p:nvPr>
        </p:nvSpPr>
        <p:spPr>
          <a:xfrm>
            <a:off x="0" y="533400"/>
            <a:ext cx="9144000" cy="6324600"/>
          </a:xfrm>
          <a:solidFill>
            <a:schemeClr val="bg1"/>
          </a:solidFill>
        </p:spPr>
        <p:txBody>
          <a:bodyPr>
            <a:normAutofit fontScale="62500" lnSpcReduction="20000"/>
          </a:bodyPr>
          <a:lstStyle/>
          <a:p>
            <a:pPr marL="0" indent="0">
              <a:buNone/>
            </a:pPr>
            <a:endParaRPr lang="en-US" sz="300" dirty="0" smtClean="0"/>
          </a:p>
          <a:p>
            <a:pPr marL="0" indent="0">
              <a:spcBef>
                <a:spcPts val="0"/>
              </a:spcBef>
              <a:spcAft>
                <a:spcPts val="1200"/>
              </a:spcAft>
              <a:buNone/>
            </a:pPr>
            <a:r>
              <a:rPr lang="en-US" sz="3900" dirty="0" smtClean="0"/>
              <a:t>There’s </a:t>
            </a:r>
            <a:r>
              <a:rPr lang="en-US" sz="3900" dirty="0"/>
              <a:t>no standard definition </a:t>
            </a:r>
            <a:r>
              <a:rPr lang="en-US" sz="3900" dirty="0" smtClean="0"/>
              <a:t>of “good” jobs, but most people look for high wages and steady pay, career opportunities, a good benefit package, regular hours, low risk of layoffs, safe working conditions and a good work environment.  </a:t>
            </a:r>
          </a:p>
          <a:p>
            <a:pPr lvl="0">
              <a:spcBef>
                <a:spcPts val="0"/>
              </a:spcBef>
              <a:spcAft>
                <a:spcPts val="2400"/>
              </a:spcAft>
            </a:pPr>
            <a:r>
              <a:rPr lang="en-US" sz="3500" dirty="0"/>
              <a:t>Best source for this information is BLS’ </a:t>
            </a:r>
            <a:r>
              <a:rPr lang="en-US" sz="3500" i="1" u="sng" dirty="0">
                <a:hlinkClick r:id="rId2"/>
              </a:rPr>
              <a:t>Occupational Outlook Handbook</a:t>
            </a:r>
            <a:r>
              <a:rPr lang="en-US" sz="3500" dirty="0"/>
              <a:t>. </a:t>
            </a:r>
            <a:endParaRPr lang="en-US" sz="600" dirty="0"/>
          </a:p>
          <a:p>
            <a:pPr lvl="0">
              <a:spcBef>
                <a:spcPts val="0"/>
              </a:spcBef>
              <a:spcAft>
                <a:spcPts val="1200"/>
              </a:spcAft>
            </a:pPr>
            <a:r>
              <a:rPr lang="en-US" sz="3500" dirty="0"/>
              <a:t>BLS’ Occupational Employment Statistics (OES) supplies mean annual and hourly wages, and the annual wages at the 10th, 25th, 50th (median), 75th, and 90th percentiles.  </a:t>
            </a:r>
          </a:p>
          <a:p>
            <a:pPr lvl="1">
              <a:spcBef>
                <a:spcPts val="0"/>
              </a:spcBef>
              <a:spcAft>
                <a:spcPts val="1800"/>
              </a:spcAft>
              <a:buFont typeface="Courier New" pitchFamily="49" charset="0"/>
              <a:buChar char="o"/>
            </a:pPr>
            <a:r>
              <a:rPr lang="en-US" sz="3100" i="1" dirty="0"/>
              <a:t>Be careful not to confuse the mean and median</a:t>
            </a:r>
            <a:r>
              <a:rPr lang="en-US" sz="3100" dirty="0"/>
              <a:t>.  </a:t>
            </a:r>
          </a:p>
          <a:p>
            <a:pPr lvl="1">
              <a:spcBef>
                <a:spcPts val="0"/>
              </a:spcBef>
              <a:spcAft>
                <a:spcPts val="2400"/>
              </a:spcAft>
              <a:buFont typeface="Courier New" pitchFamily="49" charset="0"/>
              <a:buChar char="o"/>
            </a:pPr>
            <a:r>
              <a:rPr lang="en-US" sz="3100" dirty="0"/>
              <a:t>Caution about OES wage data:  BLS calculates the annual wage by multiplying hourly wages by 2,080 — yearly hours for those who work full-time, year-round.  </a:t>
            </a:r>
            <a:r>
              <a:rPr lang="en-US" sz="3100" dirty="0">
                <a:solidFill>
                  <a:srgbClr val="FF0000"/>
                </a:solidFill>
              </a:rPr>
              <a:t>For occupations characterized by part-time work, irregular hours and/or layoffs, the OES annual wage will be misleading. </a:t>
            </a:r>
          </a:p>
          <a:p>
            <a:pPr lvl="0">
              <a:spcBef>
                <a:spcPts val="1000"/>
              </a:spcBef>
            </a:pPr>
            <a:r>
              <a:rPr lang="en-US" sz="3500" dirty="0"/>
              <a:t>For alternative compensation sources, and  data on benefits, unemployment and layoffs, and occupational safety and health, see ETA’s  </a:t>
            </a:r>
            <a:r>
              <a:rPr lang="en-US" sz="3500" i="1" u="sng" dirty="0">
                <a:hlinkClick r:id="rId3"/>
              </a:rPr>
              <a:t>Guide to State and Local Workforce Data</a:t>
            </a:r>
            <a:r>
              <a:rPr lang="en-US" sz="3900" dirty="0"/>
              <a:t>.</a:t>
            </a:r>
            <a:endParaRPr lang="en-US" sz="3900" dirty="0" smtClean="0"/>
          </a:p>
        </p:txBody>
      </p:sp>
      <p:sp>
        <p:nvSpPr>
          <p:cNvPr id="4" name="Footer Placeholder 3"/>
          <p:cNvSpPr>
            <a:spLocks noGrp="1"/>
          </p:cNvSpPr>
          <p:nvPr>
            <p:ph type="ftr" sz="quarter" idx="11"/>
          </p:nvPr>
        </p:nvSpPr>
        <p:spPr/>
        <p:txBody>
          <a:bodyPr/>
          <a:lstStyle/>
          <a:p>
            <a:r>
              <a:rPr lang="en-US" smtClean="0">
                <a:solidFill>
                  <a:prstClr val="white"/>
                </a:solidFill>
              </a:rPr>
              <a:t>#</a:t>
            </a:r>
            <a:endParaRPr lang="en-US">
              <a:solidFill>
                <a:prstClr val="white"/>
              </a:solidFill>
            </a:endParaRPr>
          </a:p>
        </p:txBody>
      </p:sp>
      <p:sp>
        <p:nvSpPr>
          <p:cNvPr id="5" name="Slide Number Placeholder 4"/>
          <p:cNvSpPr>
            <a:spLocks noGrp="1"/>
          </p:cNvSpPr>
          <p:nvPr>
            <p:ph type="sldNum" sz="quarter" idx="12"/>
          </p:nvPr>
        </p:nvSpPr>
        <p:spPr/>
        <p:txBody>
          <a:bodyPr/>
          <a:lstStyle/>
          <a:p>
            <a:fld id="{01723B91-CE10-4F20-890A-0852E2246859}"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4271010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noAutofit/>
          </a:bodyPr>
          <a:lstStyle/>
          <a:p>
            <a:r>
              <a:rPr lang="en-US" dirty="0">
                <a:solidFill>
                  <a:srgbClr val="FF0000"/>
                </a:solidFill>
                <a:effectLst/>
              </a:rPr>
              <a:t>TASK </a:t>
            </a:r>
            <a:r>
              <a:rPr lang="en-US" dirty="0" smtClean="0">
                <a:solidFill>
                  <a:srgbClr val="FF0000"/>
                </a:solidFill>
                <a:effectLst/>
              </a:rPr>
              <a:t>3</a:t>
            </a:r>
            <a:r>
              <a:rPr lang="en-US" dirty="0" smtClean="0">
                <a:effectLst/>
              </a:rPr>
              <a:t>: What education </a:t>
            </a:r>
            <a:r>
              <a:rPr lang="en-US" dirty="0">
                <a:effectLst/>
              </a:rPr>
              <a:t>and </a:t>
            </a:r>
            <a:r>
              <a:rPr lang="en-US" dirty="0" smtClean="0">
                <a:effectLst/>
              </a:rPr>
              <a:t>training are required? </a:t>
            </a:r>
            <a:endParaRPr lang="en-US" dirty="0"/>
          </a:p>
        </p:txBody>
      </p:sp>
      <p:sp>
        <p:nvSpPr>
          <p:cNvPr id="3" name="Content Placeholder 2"/>
          <p:cNvSpPr>
            <a:spLocks noGrp="1"/>
          </p:cNvSpPr>
          <p:nvPr>
            <p:ph idx="1"/>
          </p:nvPr>
        </p:nvSpPr>
        <p:spPr>
          <a:xfrm>
            <a:off x="0" y="685800"/>
            <a:ext cx="9144000" cy="5791200"/>
          </a:xfrm>
          <a:solidFill>
            <a:schemeClr val="bg1"/>
          </a:solidFill>
        </p:spPr>
        <p:txBody>
          <a:bodyPr>
            <a:noAutofit/>
          </a:bodyPr>
          <a:lstStyle/>
          <a:p>
            <a:pPr marL="0" indent="0">
              <a:spcBef>
                <a:spcPts val="0"/>
              </a:spcBef>
              <a:spcAft>
                <a:spcPts val="1200"/>
              </a:spcAft>
              <a:buNone/>
            </a:pPr>
            <a:r>
              <a:rPr lang="en-US" sz="2400" dirty="0" smtClean="0"/>
              <a:t>In </a:t>
            </a:r>
            <a:r>
              <a:rPr lang="en-US" sz="2400" dirty="0"/>
              <a:t>2012 BLS introduced </a:t>
            </a:r>
            <a:r>
              <a:rPr lang="en-US" sz="2400" dirty="0" smtClean="0"/>
              <a:t>new categories defining </a:t>
            </a:r>
            <a:r>
              <a:rPr lang="en-US" sz="2400" u="sng" dirty="0" smtClean="0">
                <a:hlinkClick r:id="rId2"/>
              </a:rPr>
              <a:t>what individuals typically need to enter occupations and attain competency</a:t>
            </a:r>
            <a:r>
              <a:rPr lang="en-US" sz="2400" dirty="0" smtClean="0"/>
              <a:t>, a </a:t>
            </a:r>
            <a:r>
              <a:rPr lang="en-US" sz="2400" dirty="0"/>
              <a:t>major improvement over the previous BLS system</a:t>
            </a:r>
            <a:r>
              <a:rPr lang="en-US" sz="2400" dirty="0" smtClean="0"/>
              <a:t>. </a:t>
            </a:r>
            <a:r>
              <a:rPr lang="en-US" sz="2400" dirty="0"/>
              <a:t>It incorporates 3 factors.  </a:t>
            </a:r>
          </a:p>
          <a:p>
            <a:pPr marL="514350" lvl="0" indent="-514350">
              <a:spcBef>
                <a:spcPts val="0"/>
              </a:spcBef>
              <a:spcAft>
                <a:spcPts val="3000"/>
              </a:spcAft>
              <a:buFont typeface="+mj-lt"/>
              <a:buAutoNum type="arabicPeriod"/>
            </a:pPr>
            <a:r>
              <a:rPr lang="en-US" sz="2000" b="1" i="1" dirty="0"/>
              <a:t>Typical</a:t>
            </a:r>
            <a:r>
              <a:rPr lang="en-US" sz="2000" dirty="0"/>
              <a:t> </a:t>
            </a:r>
            <a:r>
              <a:rPr lang="en-US" sz="2000" dirty="0">
                <a:solidFill>
                  <a:srgbClr val="FF0000"/>
                </a:solidFill>
              </a:rPr>
              <a:t>educational attainment </a:t>
            </a:r>
            <a:r>
              <a:rPr lang="en-US" sz="2000" dirty="0"/>
              <a:t>most workers </a:t>
            </a:r>
            <a:r>
              <a:rPr lang="en-US" sz="2000" b="1" i="1" dirty="0"/>
              <a:t>need to enter the occupation</a:t>
            </a:r>
            <a:r>
              <a:rPr lang="en-US" sz="2000" dirty="0"/>
              <a:t> (using 8 levels, from less than a high school diploma to a doctoral or professional degree (e.g., doctor or lawyer). </a:t>
            </a:r>
          </a:p>
          <a:p>
            <a:pPr marL="514350" lvl="0" indent="-514350">
              <a:spcBef>
                <a:spcPts val="0"/>
              </a:spcBef>
              <a:spcAft>
                <a:spcPts val="3000"/>
              </a:spcAft>
              <a:buFont typeface="+mj-lt"/>
              <a:buAutoNum type="arabicPeriod"/>
            </a:pPr>
            <a:r>
              <a:rPr lang="en-US" sz="2000" b="1" i="1" dirty="0"/>
              <a:t>Prerequisite </a:t>
            </a:r>
            <a:r>
              <a:rPr lang="en-US" sz="2000" dirty="0">
                <a:solidFill>
                  <a:srgbClr val="FF0000"/>
                </a:solidFill>
              </a:rPr>
              <a:t>work experience</a:t>
            </a:r>
            <a:r>
              <a:rPr lang="en-US" sz="2000" dirty="0"/>
              <a:t>, or </a:t>
            </a:r>
            <a:r>
              <a:rPr lang="en-US" sz="2000" b="1" i="1" dirty="0"/>
              <a:t>work experience that commonly can be substituted for educational attainment </a:t>
            </a:r>
            <a:r>
              <a:rPr lang="en-US" sz="2000" dirty="0"/>
              <a:t>in the occupation (using 4 levels, from none to more than 5 years). </a:t>
            </a:r>
          </a:p>
          <a:p>
            <a:pPr marL="514350" lvl="0" indent="-514350">
              <a:buFont typeface="+mj-lt"/>
              <a:buAutoNum type="arabicPeriod"/>
            </a:pPr>
            <a:r>
              <a:rPr lang="en-US" sz="2000" b="1" i="1" dirty="0"/>
              <a:t>On-the-job training </a:t>
            </a:r>
            <a:r>
              <a:rPr lang="en-US" sz="2000" dirty="0"/>
              <a:t>(</a:t>
            </a:r>
            <a:r>
              <a:rPr lang="en-US" sz="2000" dirty="0">
                <a:solidFill>
                  <a:srgbClr val="FF0000"/>
                </a:solidFill>
              </a:rPr>
              <a:t>OJT</a:t>
            </a:r>
            <a:r>
              <a:rPr lang="en-US" sz="2000" dirty="0"/>
              <a:t>), typically </a:t>
            </a:r>
            <a:r>
              <a:rPr lang="en-US" sz="2000" dirty="0" smtClean="0"/>
              <a:t>post-hiring </a:t>
            </a:r>
            <a:r>
              <a:rPr lang="en-US" sz="2000" dirty="0"/>
              <a:t>but also including internships/residencies, and </a:t>
            </a:r>
            <a:r>
              <a:rPr lang="en-US" sz="2000" dirty="0" smtClean="0"/>
              <a:t>apprenticeships, using </a:t>
            </a:r>
            <a:r>
              <a:rPr lang="en-US" sz="2000" dirty="0"/>
              <a:t>the last two mentioned plus 4 </a:t>
            </a:r>
            <a:r>
              <a:rPr lang="en-US" sz="2000" dirty="0" smtClean="0"/>
              <a:t>more categories</a:t>
            </a:r>
            <a:r>
              <a:rPr lang="en-US" sz="2000" dirty="0"/>
              <a:t>: none</a:t>
            </a:r>
            <a:r>
              <a:rPr lang="en-US" sz="2000" dirty="0" smtClean="0"/>
              <a:t>, </a:t>
            </a:r>
            <a:r>
              <a:rPr lang="en-US" sz="2000" dirty="0"/>
              <a:t>short-term OJT </a:t>
            </a:r>
            <a:r>
              <a:rPr lang="en-US" sz="2000" dirty="0" smtClean="0"/>
              <a:t>(under a month), moderate OJT (1-12 months), </a:t>
            </a:r>
            <a:r>
              <a:rPr lang="en-US" sz="2000" dirty="0"/>
              <a:t>and long-term OJT </a:t>
            </a:r>
            <a:r>
              <a:rPr lang="en-US" sz="2000" dirty="0" smtClean="0"/>
              <a:t>(more </a:t>
            </a:r>
            <a:r>
              <a:rPr lang="en-US" sz="2000" dirty="0"/>
              <a:t>than a year).  </a:t>
            </a:r>
          </a:p>
        </p:txBody>
      </p:sp>
      <p:sp>
        <p:nvSpPr>
          <p:cNvPr id="4" name="Footer Placeholder 3"/>
          <p:cNvSpPr>
            <a:spLocks noGrp="1"/>
          </p:cNvSpPr>
          <p:nvPr>
            <p:ph type="ftr" sz="quarter" idx="11"/>
          </p:nvPr>
        </p:nvSpPr>
        <p:spPr/>
        <p:txBody>
          <a:bodyPr/>
          <a:lstStyle/>
          <a:p>
            <a:r>
              <a:rPr lang="en-US" smtClean="0">
                <a:solidFill>
                  <a:prstClr val="white"/>
                </a:solidFill>
              </a:rPr>
              <a:t>#</a:t>
            </a:r>
            <a:endParaRPr lang="en-US">
              <a:solidFill>
                <a:prstClr val="white"/>
              </a:solidFill>
            </a:endParaRPr>
          </a:p>
        </p:txBody>
      </p:sp>
      <p:sp>
        <p:nvSpPr>
          <p:cNvPr id="5" name="Slide Number Placeholder 4"/>
          <p:cNvSpPr>
            <a:spLocks noGrp="1"/>
          </p:cNvSpPr>
          <p:nvPr>
            <p:ph type="sldNum" sz="quarter" idx="12"/>
          </p:nvPr>
        </p:nvSpPr>
        <p:spPr/>
        <p:txBody>
          <a:bodyPr/>
          <a:lstStyle/>
          <a:p>
            <a:fld id="{01723B91-CE10-4F20-890A-0852E2246859}"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2659735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p:spPr>
        <p:txBody>
          <a:bodyPr>
            <a:noAutofit/>
          </a:bodyPr>
          <a:lstStyle/>
          <a:p>
            <a:r>
              <a:rPr lang="en-US" sz="3200" dirty="0">
                <a:effectLst/>
              </a:rPr>
              <a:t>Using BLS’ Education and Training </a:t>
            </a:r>
            <a:r>
              <a:rPr lang="en-US" sz="3200" dirty="0" smtClean="0">
                <a:effectLst/>
              </a:rPr>
              <a:t>System</a:t>
            </a:r>
            <a:endParaRPr lang="en-US" sz="3200" dirty="0"/>
          </a:p>
        </p:txBody>
      </p:sp>
      <p:sp>
        <p:nvSpPr>
          <p:cNvPr id="3" name="Content Placeholder 2"/>
          <p:cNvSpPr>
            <a:spLocks noGrp="1"/>
          </p:cNvSpPr>
          <p:nvPr>
            <p:ph idx="1"/>
          </p:nvPr>
        </p:nvSpPr>
        <p:spPr>
          <a:xfrm>
            <a:off x="-11545" y="685800"/>
            <a:ext cx="9144000" cy="5791200"/>
          </a:xfrm>
          <a:solidFill>
            <a:schemeClr val="bg1"/>
          </a:solidFill>
        </p:spPr>
        <p:txBody>
          <a:bodyPr>
            <a:normAutofit/>
          </a:bodyPr>
          <a:lstStyle/>
          <a:p>
            <a:pPr>
              <a:spcBef>
                <a:spcPts val="0"/>
              </a:spcBef>
              <a:spcAft>
                <a:spcPts val="1200"/>
              </a:spcAft>
            </a:pPr>
            <a:r>
              <a:rPr lang="en-US" sz="2800" dirty="0"/>
              <a:t>There are two easy ways to obtain the information</a:t>
            </a:r>
            <a:r>
              <a:rPr lang="en-US" sz="2400" dirty="0"/>
              <a:t>:  </a:t>
            </a:r>
          </a:p>
          <a:p>
            <a:pPr marL="914400" lvl="1" indent="-457200">
              <a:spcBef>
                <a:spcPts val="0"/>
              </a:spcBef>
              <a:spcAft>
                <a:spcPts val="1800"/>
              </a:spcAft>
              <a:buFont typeface="+mj-lt"/>
              <a:buAutoNum type="arabicPeriod"/>
            </a:pPr>
            <a:r>
              <a:rPr lang="en-US" sz="2400" u="sng" dirty="0" smtClean="0">
                <a:hlinkClick r:id="rId2"/>
              </a:rPr>
              <a:t>Education, on-the-job training, and work experience for all projected occupations</a:t>
            </a:r>
            <a:r>
              <a:rPr lang="en-US" sz="2400" dirty="0" smtClean="0"/>
              <a:t> </a:t>
            </a:r>
            <a:r>
              <a:rPr lang="en-US" sz="2400" dirty="0"/>
              <a:t>(everything in one table — see the next slide); and </a:t>
            </a:r>
          </a:p>
          <a:p>
            <a:pPr marL="914400" lvl="1" indent="-457200">
              <a:spcBef>
                <a:spcPts val="0"/>
              </a:spcBef>
              <a:spcAft>
                <a:spcPts val="2400"/>
              </a:spcAft>
              <a:buFont typeface="+mj-lt"/>
              <a:buAutoNum type="arabicPeriod"/>
            </a:pPr>
            <a:r>
              <a:rPr lang="en-US" sz="2400" dirty="0"/>
              <a:t>BLS </a:t>
            </a:r>
            <a:r>
              <a:rPr lang="en-US" sz="2400" i="1" u="sng" dirty="0">
                <a:hlinkClick r:id="rId3"/>
              </a:rPr>
              <a:t>Occupational Outlook Handbook</a:t>
            </a:r>
            <a:r>
              <a:rPr lang="en-US" sz="2400" dirty="0"/>
              <a:t>, using the drop-down choices under the “Select Occupations By” heading at the top of the </a:t>
            </a:r>
            <a:r>
              <a:rPr lang="en-US" sz="2400" dirty="0" smtClean="0"/>
              <a:t>screen (see also ETA’s </a:t>
            </a:r>
            <a:r>
              <a:rPr lang="en-US" sz="2400" dirty="0" smtClean="0">
                <a:hlinkClick r:id="rId4"/>
              </a:rPr>
              <a:t>Webinar on the </a:t>
            </a:r>
            <a:r>
              <a:rPr lang="en-US" sz="2400" i="1" dirty="0" smtClean="0">
                <a:hlinkClick r:id="rId4"/>
              </a:rPr>
              <a:t>Handbook</a:t>
            </a:r>
            <a:r>
              <a:rPr lang="en-US" sz="2400" dirty="0" smtClean="0"/>
              <a:t>).  </a:t>
            </a:r>
            <a:endParaRPr lang="en-US" sz="2400" dirty="0"/>
          </a:p>
          <a:p>
            <a:r>
              <a:rPr lang="en-US" sz="2800" dirty="0"/>
              <a:t>All major national sources of education and training prerequisites use this BLS information,  and most of the states are likely to adopt it as well for their own projections and other analyses. </a:t>
            </a:r>
          </a:p>
        </p:txBody>
      </p:sp>
      <p:sp>
        <p:nvSpPr>
          <p:cNvPr id="4" name="Footer Placeholder 3"/>
          <p:cNvSpPr>
            <a:spLocks noGrp="1"/>
          </p:cNvSpPr>
          <p:nvPr>
            <p:ph type="ftr" sz="quarter" idx="11"/>
          </p:nvPr>
        </p:nvSpPr>
        <p:spPr/>
        <p:txBody>
          <a:bodyPr/>
          <a:lstStyle/>
          <a:p>
            <a:r>
              <a:rPr lang="en-US" smtClean="0">
                <a:solidFill>
                  <a:prstClr val="white"/>
                </a:solidFill>
              </a:rPr>
              <a:t>#</a:t>
            </a:r>
            <a:endParaRPr lang="en-US">
              <a:solidFill>
                <a:prstClr val="white"/>
              </a:solidFill>
            </a:endParaRPr>
          </a:p>
        </p:txBody>
      </p:sp>
      <p:sp>
        <p:nvSpPr>
          <p:cNvPr id="5" name="Slide Number Placeholder 4"/>
          <p:cNvSpPr>
            <a:spLocks noGrp="1"/>
          </p:cNvSpPr>
          <p:nvPr>
            <p:ph type="sldNum" sz="quarter" idx="12"/>
          </p:nvPr>
        </p:nvSpPr>
        <p:spPr/>
        <p:txBody>
          <a:bodyPr/>
          <a:lstStyle/>
          <a:p>
            <a:fld id="{01723B91-CE10-4F20-890A-0852E2246859}"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41722692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dirty="0" smtClean="0"/>
              <a:t>BLS Table for Education, Training, &amp; Other Data</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solidFill>
                  <a:prstClr val="white"/>
                </a:solidFill>
              </a:rPr>
              <a:t>#</a:t>
            </a:r>
            <a:endParaRPr lang="en-US">
              <a:solidFill>
                <a:prstClr val="white"/>
              </a:solidFill>
            </a:endParaRPr>
          </a:p>
        </p:txBody>
      </p:sp>
      <p:sp>
        <p:nvSpPr>
          <p:cNvPr id="5" name="Slide Number Placeholder 4"/>
          <p:cNvSpPr>
            <a:spLocks noGrp="1"/>
          </p:cNvSpPr>
          <p:nvPr>
            <p:ph type="sldNum" sz="quarter" idx="12"/>
          </p:nvPr>
        </p:nvSpPr>
        <p:spPr/>
        <p:txBody>
          <a:bodyPr/>
          <a:lstStyle/>
          <a:p>
            <a:fld id="{01723B91-CE10-4F20-890A-0852E2246859}" type="slidenum">
              <a:rPr lang="en-US" smtClean="0">
                <a:solidFill>
                  <a:prstClr val="black"/>
                </a:solidFill>
              </a:rPr>
              <a:pPr/>
              <a:t>36</a:t>
            </a:fld>
            <a:endParaRPr lang="en-US" dirty="0">
              <a:solidFill>
                <a:prstClr val="black"/>
              </a:solidFill>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38" t="23799" r="1637" b="-1"/>
          <a:stretch/>
        </p:blipFill>
        <p:spPr bwMode="auto">
          <a:xfrm>
            <a:off x="0" y="584200"/>
            <a:ext cx="9144000"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ight Arrow 10"/>
          <p:cNvSpPr/>
          <p:nvPr/>
        </p:nvSpPr>
        <p:spPr>
          <a:xfrm rot="5400000">
            <a:off x="6413344" y="942934"/>
            <a:ext cx="510361" cy="226551"/>
          </a:xfrm>
          <a:prstGeom prst="rightArrow">
            <a:avLst/>
          </a:prstGeom>
          <a:solidFill>
            <a:srgbClr val="FF000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Arrow 11"/>
          <p:cNvSpPr/>
          <p:nvPr/>
        </p:nvSpPr>
        <p:spPr>
          <a:xfrm rot="5400000">
            <a:off x="7173295" y="949461"/>
            <a:ext cx="510361" cy="226551"/>
          </a:xfrm>
          <a:prstGeom prst="rightArrow">
            <a:avLst/>
          </a:prstGeom>
          <a:solidFill>
            <a:srgbClr val="FF000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ight Arrow 12"/>
          <p:cNvSpPr/>
          <p:nvPr/>
        </p:nvSpPr>
        <p:spPr>
          <a:xfrm rot="5400000">
            <a:off x="8240095" y="942934"/>
            <a:ext cx="510361" cy="226551"/>
          </a:xfrm>
          <a:prstGeom prst="rightArrow">
            <a:avLst/>
          </a:prstGeom>
          <a:solidFill>
            <a:srgbClr val="FF000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0754196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r>
              <a:rPr lang="en-US" dirty="0">
                <a:effectLst/>
              </a:rPr>
              <a:t>E-Tools to Get Data and Identify Job Postings</a:t>
            </a:r>
            <a:endParaRPr lang="en-US" dirty="0"/>
          </a:p>
        </p:txBody>
      </p:sp>
      <p:sp>
        <p:nvSpPr>
          <p:cNvPr id="3" name="Content Placeholder 2"/>
          <p:cNvSpPr>
            <a:spLocks noGrp="1"/>
          </p:cNvSpPr>
          <p:nvPr>
            <p:ph idx="1"/>
          </p:nvPr>
        </p:nvSpPr>
        <p:spPr>
          <a:xfrm>
            <a:off x="0" y="533400"/>
            <a:ext cx="9144000" cy="5943600"/>
          </a:xfrm>
          <a:solidFill>
            <a:schemeClr val="bg1"/>
          </a:solidFill>
        </p:spPr>
        <p:txBody>
          <a:bodyPr>
            <a:normAutofit/>
          </a:bodyPr>
          <a:lstStyle/>
          <a:p>
            <a:pPr marL="0" indent="0">
              <a:spcBef>
                <a:spcPts val="0"/>
              </a:spcBef>
              <a:spcAft>
                <a:spcPts val="1200"/>
              </a:spcAft>
              <a:buNone/>
            </a:pPr>
            <a:r>
              <a:rPr lang="en-US" sz="2400" dirty="0"/>
              <a:t>ETA, BLS, and other governmental </a:t>
            </a:r>
            <a:r>
              <a:rPr lang="en-US" sz="2400" dirty="0" smtClean="0"/>
              <a:t>entities </a:t>
            </a:r>
            <a:r>
              <a:rPr lang="en-US" sz="2400" dirty="0"/>
              <a:t>have created E-Tools that consolidate occupational data and/or online job ads.  </a:t>
            </a:r>
            <a:r>
              <a:rPr lang="en-US" sz="2400" dirty="0" smtClean="0"/>
              <a:t>You can sometimes save considerable research time by using multi-purpose E-Tools rather than the primary sources. </a:t>
            </a:r>
          </a:p>
          <a:p>
            <a:pPr marL="457200" indent="-457200">
              <a:spcBef>
                <a:spcPts val="0"/>
              </a:spcBef>
              <a:spcAft>
                <a:spcPts val="2400"/>
              </a:spcAft>
              <a:buFont typeface="+mj-lt"/>
              <a:buAutoNum type="arabicPeriod"/>
            </a:pPr>
            <a:r>
              <a:rPr lang="en-US" sz="2000" dirty="0" smtClean="0"/>
              <a:t>ETA has compiled a guide called, “</a:t>
            </a:r>
            <a:r>
              <a:rPr lang="en-US" sz="2000" dirty="0">
                <a:hlinkClick r:id="rId2"/>
              </a:rPr>
              <a:t>Workforce Data, Job Openings and Other Information Available from Selected Federal Multi-Purpose E-Tools</a:t>
            </a:r>
            <a:r>
              <a:rPr lang="en-US" sz="2000" dirty="0" smtClean="0"/>
              <a:t>,” which outlines what information is available from each source.  </a:t>
            </a:r>
          </a:p>
          <a:p>
            <a:pPr marL="457200" indent="-457200">
              <a:spcBef>
                <a:spcPts val="0"/>
              </a:spcBef>
              <a:spcAft>
                <a:spcPts val="0"/>
              </a:spcAft>
              <a:buFont typeface="+mj-lt"/>
              <a:buAutoNum type="arabicPeriod"/>
            </a:pPr>
            <a:r>
              <a:rPr lang="en-US" sz="2000" dirty="0" smtClean="0"/>
              <a:t>Here are some of the most popular E-Tools for this purpose (several are highlighted in the </a:t>
            </a:r>
            <a:r>
              <a:rPr lang="en-US" sz="2000" dirty="0"/>
              <a:t>following </a:t>
            </a:r>
            <a:r>
              <a:rPr lang="en-US" sz="2000" dirty="0" smtClean="0"/>
              <a:t>slides, while others have already been described). </a:t>
            </a:r>
          </a:p>
          <a:p>
            <a:pPr marL="0" indent="0">
              <a:buNone/>
            </a:pPr>
            <a:endParaRPr lang="en-US" sz="2000" dirty="0"/>
          </a:p>
          <a:p>
            <a:endParaRPr lang="en-US" sz="2400" dirty="0"/>
          </a:p>
        </p:txBody>
      </p:sp>
      <p:sp>
        <p:nvSpPr>
          <p:cNvPr id="4" name="Footer Placeholder 3"/>
          <p:cNvSpPr>
            <a:spLocks noGrp="1"/>
          </p:cNvSpPr>
          <p:nvPr>
            <p:ph type="ftr" sz="quarter" idx="11"/>
          </p:nvPr>
        </p:nvSpPr>
        <p:spPr/>
        <p:txBody>
          <a:bodyPr/>
          <a:lstStyle/>
          <a:p>
            <a:r>
              <a:rPr lang="en-US" smtClean="0">
                <a:solidFill>
                  <a:prstClr val="white"/>
                </a:solidFill>
              </a:rPr>
              <a:t>#</a:t>
            </a:r>
            <a:endParaRPr lang="en-US">
              <a:solidFill>
                <a:prstClr val="white"/>
              </a:solidFill>
            </a:endParaRPr>
          </a:p>
        </p:txBody>
      </p:sp>
      <p:sp>
        <p:nvSpPr>
          <p:cNvPr id="5" name="Slide Number Placeholder 4"/>
          <p:cNvSpPr>
            <a:spLocks noGrp="1"/>
          </p:cNvSpPr>
          <p:nvPr>
            <p:ph type="sldNum" sz="quarter" idx="12"/>
          </p:nvPr>
        </p:nvSpPr>
        <p:spPr/>
        <p:txBody>
          <a:bodyPr/>
          <a:lstStyle/>
          <a:p>
            <a:fld id="{01723B91-CE10-4F20-890A-0852E2246859}" type="slidenum">
              <a:rPr lang="en-US" smtClean="0">
                <a:solidFill>
                  <a:prstClr val="black"/>
                </a:solidFill>
              </a:rPr>
              <a:pPr/>
              <a:t>37</a:t>
            </a:fld>
            <a:endParaRPr lang="en-US" dirty="0">
              <a:solidFill>
                <a:prstClr val="black"/>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404415540"/>
              </p:ext>
            </p:extLst>
          </p:nvPr>
        </p:nvGraphicFramePr>
        <p:xfrm>
          <a:off x="109671" y="4495800"/>
          <a:ext cx="8991600" cy="2286000"/>
        </p:xfrm>
        <a:graphic>
          <a:graphicData uri="http://schemas.openxmlformats.org/drawingml/2006/table">
            <a:tbl>
              <a:tblPr firstRow="1" bandRow="1">
                <a:tableStyleId>{5C22544A-7EE6-4342-B048-85BDC9FD1C3A}</a:tableStyleId>
              </a:tblPr>
              <a:tblGrid>
                <a:gridCol w="2133600"/>
                <a:gridCol w="3860800"/>
                <a:gridCol w="2997200"/>
              </a:tblGrid>
              <a:tr h="353568">
                <a:tc>
                  <a:txBody>
                    <a:bodyPr/>
                    <a:lstStyle/>
                    <a:p>
                      <a:pPr algn="ctr"/>
                      <a:r>
                        <a:rPr lang="en-US" b="0" dirty="0" smtClean="0"/>
                        <a:t>ETA </a:t>
                      </a:r>
                      <a:endParaRPr lang="en-US" b="0" dirty="0"/>
                    </a:p>
                  </a:txBody>
                  <a:tcPr/>
                </a:tc>
                <a:tc>
                  <a:txBody>
                    <a:bodyPr/>
                    <a:lstStyle/>
                    <a:p>
                      <a:pPr algn="ctr"/>
                      <a:r>
                        <a:rPr lang="en-US" b="0" dirty="0" smtClean="0"/>
                        <a:t>BLS or Census Bureau </a:t>
                      </a:r>
                      <a:endParaRPr lang="en-US" b="0" dirty="0"/>
                    </a:p>
                  </a:txBody>
                  <a:tcPr/>
                </a:tc>
                <a:tc>
                  <a:txBody>
                    <a:bodyPr/>
                    <a:lstStyle/>
                    <a:p>
                      <a:pPr algn="ctr"/>
                      <a:r>
                        <a:rPr lang="en-US" b="0" dirty="0" smtClean="0"/>
                        <a:t>Other Governmental E-Tools </a:t>
                      </a:r>
                      <a:endParaRPr lang="en-US" b="0" dirty="0"/>
                    </a:p>
                  </a:txBody>
                  <a:tcPr/>
                </a:tc>
              </a:tr>
              <a:tr h="618744">
                <a:tc>
                  <a:txBody>
                    <a:bodyPr/>
                    <a:lstStyle/>
                    <a:p>
                      <a:r>
                        <a:rPr lang="en-US" i="1" dirty="0" smtClean="0">
                          <a:hlinkClick r:id="rId3"/>
                        </a:rPr>
                        <a:t>My Skills, my Future</a:t>
                      </a:r>
                      <a:r>
                        <a:rPr lang="en-US" i="1" dirty="0" smtClean="0"/>
                        <a:t> </a:t>
                      </a:r>
                      <a:endParaRPr lang="en-US" i="1" dirty="0"/>
                    </a:p>
                  </a:txBody>
                  <a:tcPr/>
                </a:tc>
                <a:tc>
                  <a:txBody>
                    <a:bodyPr/>
                    <a:lstStyle/>
                    <a:p>
                      <a:r>
                        <a:rPr lang="en-US" dirty="0" smtClean="0"/>
                        <a:t>BLS </a:t>
                      </a:r>
                      <a:r>
                        <a:rPr lang="en-US" i="1" dirty="0" smtClean="0">
                          <a:hlinkClick r:id="rId4"/>
                        </a:rPr>
                        <a:t>Occupational Outlook Handbook</a:t>
                      </a:r>
                      <a:endParaRPr lang="en-US" i="1" dirty="0"/>
                    </a:p>
                  </a:txBody>
                  <a:tcPr/>
                </a:tc>
                <a:tc>
                  <a:txBody>
                    <a:bodyPr/>
                    <a:lstStyle/>
                    <a:p>
                      <a:r>
                        <a:rPr lang="en-US" dirty="0" smtClean="0">
                          <a:hlinkClick r:id="rId5"/>
                        </a:rPr>
                        <a:t>State-specific employment projections</a:t>
                      </a:r>
                      <a:endParaRPr lang="en-US" dirty="0"/>
                    </a:p>
                  </a:txBody>
                  <a:tcPr/>
                </a:tc>
              </a:tr>
              <a:tr h="618744">
                <a:tc>
                  <a:txBody>
                    <a:bodyPr/>
                    <a:lstStyle/>
                    <a:p>
                      <a:r>
                        <a:rPr lang="en-US" i="1" dirty="0" smtClean="0">
                          <a:hlinkClick r:id="rId6"/>
                        </a:rPr>
                        <a:t>My Next Move</a:t>
                      </a:r>
                      <a:r>
                        <a:rPr lang="en-US" i="1" dirty="0" smtClean="0"/>
                        <a:t> </a:t>
                      </a:r>
                      <a:r>
                        <a:rPr lang="en-US" dirty="0" smtClean="0"/>
                        <a:t>or </a:t>
                      </a:r>
                      <a:r>
                        <a:rPr lang="en-US" dirty="0" smtClean="0">
                          <a:hlinkClick r:id="rId7"/>
                        </a:rPr>
                        <a:t>O*NET Online</a:t>
                      </a:r>
                      <a:endParaRPr lang="en-US" dirty="0"/>
                    </a:p>
                  </a:txBody>
                  <a:tcPr/>
                </a:tc>
                <a:tc>
                  <a:txBody>
                    <a:bodyPr/>
                    <a:lstStyle/>
                    <a:p>
                      <a:r>
                        <a:rPr lang="en-US" dirty="0" smtClean="0"/>
                        <a:t>BLS </a:t>
                      </a:r>
                      <a:r>
                        <a:rPr lang="en-US" dirty="0" smtClean="0">
                          <a:hlinkClick r:id="rId8"/>
                        </a:rPr>
                        <a:t>Occupational Employment Statistics</a:t>
                      </a:r>
                      <a:r>
                        <a:rPr lang="en-US" dirty="0" smtClean="0"/>
                        <a:t> </a:t>
                      </a:r>
                      <a:endParaRPr lang="en-US" dirty="0"/>
                    </a:p>
                  </a:txBody>
                  <a:tcPr/>
                </a:tc>
                <a:tc>
                  <a:txBody>
                    <a:bodyPr/>
                    <a:lstStyle/>
                    <a:p>
                      <a:r>
                        <a:rPr lang="en-US" dirty="0" smtClean="0">
                          <a:hlinkClick r:id="rId9"/>
                        </a:rPr>
                        <a:t>State job banks</a:t>
                      </a:r>
                      <a:endParaRPr lang="en-US" dirty="0"/>
                    </a:p>
                  </a:txBody>
                  <a:tcPr/>
                </a:tc>
              </a:tr>
              <a:tr h="618744">
                <a:tc>
                  <a:txBody>
                    <a:bodyPr/>
                    <a:lstStyle/>
                    <a:p>
                      <a:r>
                        <a:rPr lang="en-US" dirty="0" smtClean="0">
                          <a:hlinkClick r:id="rId10"/>
                        </a:rPr>
                        <a:t>Projections</a:t>
                      </a:r>
                      <a:r>
                        <a:rPr lang="en-US" baseline="0" dirty="0" smtClean="0">
                          <a:hlinkClick r:id="rId10"/>
                        </a:rPr>
                        <a:t> Central</a:t>
                      </a:r>
                      <a:r>
                        <a:rPr lang="en-US" baseline="0" dirty="0" smtClean="0"/>
                        <a:t> </a:t>
                      </a:r>
                      <a:endParaRPr lang="en-US" dirty="0"/>
                    </a:p>
                  </a:txBody>
                  <a:tcPr/>
                </a:tc>
                <a:tc>
                  <a:txBody>
                    <a:bodyPr/>
                    <a:lstStyle/>
                    <a:p>
                      <a:r>
                        <a:rPr lang="en-US" dirty="0" smtClean="0"/>
                        <a:t>Census Bureau’s </a:t>
                      </a:r>
                      <a:r>
                        <a:rPr lang="en-US" i="1" dirty="0" smtClean="0">
                          <a:hlinkClick r:id="rId11"/>
                        </a:rPr>
                        <a:t>American Community Survey</a:t>
                      </a:r>
                      <a:r>
                        <a:rPr lang="en-US" baseline="0" dirty="0" smtClean="0"/>
                        <a:t> (using AmericanFactFinder)</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12"/>
                        </a:rPr>
                        <a:t>US.jobs</a:t>
                      </a:r>
                      <a:r>
                        <a:rPr lang="en-US" baseline="0" dirty="0" smtClean="0"/>
                        <a:t> </a:t>
                      </a:r>
                      <a:endParaRPr lang="en-US" dirty="0" smtClean="0"/>
                    </a:p>
                  </a:txBody>
                  <a:tcPr/>
                </a:tc>
              </a:tr>
            </a:tbl>
          </a:graphicData>
        </a:graphic>
      </p:graphicFrame>
    </p:spTree>
    <p:extLst>
      <p:ext uri="{BB962C8B-B14F-4D97-AF65-F5344CB8AC3E}">
        <p14:creationId xmlns:p14="http://schemas.microsoft.com/office/powerpoint/2010/main" val="10160880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a:bodyPr>
          <a:lstStyle/>
          <a:p>
            <a:r>
              <a:rPr lang="en-US" sz="3200" dirty="0" smtClean="0">
                <a:effectLst/>
              </a:rPr>
              <a:t>E-Tools Rely on a Few Common Sources</a:t>
            </a:r>
            <a:endParaRPr lang="en-US" sz="3200" dirty="0"/>
          </a:p>
        </p:txBody>
      </p:sp>
      <p:sp>
        <p:nvSpPr>
          <p:cNvPr id="4" name="Footer Placeholder 3"/>
          <p:cNvSpPr>
            <a:spLocks noGrp="1"/>
          </p:cNvSpPr>
          <p:nvPr>
            <p:ph type="ftr" sz="quarter" idx="11"/>
          </p:nvPr>
        </p:nvSpPr>
        <p:spPr/>
        <p:txBody>
          <a:bodyPr/>
          <a:lstStyle/>
          <a:p>
            <a:r>
              <a:rPr lang="en-US" smtClean="0">
                <a:solidFill>
                  <a:prstClr val="white"/>
                </a:solidFill>
              </a:rPr>
              <a:t>#</a:t>
            </a:r>
            <a:endParaRPr lang="en-US">
              <a:solidFill>
                <a:prstClr val="white"/>
              </a:solidFill>
            </a:endParaRPr>
          </a:p>
        </p:txBody>
      </p:sp>
      <p:sp>
        <p:nvSpPr>
          <p:cNvPr id="5" name="Slide Number Placeholder 4"/>
          <p:cNvSpPr>
            <a:spLocks noGrp="1"/>
          </p:cNvSpPr>
          <p:nvPr>
            <p:ph type="sldNum" sz="quarter" idx="12"/>
          </p:nvPr>
        </p:nvSpPr>
        <p:spPr/>
        <p:txBody>
          <a:bodyPr/>
          <a:lstStyle/>
          <a:p>
            <a:fld id="{01723B91-CE10-4F20-890A-0852E2246859}" type="slidenum">
              <a:rPr lang="en-US" smtClean="0">
                <a:solidFill>
                  <a:prstClr val="black"/>
                </a:solidFill>
              </a:rPr>
              <a:pPr/>
              <a:t>38</a:t>
            </a:fld>
            <a:endParaRPr lang="en-US" dirty="0">
              <a:solidFill>
                <a:prstClr val="black"/>
              </a:solidFill>
            </a:endParaRPr>
          </a:p>
        </p:txBody>
      </p:sp>
      <p:sp>
        <p:nvSpPr>
          <p:cNvPr id="6" name="TextBox 5"/>
          <p:cNvSpPr txBox="1"/>
          <p:nvPr/>
        </p:nvSpPr>
        <p:spPr>
          <a:xfrm>
            <a:off x="0" y="1143000"/>
            <a:ext cx="9144000" cy="5586145"/>
          </a:xfrm>
          <a:prstGeom prst="rect">
            <a:avLst/>
          </a:prstGeom>
          <a:noFill/>
        </p:spPr>
        <p:txBody>
          <a:bodyPr wrap="square" rtlCol="0">
            <a:spAutoFit/>
          </a:bodyPr>
          <a:lstStyle/>
          <a:p>
            <a:pPr>
              <a:spcAft>
                <a:spcPts val="1200"/>
              </a:spcAft>
            </a:pPr>
            <a:r>
              <a:rPr lang="en-US" sz="2800" dirty="0">
                <a:solidFill>
                  <a:schemeClr val="tx2"/>
                </a:solidFill>
              </a:rPr>
              <a:t>You should be aware that despite the plethora of E-Tools, virtually all draw upon  a few basic sources: </a:t>
            </a:r>
          </a:p>
          <a:p>
            <a:pPr marL="342900" indent="-342900">
              <a:spcAft>
                <a:spcPts val="1800"/>
              </a:spcAft>
              <a:buFont typeface="+mj-lt"/>
              <a:buAutoNum type="arabicPeriod"/>
            </a:pPr>
            <a:r>
              <a:rPr lang="en-US" sz="2400" dirty="0">
                <a:solidFill>
                  <a:schemeClr val="tx2"/>
                </a:solidFill>
              </a:rPr>
              <a:t>BLS’ OES for employment numbers and wages </a:t>
            </a:r>
          </a:p>
          <a:p>
            <a:pPr marL="342900" indent="-342900">
              <a:spcAft>
                <a:spcPts val="1800"/>
              </a:spcAft>
              <a:buFont typeface="+mj-lt"/>
              <a:buAutoNum type="arabicPeriod"/>
            </a:pPr>
            <a:r>
              <a:rPr lang="en-US" sz="2400" dirty="0">
                <a:solidFill>
                  <a:schemeClr val="tx2"/>
                </a:solidFill>
              </a:rPr>
              <a:t>Employment projections from BLS (national) and/or ETA (state and local) </a:t>
            </a:r>
          </a:p>
          <a:p>
            <a:pPr marL="342900" indent="-342900">
              <a:spcAft>
                <a:spcPts val="1800"/>
              </a:spcAft>
              <a:buFont typeface="+mj-lt"/>
              <a:buAutoNum type="arabicPeriod"/>
            </a:pPr>
            <a:r>
              <a:rPr lang="en-US" sz="2400" dirty="0">
                <a:solidFill>
                  <a:schemeClr val="tx2"/>
                </a:solidFill>
              </a:rPr>
              <a:t>Education and training prerequisites from the BLS classification system </a:t>
            </a:r>
          </a:p>
          <a:p>
            <a:pPr marL="342900" indent="-342900">
              <a:spcAft>
                <a:spcPts val="1800"/>
              </a:spcAft>
              <a:buFont typeface="+mj-lt"/>
              <a:buAutoNum type="arabicPeriod"/>
            </a:pPr>
            <a:r>
              <a:rPr lang="en-US" sz="2400" dirty="0">
                <a:solidFill>
                  <a:schemeClr val="tx2"/>
                </a:solidFill>
              </a:rPr>
              <a:t>Job vacancy data from HWOL or Wanted Analytics </a:t>
            </a:r>
          </a:p>
          <a:p>
            <a:pPr marL="342900" indent="-342900">
              <a:spcAft>
                <a:spcPts val="1800"/>
              </a:spcAft>
              <a:buFont typeface="+mj-lt"/>
              <a:buAutoNum type="arabicPeriod"/>
            </a:pPr>
            <a:r>
              <a:rPr lang="en-US" sz="2400" dirty="0">
                <a:solidFill>
                  <a:schemeClr val="tx2"/>
                </a:solidFill>
              </a:rPr>
              <a:t>Skills data from ETA’s O*NET </a:t>
            </a:r>
          </a:p>
          <a:p>
            <a:pPr marL="342900" indent="-342900">
              <a:buFont typeface="+mj-lt"/>
              <a:buAutoNum type="arabicPeriod"/>
            </a:pPr>
            <a:r>
              <a:rPr lang="en-US" sz="2400" dirty="0">
                <a:solidFill>
                  <a:schemeClr val="tx2"/>
                </a:solidFill>
              </a:rPr>
              <a:t>Job openings often from the National Association of State Workforce Agencies’ </a:t>
            </a:r>
            <a:r>
              <a:rPr lang="en-US" sz="2400" dirty="0" err="1">
                <a:solidFill>
                  <a:schemeClr val="tx2"/>
                </a:solidFill>
              </a:rPr>
              <a:t>US.Jobs</a:t>
            </a:r>
            <a:r>
              <a:rPr lang="en-US" sz="2400" dirty="0">
                <a:solidFill>
                  <a:schemeClr val="tx2"/>
                </a:solidFill>
              </a:rPr>
              <a:t> Web site </a:t>
            </a:r>
          </a:p>
        </p:txBody>
      </p:sp>
    </p:spTree>
    <p:extLst>
      <p:ext uri="{BB962C8B-B14F-4D97-AF65-F5344CB8AC3E}">
        <p14:creationId xmlns:p14="http://schemas.microsoft.com/office/powerpoint/2010/main" val="38858856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139" r="16111" b="3333"/>
          <a:stretch/>
        </p:blipFill>
        <p:spPr bwMode="auto">
          <a:xfrm>
            <a:off x="19050" y="523220"/>
            <a:ext cx="9124950" cy="5822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66800" y="6324600"/>
            <a:ext cx="4495800" cy="461665"/>
          </a:xfrm>
          <a:prstGeom prst="rect">
            <a:avLst/>
          </a:prstGeom>
          <a:noFill/>
        </p:spPr>
        <p:txBody>
          <a:bodyPr wrap="square" rtlCol="0">
            <a:spAutoFit/>
          </a:bodyPr>
          <a:lstStyle/>
          <a:p>
            <a:pPr algn="ctr"/>
            <a:r>
              <a:rPr lang="en-US" sz="2400" b="1" dirty="0">
                <a:solidFill>
                  <a:prstClr val="black"/>
                </a:solidFill>
                <a:hlinkClick r:id="rId4"/>
              </a:rPr>
              <a:t>http://bls.gov/ooh</a:t>
            </a:r>
            <a:r>
              <a:rPr lang="en-US" sz="2400" b="1" dirty="0" smtClean="0">
                <a:solidFill>
                  <a:prstClr val="black"/>
                </a:solidFill>
                <a:hlinkClick r:id="rId4"/>
              </a:rPr>
              <a:t>/</a:t>
            </a:r>
            <a:r>
              <a:rPr lang="en-US" sz="2400" b="1" dirty="0" smtClean="0">
                <a:solidFill>
                  <a:prstClr val="black"/>
                </a:solidFill>
              </a:rPr>
              <a:t> </a:t>
            </a:r>
            <a:endParaRPr lang="en-US" sz="2400" b="1" dirty="0">
              <a:solidFill>
                <a:prstClr val="black"/>
              </a:solidFill>
            </a:endParaRPr>
          </a:p>
        </p:txBody>
      </p:sp>
      <p:sp>
        <p:nvSpPr>
          <p:cNvPr id="4" name="Right Arrow 3"/>
          <p:cNvSpPr/>
          <p:nvPr/>
        </p:nvSpPr>
        <p:spPr>
          <a:xfrm rot="10800000">
            <a:off x="2395285" y="2637196"/>
            <a:ext cx="374089" cy="234591"/>
          </a:xfrm>
          <a:prstGeom prst="rightArrow">
            <a:avLst/>
          </a:prstGeom>
          <a:solidFill>
            <a:srgbClr val="FF000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ight Arrow 4"/>
          <p:cNvSpPr/>
          <p:nvPr/>
        </p:nvSpPr>
        <p:spPr>
          <a:xfrm rot="13435498">
            <a:off x="6963244" y="3140476"/>
            <a:ext cx="374089" cy="234591"/>
          </a:xfrm>
          <a:prstGeom prst="rightArrow">
            <a:avLst/>
          </a:prstGeom>
          <a:solidFill>
            <a:srgbClr val="FF000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ight Arrow 5"/>
          <p:cNvSpPr/>
          <p:nvPr/>
        </p:nvSpPr>
        <p:spPr>
          <a:xfrm rot="8682549">
            <a:off x="8080736" y="4580355"/>
            <a:ext cx="374089" cy="234591"/>
          </a:xfrm>
          <a:prstGeom prst="rightArrow">
            <a:avLst/>
          </a:prstGeom>
          <a:solidFill>
            <a:srgbClr val="FF000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ight Arrow 6"/>
          <p:cNvSpPr/>
          <p:nvPr/>
        </p:nvSpPr>
        <p:spPr>
          <a:xfrm rot="18797223">
            <a:off x="2795960" y="4126634"/>
            <a:ext cx="374089" cy="234591"/>
          </a:xfrm>
          <a:prstGeom prst="rightArrow">
            <a:avLst/>
          </a:prstGeom>
          <a:solidFill>
            <a:srgbClr val="FF000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p:nvSpPr>
        <p:spPr>
          <a:xfrm>
            <a:off x="19050" y="0"/>
            <a:ext cx="9124950" cy="584775"/>
          </a:xfrm>
          <a:prstGeom prst="rect">
            <a:avLst/>
          </a:prstGeom>
        </p:spPr>
        <p:txBody>
          <a:bodyPr wrap="square">
            <a:spAutoFit/>
          </a:bodyPr>
          <a:lstStyle/>
          <a:p>
            <a:pPr algn="ctr"/>
            <a:r>
              <a:rPr lang="en-US" sz="2800" dirty="0">
                <a:solidFill>
                  <a:srgbClr val="FFFF00"/>
                </a:solidFill>
                <a:latin typeface="Arial" pitchFamily="34" charset="0"/>
                <a:cs typeface="Arial" pitchFamily="34" charset="0"/>
              </a:rPr>
              <a:t>Source </a:t>
            </a:r>
            <a:r>
              <a:rPr lang="en-US" sz="2800" dirty="0" smtClean="0">
                <a:solidFill>
                  <a:srgbClr val="FFFF00"/>
                </a:solidFill>
                <a:latin typeface="Arial" pitchFamily="34" charset="0"/>
                <a:cs typeface="Arial" pitchFamily="34" charset="0"/>
              </a:rPr>
              <a:t>1</a:t>
            </a:r>
            <a:r>
              <a:rPr lang="en-US" sz="2800" dirty="0" smtClean="0">
                <a:solidFill>
                  <a:srgbClr val="FFFF00"/>
                </a:solidFill>
              </a:rPr>
              <a:t> </a:t>
            </a:r>
            <a:r>
              <a:rPr lang="en-US" sz="3200" b="1" dirty="0" smtClean="0">
                <a:ln w="12700">
                  <a:noFill/>
                  <a:prstDash val="solid"/>
                </a:ln>
                <a:solidFill>
                  <a:prstClr val="white"/>
                </a:solidFill>
                <a:latin typeface="Arial" pitchFamily="34" charset="0"/>
                <a:cs typeface="Arial" pitchFamily="34" charset="0"/>
              </a:rPr>
              <a:t>: </a:t>
            </a:r>
            <a:r>
              <a:rPr lang="en-US" sz="2800" b="1" dirty="0" smtClean="0">
                <a:ln w="12700">
                  <a:noFill/>
                  <a:prstDash val="solid"/>
                </a:ln>
                <a:solidFill>
                  <a:prstClr val="white"/>
                </a:solidFill>
                <a:latin typeface="Arial" pitchFamily="34" charset="0"/>
                <a:cs typeface="Arial" pitchFamily="34" charset="0"/>
              </a:rPr>
              <a:t>BLS </a:t>
            </a:r>
            <a:r>
              <a:rPr lang="en-US" sz="2800" b="1" i="1" dirty="0" smtClean="0">
                <a:ln w="12700">
                  <a:noFill/>
                  <a:prstDash val="solid"/>
                </a:ln>
                <a:solidFill>
                  <a:prstClr val="white"/>
                </a:solidFill>
                <a:latin typeface="Arial" pitchFamily="34" charset="0"/>
                <a:cs typeface="Arial" pitchFamily="34" charset="0"/>
              </a:rPr>
              <a:t>Occupational Outlook Handbook </a:t>
            </a:r>
            <a:endParaRPr lang="en-US" sz="2800" b="1" i="1" dirty="0">
              <a:ln w="12700">
                <a:noFill/>
                <a:prstDash val="solid"/>
              </a:ln>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6087666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4</a:t>
            </a:fld>
            <a:endParaRPr lang="en-US"/>
          </a:p>
        </p:txBody>
      </p:sp>
      <p:sp>
        <p:nvSpPr>
          <p:cNvPr id="5" name="Footer Placeholder 4"/>
          <p:cNvSpPr>
            <a:spLocks noGrp="1"/>
          </p:cNvSpPr>
          <p:nvPr>
            <p:ph type="ftr" sz="quarter" idx="11"/>
          </p:nvPr>
        </p:nvSpPr>
        <p:spPr/>
        <p:txBody>
          <a:bodyPr/>
          <a:lstStyle/>
          <a:p>
            <a:r>
              <a:rPr lang="en-US" smtClean="0"/>
              <a:t>#</a:t>
            </a:r>
            <a:endParaRPr lang="en-US"/>
          </a:p>
        </p:txBody>
      </p:sp>
      <p:sp>
        <p:nvSpPr>
          <p:cNvPr id="6" name="TextBox 5"/>
          <p:cNvSpPr txBox="1"/>
          <p:nvPr/>
        </p:nvSpPr>
        <p:spPr>
          <a:xfrm>
            <a:off x="381000" y="1295400"/>
            <a:ext cx="8458200" cy="5262979"/>
          </a:xfrm>
          <a:prstGeom prst="rect">
            <a:avLst/>
          </a:prstGeom>
          <a:noFill/>
        </p:spPr>
        <p:txBody>
          <a:bodyPr wrap="square" rtlCol="0">
            <a:spAutoFit/>
          </a:bodyPr>
          <a:lstStyle/>
          <a:p>
            <a:pPr marL="457200" indent="-457200">
              <a:spcAft>
                <a:spcPts val="4200"/>
              </a:spcAft>
              <a:buFont typeface="+mj-lt"/>
              <a:buAutoNum type="arabicPeriod"/>
            </a:pPr>
            <a:r>
              <a:rPr lang="en-US" sz="2800" b="1" dirty="0" smtClean="0">
                <a:solidFill>
                  <a:schemeClr val="accent1">
                    <a:lumMod val="75000"/>
                  </a:schemeClr>
                </a:solidFill>
                <a:latin typeface="Arial" pitchFamily="34" charset="0"/>
                <a:cs typeface="Arial" pitchFamily="34" charset="0"/>
              </a:rPr>
              <a:t>Welcome</a:t>
            </a:r>
          </a:p>
          <a:p>
            <a:pPr marL="457200" indent="-457200">
              <a:spcAft>
                <a:spcPts val="4200"/>
              </a:spcAft>
              <a:buFont typeface="+mj-lt"/>
              <a:buAutoNum type="arabicPeriod"/>
            </a:pPr>
            <a:r>
              <a:rPr lang="en-US" sz="2800" b="1" dirty="0" smtClean="0">
                <a:solidFill>
                  <a:schemeClr val="accent1">
                    <a:lumMod val="75000"/>
                  </a:schemeClr>
                </a:solidFill>
                <a:latin typeface="Arial" pitchFamily="34" charset="0"/>
                <a:cs typeface="Arial" pitchFamily="34" charset="0"/>
              </a:rPr>
              <a:t>ETA Labor Market Information (LMI) team presents: “LMI You Can Use!”</a:t>
            </a:r>
          </a:p>
          <a:p>
            <a:pPr marL="457200" indent="-457200">
              <a:spcAft>
                <a:spcPts val="4200"/>
              </a:spcAft>
              <a:buFont typeface="+mj-lt"/>
              <a:buAutoNum type="arabicPeriod"/>
            </a:pPr>
            <a:r>
              <a:rPr lang="en-US" sz="2800" b="1" dirty="0" smtClean="0">
                <a:solidFill>
                  <a:schemeClr val="accent1">
                    <a:lumMod val="75000"/>
                  </a:schemeClr>
                </a:solidFill>
                <a:latin typeface="Arial" pitchFamily="34" charset="0"/>
                <a:cs typeface="Arial" pitchFamily="34" charset="0"/>
              </a:rPr>
              <a:t>Proteus Inc. discusses how to use LMI to enhance program outcomes</a:t>
            </a:r>
          </a:p>
          <a:p>
            <a:pPr marL="457200" indent="-457200">
              <a:spcAft>
                <a:spcPts val="4200"/>
              </a:spcAft>
              <a:buFont typeface="+mj-lt"/>
              <a:buAutoNum type="arabicPeriod"/>
            </a:pPr>
            <a:r>
              <a:rPr lang="en-US" sz="2800" b="1" dirty="0" smtClean="0">
                <a:solidFill>
                  <a:schemeClr val="accent1">
                    <a:lumMod val="75000"/>
                  </a:schemeClr>
                </a:solidFill>
                <a:latin typeface="Arial" pitchFamily="34" charset="0"/>
                <a:cs typeface="Arial" pitchFamily="34" charset="0"/>
              </a:rPr>
              <a:t>Questions/Answers</a:t>
            </a:r>
          </a:p>
          <a:p>
            <a:pPr marL="457200" indent="-457200">
              <a:spcAft>
                <a:spcPts val="4200"/>
              </a:spcAft>
              <a:buFont typeface="+mj-lt"/>
              <a:buAutoNum type="arabicPeriod"/>
            </a:pPr>
            <a:r>
              <a:rPr lang="en-US" sz="2800" b="1" dirty="0" smtClean="0">
                <a:solidFill>
                  <a:schemeClr val="accent1">
                    <a:lumMod val="75000"/>
                  </a:schemeClr>
                </a:solidFill>
                <a:latin typeface="Arial" pitchFamily="34" charset="0"/>
                <a:cs typeface="Arial" pitchFamily="34" charset="0"/>
              </a:rPr>
              <a:t>Conclusion</a:t>
            </a:r>
            <a:endParaRPr lang="en-US" sz="2800" b="1" dirty="0">
              <a:solidFill>
                <a:schemeClr val="accent1">
                  <a:lumMod val="75000"/>
                </a:schemeClr>
              </a:solidFill>
              <a:latin typeface="Arial" pitchFamily="34" charset="0"/>
              <a:cs typeface="Arial"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152400"/>
            <a:ext cx="3182815" cy="206883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4675688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935" r="16287" b="9415"/>
          <a:stretch/>
        </p:blipFill>
        <p:spPr bwMode="auto">
          <a:xfrm>
            <a:off x="21416" y="76200"/>
            <a:ext cx="913062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a:xfrm rot="21050164">
            <a:off x="2545857" y="5382729"/>
            <a:ext cx="374089" cy="234591"/>
          </a:xfrm>
          <a:prstGeom prst="rightArrow">
            <a:avLst/>
          </a:prstGeom>
          <a:solidFill>
            <a:srgbClr val="FF000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ight Arrow 3"/>
          <p:cNvSpPr/>
          <p:nvPr/>
        </p:nvSpPr>
        <p:spPr>
          <a:xfrm>
            <a:off x="2501847" y="4807510"/>
            <a:ext cx="374089" cy="234591"/>
          </a:xfrm>
          <a:prstGeom prst="rightArrow">
            <a:avLst/>
          </a:prstGeom>
          <a:solidFill>
            <a:srgbClr val="FF000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1228047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987" r="14596" b="3153"/>
          <a:stretch/>
        </p:blipFill>
        <p:spPr bwMode="auto">
          <a:xfrm>
            <a:off x="0" y="28286"/>
            <a:ext cx="9144000" cy="638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a:xfrm rot="11930504">
            <a:off x="5043202" y="1661448"/>
            <a:ext cx="374089" cy="234591"/>
          </a:xfrm>
          <a:prstGeom prst="rightArrow">
            <a:avLst/>
          </a:prstGeom>
          <a:solidFill>
            <a:srgbClr val="FF000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ight Arrow 4"/>
          <p:cNvSpPr/>
          <p:nvPr/>
        </p:nvSpPr>
        <p:spPr>
          <a:xfrm rot="10800000">
            <a:off x="8146312" y="262464"/>
            <a:ext cx="374089" cy="234591"/>
          </a:xfrm>
          <a:prstGeom prst="rightArrow">
            <a:avLst/>
          </a:prstGeom>
          <a:solidFill>
            <a:srgbClr val="FF000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1069995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047" r="14675" b="2000"/>
          <a:stretch/>
        </p:blipFill>
        <p:spPr bwMode="auto">
          <a:xfrm>
            <a:off x="0" y="-67409"/>
            <a:ext cx="91440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a:xfrm rot="16547936" flipV="1">
            <a:off x="4939158" y="5091906"/>
            <a:ext cx="374089" cy="219119"/>
          </a:xfrm>
          <a:prstGeom prst="rightArrow">
            <a:avLst/>
          </a:prstGeom>
          <a:solidFill>
            <a:srgbClr val="FF000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8325951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675" r="15603" b="5555"/>
          <a:stretch/>
        </p:blipFill>
        <p:spPr bwMode="auto">
          <a:xfrm>
            <a:off x="-19050" y="0"/>
            <a:ext cx="9144000" cy="6483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a:xfrm rot="10800000">
            <a:off x="762000" y="1696621"/>
            <a:ext cx="374089" cy="234591"/>
          </a:xfrm>
          <a:prstGeom prst="rightArrow">
            <a:avLst/>
          </a:prstGeom>
          <a:solidFill>
            <a:srgbClr val="FF000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ight Arrow 3"/>
          <p:cNvSpPr/>
          <p:nvPr/>
        </p:nvSpPr>
        <p:spPr>
          <a:xfrm rot="288248">
            <a:off x="4730587" y="2081042"/>
            <a:ext cx="374089" cy="234591"/>
          </a:xfrm>
          <a:prstGeom prst="rightArrow">
            <a:avLst/>
          </a:prstGeom>
          <a:solidFill>
            <a:srgbClr val="FF000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2228020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407" r="14620" b="2667"/>
          <a:stretch/>
        </p:blipFill>
        <p:spPr bwMode="auto">
          <a:xfrm>
            <a:off x="30018" y="0"/>
            <a:ext cx="9144000" cy="6384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46211">
            <a:off x="7924800" y="2893784"/>
            <a:ext cx="414337"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67225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prstClr val="white"/>
                </a:solidFill>
              </a:rPr>
              <a:t>#</a:t>
            </a:r>
            <a:endParaRPr lang="en-US">
              <a:solidFill>
                <a:prstClr val="white"/>
              </a:solidFill>
            </a:endParaRPr>
          </a:p>
        </p:txBody>
      </p:sp>
      <p:sp>
        <p:nvSpPr>
          <p:cNvPr id="3" name="Slide Number Placeholder 2"/>
          <p:cNvSpPr>
            <a:spLocks noGrp="1"/>
          </p:cNvSpPr>
          <p:nvPr>
            <p:ph type="sldNum" sz="quarter" idx="12"/>
          </p:nvPr>
        </p:nvSpPr>
        <p:spPr/>
        <p:txBody>
          <a:bodyPr/>
          <a:lstStyle/>
          <a:p>
            <a:fld id="{01723B91-CE10-4F20-890A-0852E2246859}" type="slidenum">
              <a:rPr lang="en-US" smtClean="0">
                <a:solidFill>
                  <a:prstClr val="black"/>
                </a:solidFill>
              </a:rPr>
              <a:pPr/>
              <a:t>45</a:t>
            </a:fld>
            <a:endParaRPr lang="en-US">
              <a:solidFill>
                <a:prstClr val="black"/>
              </a:solidFill>
            </a:endParaRPr>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177" r="17156" b="9996"/>
          <a:stretch/>
        </p:blipFill>
        <p:spPr bwMode="auto">
          <a:xfrm>
            <a:off x="0" y="495512"/>
            <a:ext cx="9176327" cy="5572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327123">
            <a:off x="5448277" y="4689171"/>
            <a:ext cx="385353" cy="277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327123">
            <a:off x="6872326" y="4336848"/>
            <a:ext cx="328762" cy="23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3216084">
            <a:off x="-69393" y="5464463"/>
            <a:ext cx="442041" cy="104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0"/>
            <a:ext cx="9150219" cy="523220"/>
          </a:xfrm>
          <a:prstGeom prst="rect">
            <a:avLst/>
          </a:prstGeom>
        </p:spPr>
        <p:txBody>
          <a:bodyPr wrap="square">
            <a:spAutoFit/>
          </a:bodyPr>
          <a:lstStyle/>
          <a:p>
            <a:pPr algn="ctr"/>
            <a:r>
              <a:rPr lang="en-US" sz="2800" dirty="0">
                <a:solidFill>
                  <a:srgbClr val="FFFF00"/>
                </a:solidFill>
                <a:latin typeface="Arial" pitchFamily="34" charset="0"/>
                <a:cs typeface="Arial" pitchFamily="34" charset="0"/>
              </a:rPr>
              <a:t>Source </a:t>
            </a:r>
            <a:r>
              <a:rPr lang="en-US" sz="2800" dirty="0" smtClean="0">
                <a:solidFill>
                  <a:srgbClr val="FFFF00"/>
                </a:solidFill>
                <a:latin typeface="Arial" pitchFamily="34" charset="0"/>
                <a:cs typeface="Arial" pitchFamily="34" charset="0"/>
              </a:rPr>
              <a:t>2</a:t>
            </a:r>
            <a:r>
              <a:rPr lang="en-US" sz="2800" dirty="0" smtClean="0">
                <a:solidFill>
                  <a:srgbClr val="FFFF00"/>
                </a:solidFill>
              </a:rPr>
              <a:t> </a:t>
            </a:r>
            <a:r>
              <a:rPr lang="en-US" sz="2800" b="1" dirty="0">
                <a:ln w="12700">
                  <a:noFill/>
                  <a:prstDash val="solid"/>
                </a:ln>
                <a:solidFill>
                  <a:prstClr val="white"/>
                </a:solidFill>
                <a:latin typeface="Arial" pitchFamily="34" charset="0"/>
                <a:cs typeface="Arial" pitchFamily="34" charset="0"/>
              </a:rPr>
              <a:t>: </a:t>
            </a:r>
            <a:r>
              <a:rPr lang="en-US" sz="2800" b="1" dirty="0" smtClean="0">
                <a:ln w="12700">
                  <a:noFill/>
                  <a:prstDash val="solid"/>
                </a:ln>
                <a:solidFill>
                  <a:prstClr val="white"/>
                </a:solidFill>
                <a:latin typeface="Arial" pitchFamily="34" charset="0"/>
                <a:cs typeface="Arial" pitchFamily="34" charset="0"/>
              </a:rPr>
              <a:t>ETA’s </a:t>
            </a:r>
            <a:r>
              <a:rPr lang="en-US" sz="2800" b="1" i="1" dirty="0" smtClean="0">
                <a:ln w="12700">
                  <a:noFill/>
                  <a:prstDash val="solid"/>
                </a:ln>
                <a:solidFill>
                  <a:prstClr val="white"/>
                </a:solidFill>
                <a:latin typeface="Arial" pitchFamily="34" charset="0"/>
                <a:cs typeface="Arial" pitchFamily="34" charset="0"/>
              </a:rPr>
              <a:t>my Skills, my Future</a:t>
            </a:r>
            <a:endParaRPr lang="en-US" sz="2800" i="1" dirty="0">
              <a:solidFill>
                <a:prstClr val="black"/>
              </a:solidFill>
            </a:endParaRPr>
          </a:p>
        </p:txBody>
      </p:sp>
      <p:sp>
        <p:nvSpPr>
          <p:cNvPr id="9" name="TextBox 8"/>
          <p:cNvSpPr txBox="1"/>
          <p:nvPr/>
        </p:nvSpPr>
        <p:spPr>
          <a:xfrm>
            <a:off x="1447800" y="6248400"/>
            <a:ext cx="4423907" cy="523220"/>
          </a:xfrm>
          <a:prstGeom prst="rect">
            <a:avLst/>
          </a:prstGeom>
          <a:noFill/>
        </p:spPr>
        <p:txBody>
          <a:bodyPr wrap="square" rtlCol="0">
            <a:spAutoFit/>
          </a:bodyPr>
          <a:lstStyle/>
          <a:p>
            <a:r>
              <a:rPr lang="en-US" sz="2800" dirty="0" smtClean="0">
                <a:solidFill>
                  <a:prstClr val="black"/>
                </a:solidFill>
                <a:latin typeface="Arial" pitchFamily="34" charset="0"/>
                <a:cs typeface="Arial" pitchFamily="34" charset="0"/>
                <a:hlinkClick r:id="rId5"/>
              </a:rPr>
              <a:t>www.myskillsmyfuture.org</a:t>
            </a:r>
            <a:r>
              <a:rPr lang="en-US" sz="2000" dirty="0" smtClean="0">
                <a:solidFill>
                  <a:prstClr val="black"/>
                </a:solidFill>
                <a:latin typeface="Arial" pitchFamily="34" charset="0"/>
                <a:cs typeface="Arial" pitchFamily="34" charset="0"/>
              </a:rPr>
              <a:t> </a:t>
            </a:r>
            <a:endParaRPr lang="en-US" sz="20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4007238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prstClr val="white"/>
                </a:solidFill>
              </a:rPr>
              <a:t>#</a:t>
            </a:r>
            <a:endParaRPr lang="en-US">
              <a:solidFill>
                <a:prstClr val="white"/>
              </a:solidFill>
            </a:endParaRPr>
          </a:p>
        </p:txBody>
      </p:sp>
      <p:sp>
        <p:nvSpPr>
          <p:cNvPr id="3" name="Slide Number Placeholder 2"/>
          <p:cNvSpPr>
            <a:spLocks noGrp="1"/>
          </p:cNvSpPr>
          <p:nvPr>
            <p:ph type="sldNum" sz="quarter" idx="12"/>
          </p:nvPr>
        </p:nvSpPr>
        <p:spPr/>
        <p:txBody>
          <a:bodyPr/>
          <a:lstStyle/>
          <a:p>
            <a:fld id="{01723B91-CE10-4F20-890A-0852E2246859}" type="slidenum">
              <a:rPr lang="en-US" smtClean="0">
                <a:solidFill>
                  <a:prstClr val="black"/>
                </a:solidFill>
              </a:rPr>
              <a:pPr/>
              <a:t>46</a:t>
            </a:fld>
            <a:endParaRPr lang="en-US">
              <a:solidFill>
                <a:prstClr val="black"/>
              </a:solidFill>
            </a:endParaRP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301" t="-215" r="16704" b="6341"/>
          <a:stretch/>
        </p:blipFill>
        <p:spPr bwMode="auto">
          <a:xfrm>
            <a:off x="0" y="533399"/>
            <a:ext cx="9144000" cy="5762071"/>
          </a:xfrm>
          <a:prstGeom prst="rect">
            <a:avLst/>
          </a:prstGeom>
          <a:solidFill>
            <a:schemeClr val="bg1"/>
          </a:solidFill>
          <a:ln>
            <a:noFill/>
          </a:ln>
          <a:extLst/>
        </p:spPr>
      </p:pic>
      <p:sp>
        <p:nvSpPr>
          <p:cNvPr id="4" name="TextBox 3"/>
          <p:cNvSpPr txBox="1"/>
          <p:nvPr/>
        </p:nvSpPr>
        <p:spPr>
          <a:xfrm>
            <a:off x="228600" y="6334780"/>
            <a:ext cx="5791200" cy="523220"/>
          </a:xfrm>
          <a:prstGeom prst="rect">
            <a:avLst/>
          </a:prstGeom>
          <a:noFill/>
        </p:spPr>
        <p:txBody>
          <a:bodyPr wrap="square" rtlCol="0">
            <a:spAutoFit/>
          </a:bodyPr>
          <a:lstStyle/>
          <a:p>
            <a:pPr algn="ctr"/>
            <a:r>
              <a:rPr lang="en-US" sz="2800" b="1" dirty="0" smtClean="0">
                <a:solidFill>
                  <a:prstClr val="black"/>
                </a:solidFill>
                <a:hlinkClick r:id="rId4"/>
              </a:rPr>
              <a:t>http://www.jobbankinfo.org</a:t>
            </a:r>
            <a:endParaRPr lang="en-US" sz="2800" b="1" dirty="0" smtClean="0">
              <a:solidFill>
                <a:prstClr val="black"/>
              </a:solidFill>
            </a:endParaRPr>
          </a:p>
        </p:txBody>
      </p:sp>
      <p:pic>
        <p:nvPicPr>
          <p:cNvPr id="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234677">
            <a:off x="1448451" y="3575656"/>
            <a:ext cx="442041" cy="318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345674">
            <a:off x="1965667" y="4096735"/>
            <a:ext cx="442041" cy="349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txBox="1">
            <a:spLocks/>
          </p:cNvSpPr>
          <p:nvPr/>
        </p:nvSpPr>
        <p:spPr>
          <a:xfrm>
            <a:off x="0" y="0"/>
            <a:ext cx="9144000" cy="533400"/>
          </a:xfrm>
          <a:prstGeom prst="rect">
            <a:avLst/>
          </a:prstGeom>
        </p:spPr>
        <p:txBody>
          <a:bodyPr>
            <a:noAutofit/>
          </a:bodyPr>
          <a:lstStyle>
            <a:lvl1pPr algn="ctr" defTabSz="914400" rtl="0" eaLnBrk="1" latinLnBrk="0" hangingPunct="1">
              <a:spcBef>
                <a:spcPct val="0"/>
              </a:spcBef>
              <a:buNone/>
              <a:defRPr sz="2800" b="1" kern="1200" cap="none"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a:lstStyle>
          <a:p>
            <a:r>
              <a:rPr lang="en-US" sz="3200" dirty="0">
                <a:ln w="12700">
                  <a:solidFill>
                    <a:srgbClr val="1F497D">
                      <a:satMod val="155000"/>
                    </a:srgbClr>
                  </a:solidFill>
                  <a:prstDash val="solid"/>
                </a:ln>
                <a:solidFill>
                  <a:srgbClr val="FFFF00"/>
                </a:solidFill>
              </a:rPr>
              <a:t>Source </a:t>
            </a:r>
            <a:r>
              <a:rPr lang="en-US" sz="3200" dirty="0" smtClean="0">
                <a:ln w="12700">
                  <a:solidFill>
                    <a:srgbClr val="1F497D">
                      <a:satMod val="155000"/>
                    </a:srgbClr>
                  </a:solidFill>
                  <a:prstDash val="solid"/>
                </a:ln>
                <a:solidFill>
                  <a:srgbClr val="FFFF00"/>
                </a:solidFill>
              </a:rPr>
              <a:t>3</a:t>
            </a:r>
            <a:r>
              <a:rPr lang="en-US" sz="3200" dirty="0" smtClean="0">
                <a:ln w="12700">
                  <a:noFill/>
                  <a:prstDash val="solid"/>
                </a:ln>
                <a:solidFill>
                  <a:prstClr val="white"/>
                </a:solidFill>
              </a:rPr>
              <a:t>: State Job Banks</a:t>
            </a:r>
            <a:endParaRPr lang="en-US" sz="3200" i="1" dirty="0">
              <a:ln w="12700">
                <a:solidFill>
                  <a:srgbClr val="1F497D">
                    <a:satMod val="155000"/>
                  </a:srgbClr>
                </a:solidFill>
                <a:prstDash val="solid"/>
              </a:ln>
              <a:solidFill>
                <a:prstClr val="white"/>
              </a:solidFill>
            </a:endParaRPr>
          </a:p>
        </p:txBody>
      </p:sp>
    </p:spTree>
    <p:extLst>
      <p:ext uri="{BB962C8B-B14F-4D97-AF65-F5344CB8AC3E}">
        <p14:creationId xmlns:p14="http://schemas.microsoft.com/office/powerpoint/2010/main" val="34533320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prstClr val="white"/>
                </a:solidFill>
              </a:rPr>
              <a:t>#</a:t>
            </a:r>
            <a:endParaRPr lang="en-US">
              <a:solidFill>
                <a:prstClr val="white"/>
              </a:solidFill>
            </a:endParaRPr>
          </a:p>
        </p:txBody>
      </p:sp>
      <p:sp>
        <p:nvSpPr>
          <p:cNvPr id="3" name="Slide Number Placeholder 2"/>
          <p:cNvSpPr>
            <a:spLocks noGrp="1"/>
          </p:cNvSpPr>
          <p:nvPr>
            <p:ph type="sldNum" sz="quarter" idx="12"/>
          </p:nvPr>
        </p:nvSpPr>
        <p:spPr/>
        <p:txBody>
          <a:bodyPr/>
          <a:lstStyle/>
          <a:p>
            <a:fld id="{01723B91-CE10-4F20-890A-0852E2246859}" type="slidenum">
              <a:rPr lang="en-US" smtClean="0">
                <a:solidFill>
                  <a:prstClr val="black"/>
                </a:solidFill>
              </a:rPr>
              <a:pPr/>
              <a:t>47</a:t>
            </a:fld>
            <a:endParaRPr lang="en-US">
              <a:solidFill>
                <a:prstClr val="black"/>
              </a:solidFill>
            </a:endParaRPr>
          </a:p>
        </p:txBody>
      </p:sp>
      <p:sp>
        <p:nvSpPr>
          <p:cNvPr id="5" name="TextBox 4"/>
          <p:cNvSpPr txBox="1"/>
          <p:nvPr/>
        </p:nvSpPr>
        <p:spPr>
          <a:xfrm>
            <a:off x="1704642" y="6159787"/>
            <a:ext cx="2560381" cy="584775"/>
          </a:xfrm>
          <a:prstGeom prst="rect">
            <a:avLst/>
          </a:prstGeom>
          <a:noFill/>
        </p:spPr>
        <p:txBody>
          <a:bodyPr wrap="none" rtlCol="0">
            <a:spAutoFit/>
          </a:bodyPr>
          <a:lstStyle/>
          <a:p>
            <a:r>
              <a:rPr lang="en-US" sz="3200" b="1" dirty="0" smtClean="0">
                <a:solidFill>
                  <a:prstClr val="black"/>
                </a:solidFill>
                <a:hlinkClick r:id="rId2"/>
              </a:rPr>
              <a:t>www.US.jobs</a:t>
            </a:r>
            <a:r>
              <a:rPr lang="en-US" sz="3200" b="1" dirty="0" smtClean="0">
                <a:solidFill>
                  <a:prstClr val="black"/>
                </a:solidFill>
              </a:rPr>
              <a:t> </a:t>
            </a:r>
            <a:endParaRPr lang="en-US" sz="3200" b="1" dirty="0">
              <a:solidFill>
                <a:prstClr val="black"/>
              </a:solidFill>
            </a:endParaRPr>
          </a:p>
        </p:txBody>
      </p:sp>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327123">
            <a:off x="7739878" y="5477491"/>
            <a:ext cx="442041" cy="318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138" t="6585" r="11765" b="4316"/>
          <a:stretch/>
        </p:blipFill>
        <p:spPr bwMode="auto">
          <a:xfrm>
            <a:off x="0" y="457200"/>
            <a:ext cx="9135035" cy="5702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525159">
            <a:off x="1489285" y="4380016"/>
            <a:ext cx="442041" cy="318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327123">
            <a:off x="5377678" y="1405594"/>
            <a:ext cx="442041" cy="318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 y="2370"/>
            <a:ext cx="9135035" cy="523220"/>
          </a:xfrm>
          <a:prstGeom prst="rect">
            <a:avLst/>
          </a:prstGeom>
        </p:spPr>
        <p:txBody>
          <a:bodyPr wrap="square">
            <a:spAutoFit/>
          </a:bodyPr>
          <a:lstStyle/>
          <a:p>
            <a:pPr algn="ctr"/>
            <a:r>
              <a:rPr lang="en-US" sz="2800" dirty="0">
                <a:solidFill>
                  <a:srgbClr val="FFFF00"/>
                </a:solidFill>
                <a:latin typeface="Arial" pitchFamily="34" charset="0"/>
                <a:cs typeface="Arial" pitchFamily="34" charset="0"/>
              </a:rPr>
              <a:t>Source </a:t>
            </a:r>
            <a:r>
              <a:rPr lang="en-US" sz="2800" dirty="0" smtClean="0">
                <a:solidFill>
                  <a:srgbClr val="FFFF00"/>
                </a:solidFill>
                <a:latin typeface="Arial" pitchFamily="34" charset="0"/>
                <a:cs typeface="Arial" pitchFamily="34" charset="0"/>
              </a:rPr>
              <a:t>4</a:t>
            </a:r>
            <a:r>
              <a:rPr lang="en-US" sz="2800" b="1" dirty="0">
                <a:ln w="12700">
                  <a:noFill/>
                  <a:prstDash val="solid"/>
                </a:ln>
                <a:solidFill>
                  <a:prstClr val="white"/>
                </a:solidFill>
                <a:latin typeface="Arial" pitchFamily="34" charset="0"/>
                <a:cs typeface="Arial" pitchFamily="34" charset="0"/>
              </a:rPr>
              <a:t>:</a:t>
            </a:r>
            <a:r>
              <a:rPr lang="en-US" sz="2800" dirty="0" smtClean="0">
                <a:ln w="12700">
                  <a:noFill/>
                  <a:prstDash val="solid"/>
                </a:ln>
                <a:solidFill>
                  <a:prstClr val="black"/>
                </a:solidFill>
                <a:latin typeface="Arial" pitchFamily="34" charset="0"/>
                <a:cs typeface="Arial" pitchFamily="34" charset="0"/>
              </a:rPr>
              <a:t> </a:t>
            </a:r>
            <a:r>
              <a:rPr lang="en-US" sz="2800" b="1" dirty="0" smtClean="0">
                <a:ln w="12700">
                  <a:noFill/>
                  <a:prstDash val="solid"/>
                </a:ln>
                <a:solidFill>
                  <a:prstClr val="white"/>
                </a:solidFill>
                <a:latin typeface="Arial" pitchFamily="34" charset="0"/>
                <a:cs typeface="Arial" pitchFamily="34" charset="0"/>
              </a:rPr>
              <a:t>NASWA’s US.jobs </a:t>
            </a:r>
            <a:endParaRPr lang="en-US" sz="2800" i="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2879542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066800"/>
          </a:xfrm>
        </p:spPr>
        <p:txBody>
          <a:bodyPr>
            <a:normAutofit fontScale="90000"/>
          </a:bodyPr>
          <a:lstStyle/>
          <a:p>
            <a:r>
              <a:rPr lang="en-US" sz="3600" dirty="0" smtClean="0"/>
              <a:t>Labor Market Information (LMI)</a:t>
            </a:r>
            <a:br>
              <a:rPr lang="en-US" sz="3600" dirty="0" smtClean="0"/>
            </a:br>
            <a:r>
              <a:rPr lang="en-US" sz="3600" dirty="0" smtClean="0"/>
              <a:t>Data Harvesting</a:t>
            </a:r>
            <a:r>
              <a:rPr lang="en-US" dirty="0" smtClean="0"/>
              <a:t/>
            </a:r>
            <a:br>
              <a:rPr lang="en-US" dirty="0" smtClean="0"/>
            </a:br>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48</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5334000"/>
            <a:ext cx="2877614" cy="899978"/>
          </a:xfrm>
          <a:prstGeom prst="rect">
            <a:avLst/>
          </a:prstGeom>
        </p:spPr>
      </p:pic>
      <p:sp>
        <p:nvSpPr>
          <p:cNvPr id="8" name="Rectangle 7"/>
          <p:cNvSpPr/>
          <p:nvPr/>
        </p:nvSpPr>
        <p:spPr>
          <a:xfrm>
            <a:off x="3733800" y="4495800"/>
            <a:ext cx="4572000" cy="646331"/>
          </a:xfrm>
          <a:prstGeom prst="rect">
            <a:avLst/>
          </a:prstGeom>
        </p:spPr>
        <p:txBody>
          <a:bodyPr>
            <a:spAutoFit/>
          </a:bodyPr>
          <a:lstStyle/>
          <a:p>
            <a:r>
              <a:rPr lang="en-US" dirty="0" smtClean="0"/>
              <a:t>Presented by:</a:t>
            </a:r>
          </a:p>
          <a:p>
            <a:r>
              <a:rPr lang="en-US" dirty="0" smtClean="0"/>
              <a:t>Dan Ramirez</a:t>
            </a:r>
          </a:p>
        </p:txBody>
      </p:sp>
      <p:pic>
        <p:nvPicPr>
          <p:cNvPr id="9" name="Picture 8" descr="field.bmp"/>
          <p:cNvPicPr>
            <a:picLocks noChangeAspect="1"/>
          </p:cNvPicPr>
          <p:nvPr/>
        </p:nvPicPr>
        <p:blipFill>
          <a:blip r:embed="rId3" cstate="print"/>
          <a:stretch>
            <a:fillRect/>
          </a:stretch>
        </p:blipFill>
        <p:spPr>
          <a:xfrm>
            <a:off x="381000" y="1600200"/>
            <a:ext cx="8391740" cy="2486025"/>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6172200"/>
            <a:ext cx="1676400" cy="524297"/>
          </a:xfrm>
          <a:prstGeom prst="rect">
            <a:avLst/>
          </a:prstGeom>
        </p:spPr>
      </p:pic>
      <p:pic>
        <p:nvPicPr>
          <p:cNvPr id="3078" name="Picture 6" descr="C:\Documents and Settings\vaughn\Local Settings\Temporary Internet Files\Content.IE5\AQADZ91A\MC900250464[1].wmf"/>
          <p:cNvPicPr>
            <a:picLocks noChangeAspect="1" noChangeArrowheads="1"/>
          </p:cNvPicPr>
          <p:nvPr/>
        </p:nvPicPr>
        <p:blipFill>
          <a:blip r:embed="rId4" cstate="print"/>
          <a:srcRect/>
          <a:stretch>
            <a:fillRect/>
          </a:stretch>
        </p:blipFill>
        <p:spPr bwMode="auto">
          <a:xfrm>
            <a:off x="7262249" y="4894552"/>
            <a:ext cx="1653151" cy="1609253"/>
          </a:xfrm>
          <a:prstGeom prst="rect">
            <a:avLst/>
          </a:prstGeom>
          <a:noFill/>
        </p:spPr>
      </p:pic>
      <p:sp>
        <p:nvSpPr>
          <p:cNvPr id="2" name="Title 1"/>
          <p:cNvSpPr>
            <a:spLocks noGrp="1"/>
          </p:cNvSpPr>
          <p:nvPr>
            <p:ph type="title"/>
          </p:nvPr>
        </p:nvSpPr>
        <p:spPr/>
        <p:txBody>
          <a:bodyPr/>
          <a:lstStyle/>
          <a:p>
            <a:r>
              <a:rPr lang="en-US" dirty="0" smtClean="0"/>
              <a:t>Proteus Uses LMI for the Following Purposes</a:t>
            </a:r>
            <a:endParaRPr lang="en-US" dirty="0"/>
          </a:p>
        </p:txBody>
      </p:sp>
      <p:sp>
        <p:nvSpPr>
          <p:cNvPr id="5" name="TextBox 4"/>
          <p:cNvSpPr txBox="1"/>
          <p:nvPr/>
        </p:nvSpPr>
        <p:spPr>
          <a:xfrm>
            <a:off x="228600" y="1219200"/>
            <a:ext cx="8686800" cy="4939814"/>
          </a:xfrm>
          <a:prstGeom prst="rect">
            <a:avLst/>
          </a:prstGeom>
          <a:noFill/>
        </p:spPr>
        <p:txBody>
          <a:bodyPr wrap="square" rtlCol="0">
            <a:spAutoFit/>
          </a:bodyPr>
          <a:lstStyle/>
          <a:p>
            <a:pPr marL="342900" indent="-342900">
              <a:spcAft>
                <a:spcPts val="4200"/>
              </a:spcAft>
              <a:buFont typeface="+mj-lt"/>
              <a:buAutoNum type="arabicPeriod"/>
            </a:pPr>
            <a:r>
              <a:rPr lang="en-US" sz="2000" dirty="0"/>
              <a:t>Identify high demand occupations (national versus local)</a:t>
            </a:r>
          </a:p>
          <a:p>
            <a:pPr marL="342900" indent="-342900">
              <a:spcAft>
                <a:spcPts val="4200"/>
              </a:spcAft>
              <a:buFont typeface="+mj-lt"/>
              <a:buAutoNum type="arabicPeriod"/>
            </a:pPr>
            <a:r>
              <a:rPr lang="en-US" sz="2000" dirty="0"/>
              <a:t>Assess trends on specific occupations (increase versus decrease)</a:t>
            </a:r>
          </a:p>
          <a:p>
            <a:pPr marL="342900" indent="-342900">
              <a:spcAft>
                <a:spcPts val="4200"/>
              </a:spcAft>
              <a:buFont typeface="+mj-lt"/>
              <a:buAutoNum type="arabicPeriod"/>
            </a:pPr>
            <a:r>
              <a:rPr lang="en-US" sz="2000" dirty="0"/>
              <a:t>Identify industry changes (growth jobs or decline jobs)</a:t>
            </a:r>
          </a:p>
          <a:p>
            <a:pPr marL="342900" indent="-342900">
              <a:spcAft>
                <a:spcPts val="4200"/>
              </a:spcAft>
              <a:buFont typeface="+mj-lt"/>
              <a:buAutoNum type="arabicPeriod"/>
            </a:pPr>
            <a:r>
              <a:rPr lang="en-US" sz="2000" dirty="0"/>
              <a:t>Staff better educated on local job market and are able to better inform participants which lead to placements   </a:t>
            </a:r>
          </a:p>
          <a:p>
            <a:pPr marL="342900" indent="-342900">
              <a:spcAft>
                <a:spcPts val="4200"/>
              </a:spcAft>
              <a:buFont typeface="+mj-lt"/>
              <a:buAutoNum type="arabicPeriod"/>
            </a:pPr>
            <a:r>
              <a:rPr lang="en-US" sz="2000" dirty="0"/>
              <a:t>LMI is used to forecast occupations for the new DOL proposal</a:t>
            </a:r>
          </a:p>
          <a:p>
            <a:pPr marL="342900" indent="-342900">
              <a:spcAft>
                <a:spcPts val="4200"/>
              </a:spcAft>
              <a:buFont typeface="+mj-lt"/>
              <a:buAutoNum type="arabicPeriod"/>
            </a:pPr>
            <a:r>
              <a:rPr lang="en-US" sz="2000" dirty="0"/>
              <a:t>LMI leads to NFJP common measure attainment</a:t>
            </a:r>
          </a:p>
        </p:txBody>
      </p:sp>
    </p:spTree>
    <p:extLst>
      <p:ext uri="{BB962C8B-B14F-4D97-AF65-F5344CB8AC3E}">
        <p14:creationId xmlns:p14="http://schemas.microsoft.com/office/powerpoint/2010/main" val="20322557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a:xfrm>
            <a:off x="2593975" y="123825"/>
            <a:ext cx="6550025" cy="1069975"/>
          </a:xfrm>
          <a:prstGeom prst="rect">
            <a:avLst/>
          </a:prstGeom>
        </p:spPr>
        <p:txBody>
          <a:bodyPr/>
          <a:lstStyle/>
          <a:p>
            <a:pPr eaLnBrk="1" hangingPunct="1">
              <a:defRPr/>
            </a:pPr>
            <a:r>
              <a:rPr dirty="0" smtClean="0">
                <a:effectLst>
                  <a:outerShdw blurRad="38100" dist="38100" dir="2700000" algn="tl">
                    <a:srgbClr val="C0C0C0"/>
                  </a:outerShdw>
                </a:effectLst>
              </a:rPr>
              <a:t>Target Audience</a:t>
            </a:r>
          </a:p>
        </p:txBody>
      </p:sp>
      <p:sp>
        <p:nvSpPr>
          <p:cNvPr id="8195" name="Content Placeholder 2"/>
          <p:cNvSpPr>
            <a:spLocks noGrp="1"/>
          </p:cNvSpPr>
          <p:nvPr>
            <p:ph idx="4294967295"/>
          </p:nvPr>
        </p:nvSpPr>
        <p:spPr>
          <a:xfrm>
            <a:off x="380648" y="2286000"/>
            <a:ext cx="8229600" cy="4147785"/>
          </a:xfrm>
        </p:spPr>
        <p:txBody>
          <a:bodyPr>
            <a:normAutofit fontScale="92500" lnSpcReduction="10000"/>
          </a:bodyPr>
          <a:lstStyle/>
          <a:p>
            <a:pPr marL="0" indent="0" eaLnBrk="1" hangingPunct="1">
              <a:buNone/>
            </a:pPr>
            <a:endParaRPr lang="en-US" dirty="0" smtClean="0"/>
          </a:p>
          <a:p>
            <a:pPr marL="914400" lvl="1" indent="-457200" eaLnBrk="1" hangingPunct="1">
              <a:buFont typeface="Wingdings" pitchFamily="2" charset="2"/>
              <a:buAutoNum type="alphaUcPeriod"/>
            </a:pPr>
            <a:r>
              <a:rPr lang="en-US" dirty="0" smtClean="0"/>
              <a:t>Case Manager</a:t>
            </a:r>
          </a:p>
          <a:p>
            <a:pPr marL="914400" lvl="1" indent="-457200" eaLnBrk="1" hangingPunct="1">
              <a:buFont typeface="Wingdings" pitchFamily="2" charset="2"/>
              <a:buAutoNum type="alphaUcPeriod"/>
            </a:pPr>
            <a:r>
              <a:rPr lang="en-US" dirty="0" smtClean="0"/>
              <a:t>Outreach</a:t>
            </a:r>
          </a:p>
          <a:p>
            <a:pPr marL="914400" lvl="1" indent="-457200" eaLnBrk="1" hangingPunct="1">
              <a:buFont typeface="Wingdings" pitchFamily="2" charset="2"/>
              <a:buAutoNum type="alphaUcPeriod"/>
            </a:pPr>
            <a:r>
              <a:rPr lang="en-US" dirty="0" smtClean="0"/>
              <a:t>Job Development/Placement</a:t>
            </a:r>
          </a:p>
          <a:p>
            <a:pPr marL="914400" lvl="1" indent="-457200" eaLnBrk="1" hangingPunct="1">
              <a:buFont typeface="Wingdings" pitchFamily="2" charset="2"/>
              <a:buAutoNum type="alphaUcPeriod"/>
            </a:pPr>
            <a:r>
              <a:rPr lang="en-US" dirty="0" smtClean="0"/>
              <a:t>Administrative</a:t>
            </a:r>
          </a:p>
          <a:p>
            <a:pPr marL="914400" lvl="1" indent="-457200" eaLnBrk="1" hangingPunct="1">
              <a:buFont typeface="Wingdings" pitchFamily="2" charset="2"/>
              <a:buAutoNum type="alphaUcPeriod"/>
            </a:pPr>
            <a:r>
              <a:rPr lang="en-US" dirty="0" smtClean="0"/>
              <a:t>Director/Manager</a:t>
            </a:r>
          </a:p>
          <a:p>
            <a:pPr marL="914400" lvl="1" indent="-457200" eaLnBrk="1" hangingPunct="1">
              <a:buFont typeface="Wingdings" pitchFamily="2" charset="2"/>
              <a:buAutoNum type="alphaUcPeriod"/>
            </a:pPr>
            <a:r>
              <a:rPr lang="en-US" dirty="0" smtClean="0"/>
              <a:t>Federal Program Officer or State LMI Team</a:t>
            </a:r>
          </a:p>
          <a:p>
            <a:pPr marL="914400" lvl="1" indent="-457200" eaLnBrk="1" hangingPunct="1">
              <a:buFont typeface="Wingdings" pitchFamily="2" charset="2"/>
              <a:buAutoNum type="alphaUcPeriod"/>
            </a:pPr>
            <a:r>
              <a:rPr lang="en-US" dirty="0" smtClean="0"/>
              <a:t>Other [Please type your role into the chat]</a:t>
            </a:r>
          </a:p>
          <a:p>
            <a:pPr eaLnBrk="1" hangingPunct="1"/>
            <a:endParaRPr lang="en-US" dirty="0"/>
          </a:p>
        </p:txBody>
      </p:sp>
      <p:sp>
        <p:nvSpPr>
          <p:cNvPr id="4" name="AutoShape 5"/>
          <p:cNvSpPr>
            <a:spLocks noChangeArrowheads="1"/>
          </p:cNvSpPr>
          <p:nvPr/>
        </p:nvSpPr>
        <p:spPr bwMode="auto">
          <a:xfrm>
            <a:off x="380648" y="1358097"/>
            <a:ext cx="8540750" cy="1251850"/>
          </a:xfrm>
          <a:prstGeom prst="roundRect">
            <a:avLst>
              <a:gd name="adj" fmla="val 16667"/>
            </a:avLst>
          </a:prstGeom>
          <a:solidFill>
            <a:srgbClr val="FFCC99"/>
          </a:solidFill>
          <a:ln w="9525">
            <a:noFill/>
            <a:round/>
            <a:headEnd/>
            <a:tailEnd/>
          </a:ln>
          <a:effectLst>
            <a:glow rad="228600">
              <a:schemeClr val="accent4">
                <a:satMod val="175000"/>
                <a:alpha val="40000"/>
              </a:schemeClr>
            </a:glo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r>
              <a:rPr lang="en-US" sz="2800" dirty="0">
                <a:solidFill>
                  <a:srgbClr val="C20000"/>
                </a:solidFill>
                <a:latin typeface="Tahoma" pitchFamily="34" charset="0"/>
              </a:rPr>
              <a:t>What is your primary role with the NFJP? </a:t>
            </a:r>
            <a:endParaRPr lang="en-US" sz="2800" dirty="0" smtClean="0">
              <a:solidFill>
                <a:srgbClr val="C20000"/>
              </a:solidFill>
              <a:latin typeface="Tahoma" pitchFamily="34" charset="0"/>
            </a:endParaRPr>
          </a:p>
          <a:p>
            <a:pPr eaLnBrk="1" hangingPunct="1"/>
            <a:r>
              <a:rPr lang="en-US" sz="2800" dirty="0" smtClean="0">
                <a:solidFill>
                  <a:srgbClr val="C20000"/>
                </a:solidFill>
                <a:latin typeface="Tahoma" pitchFamily="34" charset="0"/>
              </a:rPr>
              <a:t>[</a:t>
            </a:r>
            <a:r>
              <a:rPr lang="en-US" sz="2800" dirty="0">
                <a:solidFill>
                  <a:srgbClr val="C20000"/>
                </a:solidFill>
                <a:latin typeface="Tahoma" pitchFamily="34" charset="0"/>
              </a:rPr>
              <a:t>Please choose all that apply] </a:t>
            </a:r>
          </a:p>
        </p:txBody>
      </p:sp>
    </p:spTree>
    <p:extLst>
      <p:ext uri="{BB962C8B-B14F-4D97-AF65-F5344CB8AC3E}">
        <p14:creationId xmlns:p14="http://schemas.microsoft.com/office/powerpoint/2010/main" val="391862632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6200" y="1083594"/>
            <a:ext cx="8991600" cy="5493812"/>
          </a:xfrm>
          <a:prstGeom prst="rect">
            <a:avLst/>
          </a:prstGeom>
          <a:ln w="73025" cmpd="thickThin">
            <a:noFill/>
            <a:bevel/>
          </a:ln>
          <a:scene3d>
            <a:camera prst="orthographicFront"/>
            <a:lightRig rig="threePt" dir="t"/>
          </a:scene3d>
          <a:sp3d>
            <a:bevelT w="12700"/>
          </a:sp3d>
        </p:spPr>
        <p:txBody>
          <a:bodyPr wrap="square">
            <a:spAutoFit/>
          </a:bodyPr>
          <a:lstStyle/>
          <a:p>
            <a:pPr marL="342900" lvl="0" indent="-342900">
              <a:spcAft>
                <a:spcPts val="600"/>
              </a:spcAft>
              <a:buFont typeface="+mj-lt"/>
              <a:buAutoNum type="arabicPeriod"/>
              <a:tabLst>
                <a:tab pos="623888" algn="l"/>
              </a:tabLst>
            </a:pPr>
            <a:r>
              <a:rPr lang="en-US" sz="2400" dirty="0" smtClean="0"/>
              <a:t>Employment Development Department (website)</a:t>
            </a:r>
          </a:p>
          <a:p>
            <a:pPr marL="800100" lvl="1" indent="-342900">
              <a:spcAft>
                <a:spcPts val="1800"/>
              </a:spcAft>
              <a:buFont typeface="+mj-lt"/>
              <a:buAutoNum type="alphaLcPeriod"/>
              <a:tabLst>
                <a:tab pos="623888" algn="l"/>
              </a:tabLst>
            </a:pPr>
            <a:r>
              <a:rPr lang="en-US" sz="2000" dirty="0" smtClean="0"/>
              <a:t>Site details occupations by state, county, &amp; city</a:t>
            </a:r>
          </a:p>
          <a:p>
            <a:pPr marL="342900" lvl="0" indent="-342900">
              <a:spcAft>
                <a:spcPts val="600"/>
              </a:spcAft>
              <a:buFont typeface="+mj-lt"/>
              <a:buAutoNum type="arabicPeriod"/>
              <a:tabLst>
                <a:tab pos="623888" algn="l"/>
              </a:tabLst>
            </a:pPr>
            <a:r>
              <a:rPr lang="en-US" sz="2400" dirty="0" smtClean="0"/>
              <a:t>Economic Development Corporations – (website &amp; annual meetings)</a:t>
            </a:r>
          </a:p>
          <a:p>
            <a:pPr marL="800100" lvl="1" indent="-342900">
              <a:spcAft>
                <a:spcPts val="1200"/>
              </a:spcAft>
              <a:buFont typeface="+mj-lt"/>
              <a:buAutoNum type="alphaLcPeriod"/>
              <a:tabLst>
                <a:tab pos="623888" algn="l"/>
              </a:tabLst>
            </a:pPr>
            <a:r>
              <a:rPr lang="en-US" sz="2000" dirty="0" smtClean="0"/>
              <a:t>Identify high growth jobs by industry </a:t>
            </a:r>
          </a:p>
          <a:p>
            <a:pPr marL="800100" lvl="1" indent="-342900">
              <a:spcAft>
                <a:spcPts val="1200"/>
              </a:spcAft>
              <a:buFont typeface="+mj-lt"/>
              <a:buAutoNum type="alphaLcPeriod"/>
              <a:tabLst>
                <a:tab pos="623888" algn="l"/>
              </a:tabLst>
            </a:pPr>
            <a:r>
              <a:rPr lang="en-US" sz="2000" dirty="0" smtClean="0"/>
              <a:t>Assess industry patterns by sales gross, permits for new corporate relocation to areas, &amp; corporate land acquisitions for expansions</a:t>
            </a:r>
            <a:endParaRPr lang="en-US" sz="2000" dirty="0"/>
          </a:p>
          <a:p>
            <a:pPr marL="800100" lvl="1" indent="-342900">
              <a:spcAft>
                <a:spcPts val="1800"/>
              </a:spcAft>
              <a:buFont typeface="+mj-lt"/>
              <a:buAutoNum type="alphaLcPeriod"/>
              <a:tabLst>
                <a:tab pos="623888" algn="l"/>
              </a:tabLst>
            </a:pPr>
            <a:r>
              <a:rPr lang="en-US" sz="2000" dirty="0" smtClean="0"/>
              <a:t>Provide names of companies coming into the region and forecast number of potential hires by occupation</a:t>
            </a:r>
          </a:p>
          <a:p>
            <a:pPr marL="342900" indent="-342900">
              <a:spcAft>
                <a:spcPts val="600"/>
              </a:spcAft>
              <a:buFont typeface="+mj-lt"/>
              <a:buAutoNum type="arabicPeriod"/>
              <a:tabLst>
                <a:tab pos="623888" algn="l"/>
              </a:tabLst>
            </a:pPr>
            <a:r>
              <a:rPr lang="en-US" sz="2400" dirty="0" smtClean="0"/>
              <a:t>Other LMI sources used include, but are not limited to, the following:</a:t>
            </a:r>
          </a:p>
          <a:p>
            <a:pPr marL="800100" lvl="1" indent="-342900">
              <a:buFont typeface="+mj-lt"/>
              <a:buAutoNum type="alphaLcPeriod"/>
              <a:tabLst>
                <a:tab pos="623888" algn="l"/>
              </a:tabLst>
            </a:pPr>
            <a:r>
              <a:rPr lang="en-US" sz="2000" dirty="0" smtClean="0"/>
              <a:t>Chamber of commerce data, farm bureau data, webinars, industry conferences, city council meetings, board of supervisor meetings, local newspapers, WIB meetings, &amp; industry periodicals</a:t>
            </a:r>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87" y="6496838"/>
            <a:ext cx="1154787" cy="361161"/>
          </a:xfrm>
          <a:prstGeom prst="rect">
            <a:avLst/>
          </a:prstGeom>
        </p:spPr>
      </p:pic>
      <p:sp>
        <p:nvSpPr>
          <p:cNvPr id="2" name="Title 1"/>
          <p:cNvSpPr>
            <a:spLocks noGrp="1"/>
          </p:cNvSpPr>
          <p:nvPr>
            <p:ph type="title"/>
          </p:nvPr>
        </p:nvSpPr>
        <p:spPr/>
        <p:txBody>
          <a:bodyPr/>
          <a:lstStyle/>
          <a:p>
            <a:r>
              <a:rPr lang="en-US" dirty="0"/>
              <a:t>Proteus </a:t>
            </a:r>
            <a:r>
              <a:rPr lang="en-US" dirty="0" smtClean="0"/>
              <a:t>Obtains </a:t>
            </a:r>
            <a:r>
              <a:rPr lang="en-US" dirty="0"/>
              <a:t>LMI from </a:t>
            </a:r>
            <a:r>
              <a:rPr lang="en-US" dirty="0" smtClean="0"/>
              <a:t>Various sources</a:t>
            </a:r>
            <a:endParaRPr lang="en-US" dirty="0"/>
          </a:p>
        </p:txBody>
      </p:sp>
    </p:spTree>
    <p:extLst>
      <p:ext uri="{BB962C8B-B14F-4D97-AF65-F5344CB8AC3E}">
        <p14:creationId xmlns:p14="http://schemas.microsoft.com/office/powerpoint/2010/main" val="28778728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6200" y="1255216"/>
            <a:ext cx="8839200" cy="4262705"/>
          </a:xfrm>
          <a:prstGeom prst="rect">
            <a:avLst/>
          </a:prstGeom>
          <a:ln w="73025" cmpd="thickThin">
            <a:noFill/>
            <a:bevel/>
          </a:ln>
          <a:scene3d>
            <a:camera prst="orthographicFront"/>
            <a:lightRig rig="threePt" dir="t"/>
          </a:scene3d>
          <a:sp3d>
            <a:bevelT w="12700"/>
          </a:sp3d>
        </p:spPr>
        <p:txBody>
          <a:bodyPr wrap="square">
            <a:spAutoFit/>
          </a:bodyPr>
          <a:lstStyle/>
          <a:p>
            <a:pPr marL="342900" indent="-342900">
              <a:spcAft>
                <a:spcPts val="3000"/>
              </a:spcAft>
              <a:buFont typeface="+mj-lt"/>
              <a:buAutoNum type="arabicPeriod"/>
              <a:tabLst>
                <a:tab pos="347663" algn="l"/>
              </a:tabLst>
            </a:pPr>
            <a:r>
              <a:rPr lang="en-US" sz="2200" dirty="0" smtClean="0"/>
              <a:t>Identify </a:t>
            </a:r>
            <a:r>
              <a:rPr lang="en-US" sz="2200" dirty="0"/>
              <a:t>growing jobs via ONET codes within the service delivery </a:t>
            </a:r>
            <a:r>
              <a:rPr lang="en-US" sz="2200" dirty="0" smtClean="0"/>
              <a:t>area</a:t>
            </a:r>
          </a:p>
          <a:p>
            <a:pPr marL="342900" indent="-342900">
              <a:spcAft>
                <a:spcPts val="1200"/>
              </a:spcAft>
              <a:buAutoNum type="arabicPeriod"/>
              <a:tabLst>
                <a:tab pos="347663" algn="l"/>
              </a:tabLst>
            </a:pPr>
            <a:r>
              <a:rPr lang="en-US" sz="2200" dirty="0" smtClean="0"/>
              <a:t>Proteus is then </a:t>
            </a:r>
            <a:r>
              <a:rPr lang="en-US" sz="2200" dirty="0"/>
              <a:t>able to develop strategies on how best to place (farmworkers) </a:t>
            </a:r>
            <a:r>
              <a:rPr lang="en-US" sz="2200" dirty="0" smtClean="0"/>
              <a:t>in those jobs. </a:t>
            </a:r>
          </a:p>
          <a:p>
            <a:pPr marL="800100" lvl="1" indent="-342900">
              <a:spcAft>
                <a:spcPts val="1800"/>
              </a:spcAft>
              <a:buFont typeface="+mj-lt"/>
              <a:buAutoNum type="alphaLcParenR"/>
              <a:tabLst>
                <a:tab pos="347663" algn="l"/>
              </a:tabLst>
            </a:pPr>
            <a:r>
              <a:rPr lang="en-US" sz="2000" dirty="0" smtClean="0"/>
              <a:t>Strategies </a:t>
            </a:r>
            <a:r>
              <a:rPr lang="en-US" sz="2000" dirty="0"/>
              <a:t>include: finding training vendors to offer the vocational training </a:t>
            </a:r>
            <a:r>
              <a:rPr lang="en-US" sz="2000" dirty="0" smtClean="0"/>
              <a:t>for customers, </a:t>
            </a:r>
            <a:r>
              <a:rPr lang="en-US" sz="2000" dirty="0"/>
              <a:t>invest in prerequisite trainings like Adult Basic Education (ABE) or </a:t>
            </a:r>
            <a:r>
              <a:rPr lang="en-US" sz="2000" dirty="0" smtClean="0"/>
              <a:t>GED </a:t>
            </a:r>
            <a:r>
              <a:rPr lang="en-US" sz="2000" dirty="0"/>
              <a:t>or </a:t>
            </a:r>
            <a:r>
              <a:rPr lang="en-US" sz="2000" dirty="0" smtClean="0"/>
              <a:t>ESL</a:t>
            </a:r>
          </a:p>
          <a:p>
            <a:pPr marL="800100" lvl="1" indent="-342900">
              <a:spcAft>
                <a:spcPts val="1800"/>
              </a:spcAft>
              <a:buFont typeface="+mj-lt"/>
              <a:buAutoNum type="alphaLcParenR"/>
              <a:tabLst>
                <a:tab pos="347663" algn="l"/>
              </a:tabLst>
            </a:pPr>
            <a:r>
              <a:rPr lang="en-US" sz="2000" dirty="0" smtClean="0"/>
              <a:t>If Proteus cannot find vocational training vendor(s) to provide training, then Proteus researches training for in house via completing feasibility study.</a:t>
            </a:r>
          </a:p>
          <a:p>
            <a:pPr marL="800100" lvl="1" indent="-342900">
              <a:buFont typeface="+mj-lt"/>
              <a:buAutoNum type="alphaLcParenR"/>
              <a:tabLst>
                <a:tab pos="347663" algn="l"/>
              </a:tabLst>
            </a:pPr>
            <a:r>
              <a:rPr lang="en-US" sz="2000" dirty="0" smtClean="0"/>
              <a:t>Examples </a:t>
            </a:r>
            <a:r>
              <a:rPr lang="en-US" sz="2000" dirty="0"/>
              <a:t>of </a:t>
            </a:r>
            <a:r>
              <a:rPr lang="en-US" sz="2000" dirty="0" smtClean="0"/>
              <a:t>in-house trainings </a:t>
            </a:r>
            <a:r>
              <a:rPr lang="en-US" sz="2000" dirty="0"/>
              <a:t>are: truck driver, forklift, office </a:t>
            </a:r>
            <a:br>
              <a:rPr lang="en-US" sz="2000" dirty="0"/>
            </a:br>
            <a:r>
              <a:rPr lang="en-US" sz="2000" dirty="0" smtClean="0"/>
              <a:t>automation, weatherization</a:t>
            </a:r>
            <a:r>
              <a:rPr lang="en-US" sz="2000" dirty="0"/>
              <a:t>, and solar training</a:t>
            </a:r>
            <a:r>
              <a:rPr lang="en-US" sz="2000" dirty="0" smtClean="0"/>
              <a:t>.</a:t>
            </a:r>
            <a:endParaRPr lang="en-US" sz="2000" dirty="0"/>
          </a:p>
        </p:txBody>
      </p:sp>
      <p:pic>
        <p:nvPicPr>
          <p:cNvPr id="2050" name="Picture 2" descr="C:\Documents and Settings\vaughn\Local Settings\Temporary Internet Files\Content.IE5\82F22HB0\MC900289985[1].wmf"/>
          <p:cNvPicPr>
            <a:picLocks noChangeAspect="1" noChangeArrowheads="1"/>
          </p:cNvPicPr>
          <p:nvPr/>
        </p:nvPicPr>
        <p:blipFill>
          <a:blip r:embed="rId2" cstate="print"/>
          <a:srcRect/>
          <a:stretch>
            <a:fillRect/>
          </a:stretch>
        </p:blipFill>
        <p:spPr bwMode="auto">
          <a:xfrm>
            <a:off x="7467600" y="4695237"/>
            <a:ext cx="1518106" cy="1645367"/>
          </a:xfrm>
          <a:prstGeom prst="rect">
            <a:avLst/>
          </a:prstGeom>
          <a:noFill/>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6196032"/>
            <a:ext cx="1600200" cy="500465"/>
          </a:xfrm>
          <a:prstGeom prst="rect">
            <a:avLst/>
          </a:prstGeom>
        </p:spPr>
      </p:pic>
      <p:sp>
        <p:nvSpPr>
          <p:cNvPr id="2" name="Title 1"/>
          <p:cNvSpPr>
            <a:spLocks noGrp="1"/>
          </p:cNvSpPr>
          <p:nvPr>
            <p:ph type="title"/>
          </p:nvPr>
        </p:nvSpPr>
        <p:spPr/>
        <p:txBody>
          <a:bodyPr/>
          <a:lstStyle/>
          <a:p>
            <a:r>
              <a:rPr lang="en-US" dirty="0"/>
              <a:t>From the LMI data, Proteus is able to </a:t>
            </a:r>
            <a:r>
              <a:rPr lang="en-US" dirty="0" smtClean="0"/>
              <a:t/>
            </a:r>
            <a:br>
              <a:rPr lang="en-US" dirty="0" smtClean="0"/>
            </a:br>
            <a:r>
              <a:rPr lang="en-US" dirty="0" smtClean="0"/>
              <a:t>Complete </a:t>
            </a:r>
            <a:r>
              <a:rPr lang="en-US" dirty="0"/>
              <a:t>the </a:t>
            </a:r>
            <a:r>
              <a:rPr lang="en-US" dirty="0" smtClean="0"/>
              <a:t>Following:</a:t>
            </a:r>
            <a:endParaRPr lang="en-US" dirty="0"/>
          </a:p>
        </p:txBody>
      </p:sp>
    </p:spTree>
    <p:extLst>
      <p:ext uri="{BB962C8B-B14F-4D97-AF65-F5344CB8AC3E}">
        <p14:creationId xmlns:p14="http://schemas.microsoft.com/office/powerpoint/2010/main" val="29144432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7563" y="1403152"/>
            <a:ext cx="9067800" cy="4616648"/>
          </a:xfrm>
          <a:prstGeom prst="rect">
            <a:avLst/>
          </a:prstGeom>
          <a:ln w="73025" cmpd="thickThin">
            <a:noFill/>
            <a:bevel/>
          </a:ln>
          <a:scene3d>
            <a:camera prst="orthographicFront"/>
            <a:lightRig rig="threePt" dir="t"/>
          </a:scene3d>
          <a:sp3d>
            <a:bevelT w="12700"/>
          </a:sp3d>
        </p:spPr>
        <p:txBody>
          <a:bodyPr wrap="square">
            <a:spAutoFit/>
          </a:bodyPr>
          <a:lstStyle/>
          <a:p>
            <a:pPr marL="342900" indent="-342900">
              <a:spcAft>
                <a:spcPts val="3000"/>
              </a:spcAft>
              <a:buFont typeface="+mj-lt"/>
              <a:buAutoNum type="arabicPeriod"/>
              <a:tabLst>
                <a:tab pos="347663" algn="l"/>
              </a:tabLst>
            </a:pPr>
            <a:r>
              <a:rPr lang="en-US" sz="2000" dirty="0" smtClean="0"/>
              <a:t>Important </a:t>
            </a:r>
            <a:r>
              <a:rPr lang="en-US" sz="2000" dirty="0"/>
              <a:t>to track your program placement data in order to match LMI </a:t>
            </a:r>
            <a:r>
              <a:rPr lang="en-US" sz="2000" dirty="0" smtClean="0"/>
              <a:t>predictions</a:t>
            </a:r>
            <a:r>
              <a:rPr lang="en-US" sz="2000" dirty="0"/>
              <a:t>. </a:t>
            </a:r>
            <a:r>
              <a:rPr lang="en-US" sz="2000" dirty="0" smtClean="0"/>
              <a:t> Proteus </a:t>
            </a:r>
            <a:r>
              <a:rPr lang="en-US" sz="2000" dirty="0"/>
              <a:t>uses POSSE system. Have the ability to identify customer </a:t>
            </a:r>
            <a:r>
              <a:rPr lang="en-US" sz="2000" dirty="0" smtClean="0"/>
              <a:t>placement </a:t>
            </a:r>
            <a:r>
              <a:rPr lang="en-US" sz="2000" dirty="0"/>
              <a:t>ONET Codes</a:t>
            </a:r>
            <a:r>
              <a:rPr lang="en-US" sz="2000" dirty="0" smtClean="0"/>
              <a:t>.  </a:t>
            </a:r>
            <a:r>
              <a:rPr lang="en-US" sz="2000" dirty="0"/>
              <a:t>This </a:t>
            </a:r>
            <a:r>
              <a:rPr lang="en-US" sz="2000" dirty="0" smtClean="0"/>
              <a:t>helps </a:t>
            </a:r>
            <a:r>
              <a:rPr lang="en-US" sz="2000" dirty="0"/>
              <a:t>us assess what jobs are growing or </a:t>
            </a:r>
            <a:r>
              <a:rPr lang="en-US" sz="2000" dirty="0" smtClean="0"/>
              <a:t>decreasing by industry</a:t>
            </a:r>
            <a:r>
              <a:rPr lang="en-US" sz="2000" dirty="0"/>
              <a:t>. Able to identify </a:t>
            </a:r>
            <a:r>
              <a:rPr lang="en-US" sz="2000" dirty="0" smtClean="0"/>
              <a:t>trends </a:t>
            </a:r>
            <a:r>
              <a:rPr lang="en-US" sz="2000" dirty="0"/>
              <a:t>with the use of POSSE reports. (Important </a:t>
            </a:r>
            <a:r>
              <a:rPr lang="en-US" sz="2000" dirty="0" smtClean="0"/>
              <a:t>to have </a:t>
            </a:r>
            <a:r>
              <a:rPr lang="en-US" sz="2000" dirty="0"/>
              <a:t>a good </a:t>
            </a:r>
            <a:r>
              <a:rPr lang="en-US" sz="2000" dirty="0" smtClean="0"/>
              <a:t>MIS system)</a:t>
            </a:r>
          </a:p>
          <a:p>
            <a:pPr marL="342900" indent="-342900">
              <a:spcAft>
                <a:spcPts val="3000"/>
              </a:spcAft>
              <a:buFont typeface="+mj-lt"/>
              <a:buAutoNum type="arabicPeriod"/>
              <a:tabLst>
                <a:tab pos="347663" algn="l"/>
              </a:tabLst>
            </a:pPr>
            <a:r>
              <a:rPr lang="en-US" sz="2000" dirty="0" smtClean="0"/>
              <a:t>LMI </a:t>
            </a:r>
            <a:r>
              <a:rPr lang="en-US" sz="2000" dirty="0"/>
              <a:t>is tracked quarterly and annually via POSSE </a:t>
            </a:r>
            <a:endParaRPr lang="en-US" sz="2000" dirty="0" smtClean="0"/>
          </a:p>
          <a:p>
            <a:pPr marL="342900" indent="-342900">
              <a:spcAft>
                <a:spcPts val="1200"/>
              </a:spcAft>
              <a:buFont typeface="+mj-lt"/>
              <a:buAutoNum type="arabicPeriod"/>
              <a:tabLst>
                <a:tab pos="347663" algn="l"/>
              </a:tabLst>
            </a:pPr>
            <a:r>
              <a:rPr lang="en-US" sz="2000" dirty="0" smtClean="0"/>
              <a:t>LMI </a:t>
            </a:r>
            <a:r>
              <a:rPr lang="en-US" sz="2000" dirty="0"/>
              <a:t>helps Proteus identify growing jobs which maximizes </a:t>
            </a:r>
            <a:r>
              <a:rPr lang="en-US" sz="2000" dirty="0" smtClean="0"/>
              <a:t>placements:</a:t>
            </a:r>
          </a:p>
          <a:p>
            <a:pPr marL="800100" lvl="1" indent="-342900">
              <a:spcAft>
                <a:spcPts val="2400"/>
              </a:spcAft>
              <a:buFont typeface="+mj-lt"/>
              <a:buAutoNum type="alphaLcPeriod"/>
              <a:tabLst>
                <a:tab pos="347663" algn="l"/>
              </a:tabLst>
            </a:pPr>
            <a:r>
              <a:rPr lang="en-US" dirty="0" smtClean="0"/>
              <a:t>Predict </a:t>
            </a:r>
            <a:r>
              <a:rPr lang="en-US" dirty="0"/>
              <a:t>“time” a customer is trained and then become job </a:t>
            </a:r>
            <a:r>
              <a:rPr lang="en-US" dirty="0" smtClean="0"/>
              <a:t>placed</a:t>
            </a:r>
          </a:p>
          <a:p>
            <a:pPr marL="800100" lvl="1" indent="-342900">
              <a:spcAft>
                <a:spcPts val="2400"/>
              </a:spcAft>
              <a:buFont typeface="+mj-lt"/>
              <a:buAutoNum type="alphaLcPeriod"/>
              <a:tabLst>
                <a:tab pos="347663" algn="l"/>
              </a:tabLst>
            </a:pPr>
            <a:r>
              <a:rPr lang="en-US" dirty="0" smtClean="0"/>
              <a:t>Identify </a:t>
            </a:r>
            <a:r>
              <a:rPr lang="en-US" dirty="0"/>
              <a:t>placement wages (</a:t>
            </a:r>
            <a:r>
              <a:rPr lang="en-US" dirty="0" smtClean="0"/>
              <a:t>averages)</a:t>
            </a:r>
          </a:p>
          <a:p>
            <a:pPr marL="800100" lvl="1" indent="-342900">
              <a:buFont typeface="+mj-lt"/>
              <a:buAutoNum type="alphaLcPeriod"/>
              <a:tabLst>
                <a:tab pos="347663" algn="l"/>
              </a:tabLst>
            </a:pPr>
            <a:r>
              <a:rPr lang="en-US" dirty="0" smtClean="0"/>
              <a:t>Proteus </a:t>
            </a:r>
            <a:r>
              <a:rPr lang="en-US" dirty="0"/>
              <a:t>focuses on jobs that offer upward career ladder </a:t>
            </a:r>
            <a:r>
              <a:rPr lang="en-US" dirty="0" smtClean="0"/>
              <a:t>opportunities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6172200"/>
            <a:ext cx="1432756" cy="448097"/>
          </a:xfrm>
          <a:prstGeom prst="rect">
            <a:avLst/>
          </a:prstGeom>
        </p:spPr>
      </p:pic>
      <p:sp>
        <p:nvSpPr>
          <p:cNvPr id="2" name="Title 1"/>
          <p:cNvSpPr>
            <a:spLocks noGrp="1"/>
          </p:cNvSpPr>
          <p:nvPr>
            <p:ph type="title"/>
          </p:nvPr>
        </p:nvSpPr>
        <p:spPr>
          <a:xfrm>
            <a:off x="228600" y="0"/>
            <a:ext cx="8686800" cy="1066800"/>
          </a:xfrm>
        </p:spPr>
        <p:txBody>
          <a:bodyPr/>
          <a:lstStyle/>
          <a:p>
            <a:pPr>
              <a:tabLst>
                <a:tab pos="347663" algn="l"/>
              </a:tabLst>
            </a:pPr>
            <a:r>
              <a:rPr lang="en-US" dirty="0"/>
              <a:t>Labor Market Information Analysis</a:t>
            </a:r>
          </a:p>
        </p:txBody>
      </p:sp>
    </p:spTree>
    <p:extLst>
      <p:ext uri="{BB962C8B-B14F-4D97-AF65-F5344CB8AC3E}">
        <p14:creationId xmlns:p14="http://schemas.microsoft.com/office/powerpoint/2010/main" val="1659553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4395" y="1202685"/>
            <a:ext cx="8991600" cy="5339923"/>
          </a:xfrm>
          <a:prstGeom prst="rect">
            <a:avLst/>
          </a:prstGeom>
          <a:ln w="73025" cmpd="thickThin">
            <a:noFill/>
            <a:bevel/>
          </a:ln>
          <a:scene3d>
            <a:camera prst="orthographicFront"/>
            <a:lightRig rig="threePt" dir="t"/>
          </a:scene3d>
          <a:sp3d>
            <a:bevelT w="12700"/>
          </a:sp3d>
        </p:spPr>
        <p:txBody>
          <a:bodyPr wrap="square">
            <a:spAutoFit/>
          </a:bodyPr>
          <a:lstStyle/>
          <a:p>
            <a:pPr marL="342900" indent="-342900">
              <a:spcAft>
                <a:spcPts val="3000"/>
              </a:spcAft>
              <a:buFont typeface="+mj-lt"/>
              <a:buAutoNum type="arabicPeriod" startAt="4"/>
              <a:tabLst>
                <a:tab pos="347663" algn="l"/>
              </a:tabLst>
            </a:pPr>
            <a:r>
              <a:rPr lang="en-US" sz="2400" dirty="0" smtClean="0"/>
              <a:t>Proteus focuses on jobs that are transferable and offer relocation opportunities to other regions.</a:t>
            </a:r>
          </a:p>
          <a:p>
            <a:pPr marL="342900" indent="-342900">
              <a:spcAft>
                <a:spcPts val="1200"/>
              </a:spcAft>
              <a:buFont typeface="+mj-lt"/>
              <a:buAutoNum type="arabicPeriod" startAt="4"/>
              <a:tabLst>
                <a:tab pos="347663" algn="l"/>
              </a:tabLst>
            </a:pPr>
            <a:r>
              <a:rPr lang="en-US" sz="2400" dirty="0" smtClean="0"/>
              <a:t>Proteus </a:t>
            </a:r>
            <a:r>
              <a:rPr lang="en-US" sz="2400" dirty="0"/>
              <a:t>is able to target specific “companies/corporations” within the </a:t>
            </a:r>
            <a:r>
              <a:rPr lang="en-US" sz="2400" dirty="0" smtClean="0"/>
              <a:t>high growth industry</a:t>
            </a:r>
            <a:r>
              <a:rPr lang="en-US" sz="2000" dirty="0" smtClean="0"/>
              <a:t>:</a:t>
            </a:r>
          </a:p>
          <a:p>
            <a:pPr marL="800100" lvl="1" indent="-342900">
              <a:spcAft>
                <a:spcPts val="1800"/>
              </a:spcAft>
              <a:buFont typeface="+mj-lt"/>
              <a:buAutoNum type="alphaLcPeriod"/>
              <a:tabLst>
                <a:tab pos="347663" algn="l"/>
              </a:tabLst>
            </a:pPr>
            <a:r>
              <a:rPr lang="en-US" sz="2000" dirty="0" smtClean="0"/>
              <a:t>LMI </a:t>
            </a:r>
            <a:r>
              <a:rPr lang="en-US" sz="2000" dirty="0"/>
              <a:t>data details new companies in the area, Proteus staff work immediately </a:t>
            </a:r>
            <a:r>
              <a:rPr lang="en-US" sz="2000" dirty="0" smtClean="0"/>
              <a:t>to build </a:t>
            </a:r>
            <a:r>
              <a:rPr lang="en-US" sz="2000" dirty="0"/>
              <a:t>relationships in order to gather job orders or industry </a:t>
            </a:r>
            <a:r>
              <a:rPr lang="en-US" sz="2000" dirty="0" smtClean="0"/>
              <a:t>employment knowledge (</a:t>
            </a:r>
            <a:r>
              <a:rPr lang="en-US" sz="2000" dirty="0"/>
              <a:t>new software requirements, skills needed, or other</a:t>
            </a:r>
            <a:r>
              <a:rPr lang="en-US" sz="2000" dirty="0" smtClean="0"/>
              <a:t>)</a:t>
            </a:r>
          </a:p>
          <a:p>
            <a:pPr marL="800100" lvl="1" indent="-342900">
              <a:spcAft>
                <a:spcPts val="1800"/>
              </a:spcAft>
              <a:buFont typeface="+mj-lt"/>
              <a:buAutoNum type="alphaLcPeriod"/>
              <a:tabLst>
                <a:tab pos="347663" algn="l"/>
              </a:tabLst>
            </a:pPr>
            <a:r>
              <a:rPr lang="en-US" sz="2000" dirty="0" smtClean="0"/>
              <a:t>Proteus </a:t>
            </a:r>
            <a:r>
              <a:rPr lang="en-US" sz="2000" dirty="0"/>
              <a:t>staff educates companies on advantages of hiring from Proteus by </a:t>
            </a:r>
            <a:r>
              <a:rPr lang="en-US" sz="2000" dirty="0" smtClean="0"/>
              <a:t>offering (</a:t>
            </a:r>
            <a:r>
              <a:rPr lang="en-US" sz="2000" dirty="0"/>
              <a:t>WEX, OJT, job-skill upgrade trainings, participant supportive services</a:t>
            </a:r>
            <a:r>
              <a:rPr lang="en-US" sz="2000" dirty="0" smtClean="0"/>
              <a:t>)</a:t>
            </a:r>
          </a:p>
          <a:p>
            <a:pPr marL="800100" lvl="1" indent="-342900">
              <a:buFont typeface="+mj-lt"/>
              <a:buAutoNum type="alphaLcPeriod"/>
              <a:tabLst>
                <a:tab pos="347663" algn="l"/>
              </a:tabLst>
            </a:pPr>
            <a:r>
              <a:rPr lang="en-US" sz="2000" dirty="0" smtClean="0"/>
              <a:t>Proteus fosters </a:t>
            </a:r>
            <a:r>
              <a:rPr lang="en-US" sz="2000" dirty="0"/>
              <a:t>business relationships by inviting them to </a:t>
            </a:r>
            <a:r>
              <a:rPr lang="en-US" sz="2000" dirty="0" smtClean="0"/>
              <a:t/>
            </a:r>
            <a:br>
              <a:rPr lang="en-US" sz="2000" dirty="0" smtClean="0"/>
            </a:br>
            <a:r>
              <a:rPr lang="en-US" sz="2000" dirty="0" smtClean="0"/>
              <a:t>participate </a:t>
            </a:r>
            <a:r>
              <a:rPr lang="en-US" sz="2000" dirty="0"/>
              <a:t>on Proteus </a:t>
            </a:r>
            <a:r>
              <a:rPr lang="en-US" sz="2000" dirty="0" smtClean="0"/>
              <a:t>employer </a:t>
            </a:r>
            <a:r>
              <a:rPr lang="en-US" sz="2000" dirty="0"/>
              <a:t>advisory councils </a:t>
            </a:r>
            <a:r>
              <a:rPr lang="en-US" sz="2000" dirty="0" smtClean="0"/>
              <a:t/>
            </a:r>
            <a:br>
              <a:rPr lang="en-US" sz="2000" dirty="0" smtClean="0"/>
            </a:br>
            <a:r>
              <a:rPr lang="en-US" sz="2000" dirty="0" smtClean="0"/>
              <a:t>and employer forums		</a:t>
            </a:r>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409903"/>
            <a:ext cx="1432756" cy="448097"/>
          </a:xfrm>
          <a:prstGeom prst="rect">
            <a:avLst/>
          </a:prstGeom>
        </p:spPr>
      </p:pic>
      <p:pic>
        <p:nvPicPr>
          <p:cNvPr id="1026" name="Picture 2" descr="C:\Documents and Settings\vaughn\Local Settings\Temporary Internet Files\Content.IE5\AQADZ91A\MC910216334[1].png"/>
          <p:cNvPicPr>
            <a:picLocks noChangeAspect="1" noChangeArrowheads="1"/>
          </p:cNvPicPr>
          <p:nvPr/>
        </p:nvPicPr>
        <p:blipFill>
          <a:blip r:embed="rId3" cstate="print"/>
          <a:srcRect/>
          <a:stretch>
            <a:fillRect/>
          </a:stretch>
        </p:blipFill>
        <p:spPr bwMode="auto">
          <a:xfrm>
            <a:off x="7422968" y="228600"/>
            <a:ext cx="1390030" cy="1114404"/>
          </a:xfrm>
          <a:prstGeom prst="rect">
            <a:avLst/>
          </a:prstGeom>
          <a:noFill/>
        </p:spPr>
      </p:pic>
    </p:spTree>
    <p:extLst>
      <p:ext uri="{BB962C8B-B14F-4D97-AF65-F5344CB8AC3E}">
        <p14:creationId xmlns:p14="http://schemas.microsoft.com/office/powerpoint/2010/main" val="166756277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190685"/>
            <a:ext cx="9144000" cy="5047536"/>
          </a:xfrm>
          <a:prstGeom prst="rect">
            <a:avLst/>
          </a:prstGeom>
          <a:ln w="73025" cmpd="thickThin">
            <a:noFill/>
            <a:bevel/>
          </a:ln>
          <a:scene3d>
            <a:camera prst="orthographicFront"/>
            <a:lightRig rig="threePt" dir="t"/>
          </a:scene3d>
          <a:sp3d>
            <a:bevelT w="12700"/>
          </a:sp3d>
        </p:spPr>
        <p:txBody>
          <a:bodyPr wrap="square">
            <a:spAutoFit/>
          </a:bodyPr>
          <a:lstStyle/>
          <a:p>
            <a:pPr marL="342900" indent="-342900">
              <a:spcAft>
                <a:spcPts val="1200"/>
              </a:spcAft>
              <a:buFont typeface="+mj-lt"/>
              <a:buAutoNum type="arabicPeriod"/>
              <a:tabLst>
                <a:tab pos="347663" algn="l"/>
              </a:tabLst>
            </a:pPr>
            <a:r>
              <a:rPr lang="en-US" sz="2400" dirty="0" smtClean="0"/>
              <a:t>The </a:t>
            </a:r>
            <a:r>
              <a:rPr lang="en-US" sz="2400" dirty="0"/>
              <a:t>intent is to foster positive business relationships with high growth employers </a:t>
            </a:r>
            <a:r>
              <a:rPr lang="en-US" sz="2400" dirty="0" smtClean="0"/>
              <a:t>by </a:t>
            </a:r>
            <a:r>
              <a:rPr lang="en-US" sz="2400" dirty="0"/>
              <a:t>industry </a:t>
            </a:r>
            <a:r>
              <a:rPr lang="en-US" sz="2400" dirty="0" smtClean="0"/>
              <a:t>for </a:t>
            </a:r>
            <a:r>
              <a:rPr lang="en-US" sz="2400" dirty="0"/>
              <a:t>job placement purposes. The benefits of the employer forums </a:t>
            </a:r>
            <a:r>
              <a:rPr lang="en-US" sz="2400" dirty="0" smtClean="0"/>
              <a:t>are:</a:t>
            </a:r>
            <a:endParaRPr lang="en-US" sz="2000" dirty="0" smtClean="0"/>
          </a:p>
          <a:p>
            <a:pPr marL="800100" lvl="1" indent="-342900">
              <a:spcAft>
                <a:spcPts val="2400"/>
              </a:spcAft>
              <a:buFont typeface="+mj-lt"/>
              <a:buAutoNum type="alphaLcParenR"/>
              <a:tabLst>
                <a:tab pos="347663" algn="l"/>
              </a:tabLst>
            </a:pPr>
            <a:r>
              <a:rPr lang="en-US" sz="2000" dirty="0" smtClean="0"/>
              <a:t>Proteus </a:t>
            </a:r>
            <a:r>
              <a:rPr lang="en-US" sz="2000" dirty="0"/>
              <a:t>learns of hiring needs of employer(s</a:t>
            </a:r>
            <a:r>
              <a:rPr lang="en-US" sz="2000" dirty="0" smtClean="0"/>
              <a:t>)</a:t>
            </a:r>
          </a:p>
          <a:p>
            <a:pPr marL="800100" lvl="1" indent="-342900">
              <a:spcAft>
                <a:spcPts val="2400"/>
              </a:spcAft>
              <a:buFont typeface="+mj-lt"/>
              <a:buAutoNum type="alphaLcParenR"/>
              <a:tabLst>
                <a:tab pos="347663" algn="l"/>
              </a:tabLst>
            </a:pPr>
            <a:r>
              <a:rPr lang="en-US" sz="2000" dirty="0" smtClean="0"/>
              <a:t>Proteus </a:t>
            </a:r>
            <a:r>
              <a:rPr lang="en-US" sz="2000" dirty="0"/>
              <a:t>learns of changes in industry first hand (skills needed, legislation, </a:t>
            </a:r>
            <a:r>
              <a:rPr lang="en-US" sz="2000" dirty="0" smtClean="0"/>
              <a:t>wages</a:t>
            </a:r>
            <a:r>
              <a:rPr lang="en-US" sz="2000" dirty="0"/>
              <a:t>, other</a:t>
            </a:r>
            <a:r>
              <a:rPr lang="en-US" sz="2000" dirty="0" smtClean="0"/>
              <a:t>)</a:t>
            </a:r>
          </a:p>
          <a:p>
            <a:pPr marL="800100" lvl="1" indent="-342900">
              <a:spcAft>
                <a:spcPts val="2400"/>
              </a:spcAft>
              <a:buFont typeface="+mj-lt"/>
              <a:buAutoNum type="alphaLcParenR"/>
              <a:tabLst>
                <a:tab pos="347663" algn="l"/>
              </a:tabLst>
            </a:pPr>
            <a:r>
              <a:rPr lang="en-US" sz="2000" dirty="0" smtClean="0"/>
              <a:t>Proteus </a:t>
            </a:r>
            <a:r>
              <a:rPr lang="en-US" sz="2000" dirty="0"/>
              <a:t>participants receive industry information on (skills requirements for </a:t>
            </a:r>
            <a:r>
              <a:rPr lang="en-US" sz="2000" dirty="0" smtClean="0"/>
              <a:t>jobs</a:t>
            </a:r>
            <a:r>
              <a:rPr lang="en-US" sz="2000" dirty="0"/>
              <a:t>, education levels needed, guest speakers share job personal experiences </a:t>
            </a:r>
            <a:r>
              <a:rPr lang="en-US" sz="2000" dirty="0" smtClean="0"/>
              <a:t>thus </a:t>
            </a:r>
            <a:r>
              <a:rPr lang="en-US" sz="2000" dirty="0"/>
              <a:t>better prepares Proteus participants</a:t>
            </a:r>
            <a:r>
              <a:rPr lang="en-US" sz="2000" dirty="0" smtClean="0"/>
              <a:t>)</a:t>
            </a:r>
          </a:p>
          <a:p>
            <a:pPr marL="800100" lvl="1" indent="-342900">
              <a:spcAft>
                <a:spcPts val="2400"/>
              </a:spcAft>
              <a:buFont typeface="+mj-lt"/>
              <a:buAutoNum type="alphaLcParenR"/>
              <a:tabLst>
                <a:tab pos="347663" algn="l"/>
              </a:tabLst>
            </a:pPr>
            <a:r>
              <a:rPr lang="en-US" sz="2000" dirty="0" smtClean="0"/>
              <a:t>Clients </a:t>
            </a:r>
            <a:r>
              <a:rPr lang="en-US" sz="2000" dirty="0"/>
              <a:t>often are interviewed and </a:t>
            </a:r>
            <a:r>
              <a:rPr lang="en-US" sz="2000" dirty="0" smtClean="0"/>
              <a:t>sometimes hired </a:t>
            </a:r>
            <a:r>
              <a:rPr lang="en-US" sz="2000" dirty="0"/>
              <a:t>at the employer </a:t>
            </a:r>
            <a:r>
              <a:rPr lang="en-US" sz="2000" dirty="0" smtClean="0"/>
              <a:t>forum</a:t>
            </a:r>
          </a:p>
          <a:p>
            <a:pPr marL="800100" lvl="1" indent="-342900">
              <a:buFont typeface="+mj-lt"/>
              <a:buAutoNum type="alphaLcParenR"/>
              <a:tabLst>
                <a:tab pos="347663" algn="l"/>
              </a:tabLst>
            </a:pPr>
            <a:r>
              <a:rPr lang="en-US" sz="2000" dirty="0" smtClean="0"/>
              <a:t>Industry </a:t>
            </a:r>
            <a:r>
              <a:rPr lang="en-US" sz="2000" dirty="0"/>
              <a:t>employers are able to network with other employers in same </a:t>
            </a:r>
            <a:r>
              <a:rPr lang="en-US" sz="2000" dirty="0" smtClean="0"/>
              <a:t>industry</a:t>
            </a:r>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366341"/>
            <a:ext cx="1524000" cy="476634"/>
          </a:xfrm>
          <a:prstGeom prst="rect">
            <a:avLst/>
          </a:prstGeom>
        </p:spPr>
      </p:pic>
      <p:sp>
        <p:nvSpPr>
          <p:cNvPr id="2" name="Title 1"/>
          <p:cNvSpPr>
            <a:spLocks noGrp="1"/>
          </p:cNvSpPr>
          <p:nvPr>
            <p:ph type="title"/>
          </p:nvPr>
        </p:nvSpPr>
        <p:spPr>
          <a:xfrm>
            <a:off x="228600" y="0"/>
            <a:ext cx="8686800" cy="1066800"/>
          </a:xfrm>
        </p:spPr>
        <p:txBody>
          <a:bodyPr/>
          <a:lstStyle/>
          <a:p>
            <a:r>
              <a:rPr lang="en-US" dirty="0" smtClean="0"/>
              <a:t>Employer Forums</a:t>
            </a:r>
            <a:endParaRPr lang="en-US" dirty="0"/>
          </a:p>
        </p:txBody>
      </p:sp>
    </p:spTree>
    <p:extLst>
      <p:ext uri="{BB962C8B-B14F-4D97-AF65-F5344CB8AC3E}">
        <p14:creationId xmlns:p14="http://schemas.microsoft.com/office/powerpoint/2010/main" val="287105727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04800" y="228601"/>
            <a:ext cx="8458200" cy="6001643"/>
          </a:xfrm>
          <a:prstGeom prst="rect">
            <a:avLst/>
          </a:prstGeom>
          <a:ln w="73025" cmpd="thickThin">
            <a:noFill/>
            <a:bevel/>
          </a:ln>
          <a:scene3d>
            <a:camera prst="orthographicFront"/>
            <a:lightRig rig="threePt" dir="t"/>
          </a:scene3d>
          <a:sp3d>
            <a:bevelT w="12700"/>
          </a:sp3d>
        </p:spPr>
        <p:txBody>
          <a:bodyPr wrap="square">
            <a:spAutoFit/>
          </a:bodyPr>
          <a:lstStyle/>
          <a:p>
            <a:pPr>
              <a:tabLst>
                <a:tab pos="347663" algn="l"/>
              </a:tabLst>
            </a:pPr>
            <a:r>
              <a:rPr lang="en-US" sz="2400" b="1" dirty="0" smtClean="0">
                <a:solidFill>
                  <a:schemeClr val="bg1"/>
                </a:solidFill>
              </a:rPr>
              <a:t>Using LMI data Proteus is able to identify industry Outcomes – </a:t>
            </a:r>
          </a:p>
          <a:p>
            <a:pPr>
              <a:tabLst>
                <a:tab pos="347663" algn="l"/>
              </a:tabLst>
            </a:pPr>
            <a:r>
              <a:rPr lang="en-US" sz="2400" dirty="0" smtClean="0">
                <a:solidFill>
                  <a:schemeClr val="bg1"/>
                </a:solidFill>
              </a:rPr>
              <a:t>by looking at the projected job openings:</a:t>
            </a:r>
          </a:p>
          <a:p>
            <a:pPr>
              <a:tabLst>
                <a:tab pos="347663" algn="l"/>
              </a:tabLst>
            </a:pPr>
            <a:endParaRPr lang="en-US" sz="1600" b="1" dirty="0" smtClean="0"/>
          </a:p>
          <a:p>
            <a:pPr>
              <a:tabLst>
                <a:tab pos="347663" algn="l"/>
              </a:tabLst>
            </a:pPr>
            <a:endParaRPr lang="en-US" sz="1600" b="1" dirty="0"/>
          </a:p>
          <a:p>
            <a:pPr>
              <a:tabLst>
                <a:tab pos="347663" algn="l"/>
              </a:tabLst>
            </a:pPr>
            <a:endParaRPr lang="en-US" sz="1600" b="1" dirty="0" smtClean="0"/>
          </a:p>
          <a:p>
            <a:pPr>
              <a:tabLst>
                <a:tab pos="347663" algn="l"/>
              </a:tabLst>
            </a:pPr>
            <a:endParaRPr lang="en-US" sz="1600" b="1" dirty="0"/>
          </a:p>
          <a:p>
            <a:pPr>
              <a:tabLst>
                <a:tab pos="347663" algn="l"/>
              </a:tabLst>
            </a:pPr>
            <a:endParaRPr lang="en-US" sz="1600" b="1" dirty="0"/>
          </a:p>
          <a:p>
            <a:pPr>
              <a:tabLst>
                <a:tab pos="347663" algn="l"/>
              </a:tabLst>
            </a:pPr>
            <a:endParaRPr lang="en-US" sz="1600" b="1" dirty="0" smtClean="0"/>
          </a:p>
          <a:p>
            <a:pPr>
              <a:tabLst>
                <a:tab pos="347663" algn="l"/>
              </a:tabLst>
            </a:pPr>
            <a:endParaRPr lang="en-US" sz="1600" dirty="0"/>
          </a:p>
          <a:p>
            <a:endParaRPr lang="en-US" sz="1600" dirty="0" smtClean="0"/>
          </a:p>
          <a:p>
            <a:endParaRPr lang="en-US" sz="1600" dirty="0"/>
          </a:p>
          <a:p>
            <a:endParaRPr lang="en-US" sz="1600" dirty="0"/>
          </a:p>
          <a:p>
            <a:endParaRPr lang="en-US" sz="1600" dirty="0" smtClean="0"/>
          </a:p>
          <a:p>
            <a:endParaRPr lang="en-US" sz="1600" dirty="0" smtClean="0"/>
          </a:p>
          <a:p>
            <a:pPr>
              <a:tabLst>
                <a:tab pos="347663" algn="l"/>
              </a:tabLst>
            </a:pPr>
            <a:endParaRPr lang="en-US" sz="1600" dirty="0" smtClean="0"/>
          </a:p>
          <a:p>
            <a:endParaRPr lang="en-US" sz="1600" dirty="0" smtClean="0"/>
          </a:p>
          <a:p>
            <a:endParaRPr lang="en-US" sz="1600" dirty="0"/>
          </a:p>
          <a:p>
            <a:endParaRPr lang="en-US" sz="1600" dirty="0" smtClean="0"/>
          </a:p>
          <a:p>
            <a:endParaRPr lang="en-US" sz="1600" dirty="0"/>
          </a:p>
          <a:p>
            <a:endParaRPr lang="en-US" sz="1600" dirty="0"/>
          </a:p>
          <a:p>
            <a:endParaRPr lang="en-US" sz="1600" dirty="0" smtClean="0"/>
          </a:p>
          <a:p>
            <a:endParaRPr lang="en-US" sz="1600" dirty="0"/>
          </a:p>
          <a:p>
            <a:endParaRPr lang="en-US" sz="1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324600"/>
            <a:ext cx="1143000" cy="357475"/>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346192211"/>
              </p:ext>
            </p:extLst>
          </p:nvPr>
        </p:nvGraphicFramePr>
        <p:xfrm>
          <a:off x="533400" y="1158226"/>
          <a:ext cx="7848600" cy="4520021"/>
        </p:xfrm>
        <a:graphic>
          <a:graphicData uri="http://schemas.openxmlformats.org/drawingml/2006/table">
            <a:tbl>
              <a:tblPr/>
              <a:tblGrid>
                <a:gridCol w="2930595"/>
                <a:gridCol w="1641406"/>
                <a:gridCol w="1509929"/>
                <a:gridCol w="1766670"/>
              </a:tblGrid>
              <a:tr h="365366">
                <a:tc>
                  <a:txBody>
                    <a:bodyPr/>
                    <a:lstStyle/>
                    <a:p>
                      <a:pPr marL="0" marR="0">
                        <a:spcBef>
                          <a:spcPts val="0"/>
                        </a:spcBef>
                        <a:spcAft>
                          <a:spcPts val="0"/>
                        </a:spcAft>
                      </a:pPr>
                      <a:endParaRPr lang="en-US" sz="1200" b="1" baseline="0" dirty="0" smtClean="0">
                        <a:solidFill>
                          <a:srgbClr val="FFFFFF"/>
                        </a:solidFill>
                        <a:effectLst/>
                        <a:latin typeface="+mn-lt"/>
                        <a:ea typeface="Times New Roman"/>
                      </a:endParaRPr>
                    </a:p>
                    <a:p>
                      <a:pPr marL="0" marR="0">
                        <a:spcBef>
                          <a:spcPts val="0"/>
                        </a:spcBef>
                        <a:spcAft>
                          <a:spcPts val="0"/>
                        </a:spcAft>
                      </a:pPr>
                      <a:r>
                        <a:rPr lang="en-US" sz="1200" b="1" baseline="0" dirty="0" smtClean="0">
                          <a:solidFill>
                            <a:srgbClr val="FFFFFF"/>
                          </a:solidFill>
                          <a:effectLst/>
                          <a:latin typeface="+mn-lt"/>
                          <a:ea typeface="Times New Roman"/>
                        </a:rPr>
                        <a:t>Areas </a:t>
                      </a:r>
                      <a:r>
                        <a:rPr lang="en-US" sz="1200" b="1" baseline="0" dirty="0">
                          <a:solidFill>
                            <a:srgbClr val="FFFFFF"/>
                          </a:solidFill>
                          <a:effectLst/>
                          <a:latin typeface="+mn-lt"/>
                          <a:ea typeface="Times New Roman"/>
                        </a:rPr>
                        <a:t>of expected growth </a:t>
                      </a:r>
                      <a:endParaRPr lang="en-US" sz="1200" baseline="0" dirty="0">
                        <a:solidFill>
                          <a:srgbClr val="000000"/>
                        </a:solidFill>
                        <a:effectLst/>
                        <a:latin typeface="+mn-lt"/>
                        <a:ea typeface="Times New Roman"/>
                      </a:endParaRPr>
                    </a:p>
                  </a:txBody>
                  <a:tcPr marL="52409" marR="52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spcBef>
                          <a:spcPts val="0"/>
                        </a:spcBef>
                        <a:spcAft>
                          <a:spcPts val="0"/>
                        </a:spcAft>
                      </a:pPr>
                      <a:endParaRPr lang="en-US" sz="1200" b="1" baseline="0" dirty="0" smtClean="0">
                        <a:solidFill>
                          <a:srgbClr val="FFFFFF"/>
                        </a:solidFill>
                        <a:effectLst/>
                        <a:latin typeface="+mn-lt"/>
                        <a:ea typeface="Times New Roman"/>
                      </a:endParaRPr>
                    </a:p>
                    <a:p>
                      <a:pPr marL="0" marR="0" algn="ctr">
                        <a:spcBef>
                          <a:spcPts val="0"/>
                        </a:spcBef>
                        <a:spcAft>
                          <a:spcPts val="0"/>
                        </a:spcAft>
                      </a:pPr>
                      <a:r>
                        <a:rPr lang="en-US" sz="1200" b="1" baseline="0" dirty="0" smtClean="0">
                          <a:solidFill>
                            <a:srgbClr val="FFFFFF"/>
                          </a:solidFill>
                          <a:effectLst/>
                          <a:latin typeface="+mn-lt"/>
                          <a:ea typeface="Times New Roman"/>
                        </a:rPr>
                        <a:t>New </a:t>
                      </a:r>
                      <a:r>
                        <a:rPr lang="en-US" sz="1200" b="1" baseline="0" dirty="0">
                          <a:solidFill>
                            <a:srgbClr val="FFFFFF"/>
                          </a:solidFill>
                          <a:effectLst/>
                          <a:latin typeface="+mn-lt"/>
                          <a:ea typeface="Times New Roman"/>
                        </a:rPr>
                        <a:t>Jobs</a:t>
                      </a:r>
                      <a:endParaRPr lang="en-US" sz="1200" baseline="0" dirty="0">
                        <a:solidFill>
                          <a:srgbClr val="000000"/>
                        </a:solidFill>
                        <a:effectLst/>
                        <a:latin typeface="+mn-lt"/>
                        <a:ea typeface="Times New Roman"/>
                      </a:endParaRPr>
                    </a:p>
                  </a:txBody>
                  <a:tcPr marL="52409" marR="52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spcBef>
                          <a:spcPts val="0"/>
                        </a:spcBef>
                        <a:spcAft>
                          <a:spcPts val="0"/>
                        </a:spcAft>
                      </a:pPr>
                      <a:endParaRPr lang="en-US" sz="1200" b="1" baseline="0" dirty="0" smtClean="0">
                        <a:solidFill>
                          <a:srgbClr val="FFFFFF"/>
                        </a:solidFill>
                        <a:effectLst/>
                        <a:latin typeface="+mn-lt"/>
                        <a:ea typeface="Times New Roman"/>
                      </a:endParaRPr>
                    </a:p>
                    <a:p>
                      <a:pPr marL="0" marR="0" algn="ctr">
                        <a:spcBef>
                          <a:spcPts val="0"/>
                        </a:spcBef>
                        <a:spcAft>
                          <a:spcPts val="0"/>
                        </a:spcAft>
                      </a:pPr>
                      <a:r>
                        <a:rPr lang="en-US" sz="1200" b="1" baseline="0" dirty="0" smtClean="0">
                          <a:solidFill>
                            <a:srgbClr val="FFFFFF"/>
                          </a:solidFill>
                          <a:effectLst/>
                          <a:latin typeface="+mn-lt"/>
                          <a:ea typeface="Times New Roman"/>
                        </a:rPr>
                        <a:t>Net </a:t>
                      </a:r>
                      <a:r>
                        <a:rPr lang="en-US" sz="1200" b="1" baseline="0" dirty="0">
                          <a:solidFill>
                            <a:srgbClr val="FFFFFF"/>
                          </a:solidFill>
                          <a:effectLst/>
                          <a:latin typeface="+mn-lt"/>
                          <a:ea typeface="Times New Roman"/>
                        </a:rPr>
                        <a:t>Replacements</a:t>
                      </a:r>
                      <a:endParaRPr lang="en-US" sz="1200" baseline="0" dirty="0">
                        <a:solidFill>
                          <a:srgbClr val="000000"/>
                        </a:solidFill>
                        <a:effectLst/>
                        <a:latin typeface="+mn-lt"/>
                        <a:ea typeface="Times New Roman"/>
                      </a:endParaRPr>
                    </a:p>
                  </a:txBody>
                  <a:tcPr marL="52409" marR="52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spcBef>
                          <a:spcPts val="0"/>
                        </a:spcBef>
                        <a:spcAft>
                          <a:spcPts val="0"/>
                        </a:spcAft>
                      </a:pPr>
                      <a:endParaRPr lang="en-US" sz="1200" b="1" baseline="0" dirty="0" smtClean="0">
                        <a:solidFill>
                          <a:srgbClr val="FFFFFF"/>
                        </a:solidFill>
                        <a:effectLst/>
                        <a:latin typeface="+mn-lt"/>
                        <a:ea typeface="Times New Roman"/>
                      </a:endParaRPr>
                    </a:p>
                    <a:p>
                      <a:pPr marL="0" marR="0">
                        <a:spcBef>
                          <a:spcPts val="0"/>
                        </a:spcBef>
                        <a:spcAft>
                          <a:spcPts val="0"/>
                        </a:spcAft>
                      </a:pPr>
                      <a:r>
                        <a:rPr lang="en-US" sz="1200" b="1" baseline="0" dirty="0" smtClean="0">
                          <a:solidFill>
                            <a:srgbClr val="FFFFFF"/>
                          </a:solidFill>
                          <a:effectLst/>
                          <a:latin typeface="+mn-lt"/>
                          <a:ea typeface="Times New Roman"/>
                        </a:rPr>
                        <a:t>Combined </a:t>
                      </a:r>
                      <a:r>
                        <a:rPr lang="en-US" sz="1200" b="1" baseline="0" dirty="0">
                          <a:solidFill>
                            <a:srgbClr val="FFFFFF"/>
                          </a:solidFill>
                          <a:effectLst/>
                          <a:latin typeface="+mn-lt"/>
                          <a:ea typeface="Times New Roman"/>
                        </a:rPr>
                        <a:t>Total </a:t>
                      </a:r>
                      <a:endParaRPr lang="en-US" sz="1200" baseline="0" dirty="0">
                        <a:solidFill>
                          <a:srgbClr val="000000"/>
                        </a:solidFill>
                        <a:effectLst/>
                        <a:latin typeface="+mn-lt"/>
                        <a:ea typeface="Times New Roman"/>
                      </a:endParaRPr>
                    </a:p>
                  </a:txBody>
                  <a:tcPr marL="52409" marR="52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2160806">
                <a:tc>
                  <a:txBody>
                    <a:bodyPr/>
                    <a:lstStyle/>
                    <a:p>
                      <a:pPr marL="0" marR="0">
                        <a:spcBef>
                          <a:spcPts val="0"/>
                        </a:spcBef>
                        <a:spcAft>
                          <a:spcPts val="0"/>
                        </a:spcAft>
                      </a:pPr>
                      <a:r>
                        <a:rPr lang="en-US" sz="1200" b="1" baseline="0" dirty="0">
                          <a:solidFill>
                            <a:srgbClr val="000000"/>
                          </a:solidFill>
                          <a:effectLst/>
                          <a:latin typeface="+mn-lt"/>
                          <a:ea typeface="Times New Roman"/>
                        </a:rPr>
                        <a:t>Fresno</a:t>
                      </a:r>
                      <a:endParaRPr lang="en-US" sz="1200" baseline="0" dirty="0">
                        <a:solidFill>
                          <a:srgbClr val="000000"/>
                        </a:solidFill>
                        <a:effectLst/>
                        <a:latin typeface="+mn-lt"/>
                        <a:ea typeface="Times New Roman"/>
                      </a:endParaRPr>
                    </a:p>
                    <a:p>
                      <a:pPr marL="0" marR="0">
                        <a:spcBef>
                          <a:spcPts val="0"/>
                        </a:spcBef>
                        <a:spcAft>
                          <a:spcPts val="0"/>
                        </a:spcAft>
                      </a:pPr>
                      <a:r>
                        <a:rPr lang="en-US" sz="1200" b="1" baseline="0" dirty="0">
                          <a:solidFill>
                            <a:srgbClr val="000000"/>
                          </a:solidFill>
                          <a:effectLst/>
                          <a:latin typeface="+mn-lt"/>
                          <a:ea typeface="Times New Roman"/>
                        </a:rPr>
                        <a:t>County</a:t>
                      </a:r>
                      <a:endParaRPr lang="en-US" sz="1200" baseline="0" dirty="0">
                        <a:solidFill>
                          <a:srgbClr val="000000"/>
                        </a:solidFill>
                        <a:effectLst/>
                        <a:latin typeface="+mn-lt"/>
                        <a:ea typeface="Times New Roman"/>
                      </a:endParaRPr>
                    </a:p>
                    <a:p>
                      <a:pPr marL="0" marR="0">
                        <a:spcBef>
                          <a:spcPts val="0"/>
                        </a:spcBef>
                        <a:spcAft>
                          <a:spcPts val="0"/>
                        </a:spcAft>
                      </a:pPr>
                      <a:r>
                        <a:rPr lang="en-US" sz="1200" baseline="0" dirty="0">
                          <a:solidFill>
                            <a:srgbClr val="000000"/>
                          </a:solidFill>
                          <a:effectLst/>
                          <a:latin typeface="+mn-lt"/>
                          <a:ea typeface="Times New Roman"/>
                        </a:rPr>
                        <a:t>Education Services, Health Care, and Social Assistance sector will generate an estimated 4,600 jobs. </a:t>
                      </a:r>
                    </a:p>
                    <a:p>
                      <a:pPr marL="0" marR="0">
                        <a:spcBef>
                          <a:spcPts val="0"/>
                        </a:spcBef>
                        <a:spcAft>
                          <a:spcPts val="0"/>
                        </a:spcAft>
                      </a:pPr>
                      <a:r>
                        <a:rPr lang="en-US" sz="1200" baseline="0" dirty="0">
                          <a:solidFill>
                            <a:srgbClr val="000000"/>
                          </a:solidFill>
                          <a:effectLst/>
                          <a:latin typeface="+mn-lt"/>
                          <a:ea typeface="Times New Roman"/>
                        </a:rPr>
                        <a:t>An additional 2,800 new jobs are estimated for Professional Business Services. </a:t>
                      </a:r>
                    </a:p>
                    <a:p>
                      <a:pPr marL="0" marR="0">
                        <a:spcBef>
                          <a:spcPts val="0"/>
                        </a:spcBef>
                        <a:spcAft>
                          <a:spcPts val="0"/>
                        </a:spcAft>
                      </a:pPr>
                      <a:r>
                        <a:rPr lang="en-US" sz="1200" baseline="0" dirty="0">
                          <a:solidFill>
                            <a:srgbClr val="000000"/>
                          </a:solidFill>
                          <a:effectLst/>
                          <a:latin typeface="+mn-lt"/>
                          <a:ea typeface="Times New Roman"/>
                        </a:rPr>
                        <a:t>1,900 new jobs are projected in the Government Sector. </a:t>
                      </a:r>
                    </a:p>
                    <a:p>
                      <a:pPr marL="0" marR="0">
                        <a:spcBef>
                          <a:spcPts val="0"/>
                        </a:spcBef>
                        <a:spcAft>
                          <a:spcPts val="0"/>
                        </a:spcAft>
                      </a:pPr>
                      <a:r>
                        <a:rPr lang="en-US" sz="1200" baseline="0" dirty="0">
                          <a:solidFill>
                            <a:srgbClr val="000000"/>
                          </a:solidFill>
                          <a:effectLst/>
                          <a:latin typeface="+mn-lt"/>
                          <a:ea typeface="Times New Roman"/>
                        </a:rPr>
                        <a:t>The transportation, warehousing, and utilities sectors will also experience growth. </a:t>
                      </a:r>
                    </a:p>
                    <a:p>
                      <a:pPr marL="0" marR="0">
                        <a:spcBef>
                          <a:spcPts val="0"/>
                        </a:spcBef>
                        <a:spcAft>
                          <a:spcPts val="0"/>
                        </a:spcAft>
                      </a:pPr>
                      <a:r>
                        <a:rPr lang="en-US" sz="1200" baseline="0" dirty="0">
                          <a:solidFill>
                            <a:srgbClr val="000000"/>
                          </a:solidFill>
                          <a:effectLst/>
                          <a:latin typeface="+mn-lt"/>
                          <a:ea typeface="Times New Roman"/>
                        </a:rPr>
                        <a:t> </a:t>
                      </a:r>
                    </a:p>
                  </a:txBody>
                  <a:tcPr marL="52409" marR="52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aseline="0" dirty="0">
                          <a:solidFill>
                            <a:srgbClr val="000000"/>
                          </a:solidFill>
                          <a:effectLst/>
                          <a:latin typeface="+mn-lt"/>
                          <a:ea typeface="Times New Roman"/>
                        </a:rPr>
                        <a:t> </a:t>
                      </a:r>
                    </a:p>
                    <a:p>
                      <a:pPr marL="0" marR="0">
                        <a:spcBef>
                          <a:spcPts val="0"/>
                        </a:spcBef>
                        <a:spcAft>
                          <a:spcPts val="0"/>
                        </a:spcAft>
                      </a:pPr>
                      <a:r>
                        <a:rPr lang="en-US" sz="1200" baseline="0" dirty="0">
                          <a:solidFill>
                            <a:srgbClr val="000000"/>
                          </a:solidFill>
                          <a:effectLst/>
                          <a:latin typeface="+mn-lt"/>
                          <a:ea typeface="Times New Roman"/>
                        </a:rPr>
                        <a:t>23,900 new jobs from industry growth </a:t>
                      </a:r>
                    </a:p>
                    <a:p>
                      <a:pPr marL="0" marR="0">
                        <a:spcBef>
                          <a:spcPts val="0"/>
                        </a:spcBef>
                        <a:spcAft>
                          <a:spcPts val="0"/>
                        </a:spcAft>
                      </a:pPr>
                      <a:r>
                        <a:rPr lang="en-US" sz="1200" baseline="0" dirty="0">
                          <a:solidFill>
                            <a:srgbClr val="000000"/>
                          </a:solidFill>
                          <a:effectLst/>
                          <a:latin typeface="+mn-lt"/>
                          <a:ea typeface="Times New Roman"/>
                        </a:rPr>
                        <a:t> </a:t>
                      </a:r>
                    </a:p>
                    <a:p>
                      <a:pPr marL="0" marR="0">
                        <a:spcBef>
                          <a:spcPts val="0"/>
                        </a:spcBef>
                        <a:spcAft>
                          <a:spcPts val="0"/>
                        </a:spcAft>
                      </a:pPr>
                      <a:r>
                        <a:rPr lang="en-US" sz="1200" baseline="0" dirty="0">
                          <a:solidFill>
                            <a:srgbClr val="000000"/>
                          </a:solidFill>
                          <a:effectLst/>
                          <a:latin typeface="+mn-lt"/>
                          <a:ea typeface="Times New Roman"/>
                        </a:rPr>
                        <a:t> </a:t>
                      </a:r>
                    </a:p>
                    <a:p>
                      <a:pPr marL="0" marR="0">
                        <a:spcBef>
                          <a:spcPts val="0"/>
                        </a:spcBef>
                        <a:spcAft>
                          <a:spcPts val="0"/>
                        </a:spcAft>
                      </a:pPr>
                      <a:r>
                        <a:rPr lang="en-US" sz="1200" baseline="0" dirty="0">
                          <a:solidFill>
                            <a:srgbClr val="000000"/>
                          </a:solidFill>
                          <a:effectLst/>
                          <a:latin typeface="+mn-lt"/>
                          <a:ea typeface="Times New Roman"/>
                        </a:rPr>
                        <a:t> </a:t>
                      </a:r>
                    </a:p>
                    <a:p>
                      <a:pPr marL="0" marR="0">
                        <a:spcBef>
                          <a:spcPts val="0"/>
                        </a:spcBef>
                        <a:spcAft>
                          <a:spcPts val="0"/>
                        </a:spcAft>
                      </a:pPr>
                      <a:r>
                        <a:rPr lang="en-US" sz="1200" baseline="0" dirty="0">
                          <a:solidFill>
                            <a:srgbClr val="000000"/>
                          </a:solidFill>
                          <a:effectLst/>
                          <a:latin typeface="+mn-lt"/>
                          <a:ea typeface="Times New Roman"/>
                        </a:rPr>
                        <a:t> </a:t>
                      </a:r>
                    </a:p>
                    <a:p>
                      <a:pPr marL="0" marR="0">
                        <a:spcBef>
                          <a:spcPts val="0"/>
                        </a:spcBef>
                        <a:spcAft>
                          <a:spcPts val="0"/>
                        </a:spcAft>
                      </a:pPr>
                      <a:r>
                        <a:rPr lang="en-US" sz="1200" baseline="0" dirty="0">
                          <a:solidFill>
                            <a:srgbClr val="000000"/>
                          </a:solidFill>
                          <a:effectLst/>
                          <a:latin typeface="+mn-lt"/>
                          <a:ea typeface="Times New Roman"/>
                        </a:rPr>
                        <a:t> </a:t>
                      </a:r>
                    </a:p>
                    <a:p>
                      <a:pPr marL="0" marR="0">
                        <a:spcBef>
                          <a:spcPts val="0"/>
                        </a:spcBef>
                        <a:spcAft>
                          <a:spcPts val="0"/>
                        </a:spcAft>
                      </a:pPr>
                      <a:r>
                        <a:rPr lang="en-US" sz="1200" baseline="0" dirty="0">
                          <a:solidFill>
                            <a:srgbClr val="000000"/>
                          </a:solidFill>
                          <a:effectLst/>
                          <a:latin typeface="+mn-lt"/>
                          <a:ea typeface="Times New Roman"/>
                        </a:rPr>
                        <a:t> </a:t>
                      </a:r>
                    </a:p>
                    <a:p>
                      <a:pPr marL="0" marR="0">
                        <a:spcBef>
                          <a:spcPts val="0"/>
                        </a:spcBef>
                        <a:spcAft>
                          <a:spcPts val="0"/>
                        </a:spcAft>
                      </a:pPr>
                      <a:r>
                        <a:rPr lang="en-US" sz="1200" baseline="0" dirty="0">
                          <a:solidFill>
                            <a:srgbClr val="000000"/>
                          </a:solidFill>
                          <a:effectLst/>
                          <a:latin typeface="+mn-lt"/>
                          <a:ea typeface="Times New Roman"/>
                        </a:rPr>
                        <a:t> </a:t>
                      </a:r>
                    </a:p>
                    <a:p>
                      <a:pPr marL="0" marR="0">
                        <a:spcBef>
                          <a:spcPts val="0"/>
                        </a:spcBef>
                        <a:spcAft>
                          <a:spcPts val="0"/>
                        </a:spcAft>
                      </a:pPr>
                      <a:r>
                        <a:rPr lang="en-US" sz="1200" baseline="0" dirty="0">
                          <a:solidFill>
                            <a:srgbClr val="000000"/>
                          </a:solidFill>
                          <a:effectLst/>
                          <a:latin typeface="+mn-lt"/>
                          <a:ea typeface="Times New Roman"/>
                        </a:rPr>
                        <a:t> </a:t>
                      </a:r>
                    </a:p>
                  </a:txBody>
                  <a:tcPr marL="52409" marR="52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aseline="0" dirty="0">
                          <a:solidFill>
                            <a:srgbClr val="000000"/>
                          </a:solidFill>
                          <a:effectLst/>
                          <a:latin typeface="+mn-lt"/>
                          <a:ea typeface="Times New Roman"/>
                        </a:rPr>
                        <a:t> </a:t>
                      </a:r>
                    </a:p>
                    <a:p>
                      <a:pPr marL="0" marR="0">
                        <a:spcBef>
                          <a:spcPts val="0"/>
                        </a:spcBef>
                        <a:spcAft>
                          <a:spcPts val="0"/>
                        </a:spcAft>
                      </a:pPr>
                      <a:r>
                        <a:rPr lang="en-US" sz="1200" baseline="0" dirty="0">
                          <a:solidFill>
                            <a:srgbClr val="000000"/>
                          </a:solidFill>
                          <a:effectLst/>
                          <a:latin typeface="+mn-lt"/>
                          <a:ea typeface="Times New Roman"/>
                        </a:rPr>
                        <a:t>90,100 job openings from Net Replacements </a:t>
                      </a:r>
                    </a:p>
                  </a:txBody>
                  <a:tcPr marL="52409" marR="52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aseline="0" dirty="0">
                          <a:solidFill>
                            <a:srgbClr val="000000"/>
                          </a:solidFill>
                          <a:effectLst/>
                          <a:latin typeface="+mn-lt"/>
                          <a:ea typeface="Times New Roman"/>
                        </a:rPr>
                        <a:t> </a:t>
                      </a:r>
                    </a:p>
                    <a:p>
                      <a:pPr marL="0" marR="0">
                        <a:spcBef>
                          <a:spcPts val="0"/>
                        </a:spcBef>
                        <a:spcAft>
                          <a:spcPts val="0"/>
                        </a:spcAft>
                      </a:pPr>
                      <a:r>
                        <a:rPr lang="en-US" sz="1200" baseline="0" dirty="0">
                          <a:solidFill>
                            <a:srgbClr val="000000"/>
                          </a:solidFill>
                          <a:effectLst/>
                          <a:latin typeface="+mn-lt"/>
                          <a:ea typeface="Times New Roman"/>
                        </a:rPr>
                        <a:t>Combined total of 114,000 job openings in Fresno County </a:t>
                      </a:r>
                    </a:p>
                  </a:txBody>
                  <a:tcPr marL="52409" marR="52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9701">
                <a:tc>
                  <a:txBody>
                    <a:bodyPr/>
                    <a:lstStyle/>
                    <a:p>
                      <a:pPr marL="0" marR="0">
                        <a:spcBef>
                          <a:spcPts val="0"/>
                        </a:spcBef>
                        <a:spcAft>
                          <a:spcPts val="0"/>
                        </a:spcAft>
                      </a:pPr>
                      <a:r>
                        <a:rPr lang="en-US" sz="1200" b="1" baseline="0" dirty="0">
                          <a:solidFill>
                            <a:srgbClr val="000000"/>
                          </a:solidFill>
                          <a:effectLst/>
                          <a:latin typeface="+mn-lt"/>
                          <a:ea typeface="Times New Roman"/>
                        </a:rPr>
                        <a:t>Tulare County</a:t>
                      </a:r>
                      <a:endParaRPr lang="en-US" sz="1200" baseline="0" dirty="0">
                        <a:solidFill>
                          <a:srgbClr val="000000"/>
                        </a:solidFill>
                        <a:effectLst/>
                        <a:latin typeface="+mn-lt"/>
                        <a:ea typeface="Times New Roman"/>
                      </a:endParaRPr>
                    </a:p>
                    <a:p>
                      <a:pPr marL="0" marR="0">
                        <a:spcBef>
                          <a:spcPts val="0"/>
                        </a:spcBef>
                        <a:spcAft>
                          <a:spcPts val="0"/>
                        </a:spcAft>
                      </a:pPr>
                      <a:r>
                        <a:rPr lang="en-US" sz="1200" baseline="0" dirty="0">
                          <a:solidFill>
                            <a:srgbClr val="000000"/>
                          </a:solidFill>
                          <a:effectLst/>
                          <a:latin typeface="+mn-lt"/>
                          <a:ea typeface="Times New Roman"/>
                        </a:rPr>
                        <a:t>The Government sector will generate 2900 new jobs. </a:t>
                      </a:r>
                    </a:p>
                    <a:p>
                      <a:pPr marL="0" marR="0">
                        <a:spcBef>
                          <a:spcPts val="0"/>
                        </a:spcBef>
                        <a:spcAft>
                          <a:spcPts val="0"/>
                        </a:spcAft>
                      </a:pPr>
                      <a:r>
                        <a:rPr lang="en-US" sz="1200" baseline="0" dirty="0">
                          <a:solidFill>
                            <a:srgbClr val="000000"/>
                          </a:solidFill>
                          <a:effectLst/>
                          <a:latin typeface="+mn-lt"/>
                          <a:ea typeface="Times New Roman"/>
                        </a:rPr>
                        <a:t>Education Services, Health Care, and Social Assistance sector will generate an estimated 1900 jobs. </a:t>
                      </a:r>
                    </a:p>
                    <a:p>
                      <a:pPr marL="0" marR="0">
                        <a:spcBef>
                          <a:spcPts val="0"/>
                        </a:spcBef>
                        <a:spcAft>
                          <a:spcPts val="0"/>
                        </a:spcAft>
                      </a:pPr>
                      <a:r>
                        <a:rPr lang="en-US" sz="1200" baseline="0" dirty="0">
                          <a:solidFill>
                            <a:srgbClr val="000000"/>
                          </a:solidFill>
                          <a:effectLst/>
                          <a:latin typeface="+mn-lt"/>
                          <a:ea typeface="Times New Roman"/>
                        </a:rPr>
                        <a:t>Retail Trade 1,100 jobs, and Leisure and Hospitality sector generate 1,100 jobs. </a:t>
                      </a:r>
                    </a:p>
                    <a:p>
                      <a:pPr marL="0" marR="0">
                        <a:spcBef>
                          <a:spcPts val="0"/>
                        </a:spcBef>
                        <a:spcAft>
                          <a:spcPts val="0"/>
                        </a:spcAft>
                      </a:pPr>
                      <a:r>
                        <a:rPr lang="en-US" sz="1200" baseline="0" dirty="0">
                          <a:solidFill>
                            <a:srgbClr val="000000"/>
                          </a:solidFill>
                          <a:effectLst/>
                          <a:latin typeface="+mn-lt"/>
                          <a:ea typeface="Times New Roman"/>
                        </a:rPr>
                        <a:t>The Manufacturing sector is projected to have a decrease of 800 jobs. </a:t>
                      </a:r>
                    </a:p>
                  </a:txBody>
                  <a:tcPr marL="52409" marR="52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aseline="0" dirty="0">
                          <a:solidFill>
                            <a:srgbClr val="000000"/>
                          </a:solidFill>
                          <a:effectLst/>
                          <a:latin typeface="+mn-lt"/>
                          <a:ea typeface="Times New Roman"/>
                        </a:rPr>
                        <a:t> </a:t>
                      </a:r>
                    </a:p>
                    <a:p>
                      <a:pPr marL="0" marR="0">
                        <a:spcBef>
                          <a:spcPts val="0"/>
                        </a:spcBef>
                        <a:spcAft>
                          <a:spcPts val="0"/>
                        </a:spcAft>
                      </a:pPr>
                      <a:r>
                        <a:rPr lang="en-US" sz="1200" baseline="0" dirty="0">
                          <a:solidFill>
                            <a:srgbClr val="000000"/>
                          </a:solidFill>
                          <a:effectLst/>
                          <a:latin typeface="+mn-lt"/>
                          <a:ea typeface="Times New Roman"/>
                        </a:rPr>
                        <a:t>Approximately 12,800 new jobs from industry growth </a:t>
                      </a:r>
                    </a:p>
                  </a:txBody>
                  <a:tcPr marL="52409" marR="52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aseline="0">
                          <a:solidFill>
                            <a:srgbClr val="000000"/>
                          </a:solidFill>
                          <a:effectLst/>
                          <a:latin typeface="+mn-lt"/>
                          <a:ea typeface="Times New Roman"/>
                        </a:rPr>
                        <a:t> </a:t>
                      </a:r>
                    </a:p>
                    <a:p>
                      <a:pPr marL="0" marR="0">
                        <a:spcBef>
                          <a:spcPts val="0"/>
                        </a:spcBef>
                        <a:spcAft>
                          <a:spcPts val="0"/>
                        </a:spcAft>
                      </a:pPr>
                      <a:r>
                        <a:rPr lang="en-US" sz="1200" baseline="0">
                          <a:solidFill>
                            <a:srgbClr val="000000"/>
                          </a:solidFill>
                          <a:effectLst/>
                          <a:latin typeface="+mn-lt"/>
                          <a:ea typeface="Times New Roman"/>
                        </a:rPr>
                        <a:t>Over 37,900 job openings from Net Replacements</a:t>
                      </a:r>
                    </a:p>
                  </a:txBody>
                  <a:tcPr marL="52409" marR="52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aseline="0" dirty="0">
                          <a:solidFill>
                            <a:srgbClr val="000000"/>
                          </a:solidFill>
                          <a:effectLst/>
                          <a:latin typeface="+mn-lt"/>
                          <a:ea typeface="Times New Roman"/>
                        </a:rPr>
                        <a:t> </a:t>
                      </a:r>
                    </a:p>
                    <a:p>
                      <a:pPr marL="0" marR="0">
                        <a:spcBef>
                          <a:spcPts val="0"/>
                        </a:spcBef>
                        <a:spcAft>
                          <a:spcPts val="0"/>
                        </a:spcAft>
                      </a:pPr>
                      <a:r>
                        <a:rPr lang="en-US" sz="1200" baseline="0" dirty="0">
                          <a:solidFill>
                            <a:srgbClr val="000000"/>
                          </a:solidFill>
                          <a:effectLst/>
                          <a:latin typeface="+mn-lt"/>
                          <a:ea typeface="Times New Roman"/>
                        </a:rPr>
                        <a:t>Combined total of nearly 50,700 job openings </a:t>
                      </a:r>
                    </a:p>
                  </a:txBody>
                  <a:tcPr marL="52409" marR="52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Rectangle 1"/>
          <p:cNvSpPr/>
          <p:nvPr/>
        </p:nvSpPr>
        <p:spPr>
          <a:xfrm>
            <a:off x="457200" y="5791200"/>
            <a:ext cx="8001000" cy="492443"/>
          </a:xfrm>
          <a:prstGeom prst="rect">
            <a:avLst/>
          </a:prstGeom>
        </p:spPr>
        <p:txBody>
          <a:bodyPr wrap="square">
            <a:spAutoFit/>
          </a:bodyPr>
          <a:lstStyle/>
          <a:p>
            <a:r>
              <a:rPr lang="en-US" sz="1300" dirty="0" smtClean="0"/>
              <a:t>“Proteus </a:t>
            </a:r>
            <a:r>
              <a:rPr lang="en-US" sz="1300" dirty="0"/>
              <a:t>will utilize current data to assure those industries projected to have openings are prioritized and that our education services are parallel to the needs of both, potential employers and workers</a:t>
            </a:r>
            <a:r>
              <a:rPr lang="en-US" sz="1300" dirty="0" smtClean="0"/>
              <a:t>.”</a:t>
            </a:r>
            <a:endParaRPr lang="en-US" sz="1300" dirty="0"/>
          </a:p>
        </p:txBody>
      </p:sp>
    </p:spTree>
    <p:extLst>
      <p:ext uri="{BB962C8B-B14F-4D97-AF65-F5344CB8AC3E}">
        <p14:creationId xmlns:p14="http://schemas.microsoft.com/office/powerpoint/2010/main" val="39468512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Audience Poll</a:t>
            </a:r>
            <a:endParaRPr lang="en-US" dirty="0"/>
          </a:p>
        </p:txBody>
      </p:sp>
      <p:graphicFrame>
        <p:nvGraphicFramePr>
          <p:cNvPr id="10" name="Diagram 9"/>
          <p:cNvGraphicFramePr/>
          <p:nvPr>
            <p:extLst>
              <p:ext uri="{D42A27DB-BD31-4B8C-83A1-F6EECF244321}">
                <p14:modId xmlns:p14="http://schemas.microsoft.com/office/powerpoint/2010/main" val="2797188352"/>
              </p:ext>
            </p:extLst>
          </p:nvPr>
        </p:nvGraphicFramePr>
        <p:xfrm>
          <a:off x="304800" y="1219200"/>
          <a:ext cx="83820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01723B91-CE10-4F20-890A-0852E2246859}" type="slidenum">
              <a:rPr lang="en-US" smtClean="0"/>
              <a:pPr/>
              <a:t>56</a:t>
            </a:fld>
            <a:endParaRPr lang="en-US"/>
          </a:p>
        </p:txBody>
      </p:sp>
      <p:sp>
        <p:nvSpPr>
          <p:cNvPr id="4" name="Footer Placeholder 3"/>
          <p:cNvSpPr>
            <a:spLocks noGrp="1"/>
          </p:cNvSpPr>
          <p:nvPr>
            <p:ph type="ftr" sz="quarter" idx="11"/>
          </p:nvPr>
        </p:nvSpPr>
        <p:spPr/>
        <p:txBody>
          <a:bodyPr/>
          <a:lstStyle/>
          <a:p>
            <a:r>
              <a:rPr lang="en-US" smtClean="0"/>
              <a:t>#</a:t>
            </a:r>
            <a:endParaRPr lang="en-US"/>
          </a:p>
        </p:txBody>
      </p:sp>
    </p:spTree>
    <p:extLst>
      <p:ext uri="{BB962C8B-B14F-4D97-AF65-F5344CB8AC3E}">
        <p14:creationId xmlns:p14="http://schemas.microsoft.com/office/powerpoint/2010/main" val="1402019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Please enter your questions </a:t>
            </a:r>
            <a:r>
              <a:rPr lang="en-US" dirty="0" smtClean="0"/>
              <a:t>in </a:t>
            </a:r>
            <a:r>
              <a:rPr lang="en-US" dirty="0"/>
              <a:t>the Chat Room!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7475" y="1771650"/>
            <a:ext cx="3810000" cy="3790950"/>
          </a:xfrm>
          <a:prstGeom prst="rect">
            <a:avLst/>
          </a:prstGeom>
          <a:effectLst>
            <a:reflection blurRad="6350" stA="50000" endA="275" endPos="40000" dist="101600" dir="5400000" sy="-100000" algn="bl" rotWithShape="0"/>
          </a:effectLst>
        </p:spPr>
      </p:pic>
      <p:sp>
        <p:nvSpPr>
          <p:cNvPr id="3" name="Slide Number Placeholder 2"/>
          <p:cNvSpPr>
            <a:spLocks noGrp="1"/>
          </p:cNvSpPr>
          <p:nvPr>
            <p:ph type="sldNum" sz="quarter" idx="12"/>
          </p:nvPr>
        </p:nvSpPr>
        <p:spPr/>
        <p:txBody>
          <a:bodyPr/>
          <a:lstStyle/>
          <a:p>
            <a:fld id="{01723B91-CE10-4F20-890A-0852E2246859}" type="slidenum">
              <a:rPr lang="en-US" smtClean="0"/>
              <a:pPr/>
              <a:t>57</a:t>
            </a:fld>
            <a:endParaRPr lang="en-US"/>
          </a:p>
        </p:txBody>
      </p:sp>
      <p:sp>
        <p:nvSpPr>
          <p:cNvPr id="4" name="Footer Placeholder 3"/>
          <p:cNvSpPr>
            <a:spLocks noGrp="1"/>
          </p:cNvSpPr>
          <p:nvPr>
            <p:ph type="ftr" sz="quarter" idx="11"/>
          </p:nvPr>
        </p:nvSpPr>
        <p:spPr/>
        <p:txBody>
          <a:bodyPr/>
          <a:lstStyle/>
          <a:p>
            <a:r>
              <a:rPr lang="en-US" smtClean="0"/>
              <a:t>#</a:t>
            </a:r>
            <a:endParaRPr lang="en-US"/>
          </a:p>
        </p:txBody>
      </p:sp>
    </p:spTree>
    <p:extLst>
      <p:ext uri="{BB962C8B-B14F-4D97-AF65-F5344CB8AC3E}">
        <p14:creationId xmlns:p14="http://schemas.microsoft.com/office/powerpoint/2010/main" val="281940691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Speakers’ Contact Information</a:t>
            </a:r>
            <a:endParaRPr lang="en-US" dirty="0"/>
          </a:p>
        </p:txBody>
      </p:sp>
      <p:sp>
        <p:nvSpPr>
          <p:cNvPr id="5" name="Rounded Rectangle 4"/>
          <p:cNvSpPr/>
          <p:nvPr/>
        </p:nvSpPr>
        <p:spPr>
          <a:xfrm>
            <a:off x="152400" y="1371600"/>
            <a:ext cx="5334000" cy="16291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smtClean="0">
              <a:solidFill>
                <a:srgbClr val="C00000"/>
              </a:solidFill>
              <a:latin typeface="Tahoma" pitchFamily="34" charset="0"/>
            </a:endParaRPr>
          </a:p>
          <a:p>
            <a:r>
              <a:rPr lang="en-US" sz="1600" dirty="0" smtClean="0">
                <a:solidFill>
                  <a:srgbClr val="C00000"/>
                </a:solidFill>
                <a:latin typeface="Tahoma" pitchFamily="34" charset="0"/>
              </a:rPr>
              <a:t>Speaker:	Frank Gallo</a:t>
            </a:r>
          </a:p>
          <a:p>
            <a:r>
              <a:rPr lang="en-US" sz="1600" dirty="0" smtClean="0">
                <a:solidFill>
                  <a:srgbClr val="C00000"/>
                </a:solidFill>
                <a:latin typeface="Tahoma" pitchFamily="34" charset="0"/>
              </a:rPr>
              <a:t>Title: Workforce Analyst</a:t>
            </a:r>
          </a:p>
          <a:p>
            <a:r>
              <a:rPr lang="en-US" sz="1600" dirty="0" smtClean="0">
                <a:solidFill>
                  <a:srgbClr val="C00000"/>
                </a:solidFill>
                <a:latin typeface="Tahoma" pitchFamily="34" charset="0"/>
              </a:rPr>
              <a:t>Organization: US Department of Labor, Employment and Training Administration </a:t>
            </a:r>
          </a:p>
          <a:p>
            <a:r>
              <a:rPr lang="en-US" sz="1600" dirty="0" smtClean="0">
                <a:solidFill>
                  <a:srgbClr val="C00000"/>
                </a:solidFill>
                <a:latin typeface="Tahoma" pitchFamily="34" charset="0"/>
              </a:rPr>
              <a:t>Email:</a:t>
            </a:r>
            <a:r>
              <a:rPr lang="en-US" sz="1600" dirty="0">
                <a:solidFill>
                  <a:srgbClr val="C00000"/>
                </a:solidFill>
                <a:latin typeface="Tahoma" pitchFamily="34" charset="0"/>
              </a:rPr>
              <a:t> </a:t>
            </a:r>
            <a:r>
              <a:rPr lang="en-US" sz="1600" dirty="0">
                <a:hlinkClick r:id="rId3"/>
              </a:rPr>
              <a:t>gallo.frank@dol.gov</a:t>
            </a:r>
            <a:r>
              <a:rPr lang="en-US" sz="1600" dirty="0"/>
              <a:t> </a:t>
            </a:r>
            <a:endParaRPr lang="en-US" sz="1600" dirty="0" smtClean="0">
              <a:solidFill>
                <a:srgbClr val="C00000"/>
              </a:solidFill>
              <a:latin typeface="Tahoma" pitchFamily="34" charset="0"/>
            </a:endParaRPr>
          </a:p>
          <a:p>
            <a:r>
              <a:rPr lang="en-US" sz="1600" dirty="0" smtClean="0">
                <a:solidFill>
                  <a:srgbClr val="C00000"/>
                </a:solidFill>
                <a:latin typeface="Tahoma" pitchFamily="34" charset="0"/>
              </a:rPr>
              <a:t>Telephone: </a:t>
            </a:r>
            <a:r>
              <a:rPr lang="en-US" sz="1600" dirty="0">
                <a:solidFill>
                  <a:srgbClr val="C00000"/>
                </a:solidFill>
                <a:latin typeface="Tahoma" pitchFamily="34" charset="0"/>
              </a:rPr>
              <a:t> </a:t>
            </a:r>
            <a:r>
              <a:rPr lang="en-US" sz="1600" dirty="0" smtClean="0">
                <a:solidFill>
                  <a:srgbClr val="C00000"/>
                </a:solidFill>
              </a:rPr>
              <a:t>202-693-3755</a:t>
            </a:r>
            <a:endParaRPr lang="en-US" sz="1600" dirty="0" smtClean="0">
              <a:solidFill>
                <a:srgbClr val="C00000"/>
              </a:solidFill>
              <a:latin typeface="Tahoma" pitchFamily="34" charset="0"/>
            </a:endParaRPr>
          </a:p>
          <a:p>
            <a:endParaRPr lang="en-US" sz="1600" dirty="0" smtClean="0">
              <a:solidFill>
                <a:srgbClr val="C00000"/>
              </a:solidFill>
              <a:latin typeface="Tahoma" pitchFamily="34" charset="0"/>
            </a:endParaRPr>
          </a:p>
        </p:txBody>
      </p:sp>
      <p:sp>
        <p:nvSpPr>
          <p:cNvPr id="6" name="Rounded Rectangle 5"/>
          <p:cNvSpPr/>
          <p:nvPr/>
        </p:nvSpPr>
        <p:spPr>
          <a:xfrm>
            <a:off x="152400" y="3171428"/>
            <a:ext cx="5358114" cy="14767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smtClean="0">
              <a:solidFill>
                <a:srgbClr val="C00000"/>
              </a:solidFill>
              <a:latin typeface="Tahoma" pitchFamily="34" charset="0"/>
            </a:endParaRPr>
          </a:p>
          <a:p>
            <a:r>
              <a:rPr lang="en-US" sz="1600" dirty="0" smtClean="0">
                <a:solidFill>
                  <a:srgbClr val="C00000"/>
                </a:solidFill>
                <a:latin typeface="Tahoma" pitchFamily="34" charset="0"/>
              </a:rPr>
              <a:t>Speaker: Anthony Dais</a:t>
            </a:r>
          </a:p>
          <a:p>
            <a:r>
              <a:rPr lang="en-US" sz="1600" dirty="0" smtClean="0">
                <a:solidFill>
                  <a:srgbClr val="C00000"/>
                </a:solidFill>
                <a:latin typeface="Tahoma" pitchFamily="34" charset="0"/>
              </a:rPr>
              <a:t>Title: Labor Market Information Team Leader</a:t>
            </a:r>
          </a:p>
          <a:p>
            <a:r>
              <a:rPr lang="en-US" sz="1600" dirty="0" smtClean="0">
                <a:solidFill>
                  <a:srgbClr val="C00000"/>
                </a:solidFill>
                <a:latin typeface="Tahoma" pitchFamily="34" charset="0"/>
              </a:rPr>
              <a:t>Organization: US Department of Labor, Employment and Training Administration</a:t>
            </a:r>
          </a:p>
          <a:p>
            <a:r>
              <a:rPr lang="en-US" sz="1600" dirty="0" err="1" smtClean="0">
                <a:solidFill>
                  <a:srgbClr val="C00000"/>
                </a:solidFill>
                <a:latin typeface="Tahoma" pitchFamily="34" charset="0"/>
              </a:rPr>
              <a:t>Email:</a:t>
            </a:r>
            <a:r>
              <a:rPr lang="en-US" sz="1600" dirty="0" err="1">
                <a:hlinkClick r:id="rId4"/>
              </a:rPr>
              <a:t>dais.anthony@dol.gov</a:t>
            </a:r>
            <a:r>
              <a:rPr lang="en-US" sz="1600" dirty="0"/>
              <a:t> </a:t>
            </a:r>
            <a:endParaRPr lang="en-US" sz="1600" dirty="0" smtClean="0">
              <a:solidFill>
                <a:srgbClr val="C00000"/>
              </a:solidFill>
              <a:latin typeface="Tahoma" pitchFamily="34" charset="0"/>
            </a:endParaRPr>
          </a:p>
          <a:p>
            <a:r>
              <a:rPr lang="en-US" sz="1600" dirty="0" smtClean="0">
                <a:solidFill>
                  <a:srgbClr val="C00000"/>
                </a:solidFill>
                <a:latin typeface="Tahoma" pitchFamily="34" charset="0"/>
              </a:rPr>
              <a:t>Telephone: </a:t>
            </a:r>
            <a:r>
              <a:rPr lang="en-US" sz="1600" dirty="0">
                <a:solidFill>
                  <a:srgbClr val="FF0000"/>
                </a:solidFill>
              </a:rPr>
              <a:t>202-693-2784</a:t>
            </a:r>
            <a:endParaRPr lang="en-US" sz="1600" dirty="0" smtClean="0">
              <a:solidFill>
                <a:srgbClr val="C00000"/>
              </a:solidFill>
              <a:latin typeface="Tahoma" pitchFamily="34" charset="0"/>
            </a:endParaRPr>
          </a:p>
          <a:p>
            <a:endParaRPr lang="en-US" sz="1600" dirty="0" smtClean="0">
              <a:solidFill>
                <a:srgbClr val="C00000"/>
              </a:solidFill>
              <a:latin typeface="Tahoma" pitchFamily="34" charset="0"/>
            </a:endParaRPr>
          </a:p>
        </p:txBody>
      </p:sp>
      <p:sp>
        <p:nvSpPr>
          <p:cNvPr id="3" name="Slide Number Placeholder 2"/>
          <p:cNvSpPr>
            <a:spLocks noGrp="1"/>
          </p:cNvSpPr>
          <p:nvPr>
            <p:ph type="sldNum" sz="quarter" idx="12"/>
          </p:nvPr>
        </p:nvSpPr>
        <p:spPr/>
        <p:txBody>
          <a:bodyPr/>
          <a:lstStyle/>
          <a:p>
            <a:fld id="{01723B91-CE10-4F20-890A-0852E2246859}" type="slidenum">
              <a:rPr lang="en-US" smtClean="0"/>
              <a:pPr/>
              <a:t>58</a:t>
            </a:fld>
            <a:endParaRPr lang="en-US"/>
          </a:p>
        </p:txBody>
      </p:sp>
      <p:sp>
        <p:nvSpPr>
          <p:cNvPr id="7" name="Footer Placeholder 6"/>
          <p:cNvSpPr>
            <a:spLocks noGrp="1"/>
          </p:cNvSpPr>
          <p:nvPr>
            <p:ph type="ftr" sz="quarter" idx="11"/>
          </p:nvPr>
        </p:nvSpPr>
        <p:spPr/>
        <p:txBody>
          <a:bodyPr/>
          <a:lstStyle/>
          <a:p>
            <a:r>
              <a:rPr lang="en-US" smtClean="0"/>
              <a:t>#</a:t>
            </a:r>
            <a:endParaRPr lang="en-US"/>
          </a:p>
        </p:txBody>
      </p:sp>
      <p:sp>
        <p:nvSpPr>
          <p:cNvPr id="10" name="Rounded Rectangle 9"/>
          <p:cNvSpPr/>
          <p:nvPr/>
        </p:nvSpPr>
        <p:spPr>
          <a:xfrm>
            <a:off x="152400" y="4847828"/>
            <a:ext cx="5358114" cy="14767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rgbClr val="C00000"/>
                </a:solidFill>
                <a:latin typeface="Tahoma" pitchFamily="34" charset="0"/>
              </a:rPr>
              <a:t>Speaker:  Dan Ramirez</a:t>
            </a:r>
            <a:endParaRPr lang="en-US" sz="1600" dirty="0">
              <a:solidFill>
                <a:srgbClr val="C00000"/>
              </a:solidFill>
              <a:latin typeface="Tahoma" pitchFamily="34" charset="0"/>
            </a:endParaRPr>
          </a:p>
          <a:p>
            <a:r>
              <a:rPr lang="en-US" sz="1600" dirty="0" smtClean="0">
                <a:solidFill>
                  <a:srgbClr val="C00000"/>
                </a:solidFill>
                <a:latin typeface="Tahoma" pitchFamily="34" charset="0"/>
              </a:rPr>
              <a:t>Title: Area Manager</a:t>
            </a:r>
            <a:endParaRPr lang="en-US" sz="1600" dirty="0">
              <a:solidFill>
                <a:srgbClr val="C00000"/>
              </a:solidFill>
              <a:latin typeface="Tahoma" pitchFamily="34" charset="0"/>
            </a:endParaRPr>
          </a:p>
          <a:p>
            <a:r>
              <a:rPr lang="en-US" sz="1600" dirty="0" smtClean="0">
                <a:solidFill>
                  <a:srgbClr val="C00000"/>
                </a:solidFill>
                <a:latin typeface="Tahoma" pitchFamily="34" charset="0"/>
              </a:rPr>
              <a:t>Organization: Proteus, Inc.</a:t>
            </a:r>
            <a:endParaRPr lang="en-US" sz="1600" dirty="0">
              <a:solidFill>
                <a:srgbClr val="C00000"/>
              </a:solidFill>
              <a:latin typeface="Tahoma" pitchFamily="34" charset="0"/>
            </a:endParaRPr>
          </a:p>
          <a:p>
            <a:r>
              <a:rPr lang="en-US" sz="1600" dirty="0" smtClean="0">
                <a:solidFill>
                  <a:srgbClr val="C00000"/>
                </a:solidFill>
                <a:latin typeface="Tahoma" pitchFamily="34" charset="0"/>
              </a:rPr>
              <a:t>Email: </a:t>
            </a:r>
            <a:r>
              <a:rPr lang="en-US" sz="1600" dirty="0" smtClean="0">
                <a:solidFill>
                  <a:srgbClr val="C00000"/>
                </a:solidFill>
                <a:latin typeface="Tahoma" pitchFamily="34" charset="0"/>
                <a:hlinkClick r:id="rId5"/>
              </a:rPr>
              <a:t>danr@proteusinc.org</a:t>
            </a:r>
            <a:r>
              <a:rPr lang="en-US" sz="1600" dirty="0" smtClean="0">
                <a:solidFill>
                  <a:srgbClr val="C00000"/>
                </a:solidFill>
                <a:latin typeface="Tahoma" pitchFamily="34" charset="0"/>
              </a:rPr>
              <a:t> </a:t>
            </a:r>
          </a:p>
          <a:p>
            <a:r>
              <a:rPr lang="en-US" sz="1600" dirty="0" smtClean="0">
                <a:solidFill>
                  <a:srgbClr val="C00000"/>
                </a:solidFill>
                <a:latin typeface="Tahoma" pitchFamily="34" charset="0"/>
              </a:rPr>
              <a:t>Telephone: 559-627-0100</a:t>
            </a:r>
            <a:endParaRPr lang="en-US" sz="1600" dirty="0">
              <a:solidFill>
                <a:srgbClr val="C00000"/>
              </a:solidFill>
              <a:latin typeface="Tahoma" pitchFamily="34" charset="0"/>
            </a:endParaRPr>
          </a:p>
        </p:txBody>
      </p:sp>
      <p:pic>
        <p:nvPicPr>
          <p:cNvPr id="5123" name="Picture 3" descr="C:\Users\mlamb\AppData\Local\Microsoft\Windows\Temporary Internet Files\Content.IE5\6LU72YX7\MP900438672[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3600" y="2133600"/>
            <a:ext cx="2819400" cy="2438400"/>
          </a:xfrm>
          <a:prstGeom prst="roundRect">
            <a:avLst>
              <a:gd name="adj" fmla="val 8594"/>
            </a:avLst>
          </a:prstGeom>
          <a:solidFill>
            <a:srgbClr val="FFFFFF">
              <a:shade val="85000"/>
            </a:srgbClr>
          </a:solidFill>
          <a:ln>
            <a:noFill/>
          </a:ln>
          <a:effectLst>
            <a:reflection blurRad="6350" stA="50000" endA="275" endPos="40000" dist="101600" dir="5400000" sy="-100000" algn="bl" rotWithShape="0"/>
          </a:effectLst>
          <a:extLst/>
        </p:spPr>
      </p:pic>
    </p:spTree>
    <p:extLst>
      <p:ext uri="{BB962C8B-B14F-4D97-AF65-F5344CB8AC3E}">
        <p14:creationId xmlns:p14="http://schemas.microsoft.com/office/powerpoint/2010/main" val="239609596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1367" y="1600200"/>
            <a:ext cx="7620000" cy="4525963"/>
          </a:xfrm>
        </p:spPr>
        <p:txBody>
          <a:bodyPr>
            <a:normAutofit/>
          </a:bodyPr>
          <a:lstStyle/>
          <a:p>
            <a:pPr marL="0" indent="0" algn="ctr">
              <a:buNone/>
            </a:pPr>
            <a:endParaRPr lang="en-US" dirty="0" smtClean="0"/>
          </a:p>
          <a:p>
            <a:pPr marL="0" indent="0" algn="ctr">
              <a:buNone/>
            </a:pPr>
            <a:endParaRPr lang="en-US" dirty="0"/>
          </a:p>
          <a:p>
            <a:pPr marL="0" indent="0" algn="ctr">
              <a:buNone/>
            </a:pPr>
            <a:r>
              <a:rPr lang="en-US" sz="5400" b="1" i="1" dirty="0" smtClean="0">
                <a:solidFill>
                  <a:srgbClr val="FF0000"/>
                </a:solidFill>
                <a:effectLst>
                  <a:outerShdw blurRad="38100" dist="38100" dir="2700000" algn="tl">
                    <a:srgbClr val="000000">
                      <a:alpha val="43137"/>
                    </a:srgbClr>
                  </a:outerShdw>
                </a:effectLst>
                <a:latin typeface="Comic Sans MS" pitchFamily="66" charset="0"/>
              </a:rPr>
              <a:t>Thank You!</a:t>
            </a:r>
          </a:p>
          <a:p>
            <a:pPr marL="0" indent="0" algn="ctr">
              <a:buNone/>
            </a:pPr>
            <a:endParaRPr lang="en-US" sz="2400" dirty="0" smtClean="0">
              <a:effectLst>
                <a:outerShdw blurRad="38100" dist="38100" dir="2700000" algn="tl">
                  <a:srgbClr val="000000">
                    <a:alpha val="43137"/>
                  </a:srgbClr>
                </a:outerShdw>
              </a:effectLst>
            </a:endParaRPr>
          </a:p>
          <a:p>
            <a:pPr marL="0" indent="0" algn="ctr">
              <a:buNone/>
            </a:pPr>
            <a:endParaRPr lang="en-US" sz="2400" dirty="0" smtClean="0">
              <a:effectLst>
                <a:outerShdw blurRad="38100" dist="38100" dir="2700000" algn="tl">
                  <a:srgbClr val="000000">
                    <a:alpha val="43137"/>
                  </a:srgbClr>
                </a:outerShdw>
              </a:effectLst>
            </a:endParaRPr>
          </a:p>
          <a:p>
            <a:pPr marL="0" indent="0" algn="ctr">
              <a:spcAft>
                <a:spcPts val="0"/>
              </a:spcAft>
              <a:buNone/>
            </a:pPr>
            <a:r>
              <a:rPr lang="en-US" sz="2400" dirty="0" smtClean="0"/>
              <a:t>Find resources for workforce system success at:</a:t>
            </a:r>
          </a:p>
          <a:p>
            <a:pPr marL="0" indent="0" algn="ctr">
              <a:spcAft>
                <a:spcPts val="0"/>
              </a:spcAft>
              <a:buNone/>
            </a:pPr>
            <a:r>
              <a:rPr lang="en-US" sz="2400" dirty="0" smtClean="0"/>
              <a:t>www.workforce3one.org</a:t>
            </a:r>
            <a:endParaRPr lang="en-US" sz="2400" dirty="0"/>
          </a:p>
        </p:txBody>
      </p:sp>
      <p:sp>
        <p:nvSpPr>
          <p:cNvPr id="2" name="Slide Number Placeholder 1"/>
          <p:cNvSpPr>
            <a:spLocks noGrp="1"/>
          </p:cNvSpPr>
          <p:nvPr>
            <p:ph type="sldNum" sz="quarter" idx="12"/>
          </p:nvPr>
        </p:nvSpPr>
        <p:spPr/>
        <p:txBody>
          <a:bodyPr/>
          <a:lstStyle/>
          <a:p>
            <a:fld id="{01723B91-CE10-4F20-890A-0852E2246859}" type="slidenum">
              <a:rPr lang="en-US" smtClean="0"/>
              <a:pPr/>
              <a:t>59</a:t>
            </a:fld>
            <a:endParaRPr lang="en-US"/>
          </a:p>
        </p:txBody>
      </p:sp>
      <p:sp>
        <p:nvSpPr>
          <p:cNvPr id="4" name="Footer Placeholder 3"/>
          <p:cNvSpPr>
            <a:spLocks noGrp="1"/>
          </p:cNvSpPr>
          <p:nvPr>
            <p:ph type="ftr" sz="quarter" idx="11"/>
          </p:nvPr>
        </p:nvSpPr>
        <p:spPr/>
        <p:txBody>
          <a:bodyPr/>
          <a:lstStyle/>
          <a:p>
            <a:r>
              <a:rPr lang="en-US" dirty="0" smtClean="0"/>
              <a:t>#</a:t>
            </a:r>
            <a:endParaRPr lang="en-US" dirty="0"/>
          </a:p>
        </p:txBody>
      </p:sp>
    </p:spTree>
    <p:extLst>
      <p:ext uri="{BB962C8B-B14F-4D97-AF65-F5344CB8AC3E}">
        <p14:creationId xmlns:p14="http://schemas.microsoft.com/office/powerpoint/2010/main" val="15617950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Moderator/Presenters</a:t>
            </a:r>
            <a:endParaRPr lang="en-US" dirty="0"/>
          </a:p>
        </p:txBody>
      </p:sp>
      <p:sp>
        <p:nvSpPr>
          <p:cNvPr id="7" name="Content Placeholder 2"/>
          <p:cNvSpPr txBox="1">
            <a:spLocks/>
          </p:cNvSpPr>
          <p:nvPr/>
        </p:nvSpPr>
        <p:spPr>
          <a:xfrm>
            <a:off x="152399" y="1143000"/>
            <a:ext cx="6324601" cy="1143000"/>
          </a:xfrm>
          <a:prstGeom prst="rect">
            <a:avLst/>
          </a:prstGeom>
          <a:solidFill>
            <a:schemeClr val="bg1">
              <a:lumMod val="75000"/>
              <a:alpha val="85000"/>
            </a:schemeClr>
          </a:solidFill>
        </p:spPr>
        <p:txBody>
          <a:bodyPr vert="horz" lIns="91440" tIns="45720" rIns="91440" bIns="45720" rtlCol="0">
            <a:normAutofit fontScale="92500"/>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400"/>
              </a:spcBef>
              <a:spcAft>
                <a:spcPts val="400"/>
              </a:spcAft>
              <a:buFont typeface="Arial" pitchFamily="34" charset="0"/>
              <a:buNone/>
            </a:pPr>
            <a:r>
              <a:rPr lang="en-US" sz="2200" b="1" dirty="0" smtClean="0"/>
              <a:t>Moderator: Amy Young</a:t>
            </a:r>
          </a:p>
          <a:p>
            <a:pPr marL="0" indent="0">
              <a:spcBef>
                <a:spcPts val="400"/>
              </a:spcBef>
              <a:spcAft>
                <a:spcPts val="400"/>
              </a:spcAft>
              <a:buNone/>
            </a:pPr>
            <a:r>
              <a:rPr lang="en-US" sz="1700" dirty="0" smtClean="0"/>
              <a:t>Unit Chief, Specialty National Programs</a:t>
            </a:r>
          </a:p>
          <a:p>
            <a:pPr marL="0" indent="0">
              <a:spcBef>
                <a:spcPts val="400"/>
              </a:spcBef>
              <a:spcAft>
                <a:spcPts val="400"/>
              </a:spcAft>
              <a:buNone/>
            </a:pPr>
            <a:r>
              <a:rPr lang="en-US" sz="1700" dirty="0" smtClean="0"/>
              <a:t>U.S. Department of Labor, Employment &amp;Training Administration </a:t>
            </a:r>
            <a:endParaRPr lang="en-US" sz="1700" dirty="0"/>
          </a:p>
        </p:txBody>
      </p:sp>
      <p:sp>
        <p:nvSpPr>
          <p:cNvPr id="9" name="Content Placeholder 2"/>
          <p:cNvSpPr txBox="1">
            <a:spLocks/>
          </p:cNvSpPr>
          <p:nvPr/>
        </p:nvSpPr>
        <p:spPr>
          <a:xfrm>
            <a:off x="685800" y="2438401"/>
            <a:ext cx="6248400" cy="1143000"/>
          </a:xfrm>
          <a:prstGeom prst="rect">
            <a:avLst/>
          </a:prstGeom>
          <a:solidFill>
            <a:schemeClr val="bg1">
              <a:lumMod val="75000"/>
              <a:alpha val="85000"/>
            </a:schemeClr>
          </a:solidFill>
        </p:spPr>
        <p:txBody>
          <a:bodyPr vert="horz" lIns="91440" tIns="45720" rIns="91440" bIns="45720" rtlCol="0">
            <a:normAutofit/>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400"/>
              </a:spcBef>
              <a:spcAft>
                <a:spcPts val="400"/>
              </a:spcAft>
              <a:buNone/>
            </a:pPr>
            <a:r>
              <a:rPr lang="en-US" sz="2000" b="1" dirty="0" smtClean="0"/>
              <a:t>Presenter:  Anthony Dais</a:t>
            </a:r>
          </a:p>
          <a:p>
            <a:pPr marL="0" indent="0">
              <a:spcBef>
                <a:spcPts val="400"/>
              </a:spcBef>
              <a:spcAft>
                <a:spcPts val="400"/>
              </a:spcAft>
              <a:buNone/>
            </a:pPr>
            <a:r>
              <a:rPr lang="en-US" sz="1600" dirty="0" smtClean="0"/>
              <a:t>Labor Market Information Team Leader</a:t>
            </a:r>
          </a:p>
          <a:p>
            <a:pPr marL="0" indent="0">
              <a:spcBef>
                <a:spcPts val="400"/>
              </a:spcBef>
              <a:spcAft>
                <a:spcPts val="400"/>
              </a:spcAft>
              <a:buNone/>
            </a:pPr>
            <a:r>
              <a:rPr lang="en-US" sz="1600" dirty="0" smtClean="0"/>
              <a:t>U.S. Department of Labor, Employment &amp; Training Administration</a:t>
            </a:r>
            <a:endParaRPr lang="en-US" sz="1600"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6</a:t>
            </a:fld>
            <a:endParaRPr lang="en-US"/>
          </a:p>
        </p:txBody>
      </p:sp>
      <p:sp>
        <p:nvSpPr>
          <p:cNvPr id="6" name="Footer Placeholder 5"/>
          <p:cNvSpPr>
            <a:spLocks noGrp="1"/>
          </p:cNvSpPr>
          <p:nvPr>
            <p:ph type="ftr" sz="quarter" idx="11"/>
          </p:nvPr>
        </p:nvSpPr>
        <p:spPr/>
        <p:txBody>
          <a:bodyPr/>
          <a:lstStyle/>
          <a:p>
            <a:r>
              <a:rPr lang="en-US" smtClean="0"/>
              <a:t>#</a:t>
            </a:r>
            <a:endParaRPr lang="en-US"/>
          </a:p>
        </p:txBody>
      </p:sp>
      <p:sp>
        <p:nvSpPr>
          <p:cNvPr id="10" name="Content Placeholder 2"/>
          <p:cNvSpPr txBox="1">
            <a:spLocks/>
          </p:cNvSpPr>
          <p:nvPr/>
        </p:nvSpPr>
        <p:spPr>
          <a:xfrm>
            <a:off x="1219200" y="3733800"/>
            <a:ext cx="6324600" cy="1215851"/>
          </a:xfrm>
          <a:prstGeom prst="rect">
            <a:avLst/>
          </a:prstGeom>
          <a:solidFill>
            <a:schemeClr val="bg1">
              <a:lumMod val="75000"/>
              <a:alpha val="85000"/>
            </a:schemeClr>
          </a:solidFill>
        </p:spPr>
        <p:txBody>
          <a:bodyPr vert="horz" lIns="91440" tIns="45720" rIns="91440" bIns="45720" rtlCol="0">
            <a:normAutofit/>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400"/>
              </a:spcBef>
              <a:spcAft>
                <a:spcPts val="400"/>
              </a:spcAft>
              <a:buNone/>
            </a:pPr>
            <a:r>
              <a:rPr lang="en-US" sz="2000" b="1" dirty="0" smtClean="0"/>
              <a:t>Presenter:  </a:t>
            </a:r>
            <a:r>
              <a:rPr lang="en-US" sz="2000" b="1" dirty="0"/>
              <a:t>Frank </a:t>
            </a:r>
            <a:r>
              <a:rPr lang="en-US" sz="2000" b="1" dirty="0" smtClean="0"/>
              <a:t>Gallo</a:t>
            </a:r>
          </a:p>
          <a:p>
            <a:pPr marL="0" indent="0">
              <a:spcBef>
                <a:spcPts val="400"/>
              </a:spcBef>
              <a:spcAft>
                <a:spcPts val="400"/>
              </a:spcAft>
              <a:buNone/>
            </a:pPr>
            <a:r>
              <a:rPr lang="en-US" sz="1600" dirty="0"/>
              <a:t>Workforce </a:t>
            </a:r>
            <a:r>
              <a:rPr lang="en-US" sz="1600" dirty="0" smtClean="0"/>
              <a:t>Analyst</a:t>
            </a:r>
            <a:endParaRPr lang="en-US" sz="1600" b="1" dirty="0" smtClean="0"/>
          </a:p>
          <a:p>
            <a:pPr marL="0" indent="0">
              <a:spcBef>
                <a:spcPts val="400"/>
              </a:spcBef>
              <a:spcAft>
                <a:spcPts val="400"/>
              </a:spcAft>
              <a:buNone/>
            </a:pPr>
            <a:r>
              <a:rPr lang="en-US" sz="1600" dirty="0" smtClean="0"/>
              <a:t>U.S. Department of Labor, Employment &amp; Training Administration</a:t>
            </a:r>
            <a:endParaRPr lang="en-US" sz="1600" dirty="0"/>
          </a:p>
        </p:txBody>
      </p:sp>
      <p:sp>
        <p:nvSpPr>
          <p:cNvPr id="11" name="Content Placeholder 2"/>
          <p:cNvSpPr txBox="1">
            <a:spLocks/>
          </p:cNvSpPr>
          <p:nvPr/>
        </p:nvSpPr>
        <p:spPr>
          <a:xfrm>
            <a:off x="1981200" y="5105400"/>
            <a:ext cx="6172200" cy="1215851"/>
          </a:xfrm>
          <a:prstGeom prst="rect">
            <a:avLst/>
          </a:prstGeom>
          <a:solidFill>
            <a:schemeClr val="bg1">
              <a:lumMod val="75000"/>
              <a:alpha val="85000"/>
            </a:schemeClr>
          </a:solidFill>
        </p:spPr>
        <p:txBody>
          <a:bodyPr vert="horz" lIns="91440" tIns="45720" rIns="91440" bIns="45720" rtlCol="0">
            <a:normAutofit/>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400"/>
              </a:spcBef>
              <a:spcAft>
                <a:spcPts val="400"/>
              </a:spcAft>
              <a:buNone/>
            </a:pPr>
            <a:r>
              <a:rPr lang="en-US" sz="2000" b="1" dirty="0" smtClean="0"/>
              <a:t>Presenter:   </a:t>
            </a:r>
            <a:r>
              <a:rPr lang="en-US" sz="2000" b="1" dirty="0"/>
              <a:t>Daniel </a:t>
            </a:r>
            <a:r>
              <a:rPr lang="en-US" sz="2000" b="1" dirty="0" smtClean="0"/>
              <a:t>Ramirez</a:t>
            </a:r>
          </a:p>
          <a:p>
            <a:pPr marL="0" indent="0">
              <a:spcBef>
                <a:spcPts val="400"/>
              </a:spcBef>
              <a:spcAft>
                <a:spcPts val="400"/>
              </a:spcAft>
              <a:buNone/>
            </a:pPr>
            <a:r>
              <a:rPr lang="en-US" sz="1600" dirty="0"/>
              <a:t>Area </a:t>
            </a:r>
            <a:r>
              <a:rPr lang="en-US" sz="1600" dirty="0" smtClean="0"/>
              <a:t>Manager</a:t>
            </a:r>
            <a:endParaRPr lang="en-US" sz="1600" b="1" dirty="0" smtClean="0"/>
          </a:p>
          <a:p>
            <a:pPr marL="0" indent="0">
              <a:spcBef>
                <a:spcPts val="400"/>
              </a:spcBef>
              <a:spcAft>
                <a:spcPts val="400"/>
              </a:spcAft>
              <a:buNone/>
            </a:pPr>
            <a:r>
              <a:rPr lang="en-US" sz="1600" smtClean="0"/>
              <a:t>Proteus, Inc.</a:t>
            </a:r>
            <a:endParaRPr lang="en-US" sz="1600" dirty="0"/>
          </a:p>
        </p:txBody>
      </p:sp>
    </p:spTree>
    <p:extLst>
      <p:ext uri="{BB962C8B-B14F-4D97-AF65-F5344CB8AC3E}">
        <p14:creationId xmlns:p14="http://schemas.microsoft.com/office/powerpoint/2010/main" val="20971415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Autofit/>
          </a:bodyPr>
          <a:lstStyle/>
          <a:p>
            <a:r>
              <a:rPr lang="en-US" sz="3600" dirty="0" smtClean="0"/>
              <a:t>  LMI Presentation Outline </a:t>
            </a:r>
            <a:endParaRPr lang="en-US" sz="3600" dirty="0"/>
          </a:p>
        </p:txBody>
      </p:sp>
      <p:sp>
        <p:nvSpPr>
          <p:cNvPr id="3" name="Content Placeholder 2"/>
          <p:cNvSpPr>
            <a:spLocks noGrp="1"/>
          </p:cNvSpPr>
          <p:nvPr>
            <p:ph idx="1"/>
          </p:nvPr>
        </p:nvSpPr>
        <p:spPr>
          <a:xfrm>
            <a:off x="23091" y="533400"/>
            <a:ext cx="1663700" cy="533399"/>
          </a:xfrm>
          <a:solidFill>
            <a:schemeClr val="bg1"/>
          </a:solidFill>
          <a:ln w="12700">
            <a:solidFill>
              <a:srgbClr val="FF0000"/>
            </a:solidFill>
          </a:ln>
        </p:spPr>
        <p:txBody>
          <a:bodyPr>
            <a:normAutofit fontScale="62500" lnSpcReduction="20000"/>
          </a:bodyPr>
          <a:lstStyle/>
          <a:p>
            <a:pPr marL="0" indent="0">
              <a:buNone/>
            </a:pPr>
            <a:r>
              <a:rPr lang="en-US" sz="2200" dirty="0" smtClean="0"/>
              <a:t>1. What’s LMI, and who produces it?</a:t>
            </a:r>
            <a:endParaRPr lang="en-US" sz="2200" dirty="0"/>
          </a:p>
        </p:txBody>
      </p:sp>
      <p:sp>
        <p:nvSpPr>
          <p:cNvPr id="4" name="Footer Placeholder 3"/>
          <p:cNvSpPr>
            <a:spLocks noGrp="1"/>
          </p:cNvSpPr>
          <p:nvPr>
            <p:ph type="ftr" sz="quarter" idx="11"/>
          </p:nvPr>
        </p:nvSpPr>
        <p:spPr/>
        <p:txBody>
          <a:bodyPr/>
          <a:lstStyle/>
          <a:p>
            <a:r>
              <a:rPr lang="en-US" smtClean="0">
                <a:solidFill>
                  <a:prstClr val="white"/>
                </a:solidFill>
              </a:rPr>
              <a:t>#</a:t>
            </a:r>
            <a:endParaRPr lang="en-US">
              <a:solidFill>
                <a:prstClr val="white"/>
              </a:solidFill>
            </a:endParaRPr>
          </a:p>
        </p:txBody>
      </p:sp>
      <p:sp>
        <p:nvSpPr>
          <p:cNvPr id="5" name="Slide Number Placeholder 4"/>
          <p:cNvSpPr>
            <a:spLocks noGrp="1"/>
          </p:cNvSpPr>
          <p:nvPr>
            <p:ph type="sldNum" sz="quarter" idx="12"/>
          </p:nvPr>
        </p:nvSpPr>
        <p:spPr/>
        <p:txBody>
          <a:bodyPr/>
          <a:lstStyle/>
          <a:p>
            <a:fld id="{01723B91-CE10-4F20-890A-0852E2246859}" type="slidenum">
              <a:rPr lang="en-US" smtClean="0">
                <a:solidFill>
                  <a:prstClr val="black"/>
                </a:solidFill>
              </a:rPr>
              <a:pPr/>
              <a:t>7</a:t>
            </a:fld>
            <a:endParaRPr lang="en-US" dirty="0">
              <a:solidFill>
                <a:prstClr val="black"/>
              </a:solidFill>
            </a:endParaRPr>
          </a:p>
        </p:txBody>
      </p:sp>
      <p:sp>
        <p:nvSpPr>
          <p:cNvPr id="8" name="Content Placeholder 2"/>
          <p:cNvSpPr txBox="1">
            <a:spLocks/>
          </p:cNvSpPr>
          <p:nvPr/>
        </p:nvSpPr>
        <p:spPr>
          <a:xfrm>
            <a:off x="927097" y="1143000"/>
            <a:ext cx="1978860" cy="761999"/>
          </a:xfrm>
          <a:prstGeom prst="rect">
            <a:avLst/>
          </a:prstGeom>
          <a:solidFill>
            <a:schemeClr val="bg1"/>
          </a:solidFill>
          <a:ln w="19050">
            <a:solidFill>
              <a:srgbClr val="00B050"/>
            </a:solidFill>
          </a:ln>
        </p:spPr>
        <p:txBody>
          <a:bodyPr vert="horz" lIns="91440" tIns="45720" rIns="91440" bIns="45720" rtlCol="0">
            <a:noAutofit/>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50" dirty="0" smtClean="0">
                <a:solidFill>
                  <a:srgbClr val="1F497D"/>
                </a:solidFill>
              </a:rPr>
              <a:t>2. Avoiding mistakes, &amp; understanding key terms </a:t>
            </a:r>
            <a:endParaRPr lang="en-US" sz="1450" dirty="0">
              <a:solidFill>
                <a:srgbClr val="1F497D"/>
              </a:solidFill>
            </a:endParaRPr>
          </a:p>
        </p:txBody>
      </p:sp>
      <p:sp>
        <p:nvSpPr>
          <p:cNvPr id="9" name="Content Placeholder 2"/>
          <p:cNvSpPr txBox="1">
            <a:spLocks/>
          </p:cNvSpPr>
          <p:nvPr/>
        </p:nvSpPr>
        <p:spPr>
          <a:xfrm>
            <a:off x="1916527" y="1992744"/>
            <a:ext cx="1806894" cy="526473"/>
          </a:xfrm>
          <a:prstGeom prst="rect">
            <a:avLst/>
          </a:prstGeom>
          <a:solidFill>
            <a:srgbClr val="FFFF99"/>
          </a:solidFill>
          <a:ln w="19050">
            <a:solidFill>
              <a:srgbClr val="7030A0"/>
            </a:solidFill>
          </a:ln>
        </p:spPr>
        <p:txBody>
          <a:bodyPr vert="horz" lIns="91440" tIns="45720" rIns="91440" bIns="45720" rtlCol="0">
            <a:noAutofit/>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500" dirty="0" smtClean="0">
                <a:solidFill>
                  <a:srgbClr val="1F497D"/>
                </a:solidFill>
              </a:rPr>
              <a:t>3. Best sources for state &amp; local LMI</a:t>
            </a:r>
            <a:endParaRPr lang="en-US" sz="1500" dirty="0">
              <a:solidFill>
                <a:srgbClr val="1F497D"/>
              </a:solidFill>
            </a:endParaRPr>
          </a:p>
        </p:txBody>
      </p:sp>
      <p:sp>
        <p:nvSpPr>
          <p:cNvPr id="10" name="Content Placeholder 2"/>
          <p:cNvSpPr txBox="1">
            <a:spLocks/>
          </p:cNvSpPr>
          <p:nvPr/>
        </p:nvSpPr>
        <p:spPr>
          <a:xfrm>
            <a:off x="2970034" y="2606391"/>
            <a:ext cx="1524000" cy="669636"/>
          </a:xfrm>
          <a:prstGeom prst="rect">
            <a:avLst/>
          </a:prstGeom>
          <a:solidFill>
            <a:schemeClr val="bg1"/>
          </a:solidFill>
          <a:ln w="19050">
            <a:solidFill>
              <a:schemeClr val="accent2">
                <a:lumMod val="75000"/>
              </a:schemeClr>
            </a:solidFill>
          </a:ln>
        </p:spPr>
        <p:txBody>
          <a:bodyPr vert="horz" lIns="91440" tIns="45720" rIns="91440" bIns="45720" rtlCol="0">
            <a:noAutofit/>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1F497D"/>
                </a:solidFill>
              </a:rPr>
              <a:t>4. Best rural </a:t>
            </a:r>
            <a:r>
              <a:rPr lang="en-US" sz="1400" dirty="0">
                <a:solidFill>
                  <a:srgbClr val="1F497D"/>
                </a:solidFill>
              </a:rPr>
              <a:t>and </a:t>
            </a:r>
            <a:r>
              <a:rPr lang="en-US" sz="1400" dirty="0" smtClean="0">
                <a:solidFill>
                  <a:srgbClr val="1F497D"/>
                </a:solidFill>
              </a:rPr>
              <a:t>farmworker data sources </a:t>
            </a:r>
            <a:endParaRPr lang="en-US" sz="1400" dirty="0">
              <a:solidFill>
                <a:srgbClr val="1F497D"/>
              </a:solidFill>
            </a:endParaRPr>
          </a:p>
        </p:txBody>
      </p:sp>
      <p:sp>
        <p:nvSpPr>
          <p:cNvPr id="11" name="Rectangle 10"/>
          <p:cNvSpPr/>
          <p:nvPr/>
        </p:nvSpPr>
        <p:spPr>
          <a:xfrm>
            <a:off x="3732034" y="3364962"/>
            <a:ext cx="1487666" cy="830997"/>
          </a:xfrm>
          <a:prstGeom prst="rect">
            <a:avLst/>
          </a:prstGeom>
          <a:solidFill>
            <a:srgbClr val="FFCCFF"/>
          </a:solidFill>
          <a:ln w="19050">
            <a:solidFill>
              <a:srgbClr val="FF0000"/>
            </a:solidFill>
          </a:ln>
        </p:spPr>
        <p:txBody>
          <a:bodyPr wrap="square">
            <a:spAutoFit/>
          </a:bodyPr>
          <a:lstStyle/>
          <a:p>
            <a:r>
              <a:rPr lang="en-US" sz="1600" b="1" dirty="0" smtClean="0">
                <a:solidFill>
                  <a:prstClr val="black"/>
                </a:solidFill>
              </a:rPr>
              <a:t>5. Which jobs are growing, which aren’t?</a:t>
            </a:r>
            <a:endParaRPr lang="en-US" sz="1600" b="1" dirty="0">
              <a:solidFill>
                <a:prstClr val="black"/>
              </a:solidFill>
            </a:endParaRPr>
          </a:p>
        </p:txBody>
      </p:sp>
      <p:sp>
        <p:nvSpPr>
          <p:cNvPr id="12" name="Rectangle 11"/>
          <p:cNvSpPr/>
          <p:nvPr/>
        </p:nvSpPr>
        <p:spPr>
          <a:xfrm>
            <a:off x="542636" y="3318796"/>
            <a:ext cx="1326574" cy="307777"/>
          </a:xfrm>
          <a:prstGeom prst="rect">
            <a:avLst/>
          </a:prstGeom>
          <a:ln>
            <a:solidFill>
              <a:schemeClr val="tx1"/>
            </a:solidFill>
          </a:ln>
        </p:spPr>
        <p:txBody>
          <a:bodyPr wrap="square">
            <a:spAutoFit/>
          </a:bodyPr>
          <a:lstStyle/>
          <a:p>
            <a:r>
              <a:rPr lang="en-US" sz="1400" dirty="0" smtClean="0">
                <a:solidFill>
                  <a:prstClr val="black"/>
                </a:solidFill>
                <a:latin typeface="Arial" pitchFamily="34" charset="0"/>
                <a:cs typeface="Arial" pitchFamily="34" charset="0"/>
              </a:rPr>
              <a:t>Employment</a:t>
            </a:r>
            <a:r>
              <a:rPr lang="en-US" sz="1400" dirty="0" smtClean="0">
                <a:solidFill>
                  <a:prstClr val="black"/>
                </a:solidFill>
              </a:rPr>
              <a:t>  </a:t>
            </a:r>
            <a:endParaRPr lang="en-US" sz="1400" dirty="0">
              <a:solidFill>
                <a:prstClr val="black"/>
              </a:solidFill>
            </a:endParaRPr>
          </a:p>
        </p:txBody>
      </p:sp>
      <p:sp>
        <p:nvSpPr>
          <p:cNvPr id="13" name="Rectangle 12"/>
          <p:cNvSpPr/>
          <p:nvPr/>
        </p:nvSpPr>
        <p:spPr>
          <a:xfrm>
            <a:off x="542636" y="3626573"/>
            <a:ext cx="1326574" cy="307777"/>
          </a:xfrm>
          <a:prstGeom prst="rect">
            <a:avLst/>
          </a:prstGeom>
          <a:ln>
            <a:solidFill>
              <a:schemeClr val="tx1"/>
            </a:solidFill>
          </a:ln>
        </p:spPr>
        <p:txBody>
          <a:bodyPr wrap="square">
            <a:spAutoFit/>
          </a:bodyPr>
          <a:lstStyle/>
          <a:p>
            <a:r>
              <a:rPr lang="en-US" sz="1400" dirty="0" smtClean="0">
                <a:solidFill>
                  <a:prstClr val="black"/>
                </a:solidFill>
                <a:latin typeface="Arial" pitchFamily="34" charset="0"/>
                <a:cs typeface="Arial" pitchFamily="34" charset="0"/>
              </a:rPr>
              <a:t>Job vacancies  </a:t>
            </a:r>
            <a:endParaRPr lang="en-US" sz="1400" dirty="0">
              <a:solidFill>
                <a:prstClr val="black"/>
              </a:solidFill>
              <a:latin typeface="Arial" pitchFamily="34" charset="0"/>
              <a:cs typeface="Arial" pitchFamily="34" charset="0"/>
            </a:endParaRPr>
          </a:p>
        </p:txBody>
      </p:sp>
      <p:sp>
        <p:nvSpPr>
          <p:cNvPr id="14" name="Rectangle 13"/>
          <p:cNvSpPr/>
          <p:nvPr/>
        </p:nvSpPr>
        <p:spPr>
          <a:xfrm>
            <a:off x="547254" y="3943338"/>
            <a:ext cx="1326574" cy="307777"/>
          </a:xfrm>
          <a:prstGeom prst="rect">
            <a:avLst/>
          </a:prstGeom>
          <a:ln>
            <a:solidFill>
              <a:schemeClr val="tx1"/>
            </a:solidFill>
          </a:ln>
        </p:spPr>
        <p:txBody>
          <a:bodyPr wrap="square">
            <a:spAutoFit/>
          </a:bodyPr>
          <a:lstStyle/>
          <a:p>
            <a:r>
              <a:rPr lang="en-US" sz="1400" dirty="0" smtClean="0">
                <a:solidFill>
                  <a:prstClr val="black"/>
                </a:solidFill>
                <a:latin typeface="Arial" pitchFamily="34" charset="0"/>
                <a:cs typeface="Arial" pitchFamily="34" charset="0"/>
              </a:rPr>
              <a:t>Projections </a:t>
            </a:r>
            <a:endParaRPr lang="en-US" sz="1400" dirty="0">
              <a:solidFill>
                <a:prstClr val="black"/>
              </a:solidFill>
              <a:latin typeface="Arial" pitchFamily="34" charset="0"/>
              <a:cs typeface="Arial" pitchFamily="34" charset="0"/>
            </a:endParaRPr>
          </a:p>
        </p:txBody>
      </p:sp>
      <p:sp>
        <p:nvSpPr>
          <p:cNvPr id="15" name="Right Arrow 14"/>
          <p:cNvSpPr/>
          <p:nvPr/>
        </p:nvSpPr>
        <p:spPr>
          <a:xfrm rot="10800000">
            <a:off x="2051047" y="3642291"/>
            <a:ext cx="1443182" cy="226551"/>
          </a:xfrm>
          <a:prstGeom prst="rightArrow">
            <a:avLst/>
          </a:prstGeom>
          <a:solidFill>
            <a:srgbClr val="FF000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Content Placeholder 2"/>
          <p:cNvSpPr txBox="1">
            <a:spLocks/>
          </p:cNvSpPr>
          <p:nvPr/>
        </p:nvSpPr>
        <p:spPr>
          <a:xfrm>
            <a:off x="4441853" y="4343400"/>
            <a:ext cx="2077667" cy="533400"/>
          </a:xfrm>
          <a:prstGeom prst="rect">
            <a:avLst/>
          </a:prstGeom>
          <a:solidFill>
            <a:schemeClr val="bg1"/>
          </a:solidFill>
          <a:ln w="38100">
            <a:solidFill>
              <a:srgbClr val="FFFF00"/>
            </a:solidFill>
          </a:ln>
        </p:spPr>
        <p:txBody>
          <a:bodyPr vert="horz" lIns="91440" tIns="45720" rIns="91440" bIns="45720" rtlCol="0">
            <a:noAutofit/>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500" dirty="0" smtClean="0">
                <a:solidFill>
                  <a:srgbClr val="1F497D"/>
                </a:solidFill>
              </a:rPr>
              <a:t>6. Which growing jobs are “good” jobs? </a:t>
            </a:r>
            <a:endParaRPr lang="en-US" sz="1500" dirty="0">
              <a:solidFill>
                <a:srgbClr val="1F497D"/>
              </a:solidFill>
            </a:endParaRPr>
          </a:p>
        </p:txBody>
      </p:sp>
      <p:sp>
        <p:nvSpPr>
          <p:cNvPr id="17" name="Content Placeholder 2"/>
          <p:cNvSpPr txBox="1">
            <a:spLocks/>
          </p:cNvSpPr>
          <p:nvPr/>
        </p:nvSpPr>
        <p:spPr>
          <a:xfrm>
            <a:off x="5343556" y="5085998"/>
            <a:ext cx="2428843" cy="526473"/>
          </a:xfrm>
          <a:prstGeom prst="rect">
            <a:avLst/>
          </a:prstGeom>
          <a:solidFill>
            <a:schemeClr val="accent1">
              <a:lumMod val="20000"/>
              <a:lumOff val="80000"/>
            </a:schemeClr>
          </a:solidFill>
          <a:ln w="19050">
            <a:solidFill>
              <a:schemeClr val="tx2"/>
            </a:solidFill>
          </a:ln>
        </p:spPr>
        <p:txBody>
          <a:bodyPr vert="horz" lIns="91440" tIns="45720" rIns="91440" bIns="45720" rtlCol="0">
            <a:noAutofit/>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b="1" dirty="0" smtClean="0">
                <a:solidFill>
                  <a:srgbClr val="FF0000"/>
                </a:solidFill>
              </a:rPr>
              <a:t>7. How much education and training are required?</a:t>
            </a:r>
            <a:endParaRPr lang="en-US" sz="1400" b="1" dirty="0">
              <a:solidFill>
                <a:srgbClr val="FF0000"/>
              </a:solidFill>
            </a:endParaRPr>
          </a:p>
        </p:txBody>
      </p:sp>
      <p:sp>
        <p:nvSpPr>
          <p:cNvPr id="18" name="Content Placeholder 2"/>
          <p:cNvSpPr txBox="1">
            <a:spLocks/>
          </p:cNvSpPr>
          <p:nvPr/>
        </p:nvSpPr>
        <p:spPr>
          <a:xfrm>
            <a:off x="6971988" y="2812999"/>
            <a:ext cx="990600" cy="266700"/>
          </a:xfrm>
          <a:prstGeom prst="rect">
            <a:avLst/>
          </a:prstGeom>
          <a:solidFill>
            <a:schemeClr val="bg1"/>
          </a:solidFill>
          <a:ln w="3175">
            <a:solidFill>
              <a:schemeClr val="tx1"/>
            </a:solidFill>
          </a:ln>
        </p:spPr>
        <p:txBody>
          <a:bodyPr vert="horz" lIns="91440" tIns="45720" rIns="91440" bIns="45720" rtlCol="0">
            <a:noAutofit/>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prstClr val="black"/>
                </a:solidFill>
              </a:rPr>
              <a:t>Pay</a:t>
            </a:r>
            <a:endParaRPr lang="en-US" sz="1400" dirty="0">
              <a:solidFill>
                <a:prstClr val="black"/>
              </a:solidFill>
            </a:endParaRPr>
          </a:p>
        </p:txBody>
      </p:sp>
      <p:sp>
        <p:nvSpPr>
          <p:cNvPr id="19" name="Content Placeholder 2"/>
          <p:cNvSpPr txBox="1">
            <a:spLocks/>
          </p:cNvSpPr>
          <p:nvPr/>
        </p:nvSpPr>
        <p:spPr>
          <a:xfrm>
            <a:off x="6971988" y="3079699"/>
            <a:ext cx="990600" cy="266700"/>
          </a:xfrm>
          <a:prstGeom prst="rect">
            <a:avLst/>
          </a:prstGeom>
          <a:solidFill>
            <a:schemeClr val="bg1"/>
          </a:solidFill>
          <a:ln w="3175">
            <a:solidFill>
              <a:schemeClr val="tx1"/>
            </a:solidFill>
          </a:ln>
        </p:spPr>
        <p:txBody>
          <a:bodyPr vert="horz" lIns="91440" tIns="45720" rIns="91440" bIns="45720" rtlCol="0">
            <a:noAutofit/>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prstClr val="black"/>
                </a:solidFill>
              </a:rPr>
              <a:t>Benefits</a:t>
            </a:r>
            <a:r>
              <a:rPr lang="en-US" sz="1400" dirty="0" smtClean="0">
                <a:solidFill>
                  <a:srgbClr val="1F497D"/>
                </a:solidFill>
              </a:rPr>
              <a:t> </a:t>
            </a:r>
            <a:endParaRPr lang="en-US" sz="1400" dirty="0">
              <a:solidFill>
                <a:srgbClr val="1F497D"/>
              </a:solidFill>
            </a:endParaRPr>
          </a:p>
        </p:txBody>
      </p:sp>
      <p:sp>
        <p:nvSpPr>
          <p:cNvPr id="20" name="Content Placeholder 2"/>
          <p:cNvSpPr txBox="1">
            <a:spLocks/>
          </p:cNvSpPr>
          <p:nvPr/>
        </p:nvSpPr>
        <p:spPr>
          <a:xfrm>
            <a:off x="6971988" y="3347887"/>
            <a:ext cx="990600" cy="266700"/>
          </a:xfrm>
          <a:prstGeom prst="rect">
            <a:avLst/>
          </a:prstGeom>
          <a:solidFill>
            <a:schemeClr val="bg1"/>
          </a:solidFill>
          <a:ln w="3175">
            <a:solidFill>
              <a:schemeClr val="tx1"/>
            </a:solidFill>
          </a:ln>
        </p:spPr>
        <p:txBody>
          <a:bodyPr vert="horz" lIns="91440" tIns="45720" rIns="91440" bIns="45720" rtlCol="0">
            <a:noAutofit/>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prstClr val="black"/>
                </a:solidFill>
              </a:rPr>
              <a:t>Layoffs</a:t>
            </a:r>
            <a:r>
              <a:rPr lang="en-US" sz="1400" dirty="0" smtClean="0">
                <a:solidFill>
                  <a:srgbClr val="1F497D"/>
                </a:solidFill>
              </a:rPr>
              <a:t> </a:t>
            </a:r>
            <a:endParaRPr lang="en-US" sz="1400" dirty="0">
              <a:solidFill>
                <a:srgbClr val="1F497D"/>
              </a:solidFill>
            </a:endParaRPr>
          </a:p>
        </p:txBody>
      </p:sp>
      <p:sp>
        <p:nvSpPr>
          <p:cNvPr id="21" name="Content Placeholder 2"/>
          <p:cNvSpPr txBox="1">
            <a:spLocks/>
          </p:cNvSpPr>
          <p:nvPr/>
        </p:nvSpPr>
        <p:spPr>
          <a:xfrm>
            <a:off x="6971988" y="3871880"/>
            <a:ext cx="990600" cy="266700"/>
          </a:xfrm>
          <a:prstGeom prst="rect">
            <a:avLst/>
          </a:prstGeom>
          <a:solidFill>
            <a:schemeClr val="bg1"/>
          </a:solidFill>
          <a:ln w="3175">
            <a:solidFill>
              <a:schemeClr val="tx1"/>
            </a:solidFill>
          </a:ln>
        </p:spPr>
        <p:txBody>
          <a:bodyPr vert="horz" lIns="91440" tIns="45720" rIns="91440" bIns="45720" rtlCol="0">
            <a:noAutofit/>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prstClr val="black"/>
                </a:solidFill>
              </a:rPr>
              <a:t>Safety </a:t>
            </a:r>
            <a:r>
              <a:rPr lang="en-US" sz="1400" dirty="0" smtClean="0">
                <a:solidFill>
                  <a:srgbClr val="1F497D"/>
                </a:solidFill>
              </a:rPr>
              <a:t> </a:t>
            </a:r>
            <a:endParaRPr lang="en-US" sz="1400" dirty="0">
              <a:solidFill>
                <a:srgbClr val="1F497D"/>
              </a:solidFill>
            </a:endParaRPr>
          </a:p>
        </p:txBody>
      </p:sp>
      <p:sp>
        <p:nvSpPr>
          <p:cNvPr id="22" name="Content Placeholder 2"/>
          <p:cNvSpPr txBox="1">
            <a:spLocks/>
          </p:cNvSpPr>
          <p:nvPr/>
        </p:nvSpPr>
        <p:spPr>
          <a:xfrm>
            <a:off x="6971988" y="3618733"/>
            <a:ext cx="990600" cy="266700"/>
          </a:xfrm>
          <a:prstGeom prst="rect">
            <a:avLst/>
          </a:prstGeom>
          <a:solidFill>
            <a:schemeClr val="bg1"/>
          </a:solidFill>
          <a:ln w="3175">
            <a:solidFill>
              <a:schemeClr val="tx1"/>
            </a:solidFill>
          </a:ln>
        </p:spPr>
        <p:txBody>
          <a:bodyPr vert="horz" lIns="91440" tIns="45720" rIns="91440" bIns="45720" rtlCol="0">
            <a:noAutofit/>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prstClr val="black"/>
                </a:solidFill>
              </a:rPr>
              <a:t>Hours </a:t>
            </a:r>
            <a:r>
              <a:rPr lang="en-US" sz="1400" dirty="0" smtClean="0">
                <a:solidFill>
                  <a:srgbClr val="1F497D"/>
                </a:solidFill>
              </a:rPr>
              <a:t> </a:t>
            </a:r>
            <a:endParaRPr lang="en-US" sz="1400" dirty="0">
              <a:solidFill>
                <a:srgbClr val="1F497D"/>
              </a:solidFill>
            </a:endParaRPr>
          </a:p>
        </p:txBody>
      </p:sp>
      <p:sp>
        <p:nvSpPr>
          <p:cNvPr id="23" name="Right Arrow 22"/>
          <p:cNvSpPr/>
          <p:nvPr/>
        </p:nvSpPr>
        <p:spPr>
          <a:xfrm rot="18783047">
            <a:off x="6089436" y="3736471"/>
            <a:ext cx="891050" cy="231961"/>
          </a:xfrm>
          <a:prstGeom prst="rightArrow">
            <a:avLst/>
          </a:prstGeom>
          <a:solidFill>
            <a:srgbClr val="FF000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p:nvSpPr>
        <p:spPr>
          <a:xfrm>
            <a:off x="6519521" y="5736032"/>
            <a:ext cx="2209800" cy="646331"/>
          </a:xfrm>
          <a:prstGeom prst="rect">
            <a:avLst/>
          </a:prstGeom>
          <a:solidFill>
            <a:schemeClr val="accent2">
              <a:lumMod val="40000"/>
              <a:lumOff val="60000"/>
            </a:schemeClr>
          </a:solidFill>
          <a:ln w="28575">
            <a:solidFill>
              <a:srgbClr val="FF0000"/>
            </a:solidFill>
          </a:ln>
        </p:spPr>
        <p:txBody>
          <a:bodyPr wrap="square">
            <a:spAutoFit/>
          </a:bodyPr>
          <a:lstStyle/>
          <a:p>
            <a:pPr algn="ctr"/>
            <a:r>
              <a:rPr lang="en-US" b="1" dirty="0" smtClean="0">
                <a:solidFill>
                  <a:srgbClr val="1F497D"/>
                </a:solidFill>
              </a:rPr>
              <a:t>8. KEY E-TOOLS TO FIND DATA &amp; INFO</a:t>
            </a:r>
            <a:r>
              <a:rPr lang="en-US" b="1" dirty="0" smtClean="0">
                <a:solidFill>
                  <a:prstClr val="black"/>
                </a:solidFill>
              </a:rPr>
              <a:t> </a:t>
            </a:r>
            <a:endParaRPr lang="en-US" b="1" dirty="0">
              <a:solidFill>
                <a:prstClr val="black"/>
              </a:solidFill>
            </a:endParaRPr>
          </a:p>
        </p:txBody>
      </p:sp>
      <p:sp>
        <p:nvSpPr>
          <p:cNvPr id="25" name="Content Placeholder 2"/>
          <p:cNvSpPr txBox="1">
            <a:spLocks/>
          </p:cNvSpPr>
          <p:nvPr/>
        </p:nvSpPr>
        <p:spPr>
          <a:xfrm>
            <a:off x="1084693" y="5357316"/>
            <a:ext cx="2802082" cy="266700"/>
          </a:xfrm>
          <a:prstGeom prst="rect">
            <a:avLst/>
          </a:prstGeom>
          <a:solidFill>
            <a:schemeClr val="bg1"/>
          </a:solidFill>
          <a:ln w="3175">
            <a:solidFill>
              <a:schemeClr val="tx1"/>
            </a:solidFill>
          </a:ln>
        </p:spPr>
        <p:txBody>
          <a:bodyPr vert="horz" lIns="91440" tIns="45720" rIns="91440" bIns="45720" rtlCol="0">
            <a:noAutofit/>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i="1" dirty="0" smtClean="0">
                <a:solidFill>
                  <a:prstClr val="black"/>
                </a:solidFill>
              </a:rPr>
              <a:t>my Skills, my Future </a:t>
            </a:r>
            <a:endParaRPr lang="en-US" sz="1400" i="1" dirty="0">
              <a:solidFill>
                <a:prstClr val="black"/>
              </a:solidFill>
            </a:endParaRPr>
          </a:p>
        </p:txBody>
      </p:sp>
      <p:sp>
        <p:nvSpPr>
          <p:cNvPr id="26" name="Content Placeholder 2"/>
          <p:cNvSpPr txBox="1">
            <a:spLocks/>
          </p:cNvSpPr>
          <p:nvPr/>
        </p:nvSpPr>
        <p:spPr>
          <a:xfrm>
            <a:off x="1084693" y="5624016"/>
            <a:ext cx="2802082" cy="266700"/>
          </a:xfrm>
          <a:prstGeom prst="rect">
            <a:avLst/>
          </a:prstGeom>
          <a:solidFill>
            <a:schemeClr val="bg1"/>
          </a:solidFill>
          <a:ln w="3175">
            <a:solidFill>
              <a:schemeClr val="tx1"/>
            </a:solidFill>
          </a:ln>
        </p:spPr>
        <p:txBody>
          <a:bodyPr vert="horz" lIns="91440" tIns="45720" rIns="91440" bIns="45720" rtlCol="0">
            <a:noAutofit/>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i="1" dirty="0" smtClean="0">
                <a:solidFill>
                  <a:prstClr val="black"/>
                </a:solidFill>
              </a:rPr>
              <a:t>My Next Move </a:t>
            </a:r>
            <a:endParaRPr lang="en-US" sz="1400" i="1" dirty="0">
              <a:solidFill>
                <a:srgbClr val="1F497D"/>
              </a:solidFill>
            </a:endParaRPr>
          </a:p>
        </p:txBody>
      </p:sp>
      <p:sp>
        <p:nvSpPr>
          <p:cNvPr id="27" name="Content Placeholder 2"/>
          <p:cNvSpPr txBox="1">
            <a:spLocks/>
          </p:cNvSpPr>
          <p:nvPr/>
        </p:nvSpPr>
        <p:spPr>
          <a:xfrm>
            <a:off x="1084693" y="5892204"/>
            <a:ext cx="2802082" cy="266700"/>
          </a:xfrm>
          <a:prstGeom prst="rect">
            <a:avLst/>
          </a:prstGeom>
          <a:solidFill>
            <a:schemeClr val="bg1"/>
          </a:solidFill>
          <a:ln w="9525">
            <a:solidFill>
              <a:schemeClr val="tx1"/>
            </a:solidFill>
          </a:ln>
        </p:spPr>
        <p:txBody>
          <a:bodyPr vert="horz" lIns="91440" tIns="45720" rIns="91440" bIns="45720" rtlCol="0">
            <a:noAutofit/>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i="1" dirty="0" smtClean="0">
                <a:solidFill>
                  <a:prstClr val="black"/>
                </a:solidFill>
              </a:rPr>
              <a:t>Occupational Outlook Handbook </a:t>
            </a:r>
            <a:endParaRPr lang="en-US" sz="1400" i="1" dirty="0">
              <a:solidFill>
                <a:srgbClr val="1F497D"/>
              </a:solidFill>
            </a:endParaRPr>
          </a:p>
        </p:txBody>
      </p:sp>
      <p:sp>
        <p:nvSpPr>
          <p:cNvPr id="28" name="Content Placeholder 2"/>
          <p:cNvSpPr txBox="1">
            <a:spLocks/>
          </p:cNvSpPr>
          <p:nvPr/>
        </p:nvSpPr>
        <p:spPr>
          <a:xfrm>
            <a:off x="1084693" y="6416197"/>
            <a:ext cx="2802082" cy="266700"/>
          </a:xfrm>
          <a:prstGeom prst="rect">
            <a:avLst/>
          </a:prstGeom>
          <a:solidFill>
            <a:schemeClr val="bg1"/>
          </a:solidFill>
          <a:ln w="3175">
            <a:solidFill>
              <a:schemeClr val="tx1"/>
            </a:solidFill>
          </a:ln>
        </p:spPr>
        <p:txBody>
          <a:bodyPr vert="horz" lIns="91440" tIns="45720" rIns="91440" bIns="45720" rtlCol="0">
            <a:noAutofit/>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prstClr val="black"/>
                </a:solidFill>
              </a:rPr>
              <a:t>US.jobs </a:t>
            </a:r>
            <a:r>
              <a:rPr lang="en-US" sz="1400" dirty="0" smtClean="0">
                <a:solidFill>
                  <a:srgbClr val="1F497D"/>
                </a:solidFill>
              </a:rPr>
              <a:t> </a:t>
            </a:r>
            <a:endParaRPr lang="en-US" sz="1400" dirty="0">
              <a:solidFill>
                <a:srgbClr val="1F497D"/>
              </a:solidFill>
            </a:endParaRPr>
          </a:p>
        </p:txBody>
      </p:sp>
      <p:sp>
        <p:nvSpPr>
          <p:cNvPr id="29" name="Content Placeholder 2"/>
          <p:cNvSpPr txBox="1">
            <a:spLocks/>
          </p:cNvSpPr>
          <p:nvPr/>
        </p:nvSpPr>
        <p:spPr>
          <a:xfrm>
            <a:off x="1084693" y="6163050"/>
            <a:ext cx="2802082" cy="266700"/>
          </a:xfrm>
          <a:prstGeom prst="rect">
            <a:avLst/>
          </a:prstGeom>
          <a:solidFill>
            <a:schemeClr val="bg1"/>
          </a:solidFill>
          <a:ln w="3175">
            <a:solidFill>
              <a:schemeClr val="tx1"/>
            </a:solidFill>
          </a:ln>
        </p:spPr>
        <p:txBody>
          <a:bodyPr vert="horz" lIns="91440" tIns="45720" rIns="91440" bIns="45720" rtlCol="0">
            <a:noAutofit/>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prstClr val="black"/>
                </a:solidFill>
              </a:rPr>
              <a:t>State-specific tools </a:t>
            </a:r>
            <a:r>
              <a:rPr lang="en-US" sz="1400" dirty="0" smtClean="0">
                <a:solidFill>
                  <a:srgbClr val="1F497D"/>
                </a:solidFill>
              </a:rPr>
              <a:t> </a:t>
            </a:r>
            <a:endParaRPr lang="en-US" sz="1400" dirty="0">
              <a:solidFill>
                <a:srgbClr val="1F497D"/>
              </a:solidFill>
            </a:endParaRPr>
          </a:p>
        </p:txBody>
      </p:sp>
      <p:sp>
        <p:nvSpPr>
          <p:cNvPr id="30" name="Right Arrow 29"/>
          <p:cNvSpPr/>
          <p:nvPr/>
        </p:nvSpPr>
        <p:spPr>
          <a:xfrm rot="10800000">
            <a:off x="4343400" y="5879246"/>
            <a:ext cx="1616074" cy="359901"/>
          </a:xfrm>
          <a:prstGeom prst="rightArrow">
            <a:avLst/>
          </a:prstGeom>
          <a:solidFill>
            <a:srgbClr val="FF000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740197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a:bodyPr>
          <a:lstStyle/>
          <a:p>
            <a:r>
              <a:rPr lang="en-US" sz="3200" dirty="0">
                <a:effectLst/>
              </a:rPr>
              <a:t>What Is LMI, and Who Produces </a:t>
            </a:r>
            <a:r>
              <a:rPr lang="en-US" sz="3200" dirty="0" smtClean="0">
                <a:effectLst/>
              </a:rPr>
              <a:t>It?</a:t>
            </a:r>
            <a:endParaRPr lang="en-US" sz="3200" dirty="0"/>
          </a:p>
        </p:txBody>
      </p:sp>
      <p:sp>
        <p:nvSpPr>
          <p:cNvPr id="3" name="Content Placeholder 2"/>
          <p:cNvSpPr>
            <a:spLocks noGrp="1"/>
          </p:cNvSpPr>
          <p:nvPr>
            <p:ph idx="1"/>
          </p:nvPr>
        </p:nvSpPr>
        <p:spPr>
          <a:xfrm>
            <a:off x="0" y="685800"/>
            <a:ext cx="9144000" cy="6172200"/>
          </a:xfrm>
          <a:solidFill>
            <a:schemeClr val="bg1"/>
          </a:solidFill>
        </p:spPr>
        <p:txBody>
          <a:bodyPr>
            <a:normAutofit/>
          </a:bodyPr>
          <a:lstStyle/>
          <a:p>
            <a:pPr marL="514350" lvl="0" indent="-514350">
              <a:buFont typeface="+mj-lt"/>
              <a:buAutoNum type="arabicPeriod"/>
            </a:pPr>
            <a:endParaRPr lang="en-US" sz="100" dirty="0" smtClean="0">
              <a:solidFill>
                <a:srgbClr val="FF0000"/>
              </a:solidFill>
            </a:endParaRPr>
          </a:p>
          <a:p>
            <a:pPr marL="514350" lvl="0" indent="-514350">
              <a:spcBef>
                <a:spcPts val="0"/>
              </a:spcBef>
              <a:spcAft>
                <a:spcPts val="3600"/>
              </a:spcAft>
              <a:buFont typeface="+mj-lt"/>
              <a:buAutoNum type="arabicPeriod"/>
            </a:pPr>
            <a:r>
              <a:rPr lang="en-US" sz="2400" dirty="0" smtClean="0">
                <a:solidFill>
                  <a:srgbClr val="FF0000"/>
                </a:solidFill>
              </a:rPr>
              <a:t>Labor </a:t>
            </a:r>
            <a:r>
              <a:rPr lang="en-US" sz="2400" dirty="0">
                <a:solidFill>
                  <a:srgbClr val="FF0000"/>
                </a:solidFill>
              </a:rPr>
              <a:t>market information (LMI) </a:t>
            </a:r>
            <a:r>
              <a:rPr lang="en-US" sz="2400" dirty="0"/>
              <a:t>and </a:t>
            </a:r>
            <a:r>
              <a:rPr lang="en-US" sz="2400" dirty="0">
                <a:solidFill>
                  <a:srgbClr val="FF0000"/>
                </a:solidFill>
              </a:rPr>
              <a:t>workforce information</a:t>
            </a:r>
            <a:r>
              <a:rPr lang="en-US" sz="2400" dirty="0"/>
              <a:t> — roughly synonymous — are data and other information (such as job openings) about employment and unemployment, compensation, and education and skills. </a:t>
            </a:r>
          </a:p>
          <a:p>
            <a:pPr marL="514350" lvl="0" indent="-514350">
              <a:spcBef>
                <a:spcPts val="0"/>
              </a:spcBef>
              <a:spcAft>
                <a:spcPts val="1200"/>
              </a:spcAft>
              <a:buFont typeface="+mj-lt"/>
              <a:buAutoNum type="arabicPeriod"/>
            </a:pPr>
            <a:r>
              <a:rPr lang="en-US" sz="2400" dirty="0"/>
              <a:t>Almost all LMI is produced by a few government </a:t>
            </a:r>
            <a:r>
              <a:rPr lang="en-US" sz="2400" dirty="0" smtClean="0"/>
              <a:t>and </a:t>
            </a:r>
            <a:r>
              <a:rPr lang="en-US" sz="2400" dirty="0"/>
              <a:t>private sector entities.</a:t>
            </a:r>
          </a:p>
          <a:p>
            <a:pPr lvl="1">
              <a:spcBef>
                <a:spcPts val="0"/>
              </a:spcBef>
              <a:spcAft>
                <a:spcPts val="2400"/>
              </a:spcAft>
              <a:buFont typeface="Wingdings" pitchFamily="2" charset="2"/>
              <a:buChar char="Ø"/>
            </a:pPr>
            <a:r>
              <a:rPr lang="en-US" sz="2200" dirty="0"/>
              <a:t>At the </a:t>
            </a:r>
            <a:r>
              <a:rPr lang="en-US" sz="2200" dirty="0">
                <a:solidFill>
                  <a:srgbClr val="FF0000"/>
                </a:solidFill>
              </a:rPr>
              <a:t>Federal</a:t>
            </a:r>
            <a:r>
              <a:rPr lang="en-US" sz="2200" dirty="0"/>
              <a:t> level, principally the U.S. </a:t>
            </a:r>
            <a:r>
              <a:rPr lang="en-US" sz="2200" u="sng" dirty="0">
                <a:hlinkClick r:id="rId2"/>
              </a:rPr>
              <a:t>Bureau of Labor Statistics</a:t>
            </a:r>
            <a:r>
              <a:rPr lang="en-US" sz="2200" dirty="0"/>
              <a:t> (BLS); </a:t>
            </a:r>
            <a:r>
              <a:rPr lang="en-US" sz="2200" u="sng" dirty="0">
                <a:hlinkClick r:id="rId3"/>
              </a:rPr>
              <a:t>Census Bureau</a:t>
            </a:r>
            <a:r>
              <a:rPr lang="en-US" sz="2200" dirty="0"/>
              <a:t>; </a:t>
            </a:r>
            <a:r>
              <a:rPr lang="en-US" sz="2200" u="sng" dirty="0">
                <a:hlinkClick r:id="rId4"/>
              </a:rPr>
              <a:t>Employment and Training Administration</a:t>
            </a:r>
            <a:r>
              <a:rPr lang="en-US" sz="2200" dirty="0"/>
              <a:t>; and </a:t>
            </a:r>
            <a:r>
              <a:rPr lang="en-US" sz="2200" u="sng" dirty="0">
                <a:hlinkClick r:id="rId5"/>
              </a:rPr>
              <a:t>National Center for Education Statistics</a:t>
            </a:r>
            <a:r>
              <a:rPr lang="en-US" sz="2200" dirty="0"/>
              <a:t>.  </a:t>
            </a:r>
          </a:p>
          <a:p>
            <a:pPr lvl="1">
              <a:spcBef>
                <a:spcPts val="0"/>
              </a:spcBef>
              <a:spcAft>
                <a:spcPts val="2400"/>
              </a:spcAft>
              <a:buFont typeface="Wingdings" pitchFamily="2" charset="2"/>
              <a:buChar char="Ø"/>
            </a:pPr>
            <a:r>
              <a:rPr lang="en-US" sz="2200" dirty="0"/>
              <a:t>At the </a:t>
            </a:r>
            <a:r>
              <a:rPr lang="en-US" sz="2200" dirty="0">
                <a:solidFill>
                  <a:srgbClr val="FF0000"/>
                </a:solidFill>
              </a:rPr>
              <a:t>state</a:t>
            </a:r>
            <a:r>
              <a:rPr lang="en-US" sz="2200" dirty="0"/>
              <a:t>-level, </a:t>
            </a:r>
            <a:r>
              <a:rPr lang="en-US" sz="2200" u="sng" dirty="0" smtClean="0">
                <a:hlinkClick r:id="rId6"/>
              </a:rPr>
              <a:t>state LMI offices</a:t>
            </a:r>
            <a:r>
              <a:rPr lang="en-US" sz="2200" dirty="0" smtClean="0"/>
              <a:t>. </a:t>
            </a:r>
            <a:endParaRPr lang="en-US" sz="2200" dirty="0"/>
          </a:p>
          <a:p>
            <a:pPr lvl="1">
              <a:buFont typeface="Wingdings" pitchFamily="2" charset="2"/>
              <a:buChar char="Ø"/>
            </a:pPr>
            <a:r>
              <a:rPr lang="en-US" sz="2200" dirty="0"/>
              <a:t>In the </a:t>
            </a:r>
            <a:r>
              <a:rPr lang="en-US" sz="2200" dirty="0">
                <a:solidFill>
                  <a:srgbClr val="FF0000"/>
                </a:solidFill>
              </a:rPr>
              <a:t>private sector</a:t>
            </a:r>
            <a:r>
              <a:rPr lang="en-US" sz="2200" dirty="0"/>
              <a:t>, </a:t>
            </a:r>
            <a:r>
              <a:rPr lang="en-US" sz="2200" u="sng" dirty="0">
                <a:hlinkClick r:id="rId7"/>
              </a:rPr>
              <a:t>Help-Wanted OnLine</a:t>
            </a:r>
            <a:r>
              <a:rPr lang="en-US" sz="2200" dirty="0"/>
              <a:t> (HWOL) and other vendors that analyze online data or private databases.  </a:t>
            </a:r>
          </a:p>
          <a:p>
            <a:endParaRPr lang="en-US" sz="2800" dirty="0"/>
          </a:p>
        </p:txBody>
      </p:sp>
      <p:sp>
        <p:nvSpPr>
          <p:cNvPr id="4" name="Footer Placeholder 3"/>
          <p:cNvSpPr>
            <a:spLocks noGrp="1"/>
          </p:cNvSpPr>
          <p:nvPr>
            <p:ph type="ftr" sz="quarter" idx="11"/>
          </p:nvPr>
        </p:nvSpPr>
        <p:spPr/>
        <p:txBody>
          <a:bodyPr/>
          <a:lstStyle/>
          <a:p>
            <a:r>
              <a:rPr lang="en-US" smtClean="0">
                <a:solidFill>
                  <a:prstClr val="white"/>
                </a:solidFill>
              </a:rPr>
              <a:t>#</a:t>
            </a:r>
            <a:endParaRPr lang="en-US">
              <a:solidFill>
                <a:prstClr val="white"/>
              </a:solidFill>
            </a:endParaRPr>
          </a:p>
        </p:txBody>
      </p:sp>
      <p:sp>
        <p:nvSpPr>
          <p:cNvPr id="5" name="Slide Number Placeholder 4"/>
          <p:cNvSpPr>
            <a:spLocks noGrp="1"/>
          </p:cNvSpPr>
          <p:nvPr>
            <p:ph type="sldNum" sz="quarter" idx="12"/>
          </p:nvPr>
        </p:nvSpPr>
        <p:spPr/>
        <p:txBody>
          <a:bodyPr/>
          <a:lstStyle/>
          <a:p>
            <a:fld id="{01723B91-CE10-4F20-890A-0852E2246859}"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0797516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lstStyle/>
          <a:p>
            <a:r>
              <a:rPr lang="en-US" dirty="0" smtClean="0"/>
              <a:t>ETA, BLS, Census, and State LMI Web Sites</a:t>
            </a:r>
            <a:endParaRPr lang="en-US" dirty="0"/>
          </a:p>
        </p:txBody>
      </p:sp>
      <p:sp>
        <p:nvSpPr>
          <p:cNvPr id="4" name="Footer Placeholder 3"/>
          <p:cNvSpPr>
            <a:spLocks noGrp="1"/>
          </p:cNvSpPr>
          <p:nvPr>
            <p:ph type="ftr" sz="quarter" idx="11"/>
          </p:nvPr>
        </p:nvSpPr>
        <p:spPr/>
        <p:txBody>
          <a:bodyPr/>
          <a:lstStyle/>
          <a:p>
            <a:r>
              <a:rPr lang="en-US" smtClean="0">
                <a:solidFill>
                  <a:prstClr val="white"/>
                </a:solidFill>
              </a:rPr>
              <a:t>#</a:t>
            </a:r>
            <a:endParaRPr lang="en-US">
              <a:solidFill>
                <a:prstClr val="white"/>
              </a:solidFill>
            </a:endParaRPr>
          </a:p>
        </p:txBody>
      </p:sp>
      <p:sp>
        <p:nvSpPr>
          <p:cNvPr id="5" name="Slide Number Placeholder 4"/>
          <p:cNvSpPr>
            <a:spLocks noGrp="1"/>
          </p:cNvSpPr>
          <p:nvPr>
            <p:ph type="sldNum" sz="quarter" idx="12"/>
          </p:nvPr>
        </p:nvSpPr>
        <p:spPr/>
        <p:txBody>
          <a:bodyPr/>
          <a:lstStyle/>
          <a:p>
            <a:fld id="{01723B91-CE10-4F20-890A-0852E2246859}" type="slidenum">
              <a:rPr lang="en-US" smtClean="0">
                <a:solidFill>
                  <a:prstClr val="black"/>
                </a:solidFill>
              </a:rPr>
              <a:pPr/>
              <a:t>9</a:t>
            </a:fld>
            <a:endParaRPr lang="en-US" dirty="0">
              <a:solidFill>
                <a:prstClr val="black"/>
              </a:solidFill>
            </a:endParaRPr>
          </a:p>
        </p:txBody>
      </p:sp>
      <p:pic>
        <p:nvPicPr>
          <p:cNvPr id="6" name="Content Placeholder 5"/>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18221" t="10333" r="29809" b="23875"/>
          <a:stretch/>
        </p:blipFill>
        <p:spPr bwMode="auto">
          <a:xfrm>
            <a:off x="4853709" y="533400"/>
            <a:ext cx="4269509" cy="3293090"/>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724" t="14912" r="21200"/>
          <a:stretch/>
        </p:blipFill>
        <p:spPr bwMode="auto">
          <a:xfrm>
            <a:off x="26556" y="533400"/>
            <a:ext cx="4800600" cy="3273093"/>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05" t="16786" r="47860" b="41336"/>
          <a:stretch/>
        </p:blipFill>
        <p:spPr bwMode="auto">
          <a:xfrm>
            <a:off x="26556" y="3806492"/>
            <a:ext cx="4850244" cy="3015059"/>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4206" r="31534" b="20638"/>
          <a:stretch/>
        </p:blipFill>
        <p:spPr bwMode="auto">
          <a:xfrm>
            <a:off x="4876800" y="3806492"/>
            <a:ext cx="4267200" cy="3015059"/>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212211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7.0&quot;&gt;&lt;object type=&quot;1&quot; unique_id=&quot;10001&quot;&gt;&lt;object type=&quot;2&quot; unique_id=&quot;11404&quot;&gt;&lt;object type=&quot;3&quot; unique_id=&quot;11405&quot;&gt;&lt;property id=&quot;20148&quot; value=&quot;5&quot;/&gt;&lt;property id=&quot;20300&quot; value=&quot;Slide 1 - &amp;quot;Using Labor Market Information in Service Delivery for National Farmworker Jobs Program Grantees&amp;quot;&quot;/&gt;&lt;property id=&quot;20307&quot; value=&quot;256&quot;/&gt;&lt;/object&gt;&lt;object type=&quot;3&quot; unique_id=&quot;11587&quot;&gt;&lt;property id=&quot;20148&quot; value=&quot;5&quot;/&gt;&lt;property id=&quot;20300&quot; value=&quot;Slide 2 - &amp;quot;Where are you?&amp;quot;&quot;/&gt;&lt;property id=&quot;20307&quot; value=&quot;259&quot;/&gt;&lt;/object&gt;&lt;object type=&quot;3&quot; unique_id=&quot;11588&quot;&gt;&lt;property id=&quot;20148&quot; value=&quot;5&quot;/&gt;&lt;property id=&quot;20300&quot; value=&quot;Slide 3 - &amp;quot;Here’s what you can expect in this webinar:&amp;quot;&quot;/&gt;&lt;property id=&quot;20307&quot; value=&quot;264&quot;/&gt;&lt;/object&gt;&lt;object type=&quot;3&quot; unique_id=&quot;11589&quot;&gt;&lt;property id=&quot;20148&quot; value=&quot;5&quot;/&gt;&lt;property id=&quot;20300&quot; value=&quot;Slide 4 - &amp;quot;Agenda&amp;quot;&quot;/&gt;&lt;property id=&quot;20307&quot; value=&quot;266&quot;/&gt;&lt;/object&gt;&lt;object type=&quot;3&quot; unique_id=&quot;11590&quot;&gt;&lt;property id=&quot;20148&quot; value=&quot;5&quot;/&gt;&lt;property id=&quot;20300&quot; value=&quot;Slide 6 - &amp;quot;Moderator/Presenters&amp;quot;&quot;/&gt;&lt;property id=&quot;20307&quot; value=&quot;261&quot;/&gt;&lt;/object&gt;&lt;object type=&quot;3&quot; unique_id=&quot;11592&quot;&gt;&lt;property id=&quot;20148&quot; value=&quot;5&quot;/&gt;&lt;property id=&quot;20300&quot; value=&quot;Slide 5 - &amp;quot;Target Audience&amp;quot;&quot;/&gt;&lt;property id=&quot;20307&quot; value=&quot;296&quot;/&gt;&lt;/object&gt;&lt;object type=&quot;3&quot; unique_id=&quot;11593&quot;&gt;&lt;property id=&quot;20148&quot; value=&quot;5&quot;/&gt;&lt;property id=&quot;20300&quot; value=&quot;Slide 7 - &amp;quot;  LMI Presentation Outline &amp;quot;&quot;/&gt;&lt;property id=&quot;20307&quot; value=&quot;297&quot;/&gt;&lt;/object&gt;&lt;object type=&quot;3&quot; unique_id=&quot;11594&quot;&gt;&lt;property id=&quot;20148&quot; value=&quot;5&quot;/&gt;&lt;property id=&quot;20300&quot; value=&quot;Slide 8 - &amp;quot;What Is LMI, and Who Produces It?&amp;quot;&quot;/&gt;&lt;property id=&quot;20307&quot; value=&quot;298&quot;/&gt;&lt;/object&gt;&lt;object type=&quot;3&quot; unique_id=&quot;11595&quot;&gt;&lt;property id=&quot;20148&quot; value=&quot;5&quot;/&gt;&lt;property id=&quot;20300&quot; value=&quot;Slide 9 - &amp;quot;ETA, BLS, Census, and State LMI Web Sites&amp;quot;&quot;/&gt;&lt;property id=&quot;20307&quot; value=&quot;299&quot;/&gt;&lt;/object&gt;&lt;object type=&quot;3&quot; unique_id=&quot;11596&quot;&gt;&lt;property id=&quot;20148&quot; value=&quot;5&quot;/&gt;&lt;property id=&quot;20300&quot; value=&quot;Slide 10 - &amp;quot;Avoiding Common Mistakes &amp;quot;&quot;/&gt;&lt;property id=&quot;20307&quot; value=&quot;300&quot;/&gt;&lt;/object&gt;&lt;object type=&quot;3&quot; unique_id=&quot;11597&quot;&gt;&lt;property id=&quot;20148&quot; value=&quot;5&quot;/&gt;&lt;property id=&quot;20300&quot; value=&quot;Slide 11 - &amp;quot;Understanding Some Key Terms &amp;quot;&quot;/&gt;&lt;property id=&quot;20307&quot; value=&quot;301&quot;/&gt;&lt;/object&gt;&lt;object type=&quot;3&quot; unique_id=&quot;11598&quot;&gt;&lt;property id=&quot;20148&quot; value=&quot;5&quot;/&gt;&lt;property id=&quot;20300&quot; value=&quot;Slide 12 - &amp;quot;Basic Sources for State and Local Data&amp;quot;&quot;/&gt;&lt;property id=&quot;20307&quot; value=&quot;302&quot;/&gt;&lt;/object&gt;&lt;object type=&quot;3&quot; unique_id=&quot;11599&quot;&gt;&lt;property id=&quot;20148&quot; value=&quot;5&quot;/&gt;&lt;property id=&quot;20300&quot; value=&quot;Slide 13&quot;/&gt;&lt;property id=&quot;20307&quot; value=&quot;303&quot;/&gt;&lt;/object&gt;&lt;object type=&quot;3&quot; unique_id=&quot;11600&quot;&gt;&lt;property id=&quot;20148&quot; value=&quot;5&quot;/&gt;&lt;property id=&quot;20300&quot; value=&quot;Slide 14&quot;/&gt;&lt;property id=&quot;20307&quot; value=&quot;304&quot;/&gt;&lt;/object&gt;&lt;object type=&quot;3&quot; unique_id=&quot;11601&quot;&gt;&lt;property id=&quot;20148&quot; value=&quot;5&quot;/&gt;&lt;property id=&quot;20300&quot; value=&quot;Slide 15&quot;/&gt;&lt;property id=&quot;20307&quot; value=&quot;305&quot;/&gt;&lt;/object&gt;&lt;object type=&quot;3&quot; unique_id=&quot;11602&quot;&gt;&lt;property id=&quot;20148&quot; value=&quot;5&quot;/&gt;&lt;property id=&quot;20300&quot; value=&quot;Slide 16 - &amp;quot;Guide to State and Local Workforce Data &amp;quot;&quot;/&gt;&lt;property id=&quot;20307&quot; value=&quot;306&quot;/&gt;&lt;/object&gt;&lt;object type=&quot;3&quot; unique_id=&quot;11603&quot;&gt;&lt;property id=&quot;20148&quot; value=&quot;5&quot;/&gt;&lt;property id=&quot;20300&quot; value=&quot;Slide 17 - &amp;quot;Guide to State and Local Workforce Data Contents &amp;quot;&quot;/&gt;&lt;property id=&quot;20307&quot; value=&quot;307&quot;/&gt;&lt;/object&gt;&lt;object type=&quot;3&quot; unique_id=&quot;11604&quot;&gt;&lt;property id=&quot;20148&quot; value=&quot;5&quot;/&gt;&lt;property id=&quot;20300&quot; value=&quot;Slide 18 - &amp;quot;Best Rural Data Sources &amp;quot;&quot;/&gt;&lt;property id=&quot;20307&quot; value=&quot;308&quot;/&gt;&lt;/object&gt;&lt;object type=&quot;3&quot; unique_id=&quot;11605&quot;&gt;&lt;property id=&quot;20148&quot; value=&quot;5&quot;/&gt;&lt;property id=&quot;20300&quot; value=&quot;Slide 19&quot;/&gt;&lt;property id=&quot;20307&quot; value=&quot;309&quot;/&gt;&lt;/object&gt;&lt;object type=&quot;3&quot; unique_id=&quot;11606&quot;&gt;&lt;property id=&quot;20148&quot; value=&quot;5&quot;/&gt;&lt;property id=&quot;20300&quot; value=&quot;Slide 20 - &amp;quot;Best Farmworker Data Sources &amp;quot;&quot;/&gt;&lt;property id=&quot;20307&quot; value=&quot;310&quot;/&gt;&lt;/object&gt;&lt;object type=&quot;3&quot; unique_id=&quot;11607&quot;&gt;&lt;property id=&quot;20148&quot; value=&quot;5&quot;/&gt;&lt;property id=&quot;20300&quot; value=&quot;Slide 21 - &amp;quot;Governmental  farmworker data sources &amp;quot;&quot;/&gt;&lt;property id=&quot;20307&quot; value=&quot;311&quot;/&gt;&lt;/object&gt;&lt;object type=&quot;3&quot; unique_id=&quot;11608&quot;&gt;&lt;property id=&quot;20148&quot; value=&quot;5&quot;/&gt;&lt;property id=&quot;20300&quot; value=&quot;Slide 22 - &amp;quot;TASK 1: Which Jobs Are Growing? &amp;quot;&quot;/&gt;&lt;property id=&quot;20307&quot; value=&quot;312&quot;/&gt;&lt;/object&gt;&lt;object type=&quot;3&quot; unique_id=&quot;11609&quot;&gt;&lt;property id=&quot;20148&quot; value=&quot;5&quot;/&gt;&lt;property id=&quot;20300&quot; value=&quot;Slide 23 - &amp;quot;Source 1: Industry and Occupational Employment Trends&amp;quot;&quot;/&gt;&lt;property id=&quot;20307&quot; value=&quot;313&quot;/&gt;&lt;/object&gt;&lt;object type=&quot;3&quot; unique_id=&quot;11610&quot;&gt;&lt;property id=&quot;20148&quot; value=&quot;5&quot;/&gt;&lt;property id=&quot;20300&quot; value=&quot;Slide 24 - &amp;quot;Source 2: Job vacancies&amp;quot;&quot;/&gt;&lt;property id=&quot;20307&quot; value=&quot;314&quot;/&gt;&lt;/object&gt;&lt;object type=&quot;3&quot; unique_id=&quot;11611&quot;&gt;&lt;property id=&quot;20148&quot; value=&quot;5&quot;/&gt;&lt;property id=&quot;20300&quot; value=&quot;Slide 25 - &amp;quot;Job Vacancies: Pro’s and Con’s &amp;quot;&quot;/&gt;&lt;property id=&quot;20307&quot; value=&quot;315&quot;/&gt;&lt;/object&gt;&lt;object type=&quot;3&quot; unique_id=&quot;11612&quot;&gt;&lt;property id=&quot;20148&quot; value=&quot;5&quot;/&gt;&lt;property id=&quot;20300&quot; value=&quot;Slide 26 - &amp;quot;Source 3: Employment Projections&amp;quot;&quot;/&gt;&lt;property id=&quot;20307&quot; value=&quot;316&quot;/&gt;&lt;/object&gt;&lt;object type=&quot;3&quot; unique_id=&quot;11613&quot;&gt;&lt;property id=&quot;20148&quot; value=&quot;5&quot;/&gt;&lt;property id=&quot;20300&quot; value=&quot;Slide 27 - &amp;quot;What does “high growth” mean?&amp;quot;&quot;/&gt;&lt;property id=&quot;20307&quot; value=&quot;317&quot;/&gt;&lt;/object&gt;&lt;object type=&quot;3&quot; unique_id=&quot;11614&quot;&gt;&lt;property id=&quot;20148&quot; value=&quot;5&quot;/&gt;&lt;property id=&quot;20300&quot; value=&quot;Slide 28&quot;/&gt;&lt;property id=&quot;20307&quot; value=&quot;318&quot;/&gt;&lt;/object&gt;&lt;object type=&quot;3&quot; unique_id=&quot;11615&quot;&gt;&lt;property id=&quot;20148&quot; value=&quot;5&quot;/&gt;&lt;property id=&quot;20300&quot; value=&quot;Slide 29&quot;/&gt;&lt;property id=&quot;20307&quot; value=&quot;319&quot;/&gt;&lt;/object&gt;&lt;object type=&quot;3&quot; unique_id=&quot;11616&quot;&gt;&lt;property id=&quot;20148&quot; value=&quot;5&quot;/&gt;&lt;property id=&quot;20300&quot; value=&quot;Slide 30&quot;/&gt;&lt;property id=&quot;20307&quot; value=&quot;320&quot;/&gt;&lt;/object&gt;&lt;object type=&quot;3&quot; unique_id=&quot;11617&quot;&gt;&lt;property id=&quot;20148&quot; value=&quot;5&quot;/&gt;&lt;property id=&quot;20300&quot; value=&quot;Slide 31&quot;/&gt;&lt;property id=&quot;20307&quot; value=&quot;321&quot;/&gt;&lt;/object&gt;&lt;object type=&quot;3&quot; unique_id=&quot;11618&quot;&gt;&lt;property id=&quot;20148&quot; value=&quot;5&quot;/&gt;&lt;property id=&quot;20300&quot; value=&quot;Slide 32 - &amp;quot;Projections: Pro’s and Con’s &amp;quot;&quot;/&gt;&lt;property id=&quot;20307&quot; value=&quot;322&quot;/&gt;&lt;/object&gt;&lt;object type=&quot;3&quot; unique_id=&quot;11619&quot;&gt;&lt;property id=&quot;20148&quot; value=&quot;5&quot;/&gt;&lt;property id=&quot;20300&quot; value=&quot;Slide 33 - &amp;quot;TASK 2: Which growing jobs are “good”?&amp;quot;&quot;/&gt;&lt;property id=&quot;20307&quot; value=&quot;323&quot;/&gt;&lt;/object&gt;&lt;object type=&quot;3&quot; unique_id=&quot;11620&quot;&gt;&lt;property id=&quot;20148&quot; value=&quot;5&quot;/&gt;&lt;property id=&quot;20300&quot; value=&quot;Slide 34 - &amp;quot;TASK 3: What education and training are required? &amp;quot;&quot;/&gt;&lt;property id=&quot;20307&quot; value=&quot;324&quot;/&gt;&lt;/object&gt;&lt;object type=&quot;3&quot; unique_id=&quot;11621&quot;&gt;&lt;property id=&quot;20148&quot; value=&quot;5&quot;/&gt;&lt;property id=&quot;20300&quot; value=&quot;Slide 35 - &amp;quot;Using BLS’ Education and Training System&amp;quot;&quot;/&gt;&lt;property id=&quot;20307&quot; value=&quot;325&quot;/&gt;&lt;/object&gt;&lt;object type=&quot;3&quot; unique_id=&quot;11622&quot;&gt;&lt;property id=&quot;20148&quot; value=&quot;5&quot;/&gt;&lt;property id=&quot;20300&quot; value=&quot;Slide 36 - &amp;quot;BLS Table for Education, Training, &amp;amp; Other Data&amp;quot;&quot;/&gt;&lt;property id=&quot;20307&quot; value=&quot;326&quot;/&gt;&lt;/object&gt;&lt;object type=&quot;3&quot; unique_id=&quot;11623&quot;&gt;&lt;property id=&quot;20148&quot; value=&quot;5&quot;/&gt;&lt;property id=&quot;20300&quot; value=&quot;Slide 37 - &amp;quot;E-Tools to Get Data and Identify Job Postings&amp;quot;&quot;/&gt;&lt;property id=&quot;20307&quot; value=&quot;327&quot;/&gt;&lt;/object&gt;&lt;object type=&quot;3&quot; unique_id=&quot;11624&quot;&gt;&lt;property id=&quot;20148&quot; value=&quot;5&quot;/&gt;&lt;property id=&quot;20300&quot; value=&quot;Slide 38 - &amp;quot;E-Tools Rely on a Few Common Sources&amp;quot;&quot;/&gt;&lt;property id=&quot;20307&quot; value=&quot;328&quot;/&gt;&lt;/object&gt;&lt;object type=&quot;3&quot; unique_id=&quot;11625&quot;&gt;&lt;property id=&quot;20148&quot; value=&quot;5&quot;/&gt;&lt;property id=&quot;20300&quot; value=&quot;Slide 39&quot;/&gt;&lt;property id=&quot;20307&quot; value=&quot;329&quot;/&gt;&lt;/object&gt;&lt;object type=&quot;3&quot; unique_id=&quot;11626&quot;&gt;&lt;property id=&quot;20148&quot; value=&quot;5&quot;/&gt;&lt;property id=&quot;20300&quot; value=&quot;Slide 40&quot;/&gt;&lt;property id=&quot;20307&quot; value=&quot;330&quot;/&gt;&lt;/object&gt;&lt;object type=&quot;3&quot; unique_id=&quot;11627&quot;&gt;&lt;property id=&quot;20148&quot; value=&quot;5&quot;/&gt;&lt;property id=&quot;20300&quot; value=&quot;Slide 41&quot;/&gt;&lt;property id=&quot;20307&quot; value=&quot;331&quot;/&gt;&lt;/object&gt;&lt;object type=&quot;3&quot; unique_id=&quot;11628&quot;&gt;&lt;property id=&quot;20148&quot; value=&quot;5&quot;/&gt;&lt;property id=&quot;20300&quot; value=&quot;Slide 42&quot;/&gt;&lt;property id=&quot;20307&quot; value=&quot;332&quot;/&gt;&lt;/object&gt;&lt;object type=&quot;3&quot; unique_id=&quot;11629&quot;&gt;&lt;property id=&quot;20148&quot; value=&quot;5&quot;/&gt;&lt;property id=&quot;20300&quot; value=&quot;Slide 43&quot;/&gt;&lt;property id=&quot;20307&quot; value=&quot;333&quot;/&gt;&lt;/object&gt;&lt;object type=&quot;3&quot; unique_id=&quot;11630&quot;&gt;&lt;property id=&quot;20148&quot; value=&quot;5&quot;/&gt;&lt;property id=&quot;20300&quot; value=&quot;Slide 44&quot;/&gt;&lt;property id=&quot;20307&quot; value=&quot;334&quot;/&gt;&lt;/object&gt;&lt;object type=&quot;3&quot; unique_id=&quot;11631&quot;&gt;&lt;property id=&quot;20148&quot; value=&quot;5&quot;/&gt;&lt;property id=&quot;20300&quot; value=&quot;Slide 45&quot;/&gt;&lt;property id=&quot;20307&quot; value=&quot;335&quot;/&gt;&lt;/object&gt;&lt;object type=&quot;3&quot; unique_id=&quot;11632&quot;&gt;&lt;property id=&quot;20148&quot; value=&quot;5&quot;/&gt;&lt;property id=&quot;20300&quot; value=&quot;Slide 46&quot;/&gt;&lt;property id=&quot;20307&quot; value=&quot;336&quot;/&gt;&lt;/object&gt;&lt;object type=&quot;3&quot; unique_id=&quot;11633&quot;&gt;&lt;property id=&quot;20148&quot; value=&quot;5&quot;/&gt;&lt;property id=&quot;20300&quot; value=&quot;Slide 47&quot;/&gt;&lt;property id=&quot;20307&quot; value=&quot;337&quot;/&gt;&lt;/object&gt;&lt;object type=&quot;3&quot; unique_id=&quot;11636&quot;&gt;&lt;property id=&quot;20148&quot; value=&quot;5&quot;/&gt;&lt;property id=&quot;20300&quot; value=&quot;Slide 48 - &amp;quot;Labor Market Information (LMI)&amp;#x0D;&amp;#x0A;Data Harvesting&amp;#x0D;&amp;#x0A;&amp;quot;&quot;/&gt;&lt;property id=&quot;20307&quot; value=&quot;287&quot;/&gt;&lt;/object&gt;&lt;object type=&quot;3&quot; unique_id=&quot;11637&quot;&gt;&lt;property id=&quot;20148&quot; value=&quot;5&quot;/&gt;&lt;property id=&quot;20300&quot; value=&quot;Slide 49 - &amp;quot;Proteus Uses LMI for the Following Purposes&amp;quot;&quot;/&gt;&lt;property id=&quot;20307&quot; value=&quot;289&quot;/&gt;&lt;/object&gt;&lt;object type=&quot;3&quot; unique_id=&quot;11638&quot;&gt;&lt;property id=&quot;20148&quot; value=&quot;5&quot;/&gt;&lt;property id=&quot;20300&quot; value=&quot;Slide 50 - &amp;quot;Proteus Obtains LMI from Various sources&amp;quot;&quot;/&gt;&lt;property id=&quot;20307&quot; value=&quot;290&quot;/&gt;&lt;/object&gt;&lt;object type=&quot;3&quot; unique_id=&quot;11639&quot;&gt;&lt;property id=&quot;20148&quot; value=&quot;5&quot;/&gt;&lt;property id=&quot;20300&quot; value=&quot;Slide 51 - &amp;quot;From the LMI data, Proteus is able to &amp;#x0D;&amp;#x0A;Complete the Following:&amp;quot;&quot;/&gt;&lt;property id=&quot;20307&quot; value=&quot;291&quot;/&gt;&lt;/object&gt;&lt;object type=&quot;3&quot; unique_id=&quot;11640&quot;&gt;&lt;property id=&quot;20148&quot; value=&quot;5&quot;/&gt;&lt;property id=&quot;20300&quot; value=&quot;Slide 52 - &amp;quot;Labor Market Information Analysis&amp;quot;&quot;/&gt;&lt;property id=&quot;20307&quot; value=&quot;292&quot;/&gt;&lt;/object&gt;&lt;object type=&quot;3&quot; unique_id=&quot;11641&quot;&gt;&lt;property id=&quot;20148&quot; value=&quot;5&quot;/&gt;&lt;property id=&quot;20300&quot; value=&quot;Slide 53&quot;/&gt;&lt;property id=&quot;20307&quot; value=&quot;293&quot;/&gt;&lt;/object&gt;&lt;object type=&quot;3&quot; unique_id=&quot;11642&quot;&gt;&lt;property id=&quot;20148&quot; value=&quot;5&quot;/&gt;&lt;property id=&quot;20300&quot; value=&quot;Slide 54 - &amp;quot;Employer Forums&amp;quot;&quot;/&gt;&lt;property id=&quot;20307&quot; value=&quot;294&quot;/&gt;&lt;/object&gt;&lt;object type=&quot;3&quot; unique_id=&quot;11643&quot;&gt;&lt;property id=&quot;20148&quot; value=&quot;5&quot;/&gt;&lt;property id=&quot;20300&quot; value=&quot;Slide 55&quot;/&gt;&lt;property id=&quot;20307&quot; value=&quot;295&quot;/&gt;&lt;/object&gt;&lt;object type=&quot;3&quot; unique_id=&quot;11645&quot;&gt;&lt;property id=&quot;20148&quot; value=&quot;5&quot;/&gt;&lt;property id=&quot;20300&quot; value=&quot;Slide 56 - &amp;quot;Audience Poll&amp;quot;&quot;/&gt;&lt;property id=&quot;20307&quot; value=&quot;265&quot;/&gt;&lt;/object&gt;&lt;object type=&quot;3&quot; unique_id=&quot;11649&quot;&gt;&lt;property id=&quot;20148&quot; value=&quot;5&quot;/&gt;&lt;property id=&quot;20300&quot; value=&quot;Slide 57 - &amp;quot;Please enter your questions in the Chat Room! &amp;quot;&quot;/&gt;&lt;property id=&quot;20307&quot; value=&quot;279&quot;/&gt;&lt;/object&gt;&lt;object type=&quot;3&quot; unique_id=&quot;11650&quot;&gt;&lt;property id=&quot;20148&quot; value=&quot;5&quot;/&gt;&lt;property id=&quot;20300&quot; value=&quot;Slide 58 - &amp;quot;Speakers’ Contact Information&amp;quot;&quot;/&gt;&lt;property id=&quot;20307&quot; value=&quot;281&quot;/&gt;&lt;/object&gt;&lt;object type=&quot;3&quot; unique_id=&quot;11651&quot;&gt;&lt;property id=&quot;20148&quot; value=&quot;5&quot;/&gt;&lt;property id=&quot;20300&quot; value=&quot;Slide 59&quot;/&gt;&lt;property id=&quot;20307&quot; value=&quot;262&quot;/&gt;&lt;/object&gt;&lt;/object&gt;&lt;object type=&quot;8&quot; unique_id=&quot;11410&quot;&gt;&lt;/object&gt;&lt;/object&gt;&lt;/database&gt;"/>
  <p:tag name="SECTOMILLISECCONVERTED" val="1"/>
</p:tagLst>
</file>

<file path=ppt/theme/theme1.xml><?xml version="1.0" encoding="utf-8"?>
<a:theme xmlns:a="http://schemas.openxmlformats.org/drawingml/2006/main" name="Networking trio design template">
  <a:themeElements>
    <a:clrScheme name="Custom 1">
      <a:dk1>
        <a:sysClr val="windowText" lastClr="000000"/>
      </a:dk1>
      <a:lt1>
        <a:sysClr val="window" lastClr="FFFFFF"/>
      </a:lt1>
      <a:dk2>
        <a:srgbClr val="1F497D"/>
      </a:dk2>
      <a:lt2>
        <a:srgbClr val="EEECE1"/>
      </a:lt2>
      <a:accent1>
        <a:srgbClr val="4F81BD"/>
      </a:accent1>
      <a:accent2>
        <a:srgbClr val="F79646"/>
      </a:accent2>
      <a:accent3>
        <a:srgbClr val="9BBB59"/>
      </a:accent3>
      <a:accent4>
        <a:srgbClr val="8064A2"/>
      </a:accent4>
      <a:accent5>
        <a:srgbClr val="4BACC6"/>
      </a:accent5>
      <a:accent6>
        <a:srgbClr val="C0504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1_Networking trio design template">
  <a:themeElements>
    <a:clrScheme name="Custom 1">
      <a:dk1>
        <a:sysClr val="windowText" lastClr="000000"/>
      </a:dk1>
      <a:lt1>
        <a:sysClr val="window" lastClr="FFFFFF"/>
      </a:lt1>
      <a:dk2>
        <a:srgbClr val="1F497D"/>
      </a:dk2>
      <a:lt2>
        <a:srgbClr val="EEECE1"/>
      </a:lt2>
      <a:accent1>
        <a:srgbClr val="4F81BD"/>
      </a:accent1>
      <a:accent2>
        <a:srgbClr val="F79646"/>
      </a:accent2>
      <a:accent3>
        <a:srgbClr val="9BBB59"/>
      </a:accent3>
      <a:accent4>
        <a:srgbClr val="8064A2"/>
      </a:accent4>
      <a:accent5>
        <a:srgbClr val="4BACC6"/>
      </a:accent5>
      <a:accent6>
        <a:srgbClr val="C0504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Networking trio design template</Template>
  <TotalTime>0</TotalTime>
  <Words>3784</Words>
  <Application>Microsoft Office PowerPoint</Application>
  <PresentationFormat>On-screen Show (4:3)</PresentationFormat>
  <Paragraphs>634</Paragraphs>
  <Slides>59</Slides>
  <Notes>21</Notes>
  <HiddenSlides>0</HiddenSlides>
  <MMClips>0</MMClips>
  <ScaleCrop>false</ScaleCrop>
  <HeadingPairs>
    <vt:vector size="4" baseType="variant">
      <vt:variant>
        <vt:lpstr>Theme</vt:lpstr>
      </vt:variant>
      <vt:variant>
        <vt:i4>2</vt:i4>
      </vt:variant>
      <vt:variant>
        <vt:lpstr>Slide Titles</vt:lpstr>
      </vt:variant>
      <vt:variant>
        <vt:i4>59</vt:i4>
      </vt:variant>
    </vt:vector>
  </HeadingPairs>
  <TitlesOfParts>
    <vt:vector size="61" baseType="lpstr">
      <vt:lpstr>Networking trio design template</vt:lpstr>
      <vt:lpstr>1_Networking trio design template</vt:lpstr>
      <vt:lpstr>Using Labor Market Information in Service Delivery for National Farmworker Jobs Program Grantees</vt:lpstr>
      <vt:lpstr>Where are you?</vt:lpstr>
      <vt:lpstr>Here’s what you can expect in this webinar:</vt:lpstr>
      <vt:lpstr>Agenda</vt:lpstr>
      <vt:lpstr>Target Audience</vt:lpstr>
      <vt:lpstr>Moderator/Presenters</vt:lpstr>
      <vt:lpstr>  LMI Presentation Outline </vt:lpstr>
      <vt:lpstr>What Is LMI, and Who Produces It?</vt:lpstr>
      <vt:lpstr>ETA, BLS, Census, and State LMI Web Sites</vt:lpstr>
      <vt:lpstr>Avoiding Common Mistakes </vt:lpstr>
      <vt:lpstr>Understanding Some Key Terms </vt:lpstr>
      <vt:lpstr>Basic Sources for State and Local Data</vt:lpstr>
      <vt:lpstr>PowerPoint Presentation</vt:lpstr>
      <vt:lpstr>PowerPoint Presentation</vt:lpstr>
      <vt:lpstr>PowerPoint Presentation</vt:lpstr>
      <vt:lpstr>Guide to State and Local Workforce Data </vt:lpstr>
      <vt:lpstr>Guide to State and Local Workforce Data Contents </vt:lpstr>
      <vt:lpstr>Best Rural Data Sources </vt:lpstr>
      <vt:lpstr>PowerPoint Presentation</vt:lpstr>
      <vt:lpstr>Best Farmworker Data Sources </vt:lpstr>
      <vt:lpstr>Governmental  farmworker data sources </vt:lpstr>
      <vt:lpstr>TASK 1: Which Jobs Are Growing? </vt:lpstr>
      <vt:lpstr>Source 1: Industry and Occupational Employment Trends</vt:lpstr>
      <vt:lpstr>Source 2: Job vacancies</vt:lpstr>
      <vt:lpstr>Job Vacancies: Pro’s and Con’s </vt:lpstr>
      <vt:lpstr>Source 3: Employment Projections</vt:lpstr>
      <vt:lpstr>What does “high growth” mean?</vt:lpstr>
      <vt:lpstr>PowerPoint Presentation</vt:lpstr>
      <vt:lpstr>PowerPoint Presentation</vt:lpstr>
      <vt:lpstr>PowerPoint Presentation</vt:lpstr>
      <vt:lpstr>PowerPoint Presentation</vt:lpstr>
      <vt:lpstr>Projections: Pro’s and Con’s </vt:lpstr>
      <vt:lpstr>TASK 2: Which growing jobs are “good”?</vt:lpstr>
      <vt:lpstr>TASK 3: What education and training are required? </vt:lpstr>
      <vt:lpstr>Using BLS’ Education and Training System</vt:lpstr>
      <vt:lpstr>BLS Table for Education, Training, &amp; Other Data</vt:lpstr>
      <vt:lpstr>E-Tools to Get Data and Identify Job Postings</vt:lpstr>
      <vt:lpstr>E-Tools Rely on a Few Common 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Labor Market Information (LMI) Data Harvesting </vt:lpstr>
      <vt:lpstr>Proteus Uses LMI for the Following Purposes</vt:lpstr>
      <vt:lpstr>Proteus Obtains LMI from Various sources</vt:lpstr>
      <vt:lpstr>From the LMI data, Proteus is able to  Complete the Following:</vt:lpstr>
      <vt:lpstr>Labor Market Information Analysis</vt:lpstr>
      <vt:lpstr>PowerPoint Presentation</vt:lpstr>
      <vt:lpstr>Employer Forums</vt:lpstr>
      <vt:lpstr>PowerPoint Presentation</vt:lpstr>
      <vt:lpstr>Audience Poll</vt:lpstr>
      <vt:lpstr>Please enter your questions in the Chat Room! </vt:lpstr>
      <vt:lpstr>Speakers’ Contact Information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2009-09-02T19:35:42Z</dcterms:created>
  <dcterms:modified xsi:type="dcterms:W3CDTF">2013-04-25T14:29:56Z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TC102413891033</vt:lpwstr>
  </property>
</Properties>
</file>