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762" autoAdjust="0"/>
  </p:normalViewPr>
  <p:slideViewPr>
    <p:cSldViewPr snapToGrid="0">
      <p:cViewPr varScale="1">
        <p:scale>
          <a:sx n="85" d="100"/>
          <a:sy n="85" d="100"/>
        </p:scale>
        <p:origin x="23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2914-CAA8-4F7A-8FB0-8757AA96FF37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ACC82-70FC-4BC4-92A2-FB1CAC09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8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526C6-EB0F-4945-ADD0-8F82F2441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3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526C6-EB0F-4945-ADD0-8F82F2441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94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4365" y="4425315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526C6-EB0F-4945-ADD0-8F82F2441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33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CC82-70FC-4BC4-92A2-FB1CAC093D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2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4365" y="4425315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526C6-EB0F-4945-ADD0-8F82F2441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0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7.png"/><Relationship Id="rId2" Type="http://schemas.openxmlformats.org/officeDocument/2006/relationships/tags" Target="../tags/tag11.xml"/><Relationship Id="rId16" Type="http://schemas.openxmlformats.org/officeDocument/2006/relationships/image" Target="../media/image4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6.png"/><Relationship Id="rId5" Type="http://schemas.openxmlformats.org/officeDocument/2006/relationships/tags" Target="../tags/tag14.xml"/><Relationship Id="rId15" Type="http://schemas.openxmlformats.org/officeDocument/2006/relationships/image" Target="../media/image3.pn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1.wmf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1.w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9144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>
            <p:custDataLst>
              <p:tags r:id="rId1"/>
            </p:custDataLst>
          </p:nvPr>
        </p:nvGrpSpPr>
        <p:grpSpPr>
          <a:xfrm>
            <a:off x="1930402" y="183069"/>
            <a:ext cx="5473698" cy="5473698"/>
            <a:chOff x="1249869" y="10536"/>
            <a:chExt cx="6834764" cy="6834764"/>
          </a:xfrm>
        </p:grpSpPr>
        <p:sp>
          <p:nvSpPr>
            <p:cNvPr id="13" name="Diamond 12"/>
            <p:cNvSpPr/>
            <p:nvPr userDrawn="1">
              <p:custDataLst>
                <p:tags r:id="rId8"/>
              </p:custDataLst>
            </p:nvPr>
          </p:nvSpPr>
          <p:spPr>
            <a:xfrm>
              <a:off x="1249869" y="10536"/>
              <a:ext cx="6834764" cy="6834764"/>
            </a:xfrm>
            <a:prstGeom prst="diamond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 userDrawn="1">
              <p:custDataLst>
                <p:tags r:id="rId9"/>
              </p:custDataLst>
            </p:nvPr>
          </p:nvSpPr>
          <p:spPr>
            <a:xfrm>
              <a:off x="4229100" y="2979231"/>
              <a:ext cx="876300" cy="876300"/>
            </a:xfrm>
            <a:prstGeom prst="diamond">
              <a:avLst/>
            </a:pr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2921367"/>
            <a:ext cx="9144001" cy="3936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495300" y="1174469"/>
            <a:ext cx="8153400" cy="1208026"/>
          </a:xfrm>
        </p:spPr>
        <p:txBody>
          <a:bodyPr anchor="b">
            <a:normAutofit/>
          </a:bodyPr>
          <a:lstStyle>
            <a:lvl1pPr algn="l">
              <a:defRPr sz="4800" b="1" cap="small" spc="-100" baseline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>
          <a:xfrm>
            <a:off x="3797299" y="3618551"/>
            <a:ext cx="4921227" cy="723900"/>
          </a:xfr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i="1" kern="1200" cap="none" spc="-100" baseline="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dirty="0">
                <a:latin typeface="Arial" charset="0"/>
                <a:cs typeface="Arial" charset="0"/>
              </a:rPr>
              <a:t>Presentation Subtitle Here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594100" y="-1"/>
            <a:ext cx="5549900" cy="124997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6175401" y="5303862"/>
            <a:ext cx="2559029" cy="431424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lang="en-US" sz="2000" b="0" i="1" kern="1200" cap="none" spc="-100" baseline="0" dirty="0" smtClean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101600" dist="38100" dir="8100000" algn="tr" rotWithShape="0">
                    <a:prstClr val="black"/>
                  </a:outerShdw>
                </a:effectLst>
                <a:latin typeface="Arial" charset="0"/>
                <a:ea typeface="+mj-ea"/>
                <a:cs typeface="Arial" charset="0"/>
              </a:defRPr>
            </a:lvl1pPr>
          </a:lstStyle>
          <a:p>
            <a:pPr lvl="0"/>
            <a:r>
              <a:rPr lang="en-US" dirty="0"/>
              <a:t>MM / DD / YYYY</a:t>
            </a:r>
          </a:p>
        </p:txBody>
      </p:sp>
      <p:sp>
        <p:nvSpPr>
          <p:cNvPr id="26" name="Rectangle 25"/>
          <p:cNvSpPr/>
          <p:nvPr userDrawn="1">
            <p:custDataLst>
              <p:tags r:id="rId5"/>
            </p:custDataLst>
          </p:nvPr>
        </p:nvSpPr>
        <p:spPr>
          <a:xfrm>
            <a:off x="-4" y="5253062"/>
            <a:ext cx="3797303" cy="54211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2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495300" y="5303862"/>
            <a:ext cx="3301999" cy="431424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Presenting Organization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5253062"/>
            <a:ext cx="3594100" cy="542119"/>
            <a:chOff x="-21034" y="5253062"/>
            <a:chExt cx="3886200" cy="542119"/>
          </a:xfrm>
        </p:grpSpPr>
        <p:cxnSp>
          <p:nvCxnSpPr>
            <p:cNvPr id="21" name="Straight Connector 20"/>
            <p:cNvCxnSpPr/>
            <p:nvPr userDrawn="1"/>
          </p:nvCxnSpPr>
          <p:spPr>
            <a:xfrm>
              <a:off x="-21034" y="5795181"/>
              <a:ext cx="3886200" cy="0"/>
            </a:xfrm>
            <a:prstGeom prst="line">
              <a:avLst/>
            </a:prstGeom>
            <a:ln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1034" y="5253062"/>
              <a:ext cx="3886200" cy="0"/>
            </a:xfrm>
            <a:prstGeom prst="line">
              <a:avLst/>
            </a:prstGeom>
            <a:ln>
              <a:gradFill flip="none" rotWithShape="1">
                <a:gsLst>
                  <a:gs pos="42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 userDrawn="1"/>
        </p:nvGrpSpPr>
        <p:grpSpPr>
          <a:xfrm>
            <a:off x="-1" y="2921366"/>
            <a:ext cx="9144001" cy="3936634"/>
            <a:chOff x="-4" y="2921367"/>
            <a:chExt cx="9144001" cy="3936634"/>
          </a:xfrm>
        </p:grpSpPr>
        <p:pic>
          <p:nvPicPr>
            <p:cNvPr id="30" name="Picture 29"/>
            <p:cNvPicPr>
              <a:picLocks noChangeAspect="1"/>
            </p:cNvPicPr>
            <p:nvPr userDrawn="1"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4" y="2921367"/>
              <a:ext cx="9144001" cy="3936634"/>
            </a:xfrm>
            <a:prstGeom prst="rect">
              <a:avLst/>
            </a:prstGeom>
          </p:spPr>
        </p:pic>
        <p:pic>
          <p:nvPicPr>
            <p:cNvPr id="31" name="Picture 13"/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94" y="6290418"/>
              <a:ext cx="1418254" cy="45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 userDrawn="1">
            <p:custDataLst>
              <p:tags r:id="rId7"/>
            </p:custDataLst>
          </p:nvPr>
        </p:nvSpPr>
        <p:spPr>
          <a:xfrm>
            <a:off x="4538023" y="6349271"/>
            <a:ext cx="160340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UNITED STATES </a:t>
            </a:r>
            <a:b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</a:br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DEPARTMENT OF LABOR</a:t>
            </a:r>
          </a:p>
        </p:txBody>
      </p:sp>
      <p:pic>
        <p:nvPicPr>
          <p:cNvPr id="35" name="image.jp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74164" y="6288211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428" y="6339424"/>
            <a:ext cx="1203740" cy="4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7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24" y="3726406"/>
            <a:ext cx="2847975" cy="24317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4251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550" y="3506482"/>
            <a:ext cx="3981448" cy="26556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05075"/>
            <a:ext cx="7886700" cy="324802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Reference Citation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The Law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585485"/>
            <a:ext cx="7886700" cy="852916"/>
          </a:xfrm>
          <a:effectLst/>
        </p:spPr>
        <p:txBody>
          <a:bodyPr>
            <a:no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 b="0" i="1">
                <a:solidFill>
                  <a:schemeClr val="accent4"/>
                </a:solidFill>
              </a:defRPr>
            </a:lvl1pPr>
            <a:lvl2pPr marL="320040" indent="0" algn="l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Reference Details &amp; designation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230193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accent2">
                    <a:alpha val="58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8515350" y="4379550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bg1">
                    <a:alpha val="26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2481263"/>
            <a:ext cx="788670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74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4006453"/>
            <a:ext cx="2486025" cy="2175272"/>
          </a:xfrm>
          <a:prstGeom prst="ellipse">
            <a:avLst/>
          </a:prstGeom>
          <a:ln>
            <a:noFill/>
          </a:ln>
          <a:effectLst>
            <a:softEdge rad="190500"/>
          </a:effectLst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05075"/>
            <a:ext cx="7886700" cy="3248025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baseline="0"/>
            </a:lvl1pPr>
            <a:lvl2pPr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Reference Citation</a:t>
            </a:r>
          </a:p>
          <a:p>
            <a:pPr lvl="1"/>
            <a:r>
              <a:rPr lang="en-US" dirty="0"/>
              <a:t>Reference Links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Regulations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585485"/>
            <a:ext cx="7886700" cy="852916"/>
          </a:xfrm>
          <a:effectLst/>
        </p:spPr>
        <p:txBody>
          <a:bodyPr>
            <a:noAutofit/>
          </a:bodyPr>
          <a:lstStyle>
            <a:lvl1pPr marL="457200" indent="-457200" algn="l">
              <a:buFont typeface="Wingdings" panose="05000000000000000000" pitchFamily="2" charset="2"/>
              <a:buChar char="u"/>
              <a:defRPr sz="2800" b="0" i="1">
                <a:solidFill>
                  <a:schemeClr val="accent4"/>
                </a:solidFill>
              </a:defRPr>
            </a:lvl1pPr>
            <a:lvl2pPr marL="320040" indent="0" algn="l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Reference Details &amp; designation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" y="230193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accent2">
                    <a:alpha val="58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8515350" y="3110834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accent2">
                    <a:alpha val="58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49" y="2481263"/>
            <a:ext cx="7886701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287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474" y="3104383"/>
            <a:ext cx="4580769" cy="30518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Cite any published guidance and provide links to TEGLSs, TENs, etc.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153316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lementation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828" y="3609975"/>
            <a:ext cx="2872790" cy="2549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References to guiding practices, examples from the field, available resources on ION or other federal sites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Implementation Tips</a:t>
            </a:r>
          </a:p>
        </p:txBody>
      </p:sp>
    </p:spTree>
    <p:extLst>
      <p:ext uri="{BB962C8B-B14F-4D97-AF65-F5344CB8AC3E}">
        <p14:creationId xmlns:p14="http://schemas.microsoft.com/office/powerpoint/2010/main" val="103418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_Assist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Note next TA, upcoming events, training, fact sheets related to the topic.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Technical</a:t>
            </a:r>
            <a:r>
              <a:rPr lang="en-US" sz="3600" b="1" kern="1200" baseline="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 Assistance</a:t>
            </a:r>
            <a:endParaRPr lang="en-US" sz="3600" b="1" kern="1200" dirty="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091" y="-13619"/>
            <a:ext cx="1785494" cy="13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1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028949"/>
            <a:ext cx="7886700" cy="3054352"/>
          </a:xfrm>
        </p:spPr>
        <p:txBody>
          <a:bodyPr/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 baseline="0"/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Polling Answer Options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Poll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895475" y="1419226"/>
            <a:ext cx="6619874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bIns="45720" anchor="ctr">
            <a:normAutofit/>
          </a:bodyPr>
          <a:lstStyle>
            <a:lvl1pPr marL="0" indent="0" algn="ctr">
              <a:spcBef>
                <a:spcPts val="1200"/>
              </a:spcBef>
              <a:buFont typeface="+mj-lt"/>
              <a:buNone/>
              <a:defRPr lang="en-US" sz="2600" b="1" i="1" kern="1200" dirty="0" smtClean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/>
            </a:lvl2pPr>
          </a:lstStyle>
          <a:p>
            <a:r>
              <a:rPr lang="en-US" dirty="0"/>
              <a:t>(Enter polling question here.)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354890"/>
            <a:ext cx="1082439" cy="144122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711089" y="2573018"/>
            <a:ext cx="671195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700" b="0" i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Choose the answer</a:t>
            </a:r>
            <a:r>
              <a:rPr lang="en-US" sz="1700" b="0" i="1" kern="12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that best reflects you (or your group):</a:t>
            </a:r>
            <a:endParaRPr lang="en-US" sz="1700" b="0" i="1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3602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3999" cy="6161678"/>
          </a:xfrm>
          <a:prstGeom prst="rect">
            <a:avLst/>
          </a:prstGeom>
          <a:effectLst>
            <a:innerShdw blurRad="381000">
              <a:schemeClr val="accent1">
                <a:alpha val="56000"/>
              </a:schemeClr>
            </a:innerShdw>
          </a:effectLst>
        </p:spPr>
      </p:pic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6"/>
          </a:xfrm>
          <a:prstGeom prst="rect">
            <a:avLst/>
          </a:prstGeom>
          <a:effectLst>
            <a:outerShdw blurRad="165100" dist="38100" dir="8100000" algn="tr" rotWithShape="0">
              <a:schemeClr val="accent1">
                <a:alpha val="40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5387610"/>
            <a:ext cx="3492500" cy="786599"/>
          </a:xfrm>
          <a:prstGeom prst="rect">
            <a:avLst/>
          </a:prstGeom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13" name="TextBox 12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8DEF4980-7D5E-40D0-86AF-7E56E9BA502E}" type="slidenum">
              <a:rPr lang="en-US" sz="11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876300"/>
            <a:ext cx="7886700" cy="2311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2800" baseline="0"/>
            </a:lvl1pPr>
          </a:lstStyle>
          <a:p>
            <a:pPr lvl="0"/>
            <a:r>
              <a:rPr lang="en-US" dirty="0"/>
              <a:t>Insert quote here.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2959"/>
            <a:ext cx="7886700" cy="1141897"/>
          </a:xfrm>
          <a:effectLst>
            <a:outerShdw blurRad="50800" dist="25400" dir="8100000" algn="tr" rotWithShape="0">
              <a:schemeClr val="accent1">
                <a:lumMod val="50000"/>
                <a:alpha val="72000"/>
              </a:schemeClr>
            </a:outerShdw>
          </a:effectLst>
        </p:spPr>
        <p:txBody>
          <a:bodyPr>
            <a:noAutofit/>
          </a:bodyPr>
          <a:lstStyle>
            <a:lvl1pPr marL="457200" indent="-457200" algn="r">
              <a:buFont typeface="Wingdings" panose="05000000000000000000" pitchFamily="2" charset="2"/>
              <a:buChar char="u"/>
              <a:defRPr sz="2800" b="0" i="1">
                <a:solidFill>
                  <a:schemeClr val="bg1"/>
                </a:solidFill>
              </a:defRPr>
            </a:lvl1pPr>
            <a:lvl2pPr marL="320040" indent="0" algn="r"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/>
              <a:t>Name of Author</a:t>
            </a:r>
          </a:p>
          <a:p>
            <a:pPr lvl="1"/>
            <a:r>
              <a:rPr lang="en-US" dirty="0"/>
              <a:t>Name of organization or source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" y="520756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bg1">
                    <a:alpha val="58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 rot="10800000">
            <a:off x="8515350" y="1682411"/>
            <a:ext cx="628648" cy="1373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9600" b="1" cap="none" spc="0" dirty="0">
                <a:ln w="22225">
                  <a:noFill/>
                  <a:prstDash val="solid"/>
                </a:ln>
                <a:solidFill>
                  <a:schemeClr val="bg1">
                    <a:alpha val="58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EDSEALC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834" y="6270725"/>
            <a:ext cx="502920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 userDrawn="1"/>
        </p:nvSpPr>
        <p:spPr>
          <a:xfrm>
            <a:off x="2153641" y="6349271"/>
            <a:ext cx="160340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UNITED STATES </a:t>
            </a:r>
            <a:b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</a:br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DEPARTMENT OF LABOR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103067" y="6339940"/>
            <a:ext cx="1803492" cy="35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UNITED STATES </a:t>
            </a:r>
            <a:b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</a:br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DEPARTMENT OF EDUCATION</a:t>
            </a:r>
          </a:p>
        </p:txBody>
      </p:sp>
      <p:pic>
        <p:nvPicPr>
          <p:cNvPr id="22" name="image.jp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9782" y="6288211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6334298" y="6298030"/>
            <a:ext cx="180349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UNITED STATES </a:t>
            </a:r>
            <a:b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</a:br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DEPARTMENT OF HEALTH AND HUMAN SERVICES</a:t>
            </a:r>
          </a:p>
        </p:txBody>
      </p:sp>
      <p:pic>
        <p:nvPicPr>
          <p:cNvPr id="31" name="Picture 30"/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3662" y="6274535"/>
            <a:ext cx="50292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428" y="6339424"/>
            <a:ext cx="1203740" cy="406609"/>
          </a:xfrm>
          <a:prstGeom prst="rect">
            <a:avLst/>
          </a:prstGeom>
        </p:spPr>
      </p:pic>
      <p:pic>
        <p:nvPicPr>
          <p:cNvPr id="33" name="Picture 1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062" y="6319229"/>
            <a:ext cx="1298523" cy="4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10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182880" indent="0">
              <a:buNone/>
              <a:defRPr sz="1800" baseline="0"/>
            </a:lvl2pPr>
            <a:lvl3pPr marL="411480" indent="-22860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  <a:defRPr sz="1600">
                <a:solidFill>
                  <a:srgbClr val="6876BC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938669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182880" indent="0">
              <a:buNone/>
              <a:defRPr sz="1800"/>
            </a:lvl2pPr>
            <a:lvl3pPr marL="411480" indent="-28575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u"/>
              <a:defRPr lang="en-US" sz="1600" kern="1200" dirty="0">
                <a:solidFill>
                  <a:srgbClr val="6876BC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marL="384048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</a:pPr>
            <a:r>
              <a:rPr lang="en-US" dirty="0"/>
              <a:t>Resource Link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036" y="348968"/>
            <a:ext cx="1806326" cy="13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87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71900" y="1474845"/>
            <a:ext cx="3892550" cy="4608456"/>
          </a:xfrm>
        </p:spPr>
        <p:txBody>
          <a:bodyPr>
            <a:normAutofit/>
          </a:bodyPr>
          <a:lstStyle>
            <a:lvl1pPr marL="0" indent="0">
              <a:buNone/>
              <a:defRPr sz="2200" b="1" baseline="0"/>
            </a:lvl1pPr>
            <a:lvl2pPr marL="182880" indent="0">
              <a:buNone/>
              <a:defRPr sz="1800" baseline="0"/>
            </a:lvl2pPr>
            <a:lvl3pPr marL="411480" indent="-228600">
              <a:spcAft>
                <a:spcPts val="1200"/>
              </a:spcAft>
              <a:buClr>
                <a:schemeClr val="accent4"/>
              </a:buClr>
              <a:buFont typeface="Wingdings 3" panose="05040102010807070707" pitchFamily="18" charset="2"/>
              <a:buChar char=""/>
              <a:defRPr sz="1600">
                <a:solidFill>
                  <a:srgbClr val="6876BC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Organization Info</a:t>
            </a:r>
          </a:p>
          <a:p>
            <a:pPr lvl="2"/>
            <a:r>
              <a:rPr lang="en-US" dirty="0"/>
              <a:t>Email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Contact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864797"/>
            <a:ext cx="3539691" cy="33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>
            <a:off x="-2" y="3180526"/>
            <a:ext cx="9144000" cy="3301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6" y="1709739"/>
            <a:ext cx="7451724" cy="157956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376" y="3749551"/>
            <a:ext cx="7451724" cy="1500187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0" y="3092366"/>
            <a:ext cx="9575952" cy="851958"/>
            <a:chOff x="-431952" y="1070526"/>
            <a:chExt cx="9575952" cy="851958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0" y="1495425"/>
              <a:ext cx="9144000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4"/>
            <p:cNvSpPr/>
            <p:nvPr userDrawn="1"/>
          </p:nvSpPr>
          <p:spPr>
            <a:xfrm rot="8100000">
              <a:off x="-431952" y="1070526"/>
              <a:ext cx="851960" cy="851958"/>
            </a:xfrm>
            <a:custGeom>
              <a:avLst/>
              <a:gdLst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2404463 w 2404463"/>
                <a:gd name="connsiteY2" fmla="*/ 2404463 h 2404463"/>
                <a:gd name="connsiteX3" fmla="*/ 0 w 2404463"/>
                <a:gd name="connsiteY3" fmla="*/ 2404463 h 2404463"/>
                <a:gd name="connsiteX4" fmla="*/ 0 w 2404463"/>
                <a:gd name="connsiteY4" fmla="*/ 0 h 2404463"/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0 w 2404463"/>
                <a:gd name="connsiteY2" fmla="*/ 2404463 h 2404463"/>
                <a:gd name="connsiteX3" fmla="*/ 0 w 2404463"/>
                <a:gd name="connsiteY3" fmla="*/ 0 h 24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463" h="2404463">
                  <a:moveTo>
                    <a:pt x="0" y="0"/>
                  </a:moveTo>
                  <a:lnTo>
                    <a:pt x="2404463" y="0"/>
                  </a:lnTo>
                  <a:lnTo>
                    <a:pt x="0" y="24044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52400" dist="38100" dir="2700000" algn="tl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1323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Any Questions?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596" y="1419159"/>
            <a:ext cx="6089904" cy="4745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8DEF4980-7D5E-40D0-86AF-7E56E9BA502E}" type="slidenum">
              <a:rPr lang="en-US" sz="11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5800" y="3156193"/>
            <a:ext cx="3134360" cy="2624716"/>
          </a:xfrm>
          <a:effectLst/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en-US" sz="2600" b="0" i="0" kern="1200" baseline="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You may type additional information on this QA session here.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4612" y="1645644"/>
            <a:ext cx="3350260" cy="2624716"/>
          </a:xfrm>
          <a:effectLst/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lang="en-US" sz="2600" b="1" i="0" kern="1200" baseline="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You may type additional information on this QA session here.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938669" y="402427"/>
            <a:ext cx="2125242" cy="860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</a:t>
            </a:r>
            <a:b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</a:b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in the Chat window</a:t>
            </a:r>
          </a:p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sp>
        <p:nvSpPr>
          <p:cNvPr id="10" name="Diamond 9"/>
          <p:cNvSpPr/>
          <p:nvPr userDrawn="1"/>
        </p:nvSpPr>
        <p:spPr>
          <a:xfrm>
            <a:off x="4366805" y="540657"/>
            <a:ext cx="571864" cy="571864"/>
          </a:xfrm>
          <a:prstGeom prst="diamond">
            <a:avLst/>
          </a:prstGeom>
          <a:gradFill flip="none" rotWithShape="1">
            <a:gsLst>
              <a:gs pos="90000">
                <a:srgbClr val="F1592A"/>
              </a:gs>
              <a:gs pos="0">
                <a:srgbClr val="FAB2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5387610"/>
            <a:ext cx="3492500" cy="786599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2" y="0"/>
            <a:ext cx="9144002" cy="6164240"/>
            <a:chOff x="-2" y="0"/>
            <a:chExt cx="9144002" cy="616424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1186"/>
              <a:ext cx="9143998" cy="61630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3594103" y="0"/>
              <a:ext cx="5549897" cy="1249976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280" y="979545"/>
            <a:ext cx="4373880" cy="262471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special “Thank You” note here, if applicable.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8DEF4980-7D5E-40D0-86AF-7E56E9BA502E}" type="slidenum">
              <a:rPr lang="en-US" sz="11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98712" y="6339940"/>
            <a:ext cx="160340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UNITED STATES </a:t>
            </a:r>
            <a:b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</a:br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DEPARTMENT OF LABOR</a:t>
            </a:r>
          </a:p>
        </p:txBody>
      </p:sp>
      <p:pic>
        <p:nvPicPr>
          <p:cNvPr id="21" name="image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4853" y="6273400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098" y="6292771"/>
            <a:ext cx="1203740" cy="406609"/>
          </a:xfrm>
          <a:prstGeom prst="rect">
            <a:avLst/>
          </a:prstGeom>
        </p:spPr>
      </p:pic>
      <p:pic>
        <p:nvPicPr>
          <p:cNvPr id="32" name="Picture 1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062" y="6319229"/>
            <a:ext cx="1298523" cy="4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37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1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8DEF4980-7D5E-40D0-86AF-7E56E9BA502E}" type="slidenum">
              <a:rPr lang="en-US" sz="11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2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DSEALC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787" y="6270725"/>
            <a:ext cx="502920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 userDrawn="1"/>
        </p:nvSpPr>
        <p:spPr>
          <a:xfrm>
            <a:off x="2060312" y="6339940"/>
            <a:ext cx="160340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UNITED STATES </a:t>
            </a:r>
            <a:b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</a:br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DEPARTMENT OF LABOR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53853" y="6339940"/>
            <a:ext cx="1803492" cy="35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UNITED STATES </a:t>
            </a:r>
            <a:b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</a:br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DEPARTMENT OF EDUCATION</a:t>
            </a:r>
          </a:p>
        </p:txBody>
      </p:sp>
      <p:pic>
        <p:nvPicPr>
          <p:cNvPr id="17" name="image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96453" y="6273400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6296955" y="6288699"/>
            <a:ext cx="180349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UNITED STATES </a:t>
            </a:r>
            <a:b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</a:br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DEPARTMENT OF HEALTH AND HUMAN SERVICES</a:t>
            </a:r>
          </a:p>
        </p:txBody>
      </p:sp>
      <p:pic>
        <p:nvPicPr>
          <p:cNvPr id="19" name="Picture 18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44981" y="6274535"/>
            <a:ext cx="50292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098" y="6292771"/>
            <a:ext cx="1203740" cy="406609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062" y="6319229"/>
            <a:ext cx="1298523" cy="4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085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652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0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2400"/>
            <a:ext cx="38862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22400"/>
            <a:ext cx="38862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2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9300"/>
            <a:ext cx="3886200" cy="41576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9300"/>
            <a:ext cx="3886200" cy="41576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8650" y="1438274"/>
            <a:ext cx="3886200" cy="485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tIns="0" anchor="ctr">
            <a:normAutofit/>
          </a:bodyPr>
          <a:lstStyle>
            <a:lvl1pPr marL="0" indent="0" algn="ctr">
              <a:buNone/>
              <a:defRPr lang="en-US" sz="2400" b="1" i="1" kern="120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29150" y="1438273"/>
            <a:ext cx="3886200" cy="4857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effectLst>
            <a:outerShdw blurRad="50800" dist="12700" dir="16200000" rotWithShape="0">
              <a:prstClr val="black">
                <a:alpha val="40000"/>
              </a:prstClr>
            </a:outerShdw>
          </a:effectLst>
        </p:spPr>
        <p:txBody>
          <a:bodyPr tIns="0" anchor="ctr">
            <a:normAutofit/>
          </a:bodyPr>
          <a:lstStyle>
            <a:lvl1pPr marL="0" indent="0" algn="ctr">
              <a:buNone/>
              <a:defRPr lang="en-US" sz="2400" b="1" i="1" kern="1200" dirty="0">
                <a:gradFill flip="none" rotWithShape="1">
                  <a:gsLst>
                    <a:gs pos="0">
                      <a:schemeClr val="accent4">
                        <a:shade val="30000"/>
                        <a:satMod val="115000"/>
                      </a:schemeClr>
                    </a:gs>
                    <a:gs pos="50000">
                      <a:schemeClr val="accent4"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4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(si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93820" y="1474845"/>
            <a:ext cx="4621530" cy="4608456"/>
          </a:xfrm>
        </p:spPr>
        <p:txBody>
          <a:bodyPr/>
          <a:lstStyle>
            <a:lvl1pPr marL="365760" indent="-365760">
              <a:buFont typeface="Wingdings" panose="05000000000000000000" pitchFamily="2" charset="2"/>
              <a:buChar char=""/>
              <a:defRPr lang="en-US" sz="28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2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Today’s Presenter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35063" y="1554163"/>
            <a:ext cx="1684337" cy="170021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(plu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16580" y="1554164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Today’s Presenters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07504" y="1554164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07504" y="3041989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607504" y="4529815"/>
            <a:ext cx="1161000" cy="1171942"/>
          </a:xfr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116580" y="3041989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116580" y="4529814"/>
            <a:ext cx="4621530" cy="1171941"/>
          </a:xfrm>
        </p:spPr>
        <p:txBody>
          <a:bodyPr tIns="0"/>
          <a:lstStyle>
            <a:lvl1pPr marL="365760" indent="-365760">
              <a:buFont typeface="Wingdings" panose="05000000000000000000" pitchFamily="2" charset="2"/>
              <a:buChar char=""/>
              <a:defRPr lang="en-US" sz="2200" b="1" kern="1200" dirty="0" smtClean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000" i="1"/>
            </a:lvl2pPr>
            <a:lvl3pPr marL="640080" indent="0">
              <a:spcBef>
                <a:spcPts val="1200"/>
              </a:spcBef>
              <a:spcAft>
                <a:spcPts val="2400"/>
              </a:spcAft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Speaker’s Name</a:t>
            </a:r>
          </a:p>
          <a:p>
            <a:pPr lvl="1"/>
            <a:r>
              <a:rPr lang="en-US" dirty="0"/>
              <a:t>Speaker’s Title</a:t>
            </a:r>
          </a:p>
          <a:p>
            <a:pPr lvl="2"/>
            <a:r>
              <a:rPr lang="en-US" dirty="0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78953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Where Are You?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938669" y="402427"/>
            <a:ext cx="2125242" cy="860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</a:t>
            </a:r>
            <a:b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</a:b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in the Chat window</a:t>
            </a:r>
          </a:p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sp>
        <p:nvSpPr>
          <p:cNvPr id="8" name="Diamond 7"/>
          <p:cNvSpPr/>
          <p:nvPr userDrawn="1"/>
        </p:nvSpPr>
        <p:spPr>
          <a:xfrm>
            <a:off x="4366805" y="540657"/>
            <a:ext cx="571864" cy="571864"/>
          </a:xfrm>
          <a:prstGeom prst="diamond">
            <a:avLst/>
          </a:prstGeom>
          <a:gradFill flip="none" rotWithShape="1">
            <a:gsLst>
              <a:gs pos="90000">
                <a:srgbClr val="F1592A"/>
              </a:gs>
              <a:gs pos="0">
                <a:srgbClr val="FAB25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88900" dist="254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5" y="1305228"/>
            <a:ext cx="6968017" cy="4751153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384" y="2296170"/>
            <a:ext cx="1364776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6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28650" y="531124"/>
            <a:ext cx="67119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+mj-cs"/>
              </a:rPr>
              <a:t>Today’s Objectives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701" y="2733725"/>
            <a:ext cx="5168900" cy="343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384" y="2296170"/>
            <a:ext cx="1364776" cy="1422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93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tags" Target="../tags/tag9.xml"/><Relationship Id="rId38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8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>
            <p:custDataLst>
              <p:tags r:id="rId26"/>
            </p:custDataLst>
          </p:nvPr>
        </p:nvSpPr>
        <p:spPr>
          <a:xfrm>
            <a:off x="-2" y="1252542"/>
            <a:ext cx="9144000" cy="3301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>
            <p:custDataLst>
              <p:tags r:id="rId27"/>
            </p:custDataLst>
          </p:nvPr>
        </p:nvSpPr>
        <p:spPr>
          <a:xfrm>
            <a:off x="0" y="5740400"/>
            <a:ext cx="9144000" cy="4365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628650" y="237205"/>
            <a:ext cx="7886700" cy="884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628650" y="1474845"/>
            <a:ext cx="7886700" cy="460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594101" y="-1"/>
            <a:ext cx="5549897" cy="1249977"/>
          </a:xfrm>
          <a:prstGeom prst="rect">
            <a:avLst/>
          </a:prstGeom>
        </p:spPr>
      </p:pic>
      <p:grpSp>
        <p:nvGrpSpPr>
          <p:cNvPr id="4" name="Group 3"/>
          <p:cNvGrpSpPr/>
          <p:nvPr userDrawn="1">
            <p:custDataLst>
              <p:tags r:id="rId30"/>
            </p:custDataLst>
          </p:nvPr>
        </p:nvGrpSpPr>
        <p:grpSpPr>
          <a:xfrm>
            <a:off x="-543406" y="704924"/>
            <a:ext cx="9687406" cy="1090106"/>
            <a:chOff x="-543406" y="704924"/>
            <a:chExt cx="9687406" cy="1090106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0" y="1249977"/>
              <a:ext cx="9144000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4"/>
            <p:cNvSpPr/>
            <p:nvPr userDrawn="1">
              <p:custDataLst>
                <p:tags r:id="rId33"/>
              </p:custDataLst>
            </p:nvPr>
          </p:nvSpPr>
          <p:spPr>
            <a:xfrm rot="8100000">
              <a:off x="-543406" y="704924"/>
              <a:ext cx="1090108" cy="1090106"/>
            </a:xfrm>
            <a:custGeom>
              <a:avLst/>
              <a:gdLst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2404463 w 2404463"/>
                <a:gd name="connsiteY2" fmla="*/ 2404463 h 2404463"/>
                <a:gd name="connsiteX3" fmla="*/ 0 w 2404463"/>
                <a:gd name="connsiteY3" fmla="*/ 2404463 h 2404463"/>
                <a:gd name="connsiteX4" fmla="*/ 0 w 2404463"/>
                <a:gd name="connsiteY4" fmla="*/ 0 h 2404463"/>
                <a:gd name="connsiteX0" fmla="*/ 0 w 2404463"/>
                <a:gd name="connsiteY0" fmla="*/ 0 h 2404463"/>
                <a:gd name="connsiteX1" fmla="*/ 2404463 w 2404463"/>
                <a:gd name="connsiteY1" fmla="*/ 0 h 2404463"/>
                <a:gd name="connsiteX2" fmla="*/ 0 w 2404463"/>
                <a:gd name="connsiteY2" fmla="*/ 2404463 h 2404463"/>
                <a:gd name="connsiteX3" fmla="*/ 0 w 2404463"/>
                <a:gd name="connsiteY3" fmla="*/ 0 h 24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463" h="2404463">
                  <a:moveTo>
                    <a:pt x="0" y="0"/>
                  </a:moveTo>
                  <a:lnTo>
                    <a:pt x="2404463" y="0"/>
                  </a:lnTo>
                  <a:lnTo>
                    <a:pt x="0" y="240446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1592A"/>
                </a:gs>
                <a:gs pos="0">
                  <a:srgbClr val="FAB25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16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0" y="5378085"/>
            <a:ext cx="3492500" cy="7865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176963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>
            <p:custDataLst>
              <p:tags r:id="rId31"/>
            </p:custDataLst>
          </p:nvPr>
        </p:nvSpPr>
        <p:spPr>
          <a:xfrm>
            <a:off x="0" y="5911199"/>
            <a:ext cx="482400" cy="2148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8DEF4980-7D5E-40D0-86AF-7E56E9BA502E}" type="slidenum">
              <a:rPr lang="en-US" sz="11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TextBox 30"/>
          <p:cNvSpPr txBox="1"/>
          <p:nvPr userDrawn="1">
            <p:custDataLst>
              <p:tags r:id="rId32"/>
            </p:custDataLst>
          </p:nvPr>
        </p:nvSpPr>
        <p:spPr>
          <a:xfrm>
            <a:off x="4606743" y="6348053"/>
            <a:ext cx="160340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UNITED STATES </a:t>
            </a:r>
            <a:b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</a:br>
            <a:r>
              <a:rPr lang="en-US" sz="850" baseline="0" dirty="0">
                <a:latin typeface="Helvetica Neue" panose="02000503000000020004" pitchFamily="2"/>
                <a:cs typeface="Arial" panose="020B0604020202020204" pitchFamily="34" charset="0"/>
              </a:rPr>
              <a:t>DEPARTMENT OF LABOR</a:t>
            </a:r>
          </a:p>
        </p:txBody>
      </p:sp>
      <p:pic>
        <p:nvPicPr>
          <p:cNvPr id="33" name="image.jpg"/>
          <p:cNvPicPr>
            <a:picLocks noChangeAspect="1" noChangeArrowheads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2884" y="6281513"/>
            <a:ext cx="50292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098" y="6292771"/>
            <a:ext cx="1203740" cy="406609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9062" y="6319229"/>
            <a:ext cx="1298523" cy="4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93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v"/>
        <a:defRPr sz="2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36576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®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 2" panose="05020102010507070707" pitchFamily="18" charset="2"/>
        <a:buChar char="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Wingdings 2" panose="05020102010507070707" pitchFamily="18" charset="2"/>
        <a:buChar char="­"/>
        <a:defRPr sz="1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Wingdings 3" panose="05040102010807070707" pitchFamily="18" charset="2"/>
        <a:buChar char="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8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62248" y="573739"/>
            <a:ext cx="8487335" cy="2761130"/>
          </a:xfrm>
        </p:spPr>
        <p:txBody>
          <a:bodyPr>
            <a:normAutofit/>
          </a:bodyPr>
          <a:lstStyle/>
          <a:p>
            <a:r>
              <a:rPr lang="en-US" sz="6000" dirty="0"/>
              <a:t>Universal Design: </a:t>
            </a:r>
            <a:br>
              <a:rPr lang="en-US" sz="6000" dirty="0"/>
            </a:br>
            <a:r>
              <a:rPr lang="en-US" sz="6000" dirty="0"/>
              <a:t>A Customer Centered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D9D28-FEC7-4879-9222-2736CA2244F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78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49" y="341707"/>
            <a:ext cx="7886700" cy="8848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Universal and Customer Centered Design?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49" y="1474845"/>
            <a:ext cx="8201025" cy="4608456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Universal Design </a:t>
            </a:r>
            <a:r>
              <a:rPr lang="en-US" sz="2800" dirty="0"/>
              <a:t>is a strategy for making products, environments, operational systems and services welcoming and usable </a:t>
            </a:r>
            <a:r>
              <a:rPr lang="en-US" sz="2800" b="1" dirty="0">
                <a:solidFill>
                  <a:schemeClr val="tx2"/>
                </a:solidFill>
              </a:rPr>
              <a:t>to the most diverse range of people possible.  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chemeClr val="tx2"/>
                </a:solidFill>
              </a:rPr>
              <a:t>We can achieve universal design through applying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Customer Centered Design </a:t>
            </a:r>
            <a:r>
              <a:rPr lang="en-US" sz="2800" dirty="0"/>
              <a:t>which is applying a set of methods </a:t>
            </a:r>
            <a:r>
              <a:rPr lang="en-US" sz="2800" b="1" dirty="0"/>
              <a:t>to gain a deeper understanding of the needs of the customers we are serving.</a:t>
            </a:r>
            <a:endParaRPr lang="en-US" sz="2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37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Universal Design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1401330"/>
            <a:ext cx="8153400" cy="4340226"/>
          </a:xfrm>
        </p:spPr>
        <p:txBody>
          <a:bodyPr>
            <a:noAutofit/>
          </a:bodyPr>
          <a:lstStyle/>
          <a:p>
            <a:r>
              <a:rPr lang="en-US" sz="2800" dirty="0"/>
              <a:t>In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Universal Design </a:t>
            </a:r>
            <a:r>
              <a:rPr lang="en-US" sz="2800" dirty="0"/>
              <a:t>thinking, we are not targeting one group, </a:t>
            </a:r>
            <a:r>
              <a:rPr lang="en-US" sz="2800" b="1" dirty="0"/>
              <a:t>but rather designing our facility, and services for the average user, with a broad range of abilities, reading levels, learning styles, and culture.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The key princ</a:t>
            </a:r>
            <a:r>
              <a:rPr lang="en-US" sz="2800" dirty="0"/>
              <a:t>iples of universal design are 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Simplicity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Flexibility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Ease of Access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Efficiency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90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4D37-26F4-4225-8798-3C511277289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0059" y="250651"/>
            <a:ext cx="8172450" cy="8848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Customer Centered </a:t>
            </a:r>
            <a:br>
              <a:rPr lang="en-US" dirty="0"/>
            </a:br>
            <a:r>
              <a:rPr lang="en-US" dirty="0"/>
              <a:t>Design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36D46B-A533-48D0-8EFB-94345F2DA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t="30809" r="3052" b="12319"/>
          <a:stretch/>
        </p:blipFill>
        <p:spPr>
          <a:xfrm>
            <a:off x="418011" y="1698172"/>
            <a:ext cx="8482149" cy="3805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3E10E7-96F3-41FC-B416-EA694CEA970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410994" y="3344092"/>
            <a:ext cx="1489166" cy="2277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/>
              <a:t>Try out a pilot program and experiment with ways to implement your new ideas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57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1401330"/>
            <a:ext cx="8153400" cy="4340226"/>
          </a:xfrm>
        </p:spPr>
        <p:txBody>
          <a:bodyPr>
            <a:noAutofit/>
          </a:bodyPr>
          <a:lstStyle/>
          <a:p>
            <a:r>
              <a:rPr lang="en-US" sz="3200" dirty="0"/>
              <a:t>The following additional resources are available: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Webcasts Applying the Customer Centered Design Principles: 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</a:rPr>
              <a:t>1)  </a:t>
            </a:r>
            <a:r>
              <a:rPr lang="en-US" sz="1800" dirty="0" err="1">
                <a:solidFill>
                  <a:schemeClr val="accent1"/>
                </a:solidFill>
              </a:rPr>
              <a:t>WorkSource</a:t>
            </a:r>
            <a:r>
              <a:rPr lang="en-US" sz="1800" dirty="0">
                <a:solidFill>
                  <a:schemeClr val="accent1"/>
                </a:solidFill>
              </a:rPr>
              <a:t> Spokane, Washington –  (14:22)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</a:rPr>
              <a:t>2) Greater Lowell Workforce, Massachusetts – (10:43)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Resource Page - Universal and Customer Centered Design Resources with Additional Links</a:t>
            </a:r>
          </a:p>
          <a:p>
            <a:pPr lvl="1"/>
            <a:endParaRPr lang="en-US" sz="1800" dirty="0">
              <a:solidFill>
                <a:schemeClr val="accent1"/>
              </a:solidFill>
            </a:endParaRPr>
          </a:p>
          <a:p>
            <a:pPr lvl="1"/>
            <a:endParaRPr lang="en-US" sz="1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838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PERSISTENCEDATA" val="MMPROD_UIPERSISTENCEDATA"/>
  <p:tag name="MMPROD_THEME_BG_IMAGE" val=""/>
  <p:tag name="MMPROD_UIDATA" val="&lt;database version=&quot;11.0&quot;&gt;&lt;object type=&quot;1&quot; unique_id=&quot;10001&quot;&gt;&lt;property id=&quot;20141&quot; value=&quot;1 Universal Design Webcast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C:\Users\jvehlow\Desktop\UI Drafts&quot;/&gt;&lt;property id=&quot;20250&quot; value=&quot;0&quot;/&gt;&lt;property id=&quot;20251&quot; value=&quot;1&quot;/&gt;&lt;property id=&quot;20259&quot; value=&quot;0&quot;/&gt;&lt;property id=&quot;20263&quot; value=&quot;3&quot;/&gt;&lt;property id=&quot;20264&quot; value=&quot;1&quot;/&gt;&lt;property id=&quot;20519&quot; value=&quot;0&quot;/&gt;&lt;property id=&quot;20700&quot; value=&quot;0&quot;/&gt;&lt;object type=&quot;8&quot; unique_id=&quot;11921&quot;&gt;&lt;/object&gt;&lt;object type=&quot;2&quot; unique_id=&quot;11922&quot;&gt;&lt;object type=&quot;3&quot; unique_id=&quot;11923&quot;&gt;&lt;property id=&quot;20148&quot; value=&quot;5&quot;/&gt;&lt;property id=&quot;20300&quot; value=&quot;Slide 1 - &amp;quot;Universal Design:  A Customer Centered Approach&amp;quot;&quot;/&gt;&lt;property id=&quot;20307&quot; value=&quot;257&quot;/&gt;&lt;property id=&quot;20309&quot; value=&quot;-1&quot;/&gt;&lt;/object&gt;&lt;object type=&quot;3&quot; unique_id=&quot;11924&quot;&gt;&lt;property id=&quot;20148&quot; value=&quot;5&quot;/&gt;&lt;property id=&quot;20300&quot; value=&quot;Slide 2 - &amp;quot;What is Universal and Customer Centered Design?&amp;quot;&quot;/&gt;&lt;property id=&quot;20307&quot; value=&quot;258&quot;/&gt;&lt;property id=&quot;20309&quot; value=&quot;-1&quot;/&gt;&lt;/object&gt;&lt;object type=&quot;3&quot; unique_id=&quot;11925&quot;&gt;&lt;property id=&quot;20148&quot; value=&quot;5&quot;/&gt;&lt;property id=&quot;20300&quot; value=&quot;Slide 3 - &amp;quot;Universal Design Overview&amp;quot;&quot;/&gt;&lt;property id=&quot;20307&quot; value=&quot;259&quot;/&gt;&lt;property id=&quot;20309&quot; value=&quot;-1&quot;/&gt;&lt;/object&gt;&lt;object type=&quot;3&quot; unique_id=&quot;11926&quot;&gt;&lt;property id=&quot;20148&quot; value=&quot;5&quot;/&gt;&lt;property id=&quot;20300&quot; value=&quot;Slide 4 - &amp;quot;The Customer Centered  Design Process&amp;quot;&quot;/&gt;&lt;property id=&quot;20307&quot; value=&quot;260&quot;/&gt;&lt;property id=&quot;20309&quot; value=&quot;-1&quot;/&gt;&lt;/object&gt;&lt;object type=&quot;3&quot; unique_id=&quot;13677&quot;&gt;&lt;property id=&quot;20148&quot; value=&quot;5&quot;/&gt;&lt;property id=&quot;20300&quot; value=&quot;Slide 5 - &amp;quot;Additional Resources&amp;quot;&quot;/&gt;&lt;property id=&quot;20307&quot; value=&quot;261&quot;/&gt;&lt;property id=&quot;20309&quot; value=&quot;-1&quot;/&gt;&lt;/object&gt;&lt;/object&gt;&lt;object type=&quot;10&quot; unique_id=&quot;13727&quot;&gt;&lt;object type=&quot;11&quot; unique_id=&quot;13728&quot;&gt;&lt;property id=&quot;20180&quot; value=&quot;1&quot;/&gt;&lt;property id=&quot;20181&quot; value=&quot;1&quot;/&gt;&lt;property id=&quot;20183&quot; value=&quot;1&quot;/&gt;&lt;/object&gt;&lt;object type=&quot;12&quot; unique_id=&quot;14014&quot;&gt;&lt;/object&gt;&lt;/object&gt;&lt;object type=&quot;4&quot; unique_id=&quot;13729&quot;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6DDA8C-2EE6-4C96-A59C-6337F27413F4}&quot;/&gt;&lt;isInvalidForFieldText val=&quot;0&quot;/&gt;&lt;Image&gt;&lt;filename val=&quot;C:\Users\jvehlow\AppData\Local\Temp\PR\data\asimages\{C76DDA8C-2EE6-4C96-A59C-6337F27413F4}_MtorLt.png&quot;/&gt;&lt;left val=&quot;151&quot;/&gt;&lt;top val=&quot;13&quot;/&gt;&lt;width val=&quot;432&quot;/&gt;&lt;height val=&quot;432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19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8BE4D94B-67F9-497A-88D9-C3FA8F821E2E}_1.png&quot;/&gt;&lt;left val=&quot;357&quot;/&gt;&lt;top val=&quot;499&quot;/&gt;&lt;width val=&quot;127&quot;/&gt;&lt;height val=&quot;3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Universal Design Webcast\Final\Slide 1.wav"/>
  <p:tag name="PPSNARRATION" val="1,1579293057,C:\Users\jvehlow\Desktop\UI Drafts\Universal_Design_Final_pptx\Media.ppcx"/>
  <p:tag name="HTML_SHAPEINFO" val="&lt;SlideThumbPath val=&quot;Slide1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9&quot;/&gt;&lt;lineCharCount val=&quot;20&quot;/&gt;&lt;lineCharCount val=&quot;8&quot;/&gt;&lt;/TableIndex&gt;&lt;/ShapeTextInfo&gt;"/>
  <p:tag name="PRESENTER_SHAPEINFO" val="&lt;ThreeDShapeInfo&gt;&lt;uuid val=&quot;{D743A7D0-150C-402A-971B-62395115FE72}&quot;/&gt;&lt;isInvalidForFieldText val=&quot;0&quot;/&gt;&lt;Image&gt;&lt;filename val=&quot;C:\Users\jvehlow\AppData\Local\Temp\PR\data\asimages\{D743A7D0-150C-402A-971B-62395115FE72}_1.png&quot;/&gt;&lt;left val=&quot;34&quot;/&gt;&lt;top val=&quot;44&quot;/&gt;&lt;width val=&quot;671&quot;/&gt;&lt;height val=&quot;21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Universal Design Webcast\Final\Slide 2.wav"/>
  <p:tag name="PPSNARRATION" val="2,1579293057,C:\Users\jvehlow\Desktop\UI Drafts\Universal_Design_Final_pptx\Media.ppcx"/>
  <p:tag name="HTML_SHAPEINFO" val="&lt;SlideThumbPath val=&quot;Slide2.PNG&quot;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16&quot;/&gt;&lt;/TableIndex&gt;&lt;/ShapeTextInfo&gt;"/>
  <p:tag name="PRESENTER_SHAPEINFO" val="&lt;ThreeDShapeInfo&gt;&lt;uuid val=&quot;{BA30530B-C52A-4BFD-89A9-CB72664529F3}&quot;/&gt;&lt;isInvalidForFieldText val=&quot;0&quot;/&gt;&lt;Image&gt;&lt;filename val=&quot;C:\Users\jvehlow\AppData\Local\Temp\PR\data\asimages\{BA30530B-C52A-4BFD-89A9-CB72664529F3}_2.png&quot;/&gt;&lt;left val=&quot;48&quot;/&gt;&lt;top val=&quot;26&quot;/&gt;&lt;width val=&quot;622&quot;/&gt;&lt;height val=&quot;70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2&quot;/&gt;&lt;lineCharCount val=&quot;44&quot;/&gt;&lt;lineCharCount val=&quot;46&quot;/&gt;&lt;lineCharCount val=&quot;36&quot;/&gt;&lt;lineCharCount val=&quot;40&quot;/&gt;&lt;lineCharCount val=&quot;34&quot;/&gt;&lt;lineCharCount val=&quot;45&quot;/&gt;&lt;lineCharCount val=&quot;41&quot;/&gt;&lt;lineCharCount val=&quot;25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3B2A7DBD-7B30-4600-B8CE-B0306FCCA19A}_2.png&quot;/&gt;&lt;left val=&quot;38&quot;/&gt;&lt;top val=&quot;105&quot;/&gt;&lt;width val=&quot;674&quot;/&gt;&lt;height val=&quot;373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Universal Design Webcast\Final\Slide 3.wav"/>
  <p:tag name="PPSNARRATION" val="3,1579293057,C:\Users\jvehlow\Desktop\UI Drafts\Universal_Design_Final_pptx\Media.ppcx"/>
  <p:tag name="HTML_SHAPEINFO" val="&lt;SlideThumbPath val=&quot;Slide3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193EB08E-8428-4819-A8B6-4B90E28E1C74}&quot;/&gt;&lt;isInvalidForFieldText val=&quot;0&quot;/&gt;&lt;Image&gt;&lt;filename val=&quot;C:\Users\jvehlow\AppData\Local\Temp\PR\data\asimages\{193EB08E-8428-4819-A8B6-4B90E28E1C74}_3.png&quot;/&gt;&lt;left val=&quot;48&quot;/&gt;&lt;top val=&quot;18&quot;/&gt;&lt;width val=&quot;622&quot;/&gt;&lt;height val=&quot;70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41&quot;/&gt;&lt;lineCharCount val=&quot;46&quot;/&gt;&lt;lineCharCount val=&quot;45&quot;/&gt;&lt;lineCharCount val=&quot;41&quot;/&gt;&lt;lineCharCount val=&quot;38&quot;/&gt;&lt;lineCharCount val=&quot;44&quot;/&gt;&lt;lineCharCount val=&quot;11&quot;/&gt;&lt;lineCharCount val=&quot;12&quot;/&gt;&lt;lineCharCount val=&quot;15&quot;/&gt;&lt;lineCharCount val=&quot;10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6C5EB1D9-4AAA-4684-BB7A-E544C5CF0F10}_3.png&quot;/&gt;&lt;left val=&quot;40&quot;/&gt;&lt;top val=&quot;101&quot;/&gt;&lt;width val=&quot;653&quot;/&gt;&lt;height val=&quot;35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Universal Design Webcast\Final\Slide 4.wav"/>
  <p:tag name="PPSNARRATION" val="4,1579293057,C:\Users\jvehlow\Desktop\UI Drafts\Universal_Design_Final_pptx\Media.ppcx"/>
  <p:tag name="HTML_SHAPEINFO" val="&lt;SlideThumbPath val=&quot;Slide4.PNG&quot;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14&quot;/&gt;&lt;/TableIndex&gt;&lt;/ShapeTextInfo&gt;"/>
  <p:tag name="PRESENTER_SHAPEINFO" val="&lt;ThreeDShapeInfo&gt;&lt;uuid val=&quot;{E868F46C-4929-4C36-BC5C-019A94185D70}&quot;/&gt;&lt;isInvalidForFieldText val=&quot;0&quot;/&gt;&lt;Image&gt;&lt;filename val=&quot;C:\Users\jvehlow\AppData\Local\Temp\PR\data\asimages\{E868F46C-4929-4C36-BC5C-019A94185D70}_4.png&quot;/&gt;&lt;left val=&quot;51&quot;/&gt;&lt;top val=&quot;19&quot;/&gt;&lt;width val=&quot;644&quot;/&gt;&lt;height val=&quot;70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6&quot;/&gt;&lt;lineCharCount val=&quot;12&quot;/&gt;&lt;lineCharCount val=&quot;16&quot;/&gt;&lt;lineCharCount val=&quot;8&quot;/&gt;&lt;lineCharCount val=&quot;15&quot;/&gt;&lt;lineCharCount val=&quot;10&quot;/&gt;&lt;lineCharCount val=&quot;1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DC6F3896-3F8B-4DE6-B96A-BDFDE633E7FA}_4.png&quot;/&gt;&lt;left val=&quot;582&quot;/&gt;&lt;top val=&quot;262&quot;/&gt;&lt;width val=&quot;119&quot;/&gt;&lt;height val=&quot;180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jvehlow\Desktop\Universal Design Webcast\Final\Slide 5.wav"/>
  <p:tag name="PPSNARRATION" val="5,1579293057,C:\Users\jvehlow\Desktop\UI Drafts\Universal_Design_Final_pptx\Media.ppcx"/>
  <p:tag name="HTML_SHAPEINFO" val="&lt;SlideThumbPath val=&quot;Slide5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67700002-2AAE-457C-AF06-08AA3B4E0F91}&quot;/&gt;&lt;isInvalidForFieldText val=&quot;0&quot;/&gt;&lt;Image&gt;&lt;filename val=&quot;C:\Users\jvehlow\AppData\Local\Temp\PR\data\asimages\{67700002-2AAE-457C-AF06-08AA3B4E0F91}_5.png&quot;/&gt;&lt;left val=&quot;48&quot;/&gt;&lt;top val=&quot;18&quot;/&gt;&lt;width val=&quot;622&quot;/&gt;&lt;height val=&quot;70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9&quot;/&gt;&lt;lineCharCount val=&quot;12&quot;/&gt;&lt;lineCharCount val=&quot;47&quot;/&gt;&lt;lineCharCount val=&quot;13&quot;/&gt;&lt;lineCharCount val=&quot;46&quot;/&gt;&lt;lineCharCount val=&quot;53&quot;/&gt;&lt;lineCharCount val=&quot;1&quot;/&gt;&lt;lineCharCount val=&quot;48&quot;/&gt;&lt;lineCharCount val=&quot;39&quot;/&gt;&lt;lineCharCount val=&quot;1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46DC7AF9-368E-4BC9-8596-CEDCD4F0FC85}_5.png&quot;/&gt;&lt;left val=&quot;38&quot;/&gt;&lt;top val=&quot;99&quot;/&gt;&lt;width val=&quot;653&quot;/&gt;&lt;height val=&quot;35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5F6237B-49AB-4E0C-9B62-21F08921B5D3}&quot;/&gt;&lt;isInvalidForFieldText val=&quot;0&quot;/&gt;&lt;Image&gt;&lt;filename val=&quot;C:\Users\jvehlow\AppData\Local\Temp\PR\data\asimages\{F5F6237B-49AB-4E0C-9B62-21F08921B5D3}_MtorLt.png&quot;/&gt;&lt;left val=&quot;-5&quot;/&gt;&lt;top val=&quot;29&quot;/&gt;&lt;width val=&quot;727&quot;/&gt;&lt;height val=&quot;138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9FABF08F-47DD-464D-9144-B09D70C601AD}_1.png&quot;/&gt;&lt;left val=&quot;0&quot;/&gt;&lt;top val=&quot;461&quot;/&gt;&lt;width val=&quot;45&quot;/&gt;&lt;height val=&quot;24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19&quot;/&gt;&lt;/TableIndex&gt;&lt;/ShapeTextInfo&gt;"/>
  <p:tag name="HTML_SHAPEINFO" val="&lt;ThreeDShapeInfo&gt;&lt;uuid val=&quot;&quot;/&gt;&lt;isInvalidForFieldText val=&quot;0&quot;/&gt;&lt;Image&gt;&lt;filename val=&quot;C:\Users\jvehlow\AppData\Local\Temp\PR\data\asimages\{436FFA29-17A7-4751-8503-84B6D3C8765A}_1.png&quot;/&gt;&lt;left val=&quot;362&quot;/&gt;&lt;top val=&quot;499&quot;/&gt;&lt;width val=&quot;127&quot;/&gt;&lt;height val=&quot;3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1_Office Theme">
  <a:themeElements>
    <a:clrScheme name="ION - WIOA Colors">
      <a:dk1>
        <a:sysClr val="windowText" lastClr="000000"/>
      </a:dk1>
      <a:lt1>
        <a:sysClr val="window" lastClr="FFFFFF"/>
      </a:lt1>
      <a:dk2>
        <a:srgbClr val="0B366B"/>
      </a:dk2>
      <a:lt2>
        <a:srgbClr val="54BCEA"/>
      </a:lt2>
      <a:accent1>
        <a:srgbClr val="1C4489"/>
      </a:accent1>
      <a:accent2>
        <a:srgbClr val="4F5F9B"/>
      </a:accent2>
      <a:accent3>
        <a:srgbClr val="EAEAF3"/>
      </a:accent3>
      <a:accent4>
        <a:srgbClr val="F36B22"/>
      </a:accent4>
      <a:accent5>
        <a:srgbClr val="F7955B"/>
      </a:accent5>
      <a:accent6>
        <a:srgbClr val="FEF3EA"/>
      </a:accent6>
      <a:hlink>
        <a:srgbClr val="0081E2"/>
      </a:hlink>
      <a:folHlink>
        <a:srgbClr val="7966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1675</TotalTime>
  <Words>199</Words>
  <Application>Microsoft Office PowerPoint</Application>
  <PresentationFormat>On-screen Show (4:3)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Helvetica Neue</vt:lpstr>
      <vt:lpstr>Myriad Pro</vt:lpstr>
      <vt:lpstr>Times New Roman</vt:lpstr>
      <vt:lpstr>Wingdings</vt:lpstr>
      <vt:lpstr>Wingdings 2</vt:lpstr>
      <vt:lpstr>Wingdings 3</vt:lpstr>
      <vt:lpstr>1_Office Theme</vt:lpstr>
      <vt:lpstr>Universal Design:  A Customer Centered Approach</vt:lpstr>
      <vt:lpstr>What is Universal and Customer Centered Design?</vt:lpstr>
      <vt:lpstr>Universal Design Overview</vt:lpstr>
      <vt:lpstr>The Customer Centered  Design Process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Design:  A Customer Centered Approach</dc:title>
  <dc:creator>Jonathan Vehlow</dc:creator>
  <cp:lastModifiedBy>Jonathan Vehlow</cp:lastModifiedBy>
  <cp:revision>52</cp:revision>
  <dcterms:created xsi:type="dcterms:W3CDTF">2017-08-15T18:07:55Z</dcterms:created>
  <dcterms:modified xsi:type="dcterms:W3CDTF">2017-09-18T18:29:53Z</dcterms:modified>
</cp:coreProperties>
</file>