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84"/>
  </p:notesMasterIdLst>
  <p:handoutMasterIdLst>
    <p:handoutMasterId r:id="rId85"/>
  </p:handoutMasterIdLst>
  <p:sldIdLst>
    <p:sldId id="283" r:id="rId7"/>
    <p:sldId id="357" r:id="rId8"/>
    <p:sldId id="604" r:id="rId9"/>
    <p:sldId id="517" r:id="rId10"/>
    <p:sldId id="395" r:id="rId11"/>
    <p:sldId id="434" r:id="rId12"/>
    <p:sldId id="605" r:id="rId13"/>
    <p:sldId id="435" r:id="rId14"/>
    <p:sldId id="436" r:id="rId15"/>
    <p:sldId id="518" r:id="rId16"/>
    <p:sldId id="606" r:id="rId17"/>
    <p:sldId id="312" r:id="rId18"/>
    <p:sldId id="432" r:id="rId19"/>
    <p:sldId id="430" r:id="rId20"/>
    <p:sldId id="441" r:id="rId21"/>
    <p:sldId id="431" r:id="rId22"/>
    <p:sldId id="442" r:id="rId23"/>
    <p:sldId id="607" r:id="rId24"/>
    <p:sldId id="453" r:id="rId25"/>
    <p:sldId id="608" r:id="rId26"/>
    <p:sldId id="386" r:id="rId27"/>
    <p:sldId id="396" r:id="rId28"/>
    <p:sldId id="405" r:id="rId29"/>
    <p:sldId id="415" r:id="rId30"/>
    <p:sldId id="403" r:id="rId31"/>
    <p:sldId id="404" r:id="rId32"/>
    <p:sldId id="457" r:id="rId33"/>
    <p:sldId id="286" r:id="rId34"/>
    <p:sldId id="328" r:id="rId35"/>
    <p:sldId id="288" r:id="rId36"/>
    <p:sldId id="289" r:id="rId37"/>
    <p:sldId id="445" r:id="rId38"/>
    <p:sldId id="609" r:id="rId39"/>
    <p:sldId id="456" r:id="rId40"/>
    <p:sldId id="610" r:id="rId41"/>
    <p:sldId id="387" r:id="rId42"/>
    <p:sldId id="371" r:id="rId43"/>
    <p:sldId id="372" r:id="rId44"/>
    <p:sldId id="446" r:id="rId45"/>
    <p:sldId id="449" r:id="rId46"/>
    <p:sldId id="611" r:id="rId47"/>
    <p:sldId id="450" r:id="rId48"/>
    <p:sldId id="388" r:id="rId49"/>
    <p:sldId id="329" r:id="rId50"/>
    <p:sldId id="330" r:id="rId51"/>
    <p:sldId id="331" r:id="rId52"/>
    <p:sldId id="332" r:id="rId53"/>
    <p:sldId id="333" r:id="rId54"/>
    <p:sldId id="334" r:id="rId55"/>
    <p:sldId id="287" r:id="rId56"/>
    <p:sldId id="455" r:id="rId57"/>
    <p:sldId id="612" r:id="rId58"/>
    <p:sldId id="389" r:id="rId59"/>
    <p:sldId id="417" r:id="rId60"/>
    <p:sldId id="419" r:id="rId61"/>
    <p:sldId id="291" r:id="rId62"/>
    <p:sldId id="421" r:id="rId63"/>
    <p:sldId id="281" r:id="rId64"/>
    <p:sldId id="423" r:id="rId65"/>
    <p:sldId id="390" r:id="rId66"/>
    <p:sldId id="302" r:id="rId67"/>
    <p:sldId id="398" r:id="rId68"/>
    <p:sldId id="399" r:id="rId69"/>
    <p:sldId id="303" r:id="rId70"/>
    <p:sldId id="400" r:id="rId71"/>
    <p:sldId id="304" r:id="rId72"/>
    <p:sldId id="305" r:id="rId73"/>
    <p:sldId id="306" r:id="rId74"/>
    <p:sldId id="458" r:id="rId75"/>
    <p:sldId id="367" r:id="rId76"/>
    <p:sldId id="350" r:id="rId77"/>
    <p:sldId id="370" r:id="rId78"/>
    <p:sldId id="601" r:id="rId79"/>
    <p:sldId id="361" r:id="rId80"/>
    <p:sldId id="268" r:id="rId81"/>
    <p:sldId id="613" r:id="rId82"/>
    <p:sldId id="600" r:id="rId83"/>
  </p:sldIdLst>
  <p:sldSz cx="12192000" cy="6858000"/>
  <p:notesSz cx="6858000" cy="9144000"/>
  <p:custDataLst>
    <p:tags r:id="rId8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4" autoAdjust="0"/>
    <p:restoredTop sz="77487" autoAdjust="0"/>
  </p:normalViewPr>
  <p:slideViewPr>
    <p:cSldViewPr snapToGrid="0">
      <p:cViewPr varScale="1">
        <p:scale>
          <a:sx n="50" d="100"/>
          <a:sy n="50" d="100"/>
        </p:scale>
        <p:origin x="1120" y="36"/>
      </p:cViewPr>
      <p:guideLst/>
    </p:cSldViewPr>
  </p:slideViewPr>
  <p:notesTextViewPr>
    <p:cViewPr>
      <p:scale>
        <a:sx n="1" d="1"/>
        <a:sy n="1" d="1"/>
      </p:scale>
      <p:origin x="0" y="0"/>
    </p:cViewPr>
  </p:notesTextViewPr>
  <p:notesViewPr>
    <p:cSldViewPr snapToGrid="0">
      <p:cViewPr varScale="1">
        <p:scale>
          <a:sx n="100" d="100"/>
          <a:sy n="100"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1.xml"/><Relationship Id="rId90" Type="http://schemas.openxmlformats.org/officeDocument/2006/relationships/tableStyles" Target="tableStyle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6D7EA-E8FC-492D-A636-8D08FD1AD36B}"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0969E5FA-5B91-473A-9A5F-440CC9AC18E8}">
      <dgm:prSet phldrT="[Text]"/>
      <dgm:spPr/>
      <dgm:t>
        <a:bodyPr/>
        <a:lstStyle/>
        <a:p>
          <a:r>
            <a:rPr lang="en-US" altLang="en-US"/>
            <a:t>Property </a:t>
          </a:r>
          <a:endParaRPr lang="en-US"/>
        </a:p>
      </dgm:t>
    </dgm:pt>
    <dgm:pt modelId="{2D582F36-BCF4-41E3-85FA-32799320E17E}" type="parTrans" cxnId="{76B36EF4-78BA-44CE-A315-B67DDC462E7A}">
      <dgm:prSet/>
      <dgm:spPr/>
      <dgm:t>
        <a:bodyPr/>
        <a:lstStyle/>
        <a:p>
          <a:endParaRPr lang="en-US"/>
        </a:p>
      </dgm:t>
    </dgm:pt>
    <dgm:pt modelId="{F31A45D6-CA77-46E5-A007-2C636CBDD55D}" type="sibTrans" cxnId="{76B36EF4-78BA-44CE-A315-B67DDC462E7A}">
      <dgm:prSet/>
      <dgm:spPr/>
      <dgm:t>
        <a:bodyPr/>
        <a:lstStyle/>
        <a:p>
          <a:endParaRPr lang="en-US"/>
        </a:p>
      </dgm:t>
    </dgm:pt>
    <dgm:pt modelId="{4CF43C2A-518D-4591-9666-59B2A284820E}">
      <dgm:prSet/>
      <dgm:spPr/>
      <dgm:t>
        <a:bodyPr/>
        <a:lstStyle/>
        <a:p>
          <a:r>
            <a:rPr lang="en-US" altLang="en-US"/>
            <a:t>Supplies, equipment, building space, leases,</a:t>
          </a:r>
          <a:endParaRPr lang="en-US" altLang="en-US" dirty="0"/>
        </a:p>
      </dgm:t>
    </dgm:pt>
    <dgm:pt modelId="{C2C4A929-8EC8-433B-85AE-8CBF99831ED2}" type="parTrans" cxnId="{85930D1F-18C3-4CEE-A2D2-ABBF1FAD93C4}">
      <dgm:prSet/>
      <dgm:spPr/>
      <dgm:t>
        <a:bodyPr/>
        <a:lstStyle/>
        <a:p>
          <a:endParaRPr lang="en-US"/>
        </a:p>
      </dgm:t>
    </dgm:pt>
    <dgm:pt modelId="{AEF46A1E-8DD3-43C7-90BC-46154B5FB7B7}" type="sibTrans" cxnId="{85930D1F-18C3-4CEE-A2D2-ABBF1FAD93C4}">
      <dgm:prSet/>
      <dgm:spPr/>
      <dgm:t>
        <a:bodyPr/>
        <a:lstStyle/>
        <a:p>
          <a:endParaRPr lang="en-US"/>
        </a:p>
      </dgm:t>
    </dgm:pt>
    <dgm:pt modelId="{ED80A43D-68B2-48D1-AA50-5C05DB095827}">
      <dgm:prSet/>
      <dgm:spPr/>
      <dgm:t>
        <a:bodyPr/>
        <a:lstStyle/>
        <a:p>
          <a:r>
            <a:rPr lang="en-US" altLang="en-US"/>
            <a:t>Curricula, and/or Intangible property</a:t>
          </a:r>
          <a:endParaRPr lang="en-US" altLang="en-US" dirty="0"/>
        </a:p>
      </dgm:t>
    </dgm:pt>
    <dgm:pt modelId="{41AEE516-7EA5-4AA9-8ABD-4DAE294B3D5B}" type="parTrans" cxnId="{B2B7B3CF-502F-46D2-B07D-626836EDB019}">
      <dgm:prSet/>
      <dgm:spPr/>
      <dgm:t>
        <a:bodyPr/>
        <a:lstStyle/>
        <a:p>
          <a:endParaRPr lang="en-US"/>
        </a:p>
      </dgm:t>
    </dgm:pt>
    <dgm:pt modelId="{4739E60E-1110-4322-88E1-0B60FB2A7DC5}" type="sibTrans" cxnId="{B2B7B3CF-502F-46D2-B07D-626836EDB019}">
      <dgm:prSet/>
      <dgm:spPr/>
      <dgm:t>
        <a:bodyPr/>
        <a:lstStyle/>
        <a:p>
          <a:endParaRPr lang="en-US"/>
        </a:p>
      </dgm:t>
    </dgm:pt>
    <dgm:pt modelId="{C0867D43-4283-4FD3-BD60-BFA152AB4F56}">
      <dgm:prSet/>
      <dgm:spPr/>
      <dgm:t>
        <a:bodyPr/>
        <a:lstStyle/>
        <a:p>
          <a:r>
            <a:rPr lang="en-US" altLang="en-US"/>
            <a:t>Services </a:t>
          </a:r>
          <a:endParaRPr lang="en-US" altLang="en-US" dirty="0"/>
        </a:p>
      </dgm:t>
    </dgm:pt>
    <dgm:pt modelId="{3841B596-2A32-4F0A-98A5-8B831FF3746E}" type="parTrans" cxnId="{2D5F0E8F-8172-477A-914C-4F154B843B16}">
      <dgm:prSet/>
      <dgm:spPr/>
      <dgm:t>
        <a:bodyPr/>
        <a:lstStyle/>
        <a:p>
          <a:endParaRPr lang="en-US"/>
        </a:p>
      </dgm:t>
    </dgm:pt>
    <dgm:pt modelId="{2A430F36-015A-4C88-94E5-E31D9E47D6F2}" type="sibTrans" cxnId="{2D5F0E8F-8172-477A-914C-4F154B843B16}">
      <dgm:prSet/>
      <dgm:spPr/>
      <dgm:t>
        <a:bodyPr/>
        <a:lstStyle/>
        <a:p>
          <a:endParaRPr lang="en-US"/>
        </a:p>
      </dgm:t>
    </dgm:pt>
    <dgm:pt modelId="{7DEC9C58-F9BC-4D6C-BB2F-6083B7092EB9}">
      <dgm:prSet/>
      <dgm:spPr/>
      <dgm:t>
        <a:bodyPr/>
        <a:lstStyle/>
        <a:p>
          <a:r>
            <a:rPr lang="en-US" altLang="en-US"/>
            <a:t>Auditing services, consultation services, professional services, </a:t>
          </a:r>
          <a:endParaRPr lang="en-US" altLang="en-US" dirty="0"/>
        </a:p>
      </dgm:t>
    </dgm:pt>
    <dgm:pt modelId="{2EDA4F7C-3815-44A3-B9FB-7CE7CCEE1671}" type="parTrans" cxnId="{8A356C98-DE48-4767-B804-9A7E85CCECD1}">
      <dgm:prSet/>
      <dgm:spPr/>
      <dgm:t>
        <a:bodyPr/>
        <a:lstStyle/>
        <a:p>
          <a:endParaRPr lang="en-US"/>
        </a:p>
      </dgm:t>
    </dgm:pt>
    <dgm:pt modelId="{E82C61A4-6D78-414F-BDE8-4C9AECE36CFE}" type="sibTrans" cxnId="{8A356C98-DE48-4767-B804-9A7E85CCECD1}">
      <dgm:prSet/>
      <dgm:spPr/>
      <dgm:t>
        <a:bodyPr/>
        <a:lstStyle/>
        <a:p>
          <a:endParaRPr lang="en-US"/>
        </a:p>
      </dgm:t>
    </dgm:pt>
    <dgm:pt modelId="{3C891BDC-EFE2-4249-A173-B02DE9F3BCA7}">
      <dgm:prSet/>
      <dgm:spPr/>
      <dgm:t>
        <a:bodyPr/>
        <a:lstStyle/>
        <a:p>
          <a:r>
            <a:rPr lang="en-US" altLang="en-US"/>
            <a:t>IT services, training, temporary or HR staffing, and/or </a:t>
          </a:r>
          <a:endParaRPr lang="en-US" altLang="en-US" dirty="0"/>
        </a:p>
      </dgm:t>
    </dgm:pt>
    <dgm:pt modelId="{C3866446-3498-42A8-BEC0-3FC4B7979101}" type="parTrans" cxnId="{AA19DF9E-995C-48D2-B8DC-2D47E618A88D}">
      <dgm:prSet/>
      <dgm:spPr/>
      <dgm:t>
        <a:bodyPr/>
        <a:lstStyle/>
        <a:p>
          <a:endParaRPr lang="en-US"/>
        </a:p>
      </dgm:t>
    </dgm:pt>
    <dgm:pt modelId="{9411BA1D-1B40-49EF-8D30-FD9F330F647B}" type="sibTrans" cxnId="{AA19DF9E-995C-48D2-B8DC-2D47E618A88D}">
      <dgm:prSet/>
      <dgm:spPr/>
      <dgm:t>
        <a:bodyPr/>
        <a:lstStyle/>
        <a:p>
          <a:endParaRPr lang="en-US"/>
        </a:p>
      </dgm:t>
    </dgm:pt>
    <dgm:pt modelId="{4E0F32F3-E2B8-4D56-81A6-050552563D7B}">
      <dgm:prSet/>
      <dgm:spPr/>
      <dgm:t>
        <a:bodyPr/>
        <a:lstStyle/>
        <a:p>
          <a:r>
            <a:rPr lang="en-US" altLang="en-US"/>
            <a:t>Renovation or repairs of leased or owned real property</a:t>
          </a:r>
          <a:endParaRPr lang="en-US" altLang="en-US" dirty="0"/>
        </a:p>
      </dgm:t>
    </dgm:pt>
    <dgm:pt modelId="{088940F0-D76D-450F-B8E6-0D12A3082D60}" type="parTrans" cxnId="{8E7D0C33-B63E-4FAD-8D27-56723CB089DE}">
      <dgm:prSet/>
      <dgm:spPr/>
      <dgm:t>
        <a:bodyPr/>
        <a:lstStyle/>
        <a:p>
          <a:endParaRPr lang="en-US"/>
        </a:p>
      </dgm:t>
    </dgm:pt>
    <dgm:pt modelId="{62448BFA-E8AB-40BE-9052-EBDDB6D7B5E0}" type="sibTrans" cxnId="{8E7D0C33-B63E-4FAD-8D27-56723CB089DE}">
      <dgm:prSet/>
      <dgm:spPr/>
      <dgm:t>
        <a:bodyPr/>
        <a:lstStyle/>
        <a:p>
          <a:endParaRPr lang="en-US"/>
        </a:p>
      </dgm:t>
    </dgm:pt>
    <dgm:pt modelId="{E0D7DB4A-6B4E-436B-866B-B79E4C0A0B03}" type="pres">
      <dgm:prSet presAssocID="{6DD6D7EA-E8FC-492D-A636-8D08FD1AD36B}" presName="diagram" presStyleCnt="0">
        <dgm:presLayoutVars>
          <dgm:dir/>
          <dgm:resizeHandles val="exact"/>
        </dgm:presLayoutVars>
      </dgm:prSet>
      <dgm:spPr/>
      <dgm:t>
        <a:bodyPr/>
        <a:lstStyle/>
        <a:p>
          <a:endParaRPr lang="en-US"/>
        </a:p>
      </dgm:t>
    </dgm:pt>
    <dgm:pt modelId="{11354E61-A62F-4B04-88B2-565DC62E3DFF}" type="pres">
      <dgm:prSet presAssocID="{0969E5FA-5B91-473A-9A5F-440CC9AC18E8}" presName="node" presStyleLbl="node1" presStyleIdx="0" presStyleCnt="7">
        <dgm:presLayoutVars>
          <dgm:bulletEnabled val="1"/>
        </dgm:presLayoutVars>
      </dgm:prSet>
      <dgm:spPr/>
      <dgm:t>
        <a:bodyPr/>
        <a:lstStyle/>
        <a:p>
          <a:endParaRPr lang="en-US"/>
        </a:p>
      </dgm:t>
    </dgm:pt>
    <dgm:pt modelId="{21B640C6-4959-40D6-B0A9-914B0163EF88}" type="pres">
      <dgm:prSet presAssocID="{F31A45D6-CA77-46E5-A007-2C636CBDD55D}" presName="sibTrans" presStyleCnt="0"/>
      <dgm:spPr/>
    </dgm:pt>
    <dgm:pt modelId="{4063ACA7-6503-4308-8A37-D5BC84C7D2E4}" type="pres">
      <dgm:prSet presAssocID="{4CF43C2A-518D-4591-9666-59B2A284820E}" presName="node" presStyleLbl="node1" presStyleIdx="1" presStyleCnt="7">
        <dgm:presLayoutVars>
          <dgm:bulletEnabled val="1"/>
        </dgm:presLayoutVars>
      </dgm:prSet>
      <dgm:spPr/>
      <dgm:t>
        <a:bodyPr/>
        <a:lstStyle/>
        <a:p>
          <a:endParaRPr lang="en-US"/>
        </a:p>
      </dgm:t>
    </dgm:pt>
    <dgm:pt modelId="{42D75065-5167-4AD6-88E2-26ECF6C7F3B5}" type="pres">
      <dgm:prSet presAssocID="{AEF46A1E-8DD3-43C7-90BC-46154B5FB7B7}" presName="sibTrans" presStyleCnt="0"/>
      <dgm:spPr/>
    </dgm:pt>
    <dgm:pt modelId="{A23E5DA0-7212-4361-8091-C6DD650FCE3F}" type="pres">
      <dgm:prSet presAssocID="{ED80A43D-68B2-48D1-AA50-5C05DB095827}" presName="node" presStyleLbl="node1" presStyleIdx="2" presStyleCnt="7">
        <dgm:presLayoutVars>
          <dgm:bulletEnabled val="1"/>
        </dgm:presLayoutVars>
      </dgm:prSet>
      <dgm:spPr/>
      <dgm:t>
        <a:bodyPr/>
        <a:lstStyle/>
        <a:p>
          <a:endParaRPr lang="en-US"/>
        </a:p>
      </dgm:t>
    </dgm:pt>
    <dgm:pt modelId="{FBD46E8E-DAEE-4EA6-A016-44C426BC8AFE}" type="pres">
      <dgm:prSet presAssocID="{4739E60E-1110-4322-88E1-0B60FB2A7DC5}" presName="sibTrans" presStyleCnt="0"/>
      <dgm:spPr/>
    </dgm:pt>
    <dgm:pt modelId="{C950B546-9BA0-475C-BB5D-569990D5E5A9}" type="pres">
      <dgm:prSet presAssocID="{C0867D43-4283-4FD3-BD60-BFA152AB4F56}" presName="node" presStyleLbl="node1" presStyleIdx="3" presStyleCnt="7">
        <dgm:presLayoutVars>
          <dgm:bulletEnabled val="1"/>
        </dgm:presLayoutVars>
      </dgm:prSet>
      <dgm:spPr/>
      <dgm:t>
        <a:bodyPr/>
        <a:lstStyle/>
        <a:p>
          <a:endParaRPr lang="en-US"/>
        </a:p>
      </dgm:t>
    </dgm:pt>
    <dgm:pt modelId="{1AD9B7E0-64C1-4AA8-BBBA-C480FE524678}" type="pres">
      <dgm:prSet presAssocID="{2A430F36-015A-4C88-94E5-E31D9E47D6F2}" presName="sibTrans" presStyleCnt="0"/>
      <dgm:spPr/>
    </dgm:pt>
    <dgm:pt modelId="{250C9BC9-508C-4696-B378-D09E9208F0CF}" type="pres">
      <dgm:prSet presAssocID="{7DEC9C58-F9BC-4D6C-BB2F-6083B7092EB9}" presName="node" presStyleLbl="node1" presStyleIdx="4" presStyleCnt="7">
        <dgm:presLayoutVars>
          <dgm:bulletEnabled val="1"/>
        </dgm:presLayoutVars>
      </dgm:prSet>
      <dgm:spPr/>
      <dgm:t>
        <a:bodyPr/>
        <a:lstStyle/>
        <a:p>
          <a:endParaRPr lang="en-US"/>
        </a:p>
      </dgm:t>
    </dgm:pt>
    <dgm:pt modelId="{DD063B5A-4086-4D0D-9F6E-BA5FBD31A753}" type="pres">
      <dgm:prSet presAssocID="{E82C61A4-6D78-414F-BDE8-4C9AECE36CFE}" presName="sibTrans" presStyleCnt="0"/>
      <dgm:spPr/>
    </dgm:pt>
    <dgm:pt modelId="{CB15D3B4-AC31-46CA-9AF5-6635C7029480}" type="pres">
      <dgm:prSet presAssocID="{3C891BDC-EFE2-4249-A173-B02DE9F3BCA7}" presName="node" presStyleLbl="node1" presStyleIdx="5" presStyleCnt="7">
        <dgm:presLayoutVars>
          <dgm:bulletEnabled val="1"/>
        </dgm:presLayoutVars>
      </dgm:prSet>
      <dgm:spPr/>
      <dgm:t>
        <a:bodyPr/>
        <a:lstStyle/>
        <a:p>
          <a:endParaRPr lang="en-US"/>
        </a:p>
      </dgm:t>
    </dgm:pt>
    <dgm:pt modelId="{A98FD9FE-2EAC-4226-846E-431C46FC8604}" type="pres">
      <dgm:prSet presAssocID="{9411BA1D-1B40-49EF-8D30-FD9F330F647B}" presName="sibTrans" presStyleCnt="0"/>
      <dgm:spPr/>
    </dgm:pt>
    <dgm:pt modelId="{9FF2672D-4FEB-43C7-A43A-8308AE73FD5E}" type="pres">
      <dgm:prSet presAssocID="{4E0F32F3-E2B8-4D56-81A6-050552563D7B}" presName="node" presStyleLbl="node1" presStyleIdx="6" presStyleCnt="7">
        <dgm:presLayoutVars>
          <dgm:bulletEnabled val="1"/>
        </dgm:presLayoutVars>
      </dgm:prSet>
      <dgm:spPr/>
      <dgm:t>
        <a:bodyPr/>
        <a:lstStyle/>
        <a:p>
          <a:endParaRPr lang="en-US"/>
        </a:p>
      </dgm:t>
    </dgm:pt>
  </dgm:ptLst>
  <dgm:cxnLst>
    <dgm:cxn modelId="{AA19DF9E-995C-48D2-B8DC-2D47E618A88D}" srcId="{6DD6D7EA-E8FC-492D-A636-8D08FD1AD36B}" destId="{3C891BDC-EFE2-4249-A173-B02DE9F3BCA7}" srcOrd="5" destOrd="0" parTransId="{C3866446-3498-42A8-BEC0-3FC4B7979101}" sibTransId="{9411BA1D-1B40-49EF-8D30-FD9F330F647B}"/>
    <dgm:cxn modelId="{1A230ACE-E81B-4323-9760-D4B30BDCB948}" type="presOf" srcId="{C0867D43-4283-4FD3-BD60-BFA152AB4F56}" destId="{C950B546-9BA0-475C-BB5D-569990D5E5A9}" srcOrd="0" destOrd="0" presId="urn:microsoft.com/office/officeart/2005/8/layout/default"/>
    <dgm:cxn modelId="{1478BB51-CCFE-4D79-AF23-50FE24FAA89D}" type="presOf" srcId="{3C891BDC-EFE2-4249-A173-B02DE9F3BCA7}" destId="{CB15D3B4-AC31-46CA-9AF5-6635C7029480}" srcOrd="0" destOrd="0" presId="urn:microsoft.com/office/officeart/2005/8/layout/default"/>
    <dgm:cxn modelId="{6C1B00EC-59AD-422D-BE2A-AC05CA43A0BB}" type="presOf" srcId="{4CF43C2A-518D-4591-9666-59B2A284820E}" destId="{4063ACA7-6503-4308-8A37-D5BC84C7D2E4}" srcOrd="0" destOrd="0" presId="urn:microsoft.com/office/officeart/2005/8/layout/default"/>
    <dgm:cxn modelId="{4155DB58-085F-4DF6-BF26-459BBAB383DC}" type="presOf" srcId="{ED80A43D-68B2-48D1-AA50-5C05DB095827}" destId="{A23E5DA0-7212-4361-8091-C6DD650FCE3F}" srcOrd="0" destOrd="0" presId="urn:microsoft.com/office/officeart/2005/8/layout/default"/>
    <dgm:cxn modelId="{8A356C98-DE48-4767-B804-9A7E85CCECD1}" srcId="{6DD6D7EA-E8FC-492D-A636-8D08FD1AD36B}" destId="{7DEC9C58-F9BC-4D6C-BB2F-6083B7092EB9}" srcOrd="4" destOrd="0" parTransId="{2EDA4F7C-3815-44A3-B9FB-7CE7CCEE1671}" sibTransId="{E82C61A4-6D78-414F-BDE8-4C9AECE36CFE}"/>
    <dgm:cxn modelId="{76B36EF4-78BA-44CE-A315-B67DDC462E7A}" srcId="{6DD6D7EA-E8FC-492D-A636-8D08FD1AD36B}" destId="{0969E5FA-5B91-473A-9A5F-440CC9AC18E8}" srcOrd="0" destOrd="0" parTransId="{2D582F36-BCF4-41E3-85FA-32799320E17E}" sibTransId="{F31A45D6-CA77-46E5-A007-2C636CBDD55D}"/>
    <dgm:cxn modelId="{B683A521-817D-4F40-8BB4-57A312E965CE}" type="presOf" srcId="{4E0F32F3-E2B8-4D56-81A6-050552563D7B}" destId="{9FF2672D-4FEB-43C7-A43A-8308AE73FD5E}" srcOrd="0" destOrd="0" presId="urn:microsoft.com/office/officeart/2005/8/layout/default"/>
    <dgm:cxn modelId="{2D5F0E8F-8172-477A-914C-4F154B843B16}" srcId="{6DD6D7EA-E8FC-492D-A636-8D08FD1AD36B}" destId="{C0867D43-4283-4FD3-BD60-BFA152AB4F56}" srcOrd="3" destOrd="0" parTransId="{3841B596-2A32-4F0A-98A5-8B831FF3746E}" sibTransId="{2A430F36-015A-4C88-94E5-E31D9E47D6F2}"/>
    <dgm:cxn modelId="{FF33855B-69F1-4C2F-BDDB-26F1CDA06E90}" type="presOf" srcId="{0969E5FA-5B91-473A-9A5F-440CC9AC18E8}" destId="{11354E61-A62F-4B04-88B2-565DC62E3DFF}" srcOrd="0" destOrd="0" presId="urn:microsoft.com/office/officeart/2005/8/layout/default"/>
    <dgm:cxn modelId="{85930D1F-18C3-4CEE-A2D2-ABBF1FAD93C4}" srcId="{6DD6D7EA-E8FC-492D-A636-8D08FD1AD36B}" destId="{4CF43C2A-518D-4591-9666-59B2A284820E}" srcOrd="1" destOrd="0" parTransId="{C2C4A929-8EC8-433B-85AE-8CBF99831ED2}" sibTransId="{AEF46A1E-8DD3-43C7-90BC-46154B5FB7B7}"/>
    <dgm:cxn modelId="{69B2147A-2E4E-449C-905F-2F31BC8BA868}" type="presOf" srcId="{6DD6D7EA-E8FC-492D-A636-8D08FD1AD36B}" destId="{E0D7DB4A-6B4E-436B-866B-B79E4C0A0B03}" srcOrd="0" destOrd="0" presId="urn:microsoft.com/office/officeart/2005/8/layout/default"/>
    <dgm:cxn modelId="{8E7D0C33-B63E-4FAD-8D27-56723CB089DE}" srcId="{6DD6D7EA-E8FC-492D-A636-8D08FD1AD36B}" destId="{4E0F32F3-E2B8-4D56-81A6-050552563D7B}" srcOrd="6" destOrd="0" parTransId="{088940F0-D76D-450F-B8E6-0D12A3082D60}" sibTransId="{62448BFA-E8AB-40BE-9052-EBDDB6D7B5E0}"/>
    <dgm:cxn modelId="{B2B7B3CF-502F-46D2-B07D-626836EDB019}" srcId="{6DD6D7EA-E8FC-492D-A636-8D08FD1AD36B}" destId="{ED80A43D-68B2-48D1-AA50-5C05DB095827}" srcOrd="2" destOrd="0" parTransId="{41AEE516-7EA5-4AA9-8ABD-4DAE294B3D5B}" sibTransId="{4739E60E-1110-4322-88E1-0B60FB2A7DC5}"/>
    <dgm:cxn modelId="{6B873191-2AF9-403E-9C38-1347261D52A4}" type="presOf" srcId="{7DEC9C58-F9BC-4D6C-BB2F-6083B7092EB9}" destId="{250C9BC9-508C-4696-B378-D09E9208F0CF}" srcOrd="0" destOrd="0" presId="urn:microsoft.com/office/officeart/2005/8/layout/default"/>
    <dgm:cxn modelId="{07E6C9E7-1A96-4A90-9D87-B1A8918387C1}" type="presParOf" srcId="{E0D7DB4A-6B4E-436B-866B-B79E4C0A0B03}" destId="{11354E61-A62F-4B04-88B2-565DC62E3DFF}" srcOrd="0" destOrd="0" presId="urn:microsoft.com/office/officeart/2005/8/layout/default"/>
    <dgm:cxn modelId="{17062893-962E-4091-B61C-9036E094B9DB}" type="presParOf" srcId="{E0D7DB4A-6B4E-436B-866B-B79E4C0A0B03}" destId="{21B640C6-4959-40D6-B0A9-914B0163EF88}" srcOrd="1" destOrd="0" presId="urn:microsoft.com/office/officeart/2005/8/layout/default"/>
    <dgm:cxn modelId="{6910B905-87D5-4851-A7F5-79AC4D5519DD}" type="presParOf" srcId="{E0D7DB4A-6B4E-436B-866B-B79E4C0A0B03}" destId="{4063ACA7-6503-4308-8A37-D5BC84C7D2E4}" srcOrd="2" destOrd="0" presId="urn:microsoft.com/office/officeart/2005/8/layout/default"/>
    <dgm:cxn modelId="{667A02F3-917E-4B0F-A6F0-BA90A967D45E}" type="presParOf" srcId="{E0D7DB4A-6B4E-436B-866B-B79E4C0A0B03}" destId="{42D75065-5167-4AD6-88E2-26ECF6C7F3B5}" srcOrd="3" destOrd="0" presId="urn:microsoft.com/office/officeart/2005/8/layout/default"/>
    <dgm:cxn modelId="{45BFE487-087A-49DF-AF24-CCD1FDC06E15}" type="presParOf" srcId="{E0D7DB4A-6B4E-436B-866B-B79E4C0A0B03}" destId="{A23E5DA0-7212-4361-8091-C6DD650FCE3F}" srcOrd="4" destOrd="0" presId="urn:microsoft.com/office/officeart/2005/8/layout/default"/>
    <dgm:cxn modelId="{6BBB1E81-9A17-4F8C-96A3-18451054664E}" type="presParOf" srcId="{E0D7DB4A-6B4E-436B-866B-B79E4C0A0B03}" destId="{FBD46E8E-DAEE-4EA6-A016-44C426BC8AFE}" srcOrd="5" destOrd="0" presId="urn:microsoft.com/office/officeart/2005/8/layout/default"/>
    <dgm:cxn modelId="{43DAC809-9A69-4C1E-8515-87E40BE2CCE7}" type="presParOf" srcId="{E0D7DB4A-6B4E-436B-866B-B79E4C0A0B03}" destId="{C950B546-9BA0-475C-BB5D-569990D5E5A9}" srcOrd="6" destOrd="0" presId="urn:microsoft.com/office/officeart/2005/8/layout/default"/>
    <dgm:cxn modelId="{16198181-385C-4B4D-9D3B-6F9388D271E6}" type="presParOf" srcId="{E0D7DB4A-6B4E-436B-866B-B79E4C0A0B03}" destId="{1AD9B7E0-64C1-4AA8-BBBA-C480FE524678}" srcOrd="7" destOrd="0" presId="urn:microsoft.com/office/officeart/2005/8/layout/default"/>
    <dgm:cxn modelId="{A5DB8D6C-6604-44E3-8B1F-59FC762F0D14}" type="presParOf" srcId="{E0D7DB4A-6B4E-436B-866B-B79E4C0A0B03}" destId="{250C9BC9-508C-4696-B378-D09E9208F0CF}" srcOrd="8" destOrd="0" presId="urn:microsoft.com/office/officeart/2005/8/layout/default"/>
    <dgm:cxn modelId="{F7261F7D-95A8-459C-BB57-96301B34E84C}" type="presParOf" srcId="{E0D7DB4A-6B4E-436B-866B-B79E4C0A0B03}" destId="{DD063B5A-4086-4D0D-9F6E-BA5FBD31A753}" srcOrd="9" destOrd="0" presId="urn:microsoft.com/office/officeart/2005/8/layout/default"/>
    <dgm:cxn modelId="{46605AAE-CE57-44FA-9B3D-CD5A3FF6FE2F}" type="presParOf" srcId="{E0D7DB4A-6B4E-436B-866B-B79E4C0A0B03}" destId="{CB15D3B4-AC31-46CA-9AF5-6635C7029480}" srcOrd="10" destOrd="0" presId="urn:microsoft.com/office/officeart/2005/8/layout/default"/>
    <dgm:cxn modelId="{893BE871-9F1D-4EED-9988-F6DAD6A34CAB}" type="presParOf" srcId="{E0D7DB4A-6B4E-436B-866B-B79E4C0A0B03}" destId="{A98FD9FE-2EAC-4226-846E-431C46FC8604}" srcOrd="11" destOrd="0" presId="urn:microsoft.com/office/officeart/2005/8/layout/default"/>
    <dgm:cxn modelId="{FB64A893-4516-4A37-BA30-9C2C09FB4D18}" type="presParOf" srcId="{E0D7DB4A-6B4E-436B-866B-B79E4C0A0B03}" destId="{9FF2672D-4FEB-43C7-A43A-8308AE73FD5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4C7560-1A67-4BC7-BDF1-0607BF89DA62}" type="doc">
      <dgm:prSet loTypeId="urn:microsoft.com/office/officeart/2005/8/layout/hProcess9" loCatId="process" qsTypeId="urn:microsoft.com/office/officeart/2005/8/quickstyle/3d1" qsCatId="3D" csTypeId="urn:microsoft.com/office/officeart/2005/8/colors/accent1_2" csCatId="accent1" phldr="1"/>
      <dgm:spPr/>
    </dgm:pt>
    <dgm:pt modelId="{9541721C-BDD2-4227-94A1-A5723A284B9D}">
      <dgm:prSet phldrT="[Text]"/>
      <dgm:spPr/>
      <dgm:t>
        <a:bodyPr/>
        <a:lstStyle/>
        <a:p>
          <a:pPr>
            <a:buClr>
              <a:schemeClr val="accent2"/>
            </a:buClr>
            <a:buFont typeface="Wingdings" panose="05000000000000000000" pitchFamily="2" charset="2"/>
            <a:buChar char="ü"/>
          </a:pPr>
          <a:r>
            <a:rPr lang="en-US"/>
            <a:t>Identify need and specify all parameters to be negotiated</a:t>
          </a:r>
        </a:p>
      </dgm:t>
    </dgm:pt>
    <dgm:pt modelId="{6F13A6E8-648C-4AA9-9185-26D280885712}" type="parTrans" cxnId="{39AACC5D-FD3D-45C0-B21F-90EBCC33B88D}">
      <dgm:prSet/>
      <dgm:spPr/>
      <dgm:t>
        <a:bodyPr/>
        <a:lstStyle/>
        <a:p>
          <a:endParaRPr lang="en-US">
            <a:solidFill>
              <a:schemeClr val="bg1"/>
            </a:solidFill>
          </a:endParaRPr>
        </a:p>
      </dgm:t>
    </dgm:pt>
    <dgm:pt modelId="{1D805E91-182C-4773-B0CA-09369E556703}" type="sibTrans" cxnId="{39AACC5D-FD3D-45C0-B21F-90EBCC33B88D}">
      <dgm:prSet/>
      <dgm:spPr/>
      <dgm:t>
        <a:bodyPr/>
        <a:lstStyle/>
        <a:p>
          <a:endParaRPr lang="en-US">
            <a:solidFill>
              <a:schemeClr val="bg1"/>
            </a:solidFill>
          </a:endParaRPr>
        </a:p>
      </dgm:t>
    </dgm:pt>
    <dgm:pt modelId="{D3902911-6D77-442F-8E20-FB0C200757FC}">
      <dgm:prSet/>
      <dgm:spPr/>
      <dgm:t>
        <a:bodyPr/>
        <a:lstStyle/>
        <a:p>
          <a:r>
            <a:rPr lang="en-US"/>
            <a:t>Conduct market research</a:t>
          </a:r>
          <a:endParaRPr lang="en-US" dirty="0"/>
        </a:p>
      </dgm:t>
    </dgm:pt>
    <dgm:pt modelId="{AEEAB6F8-2417-4536-ACBF-FBB184403F16}" type="parTrans" cxnId="{E7DA8757-6683-497D-9F01-488F57C47093}">
      <dgm:prSet/>
      <dgm:spPr/>
      <dgm:t>
        <a:bodyPr/>
        <a:lstStyle/>
        <a:p>
          <a:endParaRPr lang="en-US">
            <a:solidFill>
              <a:schemeClr val="bg1"/>
            </a:solidFill>
          </a:endParaRPr>
        </a:p>
      </dgm:t>
    </dgm:pt>
    <dgm:pt modelId="{E674D561-B7D3-4278-8AF0-307E9516BE01}" type="sibTrans" cxnId="{E7DA8757-6683-497D-9F01-488F57C47093}">
      <dgm:prSet/>
      <dgm:spPr/>
      <dgm:t>
        <a:bodyPr/>
        <a:lstStyle/>
        <a:p>
          <a:endParaRPr lang="en-US">
            <a:solidFill>
              <a:schemeClr val="bg1"/>
            </a:solidFill>
          </a:endParaRPr>
        </a:p>
      </dgm:t>
    </dgm:pt>
    <dgm:pt modelId="{86D34A23-E3D3-4AB3-8ABA-C34E982FC240}">
      <dgm:prSet/>
      <dgm:spPr/>
      <dgm:t>
        <a:bodyPr/>
        <a:lstStyle/>
        <a:p>
          <a:r>
            <a:rPr lang="en-US"/>
            <a:t>Establish parameters for timeframes and monies</a:t>
          </a:r>
          <a:endParaRPr lang="en-US" dirty="0"/>
        </a:p>
      </dgm:t>
    </dgm:pt>
    <dgm:pt modelId="{1CFFBC77-D5FB-444A-BC04-846CAB783E10}" type="parTrans" cxnId="{819C17B7-B8AC-4165-8D04-95C26A2AFE07}">
      <dgm:prSet/>
      <dgm:spPr/>
      <dgm:t>
        <a:bodyPr/>
        <a:lstStyle/>
        <a:p>
          <a:endParaRPr lang="en-US">
            <a:solidFill>
              <a:schemeClr val="bg1"/>
            </a:solidFill>
          </a:endParaRPr>
        </a:p>
      </dgm:t>
    </dgm:pt>
    <dgm:pt modelId="{D312B7BD-C175-49D5-AE81-442842A05598}" type="sibTrans" cxnId="{819C17B7-B8AC-4165-8D04-95C26A2AFE07}">
      <dgm:prSet/>
      <dgm:spPr/>
      <dgm:t>
        <a:bodyPr/>
        <a:lstStyle/>
        <a:p>
          <a:endParaRPr lang="en-US">
            <a:solidFill>
              <a:schemeClr val="bg1"/>
            </a:solidFill>
          </a:endParaRPr>
        </a:p>
      </dgm:t>
    </dgm:pt>
    <dgm:pt modelId="{EAF29B50-086A-4C24-A9E8-8F1B5252D034}">
      <dgm:prSet/>
      <dgm:spPr/>
      <dgm:t>
        <a:bodyPr/>
        <a:lstStyle/>
        <a:p>
          <a:r>
            <a:rPr lang="en-US"/>
            <a:t>Identify procurement method</a:t>
          </a:r>
          <a:endParaRPr lang="en-US" dirty="0"/>
        </a:p>
      </dgm:t>
    </dgm:pt>
    <dgm:pt modelId="{93303FC5-BFFF-4EA4-A32F-FAFB8279E9AC}" type="parTrans" cxnId="{FF201F7A-9E4B-4CBF-9A8B-F0E3DA00B844}">
      <dgm:prSet/>
      <dgm:spPr/>
      <dgm:t>
        <a:bodyPr/>
        <a:lstStyle/>
        <a:p>
          <a:endParaRPr lang="en-US">
            <a:solidFill>
              <a:schemeClr val="bg1"/>
            </a:solidFill>
          </a:endParaRPr>
        </a:p>
      </dgm:t>
    </dgm:pt>
    <dgm:pt modelId="{A24AABD2-43FF-4ACE-9DCB-0F44CFACB874}" type="sibTrans" cxnId="{FF201F7A-9E4B-4CBF-9A8B-F0E3DA00B844}">
      <dgm:prSet/>
      <dgm:spPr/>
      <dgm:t>
        <a:bodyPr/>
        <a:lstStyle/>
        <a:p>
          <a:endParaRPr lang="en-US">
            <a:solidFill>
              <a:schemeClr val="bg1"/>
            </a:solidFill>
          </a:endParaRPr>
        </a:p>
      </dgm:t>
    </dgm:pt>
    <dgm:pt modelId="{AFB5A54F-4A78-4B15-A0CB-BF2E35E13F54}">
      <dgm:prSet/>
      <dgm:spPr/>
      <dgm:t>
        <a:bodyPr/>
        <a:lstStyle/>
        <a:p>
          <a:r>
            <a:rPr lang="en-US"/>
            <a:t>Develop requirements  	</a:t>
          </a:r>
          <a:endParaRPr lang="en-US" dirty="0"/>
        </a:p>
      </dgm:t>
    </dgm:pt>
    <dgm:pt modelId="{BC989843-CCE1-46FD-B8DA-0607272C7F3E}" type="parTrans" cxnId="{D1A9E6D1-A382-4DD3-9D59-258C91AA5FDB}">
      <dgm:prSet/>
      <dgm:spPr/>
      <dgm:t>
        <a:bodyPr/>
        <a:lstStyle/>
        <a:p>
          <a:endParaRPr lang="en-US">
            <a:solidFill>
              <a:schemeClr val="bg1"/>
            </a:solidFill>
          </a:endParaRPr>
        </a:p>
      </dgm:t>
    </dgm:pt>
    <dgm:pt modelId="{D0D9CCA8-B6E1-4C86-9C5D-87DDDEE84A74}" type="sibTrans" cxnId="{D1A9E6D1-A382-4DD3-9D59-258C91AA5FDB}">
      <dgm:prSet/>
      <dgm:spPr/>
      <dgm:t>
        <a:bodyPr/>
        <a:lstStyle/>
        <a:p>
          <a:endParaRPr lang="en-US">
            <a:solidFill>
              <a:schemeClr val="bg1"/>
            </a:solidFill>
          </a:endParaRPr>
        </a:p>
      </dgm:t>
    </dgm:pt>
    <dgm:pt modelId="{4FC47DDD-0002-477B-BD19-D7ADEC19B5A1}">
      <dgm:prSet/>
      <dgm:spPr/>
      <dgm:t>
        <a:bodyPr/>
        <a:lstStyle/>
        <a:p>
          <a:r>
            <a:rPr lang="en-US"/>
            <a:t>Develop procurement solicitation (e.g., RFP or IFB)</a:t>
          </a:r>
          <a:endParaRPr lang="en-US" dirty="0"/>
        </a:p>
      </dgm:t>
    </dgm:pt>
    <dgm:pt modelId="{AB227BF6-13C7-462D-A22E-1A7E1EE49FF4}" type="parTrans" cxnId="{FE3F2299-077E-42FA-8F47-68D4BC529881}">
      <dgm:prSet/>
      <dgm:spPr/>
      <dgm:t>
        <a:bodyPr/>
        <a:lstStyle/>
        <a:p>
          <a:endParaRPr lang="en-US">
            <a:solidFill>
              <a:schemeClr val="bg1"/>
            </a:solidFill>
          </a:endParaRPr>
        </a:p>
      </dgm:t>
    </dgm:pt>
    <dgm:pt modelId="{DBEBD982-DFAD-4D01-8FC5-E2387840F4DB}" type="sibTrans" cxnId="{FE3F2299-077E-42FA-8F47-68D4BC529881}">
      <dgm:prSet/>
      <dgm:spPr/>
      <dgm:t>
        <a:bodyPr/>
        <a:lstStyle/>
        <a:p>
          <a:endParaRPr lang="en-US">
            <a:solidFill>
              <a:schemeClr val="bg1"/>
            </a:solidFill>
          </a:endParaRPr>
        </a:p>
      </dgm:t>
    </dgm:pt>
    <dgm:pt modelId="{08F83BB3-71D4-4A1A-8845-8631515A5500}">
      <dgm:prSet/>
      <dgm:spPr/>
      <dgm:t>
        <a:bodyPr/>
        <a:lstStyle/>
        <a:p>
          <a:r>
            <a:rPr lang="en-US"/>
            <a:t>Develop factors for evaluation/ scoring</a:t>
          </a:r>
          <a:endParaRPr lang="en-US" dirty="0"/>
        </a:p>
      </dgm:t>
    </dgm:pt>
    <dgm:pt modelId="{2944B4BF-22D1-490A-8323-6CEFCED6BC92}" type="parTrans" cxnId="{05B013F8-F698-4F6A-A865-55169D99BE3A}">
      <dgm:prSet/>
      <dgm:spPr/>
      <dgm:t>
        <a:bodyPr/>
        <a:lstStyle/>
        <a:p>
          <a:endParaRPr lang="en-US">
            <a:solidFill>
              <a:schemeClr val="bg1"/>
            </a:solidFill>
          </a:endParaRPr>
        </a:p>
      </dgm:t>
    </dgm:pt>
    <dgm:pt modelId="{DED996A2-9218-4A9E-AA74-EDB369EB12A1}" type="sibTrans" cxnId="{05B013F8-F698-4F6A-A865-55169D99BE3A}">
      <dgm:prSet/>
      <dgm:spPr/>
      <dgm:t>
        <a:bodyPr/>
        <a:lstStyle/>
        <a:p>
          <a:endParaRPr lang="en-US">
            <a:solidFill>
              <a:schemeClr val="bg1"/>
            </a:solidFill>
          </a:endParaRPr>
        </a:p>
      </dgm:t>
    </dgm:pt>
    <dgm:pt modelId="{6E248593-28E0-41B9-8AC2-C95A8B04E9D0}">
      <dgm:prSet/>
      <dgm:spPr/>
      <dgm:t>
        <a:bodyPr/>
        <a:lstStyle/>
        <a:p>
          <a:r>
            <a:rPr lang="en-US"/>
            <a:t>Identify panel and signatory authority</a:t>
          </a:r>
          <a:endParaRPr lang="en-US" dirty="0"/>
        </a:p>
      </dgm:t>
    </dgm:pt>
    <dgm:pt modelId="{EBE58702-FE84-4DE9-AD15-5F92E37E4BDE}" type="parTrans" cxnId="{7E4FD92E-1176-4D6E-A077-7643A7684A68}">
      <dgm:prSet/>
      <dgm:spPr/>
      <dgm:t>
        <a:bodyPr/>
        <a:lstStyle/>
        <a:p>
          <a:endParaRPr lang="en-US">
            <a:solidFill>
              <a:schemeClr val="bg1"/>
            </a:solidFill>
          </a:endParaRPr>
        </a:p>
      </dgm:t>
    </dgm:pt>
    <dgm:pt modelId="{247AAD1F-5D2C-4082-86BC-848EDA97D720}" type="sibTrans" cxnId="{7E4FD92E-1176-4D6E-A077-7643A7684A68}">
      <dgm:prSet/>
      <dgm:spPr/>
      <dgm:t>
        <a:bodyPr/>
        <a:lstStyle/>
        <a:p>
          <a:endParaRPr lang="en-US">
            <a:solidFill>
              <a:schemeClr val="bg1"/>
            </a:solidFill>
          </a:endParaRPr>
        </a:p>
      </dgm:t>
    </dgm:pt>
    <dgm:pt modelId="{9812A11C-33F5-480A-9304-6250E56E0EE0}" type="pres">
      <dgm:prSet presAssocID="{5F4C7560-1A67-4BC7-BDF1-0607BF89DA62}" presName="CompostProcess" presStyleCnt="0">
        <dgm:presLayoutVars>
          <dgm:dir/>
          <dgm:resizeHandles val="exact"/>
        </dgm:presLayoutVars>
      </dgm:prSet>
      <dgm:spPr/>
    </dgm:pt>
    <dgm:pt modelId="{1E0B79B2-ED9F-46AE-B041-743FBBAC4F75}" type="pres">
      <dgm:prSet presAssocID="{5F4C7560-1A67-4BC7-BDF1-0607BF89DA62}" presName="arrow" presStyleLbl="bgShp" presStyleIdx="0" presStyleCnt="1"/>
      <dgm:spPr/>
      <dgm:extLst>
        <a:ext uri="{E40237B7-FDA0-4F09-8148-C483321AD2D9}">
          <dgm14:cNvPr xmlns:dgm14="http://schemas.microsoft.com/office/drawing/2010/diagram" id="0" name="" descr="SmartArt with Planning phase steps"/>
        </a:ext>
      </dgm:extLst>
    </dgm:pt>
    <dgm:pt modelId="{468888A7-501B-42B2-A7E0-33669275E587}" type="pres">
      <dgm:prSet presAssocID="{5F4C7560-1A67-4BC7-BDF1-0607BF89DA62}" presName="linearProcess" presStyleCnt="0"/>
      <dgm:spPr/>
    </dgm:pt>
    <dgm:pt modelId="{A143D166-620D-4BDC-B803-E30019DA677B}" type="pres">
      <dgm:prSet presAssocID="{9541721C-BDD2-4227-94A1-A5723A284B9D}" presName="textNode" presStyleLbl="node1" presStyleIdx="0" presStyleCnt="8">
        <dgm:presLayoutVars>
          <dgm:bulletEnabled val="1"/>
        </dgm:presLayoutVars>
      </dgm:prSet>
      <dgm:spPr/>
      <dgm:t>
        <a:bodyPr/>
        <a:lstStyle/>
        <a:p>
          <a:endParaRPr lang="en-US"/>
        </a:p>
      </dgm:t>
    </dgm:pt>
    <dgm:pt modelId="{A40D81B3-BFDF-4A22-9102-9453E8909045}" type="pres">
      <dgm:prSet presAssocID="{1D805E91-182C-4773-B0CA-09369E556703}" presName="sibTrans" presStyleCnt="0"/>
      <dgm:spPr/>
    </dgm:pt>
    <dgm:pt modelId="{986CAA0C-54C5-4ECA-8A74-414958D6C2DE}" type="pres">
      <dgm:prSet presAssocID="{D3902911-6D77-442F-8E20-FB0C200757FC}" presName="textNode" presStyleLbl="node1" presStyleIdx="1" presStyleCnt="8">
        <dgm:presLayoutVars>
          <dgm:bulletEnabled val="1"/>
        </dgm:presLayoutVars>
      </dgm:prSet>
      <dgm:spPr/>
      <dgm:t>
        <a:bodyPr/>
        <a:lstStyle/>
        <a:p>
          <a:endParaRPr lang="en-US"/>
        </a:p>
      </dgm:t>
    </dgm:pt>
    <dgm:pt modelId="{E804B11E-686B-411A-B8D4-D0E339698D5D}" type="pres">
      <dgm:prSet presAssocID="{E674D561-B7D3-4278-8AF0-307E9516BE01}" presName="sibTrans" presStyleCnt="0"/>
      <dgm:spPr/>
    </dgm:pt>
    <dgm:pt modelId="{405C1758-189C-4396-B553-FDE2AD1E2437}" type="pres">
      <dgm:prSet presAssocID="{86D34A23-E3D3-4AB3-8ABA-C34E982FC240}" presName="textNode" presStyleLbl="node1" presStyleIdx="2" presStyleCnt="8">
        <dgm:presLayoutVars>
          <dgm:bulletEnabled val="1"/>
        </dgm:presLayoutVars>
      </dgm:prSet>
      <dgm:spPr/>
      <dgm:t>
        <a:bodyPr/>
        <a:lstStyle/>
        <a:p>
          <a:endParaRPr lang="en-US"/>
        </a:p>
      </dgm:t>
    </dgm:pt>
    <dgm:pt modelId="{B194E694-E0DE-497C-86EC-0540C76B8E07}" type="pres">
      <dgm:prSet presAssocID="{D312B7BD-C175-49D5-AE81-442842A05598}" presName="sibTrans" presStyleCnt="0"/>
      <dgm:spPr/>
    </dgm:pt>
    <dgm:pt modelId="{9C83B954-A821-4604-B143-87ACDB73753A}" type="pres">
      <dgm:prSet presAssocID="{EAF29B50-086A-4C24-A9E8-8F1B5252D034}" presName="textNode" presStyleLbl="node1" presStyleIdx="3" presStyleCnt="8">
        <dgm:presLayoutVars>
          <dgm:bulletEnabled val="1"/>
        </dgm:presLayoutVars>
      </dgm:prSet>
      <dgm:spPr/>
      <dgm:t>
        <a:bodyPr/>
        <a:lstStyle/>
        <a:p>
          <a:endParaRPr lang="en-US"/>
        </a:p>
      </dgm:t>
    </dgm:pt>
    <dgm:pt modelId="{3D98B97D-87B3-40E6-9FBC-38CEF8DE0C6F}" type="pres">
      <dgm:prSet presAssocID="{A24AABD2-43FF-4ACE-9DCB-0F44CFACB874}" presName="sibTrans" presStyleCnt="0"/>
      <dgm:spPr/>
    </dgm:pt>
    <dgm:pt modelId="{08A33AB7-B6D7-4541-936F-E3F38A38D919}" type="pres">
      <dgm:prSet presAssocID="{AFB5A54F-4A78-4B15-A0CB-BF2E35E13F54}" presName="textNode" presStyleLbl="node1" presStyleIdx="4" presStyleCnt="8">
        <dgm:presLayoutVars>
          <dgm:bulletEnabled val="1"/>
        </dgm:presLayoutVars>
      </dgm:prSet>
      <dgm:spPr/>
      <dgm:t>
        <a:bodyPr/>
        <a:lstStyle/>
        <a:p>
          <a:endParaRPr lang="en-US"/>
        </a:p>
      </dgm:t>
    </dgm:pt>
    <dgm:pt modelId="{9DF733FD-81A8-4B85-A808-2D60D11F1540}" type="pres">
      <dgm:prSet presAssocID="{D0D9CCA8-B6E1-4C86-9C5D-87DDDEE84A74}" presName="sibTrans" presStyleCnt="0"/>
      <dgm:spPr/>
    </dgm:pt>
    <dgm:pt modelId="{4DC2B1F8-35F9-43A0-8F7F-A96AA592230A}" type="pres">
      <dgm:prSet presAssocID="{4FC47DDD-0002-477B-BD19-D7ADEC19B5A1}" presName="textNode" presStyleLbl="node1" presStyleIdx="5" presStyleCnt="8">
        <dgm:presLayoutVars>
          <dgm:bulletEnabled val="1"/>
        </dgm:presLayoutVars>
      </dgm:prSet>
      <dgm:spPr/>
      <dgm:t>
        <a:bodyPr/>
        <a:lstStyle/>
        <a:p>
          <a:endParaRPr lang="en-US"/>
        </a:p>
      </dgm:t>
    </dgm:pt>
    <dgm:pt modelId="{4E6A1493-9E7A-4389-B676-9D2842A1F68F}" type="pres">
      <dgm:prSet presAssocID="{DBEBD982-DFAD-4D01-8FC5-E2387840F4DB}" presName="sibTrans" presStyleCnt="0"/>
      <dgm:spPr/>
    </dgm:pt>
    <dgm:pt modelId="{A6EA0557-1F9F-42C7-8BCB-EF87A2F9261D}" type="pres">
      <dgm:prSet presAssocID="{08F83BB3-71D4-4A1A-8845-8631515A5500}" presName="textNode" presStyleLbl="node1" presStyleIdx="6" presStyleCnt="8">
        <dgm:presLayoutVars>
          <dgm:bulletEnabled val="1"/>
        </dgm:presLayoutVars>
      </dgm:prSet>
      <dgm:spPr/>
      <dgm:t>
        <a:bodyPr/>
        <a:lstStyle/>
        <a:p>
          <a:endParaRPr lang="en-US"/>
        </a:p>
      </dgm:t>
    </dgm:pt>
    <dgm:pt modelId="{68C374ED-0E70-46EF-ADA0-7CB46598B117}" type="pres">
      <dgm:prSet presAssocID="{DED996A2-9218-4A9E-AA74-EDB369EB12A1}" presName="sibTrans" presStyleCnt="0"/>
      <dgm:spPr/>
    </dgm:pt>
    <dgm:pt modelId="{26274524-7C01-4072-99EB-FCB56727015C}" type="pres">
      <dgm:prSet presAssocID="{6E248593-28E0-41B9-8AC2-C95A8B04E9D0}" presName="textNode" presStyleLbl="node1" presStyleIdx="7" presStyleCnt="8">
        <dgm:presLayoutVars>
          <dgm:bulletEnabled val="1"/>
        </dgm:presLayoutVars>
      </dgm:prSet>
      <dgm:spPr/>
      <dgm:t>
        <a:bodyPr/>
        <a:lstStyle/>
        <a:p>
          <a:endParaRPr lang="en-US"/>
        </a:p>
      </dgm:t>
    </dgm:pt>
  </dgm:ptLst>
  <dgm:cxnLst>
    <dgm:cxn modelId="{F795C996-401C-49B6-8AB0-73A4F3DE73FE}" type="presOf" srcId="{86D34A23-E3D3-4AB3-8ABA-C34E982FC240}" destId="{405C1758-189C-4396-B553-FDE2AD1E2437}" srcOrd="0" destOrd="0" presId="urn:microsoft.com/office/officeart/2005/8/layout/hProcess9"/>
    <dgm:cxn modelId="{64AD3C7A-2CB7-4EF4-8E12-F6DD27078207}" type="presOf" srcId="{4FC47DDD-0002-477B-BD19-D7ADEC19B5A1}" destId="{4DC2B1F8-35F9-43A0-8F7F-A96AA592230A}" srcOrd="0" destOrd="0" presId="urn:microsoft.com/office/officeart/2005/8/layout/hProcess9"/>
    <dgm:cxn modelId="{34FE8063-C82E-4A28-BD5F-05BC82762BD5}" type="presOf" srcId="{9541721C-BDD2-4227-94A1-A5723A284B9D}" destId="{A143D166-620D-4BDC-B803-E30019DA677B}" srcOrd="0" destOrd="0" presId="urn:microsoft.com/office/officeart/2005/8/layout/hProcess9"/>
    <dgm:cxn modelId="{089CDE84-B249-43E3-84E6-78DAD3214920}" type="presOf" srcId="{AFB5A54F-4A78-4B15-A0CB-BF2E35E13F54}" destId="{08A33AB7-B6D7-4541-936F-E3F38A38D919}" srcOrd="0" destOrd="0" presId="urn:microsoft.com/office/officeart/2005/8/layout/hProcess9"/>
    <dgm:cxn modelId="{B4F2664F-17DB-4BC1-BB41-30866AB7F6CE}" type="presOf" srcId="{6E248593-28E0-41B9-8AC2-C95A8B04E9D0}" destId="{26274524-7C01-4072-99EB-FCB56727015C}" srcOrd="0" destOrd="0" presId="urn:microsoft.com/office/officeart/2005/8/layout/hProcess9"/>
    <dgm:cxn modelId="{BBD6F31F-FBF1-41C6-9594-A4DCD67BF7FC}" type="presOf" srcId="{08F83BB3-71D4-4A1A-8845-8631515A5500}" destId="{A6EA0557-1F9F-42C7-8BCB-EF87A2F9261D}" srcOrd="0" destOrd="0" presId="urn:microsoft.com/office/officeart/2005/8/layout/hProcess9"/>
    <dgm:cxn modelId="{D1A9E6D1-A382-4DD3-9D59-258C91AA5FDB}" srcId="{5F4C7560-1A67-4BC7-BDF1-0607BF89DA62}" destId="{AFB5A54F-4A78-4B15-A0CB-BF2E35E13F54}" srcOrd="4" destOrd="0" parTransId="{BC989843-CCE1-46FD-B8DA-0607272C7F3E}" sibTransId="{D0D9CCA8-B6E1-4C86-9C5D-87DDDEE84A74}"/>
    <dgm:cxn modelId="{FF201F7A-9E4B-4CBF-9A8B-F0E3DA00B844}" srcId="{5F4C7560-1A67-4BC7-BDF1-0607BF89DA62}" destId="{EAF29B50-086A-4C24-A9E8-8F1B5252D034}" srcOrd="3" destOrd="0" parTransId="{93303FC5-BFFF-4EA4-A32F-FAFB8279E9AC}" sibTransId="{A24AABD2-43FF-4ACE-9DCB-0F44CFACB874}"/>
    <dgm:cxn modelId="{8CD622CE-7A51-4CB2-B6ED-81FFD610D47B}" type="presOf" srcId="{D3902911-6D77-442F-8E20-FB0C200757FC}" destId="{986CAA0C-54C5-4ECA-8A74-414958D6C2DE}" srcOrd="0" destOrd="0" presId="urn:microsoft.com/office/officeart/2005/8/layout/hProcess9"/>
    <dgm:cxn modelId="{E7DA8757-6683-497D-9F01-488F57C47093}" srcId="{5F4C7560-1A67-4BC7-BDF1-0607BF89DA62}" destId="{D3902911-6D77-442F-8E20-FB0C200757FC}" srcOrd="1" destOrd="0" parTransId="{AEEAB6F8-2417-4536-ACBF-FBB184403F16}" sibTransId="{E674D561-B7D3-4278-8AF0-307E9516BE01}"/>
    <dgm:cxn modelId="{B87F5C33-3953-4EEB-9AF3-EA1985E89DAE}" type="presOf" srcId="{EAF29B50-086A-4C24-A9E8-8F1B5252D034}" destId="{9C83B954-A821-4604-B143-87ACDB73753A}" srcOrd="0" destOrd="0" presId="urn:microsoft.com/office/officeart/2005/8/layout/hProcess9"/>
    <dgm:cxn modelId="{819C17B7-B8AC-4165-8D04-95C26A2AFE07}" srcId="{5F4C7560-1A67-4BC7-BDF1-0607BF89DA62}" destId="{86D34A23-E3D3-4AB3-8ABA-C34E982FC240}" srcOrd="2" destOrd="0" parTransId="{1CFFBC77-D5FB-444A-BC04-846CAB783E10}" sibTransId="{D312B7BD-C175-49D5-AE81-442842A05598}"/>
    <dgm:cxn modelId="{7E4FD92E-1176-4D6E-A077-7643A7684A68}" srcId="{5F4C7560-1A67-4BC7-BDF1-0607BF89DA62}" destId="{6E248593-28E0-41B9-8AC2-C95A8B04E9D0}" srcOrd="7" destOrd="0" parTransId="{EBE58702-FE84-4DE9-AD15-5F92E37E4BDE}" sibTransId="{247AAD1F-5D2C-4082-86BC-848EDA97D720}"/>
    <dgm:cxn modelId="{05B013F8-F698-4F6A-A865-55169D99BE3A}" srcId="{5F4C7560-1A67-4BC7-BDF1-0607BF89DA62}" destId="{08F83BB3-71D4-4A1A-8845-8631515A5500}" srcOrd="6" destOrd="0" parTransId="{2944B4BF-22D1-490A-8323-6CEFCED6BC92}" sibTransId="{DED996A2-9218-4A9E-AA74-EDB369EB12A1}"/>
    <dgm:cxn modelId="{FE3F2299-077E-42FA-8F47-68D4BC529881}" srcId="{5F4C7560-1A67-4BC7-BDF1-0607BF89DA62}" destId="{4FC47DDD-0002-477B-BD19-D7ADEC19B5A1}" srcOrd="5" destOrd="0" parTransId="{AB227BF6-13C7-462D-A22E-1A7E1EE49FF4}" sibTransId="{DBEBD982-DFAD-4D01-8FC5-E2387840F4DB}"/>
    <dgm:cxn modelId="{7CF17E51-5097-45A5-9C7B-F14E8E1FB705}" type="presOf" srcId="{5F4C7560-1A67-4BC7-BDF1-0607BF89DA62}" destId="{9812A11C-33F5-480A-9304-6250E56E0EE0}" srcOrd="0" destOrd="0" presId="urn:microsoft.com/office/officeart/2005/8/layout/hProcess9"/>
    <dgm:cxn modelId="{39AACC5D-FD3D-45C0-B21F-90EBCC33B88D}" srcId="{5F4C7560-1A67-4BC7-BDF1-0607BF89DA62}" destId="{9541721C-BDD2-4227-94A1-A5723A284B9D}" srcOrd="0" destOrd="0" parTransId="{6F13A6E8-648C-4AA9-9185-26D280885712}" sibTransId="{1D805E91-182C-4773-B0CA-09369E556703}"/>
    <dgm:cxn modelId="{CAC48111-E359-43E1-B4E1-6A1E8C2B8F1F}" type="presParOf" srcId="{9812A11C-33F5-480A-9304-6250E56E0EE0}" destId="{1E0B79B2-ED9F-46AE-B041-743FBBAC4F75}" srcOrd="0" destOrd="0" presId="urn:microsoft.com/office/officeart/2005/8/layout/hProcess9"/>
    <dgm:cxn modelId="{B1F3AD04-FCD7-4E2D-AD48-1A22E0CEA190}" type="presParOf" srcId="{9812A11C-33F5-480A-9304-6250E56E0EE0}" destId="{468888A7-501B-42B2-A7E0-33669275E587}" srcOrd="1" destOrd="0" presId="urn:microsoft.com/office/officeart/2005/8/layout/hProcess9"/>
    <dgm:cxn modelId="{C8AED514-5CAA-4353-A5B8-9A2517BA2521}" type="presParOf" srcId="{468888A7-501B-42B2-A7E0-33669275E587}" destId="{A143D166-620D-4BDC-B803-E30019DA677B}" srcOrd="0" destOrd="0" presId="urn:microsoft.com/office/officeart/2005/8/layout/hProcess9"/>
    <dgm:cxn modelId="{5B1064CB-7DA2-429A-8982-DAEBA632A32D}" type="presParOf" srcId="{468888A7-501B-42B2-A7E0-33669275E587}" destId="{A40D81B3-BFDF-4A22-9102-9453E8909045}" srcOrd="1" destOrd="0" presId="urn:microsoft.com/office/officeart/2005/8/layout/hProcess9"/>
    <dgm:cxn modelId="{BBD021F7-B691-4A13-B210-3F8EBD041E28}" type="presParOf" srcId="{468888A7-501B-42B2-A7E0-33669275E587}" destId="{986CAA0C-54C5-4ECA-8A74-414958D6C2DE}" srcOrd="2" destOrd="0" presId="urn:microsoft.com/office/officeart/2005/8/layout/hProcess9"/>
    <dgm:cxn modelId="{4B8AAB45-B7DB-4031-8CFF-58FD6D6AAE72}" type="presParOf" srcId="{468888A7-501B-42B2-A7E0-33669275E587}" destId="{E804B11E-686B-411A-B8D4-D0E339698D5D}" srcOrd="3" destOrd="0" presId="urn:microsoft.com/office/officeart/2005/8/layout/hProcess9"/>
    <dgm:cxn modelId="{C4753753-6DDE-42E1-86A3-29FF2BE9F77B}" type="presParOf" srcId="{468888A7-501B-42B2-A7E0-33669275E587}" destId="{405C1758-189C-4396-B553-FDE2AD1E2437}" srcOrd="4" destOrd="0" presId="urn:microsoft.com/office/officeart/2005/8/layout/hProcess9"/>
    <dgm:cxn modelId="{41AA280E-5C23-442F-AA26-4F4486D6E277}" type="presParOf" srcId="{468888A7-501B-42B2-A7E0-33669275E587}" destId="{B194E694-E0DE-497C-86EC-0540C76B8E07}" srcOrd="5" destOrd="0" presId="urn:microsoft.com/office/officeart/2005/8/layout/hProcess9"/>
    <dgm:cxn modelId="{C5D76A07-5FB0-442F-B54E-EE0D20BAD744}" type="presParOf" srcId="{468888A7-501B-42B2-A7E0-33669275E587}" destId="{9C83B954-A821-4604-B143-87ACDB73753A}" srcOrd="6" destOrd="0" presId="urn:microsoft.com/office/officeart/2005/8/layout/hProcess9"/>
    <dgm:cxn modelId="{6C0E628B-015C-4923-99ED-37124E9BCE2C}" type="presParOf" srcId="{468888A7-501B-42B2-A7E0-33669275E587}" destId="{3D98B97D-87B3-40E6-9FBC-38CEF8DE0C6F}" srcOrd="7" destOrd="0" presId="urn:microsoft.com/office/officeart/2005/8/layout/hProcess9"/>
    <dgm:cxn modelId="{3929F985-CE22-4638-A838-7483826AF20F}" type="presParOf" srcId="{468888A7-501B-42B2-A7E0-33669275E587}" destId="{08A33AB7-B6D7-4541-936F-E3F38A38D919}" srcOrd="8" destOrd="0" presId="urn:microsoft.com/office/officeart/2005/8/layout/hProcess9"/>
    <dgm:cxn modelId="{5FE92919-3940-4F5E-8DFF-27A383DA79AD}" type="presParOf" srcId="{468888A7-501B-42B2-A7E0-33669275E587}" destId="{9DF733FD-81A8-4B85-A808-2D60D11F1540}" srcOrd="9" destOrd="0" presId="urn:microsoft.com/office/officeart/2005/8/layout/hProcess9"/>
    <dgm:cxn modelId="{6C9F0614-FDA2-4C83-B0E5-52A99882B047}" type="presParOf" srcId="{468888A7-501B-42B2-A7E0-33669275E587}" destId="{4DC2B1F8-35F9-43A0-8F7F-A96AA592230A}" srcOrd="10" destOrd="0" presId="urn:microsoft.com/office/officeart/2005/8/layout/hProcess9"/>
    <dgm:cxn modelId="{E971B6D7-2C7D-4A6D-BE68-ECA25CA712A6}" type="presParOf" srcId="{468888A7-501B-42B2-A7E0-33669275E587}" destId="{4E6A1493-9E7A-4389-B676-9D2842A1F68F}" srcOrd="11" destOrd="0" presId="urn:microsoft.com/office/officeart/2005/8/layout/hProcess9"/>
    <dgm:cxn modelId="{B8FB8E5F-963E-4921-861A-42EBDF166A1D}" type="presParOf" srcId="{468888A7-501B-42B2-A7E0-33669275E587}" destId="{A6EA0557-1F9F-42C7-8BCB-EF87A2F9261D}" srcOrd="12" destOrd="0" presId="urn:microsoft.com/office/officeart/2005/8/layout/hProcess9"/>
    <dgm:cxn modelId="{3B0CE2ED-6CC1-4293-84BE-9E4436E9BD75}" type="presParOf" srcId="{468888A7-501B-42B2-A7E0-33669275E587}" destId="{68C374ED-0E70-46EF-ADA0-7CB46598B117}" srcOrd="13" destOrd="0" presId="urn:microsoft.com/office/officeart/2005/8/layout/hProcess9"/>
    <dgm:cxn modelId="{B3CBD2A7-D092-46A3-BB8F-68F647E4A729}" type="presParOf" srcId="{468888A7-501B-42B2-A7E0-33669275E587}" destId="{26274524-7C01-4072-99EB-FCB56727015C}"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25432E-AA2C-4A91-9E64-762518B8D8E3}" type="doc">
      <dgm:prSet loTypeId="urn:microsoft.com/office/officeart/2005/8/layout/hProcess9" loCatId="process" qsTypeId="urn:microsoft.com/office/officeart/2005/8/quickstyle/3d1" qsCatId="3D" csTypeId="urn:microsoft.com/office/officeart/2005/8/colors/accent1_2" csCatId="accent1" phldr="1"/>
      <dgm:spPr/>
    </dgm:pt>
    <dgm:pt modelId="{FDDBC357-B0F4-433D-8378-55878717A655}">
      <dgm:prSet phldrT="[Text]"/>
      <dgm:spPr/>
      <dgm:t>
        <a:bodyPr/>
        <a:lstStyle/>
        <a:p>
          <a:pPr>
            <a:buClr>
              <a:schemeClr val="accent2"/>
            </a:buClr>
            <a:buFont typeface="Wingdings" panose="05000000000000000000" pitchFamily="2" charset="2"/>
            <a:buChar char="ü"/>
          </a:pPr>
          <a:r>
            <a:rPr lang="en-US"/>
            <a:t>Publicize procurement solicitation</a:t>
          </a:r>
        </a:p>
      </dgm:t>
    </dgm:pt>
    <dgm:pt modelId="{8AF99166-2E84-460C-8577-54AD3DECA510}" type="parTrans" cxnId="{B54D265E-77A4-4D5D-BD0D-57797A5F21DA}">
      <dgm:prSet/>
      <dgm:spPr/>
      <dgm:t>
        <a:bodyPr/>
        <a:lstStyle/>
        <a:p>
          <a:endParaRPr lang="en-US">
            <a:solidFill>
              <a:schemeClr val="bg1"/>
            </a:solidFill>
          </a:endParaRPr>
        </a:p>
      </dgm:t>
    </dgm:pt>
    <dgm:pt modelId="{CFA3F73D-CDCD-4AC4-83F7-4655D7C7C902}" type="sibTrans" cxnId="{B54D265E-77A4-4D5D-BD0D-57797A5F21DA}">
      <dgm:prSet/>
      <dgm:spPr/>
      <dgm:t>
        <a:bodyPr/>
        <a:lstStyle/>
        <a:p>
          <a:endParaRPr lang="en-US">
            <a:solidFill>
              <a:schemeClr val="bg1"/>
            </a:solidFill>
          </a:endParaRPr>
        </a:p>
      </dgm:t>
    </dgm:pt>
    <dgm:pt modelId="{22342AC8-5B61-4B77-8A8F-2A893EFF9EB9}">
      <dgm:prSet/>
      <dgm:spPr/>
      <dgm:t>
        <a:bodyPr/>
        <a:lstStyle/>
        <a:p>
          <a:r>
            <a:rPr lang="en-US"/>
            <a:t>Prepare proposals/bids</a:t>
          </a:r>
          <a:endParaRPr lang="en-US" dirty="0"/>
        </a:p>
      </dgm:t>
    </dgm:pt>
    <dgm:pt modelId="{AB4BF2B7-A2C1-41F9-A577-0F0F49CEC550}" type="parTrans" cxnId="{BECCC151-76EF-46C2-BD6A-9BC703F0CDBF}">
      <dgm:prSet/>
      <dgm:spPr/>
      <dgm:t>
        <a:bodyPr/>
        <a:lstStyle/>
        <a:p>
          <a:endParaRPr lang="en-US">
            <a:solidFill>
              <a:schemeClr val="bg1"/>
            </a:solidFill>
          </a:endParaRPr>
        </a:p>
      </dgm:t>
    </dgm:pt>
    <dgm:pt modelId="{E6332DE5-EA06-41EA-B527-615011A58719}" type="sibTrans" cxnId="{BECCC151-76EF-46C2-BD6A-9BC703F0CDBF}">
      <dgm:prSet/>
      <dgm:spPr/>
      <dgm:t>
        <a:bodyPr/>
        <a:lstStyle/>
        <a:p>
          <a:endParaRPr lang="en-US">
            <a:solidFill>
              <a:schemeClr val="bg1"/>
            </a:solidFill>
          </a:endParaRPr>
        </a:p>
      </dgm:t>
    </dgm:pt>
    <dgm:pt modelId="{BC353798-FB66-4D21-A79A-6CB66D849438}">
      <dgm:prSet/>
      <dgm:spPr/>
      <dgm:t>
        <a:bodyPr/>
        <a:lstStyle/>
        <a:p>
          <a:r>
            <a:rPr lang="en-US"/>
            <a:t>Host bidders conference</a:t>
          </a:r>
          <a:endParaRPr lang="en-US" dirty="0"/>
        </a:p>
      </dgm:t>
    </dgm:pt>
    <dgm:pt modelId="{A684F4C6-364B-48DD-A6AF-EB077D8FD6A8}" type="parTrans" cxnId="{2E058188-EBDF-4EDE-AFA4-1B268096D5D1}">
      <dgm:prSet/>
      <dgm:spPr/>
      <dgm:t>
        <a:bodyPr/>
        <a:lstStyle/>
        <a:p>
          <a:endParaRPr lang="en-US">
            <a:solidFill>
              <a:schemeClr val="bg1"/>
            </a:solidFill>
          </a:endParaRPr>
        </a:p>
      </dgm:t>
    </dgm:pt>
    <dgm:pt modelId="{3EB6CE63-F95D-4C16-AB24-E41334378808}" type="sibTrans" cxnId="{2E058188-EBDF-4EDE-AFA4-1B268096D5D1}">
      <dgm:prSet/>
      <dgm:spPr/>
      <dgm:t>
        <a:bodyPr/>
        <a:lstStyle/>
        <a:p>
          <a:endParaRPr lang="en-US">
            <a:solidFill>
              <a:schemeClr val="bg1"/>
            </a:solidFill>
          </a:endParaRPr>
        </a:p>
      </dgm:t>
    </dgm:pt>
    <dgm:pt modelId="{81DDA348-3F2C-4DFD-B8C6-C88D499015E8}">
      <dgm:prSet/>
      <dgm:spPr/>
      <dgm:t>
        <a:bodyPr/>
        <a:lstStyle/>
        <a:p>
          <a:r>
            <a:rPr lang="en-US"/>
            <a:t>Collect Proposals/Bids</a:t>
          </a:r>
          <a:endParaRPr lang="en-US" dirty="0"/>
        </a:p>
      </dgm:t>
    </dgm:pt>
    <dgm:pt modelId="{F9D13426-E13D-4A5D-AE86-BA75DE71FF70}" type="parTrans" cxnId="{7CF97F26-E5E4-44B0-9BBD-7E2A9DB24017}">
      <dgm:prSet/>
      <dgm:spPr/>
      <dgm:t>
        <a:bodyPr/>
        <a:lstStyle/>
        <a:p>
          <a:endParaRPr lang="en-US">
            <a:solidFill>
              <a:schemeClr val="bg1"/>
            </a:solidFill>
          </a:endParaRPr>
        </a:p>
      </dgm:t>
    </dgm:pt>
    <dgm:pt modelId="{E0A7EA90-B671-47D3-B360-CEEAEE85CF0B}" type="sibTrans" cxnId="{7CF97F26-E5E4-44B0-9BBD-7E2A9DB24017}">
      <dgm:prSet/>
      <dgm:spPr/>
      <dgm:t>
        <a:bodyPr/>
        <a:lstStyle/>
        <a:p>
          <a:endParaRPr lang="en-US">
            <a:solidFill>
              <a:schemeClr val="bg1"/>
            </a:solidFill>
          </a:endParaRPr>
        </a:p>
      </dgm:t>
    </dgm:pt>
    <dgm:pt modelId="{29199844-552A-4042-BF01-647B95275BFC}">
      <dgm:prSet/>
      <dgm:spPr/>
      <dgm:t>
        <a:bodyPr/>
        <a:lstStyle/>
        <a:p>
          <a:r>
            <a:rPr lang="en-US"/>
            <a:t>Score or evaluate proposals</a:t>
          </a:r>
          <a:endParaRPr lang="en-US" dirty="0"/>
        </a:p>
      </dgm:t>
    </dgm:pt>
    <dgm:pt modelId="{F2634C63-5D04-4EB5-91FE-0D5AAB5DF821}" type="parTrans" cxnId="{429EBBDF-3E23-41DD-8A25-192EFEB8C4A2}">
      <dgm:prSet/>
      <dgm:spPr/>
      <dgm:t>
        <a:bodyPr/>
        <a:lstStyle/>
        <a:p>
          <a:endParaRPr lang="en-US">
            <a:solidFill>
              <a:schemeClr val="bg1"/>
            </a:solidFill>
          </a:endParaRPr>
        </a:p>
      </dgm:t>
    </dgm:pt>
    <dgm:pt modelId="{CE892F46-5BFC-4FF4-B9CE-2AD8DC92813E}" type="sibTrans" cxnId="{429EBBDF-3E23-41DD-8A25-192EFEB8C4A2}">
      <dgm:prSet/>
      <dgm:spPr/>
      <dgm:t>
        <a:bodyPr/>
        <a:lstStyle/>
        <a:p>
          <a:endParaRPr lang="en-US">
            <a:solidFill>
              <a:schemeClr val="bg1"/>
            </a:solidFill>
          </a:endParaRPr>
        </a:p>
      </dgm:t>
    </dgm:pt>
    <dgm:pt modelId="{BA874666-F479-4F1A-A561-85998251C7F2}" type="pres">
      <dgm:prSet presAssocID="{A725432E-AA2C-4A91-9E64-762518B8D8E3}" presName="CompostProcess" presStyleCnt="0">
        <dgm:presLayoutVars>
          <dgm:dir/>
          <dgm:resizeHandles val="exact"/>
        </dgm:presLayoutVars>
      </dgm:prSet>
      <dgm:spPr/>
    </dgm:pt>
    <dgm:pt modelId="{0B6BBA17-C5FF-4F76-B6B9-F64D6E5112AA}" type="pres">
      <dgm:prSet presAssocID="{A725432E-AA2C-4A91-9E64-762518B8D8E3}" presName="arrow" presStyleLbl="bgShp" presStyleIdx="0" presStyleCnt="1"/>
      <dgm:spPr/>
    </dgm:pt>
    <dgm:pt modelId="{C3494563-8143-49DB-A2D0-1FA43502378A}" type="pres">
      <dgm:prSet presAssocID="{A725432E-AA2C-4A91-9E64-762518B8D8E3}" presName="linearProcess" presStyleCnt="0"/>
      <dgm:spPr/>
    </dgm:pt>
    <dgm:pt modelId="{B0333F23-4D73-4C82-AE00-3A4A0EC7DE86}" type="pres">
      <dgm:prSet presAssocID="{FDDBC357-B0F4-433D-8378-55878717A655}" presName="textNode" presStyleLbl="node1" presStyleIdx="0" presStyleCnt="5">
        <dgm:presLayoutVars>
          <dgm:bulletEnabled val="1"/>
        </dgm:presLayoutVars>
      </dgm:prSet>
      <dgm:spPr/>
      <dgm:t>
        <a:bodyPr/>
        <a:lstStyle/>
        <a:p>
          <a:endParaRPr lang="en-US"/>
        </a:p>
      </dgm:t>
    </dgm:pt>
    <dgm:pt modelId="{64AFC33E-F78B-4FCE-9257-797AB2D866C8}" type="pres">
      <dgm:prSet presAssocID="{CFA3F73D-CDCD-4AC4-83F7-4655D7C7C902}" presName="sibTrans" presStyleCnt="0"/>
      <dgm:spPr/>
    </dgm:pt>
    <dgm:pt modelId="{E5359A6F-756B-4728-B285-9131363C18B1}" type="pres">
      <dgm:prSet presAssocID="{22342AC8-5B61-4B77-8A8F-2A893EFF9EB9}" presName="textNode" presStyleLbl="node1" presStyleIdx="1" presStyleCnt="5">
        <dgm:presLayoutVars>
          <dgm:bulletEnabled val="1"/>
        </dgm:presLayoutVars>
      </dgm:prSet>
      <dgm:spPr/>
      <dgm:t>
        <a:bodyPr/>
        <a:lstStyle/>
        <a:p>
          <a:endParaRPr lang="en-US"/>
        </a:p>
      </dgm:t>
    </dgm:pt>
    <dgm:pt modelId="{995174DB-8A57-466D-AA4E-731285F2FACF}" type="pres">
      <dgm:prSet presAssocID="{E6332DE5-EA06-41EA-B527-615011A58719}" presName="sibTrans" presStyleCnt="0"/>
      <dgm:spPr/>
    </dgm:pt>
    <dgm:pt modelId="{27F2F395-D8B4-489D-8A75-4447B6AE57E5}" type="pres">
      <dgm:prSet presAssocID="{BC353798-FB66-4D21-A79A-6CB66D849438}" presName="textNode" presStyleLbl="node1" presStyleIdx="2" presStyleCnt="5">
        <dgm:presLayoutVars>
          <dgm:bulletEnabled val="1"/>
        </dgm:presLayoutVars>
      </dgm:prSet>
      <dgm:spPr/>
      <dgm:t>
        <a:bodyPr/>
        <a:lstStyle/>
        <a:p>
          <a:endParaRPr lang="en-US"/>
        </a:p>
      </dgm:t>
    </dgm:pt>
    <dgm:pt modelId="{E0E6E1B0-CC9F-4953-83EB-34688B8BD703}" type="pres">
      <dgm:prSet presAssocID="{3EB6CE63-F95D-4C16-AB24-E41334378808}" presName="sibTrans" presStyleCnt="0"/>
      <dgm:spPr/>
    </dgm:pt>
    <dgm:pt modelId="{23C894C2-C0B9-4806-A55B-1D018DC8E166}" type="pres">
      <dgm:prSet presAssocID="{81DDA348-3F2C-4DFD-B8C6-C88D499015E8}" presName="textNode" presStyleLbl="node1" presStyleIdx="3" presStyleCnt="5">
        <dgm:presLayoutVars>
          <dgm:bulletEnabled val="1"/>
        </dgm:presLayoutVars>
      </dgm:prSet>
      <dgm:spPr/>
      <dgm:t>
        <a:bodyPr/>
        <a:lstStyle/>
        <a:p>
          <a:endParaRPr lang="en-US"/>
        </a:p>
      </dgm:t>
    </dgm:pt>
    <dgm:pt modelId="{7D3B50C3-6754-406A-ADA9-CBFD562F6EBC}" type="pres">
      <dgm:prSet presAssocID="{E0A7EA90-B671-47D3-B360-CEEAEE85CF0B}" presName="sibTrans" presStyleCnt="0"/>
      <dgm:spPr/>
    </dgm:pt>
    <dgm:pt modelId="{BCBE73A6-BCF0-4B7D-BDE5-00EB636AB2E3}" type="pres">
      <dgm:prSet presAssocID="{29199844-552A-4042-BF01-647B95275BFC}" presName="textNode" presStyleLbl="node1" presStyleIdx="4" presStyleCnt="5">
        <dgm:presLayoutVars>
          <dgm:bulletEnabled val="1"/>
        </dgm:presLayoutVars>
      </dgm:prSet>
      <dgm:spPr/>
      <dgm:t>
        <a:bodyPr/>
        <a:lstStyle/>
        <a:p>
          <a:endParaRPr lang="en-US"/>
        </a:p>
      </dgm:t>
    </dgm:pt>
  </dgm:ptLst>
  <dgm:cxnLst>
    <dgm:cxn modelId="{2E058188-EBDF-4EDE-AFA4-1B268096D5D1}" srcId="{A725432E-AA2C-4A91-9E64-762518B8D8E3}" destId="{BC353798-FB66-4D21-A79A-6CB66D849438}" srcOrd="2" destOrd="0" parTransId="{A684F4C6-364B-48DD-A6AF-EB077D8FD6A8}" sibTransId="{3EB6CE63-F95D-4C16-AB24-E41334378808}"/>
    <dgm:cxn modelId="{7CF97F26-E5E4-44B0-9BBD-7E2A9DB24017}" srcId="{A725432E-AA2C-4A91-9E64-762518B8D8E3}" destId="{81DDA348-3F2C-4DFD-B8C6-C88D499015E8}" srcOrd="3" destOrd="0" parTransId="{F9D13426-E13D-4A5D-AE86-BA75DE71FF70}" sibTransId="{E0A7EA90-B671-47D3-B360-CEEAEE85CF0B}"/>
    <dgm:cxn modelId="{848412C1-561C-4958-80F6-4293615831F8}" type="presOf" srcId="{A725432E-AA2C-4A91-9E64-762518B8D8E3}" destId="{BA874666-F479-4F1A-A561-85998251C7F2}" srcOrd="0" destOrd="0" presId="urn:microsoft.com/office/officeart/2005/8/layout/hProcess9"/>
    <dgm:cxn modelId="{2BBB2BD9-43D7-4C69-8F31-1649B1384560}" type="presOf" srcId="{FDDBC357-B0F4-433D-8378-55878717A655}" destId="{B0333F23-4D73-4C82-AE00-3A4A0EC7DE86}" srcOrd="0" destOrd="0" presId="urn:microsoft.com/office/officeart/2005/8/layout/hProcess9"/>
    <dgm:cxn modelId="{BECCC151-76EF-46C2-BD6A-9BC703F0CDBF}" srcId="{A725432E-AA2C-4A91-9E64-762518B8D8E3}" destId="{22342AC8-5B61-4B77-8A8F-2A893EFF9EB9}" srcOrd="1" destOrd="0" parTransId="{AB4BF2B7-A2C1-41F9-A577-0F0F49CEC550}" sibTransId="{E6332DE5-EA06-41EA-B527-615011A58719}"/>
    <dgm:cxn modelId="{81518ECB-6017-4DDA-A0C2-640307A83A42}" type="presOf" srcId="{81DDA348-3F2C-4DFD-B8C6-C88D499015E8}" destId="{23C894C2-C0B9-4806-A55B-1D018DC8E166}" srcOrd="0" destOrd="0" presId="urn:microsoft.com/office/officeart/2005/8/layout/hProcess9"/>
    <dgm:cxn modelId="{5BD8EF20-91BF-4FBB-A4D0-50F24F8E2351}" type="presOf" srcId="{22342AC8-5B61-4B77-8A8F-2A893EFF9EB9}" destId="{E5359A6F-756B-4728-B285-9131363C18B1}" srcOrd="0" destOrd="0" presId="urn:microsoft.com/office/officeart/2005/8/layout/hProcess9"/>
    <dgm:cxn modelId="{B232E57D-340E-4F17-93F1-D8D164253D8C}" type="presOf" srcId="{BC353798-FB66-4D21-A79A-6CB66D849438}" destId="{27F2F395-D8B4-489D-8A75-4447B6AE57E5}" srcOrd="0" destOrd="0" presId="urn:microsoft.com/office/officeart/2005/8/layout/hProcess9"/>
    <dgm:cxn modelId="{429EBBDF-3E23-41DD-8A25-192EFEB8C4A2}" srcId="{A725432E-AA2C-4A91-9E64-762518B8D8E3}" destId="{29199844-552A-4042-BF01-647B95275BFC}" srcOrd="4" destOrd="0" parTransId="{F2634C63-5D04-4EB5-91FE-0D5AAB5DF821}" sibTransId="{CE892F46-5BFC-4FF4-B9CE-2AD8DC92813E}"/>
    <dgm:cxn modelId="{B54D265E-77A4-4D5D-BD0D-57797A5F21DA}" srcId="{A725432E-AA2C-4A91-9E64-762518B8D8E3}" destId="{FDDBC357-B0F4-433D-8378-55878717A655}" srcOrd="0" destOrd="0" parTransId="{8AF99166-2E84-460C-8577-54AD3DECA510}" sibTransId="{CFA3F73D-CDCD-4AC4-83F7-4655D7C7C902}"/>
    <dgm:cxn modelId="{7B337FD8-B181-4618-B589-80055086074E}" type="presOf" srcId="{29199844-552A-4042-BF01-647B95275BFC}" destId="{BCBE73A6-BCF0-4B7D-BDE5-00EB636AB2E3}" srcOrd="0" destOrd="0" presId="urn:microsoft.com/office/officeart/2005/8/layout/hProcess9"/>
    <dgm:cxn modelId="{2CDBEDDC-1DF2-411F-93EC-6A2509FAC495}" type="presParOf" srcId="{BA874666-F479-4F1A-A561-85998251C7F2}" destId="{0B6BBA17-C5FF-4F76-B6B9-F64D6E5112AA}" srcOrd="0" destOrd="0" presId="urn:microsoft.com/office/officeart/2005/8/layout/hProcess9"/>
    <dgm:cxn modelId="{D32F01BF-CCD9-4021-B264-13EFA71DCA65}" type="presParOf" srcId="{BA874666-F479-4F1A-A561-85998251C7F2}" destId="{C3494563-8143-49DB-A2D0-1FA43502378A}" srcOrd="1" destOrd="0" presId="urn:microsoft.com/office/officeart/2005/8/layout/hProcess9"/>
    <dgm:cxn modelId="{51B890DF-26DC-4B38-A6EF-C3C479FFC1B3}" type="presParOf" srcId="{C3494563-8143-49DB-A2D0-1FA43502378A}" destId="{B0333F23-4D73-4C82-AE00-3A4A0EC7DE86}" srcOrd="0" destOrd="0" presId="urn:microsoft.com/office/officeart/2005/8/layout/hProcess9"/>
    <dgm:cxn modelId="{65A3C6F2-017E-4986-A401-67897BBB59E1}" type="presParOf" srcId="{C3494563-8143-49DB-A2D0-1FA43502378A}" destId="{64AFC33E-F78B-4FCE-9257-797AB2D866C8}" srcOrd="1" destOrd="0" presId="urn:microsoft.com/office/officeart/2005/8/layout/hProcess9"/>
    <dgm:cxn modelId="{A35332D7-130C-4E2A-BE05-8343B3F53E4D}" type="presParOf" srcId="{C3494563-8143-49DB-A2D0-1FA43502378A}" destId="{E5359A6F-756B-4728-B285-9131363C18B1}" srcOrd="2" destOrd="0" presId="urn:microsoft.com/office/officeart/2005/8/layout/hProcess9"/>
    <dgm:cxn modelId="{A01952EE-C20D-49B3-A0C0-9C9C0D3837EB}" type="presParOf" srcId="{C3494563-8143-49DB-A2D0-1FA43502378A}" destId="{995174DB-8A57-466D-AA4E-731285F2FACF}" srcOrd="3" destOrd="0" presId="urn:microsoft.com/office/officeart/2005/8/layout/hProcess9"/>
    <dgm:cxn modelId="{777EF27C-5E4C-473E-8145-2556E0D045AF}" type="presParOf" srcId="{C3494563-8143-49DB-A2D0-1FA43502378A}" destId="{27F2F395-D8B4-489D-8A75-4447B6AE57E5}" srcOrd="4" destOrd="0" presId="urn:microsoft.com/office/officeart/2005/8/layout/hProcess9"/>
    <dgm:cxn modelId="{9FEBE31B-6757-4B49-A784-B5AB3B69DC88}" type="presParOf" srcId="{C3494563-8143-49DB-A2D0-1FA43502378A}" destId="{E0E6E1B0-CC9F-4953-83EB-34688B8BD703}" srcOrd="5" destOrd="0" presId="urn:microsoft.com/office/officeart/2005/8/layout/hProcess9"/>
    <dgm:cxn modelId="{84F1B12A-5D6E-4983-9A64-DB61A1F1819D}" type="presParOf" srcId="{C3494563-8143-49DB-A2D0-1FA43502378A}" destId="{23C894C2-C0B9-4806-A55B-1D018DC8E166}" srcOrd="6" destOrd="0" presId="urn:microsoft.com/office/officeart/2005/8/layout/hProcess9"/>
    <dgm:cxn modelId="{4F6D21B1-FB73-4F23-B9FB-6F6372CA1C03}" type="presParOf" srcId="{C3494563-8143-49DB-A2D0-1FA43502378A}" destId="{7D3B50C3-6754-406A-ADA9-CBFD562F6EBC}" srcOrd="7" destOrd="0" presId="urn:microsoft.com/office/officeart/2005/8/layout/hProcess9"/>
    <dgm:cxn modelId="{C26A04A5-482C-417E-8677-4AFB4D730BF1}" type="presParOf" srcId="{C3494563-8143-49DB-A2D0-1FA43502378A}" destId="{BCBE73A6-BCF0-4B7D-BDE5-00EB636AB2E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429D71-E6BC-41DF-AAF5-34934C55B273}" type="doc">
      <dgm:prSet loTypeId="urn:microsoft.com/office/officeart/2005/8/layout/hProcess9" loCatId="process" qsTypeId="urn:microsoft.com/office/officeart/2005/8/quickstyle/3d1" qsCatId="3D" csTypeId="urn:microsoft.com/office/officeart/2005/8/colors/accent1_2" csCatId="accent1" phldr="1"/>
      <dgm:spPr/>
    </dgm:pt>
    <dgm:pt modelId="{8276BE60-5B39-4D48-8AE9-E5FE58D2CF7E}">
      <dgm:prSet phldrT="[Text]"/>
      <dgm:spPr/>
      <dgm:t>
        <a:bodyPr/>
        <a:lstStyle/>
        <a:p>
          <a:pPr>
            <a:buClr>
              <a:schemeClr val="accent2"/>
            </a:buClr>
            <a:buFont typeface="Wingdings" panose="05000000000000000000" pitchFamily="2" charset="2"/>
            <a:buChar char="ü"/>
          </a:pPr>
          <a:r>
            <a:rPr lang="en-US"/>
            <a:t>Negotiate performance levels</a:t>
          </a:r>
        </a:p>
      </dgm:t>
    </dgm:pt>
    <dgm:pt modelId="{18909744-A068-47EB-9CD4-D5D61F414045}" type="parTrans" cxnId="{A65FB649-C775-477B-ABE3-A8CB38DB1451}">
      <dgm:prSet/>
      <dgm:spPr/>
      <dgm:t>
        <a:bodyPr/>
        <a:lstStyle/>
        <a:p>
          <a:endParaRPr lang="en-US">
            <a:solidFill>
              <a:schemeClr val="bg1"/>
            </a:solidFill>
          </a:endParaRPr>
        </a:p>
      </dgm:t>
    </dgm:pt>
    <dgm:pt modelId="{D80544C8-E90B-4709-9647-661142074F11}" type="sibTrans" cxnId="{A65FB649-C775-477B-ABE3-A8CB38DB1451}">
      <dgm:prSet/>
      <dgm:spPr/>
      <dgm:t>
        <a:bodyPr/>
        <a:lstStyle/>
        <a:p>
          <a:endParaRPr lang="en-US">
            <a:solidFill>
              <a:schemeClr val="bg1"/>
            </a:solidFill>
          </a:endParaRPr>
        </a:p>
      </dgm:t>
    </dgm:pt>
    <dgm:pt modelId="{0F2B4E6C-249C-4C61-8631-F8D2B6B97DC7}">
      <dgm:prSet/>
      <dgm:spPr/>
      <dgm:t>
        <a:bodyPr/>
        <a:lstStyle/>
        <a:p>
          <a:r>
            <a:rPr lang="en-US"/>
            <a:t>Negotiate fair and reasonable profit, if applicable </a:t>
          </a:r>
          <a:endParaRPr lang="en-US" dirty="0"/>
        </a:p>
      </dgm:t>
    </dgm:pt>
    <dgm:pt modelId="{EFA4A399-7A1D-4DDE-B08C-4EBC509FDF18}" type="parTrans" cxnId="{0957918A-78DA-4AD1-A000-799036D363E7}">
      <dgm:prSet/>
      <dgm:spPr/>
      <dgm:t>
        <a:bodyPr/>
        <a:lstStyle/>
        <a:p>
          <a:endParaRPr lang="en-US">
            <a:solidFill>
              <a:schemeClr val="bg1"/>
            </a:solidFill>
          </a:endParaRPr>
        </a:p>
      </dgm:t>
    </dgm:pt>
    <dgm:pt modelId="{A8095BBA-8E6F-49E9-9692-655B497B4855}" type="sibTrans" cxnId="{0957918A-78DA-4AD1-A000-799036D363E7}">
      <dgm:prSet/>
      <dgm:spPr/>
      <dgm:t>
        <a:bodyPr/>
        <a:lstStyle/>
        <a:p>
          <a:endParaRPr lang="en-US">
            <a:solidFill>
              <a:schemeClr val="bg1"/>
            </a:solidFill>
          </a:endParaRPr>
        </a:p>
      </dgm:t>
    </dgm:pt>
    <dgm:pt modelId="{581DB9F0-3CD8-41BA-A63F-684E1B8F245B}">
      <dgm:prSet/>
      <dgm:spPr/>
      <dgm:t>
        <a:bodyPr/>
        <a:lstStyle/>
        <a:p>
          <a:r>
            <a:rPr lang="en-US"/>
            <a:t>Negotiate payment details and frequency</a:t>
          </a:r>
          <a:endParaRPr lang="en-US" dirty="0"/>
        </a:p>
      </dgm:t>
    </dgm:pt>
    <dgm:pt modelId="{09ADD7DA-5998-497B-9C17-69869F876677}" type="parTrans" cxnId="{76230EC4-E4CF-483E-B5DD-65AD835F130C}">
      <dgm:prSet/>
      <dgm:spPr/>
      <dgm:t>
        <a:bodyPr/>
        <a:lstStyle/>
        <a:p>
          <a:endParaRPr lang="en-US">
            <a:solidFill>
              <a:schemeClr val="bg1"/>
            </a:solidFill>
          </a:endParaRPr>
        </a:p>
      </dgm:t>
    </dgm:pt>
    <dgm:pt modelId="{2345B468-7634-4B59-840A-81A5F20C5C6A}" type="sibTrans" cxnId="{76230EC4-E4CF-483E-B5DD-65AD835F130C}">
      <dgm:prSet/>
      <dgm:spPr/>
      <dgm:t>
        <a:bodyPr/>
        <a:lstStyle/>
        <a:p>
          <a:endParaRPr lang="en-US">
            <a:solidFill>
              <a:schemeClr val="bg1"/>
            </a:solidFill>
          </a:endParaRPr>
        </a:p>
      </dgm:t>
    </dgm:pt>
    <dgm:pt modelId="{D2DF6047-09BF-403F-A2DF-513CE0DE6DC3}">
      <dgm:prSet/>
      <dgm:spPr/>
      <dgm:t>
        <a:bodyPr/>
        <a:lstStyle/>
        <a:p>
          <a:r>
            <a:rPr lang="en-US"/>
            <a:t>Negotiate duration of contract, MOU or agreement and modification process</a:t>
          </a:r>
          <a:endParaRPr lang="en-US" dirty="0"/>
        </a:p>
      </dgm:t>
    </dgm:pt>
    <dgm:pt modelId="{E7B4083C-E5C0-4803-A66D-0E94227AA8BA}" type="parTrans" cxnId="{7D67A592-1CA4-4806-9D8D-4D526F389221}">
      <dgm:prSet/>
      <dgm:spPr/>
      <dgm:t>
        <a:bodyPr/>
        <a:lstStyle/>
        <a:p>
          <a:endParaRPr lang="en-US">
            <a:solidFill>
              <a:schemeClr val="bg1"/>
            </a:solidFill>
          </a:endParaRPr>
        </a:p>
      </dgm:t>
    </dgm:pt>
    <dgm:pt modelId="{D4D03A06-D4CC-4812-B496-ADFC02FDFDE4}" type="sibTrans" cxnId="{7D67A592-1CA4-4806-9D8D-4D526F389221}">
      <dgm:prSet/>
      <dgm:spPr/>
      <dgm:t>
        <a:bodyPr/>
        <a:lstStyle/>
        <a:p>
          <a:endParaRPr lang="en-US">
            <a:solidFill>
              <a:schemeClr val="bg1"/>
            </a:solidFill>
          </a:endParaRPr>
        </a:p>
      </dgm:t>
    </dgm:pt>
    <dgm:pt modelId="{2A47D1C5-4CF1-4324-AF64-5E2198F8B997}">
      <dgm:prSet/>
      <dgm:spPr/>
      <dgm:t>
        <a:bodyPr/>
        <a:lstStyle/>
        <a:p>
          <a:r>
            <a:rPr lang="en-US"/>
            <a:t>Obtain applicable authorized approval</a:t>
          </a:r>
          <a:endParaRPr lang="en-US" dirty="0"/>
        </a:p>
      </dgm:t>
    </dgm:pt>
    <dgm:pt modelId="{675E5E09-8A5B-44F7-94D7-8831385DE18F}" type="parTrans" cxnId="{3E850FF8-5C2B-4653-93C9-2FB675B9DEE3}">
      <dgm:prSet/>
      <dgm:spPr/>
      <dgm:t>
        <a:bodyPr/>
        <a:lstStyle/>
        <a:p>
          <a:endParaRPr lang="en-US">
            <a:solidFill>
              <a:schemeClr val="bg1"/>
            </a:solidFill>
          </a:endParaRPr>
        </a:p>
      </dgm:t>
    </dgm:pt>
    <dgm:pt modelId="{F5566638-CEF3-4BCA-8BD2-DD023B6E7AAE}" type="sibTrans" cxnId="{3E850FF8-5C2B-4653-93C9-2FB675B9DEE3}">
      <dgm:prSet/>
      <dgm:spPr/>
      <dgm:t>
        <a:bodyPr/>
        <a:lstStyle/>
        <a:p>
          <a:endParaRPr lang="en-US">
            <a:solidFill>
              <a:schemeClr val="bg1"/>
            </a:solidFill>
          </a:endParaRPr>
        </a:p>
      </dgm:t>
    </dgm:pt>
    <dgm:pt modelId="{7655525E-99B3-4A05-A328-4868A7A7EA5A}">
      <dgm:prSet/>
      <dgm:spPr/>
      <dgm:t>
        <a:bodyPr/>
        <a:lstStyle/>
        <a:p>
          <a:r>
            <a:rPr lang="en-US"/>
            <a:t>Make offer and obtain acceptance</a:t>
          </a:r>
          <a:endParaRPr lang="en-US" dirty="0"/>
        </a:p>
      </dgm:t>
    </dgm:pt>
    <dgm:pt modelId="{B062346F-A6AD-451F-800E-EE493F41EB22}" type="parTrans" cxnId="{1819EC29-EF29-486F-8E32-5F0D7DE767BE}">
      <dgm:prSet/>
      <dgm:spPr/>
      <dgm:t>
        <a:bodyPr/>
        <a:lstStyle/>
        <a:p>
          <a:endParaRPr lang="en-US">
            <a:solidFill>
              <a:schemeClr val="bg1"/>
            </a:solidFill>
          </a:endParaRPr>
        </a:p>
      </dgm:t>
    </dgm:pt>
    <dgm:pt modelId="{2891B7AB-B54D-41D5-81F4-8A095ACB91B1}" type="sibTrans" cxnId="{1819EC29-EF29-486F-8E32-5F0D7DE767BE}">
      <dgm:prSet/>
      <dgm:spPr/>
      <dgm:t>
        <a:bodyPr/>
        <a:lstStyle/>
        <a:p>
          <a:endParaRPr lang="en-US">
            <a:solidFill>
              <a:schemeClr val="bg1"/>
            </a:solidFill>
          </a:endParaRPr>
        </a:p>
      </dgm:t>
    </dgm:pt>
    <dgm:pt modelId="{C0CCF742-47DF-4DDD-847E-8693B3A9F312}">
      <dgm:prSet/>
      <dgm:spPr/>
      <dgm:t>
        <a:bodyPr/>
        <a:lstStyle/>
        <a:p>
          <a:r>
            <a:rPr lang="en-US"/>
            <a:t>Execute contract, agreement, or MOU*</a:t>
          </a:r>
          <a:endParaRPr lang="en-US" dirty="0"/>
        </a:p>
      </dgm:t>
    </dgm:pt>
    <dgm:pt modelId="{DB51BA7B-1FC5-40FB-AE55-F5435A44CB73}" type="parTrans" cxnId="{8774F6BF-C79B-40DD-A554-C587D88EB077}">
      <dgm:prSet/>
      <dgm:spPr/>
      <dgm:t>
        <a:bodyPr/>
        <a:lstStyle/>
        <a:p>
          <a:endParaRPr lang="en-US">
            <a:solidFill>
              <a:schemeClr val="bg1"/>
            </a:solidFill>
          </a:endParaRPr>
        </a:p>
      </dgm:t>
    </dgm:pt>
    <dgm:pt modelId="{B7BB8C72-4774-4A36-85CA-B15D5FA7BA8A}" type="sibTrans" cxnId="{8774F6BF-C79B-40DD-A554-C587D88EB077}">
      <dgm:prSet/>
      <dgm:spPr/>
      <dgm:t>
        <a:bodyPr/>
        <a:lstStyle/>
        <a:p>
          <a:endParaRPr lang="en-US">
            <a:solidFill>
              <a:schemeClr val="bg1"/>
            </a:solidFill>
          </a:endParaRPr>
        </a:p>
      </dgm:t>
    </dgm:pt>
    <dgm:pt modelId="{FD6395B9-70F9-4315-8660-F04B627DFE36}" type="pres">
      <dgm:prSet presAssocID="{5E429D71-E6BC-41DF-AAF5-34934C55B273}" presName="CompostProcess" presStyleCnt="0">
        <dgm:presLayoutVars>
          <dgm:dir/>
          <dgm:resizeHandles val="exact"/>
        </dgm:presLayoutVars>
      </dgm:prSet>
      <dgm:spPr/>
    </dgm:pt>
    <dgm:pt modelId="{E0B8A5BC-F83C-4C3F-A761-08DAD6DD3236}" type="pres">
      <dgm:prSet presAssocID="{5E429D71-E6BC-41DF-AAF5-34934C55B273}" presName="arrow" presStyleLbl="bgShp" presStyleIdx="0" presStyleCnt="1"/>
      <dgm:spPr/>
      <dgm:extLst>
        <a:ext uri="{E40237B7-FDA0-4F09-8148-C483321AD2D9}">
          <dgm14:cNvPr xmlns:dgm14="http://schemas.microsoft.com/office/drawing/2010/diagram" id="0" name="" descr="SmartArt with Phase 3: Negotiation and Selection steps"/>
        </a:ext>
      </dgm:extLst>
    </dgm:pt>
    <dgm:pt modelId="{05BB93F5-66C9-4C58-8D40-2AC9AB73B565}" type="pres">
      <dgm:prSet presAssocID="{5E429D71-E6BC-41DF-AAF5-34934C55B273}" presName="linearProcess" presStyleCnt="0"/>
      <dgm:spPr/>
    </dgm:pt>
    <dgm:pt modelId="{A943397E-11F0-4625-9DFB-9E04FF514AC4}" type="pres">
      <dgm:prSet presAssocID="{8276BE60-5B39-4D48-8AE9-E5FE58D2CF7E}" presName="textNode" presStyleLbl="node1" presStyleIdx="0" presStyleCnt="7">
        <dgm:presLayoutVars>
          <dgm:bulletEnabled val="1"/>
        </dgm:presLayoutVars>
      </dgm:prSet>
      <dgm:spPr/>
      <dgm:t>
        <a:bodyPr/>
        <a:lstStyle/>
        <a:p>
          <a:endParaRPr lang="en-US"/>
        </a:p>
      </dgm:t>
    </dgm:pt>
    <dgm:pt modelId="{617F9FFB-B277-481B-BD02-234BB68E598C}" type="pres">
      <dgm:prSet presAssocID="{D80544C8-E90B-4709-9647-661142074F11}" presName="sibTrans" presStyleCnt="0"/>
      <dgm:spPr/>
    </dgm:pt>
    <dgm:pt modelId="{90B782BD-3953-48F3-8D41-162F9228E717}" type="pres">
      <dgm:prSet presAssocID="{0F2B4E6C-249C-4C61-8631-F8D2B6B97DC7}" presName="textNode" presStyleLbl="node1" presStyleIdx="1" presStyleCnt="7">
        <dgm:presLayoutVars>
          <dgm:bulletEnabled val="1"/>
        </dgm:presLayoutVars>
      </dgm:prSet>
      <dgm:spPr/>
      <dgm:t>
        <a:bodyPr/>
        <a:lstStyle/>
        <a:p>
          <a:endParaRPr lang="en-US"/>
        </a:p>
      </dgm:t>
    </dgm:pt>
    <dgm:pt modelId="{ECD5C895-54EE-4753-BFAD-3881D23545D3}" type="pres">
      <dgm:prSet presAssocID="{A8095BBA-8E6F-49E9-9692-655B497B4855}" presName="sibTrans" presStyleCnt="0"/>
      <dgm:spPr/>
    </dgm:pt>
    <dgm:pt modelId="{6AD44FE7-1B26-49E3-A8A4-B3B9C17A51C3}" type="pres">
      <dgm:prSet presAssocID="{581DB9F0-3CD8-41BA-A63F-684E1B8F245B}" presName="textNode" presStyleLbl="node1" presStyleIdx="2" presStyleCnt="7">
        <dgm:presLayoutVars>
          <dgm:bulletEnabled val="1"/>
        </dgm:presLayoutVars>
      </dgm:prSet>
      <dgm:spPr/>
      <dgm:t>
        <a:bodyPr/>
        <a:lstStyle/>
        <a:p>
          <a:endParaRPr lang="en-US"/>
        </a:p>
      </dgm:t>
    </dgm:pt>
    <dgm:pt modelId="{69098E18-AB0A-48BA-9DA4-2B3F3FD57E2B}" type="pres">
      <dgm:prSet presAssocID="{2345B468-7634-4B59-840A-81A5F20C5C6A}" presName="sibTrans" presStyleCnt="0"/>
      <dgm:spPr/>
    </dgm:pt>
    <dgm:pt modelId="{21AEC0CD-87FC-4EBB-A991-7CF7844D8B97}" type="pres">
      <dgm:prSet presAssocID="{D2DF6047-09BF-403F-A2DF-513CE0DE6DC3}" presName="textNode" presStyleLbl="node1" presStyleIdx="3" presStyleCnt="7">
        <dgm:presLayoutVars>
          <dgm:bulletEnabled val="1"/>
        </dgm:presLayoutVars>
      </dgm:prSet>
      <dgm:spPr/>
      <dgm:t>
        <a:bodyPr/>
        <a:lstStyle/>
        <a:p>
          <a:endParaRPr lang="en-US"/>
        </a:p>
      </dgm:t>
    </dgm:pt>
    <dgm:pt modelId="{5D4B657C-0798-4349-879C-5F5301ADC6F5}" type="pres">
      <dgm:prSet presAssocID="{D4D03A06-D4CC-4812-B496-ADFC02FDFDE4}" presName="sibTrans" presStyleCnt="0"/>
      <dgm:spPr/>
    </dgm:pt>
    <dgm:pt modelId="{48DC20B4-9CC3-4CC7-9341-CCA458DF55CF}" type="pres">
      <dgm:prSet presAssocID="{2A47D1C5-4CF1-4324-AF64-5E2198F8B997}" presName="textNode" presStyleLbl="node1" presStyleIdx="4" presStyleCnt="7">
        <dgm:presLayoutVars>
          <dgm:bulletEnabled val="1"/>
        </dgm:presLayoutVars>
      </dgm:prSet>
      <dgm:spPr/>
      <dgm:t>
        <a:bodyPr/>
        <a:lstStyle/>
        <a:p>
          <a:endParaRPr lang="en-US"/>
        </a:p>
      </dgm:t>
    </dgm:pt>
    <dgm:pt modelId="{8AA3DF1C-088E-434F-A33A-B255F9120486}" type="pres">
      <dgm:prSet presAssocID="{F5566638-CEF3-4BCA-8BD2-DD023B6E7AAE}" presName="sibTrans" presStyleCnt="0"/>
      <dgm:spPr/>
    </dgm:pt>
    <dgm:pt modelId="{09F56E75-6950-4EA2-818B-3527E8E6D211}" type="pres">
      <dgm:prSet presAssocID="{7655525E-99B3-4A05-A328-4868A7A7EA5A}" presName="textNode" presStyleLbl="node1" presStyleIdx="5" presStyleCnt="7">
        <dgm:presLayoutVars>
          <dgm:bulletEnabled val="1"/>
        </dgm:presLayoutVars>
      </dgm:prSet>
      <dgm:spPr/>
      <dgm:t>
        <a:bodyPr/>
        <a:lstStyle/>
        <a:p>
          <a:endParaRPr lang="en-US"/>
        </a:p>
      </dgm:t>
    </dgm:pt>
    <dgm:pt modelId="{93F5BFE0-AE27-4A59-9857-EB37F27763C9}" type="pres">
      <dgm:prSet presAssocID="{2891B7AB-B54D-41D5-81F4-8A095ACB91B1}" presName="sibTrans" presStyleCnt="0"/>
      <dgm:spPr/>
    </dgm:pt>
    <dgm:pt modelId="{FFF86CEE-1753-486A-AB75-C133ED0061B2}" type="pres">
      <dgm:prSet presAssocID="{C0CCF742-47DF-4DDD-847E-8693B3A9F312}" presName="textNode" presStyleLbl="node1" presStyleIdx="6" presStyleCnt="7">
        <dgm:presLayoutVars>
          <dgm:bulletEnabled val="1"/>
        </dgm:presLayoutVars>
      </dgm:prSet>
      <dgm:spPr/>
      <dgm:t>
        <a:bodyPr/>
        <a:lstStyle/>
        <a:p>
          <a:endParaRPr lang="en-US"/>
        </a:p>
      </dgm:t>
    </dgm:pt>
  </dgm:ptLst>
  <dgm:cxnLst>
    <dgm:cxn modelId="{7D67A592-1CA4-4806-9D8D-4D526F389221}" srcId="{5E429D71-E6BC-41DF-AAF5-34934C55B273}" destId="{D2DF6047-09BF-403F-A2DF-513CE0DE6DC3}" srcOrd="3" destOrd="0" parTransId="{E7B4083C-E5C0-4803-A66D-0E94227AA8BA}" sibTransId="{D4D03A06-D4CC-4812-B496-ADFC02FDFDE4}"/>
    <dgm:cxn modelId="{B7CF4227-9502-45B5-8BB8-BA897749B732}" type="presOf" srcId="{D2DF6047-09BF-403F-A2DF-513CE0DE6DC3}" destId="{21AEC0CD-87FC-4EBB-A991-7CF7844D8B97}" srcOrd="0" destOrd="0" presId="urn:microsoft.com/office/officeart/2005/8/layout/hProcess9"/>
    <dgm:cxn modelId="{A65FB649-C775-477B-ABE3-A8CB38DB1451}" srcId="{5E429D71-E6BC-41DF-AAF5-34934C55B273}" destId="{8276BE60-5B39-4D48-8AE9-E5FE58D2CF7E}" srcOrd="0" destOrd="0" parTransId="{18909744-A068-47EB-9CD4-D5D61F414045}" sibTransId="{D80544C8-E90B-4709-9647-661142074F11}"/>
    <dgm:cxn modelId="{76230EC4-E4CF-483E-B5DD-65AD835F130C}" srcId="{5E429D71-E6BC-41DF-AAF5-34934C55B273}" destId="{581DB9F0-3CD8-41BA-A63F-684E1B8F245B}" srcOrd="2" destOrd="0" parTransId="{09ADD7DA-5998-497B-9C17-69869F876677}" sibTransId="{2345B468-7634-4B59-840A-81A5F20C5C6A}"/>
    <dgm:cxn modelId="{30FD1067-BCC9-47C8-9C0C-BA8F5907A622}" type="presOf" srcId="{2A47D1C5-4CF1-4324-AF64-5E2198F8B997}" destId="{48DC20B4-9CC3-4CC7-9341-CCA458DF55CF}" srcOrd="0" destOrd="0" presId="urn:microsoft.com/office/officeart/2005/8/layout/hProcess9"/>
    <dgm:cxn modelId="{CDC7B915-FABA-42BE-8652-A6E99227B28E}" type="presOf" srcId="{C0CCF742-47DF-4DDD-847E-8693B3A9F312}" destId="{FFF86CEE-1753-486A-AB75-C133ED0061B2}" srcOrd="0" destOrd="0" presId="urn:microsoft.com/office/officeart/2005/8/layout/hProcess9"/>
    <dgm:cxn modelId="{4A6A2B5F-581A-4443-BF04-48915DAF3F1B}" type="presOf" srcId="{5E429D71-E6BC-41DF-AAF5-34934C55B273}" destId="{FD6395B9-70F9-4315-8660-F04B627DFE36}" srcOrd="0" destOrd="0" presId="urn:microsoft.com/office/officeart/2005/8/layout/hProcess9"/>
    <dgm:cxn modelId="{F74D81B0-3C1D-4F1D-8826-07FCC40D1063}" type="presOf" srcId="{581DB9F0-3CD8-41BA-A63F-684E1B8F245B}" destId="{6AD44FE7-1B26-49E3-A8A4-B3B9C17A51C3}" srcOrd="0" destOrd="0" presId="urn:microsoft.com/office/officeart/2005/8/layout/hProcess9"/>
    <dgm:cxn modelId="{367C8EF0-2C6A-410B-BFC2-5AAB0D096F9D}" type="presOf" srcId="{8276BE60-5B39-4D48-8AE9-E5FE58D2CF7E}" destId="{A943397E-11F0-4625-9DFB-9E04FF514AC4}" srcOrd="0" destOrd="0" presId="urn:microsoft.com/office/officeart/2005/8/layout/hProcess9"/>
    <dgm:cxn modelId="{8774F6BF-C79B-40DD-A554-C587D88EB077}" srcId="{5E429D71-E6BC-41DF-AAF5-34934C55B273}" destId="{C0CCF742-47DF-4DDD-847E-8693B3A9F312}" srcOrd="6" destOrd="0" parTransId="{DB51BA7B-1FC5-40FB-AE55-F5435A44CB73}" sibTransId="{B7BB8C72-4774-4A36-85CA-B15D5FA7BA8A}"/>
    <dgm:cxn modelId="{DC533CF7-8DFF-4C6D-89AD-C35BE8AB6079}" type="presOf" srcId="{7655525E-99B3-4A05-A328-4868A7A7EA5A}" destId="{09F56E75-6950-4EA2-818B-3527E8E6D211}" srcOrd="0" destOrd="0" presId="urn:microsoft.com/office/officeart/2005/8/layout/hProcess9"/>
    <dgm:cxn modelId="{1819EC29-EF29-486F-8E32-5F0D7DE767BE}" srcId="{5E429D71-E6BC-41DF-AAF5-34934C55B273}" destId="{7655525E-99B3-4A05-A328-4868A7A7EA5A}" srcOrd="5" destOrd="0" parTransId="{B062346F-A6AD-451F-800E-EE493F41EB22}" sibTransId="{2891B7AB-B54D-41D5-81F4-8A095ACB91B1}"/>
    <dgm:cxn modelId="{0957918A-78DA-4AD1-A000-799036D363E7}" srcId="{5E429D71-E6BC-41DF-AAF5-34934C55B273}" destId="{0F2B4E6C-249C-4C61-8631-F8D2B6B97DC7}" srcOrd="1" destOrd="0" parTransId="{EFA4A399-7A1D-4DDE-B08C-4EBC509FDF18}" sibTransId="{A8095BBA-8E6F-49E9-9692-655B497B4855}"/>
    <dgm:cxn modelId="{3E850FF8-5C2B-4653-93C9-2FB675B9DEE3}" srcId="{5E429D71-E6BC-41DF-AAF5-34934C55B273}" destId="{2A47D1C5-4CF1-4324-AF64-5E2198F8B997}" srcOrd="4" destOrd="0" parTransId="{675E5E09-8A5B-44F7-94D7-8831385DE18F}" sibTransId="{F5566638-CEF3-4BCA-8BD2-DD023B6E7AAE}"/>
    <dgm:cxn modelId="{C9CB6100-2E3C-4C5F-9880-B029F918D001}" type="presOf" srcId="{0F2B4E6C-249C-4C61-8631-F8D2B6B97DC7}" destId="{90B782BD-3953-48F3-8D41-162F9228E717}" srcOrd="0" destOrd="0" presId="urn:microsoft.com/office/officeart/2005/8/layout/hProcess9"/>
    <dgm:cxn modelId="{47B90D37-666D-44D9-BE67-4FEA0B2A2F6F}" type="presParOf" srcId="{FD6395B9-70F9-4315-8660-F04B627DFE36}" destId="{E0B8A5BC-F83C-4C3F-A761-08DAD6DD3236}" srcOrd="0" destOrd="0" presId="urn:microsoft.com/office/officeart/2005/8/layout/hProcess9"/>
    <dgm:cxn modelId="{0B248780-F206-4FC2-B2EA-9207A89D3E77}" type="presParOf" srcId="{FD6395B9-70F9-4315-8660-F04B627DFE36}" destId="{05BB93F5-66C9-4C58-8D40-2AC9AB73B565}" srcOrd="1" destOrd="0" presId="urn:microsoft.com/office/officeart/2005/8/layout/hProcess9"/>
    <dgm:cxn modelId="{503B0AA2-3A81-4852-ACF3-D4D3F0AD49F8}" type="presParOf" srcId="{05BB93F5-66C9-4C58-8D40-2AC9AB73B565}" destId="{A943397E-11F0-4625-9DFB-9E04FF514AC4}" srcOrd="0" destOrd="0" presId="urn:microsoft.com/office/officeart/2005/8/layout/hProcess9"/>
    <dgm:cxn modelId="{9E687761-237C-42FE-9DC5-E88611968D9B}" type="presParOf" srcId="{05BB93F5-66C9-4C58-8D40-2AC9AB73B565}" destId="{617F9FFB-B277-481B-BD02-234BB68E598C}" srcOrd="1" destOrd="0" presId="urn:microsoft.com/office/officeart/2005/8/layout/hProcess9"/>
    <dgm:cxn modelId="{AA227DB1-69CE-4820-9003-54F6A8876612}" type="presParOf" srcId="{05BB93F5-66C9-4C58-8D40-2AC9AB73B565}" destId="{90B782BD-3953-48F3-8D41-162F9228E717}" srcOrd="2" destOrd="0" presId="urn:microsoft.com/office/officeart/2005/8/layout/hProcess9"/>
    <dgm:cxn modelId="{9945D2E2-4D5F-4B9B-8118-E5FF399370B7}" type="presParOf" srcId="{05BB93F5-66C9-4C58-8D40-2AC9AB73B565}" destId="{ECD5C895-54EE-4753-BFAD-3881D23545D3}" srcOrd="3" destOrd="0" presId="urn:microsoft.com/office/officeart/2005/8/layout/hProcess9"/>
    <dgm:cxn modelId="{9F0482DB-5A1E-42E2-8524-6CEF9BAA4CF3}" type="presParOf" srcId="{05BB93F5-66C9-4C58-8D40-2AC9AB73B565}" destId="{6AD44FE7-1B26-49E3-A8A4-B3B9C17A51C3}" srcOrd="4" destOrd="0" presId="urn:microsoft.com/office/officeart/2005/8/layout/hProcess9"/>
    <dgm:cxn modelId="{7A120B46-5919-44D0-9ED4-EFE0D04AF438}" type="presParOf" srcId="{05BB93F5-66C9-4C58-8D40-2AC9AB73B565}" destId="{69098E18-AB0A-48BA-9DA4-2B3F3FD57E2B}" srcOrd="5" destOrd="0" presId="urn:microsoft.com/office/officeart/2005/8/layout/hProcess9"/>
    <dgm:cxn modelId="{F18A12BA-5527-46CB-BDDD-8E5D18C1EEB5}" type="presParOf" srcId="{05BB93F5-66C9-4C58-8D40-2AC9AB73B565}" destId="{21AEC0CD-87FC-4EBB-A991-7CF7844D8B97}" srcOrd="6" destOrd="0" presId="urn:microsoft.com/office/officeart/2005/8/layout/hProcess9"/>
    <dgm:cxn modelId="{FC0F11DC-720B-49C5-9832-8FD60DEA26C7}" type="presParOf" srcId="{05BB93F5-66C9-4C58-8D40-2AC9AB73B565}" destId="{5D4B657C-0798-4349-879C-5F5301ADC6F5}" srcOrd="7" destOrd="0" presId="urn:microsoft.com/office/officeart/2005/8/layout/hProcess9"/>
    <dgm:cxn modelId="{B269AD93-D547-4339-922D-6F562F1E32CE}" type="presParOf" srcId="{05BB93F5-66C9-4C58-8D40-2AC9AB73B565}" destId="{48DC20B4-9CC3-4CC7-9341-CCA458DF55CF}" srcOrd="8" destOrd="0" presId="urn:microsoft.com/office/officeart/2005/8/layout/hProcess9"/>
    <dgm:cxn modelId="{2A27E889-0D2D-4111-8B05-195E9D66D360}" type="presParOf" srcId="{05BB93F5-66C9-4C58-8D40-2AC9AB73B565}" destId="{8AA3DF1C-088E-434F-A33A-B255F9120486}" srcOrd="9" destOrd="0" presId="urn:microsoft.com/office/officeart/2005/8/layout/hProcess9"/>
    <dgm:cxn modelId="{03BEDE05-5D80-4097-8C7B-C40FB8D22379}" type="presParOf" srcId="{05BB93F5-66C9-4C58-8D40-2AC9AB73B565}" destId="{09F56E75-6950-4EA2-818B-3527E8E6D211}" srcOrd="10" destOrd="0" presId="urn:microsoft.com/office/officeart/2005/8/layout/hProcess9"/>
    <dgm:cxn modelId="{E97E7797-3CFA-486C-A1BD-01921DB0D2E3}" type="presParOf" srcId="{05BB93F5-66C9-4C58-8D40-2AC9AB73B565}" destId="{93F5BFE0-AE27-4A59-9857-EB37F27763C9}" srcOrd="11" destOrd="0" presId="urn:microsoft.com/office/officeart/2005/8/layout/hProcess9"/>
    <dgm:cxn modelId="{063A0685-1B4C-466C-866D-750797250CE3}" type="presParOf" srcId="{05BB93F5-66C9-4C58-8D40-2AC9AB73B565}" destId="{FFF86CEE-1753-486A-AB75-C133ED0061B2}"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157295-2990-4F0E-9AB9-91C174E4C6C8}" type="doc">
      <dgm:prSet loTypeId="urn:microsoft.com/office/officeart/2005/8/layout/hProcess9" loCatId="process" qsTypeId="urn:microsoft.com/office/officeart/2005/8/quickstyle/3d1" qsCatId="3D" csTypeId="urn:microsoft.com/office/officeart/2005/8/colors/accent1_2" csCatId="accent1" phldr="1"/>
      <dgm:spPr/>
    </dgm:pt>
    <dgm:pt modelId="{C63F2050-E4CE-4FF4-AC83-4EC630D12B15}">
      <dgm:prSet phldrT="[Text]"/>
      <dgm:spPr/>
      <dgm:t>
        <a:bodyPr anchor="ctr"/>
        <a:lstStyle/>
        <a:p>
          <a:pPr>
            <a:buClr>
              <a:schemeClr val="accent2"/>
            </a:buClr>
            <a:buFont typeface="Wingdings" panose="05000000000000000000" pitchFamily="2" charset="2"/>
            <a:buChar char="ü"/>
          </a:pPr>
          <a:r>
            <a:rPr lang="en-US" dirty="0"/>
            <a:t>Conduct oversight and monitoring</a:t>
          </a:r>
        </a:p>
      </dgm:t>
    </dgm:pt>
    <dgm:pt modelId="{941EC37F-8A58-41A0-A69B-1587E44F42DB}" type="parTrans" cxnId="{1061E2CD-D424-4BA5-835E-8FA294F1264D}">
      <dgm:prSet/>
      <dgm:spPr/>
      <dgm:t>
        <a:bodyPr/>
        <a:lstStyle/>
        <a:p>
          <a:endParaRPr lang="en-US">
            <a:solidFill>
              <a:schemeClr val="bg1"/>
            </a:solidFill>
          </a:endParaRPr>
        </a:p>
      </dgm:t>
    </dgm:pt>
    <dgm:pt modelId="{9BE94B10-9598-48F5-81C7-60A3020DAFEA}" type="sibTrans" cxnId="{1061E2CD-D424-4BA5-835E-8FA294F1264D}">
      <dgm:prSet/>
      <dgm:spPr/>
      <dgm:t>
        <a:bodyPr/>
        <a:lstStyle/>
        <a:p>
          <a:endParaRPr lang="en-US">
            <a:solidFill>
              <a:schemeClr val="bg1"/>
            </a:solidFill>
          </a:endParaRPr>
        </a:p>
      </dgm:t>
    </dgm:pt>
    <dgm:pt modelId="{1C5FDB36-B3FB-46E6-AAD7-2509CC403AB4}">
      <dgm:prSet/>
      <dgm:spPr/>
      <dgm:t>
        <a:bodyPr anchor="ctr"/>
        <a:lstStyle/>
        <a:p>
          <a:r>
            <a:rPr lang="en-US"/>
            <a:t>Use of monitoring tool/guide</a:t>
          </a:r>
          <a:endParaRPr lang="en-US" dirty="0"/>
        </a:p>
      </dgm:t>
    </dgm:pt>
    <dgm:pt modelId="{0CF635FA-4470-4F50-8FF6-2E9F0B861B58}" type="parTrans" cxnId="{596F17D8-0D5C-4326-A95D-438990939932}">
      <dgm:prSet/>
      <dgm:spPr/>
      <dgm:t>
        <a:bodyPr/>
        <a:lstStyle/>
        <a:p>
          <a:endParaRPr lang="en-US">
            <a:solidFill>
              <a:schemeClr val="bg1"/>
            </a:solidFill>
          </a:endParaRPr>
        </a:p>
      </dgm:t>
    </dgm:pt>
    <dgm:pt modelId="{C928F71E-7F12-4EB1-A8AA-32617A9D0898}" type="sibTrans" cxnId="{596F17D8-0D5C-4326-A95D-438990939932}">
      <dgm:prSet/>
      <dgm:spPr/>
      <dgm:t>
        <a:bodyPr/>
        <a:lstStyle/>
        <a:p>
          <a:endParaRPr lang="en-US">
            <a:solidFill>
              <a:schemeClr val="bg1"/>
            </a:solidFill>
          </a:endParaRPr>
        </a:p>
      </dgm:t>
    </dgm:pt>
    <dgm:pt modelId="{3E195823-29A3-4E11-9CFB-90952E41F749}">
      <dgm:prSet/>
      <dgm:spPr/>
      <dgm:t>
        <a:bodyPr anchor="ctr"/>
        <a:lstStyle/>
        <a:p>
          <a:r>
            <a:rPr lang="en-US"/>
            <a:t>Contract administration</a:t>
          </a:r>
          <a:endParaRPr lang="en-US" dirty="0"/>
        </a:p>
      </dgm:t>
    </dgm:pt>
    <dgm:pt modelId="{2158D9B0-30B8-4DC6-B50B-90C55A66B4D1}" type="parTrans" cxnId="{5590C1AE-61BC-4FA5-80F5-67BE16BC4822}">
      <dgm:prSet/>
      <dgm:spPr/>
      <dgm:t>
        <a:bodyPr/>
        <a:lstStyle/>
        <a:p>
          <a:endParaRPr lang="en-US">
            <a:solidFill>
              <a:schemeClr val="bg1"/>
            </a:solidFill>
          </a:endParaRPr>
        </a:p>
      </dgm:t>
    </dgm:pt>
    <dgm:pt modelId="{2695172E-2683-4B0E-8931-D64C2B5C419F}" type="sibTrans" cxnId="{5590C1AE-61BC-4FA5-80F5-67BE16BC4822}">
      <dgm:prSet/>
      <dgm:spPr/>
      <dgm:t>
        <a:bodyPr/>
        <a:lstStyle/>
        <a:p>
          <a:endParaRPr lang="en-US">
            <a:solidFill>
              <a:schemeClr val="bg1"/>
            </a:solidFill>
          </a:endParaRPr>
        </a:p>
      </dgm:t>
    </dgm:pt>
    <dgm:pt modelId="{2C2D6B7F-BA24-4A13-966B-C267E4537A27}">
      <dgm:prSet/>
      <dgm:spPr/>
      <dgm:t>
        <a:bodyPr anchor="ctr"/>
        <a:lstStyle/>
        <a:p>
          <a:r>
            <a:rPr lang="en-US"/>
            <a:t>Ensure timely invoices and payments</a:t>
          </a:r>
          <a:endParaRPr lang="en-US" dirty="0"/>
        </a:p>
      </dgm:t>
    </dgm:pt>
    <dgm:pt modelId="{26BF6150-C734-4799-9537-187C8485CFA5}" type="parTrans" cxnId="{B86A7AA5-8894-4060-86C7-94842AA0BC44}">
      <dgm:prSet/>
      <dgm:spPr/>
      <dgm:t>
        <a:bodyPr/>
        <a:lstStyle/>
        <a:p>
          <a:endParaRPr lang="en-US">
            <a:solidFill>
              <a:schemeClr val="bg1"/>
            </a:solidFill>
          </a:endParaRPr>
        </a:p>
      </dgm:t>
    </dgm:pt>
    <dgm:pt modelId="{B2ABF514-2391-42F7-9A25-C7F224B2332F}" type="sibTrans" cxnId="{B86A7AA5-8894-4060-86C7-94842AA0BC44}">
      <dgm:prSet/>
      <dgm:spPr/>
      <dgm:t>
        <a:bodyPr/>
        <a:lstStyle/>
        <a:p>
          <a:endParaRPr lang="en-US">
            <a:solidFill>
              <a:schemeClr val="bg1"/>
            </a:solidFill>
          </a:endParaRPr>
        </a:p>
      </dgm:t>
    </dgm:pt>
    <dgm:pt modelId="{1E3F5173-FFDE-4BA6-BE88-1980477CDC65}">
      <dgm:prSet/>
      <dgm:spPr/>
      <dgm:t>
        <a:bodyPr anchor="ctr"/>
        <a:lstStyle/>
        <a:p>
          <a:r>
            <a:rPr lang="en-US" dirty="0"/>
            <a:t>Ensure contractors submit invoice timely to ensure accurate financial reporting</a:t>
          </a:r>
        </a:p>
      </dgm:t>
    </dgm:pt>
    <dgm:pt modelId="{F6FF4873-1DCD-4E31-9F4E-6B4740633D9A}" type="parTrans" cxnId="{6EC99E9C-4D37-44B6-A869-3BF974FF34D9}">
      <dgm:prSet/>
      <dgm:spPr/>
      <dgm:t>
        <a:bodyPr/>
        <a:lstStyle/>
        <a:p>
          <a:endParaRPr lang="en-US">
            <a:solidFill>
              <a:schemeClr val="bg1"/>
            </a:solidFill>
          </a:endParaRPr>
        </a:p>
      </dgm:t>
    </dgm:pt>
    <dgm:pt modelId="{51F5B7CF-CF30-4791-B5EA-D42BDFE1DFC4}" type="sibTrans" cxnId="{6EC99E9C-4D37-44B6-A869-3BF974FF34D9}">
      <dgm:prSet/>
      <dgm:spPr/>
      <dgm:t>
        <a:bodyPr/>
        <a:lstStyle/>
        <a:p>
          <a:endParaRPr lang="en-US">
            <a:solidFill>
              <a:schemeClr val="bg1"/>
            </a:solidFill>
          </a:endParaRPr>
        </a:p>
      </dgm:t>
    </dgm:pt>
    <dgm:pt modelId="{C7F88FC6-1AB1-4E6C-BEC8-0DE26743BC62}">
      <dgm:prSet/>
      <dgm:spPr/>
      <dgm:t>
        <a:bodyPr anchor="ctr"/>
        <a:lstStyle/>
        <a:p>
          <a:r>
            <a:rPr lang="en-US"/>
            <a:t>Establish procedures to pay invoices timely to take advantage of any discounts for timely payment</a:t>
          </a:r>
          <a:endParaRPr lang="en-US" dirty="0"/>
        </a:p>
      </dgm:t>
    </dgm:pt>
    <dgm:pt modelId="{C34CF232-575D-4AFD-9434-AC03C4CC047A}" type="parTrans" cxnId="{D909FAB9-842E-4468-8497-C73A7C5A7330}">
      <dgm:prSet/>
      <dgm:spPr/>
      <dgm:t>
        <a:bodyPr/>
        <a:lstStyle/>
        <a:p>
          <a:endParaRPr lang="en-US">
            <a:solidFill>
              <a:schemeClr val="bg1"/>
            </a:solidFill>
          </a:endParaRPr>
        </a:p>
      </dgm:t>
    </dgm:pt>
    <dgm:pt modelId="{B24C6E65-5375-46A0-8A95-7CE461B21F9E}" type="sibTrans" cxnId="{D909FAB9-842E-4468-8497-C73A7C5A7330}">
      <dgm:prSet/>
      <dgm:spPr/>
      <dgm:t>
        <a:bodyPr/>
        <a:lstStyle/>
        <a:p>
          <a:endParaRPr lang="en-US">
            <a:solidFill>
              <a:schemeClr val="bg1"/>
            </a:solidFill>
          </a:endParaRPr>
        </a:p>
      </dgm:t>
    </dgm:pt>
    <dgm:pt modelId="{05491A6F-5160-45D3-AA7F-1D11F252FCE1}">
      <dgm:prSet/>
      <dgm:spPr/>
      <dgm:t>
        <a:bodyPr/>
        <a:lstStyle/>
        <a:p>
          <a:r>
            <a:rPr lang="en-US"/>
            <a:t>Monitor performance in accordance with performance and service deliverables </a:t>
          </a:r>
          <a:endParaRPr lang="en-US" dirty="0"/>
        </a:p>
      </dgm:t>
    </dgm:pt>
    <dgm:pt modelId="{BE22927F-8977-4B72-B9E6-DF62338A2CDC}" type="parTrans" cxnId="{174AC260-0F1B-42A6-996D-9313B4BB0DA3}">
      <dgm:prSet/>
      <dgm:spPr/>
      <dgm:t>
        <a:bodyPr/>
        <a:lstStyle/>
        <a:p>
          <a:endParaRPr lang="en-US">
            <a:solidFill>
              <a:schemeClr val="bg1"/>
            </a:solidFill>
          </a:endParaRPr>
        </a:p>
      </dgm:t>
    </dgm:pt>
    <dgm:pt modelId="{A75C844E-F7F4-4578-B186-4618907F5991}" type="sibTrans" cxnId="{174AC260-0F1B-42A6-996D-9313B4BB0DA3}">
      <dgm:prSet/>
      <dgm:spPr/>
      <dgm:t>
        <a:bodyPr/>
        <a:lstStyle/>
        <a:p>
          <a:endParaRPr lang="en-US">
            <a:solidFill>
              <a:schemeClr val="bg1"/>
            </a:solidFill>
          </a:endParaRPr>
        </a:p>
      </dgm:t>
    </dgm:pt>
    <dgm:pt modelId="{07EF6397-7219-441A-88A7-F68EAF847964}">
      <dgm:prSet/>
      <dgm:spPr/>
      <dgm:t>
        <a:bodyPr/>
        <a:lstStyle/>
        <a:p>
          <a:r>
            <a:rPr lang="en-US"/>
            <a:t>Evaluate and approve contract or MOU modifications</a:t>
          </a:r>
          <a:endParaRPr lang="en-US" dirty="0"/>
        </a:p>
      </dgm:t>
    </dgm:pt>
    <dgm:pt modelId="{02F01BEF-689B-4E60-8B07-7DD91F8719B1}" type="parTrans" cxnId="{A1AB1EB6-5366-41F3-92B2-970AED45C38F}">
      <dgm:prSet/>
      <dgm:spPr/>
      <dgm:t>
        <a:bodyPr/>
        <a:lstStyle/>
        <a:p>
          <a:endParaRPr lang="en-US">
            <a:solidFill>
              <a:schemeClr val="bg1"/>
            </a:solidFill>
          </a:endParaRPr>
        </a:p>
      </dgm:t>
    </dgm:pt>
    <dgm:pt modelId="{BBD79F9A-C34D-4466-AE3E-754E82ADE42A}" type="sibTrans" cxnId="{A1AB1EB6-5366-41F3-92B2-970AED45C38F}">
      <dgm:prSet/>
      <dgm:spPr/>
      <dgm:t>
        <a:bodyPr/>
        <a:lstStyle/>
        <a:p>
          <a:endParaRPr lang="en-US">
            <a:solidFill>
              <a:schemeClr val="bg1"/>
            </a:solidFill>
          </a:endParaRPr>
        </a:p>
      </dgm:t>
    </dgm:pt>
    <dgm:pt modelId="{F1784CB0-265F-4E7F-B17E-FCDCFE1679DC}" type="pres">
      <dgm:prSet presAssocID="{BC157295-2990-4F0E-9AB9-91C174E4C6C8}" presName="CompostProcess" presStyleCnt="0">
        <dgm:presLayoutVars>
          <dgm:dir/>
          <dgm:resizeHandles val="exact"/>
        </dgm:presLayoutVars>
      </dgm:prSet>
      <dgm:spPr/>
    </dgm:pt>
    <dgm:pt modelId="{0956B70D-C90E-4831-8C09-F424D7F67A6D}" type="pres">
      <dgm:prSet presAssocID="{BC157295-2990-4F0E-9AB9-91C174E4C6C8}" presName="arrow" presStyleLbl="bgShp" presStyleIdx="0" presStyleCnt="1"/>
      <dgm:spPr/>
    </dgm:pt>
    <dgm:pt modelId="{FF4CB655-23EC-44C3-880B-86C92462924E}" type="pres">
      <dgm:prSet presAssocID="{BC157295-2990-4F0E-9AB9-91C174E4C6C8}" presName="linearProcess" presStyleCnt="0"/>
      <dgm:spPr/>
    </dgm:pt>
    <dgm:pt modelId="{E213EFEB-4242-4A76-A53B-4CB6BFA26BB6}" type="pres">
      <dgm:prSet presAssocID="{C63F2050-E4CE-4FF4-AC83-4EC630D12B15}" presName="textNode" presStyleLbl="node1" presStyleIdx="0" presStyleCnt="4">
        <dgm:presLayoutVars>
          <dgm:bulletEnabled val="1"/>
        </dgm:presLayoutVars>
      </dgm:prSet>
      <dgm:spPr/>
      <dgm:t>
        <a:bodyPr/>
        <a:lstStyle/>
        <a:p>
          <a:endParaRPr lang="en-US"/>
        </a:p>
      </dgm:t>
    </dgm:pt>
    <dgm:pt modelId="{BE01CA5B-7786-4EB9-A598-46EAC9F18305}" type="pres">
      <dgm:prSet presAssocID="{9BE94B10-9598-48F5-81C7-60A3020DAFEA}" presName="sibTrans" presStyleCnt="0"/>
      <dgm:spPr/>
    </dgm:pt>
    <dgm:pt modelId="{E276BEA0-679F-4A1F-8ACB-394095CD8951}" type="pres">
      <dgm:prSet presAssocID="{2C2D6B7F-BA24-4A13-966B-C267E4537A27}" presName="textNode" presStyleLbl="node1" presStyleIdx="1" presStyleCnt="4">
        <dgm:presLayoutVars>
          <dgm:bulletEnabled val="1"/>
        </dgm:presLayoutVars>
      </dgm:prSet>
      <dgm:spPr/>
      <dgm:t>
        <a:bodyPr/>
        <a:lstStyle/>
        <a:p>
          <a:endParaRPr lang="en-US"/>
        </a:p>
      </dgm:t>
    </dgm:pt>
    <dgm:pt modelId="{ECEF6751-B18A-42DA-AB60-EDF60017CFEE}" type="pres">
      <dgm:prSet presAssocID="{B2ABF514-2391-42F7-9A25-C7F224B2332F}" presName="sibTrans" presStyleCnt="0"/>
      <dgm:spPr/>
    </dgm:pt>
    <dgm:pt modelId="{B4AB0EAF-73D3-4722-AEBB-0A9DCEF6992C}" type="pres">
      <dgm:prSet presAssocID="{05491A6F-5160-45D3-AA7F-1D11F252FCE1}" presName="textNode" presStyleLbl="node1" presStyleIdx="2" presStyleCnt="4">
        <dgm:presLayoutVars>
          <dgm:bulletEnabled val="1"/>
        </dgm:presLayoutVars>
      </dgm:prSet>
      <dgm:spPr/>
      <dgm:t>
        <a:bodyPr/>
        <a:lstStyle/>
        <a:p>
          <a:endParaRPr lang="en-US"/>
        </a:p>
      </dgm:t>
    </dgm:pt>
    <dgm:pt modelId="{B7D680E9-C8EC-4514-97A5-C7F71690F5F5}" type="pres">
      <dgm:prSet presAssocID="{A75C844E-F7F4-4578-B186-4618907F5991}" presName="sibTrans" presStyleCnt="0"/>
      <dgm:spPr/>
    </dgm:pt>
    <dgm:pt modelId="{9C4A9F9F-6817-48CC-AEAB-35A01672787B}" type="pres">
      <dgm:prSet presAssocID="{07EF6397-7219-441A-88A7-F68EAF847964}" presName="textNode" presStyleLbl="node1" presStyleIdx="3" presStyleCnt="4">
        <dgm:presLayoutVars>
          <dgm:bulletEnabled val="1"/>
        </dgm:presLayoutVars>
      </dgm:prSet>
      <dgm:spPr/>
      <dgm:t>
        <a:bodyPr/>
        <a:lstStyle/>
        <a:p>
          <a:endParaRPr lang="en-US"/>
        </a:p>
      </dgm:t>
    </dgm:pt>
  </dgm:ptLst>
  <dgm:cxnLst>
    <dgm:cxn modelId="{8F22CDFD-834C-4FDC-9C15-60025BC6B18C}" type="presOf" srcId="{3E195823-29A3-4E11-9CFB-90952E41F749}" destId="{E213EFEB-4242-4A76-A53B-4CB6BFA26BB6}" srcOrd="0" destOrd="2" presId="urn:microsoft.com/office/officeart/2005/8/layout/hProcess9"/>
    <dgm:cxn modelId="{D909FAB9-842E-4468-8497-C73A7C5A7330}" srcId="{2C2D6B7F-BA24-4A13-966B-C267E4537A27}" destId="{C7F88FC6-1AB1-4E6C-BEC8-0DE26743BC62}" srcOrd="1" destOrd="0" parTransId="{C34CF232-575D-4AFD-9434-AC03C4CC047A}" sibTransId="{B24C6E65-5375-46A0-8A95-7CE461B21F9E}"/>
    <dgm:cxn modelId="{7D094936-2667-4E18-8EDA-21FA6E3F4F2E}" type="presOf" srcId="{C63F2050-E4CE-4FF4-AC83-4EC630D12B15}" destId="{E213EFEB-4242-4A76-A53B-4CB6BFA26BB6}" srcOrd="0" destOrd="0" presId="urn:microsoft.com/office/officeart/2005/8/layout/hProcess9"/>
    <dgm:cxn modelId="{E7317AAC-7273-481B-933D-00FF38C0F1D1}" type="presOf" srcId="{05491A6F-5160-45D3-AA7F-1D11F252FCE1}" destId="{B4AB0EAF-73D3-4722-AEBB-0A9DCEF6992C}" srcOrd="0" destOrd="0" presId="urn:microsoft.com/office/officeart/2005/8/layout/hProcess9"/>
    <dgm:cxn modelId="{A1AB1EB6-5366-41F3-92B2-970AED45C38F}" srcId="{BC157295-2990-4F0E-9AB9-91C174E4C6C8}" destId="{07EF6397-7219-441A-88A7-F68EAF847964}" srcOrd="3" destOrd="0" parTransId="{02F01BEF-689B-4E60-8B07-7DD91F8719B1}" sibTransId="{BBD79F9A-C34D-4466-AE3E-754E82ADE42A}"/>
    <dgm:cxn modelId="{0535437B-7D27-4404-8B2D-4D7D7A341F58}" type="presOf" srcId="{07EF6397-7219-441A-88A7-F68EAF847964}" destId="{9C4A9F9F-6817-48CC-AEAB-35A01672787B}" srcOrd="0" destOrd="0" presId="urn:microsoft.com/office/officeart/2005/8/layout/hProcess9"/>
    <dgm:cxn modelId="{6EC99E9C-4D37-44B6-A869-3BF974FF34D9}" srcId="{2C2D6B7F-BA24-4A13-966B-C267E4537A27}" destId="{1E3F5173-FFDE-4BA6-BE88-1980477CDC65}" srcOrd="0" destOrd="0" parTransId="{F6FF4873-1DCD-4E31-9F4E-6B4740633D9A}" sibTransId="{51F5B7CF-CF30-4791-B5EA-D42BDFE1DFC4}"/>
    <dgm:cxn modelId="{05B9732F-DED0-4F94-93CE-9BF58548E920}" type="presOf" srcId="{1C5FDB36-B3FB-46E6-AAD7-2509CC403AB4}" destId="{E213EFEB-4242-4A76-A53B-4CB6BFA26BB6}" srcOrd="0" destOrd="1" presId="urn:microsoft.com/office/officeart/2005/8/layout/hProcess9"/>
    <dgm:cxn modelId="{B767409A-C516-4D84-BFC1-49AC0FDDB27D}" type="presOf" srcId="{2C2D6B7F-BA24-4A13-966B-C267E4537A27}" destId="{E276BEA0-679F-4A1F-8ACB-394095CD8951}" srcOrd="0" destOrd="0" presId="urn:microsoft.com/office/officeart/2005/8/layout/hProcess9"/>
    <dgm:cxn modelId="{5590C1AE-61BC-4FA5-80F5-67BE16BC4822}" srcId="{C63F2050-E4CE-4FF4-AC83-4EC630D12B15}" destId="{3E195823-29A3-4E11-9CFB-90952E41F749}" srcOrd="1" destOrd="0" parTransId="{2158D9B0-30B8-4DC6-B50B-90C55A66B4D1}" sibTransId="{2695172E-2683-4B0E-8931-D64C2B5C419F}"/>
    <dgm:cxn modelId="{41085276-0233-483D-84C5-B62839934035}" type="presOf" srcId="{BC157295-2990-4F0E-9AB9-91C174E4C6C8}" destId="{F1784CB0-265F-4E7F-B17E-FCDCFE1679DC}" srcOrd="0" destOrd="0" presId="urn:microsoft.com/office/officeart/2005/8/layout/hProcess9"/>
    <dgm:cxn modelId="{B86A7AA5-8894-4060-86C7-94842AA0BC44}" srcId="{BC157295-2990-4F0E-9AB9-91C174E4C6C8}" destId="{2C2D6B7F-BA24-4A13-966B-C267E4537A27}" srcOrd="1" destOrd="0" parTransId="{26BF6150-C734-4799-9537-187C8485CFA5}" sibTransId="{B2ABF514-2391-42F7-9A25-C7F224B2332F}"/>
    <dgm:cxn modelId="{86B3BB64-102C-4AEF-A740-221CA259152C}" type="presOf" srcId="{1E3F5173-FFDE-4BA6-BE88-1980477CDC65}" destId="{E276BEA0-679F-4A1F-8ACB-394095CD8951}" srcOrd="0" destOrd="1" presId="urn:microsoft.com/office/officeart/2005/8/layout/hProcess9"/>
    <dgm:cxn modelId="{174AC260-0F1B-42A6-996D-9313B4BB0DA3}" srcId="{BC157295-2990-4F0E-9AB9-91C174E4C6C8}" destId="{05491A6F-5160-45D3-AA7F-1D11F252FCE1}" srcOrd="2" destOrd="0" parTransId="{BE22927F-8977-4B72-B9E6-DF62338A2CDC}" sibTransId="{A75C844E-F7F4-4578-B186-4618907F5991}"/>
    <dgm:cxn modelId="{596F17D8-0D5C-4326-A95D-438990939932}" srcId="{C63F2050-E4CE-4FF4-AC83-4EC630D12B15}" destId="{1C5FDB36-B3FB-46E6-AAD7-2509CC403AB4}" srcOrd="0" destOrd="0" parTransId="{0CF635FA-4470-4F50-8FF6-2E9F0B861B58}" sibTransId="{C928F71E-7F12-4EB1-A8AA-32617A9D0898}"/>
    <dgm:cxn modelId="{1061E2CD-D424-4BA5-835E-8FA294F1264D}" srcId="{BC157295-2990-4F0E-9AB9-91C174E4C6C8}" destId="{C63F2050-E4CE-4FF4-AC83-4EC630D12B15}" srcOrd="0" destOrd="0" parTransId="{941EC37F-8A58-41A0-A69B-1587E44F42DB}" sibTransId="{9BE94B10-9598-48F5-81C7-60A3020DAFEA}"/>
    <dgm:cxn modelId="{AE802A5B-E9CB-49C4-8F05-ABBE5B61CFAF}" type="presOf" srcId="{C7F88FC6-1AB1-4E6C-BEC8-0DE26743BC62}" destId="{E276BEA0-679F-4A1F-8ACB-394095CD8951}" srcOrd="0" destOrd="2" presId="urn:microsoft.com/office/officeart/2005/8/layout/hProcess9"/>
    <dgm:cxn modelId="{CD314956-2F7A-42DC-9302-53ED3D6FAE90}" type="presParOf" srcId="{F1784CB0-265F-4E7F-B17E-FCDCFE1679DC}" destId="{0956B70D-C90E-4831-8C09-F424D7F67A6D}" srcOrd="0" destOrd="0" presId="urn:microsoft.com/office/officeart/2005/8/layout/hProcess9"/>
    <dgm:cxn modelId="{8A375D15-B953-4E4B-8A46-66521CE4E080}" type="presParOf" srcId="{F1784CB0-265F-4E7F-B17E-FCDCFE1679DC}" destId="{FF4CB655-23EC-44C3-880B-86C92462924E}" srcOrd="1" destOrd="0" presId="urn:microsoft.com/office/officeart/2005/8/layout/hProcess9"/>
    <dgm:cxn modelId="{AB7AFADD-DC0D-4FB4-BC06-D0EFF315BB03}" type="presParOf" srcId="{FF4CB655-23EC-44C3-880B-86C92462924E}" destId="{E213EFEB-4242-4A76-A53B-4CB6BFA26BB6}" srcOrd="0" destOrd="0" presId="urn:microsoft.com/office/officeart/2005/8/layout/hProcess9"/>
    <dgm:cxn modelId="{FD14ADF7-A6CE-4F6F-A1BC-6CE2D71D354F}" type="presParOf" srcId="{FF4CB655-23EC-44C3-880B-86C92462924E}" destId="{BE01CA5B-7786-4EB9-A598-46EAC9F18305}" srcOrd="1" destOrd="0" presId="urn:microsoft.com/office/officeart/2005/8/layout/hProcess9"/>
    <dgm:cxn modelId="{5BA0B88F-67DE-4F27-BFB9-6C38A5EBB5B4}" type="presParOf" srcId="{FF4CB655-23EC-44C3-880B-86C92462924E}" destId="{E276BEA0-679F-4A1F-8ACB-394095CD8951}" srcOrd="2" destOrd="0" presId="urn:microsoft.com/office/officeart/2005/8/layout/hProcess9"/>
    <dgm:cxn modelId="{DE8A8072-EE4B-4802-B7A8-0821485FF94C}" type="presParOf" srcId="{FF4CB655-23EC-44C3-880B-86C92462924E}" destId="{ECEF6751-B18A-42DA-AB60-EDF60017CFEE}" srcOrd="3" destOrd="0" presId="urn:microsoft.com/office/officeart/2005/8/layout/hProcess9"/>
    <dgm:cxn modelId="{50E8ED5D-01ED-42CE-9B00-8F5C2D925DE4}" type="presParOf" srcId="{FF4CB655-23EC-44C3-880B-86C92462924E}" destId="{B4AB0EAF-73D3-4722-AEBB-0A9DCEF6992C}" srcOrd="4" destOrd="0" presId="urn:microsoft.com/office/officeart/2005/8/layout/hProcess9"/>
    <dgm:cxn modelId="{2F626703-AAE3-4DDD-8772-0C0B7954BB00}" type="presParOf" srcId="{FF4CB655-23EC-44C3-880B-86C92462924E}" destId="{B7D680E9-C8EC-4514-97A5-C7F71690F5F5}" srcOrd="5" destOrd="0" presId="urn:microsoft.com/office/officeart/2005/8/layout/hProcess9"/>
    <dgm:cxn modelId="{D95388BC-5B90-48FA-9D81-63A4F83D7B01}" type="presParOf" srcId="{FF4CB655-23EC-44C3-880B-86C92462924E}" destId="{9C4A9F9F-6817-48CC-AEAB-35A01672787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3BA107-532F-4CD0-A293-74224EC280DC}" type="doc">
      <dgm:prSet loTypeId="urn:microsoft.com/office/officeart/2005/8/layout/hProcess9" loCatId="process" qsTypeId="urn:microsoft.com/office/officeart/2005/8/quickstyle/3d1" qsCatId="3D" csTypeId="urn:microsoft.com/office/officeart/2005/8/colors/accent1_2" csCatId="accent1" phldr="1"/>
      <dgm:spPr/>
    </dgm:pt>
    <dgm:pt modelId="{5190C9B8-8B81-4756-9938-F1B400EA441B}">
      <dgm:prSet phldrT="[Text]"/>
      <dgm:spPr/>
      <dgm:t>
        <a:bodyPr anchor="ctr"/>
        <a:lstStyle/>
        <a:p>
          <a:pPr>
            <a:buClr>
              <a:schemeClr val="accent2"/>
            </a:buClr>
            <a:buFont typeface="Wingdings" panose="05000000000000000000" pitchFamily="2" charset="2"/>
            <a:buChar char="ü"/>
          </a:pPr>
          <a:r>
            <a:rPr lang="en-US" dirty="0"/>
            <a:t>Reconcile costs and payments</a:t>
          </a:r>
        </a:p>
      </dgm:t>
    </dgm:pt>
    <dgm:pt modelId="{E80EE3C6-8BDB-4AE9-8201-5702D140137A}" type="parTrans" cxnId="{D43408A2-7212-40F3-B933-18CB08EC2E27}">
      <dgm:prSet/>
      <dgm:spPr/>
      <dgm:t>
        <a:bodyPr/>
        <a:lstStyle/>
        <a:p>
          <a:endParaRPr lang="en-US">
            <a:solidFill>
              <a:schemeClr val="bg1"/>
            </a:solidFill>
          </a:endParaRPr>
        </a:p>
      </dgm:t>
    </dgm:pt>
    <dgm:pt modelId="{A322A197-8D74-4EEB-A327-9E2FC251B7D4}" type="sibTrans" cxnId="{D43408A2-7212-40F3-B933-18CB08EC2E27}">
      <dgm:prSet/>
      <dgm:spPr/>
      <dgm:t>
        <a:bodyPr/>
        <a:lstStyle/>
        <a:p>
          <a:endParaRPr lang="en-US">
            <a:solidFill>
              <a:schemeClr val="bg1"/>
            </a:solidFill>
          </a:endParaRPr>
        </a:p>
      </dgm:t>
    </dgm:pt>
    <dgm:pt modelId="{A7980035-8223-40F6-8E43-184B228D7C1B}">
      <dgm:prSet/>
      <dgm:spPr/>
      <dgm:t>
        <a:bodyPr anchor="ctr"/>
        <a:lstStyle/>
        <a:p>
          <a:r>
            <a:rPr lang="en-US" dirty="0"/>
            <a:t>Includes advances</a:t>
          </a:r>
        </a:p>
      </dgm:t>
    </dgm:pt>
    <dgm:pt modelId="{B5DFAEA7-CA02-41B0-A208-2B112DC3FC2C}" type="parTrans" cxnId="{5B1FD807-A4E4-46EC-B77C-4BCD9079ADD1}">
      <dgm:prSet/>
      <dgm:spPr/>
      <dgm:t>
        <a:bodyPr/>
        <a:lstStyle/>
        <a:p>
          <a:endParaRPr lang="en-US">
            <a:solidFill>
              <a:schemeClr val="bg1"/>
            </a:solidFill>
          </a:endParaRPr>
        </a:p>
      </dgm:t>
    </dgm:pt>
    <dgm:pt modelId="{5DE9D5CD-A2E6-465C-BB2A-3C7EE375A19D}" type="sibTrans" cxnId="{5B1FD807-A4E4-46EC-B77C-4BCD9079ADD1}">
      <dgm:prSet/>
      <dgm:spPr/>
      <dgm:t>
        <a:bodyPr/>
        <a:lstStyle/>
        <a:p>
          <a:endParaRPr lang="en-US">
            <a:solidFill>
              <a:schemeClr val="bg1"/>
            </a:solidFill>
          </a:endParaRPr>
        </a:p>
      </dgm:t>
    </dgm:pt>
    <dgm:pt modelId="{60987435-8CBA-48F5-A2DF-19D95E8C320E}">
      <dgm:prSet/>
      <dgm:spPr/>
      <dgm:t>
        <a:bodyPr/>
        <a:lstStyle/>
        <a:p>
          <a:r>
            <a:rPr lang="en-US"/>
            <a:t>Reconcile performance goals with actual performance</a:t>
          </a:r>
          <a:endParaRPr lang="en-US" dirty="0"/>
        </a:p>
      </dgm:t>
    </dgm:pt>
    <dgm:pt modelId="{D2E6E0A2-1AFE-4FB3-84BB-A29D11153AC5}" type="parTrans" cxnId="{F96EDD4F-5A2E-488F-9142-B78B2D6428FB}">
      <dgm:prSet/>
      <dgm:spPr/>
      <dgm:t>
        <a:bodyPr/>
        <a:lstStyle/>
        <a:p>
          <a:endParaRPr lang="en-US">
            <a:solidFill>
              <a:schemeClr val="bg1"/>
            </a:solidFill>
          </a:endParaRPr>
        </a:p>
      </dgm:t>
    </dgm:pt>
    <dgm:pt modelId="{19758578-777F-49C1-9DDF-C18CCB0CD520}" type="sibTrans" cxnId="{F96EDD4F-5A2E-488F-9142-B78B2D6428FB}">
      <dgm:prSet/>
      <dgm:spPr/>
      <dgm:t>
        <a:bodyPr/>
        <a:lstStyle/>
        <a:p>
          <a:endParaRPr lang="en-US">
            <a:solidFill>
              <a:schemeClr val="bg1"/>
            </a:solidFill>
          </a:endParaRPr>
        </a:p>
      </dgm:t>
    </dgm:pt>
    <dgm:pt modelId="{D4873C2D-FAC1-4523-A532-7258EFBEA1EF}">
      <dgm:prSet/>
      <dgm:spPr/>
      <dgm:t>
        <a:bodyPr anchor="ctr"/>
        <a:lstStyle/>
        <a:p>
          <a:r>
            <a:rPr lang="en-US"/>
            <a:t>Ensure participant and financial records are secured and retained</a:t>
          </a:r>
          <a:endParaRPr lang="en-US" dirty="0"/>
        </a:p>
      </dgm:t>
    </dgm:pt>
    <dgm:pt modelId="{6FB6D6E5-C02C-4BDA-A103-5462CEA4D3EC}" type="parTrans" cxnId="{DA585F88-E4DC-408E-BA30-4E795F191378}">
      <dgm:prSet/>
      <dgm:spPr/>
      <dgm:t>
        <a:bodyPr/>
        <a:lstStyle/>
        <a:p>
          <a:endParaRPr lang="en-US">
            <a:solidFill>
              <a:schemeClr val="bg1"/>
            </a:solidFill>
          </a:endParaRPr>
        </a:p>
      </dgm:t>
    </dgm:pt>
    <dgm:pt modelId="{22D2F264-868D-4126-8F3F-83B796299DB6}" type="sibTrans" cxnId="{DA585F88-E4DC-408E-BA30-4E795F191378}">
      <dgm:prSet/>
      <dgm:spPr/>
      <dgm:t>
        <a:bodyPr/>
        <a:lstStyle/>
        <a:p>
          <a:endParaRPr lang="en-US">
            <a:solidFill>
              <a:schemeClr val="bg1"/>
            </a:solidFill>
          </a:endParaRPr>
        </a:p>
      </dgm:t>
    </dgm:pt>
    <dgm:pt modelId="{E0510B39-EF5E-4536-B5C6-1F9164F9E14B}">
      <dgm:prSet/>
      <dgm:spPr/>
      <dgm:t>
        <a:bodyPr anchor="ctr"/>
        <a:lstStyle/>
        <a:p>
          <a:r>
            <a:rPr lang="en-US" dirty="0"/>
            <a:t>Safeguard personally identifiable information (PII)</a:t>
          </a:r>
        </a:p>
      </dgm:t>
    </dgm:pt>
    <dgm:pt modelId="{B2E1101A-F661-4731-A716-13E326C7210F}" type="parTrans" cxnId="{65BFFD14-20B9-4A76-AEC3-91566BA203EE}">
      <dgm:prSet/>
      <dgm:spPr/>
      <dgm:t>
        <a:bodyPr/>
        <a:lstStyle/>
        <a:p>
          <a:endParaRPr lang="en-US">
            <a:solidFill>
              <a:schemeClr val="bg1"/>
            </a:solidFill>
          </a:endParaRPr>
        </a:p>
      </dgm:t>
    </dgm:pt>
    <dgm:pt modelId="{15C63D0F-BEEE-4B54-9AC4-823B3B9DC61E}" type="sibTrans" cxnId="{65BFFD14-20B9-4A76-AEC3-91566BA203EE}">
      <dgm:prSet/>
      <dgm:spPr/>
      <dgm:t>
        <a:bodyPr/>
        <a:lstStyle/>
        <a:p>
          <a:endParaRPr lang="en-US">
            <a:solidFill>
              <a:schemeClr val="bg1"/>
            </a:solidFill>
          </a:endParaRPr>
        </a:p>
      </dgm:t>
    </dgm:pt>
    <dgm:pt modelId="{717E43B4-18B9-4456-AD4A-0852D9F9691E}">
      <dgm:prSet/>
      <dgm:spPr/>
      <dgm:t>
        <a:bodyPr anchor="ctr"/>
        <a:lstStyle/>
        <a:p>
          <a:r>
            <a:rPr lang="en-US"/>
            <a:t>Record retention requirements apply</a:t>
          </a:r>
          <a:endParaRPr lang="en-US" dirty="0"/>
        </a:p>
      </dgm:t>
    </dgm:pt>
    <dgm:pt modelId="{838E3D66-6F79-454F-8B54-69762695BFD0}" type="parTrans" cxnId="{1A4E7428-D7E0-4875-8FDF-C4316013B4B7}">
      <dgm:prSet/>
      <dgm:spPr/>
      <dgm:t>
        <a:bodyPr/>
        <a:lstStyle/>
        <a:p>
          <a:endParaRPr lang="en-US">
            <a:solidFill>
              <a:schemeClr val="bg1"/>
            </a:solidFill>
          </a:endParaRPr>
        </a:p>
      </dgm:t>
    </dgm:pt>
    <dgm:pt modelId="{87348A77-EFCA-479D-B73F-5B21399ED26F}" type="sibTrans" cxnId="{1A4E7428-D7E0-4875-8FDF-C4316013B4B7}">
      <dgm:prSet/>
      <dgm:spPr/>
      <dgm:t>
        <a:bodyPr/>
        <a:lstStyle/>
        <a:p>
          <a:endParaRPr lang="en-US">
            <a:solidFill>
              <a:schemeClr val="bg1"/>
            </a:solidFill>
          </a:endParaRPr>
        </a:p>
      </dgm:t>
    </dgm:pt>
    <dgm:pt modelId="{076CD6BA-410D-40D1-A2D7-DCA86A864E37}">
      <dgm:prSet/>
      <dgm:spPr/>
      <dgm:t>
        <a:bodyPr/>
        <a:lstStyle/>
        <a:p>
          <a:r>
            <a:rPr lang="en-US"/>
            <a:t>Prepare closeout documents</a:t>
          </a:r>
          <a:endParaRPr lang="en-US" dirty="0"/>
        </a:p>
      </dgm:t>
    </dgm:pt>
    <dgm:pt modelId="{1CC415E3-6F47-49A5-826A-361EABA9158D}" type="parTrans" cxnId="{427F04DD-08E1-4088-9318-56B6BE998486}">
      <dgm:prSet/>
      <dgm:spPr/>
      <dgm:t>
        <a:bodyPr/>
        <a:lstStyle/>
        <a:p>
          <a:endParaRPr lang="en-US">
            <a:solidFill>
              <a:schemeClr val="bg1"/>
            </a:solidFill>
          </a:endParaRPr>
        </a:p>
      </dgm:t>
    </dgm:pt>
    <dgm:pt modelId="{BC590425-F48B-444C-823E-FDF0FF9532C3}" type="sibTrans" cxnId="{427F04DD-08E1-4088-9318-56B6BE998486}">
      <dgm:prSet/>
      <dgm:spPr/>
      <dgm:t>
        <a:bodyPr/>
        <a:lstStyle/>
        <a:p>
          <a:endParaRPr lang="en-US">
            <a:solidFill>
              <a:schemeClr val="bg1"/>
            </a:solidFill>
          </a:endParaRPr>
        </a:p>
      </dgm:t>
    </dgm:pt>
    <dgm:pt modelId="{FAC39497-9688-489E-B3D4-94DB441AE028}" type="pres">
      <dgm:prSet presAssocID="{033BA107-532F-4CD0-A293-74224EC280DC}" presName="CompostProcess" presStyleCnt="0">
        <dgm:presLayoutVars>
          <dgm:dir/>
          <dgm:resizeHandles val="exact"/>
        </dgm:presLayoutVars>
      </dgm:prSet>
      <dgm:spPr/>
    </dgm:pt>
    <dgm:pt modelId="{D62BA3D8-AEFB-4DB5-9C25-2A1F1939765A}" type="pres">
      <dgm:prSet presAssocID="{033BA107-532F-4CD0-A293-74224EC280DC}" presName="arrow" presStyleLbl="bgShp" presStyleIdx="0" presStyleCnt="1"/>
      <dgm:spPr/>
    </dgm:pt>
    <dgm:pt modelId="{845EB71C-58F3-420D-8F6B-672F283CDD55}" type="pres">
      <dgm:prSet presAssocID="{033BA107-532F-4CD0-A293-74224EC280DC}" presName="linearProcess" presStyleCnt="0"/>
      <dgm:spPr/>
    </dgm:pt>
    <dgm:pt modelId="{DD481135-9DCC-442F-AD0D-3020A89E9526}" type="pres">
      <dgm:prSet presAssocID="{5190C9B8-8B81-4756-9938-F1B400EA441B}" presName="textNode" presStyleLbl="node1" presStyleIdx="0" presStyleCnt="4">
        <dgm:presLayoutVars>
          <dgm:bulletEnabled val="1"/>
        </dgm:presLayoutVars>
      </dgm:prSet>
      <dgm:spPr/>
      <dgm:t>
        <a:bodyPr/>
        <a:lstStyle/>
        <a:p>
          <a:endParaRPr lang="en-US"/>
        </a:p>
      </dgm:t>
    </dgm:pt>
    <dgm:pt modelId="{5DEB101F-A55D-4E82-B20D-C3E8046A5190}" type="pres">
      <dgm:prSet presAssocID="{A322A197-8D74-4EEB-A327-9E2FC251B7D4}" presName="sibTrans" presStyleCnt="0"/>
      <dgm:spPr/>
    </dgm:pt>
    <dgm:pt modelId="{0A1D48E0-86D8-448E-96A7-7C8648FB9E65}" type="pres">
      <dgm:prSet presAssocID="{60987435-8CBA-48F5-A2DF-19D95E8C320E}" presName="textNode" presStyleLbl="node1" presStyleIdx="1" presStyleCnt="4">
        <dgm:presLayoutVars>
          <dgm:bulletEnabled val="1"/>
        </dgm:presLayoutVars>
      </dgm:prSet>
      <dgm:spPr/>
      <dgm:t>
        <a:bodyPr/>
        <a:lstStyle/>
        <a:p>
          <a:endParaRPr lang="en-US"/>
        </a:p>
      </dgm:t>
    </dgm:pt>
    <dgm:pt modelId="{2FF2393B-D5F8-45A1-9848-0B51575DF56A}" type="pres">
      <dgm:prSet presAssocID="{19758578-777F-49C1-9DDF-C18CCB0CD520}" presName="sibTrans" presStyleCnt="0"/>
      <dgm:spPr/>
    </dgm:pt>
    <dgm:pt modelId="{DC39BA10-972F-4271-A0AD-DAA124583CC2}" type="pres">
      <dgm:prSet presAssocID="{D4873C2D-FAC1-4523-A532-7258EFBEA1EF}" presName="textNode" presStyleLbl="node1" presStyleIdx="2" presStyleCnt="4">
        <dgm:presLayoutVars>
          <dgm:bulletEnabled val="1"/>
        </dgm:presLayoutVars>
      </dgm:prSet>
      <dgm:spPr/>
      <dgm:t>
        <a:bodyPr/>
        <a:lstStyle/>
        <a:p>
          <a:endParaRPr lang="en-US"/>
        </a:p>
      </dgm:t>
    </dgm:pt>
    <dgm:pt modelId="{EF24A702-9F5B-44DE-AD5F-B6E471840848}" type="pres">
      <dgm:prSet presAssocID="{22D2F264-868D-4126-8F3F-83B796299DB6}" presName="sibTrans" presStyleCnt="0"/>
      <dgm:spPr/>
    </dgm:pt>
    <dgm:pt modelId="{B8781E80-4093-4E9A-94FB-FC176B9D07BC}" type="pres">
      <dgm:prSet presAssocID="{076CD6BA-410D-40D1-A2D7-DCA86A864E37}" presName="textNode" presStyleLbl="node1" presStyleIdx="3" presStyleCnt="4">
        <dgm:presLayoutVars>
          <dgm:bulletEnabled val="1"/>
        </dgm:presLayoutVars>
      </dgm:prSet>
      <dgm:spPr/>
      <dgm:t>
        <a:bodyPr/>
        <a:lstStyle/>
        <a:p>
          <a:endParaRPr lang="en-US"/>
        </a:p>
      </dgm:t>
    </dgm:pt>
  </dgm:ptLst>
  <dgm:cxnLst>
    <dgm:cxn modelId="{5B1FD807-A4E4-46EC-B77C-4BCD9079ADD1}" srcId="{5190C9B8-8B81-4756-9938-F1B400EA441B}" destId="{A7980035-8223-40F6-8E43-184B228D7C1B}" srcOrd="0" destOrd="0" parTransId="{B5DFAEA7-CA02-41B0-A208-2B112DC3FC2C}" sibTransId="{5DE9D5CD-A2E6-465C-BB2A-3C7EE375A19D}"/>
    <dgm:cxn modelId="{D0BF64D0-F300-4DFA-8B62-EA3887837668}" type="presOf" srcId="{033BA107-532F-4CD0-A293-74224EC280DC}" destId="{FAC39497-9688-489E-B3D4-94DB441AE028}" srcOrd="0" destOrd="0" presId="urn:microsoft.com/office/officeart/2005/8/layout/hProcess9"/>
    <dgm:cxn modelId="{002DAC5A-5D1D-4F64-BE25-253353369D05}" type="presOf" srcId="{076CD6BA-410D-40D1-A2D7-DCA86A864E37}" destId="{B8781E80-4093-4E9A-94FB-FC176B9D07BC}" srcOrd="0" destOrd="0" presId="urn:microsoft.com/office/officeart/2005/8/layout/hProcess9"/>
    <dgm:cxn modelId="{EEE30A55-0BC7-48FF-A6E9-7E8355CCB956}" type="presOf" srcId="{A7980035-8223-40F6-8E43-184B228D7C1B}" destId="{DD481135-9DCC-442F-AD0D-3020A89E9526}" srcOrd="0" destOrd="1" presId="urn:microsoft.com/office/officeart/2005/8/layout/hProcess9"/>
    <dgm:cxn modelId="{DA585F88-E4DC-408E-BA30-4E795F191378}" srcId="{033BA107-532F-4CD0-A293-74224EC280DC}" destId="{D4873C2D-FAC1-4523-A532-7258EFBEA1EF}" srcOrd="2" destOrd="0" parTransId="{6FB6D6E5-C02C-4BDA-A103-5462CEA4D3EC}" sibTransId="{22D2F264-868D-4126-8F3F-83B796299DB6}"/>
    <dgm:cxn modelId="{F96EDD4F-5A2E-488F-9142-B78B2D6428FB}" srcId="{033BA107-532F-4CD0-A293-74224EC280DC}" destId="{60987435-8CBA-48F5-A2DF-19D95E8C320E}" srcOrd="1" destOrd="0" parTransId="{D2E6E0A2-1AFE-4FB3-84BB-A29D11153AC5}" sibTransId="{19758578-777F-49C1-9DDF-C18CCB0CD520}"/>
    <dgm:cxn modelId="{808CAF93-57E2-468D-BA13-0655DCB3AF93}" type="presOf" srcId="{717E43B4-18B9-4456-AD4A-0852D9F9691E}" destId="{DC39BA10-972F-4271-A0AD-DAA124583CC2}" srcOrd="0" destOrd="2" presId="urn:microsoft.com/office/officeart/2005/8/layout/hProcess9"/>
    <dgm:cxn modelId="{427F04DD-08E1-4088-9318-56B6BE998486}" srcId="{033BA107-532F-4CD0-A293-74224EC280DC}" destId="{076CD6BA-410D-40D1-A2D7-DCA86A864E37}" srcOrd="3" destOrd="0" parTransId="{1CC415E3-6F47-49A5-826A-361EABA9158D}" sibTransId="{BC590425-F48B-444C-823E-FDF0FF9532C3}"/>
    <dgm:cxn modelId="{C1C1CF8A-47FE-4FDE-AA5E-F97FABDADD42}" type="presOf" srcId="{60987435-8CBA-48F5-A2DF-19D95E8C320E}" destId="{0A1D48E0-86D8-448E-96A7-7C8648FB9E65}" srcOrd="0" destOrd="0" presId="urn:microsoft.com/office/officeart/2005/8/layout/hProcess9"/>
    <dgm:cxn modelId="{65BFFD14-20B9-4A76-AEC3-91566BA203EE}" srcId="{D4873C2D-FAC1-4523-A532-7258EFBEA1EF}" destId="{E0510B39-EF5E-4536-B5C6-1F9164F9E14B}" srcOrd="0" destOrd="0" parTransId="{B2E1101A-F661-4731-A716-13E326C7210F}" sibTransId="{15C63D0F-BEEE-4B54-9AC4-823B3B9DC61E}"/>
    <dgm:cxn modelId="{DFE36D0A-32F5-4822-83A9-66941ECACFD4}" type="presOf" srcId="{5190C9B8-8B81-4756-9938-F1B400EA441B}" destId="{DD481135-9DCC-442F-AD0D-3020A89E9526}" srcOrd="0" destOrd="0" presId="urn:microsoft.com/office/officeart/2005/8/layout/hProcess9"/>
    <dgm:cxn modelId="{D43408A2-7212-40F3-B933-18CB08EC2E27}" srcId="{033BA107-532F-4CD0-A293-74224EC280DC}" destId="{5190C9B8-8B81-4756-9938-F1B400EA441B}" srcOrd="0" destOrd="0" parTransId="{E80EE3C6-8BDB-4AE9-8201-5702D140137A}" sibTransId="{A322A197-8D74-4EEB-A327-9E2FC251B7D4}"/>
    <dgm:cxn modelId="{13100129-274F-4ACE-BD60-12E9E260EF0F}" type="presOf" srcId="{E0510B39-EF5E-4536-B5C6-1F9164F9E14B}" destId="{DC39BA10-972F-4271-A0AD-DAA124583CC2}" srcOrd="0" destOrd="1" presId="urn:microsoft.com/office/officeart/2005/8/layout/hProcess9"/>
    <dgm:cxn modelId="{7DFE133B-BCDE-4B81-8316-80A5237A0997}" type="presOf" srcId="{D4873C2D-FAC1-4523-A532-7258EFBEA1EF}" destId="{DC39BA10-972F-4271-A0AD-DAA124583CC2}" srcOrd="0" destOrd="0" presId="urn:microsoft.com/office/officeart/2005/8/layout/hProcess9"/>
    <dgm:cxn modelId="{1A4E7428-D7E0-4875-8FDF-C4316013B4B7}" srcId="{D4873C2D-FAC1-4523-A532-7258EFBEA1EF}" destId="{717E43B4-18B9-4456-AD4A-0852D9F9691E}" srcOrd="1" destOrd="0" parTransId="{838E3D66-6F79-454F-8B54-69762695BFD0}" sibTransId="{87348A77-EFCA-479D-B73F-5B21399ED26F}"/>
    <dgm:cxn modelId="{A2616545-5D00-40C0-BCF2-9E958AC5BA84}" type="presParOf" srcId="{FAC39497-9688-489E-B3D4-94DB441AE028}" destId="{D62BA3D8-AEFB-4DB5-9C25-2A1F1939765A}" srcOrd="0" destOrd="0" presId="urn:microsoft.com/office/officeart/2005/8/layout/hProcess9"/>
    <dgm:cxn modelId="{EDA04289-C880-42E8-88BF-C2D167941C98}" type="presParOf" srcId="{FAC39497-9688-489E-B3D4-94DB441AE028}" destId="{845EB71C-58F3-420D-8F6B-672F283CDD55}" srcOrd="1" destOrd="0" presId="urn:microsoft.com/office/officeart/2005/8/layout/hProcess9"/>
    <dgm:cxn modelId="{0440A53A-8E4A-493D-8992-67AB00B8A97D}" type="presParOf" srcId="{845EB71C-58F3-420D-8F6B-672F283CDD55}" destId="{DD481135-9DCC-442F-AD0D-3020A89E9526}" srcOrd="0" destOrd="0" presId="urn:microsoft.com/office/officeart/2005/8/layout/hProcess9"/>
    <dgm:cxn modelId="{0BB2EC86-65A4-410E-9D63-CE15266A593B}" type="presParOf" srcId="{845EB71C-58F3-420D-8F6B-672F283CDD55}" destId="{5DEB101F-A55D-4E82-B20D-C3E8046A5190}" srcOrd="1" destOrd="0" presId="urn:microsoft.com/office/officeart/2005/8/layout/hProcess9"/>
    <dgm:cxn modelId="{1A60F946-909A-43AE-8ADD-096C037A211D}" type="presParOf" srcId="{845EB71C-58F3-420D-8F6B-672F283CDD55}" destId="{0A1D48E0-86D8-448E-96A7-7C8648FB9E65}" srcOrd="2" destOrd="0" presId="urn:microsoft.com/office/officeart/2005/8/layout/hProcess9"/>
    <dgm:cxn modelId="{5020CD8D-853C-4376-B936-52A95DE6444D}" type="presParOf" srcId="{845EB71C-58F3-420D-8F6B-672F283CDD55}" destId="{2FF2393B-D5F8-45A1-9848-0B51575DF56A}" srcOrd="3" destOrd="0" presId="urn:microsoft.com/office/officeart/2005/8/layout/hProcess9"/>
    <dgm:cxn modelId="{B1780061-29C9-4620-9E96-EE0F8E6C490D}" type="presParOf" srcId="{845EB71C-58F3-420D-8F6B-672F283CDD55}" destId="{DC39BA10-972F-4271-A0AD-DAA124583CC2}" srcOrd="4" destOrd="0" presId="urn:microsoft.com/office/officeart/2005/8/layout/hProcess9"/>
    <dgm:cxn modelId="{DDD3FE0B-3D7A-4411-A440-0E1D63F1A349}" type="presParOf" srcId="{845EB71C-58F3-420D-8F6B-672F283CDD55}" destId="{EF24A702-9F5B-44DE-AD5F-B6E471840848}" srcOrd="5" destOrd="0" presId="urn:microsoft.com/office/officeart/2005/8/layout/hProcess9"/>
    <dgm:cxn modelId="{9AA139BE-F76C-4C05-8B98-676ABF8CE9F6}" type="presParOf" srcId="{845EB71C-58F3-420D-8F6B-672F283CDD55}" destId="{B8781E80-4093-4E9A-94FB-FC176B9D07B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B75E83-43CC-4B99-8AD7-97680246188C}"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D7124AB5-1B34-4357-8031-1FDB7236CD8A}">
      <dgm:prSet phldrT="[Text]"/>
      <dgm:spPr/>
      <dgm:t>
        <a:bodyPr/>
        <a:lstStyle/>
        <a:p>
          <a:r>
            <a:rPr lang="en-US" dirty="0"/>
            <a:t>Essential terms and conditions required by Federal and State/local statutes</a:t>
          </a:r>
        </a:p>
      </dgm:t>
    </dgm:pt>
    <dgm:pt modelId="{D876641E-1D30-4520-9CD3-9776EFDC39B5}" type="parTrans" cxnId="{0366C296-3B09-46FF-93F2-6AA28B17DC0F}">
      <dgm:prSet/>
      <dgm:spPr/>
      <dgm:t>
        <a:bodyPr/>
        <a:lstStyle/>
        <a:p>
          <a:endParaRPr lang="en-US"/>
        </a:p>
      </dgm:t>
    </dgm:pt>
    <dgm:pt modelId="{9658E9CF-40FB-4598-AECD-8CED9CB3DC87}" type="sibTrans" cxnId="{0366C296-3B09-46FF-93F2-6AA28B17DC0F}">
      <dgm:prSet/>
      <dgm:spPr/>
      <dgm:t>
        <a:bodyPr/>
        <a:lstStyle/>
        <a:p>
          <a:endParaRPr lang="en-US"/>
        </a:p>
      </dgm:t>
    </dgm:pt>
    <dgm:pt modelId="{65BF8BD5-E45C-45A5-8EBF-D223EDFFFE68}">
      <dgm:prSet/>
      <dgm:spPr/>
      <dgm:t>
        <a:bodyPr/>
        <a:lstStyle/>
        <a:p>
          <a:r>
            <a:rPr lang="en-US"/>
            <a:t>Statement of Work (SOW)</a:t>
          </a:r>
          <a:endParaRPr lang="en-US" dirty="0"/>
        </a:p>
      </dgm:t>
    </dgm:pt>
    <dgm:pt modelId="{78D2B34C-0097-4E60-B821-F0DA3DDAEC31}" type="parTrans" cxnId="{FB0598F2-25CF-4985-A89E-2325F233EA7A}">
      <dgm:prSet/>
      <dgm:spPr/>
      <dgm:t>
        <a:bodyPr/>
        <a:lstStyle/>
        <a:p>
          <a:endParaRPr lang="en-US"/>
        </a:p>
      </dgm:t>
    </dgm:pt>
    <dgm:pt modelId="{BE751690-FFA8-436E-B74C-D9D3D87C1487}" type="sibTrans" cxnId="{FB0598F2-25CF-4985-A89E-2325F233EA7A}">
      <dgm:prSet/>
      <dgm:spPr/>
      <dgm:t>
        <a:bodyPr/>
        <a:lstStyle/>
        <a:p>
          <a:endParaRPr lang="en-US"/>
        </a:p>
      </dgm:t>
    </dgm:pt>
    <dgm:pt modelId="{C4373B5A-3BDB-4AB3-B125-49A22CE52FC6}">
      <dgm:prSet/>
      <dgm:spPr/>
      <dgm:t>
        <a:bodyPr/>
        <a:lstStyle/>
        <a:p>
          <a:r>
            <a:rPr lang="en-US"/>
            <a:t>Specific period of performance</a:t>
          </a:r>
          <a:endParaRPr lang="en-US" dirty="0"/>
        </a:p>
      </dgm:t>
    </dgm:pt>
    <dgm:pt modelId="{7B25F0CD-4CD3-43C5-8EAF-F71D6AAFEFC9}" type="parTrans" cxnId="{BE2E266C-95DB-4330-B207-2146199B9CAE}">
      <dgm:prSet/>
      <dgm:spPr/>
      <dgm:t>
        <a:bodyPr/>
        <a:lstStyle/>
        <a:p>
          <a:endParaRPr lang="en-US"/>
        </a:p>
      </dgm:t>
    </dgm:pt>
    <dgm:pt modelId="{E65F317C-1328-4A83-8E40-6754C0E53FDD}" type="sibTrans" cxnId="{BE2E266C-95DB-4330-B207-2146199B9CAE}">
      <dgm:prSet/>
      <dgm:spPr/>
      <dgm:t>
        <a:bodyPr/>
        <a:lstStyle/>
        <a:p>
          <a:endParaRPr lang="en-US"/>
        </a:p>
      </dgm:t>
    </dgm:pt>
    <dgm:pt modelId="{DBA19ED7-A467-413C-8E2C-98BAC43818EE}">
      <dgm:prSet/>
      <dgm:spPr/>
      <dgm:t>
        <a:bodyPr/>
        <a:lstStyle/>
        <a:p>
          <a:r>
            <a:rPr lang="en-US"/>
            <a:t>Schedule/timetable of deliverables</a:t>
          </a:r>
          <a:endParaRPr lang="en-US" dirty="0"/>
        </a:p>
      </dgm:t>
    </dgm:pt>
    <dgm:pt modelId="{A40F97F4-2257-49DB-99C5-D7C0150443A4}" type="parTrans" cxnId="{ED86DFCF-A281-49AB-8C6F-25779BA72EEA}">
      <dgm:prSet/>
      <dgm:spPr/>
      <dgm:t>
        <a:bodyPr/>
        <a:lstStyle/>
        <a:p>
          <a:endParaRPr lang="en-US"/>
        </a:p>
      </dgm:t>
    </dgm:pt>
    <dgm:pt modelId="{D25DE174-1E24-4F3B-90AA-E0453C7A013B}" type="sibTrans" cxnId="{ED86DFCF-A281-49AB-8C6F-25779BA72EEA}">
      <dgm:prSet/>
      <dgm:spPr/>
      <dgm:t>
        <a:bodyPr/>
        <a:lstStyle/>
        <a:p>
          <a:endParaRPr lang="en-US"/>
        </a:p>
      </dgm:t>
    </dgm:pt>
    <dgm:pt modelId="{A2223E80-5917-4856-904E-6AD5E18221AD}">
      <dgm:prSet/>
      <dgm:spPr/>
      <dgm:t>
        <a:bodyPr/>
        <a:lstStyle/>
        <a:p>
          <a:r>
            <a:rPr lang="en-US"/>
            <a:t>Payment terms</a:t>
          </a:r>
          <a:endParaRPr lang="en-US" dirty="0"/>
        </a:p>
      </dgm:t>
    </dgm:pt>
    <dgm:pt modelId="{7B7BE3D0-EE45-48AA-8B01-8A0E76BB8958}" type="parTrans" cxnId="{480497C2-1144-448D-A314-1B4C7A3C8F3D}">
      <dgm:prSet/>
      <dgm:spPr/>
      <dgm:t>
        <a:bodyPr/>
        <a:lstStyle/>
        <a:p>
          <a:endParaRPr lang="en-US"/>
        </a:p>
      </dgm:t>
    </dgm:pt>
    <dgm:pt modelId="{55AC5B8B-148B-4B3E-AE70-20C4B3800250}" type="sibTrans" cxnId="{480497C2-1144-448D-A314-1B4C7A3C8F3D}">
      <dgm:prSet/>
      <dgm:spPr/>
      <dgm:t>
        <a:bodyPr/>
        <a:lstStyle/>
        <a:p>
          <a:endParaRPr lang="en-US"/>
        </a:p>
      </dgm:t>
    </dgm:pt>
    <dgm:pt modelId="{CC2F5441-461A-4AA1-B045-2BC1DC1C170C}">
      <dgm:prSet/>
      <dgm:spPr/>
      <dgm:t>
        <a:bodyPr/>
        <a:lstStyle/>
        <a:p>
          <a:r>
            <a:rPr lang="en-US"/>
            <a:t>Written contract (signed by both parties) </a:t>
          </a:r>
          <a:endParaRPr lang="en-US" dirty="0"/>
        </a:p>
      </dgm:t>
    </dgm:pt>
    <dgm:pt modelId="{17810A35-8BDD-40D8-8A76-8652863D040D}" type="parTrans" cxnId="{10A94405-9835-4489-91FA-4AB9E2A6F770}">
      <dgm:prSet/>
      <dgm:spPr/>
      <dgm:t>
        <a:bodyPr/>
        <a:lstStyle/>
        <a:p>
          <a:endParaRPr lang="en-US"/>
        </a:p>
      </dgm:t>
    </dgm:pt>
    <dgm:pt modelId="{AB52E00F-18A8-4D2B-9641-0D6FC681B731}" type="sibTrans" cxnId="{10A94405-9835-4489-91FA-4AB9E2A6F770}">
      <dgm:prSet/>
      <dgm:spPr/>
      <dgm:t>
        <a:bodyPr/>
        <a:lstStyle/>
        <a:p>
          <a:endParaRPr lang="en-US"/>
        </a:p>
      </dgm:t>
    </dgm:pt>
    <dgm:pt modelId="{6F5335DC-72DD-45B9-9357-5D83C4A84CB7}" type="pres">
      <dgm:prSet presAssocID="{ADB75E83-43CC-4B99-8AD7-97680246188C}" presName="diagram" presStyleCnt="0">
        <dgm:presLayoutVars>
          <dgm:dir/>
          <dgm:resizeHandles val="exact"/>
        </dgm:presLayoutVars>
      </dgm:prSet>
      <dgm:spPr/>
      <dgm:t>
        <a:bodyPr/>
        <a:lstStyle/>
        <a:p>
          <a:endParaRPr lang="en-US"/>
        </a:p>
      </dgm:t>
    </dgm:pt>
    <dgm:pt modelId="{89149399-B70B-49A9-9BA1-7C689B02A921}" type="pres">
      <dgm:prSet presAssocID="{D7124AB5-1B34-4357-8031-1FDB7236CD8A}" presName="node" presStyleLbl="node1" presStyleIdx="0" presStyleCnt="6">
        <dgm:presLayoutVars>
          <dgm:bulletEnabled val="1"/>
        </dgm:presLayoutVars>
      </dgm:prSet>
      <dgm:spPr/>
      <dgm:t>
        <a:bodyPr/>
        <a:lstStyle/>
        <a:p>
          <a:endParaRPr lang="en-US"/>
        </a:p>
      </dgm:t>
    </dgm:pt>
    <dgm:pt modelId="{DBA6BF0A-E87C-4F31-AF7E-CAA27A72F061}" type="pres">
      <dgm:prSet presAssocID="{9658E9CF-40FB-4598-AECD-8CED9CB3DC87}" presName="sibTrans" presStyleCnt="0"/>
      <dgm:spPr/>
    </dgm:pt>
    <dgm:pt modelId="{1452B0AB-3325-4B95-ACF5-32007CAB1A1B}" type="pres">
      <dgm:prSet presAssocID="{65BF8BD5-E45C-45A5-8EBF-D223EDFFFE68}" presName="node" presStyleLbl="node1" presStyleIdx="1" presStyleCnt="6">
        <dgm:presLayoutVars>
          <dgm:bulletEnabled val="1"/>
        </dgm:presLayoutVars>
      </dgm:prSet>
      <dgm:spPr/>
      <dgm:t>
        <a:bodyPr/>
        <a:lstStyle/>
        <a:p>
          <a:endParaRPr lang="en-US"/>
        </a:p>
      </dgm:t>
    </dgm:pt>
    <dgm:pt modelId="{9AE03346-7B4B-4AC4-893B-FA906EF48C10}" type="pres">
      <dgm:prSet presAssocID="{BE751690-FFA8-436E-B74C-D9D3D87C1487}" presName="sibTrans" presStyleCnt="0"/>
      <dgm:spPr/>
    </dgm:pt>
    <dgm:pt modelId="{7D4B6885-E95B-442C-BE03-CD525CA2EEAB}" type="pres">
      <dgm:prSet presAssocID="{C4373B5A-3BDB-4AB3-B125-49A22CE52FC6}" presName="node" presStyleLbl="node1" presStyleIdx="2" presStyleCnt="6">
        <dgm:presLayoutVars>
          <dgm:bulletEnabled val="1"/>
        </dgm:presLayoutVars>
      </dgm:prSet>
      <dgm:spPr/>
      <dgm:t>
        <a:bodyPr/>
        <a:lstStyle/>
        <a:p>
          <a:endParaRPr lang="en-US"/>
        </a:p>
      </dgm:t>
    </dgm:pt>
    <dgm:pt modelId="{F27DDD25-7BF1-4676-9FC9-156AFB1DD39F}" type="pres">
      <dgm:prSet presAssocID="{E65F317C-1328-4A83-8E40-6754C0E53FDD}" presName="sibTrans" presStyleCnt="0"/>
      <dgm:spPr/>
    </dgm:pt>
    <dgm:pt modelId="{CFBD2D85-C691-4A0F-8353-66C932E2C654}" type="pres">
      <dgm:prSet presAssocID="{DBA19ED7-A467-413C-8E2C-98BAC43818EE}" presName="node" presStyleLbl="node1" presStyleIdx="3" presStyleCnt="6">
        <dgm:presLayoutVars>
          <dgm:bulletEnabled val="1"/>
        </dgm:presLayoutVars>
      </dgm:prSet>
      <dgm:spPr/>
      <dgm:t>
        <a:bodyPr/>
        <a:lstStyle/>
        <a:p>
          <a:endParaRPr lang="en-US"/>
        </a:p>
      </dgm:t>
    </dgm:pt>
    <dgm:pt modelId="{28DFB8D0-D2FE-4502-9C79-2254473B386B}" type="pres">
      <dgm:prSet presAssocID="{D25DE174-1E24-4F3B-90AA-E0453C7A013B}" presName="sibTrans" presStyleCnt="0"/>
      <dgm:spPr/>
    </dgm:pt>
    <dgm:pt modelId="{A8B16562-6264-45EC-B0CD-1CDF06F25290}" type="pres">
      <dgm:prSet presAssocID="{A2223E80-5917-4856-904E-6AD5E18221AD}" presName="node" presStyleLbl="node1" presStyleIdx="4" presStyleCnt="6">
        <dgm:presLayoutVars>
          <dgm:bulletEnabled val="1"/>
        </dgm:presLayoutVars>
      </dgm:prSet>
      <dgm:spPr/>
      <dgm:t>
        <a:bodyPr/>
        <a:lstStyle/>
        <a:p>
          <a:endParaRPr lang="en-US"/>
        </a:p>
      </dgm:t>
    </dgm:pt>
    <dgm:pt modelId="{6B6324E3-B5FB-45AB-9F3F-C9BA04629C43}" type="pres">
      <dgm:prSet presAssocID="{55AC5B8B-148B-4B3E-AE70-20C4B3800250}" presName="sibTrans" presStyleCnt="0"/>
      <dgm:spPr/>
    </dgm:pt>
    <dgm:pt modelId="{7C3D1C80-AEF3-4934-A6BE-5D2E3ED0F0C9}" type="pres">
      <dgm:prSet presAssocID="{CC2F5441-461A-4AA1-B045-2BC1DC1C170C}" presName="node" presStyleLbl="node1" presStyleIdx="5" presStyleCnt="6">
        <dgm:presLayoutVars>
          <dgm:bulletEnabled val="1"/>
        </dgm:presLayoutVars>
      </dgm:prSet>
      <dgm:spPr/>
      <dgm:t>
        <a:bodyPr/>
        <a:lstStyle/>
        <a:p>
          <a:endParaRPr lang="en-US"/>
        </a:p>
      </dgm:t>
    </dgm:pt>
  </dgm:ptLst>
  <dgm:cxnLst>
    <dgm:cxn modelId="{35C34606-0B03-459D-8901-53557BB159A0}" type="presOf" srcId="{A2223E80-5917-4856-904E-6AD5E18221AD}" destId="{A8B16562-6264-45EC-B0CD-1CDF06F25290}" srcOrd="0" destOrd="0" presId="urn:microsoft.com/office/officeart/2005/8/layout/default"/>
    <dgm:cxn modelId="{21FAB08F-AEE9-4A55-9CA2-4BBE6A5805ED}" type="presOf" srcId="{C4373B5A-3BDB-4AB3-B125-49A22CE52FC6}" destId="{7D4B6885-E95B-442C-BE03-CD525CA2EEAB}" srcOrd="0" destOrd="0" presId="urn:microsoft.com/office/officeart/2005/8/layout/default"/>
    <dgm:cxn modelId="{FB0598F2-25CF-4985-A89E-2325F233EA7A}" srcId="{ADB75E83-43CC-4B99-8AD7-97680246188C}" destId="{65BF8BD5-E45C-45A5-8EBF-D223EDFFFE68}" srcOrd="1" destOrd="0" parTransId="{78D2B34C-0097-4E60-B821-F0DA3DDAEC31}" sibTransId="{BE751690-FFA8-436E-B74C-D9D3D87C1487}"/>
    <dgm:cxn modelId="{0366C296-3B09-46FF-93F2-6AA28B17DC0F}" srcId="{ADB75E83-43CC-4B99-8AD7-97680246188C}" destId="{D7124AB5-1B34-4357-8031-1FDB7236CD8A}" srcOrd="0" destOrd="0" parTransId="{D876641E-1D30-4520-9CD3-9776EFDC39B5}" sibTransId="{9658E9CF-40FB-4598-AECD-8CED9CB3DC87}"/>
    <dgm:cxn modelId="{480497C2-1144-448D-A314-1B4C7A3C8F3D}" srcId="{ADB75E83-43CC-4B99-8AD7-97680246188C}" destId="{A2223E80-5917-4856-904E-6AD5E18221AD}" srcOrd="4" destOrd="0" parTransId="{7B7BE3D0-EE45-48AA-8B01-8A0E76BB8958}" sibTransId="{55AC5B8B-148B-4B3E-AE70-20C4B3800250}"/>
    <dgm:cxn modelId="{57FF4ABE-7930-49AA-8592-4E15D2CD38D8}" type="presOf" srcId="{CC2F5441-461A-4AA1-B045-2BC1DC1C170C}" destId="{7C3D1C80-AEF3-4934-A6BE-5D2E3ED0F0C9}" srcOrd="0" destOrd="0" presId="urn:microsoft.com/office/officeart/2005/8/layout/default"/>
    <dgm:cxn modelId="{AAE113DF-B053-4127-9BD3-0387B17D279B}" type="presOf" srcId="{65BF8BD5-E45C-45A5-8EBF-D223EDFFFE68}" destId="{1452B0AB-3325-4B95-ACF5-32007CAB1A1B}" srcOrd="0" destOrd="0" presId="urn:microsoft.com/office/officeart/2005/8/layout/default"/>
    <dgm:cxn modelId="{0DD5AA5E-4820-42D3-87FE-F15C8E506E34}" type="presOf" srcId="{DBA19ED7-A467-413C-8E2C-98BAC43818EE}" destId="{CFBD2D85-C691-4A0F-8353-66C932E2C654}" srcOrd="0" destOrd="0" presId="urn:microsoft.com/office/officeart/2005/8/layout/default"/>
    <dgm:cxn modelId="{BE2E266C-95DB-4330-B207-2146199B9CAE}" srcId="{ADB75E83-43CC-4B99-8AD7-97680246188C}" destId="{C4373B5A-3BDB-4AB3-B125-49A22CE52FC6}" srcOrd="2" destOrd="0" parTransId="{7B25F0CD-4CD3-43C5-8EAF-F71D6AAFEFC9}" sibTransId="{E65F317C-1328-4A83-8E40-6754C0E53FDD}"/>
    <dgm:cxn modelId="{10A94405-9835-4489-91FA-4AB9E2A6F770}" srcId="{ADB75E83-43CC-4B99-8AD7-97680246188C}" destId="{CC2F5441-461A-4AA1-B045-2BC1DC1C170C}" srcOrd="5" destOrd="0" parTransId="{17810A35-8BDD-40D8-8A76-8652863D040D}" sibTransId="{AB52E00F-18A8-4D2B-9641-0D6FC681B731}"/>
    <dgm:cxn modelId="{13938C2F-8B6A-49DA-8D53-83F7ADAA5579}" type="presOf" srcId="{ADB75E83-43CC-4B99-8AD7-97680246188C}" destId="{6F5335DC-72DD-45B9-9357-5D83C4A84CB7}" srcOrd="0" destOrd="0" presId="urn:microsoft.com/office/officeart/2005/8/layout/default"/>
    <dgm:cxn modelId="{ED86DFCF-A281-49AB-8C6F-25779BA72EEA}" srcId="{ADB75E83-43CC-4B99-8AD7-97680246188C}" destId="{DBA19ED7-A467-413C-8E2C-98BAC43818EE}" srcOrd="3" destOrd="0" parTransId="{A40F97F4-2257-49DB-99C5-D7C0150443A4}" sibTransId="{D25DE174-1E24-4F3B-90AA-E0453C7A013B}"/>
    <dgm:cxn modelId="{5B0F12B5-D8E1-4467-A33B-3DEC900257B3}" type="presOf" srcId="{D7124AB5-1B34-4357-8031-1FDB7236CD8A}" destId="{89149399-B70B-49A9-9BA1-7C689B02A921}" srcOrd="0" destOrd="0" presId="urn:microsoft.com/office/officeart/2005/8/layout/default"/>
    <dgm:cxn modelId="{1197A7D7-FD2A-4303-8BDC-505A8BEF5716}" type="presParOf" srcId="{6F5335DC-72DD-45B9-9357-5D83C4A84CB7}" destId="{89149399-B70B-49A9-9BA1-7C689B02A921}" srcOrd="0" destOrd="0" presId="urn:microsoft.com/office/officeart/2005/8/layout/default"/>
    <dgm:cxn modelId="{7F2806CA-2EAF-4184-9A28-902CC760EF14}" type="presParOf" srcId="{6F5335DC-72DD-45B9-9357-5D83C4A84CB7}" destId="{DBA6BF0A-E87C-4F31-AF7E-CAA27A72F061}" srcOrd="1" destOrd="0" presId="urn:microsoft.com/office/officeart/2005/8/layout/default"/>
    <dgm:cxn modelId="{A72007E6-8E72-45EE-900E-390F64B52E59}" type="presParOf" srcId="{6F5335DC-72DD-45B9-9357-5D83C4A84CB7}" destId="{1452B0AB-3325-4B95-ACF5-32007CAB1A1B}" srcOrd="2" destOrd="0" presId="urn:microsoft.com/office/officeart/2005/8/layout/default"/>
    <dgm:cxn modelId="{FEF3F3CF-E636-4EC0-ACD5-D7696F83F637}" type="presParOf" srcId="{6F5335DC-72DD-45B9-9357-5D83C4A84CB7}" destId="{9AE03346-7B4B-4AC4-893B-FA906EF48C10}" srcOrd="3" destOrd="0" presId="urn:microsoft.com/office/officeart/2005/8/layout/default"/>
    <dgm:cxn modelId="{88277FB3-8B6A-444C-8118-53BA8E18D4F4}" type="presParOf" srcId="{6F5335DC-72DD-45B9-9357-5D83C4A84CB7}" destId="{7D4B6885-E95B-442C-BE03-CD525CA2EEAB}" srcOrd="4" destOrd="0" presId="urn:microsoft.com/office/officeart/2005/8/layout/default"/>
    <dgm:cxn modelId="{E7DEDC17-DC7B-4BAC-958B-BCB7DC704546}" type="presParOf" srcId="{6F5335DC-72DD-45B9-9357-5D83C4A84CB7}" destId="{F27DDD25-7BF1-4676-9FC9-156AFB1DD39F}" srcOrd="5" destOrd="0" presId="urn:microsoft.com/office/officeart/2005/8/layout/default"/>
    <dgm:cxn modelId="{BF50A5A0-AA9F-4B54-A9E6-FB5035C41FD9}" type="presParOf" srcId="{6F5335DC-72DD-45B9-9357-5D83C4A84CB7}" destId="{CFBD2D85-C691-4A0F-8353-66C932E2C654}" srcOrd="6" destOrd="0" presId="urn:microsoft.com/office/officeart/2005/8/layout/default"/>
    <dgm:cxn modelId="{2DF23914-BBF7-40DA-9FFC-8BB8B6E6E54A}" type="presParOf" srcId="{6F5335DC-72DD-45B9-9357-5D83C4A84CB7}" destId="{28DFB8D0-D2FE-4502-9C79-2254473B386B}" srcOrd="7" destOrd="0" presId="urn:microsoft.com/office/officeart/2005/8/layout/default"/>
    <dgm:cxn modelId="{D9DEFF2E-4460-4C36-8E38-8CE9979DBF32}" type="presParOf" srcId="{6F5335DC-72DD-45B9-9357-5D83C4A84CB7}" destId="{A8B16562-6264-45EC-B0CD-1CDF06F25290}" srcOrd="8" destOrd="0" presId="urn:microsoft.com/office/officeart/2005/8/layout/default"/>
    <dgm:cxn modelId="{874F7230-847B-44F5-A8D7-F15F19479BF3}" type="presParOf" srcId="{6F5335DC-72DD-45B9-9357-5D83C4A84CB7}" destId="{6B6324E3-B5FB-45AB-9F3F-C9BA04629C43}" srcOrd="9" destOrd="0" presId="urn:microsoft.com/office/officeart/2005/8/layout/default"/>
    <dgm:cxn modelId="{9D55E318-88B8-4EEF-B8A1-F36090D567FD}" type="presParOf" srcId="{6F5335DC-72DD-45B9-9357-5D83C4A84CB7}" destId="{7C3D1C80-AEF3-4934-A6BE-5D2E3ED0F0C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54E61-A62F-4B04-88B2-565DC62E3DFF}">
      <dsp:nvSpPr>
        <dsp:cNvPr id="0" name=""/>
        <dsp:cNvSpPr/>
      </dsp:nvSpPr>
      <dsp:spPr>
        <a:xfrm>
          <a:off x="3268" y="692547"/>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a:t>Property </a:t>
          </a:r>
          <a:endParaRPr lang="en-US" sz="2200" kern="1200"/>
        </a:p>
      </dsp:txBody>
      <dsp:txXfrm>
        <a:off x="3268" y="692547"/>
        <a:ext cx="2593119" cy="1555871"/>
      </dsp:txXfrm>
    </dsp:sp>
    <dsp:sp modelId="{4063ACA7-6503-4308-8A37-D5BC84C7D2E4}">
      <dsp:nvSpPr>
        <dsp:cNvPr id="0" name=""/>
        <dsp:cNvSpPr/>
      </dsp:nvSpPr>
      <dsp:spPr>
        <a:xfrm>
          <a:off x="2855699" y="692547"/>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a:t>Supplies, equipment, building space, leases,</a:t>
          </a:r>
          <a:endParaRPr lang="en-US" altLang="en-US" sz="2200" kern="1200" dirty="0"/>
        </a:p>
      </dsp:txBody>
      <dsp:txXfrm>
        <a:off x="2855699" y="692547"/>
        <a:ext cx="2593119" cy="1555871"/>
      </dsp:txXfrm>
    </dsp:sp>
    <dsp:sp modelId="{A23E5DA0-7212-4361-8091-C6DD650FCE3F}">
      <dsp:nvSpPr>
        <dsp:cNvPr id="0" name=""/>
        <dsp:cNvSpPr/>
      </dsp:nvSpPr>
      <dsp:spPr>
        <a:xfrm>
          <a:off x="5708130" y="692547"/>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a:t>Curricula, and/or Intangible property</a:t>
          </a:r>
          <a:endParaRPr lang="en-US" altLang="en-US" sz="2200" kern="1200" dirty="0"/>
        </a:p>
      </dsp:txBody>
      <dsp:txXfrm>
        <a:off x="5708130" y="692547"/>
        <a:ext cx="2593119" cy="1555871"/>
      </dsp:txXfrm>
    </dsp:sp>
    <dsp:sp modelId="{C950B546-9BA0-475C-BB5D-569990D5E5A9}">
      <dsp:nvSpPr>
        <dsp:cNvPr id="0" name=""/>
        <dsp:cNvSpPr/>
      </dsp:nvSpPr>
      <dsp:spPr>
        <a:xfrm>
          <a:off x="8560562" y="692547"/>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a:t>Services </a:t>
          </a:r>
          <a:endParaRPr lang="en-US" altLang="en-US" sz="2200" kern="1200" dirty="0"/>
        </a:p>
      </dsp:txBody>
      <dsp:txXfrm>
        <a:off x="8560562" y="692547"/>
        <a:ext cx="2593119" cy="1555871"/>
      </dsp:txXfrm>
    </dsp:sp>
    <dsp:sp modelId="{250C9BC9-508C-4696-B378-D09E9208F0CF}">
      <dsp:nvSpPr>
        <dsp:cNvPr id="0" name=""/>
        <dsp:cNvSpPr/>
      </dsp:nvSpPr>
      <dsp:spPr>
        <a:xfrm>
          <a:off x="1429484" y="2507730"/>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a:t>Auditing services, consultation services, professional services, </a:t>
          </a:r>
          <a:endParaRPr lang="en-US" altLang="en-US" sz="2200" kern="1200" dirty="0"/>
        </a:p>
      </dsp:txBody>
      <dsp:txXfrm>
        <a:off x="1429484" y="2507730"/>
        <a:ext cx="2593119" cy="1555871"/>
      </dsp:txXfrm>
    </dsp:sp>
    <dsp:sp modelId="{CB15D3B4-AC31-46CA-9AF5-6635C7029480}">
      <dsp:nvSpPr>
        <dsp:cNvPr id="0" name=""/>
        <dsp:cNvSpPr/>
      </dsp:nvSpPr>
      <dsp:spPr>
        <a:xfrm>
          <a:off x="4281915" y="2507730"/>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a:t>IT services, training, temporary or HR staffing, and/or </a:t>
          </a:r>
          <a:endParaRPr lang="en-US" altLang="en-US" sz="2200" kern="1200" dirty="0"/>
        </a:p>
      </dsp:txBody>
      <dsp:txXfrm>
        <a:off x="4281915" y="2507730"/>
        <a:ext cx="2593119" cy="1555871"/>
      </dsp:txXfrm>
    </dsp:sp>
    <dsp:sp modelId="{9FF2672D-4FEB-43C7-A43A-8308AE73FD5E}">
      <dsp:nvSpPr>
        <dsp:cNvPr id="0" name=""/>
        <dsp:cNvSpPr/>
      </dsp:nvSpPr>
      <dsp:spPr>
        <a:xfrm>
          <a:off x="7134346" y="2507730"/>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a:t>Renovation or repairs of leased or owned real property</a:t>
          </a:r>
          <a:endParaRPr lang="en-US" altLang="en-US" sz="2200" kern="1200" dirty="0"/>
        </a:p>
      </dsp:txBody>
      <dsp:txXfrm>
        <a:off x="7134346" y="2507730"/>
        <a:ext cx="2593119" cy="155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B79B2-ED9F-46AE-B041-743FBBAC4F75}">
      <dsp:nvSpPr>
        <dsp:cNvPr id="0" name=""/>
        <dsp:cNvSpPr/>
      </dsp:nvSpPr>
      <dsp:spPr>
        <a:xfrm>
          <a:off x="897152" y="0"/>
          <a:ext cx="10167723" cy="6702210"/>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143D166-620D-4BDC-B803-E30019DA677B}">
      <dsp:nvSpPr>
        <dsp:cNvPr id="0" name=""/>
        <dsp:cNvSpPr/>
      </dsp:nvSpPr>
      <dsp:spPr>
        <a:xfrm>
          <a:off x="4745" y="2010663"/>
          <a:ext cx="1425711" cy="26808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Clr>
              <a:schemeClr val="accent2"/>
            </a:buClr>
            <a:buFont typeface="Wingdings" panose="05000000000000000000" pitchFamily="2" charset="2"/>
            <a:buChar char="ü"/>
          </a:pPr>
          <a:r>
            <a:rPr lang="en-US" sz="1600" kern="1200"/>
            <a:t>Identify need and specify all parameters to be negotiated</a:t>
          </a:r>
        </a:p>
      </dsp:txBody>
      <dsp:txXfrm>
        <a:off x="74342" y="2080260"/>
        <a:ext cx="1286517" cy="2541690"/>
      </dsp:txXfrm>
    </dsp:sp>
    <dsp:sp modelId="{986CAA0C-54C5-4ECA-8A74-414958D6C2DE}">
      <dsp:nvSpPr>
        <dsp:cNvPr id="0" name=""/>
        <dsp:cNvSpPr/>
      </dsp:nvSpPr>
      <dsp:spPr>
        <a:xfrm>
          <a:off x="1508577" y="2010663"/>
          <a:ext cx="1425711" cy="26808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Conduct market research</a:t>
          </a:r>
          <a:endParaRPr lang="en-US" sz="1600" kern="1200" dirty="0"/>
        </a:p>
      </dsp:txBody>
      <dsp:txXfrm>
        <a:off x="1578174" y="2080260"/>
        <a:ext cx="1286517" cy="2541690"/>
      </dsp:txXfrm>
    </dsp:sp>
    <dsp:sp modelId="{405C1758-189C-4396-B553-FDE2AD1E2437}">
      <dsp:nvSpPr>
        <dsp:cNvPr id="0" name=""/>
        <dsp:cNvSpPr/>
      </dsp:nvSpPr>
      <dsp:spPr>
        <a:xfrm>
          <a:off x="3012410" y="2010663"/>
          <a:ext cx="1425711" cy="26808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Establish parameters for timeframes and monies</a:t>
          </a:r>
          <a:endParaRPr lang="en-US" sz="1600" kern="1200" dirty="0"/>
        </a:p>
      </dsp:txBody>
      <dsp:txXfrm>
        <a:off x="3082007" y="2080260"/>
        <a:ext cx="1286517" cy="2541690"/>
      </dsp:txXfrm>
    </dsp:sp>
    <dsp:sp modelId="{9C83B954-A821-4604-B143-87ACDB73753A}">
      <dsp:nvSpPr>
        <dsp:cNvPr id="0" name=""/>
        <dsp:cNvSpPr/>
      </dsp:nvSpPr>
      <dsp:spPr>
        <a:xfrm>
          <a:off x="4516242" y="2010663"/>
          <a:ext cx="1425711" cy="26808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Identify procurement method</a:t>
          </a:r>
          <a:endParaRPr lang="en-US" sz="1600" kern="1200" dirty="0"/>
        </a:p>
      </dsp:txBody>
      <dsp:txXfrm>
        <a:off x="4585839" y="2080260"/>
        <a:ext cx="1286517" cy="2541690"/>
      </dsp:txXfrm>
    </dsp:sp>
    <dsp:sp modelId="{08A33AB7-B6D7-4541-936F-E3F38A38D919}">
      <dsp:nvSpPr>
        <dsp:cNvPr id="0" name=""/>
        <dsp:cNvSpPr/>
      </dsp:nvSpPr>
      <dsp:spPr>
        <a:xfrm>
          <a:off x="6020074" y="2010663"/>
          <a:ext cx="1425711" cy="26808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Develop requirements  	</a:t>
          </a:r>
          <a:endParaRPr lang="en-US" sz="1600" kern="1200" dirty="0"/>
        </a:p>
      </dsp:txBody>
      <dsp:txXfrm>
        <a:off x="6089671" y="2080260"/>
        <a:ext cx="1286517" cy="2541690"/>
      </dsp:txXfrm>
    </dsp:sp>
    <dsp:sp modelId="{4DC2B1F8-35F9-43A0-8F7F-A96AA592230A}">
      <dsp:nvSpPr>
        <dsp:cNvPr id="0" name=""/>
        <dsp:cNvSpPr/>
      </dsp:nvSpPr>
      <dsp:spPr>
        <a:xfrm>
          <a:off x="7523906" y="2010663"/>
          <a:ext cx="1425711" cy="26808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Develop procurement solicitation (e.g., RFP or IFB)</a:t>
          </a:r>
          <a:endParaRPr lang="en-US" sz="1600" kern="1200" dirty="0"/>
        </a:p>
      </dsp:txBody>
      <dsp:txXfrm>
        <a:off x="7593503" y="2080260"/>
        <a:ext cx="1286517" cy="2541690"/>
      </dsp:txXfrm>
    </dsp:sp>
    <dsp:sp modelId="{A6EA0557-1F9F-42C7-8BCB-EF87A2F9261D}">
      <dsp:nvSpPr>
        <dsp:cNvPr id="0" name=""/>
        <dsp:cNvSpPr/>
      </dsp:nvSpPr>
      <dsp:spPr>
        <a:xfrm>
          <a:off x="9027739" y="2010663"/>
          <a:ext cx="1425711" cy="26808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Develop factors for evaluation/ scoring</a:t>
          </a:r>
          <a:endParaRPr lang="en-US" sz="1600" kern="1200" dirty="0"/>
        </a:p>
      </dsp:txBody>
      <dsp:txXfrm>
        <a:off x="9097336" y="2080260"/>
        <a:ext cx="1286517" cy="2541690"/>
      </dsp:txXfrm>
    </dsp:sp>
    <dsp:sp modelId="{26274524-7C01-4072-99EB-FCB56727015C}">
      <dsp:nvSpPr>
        <dsp:cNvPr id="0" name=""/>
        <dsp:cNvSpPr/>
      </dsp:nvSpPr>
      <dsp:spPr>
        <a:xfrm>
          <a:off x="10531571" y="2010663"/>
          <a:ext cx="1425711" cy="26808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Identify panel and signatory authority</a:t>
          </a:r>
          <a:endParaRPr lang="en-US" sz="1600" kern="1200" dirty="0"/>
        </a:p>
      </dsp:txBody>
      <dsp:txXfrm>
        <a:off x="10601168" y="2080260"/>
        <a:ext cx="1286517" cy="25416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BBA17-C5FF-4F76-B6B9-F64D6E5112AA}">
      <dsp:nvSpPr>
        <dsp:cNvPr id="0" name=""/>
        <dsp:cNvSpPr/>
      </dsp:nvSpPr>
      <dsp:spPr>
        <a:xfrm>
          <a:off x="901849" y="0"/>
          <a:ext cx="10220964" cy="668157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0333F23-4D73-4C82-AE00-3A4A0EC7DE86}">
      <dsp:nvSpPr>
        <dsp:cNvPr id="0" name=""/>
        <dsp:cNvSpPr/>
      </dsp:nvSpPr>
      <dsp:spPr>
        <a:xfrm>
          <a:off x="4697" y="2004473"/>
          <a:ext cx="2282807"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Clr>
              <a:schemeClr val="accent2"/>
            </a:buClr>
            <a:buFont typeface="Wingdings" panose="05000000000000000000" pitchFamily="2" charset="2"/>
            <a:buChar char="ü"/>
          </a:pPr>
          <a:r>
            <a:rPr lang="en-US" sz="2400" kern="1200"/>
            <a:t>Publicize procurement solicitation</a:t>
          </a:r>
        </a:p>
      </dsp:txBody>
      <dsp:txXfrm>
        <a:off x="116134" y="2115910"/>
        <a:ext cx="2059933" cy="2449757"/>
      </dsp:txXfrm>
    </dsp:sp>
    <dsp:sp modelId="{E5359A6F-756B-4728-B285-9131363C18B1}">
      <dsp:nvSpPr>
        <dsp:cNvPr id="0" name=""/>
        <dsp:cNvSpPr/>
      </dsp:nvSpPr>
      <dsp:spPr>
        <a:xfrm>
          <a:off x="2437812" y="2004473"/>
          <a:ext cx="2282807"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Prepare proposals/bids</a:t>
          </a:r>
          <a:endParaRPr lang="en-US" sz="2400" kern="1200" dirty="0"/>
        </a:p>
      </dsp:txBody>
      <dsp:txXfrm>
        <a:off x="2549249" y="2115910"/>
        <a:ext cx="2059933" cy="2449757"/>
      </dsp:txXfrm>
    </dsp:sp>
    <dsp:sp modelId="{27F2F395-D8B4-489D-8A75-4447B6AE57E5}">
      <dsp:nvSpPr>
        <dsp:cNvPr id="0" name=""/>
        <dsp:cNvSpPr/>
      </dsp:nvSpPr>
      <dsp:spPr>
        <a:xfrm>
          <a:off x="4870928" y="2004473"/>
          <a:ext cx="2282807"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Host bidders conference</a:t>
          </a:r>
          <a:endParaRPr lang="en-US" sz="2400" kern="1200" dirty="0"/>
        </a:p>
      </dsp:txBody>
      <dsp:txXfrm>
        <a:off x="4982365" y="2115910"/>
        <a:ext cx="2059933" cy="2449757"/>
      </dsp:txXfrm>
    </dsp:sp>
    <dsp:sp modelId="{23C894C2-C0B9-4806-A55B-1D018DC8E166}">
      <dsp:nvSpPr>
        <dsp:cNvPr id="0" name=""/>
        <dsp:cNvSpPr/>
      </dsp:nvSpPr>
      <dsp:spPr>
        <a:xfrm>
          <a:off x="7304043" y="2004473"/>
          <a:ext cx="2282807"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Collect Proposals/Bids</a:t>
          </a:r>
          <a:endParaRPr lang="en-US" sz="2400" kern="1200" dirty="0"/>
        </a:p>
      </dsp:txBody>
      <dsp:txXfrm>
        <a:off x="7415480" y="2115910"/>
        <a:ext cx="2059933" cy="2449757"/>
      </dsp:txXfrm>
    </dsp:sp>
    <dsp:sp modelId="{BCBE73A6-BCF0-4B7D-BDE5-00EB636AB2E3}">
      <dsp:nvSpPr>
        <dsp:cNvPr id="0" name=""/>
        <dsp:cNvSpPr/>
      </dsp:nvSpPr>
      <dsp:spPr>
        <a:xfrm>
          <a:off x="9737159" y="2004473"/>
          <a:ext cx="2282807"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Score or evaluate proposals</a:t>
          </a:r>
          <a:endParaRPr lang="en-US" sz="2400" kern="1200" dirty="0"/>
        </a:p>
      </dsp:txBody>
      <dsp:txXfrm>
        <a:off x="9848596" y="2115910"/>
        <a:ext cx="2059933" cy="2449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8A5BC-F83C-4C3F-A761-08DAD6DD3236}">
      <dsp:nvSpPr>
        <dsp:cNvPr id="0" name=""/>
        <dsp:cNvSpPr/>
      </dsp:nvSpPr>
      <dsp:spPr>
        <a:xfrm>
          <a:off x="901849" y="0"/>
          <a:ext cx="10220964" cy="668157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943397E-11F0-4625-9DFB-9E04FF514AC4}">
      <dsp:nvSpPr>
        <dsp:cNvPr id="0" name=""/>
        <dsp:cNvSpPr/>
      </dsp:nvSpPr>
      <dsp:spPr>
        <a:xfrm>
          <a:off x="1027" y="2004473"/>
          <a:ext cx="1646932"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Clr>
              <a:schemeClr val="accent2"/>
            </a:buClr>
            <a:buFont typeface="Wingdings" panose="05000000000000000000" pitchFamily="2" charset="2"/>
            <a:buChar char="ü"/>
          </a:pPr>
          <a:r>
            <a:rPr lang="en-US" sz="1900" kern="1200"/>
            <a:t>Negotiate performance levels</a:t>
          </a:r>
        </a:p>
      </dsp:txBody>
      <dsp:txXfrm>
        <a:off x="81424" y="2084870"/>
        <a:ext cx="1486138" cy="2511837"/>
      </dsp:txXfrm>
    </dsp:sp>
    <dsp:sp modelId="{90B782BD-3953-48F3-8D41-162F9228E717}">
      <dsp:nvSpPr>
        <dsp:cNvPr id="0" name=""/>
        <dsp:cNvSpPr/>
      </dsp:nvSpPr>
      <dsp:spPr>
        <a:xfrm>
          <a:off x="1730306" y="2004473"/>
          <a:ext cx="1646932"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Negotiate fair and reasonable profit, if applicable </a:t>
          </a:r>
          <a:endParaRPr lang="en-US" sz="1900" kern="1200" dirty="0"/>
        </a:p>
      </dsp:txBody>
      <dsp:txXfrm>
        <a:off x="1810703" y="2084870"/>
        <a:ext cx="1486138" cy="2511837"/>
      </dsp:txXfrm>
    </dsp:sp>
    <dsp:sp modelId="{6AD44FE7-1B26-49E3-A8A4-B3B9C17A51C3}">
      <dsp:nvSpPr>
        <dsp:cNvPr id="0" name=""/>
        <dsp:cNvSpPr/>
      </dsp:nvSpPr>
      <dsp:spPr>
        <a:xfrm>
          <a:off x="3459586" y="2004473"/>
          <a:ext cx="1646932"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Negotiate payment details and frequency</a:t>
          </a:r>
          <a:endParaRPr lang="en-US" sz="1900" kern="1200" dirty="0"/>
        </a:p>
      </dsp:txBody>
      <dsp:txXfrm>
        <a:off x="3539983" y="2084870"/>
        <a:ext cx="1486138" cy="2511837"/>
      </dsp:txXfrm>
    </dsp:sp>
    <dsp:sp modelId="{21AEC0CD-87FC-4EBB-A991-7CF7844D8B97}">
      <dsp:nvSpPr>
        <dsp:cNvPr id="0" name=""/>
        <dsp:cNvSpPr/>
      </dsp:nvSpPr>
      <dsp:spPr>
        <a:xfrm>
          <a:off x="5188865" y="2004473"/>
          <a:ext cx="1646932"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Negotiate duration of contract, MOU or agreement and modification process</a:t>
          </a:r>
          <a:endParaRPr lang="en-US" sz="1900" kern="1200" dirty="0"/>
        </a:p>
      </dsp:txBody>
      <dsp:txXfrm>
        <a:off x="5269262" y="2084870"/>
        <a:ext cx="1486138" cy="2511837"/>
      </dsp:txXfrm>
    </dsp:sp>
    <dsp:sp modelId="{48DC20B4-9CC3-4CC7-9341-CCA458DF55CF}">
      <dsp:nvSpPr>
        <dsp:cNvPr id="0" name=""/>
        <dsp:cNvSpPr/>
      </dsp:nvSpPr>
      <dsp:spPr>
        <a:xfrm>
          <a:off x="6918145" y="2004473"/>
          <a:ext cx="1646932"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Obtain applicable authorized approval</a:t>
          </a:r>
          <a:endParaRPr lang="en-US" sz="1900" kern="1200" dirty="0"/>
        </a:p>
      </dsp:txBody>
      <dsp:txXfrm>
        <a:off x="6998542" y="2084870"/>
        <a:ext cx="1486138" cy="2511837"/>
      </dsp:txXfrm>
    </dsp:sp>
    <dsp:sp modelId="{09F56E75-6950-4EA2-818B-3527E8E6D211}">
      <dsp:nvSpPr>
        <dsp:cNvPr id="0" name=""/>
        <dsp:cNvSpPr/>
      </dsp:nvSpPr>
      <dsp:spPr>
        <a:xfrm>
          <a:off x="8647424" y="2004473"/>
          <a:ext cx="1646932"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Make offer and obtain acceptance</a:t>
          </a:r>
          <a:endParaRPr lang="en-US" sz="1900" kern="1200" dirty="0"/>
        </a:p>
      </dsp:txBody>
      <dsp:txXfrm>
        <a:off x="8727821" y="2084870"/>
        <a:ext cx="1486138" cy="2511837"/>
      </dsp:txXfrm>
    </dsp:sp>
    <dsp:sp modelId="{FFF86CEE-1753-486A-AB75-C133ED0061B2}">
      <dsp:nvSpPr>
        <dsp:cNvPr id="0" name=""/>
        <dsp:cNvSpPr/>
      </dsp:nvSpPr>
      <dsp:spPr>
        <a:xfrm>
          <a:off x="10376703" y="2004473"/>
          <a:ext cx="1646932"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Execute contract, agreement, or MOU*</a:t>
          </a:r>
          <a:endParaRPr lang="en-US" sz="1900" kern="1200" dirty="0"/>
        </a:p>
      </dsp:txBody>
      <dsp:txXfrm>
        <a:off x="10457100" y="2084870"/>
        <a:ext cx="1486138" cy="25118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6B70D-C90E-4831-8C09-F424D7F67A6D}">
      <dsp:nvSpPr>
        <dsp:cNvPr id="0" name=""/>
        <dsp:cNvSpPr/>
      </dsp:nvSpPr>
      <dsp:spPr>
        <a:xfrm>
          <a:off x="887007" y="0"/>
          <a:ext cx="10052756" cy="668157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213EFEB-4242-4A76-A53B-4CB6BFA26BB6}">
      <dsp:nvSpPr>
        <dsp:cNvPr id="0" name=""/>
        <dsp:cNvSpPr/>
      </dsp:nvSpPr>
      <dsp:spPr>
        <a:xfrm>
          <a:off x="5919" y="2004473"/>
          <a:ext cx="2846971"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buClr>
              <a:schemeClr val="accent2"/>
            </a:buClr>
            <a:buFont typeface="Wingdings" panose="05000000000000000000" pitchFamily="2" charset="2"/>
            <a:buChar char="ü"/>
          </a:pPr>
          <a:r>
            <a:rPr lang="en-US" sz="1900" kern="1200" dirty="0"/>
            <a:t>Conduct oversight and monitoring</a:t>
          </a:r>
        </a:p>
        <a:p>
          <a:pPr marL="114300" lvl="1" indent="-114300" algn="l" defTabSz="666750">
            <a:lnSpc>
              <a:spcPct val="90000"/>
            </a:lnSpc>
            <a:spcBef>
              <a:spcPct val="0"/>
            </a:spcBef>
            <a:spcAft>
              <a:spcPct val="15000"/>
            </a:spcAft>
            <a:buChar char="••"/>
          </a:pPr>
          <a:r>
            <a:rPr lang="en-US" sz="1500" kern="1200"/>
            <a:t>Use of monitoring tool/guide</a:t>
          </a:r>
          <a:endParaRPr lang="en-US" sz="1500" kern="1200" dirty="0"/>
        </a:p>
        <a:p>
          <a:pPr marL="114300" lvl="1" indent="-114300" algn="l" defTabSz="666750">
            <a:lnSpc>
              <a:spcPct val="90000"/>
            </a:lnSpc>
            <a:spcBef>
              <a:spcPct val="0"/>
            </a:spcBef>
            <a:spcAft>
              <a:spcPct val="15000"/>
            </a:spcAft>
            <a:buChar char="••"/>
          </a:pPr>
          <a:r>
            <a:rPr lang="en-US" sz="1500" kern="1200"/>
            <a:t>Contract administration</a:t>
          </a:r>
          <a:endParaRPr lang="en-US" sz="1500" kern="1200" dirty="0"/>
        </a:p>
      </dsp:txBody>
      <dsp:txXfrm>
        <a:off x="136386" y="2134940"/>
        <a:ext cx="2586037" cy="2411697"/>
      </dsp:txXfrm>
    </dsp:sp>
    <dsp:sp modelId="{E276BEA0-679F-4A1F-8ACB-394095CD8951}">
      <dsp:nvSpPr>
        <dsp:cNvPr id="0" name=""/>
        <dsp:cNvSpPr/>
      </dsp:nvSpPr>
      <dsp:spPr>
        <a:xfrm>
          <a:off x="2995239" y="2004473"/>
          <a:ext cx="2846971"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Ensure timely invoices and payments</a:t>
          </a:r>
          <a:endParaRPr lang="en-US" sz="1900" kern="1200" dirty="0"/>
        </a:p>
        <a:p>
          <a:pPr marL="114300" lvl="1" indent="-114300" algn="l" defTabSz="666750">
            <a:lnSpc>
              <a:spcPct val="90000"/>
            </a:lnSpc>
            <a:spcBef>
              <a:spcPct val="0"/>
            </a:spcBef>
            <a:spcAft>
              <a:spcPct val="15000"/>
            </a:spcAft>
            <a:buChar char="••"/>
          </a:pPr>
          <a:r>
            <a:rPr lang="en-US" sz="1500" kern="1200" dirty="0"/>
            <a:t>Ensure contractors submit invoice timely to ensure accurate financial reporting</a:t>
          </a:r>
        </a:p>
        <a:p>
          <a:pPr marL="114300" lvl="1" indent="-114300" algn="l" defTabSz="666750">
            <a:lnSpc>
              <a:spcPct val="90000"/>
            </a:lnSpc>
            <a:spcBef>
              <a:spcPct val="0"/>
            </a:spcBef>
            <a:spcAft>
              <a:spcPct val="15000"/>
            </a:spcAft>
            <a:buChar char="••"/>
          </a:pPr>
          <a:r>
            <a:rPr lang="en-US" sz="1500" kern="1200"/>
            <a:t>Establish procedures to pay invoices timely to take advantage of any discounts for timely payment</a:t>
          </a:r>
          <a:endParaRPr lang="en-US" sz="1500" kern="1200" dirty="0"/>
        </a:p>
      </dsp:txBody>
      <dsp:txXfrm>
        <a:off x="3125706" y="2134940"/>
        <a:ext cx="2586037" cy="2411697"/>
      </dsp:txXfrm>
    </dsp:sp>
    <dsp:sp modelId="{B4AB0EAF-73D3-4722-AEBB-0A9DCEF6992C}">
      <dsp:nvSpPr>
        <dsp:cNvPr id="0" name=""/>
        <dsp:cNvSpPr/>
      </dsp:nvSpPr>
      <dsp:spPr>
        <a:xfrm>
          <a:off x="5984560" y="2004473"/>
          <a:ext cx="2846971"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Monitor performance in accordance with performance and service deliverables </a:t>
          </a:r>
          <a:endParaRPr lang="en-US" sz="1900" kern="1200" dirty="0"/>
        </a:p>
      </dsp:txBody>
      <dsp:txXfrm>
        <a:off x="6115027" y="2134940"/>
        <a:ext cx="2586037" cy="2411697"/>
      </dsp:txXfrm>
    </dsp:sp>
    <dsp:sp modelId="{9C4A9F9F-6817-48CC-AEAB-35A01672787B}">
      <dsp:nvSpPr>
        <dsp:cNvPr id="0" name=""/>
        <dsp:cNvSpPr/>
      </dsp:nvSpPr>
      <dsp:spPr>
        <a:xfrm>
          <a:off x="8973880" y="2004473"/>
          <a:ext cx="2846971" cy="26726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Evaluate and approve contract or MOU modifications</a:t>
          </a:r>
          <a:endParaRPr lang="en-US" sz="1900" kern="1200" dirty="0"/>
        </a:p>
      </dsp:txBody>
      <dsp:txXfrm>
        <a:off x="9104347" y="2134940"/>
        <a:ext cx="2586037" cy="24116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BA3D8-AEFB-4DB5-9C25-2A1F1939765A}">
      <dsp:nvSpPr>
        <dsp:cNvPr id="0" name=""/>
        <dsp:cNvSpPr/>
      </dsp:nvSpPr>
      <dsp:spPr>
        <a:xfrm>
          <a:off x="887882" y="0"/>
          <a:ext cx="10062667" cy="6592999"/>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D481135-9DCC-442F-AD0D-3020A89E9526}">
      <dsp:nvSpPr>
        <dsp:cNvPr id="0" name=""/>
        <dsp:cNvSpPr/>
      </dsp:nvSpPr>
      <dsp:spPr>
        <a:xfrm>
          <a:off x="5924" y="1977899"/>
          <a:ext cx="2849778" cy="26371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buClr>
              <a:schemeClr val="accent2"/>
            </a:buClr>
            <a:buFont typeface="Wingdings" panose="05000000000000000000" pitchFamily="2" charset="2"/>
            <a:buChar char="ü"/>
          </a:pPr>
          <a:r>
            <a:rPr lang="en-US" sz="2000" kern="1200" dirty="0"/>
            <a:t>Reconcile costs and payments</a:t>
          </a:r>
        </a:p>
        <a:p>
          <a:pPr marL="171450" lvl="1" indent="-171450" algn="l" defTabSz="711200">
            <a:lnSpc>
              <a:spcPct val="90000"/>
            </a:lnSpc>
            <a:spcBef>
              <a:spcPct val="0"/>
            </a:spcBef>
            <a:spcAft>
              <a:spcPct val="15000"/>
            </a:spcAft>
            <a:buChar char="••"/>
          </a:pPr>
          <a:r>
            <a:rPr lang="en-US" sz="1600" kern="1200" dirty="0"/>
            <a:t>Includes advances</a:t>
          </a:r>
        </a:p>
      </dsp:txBody>
      <dsp:txXfrm>
        <a:off x="134661" y="2106636"/>
        <a:ext cx="2592304" cy="2379725"/>
      </dsp:txXfrm>
    </dsp:sp>
    <dsp:sp modelId="{0A1D48E0-86D8-448E-96A7-7C8648FB9E65}">
      <dsp:nvSpPr>
        <dsp:cNvPr id="0" name=""/>
        <dsp:cNvSpPr/>
      </dsp:nvSpPr>
      <dsp:spPr>
        <a:xfrm>
          <a:off x="2998192" y="1977899"/>
          <a:ext cx="2849778" cy="26371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Reconcile performance goals with actual performance</a:t>
          </a:r>
          <a:endParaRPr lang="en-US" sz="2000" kern="1200" dirty="0"/>
        </a:p>
      </dsp:txBody>
      <dsp:txXfrm>
        <a:off x="3126929" y="2106636"/>
        <a:ext cx="2592304" cy="2379725"/>
      </dsp:txXfrm>
    </dsp:sp>
    <dsp:sp modelId="{DC39BA10-972F-4271-A0AD-DAA124583CC2}">
      <dsp:nvSpPr>
        <dsp:cNvPr id="0" name=""/>
        <dsp:cNvSpPr/>
      </dsp:nvSpPr>
      <dsp:spPr>
        <a:xfrm>
          <a:off x="5990460" y="1977899"/>
          <a:ext cx="2849778" cy="26371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Ensure participant and financial records are secured and retained</a:t>
          </a:r>
          <a:endParaRPr lang="en-US" sz="2000" kern="1200" dirty="0"/>
        </a:p>
        <a:p>
          <a:pPr marL="171450" lvl="1" indent="-171450" algn="l" defTabSz="711200">
            <a:lnSpc>
              <a:spcPct val="90000"/>
            </a:lnSpc>
            <a:spcBef>
              <a:spcPct val="0"/>
            </a:spcBef>
            <a:spcAft>
              <a:spcPct val="15000"/>
            </a:spcAft>
            <a:buChar char="••"/>
          </a:pPr>
          <a:r>
            <a:rPr lang="en-US" sz="1600" kern="1200" dirty="0"/>
            <a:t>Safeguard personally identifiable information (PII)</a:t>
          </a:r>
        </a:p>
        <a:p>
          <a:pPr marL="171450" lvl="1" indent="-171450" algn="l" defTabSz="711200">
            <a:lnSpc>
              <a:spcPct val="90000"/>
            </a:lnSpc>
            <a:spcBef>
              <a:spcPct val="0"/>
            </a:spcBef>
            <a:spcAft>
              <a:spcPct val="15000"/>
            </a:spcAft>
            <a:buChar char="••"/>
          </a:pPr>
          <a:r>
            <a:rPr lang="en-US" sz="1600" kern="1200"/>
            <a:t>Record retention requirements apply</a:t>
          </a:r>
          <a:endParaRPr lang="en-US" sz="1600" kern="1200" dirty="0"/>
        </a:p>
      </dsp:txBody>
      <dsp:txXfrm>
        <a:off x="6119197" y="2106636"/>
        <a:ext cx="2592304" cy="2379725"/>
      </dsp:txXfrm>
    </dsp:sp>
    <dsp:sp modelId="{B8781E80-4093-4E9A-94FB-FC176B9D07BC}">
      <dsp:nvSpPr>
        <dsp:cNvPr id="0" name=""/>
        <dsp:cNvSpPr/>
      </dsp:nvSpPr>
      <dsp:spPr>
        <a:xfrm>
          <a:off x="8982728" y="1977899"/>
          <a:ext cx="2849778" cy="26371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Prepare closeout documents</a:t>
          </a:r>
          <a:endParaRPr lang="en-US" sz="2000" kern="1200" dirty="0"/>
        </a:p>
      </dsp:txBody>
      <dsp:txXfrm>
        <a:off x="9111465" y="2106636"/>
        <a:ext cx="2592304" cy="23797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49399-B70B-49A9-9BA1-7C689B02A921}">
      <dsp:nvSpPr>
        <dsp:cNvPr id="0" name=""/>
        <dsp:cNvSpPr/>
      </dsp:nvSpPr>
      <dsp:spPr>
        <a:xfrm>
          <a:off x="973390" y="1270"/>
          <a:ext cx="3064803" cy="18388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Essential terms and conditions required by Federal and State/local statutes</a:t>
          </a:r>
        </a:p>
      </dsp:txBody>
      <dsp:txXfrm>
        <a:off x="973390" y="1270"/>
        <a:ext cx="3064803" cy="1838881"/>
      </dsp:txXfrm>
    </dsp:sp>
    <dsp:sp modelId="{1452B0AB-3325-4B95-ACF5-32007CAB1A1B}">
      <dsp:nvSpPr>
        <dsp:cNvPr id="0" name=""/>
        <dsp:cNvSpPr/>
      </dsp:nvSpPr>
      <dsp:spPr>
        <a:xfrm>
          <a:off x="4344674" y="1270"/>
          <a:ext cx="3064803" cy="18388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Statement of Work (SOW)</a:t>
          </a:r>
          <a:endParaRPr lang="en-US" sz="2800" kern="1200" dirty="0"/>
        </a:p>
      </dsp:txBody>
      <dsp:txXfrm>
        <a:off x="4344674" y="1270"/>
        <a:ext cx="3064803" cy="1838881"/>
      </dsp:txXfrm>
    </dsp:sp>
    <dsp:sp modelId="{7D4B6885-E95B-442C-BE03-CD525CA2EEAB}">
      <dsp:nvSpPr>
        <dsp:cNvPr id="0" name=""/>
        <dsp:cNvSpPr/>
      </dsp:nvSpPr>
      <dsp:spPr>
        <a:xfrm>
          <a:off x="7715957" y="1270"/>
          <a:ext cx="3064803" cy="18388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Specific period of performance</a:t>
          </a:r>
          <a:endParaRPr lang="en-US" sz="2800" kern="1200" dirty="0"/>
        </a:p>
      </dsp:txBody>
      <dsp:txXfrm>
        <a:off x="7715957" y="1270"/>
        <a:ext cx="3064803" cy="1838881"/>
      </dsp:txXfrm>
    </dsp:sp>
    <dsp:sp modelId="{CFBD2D85-C691-4A0F-8353-66C932E2C654}">
      <dsp:nvSpPr>
        <dsp:cNvPr id="0" name=""/>
        <dsp:cNvSpPr/>
      </dsp:nvSpPr>
      <dsp:spPr>
        <a:xfrm>
          <a:off x="973390" y="2146632"/>
          <a:ext cx="3064803" cy="18388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Schedule/timetable of deliverables</a:t>
          </a:r>
          <a:endParaRPr lang="en-US" sz="2800" kern="1200" dirty="0"/>
        </a:p>
      </dsp:txBody>
      <dsp:txXfrm>
        <a:off x="973390" y="2146632"/>
        <a:ext cx="3064803" cy="1838881"/>
      </dsp:txXfrm>
    </dsp:sp>
    <dsp:sp modelId="{A8B16562-6264-45EC-B0CD-1CDF06F25290}">
      <dsp:nvSpPr>
        <dsp:cNvPr id="0" name=""/>
        <dsp:cNvSpPr/>
      </dsp:nvSpPr>
      <dsp:spPr>
        <a:xfrm>
          <a:off x="4344674" y="2146632"/>
          <a:ext cx="3064803" cy="18388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Payment terms</a:t>
          </a:r>
          <a:endParaRPr lang="en-US" sz="2800" kern="1200" dirty="0"/>
        </a:p>
      </dsp:txBody>
      <dsp:txXfrm>
        <a:off x="4344674" y="2146632"/>
        <a:ext cx="3064803" cy="1838881"/>
      </dsp:txXfrm>
    </dsp:sp>
    <dsp:sp modelId="{7C3D1C80-AEF3-4934-A6BE-5D2E3ED0F0C9}">
      <dsp:nvSpPr>
        <dsp:cNvPr id="0" name=""/>
        <dsp:cNvSpPr/>
      </dsp:nvSpPr>
      <dsp:spPr>
        <a:xfrm>
          <a:off x="7715957" y="2146632"/>
          <a:ext cx="3064803" cy="18388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Written contract (signed by both parties) </a:t>
          </a:r>
          <a:endParaRPr lang="en-US" sz="2800" kern="1200" dirty="0"/>
        </a:p>
      </dsp:txBody>
      <dsp:txXfrm>
        <a:off x="7715957" y="2146632"/>
        <a:ext cx="3064803" cy="18388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8/14/2019</a:t>
            </a:fld>
            <a:endParaRPr lang="en-US"/>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8/14/2019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1</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06452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11</a:t>
            </a:fld>
            <a:endParaRPr lang="en-US"/>
          </a:p>
        </p:txBody>
      </p:sp>
    </p:spTree>
    <p:extLst>
      <p:ext uri="{BB962C8B-B14F-4D97-AF65-F5344CB8AC3E}">
        <p14:creationId xmlns:p14="http://schemas.microsoft.com/office/powerpoint/2010/main" val="1512281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12</a:t>
            </a:fld>
            <a:endParaRPr lang="en-US"/>
          </a:p>
        </p:txBody>
      </p:sp>
    </p:spTree>
    <p:extLst>
      <p:ext uri="{BB962C8B-B14F-4D97-AF65-F5344CB8AC3E}">
        <p14:creationId xmlns:p14="http://schemas.microsoft.com/office/powerpoint/2010/main" val="3501201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a:pPr>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13</a:t>
            </a:fld>
            <a:endParaRPr lang="en-US"/>
          </a:p>
        </p:txBody>
      </p:sp>
    </p:spTree>
    <p:extLst>
      <p:ext uri="{BB962C8B-B14F-4D97-AF65-F5344CB8AC3E}">
        <p14:creationId xmlns:p14="http://schemas.microsoft.com/office/powerpoint/2010/main" val="4237408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006A7-BF26-4187-9095-950A2D1E153E}" type="slidenum">
              <a:rPr lang="en-US" smtClean="0"/>
              <a:t>14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8742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006A7-BF26-4187-9095-950A2D1E153E}" type="slidenum">
              <a:rPr lang="en-US" smtClean="0"/>
              <a:t>15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24167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006A7-BF26-4187-9095-950A2D1E153E}" type="slidenum">
              <a:rPr lang="en-US" smtClean="0"/>
              <a:t>16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6191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3530" indent="-293665">
              <a:spcBef>
                <a:spcPct val="30000"/>
              </a:spcBef>
              <a:defRPr sz="1200">
                <a:solidFill>
                  <a:schemeClr val="tx1"/>
                </a:solidFill>
                <a:latin typeface="Calibri" panose="020F0502020204030204" pitchFamily="34" charset="0"/>
                <a:cs typeface="Arial" panose="020B0604020202020204" pitchFamily="34" charset="0"/>
              </a:defRPr>
            </a:lvl2pPr>
            <a:lvl3pPr marL="1174661" indent="-234932">
              <a:spcBef>
                <a:spcPct val="30000"/>
              </a:spcBef>
              <a:defRPr sz="1200">
                <a:solidFill>
                  <a:schemeClr val="tx1"/>
                </a:solidFill>
                <a:latin typeface="Calibri" panose="020F0502020204030204" pitchFamily="34" charset="0"/>
                <a:cs typeface="Arial" panose="020B0604020202020204" pitchFamily="34" charset="0"/>
              </a:defRPr>
            </a:lvl3pPr>
            <a:lvl4pPr marL="1644526" indent="-234932">
              <a:spcBef>
                <a:spcPct val="30000"/>
              </a:spcBef>
              <a:defRPr sz="1200">
                <a:solidFill>
                  <a:schemeClr val="tx1"/>
                </a:solidFill>
                <a:latin typeface="Calibri" panose="020F0502020204030204" pitchFamily="34" charset="0"/>
                <a:cs typeface="Arial" panose="020B0604020202020204" pitchFamily="34" charset="0"/>
              </a:defRPr>
            </a:lvl4pPr>
            <a:lvl5pPr marL="2114390" indent="-234932">
              <a:spcBef>
                <a:spcPct val="30000"/>
              </a:spcBef>
              <a:defRPr sz="1200">
                <a:solidFill>
                  <a:schemeClr val="tx1"/>
                </a:solidFill>
                <a:latin typeface="Calibri" panose="020F0502020204030204" pitchFamily="34" charset="0"/>
                <a:cs typeface="Arial" panose="020B0604020202020204" pitchFamily="34" charset="0"/>
              </a:defRPr>
            </a:lvl5pPr>
            <a:lvl6pPr marL="2584254"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54119"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23983"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93848"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80ED0D9B-92DA-4EFC-9E0F-15320AC7E62A}" type="slidenum">
              <a:rPr lang="en-US" altLang="en-US" smtClean="0"/>
              <a:pPr>
                <a:spcBef>
                  <a:spcPct val="0"/>
                </a:spcBef>
              </a:pPr>
              <a:t>17</a:t>
            </a:fld>
            <a:endParaRPr lang="en-US" altLang="en-US" dirty="0"/>
          </a:p>
        </p:txBody>
      </p:sp>
      <p:sp>
        <p:nvSpPr>
          <p:cNvPr id="84995" name="Rectangle 2"/>
          <p:cNvSpPr>
            <a:spLocks noGrp="1" noRot="1" noChangeAspect="1" noChangeArrowheads="1" noTextEdit="1"/>
          </p:cNvSpPr>
          <p:nvPr>
            <p:ph type="sldImg"/>
          </p:nvPr>
        </p:nvSpPr>
        <p:spPr bwMode="auto">
          <a:xfrm>
            <a:off x="481013" y="704850"/>
            <a:ext cx="6245225" cy="35131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p:txBody>
          <a:bodyPr>
            <a:noAutofit/>
          </a:bodyPr>
          <a:lstStyle/>
          <a:p>
            <a:pPr eaLnBrk="1" hangingPunct="1">
              <a:spcBef>
                <a:spcPct val="0"/>
              </a:spcBef>
              <a:defRPr/>
            </a:pPr>
            <a:endParaRPr lang="en-US" altLang="en-US" dirty="0"/>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691143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18</a:t>
            </a:fld>
            <a:endParaRPr lang="en-US"/>
          </a:p>
        </p:txBody>
      </p:sp>
    </p:spTree>
    <p:extLst>
      <p:ext uri="{BB962C8B-B14F-4D97-AF65-F5344CB8AC3E}">
        <p14:creationId xmlns:p14="http://schemas.microsoft.com/office/powerpoint/2010/main" val="2010851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19</a:t>
            </a:fld>
            <a:endParaRPr lang="en-US"/>
          </a:p>
        </p:txBody>
      </p:sp>
    </p:spTree>
    <p:extLst>
      <p:ext uri="{BB962C8B-B14F-4D97-AF65-F5344CB8AC3E}">
        <p14:creationId xmlns:p14="http://schemas.microsoft.com/office/powerpoint/2010/main" val="4092866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20</a:t>
            </a:fld>
            <a:endParaRPr lang="en-US"/>
          </a:p>
        </p:txBody>
      </p:sp>
    </p:spTree>
    <p:extLst>
      <p:ext uri="{BB962C8B-B14F-4D97-AF65-F5344CB8AC3E}">
        <p14:creationId xmlns:p14="http://schemas.microsoft.com/office/powerpoint/2010/main" val="313955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Tree>
    <p:extLst>
      <p:ext uri="{BB962C8B-B14F-4D97-AF65-F5344CB8AC3E}">
        <p14:creationId xmlns:p14="http://schemas.microsoft.com/office/powerpoint/2010/main" val="3230867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21</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21056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pPr marL="571500" indent="-571500">
              <a:lnSpc>
                <a:spcPct val="115000"/>
              </a:lnSpc>
              <a:spcBef>
                <a:spcPts val="1200"/>
              </a:spcBef>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22</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561056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Bef>
                <a:spcPts val="600"/>
              </a:spcBef>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23</a:t>
            </a:fld>
            <a:endParaRPr lang="en-US"/>
          </a:p>
        </p:txBody>
      </p:sp>
    </p:spTree>
    <p:extLst>
      <p:ext uri="{BB962C8B-B14F-4D97-AF65-F5344CB8AC3E}">
        <p14:creationId xmlns:p14="http://schemas.microsoft.com/office/powerpoint/2010/main" val="2979136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17"/>
              </a:spcAft>
              <a:defRPr/>
            </a:pPr>
            <a:endParaRPr lang="en-US" alt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3530" indent="-293665">
              <a:defRPr sz="1200">
                <a:solidFill>
                  <a:schemeClr val="tx2"/>
                </a:solidFill>
                <a:latin typeface="Arial" panose="020B0604020202020204" pitchFamily="34" charset="0"/>
                <a:cs typeface="Arial" panose="020B0604020202020204" pitchFamily="34" charset="0"/>
              </a:defRPr>
            </a:lvl2pPr>
            <a:lvl3pPr marL="1174661" indent="-234932">
              <a:defRPr sz="1200">
                <a:solidFill>
                  <a:schemeClr val="tx2"/>
                </a:solidFill>
                <a:latin typeface="Arial" panose="020B0604020202020204" pitchFamily="34" charset="0"/>
                <a:cs typeface="Arial" panose="020B0604020202020204" pitchFamily="34" charset="0"/>
              </a:defRPr>
            </a:lvl3pPr>
            <a:lvl4pPr marL="1644526" indent="-234932">
              <a:defRPr sz="1200">
                <a:solidFill>
                  <a:schemeClr val="tx2"/>
                </a:solidFill>
                <a:latin typeface="Arial" panose="020B0604020202020204" pitchFamily="34" charset="0"/>
                <a:cs typeface="Arial" panose="020B0604020202020204" pitchFamily="34" charset="0"/>
              </a:defRPr>
            </a:lvl4pPr>
            <a:lvl5pPr marL="2114390" indent="-234932">
              <a:defRPr sz="1200">
                <a:solidFill>
                  <a:schemeClr val="tx2"/>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F26B7727-067A-4F3A-91A1-C6F675FD88B7}" type="slidenum">
              <a:rPr lang="en-US" altLang="en-US" smtClean="0">
                <a:solidFill>
                  <a:schemeClr val="tx1"/>
                </a:solidFill>
                <a:latin typeface="Calibri" panose="020F0502020204030204" pitchFamily="34" charset="0"/>
              </a:rPr>
              <a:pPr/>
              <a:t>24</a:t>
            </a:fld>
            <a:endParaRPr lang="en-US" altLang="en-US" dirty="0">
              <a:solidFill>
                <a:schemeClr val="tx1"/>
              </a:solidFill>
              <a:latin typeface="Calibri" panose="020F0502020204030204" pitchFamily="34" charset="0"/>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73753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a:xfrm>
            <a:off x="786289" y="4509036"/>
            <a:ext cx="5661660" cy="3689211"/>
          </a:xfrm>
        </p:spPr>
        <p:txBody>
          <a:bodyPr/>
          <a:lstStyle/>
          <a:p>
            <a:pPr>
              <a:lnSpc>
                <a:spcPct val="115000"/>
              </a:lnSpc>
              <a:spcBef>
                <a:spcPts val="600"/>
              </a:spcBef>
              <a:defRPr/>
            </a:pPr>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25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45188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BCD21C1-7655-4D9D-85EB-580DAB94F014}" type="slidenum">
              <a:rPr lang="en-US" smtClean="0"/>
              <a:t>26</a:t>
            </a:fld>
            <a:endParaRPr lang="en-US" dirty="0"/>
          </a:p>
        </p:txBody>
      </p:sp>
    </p:spTree>
    <p:extLst>
      <p:ext uri="{BB962C8B-B14F-4D97-AF65-F5344CB8AC3E}">
        <p14:creationId xmlns:p14="http://schemas.microsoft.com/office/powerpoint/2010/main" val="826114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BCD21C1-7655-4D9D-85EB-580DAB94F014}" type="slidenum">
              <a:rPr lang="en-US" smtClean="0"/>
              <a:t>27</a:t>
            </a:fld>
            <a:endParaRPr lang="en-US" dirty="0"/>
          </a:p>
        </p:txBody>
      </p:sp>
    </p:spTree>
    <p:extLst>
      <p:ext uri="{BB962C8B-B14F-4D97-AF65-F5344CB8AC3E}">
        <p14:creationId xmlns:p14="http://schemas.microsoft.com/office/powerpoint/2010/main" val="2304483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28</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9159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006A7-BF26-4187-9095-950A2D1E153E}" type="slidenum">
              <a:rPr lang="en-US" smtClean="0"/>
              <a:t>29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40550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30</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6127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3</a:t>
            </a:fld>
            <a:endParaRPr lang="en-US"/>
          </a:p>
        </p:txBody>
      </p:sp>
    </p:spTree>
    <p:extLst>
      <p:ext uri="{BB962C8B-B14F-4D97-AF65-F5344CB8AC3E}">
        <p14:creationId xmlns:p14="http://schemas.microsoft.com/office/powerpoint/2010/main" val="1256792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a:xfrm>
            <a:off x="786289" y="4584192"/>
            <a:ext cx="5661660" cy="3689211"/>
          </a:xfrm>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31</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767679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BCD21C1-7655-4D9D-85EB-580DAB94F014}" type="slidenum">
              <a:rPr lang="en-US" smtClean="0"/>
              <a:t>32</a:t>
            </a:fld>
            <a:endParaRPr lang="en-US" dirty="0"/>
          </a:p>
        </p:txBody>
      </p:sp>
    </p:spTree>
    <p:extLst>
      <p:ext uri="{BB962C8B-B14F-4D97-AF65-F5344CB8AC3E}">
        <p14:creationId xmlns:p14="http://schemas.microsoft.com/office/powerpoint/2010/main" val="3085077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33</a:t>
            </a:fld>
            <a:endParaRPr lang="en-US"/>
          </a:p>
        </p:txBody>
      </p:sp>
    </p:spTree>
    <p:extLst>
      <p:ext uri="{BB962C8B-B14F-4D97-AF65-F5344CB8AC3E}">
        <p14:creationId xmlns:p14="http://schemas.microsoft.com/office/powerpoint/2010/main" val="2195815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34</a:t>
            </a:fld>
            <a:endParaRPr lang="en-US"/>
          </a:p>
        </p:txBody>
      </p:sp>
    </p:spTree>
    <p:extLst>
      <p:ext uri="{BB962C8B-B14F-4D97-AF65-F5344CB8AC3E}">
        <p14:creationId xmlns:p14="http://schemas.microsoft.com/office/powerpoint/2010/main" val="2045318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35</a:t>
            </a:fld>
            <a:endParaRPr lang="en-US"/>
          </a:p>
        </p:txBody>
      </p:sp>
    </p:spTree>
    <p:extLst>
      <p:ext uri="{BB962C8B-B14F-4D97-AF65-F5344CB8AC3E}">
        <p14:creationId xmlns:p14="http://schemas.microsoft.com/office/powerpoint/2010/main" val="564942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36</a:t>
            </a:fld>
            <a:endParaRPr lang="en-US"/>
          </a:p>
        </p:txBody>
      </p:sp>
    </p:spTree>
    <p:extLst>
      <p:ext uri="{BB962C8B-B14F-4D97-AF65-F5344CB8AC3E}">
        <p14:creationId xmlns:p14="http://schemas.microsoft.com/office/powerpoint/2010/main" val="2254950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solidFill>
                  <a:prstClr val="black"/>
                </a:solidFill>
              </a:rPr>
              <a:pPr/>
              <a:t>37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563654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solidFill>
                  <a:prstClr val="black"/>
                </a:solidFill>
              </a:rPr>
              <a:pPr/>
              <a:t>38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21401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solidFill>
                  <a:prstClr val="black"/>
                </a:solidFill>
              </a:rPr>
              <a:pPr/>
              <a:t>39</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476179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a:xfrm>
            <a:off x="707708" y="4509036"/>
            <a:ext cx="5661660" cy="5536838"/>
          </a:xfrm>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solidFill>
                  <a:prstClr val="black"/>
                </a:solidFill>
              </a:rPr>
              <a:pPr/>
              <a:t>40</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97119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0076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41</a:t>
            </a:fld>
            <a:endParaRPr lang="en-US"/>
          </a:p>
        </p:txBody>
      </p:sp>
    </p:spTree>
    <p:extLst>
      <p:ext uri="{BB962C8B-B14F-4D97-AF65-F5344CB8AC3E}">
        <p14:creationId xmlns:p14="http://schemas.microsoft.com/office/powerpoint/2010/main" val="3520849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solidFill>
                  <a:prstClr val="black"/>
                </a:solidFill>
              </a:rPr>
              <a:pPr/>
              <a:t>42</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751670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43</a:t>
            </a:fld>
            <a:endParaRPr lang="en-US"/>
          </a:p>
        </p:txBody>
      </p:sp>
    </p:spTree>
    <p:extLst>
      <p:ext uri="{BB962C8B-B14F-4D97-AF65-F5344CB8AC3E}">
        <p14:creationId xmlns:p14="http://schemas.microsoft.com/office/powerpoint/2010/main" val="11737479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3530" indent="-293665">
              <a:spcBef>
                <a:spcPct val="30000"/>
              </a:spcBef>
              <a:defRPr sz="1200">
                <a:solidFill>
                  <a:schemeClr val="tx1"/>
                </a:solidFill>
                <a:latin typeface="Calibri" panose="020F0502020204030204" pitchFamily="34" charset="0"/>
                <a:cs typeface="Arial" panose="020B0604020202020204" pitchFamily="34" charset="0"/>
              </a:defRPr>
            </a:lvl2pPr>
            <a:lvl3pPr marL="1174661" indent="-234932">
              <a:spcBef>
                <a:spcPct val="30000"/>
              </a:spcBef>
              <a:defRPr sz="1200">
                <a:solidFill>
                  <a:schemeClr val="tx1"/>
                </a:solidFill>
                <a:latin typeface="Calibri" panose="020F0502020204030204" pitchFamily="34" charset="0"/>
                <a:cs typeface="Arial" panose="020B0604020202020204" pitchFamily="34" charset="0"/>
              </a:defRPr>
            </a:lvl3pPr>
            <a:lvl4pPr marL="1644526" indent="-234932">
              <a:spcBef>
                <a:spcPct val="30000"/>
              </a:spcBef>
              <a:defRPr sz="1200">
                <a:solidFill>
                  <a:schemeClr val="tx1"/>
                </a:solidFill>
                <a:latin typeface="Calibri" panose="020F0502020204030204" pitchFamily="34" charset="0"/>
                <a:cs typeface="Arial" panose="020B0604020202020204" pitchFamily="34" charset="0"/>
              </a:defRPr>
            </a:lvl4pPr>
            <a:lvl5pPr marL="2114390" indent="-234932">
              <a:spcBef>
                <a:spcPct val="30000"/>
              </a:spcBef>
              <a:defRPr sz="1200">
                <a:solidFill>
                  <a:schemeClr val="tx1"/>
                </a:solidFill>
                <a:latin typeface="Calibri" panose="020F0502020204030204" pitchFamily="34" charset="0"/>
                <a:cs typeface="Arial" panose="020B0604020202020204" pitchFamily="34" charset="0"/>
              </a:defRPr>
            </a:lvl5pPr>
            <a:lvl6pPr marL="2584254"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54119"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23983"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93848"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1AB6E70D-E5B4-44C1-89DB-235A9702F953}" type="slidenum">
              <a:rPr lang="en-US" altLang="en-US" smtClean="0"/>
              <a:pPr>
                <a:spcBef>
                  <a:spcPct val="0"/>
                </a:spcBef>
              </a:pPr>
              <a:t>44</a:t>
            </a:fld>
            <a:endParaRPr lang="en-US" altLang="en-US" dirty="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xfrm>
            <a:off x="720931" y="4448851"/>
            <a:ext cx="5767449" cy="42162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68" tIns="46984" rIns="93968" bIns="46984"/>
          <a:lstStyle/>
          <a:p>
            <a:pPr eaLnBrk="1" hangingPunct="1">
              <a:spcBef>
                <a:spcPct val="0"/>
              </a:spcBef>
              <a:defRPr/>
            </a:pPr>
            <a:endParaRPr lang="en-US" altLang="en-US" dirty="0"/>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3277112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pPr>
            <a:endParaRPr lang="en-US" alt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3530" indent="-293665">
              <a:spcBef>
                <a:spcPct val="30000"/>
              </a:spcBef>
              <a:defRPr sz="1200">
                <a:solidFill>
                  <a:schemeClr val="tx1"/>
                </a:solidFill>
                <a:latin typeface="Calibri" panose="020F0502020204030204" pitchFamily="34" charset="0"/>
                <a:cs typeface="Arial" panose="020B0604020202020204" pitchFamily="34" charset="0"/>
              </a:defRPr>
            </a:lvl2pPr>
            <a:lvl3pPr marL="1174661" indent="-234932">
              <a:spcBef>
                <a:spcPct val="30000"/>
              </a:spcBef>
              <a:defRPr sz="1200">
                <a:solidFill>
                  <a:schemeClr val="tx1"/>
                </a:solidFill>
                <a:latin typeface="Calibri" panose="020F0502020204030204" pitchFamily="34" charset="0"/>
                <a:cs typeface="Arial" panose="020B0604020202020204" pitchFamily="34" charset="0"/>
              </a:defRPr>
            </a:lvl3pPr>
            <a:lvl4pPr marL="1644526" indent="-234932">
              <a:spcBef>
                <a:spcPct val="30000"/>
              </a:spcBef>
              <a:defRPr sz="1200">
                <a:solidFill>
                  <a:schemeClr val="tx1"/>
                </a:solidFill>
                <a:latin typeface="Calibri" panose="020F0502020204030204" pitchFamily="34" charset="0"/>
                <a:cs typeface="Arial" panose="020B0604020202020204" pitchFamily="34" charset="0"/>
              </a:defRPr>
            </a:lvl4pPr>
            <a:lvl5pPr marL="2114390" indent="-234932">
              <a:spcBef>
                <a:spcPct val="30000"/>
              </a:spcBef>
              <a:defRPr sz="1200">
                <a:solidFill>
                  <a:schemeClr val="tx1"/>
                </a:solidFill>
                <a:latin typeface="Calibri" panose="020F0502020204030204" pitchFamily="34" charset="0"/>
                <a:cs typeface="Arial" panose="020B0604020202020204" pitchFamily="34" charset="0"/>
              </a:defRPr>
            </a:lvl5pPr>
            <a:lvl6pPr marL="2584254"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54119"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23983"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93848"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E6592A6C-93AA-4810-9DD7-38432CAA59A7}" type="slidenum">
              <a:rPr lang="en-US" altLang="en-US" smtClean="0"/>
              <a:pPr>
                <a:spcBef>
                  <a:spcPct val="0"/>
                </a:spcBef>
              </a:pPr>
              <a:t>45</a:t>
            </a:fld>
            <a:endParaRPr lang="en-US" altLang="en-US" dirty="0"/>
          </a:p>
        </p:txBody>
      </p:sp>
      <p:sp>
        <p:nvSpPr>
          <p:cNvPr id="5" name="Date Placeholder 4"/>
          <p:cNvSpPr>
            <a:spLocks noGrp="1"/>
          </p:cNvSpPr>
          <p:nvPr>
            <p:ph type="dt" sz="quarter" idx="1"/>
          </p:nvPr>
        </p:nvSpPr>
        <p:spPr/>
        <p:txBody>
          <a:bodyPr/>
          <a:lstStyle/>
          <a:p>
            <a:pPr>
              <a:defRPr/>
            </a:pPr>
            <a:r>
              <a:rPr lang="en-US" dirty="0"/>
              <a:t>1/25/15</a:t>
            </a: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6762615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endParaRPr lang="en-US" altLang="en-US" dirty="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3530" indent="-293665">
              <a:spcBef>
                <a:spcPct val="30000"/>
              </a:spcBef>
              <a:defRPr sz="1200">
                <a:solidFill>
                  <a:schemeClr val="tx1"/>
                </a:solidFill>
                <a:latin typeface="Calibri" panose="020F0502020204030204" pitchFamily="34" charset="0"/>
                <a:cs typeface="Arial" panose="020B0604020202020204" pitchFamily="34" charset="0"/>
              </a:defRPr>
            </a:lvl2pPr>
            <a:lvl3pPr marL="1174661" indent="-234932">
              <a:spcBef>
                <a:spcPct val="30000"/>
              </a:spcBef>
              <a:defRPr sz="1200">
                <a:solidFill>
                  <a:schemeClr val="tx1"/>
                </a:solidFill>
                <a:latin typeface="Calibri" panose="020F0502020204030204" pitchFamily="34" charset="0"/>
                <a:cs typeface="Arial" panose="020B0604020202020204" pitchFamily="34" charset="0"/>
              </a:defRPr>
            </a:lvl3pPr>
            <a:lvl4pPr marL="1644526" indent="-234932">
              <a:spcBef>
                <a:spcPct val="30000"/>
              </a:spcBef>
              <a:defRPr sz="1200">
                <a:solidFill>
                  <a:schemeClr val="tx1"/>
                </a:solidFill>
                <a:latin typeface="Calibri" panose="020F0502020204030204" pitchFamily="34" charset="0"/>
                <a:cs typeface="Arial" panose="020B0604020202020204" pitchFamily="34" charset="0"/>
              </a:defRPr>
            </a:lvl4pPr>
            <a:lvl5pPr marL="2114390" indent="-234932">
              <a:spcBef>
                <a:spcPct val="30000"/>
              </a:spcBef>
              <a:defRPr sz="1200">
                <a:solidFill>
                  <a:schemeClr val="tx1"/>
                </a:solidFill>
                <a:latin typeface="Calibri" panose="020F0502020204030204" pitchFamily="34" charset="0"/>
                <a:cs typeface="Arial" panose="020B0604020202020204" pitchFamily="34" charset="0"/>
              </a:defRPr>
            </a:lvl5pPr>
            <a:lvl6pPr marL="2584254"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54119"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23983"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93848"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9B093991-EFD1-4A39-BE92-731B7A38E57D}" type="slidenum">
              <a:rPr lang="en-US" altLang="en-US" smtClean="0"/>
              <a:pPr>
                <a:spcBef>
                  <a:spcPct val="0"/>
                </a:spcBef>
              </a:pPr>
              <a:t>46</a:t>
            </a:fld>
            <a:endParaRPr lang="en-US" altLang="en-US" dirty="0"/>
          </a:p>
        </p:txBody>
      </p:sp>
      <p:sp>
        <p:nvSpPr>
          <p:cNvPr id="5" name="Date Placeholder 4"/>
          <p:cNvSpPr>
            <a:spLocks noGrp="1"/>
          </p:cNvSpPr>
          <p:nvPr>
            <p:ph type="dt" sz="quarter" idx="1"/>
          </p:nvPr>
        </p:nvSpPr>
        <p:spPr/>
        <p:txBody>
          <a:bodyPr/>
          <a:lstStyle/>
          <a:p>
            <a:pPr>
              <a:defRPr/>
            </a:pPr>
            <a:r>
              <a:rPr lang="en-US" dirty="0"/>
              <a:t>1/25/15</a:t>
            </a: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599481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3530" indent="-293665">
              <a:defRPr sz="1200">
                <a:solidFill>
                  <a:schemeClr val="tx2"/>
                </a:solidFill>
                <a:latin typeface="Arial" panose="020B0604020202020204" pitchFamily="34" charset="0"/>
                <a:cs typeface="Arial" panose="020B0604020202020204" pitchFamily="34" charset="0"/>
              </a:defRPr>
            </a:lvl2pPr>
            <a:lvl3pPr marL="1174661" indent="-234932">
              <a:defRPr sz="1200">
                <a:solidFill>
                  <a:schemeClr val="tx2"/>
                </a:solidFill>
                <a:latin typeface="Arial" panose="020B0604020202020204" pitchFamily="34" charset="0"/>
                <a:cs typeface="Arial" panose="020B0604020202020204" pitchFamily="34" charset="0"/>
              </a:defRPr>
            </a:lvl3pPr>
            <a:lvl4pPr marL="1644526" indent="-234932">
              <a:defRPr sz="1200">
                <a:solidFill>
                  <a:schemeClr val="tx2"/>
                </a:solidFill>
                <a:latin typeface="Arial" panose="020B0604020202020204" pitchFamily="34" charset="0"/>
                <a:cs typeface="Arial" panose="020B0604020202020204" pitchFamily="34" charset="0"/>
              </a:defRPr>
            </a:lvl4pPr>
            <a:lvl5pPr marL="2114390" indent="-234932">
              <a:defRPr sz="1200">
                <a:solidFill>
                  <a:schemeClr val="tx2"/>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43929849-FB50-41AA-8CC0-55A15C0021C5}" type="slidenum">
              <a:rPr lang="en-US" altLang="en-US" smtClean="0">
                <a:solidFill>
                  <a:schemeClr val="tx1"/>
                </a:solidFill>
                <a:latin typeface="Calibri" panose="020F0502020204030204" pitchFamily="34" charset="0"/>
              </a:rPr>
              <a:pPr/>
              <a:t>47</a:t>
            </a:fld>
            <a:endParaRPr lang="en-US" altLang="en-US" dirty="0">
              <a:solidFill>
                <a:schemeClr val="tx1"/>
              </a:solidFill>
              <a:latin typeface="Calibri" panose="020F0502020204030204" pitchFamily="34" charset="0"/>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791911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3530" indent="-293665">
              <a:defRPr sz="1200">
                <a:solidFill>
                  <a:schemeClr val="tx2"/>
                </a:solidFill>
                <a:latin typeface="Arial" panose="020B0604020202020204" pitchFamily="34" charset="0"/>
                <a:cs typeface="Arial" panose="020B0604020202020204" pitchFamily="34" charset="0"/>
              </a:defRPr>
            </a:lvl2pPr>
            <a:lvl3pPr marL="1174661" indent="-234932">
              <a:defRPr sz="1200">
                <a:solidFill>
                  <a:schemeClr val="tx2"/>
                </a:solidFill>
                <a:latin typeface="Arial" panose="020B0604020202020204" pitchFamily="34" charset="0"/>
                <a:cs typeface="Arial" panose="020B0604020202020204" pitchFamily="34" charset="0"/>
              </a:defRPr>
            </a:lvl3pPr>
            <a:lvl4pPr marL="1644526" indent="-234932">
              <a:defRPr sz="1200">
                <a:solidFill>
                  <a:schemeClr val="tx2"/>
                </a:solidFill>
                <a:latin typeface="Arial" panose="020B0604020202020204" pitchFamily="34" charset="0"/>
                <a:cs typeface="Arial" panose="020B0604020202020204" pitchFamily="34" charset="0"/>
              </a:defRPr>
            </a:lvl4pPr>
            <a:lvl5pPr marL="2114390" indent="-234932">
              <a:defRPr sz="1200">
                <a:solidFill>
                  <a:schemeClr val="tx2"/>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8D39FDFE-4552-4297-8F0B-8086E2D9068D}" type="slidenum">
              <a:rPr lang="en-US" altLang="en-US" smtClean="0">
                <a:solidFill>
                  <a:schemeClr val="tx1"/>
                </a:solidFill>
                <a:latin typeface="Calibri" panose="020F0502020204030204" pitchFamily="34" charset="0"/>
              </a:rPr>
              <a:pPr/>
              <a:t>48</a:t>
            </a:fld>
            <a:endParaRPr lang="en-US" altLang="en-US" dirty="0">
              <a:solidFill>
                <a:schemeClr val="tx1"/>
              </a:solidFill>
              <a:latin typeface="Calibri" panose="020F0502020204030204" pitchFamily="34" charset="0"/>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567795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spcBef>
                <a:spcPct val="0"/>
              </a:spcBef>
            </a:pPr>
            <a:endParaRPr lang="en-US" altLang="en-US" dirty="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3530" indent="-293665">
              <a:defRPr sz="1200">
                <a:solidFill>
                  <a:schemeClr val="tx2"/>
                </a:solidFill>
                <a:latin typeface="Arial" panose="020B0604020202020204" pitchFamily="34" charset="0"/>
                <a:cs typeface="Arial" panose="020B0604020202020204" pitchFamily="34" charset="0"/>
              </a:defRPr>
            </a:lvl2pPr>
            <a:lvl3pPr marL="1174661" indent="-234932">
              <a:defRPr sz="1200">
                <a:solidFill>
                  <a:schemeClr val="tx2"/>
                </a:solidFill>
                <a:latin typeface="Arial" panose="020B0604020202020204" pitchFamily="34" charset="0"/>
                <a:cs typeface="Arial" panose="020B0604020202020204" pitchFamily="34" charset="0"/>
              </a:defRPr>
            </a:lvl3pPr>
            <a:lvl4pPr marL="1644526" indent="-234932">
              <a:defRPr sz="1200">
                <a:solidFill>
                  <a:schemeClr val="tx2"/>
                </a:solidFill>
                <a:latin typeface="Arial" panose="020B0604020202020204" pitchFamily="34" charset="0"/>
                <a:cs typeface="Arial" panose="020B0604020202020204" pitchFamily="34" charset="0"/>
              </a:defRPr>
            </a:lvl4pPr>
            <a:lvl5pPr marL="2114390" indent="-234932">
              <a:defRPr sz="1200">
                <a:solidFill>
                  <a:schemeClr val="tx2"/>
                </a:solidFill>
                <a:latin typeface="Arial" panose="020B0604020202020204" pitchFamily="34" charset="0"/>
                <a:cs typeface="Arial" panose="020B0604020202020204" pitchFamily="34" charset="0"/>
              </a:defRPr>
            </a:lvl5pPr>
            <a:lvl6pPr marL="2584254"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54119"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23983"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993848" indent="-234932"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8D39FDFE-4552-4297-8F0B-8086E2D9068D}" type="slidenum">
              <a:rPr lang="en-US" altLang="en-US" smtClean="0">
                <a:solidFill>
                  <a:prstClr val="black"/>
                </a:solidFill>
                <a:latin typeface="Calibri" panose="020F0502020204030204" pitchFamily="34" charset="0"/>
              </a:rPr>
              <a:pPr/>
              <a:t>49</a:t>
            </a:fld>
            <a:endParaRPr lang="en-US" altLang="en-US" dirty="0">
              <a:solidFill>
                <a:prstClr val="black"/>
              </a:solidFill>
              <a:latin typeface="Calibri" panose="020F0502020204030204" pitchFamily="34" charset="0"/>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064637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85000"/>
              </a:lnSpc>
              <a:spcBef>
                <a:spcPts val="1800"/>
              </a:spcBef>
              <a:spcAft>
                <a:spcPts val="0"/>
              </a:spcAft>
              <a:buClr>
                <a:srgbClr val="F35B2D"/>
              </a:buClr>
              <a:buSzPct val="80000"/>
              <a:buFont typeface="Wingdings" panose="05000000000000000000" pitchFamily="2" charset="2"/>
              <a:buNone/>
              <a:tabLst/>
              <a:defRPr/>
            </a:pPr>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50</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16105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948287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51</a:t>
            </a:fld>
            <a:endParaRPr lang="en-US"/>
          </a:p>
        </p:txBody>
      </p:sp>
    </p:spTree>
    <p:extLst>
      <p:ext uri="{BB962C8B-B14F-4D97-AF65-F5344CB8AC3E}">
        <p14:creationId xmlns:p14="http://schemas.microsoft.com/office/powerpoint/2010/main" val="634669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52</a:t>
            </a:fld>
            <a:endParaRPr lang="en-US"/>
          </a:p>
        </p:txBody>
      </p:sp>
    </p:spTree>
    <p:extLst>
      <p:ext uri="{BB962C8B-B14F-4D97-AF65-F5344CB8AC3E}">
        <p14:creationId xmlns:p14="http://schemas.microsoft.com/office/powerpoint/2010/main" val="21494768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53</a:t>
            </a:fld>
            <a:endParaRPr lang="en-US"/>
          </a:p>
        </p:txBody>
      </p:sp>
    </p:spTree>
    <p:extLst>
      <p:ext uri="{BB962C8B-B14F-4D97-AF65-F5344CB8AC3E}">
        <p14:creationId xmlns:p14="http://schemas.microsoft.com/office/powerpoint/2010/main" val="32140834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pPr marL="628650" lvl="1" indent="-171450">
              <a:lnSpc>
                <a:spcPct val="135000"/>
              </a:lnSpc>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54</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2263636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pPr lvl="2">
              <a:lnSpc>
                <a:spcPct val="135000"/>
              </a:lnSpc>
              <a:defRPr/>
            </a:pPr>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55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364756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56</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303585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pPr marL="0" lvl="1" indent="0">
              <a:lnSpc>
                <a:spcPct val="75000"/>
              </a:lnSpc>
              <a:spcBef>
                <a:spcPts val="1800"/>
              </a:spcBef>
              <a:buClr>
                <a:schemeClr val="accent2"/>
              </a:buClr>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57</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5093847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58</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325381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59</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445564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14BB80-9B9C-4921-857A-03CE707AA442}" type="slidenum">
              <a:rPr lang="en-US" smtClean="0"/>
              <a:t>60</a:t>
            </a:fld>
            <a:endParaRPr lang="en-US"/>
          </a:p>
        </p:txBody>
      </p:sp>
    </p:spTree>
    <p:extLst>
      <p:ext uri="{BB962C8B-B14F-4D97-AF65-F5344CB8AC3E}">
        <p14:creationId xmlns:p14="http://schemas.microsoft.com/office/powerpoint/2010/main" val="43737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6</a:t>
            </a:fld>
            <a:endParaRPr lang="en-US"/>
          </a:p>
        </p:txBody>
      </p:sp>
    </p:spTree>
    <p:extLst>
      <p:ext uri="{BB962C8B-B14F-4D97-AF65-F5344CB8AC3E}">
        <p14:creationId xmlns:p14="http://schemas.microsoft.com/office/powerpoint/2010/main" val="24292407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61</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4042996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62</a:t>
            </a:fld>
            <a:endParaRPr lang="en-US"/>
          </a:p>
        </p:txBody>
      </p:sp>
    </p:spTree>
    <p:extLst>
      <p:ext uri="{BB962C8B-B14F-4D97-AF65-F5344CB8AC3E}">
        <p14:creationId xmlns:p14="http://schemas.microsoft.com/office/powerpoint/2010/main" val="904072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BCD21C1-7655-4D9D-85EB-580DAB94F014}" type="slidenum">
              <a:rPr lang="en-US" smtClean="0"/>
              <a:t>63</a:t>
            </a:fld>
            <a:endParaRPr lang="en-US" dirty="0"/>
          </a:p>
        </p:txBody>
      </p:sp>
    </p:spTree>
    <p:extLst>
      <p:ext uri="{BB962C8B-B14F-4D97-AF65-F5344CB8AC3E}">
        <p14:creationId xmlns:p14="http://schemas.microsoft.com/office/powerpoint/2010/main" val="12940782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64</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0745425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5000"/>
              </a:lnSpc>
              <a:buNone/>
            </a:pPr>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65</a:t>
            </a:fld>
            <a:endParaRPr lang="en-US"/>
          </a:p>
        </p:txBody>
      </p:sp>
    </p:spTree>
    <p:extLst>
      <p:ext uri="{BB962C8B-B14F-4D97-AF65-F5344CB8AC3E}">
        <p14:creationId xmlns:p14="http://schemas.microsoft.com/office/powerpoint/2010/main" val="25897649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pPr marL="0" lvl="1"/>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66</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9932730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67</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2733703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90625"/>
            <a:ext cx="5713412" cy="3214688"/>
          </a:xfrm>
        </p:spPr>
      </p:sp>
      <p:sp>
        <p:nvSpPr>
          <p:cNvPr id="3" name="Notes Placeholder 2"/>
          <p:cNvSpPr>
            <a:spLocks noGrp="1"/>
          </p:cNvSpPr>
          <p:nvPr>
            <p:ph type="body" idx="1"/>
          </p:nvPr>
        </p:nvSpPr>
        <p:spPr/>
        <p:txBody>
          <a:bodyPr/>
          <a:lstStyle/>
          <a:p>
            <a:pPr>
              <a:lnSpc>
                <a:spcPct val="75000"/>
              </a:lnSpc>
            </a:pPr>
            <a:endParaRPr lang="en-US" dirty="0"/>
          </a:p>
        </p:txBody>
      </p:sp>
      <p:sp>
        <p:nvSpPr>
          <p:cNvPr id="4" name="Slide Number Placeholder 3"/>
          <p:cNvSpPr>
            <a:spLocks noGrp="1"/>
          </p:cNvSpPr>
          <p:nvPr>
            <p:ph type="sldNum" sz="quarter" idx="10"/>
          </p:nvPr>
        </p:nvSpPr>
        <p:spPr/>
        <p:txBody>
          <a:bodyPr/>
          <a:lstStyle/>
          <a:p>
            <a:fld id="{EBCD21C1-7655-4D9D-85EB-580DAB94F014}" type="slidenum">
              <a:rPr lang="en-US" smtClean="0"/>
              <a:t>68</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1075921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69</a:t>
            </a:fld>
            <a:endParaRPr lang="en-US"/>
          </a:p>
        </p:txBody>
      </p:sp>
    </p:spTree>
    <p:extLst>
      <p:ext uri="{BB962C8B-B14F-4D97-AF65-F5344CB8AC3E}">
        <p14:creationId xmlns:p14="http://schemas.microsoft.com/office/powerpoint/2010/main" val="25466434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DC0DA47-0B0D-42CB-95B4-4225749C0A05}"/>
              </a:ext>
            </a:extLst>
          </p:cNvPr>
          <p:cNvSpPr>
            <a:spLocks noGrp="1"/>
          </p:cNvSpPr>
          <p:nvPr>
            <p:ph type="body" idx="1"/>
          </p:nvPr>
        </p:nvSpPr>
        <p:spPr>
          <a:xfrm>
            <a:off x="795390" y="3644740"/>
            <a:ext cx="5661660" cy="3689211"/>
          </a:xfrm>
        </p:spPr>
        <p:txBody>
          <a:bodyPr/>
          <a:lstStyle/>
          <a:p>
            <a:endParaRPr lang="en-US" dirty="0"/>
          </a:p>
        </p:txBody>
      </p:sp>
    </p:spTree>
    <p:extLst>
      <p:ext uri="{BB962C8B-B14F-4D97-AF65-F5344CB8AC3E}">
        <p14:creationId xmlns:p14="http://schemas.microsoft.com/office/powerpoint/2010/main" val="328957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720931" y="4450477"/>
            <a:ext cx="5767449" cy="4606634"/>
          </a:xfrm>
        </p:spPr>
        <p:txBody>
          <a:bodyPr rtlCol="0"/>
          <a:lstStyle/>
          <a:p>
            <a:pPr eaLnBrk="1" hangingPunct="1">
              <a:spcBef>
                <a:spcPct val="0"/>
              </a:spcBef>
              <a:defRPr/>
            </a:pP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3530" indent="-293665">
              <a:spcBef>
                <a:spcPct val="30000"/>
              </a:spcBef>
              <a:defRPr sz="1200">
                <a:solidFill>
                  <a:schemeClr val="tx1"/>
                </a:solidFill>
                <a:latin typeface="Calibri" panose="020F0502020204030204" pitchFamily="34" charset="0"/>
                <a:cs typeface="Arial" panose="020B0604020202020204" pitchFamily="34" charset="0"/>
              </a:defRPr>
            </a:lvl2pPr>
            <a:lvl3pPr marL="1174661" indent="-234932">
              <a:spcBef>
                <a:spcPct val="30000"/>
              </a:spcBef>
              <a:defRPr sz="1200">
                <a:solidFill>
                  <a:schemeClr val="tx1"/>
                </a:solidFill>
                <a:latin typeface="Calibri" panose="020F0502020204030204" pitchFamily="34" charset="0"/>
                <a:cs typeface="Arial" panose="020B0604020202020204" pitchFamily="34" charset="0"/>
              </a:defRPr>
            </a:lvl3pPr>
            <a:lvl4pPr marL="1644526" indent="-234932">
              <a:spcBef>
                <a:spcPct val="30000"/>
              </a:spcBef>
              <a:defRPr sz="1200">
                <a:solidFill>
                  <a:schemeClr val="tx1"/>
                </a:solidFill>
                <a:latin typeface="Calibri" panose="020F0502020204030204" pitchFamily="34" charset="0"/>
                <a:cs typeface="Arial" panose="020B0604020202020204" pitchFamily="34" charset="0"/>
              </a:defRPr>
            </a:lvl4pPr>
            <a:lvl5pPr marL="2114390" indent="-234932">
              <a:spcBef>
                <a:spcPct val="30000"/>
              </a:spcBef>
              <a:defRPr sz="1200">
                <a:solidFill>
                  <a:schemeClr val="tx1"/>
                </a:solidFill>
                <a:latin typeface="Calibri" panose="020F0502020204030204" pitchFamily="34" charset="0"/>
                <a:cs typeface="Arial" panose="020B0604020202020204" pitchFamily="34" charset="0"/>
              </a:defRPr>
            </a:lvl5pPr>
            <a:lvl6pPr marL="2584254"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54119"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23983"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93848"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2BA81282-C56B-4BAC-B64D-4036061B701E}" type="slidenum">
              <a:rPr lang="en-US" altLang="en-US" smtClean="0"/>
              <a:pPr>
                <a:spcBef>
                  <a:spcPct val="0"/>
                </a:spcBef>
              </a:pPr>
              <a:t>8</a:t>
            </a:fld>
            <a:endParaRPr lang="en-US" altLang="en-US" dirty="0"/>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324600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B2BAB9-B8BB-4E5C-8914-85B8215AADE0}"/>
              </a:ext>
            </a:extLst>
          </p:cNvPr>
          <p:cNvSpPr>
            <a:spLocks noGrp="1"/>
          </p:cNvSpPr>
          <p:nvPr>
            <p:ph type="body" idx="1"/>
          </p:nvPr>
        </p:nvSpPr>
        <p:spPr>
          <a:xfrm>
            <a:off x="807916" y="4521562"/>
            <a:ext cx="5661660" cy="3689211"/>
          </a:xfrm>
        </p:spPr>
        <p:txBody>
          <a:bodyPr/>
          <a:lstStyle/>
          <a:p>
            <a:endParaRPr lang="en-US" dirty="0"/>
          </a:p>
        </p:txBody>
      </p:sp>
    </p:spTree>
    <p:extLst>
      <p:ext uri="{BB962C8B-B14F-4D97-AF65-F5344CB8AC3E}">
        <p14:creationId xmlns:p14="http://schemas.microsoft.com/office/powerpoint/2010/main" val="613766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3B8225F-D325-483F-9441-E1554FB5BC5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89623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7726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0577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75</a:t>
            </a:fld>
            <a:endParaRPr lang="en-US"/>
          </a:p>
        </p:txBody>
      </p:sp>
    </p:spTree>
    <p:extLst>
      <p:ext uri="{BB962C8B-B14F-4D97-AF65-F5344CB8AC3E}">
        <p14:creationId xmlns:p14="http://schemas.microsoft.com/office/powerpoint/2010/main" val="14882166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78010" indent="-299234">
              <a:defRPr sz="1200">
                <a:solidFill>
                  <a:schemeClr val="tx2"/>
                </a:solidFill>
                <a:latin typeface="Arial" panose="020B0604020202020204" pitchFamily="34" charset="0"/>
                <a:cs typeface="Arial" panose="020B0604020202020204" pitchFamily="34" charset="0"/>
              </a:defRPr>
            </a:lvl2pPr>
            <a:lvl3pPr marL="1196938" indent="-239387">
              <a:defRPr sz="1200">
                <a:solidFill>
                  <a:schemeClr val="tx2"/>
                </a:solidFill>
                <a:latin typeface="Arial" panose="020B0604020202020204" pitchFamily="34" charset="0"/>
                <a:cs typeface="Arial" panose="020B0604020202020204" pitchFamily="34" charset="0"/>
              </a:defRPr>
            </a:lvl3pPr>
            <a:lvl4pPr marL="1675714" indent="-239387">
              <a:defRPr sz="1200">
                <a:solidFill>
                  <a:schemeClr val="tx2"/>
                </a:solidFill>
                <a:latin typeface="Arial" panose="020B0604020202020204" pitchFamily="34" charset="0"/>
                <a:cs typeface="Arial" panose="020B0604020202020204" pitchFamily="34" charset="0"/>
              </a:defRPr>
            </a:lvl4pPr>
            <a:lvl5pPr marL="2154489" indent="-239387">
              <a:defRPr sz="1200">
                <a:solidFill>
                  <a:schemeClr val="tx2"/>
                </a:solidFill>
                <a:latin typeface="Arial" panose="020B0604020202020204" pitchFamily="34" charset="0"/>
                <a:cs typeface="Arial" panose="020B0604020202020204" pitchFamily="34" charset="0"/>
              </a:defRPr>
            </a:lvl5pPr>
            <a:lvl6pPr marL="2633263" indent="-23938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112039" indent="-23938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90814" indent="-23938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69589" indent="-239387"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65E80535-7E90-41B2-8E10-52DB49E3C909}" type="slidenum">
              <a:rPr lang="en-US" altLang="en-US" smtClean="0">
                <a:solidFill>
                  <a:schemeClr val="tx1"/>
                </a:solidFill>
                <a:latin typeface="Calibri" panose="020F0502020204030204" pitchFamily="34" charset="0"/>
              </a:rPr>
              <a:pPr/>
              <a:t>77</a:t>
            </a:fld>
            <a:endParaRPr lang="en-US" altLang="en-US">
              <a:solidFill>
                <a:schemeClr val="tx1"/>
              </a:solidFill>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r>
              <a:rPr lang="en-US" dirty="0"/>
              <a:t>1/25/15</a:t>
            </a:r>
          </a:p>
        </p:txBody>
      </p:sp>
    </p:spTree>
    <p:extLst>
      <p:ext uri="{BB962C8B-B14F-4D97-AF65-F5344CB8AC3E}">
        <p14:creationId xmlns:p14="http://schemas.microsoft.com/office/powerpoint/2010/main" val="315952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p:txBody>
          <a:bodyPr rtlCol="0"/>
          <a:lstStyle/>
          <a:p>
            <a:pPr eaLnBrk="1" hangingPunct="1">
              <a:spcBef>
                <a:spcPct val="0"/>
              </a:spcBef>
              <a:defRPr/>
            </a:pP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3530" indent="-293665">
              <a:spcBef>
                <a:spcPct val="30000"/>
              </a:spcBef>
              <a:defRPr sz="1200">
                <a:solidFill>
                  <a:schemeClr val="tx1"/>
                </a:solidFill>
                <a:latin typeface="Calibri" panose="020F0502020204030204" pitchFamily="34" charset="0"/>
                <a:cs typeface="Arial" panose="020B0604020202020204" pitchFamily="34" charset="0"/>
              </a:defRPr>
            </a:lvl2pPr>
            <a:lvl3pPr marL="1174661" indent="-234932">
              <a:spcBef>
                <a:spcPct val="30000"/>
              </a:spcBef>
              <a:defRPr sz="1200">
                <a:solidFill>
                  <a:schemeClr val="tx1"/>
                </a:solidFill>
                <a:latin typeface="Calibri" panose="020F0502020204030204" pitchFamily="34" charset="0"/>
                <a:cs typeface="Arial" panose="020B0604020202020204" pitchFamily="34" charset="0"/>
              </a:defRPr>
            </a:lvl3pPr>
            <a:lvl4pPr marL="1644526" indent="-234932">
              <a:spcBef>
                <a:spcPct val="30000"/>
              </a:spcBef>
              <a:defRPr sz="1200">
                <a:solidFill>
                  <a:schemeClr val="tx1"/>
                </a:solidFill>
                <a:latin typeface="Calibri" panose="020F0502020204030204" pitchFamily="34" charset="0"/>
                <a:cs typeface="Arial" panose="020B0604020202020204" pitchFamily="34" charset="0"/>
              </a:defRPr>
            </a:lvl4pPr>
            <a:lvl5pPr marL="2114390" indent="-234932">
              <a:spcBef>
                <a:spcPct val="30000"/>
              </a:spcBef>
              <a:defRPr sz="1200">
                <a:solidFill>
                  <a:schemeClr val="tx1"/>
                </a:solidFill>
                <a:latin typeface="Calibri" panose="020F0502020204030204" pitchFamily="34" charset="0"/>
                <a:cs typeface="Arial" panose="020B0604020202020204" pitchFamily="34" charset="0"/>
              </a:defRPr>
            </a:lvl5pPr>
            <a:lvl6pPr marL="2584254"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54119"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23983"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93848"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E6488A3F-4C63-4406-B222-6A76AD2A15F5}" type="slidenum">
              <a:rPr lang="en-US" altLang="en-US" smtClean="0"/>
              <a:pPr>
                <a:spcBef>
                  <a:spcPct val="0"/>
                </a:spcBef>
              </a:pPr>
              <a:t>9</a:t>
            </a:fld>
            <a:endParaRPr lang="en-US" altLang="en-US" dirty="0"/>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37957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10</a:t>
            </a:fld>
            <a:endParaRPr lang="en-US"/>
          </a:p>
        </p:txBody>
      </p:sp>
    </p:spTree>
    <p:extLst>
      <p:ext uri="{BB962C8B-B14F-4D97-AF65-F5344CB8AC3E}">
        <p14:creationId xmlns:p14="http://schemas.microsoft.com/office/powerpoint/2010/main" val="2153139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2.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dirty="0"/>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Question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xmlns=""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xmlns=""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Gratitude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dirty="0"/>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xmlns=""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xmlns=""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xmlns=""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xmlns=""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xmlns=""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xmlns="" val="tx"/>
                      </a:ext>
                    </a:extLst>
                  </a:hlinkClick>
                </a:rPr>
                <a:t>Information Session: 508 Compliance Overview</a:t>
              </a:r>
              <a:r>
                <a:rPr lang="en-US" sz="1200" b="0" dirty="0">
                  <a:effectLst/>
                  <a:latin typeface="+mj-lt"/>
                  <a:ea typeface="Calibri" panose="020F0502020204030204" pitchFamily="34" charset="0"/>
                  <a:cs typeface="Times New Roman" panose="02020603050405020304" pitchFamily="18" charset="0"/>
                </a:rPr>
                <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xmlns=""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xmlns=""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xmlns=""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xmlns=""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xmlns=""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xmlns=""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xmlns=""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xmlns=""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xmlns=""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xmlns=""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xmlns=""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xmlns=""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xmlns=""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xmlns=""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xmlns=""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xmlns=""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xmlns=""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xmlns=""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xmlns=""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xmlns=""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xmlns=""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xmlns=""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xmlns=""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r>
                <a:rPr lang="en-US" sz="1400" b="0" dirty="0"/>
                <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r>
                <a:rPr lang="en-US" sz="1400" b="0" dirty="0"/>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xmlns=""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xmlns=""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dirty="0"/>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lvl="3"/>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94882"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2077962"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532396"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8315476"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xmlns=""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4086790"/>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xmlns=""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dirty="0"/>
              <a:t>Type quote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xmlns=""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xmlns=""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dirty="0"/>
              <a:t>FirstName </a:t>
            </a:r>
            <a:r>
              <a:rPr lang="en-US" dirty="0" err="1"/>
              <a:t>LastName</a:t>
            </a:r>
            <a:endParaRPr lang="en-US" dirty="0"/>
          </a:p>
          <a:p>
            <a:pPr lvl="1"/>
            <a:r>
              <a:rPr lang="en-US" dirty="0"/>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xmlns=""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xmlns=""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a:p>
        </p:txBody>
      </p:sp>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xmlns=""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xmlns=""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xmlns=""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xmlns=""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gi-bin/text-idx?node=2:1.1.2.2.1#se2.1.200_130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ecfr.gov/cgi-bin/text-idx?node=2:1.1.2.2.1#se2.1.200_1320" TargetMode="External"/><Relationship Id="rId4" Type="http://schemas.openxmlformats.org/officeDocument/2006/relationships/hyperlink" Target="https://www.ecfr.gov/cgi-bin/text-idx?node=2:1.1.2.2.1#se2.1.200_1331"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cfr.io/Title-20/se20.4.678_160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ecfr.gov/cgi-bin/retrieveECFR?gp=&amp;SID=a834f7c1c6606e4a9544754cdb2f2394&amp;mc=true&amp;n=pt2.1.200&amp;r=PART&amp;ty=HTML#sg2.1.200_1316.sg3" TargetMode="External"/><Relationship Id="rId4" Type="http://schemas.openxmlformats.org/officeDocument/2006/relationships/hyperlink" Target="https://www.ecfr.gov/cgi-bin/retrieveECFR?gp=&amp;SID=a834f7c1c6606e4a9544754cdb2f2394&amp;mc=true&amp;n=pt2.1.200&amp;r=PART&amp;ty=HTML#se2.1.200_131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ecfr.gov/cgi-bin/retrieveECFR?gp=&amp;SID=a834f7c1c6606e4a9544754cdb2f2394&amp;mc=true&amp;n=pt2.1.200&amp;r=PART&amp;ty=HTML#se2.1.200_1323" TargetMode="External"/><Relationship Id="rId4" Type="http://schemas.openxmlformats.org/officeDocument/2006/relationships/hyperlink" Target="https://ecfr.io/Title-20/se20.4.683_129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gi-bin/text-idx?node=2:1.1.2.2.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ecfr.gov/cgi-bin/retrieveECFR?gp=&amp;SID=a834f7c1c6606e4a9544754cdb2f2394&amp;mc=true&amp;n=pt2.1.200&amp;r=PART&amp;ty=HTML#se2.1.200_1323" TargetMode="External"/><Relationship Id="rId5" Type="http://schemas.openxmlformats.org/officeDocument/2006/relationships/hyperlink" Target="https://ecfr.io/Title-20/se20.4.683_1295" TargetMode="External"/><Relationship Id="rId4" Type="http://schemas.openxmlformats.org/officeDocument/2006/relationships/hyperlink" Target="https://www.ecfr.gov/cgi-bin/retrieveECFR?gp=1&amp;SID=d75e6b166e850a2a3dc70fa8fbe680a6&amp;ty=HTML&amp;h=L&amp;mc=true&amp;r=PART&amp;n=pt2.1.2900"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g2.1.200_1316.sg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g2.1.200_1316.sg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cfr.gov/cgi-bin/retrieveECFR?gp=&amp;SID=365142da3a58a06173d588a5b12d1bee&amp;mc=true&amp;n=pt2.1.200&amp;r=PART&amp;ty=HTML#se2.1.200_131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gi-bin/retrieveECFR?gp=&amp;SID=6e219108d7765a5ed2169a3067006bce&amp;mc=true&amp;n=pt2.1.200&amp;r=PART&amp;ty=HTML#se2.1.200_132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info.gov/content/pkg/PLAW-113publ128/pdf/PLAW-113publ128.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ecfr.gov/cgi-bin/retrieveECFR?gp=&amp;SID=a834f7c1c6606e4a9544754cdb2f2394&amp;mc=true&amp;n=pt2.1.200&amp;r=PART&amp;ty=HTML#se2.1.200_1213" TargetMode="External"/><Relationship Id="rId4" Type="http://schemas.openxmlformats.org/officeDocument/2006/relationships/hyperlink" Target="https://www.ecfr.gov/cgi-bin/retrieveECFR?gp=&amp;SID=a834f7c1c6606e4a9544754cdb2f2394&amp;mc=true&amp;n=pt2.1.200&amp;r=PART&amp;ty=HTML#se2.1.200_1318"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hyperlink" Target="https://grantsapplicationandmanagement.workforcegps.org/" TargetMode="External"/><Relationship Id="rId7" Type="http://schemas.openxmlformats.org/officeDocument/2006/relationships/hyperlink" Target="https://www.workforcegps.org/" TargetMode="External"/><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s://doleta.gov/grants/award_management.cfm" TargetMode="External"/><Relationship Id="rId11" Type="http://schemas.openxmlformats.org/officeDocument/2006/relationships/image" Target="../media/image25.png"/><Relationship Id="rId5" Type="http://schemas.openxmlformats.org/officeDocument/2006/relationships/hyperlink" Target="https://doleta.gov/grants/resources.cfm" TargetMode="External"/><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hyperlink" Target="https://www.doleta.gov/grants/pdf/2018_Core_Monitoring_Guide.pdf" TargetMode="External"/><Relationship Id="rId9" Type="http://schemas.openxmlformats.org/officeDocument/2006/relationships/image" Target="../media/image23.png"/><Relationship Id="rId14"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31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ecfr.io/Title-20/se20.4.678_1605"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ecfr.io/Title-20/se20.4.683_120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ecfr.gov/cgi-bin/retrieveECFR?gp=&amp;SID=a834f7c1c6606e4a9544754cdb2f2394&amp;mc=true&amp;n=pt2.1.200&amp;r=PART&amp;ty=HTML#se2.1.200_1318"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cfr.io/Title-20/se20.4.683_120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ecfr.gov/cgi-bin/retrieveECFR?gp=&amp;SID=a834f7c1c6606e4a9544754cdb2f2394&amp;mc=true&amp;n=pt2.1.200&amp;r=PART&amp;ty=HTML#se2.1.200_1112"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318"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318"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319"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320" TargetMode="External"/><Relationship Id="rId7" Type="http://schemas.openxmlformats.org/officeDocument/2006/relationships/hyperlink" Target="https://www.doleta.gov/grants/pdf/Grantee_Letter-Micropurchase_and_Simplified_Acqusition.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law.cornell.edu/uscode/text/41/1908" TargetMode="External"/><Relationship Id="rId5" Type="http://schemas.openxmlformats.org/officeDocument/2006/relationships/hyperlink" Target="https://www.ecfr.gov/cgi-bin/text-idx?SID=6fa57cf7fa3af4789eab78b98e18b595&amp;mc=true&amp;node=pt48.1.2&amp;rgn=div5#sp48.1.2.2_11" TargetMode="External"/><Relationship Id="rId4" Type="http://schemas.openxmlformats.org/officeDocument/2006/relationships/hyperlink" Target="https://www.acquisition.gov/browsefar"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dol.gov/oasam/boc/dcd/July2017-UniformGuidanceFrequentlyAskedQuestions.pdf" TargetMode="External"/><Relationship Id="rId3" Type="http://schemas.openxmlformats.org/officeDocument/2006/relationships/hyperlink" Target="https://www.ecfr.gov/cgi-bin/retrieveECFR?gp=&amp;SID=a834f7c1c6606e4a9544754cdb2f2394&amp;mc=true&amp;n=pt2.1.200&amp;r=PART&amp;ty=HTML#sg2.1.200_1316.sg3" TargetMode="External"/><Relationship Id="rId7" Type="http://schemas.openxmlformats.org/officeDocument/2006/relationships/hyperlink" Target="https://wdr.doleta.gov/directives/corr_doc.cfm?DOCN=811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cfr.io/Title-20/sp20.4.678.d" TargetMode="External"/><Relationship Id="rId5" Type="http://schemas.openxmlformats.org/officeDocument/2006/relationships/hyperlink" Target="https://ecfr.io/Title-20/se20.4.683_1200" TargetMode="External"/><Relationship Id="rId10" Type="http://schemas.openxmlformats.org/officeDocument/2006/relationships/image" Target="../media/image33.jpg"/><Relationship Id="rId4" Type="http://schemas.openxmlformats.org/officeDocument/2006/relationships/hyperlink" Target="https://www.govinfo.gov/content/pkg/PLAW-113publ128/pdf/PLAW-113publ128.pdf" TargetMode="External"/><Relationship Id="rId9" Type="http://schemas.openxmlformats.org/officeDocument/2006/relationships/hyperlink" Target="https://doleta.gov/wioa/FAQs.cfm"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320"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318"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www.ecfr.gov/cgi-bin/retrieveECFR?gp=&amp;SID=a834f7c1c6606e4a9544754cdb2f2394&amp;mc=true&amp;n=pt2.1.200&amp;r=PART&amp;ty=HTML#se2.1.200_1213" TargetMode="Externa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www.ecfr.gov/cgi-bin/retrieveECFR?gp=1&amp;SID=ccbf45d702a33dd6b13255af3aa6d176&amp;ty=HTML&amp;h=L&amp;mc=true&amp;r=PART&amp;n=pt2.1.2900"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ecfr.gov/cgi-bin/text-idx?node=2:1.1.2.2.1#sg2.1.200_1316.sg3"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www.ecfr.gov/cgi-bin/retrieveECFR?gp=1&amp;SID=ac8761f70b4388db7760bf19b1018703&amp;ty=HTML&amp;h=L&amp;mc=true&amp;r=PART&amp;n=pt2.1.2900#se2.1.2900_1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73.xml.rels><?xml version="1.0" encoding="UTF-8" standalone="yes"?>
<Relationships xmlns="http://schemas.openxmlformats.org/package/2006/relationships"><Relationship Id="rId8" Type="http://schemas.openxmlformats.org/officeDocument/2006/relationships/hyperlink" Target="https://ecfr.io/Title-20/sp20.4.678.d" TargetMode="External"/><Relationship Id="rId13" Type="http://schemas.openxmlformats.org/officeDocument/2006/relationships/image" Target="../media/image25.png"/><Relationship Id="rId18" Type="http://schemas.openxmlformats.org/officeDocument/2006/relationships/image" Target="../media/image31.png"/><Relationship Id="rId3" Type="http://schemas.openxmlformats.org/officeDocument/2006/relationships/hyperlink" Target="https://www.doleta.gov/grants/pdf/2018_Core_Monitoring_Guide.pdf" TargetMode="External"/><Relationship Id="rId7" Type="http://schemas.openxmlformats.org/officeDocument/2006/relationships/hyperlink" Target="https://www.ecfr.gov/cgi-bin/retrieveECFR?gp=&amp;SID=b0a4ed4205a054730d41d2de6f8ad7ad&amp;mc=true&amp;n=pt2.1.200&amp;r=PART&amp;ty=HTML" TargetMode="External"/><Relationship Id="rId12" Type="http://schemas.openxmlformats.org/officeDocument/2006/relationships/image" Target="../media/image24.png"/><Relationship Id="rId17" Type="http://schemas.openxmlformats.org/officeDocument/2006/relationships/image" Target="../media/image30.png"/><Relationship Id="rId2" Type="http://schemas.openxmlformats.org/officeDocument/2006/relationships/notesSlide" Target="../notesSlides/notesSlide72.xml"/><Relationship Id="rId16" Type="http://schemas.openxmlformats.org/officeDocument/2006/relationships/image" Target="../media/image29.png"/><Relationship Id="rId20"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hyperlink" Target="https://ecfr.io/Title-02/cfr2900_main" TargetMode="External"/><Relationship Id="rId11" Type="http://schemas.openxmlformats.org/officeDocument/2006/relationships/image" Target="../media/image23.png"/><Relationship Id="rId5" Type="http://schemas.openxmlformats.org/officeDocument/2006/relationships/hyperlink" Target="https://wdr.doleta.gov/directives/corr_doc.cfm?DOCN=8116" TargetMode="External"/><Relationship Id="rId15" Type="http://schemas.openxmlformats.org/officeDocument/2006/relationships/image" Target="../media/image28.png"/><Relationship Id="rId10" Type="http://schemas.openxmlformats.org/officeDocument/2006/relationships/image" Target="../media/image22.png"/><Relationship Id="rId19" Type="http://schemas.openxmlformats.org/officeDocument/2006/relationships/image" Target="../media/image32.png"/><Relationship Id="rId4" Type="http://schemas.openxmlformats.org/officeDocument/2006/relationships/hyperlink" Target="https://doleta.gov/grants/resources.cfm" TargetMode="External"/><Relationship Id="rId9" Type="http://schemas.openxmlformats.org/officeDocument/2006/relationships/hyperlink" Target="https://ecfr.io/Title-20/cfr683_main" TargetMode="External"/><Relationship Id="rId14" Type="http://schemas.openxmlformats.org/officeDocument/2006/relationships/image" Target="../media/image26.png"/></Relationships>
</file>

<file path=ppt/slides/_rels/slide7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9.png"/><Relationship Id="rId3" Type="http://schemas.openxmlformats.org/officeDocument/2006/relationships/hyperlink" Target="https://www.careeronestop.org/LocalHelp/service-locator.aspx" TargetMode="External"/><Relationship Id="rId7" Type="http://schemas.openxmlformats.org/officeDocument/2006/relationships/image" Target="../media/image22.png"/><Relationship Id="rId12" Type="http://schemas.openxmlformats.org/officeDocument/2006/relationships/image" Target="../media/image28.png"/><Relationship Id="rId17" Type="http://schemas.openxmlformats.org/officeDocument/2006/relationships/image" Target="../media/image27.png"/><Relationship Id="rId2" Type="http://schemas.openxmlformats.org/officeDocument/2006/relationships/notesSlide" Target="../notesSlides/notesSlide73.xml"/><Relationship Id="rId16"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11" Type="http://schemas.openxmlformats.org/officeDocument/2006/relationships/image" Target="../media/image26.png"/><Relationship Id="rId5" Type="http://schemas.openxmlformats.org/officeDocument/2006/relationships/hyperlink" Target="https://grantsapplicationandmanagement.workforcegps.org/" TargetMode="External"/><Relationship Id="rId15" Type="http://schemas.openxmlformats.org/officeDocument/2006/relationships/image" Target="../media/image31.png"/><Relationship Id="rId10" Type="http://schemas.openxmlformats.org/officeDocument/2006/relationships/image" Target="../media/image25.png"/><Relationship Id="rId4" Type="http://schemas.openxmlformats.org/officeDocument/2006/relationships/hyperlink" Target="https://doleta.gov/grants/" TargetMode="External"/><Relationship Id="rId9" Type="http://schemas.openxmlformats.org/officeDocument/2006/relationships/image" Target="../media/image24.png"/><Relationship Id="rId14" Type="http://schemas.openxmlformats.org/officeDocument/2006/relationships/image" Target="../media/image30.png"/></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Procurement and Contract Administration</a:t>
            </a:r>
            <a:endParaRPr lang="en-US" sz="3600" i="1" dirty="0">
              <a:solidFill>
                <a:schemeClr val="tx1"/>
              </a:solidFill>
            </a:endParaRPr>
          </a:p>
        </p:txBody>
      </p:sp>
      <p:sp>
        <p:nvSpPr>
          <p:cNvPr id="7" name="Subtitle 2">
            <a:extLst>
              <a:ext uri="{FF2B5EF4-FFF2-40B4-BE49-F238E27FC236}">
                <a16:creationId xmlns:a16="http://schemas.microsoft.com/office/drawing/2014/main" id="{CF0EE3E4-B871-4E7D-8CB9-AE54579384A2}"/>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June 2019</a:t>
            </a:r>
          </a:p>
        </p:txBody>
      </p:sp>
    </p:spTree>
    <p:extLst>
      <p:ext uri="{BB962C8B-B14F-4D97-AF65-F5344CB8AC3E}">
        <p14:creationId xmlns:p14="http://schemas.microsoft.com/office/powerpoint/2010/main" val="413501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90925-712F-43DB-AE56-70C684692AA8}"/>
              </a:ext>
            </a:extLst>
          </p:cNvPr>
          <p:cNvSpPr>
            <a:spLocks noGrp="1"/>
          </p:cNvSpPr>
          <p:nvPr>
            <p:ph type="title"/>
          </p:nvPr>
        </p:nvSpPr>
        <p:spPr/>
        <p:txBody>
          <a:bodyPr/>
          <a:lstStyle/>
          <a:p>
            <a:r>
              <a:rPr lang="en-US" dirty="0"/>
              <a:t>Subrecipient vs. Contractor</a:t>
            </a:r>
          </a:p>
        </p:txBody>
      </p:sp>
      <p:sp>
        <p:nvSpPr>
          <p:cNvPr id="3" name="Text Placeholder 2">
            <a:extLst>
              <a:ext uri="{FF2B5EF4-FFF2-40B4-BE49-F238E27FC236}">
                <a16:creationId xmlns:a16="http://schemas.microsoft.com/office/drawing/2014/main" id="{BF351381-E89F-44C5-8A31-84CE875CE747}"/>
              </a:ext>
            </a:extLst>
          </p:cNvPr>
          <p:cNvSpPr>
            <a:spLocks noGrp="1"/>
          </p:cNvSpPr>
          <p:nvPr>
            <p:ph type="body" idx="1"/>
          </p:nvPr>
        </p:nvSpPr>
        <p:spPr>
          <a:xfrm>
            <a:off x="839789" y="1213618"/>
            <a:ext cx="5157787" cy="822960"/>
          </a:xfrm>
        </p:spPr>
        <p:txBody>
          <a:bodyPr>
            <a:normAutofit/>
          </a:bodyPr>
          <a:lstStyle/>
          <a:p>
            <a:pPr algn="ctr"/>
            <a:r>
              <a:rPr lang="en-US" dirty="0"/>
              <a:t>Subrecipient</a:t>
            </a:r>
          </a:p>
        </p:txBody>
      </p:sp>
      <p:sp>
        <p:nvSpPr>
          <p:cNvPr id="4" name="Content Placeholder 3">
            <a:extLst>
              <a:ext uri="{FF2B5EF4-FFF2-40B4-BE49-F238E27FC236}">
                <a16:creationId xmlns:a16="http://schemas.microsoft.com/office/drawing/2014/main" id="{87326931-ADD1-4D44-B540-7EA0AD5C0B2A}"/>
              </a:ext>
            </a:extLst>
          </p:cNvPr>
          <p:cNvSpPr>
            <a:spLocks noGrp="1"/>
          </p:cNvSpPr>
          <p:nvPr>
            <p:ph sz="half" idx="2"/>
          </p:nvPr>
        </p:nvSpPr>
        <p:spPr>
          <a:xfrm>
            <a:off x="839789" y="2113504"/>
            <a:ext cx="5157787" cy="3947206"/>
          </a:xfrm>
        </p:spPr>
        <p:txBody>
          <a:bodyPr>
            <a:normAutofit fontScale="92500" lnSpcReduction="20000"/>
          </a:bodyPr>
          <a:lstStyle/>
          <a:p>
            <a:pPr fontAlgn="base">
              <a:spcBef>
                <a:spcPts val="1200"/>
              </a:spcBef>
            </a:pPr>
            <a:r>
              <a:rPr lang="en-US" dirty="0"/>
              <a:t>Determines who is eligible to receive what Federal assistance</a:t>
            </a:r>
          </a:p>
          <a:p>
            <a:pPr fontAlgn="base">
              <a:spcBef>
                <a:spcPts val="1200"/>
              </a:spcBef>
            </a:pPr>
            <a:r>
              <a:rPr lang="en-US" dirty="0"/>
              <a:t>Performance is measured by whether objectives of Federal program are met</a:t>
            </a:r>
          </a:p>
          <a:p>
            <a:pPr fontAlgn="base">
              <a:spcBef>
                <a:spcPts val="1200"/>
              </a:spcBef>
            </a:pPr>
            <a:r>
              <a:rPr lang="en-US" dirty="0"/>
              <a:t>Has responsibility for programmatic decision making</a:t>
            </a:r>
          </a:p>
          <a:p>
            <a:pPr fontAlgn="base">
              <a:spcBef>
                <a:spcPts val="1200"/>
              </a:spcBef>
            </a:pPr>
            <a:r>
              <a:rPr lang="en-US" dirty="0"/>
              <a:t>Responsible for adhering to applicable Federal program requirements</a:t>
            </a:r>
          </a:p>
          <a:p>
            <a:pPr fontAlgn="base">
              <a:spcBef>
                <a:spcPts val="1200"/>
              </a:spcBef>
            </a:pPr>
            <a:r>
              <a:rPr lang="en-US" dirty="0"/>
              <a:t>Uses Federal funds to carry out a program for a public purpose </a:t>
            </a:r>
          </a:p>
          <a:p>
            <a:pPr fontAlgn="base">
              <a:spcBef>
                <a:spcPts val="1200"/>
              </a:spcBef>
            </a:pPr>
            <a:r>
              <a:rPr lang="en-US" dirty="0"/>
              <a:t>Funded by a subaward</a:t>
            </a:r>
          </a:p>
          <a:p>
            <a:pPr>
              <a:spcBef>
                <a:spcPts val="1200"/>
              </a:spcBef>
            </a:pPr>
            <a:endParaRPr lang="en-US" dirty="0"/>
          </a:p>
        </p:txBody>
      </p:sp>
      <p:sp>
        <p:nvSpPr>
          <p:cNvPr id="5" name="Text Placeholder 4">
            <a:extLst>
              <a:ext uri="{FF2B5EF4-FFF2-40B4-BE49-F238E27FC236}">
                <a16:creationId xmlns:a16="http://schemas.microsoft.com/office/drawing/2014/main" id="{E029D5FD-DAB1-42AE-927C-46815CFCDD8F}"/>
              </a:ext>
            </a:extLst>
          </p:cNvPr>
          <p:cNvSpPr>
            <a:spLocks noGrp="1"/>
          </p:cNvSpPr>
          <p:nvPr>
            <p:ph type="body" sz="quarter" idx="3"/>
          </p:nvPr>
        </p:nvSpPr>
        <p:spPr>
          <a:xfrm>
            <a:off x="6172203" y="1213618"/>
            <a:ext cx="5183188" cy="822960"/>
          </a:xfrm>
        </p:spPr>
        <p:txBody>
          <a:bodyPr>
            <a:normAutofit/>
          </a:bodyPr>
          <a:lstStyle/>
          <a:p>
            <a:pPr algn="ctr"/>
            <a:r>
              <a:rPr lang="en-US" dirty="0"/>
              <a:t>Contractor</a:t>
            </a:r>
          </a:p>
        </p:txBody>
      </p:sp>
      <p:sp>
        <p:nvSpPr>
          <p:cNvPr id="6" name="Content Placeholder 5">
            <a:extLst>
              <a:ext uri="{FF2B5EF4-FFF2-40B4-BE49-F238E27FC236}">
                <a16:creationId xmlns:a16="http://schemas.microsoft.com/office/drawing/2014/main" id="{8BBE3FCF-9530-4849-BE2E-51F163E73A91}"/>
              </a:ext>
            </a:extLst>
          </p:cNvPr>
          <p:cNvSpPr>
            <a:spLocks noGrp="1"/>
          </p:cNvSpPr>
          <p:nvPr>
            <p:ph sz="quarter" idx="4"/>
          </p:nvPr>
        </p:nvSpPr>
        <p:spPr>
          <a:xfrm>
            <a:off x="6172203" y="2113504"/>
            <a:ext cx="5183188" cy="3947206"/>
          </a:xfrm>
        </p:spPr>
        <p:txBody>
          <a:bodyPr>
            <a:normAutofit fontScale="85000" lnSpcReduction="20000"/>
          </a:bodyPr>
          <a:lstStyle/>
          <a:p>
            <a:pPr fontAlgn="base">
              <a:spcBef>
                <a:spcPts val="1200"/>
              </a:spcBef>
            </a:pPr>
            <a:r>
              <a:rPr lang="en-US" dirty="0"/>
              <a:t>Provides similar goods or services to many different purchasers</a:t>
            </a:r>
          </a:p>
          <a:p>
            <a:pPr fontAlgn="base">
              <a:spcBef>
                <a:spcPts val="1200"/>
              </a:spcBef>
            </a:pPr>
            <a:r>
              <a:rPr lang="en-US" dirty="0"/>
              <a:t>Provides the goods and services within normal business operations</a:t>
            </a:r>
          </a:p>
          <a:p>
            <a:pPr fontAlgn="base">
              <a:spcBef>
                <a:spcPts val="1200"/>
              </a:spcBef>
            </a:pPr>
            <a:r>
              <a:rPr lang="en-US" dirty="0"/>
              <a:t>Provides goods or services that are ancillary to the operation of the Federal program</a:t>
            </a:r>
          </a:p>
          <a:p>
            <a:pPr fontAlgn="base">
              <a:spcBef>
                <a:spcPts val="1200"/>
              </a:spcBef>
            </a:pPr>
            <a:r>
              <a:rPr lang="en-US" dirty="0"/>
              <a:t>Not subject to the compliance requirements of the Federal program</a:t>
            </a:r>
          </a:p>
          <a:p>
            <a:pPr fontAlgn="base">
              <a:spcBef>
                <a:spcPts val="1200"/>
              </a:spcBef>
            </a:pPr>
            <a:r>
              <a:rPr lang="en-US" dirty="0"/>
              <a:t>Provides goods and services for the non-Federal entity’s own use, creating a procurement relationship</a:t>
            </a:r>
          </a:p>
          <a:p>
            <a:pPr fontAlgn="base">
              <a:spcBef>
                <a:spcPts val="1200"/>
              </a:spcBef>
            </a:pPr>
            <a:r>
              <a:rPr lang="en-US" dirty="0"/>
              <a:t>Funded by a procurement contract</a:t>
            </a:r>
          </a:p>
        </p:txBody>
      </p:sp>
      <p:sp>
        <p:nvSpPr>
          <p:cNvPr id="7" name="Slide Number Placeholder 6">
            <a:extLst>
              <a:ext uri="{FF2B5EF4-FFF2-40B4-BE49-F238E27FC236}">
                <a16:creationId xmlns:a16="http://schemas.microsoft.com/office/drawing/2014/main" id="{750B9109-B1B2-425A-A669-393E6E1765DF}"/>
              </a:ext>
            </a:extLst>
          </p:cNvPr>
          <p:cNvSpPr>
            <a:spLocks noGrp="1"/>
          </p:cNvSpPr>
          <p:nvPr>
            <p:ph type="sldNum" sz="quarter" idx="12"/>
          </p:nvPr>
        </p:nvSpPr>
        <p:spPr/>
        <p:txBody>
          <a:bodyPr/>
          <a:lstStyle/>
          <a:p>
            <a:fld id="{AEF1280C-1E94-430E-A516-D051ECA45720}" type="slidenum">
              <a:rPr lang="en-US" smtClean="0"/>
              <a:t>10</a:t>
            </a:fld>
            <a:endParaRPr lang="en-US"/>
          </a:p>
        </p:txBody>
      </p:sp>
    </p:spTree>
    <p:extLst>
      <p:ext uri="{BB962C8B-B14F-4D97-AF65-F5344CB8AC3E}">
        <p14:creationId xmlns:p14="http://schemas.microsoft.com/office/powerpoint/2010/main" val="188121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CFDB-DF03-4EAD-8620-CA225125416D}"/>
              </a:ext>
            </a:extLst>
          </p:cNvPr>
          <p:cNvSpPr>
            <a:spLocks noGrp="1"/>
          </p:cNvSpPr>
          <p:nvPr>
            <p:ph type="title"/>
          </p:nvPr>
        </p:nvSpPr>
        <p:spPr/>
        <p:txBody>
          <a:bodyPr/>
          <a:lstStyle/>
          <a:p>
            <a:r>
              <a:rPr lang="en-US" dirty="0"/>
              <a:t>Selection of Subrecipients</a:t>
            </a:r>
          </a:p>
        </p:txBody>
      </p:sp>
      <p:sp>
        <p:nvSpPr>
          <p:cNvPr id="3" name="Content Placeholder 2">
            <a:extLst>
              <a:ext uri="{FF2B5EF4-FFF2-40B4-BE49-F238E27FC236}">
                <a16:creationId xmlns:a16="http://schemas.microsoft.com/office/drawing/2014/main" id="{A52B9425-0F9C-42EC-BB10-175E022A3C77}"/>
              </a:ext>
            </a:extLst>
          </p:cNvPr>
          <p:cNvSpPr>
            <a:spLocks noGrp="1"/>
          </p:cNvSpPr>
          <p:nvPr>
            <p:ph idx="1"/>
          </p:nvPr>
        </p:nvSpPr>
        <p:spPr/>
        <p:txBody>
          <a:bodyPr>
            <a:normAutofit fontScale="85000" lnSpcReduction="20000"/>
          </a:bodyPr>
          <a:lstStyle/>
          <a:p>
            <a:pPr marL="0" lvl="1" indent="0">
              <a:spcBef>
                <a:spcPts val="1800"/>
              </a:spcBef>
              <a:buClr>
                <a:schemeClr val="accent2"/>
              </a:buClr>
              <a:buNone/>
              <a:tabLst>
                <a:tab pos="4459288" algn="l"/>
              </a:tabLst>
              <a:defRPr/>
            </a:pPr>
            <a:r>
              <a:rPr lang="en-US" altLang="en-US" sz="2800" dirty="0">
                <a:solidFill>
                  <a:schemeClr val="tx1"/>
                </a:solidFill>
              </a:rPr>
              <a:t>What guides the selection of subrecipients when a competitive procurement process is not required?</a:t>
            </a:r>
          </a:p>
          <a:p>
            <a:pPr marL="342900" lvl="1" indent="-342900">
              <a:spcBef>
                <a:spcPts val="1800"/>
              </a:spcBef>
              <a:buClr>
                <a:schemeClr val="accent2"/>
              </a:buClr>
              <a:buFont typeface="Wingdings" panose="05000000000000000000" pitchFamily="2" charset="2"/>
              <a:buChar char="ü"/>
              <a:tabLst>
                <a:tab pos="4459288" algn="l"/>
              </a:tabLst>
              <a:defRPr/>
            </a:pPr>
            <a:r>
              <a:rPr lang="en-US" altLang="en-US" sz="2800" dirty="0">
                <a:solidFill>
                  <a:schemeClr val="tx1"/>
                </a:solidFill>
              </a:rPr>
              <a:t>Internal Controls System </a:t>
            </a:r>
            <a:r>
              <a:rPr lang="en-US" altLang="en-US" sz="2800" dirty="0">
                <a:solidFill>
                  <a:schemeClr val="tx1"/>
                </a:solidFill>
                <a:hlinkClick r:id="rId3"/>
              </a:rPr>
              <a:t>2 CFR 200.303</a:t>
            </a:r>
            <a:endParaRPr lang="en-US" altLang="en-US" sz="2800" dirty="0">
              <a:solidFill>
                <a:schemeClr val="tx1"/>
              </a:solidFill>
            </a:endParaRPr>
          </a:p>
          <a:p>
            <a:pPr lvl="1">
              <a:lnSpc>
                <a:spcPct val="105000"/>
              </a:lnSpc>
              <a:tabLst>
                <a:tab pos="4459288" algn="l"/>
              </a:tabLst>
              <a:defRPr/>
            </a:pPr>
            <a:r>
              <a:rPr lang="en-US" altLang="en-US" sz="2300" dirty="0"/>
              <a:t>Written procedures</a:t>
            </a:r>
          </a:p>
          <a:p>
            <a:pPr lvl="1">
              <a:lnSpc>
                <a:spcPct val="105000"/>
              </a:lnSpc>
              <a:tabLst>
                <a:tab pos="4459288" algn="l"/>
              </a:tabLst>
              <a:defRPr/>
            </a:pPr>
            <a:r>
              <a:rPr lang="en-US" altLang="en-US" sz="2300" dirty="0"/>
              <a:t>Conflict of interest provisions</a:t>
            </a:r>
          </a:p>
          <a:p>
            <a:pPr marL="342900" lvl="1" indent="-342900">
              <a:lnSpc>
                <a:spcPct val="105000"/>
              </a:lnSpc>
              <a:spcBef>
                <a:spcPts val="1800"/>
              </a:spcBef>
              <a:buClr>
                <a:schemeClr val="accent2"/>
              </a:buClr>
              <a:buFont typeface="Wingdings" panose="05000000000000000000" pitchFamily="2" charset="2"/>
              <a:buChar char="ü"/>
              <a:tabLst>
                <a:tab pos="4459288" algn="l"/>
              </a:tabLst>
              <a:defRPr/>
            </a:pPr>
            <a:r>
              <a:rPr lang="en-US" altLang="en-US" sz="2800" dirty="0">
                <a:solidFill>
                  <a:schemeClr val="tx1"/>
                </a:solidFill>
              </a:rPr>
              <a:t>Service provider’s track record </a:t>
            </a:r>
            <a:r>
              <a:rPr lang="en-US" altLang="en-US" sz="2800" dirty="0">
                <a:solidFill>
                  <a:schemeClr val="tx1"/>
                </a:solidFill>
                <a:hlinkClick r:id="rId4"/>
              </a:rPr>
              <a:t>2 CFR 200.331(b)</a:t>
            </a:r>
            <a:endParaRPr lang="en-US" altLang="en-US" sz="2800" dirty="0">
              <a:solidFill>
                <a:schemeClr val="tx1"/>
              </a:solidFill>
            </a:endParaRPr>
          </a:p>
          <a:p>
            <a:pPr lvl="1">
              <a:lnSpc>
                <a:spcPct val="105000"/>
              </a:lnSpc>
              <a:tabLst>
                <a:tab pos="4459288" algn="l"/>
              </a:tabLst>
              <a:defRPr/>
            </a:pPr>
            <a:r>
              <a:rPr lang="en-US" altLang="en-US" sz="2300" dirty="0"/>
              <a:t>Past record of performance</a:t>
            </a:r>
          </a:p>
          <a:p>
            <a:pPr lvl="1">
              <a:lnSpc>
                <a:spcPct val="105000"/>
              </a:lnSpc>
              <a:tabLst>
                <a:tab pos="4459288" algn="l"/>
              </a:tabLst>
              <a:defRPr/>
            </a:pPr>
            <a:r>
              <a:rPr lang="en-US" altLang="en-US" sz="2300" dirty="0"/>
              <a:t>Cost principles:  reasonable costs</a:t>
            </a:r>
          </a:p>
          <a:p>
            <a:pPr lvl="1">
              <a:lnSpc>
                <a:spcPct val="105000"/>
              </a:lnSpc>
              <a:tabLst>
                <a:tab pos="4459288" algn="l"/>
              </a:tabLst>
              <a:defRPr/>
            </a:pPr>
            <a:r>
              <a:rPr lang="en-US" altLang="en-US" sz="2300" dirty="0"/>
              <a:t>Past record of compliance</a:t>
            </a:r>
          </a:p>
          <a:p>
            <a:pPr lvl="1">
              <a:lnSpc>
                <a:spcPct val="105000"/>
              </a:lnSpc>
              <a:tabLst>
                <a:tab pos="4459288" algn="l"/>
              </a:tabLst>
              <a:defRPr/>
            </a:pPr>
            <a:r>
              <a:rPr lang="en-US" altLang="en-US" sz="2300" dirty="0"/>
              <a:t>Audit and monitoring results</a:t>
            </a:r>
          </a:p>
          <a:p>
            <a:pPr>
              <a:lnSpc>
                <a:spcPct val="105000"/>
              </a:lnSpc>
              <a:tabLst>
                <a:tab pos="4459288" algn="l"/>
              </a:tabLst>
              <a:defRPr/>
            </a:pPr>
            <a:r>
              <a:rPr lang="en-US" altLang="en-US" sz="2700" dirty="0"/>
              <a:t>Non-Federal entities must have a written method for conducting technical evaluations of the proposals and for selecting recipients </a:t>
            </a:r>
            <a:r>
              <a:rPr lang="en-US" altLang="en-US" sz="2700" dirty="0">
                <a:hlinkClick r:id="rId5"/>
              </a:rPr>
              <a:t>2 CFR 200.320(d)(3)</a:t>
            </a:r>
            <a:endParaRPr lang="en-US" altLang="en-US" sz="2700" dirty="0"/>
          </a:p>
          <a:p>
            <a:pPr marL="0" indent="0">
              <a:buNone/>
            </a:pPr>
            <a:endParaRPr lang="en-US" dirty="0"/>
          </a:p>
        </p:txBody>
      </p:sp>
      <p:sp>
        <p:nvSpPr>
          <p:cNvPr id="5" name="TextBox 4">
            <a:extLst>
              <a:ext uri="{FF2B5EF4-FFF2-40B4-BE49-F238E27FC236}">
                <a16:creationId xmlns:a16="http://schemas.microsoft.com/office/drawing/2014/main" id="{0D1DE874-D46D-4EC8-A48D-ABD00C688DE2}"/>
              </a:ext>
            </a:extLst>
          </p:cNvPr>
          <p:cNvSpPr txBox="1"/>
          <p:nvPr/>
        </p:nvSpPr>
        <p:spPr>
          <a:xfrm>
            <a:off x="7485013" y="3192288"/>
            <a:ext cx="4157472" cy="707886"/>
          </a:xfrm>
          <a:prstGeom prst="rect">
            <a:avLst/>
          </a:prstGeom>
          <a:solidFill>
            <a:srgbClr val="F9F9F9"/>
          </a:solidFill>
          <a:effectLst>
            <a:outerShdw blurRad="63500" sx="102000" sy="102000" algn="ctr" rotWithShape="0">
              <a:prstClr val="black">
                <a:alpha val="40000"/>
              </a:prstClr>
            </a:outerShdw>
          </a:effectLst>
        </p:spPr>
        <p:txBody>
          <a:bodyPr wrap="square" rtlCol="0">
            <a:spAutoFit/>
          </a:bodyPr>
          <a:lstStyle/>
          <a:p>
            <a:r>
              <a:rPr lang="en-US" altLang="en-US" sz="2000" i="1" dirty="0">
                <a:solidFill>
                  <a:srgbClr val="D93E0D"/>
                </a:solidFill>
              </a:rPr>
              <a:t>ETA recommends using a competitive procurement process when feasible</a:t>
            </a:r>
            <a:endParaRPr lang="en-US" altLang="en-US" sz="2000" i="1" dirty="0">
              <a:solidFill>
                <a:srgbClr val="D93E0D"/>
              </a:solidFill>
              <a:ea typeface="MS PGothic" panose="020B0600070205080204" pitchFamily="34" charset="-128"/>
            </a:endParaRPr>
          </a:p>
        </p:txBody>
      </p:sp>
      <p:sp>
        <p:nvSpPr>
          <p:cNvPr id="4" name="Slide Number Placeholder 3">
            <a:extLst>
              <a:ext uri="{FF2B5EF4-FFF2-40B4-BE49-F238E27FC236}">
                <a16:creationId xmlns:a16="http://schemas.microsoft.com/office/drawing/2014/main" id="{9989EB27-80A6-4859-B487-D9D3D472FEF2}"/>
              </a:ext>
            </a:extLst>
          </p:cNvPr>
          <p:cNvSpPr>
            <a:spLocks noGrp="1"/>
          </p:cNvSpPr>
          <p:nvPr>
            <p:ph type="sldNum" sz="quarter" idx="12"/>
          </p:nvPr>
        </p:nvSpPr>
        <p:spPr/>
        <p:txBody>
          <a:bodyPr/>
          <a:lstStyle/>
          <a:p>
            <a:fld id="{AEF1280C-1E94-430E-A516-D051ECA45720}" type="slidenum">
              <a:rPr lang="en-US" smtClean="0"/>
              <a:t>11</a:t>
            </a:fld>
            <a:endParaRPr lang="en-US"/>
          </a:p>
        </p:txBody>
      </p:sp>
    </p:spTree>
    <p:extLst>
      <p:ext uri="{BB962C8B-B14F-4D97-AF65-F5344CB8AC3E}">
        <p14:creationId xmlns:p14="http://schemas.microsoft.com/office/powerpoint/2010/main" val="155914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noChangeArrowheads="1"/>
          </p:cNvSpPr>
          <p:nvPr>
            <p:ph type="title"/>
          </p:nvPr>
        </p:nvSpPr>
        <p:spPr/>
        <p:txBody>
          <a:bodyPr/>
          <a:lstStyle/>
          <a:p>
            <a:r>
              <a:rPr lang="en-US" altLang="en-US" dirty="0"/>
              <a:t>Procurement for Property and Services</a:t>
            </a:r>
          </a:p>
        </p:txBody>
      </p:sp>
      <p:graphicFrame>
        <p:nvGraphicFramePr>
          <p:cNvPr id="6" name="Content Placeholder 5" descr="SmartArt lists procurement for property and services">
            <a:extLst>
              <a:ext uri="{FF2B5EF4-FFF2-40B4-BE49-F238E27FC236}">
                <a16:creationId xmlns:a16="http://schemas.microsoft.com/office/drawing/2014/main" id="{E732504E-C99D-45B0-881B-4D6CBF7DA7AC}"/>
              </a:ext>
            </a:extLst>
          </p:cNvPr>
          <p:cNvGraphicFramePr>
            <a:graphicFrameLocks noGrp="1"/>
          </p:cNvGraphicFramePr>
          <p:nvPr>
            <p:ph idx="1"/>
          </p:nvPr>
        </p:nvGraphicFramePr>
        <p:xfrm>
          <a:off x="517525" y="1420813"/>
          <a:ext cx="1115695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820358C6-7B5A-48BE-A56B-9AE7C6ADFE70}"/>
              </a:ext>
            </a:extLst>
          </p:cNvPr>
          <p:cNvSpPr>
            <a:spLocks noGrp="1"/>
          </p:cNvSpPr>
          <p:nvPr>
            <p:ph type="sldNum" sz="quarter" idx="12"/>
          </p:nvPr>
        </p:nvSpPr>
        <p:spPr/>
        <p:txBody>
          <a:bodyPr/>
          <a:lstStyle/>
          <a:p>
            <a:fld id="{AEF1280C-1E94-430E-A516-D051ECA45720}" type="slidenum">
              <a:rPr lang="en-US" smtClean="0"/>
              <a:pPr/>
              <a:t>12</a:t>
            </a:fld>
            <a:endParaRPr lang="en-US"/>
          </a:p>
        </p:txBody>
      </p:sp>
    </p:spTree>
    <p:extLst>
      <p:ext uri="{BB962C8B-B14F-4D97-AF65-F5344CB8AC3E}">
        <p14:creationId xmlns:p14="http://schemas.microsoft.com/office/powerpoint/2010/main" val="345955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
            </a:r>
            <a:br>
              <a:rPr lang="en-US" dirty="0"/>
            </a:br>
            <a:r>
              <a:rPr lang="en-US" sz="3600" dirty="0"/>
              <a:t>Applicability </a:t>
            </a:r>
          </a:p>
        </p:txBody>
      </p:sp>
      <p:sp>
        <p:nvSpPr>
          <p:cNvPr id="2" name="Content Placeholder 1">
            <a:extLst>
              <a:ext uri="{FF2B5EF4-FFF2-40B4-BE49-F238E27FC236}">
                <a16:creationId xmlns:a16="http://schemas.microsoft.com/office/drawing/2014/main" id="{6586C0B9-FAA6-472F-A931-5A9FE0D8B956}"/>
              </a:ext>
            </a:extLst>
          </p:cNvPr>
          <p:cNvSpPr>
            <a:spLocks noGrp="1"/>
          </p:cNvSpPr>
          <p:nvPr>
            <p:ph idx="1"/>
          </p:nvPr>
        </p:nvSpPr>
        <p:spPr>
          <a:xfrm>
            <a:off x="518160" y="1420779"/>
            <a:ext cx="9879453" cy="4756184"/>
          </a:xfrm>
        </p:spPr>
        <p:txBody>
          <a:bodyPr>
            <a:normAutofit/>
          </a:bodyPr>
          <a:lstStyle/>
          <a:p>
            <a:pPr>
              <a:defRPr/>
            </a:pPr>
            <a:r>
              <a:rPr lang="en-US" altLang="en-US" dirty="0">
                <a:solidFill>
                  <a:srgbClr val="D93E0D"/>
                </a:solidFill>
              </a:rPr>
              <a:t>States </a:t>
            </a:r>
            <a:r>
              <a:rPr lang="en-US" altLang="en-US" dirty="0"/>
              <a:t>mus</a:t>
            </a:r>
            <a:r>
              <a:rPr lang="en-US" dirty="0"/>
              <a:t>t follow the </a:t>
            </a:r>
            <a:r>
              <a:rPr lang="en-US" dirty="0">
                <a:solidFill>
                  <a:srgbClr val="D93E0D"/>
                </a:solidFill>
              </a:rPr>
              <a:t>same</a:t>
            </a:r>
            <a:r>
              <a:rPr lang="en-US" dirty="0"/>
              <a:t> policies and procedures that it uses for procurement with </a:t>
            </a:r>
            <a:r>
              <a:rPr lang="en-US" dirty="0">
                <a:solidFill>
                  <a:srgbClr val="D93E0D"/>
                </a:solidFill>
              </a:rPr>
              <a:t>non-Federal funds </a:t>
            </a:r>
            <a:r>
              <a:rPr lang="en-US" dirty="0">
                <a:hlinkClick r:id="rId3"/>
              </a:rPr>
              <a:t>20 CFR 678.605(b) </a:t>
            </a:r>
            <a:r>
              <a:rPr lang="en-US" dirty="0"/>
              <a:t>and </a:t>
            </a:r>
            <a:r>
              <a:rPr lang="en-US" dirty="0">
                <a:hlinkClick r:id="rId4"/>
              </a:rPr>
              <a:t>2 CFR 200.317</a:t>
            </a:r>
            <a:r>
              <a:rPr lang="en-US" dirty="0"/>
              <a:t> </a:t>
            </a:r>
          </a:p>
          <a:p>
            <a:pPr>
              <a:lnSpc>
                <a:spcPct val="100000"/>
              </a:lnSpc>
              <a:spcBef>
                <a:spcPts val="1200"/>
              </a:spcBef>
              <a:defRPr/>
            </a:pPr>
            <a:r>
              <a:rPr lang="en-US" altLang="en-US" dirty="0">
                <a:solidFill>
                  <a:srgbClr val="D93E0D"/>
                </a:solidFill>
              </a:rPr>
              <a:t>Other non-Federal entities </a:t>
            </a:r>
            <a:r>
              <a:rPr lang="en-US" altLang="en-US" dirty="0"/>
              <a:t>must adhere to Uniform Guidance Procurement Standards at </a:t>
            </a:r>
            <a:r>
              <a:rPr lang="en-US" altLang="en-US" dirty="0">
                <a:hlinkClick r:id="rId5"/>
              </a:rPr>
              <a:t>2 CFR 200.318-326 </a:t>
            </a:r>
            <a:endParaRPr lang="en-US" altLang="en-US" dirty="0"/>
          </a:p>
        </p:txBody>
      </p:sp>
      <p:sp>
        <p:nvSpPr>
          <p:cNvPr id="4" name="Slide Number Placeholder 3">
            <a:extLst>
              <a:ext uri="{FF2B5EF4-FFF2-40B4-BE49-F238E27FC236}">
                <a16:creationId xmlns:a16="http://schemas.microsoft.com/office/drawing/2014/main" id="{691EC7BD-C0BB-4E4C-B532-831DDB9E3C8A}"/>
              </a:ext>
            </a:extLst>
          </p:cNvPr>
          <p:cNvSpPr>
            <a:spLocks noGrp="1"/>
          </p:cNvSpPr>
          <p:nvPr>
            <p:ph type="sldNum" sz="quarter" idx="12"/>
          </p:nvPr>
        </p:nvSpPr>
        <p:spPr/>
        <p:txBody>
          <a:bodyPr/>
          <a:lstStyle/>
          <a:p>
            <a:fld id="{AEF1280C-1E94-430E-A516-D051ECA45720}" type="slidenum">
              <a:rPr lang="en-US" smtClean="0"/>
              <a:t>13</a:t>
            </a:fld>
            <a:endParaRPr lang="en-US"/>
          </a:p>
        </p:txBody>
      </p:sp>
    </p:spTree>
    <p:extLst>
      <p:ext uri="{BB962C8B-B14F-4D97-AF65-F5344CB8AC3E}">
        <p14:creationId xmlns:p14="http://schemas.microsoft.com/office/powerpoint/2010/main" val="72843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For-profit entities</a:t>
            </a:r>
          </a:p>
        </p:txBody>
      </p:sp>
      <p:sp>
        <p:nvSpPr>
          <p:cNvPr id="3" name="Content Placeholder 2"/>
          <p:cNvSpPr>
            <a:spLocks noGrp="1"/>
          </p:cNvSpPr>
          <p:nvPr>
            <p:ph idx="1"/>
          </p:nvPr>
        </p:nvSpPr>
        <p:spPr/>
        <p:txBody>
          <a:bodyPr anchor="t">
            <a:noAutofit/>
          </a:bodyPr>
          <a:lstStyle/>
          <a:p>
            <a:pPr marL="0" indent="0">
              <a:spcBef>
                <a:spcPts val="1200"/>
              </a:spcBef>
              <a:buNone/>
              <a:defRPr/>
            </a:pPr>
            <a:r>
              <a:rPr lang="en-US" dirty="0"/>
              <a:t>WIOA specifically allows for non-Federal entities to enter into contracts and </a:t>
            </a:r>
            <a:r>
              <a:rPr lang="en-US" dirty="0" err="1"/>
              <a:t>subawards</a:t>
            </a:r>
            <a:r>
              <a:rPr lang="en-US" dirty="0"/>
              <a:t> with for-profit entities, for example:</a:t>
            </a:r>
          </a:p>
          <a:p>
            <a:pPr>
              <a:spcBef>
                <a:spcPts val="1200"/>
              </a:spcBef>
              <a:defRPr/>
            </a:pPr>
            <a:r>
              <a:rPr lang="en-US" dirty="0"/>
              <a:t>One-stop operators</a:t>
            </a:r>
          </a:p>
          <a:p>
            <a:pPr>
              <a:spcBef>
                <a:spcPts val="1200"/>
              </a:spcBef>
              <a:defRPr/>
            </a:pPr>
            <a:r>
              <a:rPr lang="en-US" dirty="0"/>
              <a:t>Service providers</a:t>
            </a:r>
          </a:p>
          <a:p>
            <a:pPr>
              <a:spcBef>
                <a:spcPts val="1200"/>
              </a:spcBef>
              <a:defRPr/>
            </a:pPr>
            <a:r>
              <a:rPr lang="en-US" dirty="0"/>
              <a:t>Eligible training providers </a:t>
            </a:r>
          </a:p>
          <a:p>
            <a:pPr lvl="1">
              <a:spcBef>
                <a:spcPts val="1200"/>
              </a:spcBef>
              <a:defRPr/>
            </a:pPr>
            <a:r>
              <a:rPr lang="en-US" dirty="0"/>
              <a:t>May earn a profit</a:t>
            </a:r>
          </a:p>
          <a:p>
            <a:pPr lvl="2">
              <a:spcBef>
                <a:spcPts val="1200"/>
              </a:spcBef>
              <a:buClr>
                <a:srgbClr val="D93E0D"/>
              </a:buClr>
              <a:defRPr/>
            </a:pPr>
            <a:r>
              <a:rPr lang="en-US" sz="2400" dirty="0"/>
              <a:t>Fair and reasonable profit negotiated as separate item of cost</a:t>
            </a:r>
            <a:endParaRPr lang="en-US" sz="2800" dirty="0"/>
          </a:p>
        </p:txBody>
      </p:sp>
      <p:sp>
        <p:nvSpPr>
          <p:cNvPr id="4" name="Slide Number Placeholder 3">
            <a:extLst>
              <a:ext uri="{FF2B5EF4-FFF2-40B4-BE49-F238E27FC236}">
                <a16:creationId xmlns:a16="http://schemas.microsoft.com/office/drawing/2014/main" id="{F8F52439-4925-46FA-BB22-C9B43B4BF97B}"/>
              </a:ext>
            </a:extLst>
          </p:cNvPr>
          <p:cNvSpPr>
            <a:spLocks noGrp="1"/>
          </p:cNvSpPr>
          <p:nvPr>
            <p:ph type="sldNum" sz="quarter" idx="12"/>
          </p:nvPr>
        </p:nvSpPr>
        <p:spPr/>
        <p:txBody>
          <a:bodyPr/>
          <a:lstStyle/>
          <a:p>
            <a:fld id="{AEF1280C-1E94-430E-A516-D051ECA45720}" type="slidenum">
              <a:rPr lang="en-US" smtClean="0"/>
              <a:t>14</a:t>
            </a:fld>
            <a:endParaRPr lang="en-US"/>
          </a:p>
        </p:txBody>
      </p:sp>
    </p:spTree>
    <p:extLst>
      <p:ext uri="{BB962C8B-B14F-4D97-AF65-F5344CB8AC3E}">
        <p14:creationId xmlns:p14="http://schemas.microsoft.com/office/powerpoint/2010/main" val="214626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 – Allowable? </a:t>
            </a:r>
          </a:p>
        </p:txBody>
      </p:sp>
      <p:sp>
        <p:nvSpPr>
          <p:cNvPr id="3" name="Content Placeholder 2"/>
          <p:cNvSpPr>
            <a:spLocks noGrp="1"/>
          </p:cNvSpPr>
          <p:nvPr>
            <p:ph idx="1"/>
          </p:nvPr>
        </p:nvSpPr>
        <p:spPr/>
        <p:txBody>
          <a:bodyPr>
            <a:noAutofit/>
          </a:bodyPr>
          <a:lstStyle/>
          <a:p>
            <a:pPr marL="0" lvl="1" indent="0">
              <a:lnSpc>
                <a:spcPct val="90000"/>
              </a:lnSpc>
              <a:spcBef>
                <a:spcPts val="2400"/>
              </a:spcBef>
              <a:buClr>
                <a:schemeClr val="accent2"/>
              </a:buClr>
              <a:buNone/>
              <a:tabLst>
                <a:tab pos="4459288" algn="l"/>
              </a:tabLst>
              <a:defRPr/>
            </a:pPr>
            <a:r>
              <a:rPr lang="en-US" sz="2800" b="1" dirty="0">
                <a:solidFill>
                  <a:schemeClr val="tx1"/>
                </a:solidFill>
              </a:rPr>
              <a:t>Uniform Guidance</a:t>
            </a:r>
          </a:p>
          <a:p>
            <a:pPr marL="342900" lvl="1" indent="-342900">
              <a:lnSpc>
                <a:spcPct val="90000"/>
              </a:lnSpc>
              <a:spcBef>
                <a:spcPts val="1200"/>
              </a:spcBef>
              <a:buClr>
                <a:schemeClr val="accent2"/>
              </a:buClr>
              <a:buFont typeface="Wingdings" panose="05000000000000000000" pitchFamily="2" charset="2"/>
              <a:buChar char="ü"/>
              <a:tabLst>
                <a:tab pos="4459288" algn="l"/>
              </a:tabLst>
              <a:defRPr/>
            </a:pPr>
            <a:r>
              <a:rPr lang="en-US" sz="2800" dirty="0">
                <a:solidFill>
                  <a:schemeClr val="tx1"/>
                </a:solidFill>
              </a:rPr>
              <a:t>For all other programs, </a:t>
            </a:r>
            <a:r>
              <a:rPr lang="en-US" sz="2800" dirty="0">
                <a:solidFill>
                  <a:schemeClr val="tx1"/>
                </a:solidFill>
                <a:hlinkClick r:id="rId3"/>
              </a:rPr>
              <a:t>2 CFR 200.400(g)</a:t>
            </a:r>
            <a:r>
              <a:rPr lang="en-US" sz="2800" dirty="0">
                <a:solidFill>
                  <a:schemeClr val="tx1"/>
                </a:solidFill>
              </a:rPr>
              <a:t> </a:t>
            </a:r>
            <a:r>
              <a:rPr lang="en-US" sz="2800" dirty="0">
                <a:solidFill>
                  <a:srgbClr val="D93E0D"/>
                </a:solidFill>
              </a:rPr>
              <a:t>prohibits earning and retaining profit </a:t>
            </a:r>
            <a:r>
              <a:rPr lang="en-US" sz="2800" dirty="0">
                <a:solidFill>
                  <a:schemeClr val="tx1"/>
                </a:solidFill>
              </a:rPr>
              <a:t>on Federal financial assistance unless expressly authorized by the terms and conditions of the Federal award.</a:t>
            </a:r>
          </a:p>
          <a:p>
            <a:pPr marL="0" lvl="1" indent="0">
              <a:lnSpc>
                <a:spcPct val="90000"/>
              </a:lnSpc>
              <a:spcBef>
                <a:spcPts val="0"/>
              </a:spcBef>
              <a:buClr>
                <a:schemeClr val="accent2"/>
              </a:buClr>
              <a:buNone/>
              <a:tabLst>
                <a:tab pos="4459288" algn="l"/>
              </a:tabLst>
              <a:defRPr/>
            </a:pPr>
            <a:r>
              <a:rPr lang="en-US" sz="2800" b="1" dirty="0">
                <a:solidFill>
                  <a:schemeClr val="tx1"/>
                </a:solidFill>
              </a:rPr>
              <a:t>WIOA</a:t>
            </a:r>
          </a:p>
          <a:p>
            <a:pPr marL="342900" lvl="1" indent="-342900">
              <a:lnSpc>
                <a:spcPct val="90000"/>
              </a:lnSpc>
              <a:spcBef>
                <a:spcPts val="1200"/>
              </a:spcBef>
              <a:buClr>
                <a:schemeClr val="accent2"/>
              </a:buClr>
              <a:buFont typeface="Wingdings" panose="05000000000000000000" pitchFamily="2" charset="2"/>
              <a:buChar char="ü"/>
              <a:tabLst>
                <a:tab pos="4459288" algn="l"/>
              </a:tabLst>
              <a:defRPr/>
            </a:pPr>
            <a:r>
              <a:rPr lang="en-US" sz="2800" dirty="0">
                <a:solidFill>
                  <a:schemeClr val="tx1"/>
                </a:solidFill>
              </a:rPr>
              <a:t>At </a:t>
            </a:r>
            <a:r>
              <a:rPr lang="en-US" sz="2800" dirty="0">
                <a:solidFill>
                  <a:schemeClr val="tx1"/>
                </a:solidFill>
                <a:hlinkClick r:id="rId4"/>
              </a:rPr>
              <a:t>20 CFR 683.295</a:t>
            </a:r>
            <a:r>
              <a:rPr lang="en-US" sz="2800" dirty="0">
                <a:solidFill>
                  <a:schemeClr val="tx1"/>
                </a:solidFill>
              </a:rPr>
              <a:t> and programs authorized by WIOA under secs. </a:t>
            </a:r>
            <a:r>
              <a:rPr lang="en-US" sz="2800" dirty="0">
                <a:solidFill>
                  <a:srgbClr val="D93E0D"/>
                </a:solidFill>
              </a:rPr>
              <a:t>121(d), 122(a), and 134(b) </a:t>
            </a:r>
            <a:r>
              <a:rPr lang="en-US" sz="2800" dirty="0">
                <a:solidFill>
                  <a:schemeClr val="tx1"/>
                </a:solidFill>
              </a:rPr>
              <a:t>allows awardees of Federal financial assistance, such as one-stop operators, service providers, or Eligible Training Providers, to earn profit.  The pass-through entity must follow </a:t>
            </a:r>
            <a:r>
              <a:rPr lang="en-US" sz="2800" dirty="0">
                <a:solidFill>
                  <a:schemeClr val="accent2"/>
                </a:solidFill>
                <a:hlinkClick r:id="rId5"/>
              </a:rPr>
              <a:t>2 CFR 200.323 </a:t>
            </a:r>
            <a:r>
              <a:rPr lang="en-US" sz="2800" dirty="0">
                <a:solidFill>
                  <a:schemeClr val="tx1"/>
                </a:solidFill>
              </a:rPr>
              <a:t>to assess reasonableness.</a:t>
            </a:r>
          </a:p>
        </p:txBody>
      </p:sp>
      <p:sp>
        <p:nvSpPr>
          <p:cNvPr id="4" name="Slide Number Placeholder 3">
            <a:extLst>
              <a:ext uri="{FF2B5EF4-FFF2-40B4-BE49-F238E27FC236}">
                <a16:creationId xmlns:a16="http://schemas.microsoft.com/office/drawing/2014/main" id="{B520B486-EB40-4F3F-A84A-B9B2E3D43921}"/>
              </a:ext>
            </a:extLst>
          </p:cNvPr>
          <p:cNvSpPr>
            <a:spLocks noGrp="1"/>
          </p:cNvSpPr>
          <p:nvPr>
            <p:ph type="sldNum" sz="quarter" idx="12"/>
          </p:nvPr>
        </p:nvSpPr>
        <p:spPr/>
        <p:txBody>
          <a:bodyPr/>
          <a:lstStyle/>
          <a:p>
            <a:fld id="{AEF1280C-1E94-430E-A516-D051ECA45720}" type="slidenum">
              <a:rPr lang="en-US" smtClean="0"/>
              <a:t>15</a:t>
            </a:fld>
            <a:endParaRPr lang="en-US"/>
          </a:p>
        </p:txBody>
      </p:sp>
    </p:spTree>
    <p:extLst>
      <p:ext uri="{BB962C8B-B14F-4D97-AF65-F5344CB8AC3E}">
        <p14:creationId xmlns:p14="http://schemas.microsoft.com/office/powerpoint/2010/main" val="16384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For-Profit One-Stop Operators</a:t>
            </a:r>
          </a:p>
        </p:txBody>
      </p:sp>
      <p:sp>
        <p:nvSpPr>
          <p:cNvPr id="3" name="Content Placeholder 2"/>
          <p:cNvSpPr>
            <a:spLocks noGrp="1"/>
          </p:cNvSpPr>
          <p:nvPr>
            <p:ph idx="1"/>
          </p:nvPr>
        </p:nvSpPr>
        <p:spPr>
          <a:xfrm>
            <a:off x="518160" y="1430304"/>
            <a:ext cx="10720111" cy="4756184"/>
          </a:xfrm>
        </p:spPr>
        <p:txBody>
          <a:bodyPr anchor="t">
            <a:noAutofit/>
          </a:bodyPr>
          <a:lstStyle/>
          <a:p>
            <a:pPr>
              <a:spcBef>
                <a:spcPts val="1200"/>
              </a:spcBef>
              <a:spcAft>
                <a:spcPts val="1200"/>
              </a:spcAft>
              <a:defRPr/>
            </a:pPr>
            <a:r>
              <a:rPr lang="en-US" dirty="0"/>
              <a:t>Entities selected and serving as one-stop operators are subrecipients of a Federal award and thus are required to follow the Uniform Guidance (</a:t>
            </a:r>
            <a:r>
              <a:rPr lang="en-US" dirty="0">
                <a:hlinkClick r:id="rId3"/>
              </a:rPr>
              <a:t>2 CFR part 200</a:t>
            </a:r>
            <a:r>
              <a:rPr lang="en-US" dirty="0"/>
              <a:t>) and DOL’s exception (</a:t>
            </a:r>
            <a:r>
              <a:rPr lang="en-US" dirty="0">
                <a:hlinkClick r:id="rId4"/>
              </a:rPr>
              <a:t>2 CFR part 2900</a:t>
            </a:r>
            <a:r>
              <a:rPr lang="en-US" dirty="0"/>
              <a:t>)</a:t>
            </a:r>
          </a:p>
          <a:p>
            <a:pPr>
              <a:spcBef>
                <a:spcPts val="1200"/>
              </a:spcBef>
              <a:spcAft>
                <a:spcPts val="1200"/>
              </a:spcAft>
              <a:defRPr/>
            </a:pPr>
            <a:r>
              <a:rPr lang="en-US" dirty="0"/>
              <a:t>In </a:t>
            </a:r>
            <a:r>
              <a:rPr lang="en-US" dirty="0">
                <a:hlinkClick r:id="rId5"/>
              </a:rPr>
              <a:t>20 CFR 683.295(a)(2)</a:t>
            </a:r>
            <a:r>
              <a:rPr lang="en-US" dirty="0"/>
              <a:t>, ETA requires for-profit entities that are one-stop operators to follow </a:t>
            </a:r>
            <a:r>
              <a:rPr lang="en-US" dirty="0">
                <a:hlinkClick r:id="rId6"/>
              </a:rPr>
              <a:t>2 CFR 200.323</a:t>
            </a:r>
            <a:r>
              <a:rPr lang="en-US" dirty="0"/>
              <a:t> on earning and negotiating a profit.</a:t>
            </a:r>
          </a:p>
          <a:p>
            <a:pPr>
              <a:spcBef>
                <a:spcPts val="1200"/>
              </a:spcBef>
              <a:spcAft>
                <a:spcPts val="1200"/>
              </a:spcAft>
              <a:defRPr/>
            </a:pPr>
            <a:r>
              <a:rPr lang="en-US" dirty="0"/>
              <a:t>The entity conducting the competition must ensure that the entity’s charges for profit are reasonable and fair.</a:t>
            </a:r>
          </a:p>
        </p:txBody>
      </p:sp>
      <p:sp>
        <p:nvSpPr>
          <p:cNvPr id="4" name="Slide Number Placeholder 3">
            <a:extLst>
              <a:ext uri="{FF2B5EF4-FFF2-40B4-BE49-F238E27FC236}">
                <a16:creationId xmlns:a16="http://schemas.microsoft.com/office/drawing/2014/main" id="{F8F52439-4925-46FA-BB22-C9B43B4BF97B}"/>
              </a:ext>
            </a:extLst>
          </p:cNvPr>
          <p:cNvSpPr>
            <a:spLocks noGrp="1"/>
          </p:cNvSpPr>
          <p:nvPr>
            <p:ph type="sldNum" sz="quarter" idx="12"/>
          </p:nvPr>
        </p:nvSpPr>
        <p:spPr/>
        <p:txBody>
          <a:bodyPr/>
          <a:lstStyle/>
          <a:p>
            <a:fld id="{AEF1280C-1E94-430E-A516-D051ECA45720}" type="slidenum">
              <a:rPr lang="en-US" smtClean="0"/>
              <a:t>16</a:t>
            </a:fld>
            <a:endParaRPr lang="en-US"/>
          </a:p>
        </p:txBody>
      </p:sp>
    </p:spTree>
    <p:extLst>
      <p:ext uri="{BB962C8B-B14F-4D97-AF65-F5344CB8AC3E}">
        <p14:creationId xmlns:p14="http://schemas.microsoft.com/office/powerpoint/2010/main" val="362983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 or Incentive</a:t>
            </a:r>
          </a:p>
        </p:txBody>
      </p:sp>
      <p:sp>
        <p:nvSpPr>
          <p:cNvPr id="77826" name="Rectangle 3"/>
          <p:cNvSpPr>
            <a:spLocks noGrp="1" noChangeArrowheads="1"/>
          </p:cNvSpPr>
          <p:nvPr>
            <p:ph idx="1"/>
          </p:nvPr>
        </p:nvSpPr>
        <p:spPr bwMode="auto">
          <a:xfrm>
            <a:off x="518159" y="1420779"/>
            <a:ext cx="10882185" cy="4756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marL="342900" lvl="1" indent="-342900">
              <a:lnSpc>
                <a:spcPct val="75000"/>
              </a:lnSpc>
              <a:spcBef>
                <a:spcPts val="1800"/>
              </a:spcBef>
              <a:buClr>
                <a:schemeClr val="accent2"/>
              </a:buClr>
              <a:buFont typeface="Wingdings" panose="05000000000000000000" pitchFamily="2" charset="2"/>
              <a:buChar char="ü"/>
              <a:tabLst>
                <a:tab pos="4459288" algn="l"/>
              </a:tabLst>
              <a:defRPr/>
            </a:pPr>
            <a:r>
              <a:rPr lang="en-US" altLang="en-US" sz="2800" dirty="0">
                <a:solidFill>
                  <a:schemeClr val="tx1"/>
                </a:solidFill>
              </a:rPr>
              <a:t>Negotiate as a separate element from price</a:t>
            </a:r>
          </a:p>
          <a:p>
            <a:pPr lvl="1">
              <a:tabLst>
                <a:tab pos="4459288" algn="l"/>
              </a:tabLst>
              <a:defRPr/>
            </a:pPr>
            <a:r>
              <a:rPr lang="en-US" altLang="en-US" dirty="0"/>
              <a:t>When there is no price competition</a:t>
            </a:r>
          </a:p>
          <a:p>
            <a:pPr lvl="1">
              <a:tabLst>
                <a:tab pos="4459288" algn="l"/>
              </a:tabLst>
              <a:defRPr/>
            </a:pPr>
            <a:r>
              <a:rPr lang="en-US" altLang="en-US" dirty="0"/>
              <a:t>In all cases where cost analysis is performed</a:t>
            </a:r>
            <a:endParaRPr lang="en-US" altLang="en-US" i="1" dirty="0">
              <a:solidFill>
                <a:schemeClr val="accent2"/>
              </a:solidFill>
            </a:endParaRPr>
          </a:p>
          <a:p>
            <a:pPr marL="342900" lvl="1" indent="-342900">
              <a:lnSpc>
                <a:spcPct val="75000"/>
              </a:lnSpc>
              <a:spcBef>
                <a:spcPts val="1800"/>
              </a:spcBef>
              <a:buClr>
                <a:schemeClr val="accent2"/>
              </a:buClr>
              <a:buFont typeface="Wingdings" panose="05000000000000000000" pitchFamily="2" charset="2"/>
              <a:buChar char="ü"/>
              <a:tabLst>
                <a:tab pos="4459288" algn="l"/>
              </a:tabLst>
              <a:defRPr/>
            </a:pPr>
            <a:r>
              <a:rPr lang="en-US" altLang="en-US" sz="2800" dirty="0">
                <a:solidFill>
                  <a:schemeClr val="tx1"/>
                </a:solidFill>
              </a:rPr>
              <a:t>Profit considerations</a:t>
            </a:r>
          </a:p>
          <a:p>
            <a:pPr lvl="1">
              <a:tabLst>
                <a:tab pos="4459288" algn="l"/>
              </a:tabLst>
              <a:defRPr/>
            </a:pPr>
            <a:r>
              <a:rPr lang="en-US" altLang="en-US" dirty="0"/>
              <a:t>Complexity of work performed</a:t>
            </a:r>
          </a:p>
          <a:p>
            <a:pPr lvl="1">
              <a:tabLst>
                <a:tab pos="4459288" algn="l"/>
              </a:tabLst>
              <a:defRPr/>
            </a:pPr>
            <a:r>
              <a:rPr lang="en-US" altLang="en-US" dirty="0"/>
              <a:t>Risk borne by contractor</a:t>
            </a:r>
          </a:p>
          <a:p>
            <a:pPr lvl="1">
              <a:tabLst>
                <a:tab pos="4459288" algn="l"/>
              </a:tabLst>
              <a:defRPr/>
            </a:pPr>
            <a:r>
              <a:rPr lang="en-US" altLang="en-US" dirty="0"/>
              <a:t>Contractor’s investment</a:t>
            </a:r>
          </a:p>
          <a:p>
            <a:pPr lvl="1">
              <a:tabLst>
                <a:tab pos="4459288" algn="l"/>
              </a:tabLst>
              <a:defRPr/>
            </a:pPr>
            <a:r>
              <a:rPr lang="en-US" altLang="en-US" dirty="0"/>
              <a:t>Amount of subcontracting</a:t>
            </a:r>
          </a:p>
          <a:p>
            <a:pPr lvl="1">
              <a:tabLst>
                <a:tab pos="4459288" algn="l"/>
              </a:tabLst>
              <a:defRPr/>
            </a:pPr>
            <a:r>
              <a:rPr lang="en-US" altLang="en-US" dirty="0"/>
              <a:t>Quality of past performance</a:t>
            </a:r>
          </a:p>
          <a:p>
            <a:pPr lvl="1">
              <a:tabLst>
                <a:tab pos="4459288" algn="l"/>
              </a:tabLst>
              <a:defRPr/>
            </a:pPr>
            <a:r>
              <a:rPr lang="en-US" altLang="en-US" dirty="0"/>
              <a:t>Industry profit rate in surrounding area for similar work</a:t>
            </a:r>
          </a:p>
          <a:p>
            <a:pPr marL="342900" lvl="1" indent="-342900">
              <a:lnSpc>
                <a:spcPct val="75000"/>
              </a:lnSpc>
              <a:spcBef>
                <a:spcPts val="1800"/>
              </a:spcBef>
              <a:buClr>
                <a:schemeClr val="accent2"/>
              </a:buClr>
              <a:buFont typeface="Wingdings" panose="05000000000000000000" pitchFamily="2" charset="2"/>
              <a:buChar char="ü"/>
              <a:tabLst>
                <a:tab pos="4459288" algn="l"/>
              </a:tabLst>
              <a:defRPr/>
            </a:pPr>
            <a:r>
              <a:rPr lang="en-US" altLang="en-US" sz="2800" dirty="0">
                <a:solidFill>
                  <a:schemeClr val="tx1"/>
                </a:solidFill>
              </a:rPr>
              <a:t>Federal Acquisition Regulations (FAR) suggests less than 10 percent</a:t>
            </a:r>
          </a:p>
          <a:p>
            <a:pPr marL="342900" lvl="1" indent="-342900">
              <a:lnSpc>
                <a:spcPct val="75000"/>
              </a:lnSpc>
              <a:spcBef>
                <a:spcPts val="1800"/>
              </a:spcBef>
              <a:buClr>
                <a:schemeClr val="accent2"/>
              </a:buClr>
              <a:buFont typeface="Wingdings" panose="05000000000000000000" pitchFamily="2" charset="2"/>
              <a:buChar char="ü"/>
              <a:tabLst>
                <a:tab pos="4459288" algn="l"/>
              </a:tabLst>
              <a:defRPr/>
            </a:pPr>
            <a:r>
              <a:rPr lang="en-US" altLang="en-US" sz="2800" dirty="0">
                <a:solidFill>
                  <a:schemeClr val="tx1"/>
                </a:solidFill>
              </a:rPr>
              <a:t>Department of Health and Human Services (HHS) </a:t>
            </a:r>
            <a:r>
              <a:rPr lang="en-US" altLang="en-US" sz="2800" dirty="0">
                <a:solidFill>
                  <a:prstClr val="black"/>
                </a:solidFill>
                <a:cs typeface="Arial" pitchFamily="34" charset="0"/>
              </a:rPr>
              <a:t>limits profit to 8 percent </a:t>
            </a:r>
            <a:endParaRPr lang="en-US" altLang="en-US" sz="2800" dirty="0">
              <a:solidFill>
                <a:schemeClr val="tx1"/>
              </a:solidFill>
            </a:endParaRPr>
          </a:p>
          <a:p>
            <a:pPr marL="342900" lvl="1" indent="-342900">
              <a:lnSpc>
                <a:spcPct val="75000"/>
              </a:lnSpc>
              <a:spcBef>
                <a:spcPts val="1800"/>
              </a:spcBef>
              <a:buClr>
                <a:schemeClr val="accent2"/>
              </a:buClr>
              <a:buFont typeface="Wingdings" panose="05000000000000000000" pitchFamily="2" charset="2"/>
              <a:buChar char="ü"/>
              <a:tabLst>
                <a:tab pos="4459288" algn="l"/>
              </a:tabLst>
              <a:defRPr/>
            </a:pPr>
            <a:endParaRPr lang="en-US" altLang="en-US" sz="2000" dirty="0">
              <a:solidFill>
                <a:srgbClr val="000000"/>
              </a:solidFill>
              <a:ea typeface="MS PGothic"/>
            </a:endParaRPr>
          </a:p>
        </p:txBody>
      </p:sp>
      <p:grpSp>
        <p:nvGrpSpPr>
          <p:cNvPr id="5" name="Group 4" descr="CMG tab selected">
            <a:extLst>
              <a:ext uri="{FF2B5EF4-FFF2-40B4-BE49-F238E27FC236}">
                <a16:creationId xmlns:a16="http://schemas.microsoft.com/office/drawing/2014/main" id="{4F22D64B-BACA-4C6C-A1C2-52F6F309C6A6}"/>
              </a:ext>
            </a:extLst>
          </p:cNvPr>
          <p:cNvGrpSpPr/>
          <p:nvPr/>
        </p:nvGrpSpPr>
        <p:grpSpPr>
          <a:xfrm>
            <a:off x="7552445" y="2170731"/>
            <a:ext cx="4547725" cy="4096173"/>
            <a:chOff x="4001954" y="2015636"/>
            <a:chExt cx="4547725" cy="4096173"/>
          </a:xfrm>
        </p:grpSpPr>
        <p:grpSp>
          <p:nvGrpSpPr>
            <p:cNvPr id="6" name="Group 5">
              <a:extLst>
                <a:ext uri="{FF2B5EF4-FFF2-40B4-BE49-F238E27FC236}">
                  <a16:creationId xmlns:a16="http://schemas.microsoft.com/office/drawing/2014/main" id="{B19F78C8-0CBF-405B-A912-DA3CD18BEF9E}"/>
                </a:ext>
              </a:extLst>
            </p:cNvPr>
            <p:cNvGrpSpPr/>
            <p:nvPr/>
          </p:nvGrpSpPr>
          <p:grpSpPr>
            <a:xfrm>
              <a:off x="4001954" y="2015636"/>
              <a:ext cx="4317253" cy="4096173"/>
              <a:chOff x="4687754" y="2015636"/>
              <a:chExt cx="4317253" cy="4096173"/>
            </a:xfrm>
          </p:grpSpPr>
          <p:grpSp>
            <p:nvGrpSpPr>
              <p:cNvPr id="8" name="Group 7">
                <a:extLst>
                  <a:ext uri="{FF2B5EF4-FFF2-40B4-BE49-F238E27FC236}">
                    <a16:creationId xmlns:a16="http://schemas.microsoft.com/office/drawing/2014/main" id="{97821A3C-AE2C-47D2-9BFD-39BD18074B75}"/>
                  </a:ext>
                </a:extLst>
              </p:cNvPr>
              <p:cNvGrpSpPr/>
              <p:nvPr/>
            </p:nvGrpSpPr>
            <p:grpSpPr>
              <a:xfrm>
                <a:off x="8535654" y="3347444"/>
                <a:ext cx="469353" cy="2482846"/>
                <a:chOff x="6014605" y="2587767"/>
                <a:chExt cx="469353" cy="2482846"/>
              </a:xfrm>
            </p:grpSpPr>
            <p:pic>
              <p:nvPicPr>
                <p:cNvPr id="12" name="Picture 11">
                  <a:extLst>
                    <a:ext uri="{FF2B5EF4-FFF2-40B4-BE49-F238E27FC236}">
                      <a16:creationId xmlns:a16="http://schemas.microsoft.com/office/drawing/2014/main" id="{1537F8B0-81EB-425F-8F23-2CC51C703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3" name="Picture 12">
                  <a:extLst>
                    <a:ext uri="{FF2B5EF4-FFF2-40B4-BE49-F238E27FC236}">
                      <a16:creationId xmlns:a16="http://schemas.microsoft.com/office/drawing/2014/main" id="{F309D94E-4AAA-4DF9-92C0-F26FF31C7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4" name="Picture 13">
                  <a:extLst>
                    <a:ext uri="{FF2B5EF4-FFF2-40B4-BE49-F238E27FC236}">
                      <a16:creationId xmlns:a16="http://schemas.microsoft.com/office/drawing/2014/main" id="{17F0B1F5-A88E-4295-8FF2-53B71E5901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5" name="Picture 14">
                  <a:extLst>
                    <a:ext uri="{FF2B5EF4-FFF2-40B4-BE49-F238E27FC236}">
                      <a16:creationId xmlns:a16="http://schemas.microsoft.com/office/drawing/2014/main" id="{D0CE2848-11DC-4138-864B-DDAEA45FA3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6" name="Picture 15">
                  <a:extLst>
                    <a:ext uri="{FF2B5EF4-FFF2-40B4-BE49-F238E27FC236}">
                      <a16:creationId xmlns:a16="http://schemas.microsoft.com/office/drawing/2014/main" id="{BE18C77E-4C9B-4D74-A2A2-0A31543DF1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9" name="Group 8">
                <a:extLst>
                  <a:ext uri="{FF2B5EF4-FFF2-40B4-BE49-F238E27FC236}">
                    <a16:creationId xmlns:a16="http://schemas.microsoft.com/office/drawing/2014/main" id="{29DFD5AA-1E7D-4B42-9832-BEA91FD497AE}"/>
                  </a:ext>
                </a:extLst>
              </p:cNvPr>
              <p:cNvGrpSpPr/>
              <p:nvPr/>
            </p:nvGrpSpPr>
            <p:grpSpPr>
              <a:xfrm>
                <a:off x="4687754" y="2015636"/>
                <a:ext cx="4317253" cy="4096173"/>
                <a:chOff x="1009418" y="1126636"/>
                <a:chExt cx="4317253" cy="4096173"/>
              </a:xfrm>
            </p:grpSpPr>
            <p:pic>
              <p:nvPicPr>
                <p:cNvPr id="10" name="Picture 9">
                  <a:extLst>
                    <a:ext uri="{FF2B5EF4-FFF2-40B4-BE49-F238E27FC236}">
                      <a16:creationId xmlns:a16="http://schemas.microsoft.com/office/drawing/2014/main" id="{09FAFDA3-73E6-4429-9031-7249C0AF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7318" y="2963341"/>
                  <a:ext cx="469353" cy="463258"/>
                </a:xfrm>
                <a:prstGeom prst="rect">
                  <a:avLst/>
                </a:prstGeom>
                <a:solidFill>
                  <a:schemeClr val="bg1"/>
                </a:solidFill>
              </p:spPr>
            </p:pic>
            <p:pic>
              <p:nvPicPr>
                <p:cNvPr id="11" name="Picture 10">
                  <a:extLst>
                    <a:ext uri="{FF2B5EF4-FFF2-40B4-BE49-F238E27FC236}">
                      <a16:creationId xmlns:a16="http://schemas.microsoft.com/office/drawing/2014/main" id="{057AF21A-CB02-422D-9BD3-E61315D8A7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7" name="TextBox 6">
              <a:extLst>
                <a:ext uri="{FF2B5EF4-FFF2-40B4-BE49-F238E27FC236}">
                  <a16:creationId xmlns:a16="http://schemas.microsoft.com/office/drawing/2014/main" id="{83103689-4E9F-48C6-89B4-DBC80FC65918}"/>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grpSp>
      <p:sp>
        <p:nvSpPr>
          <p:cNvPr id="4" name="TextBox 3">
            <a:extLst>
              <a:ext uri="{FF2B5EF4-FFF2-40B4-BE49-F238E27FC236}">
                <a16:creationId xmlns:a16="http://schemas.microsoft.com/office/drawing/2014/main" id="{261EDCC8-0009-4585-BB89-901611B182B5}"/>
              </a:ext>
            </a:extLst>
          </p:cNvPr>
          <p:cNvSpPr txBox="1"/>
          <p:nvPr/>
        </p:nvSpPr>
        <p:spPr>
          <a:xfrm>
            <a:off x="7986570" y="3266101"/>
            <a:ext cx="3143931" cy="707886"/>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r>
              <a:rPr lang="en-US" altLang="en-US" sz="2000" i="1" dirty="0">
                <a:solidFill>
                  <a:srgbClr val="D93E0D"/>
                </a:solidFill>
              </a:rPr>
              <a:t>CMG Indicator 2.d.4: Cost or Price Analysis</a:t>
            </a:r>
            <a:endParaRPr lang="en-US" sz="2000" i="1" dirty="0">
              <a:solidFill>
                <a:srgbClr val="D93E0D"/>
              </a:solidFill>
            </a:endParaRPr>
          </a:p>
        </p:txBody>
      </p:sp>
      <p:sp>
        <p:nvSpPr>
          <p:cNvPr id="3" name="Slide Number Placeholder 2">
            <a:extLst>
              <a:ext uri="{FF2B5EF4-FFF2-40B4-BE49-F238E27FC236}">
                <a16:creationId xmlns:a16="http://schemas.microsoft.com/office/drawing/2014/main" id="{6B92631A-A62D-4D39-B542-D743541AF8B8}"/>
              </a:ext>
            </a:extLst>
          </p:cNvPr>
          <p:cNvSpPr>
            <a:spLocks noGrp="1"/>
          </p:cNvSpPr>
          <p:nvPr>
            <p:ph type="sldNum" sz="quarter" idx="12"/>
          </p:nvPr>
        </p:nvSpPr>
        <p:spPr/>
        <p:txBody>
          <a:bodyPr/>
          <a:lstStyle/>
          <a:p>
            <a:fld id="{AEF1280C-1E94-430E-A516-D051ECA45720}" type="slidenum">
              <a:rPr lang="en-US" smtClean="0"/>
              <a:t>17</a:t>
            </a:fld>
            <a:endParaRPr lang="en-US"/>
          </a:p>
        </p:txBody>
      </p:sp>
    </p:spTree>
    <p:extLst>
      <p:ext uri="{BB962C8B-B14F-4D97-AF65-F5344CB8AC3E}">
        <p14:creationId xmlns:p14="http://schemas.microsoft.com/office/powerpoint/2010/main" val="84231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FF16-3808-48BF-AAB6-B988E46F99B5}"/>
              </a:ext>
            </a:extLst>
          </p:cNvPr>
          <p:cNvSpPr>
            <a:spLocks noGrp="1"/>
          </p:cNvSpPr>
          <p:nvPr>
            <p:ph type="title"/>
          </p:nvPr>
        </p:nvSpPr>
        <p:spPr/>
        <p:txBody>
          <a:bodyPr/>
          <a:lstStyle/>
          <a:p>
            <a:r>
              <a:rPr lang="en-US" dirty="0"/>
              <a:t>Profit or Incentive (cont.)</a:t>
            </a:r>
          </a:p>
        </p:txBody>
      </p:sp>
      <p:sp>
        <p:nvSpPr>
          <p:cNvPr id="3" name="Content Placeholder 2">
            <a:extLst>
              <a:ext uri="{FF2B5EF4-FFF2-40B4-BE49-F238E27FC236}">
                <a16:creationId xmlns:a16="http://schemas.microsoft.com/office/drawing/2014/main" id="{65C2158E-686C-4C0A-9ADC-6FC372A508E6}"/>
              </a:ext>
            </a:extLst>
          </p:cNvPr>
          <p:cNvSpPr>
            <a:spLocks noGrp="1"/>
          </p:cNvSpPr>
          <p:nvPr>
            <p:ph idx="1"/>
          </p:nvPr>
        </p:nvSpPr>
        <p:spPr/>
        <p:txBody>
          <a:bodyPr/>
          <a:lstStyle/>
          <a:p>
            <a:pPr marL="0" indent="0">
              <a:buNone/>
            </a:pPr>
            <a:r>
              <a:rPr lang="en-US" b="1" dirty="0"/>
              <a:t>Governmental Entities</a:t>
            </a:r>
          </a:p>
          <a:p>
            <a:r>
              <a:rPr lang="en-US" dirty="0"/>
              <a:t>Awards with must be on a cost reimbursement basis, </a:t>
            </a:r>
          </a:p>
          <a:p>
            <a:pPr lvl="1"/>
            <a:r>
              <a:rPr lang="en-US" dirty="0"/>
              <a:t>Profit is not allowable under those agreements. </a:t>
            </a:r>
          </a:p>
          <a:p>
            <a:pPr marL="0" indent="0">
              <a:buNone/>
            </a:pPr>
            <a:r>
              <a:rPr lang="en-US" b="1" dirty="0"/>
              <a:t>Non-profit organizations</a:t>
            </a:r>
          </a:p>
          <a:p>
            <a:r>
              <a:rPr lang="en-US" dirty="0"/>
              <a:t>Revenue in excess of costs </a:t>
            </a:r>
          </a:p>
          <a:p>
            <a:pPr lvl="1"/>
            <a:r>
              <a:rPr lang="en-US" dirty="0"/>
              <a:t>Must be treated as program income and used for allowable purposes under the award. </a:t>
            </a:r>
          </a:p>
          <a:p>
            <a:pPr lvl="1"/>
            <a:r>
              <a:rPr lang="en-US" dirty="0"/>
              <a:t>May not be retained by the organization as profit.</a:t>
            </a:r>
          </a:p>
        </p:txBody>
      </p:sp>
      <p:sp>
        <p:nvSpPr>
          <p:cNvPr id="4" name="Slide Number Placeholder 3">
            <a:extLst>
              <a:ext uri="{FF2B5EF4-FFF2-40B4-BE49-F238E27FC236}">
                <a16:creationId xmlns:a16="http://schemas.microsoft.com/office/drawing/2014/main" id="{084E2B08-D9CF-4005-87C9-49351EE834C3}"/>
              </a:ext>
            </a:extLst>
          </p:cNvPr>
          <p:cNvSpPr>
            <a:spLocks noGrp="1"/>
          </p:cNvSpPr>
          <p:nvPr>
            <p:ph type="sldNum" sz="quarter" idx="12"/>
          </p:nvPr>
        </p:nvSpPr>
        <p:spPr/>
        <p:txBody>
          <a:bodyPr/>
          <a:lstStyle/>
          <a:p>
            <a:fld id="{AEF1280C-1E94-430E-A516-D051ECA45720}" type="slidenum">
              <a:rPr lang="en-US" smtClean="0"/>
              <a:t>18</a:t>
            </a:fld>
            <a:endParaRPr lang="en-US"/>
          </a:p>
        </p:txBody>
      </p:sp>
    </p:spTree>
    <p:extLst>
      <p:ext uri="{BB962C8B-B14F-4D97-AF65-F5344CB8AC3E}">
        <p14:creationId xmlns:p14="http://schemas.microsoft.com/office/powerpoint/2010/main" val="416143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1 – Questions </a:t>
            </a:r>
          </a:p>
        </p:txBody>
      </p:sp>
      <p:sp>
        <p:nvSpPr>
          <p:cNvPr id="6" name="Content Placeholder 5">
            <a:extLst>
              <a:ext uri="{FF2B5EF4-FFF2-40B4-BE49-F238E27FC236}">
                <a16:creationId xmlns:a16="http://schemas.microsoft.com/office/drawing/2014/main" id="{631A44C5-C4A1-41BA-B697-6A394E66E541}"/>
              </a:ext>
            </a:extLst>
          </p:cNvPr>
          <p:cNvSpPr>
            <a:spLocks noGrp="1"/>
          </p:cNvSpPr>
          <p:nvPr>
            <p:ph idx="1"/>
          </p:nvPr>
        </p:nvSpPr>
        <p:spPr>
          <a:xfrm>
            <a:off x="518160" y="1420779"/>
            <a:ext cx="10926588" cy="4756184"/>
          </a:xfrm>
        </p:spPr>
        <p:txBody>
          <a:bodyPr vert="horz" lIns="91440" tIns="45720" rIns="91440" bIns="45720" rtlCol="0" anchor="t">
            <a:normAutofit/>
          </a:bodyPr>
          <a:lstStyle/>
          <a:p>
            <a:pPr marL="0" indent="0">
              <a:buNone/>
            </a:pPr>
            <a:r>
              <a:rPr lang="en-US" b="1" dirty="0">
                <a:solidFill>
                  <a:srgbClr val="D93E0D"/>
                </a:solidFill>
              </a:rPr>
              <a:t>True or False?</a:t>
            </a:r>
          </a:p>
          <a:p>
            <a:pPr marL="514350" indent="-514350">
              <a:spcBef>
                <a:spcPts val="600"/>
              </a:spcBef>
              <a:buClr>
                <a:srgbClr val="D93E0D"/>
              </a:buClr>
              <a:buFont typeface="+mj-lt"/>
              <a:buAutoNum type="arabicPeriod"/>
            </a:pPr>
            <a:r>
              <a:rPr lang="en-US" dirty="0"/>
              <a:t>UG procurement standards apply to both contracts and subawards.</a:t>
            </a:r>
          </a:p>
          <a:p>
            <a:pPr marL="514350" indent="-514350">
              <a:buClr>
                <a:srgbClr val="D93E0D"/>
              </a:buClr>
              <a:buFont typeface="+mj-lt"/>
              <a:buAutoNum type="arabicPeriod"/>
            </a:pPr>
            <a:r>
              <a:rPr lang="en-US" altLang="en-US" dirty="0">
                <a:solidFill>
                  <a:srgbClr val="000000"/>
                </a:solidFill>
              </a:rPr>
              <a:t>A </a:t>
            </a:r>
            <a:r>
              <a:rPr lang="en-US" altLang="en-US" b="1" dirty="0">
                <a:solidFill>
                  <a:srgbClr val="000000"/>
                </a:solidFill>
              </a:rPr>
              <a:t>contract </a:t>
            </a:r>
            <a:r>
              <a:rPr lang="en-US" altLang="en-US" dirty="0">
                <a:solidFill>
                  <a:srgbClr val="000000"/>
                </a:solidFill>
              </a:rPr>
              <a:t>is a legal instrument used to purchase goods or services needed to carry out the project or program.</a:t>
            </a:r>
          </a:p>
          <a:p>
            <a:pPr marL="514350" indent="-514350">
              <a:buClr>
                <a:srgbClr val="D93E0D"/>
              </a:buClr>
              <a:buFont typeface="+mj-lt"/>
              <a:buAutoNum type="arabicPeriod"/>
            </a:pPr>
            <a:r>
              <a:rPr lang="en-US" dirty="0">
                <a:solidFill>
                  <a:srgbClr val="000000"/>
                </a:solidFill>
              </a:rPr>
              <a:t>All non-Federal entities must follow the UG procurement standards at </a:t>
            </a:r>
            <a:r>
              <a:rPr lang="en-US" dirty="0">
                <a:solidFill>
                  <a:srgbClr val="000000"/>
                </a:solidFill>
                <a:hlinkClick r:id="rId3"/>
              </a:rPr>
              <a:t>2 CFR 200.318-326</a:t>
            </a:r>
            <a:r>
              <a:rPr lang="en-US" dirty="0">
                <a:solidFill>
                  <a:srgbClr val="000000"/>
                </a:solidFill>
              </a:rPr>
              <a:t>.</a:t>
            </a:r>
          </a:p>
          <a:p>
            <a:pPr marL="514350" indent="-514350">
              <a:buClr>
                <a:srgbClr val="D93E0D"/>
              </a:buClr>
              <a:buAutoNum type="arabicPeriod"/>
            </a:pPr>
            <a:r>
              <a:rPr lang="en-US" dirty="0">
                <a:solidFill>
                  <a:srgbClr val="000000"/>
                </a:solidFill>
              </a:rPr>
              <a:t>Non-Federal entities must negotiate profit with for-profit One-stop operators as a separate item of cost w</a:t>
            </a:r>
            <a:r>
              <a:rPr lang="en-US" dirty="0">
                <a:solidFill>
                  <a:srgbClr val="1F4061"/>
                </a:solidFill>
              </a:rPr>
              <a:t>hen there is no price competition or when cost analysis is required</a:t>
            </a:r>
            <a:r>
              <a:rPr lang="en-US" dirty="0">
                <a:solidFill>
                  <a:srgbClr val="000000"/>
                </a:solidFill>
              </a:rPr>
              <a: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71739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2</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1 – Answers</a:t>
            </a:r>
          </a:p>
        </p:txBody>
      </p:sp>
      <p:sp>
        <p:nvSpPr>
          <p:cNvPr id="6" name="Content Placeholder 5">
            <a:extLst>
              <a:ext uri="{FF2B5EF4-FFF2-40B4-BE49-F238E27FC236}">
                <a16:creationId xmlns:a16="http://schemas.microsoft.com/office/drawing/2014/main" id="{631A44C5-C4A1-41BA-B697-6A394E66E541}"/>
              </a:ext>
            </a:extLst>
          </p:cNvPr>
          <p:cNvSpPr>
            <a:spLocks noGrp="1"/>
          </p:cNvSpPr>
          <p:nvPr>
            <p:ph idx="1"/>
          </p:nvPr>
        </p:nvSpPr>
        <p:spPr>
          <a:xfrm>
            <a:off x="518160" y="1420779"/>
            <a:ext cx="11454916" cy="4756184"/>
          </a:xfrm>
        </p:spPr>
        <p:txBody>
          <a:bodyPr vert="horz" lIns="91440" tIns="45720" rIns="91440" bIns="45720" rtlCol="0" anchor="t">
            <a:normAutofit/>
          </a:bodyPr>
          <a:lstStyle/>
          <a:p>
            <a:pPr marL="514350" indent="-514350">
              <a:spcBef>
                <a:spcPts val="600"/>
              </a:spcBef>
              <a:buClr>
                <a:srgbClr val="D93E0D"/>
              </a:buClr>
              <a:buFont typeface="+mj-lt"/>
              <a:buAutoNum type="arabicPeriod"/>
            </a:pPr>
            <a:r>
              <a:rPr lang="en-US" dirty="0"/>
              <a:t>UG procurement standards apply to both contracts and subawards.  </a:t>
            </a:r>
            <a:r>
              <a:rPr lang="en-US" b="1" dirty="0">
                <a:solidFill>
                  <a:srgbClr val="D93E0D"/>
                </a:solidFill>
              </a:rPr>
              <a:t>False</a:t>
            </a:r>
          </a:p>
          <a:p>
            <a:pPr marL="514350" indent="-514350">
              <a:buClr>
                <a:srgbClr val="D93E0D"/>
              </a:buClr>
              <a:buFont typeface="+mj-lt"/>
              <a:buAutoNum type="arabicPeriod"/>
            </a:pPr>
            <a:r>
              <a:rPr lang="en-US" altLang="en-US" dirty="0">
                <a:solidFill>
                  <a:srgbClr val="000000"/>
                </a:solidFill>
              </a:rPr>
              <a:t>A </a:t>
            </a:r>
            <a:r>
              <a:rPr lang="en-US" altLang="en-US" b="1" dirty="0">
                <a:solidFill>
                  <a:srgbClr val="000000"/>
                </a:solidFill>
              </a:rPr>
              <a:t>contract </a:t>
            </a:r>
            <a:r>
              <a:rPr lang="en-US" altLang="en-US" dirty="0">
                <a:solidFill>
                  <a:srgbClr val="000000"/>
                </a:solidFill>
              </a:rPr>
              <a:t>is a legal instrument used to purchase goods or services needed to carry out the project or program.  </a:t>
            </a:r>
            <a:r>
              <a:rPr lang="en-US" altLang="en-US" b="1" dirty="0">
                <a:solidFill>
                  <a:srgbClr val="D93E0D"/>
                </a:solidFill>
              </a:rPr>
              <a:t>True</a:t>
            </a:r>
          </a:p>
          <a:p>
            <a:pPr marL="514350" indent="-514350">
              <a:buClr>
                <a:srgbClr val="D93E0D"/>
              </a:buClr>
              <a:buFont typeface="+mj-lt"/>
              <a:buAutoNum type="arabicPeriod"/>
            </a:pPr>
            <a:r>
              <a:rPr lang="en-US" dirty="0">
                <a:solidFill>
                  <a:srgbClr val="000000"/>
                </a:solidFill>
              </a:rPr>
              <a:t>All non-Federal entities must follow the UG procurement standards at </a:t>
            </a:r>
            <a:r>
              <a:rPr lang="en-US" dirty="0">
                <a:solidFill>
                  <a:srgbClr val="000000"/>
                </a:solidFill>
                <a:hlinkClick r:id="rId3"/>
              </a:rPr>
              <a:t>2CFR 200.318-326</a:t>
            </a:r>
            <a:r>
              <a:rPr lang="en-US" dirty="0">
                <a:solidFill>
                  <a:srgbClr val="000000"/>
                </a:solidFill>
              </a:rPr>
              <a:t>.  </a:t>
            </a:r>
            <a:r>
              <a:rPr lang="en-US" b="1" dirty="0">
                <a:solidFill>
                  <a:srgbClr val="D93E0D"/>
                </a:solidFill>
              </a:rPr>
              <a:t>False</a:t>
            </a:r>
            <a:endParaRPr lang="en-US" b="1" dirty="0">
              <a:solidFill>
                <a:srgbClr val="D93E0D"/>
              </a:solidFill>
              <a:cs typeface="Calibri"/>
            </a:endParaRPr>
          </a:p>
          <a:p>
            <a:pPr marL="514350" indent="-514350">
              <a:buClr>
                <a:srgbClr val="D93E0D"/>
              </a:buClr>
              <a:buAutoNum type="arabicPeriod"/>
            </a:pPr>
            <a:r>
              <a:rPr lang="en-US" dirty="0">
                <a:solidFill>
                  <a:srgbClr val="000000"/>
                </a:solidFill>
              </a:rPr>
              <a:t>Non-Federal entities must negotiate profit with for-profit One-stop operators as a separate item of cost </a:t>
            </a:r>
            <a:r>
              <a:rPr lang="en-US" dirty="0">
                <a:solidFill>
                  <a:srgbClr val="000000"/>
                </a:solidFill>
                <a:ea typeface="+mn-lt"/>
                <a:cs typeface="+mn-lt"/>
              </a:rPr>
              <a:t>w</a:t>
            </a:r>
            <a:r>
              <a:rPr lang="en-US" dirty="0">
                <a:solidFill>
                  <a:srgbClr val="1F4061"/>
                </a:solidFill>
                <a:ea typeface="+mn-lt"/>
                <a:cs typeface="+mn-lt"/>
              </a:rPr>
              <a:t>hen there is no price competition or when cost analysis is required</a:t>
            </a:r>
            <a:r>
              <a:rPr lang="en-US" dirty="0">
                <a:solidFill>
                  <a:srgbClr val="000000"/>
                </a:solidFill>
              </a:rPr>
              <a:t>.  </a:t>
            </a:r>
            <a:r>
              <a:rPr lang="en-US" b="1" dirty="0">
                <a:solidFill>
                  <a:srgbClr val="D93E0D"/>
                </a:solidFill>
              </a:rPr>
              <a:t>True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849645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Procurement Standards </a:t>
            </a:r>
          </a:p>
        </p:txBody>
      </p:sp>
      <p:sp>
        <p:nvSpPr>
          <p:cNvPr id="4" name="Text Placeholder 3">
            <a:extLst>
              <a:ext uri="{FF2B5EF4-FFF2-40B4-BE49-F238E27FC236}">
                <a16:creationId xmlns:a16="http://schemas.microsoft.com/office/drawing/2014/main" id="{86A80E63-C354-4B03-848C-5BEF097E5EB8}"/>
              </a:ext>
            </a:extLst>
          </p:cNvPr>
          <p:cNvSpPr>
            <a:spLocks noGrp="1"/>
          </p:cNvSpPr>
          <p:nvPr>
            <p:ph type="body" idx="1"/>
          </p:nvPr>
        </p:nvSpPr>
        <p:spPr>
          <a:xfrm>
            <a:off x="1548384" y="3020107"/>
            <a:ext cx="9805416" cy="3603431"/>
          </a:xfrm>
        </p:spPr>
        <p:txBody>
          <a:bodyPr>
            <a:noAutofit/>
          </a:bodyPr>
          <a:lstStyle/>
          <a:p>
            <a:pPr marL="342900" lvl="1" indent="-342900">
              <a:spcBef>
                <a:spcPts val="600"/>
              </a:spcBef>
              <a:buClr>
                <a:schemeClr val="accent2"/>
              </a:buClr>
              <a:buFont typeface="Wingdings" panose="05000000000000000000" pitchFamily="2" charset="2"/>
              <a:buChar char="ü"/>
            </a:pPr>
            <a:r>
              <a:rPr lang="en-US" sz="2800" dirty="0">
                <a:solidFill>
                  <a:schemeClr val="tx1"/>
                </a:solidFill>
              </a:rPr>
              <a:t>Written procurement policies and procedures</a:t>
            </a:r>
          </a:p>
          <a:p>
            <a:pPr marL="342900" lvl="1" indent="-342900">
              <a:spcBef>
                <a:spcPts val="600"/>
              </a:spcBef>
              <a:buClr>
                <a:schemeClr val="accent2"/>
              </a:buClr>
              <a:buFont typeface="Wingdings" panose="05000000000000000000" pitchFamily="2" charset="2"/>
              <a:buChar char="ü"/>
            </a:pPr>
            <a:r>
              <a:rPr lang="en-US" sz="2800" dirty="0">
                <a:solidFill>
                  <a:schemeClr val="tx1"/>
                </a:solidFill>
              </a:rPr>
              <a:t>Full and open competition</a:t>
            </a:r>
          </a:p>
          <a:p>
            <a:pPr marL="342900" lvl="1" indent="-342900">
              <a:spcBef>
                <a:spcPts val="600"/>
              </a:spcBef>
              <a:buClr>
                <a:schemeClr val="accent2"/>
              </a:buClr>
              <a:buFont typeface="Wingdings" panose="05000000000000000000" pitchFamily="2" charset="2"/>
              <a:buChar char="ü"/>
            </a:pPr>
            <a:r>
              <a:rPr lang="en-US" sz="2800" dirty="0">
                <a:solidFill>
                  <a:schemeClr val="tx1"/>
                </a:solidFill>
              </a:rPr>
              <a:t>Prohibitions</a:t>
            </a:r>
          </a:p>
          <a:p>
            <a:pPr marL="342900" lvl="1" indent="-342900">
              <a:spcBef>
                <a:spcPts val="600"/>
              </a:spcBef>
              <a:buClr>
                <a:schemeClr val="accent2"/>
              </a:buClr>
              <a:buFont typeface="Wingdings" panose="05000000000000000000" pitchFamily="2" charset="2"/>
              <a:buChar char="ü"/>
            </a:pPr>
            <a:r>
              <a:rPr lang="en-US" sz="2800" dirty="0">
                <a:solidFill>
                  <a:schemeClr val="tx1"/>
                </a:solidFill>
              </a:rPr>
              <a:t>Transparency and responsibilities</a:t>
            </a:r>
          </a:p>
          <a:p>
            <a:pPr marL="342900" lvl="1" indent="-342900">
              <a:spcBef>
                <a:spcPts val="600"/>
              </a:spcBef>
              <a:buClr>
                <a:schemeClr val="accent2"/>
              </a:buClr>
              <a:buFont typeface="Wingdings" panose="05000000000000000000" pitchFamily="2" charset="2"/>
              <a:buChar char="ü"/>
            </a:pPr>
            <a:r>
              <a:rPr lang="en-US" sz="2800" dirty="0">
                <a:solidFill>
                  <a:schemeClr val="tx1"/>
                </a:solidFill>
              </a:rPr>
              <a:t>Recordkeeping</a:t>
            </a:r>
          </a:p>
          <a:p>
            <a:pPr marL="342900" lvl="1" indent="-342900">
              <a:spcBef>
                <a:spcPts val="600"/>
              </a:spcBef>
              <a:buClr>
                <a:schemeClr val="accent2"/>
              </a:buClr>
              <a:buFont typeface="Wingdings" panose="05000000000000000000" pitchFamily="2" charset="2"/>
              <a:buChar char="ü"/>
            </a:pPr>
            <a:r>
              <a:rPr lang="en-US" sz="2800" dirty="0">
                <a:solidFill>
                  <a:schemeClr val="tx1"/>
                </a:solidFill>
              </a:rPr>
              <a:t>Special Conditions</a:t>
            </a:r>
          </a:p>
        </p:txBody>
      </p:sp>
      <p:sp>
        <p:nvSpPr>
          <p:cNvPr id="9" name="Slide Number Placeholder 8">
            <a:extLst>
              <a:ext uri="{FF2B5EF4-FFF2-40B4-BE49-F238E27FC236}">
                <a16:creationId xmlns:a16="http://schemas.microsoft.com/office/drawing/2014/main" id="{B2C34374-6E09-4692-8FC0-4361AC1AADD0}"/>
              </a:ext>
            </a:extLst>
          </p:cNvPr>
          <p:cNvSpPr>
            <a:spLocks noGrp="1"/>
          </p:cNvSpPr>
          <p:nvPr>
            <p:ph type="sldNum" sz="quarter" idx="12"/>
          </p:nvPr>
        </p:nvSpPr>
        <p:spPr/>
        <p:txBody>
          <a:bodyPr/>
          <a:lstStyle/>
          <a:p>
            <a:fld id="{AEF1280C-1E94-430E-A516-D051ECA45720}" type="slidenum">
              <a:rPr lang="en-US" smtClean="0"/>
              <a:pPr/>
              <a:t>21</a:t>
            </a:fld>
            <a:endParaRPr lang="en-US" dirty="0"/>
          </a:p>
        </p:txBody>
      </p:sp>
    </p:spTree>
    <p:extLst>
      <p:ext uri="{BB962C8B-B14F-4D97-AF65-F5344CB8AC3E}">
        <p14:creationId xmlns:p14="http://schemas.microsoft.com/office/powerpoint/2010/main" val="1508058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Procurement Standards </a:t>
            </a:r>
            <a:br>
              <a:rPr lang="en-US" dirty="0"/>
            </a:br>
            <a:r>
              <a:rPr lang="en-US" b="0" i="1" dirty="0"/>
              <a:t>Written Policies and Procedures</a:t>
            </a:r>
            <a:endParaRPr lang="en-US" b="0" dirty="0"/>
          </a:p>
        </p:txBody>
      </p:sp>
      <p:sp>
        <p:nvSpPr>
          <p:cNvPr id="3" name="Content Placeholder 2">
            <a:extLst>
              <a:ext uri="{FF2B5EF4-FFF2-40B4-BE49-F238E27FC236}">
                <a16:creationId xmlns:a16="http://schemas.microsoft.com/office/drawing/2014/main" id="{4D200A88-1744-4FCC-A3D3-42D4A25B32A1}"/>
              </a:ext>
            </a:extLst>
          </p:cNvPr>
          <p:cNvSpPr>
            <a:spLocks noGrp="1"/>
          </p:cNvSpPr>
          <p:nvPr>
            <p:ph idx="1"/>
          </p:nvPr>
        </p:nvSpPr>
        <p:spPr/>
        <p:txBody>
          <a:bodyPr>
            <a:normAutofit fontScale="92500" lnSpcReduction="10000"/>
          </a:bodyPr>
          <a:lstStyle/>
          <a:p>
            <a:pPr marL="0" indent="0">
              <a:lnSpc>
                <a:spcPct val="110000"/>
              </a:lnSpc>
              <a:spcBef>
                <a:spcPts val="1200"/>
              </a:spcBef>
              <a:buNone/>
              <a:defRPr/>
            </a:pPr>
            <a:r>
              <a:rPr lang="en-US" sz="2400" b="1" dirty="0"/>
              <a:t>Non-Federal entities are required to have the following written procurement policies and procedures in place.</a:t>
            </a:r>
          </a:p>
          <a:p>
            <a:pPr>
              <a:lnSpc>
                <a:spcPct val="110000"/>
              </a:lnSpc>
              <a:spcBef>
                <a:spcPts val="1200"/>
              </a:spcBef>
              <a:defRPr/>
            </a:pPr>
            <a:r>
              <a:rPr lang="en-US" sz="2400" dirty="0"/>
              <a:t>Contract administration system </a:t>
            </a:r>
            <a:r>
              <a:rPr lang="en-US" sz="2400" dirty="0">
                <a:solidFill>
                  <a:srgbClr val="0000FF"/>
                </a:solidFill>
                <a:hlinkClick r:id="rId3"/>
              </a:rPr>
              <a:t>2 CFR 200.318(b)</a:t>
            </a:r>
            <a:endParaRPr lang="en-US" sz="2400" dirty="0">
              <a:solidFill>
                <a:srgbClr val="0000FF"/>
              </a:solidFill>
            </a:endParaRPr>
          </a:p>
          <a:p>
            <a:pPr lvl="1">
              <a:lnSpc>
                <a:spcPct val="110000"/>
              </a:lnSpc>
              <a:spcBef>
                <a:spcPts val="0"/>
              </a:spcBef>
              <a:defRPr/>
            </a:pPr>
            <a:r>
              <a:rPr lang="en-US" sz="2000" dirty="0"/>
              <a:t>Including procedures to ensure that sufficient records are maintained </a:t>
            </a:r>
          </a:p>
          <a:p>
            <a:pPr>
              <a:lnSpc>
                <a:spcPct val="110000"/>
              </a:lnSpc>
              <a:spcBef>
                <a:spcPts val="1200"/>
              </a:spcBef>
              <a:defRPr/>
            </a:pPr>
            <a:r>
              <a:rPr lang="en-US" sz="2400" dirty="0"/>
              <a:t>A written code of conduct for employees engaged in the award and administration of contracts </a:t>
            </a:r>
            <a:r>
              <a:rPr lang="en-US" sz="2400" dirty="0">
                <a:solidFill>
                  <a:srgbClr val="0000FF"/>
                </a:solidFill>
                <a:hlinkClick r:id="rId3"/>
              </a:rPr>
              <a:t>2 CFR 200.318(c)(1-2)</a:t>
            </a:r>
            <a:endParaRPr lang="en-US" sz="2400" dirty="0">
              <a:solidFill>
                <a:srgbClr val="0000FF"/>
              </a:solidFill>
            </a:endParaRPr>
          </a:p>
          <a:p>
            <a:pPr>
              <a:lnSpc>
                <a:spcPct val="110000"/>
              </a:lnSpc>
              <a:spcBef>
                <a:spcPts val="1200"/>
              </a:spcBef>
              <a:defRPr/>
            </a:pPr>
            <a:r>
              <a:rPr lang="en-US" sz="2400" dirty="0"/>
              <a:t>Procedures that avoid purchase of unnecessary or duplicate items, including analysis of lease versus purchase alternatives </a:t>
            </a:r>
            <a:r>
              <a:rPr lang="en-US" sz="2400" dirty="0">
                <a:solidFill>
                  <a:srgbClr val="0000FF"/>
                </a:solidFill>
                <a:hlinkClick r:id="rId3"/>
              </a:rPr>
              <a:t>2 CFR 200.318(d)</a:t>
            </a:r>
            <a:endParaRPr lang="en-US" sz="2400" dirty="0">
              <a:solidFill>
                <a:srgbClr val="0000FF"/>
              </a:solidFill>
            </a:endParaRPr>
          </a:p>
          <a:p>
            <a:pPr>
              <a:lnSpc>
                <a:spcPct val="110000"/>
              </a:lnSpc>
              <a:spcBef>
                <a:spcPts val="1200"/>
              </a:spcBef>
              <a:defRPr/>
            </a:pPr>
            <a:r>
              <a:rPr lang="en-US" sz="2400" dirty="0"/>
              <a:t>A process that promotes the use of intergovernmental agreements </a:t>
            </a:r>
            <a:r>
              <a:rPr lang="en-US" sz="2400" dirty="0">
                <a:solidFill>
                  <a:srgbClr val="0000FF"/>
                </a:solidFill>
                <a:hlinkClick r:id="rId3"/>
              </a:rPr>
              <a:t>2 CFR 200.318(e)</a:t>
            </a:r>
            <a:endParaRPr lang="en-US" sz="1400" dirty="0">
              <a:solidFill>
                <a:srgbClr val="0000FF"/>
              </a:solidFill>
            </a:endParaRPr>
          </a:p>
          <a:p>
            <a:pPr>
              <a:lnSpc>
                <a:spcPct val="110000"/>
              </a:lnSpc>
              <a:spcBef>
                <a:spcPts val="1200"/>
              </a:spcBef>
              <a:defRPr/>
            </a:pPr>
            <a:r>
              <a:rPr lang="en-US" sz="2200" dirty="0"/>
              <a:t>A </a:t>
            </a:r>
            <a:r>
              <a:rPr lang="en-US" sz="2400" dirty="0"/>
              <a:t>process to ensure that purchases are made only to responsible contractors with the ability to perform successfully</a:t>
            </a:r>
          </a:p>
        </p:txBody>
      </p:sp>
      <p:sp>
        <p:nvSpPr>
          <p:cNvPr id="4" name="Slide Number Placeholder 3">
            <a:extLst>
              <a:ext uri="{FF2B5EF4-FFF2-40B4-BE49-F238E27FC236}">
                <a16:creationId xmlns:a16="http://schemas.microsoft.com/office/drawing/2014/main" id="{3236178F-F920-43BF-8715-6C77DD9C6F04}"/>
              </a:ext>
            </a:extLst>
          </p:cNvPr>
          <p:cNvSpPr>
            <a:spLocks noGrp="1"/>
          </p:cNvSpPr>
          <p:nvPr>
            <p:ph type="sldNum" sz="quarter" idx="12"/>
          </p:nvPr>
        </p:nvSpPr>
        <p:spPr/>
        <p:txBody>
          <a:bodyPr/>
          <a:lstStyle/>
          <a:p>
            <a:fld id="{AEF1280C-1E94-430E-A516-D051ECA45720}" type="slidenum">
              <a:rPr lang="en-US" smtClean="0"/>
              <a:t>22</a:t>
            </a:fld>
            <a:endParaRPr lang="en-US"/>
          </a:p>
        </p:txBody>
      </p:sp>
    </p:spTree>
    <p:extLst>
      <p:ext uri="{BB962C8B-B14F-4D97-AF65-F5344CB8AC3E}">
        <p14:creationId xmlns:p14="http://schemas.microsoft.com/office/powerpoint/2010/main" val="1690201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70598-1110-4811-B31A-C383F833B254}"/>
              </a:ext>
            </a:extLst>
          </p:cNvPr>
          <p:cNvSpPr>
            <a:spLocks noGrp="1"/>
          </p:cNvSpPr>
          <p:nvPr>
            <p:ph type="title"/>
          </p:nvPr>
        </p:nvSpPr>
        <p:spPr/>
        <p:txBody>
          <a:bodyPr>
            <a:normAutofit/>
          </a:bodyPr>
          <a:lstStyle/>
          <a:p>
            <a:r>
              <a:rPr lang="en-US" dirty="0"/>
              <a:t>General Procurement Standards </a:t>
            </a:r>
            <a:br>
              <a:rPr lang="en-US" dirty="0"/>
            </a:br>
            <a:r>
              <a:rPr lang="en-US" i="1" dirty="0"/>
              <a:t>Written Policies and Procedures (cont.)</a:t>
            </a:r>
          </a:p>
        </p:txBody>
      </p:sp>
      <p:sp>
        <p:nvSpPr>
          <p:cNvPr id="8" name="Content Placeholder 7">
            <a:extLst>
              <a:ext uri="{FF2B5EF4-FFF2-40B4-BE49-F238E27FC236}">
                <a16:creationId xmlns:a16="http://schemas.microsoft.com/office/drawing/2014/main" id="{8997AE8E-09BD-42E3-B259-B0D97C1242E9}"/>
              </a:ext>
            </a:extLst>
          </p:cNvPr>
          <p:cNvSpPr>
            <a:spLocks noGrp="1"/>
          </p:cNvSpPr>
          <p:nvPr>
            <p:ph idx="1"/>
          </p:nvPr>
        </p:nvSpPr>
        <p:spPr/>
        <p:txBody>
          <a:bodyPr>
            <a:noAutofit/>
          </a:bodyPr>
          <a:lstStyle/>
          <a:p>
            <a:pPr>
              <a:lnSpc>
                <a:spcPct val="100000"/>
              </a:lnSpc>
              <a:spcBef>
                <a:spcPts val="1200"/>
              </a:spcBef>
              <a:defRPr/>
            </a:pPr>
            <a:r>
              <a:rPr lang="en-US" sz="2400" dirty="0"/>
              <a:t>Documentation of each of the significant steps followed in making an award. </a:t>
            </a:r>
          </a:p>
          <a:p>
            <a:pPr>
              <a:lnSpc>
                <a:spcPct val="100000"/>
              </a:lnSpc>
              <a:spcBef>
                <a:spcPts val="1200"/>
              </a:spcBef>
              <a:defRPr/>
            </a:pPr>
            <a:r>
              <a:rPr lang="en-US" sz="2400" dirty="0"/>
              <a:t>Mandatory disclosure of violations</a:t>
            </a:r>
          </a:p>
          <a:p>
            <a:pPr>
              <a:lnSpc>
                <a:spcPct val="100000"/>
              </a:lnSpc>
              <a:spcBef>
                <a:spcPts val="1200"/>
              </a:spcBef>
              <a:defRPr/>
            </a:pPr>
            <a:r>
              <a:rPr lang="en-US" sz="2400" dirty="0"/>
              <a:t>A settlement process whereby recipients and subrecipients are solely responsible for the settlement of all procurement actions, including those related to source evaluation, protests, claims, and disputes</a:t>
            </a:r>
          </a:p>
          <a:p>
            <a:pPr>
              <a:lnSpc>
                <a:spcPct val="100000"/>
              </a:lnSpc>
              <a:spcBef>
                <a:spcPts val="600"/>
              </a:spcBef>
              <a:defRPr/>
            </a:pPr>
            <a:r>
              <a:rPr lang="en-US" sz="2400" dirty="0"/>
              <a:t>Protest procedures to handle disputes related to both award and administration of contracts </a:t>
            </a:r>
          </a:p>
          <a:p>
            <a:pPr>
              <a:lnSpc>
                <a:spcPct val="100000"/>
              </a:lnSpc>
              <a:spcBef>
                <a:spcPts val="600"/>
              </a:spcBef>
              <a:defRPr/>
            </a:pPr>
            <a:r>
              <a:rPr lang="en-US" sz="2400" dirty="0"/>
              <a:t>Small, minority, women’s, and labor surplus businesses: For procurement actions, the Uniform Guidance requires that all necessary affirmative steps be taken to assure that small, minority, women’s, and labor surplus area businesses are used whenever possible </a:t>
            </a:r>
            <a:r>
              <a:rPr lang="en-US" sz="2400" dirty="0">
                <a:solidFill>
                  <a:srgbClr val="0000FF"/>
                </a:solidFill>
                <a:hlinkClick r:id="rId3"/>
              </a:rPr>
              <a:t>2 CFR 200.321</a:t>
            </a:r>
            <a:endParaRPr lang="en-US" sz="24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714375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Small, Minority, Women’s, Labor Surplus Area Businesses</a:t>
            </a:r>
            <a:endParaRPr lang="en-US" dirty="0"/>
          </a:p>
        </p:txBody>
      </p:sp>
      <p:sp>
        <p:nvSpPr>
          <p:cNvPr id="124930"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lvl="1" indent="0">
              <a:lnSpc>
                <a:spcPct val="110000"/>
              </a:lnSpc>
              <a:spcBef>
                <a:spcPts val="600"/>
              </a:spcBef>
              <a:buClr>
                <a:schemeClr val="accent2"/>
              </a:buClr>
              <a:buNone/>
              <a:defRPr/>
            </a:pPr>
            <a:r>
              <a:rPr lang="en-US" altLang="en-US" sz="2600" b="1" dirty="0">
                <a:solidFill>
                  <a:schemeClr val="tx1"/>
                </a:solidFill>
              </a:rPr>
              <a:t>Must take all necessary affirmative steps to assure that small, minority, women’s and labor surplus area firms are used whenever possible, to include:</a:t>
            </a:r>
          </a:p>
          <a:p>
            <a:pPr marL="342900" lvl="2" indent="-342900">
              <a:lnSpc>
                <a:spcPct val="110000"/>
              </a:lnSpc>
              <a:spcBef>
                <a:spcPts val="600"/>
              </a:spcBef>
              <a:buFont typeface="Wingdings" panose="05000000000000000000" pitchFamily="2" charset="2"/>
              <a:buChar char="ü"/>
              <a:defRPr/>
            </a:pPr>
            <a:r>
              <a:rPr lang="en-US" altLang="en-US" sz="2600" dirty="0">
                <a:solidFill>
                  <a:schemeClr val="tx1"/>
                </a:solidFill>
              </a:rPr>
              <a:t>Placing qualified businesses on solicitation lists</a:t>
            </a:r>
          </a:p>
          <a:p>
            <a:pPr marL="342900" lvl="2" indent="-342900">
              <a:lnSpc>
                <a:spcPct val="110000"/>
              </a:lnSpc>
              <a:spcBef>
                <a:spcPts val="600"/>
              </a:spcBef>
              <a:buFont typeface="Wingdings" panose="05000000000000000000" pitchFamily="2" charset="2"/>
              <a:buChar char="ü"/>
              <a:defRPr/>
            </a:pPr>
            <a:r>
              <a:rPr lang="en-US" altLang="en-US" sz="2600" dirty="0">
                <a:solidFill>
                  <a:schemeClr val="tx1"/>
                </a:solidFill>
              </a:rPr>
              <a:t>Soliciting them whenever they are potential sources</a:t>
            </a:r>
          </a:p>
          <a:p>
            <a:pPr marL="342900" lvl="2" indent="-342900">
              <a:lnSpc>
                <a:spcPct val="110000"/>
              </a:lnSpc>
              <a:spcBef>
                <a:spcPts val="600"/>
              </a:spcBef>
              <a:buFont typeface="Wingdings" panose="05000000000000000000" pitchFamily="2" charset="2"/>
              <a:buChar char="ü"/>
              <a:defRPr/>
            </a:pPr>
            <a:r>
              <a:rPr lang="en-US" altLang="en-US" sz="2600" dirty="0">
                <a:solidFill>
                  <a:schemeClr val="tx1"/>
                </a:solidFill>
              </a:rPr>
              <a:t>Dividing total requirements into smaller tasks or quantities when economically feasible</a:t>
            </a:r>
          </a:p>
          <a:p>
            <a:pPr marL="342900" lvl="2" indent="-342900">
              <a:lnSpc>
                <a:spcPct val="110000"/>
              </a:lnSpc>
              <a:spcBef>
                <a:spcPts val="600"/>
              </a:spcBef>
              <a:buFont typeface="Wingdings" panose="05000000000000000000" pitchFamily="2" charset="2"/>
              <a:buChar char="ü"/>
              <a:defRPr/>
            </a:pPr>
            <a:r>
              <a:rPr lang="en-US" altLang="en-US" sz="2600" dirty="0">
                <a:solidFill>
                  <a:schemeClr val="tx1"/>
                </a:solidFill>
              </a:rPr>
              <a:t>Establishing delivery schedules to encourage their participation</a:t>
            </a:r>
          </a:p>
          <a:p>
            <a:pPr marL="342900" lvl="2" indent="-342900">
              <a:lnSpc>
                <a:spcPct val="110000"/>
              </a:lnSpc>
              <a:spcBef>
                <a:spcPts val="600"/>
              </a:spcBef>
              <a:buFont typeface="Wingdings" panose="05000000000000000000" pitchFamily="2" charset="2"/>
              <a:buChar char="ü"/>
              <a:defRPr/>
            </a:pPr>
            <a:r>
              <a:rPr lang="en-US" altLang="en-US" sz="2600" dirty="0">
                <a:solidFill>
                  <a:schemeClr val="tx1"/>
                </a:solidFill>
              </a:rPr>
              <a:t>Using services of SBA and MBDA of Dept. of Commerce</a:t>
            </a:r>
          </a:p>
          <a:p>
            <a:pPr marL="342900" lvl="2" indent="-342900">
              <a:lnSpc>
                <a:spcPct val="110000"/>
              </a:lnSpc>
              <a:spcBef>
                <a:spcPts val="600"/>
              </a:spcBef>
              <a:buFont typeface="Wingdings" panose="05000000000000000000" pitchFamily="2" charset="2"/>
              <a:buChar char="ü"/>
              <a:defRPr/>
            </a:pPr>
            <a:r>
              <a:rPr lang="en-US" altLang="en-US" sz="2600" dirty="0">
                <a:solidFill>
                  <a:schemeClr val="tx1"/>
                </a:solidFill>
              </a:rPr>
              <a:t>Requiring prime contractor to take these same steps</a:t>
            </a:r>
            <a:endParaRPr lang="en-US" altLang="en-US" sz="2600" dirty="0"/>
          </a:p>
        </p:txBody>
      </p:sp>
      <p:sp>
        <p:nvSpPr>
          <p:cNvPr id="3" name="Slide Number Placeholder 2">
            <a:extLst>
              <a:ext uri="{FF2B5EF4-FFF2-40B4-BE49-F238E27FC236}">
                <a16:creationId xmlns:a16="http://schemas.microsoft.com/office/drawing/2014/main" id="{5B8EE95B-8C8B-421E-9FD9-A414E6DF0EA6}"/>
              </a:ext>
            </a:extLst>
          </p:cNvPr>
          <p:cNvSpPr>
            <a:spLocks noGrp="1"/>
          </p:cNvSpPr>
          <p:nvPr>
            <p:ph type="sldNum" sz="quarter" idx="12"/>
          </p:nvPr>
        </p:nvSpPr>
        <p:spPr/>
        <p:txBody>
          <a:bodyPr/>
          <a:lstStyle/>
          <a:p>
            <a:fld id="{AEF1280C-1E94-430E-A516-D051ECA45720}" type="slidenum">
              <a:rPr lang="en-US" smtClean="0"/>
              <a:t>24</a:t>
            </a:fld>
            <a:endParaRPr lang="en-US" dirty="0"/>
          </a:p>
        </p:txBody>
      </p:sp>
    </p:spTree>
    <p:extLst>
      <p:ext uri="{BB962C8B-B14F-4D97-AF65-F5344CB8AC3E}">
        <p14:creationId xmlns:p14="http://schemas.microsoft.com/office/powerpoint/2010/main" val="922716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4E90F-E98E-4201-B04F-6A1915DD3F72}"/>
              </a:ext>
            </a:extLst>
          </p:cNvPr>
          <p:cNvSpPr>
            <a:spLocks noGrp="1"/>
          </p:cNvSpPr>
          <p:nvPr>
            <p:ph type="title"/>
          </p:nvPr>
        </p:nvSpPr>
        <p:spPr/>
        <p:txBody>
          <a:bodyPr>
            <a:normAutofit/>
          </a:bodyPr>
          <a:lstStyle/>
          <a:p>
            <a:r>
              <a:rPr lang="en-US" dirty="0"/>
              <a:t>General Procurement Standards</a:t>
            </a:r>
          </a:p>
        </p:txBody>
      </p:sp>
      <p:sp>
        <p:nvSpPr>
          <p:cNvPr id="3" name="Content Placeholder 2">
            <a:extLst>
              <a:ext uri="{FF2B5EF4-FFF2-40B4-BE49-F238E27FC236}">
                <a16:creationId xmlns:a16="http://schemas.microsoft.com/office/drawing/2014/main" id="{C6366247-E3BF-4E06-9840-2EEB4DF864B4}"/>
              </a:ext>
            </a:extLst>
          </p:cNvPr>
          <p:cNvSpPr>
            <a:spLocks noGrp="1"/>
          </p:cNvSpPr>
          <p:nvPr>
            <p:ph idx="1"/>
          </p:nvPr>
        </p:nvSpPr>
        <p:spPr/>
        <p:txBody>
          <a:bodyPr>
            <a:normAutofit/>
          </a:bodyPr>
          <a:lstStyle/>
          <a:p>
            <a:pPr marL="0" indent="0">
              <a:buNone/>
            </a:pPr>
            <a:r>
              <a:rPr lang="en-US" sz="3200" b="1" dirty="0">
                <a:solidFill>
                  <a:srgbClr val="D93E0D"/>
                </a:solidFill>
                <a:effectLst>
                  <a:outerShdw blurRad="38100" dist="38100" dir="2700000" algn="tl">
                    <a:srgbClr val="000000">
                      <a:alpha val="43137"/>
                    </a:srgbClr>
                  </a:outerShdw>
                </a:effectLst>
              </a:rPr>
              <a:t>KEEP IN MIND </a:t>
            </a:r>
            <a:r>
              <a:rPr lang="en-US" sz="3200" b="1" dirty="0">
                <a:solidFill>
                  <a:schemeClr val="bg2">
                    <a:lumMod val="25000"/>
                  </a:schemeClr>
                </a:solidFill>
              </a:rPr>
              <a:t>– Written Procurement and Purchasing Policies and Procedures must:</a:t>
            </a:r>
          </a:p>
          <a:p>
            <a:pPr marL="342900" lvl="2" indent="-342900">
              <a:lnSpc>
                <a:spcPct val="110000"/>
              </a:lnSpc>
              <a:spcBef>
                <a:spcPts val="600"/>
              </a:spcBef>
              <a:buFont typeface="Wingdings" panose="05000000000000000000" pitchFamily="2" charset="2"/>
              <a:buChar char="ü"/>
              <a:defRPr/>
            </a:pPr>
            <a:r>
              <a:rPr lang="en-US" sz="2800" dirty="0">
                <a:solidFill>
                  <a:schemeClr val="tx1"/>
                </a:solidFill>
              </a:rPr>
              <a:t>Be sound, efficient, fair, and cost-effective</a:t>
            </a:r>
          </a:p>
          <a:p>
            <a:pPr marL="342900" lvl="2" indent="-342900">
              <a:lnSpc>
                <a:spcPct val="110000"/>
              </a:lnSpc>
              <a:spcBef>
                <a:spcPts val="600"/>
              </a:spcBef>
              <a:buFont typeface="Wingdings" panose="05000000000000000000" pitchFamily="2" charset="2"/>
              <a:buChar char="ü"/>
              <a:defRPr/>
            </a:pPr>
            <a:r>
              <a:rPr lang="en-US" sz="2800" dirty="0">
                <a:solidFill>
                  <a:schemeClr val="tx1"/>
                </a:solidFill>
              </a:rPr>
              <a:t>Identify the different procurement methods</a:t>
            </a:r>
          </a:p>
          <a:p>
            <a:pPr marL="342900" lvl="2" indent="-342900">
              <a:lnSpc>
                <a:spcPct val="110000"/>
              </a:lnSpc>
              <a:spcBef>
                <a:spcPts val="600"/>
              </a:spcBef>
              <a:buFont typeface="Wingdings" panose="05000000000000000000" pitchFamily="2" charset="2"/>
              <a:buChar char="ü"/>
              <a:defRPr/>
            </a:pPr>
            <a:r>
              <a:rPr lang="en-US" sz="2800" dirty="0">
                <a:solidFill>
                  <a:schemeClr val="tx1"/>
                </a:solidFill>
              </a:rPr>
              <a:t>Identify the phases or stages of a procurement process</a:t>
            </a:r>
          </a:p>
          <a:p>
            <a:pPr marL="342900" lvl="2" indent="-342900">
              <a:lnSpc>
                <a:spcPct val="110000"/>
              </a:lnSpc>
              <a:spcBef>
                <a:spcPts val="600"/>
              </a:spcBef>
              <a:buFont typeface="Wingdings" panose="05000000000000000000" pitchFamily="2" charset="2"/>
              <a:buChar char="ü"/>
              <a:defRPr/>
            </a:pPr>
            <a:r>
              <a:rPr lang="en-US" sz="2800" dirty="0">
                <a:solidFill>
                  <a:schemeClr val="tx1"/>
                </a:solidFill>
              </a:rPr>
              <a:t>Outline history and recordkeeping requirements</a:t>
            </a:r>
          </a:p>
          <a:p>
            <a:pPr marL="342900" lvl="2" indent="-342900">
              <a:lnSpc>
                <a:spcPct val="110000"/>
              </a:lnSpc>
              <a:spcBef>
                <a:spcPts val="600"/>
              </a:spcBef>
              <a:buFont typeface="Wingdings" panose="05000000000000000000" pitchFamily="2" charset="2"/>
              <a:buChar char="ü"/>
              <a:defRPr/>
            </a:pPr>
            <a:r>
              <a:rPr lang="en-US" sz="2800" dirty="0">
                <a:solidFill>
                  <a:schemeClr val="tx1"/>
                </a:solidFill>
              </a:rPr>
              <a:t>Define individuals with authority to initiate and approve actions</a:t>
            </a:r>
          </a:p>
          <a:p>
            <a:pPr marL="342900" lvl="2" indent="-342900">
              <a:lnSpc>
                <a:spcPct val="110000"/>
              </a:lnSpc>
              <a:spcBef>
                <a:spcPts val="600"/>
              </a:spcBef>
              <a:buFont typeface="Wingdings" panose="05000000000000000000" pitchFamily="2" charset="2"/>
              <a:buChar char="ü"/>
              <a:defRPr/>
            </a:pPr>
            <a:r>
              <a:rPr lang="en-US" sz="2800" dirty="0">
                <a:solidFill>
                  <a:schemeClr val="tx1"/>
                </a:solidFill>
              </a:rPr>
              <a:t>Outline ethical practices</a:t>
            </a:r>
            <a:endParaRPr lang="en-US" sz="2400" dirty="0"/>
          </a:p>
        </p:txBody>
      </p:sp>
      <p:sp>
        <p:nvSpPr>
          <p:cNvPr id="10" name="Slide Number Placeholder 2">
            <a:extLst>
              <a:ext uri="{FF2B5EF4-FFF2-40B4-BE49-F238E27FC236}">
                <a16:creationId xmlns:a16="http://schemas.microsoft.com/office/drawing/2014/main" id="{5948B705-1874-4BEF-B82D-FA242FB51EEB}"/>
              </a:ext>
            </a:extLst>
          </p:cNvPr>
          <p:cNvSpPr>
            <a:spLocks noGrp="1"/>
          </p:cNvSpPr>
          <p:nvPr>
            <p:ph type="sldNum" sz="quarter" idx="12"/>
          </p:nvPr>
        </p:nvSpPr>
        <p:spPr>
          <a:xfrm>
            <a:off x="10050932" y="6425296"/>
            <a:ext cx="2057400" cy="365125"/>
          </a:xfrm>
        </p:spPr>
        <p:txBody>
          <a:bodyPr/>
          <a:lstStyle/>
          <a:p>
            <a:fld id="{AEF1280C-1E94-430E-A516-D051ECA45720}" type="slidenum">
              <a:rPr lang="en-US" smtClean="0"/>
              <a:t>25</a:t>
            </a:fld>
            <a:endParaRPr lang="en-US" dirty="0"/>
          </a:p>
        </p:txBody>
      </p:sp>
    </p:spTree>
    <p:extLst>
      <p:ext uri="{BB962C8B-B14F-4D97-AF65-F5344CB8AC3E}">
        <p14:creationId xmlns:p14="http://schemas.microsoft.com/office/powerpoint/2010/main" val="2164104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Procurement Standards</a:t>
            </a:r>
            <a:br>
              <a:rPr lang="en-US" dirty="0"/>
            </a:br>
            <a:r>
              <a:rPr lang="en-US" i="1" dirty="0"/>
              <a:t>Full and Open Competition Restrictions</a:t>
            </a:r>
          </a:p>
        </p:txBody>
      </p:sp>
      <p:sp>
        <p:nvSpPr>
          <p:cNvPr id="7" name="Content Placeholder 6">
            <a:extLst>
              <a:ext uri="{FF2B5EF4-FFF2-40B4-BE49-F238E27FC236}">
                <a16:creationId xmlns:a16="http://schemas.microsoft.com/office/drawing/2014/main" id="{DEFF59A4-147D-4AD4-BACF-D25CAFFCCABA}"/>
              </a:ext>
            </a:extLst>
          </p:cNvPr>
          <p:cNvSpPr>
            <a:spLocks noGrp="1"/>
          </p:cNvSpPr>
          <p:nvPr>
            <p:ph idx="1"/>
          </p:nvPr>
        </p:nvSpPr>
        <p:spPr/>
        <p:txBody>
          <a:bodyPr>
            <a:normAutofit fontScale="92500" lnSpcReduction="20000"/>
          </a:bodyPr>
          <a:lstStyle/>
          <a:p>
            <a:pPr marL="342900" lvl="2" indent="-342900">
              <a:lnSpc>
                <a:spcPct val="120000"/>
              </a:lnSpc>
              <a:spcBef>
                <a:spcPts val="600"/>
              </a:spcBef>
              <a:buFont typeface="Wingdings" panose="05000000000000000000" pitchFamily="2" charset="2"/>
              <a:buChar char="ü"/>
              <a:defRPr/>
            </a:pPr>
            <a:r>
              <a:rPr lang="en-US" sz="2800" dirty="0">
                <a:solidFill>
                  <a:schemeClr val="tx1"/>
                </a:solidFill>
              </a:rPr>
              <a:t>Placing unreasonable requirements on firms in order for them to qualify to do business</a:t>
            </a:r>
          </a:p>
          <a:p>
            <a:pPr marL="342900" lvl="2" indent="-342900">
              <a:lnSpc>
                <a:spcPct val="120000"/>
              </a:lnSpc>
              <a:spcBef>
                <a:spcPts val="600"/>
              </a:spcBef>
              <a:buFont typeface="Wingdings" panose="05000000000000000000" pitchFamily="2" charset="2"/>
              <a:buChar char="ü"/>
              <a:defRPr/>
            </a:pPr>
            <a:r>
              <a:rPr lang="en-US" sz="2800" dirty="0">
                <a:solidFill>
                  <a:schemeClr val="tx1"/>
                </a:solidFill>
              </a:rPr>
              <a:t>Requiring unnecessary experience and excessive bonding</a:t>
            </a:r>
          </a:p>
          <a:p>
            <a:pPr marL="342900" lvl="2" indent="-342900">
              <a:lnSpc>
                <a:spcPct val="120000"/>
              </a:lnSpc>
              <a:spcBef>
                <a:spcPts val="600"/>
              </a:spcBef>
              <a:buFont typeface="Wingdings" panose="05000000000000000000" pitchFamily="2" charset="2"/>
              <a:buChar char="ü"/>
              <a:defRPr/>
            </a:pPr>
            <a:r>
              <a:rPr lang="en-US" sz="2800" dirty="0">
                <a:solidFill>
                  <a:schemeClr val="tx1"/>
                </a:solidFill>
              </a:rPr>
              <a:t>Noncompetitive pricing practices between firms or between affiliated companies</a:t>
            </a:r>
          </a:p>
          <a:p>
            <a:pPr marL="342900" lvl="2" indent="-342900">
              <a:lnSpc>
                <a:spcPct val="120000"/>
              </a:lnSpc>
              <a:spcBef>
                <a:spcPts val="600"/>
              </a:spcBef>
              <a:buFont typeface="Wingdings" panose="05000000000000000000" pitchFamily="2" charset="2"/>
              <a:buChar char="ü"/>
              <a:defRPr/>
            </a:pPr>
            <a:r>
              <a:rPr lang="en-US" sz="2800" dirty="0">
                <a:solidFill>
                  <a:schemeClr val="tx1"/>
                </a:solidFill>
              </a:rPr>
              <a:t>Noncompetitive contracts to consultants that are on retainer contracts</a:t>
            </a:r>
          </a:p>
          <a:p>
            <a:pPr marL="342900" lvl="2" indent="-342900">
              <a:lnSpc>
                <a:spcPct val="120000"/>
              </a:lnSpc>
              <a:spcBef>
                <a:spcPts val="600"/>
              </a:spcBef>
              <a:buFont typeface="Wingdings" panose="05000000000000000000" pitchFamily="2" charset="2"/>
              <a:buChar char="ü"/>
              <a:defRPr/>
            </a:pPr>
            <a:r>
              <a:rPr lang="en-US" sz="2800" dirty="0">
                <a:solidFill>
                  <a:schemeClr val="tx1"/>
                </a:solidFill>
              </a:rPr>
              <a:t>Organizational conflicts of interest</a:t>
            </a:r>
          </a:p>
          <a:p>
            <a:pPr marL="342900" lvl="2" indent="-342900">
              <a:lnSpc>
                <a:spcPct val="120000"/>
              </a:lnSpc>
              <a:spcBef>
                <a:spcPts val="600"/>
              </a:spcBef>
              <a:buFont typeface="Wingdings" panose="05000000000000000000" pitchFamily="2" charset="2"/>
              <a:buChar char="ü"/>
              <a:defRPr/>
            </a:pPr>
            <a:r>
              <a:rPr lang="en-US" sz="2800" dirty="0">
                <a:solidFill>
                  <a:schemeClr val="tx1"/>
                </a:solidFill>
              </a:rPr>
              <a:t>Specifying only a ‘‘brand name’’ product instead of allowing ‘‘an equal’’ product</a:t>
            </a:r>
          </a:p>
          <a:p>
            <a:pPr marL="342900" lvl="2" indent="-342900">
              <a:lnSpc>
                <a:spcPct val="120000"/>
              </a:lnSpc>
              <a:spcBef>
                <a:spcPts val="600"/>
              </a:spcBef>
              <a:buFont typeface="Wingdings" panose="05000000000000000000" pitchFamily="2" charset="2"/>
              <a:buChar char="ü"/>
              <a:defRPr/>
            </a:pPr>
            <a:r>
              <a:rPr lang="en-US" sz="2800" dirty="0">
                <a:solidFill>
                  <a:schemeClr val="tx1"/>
                </a:solidFill>
              </a:rPr>
              <a:t>Any arbitrary action in the procurement process</a:t>
            </a:r>
            <a:endParaRPr lang="en-US" sz="2800" dirty="0">
              <a:solidFill>
                <a:schemeClr val="accent2"/>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475553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Procurement Standards</a:t>
            </a:r>
            <a:br>
              <a:rPr lang="en-US" dirty="0"/>
            </a:br>
            <a:r>
              <a:rPr lang="en-US" i="1" dirty="0"/>
              <a:t>Full and Open Competition</a:t>
            </a:r>
          </a:p>
        </p:txBody>
      </p:sp>
      <p:sp>
        <p:nvSpPr>
          <p:cNvPr id="7" name="Content Placeholder 6">
            <a:extLst>
              <a:ext uri="{FF2B5EF4-FFF2-40B4-BE49-F238E27FC236}">
                <a16:creationId xmlns:a16="http://schemas.microsoft.com/office/drawing/2014/main" id="{DEFF59A4-147D-4AD4-BACF-D25CAFFCCABA}"/>
              </a:ext>
            </a:extLst>
          </p:cNvPr>
          <p:cNvSpPr>
            <a:spLocks noGrp="1"/>
          </p:cNvSpPr>
          <p:nvPr>
            <p:ph idx="1"/>
          </p:nvPr>
        </p:nvSpPr>
        <p:spPr/>
        <p:txBody>
          <a:bodyPr>
            <a:normAutofit/>
          </a:bodyPr>
          <a:lstStyle/>
          <a:p>
            <a:pPr marL="342900" lvl="2" indent="-342900">
              <a:lnSpc>
                <a:spcPct val="100000"/>
              </a:lnSpc>
              <a:spcBef>
                <a:spcPts val="1200"/>
              </a:spcBef>
              <a:buFont typeface="Wingdings" panose="05000000000000000000" pitchFamily="2" charset="2"/>
              <a:buChar char="ü"/>
              <a:defRPr/>
            </a:pPr>
            <a:r>
              <a:rPr lang="en-US" sz="2800" dirty="0">
                <a:solidFill>
                  <a:schemeClr val="tx1"/>
                </a:solidFill>
              </a:rPr>
              <a:t>To the extent practicable, the non-Federal entity must distribute micro-purchases equitably among qualified suppliers. </a:t>
            </a:r>
          </a:p>
          <a:p>
            <a:pPr marL="342900" lvl="2" indent="-342900">
              <a:lnSpc>
                <a:spcPct val="100000"/>
              </a:lnSpc>
              <a:spcBef>
                <a:spcPts val="1200"/>
              </a:spcBef>
              <a:buFont typeface="Wingdings" panose="05000000000000000000" pitchFamily="2" charset="2"/>
              <a:buChar char="ü"/>
              <a:defRPr/>
            </a:pPr>
            <a:r>
              <a:rPr lang="en-US" sz="2800" dirty="0">
                <a:solidFill>
                  <a:schemeClr val="tx1"/>
                </a:solidFill>
              </a:rPr>
              <a:t>For small purchase procedures price or rate quotations must be obtained from an adequate number of  qualified sources. </a:t>
            </a:r>
          </a:p>
          <a:p>
            <a:pPr marL="342900" lvl="2" indent="-342900">
              <a:lnSpc>
                <a:spcPct val="100000"/>
              </a:lnSpc>
              <a:spcBef>
                <a:spcPts val="1200"/>
              </a:spcBef>
              <a:buFont typeface="Wingdings" panose="05000000000000000000" pitchFamily="2" charset="2"/>
              <a:buChar char="ü"/>
              <a:defRPr/>
            </a:pPr>
            <a:r>
              <a:rPr lang="en-US" sz="2800" dirty="0">
                <a:solidFill>
                  <a:schemeClr val="tx1"/>
                </a:solidFill>
              </a:rPr>
              <a:t>Written procedures must allow for sufficient time for all phases of the procurement process to be carried out in a manner that does not unduly restrict competition.</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040313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Procurement Standards </a:t>
            </a:r>
            <a:br>
              <a:rPr lang="en-US" dirty="0"/>
            </a:br>
            <a:r>
              <a:rPr lang="en-US" b="0" i="1" dirty="0"/>
              <a:t>Prohibited Restrictions</a:t>
            </a:r>
          </a:p>
        </p:txBody>
      </p:sp>
      <p:sp>
        <p:nvSpPr>
          <p:cNvPr id="3" name="Content Placeholder 2">
            <a:extLst>
              <a:ext uri="{FF2B5EF4-FFF2-40B4-BE49-F238E27FC236}">
                <a16:creationId xmlns:a16="http://schemas.microsoft.com/office/drawing/2014/main" id="{1CD9F703-B588-4B99-A460-09B3C34B4827}"/>
              </a:ext>
            </a:extLst>
          </p:cNvPr>
          <p:cNvSpPr>
            <a:spLocks noGrp="1"/>
          </p:cNvSpPr>
          <p:nvPr>
            <p:ph idx="1"/>
          </p:nvPr>
        </p:nvSpPr>
        <p:spPr/>
        <p:txBody>
          <a:bodyPr>
            <a:normAutofit lnSpcReduction="10000"/>
          </a:bodyPr>
          <a:lstStyle/>
          <a:p>
            <a:pPr marL="342900" lvl="2" indent="-342900">
              <a:lnSpc>
                <a:spcPct val="125000"/>
              </a:lnSpc>
              <a:spcBef>
                <a:spcPts val="600"/>
              </a:spcBef>
              <a:buFont typeface="Wingdings" panose="05000000000000000000" pitchFamily="2" charset="2"/>
              <a:buChar char="ü"/>
              <a:defRPr/>
            </a:pPr>
            <a:r>
              <a:rPr lang="en-US" sz="2800" dirty="0">
                <a:solidFill>
                  <a:schemeClr val="tx1"/>
                </a:solidFill>
              </a:rPr>
              <a:t>Geographic preferences;</a:t>
            </a:r>
          </a:p>
          <a:p>
            <a:pPr lvl="1">
              <a:lnSpc>
                <a:spcPct val="115000"/>
              </a:lnSpc>
              <a:defRPr/>
            </a:pPr>
            <a:r>
              <a:rPr lang="en-US" dirty="0"/>
              <a:t>Offerors and bidders may come from different zip codes and cities outside of the local area.  </a:t>
            </a:r>
          </a:p>
          <a:p>
            <a:pPr lvl="2">
              <a:lnSpc>
                <a:spcPct val="115000"/>
              </a:lnSpc>
              <a:buClr>
                <a:srgbClr val="D93E0D"/>
              </a:buClr>
              <a:defRPr/>
            </a:pPr>
            <a:r>
              <a:rPr lang="en-US" dirty="0"/>
              <a:t>However, one-stop operator must be located in the local area in order to carry out its functions and responsibilities as an operator. </a:t>
            </a:r>
          </a:p>
          <a:p>
            <a:pPr marL="342900" lvl="2" indent="-342900">
              <a:lnSpc>
                <a:spcPct val="125000"/>
              </a:lnSpc>
              <a:spcBef>
                <a:spcPts val="600"/>
              </a:spcBef>
              <a:buFont typeface="Wingdings" panose="05000000000000000000" pitchFamily="2" charset="2"/>
              <a:buChar char="ü"/>
              <a:defRPr/>
            </a:pPr>
            <a:r>
              <a:rPr lang="en-US" sz="2800" dirty="0">
                <a:solidFill>
                  <a:schemeClr val="tx1"/>
                </a:solidFill>
              </a:rPr>
              <a:t>Outdated pre-qualified lists;</a:t>
            </a:r>
          </a:p>
          <a:p>
            <a:pPr lvl="1">
              <a:lnSpc>
                <a:spcPct val="115000"/>
              </a:lnSpc>
              <a:defRPr/>
            </a:pPr>
            <a:r>
              <a:rPr lang="en-US" dirty="0"/>
              <a:t>Pre-qualified lists are a result of a competitive procurement process. Review and updates to this list must be done frequently.</a:t>
            </a:r>
          </a:p>
          <a:p>
            <a:pPr marL="342900" lvl="2" indent="-342900">
              <a:lnSpc>
                <a:spcPct val="135000"/>
              </a:lnSpc>
              <a:spcBef>
                <a:spcPts val="600"/>
              </a:spcBef>
              <a:buFont typeface="Wingdings" panose="05000000000000000000" pitchFamily="2" charset="2"/>
              <a:buChar char="ü"/>
              <a:defRPr/>
            </a:pPr>
            <a:r>
              <a:rPr lang="en-US" sz="2800" dirty="0">
                <a:solidFill>
                  <a:schemeClr val="tx1"/>
                </a:solidFill>
              </a:rPr>
              <a:t>Noncompetitive pricing practices;</a:t>
            </a:r>
          </a:p>
          <a:p>
            <a:pPr lvl="1">
              <a:lnSpc>
                <a:spcPct val="135000"/>
              </a:lnSpc>
              <a:defRPr/>
            </a:pPr>
            <a:r>
              <a:rPr lang="en-US" dirty="0"/>
              <a:t>Non-Federal entities cannot issue an RFP or IFB with no, or zero, funds </a:t>
            </a:r>
          </a:p>
          <a:p>
            <a:pPr>
              <a:lnSpc>
                <a:spcPct val="115000"/>
              </a:lnSpc>
              <a:defRPr/>
            </a:pPr>
            <a:endParaRPr lang="en-US" dirty="0"/>
          </a:p>
        </p:txBody>
      </p:sp>
      <p:sp>
        <p:nvSpPr>
          <p:cNvPr id="9" name="Slide Number Placeholder 4">
            <a:extLst>
              <a:ext uri="{FF2B5EF4-FFF2-40B4-BE49-F238E27FC236}">
                <a16:creationId xmlns:a16="http://schemas.microsoft.com/office/drawing/2014/main" id="{5966DBBE-B5E9-465E-924A-F03B67A2A6B6}"/>
              </a:ext>
            </a:extLst>
          </p:cNvPr>
          <p:cNvSpPr>
            <a:spLocks noGrp="1"/>
          </p:cNvSpPr>
          <p:nvPr>
            <p:ph type="sldNum" sz="quarter" idx="12"/>
          </p:nvPr>
        </p:nvSpPr>
        <p:spPr>
          <a:xfrm>
            <a:off x="10050932" y="6422085"/>
            <a:ext cx="2057400" cy="365125"/>
          </a:xfrm>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662283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Procurement Standards </a:t>
            </a:r>
            <a:br>
              <a:rPr lang="en-US" dirty="0"/>
            </a:br>
            <a:r>
              <a:rPr lang="en-US" i="1" dirty="0"/>
              <a:t>Transparency and Responsibility</a:t>
            </a:r>
          </a:p>
        </p:txBody>
      </p:sp>
      <p:sp>
        <p:nvSpPr>
          <p:cNvPr id="3" name="Content Placeholder 2"/>
          <p:cNvSpPr>
            <a:spLocks noGrp="1"/>
          </p:cNvSpPr>
          <p:nvPr>
            <p:ph idx="1"/>
          </p:nvPr>
        </p:nvSpPr>
        <p:spPr/>
        <p:txBody>
          <a:bodyPr>
            <a:normAutofit fontScale="92500"/>
          </a:bodyPr>
          <a:lstStyle/>
          <a:p>
            <a:pPr marL="342900" lvl="2" indent="-342900">
              <a:lnSpc>
                <a:spcPct val="100000"/>
              </a:lnSpc>
              <a:spcBef>
                <a:spcPts val="600"/>
              </a:spcBef>
              <a:buFont typeface="Wingdings" panose="05000000000000000000" pitchFamily="2" charset="2"/>
              <a:buChar char="ü"/>
              <a:defRPr/>
            </a:pPr>
            <a:r>
              <a:rPr lang="en-US" sz="2800" dirty="0">
                <a:solidFill>
                  <a:schemeClr val="tx1"/>
                </a:solidFill>
              </a:rPr>
              <a:t>Sunshine Provisions</a:t>
            </a:r>
          </a:p>
          <a:p>
            <a:pPr lvl="1">
              <a:lnSpc>
                <a:spcPct val="100000"/>
              </a:lnSpc>
              <a:defRPr/>
            </a:pPr>
            <a:r>
              <a:rPr lang="en-US" dirty="0"/>
              <a:t>Requirement to make all information available to the public, auditors, and Federal reviewers.  </a:t>
            </a:r>
            <a:r>
              <a:rPr lang="en-US" dirty="0">
                <a:hlinkClick r:id="rId3"/>
              </a:rPr>
              <a:t>WIOA secs. 107(e) and 101(g)</a:t>
            </a:r>
            <a:endParaRPr lang="en-US" dirty="0"/>
          </a:p>
          <a:p>
            <a:pPr marL="342900" lvl="2" indent="-342900">
              <a:lnSpc>
                <a:spcPct val="100000"/>
              </a:lnSpc>
              <a:spcBef>
                <a:spcPts val="600"/>
              </a:spcBef>
              <a:buFont typeface="Wingdings" panose="05000000000000000000" pitchFamily="2" charset="2"/>
              <a:buChar char="ü"/>
              <a:defRPr/>
            </a:pPr>
            <a:r>
              <a:rPr lang="en-US" sz="2800" dirty="0">
                <a:solidFill>
                  <a:schemeClr val="tx1"/>
                </a:solidFill>
              </a:rPr>
              <a:t>Responsible Entities</a:t>
            </a:r>
          </a:p>
          <a:p>
            <a:pPr lvl="1">
              <a:lnSpc>
                <a:spcPct val="100000"/>
              </a:lnSpc>
              <a:defRPr/>
            </a:pPr>
            <a:r>
              <a:rPr lang="en-US" dirty="0"/>
              <a:t>Awards must be made only to responsible entities that possess the ability to successfully perform under the terms and conditions of the proposed procurement.</a:t>
            </a:r>
          </a:p>
          <a:p>
            <a:pPr lvl="1">
              <a:lnSpc>
                <a:spcPct val="100000"/>
              </a:lnSpc>
              <a:defRPr/>
            </a:pPr>
            <a:r>
              <a:rPr lang="en-US" dirty="0"/>
              <a:t>Consideration must be given to the entity’s integrity, compliance with public policy, record of past performance, and financial and technical resources.  </a:t>
            </a:r>
            <a:r>
              <a:rPr lang="en-US" dirty="0">
                <a:hlinkClick r:id="rId4"/>
              </a:rPr>
              <a:t>2 CFR 200.318(h)</a:t>
            </a:r>
            <a:endParaRPr lang="en-US" dirty="0"/>
          </a:p>
          <a:p>
            <a:pPr lvl="1">
              <a:lnSpc>
                <a:spcPct val="100000"/>
              </a:lnSpc>
              <a:defRPr/>
            </a:pPr>
            <a:r>
              <a:rPr lang="en-US" dirty="0"/>
              <a:t>Entities must not be debarred, suspended, or otherwise excluded from or made ineligible for participation in Federal assistance programs or activities.  </a:t>
            </a:r>
            <a:r>
              <a:rPr lang="en-US" dirty="0">
                <a:hlinkClick r:id="rId5"/>
              </a:rPr>
              <a:t>2 CFR 200.213</a:t>
            </a:r>
            <a:endParaRPr lang="en-US" dirty="0"/>
          </a:p>
        </p:txBody>
      </p:sp>
      <p:sp>
        <p:nvSpPr>
          <p:cNvPr id="4" name="Slide Number Placeholder 3">
            <a:extLst>
              <a:ext uri="{FF2B5EF4-FFF2-40B4-BE49-F238E27FC236}">
                <a16:creationId xmlns:a16="http://schemas.microsoft.com/office/drawing/2014/main" id="{541A68EE-B412-448A-B7CF-D7F7C0FEBB9F}"/>
              </a:ext>
            </a:extLst>
          </p:cNvPr>
          <p:cNvSpPr>
            <a:spLocks noGrp="1"/>
          </p:cNvSpPr>
          <p:nvPr>
            <p:ph type="sldNum" sz="quarter" idx="12"/>
          </p:nvPr>
        </p:nvSpPr>
        <p:spPr/>
        <p:txBody>
          <a:bodyPr/>
          <a:lstStyle/>
          <a:p>
            <a:fld id="{AEF1280C-1E94-430E-A516-D051ECA45720}" type="slidenum">
              <a:rPr lang="en-US" smtClean="0"/>
              <a:t>29</a:t>
            </a:fld>
            <a:endParaRPr lang="en-US" dirty="0"/>
          </a:p>
        </p:txBody>
      </p:sp>
    </p:spTree>
    <p:extLst>
      <p:ext uri="{BB962C8B-B14F-4D97-AF65-F5344CB8AC3E}">
        <p14:creationId xmlns:p14="http://schemas.microsoft.com/office/powerpoint/2010/main" val="272631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9EE7-1032-435B-9B59-B42C86441B92}"/>
              </a:ext>
            </a:extLst>
          </p:cNvPr>
          <p:cNvSpPr>
            <a:spLocks noGrp="1"/>
          </p:cNvSpPr>
          <p:nvPr>
            <p:ph type="title"/>
          </p:nvPr>
        </p:nvSpPr>
        <p:spPr/>
        <p:txBody>
          <a:bodyPr/>
          <a:lstStyle/>
          <a:p>
            <a:r>
              <a:rPr lang="en-US" dirty="0"/>
              <a:t>Grant Management Toolbox References</a:t>
            </a:r>
          </a:p>
        </p:txBody>
      </p:sp>
      <p:grpSp>
        <p:nvGrpSpPr>
          <p:cNvPr id="3" name="Group 2">
            <a:extLst>
              <a:ext uri="{FF2B5EF4-FFF2-40B4-BE49-F238E27FC236}">
                <a16:creationId xmlns:a16="http://schemas.microsoft.com/office/drawing/2014/main" id="{5C1114AC-FF9B-4772-9ECD-C64B540CC2D7}"/>
              </a:ext>
            </a:extLst>
          </p:cNvPr>
          <p:cNvGrpSpPr/>
          <p:nvPr/>
        </p:nvGrpSpPr>
        <p:grpSpPr>
          <a:xfrm>
            <a:off x="1455544" y="1533831"/>
            <a:ext cx="7434111" cy="4685346"/>
            <a:chOff x="1455544" y="1533831"/>
            <a:chExt cx="7434111" cy="4685346"/>
          </a:xfrm>
        </p:grpSpPr>
        <p:sp>
          <p:nvSpPr>
            <p:cNvPr id="27" name="TextBox 26">
              <a:extLst>
                <a:ext uri="{FF2B5EF4-FFF2-40B4-BE49-F238E27FC236}">
                  <a16:creationId xmlns:a16="http://schemas.microsoft.com/office/drawing/2014/main" id="{9F4EE540-9B77-4E4A-8CF2-CFF3DEB8895B}"/>
                </a:ext>
              </a:extLst>
            </p:cNvPr>
            <p:cNvSpPr txBox="1"/>
            <p:nvPr/>
          </p:nvSpPr>
          <p:spPr>
            <a:xfrm>
              <a:off x="2129206" y="1821381"/>
              <a:ext cx="5552390" cy="3862596"/>
            </a:xfrm>
            <a:prstGeom prst="rect">
              <a:avLst/>
            </a:prstGeom>
            <a:noFill/>
          </p:spPr>
          <p:txBody>
            <a:bodyPr wrap="square" rtlCol="0">
              <a:spAutoFit/>
            </a:bodyPr>
            <a:lstStyle/>
            <a:p>
              <a:pPr algn="r">
                <a:lnSpc>
                  <a:spcPts val="3000"/>
                </a:lnSpc>
                <a:spcAft>
                  <a:spcPts val="3400"/>
                </a:spcAft>
              </a:pPr>
              <a:r>
                <a:rPr lang="en-US" sz="2400" u="sng" dirty="0">
                  <a:solidFill>
                    <a:schemeClr val="accent1">
                      <a:lumMod val="75000"/>
                    </a:schemeClr>
                  </a:solidFill>
                  <a:hlinkClick r:id="rId3">
                    <a:extLst>
                      <a:ext uri="{A12FA001-AC4F-418D-AE19-62706E023703}">
                        <ahyp:hlinkClr xmlns:ahyp="http://schemas.microsoft.com/office/drawing/2018/hyperlinkcolor" xmlns="" val="tx"/>
                      </a:ext>
                    </a:extLst>
                  </a:hlinkClick>
                </a:rPr>
                <a:t>SMART Training </a:t>
              </a:r>
              <a:endParaRPr lang="en-US" sz="2400" u="sng" dirty="0">
                <a:solidFill>
                  <a:schemeClr val="accent1">
                    <a:lumMod val="75000"/>
                  </a:schemeClr>
                </a:solidFill>
              </a:endParaRPr>
            </a:p>
            <a:p>
              <a:pPr algn="r">
                <a:lnSpc>
                  <a:spcPts val="3000"/>
                </a:lnSpc>
                <a:spcAft>
                  <a:spcPts val="3400"/>
                </a:spcAft>
              </a:pPr>
              <a:r>
                <a:rPr lang="en-US" sz="2400" u="sng" dirty="0">
                  <a:solidFill>
                    <a:srgbClr val="0074BF"/>
                  </a:solidFill>
                  <a:hlinkClick r:id="rId4">
                    <a:extLst>
                      <a:ext uri="{A12FA001-AC4F-418D-AE19-62706E023703}">
                        <ahyp:hlinkClr xmlns:ahyp="http://schemas.microsoft.com/office/drawing/2018/hyperlinkcolor" xmlns="" val="tx"/>
                      </a:ext>
                    </a:extLst>
                  </a:hlinkClick>
                </a:rPr>
                <a:t>Core Monitoring Guide</a:t>
              </a:r>
              <a:endParaRPr lang="en-US" sz="2400" u="sng" dirty="0">
                <a:solidFill>
                  <a:srgbClr val="0074BF"/>
                </a:solidFill>
              </a:endParaRPr>
            </a:p>
            <a:p>
              <a:pPr algn="r">
                <a:lnSpc>
                  <a:spcPts val="3000"/>
                </a:lnSpc>
                <a:spcAft>
                  <a:spcPts val="3400"/>
                </a:spcAft>
              </a:pPr>
              <a:r>
                <a:rPr lang="en-US" sz="2400" u="sng" dirty="0">
                  <a:solidFill>
                    <a:srgbClr val="04625E"/>
                  </a:solidFill>
                  <a:hlinkClick r:id="rId5">
                    <a:extLst>
                      <a:ext uri="{A12FA001-AC4F-418D-AE19-62706E023703}">
                        <ahyp:hlinkClr xmlns:ahyp="http://schemas.microsoft.com/office/drawing/2018/hyperlinkcolor" xmlns="" val="tx"/>
                      </a:ext>
                    </a:extLst>
                  </a:hlinkClick>
                </a:rPr>
                <a:t>Technical Assistance Guide</a:t>
              </a:r>
              <a:r>
                <a:rPr lang="en-US" sz="2400" u="sng" dirty="0">
                  <a:solidFill>
                    <a:srgbClr val="04625E"/>
                  </a:solidFill>
                </a:rPr>
                <a:t>s</a:t>
              </a:r>
            </a:p>
            <a:p>
              <a:pPr algn="r">
                <a:lnSpc>
                  <a:spcPts val="3000"/>
                </a:lnSpc>
                <a:spcAft>
                  <a:spcPts val="3400"/>
                </a:spcAft>
              </a:pPr>
              <a:r>
                <a:rPr lang="en-US" sz="2400" u="sng" dirty="0">
                  <a:solidFill>
                    <a:srgbClr val="D93E0D"/>
                  </a:solidFill>
                  <a:hlinkClick r:id="rId6">
                    <a:extLst>
                      <a:ext uri="{A12FA001-AC4F-418D-AE19-62706E023703}">
                        <ahyp:hlinkClr xmlns:ahyp="http://schemas.microsoft.com/office/drawing/2018/hyperlinkcolor" xmlns="" val="tx"/>
                      </a:ext>
                    </a:extLst>
                  </a:hlinkClick>
                </a:rPr>
                <a:t>ETA Grantee Handbook</a:t>
              </a:r>
              <a:endParaRPr lang="en-US" sz="2400" u="sng" dirty="0">
                <a:solidFill>
                  <a:srgbClr val="D93E0D"/>
                </a:solidFill>
              </a:endParaRPr>
            </a:p>
            <a:p>
              <a:pPr algn="r">
                <a:lnSpc>
                  <a:spcPts val="3000"/>
                </a:lnSpc>
                <a:spcAft>
                  <a:spcPts val="3400"/>
                </a:spcAft>
              </a:pPr>
              <a:r>
                <a:rPr lang="en-US" sz="2400" u="sng" dirty="0" err="1">
                  <a:solidFill>
                    <a:srgbClr val="C00000"/>
                  </a:solidFill>
                  <a:hlinkClick r:id="rId7">
                    <a:extLst>
                      <a:ext uri="{A12FA001-AC4F-418D-AE19-62706E023703}">
                        <ahyp:hlinkClr xmlns:ahyp="http://schemas.microsoft.com/office/drawing/2018/hyperlinkcolor" xmlns="" val="tx"/>
                      </a:ext>
                    </a:extLst>
                  </a:hlinkClick>
                </a:rPr>
                <a:t>WorkforceGPS</a:t>
              </a:r>
              <a:r>
                <a:rPr lang="en-US" sz="2400" u="sng" dirty="0">
                  <a:solidFill>
                    <a:srgbClr val="C00000"/>
                  </a:solidFill>
                  <a:hlinkClick r:id="rId7">
                    <a:extLst>
                      <a:ext uri="{A12FA001-AC4F-418D-AE19-62706E023703}">
                        <ahyp:hlinkClr xmlns:ahyp="http://schemas.microsoft.com/office/drawing/2018/hyperlinkcolor" xmlns="" val="tx"/>
                      </a:ext>
                    </a:extLst>
                  </a:hlinkClick>
                </a:rPr>
                <a:t> Resources</a:t>
              </a:r>
              <a:endParaRPr lang="en-US" sz="2400" u="sng" dirty="0">
                <a:solidFill>
                  <a:srgbClr val="C00000"/>
                </a:solidFill>
              </a:endParaRPr>
            </a:p>
          </p:txBody>
        </p:sp>
        <p:grpSp>
          <p:nvGrpSpPr>
            <p:cNvPr id="6" name="Group 5" descr="Grants Management Toolbox references">
              <a:extLst>
                <a:ext uri="{FF2B5EF4-FFF2-40B4-BE49-F238E27FC236}">
                  <a16:creationId xmlns:a16="http://schemas.microsoft.com/office/drawing/2014/main" id="{F426E2F3-4896-4954-B1FF-A93420198E10}"/>
                </a:ext>
              </a:extLst>
            </p:cNvPr>
            <p:cNvGrpSpPr/>
            <p:nvPr/>
          </p:nvGrpSpPr>
          <p:grpSpPr>
            <a:xfrm>
              <a:off x="1455544" y="1533831"/>
              <a:ext cx="7434111" cy="4685346"/>
              <a:chOff x="4001954" y="3177962"/>
              <a:chExt cx="4547725" cy="2933847"/>
            </a:xfrm>
          </p:grpSpPr>
          <p:grpSp>
            <p:nvGrpSpPr>
              <p:cNvPr id="7" name="Group 6">
                <a:extLst>
                  <a:ext uri="{FF2B5EF4-FFF2-40B4-BE49-F238E27FC236}">
                    <a16:creationId xmlns:a16="http://schemas.microsoft.com/office/drawing/2014/main" id="{7B800C2F-21B9-440B-B8AF-CE3B8F158A42}"/>
                  </a:ext>
                </a:extLst>
              </p:cNvPr>
              <p:cNvGrpSpPr/>
              <p:nvPr/>
            </p:nvGrpSpPr>
            <p:grpSpPr>
              <a:xfrm>
                <a:off x="4001954" y="3177962"/>
                <a:ext cx="4317253" cy="2933847"/>
                <a:chOff x="4687754" y="3177962"/>
                <a:chExt cx="4317253" cy="2933847"/>
              </a:xfrm>
            </p:grpSpPr>
            <p:grpSp>
              <p:nvGrpSpPr>
                <p:cNvPr id="13" name="Group 12">
                  <a:extLst>
                    <a:ext uri="{FF2B5EF4-FFF2-40B4-BE49-F238E27FC236}">
                      <a16:creationId xmlns:a16="http://schemas.microsoft.com/office/drawing/2014/main" id="{C0897E29-56AF-4A41-810C-9966CC301787}"/>
                    </a:ext>
                  </a:extLst>
                </p:cNvPr>
                <p:cNvGrpSpPr/>
                <p:nvPr/>
              </p:nvGrpSpPr>
              <p:grpSpPr>
                <a:xfrm>
                  <a:off x="8535654" y="3347444"/>
                  <a:ext cx="469353" cy="2482846"/>
                  <a:chOff x="6014605" y="2587767"/>
                  <a:chExt cx="469353" cy="2482846"/>
                </a:xfrm>
              </p:grpSpPr>
              <p:pic>
                <p:nvPicPr>
                  <p:cNvPr id="22" name="Picture 21">
                    <a:extLst>
                      <a:ext uri="{FF2B5EF4-FFF2-40B4-BE49-F238E27FC236}">
                        <a16:creationId xmlns:a16="http://schemas.microsoft.com/office/drawing/2014/main" id="{5266A0DE-41F5-4F59-9F97-33E91EF177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3" name="Picture 22">
                    <a:extLst>
                      <a:ext uri="{FF2B5EF4-FFF2-40B4-BE49-F238E27FC236}">
                        <a16:creationId xmlns:a16="http://schemas.microsoft.com/office/drawing/2014/main" id="{2925E6FE-4211-41E3-A0A7-BBFE64226C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4" name="Picture 23">
                    <a:extLst>
                      <a:ext uri="{FF2B5EF4-FFF2-40B4-BE49-F238E27FC236}">
                        <a16:creationId xmlns:a16="http://schemas.microsoft.com/office/drawing/2014/main" id="{96FA9E5D-E70A-4B5B-A13E-C515024705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5" name="Picture 24">
                    <a:extLst>
                      <a:ext uri="{FF2B5EF4-FFF2-40B4-BE49-F238E27FC236}">
                        <a16:creationId xmlns:a16="http://schemas.microsoft.com/office/drawing/2014/main" id="{8BB9567D-D9B4-49B9-88AA-DCD8789576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6" name="Picture 25">
                    <a:extLst>
                      <a:ext uri="{FF2B5EF4-FFF2-40B4-BE49-F238E27FC236}">
                        <a16:creationId xmlns:a16="http://schemas.microsoft.com/office/drawing/2014/main" id="{DA152B58-D103-4F9A-BDE6-A687E12F92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4" name="Group 13">
                  <a:extLst>
                    <a:ext uri="{FF2B5EF4-FFF2-40B4-BE49-F238E27FC236}">
                      <a16:creationId xmlns:a16="http://schemas.microsoft.com/office/drawing/2014/main" id="{F4CED5F5-F36A-42C0-98BC-CDB916A4129F}"/>
                    </a:ext>
                  </a:extLst>
                </p:cNvPr>
                <p:cNvGrpSpPr/>
                <p:nvPr/>
              </p:nvGrpSpPr>
              <p:grpSpPr>
                <a:xfrm>
                  <a:off x="4687754" y="3177962"/>
                  <a:ext cx="4317253" cy="2933847"/>
                  <a:chOff x="1009418" y="2288962"/>
                  <a:chExt cx="4317253" cy="2933847"/>
                </a:xfrm>
              </p:grpSpPr>
              <p:pic>
                <p:nvPicPr>
                  <p:cNvPr id="15" name="Picture 14">
                    <a:extLst>
                      <a:ext uri="{FF2B5EF4-FFF2-40B4-BE49-F238E27FC236}">
                        <a16:creationId xmlns:a16="http://schemas.microsoft.com/office/drawing/2014/main" id="{4EA851FE-EE66-42EA-9E5B-55E6F0276FE4}"/>
                      </a:ext>
                    </a:extLst>
                  </p:cNvPr>
                  <p:cNvPicPr>
                    <a:picLocks noChangeAspect="1"/>
                  </p:cNvPicPr>
                  <p:nvPr/>
                </p:nvPicPr>
                <p:blipFill rotWithShape="1">
                  <a:blip r:embed="rId13">
                    <a:extLst>
                      <a:ext uri="{28A0092B-C50C-407E-A947-70E740481C1C}">
                        <a14:useLocalDpi xmlns:a14="http://schemas.microsoft.com/office/drawing/2010/main" val="0"/>
                      </a:ext>
                    </a:extLst>
                  </a:blip>
                  <a:srcRect t="28376"/>
                  <a:stretch/>
                </p:blipFill>
                <p:spPr>
                  <a:xfrm>
                    <a:off x="1009418" y="2288962"/>
                    <a:ext cx="4047409" cy="2933847"/>
                  </a:xfrm>
                  <a:prstGeom prst="rect">
                    <a:avLst/>
                  </a:prstGeom>
                </p:spPr>
              </p:pic>
              <p:grpSp>
                <p:nvGrpSpPr>
                  <p:cNvPr id="16" name="Group 15">
                    <a:extLst>
                      <a:ext uri="{FF2B5EF4-FFF2-40B4-BE49-F238E27FC236}">
                        <a16:creationId xmlns:a16="http://schemas.microsoft.com/office/drawing/2014/main" id="{31AC92A2-3A82-46F0-BEF5-7F9B3F940A82}"/>
                      </a:ext>
                    </a:extLst>
                  </p:cNvPr>
                  <p:cNvGrpSpPr/>
                  <p:nvPr/>
                </p:nvGrpSpPr>
                <p:grpSpPr>
                  <a:xfrm>
                    <a:off x="4857318" y="2458444"/>
                    <a:ext cx="469353" cy="2482846"/>
                    <a:chOff x="6014605" y="2587767"/>
                    <a:chExt cx="469353" cy="2482846"/>
                  </a:xfrm>
                </p:grpSpPr>
                <p:pic>
                  <p:nvPicPr>
                    <p:cNvPr id="17" name="Picture 16">
                      <a:extLst>
                        <a:ext uri="{FF2B5EF4-FFF2-40B4-BE49-F238E27FC236}">
                          <a16:creationId xmlns:a16="http://schemas.microsoft.com/office/drawing/2014/main" id="{B5C71752-95F7-4D64-8E7B-5BAABC2264B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18" name="Picture 17">
                      <a:extLst>
                        <a:ext uri="{FF2B5EF4-FFF2-40B4-BE49-F238E27FC236}">
                          <a16:creationId xmlns:a16="http://schemas.microsoft.com/office/drawing/2014/main" id="{B3108665-9841-40BC-BC49-46E12243532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19" name="Picture 18">
                      <a:extLst>
                        <a:ext uri="{FF2B5EF4-FFF2-40B4-BE49-F238E27FC236}">
                          <a16:creationId xmlns:a16="http://schemas.microsoft.com/office/drawing/2014/main" id="{9C991C71-56BD-4CFE-A20A-4C7D698B2B5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20" name="Picture 19">
                      <a:extLst>
                        <a:ext uri="{FF2B5EF4-FFF2-40B4-BE49-F238E27FC236}">
                          <a16:creationId xmlns:a16="http://schemas.microsoft.com/office/drawing/2014/main" id="{F59A0DAD-17F3-4D75-9BB4-587CC31D7F6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21" name="Picture 20">
                      <a:extLst>
                        <a:ext uri="{FF2B5EF4-FFF2-40B4-BE49-F238E27FC236}">
                          <a16:creationId xmlns:a16="http://schemas.microsoft.com/office/drawing/2014/main" id="{50F8459B-AB94-4414-A2F0-89428473633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grpSp>
          </p:grpSp>
          <p:sp>
            <p:nvSpPr>
              <p:cNvPr id="8" name="TextBox 7">
                <a:extLst>
                  <a:ext uri="{FF2B5EF4-FFF2-40B4-BE49-F238E27FC236}">
                    <a16:creationId xmlns:a16="http://schemas.microsoft.com/office/drawing/2014/main" id="{4E66A8C9-0BC2-4FD1-88E2-8D0AAA0F8812}"/>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9" name="TextBox 8">
                <a:extLst>
                  <a:ext uri="{FF2B5EF4-FFF2-40B4-BE49-F238E27FC236}">
                    <a16:creationId xmlns:a16="http://schemas.microsoft.com/office/drawing/2014/main" id="{EE737EAB-65AE-41FC-A195-305481670D67}"/>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10" name="TextBox 9">
                <a:extLst>
                  <a:ext uri="{FF2B5EF4-FFF2-40B4-BE49-F238E27FC236}">
                    <a16:creationId xmlns:a16="http://schemas.microsoft.com/office/drawing/2014/main" id="{EA64A085-9784-424A-AA1D-34801E56A483}"/>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11" name="TextBox 10">
                <a:extLst>
                  <a:ext uri="{FF2B5EF4-FFF2-40B4-BE49-F238E27FC236}">
                    <a16:creationId xmlns:a16="http://schemas.microsoft.com/office/drawing/2014/main" id="{7FF45336-2D52-4EA1-994F-9DF06089921B}"/>
                  </a:ext>
                </a:extLst>
              </p:cNvPr>
              <p:cNvSpPr txBox="1"/>
              <p:nvPr/>
            </p:nvSpPr>
            <p:spPr>
              <a:xfrm>
                <a:off x="8319207" y="4802608"/>
                <a:ext cx="230472" cy="564424"/>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12" name="TextBox 11">
                <a:extLst>
                  <a:ext uri="{FF2B5EF4-FFF2-40B4-BE49-F238E27FC236}">
                    <a16:creationId xmlns:a16="http://schemas.microsoft.com/office/drawing/2014/main" id="{E989CDCD-C2BA-4602-BE55-3548336BFE2C}"/>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grpSp>
      <p:sp>
        <p:nvSpPr>
          <p:cNvPr id="5" name="Slide Number Placeholder 4">
            <a:extLst>
              <a:ext uri="{FF2B5EF4-FFF2-40B4-BE49-F238E27FC236}">
                <a16:creationId xmlns:a16="http://schemas.microsoft.com/office/drawing/2014/main" id="{544F274E-93F9-4B3E-8BBD-02445A9508D8}"/>
              </a:ext>
            </a:extLst>
          </p:cNvPr>
          <p:cNvSpPr>
            <a:spLocks noGrp="1"/>
          </p:cNvSpPr>
          <p:nvPr>
            <p:ph type="sldNum" sz="quarter" idx="12"/>
          </p:nvPr>
        </p:nvSpPr>
        <p:spPr/>
        <p:txBody>
          <a:bodyPr/>
          <a:lstStyle/>
          <a:p>
            <a:fld id="{AEF1280C-1E94-430E-A516-D051ECA45720}" type="slidenum">
              <a:rPr lang="en-US" smtClean="0"/>
              <a:t>3</a:t>
            </a:fld>
            <a:endParaRPr lang="en-US"/>
          </a:p>
        </p:txBody>
      </p:sp>
    </p:spTree>
    <p:extLst>
      <p:ext uri="{BB962C8B-B14F-4D97-AF65-F5344CB8AC3E}">
        <p14:creationId xmlns:p14="http://schemas.microsoft.com/office/powerpoint/2010/main" val="199435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Procurement Standards </a:t>
            </a:r>
            <a:br>
              <a:rPr lang="en-US" dirty="0"/>
            </a:br>
            <a:r>
              <a:rPr lang="en-US" b="0" i="1" dirty="0"/>
              <a:t>Recordkeeping</a:t>
            </a:r>
          </a:p>
        </p:txBody>
      </p:sp>
      <p:sp>
        <p:nvSpPr>
          <p:cNvPr id="3" name="Content Placeholder 2">
            <a:extLst>
              <a:ext uri="{FF2B5EF4-FFF2-40B4-BE49-F238E27FC236}">
                <a16:creationId xmlns:a16="http://schemas.microsoft.com/office/drawing/2014/main" id="{18ACE6E1-2162-4EE5-8AB2-91F97C6BB93E}"/>
              </a:ext>
            </a:extLst>
          </p:cNvPr>
          <p:cNvSpPr>
            <a:spLocks noGrp="1"/>
          </p:cNvSpPr>
          <p:nvPr>
            <p:ph idx="1"/>
          </p:nvPr>
        </p:nvSpPr>
        <p:spPr>
          <a:xfrm>
            <a:off x="518160" y="1420779"/>
            <a:ext cx="11590172" cy="4756184"/>
          </a:xfrm>
        </p:spPr>
        <p:txBody>
          <a:bodyPr>
            <a:normAutofit/>
          </a:bodyPr>
          <a:lstStyle/>
          <a:p>
            <a:pPr marL="342900" lvl="2" indent="-342900">
              <a:lnSpc>
                <a:spcPct val="100000"/>
              </a:lnSpc>
              <a:spcBef>
                <a:spcPts val="600"/>
              </a:spcBef>
              <a:buFont typeface="Wingdings" panose="05000000000000000000" pitchFamily="2" charset="2"/>
              <a:buChar char="ü"/>
              <a:defRPr/>
            </a:pPr>
            <a:r>
              <a:rPr lang="en-US" sz="2800" dirty="0">
                <a:solidFill>
                  <a:schemeClr val="tx1"/>
                </a:solidFill>
              </a:rPr>
              <a:t>Documentation must be retained for all phases of the competitive procurement process.  </a:t>
            </a:r>
          </a:p>
          <a:p>
            <a:pPr lvl="1">
              <a:lnSpc>
                <a:spcPct val="100000"/>
              </a:lnSpc>
              <a:defRPr/>
            </a:pPr>
            <a:r>
              <a:rPr lang="en-US" dirty="0"/>
              <a:t>The Uniform Guidance at </a:t>
            </a:r>
            <a:r>
              <a:rPr lang="en-US" dirty="0">
                <a:solidFill>
                  <a:schemeClr val="accent2"/>
                </a:solidFill>
                <a:hlinkClick r:id="rId3"/>
              </a:rPr>
              <a:t>2 CFR 200.318(</a:t>
            </a:r>
            <a:r>
              <a:rPr lang="en-US" dirty="0" err="1">
                <a:solidFill>
                  <a:schemeClr val="accent2"/>
                </a:solidFill>
                <a:hlinkClick r:id="rId3"/>
              </a:rPr>
              <a:t>i</a:t>
            </a:r>
            <a:r>
              <a:rPr lang="en-US" dirty="0">
                <a:solidFill>
                  <a:schemeClr val="accent2"/>
                </a:solidFill>
                <a:hlinkClick r:id="rId3"/>
              </a:rPr>
              <a:t>)</a:t>
            </a:r>
            <a:r>
              <a:rPr lang="en-US" dirty="0">
                <a:solidFill>
                  <a:schemeClr val="accent2"/>
                </a:solidFill>
              </a:rPr>
              <a:t> </a:t>
            </a:r>
            <a:r>
              <a:rPr lang="en-US" dirty="0"/>
              <a:t>requires the maintenance of records sufficient to detail the history of procurement.</a:t>
            </a:r>
          </a:p>
          <a:p>
            <a:pPr marL="342900" lvl="2" indent="-342900">
              <a:lnSpc>
                <a:spcPct val="100000"/>
              </a:lnSpc>
              <a:spcBef>
                <a:spcPts val="600"/>
              </a:spcBef>
              <a:buFont typeface="Wingdings" panose="05000000000000000000" pitchFamily="2" charset="2"/>
              <a:buChar char="ü"/>
              <a:defRPr/>
            </a:pPr>
            <a:r>
              <a:rPr lang="en-US" sz="2800" dirty="0">
                <a:solidFill>
                  <a:schemeClr val="tx1"/>
                </a:solidFill>
              </a:rPr>
              <a:t>In the case of the one-stop operator, WIOA regulations at </a:t>
            </a:r>
            <a:r>
              <a:rPr lang="en-US" sz="2800" dirty="0">
                <a:solidFill>
                  <a:schemeClr val="accent2"/>
                </a:solidFill>
                <a:hlinkClick r:id="rId4"/>
              </a:rPr>
              <a:t>20 CFR 678.605(d)</a:t>
            </a:r>
            <a:r>
              <a:rPr lang="en-US" sz="2800" dirty="0">
                <a:solidFill>
                  <a:schemeClr val="accent2"/>
                </a:solidFill>
              </a:rPr>
              <a:t> </a:t>
            </a:r>
            <a:r>
              <a:rPr lang="en-US" sz="2800" dirty="0">
                <a:solidFill>
                  <a:schemeClr val="tx1"/>
                </a:solidFill>
              </a:rPr>
              <a:t>require entities conducting the competition to prepare written documentation explaining the determination concerning the nature of the competitive process followed in the selection of the one-stop operator   </a:t>
            </a:r>
          </a:p>
          <a:p>
            <a:pPr lvl="1">
              <a:lnSpc>
                <a:spcPct val="100000"/>
              </a:lnSpc>
              <a:defRPr/>
            </a:pPr>
            <a:r>
              <a:rPr lang="en-US" dirty="0"/>
              <a:t>Local or State Boards have to document carefully the decision to select or not select a proposal. </a:t>
            </a:r>
            <a:endParaRPr lang="en-US" sz="3200" dirty="0"/>
          </a:p>
        </p:txBody>
      </p:sp>
      <p:sp>
        <p:nvSpPr>
          <p:cNvPr id="9" name="Slide Number Placeholder 3">
            <a:extLst>
              <a:ext uri="{FF2B5EF4-FFF2-40B4-BE49-F238E27FC236}">
                <a16:creationId xmlns:a16="http://schemas.microsoft.com/office/drawing/2014/main" id="{2BBD34CA-6901-4074-B88C-344F5E7CF3DB}"/>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extLst>
      <p:ext uri="{BB962C8B-B14F-4D97-AF65-F5344CB8AC3E}">
        <p14:creationId xmlns:p14="http://schemas.microsoft.com/office/powerpoint/2010/main" val="162453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Procurement Standards </a:t>
            </a:r>
            <a:br>
              <a:rPr lang="en-US" dirty="0"/>
            </a:br>
            <a:r>
              <a:rPr lang="en-US" b="0" i="1" dirty="0"/>
              <a:t>Recordkeeping (cont.)</a:t>
            </a:r>
          </a:p>
        </p:txBody>
      </p:sp>
      <p:sp>
        <p:nvSpPr>
          <p:cNvPr id="3" name="Content Placeholder 2">
            <a:extLst>
              <a:ext uri="{FF2B5EF4-FFF2-40B4-BE49-F238E27FC236}">
                <a16:creationId xmlns:a16="http://schemas.microsoft.com/office/drawing/2014/main" id="{30823B9C-5FE4-43DD-9F51-6974873CD80E}"/>
              </a:ext>
            </a:extLst>
          </p:cNvPr>
          <p:cNvSpPr>
            <a:spLocks noGrp="1"/>
          </p:cNvSpPr>
          <p:nvPr>
            <p:ph idx="1"/>
          </p:nvPr>
        </p:nvSpPr>
        <p:spPr/>
        <p:txBody>
          <a:bodyPr>
            <a:normAutofit lnSpcReduction="10000"/>
          </a:bodyPr>
          <a:lstStyle/>
          <a:p>
            <a:pPr marL="342900" lvl="2" indent="-342900">
              <a:lnSpc>
                <a:spcPct val="100000"/>
              </a:lnSpc>
              <a:spcBef>
                <a:spcPts val="600"/>
              </a:spcBef>
              <a:buFont typeface="Wingdings" panose="05000000000000000000" pitchFamily="2" charset="2"/>
              <a:buChar char="ü"/>
              <a:defRPr/>
            </a:pPr>
            <a:r>
              <a:rPr lang="en-US" sz="2800" dirty="0">
                <a:solidFill>
                  <a:schemeClr val="tx1"/>
                </a:solidFill>
              </a:rPr>
              <a:t>Documentation is </a:t>
            </a:r>
            <a:r>
              <a:rPr lang="en-US" sz="2800" dirty="0">
                <a:solidFill>
                  <a:srgbClr val="D93E0D"/>
                </a:solidFill>
              </a:rPr>
              <a:t>key</a:t>
            </a:r>
            <a:r>
              <a:rPr lang="en-US" sz="2800" dirty="0">
                <a:solidFill>
                  <a:schemeClr val="tx1"/>
                </a:solidFill>
              </a:rPr>
              <a:t> to ensure that the procurement process is transparent and objective.  </a:t>
            </a:r>
          </a:p>
          <a:p>
            <a:pPr marL="342900" lvl="2" indent="-342900">
              <a:lnSpc>
                <a:spcPct val="100000"/>
              </a:lnSpc>
              <a:spcBef>
                <a:spcPts val="600"/>
              </a:spcBef>
              <a:buFont typeface="Wingdings" panose="05000000000000000000" pitchFamily="2" charset="2"/>
              <a:buChar char="ü"/>
              <a:defRPr/>
            </a:pPr>
            <a:r>
              <a:rPr lang="en-US" sz="2800" dirty="0">
                <a:solidFill>
                  <a:schemeClr val="tx1"/>
                </a:solidFill>
              </a:rPr>
              <a:t>Standards for documentation are </a:t>
            </a:r>
            <a:r>
              <a:rPr lang="en-US" sz="2800" dirty="0">
                <a:solidFill>
                  <a:srgbClr val="D93E0D"/>
                </a:solidFill>
              </a:rPr>
              <a:t>high</a:t>
            </a:r>
            <a:r>
              <a:rPr lang="en-US" sz="2800" dirty="0">
                <a:solidFill>
                  <a:schemeClr val="tx1"/>
                </a:solidFill>
              </a:rPr>
              <a:t> if the procurement results in a </a:t>
            </a:r>
            <a:r>
              <a:rPr lang="en-US" sz="2800" u="sng" dirty="0">
                <a:solidFill>
                  <a:schemeClr val="tx1"/>
                </a:solidFill>
              </a:rPr>
              <a:t>sole source selection</a:t>
            </a:r>
            <a:r>
              <a:rPr lang="en-US" sz="2800" dirty="0">
                <a:solidFill>
                  <a:schemeClr val="tx1"/>
                </a:solidFill>
              </a:rPr>
              <a:t>.</a:t>
            </a:r>
          </a:p>
          <a:p>
            <a:pPr marL="342900" lvl="2" indent="-342900">
              <a:lnSpc>
                <a:spcPct val="100000"/>
              </a:lnSpc>
              <a:spcBef>
                <a:spcPts val="600"/>
              </a:spcBef>
              <a:buFont typeface="Wingdings" panose="05000000000000000000" pitchFamily="2" charset="2"/>
              <a:buChar char="ü"/>
              <a:defRPr/>
            </a:pPr>
            <a:r>
              <a:rPr lang="en-US" sz="2800" dirty="0">
                <a:solidFill>
                  <a:schemeClr val="tx1"/>
                </a:solidFill>
              </a:rPr>
              <a:t>Procurement history file should contain, at a minimum:</a:t>
            </a:r>
          </a:p>
          <a:p>
            <a:pPr lvl="1">
              <a:lnSpc>
                <a:spcPct val="100000"/>
              </a:lnSpc>
              <a:spcBef>
                <a:spcPts val="0"/>
              </a:spcBef>
              <a:defRPr/>
            </a:pPr>
            <a:r>
              <a:rPr lang="en-US" dirty="0"/>
              <a:t>All proposals/ bids received</a:t>
            </a:r>
          </a:p>
          <a:p>
            <a:pPr lvl="1">
              <a:lnSpc>
                <a:spcPct val="100000"/>
              </a:lnSpc>
              <a:spcBef>
                <a:spcPts val="0"/>
              </a:spcBef>
              <a:defRPr/>
            </a:pPr>
            <a:r>
              <a:rPr lang="en-US" dirty="0"/>
              <a:t>Ratings of those proposals</a:t>
            </a:r>
          </a:p>
          <a:p>
            <a:pPr lvl="1">
              <a:lnSpc>
                <a:spcPct val="100000"/>
              </a:lnSpc>
              <a:spcBef>
                <a:spcPts val="0"/>
              </a:spcBef>
              <a:defRPr/>
            </a:pPr>
            <a:r>
              <a:rPr lang="en-US" dirty="0"/>
              <a:t>Rationale for the method of procurement</a:t>
            </a:r>
          </a:p>
          <a:p>
            <a:pPr lvl="1">
              <a:lnSpc>
                <a:spcPct val="100000"/>
              </a:lnSpc>
              <a:spcBef>
                <a:spcPts val="0"/>
              </a:spcBef>
              <a:defRPr/>
            </a:pPr>
            <a:r>
              <a:rPr lang="en-US" dirty="0"/>
              <a:t>Selection of agreement or contract type</a:t>
            </a:r>
          </a:p>
          <a:p>
            <a:pPr lvl="1">
              <a:lnSpc>
                <a:spcPct val="100000"/>
              </a:lnSpc>
              <a:spcBef>
                <a:spcPts val="0"/>
              </a:spcBef>
              <a:defRPr/>
            </a:pPr>
            <a:r>
              <a:rPr lang="en-US" dirty="0"/>
              <a:t>Selection or rejection of proposals/bids</a:t>
            </a:r>
          </a:p>
          <a:p>
            <a:pPr lvl="1">
              <a:lnSpc>
                <a:spcPct val="100000"/>
              </a:lnSpc>
              <a:spcBef>
                <a:spcPts val="0"/>
              </a:spcBef>
              <a:defRPr/>
            </a:pPr>
            <a:r>
              <a:rPr lang="en-US" dirty="0"/>
              <a:t>Appeals and disputes</a:t>
            </a:r>
          </a:p>
          <a:p>
            <a:pPr lvl="1">
              <a:lnSpc>
                <a:spcPct val="100000"/>
              </a:lnSpc>
              <a:spcBef>
                <a:spcPts val="0"/>
              </a:spcBef>
              <a:defRPr/>
            </a:pPr>
            <a:r>
              <a:rPr lang="en-US" dirty="0"/>
              <a:t>And the basis for the contract price</a:t>
            </a:r>
          </a:p>
        </p:txBody>
      </p:sp>
      <p:sp>
        <p:nvSpPr>
          <p:cNvPr id="9" name="Slide Number Placeholder 3">
            <a:extLst>
              <a:ext uri="{FF2B5EF4-FFF2-40B4-BE49-F238E27FC236}">
                <a16:creationId xmlns:a16="http://schemas.microsoft.com/office/drawing/2014/main" id="{A088BAE4-7307-4F6C-BE80-26EB0C447610}"/>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extLst>
      <p:ext uri="{BB962C8B-B14F-4D97-AF65-F5344CB8AC3E}">
        <p14:creationId xmlns:p14="http://schemas.microsoft.com/office/powerpoint/2010/main" val="2451867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Considerations – Applicable to WIOA Procurements and Agreements </a:t>
            </a:r>
            <a:endParaRPr lang="en-US" sz="2800" dirty="0"/>
          </a:p>
        </p:txBody>
      </p:sp>
      <p:sp>
        <p:nvSpPr>
          <p:cNvPr id="6" name="Content Placeholder 5"/>
          <p:cNvSpPr>
            <a:spLocks noGrp="1"/>
          </p:cNvSpPr>
          <p:nvPr>
            <p:ph idx="1"/>
          </p:nvPr>
        </p:nvSpPr>
        <p:spPr/>
        <p:txBody>
          <a:bodyPr>
            <a:normAutofit/>
          </a:bodyPr>
          <a:lstStyle/>
          <a:p>
            <a:pPr marL="0" lvl="2" indent="0">
              <a:spcBef>
                <a:spcPts val="600"/>
              </a:spcBef>
              <a:buNone/>
              <a:defRPr/>
            </a:pPr>
            <a:r>
              <a:rPr lang="en-US" sz="2800" b="1" dirty="0">
                <a:solidFill>
                  <a:schemeClr val="tx1"/>
                </a:solidFill>
              </a:rPr>
              <a:t>General Requirements </a:t>
            </a:r>
          </a:p>
          <a:p>
            <a:pPr>
              <a:defRPr/>
            </a:pPr>
            <a:r>
              <a:rPr lang="en-US" dirty="0"/>
              <a:t>The local workforce investment plan must contain a description of the competitive process used to award grants and contracts under all programs funded under WIOA title I. </a:t>
            </a:r>
          </a:p>
          <a:p>
            <a:pPr>
              <a:defRPr/>
            </a:pPr>
            <a:r>
              <a:rPr lang="en-US" dirty="0"/>
              <a:t>The procurement requirements addressed in this presentation do not apply to the identification of Eligible Training Providers.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42776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7FC4-E8A9-47E7-A405-B9D7EA497D61}"/>
              </a:ext>
            </a:extLst>
          </p:cNvPr>
          <p:cNvSpPr>
            <a:spLocks noGrp="1"/>
          </p:cNvSpPr>
          <p:nvPr>
            <p:ph type="title"/>
          </p:nvPr>
        </p:nvSpPr>
        <p:spPr/>
        <p:txBody>
          <a:bodyPr/>
          <a:lstStyle/>
          <a:p>
            <a:r>
              <a:rPr lang="en-US" dirty="0"/>
              <a:t>Special Considerations – Applicable to WIOA Procurements and Agreements (cont.)</a:t>
            </a:r>
          </a:p>
        </p:txBody>
      </p:sp>
      <p:sp>
        <p:nvSpPr>
          <p:cNvPr id="3" name="Content Placeholder 2">
            <a:extLst>
              <a:ext uri="{FF2B5EF4-FFF2-40B4-BE49-F238E27FC236}">
                <a16:creationId xmlns:a16="http://schemas.microsoft.com/office/drawing/2014/main" id="{B87D42C4-D793-4EB8-AD2A-EAA6F788EEDC}"/>
              </a:ext>
            </a:extLst>
          </p:cNvPr>
          <p:cNvSpPr>
            <a:spLocks noGrp="1"/>
          </p:cNvSpPr>
          <p:nvPr>
            <p:ph idx="1"/>
          </p:nvPr>
        </p:nvSpPr>
        <p:spPr/>
        <p:txBody>
          <a:bodyPr vert="horz" lIns="91440" tIns="45720" rIns="91440" bIns="45720" rtlCol="0" anchor="t">
            <a:normAutofit fontScale="92500" lnSpcReduction="10000"/>
          </a:bodyPr>
          <a:lstStyle/>
          <a:p>
            <a:r>
              <a:rPr lang="en-US" dirty="0"/>
              <a:t>WIOA Youth Service Providers</a:t>
            </a:r>
          </a:p>
          <a:p>
            <a:pPr marL="747395" lvl="1" indent="-290195"/>
            <a:r>
              <a:rPr lang="en-US" dirty="0"/>
              <a:t>When subrecipients or contractors are chosen to provide WIOA youth program services, they must be selected on a competitive basis.  (ETA also encourages the use of competitive procurement processes to select all service providers.) </a:t>
            </a:r>
            <a:endParaRPr lang="en-US" dirty="0">
              <a:cs typeface="Calibri"/>
            </a:endParaRPr>
          </a:p>
          <a:p>
            <a:r>
              <a:rPr lang="en-US" dirty="0"/>
              <a:t>One-Stop Operators </a:t>
            </a:r>
          </a:p>
          <a:p>
            <a:pPr lvl="1"/>
            <a:r>
              <a:rPr lang="en-US" dirty="0"/>
              <a:t>Local WDBs are required by WIOA to use a competitive process for the selection of one-stop operators for the system.</a:t>
            </a:r>
          </a:p>
          <a:p>
            <a:pPr lvl="1"/>
            <a:r>
              <a:rPr lang="en-US" dirty="0"/>
              <a:t>Local WDBs must support continuous improvement through the evaluation of one-stop operator performance.</a:t>
            </a:r>
          </a:p>
          <a:p>
            <a:pPr marL="747395" lvl="1" indent="-290195"/>
            <a:r>
              <a:rPr lang="en-US" dirty="0"/>
              <a:t>Re-competition of one-stop operators every four years is required.  </a:t>
            </a:r>
            <a:endParaRPr lang="en-US" dirty="0">
              <a:cs typeface="Calibri"/>
            </a:endParaRPr>
          </a:p>
          <a:p>
            <a:pPr marL="747395" lvl="1" indent="-290195"/>
            <a:r>
              <a:rPr lang="en-US" dirty="0"/>
              <a:t>In situations in which the outcome of the competitive selection process is the selection of the Local WDB itself as the one-stop operator, the Governor and CEO must approve the selection.</a:t>
            </a:r>
            <a:endParaRPr lang="en-US" dirty="0">
              <a:cs typeface="Calibri"/>
            </a:endParaRPr>
          </a:p>
          <a:p>
            <a:endParaRPr lang="en-US" dirty="0"/>
          </a:p>
        </p:txBody>
      </p:sp>
      <p:sp>
        <p:nvSpPr>
          <p:cNvPr id="4" name="Slide Number Placeholder 3">
            <a:extLst>
              <a:ext uri="{FF2B5EF4-FFF2-40B4-BE49-F238E27FC236}">
                <a16:creationId xmlns:a16="http://schemas.microsoft.com/office/drawing/2014/main" id="{DCCD4364-5DE8-45F9-A194-947C7422201E}"/>
              </a:ext>
            </a:extLst>
          </p:cNvPr>
          <p:cNvSpPr>
            <a:spLocks noGrp="1"/>
          </p:cNvSpPr>
          <p:nvPr>
            <p:ph type="sldNum" sz="quarter" idx="12"/>
          </p:nvPr>
        </p:nvSpPr>
        <p:spPr/>
        <p:txBody>
          <a:bodyPr/>
          <a:lstStyle/>
          <a:p>
            <a:fld id="{AEF1280C-1E94-430E-A516-D051ECA45720}" type="slidenum">
              <a:rPr lang="en-US" smtClean="0"/>
              <a:t>33</a:t>
            </a:fld>
            <a:endParaRPr lang="en-US"/>
          </a:p>
        </p:txBody>
      </p:sp>
    </p:spTree>
    <p:extLst>
      <p:ext uri="{BB962C8B-B14F-4D97-AF65-F5344CB8AC3E}">
        <p14:creationId xmlns:p14="http://schemas.microsoft.com/office/powerpoint/2010/main" val="1184400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2 – Questions </a:t>
            </a:r>
          </a:p>
        </p:txBody>
      </p:sp>
      <p:sp>
        <p:nvSpPr>
          <p:cNvPr id="6" name="Content Placeholder 5">
            <a:extLst>
              <a:ext uri="{FF2B5EF4-FFF2-40B4-BE49-F238E27FC236}">
                <a16:creationId xmlns:a16="http://schemas.microsoft.com/office/drawing/2014/main" id="{FC1F1743-1D94-4B81-AB2B-FDF85EB5DF9F}"/>
              </a:ext>
            </a:extLst>
          </p:cNvPr>
          <p:cNvSpPr>
            <a:spLocks noGrp="1"/>
          </p:cNvSpPr>
          <p:nvPr>
            <p:ph idx="1"/>
          </p:nvPr>
        </p:nvSpPr>
        <p:spPr/>
        <p:txBody>
          <a:bodyPr vert="horz" lIns="91440" tIns="45720" rIns="91440" bIns="45720" rtlCol="0" anchor="t">
            <a:normAutofit/>
          </a:bodyPr>
          <a:lstStyle/>
          <a:p>
            <a:pPr marL="0" indent="0">
              <a:buNone/>
            </a:pPr>
            <a:r>
              <a:rPr lang="en-US" b="1" dirty="0">
                <a:solidFill>
                  <a:srgbClr val="D93E0D"/>
                </a:solidFill>
              </a:rPr>
              <a:t>True or False?</a:t>
            </a:r>
          </a:p>
          <a:p>
            <a:pPr marL="514350" indent="-514350">
              <a:spcBef>
                <a:spcPts val="600"/>
              </a:spcBef>
              <a:buClr>
                <a:srgbClr val="D93E0D"/>
              </a:buClr>
              <a:buFont typeface="+mj-lt"/>
              <a:buAutoNum type="arabicPeriod"/>
            </a:pPr>
            <a:r>
              <a:rPr lang="en-US" dirty="0"/>
              <a:t>All procurements should be conducted to promote full and open competition.</a:t>
            </a:r>
          </a:p>
          <a:p>
            <a:pPr marL="514350" indent="-514350">
              <a:buClr>
                <a:srgbClr val="D93E0D"/>
              </a:buClr>
              <a:buFont typeface="+mj-lt"/>
              <a:buAutoNum type="arabicPeriod"/>
            </a:pPr>
            <a:r>
              <a:rPr lang="en-US" dirty="0"/>
              <a:t>Local WDBs are required by WIOA to use a competitive process for the selection of one-stop operators and youth service providers.</a:t>
            </a:r>
            <a:endParaRPr lang="en-US" dirty="0">
              <a:cs typeface="Calibri"/>
            </a:endParaRPr>
          </a:p>
          <a:p>
            <a:pPr marL="514350" indent="-514350">
              <a:buClr>
                <a:srgbClr val="D93E0D"/>
              </a:buClr>
              <a:buFont typeface="+mj-lt"/>
              <a:buAutoNum type="arabicPeriod"/>
            </a:pPr>
            <a:r>
              <a:rPr lang="en-US" dirty="0"/>
              <a:t>ETA encourages the use of competitive procurement processes for the selection of all service providers.  </a:t>
            </a:r>
            <a:endParaRPr lang="en-US" dirty="0">
              <a:cs typeface="Calibri"/>
            </a:endParaRPr>
          </a:p>
          <a:p>
            <a:pPr marL="514350" indent="-514350">
              <a:buClr>
                <a:srgbClr val="D93E0D"/>
              </a:buClr>
              <a:buFont typeface="+mj-lt"/>
              <a:buAutoNum type="arabicPeriod"/>
            </a:pPr>
            <a:r>
              <a:rPr lang="en-US" dirty="0"/>
              <a:t>Non-Federal entities may award sole-source contracts to consultants that are on retainer contracts.</a:t>
            </a:r>
          </a:p>
          <a:p>
            <a:pPr marL="514350" indent="-51435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407566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2 – Answers</a:t>
            </a:r>
          </a:p>
        </p:txBody>
      </p:sp>
      <p:sp>
        <p:nvSpPr>
          <p:cNvPr id="6" name="Content Placeholder 5">
            <a:extLst>
              <a:ext uri="{FF2B5EF4-FFF2-40B4-BE49-F238E27FC236}">
                <a16:creationId xmlns:a16="http://schemas.microsoft.com/office/drawing/2014/main" id="{FC1F1743-1D94-4B81-AB2B-FDF85EB5DF9F}"/>
              </a:ext>
            </a:extLst>
          </p:cNvPr>
          <p:cNvSpPr>
            <a:spLocks noGrp="1"/>
          </p:cNvSpPr>
          <p:nvPr>
            <p:ph idx="1"/>
          </p:nvPr>
        </p:nvSpPr>
        <p:spPr/>
        <p:txBody>
          <a:bodyPr vert="horz" lIns="91440" tIns="45720" rIns="91440" bIns="45720" rtlCol="0" anchor="t">
            <a:normAutofit/>
          </a:bodyPr>
          <a:lstStyle/>
          <a:p>
            <a:pPr marL="514350" indent="-514350">
              <a:buClr>
                <a:srgbClr val="D93E0D"/>
              </a:buClr>
              <a:buFont typeface="+mj-lt"/>
              <a:buAutoNum type="arabicPeriod"/>
            </a:pPr>
            <a:r>
              <a:rPr lang="en-US" dirty="0"/>
              <a:t>All procurements should be conducted to promote full and open competition.  </a:t>
            </a:r>
            <a:r>
              <a:rPr lang="en-US" b="1" dirty="0">
                <a:solidFill>
                  <a:srgbClr val="D93E0D"/>
                </a:solidFill>
              </a:rPr>
              <a:t>True</a:t>
            </a:r>
          </a:p>
          <a:p>
            <a:pPr marL="514350" indent="-514350">
              <a:buClr>
                <a:srgbClr val="D93E0D"/>
              </a:buClr>
              <a:buFont typeface="+mj-lt"/>
              <a:buAutoNum type="arabicPeriod"/>
            </a:pPr>
            <a:r>
              <a:rPr lang="en-US" dirty="0"/>
              <a:t>Local WDBs are required by WIOA to use a competitive process for the selection of one-stop operators and youth service providers.  </a:t>
            </a:r>
            <a:r>
              <a:rPr lang="en-US" b="1" dirty="0">
                <a:solidFill>
                  <a:srgbClr val="D93E0D"/>
                </a:solidFill>
              </a:rPr>
              <a:t>True</a:t>
            </a:r>
            <a:endParaRPr lang="en-US" b="1" dirty="0">
              <a:solidFill>
                <a:srgbClr val="D93E0D"/>
              </a:solidFill>
              <a:cs typeface="Calibri"/>
            </a:endParaRPr>
          </a:p>
          <a:p>
            <a:pPr marL="514350" indent="-514350">
              <a:buClr>
                <a:srgbClr val="D93E0D"/>
              </a:buClr>
              <a:buFont typeface="+mj-lt"/>
              <a:buAutoNum type="arabicPeriod"/>
            </a:pPr>
            <a:r>
              <a:rPr lang="en-US" dirty="0"/>
              <a:t>ETA encourages the use of competitive procurement processes for the selection of all service providers.  </a:t>
            </a:r>
            <a:r>
              <a:rPr lang="en-US" b="1" dirty="0">
                <a:solidFill>
                  <a:srgbClr val="D93E0D"/>
                </a:solidFill>
              </a:rPr>
              <a:t>True  </a:t>
            </a:r>
            <a:endParaRPr lang="en-US" b="1" dirty="0">
              <a:solidFill>
                <a:srgbClr val="D93E0D"/>
              </a:solidFill>
              <a:cs typeface="Calibri"/>
            </a:endParaRPr>
          </a:p>
          <a:p>
            <a:pPr marL="514350" indent="-514350">
              <a:buClr>
                <a:srgbClr val="D93E0D"/>
              </a:buClr>
              <a:buFont typeface="+mj-lt"/>
              <a:buAutoNum type="arabicPeriod"/>
            </a:pPr>
            <a:r>
              <a:rPr lang="en-US" dirty="0"/>
              <a:t>Non-Federal entities may award sole-source contracts to consultants that are on retainer contracts.  </a:t>
            </a:r>
            <a:r>
              <a:rPr lang="en-US" b="1" dirty="0">
                <a:solidFill>
                  <a:srgbClr val="D93E0D"/>
                </a:solidFill>
              </a:rPr>
              <a:t>False</a:t>
            </a:r>
            <a:endParaRPr lang="en-US" b="1" dirty="0">
              <a:solidFill>
                <a:srgbClr val="D93E0D"/>
              </a:solidFill>
              <a:cs typeface="Calibri"/>
            </a:endParaRPr>
          </a:p>
          <a:p>
            <a:pPr marL="514350" indent="-51435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201444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r>
            <a:br>
              <a:rPr lang="en-US" dirty="0"/>
            </a:br>
            <a:r>
              <a:rPr lang="en-US" dirty="0"/>
              <a:t>Conflict of Interest</a:t>
            </a:r>
          </a:p>
        </p:txBody>
      </p:sp>
      <p:sp>
        <p:nvSpPr>
          <p:cNvPr id="4" name="Text Placeholder 3">
            <a:extLst>
              <a:ext uri="{FF2B5EF4-FFF2-40B4-BE49-F238E27FC236}">
                <a16:creationId xmlns:a16="http://schemas.microsoft.com/office/drawing/2014/main" id="{2B99DAC6-03F0-408A-BDDC-2884F4F929EE}"/>
              </a:ext>
            </a:extLst>
          </p:cNvPr>
          <p:cNvSpPr>
            <a:spLocks noGrp="1"/>
          </p:cNvSpPr>
          <p:nvPr>
            <p:ph type="body" idx="1"/>
          </p:nvPr>
        </p:nvSpPr>
        <p:spPr>
          <a:xfrm>
            <a:off x="1548384" y="3334562"/>
            <a:ext cx="9805416" cy="1500187"/>
          </a:xfrm>
        </p:spPr>
        <p:txBody>
          <a:bodyPr>
            <a:normAutofit/>
          </a:bodyPr>
          <a:lstStyle/>
          <a:p>
            <a:pPr marL="342900" lvl="1" indent="-342900">
              <a:spcBef>
                <a:spcPts val="1800"/>
              </a:spcBef>
              <a:buClr>
                <a:schemeClr val="accent2"/>
              </a:buClr>
              <a:buFont typeface="Wingdings" panose="05000000000000000000" pitchFamily="2" charset="2"/>
              <a:buChar char="ü"/>
            </a:pPr>
            <a:r>
              <a:rPr lang="en-US" sz="2800" dirty="0">
                <a:solidFill>
                  <a:schemeClr val="tx1"/>
                </a:solidFill>
              </a:rPr>
              <a:t>Conflict of Interest – WIOA </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Conflict of Interest – Uniform Guidance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69852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Conflict of Interest - WIOA</a:t>
            </a:r>
          </a:p>
        </p:txBody>
      </p:sp>
      <p:sp>
        <p:nvSpPr>
          <p:cNvPr id="2" name="Content Placeholder 1">
            <a:extLst>
              <a:ext uri="{FF2B5EF4-FFF2-40B4-BE49-F238E27FC236}">
                <a16:creationId xmlns:a16="http://schemas.microsoft.com/office/drawing/2014/main" id="{C2304808-E977-4D31-A3F9-4A4DECE289A0}"/>
              </a:ext>
            </a:extLst>
          </p:cNvPr>
          <p:cNvSpPr>
            <a:spLocks noGrp="1"/>
          </p:cNvSpPr>
          <p:nvPr>
            <p:ph idx="1"/>
          </p:nvPr>
        </p:nvSpPr>
        <p:spPr/>
        <p:txBody>
          <a:bodyPr>
            <a:normAutofit fontScale="92500" lnSpcReduction="20000"/>
          </a:bodyPr>
          <a:lstStyle/>
          <a:p>
            <a:pPr marL="0" indent="0">
              <a:lnSpc>
                <a:spcPct val="120000"/>
              </a:lnSpc>
              <a:spcAft>
                <a:spcPts val="600"/>
              </a:spcAft>
              <a:buNone/>
            </a:pPr>
            <a:r>
              <a:rPr lang="en-US" b="1" dirty="0">
                <a:solidFill>
                  <a:schemeClr val="bg2">
                    <a:lumMod val="25000"/>
                  </a:schemeClr>
                </a:solidFill>
              </a:rPr>
              <a:t> </a:t>
            </a:r>
            <a:r>
              <a:rPr lang="en-US" dirty="0">
                <a:solidFill>
                  <a:schemeClr val="accent2"/>
                </a:solidFill>
                <a:hlinkClick r:id="rId3"/>
              </a:rPr>
              <a:t>20 CFR 683.200(c)(5)</a:t>
            </a:r>
            <a:endParaRPr lang="en-US" dirty="0">
              <a:solidFill>
                <a:schemeClr val="accent2"/>
              </a:solidFill>
            </a:endParaRPr>
          </a:p>
          <a:p>
            <a:pPr marL="0" indent="0">
              <a:lnSpc>
                <a:spcPct val="120000"/>
              </a:lnSpc>
              <a:buNone/>
            </a:pPr>
            <a:r>
              <a:rPr lang="en-US" sz="3000" dirty="0"/>
              <a:t>In addition to the requirements at </a:t>
            </a:r>
            <a:r>
              <a:rPr lang="en-US" sz="3000" dirty="0">
                <a:hlinkClick r:id="rId4"/>
              </a:rPr>
              <a:t>2 CFR 200.318 </a:t>
            </a:r>
            <a:r>
              <a:rPr lang="en-US" sz="3000" dirty="0"/>
              <a:t>which address codes of conduct and conflict of interest the following applies:</a:t>
            </a:r>
          </a:p>
          <a:p>
            <a:pPr>
              <a:lnSpc>
                <a:spcPct val="120000"/>
              </a:lnSpc>
            </a:pPr>
            <a:r>
              <a:rPr lang="en-US" sz="3000" dirty="0"/>
              <a:t>(i) A State WDB member, Local WDB member, or WDB standing committee member </a:t>
            </a:r>
            <a:r>
              <a:rPr lang="en-US" sz="3000" b="1" dirty="0"/>
              <a:t>must neither cast a vote on, nor participate in any decision-making capacity</a:t>
            </a:r>
            <a:r>
              <a:rPr lang="en-US" sz="3000" dirty="0"/>
              <a:t>, on the provision of services by such member (or any organization which that member directly represents), nor on any matter which would provide any direct financial benefit to that member of that member’s immediate family.”</a:t>
            </a:r>
            <a:endParaRPr lang="en-US" dirty="0"/>
          </a:p>
        </p:txBody>
      </p:sp>
      <p:sp>
        <p:nvSpPr>
          <p:cNvPr id="4" name="Slide Number Placeholder 3">
            <a:extLst>
              <a:ext uri="{FF2B5EF4-FFF2-40B4-BE49-F238E27FC236}">
                <a16:creationId xmlns:a16="http://schemas.microsoft.com/office/drawing/2014/main" id="{53A19B8E-B789-41BA-B62A-711E1EE5946E}"/>
              </a:ext>
            </a:extLst>
          </p:cNvPr>
          <p:cNvSpPr>
            <a:spLocks noGrp="1"/>
          </p:cNvSpPr>
          <p:nvPr>
            <p:ph type="sldNum" sz="quarter" idx="12"/>
          </p:nvPr>
        </p:nvSpPr>
        <p:spPr/>
        <p:txBody>
          <a:bodyPr/>
          <a:lstStyle/>
          <a:p>
            <a:fld id="{AEF1280C-1E94-430E-A516-D051ECA45720}" type="slidenum">
              <a:rPr lang="en-US" smtClean="0"/>
              <a:t>37</a:t>
            </a:fld>
            <a:endParaRPr lang="en-US"/>
          </a:p>
        </p:txBody>
      </p:sp>
    </p:spTree>
    <p:extLst>
      <p:ext uri="{BB962C8B-B14F-4D97-AF65-F5344CB8AC3E}">
        <p14:creationId xmlns:p14="http://schemas.microsoft.com/office/powerpoint/2010/main" val="120239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Conflict of Interest – WIOA (cont.)</a:t>
            </a:r>
          </a:p>
        </p:txBody>
      </p:sp>
      <p:sp>
        <p:nvSpPr>
          <p:cNvPr id="2" name="Content Placeholder 1">
            <a:extLst>
              <a:ext uri="{FF2B5EF4-FFF2-40B4-BE49-F238E27FC236}">
                <a16:creationId xmlns:a16="http://schemas.microsoft.com/office/drawing/2014/main" id="{754FD37A-FD58-43FD-A1F5-8238DBEAC69B}"/>
              </a:ext>
            </a:extLst>
          </p:cNvPr>
          <p:cNvSpPr>
            <a:spLocks noGrp="1"/>
          </p:cNvSpPr>
          <p:nvPr>
            <p:ph idx="1"/>
          </p:nvPr>
        </p:nvSpPr>
        <p:spPr>
          <a:xfrm>
            <a:off x="518160" y="1432971"/>
            <a:ext cx="11155680" cy="4756184"/>
          </a:xfrm>
        </p:spPr>
        <p:txBody>
          <a:bodyPr>
            <a:normAutofit/>
          </a:bodyPr>
          <a:lstStyle/>
          <a:p>
            <a:pPr marL="0" indent="0">
              <a:spcAft>
                <a:spcPts val="600"/>
              </a:spcAft>
              <a:buNone/>
            </a:pPr>
            <a:r>
              <a:rPr lang="en-US" dirty="0">
                <a:solidFill>
                  <a:schemeClr val="accent2"/>
                </a:solidFill>
                <a:hlinkClick r:id="rId3"/>
              </a:rPr>
              <a:t>20 CFR 683.200 (c)(5)</a:t>
            </a:r>
            <a:endParaRPr lang="en-US" dirty="0">
              <a:solidFill>
                <a:schemeClr val="accent2"/>
              </a:solidFill>
            </a:endParaRPr>
          </a:p>
          <a:p>
            <a:pPr>
              <a:lnSpc>
                <a:spcPct val="85000"/>
              </a:lnSpc>
            </a:pPr>
            <a:r>
              <a:rPr lang="en-US" dirty="0"/>
              <a:t>ii) Neither membership on the State WDB, the Local WDB, or a WDB standing committee, nor the receipt of WIOA funds to provide training and related services, by itself, violates these conflict of interest provisions.</a:t>
            </a:r>
          </a:p>
          <a:p>
            <a:pPr>
              <a:lnSpc>
                <a:spcPct val="85000"/>
              </a:lnSpc>
            </a:pPr>
            <a:r>
              <a:rPr lang="en-US" dirty="0"/>
              <a:t>(iii) In accordance with the requirements of </a:t>
            </a:r>
            <a:r>
              <a:rPr lang="en-US" dirty="0">
                <a:hlinkClick r:id="rId4"/>
              </a:rPr>
              <a:t>2 CFR 200.112</a:t>
            </a:r>
            <a:r>
              <a:rPr lang="en-US" dirty="0"/>
              <a:t>, </a:t>
            </a:r>
            <a:r>
              <a:rPr lang="en-US" b="1" dirty="0"/>
              <a:t>recipients</a:t>
            </a:r>
            <a:r>
              <a:rPr lang="en-US" dirty="0"/>
              <a:t> of Federal awards </a:t>
            </a:r>
            <a:r>
              <a:rPr lang="en-US" b="1" dirty="0"/>
              <a:t>must disclose in writing</a:t>
            </a:r>
            <a:r>
              <a:rPr lang="en-US" dirty="0"/>
              <a:t> any potential conflict of interest to the Department.  Subrecipients must disclose in writing any potential conflict of interest to the recipient of grant funds.</a:t>
            </a:r>
          </a:p>
        </p:txBody>
      </p:sp>
      <p:sp>
        <p:nvSpPr>
          <p:cNvPr id="4" name="Slide Number Placeholder 3">
            <a:extLst>
              <a:ext uri="{FF2B5EF4-FFF2-40B4-BE49-F238E27FC236}">
                <a16:creationId xmlns:a16="http://schemas.microsoft.com/office/drawing/2014/main" id="{AACA57B5-248D-414B-B4D5-7FC6C33FA08A}"/>
              </a:ext>
            </a:extLst>
          </p:cNvPr>
          <p:cNvSpPr>
            <a:spLocks noGrp="1"/>
          </p:cNvSpPr>
          <p:nvPr>
            <p:ph type="sldNum" sz="quarter" idx="12"/>
          </p:nvPr>
        </p:nvSpPr>
        <p:spPr/>
        <p:txBody>
          <a:bodyPr/>
          <a:lstStyle/>
          <a:p>
            <a:fld id="{AEF1280C-1E94-430E-A516-D051ECA45720}" type="slidenum">
              <a:rPr lang="en-US" smtClean="0"/>
              <a:t>38</a:t>
            </a:fld>
            <a:endParaRPr lang="en-US"/>
          </a:p>
        </p:txBody>
      </p:sp>
    </p:spTree>
    <p:extLst>
      <p:ext uri="{BB962C8B-B14F-4D97-AF65-F5344CB8AC3E}">
        <p14:creationId xmlns:p14="http://schemas.microsoft.com/office/powerpoint/2010/main" val="1860680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Conflict of Interest – Uniform Guidance</a:t>
            </a:r>
          </a:p>
        </p:txBody>
      </p:sp>
      <p:sp>
        <p:nvSpPr>
          <p:cNvPr id="2" name="Content Placeholder 1">
            <a:extLst>
              <a:ext uri="{FF2B5EF4-FFF2-40B4-BE49-F238E27FC236}">
                <a16:creationId xmlns:a16="http://schemas.microsoft.com/office/drawing/2014/main" id="{3F3EC13D-3E7E-4DA6-AA3C-B53D694B07C1}"/>
              </a:ext>
            </a:extLst>
          </p:cNvPr>
          <p:cNvSpPr>
            <a:spLocks noGrp="1"/>
          </p:cNvSpPr>
          <p:nvPr>
            <p:ph idx="1"/>
          </p:nvPr>
        </p:nvSpPr>
        <p:spPr/>
        <p:txBody>
          <a:bodyPr>
            <a:normAutofit/>
          </a:bodyPr>
          <a:lstStyle/>
          <a:p>
            <a:r>
              <a:rPr lang="en-US" dirty="0"/>
              <a:t>Written standards of conduct to:</a:t>
            </a:r>
          </a:p>
          <a:p>
            <a:pPr lvl="1"/>
            <a:r>
              <a:rPr lang="en-US" dirty="0"/>
              <a:t>Address conflict of interest, and </a:t>
            </a:r>
          </a:p>
          <a:p>
            <a:pPr lvl="1"/>
            <a:r>
              <a:rPr lang="en-US" dirty="0"/>
              <a:t>Governing the performance of its employees engaged in the selection, award and administration of contracts </a:t>
            </a:r>
            <a:r>
              <a:rPr lang="en-US" dirty="0">
                <a:solidFill>
                  <a:schemeClr val="accent2"/>
                </a:solidFill>
                <a:hlinkClick r:id="rId3"/>
              </a:rPr>
              <a:t>2 CFR 200.318</a:t>
            </a:r>
            <a:endParaRPr lang="en-US" dirty="0">
              <a:solidFill>
                <a:schemeClr val="accent2"/>
              </a:solidFill>
            </a:endParaRPr>
          </a:p>
          <a:p>
            <a:pPr lvl="1">
              <a:lnSpc>
                <a:spcPct val="135000"/>
              </a:lnSpc>
              <a:defRPr/>
            </a:pPr>
            <a:endParaRPr lang="en-US" sz="2800" b="1" dirty="0">
              <a:solidFill>
                <a:schemeClr val="accent2"/>
              </a:solidFill>
              <a:effectLst>
                <a:outerShdw blurRad="38100" dist="38100" dir="2700000" algn="tl">
                  <a:srgbClr val="000000">
                    <a:alpha val="43137"/>
                  </a:srgbClr>
                </a:outerShdw>
              </a:effectLst>
            </a:endParaRPr>
          </a:p>
        </p:txBody>
      </p:sp>
      <p:pic>
        <p:nvPicPr>
          <p:cNvPr id="4098" name="Picture 2" descr="words &quot;conflict of interest&quot; under torn paper">
            <a:extLst>
              <a:ext uri="{FF2B5EF4-FFF2-40B4-BE49-F238E27FC236}">
                <a16:creationId xmlns:a16="http://schemas.microsoft.com/office/drawing/2014/main" id="{9157F440-FCFE-4676-8B31-8FDD0E5A5DA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20309" y="3246660"/>
            <a:ext cx="3997242" cy="2666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223BC32-0EC2-492E-96CE-B5875D28EA6E}"/>
              </a:ext>
            </a:extLst>
          </p:cNvPr>
          <p:cNvSpPr>
            <a:spLocks noGrp="1"/>
          </p:cNvSpPr>
          <p:nvPr>
            <p:ph type="sldNum" sz="quarter" idx="12"/>
          </p:nvPr>
        </p:nvSpPr>
        <p:spPr/>
        <p:txBody>
          <a:bodyPr/>
          <a:lstStyle/>
          <a:p>
            <a:fld id="{AEF1280C-1E94-430E-A516-D051ECA45720}" type="slidenum">
              <a:rPr lang="en-US" smtClean="0"/>
              <a:t>39</a:t>
            </a:fld>
            <a:endParaRPr lang="en-US"/>
          </a:p>
        </p:txBody>
      </p:sp>
    </p:spTree>
    <p:extLst>
      <p:ext uri="{BB962C8B-B14F-4D97-AF65-F5344CB8AC3E}">
        <p14:creationId xmlns:p14="http://schemas.microsoft.com/office/powerpoint/2010/main" val="282403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A970-AF7E-4F5A-B16C-C04971FB4E95}"/>
              </a:ext>
            </a:extLst>
          </p:cNvPr>
          <p:cNvSpPr>
            <a:spLocks noGrp="1"/>
          </p:cNvSpPr>
          <p:nvPr>
            <p:ph type="title"/>
          </p:nvPr>
        </p:nvSpPr>
        <p:spPr/>
        <p:txBody>
          <a:bodyPr/>
          <a:lstStyle/>
          <a:p>
            <a:r>
              <a:rPr lang="en-US" altLang="en-US" dirty="0"/>
              <a:t>Module Overview</a:t>
            </a:r>
            <a:endParaRPr lang="en-US" dirty="0"/>
          </a:p>
        </p:txBody>
      </p:sp>
      <p:sp>
        <p:nvSpPr>
          <p:cNvPr id="5" name="Content Placeholder 4">
            <a:extLst>
              <a:ext uri="{FF2B5EF4-FFF2-40B4-BE49-F238E27FC236}">
                <a16:creationId xmlns:a16="http://schemas.microsoft.com/office/drawing/2014/main" id="{7CBD20F9-9C7F-4DAE-88F5-F6DD0AE0B069}"/>
              </a:ext>
            </a:extLst>
          </p:cNvPr>
          <p:cNvSpPr>
            <a:spLocks noGrp="1"/>
          </p:cNvSpPr>
          <p:nvPr>
            <p:ph idx="1"/>
          </p:nvPr>
        </p:nvSpPr>
        <p:spPr/>
        <p:txBody>
          <a:bodyPr>
            <a:normAutofit/>
          </a:bodyPr>
          <a:lstStyle/>
          <a:p>
            <a:pPr>
              <a:lnSpc>
                <a:spcPct val="100000"/>
              </a:lnSpc>
              <a:spcBef>
                <a:spcPts val="1200"/>
              </a:spcBef>
            </a:pPr>
            <a:r>
              <a:rPr lang="en-US" sz="2800" dirty="0"/>
              <a:t>Laws, Rules, and Guidance</a:t>
            </a:r>
          </a:p>
          <a:p>
            <a:pPr>
              <a:lnSpc>
                <a:spcPct val="100000"/>
              </a:lnSpc>
              <a:spcBef>
                <a:spcPts val="1200"/>
              </a:spcBef>
            </a:pPr>
            <a:r>
              <a:rPr lang="en-US" sz="2800" dirty="0"/>
              <a:t>Applicability of Procurement Standards</a:t>
            </a:r>
          </a:p>
          <a:p>
            <a:pPr>
              <a:lnSpc>
                <a:spcPct val="100000"/>
              </a:lnSpc>
              <a:spcBef>
                <a:spcPts val="1200"/>
              </a:spcBef>
            </a:pPr>
            <a:r>
              <a:rPr lang="en-US" sz="2800" dirty="0"/>
              <a:t>General Procurement Standards</a:t>
            </a:r>
          </a:p>
          <a:p>
            <a:pPr>
              <a:lnSpc>
                <a:spcPct val="100000"/>
              </a:lnSpc>
              <a:spcBef>
                <a:spcPts val="1200"/>
              </a:spcBef>
            </a:pPr>
            <a:r>
              <a:rPr lang="en-US" sz="2800" dirty="0"/>
              <a:t>Conflict of Interest</a:t>
            </a:r>
          </a:p>
          <a:p>
            <a:pPr>
              <a:lnSpc>
                <a:spcPct val="100000"/>
              </a:lnSpc>
              <a:spcBef>
                <a:spcPts val="1200"/>
              </a:spcBef>
            </a:pPr>
            <a:r>
              <a:rPr lang="en-US" sz="2800" dirty="0"/>
              <a:t>Procurement Methods</a:t>
            </a:r>
          </a:p>
          <a:p>
            <a:pPr>
              <a:lnSpc>
                <a:spcPct val="100000"/>
              </a:lnSpc>
              <a:spcBef>
                <a:spcPts val="1200"/>
              </a:spcBef>
            </a:pPr>
            <a:r>
              <a:rPr lang="en-US" sz="2800" dirty="0"/>
              <a:t>Procurement Process - 5 Phases</a:t>
            </a:r>
          </a:p>
          <a:p>
            <a:pPr>
              <a:lnSpc>
                <a:spcPct val="100000"/>
              </a:lnSpc>
              <a:spcBef>
                <a:spcPts val="1200"/>
              </a:spcBef>
            </a:pPr>
            <a:r>
              <a:rPr lang="en-US" sz="2800" dirty="0"/>
              <a:t>Contract Elements</a:t>
            </a:r>
          </a:p>
        </p:txBody>
      </p:sp>
      <p:sp>
        <p:nvSpPr>
          <p:cNvPr id="4" name="Slide Number Placeholder 3">
            <a:extLst>
              <a:ext uri="{FF2B5EF4-FFF2-40B4-BE49-F238E27FC236}">
                <a16:creationId xmlns:a16="http://schemas.microsoft.com/office/drawing/2014/main" id="{79E42727-04A6-4B3D-A2CE-9EC3291EDEAC}"/>
              </a:ext>
            </a:extLst>
          </p:cNvPr>
          <p:cNvSpPr>
            <a:spLocks noGrp="1"/>
          </p:cNvSpPr>
          <p:nvPr>
            <p:ph type="sldNum" sz="quarter" idx="12"/>
          </p:nvPr>
        </p:nvSpPr>
        <p:spPr>
          <a:xfrm>
            <a:off x="9229876" y="6404664"/>
            <a:ext cx="2743200" cy="365125"/>
          </a:xfrm>
        </p:spPr>
        <p:txBody>
          <a:bodyPr/>
          <a:lstStyle/>
          <a:p>
            <a:fld id="{AEF1280C-1E94-430E-A516-D051ECA45720}" type="slidenum">
              <a:rPr lang="en-US" smtClean="0"/>
              <a:t>4</a:t>
            </a:fld>
            <a:endParaRPr lang="en-US"/>
          </a:p>
        </p:txBody>
      </p:sp>
    </p:spTree>
    <p:extLst>
      <p:ext uri="{BB962C8B-B14F-4D97-AF65-F5344CB8AC3E}">
        <p14:creationId xmlns:p14="http://schemas.microsoft.com/office/powerpoint/2010/main" val="3763275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Conflict of Interest – Uniform Guidance (first type)</a:t>
            </a:r>
          </a:p>
        </p:txBody>
      </p:sp>
      <p:sp>
        <p:nvSpPr>
          <p:cNvPr id="2" name="Content Placeholder 1">
            <a:extLst>
              <a:ext uri="{FF2B5EF4-FFF2-40B4-BE49-F238E27FC236}">
                <a16:creationId xmlns:a16="http://schemas.microsoft.com/office/drawing/2014/main" id="{3F3EC13D-3E7E-4DA6-AA3C-B53D694B07C1}"/>
              </a:ext>
            </a:extLst>
          </p:cNvPr>
          <p:cNvSpPr>
            <a:spLocks noGrp="1"/>
          </p:cNvSpPr>
          <p:nvPr>
            <p:ph idx="1"/>
          </p:nvPr>
        </p:nvSpPr>
        <p:spPr/>
        <p:txBody>
          <a:bodyPr>
            <a:normAutofit/>
          </a:bodyPr>
          <a:lstStyle/>
          <a:p>
            <a:pPr>
              <a:lnSpc>
                <a:spcPct val="100000"/>
              </a:lnSpc>
              <a:spcBef>
                <a:spcPts val="1200"/>
              </a:spcBef>
              <a:defRPr/>
            </a:pPr>
            <a:r>
              <a:rPr lang="en-US" dirty="0">
                <a:solidFill>
                  <a:schemeClr val="tx1"/>
                </a:solidFill>
              </a:rPr>
              <a:t>No </a:t>
            </a:r>
            <a:r>
              <a:rPr lang="en-US" u="sng" dirty="0">
                <a:solidFill>
                  <a:schemeClr val="tx1"/>
                </a:solidFill>
              </a:rPr>
              <a:t>employee, officer, or agent</a:t>
            </a:r>
            <a:r>
              <a:rPr lang="en-US" dirty="0">
                <a:solidFill>
                  <a:schemeClr val="tx1"/>
                </a:solidFill>
              </a:rPr>
              <a:t> must participate in the selection, award, or administration of a contract supported by a Federal award if he or she has a </a:t>
            </a:r>
            <a:r>
              <a:rPr lang="en-US" b="1" dirty="0">
                <a:solidFill>
                  <a:schemeClr val="tx1"/>
                </a:solidFill>
              </a:rPr>
              <a:t>real or apparent </a:t>
            </a:r>
            <a:r>
              <a:rPr lang="en-US" dirty="0">
                <a:solidFill>
                  <a:schemeClr val="tx1"/>
                </a:solidFill>
              </a:rPr>
              <a:t>conflict of interest.</a:t>
            </a:r>
          </a:p>
          <a:p>
            <a:pPr lvl="1">
              <a:lnSpc>
                <a:spcPct val="100000"/>
              </a:lnSpc>
              <a:spcBef>
                <a:spcPts val="1200"/>
              </a:spcBef>
              <a:defRPr/>
            </a:pPr>
            <a:endParaRPr lang="en-US" dirty="0"/>
          </a:p>
        </p:txBody>
      </p:sp>
      <p:sp>
        <p:nvSpPr>
          <p:cNvPr id="4" name="Slide Number Placeholder 3">
            <a:extLst>
              <a:ext uri="{FF2B5EF4-FFF2-40B4-BE49-F238E27FC236}">
                <a16:creationId xmlns:a16="http://schemas.microsoft.com/office/drawing/2014/main" id="{6223BC32-0EC2-492E-96CE-B5875D28EA6E}"/>
              </a:ext>
            </a:extLst>
          </p:cNvPr>
          <p:cNvSpPr>
            <a:spLocks noGrp="1"/>
          </p:cNvSpPr>
          <p:nvPr>
            <p:ph type="sldNum" sz="quarter" idx="12"/>
          </p:nvPr>
        </p:nvSpPr>
        <p:spPr/>
        <p:txBody>
          <a:bodyPr/>
          <a:lstStyle/>
          <a:p>
            <a:fld id="{AEF1280C-1E94-430E-A516-D051ECA45720}" type="slidenum">
              <a:rPr lang="en-US" smtClean="0"/>
              <a:t>40</a:t>
            </a:fld>
            <a:endParaRPr lang="en-US"/>
          </a:p>
        </p:txBody>
      </p:sp>
    </p:spTree>
    <p:extLst>
      <p:ext uri="{BB962C8B-B14F-4D97-AF65-F5344CB8AC3E}">
        <p14:creationId xmlns:p14="http://schemas.microsoft.com/office/powerpoint/2010/main" val="430381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8486-0717-4350-B8D6-9C5925278C38}"/>
              </a:ext>
            </a:extLst>
          </p:cNvPr>
          <p:cNvSpPr>
            <a:spLocks noGrp="1"/>
          </p:cNvSpPr>
          <p:nvPr>
            <p:ph type="title"/>
          </p:nvPr>
        </p:nvSpPr>
        <p:spPr/>
        <p:txBody>
          <a:bodyPr>
            <a:normAutofit/>
          </a:bodyPr>
          <a:lstStyle/>
          <a:p>
            <a:r>
              <a:rPr lang="en-US" sz="3600" dirty="0"/>
              <a:t>Conflict of Interest – Uniform Guidance (second type)</a:t>
            </a:r>
          </a:p>
        </p:txBody>
      </p:sp>
      <p:sp>
        <p:nvSpPr>
          <p:cNvPr id="3" name="Content Placeholder 2">
            <a:extLst>
              <a:ext uri="{FF2B5EF4-FFF2-40B4-BE49-F238E27FC236}">
                <a16:creationId xmlns:a16="http://schemas.microsoft.com/office/drawing/2014/main" id="{ACEAD78C-271F-4099-9883-779F99EE785B}"/>
              </a:ext>
            </a:extLst>
          </p:cNvPr>
          <p:cNvSpPr>
            <a:spLocks noGrp="1"/>
          </p:cNvSpPr>
          <p:nvPr>
            <p:ph idx="1"/>
          </p:nvPr>
        </p:nvSpPr>
        <p:spPr/>
        <p:txBody>
          <a:bodyPr/>
          <a:lstStyle/>
          <a:p>
            <a:pPr>
              <a:spcBef>
                <a:spcPts val="1200"/>
              </a:spcBef>
            </a:pPr>
            <a:r>
              <a:rPr lang="en-US" u="sng" dirty="0"/>
              <a:t>Organizational</a:t>
            </a:r>
            <a:r>
              <a:rPr lang="en-US" dirty="0"/>
              <a:t> conflict of interest </a:t>
            </a:r>
            <a:r>
              <a:rPr lang="en-US" dirty="0">
                <a:hlinkClick r:id="rId3"/>
              </a:rPr>
              <a:t>2 CFR 200.318(c)(2)</a:t>
            </a:r>
            <a:endParaRPr lang="en-US" dirty="0"/>
          </a:p>
          <a:p>
            <a:pPr lvl="1">
              <a:spcBef>
                <a:spcPts val="1200"/>
              </a:spcBef>
            </a:pPr>
            <a:r>
              <a:rPr lang="en-US" dirty="0"/>
              <a:t>Occurs because of relationships with a parent company, affiliate, or subsidiary organization, the non-Federal entity is unable or appears to be unable to be impartial in conducting a procurement action involving a related organization</a:t>
            </a:r>
          </a:p>
          <a:p>
            <a:pPr lvl="1">
              <a:spcBef>
                <a:spcPts val="1200"/>
              </a:spcBef>
            </a:pPr>
            <a:r>
              <a:rPr lang="en-US" dirty="0"/>
              <a:t>If the non-Federal entity has a parent, affiliate, or subsidiary organization that is not a state, local government, or Indian tribe, the non- Federal entity must maintain written standards of conduct covering organizational conflicts of interest.</a:t>
            </a:r>
          </a:p>
          <a:p>
            <a:pPr>
              <a:spcBef>
                <a:spcPts val="1200"/>
              </a:spcBef>
            </a:pPr>
            <a:endParaRPr lang="en-US" dirty="0"/>
          </a:p>
        </p:txBody>
      </p:sp>
      <p:sp>
        <p:nvSpPr>
          <p:cNvPr id="4" name="Slide Number Placeholder 3">
            <a:extLst>
              <a:ext uri="{FF2B5EF4-FFF2-40B4-BE49-F238E27FC236}">
                <a16:creationId xmlns:a16="http://schemas.microsoft.com/office/drawing/2014/main" id="{F4C89401-2B63-4BE7-8A8D-0CEE108166F5}"/>
              </a:ext>
            </a:extLst>
          </p:cNvPr>
          <p:cNvSpPr>
            <a:spLocks noGrp="1"/>
          </p:cNvSpPr>
          <p:nvPr>
            <p:ph type="sldNum" sz="quarter" idx="12"/>
          </p:nvPr>
        </p:nvSpPr>
        <p:spPr/>
        <p:txBody>
          <a:bodyPr/>
          <a:lstStyle/>
          <a:p>
            <a:fld id="{AEF1280C-1E94-430E-A516-D051ECA45720}" type="slidenum">
              <a:rPr lang="en-US" smtClean="0"/>
              <a:t>41</a:t>
            </a:fld>
            <a:endParaRPr lang="en-US"/>
          </a:p>
        </p:txBody>
      </p:sp>
    </p:spTree>
    <p:extLst>
      <p:ext uri="{BB962C8B-B14F-4D97-AF65-F5344CB8AC3E}">
        <p14:creationId xmlns:p14="http://schemas.microsoft.com/office/powerpoint/2010/main" val="380905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Conflict of Interest – Uniform Guidance (Competition)</a:t>
            </a:r>
          </a:p>
        </p:txBody>
      </p:sp>
      <p:sp>
        <p:nvSpPr>
          <p:cNvPr id="2" name="Content Placeholder 1">
            <a:extLst>
              <a:ext uri="{FF2B5EF4-FFF2-40B4-BE49-F238E27FC236}">
                <a16:creationId xmlns:a16="http://schemas.microsoft.com/office/drawing/2014/main" id="{3F3EC13D-3E7E-4DA6-AA3C-B53D694B07C1}"/>
              </a:ext>
            </a:extLst>
          </p:cNvPr>
          <p:cNvSpPr>
            <a:spLocks noGrp="1"/>
          </p:cNvSpPr>
          <p:nvPr>
            <p:ph idx="1"/>
          </p:nvPr>
        </p:nvSpPr>
        <p:spPr/>
        <p:txBody>
          <a:bodyPr>
            <a:normAutofit/>
          </a:bodyPr>
          <a:lstStyle/>
          <a:p>
            <a:pPr>
              <a:defRPr/>
            </a:pPr>
            <a:r>
              <a:rPr lang="en-US" sz="2400" dirty="0"/>
              <a:t>Contractors that develop or draft specifications, requirements, statements of work, and invitations for bids or requests for proposals must be excluded from competing for such procurements </a:t>
            </a:r>
            <a:r>
              <a:rPr lang="en-US" sz="2400" dirty="0">
                <a:solidFill>
                  <a:schemeClr val="accent2"/>
                </a:solidFill>
                <a:hlinkClick r:id="rId3"/>
              </a:rPr>
              <a:t>2 CFR 200.319</a:t>
            </a:r>
            <a:endParaRPr lang="en-US" sz="2400" dirty="0">
              <a:solidFill>
                <a:schemeClr val="accent2"/>
              </a:solidFill>
            </a:endParaRPr>
          </a:p>
        </p:txBody>
      </p:sp>
      <p:pic>
        <p:nvPicPr>
          <p:cNvPr id="6146" name="Picture 2" descr="words &quot;conflict of interest&quot; highlighted with definition">
            <a:extLst>
              <a:ext uri="{FF2B5EF4-FFF2-40B4-BE49-F238E27FC236}">
                <a16:creationId xmlns:a16="http://schemas.microsoft.com/office/drawing/2014/main" id="{2356BB8F-FF15-424A-A71F-1215061DE2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46883" y="2743199"/>
            <a:ext cx="4698234" cy="3133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6223BC32-0EC2-492E-96CE-B5875D28EA6E}"/>
              </a:ext>
            </a:extLst>
          </p:cNvPr>
          <p:cNvSpPr>
            <a:spLocks noGrp="1"/>
          </p:cNvSpPr>
          <p:nvPr>
            <p:ph type="sldNum" sz="quarter" idx="12"/>
          </p:nvPr>
        </p:nvSpPr>
        <p:spPr/>
        <p:txBody>
          <a:bodyPr/>
          <a:lstStyle/>
          <a:p>
            <a:fld id="{AEF1280C-1E94-430E-A516-D051ECA45720}" type="slidenum">
              <a:rPr lang="en-US" smtClean="0"/>
              <a:t>42</a:t>
            </a:fld>
            <a:endParaRPr lang="en-US"/>
          </a:p>
        </p:txBody>
      </p:sp>
    </p:spTree>
    <p:extLst>
      <p:ext uri="{BB962C8B-B14F-4D97-AF65-F5344CB8AC3E}">
        <p14:creationId xmlns:p14="http://schemas.microsoft.com/office/powerpoint/2010/main" val="2036720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Procurement Methods</a:t>
            </a:r>
          </a:p>
        </p:txBody>
      </p:sp>
      <p:sp>
        <p:nvSpPr>
          <p:cNvPr id="7" name="Text Placeholder 6">
            <a:extLst>
              <a:ext uri="{FF2B5EF4-FFF2-40B4-BE49-F238E27FC236}">
                <a16:creationId xmlns:a16="http://schemas.microsoft.com/office/drawing/2014/main" id="{32ED980B-A7CD-4FB1-821F-6EF9C5B019E2}"/>
              </a:ext>
            </a:extLst>
          </p:cNvPr>
          <p:cNvSpPr>
            <a:spLocks noGrp="1"/>
          </p:cNvSpPr>
          <p:nvPr>
            <p:ph type="body" idx="1"/>
          </p:nvPr>
        </p:nvSpPr>
        <p:spPr>
          <a:xfrm>
            <a:off x="1548384" y="3106615"/>
            <a:ext cx="9805416" cy="3298049"/>
          </a:xfrm>
        </p:spPr>
        <p:txBody>
          <a:bodyPr>
            <a:noAutofit/>
          </a:bodyPr>
          <a:lstStyle/>
          <a:p>
            <a:pPr marL="342900" lvl="1" indent="-342900">
              <a:spcBef>
                <a:spcPts val="1800"/>
              </a:spcBef>
              <a:buClr>
                <a:schemeClr val="accent2"/>
              </a:buClr>
              <a:buFont typeface="Wingdings" panose="05000000000000000000" pitchFamily="2" charset="2"/>
              <a:buChar char="ü"/>
            </a:pPr>
            <a:r>
              <a:rPr lang="en-US" sz="2800" dirty="0">
                <a:solidFill>
                  <a:schemeClr val="tx1"/>
                </a:solidFill>
              </a:rPr>
              <a:t>Micro-Purchase</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Small Purchase</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Sealed Bids</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Competitive Proposals</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Noncompetitive Proposals</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1552190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Methods of Procurement – Overview </a:t>
            </a:r>
            <a:endParaRPr lang="en-US" u="sng" dirty="0"/>
          </a:p>
        </p:txBody>
      </p:sp>
      <p:sp>
        <p:nvSpPr>
          <p:cNvPr id="97285"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lvl="1" indent="0">
              <a:lnSpc>
                <a:spcPct val="105000"/>
              </a:lnSpc>
              <a:spcBef>
                <a:spcPts val="1200"/>
              </a:spcBef>
              <a:buClr>
                <a:schemeClr val="accent2"/>
              </a:buClr>
              <a:buNone/>
              <a:defRPr/>
            </a:pPr>
            <a:r>
              <a:rPr lang="en-US" altLang="en-US" sz="2000" dirty="0">
                <a:solidFill>
                  <a:schemeClr val="tx1"/>
                </a:solidFill>
                <a:hlinkClick r:id="rId3"/>
              </a:rPr>
              <a:t>2 CFR 200.320</a:t>
            </a:r>
            <a:r>
              <a:rPr lang="en-US" altLang="en-US" sz="2000" dirty="0">
                <a:solidFill>
                  <a:schemeClr val="tx1"/>
                </a:solidFill>
              </a:rPr>
              <a:t> </a:t>
            </a:r>
            <a:r>
              <a:rPr lang="en-US" altLang="en-US" sz="2000" b="1" dirty="0">
                <a:solidFill>
                  <a:schemeClr val="tx1"/>
                </a:solidFill>
              </a:rPr>
              <a:t>Methods of procurement to be followed</a:t>
            </a:r>
          </a:p>
          <a:p>
            <a:pPr lvl="0">
              <a:lnSpc>
                <a:spcPct val="105000"/>
              </a:lnSpc>
              <a:spcBef>
                <a:spcPts val="1200"/>
              </a:spcBef>
            </a:pPr>
            <a:r>
              <a:rPr lang="en-US" sz="2000" dirty="0"/>
              <a:t>Micro-purchase (&lt; $10,000 effective Oct. 1, 2018)</a:t>
            </a:r>
          </a:p>
          <a:p>
            <a:pPr lvl="0">
              <a:lnSpc>
                <a:spcPct val="105000"/>
              </a:lnSpc>
              <a:spcBef>
                <a:spcPts val="1200"/>
              </a:spcBef>
            </a:pPr>
            <a:r>
              <a:rPr lang="en-US" sz="2000" dirty="0"/>
              <a:t>Small Purchase procedures (purchases between $10* and $250k* effective Oct. 1, 2018)</a:t>
            </a:r>
          </a:p>
          <a:p>
            <a:pPr>
              <a:lnSpc>
                <a:spcPct val="105000"/>
              </a:lnSpc>
              <a:spcBef>
                <a:spcPts val="1200"/>
              </a:spcBef>
            </a:pPr>
            <a:r>
              <a:rPr lang="en-US" sz="2000" dirty="0"/>
              <a:t>Sealed bids (&lt;$250k)</a:t>
            </a:r>
          </a:p>
          <a:p>
            <a:pPr>
              <a:lnSpc>
                <a:spcPct val="105000"/>
              </a:lnSpc>
              <a:spcBef>
                <a:spcPts val="1200"/>
              </a:spcBef>
            </a:pPr>
            <a:r>
              <a:rPr lang="en-US" sz="2000" dirty="0"/>
              <a:t>Competitive Proposals (requests for proposals) and Sealed Bids (formal advertising such as IFBs)</a:t>
            </a:r>
          </a:p>
          <a:p>
            <a:pPr lvl="0">
              <a:lnSpc>
                <a:spcPct val="105000"/>
              </a:lnSpc>
              <a:spcBef>
                <a:spcPts val="1200"/>
              </a:spcBef>
            </a:pPr>
            <a:r>
              <a:rPr lang="en-US" sz="2000" dirty="0"/>
              <a:t>Non-Competitive Proposals (Sole Source)</a:t>
            </a:r>
          </a:p>
          <a:p>
            <a:pPr>
              <a:lnSpc>
                <a:spcPct val="105000"/>
              </a:lnSpc>
              <a:spcBef>
                <a:spcPts val="1200"/>
              </a:spcBef>
            </a:pPr>
            <a:r>
              <a:rPr lang="en-US" sz="2000" dirty="0"/>
              <a:t>Professional or Qualifications Based Services</a:t>
            </a:r>
          </a:p>
          <a:p>
            <a:pPr marL="0" indent="0">
              <a:lnSpc>
                <a:spcPct val="105000"/>
              </a:lnSpc>
              <a:spcBef>
                <a:spcPts val="1200"/>
              </a:spcBef>
              <a:buNone/>
            </a:pPr>
            <a:r>
              <a:rPr lang="en-US" sz="2000" dirty="0"/>
              <a:t>*Subject to change.  Thresholds are set by the Federal Acquisition Regulations (</a:t>
            </a:r>
            <a:r>
              <a:rPr lang="en-US" sz="2000" dirty="0">
                <a:solidFill>
                  <a:srgbClr val="0000FF"/>
                </a:solidFill>
                <a:hlinkClick r:id="rId4"/>
              </a:rPr>
              <a:t>FAR</a:t>
            </a:r>
            <a:r>
              <a:rPr lang="en-US" sz="2000" dirty="0"/>
              <a:t>) at </a:t>
            </a:r>
            <a:r>
              <a:rPr lang="en-US" sz="2000" dirty="0">
                <a:solidFill>
                  <a:srgbClr val="0000FF"/>
                </a:solidFill>
                <a:hlinkClick r:id="rId5"/>
              </a:rPr>
              <a:t>48 CFR Subpart 2.1 </a:t>
            </a:r>
            <a:r>
              <a:rPr lang="en-US" sz="2000" dirty="0"/>
              <a:t>and </a:t>
            </a:r>
            <a:r>
              <a:rPr lang="en-US" sz="2000" dirty="0">
                <a:solidFill>
                  <a:srgbClr val="0000FF"/>
                </a:solidFill>
                <a:hlinkClick r:id="rId6"/>
              </a:rPr>
              <a:t>41 U.S.C 1908</a:t>
            </a:r>
            <a:endParaRPr lang="en-US" sz="2000" dirty="0">
              <a:solidFill>
                <a:srgbClr val="0000FF"/>
              </a:solidFill>
            </a:endParaRPr>
          </a:p>
          <a:p>
            <a:pPr marL="0" indent="0">
              <a:lnSpc>
                <a:spcPct val="105000"/>
              </a:lnSpc>
              <a:spcBef>
                <a:spcPts val="1200"/>
              </a:spcBef>
              <a:buNone/>
            </a:pPr>
            <a:r>
              <a:rPr lang="en-US" sz="2000" dirty="0"/>
              <a:t>** note that the threshold for micro-purchase and Simplified Acquisition thresholds have been updated, refer to link of </a:t>
            </a:r>
            <a:r>
              <a:rPr lang="en-US" sz="2000" u="sng" dirty="0">
                <a:hlinkClick r:id="rId7"/>
              </a:rPr>
              <a:t>ETA memo</a:t>
            </a:r>
            <a:r>
              <a:rPr lang="en-US" sz="2000" dirty="0"/>
              <a:t> indicating this change.</a:t>
            </a:r>
          </a:p>
          <a:p>
            <a:pPr marL="0" indent="0">
              <a:lnSpc>
                <a:spcPct val="105000"/>
              </a:lnSpc>
              <a:buNone/>
            </a:pPr>
            <a:endParaRPr lang="en-US" sz="2000" dirty="0">
              <a:solidFill>
                <a:srgbClr val="0000FF"/>
              </a:solidFill>
            </a:endParaRPr>
          </a:p>
        </p:txBody>
      </p:sp>
      <p:sp>
        <p:nvSpPr>
          <p:cNvPr id="2" name="Slide Number Placeholder 1">
            <a:extLst>
              <a:ext uri="{FF2B5EF4-FFF2-40B4-BE49-F238E27FC236}">
                <a16:creationId xmlns:a16="http://schemas.microsoft.com/office/drawing/2014/main" id="{9305C3AC-823C-4BDE-A314-6C3B3DE44876}"/>
              </a:ext>
            </a:extLst>
          </p:cNvPr>
          <p:cNvSpPr>
            <a:spLocks noGrp="1"/>
          </p:cNvSpPr>
          <p:nvPr>
            <p:ph type="sldNum" sz="quarter" idx="12"/>
          </p:nvPr>
        </p:nvSpPr>
        <p:spPr/>
        <p:txBody>
          <a:bodyPr/>
          <a:lstStyle/>
          <a:p>
            <a:fld id="{AEF1280C-1E94-430E-A516-D051ECA45720}" type="slidenum">
              <a:rPr lang="en-US" smtClean="0"/>
              <a:t>44</a:t>
            </a:fld>
            <a:endParaRPr lang="en-US"/>
          </a:p>
        </p:txBody>
      </p:sp>
    </p:spTree>
    <p:extLst>
      <p:ext uri="{BB962C8B-B14F-4D97-AF65-F5344CB8AC3E}">
        <p14:creationId xmlns:p14="http://schemas.microsoft.com/office/powerpoint/2010/main" val="1854293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Micro-Purchases</a:t>
            </a:r>
            <a:endParaRPr lang="en-US" dirty="0"/>
          </a:p>
        </p:txBody>
      </p:sp>
      <p:sp>
        <p:nvSpPr>
          <p:cNvPr id="11059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42900" lvl="1" indent="-342900">
              <a:spcBef>
                <a:spcPts val="1800"/>
              </a:spcBef>
              <a:buClr>
                <a:schemeClr val="accent2"/>
              </a:buClr>
              <a:buFont typeface="Wingdings" panose="05000000000000000000" pitchFamily="2" charset="2"/>
              <a:buChar char="ü"/>
            </a:pPr>
            <a:r>
              <a:rPr lang="en-US" altLang="en-US" sz="2800" dirty="0">
                <a:solidFill>
                  <a:schemeClr val="tx1"/>
                </a:solidFill>
              </a:rPr>
              <a:t>Acquisition of supplies or services not exceeding $10,000 (adjusted for inflation - </a:t>
            </a:r>
            <a:r>
              <a:rPr lang="en-US" sz="2800" dirty="0">
                <a:solidFill>
                  <a:schemeClr val="tx1"/>
                </a:solidFill>
              </a:rPr>
              <a:t>see Federal Acquisition Regulation at 48 CFR Subpart 2.1) </a:t>
            </a:r>
            <a:r>
              <a:rPr lang="en-US" altLang="en-US" sz="2800" dirty="0">
                <a:solidFill>
                  <a:schemeClr val="tx1"/>
                </a:solidFill>
              </a:rPr>
              <a:t>in the aggregate.</a:t>
            </a:r>
          </a:p>
          <a:p>
            <a:pPr marL="342900" lvl="1" indent="-342900">
              <a:spcBef>
                <a:spcPts val="1800"/>
              </a:spcBef>
              <a:buClr>
                <a:schemeClr val="accent2"/>
              </a:buClr>
              <a:buFont typeface="Wingdings" panose="05000000000000000000" pitchFamily="2" charset="2"/>
              <a:buChar char="ü"/>
            </a:pPr>
            <a:r>
              <a:rPr lang="en-US" altLang="en-US" sz="2800" dirty="0">
                <a:solidFill>
                  <a:schemeClr val="tx1"/>
                </a:solidFill>
              </a:rPr>
              <a:t>May be awarded without soliciting competitive quotations if price is reasonable.</a:t>
            </a:r>
          </a:p>
          <a:p>
            <a:pPr marL="342900" lvl="1" indent="-342900">
              <a:spcBef>
                <a:spcPts val="1800"/>
              </a:spcBef>
              <a:buClr>
                <a:schemeClr val="accent2"/>
              </a:buClr>
              <a:buFont typeface="Wingdings" panose="05000000000000000000" pitchFamily="2" charset="2"/>
              <a:buChar char="ü"/>
            </a:pPr>
            <a:r>
              <a:rPr lang="en-US" altLang="en-US" sz="2800" dirty="0">
                <a:solidFill>
                  <a:schemeClr val="tx1"/>
                </a:solidFill>
              </a:rPr>
              <a:t>Distribute equitably among qualified suppliers to extent practicable.</a:t>
            </a:r>
          </a:p>
        </p:txBody>
      </p:sp>
      <p:sp>
        <p:nvSpPr>
          <p:cNvPr id="3" name="Slide Number Placeholder 2">
            <a:extLst>
              <a:ext uri="{FF2B5EF4-FFF2-40B4-BE49-F238E27FC236}">
                <a16:creationId xmlns:a16="http://schemas.microsoft.com/office/drawing/2014/main" id="{3000ED23-60D7-4F35-8901-09AC6D6690E2}"/>
              </a:ext>
            </a:extLst>
          </p:cNvPr>
          <p:cNvSpPr>
            <a:spLocks noGrp="1"/>
          </p:cNvSpPr>
          <p:nvPr>
            <p:ph type="sldNum" sz="quarter" idx="12"/>
          </p:nvPr>
        </p:nvSpPr>
        <p:spPr/>
        <p:txBody>
          <a:bodyPr/>
          <a:lstStyle/>
          <a:p>
            <a:fld id="{AEF1280C-1E94-430E-A516-D051ECA45720}" type="slidenum">
              <a:rPr lang="en-US" smtClean="0"/>
              <a:t>45</a:t>
            </a:fld>
            <a:endParaRPr lang="en-US"/>
          </a:p>
        </p:txBody>
      </p:sp>
    </p:spTree>
    <p:extLst>
      <p:ext uri="{BB962C8B-B14F-4D97-AF65-F5344CB8AC3E}">
        <p14:creationId xmlns:p14="http://schemas.microsoft.com/office/powerpoint/2010/main" val="147846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Purchases</a:t>
            </a:r>
          </a:p>
        </p:txBody>
      </p:sp>
      <p:sp>
        <p:nvSpPr>
          <p:cNvPr id="112642" name="Content Placeholder 3"/>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42900" lvl="1" indent="-342900">
              <a:spcBef>
                <a:spcPts val="1800"/>
              </a:spcBef>
              <a:buClr>
                <a:schemeClr val="accent2"/>
              </a:buClr>
              <a:buFont typeface="Wingdings" panose="05000000000000000000" pitchFamily="2" charset="2"/>
              <a:buChar char="ü"/>
            </a:pPr>
            <a:r>
              <a:rPr lang="en-US" altLang="en-US" sz="2800" dirty="0">
                <a:solidFill>
                  <a:schemeClr val="tx1"/>
                </a:solidFill>
              </a:rPr>
              <a:t>Informal procurement methods for securing services, supplies or other property.</a:t>
            </a:r>
          </a:p>
          <a:p>
            <a:pPr marL="342900" lvl="1" indent="-342900">
              <a:spcBef>
                <a:spcPts val="1800"/>
              </a:spcBef>
              <a:buClr>
                <a:schemeClr val="accent2"/>
              </a:buClr>
              <a:buFont typeface="Wingdings" panose="05000000000000000000" pitchFamily="2" charset="2"/>
              <a:buChar char="ü"/>
            </a:pPr>
            <a:r>
              <a:rPr lang="en-US" altLang="en-US" sz="2800" dirty="0">
                <a:solidFill>
                  <a:schemeClr val="tx1"/>
                </a:solidFill>
              </a:rPr>
              <a:t>Cost is less than the Simplified Acquisition Threshold (SAT) </a:t>
            </a:r>
          </a:p>
          <a:p>
            <a:pPr lvl="1">
              <a:defRPr/>
            </a:pPr>
            <a:r>
              <a:rPr lang="en-US" altLang="en-US" dirty="0"/>
              <a:t>Adjusted for inflation at FAR at 48 CFR 2.1</a:t>
            </a:r>
          </a:p>
          <a:p>
            <a:pPr lvl="1">
              <a:defRPr/>
            </a:pPr>
            <a:r>
              <a:rPr lang="en-US" altLang="en-US" dirty="0"/>
              <a:t>Currently $250,000 (increased from $150,000)</a:t>
            </a:r>
          </a:p>
          <a:p>
            <a:pPr marL="342900" lvl="1" indent="-342900">
              <a:spcBef>
                <a:spcPts val="1800"/>
              </a:spcBef>
              <a:buClr>
                <a:schemeClr val="accent2"/>
              </a:buClr>
              <a:buFont typeface="Wingdings" panose="05000000000000000000" pitchFamily="2" charset="2"/>
              <a:buChar char="ü"/>
            </a:pPr>
            <a:r>
              <a:rPr lang="en-US" altLang="en-US" sz="2800" dirty="0">
                <a:solidFill>
                  <a:schemeClr val="tx1"/>
                </a:solidFill>
              </a:rPr>
              <a:t>Price or rate quotations must be obtained from an adequate number of qualified sources.</a:t>
            </a:r>
          </a:p>
        </p:txBody>
      </p:sp>
      <p:sp>
        <p:nvSpPr>
          <p:cNvPr id="3" name="Slide Number Placeholder 2">
            <a:extLst>
              <a:ext uri="{FF2B5EF4-FFF2-40B4-BE49-F238E27FC236}">
                <a16:creationId xmlns:a16="http://schemas.microsoft.com/office/drawing/2014/main" id="{49A9442E-D331-4422-8959-4FF90FF4B46A}"/>
              </a:ext>
            </a:extLst>
          </p:cNvPr>
          <p:cNvSpPr>
            <a:spLocks noGrp="1"/>
          </p:cNvSpPr>
          <p:nvPr>
            <p:ph type="sldNum" sz="quarter" idx="12"/>
          </p:nvPr>
        </p:nvSpPr>
        <p:spPr/>
        <p:txBody>
          <a:bodyPr/>
          <a:lstStyle/>
          <a:p>
            <a:fld id="{AEF1280C-1E94-430E-A516-D051ECA45720}" type="slidenum">
              <a:rPr lang="en-US" smtClean="0"/>
              <a:t>46</a:t>
            </a:fld>
            <a:endParaRPr lang="en-US"/>
          </a:p>
        </p:txBody>
      </p:sp>
    </p:spTree>
    <p:extLst>
      <p:ext uri="{BB962C8B-B14F-4D97-AF65-F5344CB8AC3E}">
        <p14:creationId xmlns:p14="http://schemas.microsoft.com/office/powerpoint/2010/main" val="3371874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Sealed Bids</a:t>
            </a:r>
          </a:p>
        </p:txBody>
      </p:sp>
      <p:sp>
        <p:nvSpPr>
          <p:cNvPr id="103426" name="Content Placeholder 1"/>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lvl="1" indent="0">
              <a:spcBef>
                <a:spcPts val="1800"/>
              </a:spcBef>
              <a:buClr>
                <a:schemeClr val="accent2"/>
              </a:buClr>
              <a:buNone/>
              <a:defRPr/>
            </a:pPr>
            <a:r>
              <a:rPr lang="en-US" altLang="en-US" sz="2800" b="1" dirty="0">
                <a:solidFill>
                  <a:schemeClr val="tx1"/>
                </a:solidFill>
              </a:rPr>
              <a:t>Sealed Bids (formal advertising)</a:t>
            </a:r>
          </a:p>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Bids publicly solicited.</a:t>
            </a:r>
          </a:p>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Firm fixed price contract is awarded.</a:t>
            </a:r>
          </a:p>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Successful bid conforms to all material terms and conditions of the invitation for bids</a:t>
            </a:r>
          </a:p>
          <a:p>
            <a:pPr lvl="1">
              <a:defRPr/>
            </a:pPr>
            <a:r>
              <a:rPr lang="en-US" altLang="en-US" dirty="0"/>
              <a:t>And is lowest in price</a:t>
            </a:r>
          </a:p>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Preferred method for procuring construction.</a:t>
            </a:r>
            <a:endParaRPr lang="en-US" sz="2800" dirty="0">
              <a:solidFill>
                <a:schemeClr val="accent2"/>
              </a:solidFill>
            </a:endParaRPr>
          </a:p>
        </p:txBody>
      </p:sp>
      <p:sp>
        <p:nvSpPr>
          <p:cNvPr id="3" name="Slide Number Placeholder 2">
            <a:extLst>
              <a:ext uri="{FF2B5EF4-FFF2-40B4-BE49-F238E27FC236}">
                <a16:creationId xmlns:a16="http://schemas.microsoft.com/office/drawing/2014/main" id="{07B05320-A9AC-44B1-B4CA-D3588D4F5B07}"/>
              </a:ext>
            </a:extLst>
          </p:cNvPr>
          <p:cNvSpPr>
            <a:spLocks noGrp="1"/>
          </p:cNvSpPr>
          <p:nvPr>
            <p:ph type="sldNum" sz="quarter" idx="12"/>
          </p:nvPr>
        </p:nvSpPr>
        <p:spPr/>
        <p:txBody>
          <a:bodyPr/>
          <a:lstStyle/>
          <a:p>
            <a:fld id="{AEF1280C-1E94-430E-A516-D051ECA45720}" type="slidenum">
              <a:rPr lang="en-US" smtClean="0"/>
              <a:t>47</a:t>
            </a:fld>
            <a:endParaRPr lang="en-US"/>
          </a:p>
        </p:txBody>
      </p:sp>
    </p:spTree>
    <p:extLst>
      <p:ext uri="{BB962C8B-B14F-4D97-AF65-F5344CB8AC3E}">
        <p14:creationId xmlns:p14="http://schemas.microsoft.com/office/powerpoint/2010/main" val="4149338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Competitive Proposals</a:t>
            </a:r>
            <a:endParaRPr lang="en-US" b="1" dirty="0"/>
          </a:p>
        </p:txBody>
      </p:sp>
      <p:sp>
        <p:nvSpPr>
          <p:cNvPr id="2" name="Content Placeholder 1"/>
          <p:cNvSpPr>
            <a:spLocks noGrp="1"/>
          </p:cNvSpPr>
          <p:nvPr>
            <p:ph idx="1"/>
          </p:nvPr>
        </p:nvSpPr>
        <p:spPr/>
        <p:txBody>
          <a:bodyPr>
            <a:normAutofit/>
          </a:bodyPr>
          <a:lstStyle/>
          <a:p>
            <a:pPr marL="0" lvl="1" indent="0">
              <a:spcBef>
                <a:spcPts val="1800"/>
              </a:spcBef>
              <a:buClr>
                <a:schemeClr val="accent2"/>
              </a:buClr>
              <a:buNone/>
              <a:defRPr/>
            </a:pPr>
            <a:r>
              <a:rPr lang="en-US" altLang="en-US" sz="2800" b="1" dirty="0">
                <a:solidFill>
                  <a:schemeClr val="tx1"/>
                </a:solidFill>
              </a:rPr>
              <a:t>Requirements</a:t>
            </a:r>
          </a:p>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Publicize Request for Proposals (RFPs) and identify all evaluation factors</a:t>
            </a:r>
          </a:p>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Solicit from an adequate number of qualified sources</a:t>
            </a:r>
          </a:p>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Written method for evaluating and selecting proposals</a:t>
            </a:r>
          </a:p>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Contract awarded to responsible firm</a:t>
            </a:r>
          </a:p>
          <a:p>
            <a:pPr lvl="1">
              <a:defRPr/>
            </a:pPr>
            <a:r>
              <a:rPr lang="en-US" altLang="en-US" dirty="0"/>
              <a:t>Whose proposal is most advantageous</a:t>
            </a:r>
          </a:p>
          <a:p>
            <a:pPr lvl="1">
              <a:defRPr/>
            </a:pPr>
            <a:r>
              <a:rPr lang="en-US" altLang="en-US" dirty="0"/>
              <a:t>Price and other factors considered</a:t>
            </a:r>
            <a:endParaRPr lang="en-US" sz="2800" dirty="0"/>
          </a:p>
        </p:txBody>
      </p:sp>
      <p:sp>
        <p:nvSpPr>
          <p:cNvPr id="4" name="Slide Number Placeholder 3">
            <a:extLst>
              <a:ext uri="{FF2B5EF4-FFF2-40B4-BE49-F238E27FC236}">
                <a16:creationId xmlns:a16="http://schemas.microsoft.com/office/drawing/2014/main" id="{BECA30F1-E25A-4FB8-9CEF-6E3CF3AF23F8}"/>
              </a:ext>
            </a:extLst>
          </p:cNvPr>
          <p:cNvSpPr>
            <a:spLocks noGrp="1"/>
          </p:cNvSpPr>
          <p:nvPr>
            <p:ph type="sldNum" sz="quarter" idx="12"/>
          </p:nvPr>
        </p:nvSpPr>
        <p:spPr/>
        <p:txBody>
          <a:bodyPr/>
          <a:lstStyle/>
          <a:p>
            <a:fld id="{AEF1280C-1E94-430E-A516-D051ECA45720}" type="slidenum">
              <a:rPr lang="en-US" smtClean="0"/>
              <a:t>48</a:t>
            </a:fld>
            <a:endParaRPr lang="en-US"/>
          </a:p>
        </p:txBody>
      </p:sp>
    </p:spTree>
    <p:extLst>
      <p:ext uri="{BB962C8B-B14F-4D97-AF65-F5344CB8AC3E}">
        <p14:creationId xmlns:p14="http://schemas.microsoft.com/office/powerpoint/2010/main" val="3708243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a:t>Competitive Proposals</a:t>
            </a:r>
            <a:br>
              <a:rPr lang="en-US" altLang="en-US" dirty="0"/>
            </a:br>
            <a:r>
              <a:rPr lang="en-US" altLang="en-US" i="1" dirty="0"/>
              <a:t>Qualifications-based Procurement</a:t>
            </a:r>
            <a:endParaRPr lang="en-US" i="1" dirty="0"/>
          </a:p>
        </p:txBody>
      </p:sp>
      <p:sp>
        <p:nvSpPr>
          <p:cNvPr id="2" name="Content Placeholder 1"/>
          <p:cNvSpPr>
            <a:spLocks noGrp="1"/>
          </p:cNvSpPr>
          <p:nvPr>
            <p:ph idx="1"/>
          </p:nvPr>
        </p:nvSpPr>
        <p:spPr/>
        <p:txBody>
          <a:bodyPr>
            <a:normAutofit/>
          </a:bodyPr>
          <a:lstStyle/>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Architectural/engineering (A/E) professional services.</a:t>
            </a:r>
          </a:p>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Qualifications evaluated and most qualified selected.</a:t>
            </a:r>
          </a:p>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Subject to negotiation of fair and reasonable compensation.</a:t>
            </a:r>
            <a:endParaRPr lang="en-US" sz="2800" dirty="0"/>
          </a:p>
        </p:txBody>
      </p:sp>
      <p:pic>
        <p:nvPicPr>
          <p:cNvPr id="8194" name="Picture 2" descr="word &quot;performance&quot; and rating scale">
            <a:extLst>
              <a:ext uri="{FF2B5EF4-FFF2-40B4-BE49-F238E27FC236}">
                <a16:creationId xmlns:a16="http://schemas.microsoft.com/office/drawing/2014/main" id="{0F791F91-DEDC-4D44-AA82-105ABC47CB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82227" y="3410481"/>
            <a:ext cx="3827546" cy="25529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3EB232C-F3F4-4337-BB65-61582BBB40E4}"/>
              </a:ext>
            </a:extLst>
          </p:cNvPr>
          <p:cNvSpPr>
            <a:spLocks noGrp="1"/>
          </p:cNvSpPr>
          <p:nvPr>
            <p:ph type="sldNum" sz="quarter" idx="12"/>
          </p:nvPr>
        </p:nvSpPr>
        <p:spPr/>
        <p:txBody>
          <a:bodyPr/>
          <a:lstStyle/>
          <a:p>
            <a:fld id="{AEF1280C-1E94-430E-A516-D051ECA45720}" type="slidenum">
              <a:rPr lang="en-US" smtClean="0"/>
              <a:t>49</a:t>
            </a:fld>
            <a:endParaRPr lang="en-US"/>
          </a:p>
        </p:txBody>
      </p:sp>
    </p:spTree>
    <p:extLst>
      <p:ext uri="{BB962C8B-B14F-4D97-AF65-F5344CB8AC3E}">
        <p14:creationId xmlns:p14="http://schemas.microsoft.com/office/powerpoint/2010/main" val="223377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Regulations &amp; Guidance</a:t>
            </a:r>
          </a:p>
        </p:txBody>
      </p:sp>
      <p:sp>
        <p:nvSpPr>
          <p:cNvPr id="3" name="Content Placeholder 2">
            <a:extLst>
              <a:ext uri="{FF2B5EF4-FFF2-40B4-BE49-F238E27FC236}">
                <a16:creationId xmlns:a16="http://schemas.microsoft.com/office/drawing/2014/main" id="{4B74CF88-3E33-4C86-A644-0633A7D63D7A}"/>
              </a:ext>
            </a:extLst>
          </p:cNvPr>
          <p:cNvSpPr>
            <a:spLocks noGrp="1"/>
          </p:cNvSpPr>
          <p:nvPr>
            <p:ph idx="1"/>
          </p:nvPr>
        </p:nvSpPr>
        <p:spPr>
          <a:xfrm>
            <a:off x="518160" y="1362164"/>
            <a:ext cx="7547317" cy="4756184"/>
          </a:xfrm>
        </p:spPr>
        <p:txBody>
          <a:bodyPr>
            <a:normAutofit fontScale="92500" lnSpcReduction="10000"/>
          </a:bodyPr>
          <a:lstStyle/>
          <a:p>
            <a:pPr>
              <a:lnSpc>
                <a:spcPct val="115000"/>
              </a:lnSpc>
              <a:spcBef>
                <a:spcPts val="600"/>
              </a:spcBef>
            </a:pPr>
            <a:r>
              <a:rPr lang="en-US" dirty="0"/>
              <a:t>Uniform Guidance Procurement Standards </a:t>
            </a:r>
          </a:p>
          <a:p>
            <a:pPr lvl="1">
              <a:lnSpc>
                <a:spcPct val="115000"/>
              </a:lnSpc>
              <a:spcBef>
                <a:spcPts val="600"/>
              </a:spcBef>
            </a:pPr>
            <a:r>
              <a:rPr lang="en-US" dirty="0">
                <a:hlinkClick r:id="rId3"/>
              </a:rPr>
              <a:t>2 CFR 200.317-200.326</a:t>
            </a:r>
            <a:endParaRPr lang="en-US" dirty="0"/>
          </a:p>
          <a:p>
            <a:pPr marL="342900" lvl="1" indent="-342900">
              <a:lnSpc>
                <a:spcPct val="115000"/>
              </a:lnSpc>
              <a:spcBef>
                <a:spcPts val="600"/>
              </a:spcBef>
              <a:buClr>
                <a:schemeClr val="accent2"/>
              </a:buClr>
              <a:buFont typeface="Wingdings" panose="05000000000000000000" pitchFamily="2" charset="2"/>
              <a:buChar char="ü"/>
            </a:pPr>
            <a:r>
              <a:rPr lang="en-US" sz="2800" dirty="0">
                <a:solidFill>
                  <a:schemeClr val="tx1"/>
                </a:solidFill>
              </a:rPr>
              <a:t>Workforce Innovation and Opportunity Act</a:t>
            </a:r>
          </a:p>
          <a:p>
            <a:pPr lvl="1">
              <a:lnSpc>
                <a:spcPct val="115000"/>
              </a:lnSpc>
              <a:spcBef>
                <a:spcPts val="600"/>
              </a:spcBef>
            </a:pPr>
            <a:r>
              <a:rPr lang="en-US" dirty="0">
                <a:hlinkClick r:id="rId4"/>
              </a:rPr>
              <a:t>WIOA Sec. 121(d) and 183 (a)(3)</a:t>
            </a:r>
            <a:endParaRPr lang="en-US" dirty="0"/>
          </a:p>
          <a:p>
            <a:pPr lvl="1">
              <a:lnSpc>
                <a:spcPct val="115000"/>
              </a:lnSpc>
              <a:spcBef>
                <a:spcPts val="600"/>
              </a:spcBef>
            </a:pPr>
            <a:r>
              <a:rPr lang="en-US" dirty="0"/>
              <a:t> </a:t>
            </a:r>
            <a:r>
              <a:rPr lang="en-US" dirty="0">
                <a:hlinkClick r:id="rId5"/>
              </a:rPr>
              <a:t>20 CFR 683.200(c)(4)</a:t>
            </a:r>
            <a:r>
              <a:rPr lang="en-US" dirty="0"/>
              <a:t> and </a:t>
            </a:r>
            <a:r>
              <a:rPr lang="en-US" dirty="0">
                <a:hlinkClick r:id="rId6"/>
              </a:rPr>
              <a:t>20 CFR 678.600-635</a:t>
            </a:r>
            <a:endParaRPr lang="en-US" dirty="0"/>
          </a:p>
          <a:p>
            <a:pPr>
              <a:lnSpc>
                <a:spcPct val="115000"/>
              </a:lnSpc>
              <a:spcBef>
                <a:spcPts val="600"/>
              </a:spcBef>
            </a:pPr>
            <a:r>
              <a:rPr lang="en-US" dirty="0"/>
              <a:t>Competitive Selection of One-Stop Operators TEGL</a:t>
            </a:r>
          </a:p>
          <a:p>
            <a:pPr lvl="1">
              <a:lnSpc>
                <a:spcPct val="115000"/>
              </a:lnSpc>
              <a:spcBef>
                <a:spcPts val="600"/>
              </a:spcBef>
            </a:pPr>
            <a:r>
              <a:rPr lang="en-US" dirty="0">
                <a:hlinkClick r:id="rId7"/>
              </a:rPr>
              <a:t>TEGL No. 15-16</a:t>
            </a:r>
            <a:endParaRPr lang="en-US" dirty="0"/>
          </a:p>
          <a:p>
            <a:pPr>
              <a:lnSpc>
                <a:spcPct val="115000"/>
              </a:lnSpc>
            </a:pPr>
            <a:r>
              <a:rPr lang="en-US" dirty="0"/>
              <a:t>FAQ’s</a:t>
            </a:r>
          </a:p>
          <a:p>
            <a:pPr lvl="1">
              <a:lnSpc>
                <a:spcPct val="115000"/>
              </a:lnSpc>
              <a:spcBef>
                <a:spcPts val="600"/>
              </a:spcBef>
            </a:pPr>
            <a:r>
              <a:rPr lang="en-US" dirty="0">
                <a:hlinkClick r:id="rId8"/>
              </a:rPr>
              <a:t>Uniform Guidance FAQs</a:t>
            </a:r>
            <a:endParaRPr lang="en-US" dirty="0"/>
          </a:p>
          <a:p>
            <a:pPr lvl="1">
              <a:lnSpc>
                <a:spcPct val="115000"/>
              </a:lnSpc>
              <a:spcBef>
                <a:spcPts val="600"/>
              </a:spcBef>
            </a:pPr>
            <a:r>
              <a:rPr lang="en-US" dirty="0">
                <a:hlinkClick r:id="rId9"/>
              </a:rPr>
              <a:t>WIOA One-Stop Operator Competition FAQs</a:t>
            </a:r>
            <a:endParaRPr lang="en-US" dirty="0"/>
          </a:p>
        </p:txBody>
      </p:sp>
      <p:pic>
        <p:nvPicPr>
          <p:cNvPr id="1026" name="Picture 2" descr="gears with words &quot;compliance&quot; and &quot;regulations&quot;">
            <a:extLst>
              <a:ext uri="{FF2B5EF4-FFF2-40B4-BE49-F238E27FC236}">
                <a16:creationId xmlns:a16="http://schemas.microsoft.com/office/drawing/2014/main" id="{DA8F1945-65E2-4F67-A74D-13F4C2A5BAFC}"/>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387590" y="570072"/>
            <a:ext cx="4286250" cy="2858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2BA1B76-0F93-4B88-BA8A-2A93E8CAB38B}"/>
              </a:ext>
            </a:extLst>
          </p:cNvPr>
          <p:cNvSpPr>
            <a:spLocks noGrp="1"/>
          </p:cNvSpPr>
          <p:nvPr>
            <p:ph type="sldNum" sz="quarter" idx="12"/>
          </p:nvPr>
        </p:nvSpPr>
        <p:spPr/>
        <p:txBody>
          <a:bodyPr/>
          <a:lstStyle/>
          <a:p>
            <a:fld id="{AEF1280C-1E94-430E-A516-D051ECA45720}" type="slidenum">
              <a:rPr lang="en-US" smtClean="0"/>
              <a:t>5</a:t>
            </a:fld>
            <a:endParaRPr lang="en-US"/>
          </a:p>
        </p:txBody>
      </p:sp>
    </p:spTree>
    <p:extLst>
      <p:ext uri="{BB962C8B-B14F-4D97-AF65-F5344CB8AC3E}">
        <p14:creationId xmlns:p14="http://schemas.microsoft.com/office/powerpoint/2010/main" val="3097358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Non-Competitive Proposals</a:t>
            </a:r>
          </a:p>
        </p:txBody>
      </p:sp>
      <p:sp>
        <p:nvSpPr>
          <p:cNvPr id="3" name="Content Placeholder 2">
            <a:extLst>
              <a:ext uri="{FF2B5EF4-FFF2-40B4-BE49-F238E27FC236}">
                <a16:creationId xmlns:a16="http://schemas.microsoft.com/office/drawing/2014/main" id="{D0A88BEC-1D3A-4461-B8E3-A484D2972846}"/>
              </a:ext>
            </a:extLst>
          </p:cNvPr>
          <p:cNvSpPr>
            <a:spLocks noGrp="1"/>
          </p:cNvSpPr>
          <p:nvPr>
            <p:ph idx="1"/>
          </p:nvPr>
        </p:nvSpPr>
        <p:spPr>
          <a:xfrm>
            <a:off x="518160" y="1420779"/>
            <a:ext cx="11359032" cy="4756184"/>
          </a:xfrm>
        </p:spPr>
        <p:txBody>
          <a:bodyPr>
            <a:normAutofit/>
          </a:bodyPr>
          <a:lstStyle/>
          <a:p>
            <a:pPr marL="0" lvl="1" indent="0">
              <a:spcBef>
                <a:spcPts val="1800"/>
              </a:spcBef>
              <a:buClr>
                <a:schemeClr val="accent2"/>
              </a:buClr>
              <a:buNone/>
              <a:defRPr/>
            </a:pPr>
            <a:r>
              <a:rPr lang="en-US" sz="2800" b="1" dirty="0">
                <a:solidFill>
                  <a:schemeClr val="tx1"/>
                </a:solidFill>
              </a:rPr>
              <a:t>Sole-Source Selection:</a:t>
            </a:r>
          </a:p>
          <a:p>
            <a:pPr marL="342900" lvl="1" indent="-342900">
              <a:spcBef>
                <a:spcPts val="1800"/>
              </a:spcBef>
              <a:buClr>
                <a:schemeClr val="accent2"/>
              </a:buClr>
              <a:buFont typeface="Wingdings" panose="05000000000000000000" pitchFamily="2" charset="2"/>
              <a:buChar char="ü"/>
              <a:defRPr/>
            </a:pPr>
            <a:r>
              <a:rPr lang="en-US" sz="2800" dirty="0">
                <a:solidFill>
                  <a:schemeClr val="tx1"/>
                </a:solidFill>
              </a:rPr>
              <a:t>Non-federal entities may select a contractor through sole source selection if o</a:t>
            </a:r>
            <a:r>
              <a:rPr lang="en-US" sz="2800" dirty="0"/>
              <a:t>ne or more of the following conditions apply</a:t>
            </a:r>
            <a:r>
              <a:rPr lang="en-US" sz="2800" dirty="0">
                <a:solidFill>
                  <a:schemeClr val="tx1"/>
                </a:solidFill>
              </a:rPr>
              <a:t> </a:t>
            </a:r>
            <a:r>
              <a:rPr lang="en-US" sz="2800" dirty="0">
                <a:solidFill>
                  <a:schemeClr val="tx1"/>
                </a:solidFill>
                <a:hlinkClick r:id="rId3"/>
              </a:rPr>
              <a:t>2 CFR 200.320(f)</a:t>
            </a:r>
            <a:r>
              <a:rPr lang="en-US" sz="2800" dirty="0">
                <a:solidFill>
                  <a:schemeClr val="tx1"/>
                </a:solidFill>
              </a:rPr>
              <a:t>:</a:t>
            </a:r>
          </a:p>
          <a:p>
            <a:pPr lvl="1"/>
            <a:r>
              <a:rPr lang="en-US" dirty="0"/>
              <a:t>The item or service is available only from a single source</a:t>
            </a:r>
          </a:p>
          <a:p>
            <a:pPr lvl="1"/>
            <a:r>
              <a:rPr lang="en-US" dirty="0"/>
              <a:t>Public exigency or emergency</a:t>
            </a:r>
          </a:p>
          <a:p>
            <a:pPr lvl="1"/>
            <a:r>
              <a:rPr lang="en-US" dirty="0"/>
              <a:t>The Federal awarding agency expressly authorizes noncompetitive proposals in response to a written request</a:t>
            </a:r>
          </a:p>
          <a:p>
            <a:pPr lvl="1"/>
            <a:r>
              <a:rPr lang="en-US" dirty="0"/>
              <a:t>After solicitation of a number of sources, competition is determined inadequate</a:t>
            </a:r>
          </a:p>
        </p:txBody>
      </p:sp>
      <p:sp>
        <p:nvSpPr>
          <p:cNvPr id="4" name="Slide Number Placeholder 3">
            <a:extLst>
              <a:ext uri="{FF2B5EF4-FFF2-40B4-BE49-F238E27FC236}">
                <a16:creationId xmlns:a16="http://schemas.microsoft.com/office/drawing/2014/main" id="{A4BCA932-8ECB-4306-8966-095E93664186}"/>
              </a:ext>
            </a:extLst>
          </p:cNvPr>
          <p:cNvSpPr>
            <a:spLocks noGrp="1"/>
          </p:cNvSpPr>
          <p:nvPr>
            <p:ph type="sldNum" sz="quarter" idx="12"/>
          </p:nvPr>
        </p:nvSpPr>
        <p:spPr/>
        <p:txBody>
          <a:bodyPr/>
          <a:lstStyle/>
          <a:p>
            <a:fld id="{AEF1280C-1E94-430E-A516-D051ECA45720}" type="slidenum">
              <a:rPr lang="en-US" smtClean="0"/>
              <a:t>50</a:t>
            </a:fld>
            <a:endParaRPr lang="en-US"/>
          </a:p>
        </p:txBody>
      </p:sp>
    </p:spTree>
    <p:extLst>
      <p:ext uri="{BB962C8B-B14F-4D97-AF65-F5344CB8AC3E}">
        <p14:creationId xmlns:p14="http://schemas.microsoft.com/office/powerpoint/2010/main" val="3638758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3 – Questions </a:t>
            </a:r>
          </a:p>
        </p:txBody>
      </p:sp>
      <p:sp>
        <p:nvSpPr>
          <p:cNvPr id="6" name="Content Placeholder 5">
            <a:extLst>
              <a:ext uri="{FF2B5EF4-FFF2-40B4-BE49-F238E27FC236}">
                <a16:creationId xmlns:a16="http://schemas.microsoft.com/office/drawing/2014/main" id="{631A44C5-C4A1-41BA-B697-6A394E66E541}"/>
              </a:ext>
            </a:extLst>
          </p:cNvPr>
          <p:cNvSpPr>
            <a:spLocks noGrp="1"/>
          </p:cNvSpPr>
          <p:nvPr>
            <p:ph idx="1"/>
          </p:nvPr>
        </p:nvSpPr>
        <p:spPr/>
        <p:txBody>
          <a:bodyPr>
            <a:normAutofit/>
          </a:bodyPr>
          <a:lstStyle/>
          <a:p>
            <a:pPr marL="0" indent="0">
              <a:buNone/>
            </a:pPr>
            <a:r>
              <a:rPr lang="en-US" b="1" dirty="0">
                <a:solidFill>
                  <a:srgbClr val="D93E0D"/>
                </a:solidFill>
              </a:rPr>
              <a:t>True or False?</a:t>
            </a:r>
          </a:p>
          <a:p>
            <a:pPr marL="514350" indent="-514350">
              <a:spcBef>
                <a:spcPts val="600"/>
              </a:spcBef>
              <a:buClr>
                <a:srgbClr val="D93E0D"/>
              </a:buClr>
              <a:buFont typeface="+mj-lt"/>
              <a:buAutoNum type="arabicPeriod"/>
            </a:pPr>
            <a:r>
              <a:rPr lang="en-US" dirty="0"/>
              <a:t>Non-Federal entities must have a written code of conduct for both personal and organizational conflicts of interest.</a:t>
            </a:r>
          </a:p>
          <a:p>
            <a:pPr marL="514350" indent="-514350">
              <a:buClr>
                <a:srgbClr val="D93E0D"/>
              </a:buClr>
              <a:buFont typeface="+mj-lt"/>
              <a:buAutoNum type="arabicPeriod"/>
            </a:pPr>
            <a:r>
              <a:rPr lang="en-US" dirty="0"/>
              <a:t>The threshold for micro-purchase is $10,000.</a:t>
            </a:r>
          </a:p>
          <a:p>
            <a:pPr marL="514350" indent="-514350">
              <a:buClr>
                <a:srgbClr val="D93E0D"/>
              </a:buClr>
              <a:buFont typeface="+mj-lt"/>
              <a:buAutoNum type="arabicPeriod"/>
            </a:pPr>
            <a:r>
              <a:rPr lang="en-US" dirty="0"/>
              <a:t>The Simplified Acquisition Threshold for small purchase is between $10,001 and $150,000.</a:t>
            </a:r>
          </a:p>
          <a:p>
            <a:pPr marL="514350" indent="-514350">
              <a:buClr>
                <a:srgbClr val="D93E0D"/>
              </a:buClr>
              <a:buFont typeface="+mj-lt"/>
              <a:buAutoNum type="arabicPeriod"/>
            </a:pPr>
            <a:r>
              <a:rPr lang="en-US" dirty="0"/>
              <a:t>Non-federal entities may select a contractor through sole-source selection in case of public exigency or emergency.</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1072818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3 – Answers</a:t>
            </a:r>
          </a:p>
        </p:txBody>
      </p:sp>
      <p:sp>
        <p:nvSpPr>
          <p:cNvPr id="6" name="Content Placeholder 5">
            <a:extLst>
              <a:ext uri="{FF2B5EF4-FFF2-40B4-BE49-F238E27FC236}">
                <a16:creationId xmlns:a16="http://schemas.microsoft.com/office/drawing/2014/main" id="{631A44C5-C4A1-41BA-B697-6A394E66E541}"/>
              </a:ext>
            </a:extLst>
          </p:cNvPr>
          <p:cNvSpPr>
            <a:spLocks noGrp="1"/>
          </p:cNvSpPr>
          <p:nvPr>
            <p:ph idx="1"/>
          </p:nvPr>
        </p:nvSpPr>
        <p:spPr/>
        <p:txBody>
          <a:bodyPr>
            <a:normAutofit/>
          </a:bodyPr>
          <a:lstStyle/>
          <a:p>
            <a:pPr marL="514350" indent="-514350">
              <a:spcBef>
                <a:spcPts val="600"/>
              </a:spcBef>
              <a:buClr>
                <a:srgbClr val="D93E0D"/>
              </a:buClr>
              <a:buFont typeface="+mj-lt"/>
              <a:buAutoNum type="arabicPeriod"/>
            </a:pPr>
            <a:r>
              <a:rPr lang="en-US" dirty="0"/>
              <a:t>Non-Federal entities must have a written code of conduct for both personal and organizational conflicts of interest.  </a:t>
            </a:r>
            <a:r>
              <a:rPr lang="en-US" b="1" dirty="0">
                <a:solidFill>
                  <a:srgbClr val="D93E0D"/>
                </a:solidFill>
              </a:rPr>
              <a:t>True</a:t>
            </a:r>
          </a:p>
          <a:p>
            <a:pPr marL="514350" indent="-514350">
              <a:spcBef>
                <a:spcPts val="600"/>
              </a:spcBef>
              <a:buClr>
                <a:srgbClr val="D93E0D"/>
              </a:buClr>
              <a:buFont typeface="+mj-lt"/>
              <a:buAutoNum type="arabicPeriod"/>
            </a:pPr>
            <a:r>
              <a:rPr lang="en-US" dirty="0"/>
              <a:t>The threshold for micro-purchase is $10,000.  </a:t>
            </a:r>
            <a:r>
              <a:rPr lang="en-US" b="1" dirty="0">
                <a:solidFill>
                  <a:srgbClr val="D93E0D"/>
                </a:solidFill>
              </a:rPr>
              <a:t>True</a:t>
            </a:r>
          </a:p>
          <a:p>
            <a:pPr marL="514350" indent="-514350">
              <a:spcBef>
                <a:spcPts val="600"/>
              </a:spcBef>
              <a:buClr>
                <a:srgbClr val="D93E0D"/>
              </a:buClr>
              <a:buFont typeface="+mj-lt"/>
              <a:buAutoNum type="arabicPeriod"/>
            </a:pPr>
            <a:r>
              <a:rPr lang="en-US" dirty="0"/>
              <a:t>The Simplified Acquisition Threshold for small purchase is between $10,001 and $150,000.  </a:t>
            </a:r>
            <a:r>
              <a:rPr lang="en-US" b="1" dirty="0">
                <a:solidFill>
                  <a:srgbClr val="D93E0D"/>
                </a:solidFill>
              </a:rPr>
              <a:t>False</a:t>
            </a:r>
          </a:p>
          <a:p>
            <a:pPr marL="514350" indent="-514350">
              <a:spcBef>
                <a:spcPts val="600"/>
              </a:spcBef>
              <a:buClr>
                <a:srgbClr val="D93E0D"/>
              </a:buClr>
              <a:buFont typeface="+mj-lt"/>
              <a:buAutoNum type="arabicPeriod"/>
            </a:pPr>
            <a:r>
              <a:rPr lang="en-US" dirty="0"/>
              <a:t>Non-Federal entities may select a contractor through sole-source selection in case of public exigency or emergency. </a:t>
            </a:r>
            <a:r>
              <a:rPr lang="en-US" b="1" dirty="0">
                <a:solidFill>
                  <a:srgbClr val="D93E0D"/>
                </a:solidFill>
              </a:rPr>
              <a:t>True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388057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Competitive Procurement Process Phases</a:t>
            </a:r>
          </a:p>
        </p:txBody>
      </p:sp>
      <p:sp>
        <p:nvSpPr>
          <p:cNvPr id="2" name="Text Placeholder 1">
            <a:extLst>
              <a:ext uri="{FF2B5EF4-FFF2-40B4-BE49-F238E27FC236}">
                <a16:creationId xmlns:a16="http://schemas.microsoft.com/office/drawing/2014/main" id="{2389ED15-00C0-496F-B287-666B1B0F8ECC}"/>
              </a:ext>
            </a:extLst>
          </p:cNvPr>
          <p:cNvSpPr>
            <a:spLocks noGrp="1"/>
          </p:cNvSpPr>
          <p:nvPr>
            <p:ph type="body" idx="1"/>
          </p:nvPr>
        </p:nvSpPr>
        <p:spPr>
          <a:xfrm>
            <a:off x="1548384" y="3165231"/>
            <a:ext cx="9805416" cy="2977661"/>
          </a:xfrm>
        </p:spPr>
        <p:txBody>
          <a:bodyPr>
            <a:noAutofit/>
          </a:bodyPr>
          <a:lstStyle/>
          <a:p>
            <a:pPr marL="342900" lvl="1" indent="-342900">
              <a:spcBef>
                <a:spcPts val="1800"/>
              </a:spcBef>
              <a:buClr>
                <a:schemeClr val="accent2"/>
              </a:buClr>
              <a:buFont typeface="Wingdings" panose="05000000000000000000" pitchFamily="2" charset="2"/>
              <a:buChar char="ü"/>
              <a:defRPr/>
            </a:pPr>
            <a:r>
              <a:rPr lang="en-US" sz="2800" dirty="0">
                <a:solidFill>
                  <a:schemeClr val="tx1"/>
                </a:solidFill>
              </a:rPr>
              <a:t>Planning Phase</a:t>
            </a:r>
          </a:p>
          <a:p>
            <a:pPr marL="342900" lvl="1" indent="-342900">
              <a:spcBef>
                <a:spcPts val="1800"/>
              </a:spcBef>
              <a:buClr>
                <a:schemeClr val="accent2"/>
              </a:buClr>
              <a:buFont typeface="Wingdings" panose="05000000000000000000" pitchFamily="2" charset="2"/>
              <a:buChar char="ü"/>
              <a:defRPr/>
            </a:pPr>
            <a:r>
              <a:rPr lang="en-US" sz="2800" dirty="0">
                <a:solidFill>
                  <a:schemeClr val="tx1"/>
                </a:solidFill>
              </a:rPr>
              <a:t>Release and Evaluation Phase</a:t>
            </a:r>
          </a:p>
          <a:p>
            <a:pPr marL="342900" lvl="1" indent="-342900">
              <a:spcBef>
                <a:spcPts val="1800"/>
              </a:spcBef>
              <a:buClr>
                <a:schemeClr val="accent2"/>
              </a:buClr>
              <a:buFont typeface="Wingdings" panose="05000000000000000000" pitchFamily="2" charset="2"/>
              <a:buChar char="ü"/>
              <a:defRPr/>
            </a:pPr>
            <a:r>
              <a:rPr lang="en-US" sz="2800" dirty="0">
                <a:solidFill>
                  <a:schemeClr val="tx1"/>
                </a:solidFill>
              </a:rPr>
              <a:t>Negotiation and Selection Phase</a:t>
            </a:r>
          </a:p>
          <a:p>
            <a:pPr marL="342900" lvl="1" indent="-342900">
              <a:spcBef>
                <a:spcPts val="1800"/>
              </a:spcBef>
              <a:buClr>
                <a:schemeClr val="accent2"/>
              </a:buClr>
              <a:buFont typeface="Wingdings" panose="05000000000000000000" pitchFamily="2" charset="2"/>
              <a:buChar char="ü"/>
              <a:defRPr/>
            </a:pPr>
            <a:r>
              <a:rPr lang="en-US" sz="2800" dirty="0">
                <a:solidFill>
                  <a:schemeClr val="tx1"/>
                </a:solidFill>
              </a:rPr>
              <a:t>Implementation Phase</a:t>
            </a:r>
          </a:p>
          <a:p>
            <a:pPr marL="342900" lvl="1" indent="-342900">
              <a:spcBef>
                <a:spcPts val="1800"/>
              </a:spcBef>
              <a:buClr>
                <a:schemeClr val="accent2"/>
              </a:buClr>
              <a:buFont typeface="Wingdings" panose="05000000000000000000" pitchFamily="2" charset="2"/>
              <a:buChar char="ü"/>
              <a:defRPr/>
            </a:pPr>
            <a:r>
              <a:rPr lang="en-US" sz="2800" dirty="0">
                <a:solidFill>
                  <a:schemeClr val="tx1"/>
                </a:solidFill>
              </a:rPr>
              <a:t>Closeout Phase</a:t>
            </a:r>
          </a:p>
          <a:p>
            <a:pPr>
              <a:lnSpc>
                <a:spcPct val="100000"/>
              </a:lnSpc>
            </a:pPr>
            <a:endParaRPr lang="en-US" sz="28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274753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Planning </a:t>
            </a:r>
          </a:p>
        </p:txBody>
      </p:sp>
      <p:graphicFrame>
        <p:nvGraphicFramePr>
          <p:cNvPr id="7" name="Content Placeholder 6" descr="SmartArt with Phase 1: Planning steps">
            <a:extLst>
              <a:ext uri="{FF2B5EF4-FFF2-40B4-BE49-F238E27FC236}">
                <a16:creationId xmlns:a16="http://schemas.microsoft.com/office/drawing/2014/main" id="{3D9B2712-9D4A-48D6-9307-D170DEEB4996}"/>
              </a:ext>
            </a:extLst>
          </p:cNvPr>
          <p:cNvGraphicFramePr>
            <a:graphicFrameLocks noGrp="1"/>
          </p:cNvGraphicFramePr>
          <p:nvPr>
            <p:ph idx="1"/>
          </p:nvPr>
        </p:nvGraphicFramePr>
        <p:xfrm>
          <a:off x="146304" y="88211"/>
          <a:ext cx="11962028" cy="6702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CBD6985-3663-4AF3-9D75-2D3BACF6AD7D}"/>
              </a:ext>
            </a:extLst>
          </p:cNvPr>
          <p:cNvSpPr>
            <a:spLocks noGrp="1"/>
          </p:cNvSpPr>
          <p:nvPr>
            <p:ph type="sldNum" sz="quarter" idx="12"/>
          </p:nvPr>
        </p:nvSpPr>
        <p:spPr/>
        <p:txBody>
          <a:bodyPr/>
          <a:lstStyle/>
          <a:p>
            <a:fld id="{AEF1280C-1E94-430E-A516-D051ECA45720}" type="slidenum">
              <a:rPr lang="en-US" smtClean="0"/>
              <a:t>54</a:t>
            </a:fld>
            <a:endParaRPr lang="en-US"/>
          </a:p>
        </p:txBody>
      </p:sp>
    </p:spTree>
    <p:extLst>
      <p:ext uri="{BB962C8B-B14F-4D97-AF65-F5344CB8AC3E}">
        <p14:creationId xmlns:p14="http://schemas.microsoft.com/office/powerpoint/2010/main" val="3300790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2: Release and Evaluation</a:t>
            </a:r>
          </a:p>
        </p:txBody>
      </p:sp>
      <p:graphicFrame>
        <p:nvGraphicFramePr>
          <p:cNvPr id="5" name="Content Placeholder 4" descr="SmartArt with Phase 2: Release and Evaluation steps">
            <a:extLst>
              <a:ext uri="{FF2B5EF4-FFF2-40B4-BE49-F238E27FC236}">
                <a16:creationId xmlns:a16="http://schemas.microsoft.com/office/drawing/2014/main" id="{FB25F97D-51DD-4B12-85BA-4B45F47B0CE3}"/>
              </a:ext>
            </a:extLst>
          </p:cNvPr>
          <p:cNvGraphicFramePr>
            <a:graphicFrameLocks noGrp="1"/>
          </p:cNvGraphicFramePr>
          <p:nvPr>
            <p:ph idx="1"/>
          </p:nvPr>
        </p:nvGraphicFramePr>
        <p:xfrm>
          <a:off x="83668" y="88211"/>
          <a:ext cx="12024664" cy="6681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11D4C10-7C24-45FE-A1F2-73D8F1940174}"/>
              </a:ext>
            </a:extLst>
          </p:cNvPr>
          <p:cNvSpPr>
            <a:spLocks noGrp="1"/>
          </p:cNvSpPr>
          <p:nvPr>
            <p:ph type="sldNum" sz="quarter" idx="12"/>
          </p:nvPr>
        </p:nvSpPr>
        <p:spPr/>
        <p:txBody>
          <a:bodyPr/>
          <a:lstStyle/>
          <a:p>
            <a:fld id="{AEF1280C-1E94-430E-A516-D051ECA45720}" type="slidenum">
              <a:rPr lang="en-US" smtClean="0"/>
              <a:t>55</a:t>
            </a:fld>
            <a:endParaRPr lang="en-US"/>
          </a:p>
        </p:txBody>
      </p:sp>
    </p:spTree>
    <p:extLst>
      <p:ext uri="{BB962C8B-B14F-4D97-AF65-F5344CB8AC3E}">
        <p14:creationId xmlns:p14="http://schemas.microsoft.com/office/powerpoint/2010/main" val="549902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Release and Evaluation (cont.)</a:t>
            </a:r>
          </a:p>
        </p:txBody>
      </p:sp>
      <p:sp>
        <p:nvSpPr>
          <p:cNvPr id="3" name="Content Placeholder 2">
            <a:extLst>
              <a:ext uri="{FF2B5EF4-FFF2-40B4-BE49-F238E27FC236}">
                <a16:creationId xmlns:a16="http://schemas.microsoft.com/office/drawing/2014/main" id="{0C90E7CB-3001-4816-90D0-9B77EF7D38CE}"/>
              </a:ext>
            </a:extLst>
          </p:cNvPr>
          <p:cNvSpPr>
            <a:spLocks noGrp="1"/>
          </p:cNvSpPr>
          <p:nvPr>
            <p:ph idx="1"/>
          </p:nvPr>
        </p:nvSpPr>
        <p:spPr/>
        <p:txBody>
          <a:bodyPr>
            <a:normAutofit/>
          </a:bodyPr>
          <a:lstStyle/>
          <a:p>
            <a:pPr marL="0" lvl="1" indent="0">
              <a:lnSpc>
                <a:spcPct val="100000"/>
              </a:lnSpc>
              <a:spcBef>
                <a:spcPts val="1800"/>
              </a:spcBef>
              <a:buClr>
                <a:schemeClr val="accent2"/>
              </a:buClr>
              <a:buNone/>
              <a:defRPr/>
            </a:pPr>
            <a:r>
              <a:rPr lang="en-US" dirty="0">
                <a:solidFill>
                  <a:srgbClr val="D93E0D"/>
                </a:solidFill>
              </a:rPr>
              <a:t>KEEP IN MIND </a:t>
            </a:r>
            <a:r>
              <a:rPr lang="en-US" dirty="0">
                <a:solidFill>
                  <a:schemeClr val="tx1"/>
                </a:solidFill>
              </a:rPr>
              <a:t>-  Awards must be made only to </a:t>
            </a:r>
            <a:r>
              <a:rPr lang="en-US" b="1" dirty="0">
                <a:solidFill>
                  <a:schemeClr val="tx1"/>
                </a:solidFill>
              </a:rPr>
              <a:t>responsible entities </a:t>
            </a:r>
            <a:r>
              <a:rPr lang="en-US" dirty="0">
                <a:solidFill>
                  <a:schemeClr val="tx1"/>
                </a:solidFill>
              </a:rPr>
              <a:t>that possess the ability to successfully perform under the terms and conditions of the proposed procurement.   </a:t>
            </a:r>
          </a:p>
          <a:p>
            <a:pPr marL="342900" lvl="1" indent="-342900">
              <a:lnSpc>
                <a:spcPct val="100000"/>
              </a:lnSpc>
              <a:spcBef>
                <a:spcPts val="1800"/>
              </a:spcBef>
              <a:buClr>
                <a:schemeClr val="accent2"/>
              </a:buClr>
              <a:buFont typeface="Wingdings" panose="05000000000000000000" pitchFamily="2" charset="2"/>
              <a:buChar char="ü"/>
              <a:defRPr/>
            </a:pPr>
            <a:r>
              <a:rPr lang="en-US" dirty="0">
                <a:solidFill>
                  <a:schemeClr val="tx1"/>
                </a:solidFill>
              </a:rPr>
              <a:t>When selecting the contractor, consider the following </a:t>
            </a:r>
            <a:r>
              <a:rPr lang="en-US" dirty="0">
                <a:solidFill>
                  <a:schemeClr val="accent2"/>
                </a:solidFill>
                <a:hlinkClick r:id="rId3"/>
              </a:rPr>
              <a:t>2 CFR 200.318(h)</a:t>
            </a:r>
            <a:r>
              <a:rPr lang="en-US" dirty="0">
                <a:solidFill>
                  <a:schemeClr val="tx1"/>
                </a:solidFill>
              </a:rPr>
              <a:t>:</a:t>
            </a:r>
          </a:p>
          <a:p>
            <a:pPr lvl="1">
              <a:lnSpc>
                <a:spcPct val="100000"/>
              </a:lnSpc>
              <a:spcBef>
                <a:spcPts val="0"/>
              </a:spcBef>
              <a:defRPr/>
            </a:pPr>
            <a:r>
              <a:rPr lang="en-US" sz="2000" dirty="0"/>
              <a:t>Integrity</a:t>
            </a:r>
          </a:p>
          <a:p>
            <a:pPr lvl="1">
              <a:lnSpc>
                <a:spcPct val="100000"/>
              </a:lnSpc>
              <a:spcBef>
                <a:spcPts val="0"/>
              </a:spcBef>
              <a:tabLst>
                <a:tab pos="396875" algn="l"/>
              </a:tabLst>
              <a:defRPr/>
            </a:pPr>
            <a:r>
              <a:rPr lang="en-US" sz="2000" dirty="0"/>
              <a:t>Compliance with public policy</a:t>
            </a:r>
          </a:p>
          <a:p>
            <a:pPr lvl="1">
              <a:lnSpc>
                <a:spcPct val="100000"/>
              </a:lnSpc>
              <a:spcBef>
                <a:spcPts val="0"/>
              </a:spcBef>
              <a:defRPr/>
            </a:pPr>
            <a:r>
              <a:rPr lang="en-US" sz="2000" dirty="0"/>
              <a:t>Record of past performance</a:t>
            </a:r>
          </a:p>
          <a:p>
            <a:pPr lvl="1">
              <a:lnSpc>
                <a:spcPct val="100000"/>
              </a:lnSpc>
              <a:spcBef>
                <a:spcPts val="0"/>
              </a:spcBef>
              <a:defRPr/>
            </a:pPr>
            <a:r>
              <a:rPr lang="en-US" sz="2000" dirty="0"/>
              <a:t>Financial stability</a:t>
            </a:r>
          </a:p>
          <a:p>
            <a:pPr lvl="1">
              <a:lnSpc>
                <a:spcPct val="100000"/>
              </a:lnSpc>
              <a:spcBef>
                <a:spcPts val="0"/>
              </a:spcBef>
              <a:defRPr/>
            </a:pPr>
            <a:r>
              <a:rPr lang="en-US" sz="2000" dirty="0"/>
              <a:t>Financial and technical resources</a:t>
            </a:r>
          </a:p>
          <a:p>
            <a:pPr marL="342900" lvl="1" indent="-342900">
              <a:lnSpc>
                <a:spcPct val="100000"/>
              </a:lnSpc>
              <a:spcBef>
                <a:spcPts val="1800"/>
              </a:spcBef>
              <a:buClr>
                <a:schemeClr val="accent2"/>
              </a:buClr>
              <a:buFont typeface="Wingdings" panose="05000000000000000000" pitchFamily="2" charset="2"/>
              <a:buChar char="ü"/>
              <a:defRPr/>
            </a:pPr>
            <a:r>
              <a:rPr lang="en-US" dirty="0">
                <a:solidFill>
                  <a:schemeClr val="tx1"/>
                </a:solidFill>
              </a:rPr>
              <a:t>Entities must not be debarred, suspended or otherwise excluded from or made ineligible for participation in Federal programs/activities </a:t>
            </a:r>
            <a:r>
              <a:rPr lang="en-US" dirty="0">
                <a:solidFill>
                  <a:schemeClr val="accent2"/>
                </a:solidFill>
                <a:hlinkClick r:id="rId4"/>
              </a:rPr>
              <a:t>2 CFR 200.213</a:t>
            </a:r>
            <a:r>
              <a:rPr lang="en-US" dirty="0">
                <a:solidFill>
                  <a:schemeClr val="tx1"/>
                </a:solidFill>
              </a:rPr>
              <a:t>.</a:t>
            </a:r>
          </a:p>
        </p:txBody>
      </p:sp>
      <p:sp>
        <p:nvSpPr>
          <p:cNvPr id="9" name="Slide Number Placeholder 3">
            <a:extLst>
              <a:ext uri="{FF2B5EF4-FFF2-40B4-BE49-F238E27FC236}">
                <a16:creationId xmlns:a16="http://schemas.microsoft.com/office/drawing/2014/main" id="{E2CDDCB9-19F4-481F-A582-1F8D9ABDF4BB}"/>
              </a:ext>
            </a:extLst>
          </p:cNvPr>
          <p:cNvSpPr>
            <a:spLocks noGrp="1"/>
          </p:cNvSpPr>
          <p:nvPr>
            <p:ph type="sldNum" sz="quarter" idx="12"/>
          </p:nvPr>
        </p:nvSpPr>
        <p:spPr>
          <a:xfrm>
            <a:off x="10050932" y="6422085"/>
            <a:ext cx="2057400" cy="365125"/>
          </a:xfrm>
        </p:spPr>
        <p:txBody>
          <a:bodyPr/>
          <a:lstStyle/>
          <a:p>
            <a:fld id="{AEF1280C-1E94-430E-A516-D051ECA45720}" type="slidenum">
              <a:rPr lang="en-US" smtClean="0"/>
              <a:t>56</a:t>
            </a:fld>
            <a:endParaRPr lang="en-US" dirty="0"/>
          </a:p>
        </p:txBody>
      </p:sp>
    </p:spTree>
    <p:extLst>
      <p:ext uri="{BB962C8B-B14F-4D97-AF65-F5344CB8AC3E}">
        <p14:creationId xmlns:p14="http://schemas.microsoft.com/office/powerpoint/2010/main" val="2747713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3: Negotiation and Selection</a:t>
            </a:r>
          </a:p>
        </p:txBody>
      </p:sp>
      <p:graphicFrame>
        <p:nvGraphicFramePr>
          <p:cNvPr id="4" name="Content Placeholder 3" descr="SmartArt of Phase 3: Negotiation and Selection">
            <a:extLst>
              <a:ext uri="{FF2B5EF4-FFF2-40B4-BE49-F238E27FC236}">
                <a16:creationId xmlns:a16="http://schemas.microsoft.com/office/drawing/2014/main" id="{2BF2919F-1EDC-4CBC-9597-E756F7969316}"/>
              </a:ext>
            </a:extLst>
          </p:cNvPr>
          <p:cNvGraphicFramePr>
            <a:graphicFrameLocks noGrp="1"/>
          </p:cNvGraphicFramePr>
          <p:nvPr>
            <p:ph idx="1"/>
          </p:nvPr>
        </p:nvGraphicFramePr>
        <p:xfrm>
          <a:off x="83668" y="88210"/>
          <a:ext cx="12024664" cy="6681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3">
            <a:extLst>
              <a:ext uri="{FF2B5EF4-FFF2-40B4-BE49-F238E27FC236}">
                <a16:creationId xmlns:a16="http://schemas.microsoft.com/office/drawing/2014/main" id="{888A11E6-AA89-433C-A56F-EF7E4D206EAA}"/>
              </a:ext>
            </a:extLst>
          </p:cNvPr>
          <p:cNvSpPr>
            <a:spLocks noGrp="1"/>
          </p:cNvSpPr>
          <p:nvPr>
            <p:ph type="sldNum" sz="quarter" idx="12"/>
          </p:nvPr>
        </p:nvSpPr>
        <p:spPr/>
        <p:txBody>
          <a:bodyPr/>
          <a:lstStyle/>
          <a:p>
            <a:fld id="{AEF1280C-1E94-430E-A516-D051ECA45720}" type="slidenum">
              <a:rPr lang="en-US" smtClean="0"/>
              <a:t>57</a:t>
            </a:fld>
            <a:endParaRPr lang="en-US" dirty="0"/>
          </a:p>
        </p:txBody>
      </p:sp>
    </p:spTree>
    <p:extLst>
      <p:ext uri="{BB962C8B-B14F-4D97-AF65-F5344CB8AC3E}">
        <p14:creationId xmlns:p14="http://schemas.microsoft.com/office/powerpoint/2010/main" val="3376041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4: Implementation</a:t>
            </a:r>
          </a:p>
        </p:txBody>
      </p:sp>
      <p:graphicFrame>
        <p:nvGraphicFramePr>
          <p:cNvPr id="5" name="Content Placeholder 4" descr="SmartArt with Phase 4: Implementation steps">
            <a:extLst>
              <a:ext uri="{FF2B5EF4-FFF2-40B4-BE49-F238E27FC236}">
                <a16:creationId xmlns:a16="http://schemas.microsoft.com/office/drawing/2014/main" id="{D1A85F2D-D515-4649-B3F3-3FD57F84B004}"/>
              </a:ext>
            </a:extLst>
          </p:cNvPr>
          <p:cNvGraphicFramePr>
            <a:graphicFrameLocks noGrp="1"/>
          </p:cNvGraphicFramePr>
          <p:nvPr>
            <p:ph idx="1"/>
          </p:nvPr>
        </p:nvGraphicFramePr>
        <p:xfrm>
          <a:off x="146304" y="88211"/>
          <a:ext cx="11826772" cy="6681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3">
            <a:extLst>
              <a:ext uri="{FF2B5EF4-FFF2-40B4-BE49-F238E27FC236}">
                <a16:creationId xmlns:a16="http://schemas.microsoft.com/office/drawing/2014/main" id="{490C4DD6-B615-46A1-A349-A045D7925FA2}"/>
              </a:ext>
            </a:extLst>
          </p:cNvPr>
          <p:cNvSpPr>
            <a:spLocks noGrp="1"/>
          </p:cNvSpPr>
          <p:nvPr>
            <p:ph type="sldNum" sz="quarter" idx="12"/>
          </p:nvPr>
        </p:nvSpPr>
        <p:spPr/>
        <p:txBody>
          <a:bodyPr/>
          <a:lstStyle/>
          <a:p>
            <a:fld id="{AEF1280C-1E94-430E-A516-D051ECA45720}" type="slidenum">
              <a:rPr lang="en-US" smtClean="0"/>
              <a:t>58</a:t>
            </a:fld>
            <a:endParaRPr lang="en-US" dirty="0"/>
          </a:p>
        </p:txBody>
      </p:sp>
    </p:spTree>
    <p:extLst>
      <p:ext uri="{BB962C8B-B14F-4D97-AF65-F5344CB8AC3E}">
        <p14:creationId xmlns:p14="http://schemas.microsoft.com/office/powerpoint/2010/main" val="2483407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5: Closeout </a:t>
            </a:r>
          </a:p>
        </p:txBody>
      </p:sp>
      <p:graphicFrame>
        <p:nvGraphicFramePr>
          <p:cNvPr id="4" name="Content Placeholder 3" descr="SmartArt with Phase 5: Closeout steps">
            <a:extLst>
              <a:ext uri="{FF2B5EF4-FFF2-40B4-BE49-F238E27FC236}">
                <a16:creationId xmlns:a16="http://schemas.microsoft.com/office/drawing/2014/main" id="{7776926D-B028-48D6-AA48-B7837560FADC}"/>
              </a:ext>
            </a:extLst>
          </p:cNvPr>
          <p:cNvGraphicFramePr>
            <a:graphicFrameLocks noGrp="1"/>
          </p:cNvGraphicFramePr>
          <p:nvPr>
            <p:ph idx="1"/>
          </p:nvPr>
        </p:nvGraphicFramePr>
        <p:xfrm>
          <a:off x="182880" y="88217"/>
          <a:ext cx="11838432" cy="659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3">
            <a:extLst>
              <a:ext uri="{FF2B5EF4-FFF2-40B4-BE49-F238E27FC236}">
                <a16:creationId xmlns:a16="http://schemas.microsoft.com/office/drawing/2014/main" id="{8E0492C2-AA2A-46FC-A61C-58CB0B96D824}"/>
              </a:ext>
            </a:extLst>
          </p:cNvPr>
          <p:cNvSpPr>
            <a:spLocks noGrp="1"/>
          </p:cNvSpPr>
          <p:nvPr>
            <p:ph type="sldNum" sz="quarter" idx="12"/>
          </p:nvPr>
        </p:nvSpPr>
        <p:spPr>
          <a:xfrm>
            <a:off x="9951720" y="6421949"/>
            <a:ext cx="2057400" cy="365125"/>
          </a:xfrm>
        </p:spPr>
        <p:txBody>
          <a:bodyPr/>
          <a:lstStyle/>
          <a:p>
            <a:fld id="{AEF1280C-1E94-430E-A516-D051ECA45720}" type="slidenum">
              <a:rPr lang="en-US" smtClean="0"/>
              <a:t>59</a:t>
            </a:fld>
            <a:endParaRPr lang="en-US" dirty="0"/>
          </a:p>
        </p:txBody>
      </p:sp>
    </p:spTree>
    <p:extLst>
      <p:ext uri="{BB962C8B-B14F-4D97-AF65-F5344CB8AC3E}">
        <p14:creationId xmlns:p14="http://schemas.microsoft.com/office/powerpoint/2010/main" val="115866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191AF9-AAA2-4265-B459-D7F6460613DC}"/>
              </a:ext>
            </a:extLst>
          </p:cNvPr>
          <p:cNvSpPr>
            <a:spLocks noGrp="1"/>
          </p:cNvSpPr>
          <p:nvPr>
            <p:ph type="title"/>
          </p:nvPr>
        </p:nvSpPr>
        <p:spPr/>
        <p:txBody>
          <a:bodyPr/>
          <a:lstStyle/>
          <a:p>
            <a:r>
              <a:rPr lang="en-US" dirty="0"/>
              <a:t>Applicability of Procurement Standards</a:t>
            </a:r>
          </a:p>
        </p:txBody>
      </p:sp>
      <p:sp>
        <p:nvSpPr>
          <p:cNvPr id="9" name="Text Placeholder 1">
            <a:extLst>
              <a:ext uri="{FF2B5EF4-FFF2-40B4-BE49-F238E27FC236}">
                <a16:creationId xmlns:a16="http://schemas.microsoft.com/office/drawing/2014/main" id="{212C7E89-1EEA-4661-ABFD-FBC74086E6B0}"/>
              </a:ext>
            </a:extLst>
          </p:cNvPr>
          <p:cNvSpPr txBox="1">
            <a:spLocks/>
          </p:cNvSpPr>
          <p:nvPr/>
        </p:nvSpPr>
        <p:spPr>
          <a:xfrm>
            <a:off x="1453662" y="3121818"/>
            <a:ext cx="9735447" cy="3282846"/>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800"/>
              </a:spcBef>
              <a:buClr>
                <a:schemeClr val="accent2"/>
              </a:buClr>
              <a:buFont typeface="Wingdings" panose="05000000000000000000" pitchFamily="2" charset="2"/>
              <a:buNone/>
              <a:defRPr sz="2400" kern="1200">
                <a:solidFill>
                  <a:schemeClr val="accent1"/>
                </a:solidFill>
                <a:latin typeface="+mn-lt"/>
                <a:ea typeface="+mn-ea"/>
                <a:cs typeface="+mn-cs"/>
              </a:defRPr>
            </a:lvl1pPr>
            <a:lvl2pPr marL="457200" indent="0"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5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5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5000"/>
              </a:lnSpc>
              <a:spcBef>
                <a:spcPts val="500"/>
              </a:spcBef>
              <a:buFont typeface="Courier New" panose="02070309020205020404" pitchFamily="49"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lvl="1" indent="-342900">
              <a:lnSpc>
                <a:spcPct val="105000"/>
              </a:lnSpc>
              <a:spcBef>
                <a:spcPts val="600"/>
              </a:spcBef>
              <a:buClr>
                <a:schemeClr val="accent2"/>
              </a:buClr>
              <a:buFont typeface="Wingdings" panose="05000000000000000000" pitchFamily="2" charset="2"/>
              <a:buChar char="ü"/>
            </a:pPr>
            <a:r>
              <a:rPr lang="en-US" sz="2600" dirty="0">
                <a:solidFill>
                  <a:schemeClr val="tx1"/>
                </a:solidFill>
              </a:rPr>
              <a:t>Applicability to grants and cooperative agreements</a:t>
            </a:r>
          </a:p>
          <a:p>
            <a:pPr marL="342900" lvl="1" indent="-342900">
              <a:lnSpc>
                <a:spcPct val="105000"/>
              </a:lnSpc>
              <a:spcBef>
                <a:spcPts val="600"/>
              </a:spcBef>
              <a:buClr>
                <a:schemeClr val="accent2"/>
              </a:buClr>
              <a:buFont typeface="Wingdings" panose="05000000000000000000" pitchFamily="2" charset="2"/>
              <a:buChar char="ü"/>
            </a:pPr>
            <a:r>
              <a:rPr lang="en-US" sz="2600" dirty="0">
                <a:solidFill>
                  <a:schemeClr val="tx1"/>
                </a:solidFill>
              </a:rPr>
              <a:t>Contractor vs. subrecipient</a:t>
            </a:r>
          </a:p>
          <a:p>
            <a:pPr marL="342900" lvl="1" indent="-342900">
              <a:lnSpc>
                <a:spcPct val="105000"/>
              </a:lnSpc>
              <a:spcBef>
                <a:spcPts val="600"/>
              </a:spcBef>
              <a:buClr>
                <a:schemeClr val="accent2"/>
              </a:buClr>
              <a:buFont typeface="Wingdings" panose="05000000000000000000" pitchFamily="2" charset="2"/>
              <a:buChar char="ü"/>
            </a:pPr>
            <a:r>
              <a:rPr lang="en-US" sz="2600" dirty="0">
                <a:solidFill>
                  <a:schemeClr val="tx1"/>
                </a:solidFill>
              </a:rPr>
              <a:t>State vs. other non-Federal entities</a:t>
            </a:r>
          </a:p>
          <a:p>
            <a:pPr marL="342900" lvl="1" indent="-342900">
              <a:lnSpc>
                <a:spcPct val="105000"/>
              </a:lnSpc>
              <a:spcBef>
                <a:spcPts val="600"/>
              </a:spcBef>
              <a:buClr>
                <a:schemeClr val="accent2"/>
              </a:buClr>
              <a:buFont typeface="Wingdings" panose="05000000000000000000" pitchFamily="2" charset="2"/>
              <a:buChar char="ü"/>
            </a:pPr>
            <a:r>
              <a:rPr lang="en-US" sz="2600" dirty="0">
                <a:solidFill>
                  <a:schemeClr val="tx1"/>
                </a:solidFill>
              </a:rPr>
              <a:t>Profit provisions</a:t>
            </a:r>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281461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Essential and Additional Elements </a:t>
            </a:r>
            <a:br>
              <a:rPr lang="en-US" dirty="0"/>
            </a:br>
            <a:r>
              <a:rPr lang="en-US" dirty="0"/>
              <a:t>of a Contract, Agreement or MOU</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4046131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Elements</a:t>
            </a:r>
          </a:p>
        </p:txBody>
      </p:sp>
      <p:sp>
        <p:nvSpPr>
          <p:cNvPr id="4" name="Content Placeholder 3">
            <a:extLst>
              <a:ext uri="{FF2B5EF4-FFF2-40B4-BE49-F238E27FC236}">
                <a16:creationId xmlns:a16="http://schemas.microsoft.com/office/drawing/2014/main" id="{EE83A263-F7D1-42A8-8908-6F046F4A0758}"/>
              </a:ext>
            </a:extLst>
          </p:cNvPr>
          <p:cNvSpPr>
            <a:spLocks noGrp="1"/>
          </p:cNvSpPr>
          <p:nvPr>
            <p:ph idx="1"/>
          </p:nvPr>
        </p:nvSpPr>
        <p:spPr/>
        <p:txBody>
          <a:bodyPr>
            <a:noAutofit/>
          </a:bodyPr>
          <a:lstStyle/>
          <a:p>
            <a:pPr marL="342900" lvl="1" indent="-342900">
              <a:lnSpc>
                <a:spcPct val="100000"/>
              </a:lnSpc>
              <a:spcBef>
                <a:spcPts val="600"/>
              </a:spcBef>
              <a:buClr>
                <a:schemeClr val="accent2"/>
              </a:buClr>
              <a:buFont typeface="Wingdings" panose="05000000000000000000" pitchFamily="2" charset="2"/>
              <a:buChar char="ü"/>
              <a:defRPr/>
            </a:pPr>
            <a:r>
              <a:rPr lang="en-US" b="1" dirty="0">
                <a:solidFill>
                  <a:schemeClr val="tx1"/>
                </a:solidFill>
              </a:rPr>
              <a:t>Offer</a:t>
            </a:r>
            <a:r>
              <a:rPr lang="en-US" dirty="0">
                <a:solidFill>
                  <a:schemeClr val="tx1"/>
                </a:solidFill>
              </a:rPr>
              <a:t>: A conditional promise made by the offeror to the offeree giving the offeree the ability to accept.</a:t>
            </a:r>
          </a:p>
          <a:p>
            <a:pPr marL="342900" lvl="1" indent="-342900">
              <a:lnSpc>
                <a:spcPct val="100000"/>
              </a:lnSpc>
              <a:spcBef>
                <a:spcPts val="600"/>
              </a:spcBef>
              <a:buClr>
                <a:schemeClr val="accent2"/>
              </a:buClr>
              <a:buFont typeface="Wingdings" panose="05000000000000000000" pitchFamily="2" charset="2"/>
              <a:buChar char="ü"/>
              <a:defRPr/>
            </a:pPr>
            <a:r>
              <a:rPr lang="en-US" b="1" dirty="0">
                <a:solidFill>
                  <a:schemeClr val="tx1"/>
                </a:solidFill>
              </a:rPr>
              <a:t>Acceptance</a:t>
            </a:r>
            <a:r>
              <a:rPr lang="en-US" dirty="0">
                <a:solidFill>
                  <a:schemeClr val="tx1"/>
                </a:solidFill>
              </a:rPr>
              <a:t>: An unconditional agreement with the terms of the offer.</a:t>
            </a:r>
          </a:p>
          <a:p>
            <a:pPr marL="342900" lvl="1" indent="-342900">
              <a:lnSpc>
                <a:spcPct val="100000"/>
              </a:lnSpc>
              <a:spcBef>
                <a:spcPts val="600"/>
              </a:spcBef>
              <a:buClr>
                <a:schemeClr val="accent2"/>
              </a:buClr>
              <a:buFont typeface="Wingdings" panose="05000000000000000000" pitchFamily="2" charset="2"/>
              <a:buChar char="ü"/>
              <a:defRPr/>
            </a:pPr>
            <a:r>
              <a:rPr lang="en-US" b="1" dirty="0">
                <a:solidFill>
                  <a:schemeClr val="tx1"/>
                </a:solidFill>
              </a:rPr>
              <a:t>Consideration</a:t>
            </a:r>
            <a:r>
              <a:rPr lang="en-US" dirty="0">
                <a:solidFill>
                  <a:schemeClr val="tx1"/>
                </a:solidFill>
              </a:rPr>
              <a:t>: the giving of something of value in return for something of value.</a:t>
            </a:r>
          </a:p>
          <a:p>
            <a:pPr marL="342900" lvl="1" indent="-342900">
              <a:lnSpc>
                <a:spcPct val="100000"/>
              </a:lnSpc>
              <a:spcBef>
                <a:spcPts val="600"/>
              </a:spcBef>
              <a:buClr>
                <a:schemeClr val="accent2"/>
              </a:buClr>
              <a:buFont typeface="Wingdings" panose="05000000000000000000" pitchFamily="2" charset="2"/>
              <a:buChar char="ü"/>
              <a:defRPr/>
            </a:pPr>
            <a:r>
              <a:rPr lang="en-US" b="1" dirty="0">
                <a:solidFill>
                  <a:schemeClr val="tx1"/>
                </a:solidFill>
              </a:rPr>
              <a:t>Authorized officials and purpose</a:t>
            </a:r>
            <a:r>
              <a:rPr lang="en-US" dirty="0">
                <a:solidFill>
                  <a:schemeClr val="tx1"/>
                </a:solidFill>
              </a:rPr>
              <a:t>: Persons authorized to enter into and sign legally binding agreements and must be on record as the signatory official. Signatures of both the offeror/bidder and offeree must be contained as part of the written contract. The purpose of the contract should be legal and authorized, and contract performance must occur during an authorized period of time.</a:t>
            </a:r>
          </a:p>
        </p:txBody>
      </p:sp>
      <p:sp>
        <p:nvSpPr>
          <p:cNvPr id="9" name="Slide Number Placeholder 3">
            <a:extLst>
              <a:ext uri="{FF2B5EF4-FFF2-40B4-BE49-F238E27FC236}">
                <a16:creationId xmlns:a16="http://schemas.microsoft.com/office/drawing/2014/main" id="{87FFA105-6BFD-4C6E-B80F-844DEF9C5FF6}"/>
              </a:ext>
            </a:extLst>
          </p:cNvPr>
          <p:cNvSpPr>
            <a:spLocks noGrp="1"/>
          </p:cNvSpPr>
          <p:nvPr>
            <p:ph type="sldNum" sz="quarter" idx="12"/>
          </p:nvPr>
        </p:nvSpPr>
        <p:spPr/>
        <p:txBody>
          <a:bodyPr/>
          <a:lstStyle/>
          <a:p>
            <a:fld id="{AEF1280C-1E94-430E-A516-D051ECA45720}" type="slidenum">
              <a:rPr lang="en-US" smtClean="0"/>
              <a:t>61</a:t>
            </a:fld>
            <a:endParaRPr lang="en-US" dirty="0"/>
          </a:p>
        </p:txBody>
      </p:sp>
    </p:spTree>
    <p:extLst>
      <p:ext uri="{BB962C8B-B14F-4D97-AF65-F5344CB8AC3E}">
        <p14:creationId xmlns:p14="http://schemas.microsoft.com/office/powerpoint/2010/main" val="29669408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Elements </a:t>
            </a:r>
          </a:p>
        </p:txBody>
      </p:sp>
      <p:sp>
        <p:nvSpPr>
          <p:cNvPr id="7" name="Content Placeholder 6">
            <a:extLst>
              <a:ext uri="{FF2B5EF4-FFF2-40B4-BE49-F238E27FC236}">
                <a16:creationId xmlns:a16="http://schemas.microsoft.com/office/drawing/2014/main" id="{01061436-A3EC-488A-8F00-0F5107098A9F}"/>
              </a:ext>
            </a:extLst>
          </p:cNvPr>
          <p:cNvSpPr>
            <a:spLocks noGrp="1"/>
          </p:cNvSpPr>
          <p:nvPr>
            <p:ph idx="1"/>
          </p:nvPr>
        </p:nvSpPr>
        <p:spPr>
          <a:xfrm>
            <a:off x="518160" y="1420779"/>
            <a:ext cx="11454916" cy="4756184"/>
          </a:xfrm>
        </p:spPr>
        <p:txBody>
          <a:bodyPr>
            <a:normAutofit/>
          </a:bodyPr>
          <a:lstStyle/>
          <a:p>
            <a:pPr marL="0" indent="0">
              <a:lnSpc>
                <a:spcPct val="120000"/>
              </a:lnSpc>
              <a:buNone/>
            </a:pPr>
            <a:r>
              <a:rPr lang="en-US" sz="2600" dirty="0"/>
              <a:t>A contract should be well organized and easily understood and should include: </a:t>
            </a:r>
          </a:p>
          <a:p>
            <a:pPr>
              <a:lnSpc>
                <a:spcPct val="120000"/>
              </a:lnSpc>
            </a:pPr>
            <a:endParaRPr lang="en-US" sz="2600" dirty="0"/>
          </a:p>
        </p:txBody>
      </p:sp>
      <p:graphicFrame>
        <p:nvGraphicFramePr>
          <p:cNvPr id="3" name="Diagram 2" descr="Smart Art listing additional elements">
            <a:extLst>
              <a:ext uri="{FF2B5EF4-FFF2-40B4-BE49-F238E27FC236}">
                <a16:creationId xmlns:a16="http://schemas.microsoft.com/office/drawing/2014/main" id="{D447D818-1187-4DC1-9E42-08524878F456}"/>
              </a:ext>
            </a:extLst>
          </p:cNvPr>
          <p:cNvGraphicFramePr/>
          <p:nvPr/>
        </p:nvGraphicFramePr>
        <p:xfrm>
          <a:off x="218924" y="2048255"/>
          <a:ext cx="11754152" cy="3986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2166776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Terms and Conditions</a:t>
            </a:r>
          </a:p>
        </p:txBody>
      </p:sp>
      <p:sp>
        <p:nvSpPr>
          <p:cNvPr id="7" name="Content Placeholder 6">
            <a:extLst>
              <a:ext uri="{FF2B5EF4-FFF2-40B4-BE49-F238E27FC236}">
                <a16:creationId xmlns:a16="http://schemas.microsoft.com/office/drawing/2014/main" id="{73FDFA22-B49D-43F6-B089-34F0A4B9CB96}"/>
              </a:ext>
            </a:extLst>
          </p:cNvPr>
          <p:cNvSpPr>
            <a:spLocks noGrp="1"/>
          </p:cNvSpPr>
          <p:nvPr>
            <p:ph idx="1"/>
          </p:nvPr>
        </p:nvSpPr>
        <p:spPr/>
        <p:txBody>
          <a:bodyPr>
            <a:normAutofit/>
          </a:bodyPr>
          <a:lstStyle/>
          <a:p>
            <a:r>
              <a:rPr lang="en-US" dirty="0"/>
              <a:t>Either required by the State, local area, or the Federal agency as National, State, or local policy requirements</a:t>
            </a:r>
          </a:p>
          <a:p>
            <a:r>
              <a:rPr lang="en-US" dirty="0"/>
              <a:t>Identify that the other party is a subrecipient of Federal funds </a:t>
            </a:r>
          </a:p>
          <a:p>
            <a:r>
              <a:rPr lang="en-US" dirty="0"/>
              <a:t>Include terms that adhere to requirements found in:</a:t>
            </a:r>
          </a:p>
          <a:p>
            <a:pPr lvl="1">
              <a:spcBef>
                <a:spcPts val="0"/>
              </a:spcBef>
              <a:defRPr/>
            </a:pPr>
            <a:r>
              <a:rPr lang="en-US" dirty="0"/>
              <a:t>WIOA</a:t>
            </a:r>
          </a:p>
          <a:p>
            <a:pPr lvl="1">
              <a:spcBef>
                <a:spcPts val="0"/>
              </a:spcBef>
              <a:defRPr/>
            </a:pPr>
            <a:r>
              <a:rPr lang="en-US" dirty="0"/>
              <a:t>Uniform Guidance </a:t>
            </a:r>
            <a:r>
              <a:rPr lang="en-US" dirty="0">
                <a:hlinkClick r:id="rId3"/>
              </a:rPr>
              <a:t>2 CFR part 200</a:t>
            </a:r>
            <a:endParaRPr lang="en-US" dirty="0"/>
          </a:p>
          <a:p>
            <a:pPr lvl="1">
              <a:spcBef>
                <a:spcPts val="0"/>
              </a:spcBef>
              <a:defRPr/>
            </a:pPr>
            <a:r>
              <a:rPr lang="en-US" dirty="0"/>
              <a:t>OMB’s approved exceptions for DOL </a:t>
            </a:r>
            <a:r>
              <a:rPr lang="en-US" dirty="0">
                <a:hlinkClick r:id="rId4"/>
              </a:rPr>
              <a:t>2 CFR part 2900 </a:t>
            </a:r>
            <a:endParaRPr lang="en-US" dirty="0"/>
          </a:p>
          <a:p>
            <a:pPr lvl="1">
              <a:spcBef>
                <a:spcPts val="0"/>
              </a:spcBef>
              <a:defRPr/>
            </a:pPr>
            <a:r>
              <a:rPr lang="en-US" dirty="0"/>
              <a:t>Grant terms and conditions</a:t>
            </a:r>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40377022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Work (SOW)</a:t>
            </a:r>
          </a:p>
        </p:txBody>
      </p:sp>
      <p:sp>
        <p:nvSpPr>
          <p:cNvPr id="3" name="Content Placeholder 2">
            <a:extLst>
              <a:ext uri="{FF2B5EF4-FFF2-40B4-BE49-F238E27FC236}">
                <a16:creationId xmlns:a16="http://schemas.microsoft.com/office/drawing/2014/main" id="{CC856DA6-8D59-4941-8294-EB6E53F700BF}"/>
              </a:ext>
            </a:extLst>
          </p:cNvPr>
          <p:cNvSpPr>
            <a:spLocks noGrp="1"/>
          </p:cNvSpPr>
          <p:nvPr>
            <p:ph idx="1"/>
          </p:nvPr>
        </p:nvSpPr>
        <p:spPr/>
        <p:txBody>
          <a:bodyPr>
            <a:normAutofit/>
          </a:bodyPr>
          <a:lstStyle/>
          <a:p>
            <a:pPr>
              <a:lnSpc>
                <a:spcPct val="110000"/>
              </a:lnSpc>
            </a:pPr>
            <a:r>
              <a:rPr lang="en-US" dirty="0"/>
              <a:t>The “</a:t>
            </a:r>
            <a:r>
              <a:rPr lang="en-US" dirty="0">
                <a:solidFill>
                  <a:srgbClr val="D93E0D"/>
                </a:solidFill>
              </a:rPr>
              <a:t>heart of the agreement/contract/MOU</a:t>
            </a:r>
            <a:r>
              <a:rPr lang="en-US" dirty="0"/>
              <a:t>”</a:t>
            </a:r>
          </a:p>
          <a:p>
            <a:pPr>
              <a:lnSpc>
                <a:spcPct val="110000"/>
              </a:lnSpc>
            </a:pPr>
            <a:r>
              <a:rPr lang="en-US" dirty="0"/>
              <a:t>The SOW specifies the services to be performed.  Should identify:</a:t>
            </a:r>
          </a:p>
          <a:p>
            <a:pPr lvl="1">
              <a:lnSpc>
                <a:spcPct val="110000"/>
              </a:lnSpc>
              <a:spcBef>
                <a:spcPts val="600"/>
              </a:spcBef>
              <a:defRPr/>
            </a:pPr>
            <a:r>
              <a:rPr lang="en-US" sz="2500" dirty="0"/>
              <a:t>“</a:t>
            </a:r>
            <a:r>
              <a:rPr lang="en-US" sz="2500" dirty="0">
                <a:solidFill>
                  <a:srgbClr val="D93E0D"/>
                </a:solidFill>
              </a:rPr>
              <a:t>What</a:t>
            </a:r>
            <a:r>
              <a:rPr lang="en-US" sz="2500" dirty="0"/>
              <a:t>” they must do</a:t>
            </a:r>
          </a:p>
          <a:p>
            <a:pPr lvl="2">
              <a:lnSpc>
                <a:spcPct val="110000"/>
              </a:lnSpc>
              <a:spcBef>
                <a:spcPts val="600"/>
              </a:spcBef>
              <a:buClr>
                <a:srgbClr val="D93E0D"/>
              </a:buClr>
              <a:defRPr/>
            </a:pPr>
            <a:r>
              <a:rPr lang="en-US" sz="2100" dirty="0"/>
              <a:t>Schedule of deliverables, records to be maintained, and reports to be submitted</a:t>
            </a:r>
          </a:p>
          <a:p>
            <a:pPr lvl="1">
              <a:lnSpc>
                <a:spcPct val="110000"/>
              </a:lnSpc>
              <a:spcBef>
                <a:spcPts val="600"/>
              </a:spcBef>
              <a:defRPr/>
            </a:pPr>
            <a:r>
              <a:rPr lang="en-US" sz="2500" dirty="0"/>
              <a:t>“</a:t>
            </a:r>
            <a:r>
              <a:rPr lang="en-US" sz="2500" dirty="0">
                <a:solidFill>
                  <a:srgbClr val="D93E0D"/>
                </a:solidFill>
              </a:rPr>
              <a:t>When</a:t>
            </a:r>
            <a:r>
              <a:rPr lang="en-US" sz="2500" dirty="0"/>
              <a:t>” – Period of performance, hours of operation, payment terms</a:t>
            </a:r>
          </a:p>
          <a:p>
            <a:pPr lvl="1">
              <a:lnSpc>
                <a:spcPct val="110000"/>
              </a:lnSpc>
              <a:spcBef>
                <a:spcPts val="600"/>
              </a:spcBef>
              <a:defRPr/>
            </a:pPr>
            <a:r>
              <a:rPr lang="en-US" sz="2500" dirty="0"/>
              <a:t>“</a:t>
            </a:r>
            <a:r>
              <a:rPr lang="en-US" sz="2500" dirty="0">
                <a:solidFill>
                  <a:srgbClr val="D93E0D"/>
                </a:solidFill>
              </a:rPr>
              <a:t>Where</a:t>
            </a:r>
            <a:r>
              <a:rPr lang="en-US" sz="2500" dirty="0"/>
              <a:t>” - Identify grant performance locations</a:t>
            </a:r>
          </a:p>
          <a:p>
            <a:pPr lvl="1">
              <a:lnSpc>
                <a:spcPct val="110000"/>
              </a:lnSpc>
              <a:spcBef>
                <a:spcPts val="600"/>
              </a:spcBef>
              <a:defRPr/>
            </a:pPr>
            <a:r>
              <a:rPr lang="en-US" sz="2500" dirty="0"/>
              <a:t>“</a:t>
            </a:r>
            <a:r>
              <a:rPr lang="en-US" sz="2500" dirty="0">
                <a:solidFill>
                  <a:srgbClr val="D93E0D"/>
                </a:solidFill>
              </a:rPr>
              <a:t>How</a:t>
            </a:r>
            <a:r>
              <a:rPr lang="en-US" sz="2500" dirty="0"/>
              <a:t>” – Budget and performance measures to reach satisfactory levels</a:t>
            </a:r>
          </a:p>
          <a:p>
            <a:pPr lvl="1">
              <a:lnSpc>
                <a:spcPct val="110000"/>
              </a:lnSpc>
              <a:spcBef>
                <a:spcPts val="600"/>
              </a:spcBef>
              <a:defRPr/>
            </a:pPr>
            <a:r>
              <a:rPr lang="en-US" sz="2500" dirty="0"/>
              <a:t>“</a:t>
            </a:r>
            <a:r>
              <a:rPr lang="en-US" sz="2500" dirty="0">
                <a:solidFill>
                  <a:srgbClr val="D93E0D"/>
                </a:solidFill>
              </a:rPr>
              <a:t>Who</a:t>
            </a:r>
            <a:r>
              <a:rPr lang="en-US" sz="2500" dirty="0"/>
              <a:t>” - Participants to be served</a:t>
            </a:r>
          </a:p>
        </p:txBody>
      </p:sp>
      <p:sp>
        <p:nvSpPr>
          <p:cNvPr id="9" name="Slide Number Placeholder 3">
            <a:extLst>
              <a:ext uri="{FF2B5EF4-FFF2-40B4-BE49-F238E27FC236}">
                <a16:creationId xmlns:a16="http://schemas.microsoft.com/office/drawing/2014/main" id="{C5D69EA1-6473-4DB4-9E8C-3C2F34EB0D3B}"/>
              </a:ext>
            </a:extLst>
          </p:cNvPr>
          <p:cNvSpPr>
            <a:spLocks noGrp="1"/>
          </p:cNvSpPr>
          <p:nvPr>
            <p:ph type="sldNum" sz="quarter" idx="12"/>
          </p:nvPr>
        </p:nvSpPr>
        <p:spPr/>
        <p:txBody>
          <a:bodyPr/>
          <a:lstStyle/>
          <a:p>
            <a:fld id="{AEF1280C-1E94-430E-A516-D051ECA45720}" type="slidenum">
              <a:rPr lang="en-US" smtClean="0"/>
              <a:t>64</a:t>
            </a:fld>
            <a:endParaRPr lang="en-US" dirty="0"/>
          </a:p>
        </p:txBody>
      </p:sp>
    </p:spTree>
    <p:extLst>
      <p:ext uri="{BB962C8B-B14F-4D97-AF65-F5344CB8AC3E}">
        <p14:creationId xmlns:p14="http://schemas.microsoft.com/office/powerpoint/2010/main" val="1643333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Specific Period of Performance</a:t>
            </a:r>
          </a:p>
        </p:txBody>
      </p:sp>
      <p:sp>
        <p:nvSpPr>
          <p:cNvPr id="7" name="Content Placeholder 6">
            <a:extLst>
              <a:ext uri="{FF2B5EF4-FFF2-40B4-BE49-F238E27FC236}">
                <a16:creationId xmlns:a16="http://schemas.microsoft.com/office/drawing/2014/main" id="{CF9729A1-D034-4D0F-AB50-E4C440939BCF}"/>
              </a:ext>
            </a:extLst>
          </p:cNvPr>
          <p:cNvSpPr>
            <a:spLocks noGrp="1"/>
          </p:cNvSpPr>
          <p:nvPr>
            <p:ph idx="1"/>
          </p:nvPr>
        </p:nvSpPr>
        <p:spPr/>
        <p:txBody>
          <a:bodyPr/>
          <a:lstStyle/>
          <a:p>
            <a:pPr>
              <a:buClr>
                <a:srgbClr val="F35B2D"/>
              </a:buClr>
            </a:pPr>
            <a:r>
              <a:rPr lang="en-US" sz="2600" dirty="0"/>
              <a:t>The SOW specifies the period of performance or the start and end dates of the contract.</a:t>
            </a:r>
          </a:p>
          <a:p>
            <a:pPr>
              <a:buClr>
                <a:srgbClr val="F35B2D"/>
              </a:buClr>
            </a:pPr>
            <a:r>
              <a:rPr lang="en-US" sz="2600" dirty="0"/>
              <a:t>Holds the contractor accountable for deadlines.</a:t>
            </a:r>
            <a:endParaRPr lang="en-US" dirty="0"/>
          </a:p>
        </p:txBody>
      </p:sp>
      <p:pic>
        <p:nvPicPr>
          <p:cNvPr id="1026" name="Picture 2" descr="Calendar page">
            <a:extLst>
              <a:ext uri="{FF2B5EF4-FFF2-40B4-BE49-F238E27FC236}">
                <a16:creationId xmlns:a16="http://schemas.microsoft.com/office/drawing/2014/main" id="{C2DA551E-9F62-489C-9115-DF06880AB6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28755" y="3082148"/>
            <a:ext cx="4205849" cy="2805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2837234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75000"/>
              </a:lnSpc>
            </a:pPr>
            <a:r>
              <a:rPr lang="en-US" dirty="0"/>
              <a:t>Schedule of Deliverables</a:t>
            </a:r>
          </a:p>
        </p:txBody>
      </p:sp>
      <p:sp>
        <p:nvSpPr>
          <p:cNvPr id="3" name="Content Placeholder 2">
            <a:extLst>
              <a:ext uri="{FF2B5EF4-FFF2-40B4-BE49-F238E27FC236}">
                <a16:creationId xmlns:a16="http://schemas.microsoft.com/office/drawing/2014/main" id="{8EEC3150-190F-4F16-8B2D-51CD401D620E}"/>
              </a:ext>
            </a:extLst>
          </p:cNvPr>
          <p:cNvSpPr>
            <a:spLocks noGrp="1"/>
          </p:cNvSpPr>
          <p:nvPr>
            <p:ph idx="1"/>
          </p:nvPr>
        </p:nvSpPr>
        <p:spPr>
          <a:xfrm>
            <a:off x="518160" y="1547445"/>
            <a:ext cx="11155680" cy="4629517"/>
          </a:xfrm>
        </p:spPr>
        <p:txBody>
          <a:bodyPr>
            <a:normAutofit/>
          </a:bodyPr>
          <a:lstStyle/>
          <a:p>
            <a:pPr>
              <a:lnSpc>
                <a:spcPct val="75000"/>
              </a:lnSpc>
            </a:pPr>
            <a:r>
              <a:rPr lang="en-US" dirty="0"/>
              <a:t>May include an itemized list of program deliverables expected to be delivered.</a:t>
            </a:r>
          </a:p>
          <a:p>
            <a:pPr>
              <a:lnSpc>
                <a:spcPct val="75000"/>
              </a:lnSpc>
            </a:pPr>
            <a:r>
              <a:rPr lang="en-US" dirty="0"/>
              <a:t>Coordinate with other service providers and partner programs.</a:t>
            </a:r>
          </a:p>
          <a:p>
            <a:pPr>
              <a:lnSpc>
                <a:spcPct val="75000"/>
              </a:lnSpc>
            </a:pPr>
            <a:r>
              <a:rPr lang="en-US" dirty="0"/>
              <a:t>Having a schedule/timetable for delivery of services/products holds the contractor accountable for performance.</a:t>
            </a:r>
          </a:p>
        </p:txBody>
      </p:sp>
      <p:sp>
        <p:nvSpPr>
          <p:cNvPr id="9" name="Slide Number Placeholder 3">
            <a:extLst>
              <a:ext uri="{FF2B5EF4-FFF2-40B4-BE49-F238E27FC236}">
                <a16:creationId xmlns:a16="http://schemas.microsoft.com/office/drawing/2014/main" id="{21B38E9A-1FEC-4A98-8F31-1AD86893D41F}"/>
              </a:ext>
            </a:extLst>
          </p:cNvPr>
          <p:cNvSpPr>
            <a:spLocks noGrp="1"/>
          </p:cNvSpPr>
          <p:nvPr>
            <p:ph type="sldNum" sz="quarter" idx="12"/>
          </p:nvPr>
        </p:nvSpPr>
        <p:spPr/>
        <p:txBody>
          <a:bodyPr/>
          <a:lstStyle/>
          <a:p>
            <a:fld id="{AEF1280C-1E94-430E-A516-D051ECA45720}" type="slidenum">
              <a:rPr lang="en-US" smtClean="0"/>
              <a:t>66</a:t>
            </a:fld>
            <a:endParaRPr lang="en-US" dirty="0"/>
          </a:p>
        </p:txBody>
      </p:sp>
    </p:spTree>
    <p:extLst>
      <p:ext uri="{BB962C8B-B14F-4D97-AF65-F5344CB8AC3E}">
        <p14:creationId xmlns:p14="http://schemas.microsoft.com/office/powerpoint/2010/main" val="30825297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75000"/>
              </a:lnSpc>
            </a:pPr>
            <a:r>
              <a:rPr lang="en-US" dirty="0"/>
              <a:t>Payment Terms</a:t>
            </a:r>
          </a:p>
        </p:txBody>
      </p:sp>
      <p:sp>
        <p:nvSpPr>
          <p:cNvPr id="3" name="Content Placeholder 2">
            <a:extLst>
              <a:ext uri="{FF2B5EF4-FFF2-40B4-BE49-F238E27FC236}">
                <a16:creationId xmlns:a16="http://schemas.microsoft.com/office/drawing/2014/main" id="{740BB8D0-B79A-4FCE-AE3B-5E0E8894A365}"/>
              </a:ext>
            </a:extLst>
          </p:cNvPr>
          <p:cNvSpPr>
            <a:spLocks noGrp="1"/>
          </p:cNvSpPr>
          <p:nvPr>
            <p:ph idx="1"/>
          </p:nvPr>
        </p:nvSpPr>
        <p:spPr>
          <a:xfrm>
            <a:off x="518160" y="1658817"/>
            <a:ext cx="11155680" cy="4518146"/>
          </a:xfrm>
        </p:spPr>
        <p:txBody>
          <a:bodyPr>
            <a:normAutofit/>
          </a:bodyPr>
          <a:lstStyle/>
          <a:p>
            <a:pPr>
              <a:lnSpc>
                <a:spcPct val="75000"/>
              </a:lnSpc>
            </a:pPr>
            <a:r>
              <a:rPr lang="en-US" dirty="0"/>
              <a:t>Outlines:</a:t>
            </a:r>
          </a:p>
          <a:p>
            <a:pPr lvl="1">
              <a:lnSpc>
                <a:spcPct val="90000"/>
              </a:lnSpc>
              <a:spcBef>
                <a:spcPts val="600"/>
              </a:spcBef>
              <a:defRPr/>
            </a:pPr>
            <a:r>
              <a:rPr lang="en-US" dirty="0"/>
              <a:t>Type – advance or reimbursement</a:t>
            </a:r>
          </a:p>
          <a:p>
            <a:pPr lvl="1">
              <a:lnSpc>
                <a:spcPct val="90000"/>
              </a:lnSpc>
              <a:spcBef>
                <a:spcPts val="600"/>
              </a:spcBef>
              <a:defRPr/>
            </a:pPr>
            <a:r>
              <a:rPr lang="en-US" dirty="0"/>
              <a:t>Frequency</a:t>
            </a:r>
          </a:p>
          <a:p>
            <a:pPr lvl="1">
              <a:lnSpc>
                <a:spcPct val="90000"/>
              </a:lnSpc>
              <a:spcBef>
                <a:spcPts val="600"/>
              </a:spcBef>
              <a:defRPr/>
            </a:pPr>
            <a:r>
              <a:rPr lang="en-US" dirty="0"/>
              <a:t>Submission of supporting documentation</a:t>
            </a:r>
          </a:p>
          <a:p>
            <a:pPr lvl="1">
              <a:lnSpc>
                <a:spcPct val="90000"/>
              </a:lnSpc>
              <a:spcBef>
                <a:spcPts val="600"/>
              </a:spcBef>
              <a:defRPr/>
            </a:pPr>
            <a:r>
              <a:rPr lang="en-US" dirty="0"/>
              <a:t>Other payment-related information</a:t>
            </a:r>
          </a:p>
        </p:txBody>
      </p:sp>
      <p:pic>
        <p:nvPicPr>
          <p:cNvPr id="2050" name="Picture 2" descr="Concept message PAYMENT TERMS and light bulb as symbol for idea">
            <a:extLst>
              <a:ext uri="{FF2B5EF4-FFF2-40B4-BE49-F238E27FC236}">
                <a16:creationId xmlns:a16="http://schemas.microsoft.com/office/drawing/2014/main" id="{2452893F-C2F2-4293-95D0-64F5C44762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78479" y="1764517"/>
            <a:ext cx="4663244" cy="3115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lide Number Placeholder 3">
            <a:extLst>
              <a:ext uri="{FF2B5EF4-FFF2-40B4-BE49-F238E27FC236}">
                <a16:creationId xmlns:a16="http://schemas.microsoft.com/office/drawing/2014/main" id="{A84C6E1F-33D5-45E5-85DF-B102C8D67881}"/>
              </a:ext>
            </a:extLst>
          </p:cNvPr>
          <p:cNvSpPr>
            <a:spLocks noGrp="1"/>
          </p:cNvSpPr>
          <p:nvPr>
            <p:ph type="sldNum" sz="quarter" idx="12"/>
          </p:nvPr>
        </p:nvSpPr>
        <p:spPr/>
        <p:txBody>
          <a:bodyPr/>
          <a:lstStyle/>
          <a:p>
            <a:fld id="{AEF1280C-1E94-430E-A516-D051ECA45720}" type="slidenum">
              <a:rPr lang="en-US" smtClean="0"/>
              <a:t>67</a:t>
            </a:fld>
            <a:endParaRPr lang="en-US" dirty="0"/>
          </a:p>
        </p:txBody>
      </p:sp>
    </p:spTree>
    <p:extLst>
      <p:ext uri="{BB962C8B-B14F-4D97-AF65-F5344CB8AC3E}">
        <p14:creationId xmlns:p14="http://schemas.microsoft.com/office/powerpoint/2010/main" val="7563376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Contracts (signed by both parties)</a:t>
            </a:r>
          </a:p>
        </p:txBody>
      </p:sp>
      <p:sp>
        <p:nvSpPr>
          <p:cNvPr id="3" name="Content Placeholder 2">
            <a:extLst>
              <a:ext uri="{FF2B5EF4-FFF2-40B4-BE49-F238E27FC236}">
                <a16:creationId xmlns:a16="http://schemas.microsoft.com/office/drawing/2014/main" id="{F7DF2F09-880D-41C8-A1A0-1FF8F06845B1}"/>
              </a:ext>
            </a:extLst>
          </p:cNvPr>
          <p:cNvSpPr>
            <a:spLocks noGrp="1"/>
          </p:cNvSpPr>
          <p:nvPr>
            <p:ph idx="1"/>
          </p:nvPr>
        </p:nvSpPr>
        <p:spPr>
          <a:xfrm>
            <a:off x="518160" y="1535723"/>
            <a:ext cx="11155680" cy="4641240"/>
          </a:xfrm>
        </p:spPr>
        <p:txBody>
          <a:bodyPr>
            <a:normAutofit/>
          </a:bodyPr>
          <a:lstStyle/>
          <a:p>
            <a:pPr>
              <a:lnSpc>
                <a:spcPct val="75000"/>
              </a:lnSpc>
            </a:pPr>
            <a:r>
              <a:rPr lang="en-US" dirty="0"/>
              <a:t>Signatures of the offeror and offeree must be contained as part of the written contract.</a:t>
            </a:r>
          </a:p>
          <a:p>
            <a:pPr>
              <a:lnSpc>
                <a:spcPct val="75000"/>
              </a:lnSpc>
            </a:pPr>
            <a:r>
              <a:rPr lang="en-US" dirty="0"/>
              <a:t>Having written contracts prevents any misunderstanding as to the contract purpose, price, deliverables, period of performance, essential terms and conditions, method of billing and payment, etc. </a:t>
            </a:r>
          </a:p>
          <a:p>
            <a:pPr>
              <a:lnSpc>
                <a:spcPct val="75000"/>
              </a:lnSpc>
            </a:pPr>
            <a:r>
              <a:rPr lang="en-US" dirty="0"/>
              <a:t>If authorized personnel for modifications/amendments to the contract are different than personnel who signed the original contract, those individuals need to be identified in the contract as well.</a:t>
            </a:r>
          </a:p>
        </p:txBody>
      </p:sp>
      <p:sp>
        <p:nvSpPr>
          <p:cNvPr id="9" name="Slide Number Placeholder 3">
            <a:extLst>
              <a:ext uri="{FF2B5EF4-FFF2-40B4-BE49-F238E27FC236}">
                <a16:creationId xmlns:a16="http://schemas.microsoft.com/office/drawing/2014/main" id="{0B1253F1-431F-49E8-9916-1EA0917C741C}"/>
              </a:ext>
            </a:extLst>
          </p:cNvPr>
          <p:cNvSpPr>
            <a:spLocks noGrp="1"/>
          </p:cNvSpPr>
          <p:nvPr>
            <p:ph type="sldNum" sz="quarter" idx="12"/>
          </p:nvPr>
        </p:nvSpPr>
        <p:spPr/>
        <p:txBody>
          <a:bodyPr/>
          <a:lstStyle/>
          <a:p>
            <a:fld id="{AEF1280C-1E94-430E-A516-D051ECA45720}" type="slidenum">
              <a:rPr lang="en-US" smtClean="0"/>
              <a:t>68</a:t>
            </a:fld>
            <a:endParaRPr lang="en-US" dirty="0"/>
          </a:p>
        </p:txBody>
      </p:sp>
    </p:spTree>
    <p:extLst>
      <p:ext uri="{BB962C8B-B14F-4D97-AF65-F5344CB8AC3E}">
        <p14:creationId xmlns:p14="http://schemas.microsoft.com/office/powerpoint/2010/main" val="8236214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Summary</a:t>
            </a:r>
          </a:p>
        </p:txBody>
      </p:sp>
      <p:sp>
        <p:nvSpPr>
          <p:cNvPr id="6" name="Content Placeholder 5"/>
          <p:cNvSpPr>
            <a:spLocks noGrp="1"/>
          </p:cNvSpPr>
          <p:nvPr>
            <p:ph idx="1"/>
          </p:nvPr>
        </p:nvSpPr>
        <p:spPr/>
        <p:txBody>
          <a:bodyPr>
            <a:noAutofit/>
          </a:bodyPr>
          <a:lstStyle/>
          <a:p>
            <a:pPr marL="342900" lvl="1" indent="-342900">
              <a:spcBef>
                <a:spcPts val="600"/>
              </a:spcBef>
              <a:buClr>
                <a:schemeClr val="accent2"/>
              </a:buClr>
              <a:buSzPct val="100000"/>
              <a:buFont typeface="Wingdings" panose="05000000000000000000" pitchFamily="2" charset="2"/>
              <a:buChar char="ü"/>
              <a:tabLst>
                <a:tab pos="4459288" algn="l"/>
              </a:tabLst>
              <a:defRPr/>
            </a:pPr>
            <a:r>
              <a:rPr lang="en-US" dirty="0">
                <a:solidFill>
                  <a:schemeClr val="tx1"/>
                </a:solidFill>
              </a:rPr>
              <a:t>States must follow their own procurement procedures, whereas, all other non-Federal entities follow the Uniform Guidance procurement procedures at </a:t>
            </a:r>
            <a:r>
              <a:rPr lang="en-US" dirty="0">
                <a:solidFill>
                  <a:schemeClr val="tx1"/>
                </a:solidFill>
                <a:hlinkClick r:id="rId3"/>
              </a:rPr>
              <a:t>2 CFR 200.317-326</a:t>
            </a:r>
            <a:r>
              <a:rPr lang="en-US" dirty="0">
                <a:solidFill>
                  <a:schemeClr val="tx1"/>
                </a:solidFill>
              </a:rPr>
              <a:t>. </a:t>
            </a:r>
          </a:p>
          <a:p>
            <a:pPr marL="342900" lvl="1" indent="-342900">
              <a:spcBef>
                <a:spcPts val="600"/>
              </a:spcBef>
              <a:buClr>
                <a:schemeClr val="accent2"/>
              </a:buClr>
              <a:buSzPct val="100000"/>
              <a:buFont typeface="Wingdings" panose="05000000000000000000" pitchFamily="2" charset="2"/>
              <a:buChar char="ü"/>
              <a:tabLst>
                <a:tab pos="4459288" algn="l"/>
              </a:tabLst>
              <a:defRPr/>
            </a:pPr>
            <a:r>
              <a:rPr lang="en-US" dirty="0">
                <a:solidFill>
                  <a:schemeClr val="tx1"/>
                </a:solidFill>
              </a:rPr>
              <a:t>For-profit entities are included in the definition of non-Federal entities for DOL programs by DOL exception </a:t>
            </a:r>
            <a:r>
              <a:rPr lang="en-US" dirty="0">
                <a:solidFill>
                  <a:schemeClr val="tx1"/>
                </a:solidFill>
                <a:hlinkClick r:id="rId4"/>
              </a:rPr>
              <a:t>2 CFR 2900.2</a:t>
            </a:r>
            <a:r>
              <a:rPr lang="en-US" dirty="0">
                <a:solidFill>
                  <a:schemeClr val="tx1"/>
                </a:solidFill>
              </a:rPr>
              <a:t>.</a:t>
            </a:r>
          </a:p>
          <a:p>
            <a:pPr marL="342900" lvl="1" indent="-342900">
              <a:spcBef>
                <a:spcPts val="600"/>
              </a:spcBef>
              <a:buClr>
                <a:schemeClr val="accent2"/>
              </a:buClr>
              <a:buSzPct val="100000"/>
              <a:buFont typeface="Wingdings" panose="05000000000000000000" pitchFamily="2" charset="2"/>
              <a:buChar char="ü"/>
              <a:tabLst>
                <a:tab pos="4459288" algn="l"/>
              </a:tabLst>
              <a:defRPr/>
            </a:pPr>
            <a:r>
              <a:rPr lang="en-US" dirty="0">
                <a:solidFill>
                  <a:schemeClr val="tx1"/>
                </a:solidFill>
              </a:rPr>
              <a:t>Uniform Guidance procurement standards apply to contracts, however pass-through entities are encourage to use procurement standards when selecting subrecipients.</a:t>
            </a:r>
          </a:p>
          <a:p>
            <a:pPr marL="738187" lvl="2" indent="-342900">
              <a:spcBef>
                <a:spcPts val="600"/>
              </a:spcBef>
              <a:buClr>
                <a:schemeClr val="accent1"/>
              </a:buClr>
              <a:buFont typeface="Arial" panose="020B0604020202020204" pitchFamily="34" charset="0"/>
              <a:buChar char="►"/>
              <a:tabLst>
                <a:tab pos="4459288" algn="l"/>
              </a:tabLst>
              <a:defRPr/>
            </a:pPr>
            <a:r>
              <a:rPr lang="en-US" sz="2400" dirty="0">
                <a:solidFill>
                  <a:schemeClr val="accent1">
                    <a:lumMod val="75000"/>
                  </a:schemeClr>
                </a:solidFill>
              </a:rPr>
              <a:t>With the exception of one-stop operators, it is required to competitive procure these entities</a:t>
            </a:r>
          </a:p>
          <a:p>
            <a:pPr marL="342900" lvl="1" indent="-342900">
              <a:spcBef>
                <a:spcPts val="600"/>
              </a:spcBef>
              <a:buClr>
                <a:schemeClr val="accent2"/>
              </a:buClr>
              <a:buSzPct val="100000"/>
              <a:buFont typeface="Wingdings" panose="05000000000000000000" pitchFamily="2" charset="2"/>
              <a:buChar char="ü"/>
              <a:tabLst>
                <a:tab pos="4459288" algn="l"/>
              </a:tabLst>
              <a:defRPr/>
            </a:pPr>
            <a:r>
              <a:rPr lang="en-US" dirty="0">
                <a:solidFill>
                  <a:schemeClr val="tx1"/>
                </a:solidFill>
              </a:rPr>
              <a:t>Procurement history files must be retained to ensure that the files are complete and contain the necessary disclosures, signatures, dates, and performance metrics. </a:t>
            </a:r>
          </a:p>
        </p:txBody>
      </p:sp>
      <p:sp>
        <p:nvSpPr>
          <p:cNvPr id="5" name="Slide Number Placeholder 4">
            <a:extLst>
              <a:ext uri="{FF2B5EF4-FFF2-40B4-BE49-F238E27FC236}">
                <a16:creationId xmlns:a16="http://schemas.microsoft.com/office/drawing/2014/main" id="{C77E09D1-E69B-4C3C-99AB-01FA0E93EFAB}"/>
              </a:ext>
            </a:extLst>
          </p:cNvPr>
          <p:cNvSpPr>
            <a:spLocks noGrp="1"/>
          </p:cNvSpPr>
          <p:nvPr>
            <p:ph type="sldNum" sz="quarter" idx="12"/>
          </p:nvPr>
        </p:nvSpPr>
        <p:spPr/>
        <p:txBody>
          <a:bodyPr/>
          <a:lstStyle/>
          <a:p>
            <a:fld id="{AEF1280C-1E94-430E-A516-D051ECA45720}" type="slidenum">
              <a:rPr lang="en-US" smtClean="0"/>
              <a:t>69</a:t>
            </a:fld>
            <a:endParaRPr lang="en-US"/>
          </a:p>
        </p:txBody>
      </p:sp>
    </p:spTree>
    <p:extLst>
      <p:ext uri="{BB962C8B-B14F-4D97-AF65-F5344CB8AC3E}">
        <p14:creationId xmlns:p14="http://schemas.microsoft.com/office/powerpoint/2010/main" val="236365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031C6D-A0B4-4F55-BE96-8FB89E1E780F}"/>
              </a:ext>
            </a:extLst>
          </p:cNvPr>
          <p:cNvSpPr>
            <a:spLocks noGrp="1"/>
          </p:cNvSpPr>
          <p:nvPr>
            <p:ph type="title"/>
          </p:nvPr>
        </p:nvSpPr>
        <p:spPr/>
        <p:txBody>
          <a:bodyPr/>
          <a:lstStyle/>
          <a:p>
            <a:r>
              <a:rPr lang="en-US" dirty="0"/>
              <a:t>Applicability</a:t>
            </a:r>
          </a:p>
        </p:txBody>
      </p:sp>
      <p:sp>
        <p:nvSpPr>
          <p:cNvPr id="3" name="Content Placeholder 2">
            <a:extLst>
              <a:ext uri="{FF2B5EF4-FFF2-40B4-BE49-F238E27FC236}">
                <a16:creationId xmlns:a16="http://schemas.microsoft.com/office/drawing/2014/main" id="{75BED513-DC58-4F0C-8B1D-1602F99EBB46}"/>
              </a:ext>
            </a:extLst>
          </p:cNvPr>
          <p:cNvSpPr>
            <a:spLocks noGrp="1"/>
          </p:cNvSpPr>
          <p:nvPr>
            <p:ph idx="1"/>
          </p:nvPr>
        </p:nvSpPr>
        <p:spPr/>
        <p:txBody>
          <a:bodyPr>
            <a:normAutofit/>
          </a:bodyPr>
          <a:lstStyle/>
          <a:p>
            <a:r>
              <a:rPr lang="en-US" dirty="0"/>
              <a:t>All portions of guidance apply to grants and cooperative agreements</a:t>
            </a:r>
          </a:p>
          <a:p>
            <a:r>
              <a:rPr lang="en-US" dirty="0"/>
              <a:t>Applies to non-Federal entities that receive a grant, an agreement, or subaward </a:t>
            </a:r>
          </a:p>
          <a:p>
            <a:r>
              <a:rPr lang="en-US" dirty="0"/>
              <a:t>States must follow the same polices and procedures it uses for procurements from its non-Federal funds</a:t>
            </a:r>
          </a:p>
        </p:txBody>
      </p:sp>
      <p:sp>
        <p:nvSpPr>
          <p:cNvPr id="4" name="Slide Number Placeholder 3">
            <a:extLst>
              <a:ext uri="{FF2B5EF4-FFF2-40B4-BE49-F238E27FC236}">
                <a16:creationId xmlns:a16="http://schemas.microsoft.com/office/drawing/2014/main" id="{D78DE75F-8726-407F-A513-9EF0F66E4D23}"/>
              </a:ext>
            </a:extLst>
          </p:cNvPr>
          <p:cNvSpPr>
            <a:spLocks noGrp="1"/>
          </p:cNvSpPr>
          <p:nvPr>
            <p:ph type="sldNum" sz="quarter" idx="12"/>
          </p:nvPr>
        </p:nvSpPr>
        <p:spPr/>
        <p:txBody>
          <a:bodyPr/>
          <a:lstStyle/>
          <a:p>
            <a:fld id="{AEF1280C-1E94-430E-A516-D051ECA45720}" type="slidenum">
              <a:rPr lang="en-US" smtClean="0"/>
              <a:t>7</a:t>
            </a:fld>
            <a:endParaRPr lang="en-US"/>
          </a:p>
        </p:txBody>
      </p:sp>
    </p:spTree>
    <p:extLst>
      <p:ext uri="{BB962C8B-B14F-4D97-AF65-F5344CB8AC3E}">
        <p14:creationId xmlns:p14="http://schemas.microsoft.com/office/powerpoint/2010/main" val="544302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p:txBody>
          <a:bodyPr/>
          <a:lstStyle/>
          <a:p>
            <a:r>
              <a:rPr lang="en-US" dirty="0"/>
              <a:t>Core Monitoring Guide – Objective 2.d Procurement and Contract Administration</a:t>
            </a:r>
          </a:p>
        </p:txBody>
      </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a:xfrm>
            <a:off x="518159" y="1420779"/>
            <a:ext cx="10876589" cy="4756184"/>
          </a:xfrm>
        </p:spPr>
        <p:txBody>
          <a:bodyPr>
            <a:normAutofit fontScale="92500" lnSpcReduction="10000"/>
          </a:bodyPr>
          <a:lstStyle/>
          <a:p>
            <a:r>
              <a:rPr lang="en-US" dirty="0"/>
              <a:t>Indicator</a:t>
            </a:r>
            <a:r>
              <a:rPr lang="en-US" sz="2400" dirty="0"/>
              <a:t> 2.d.1: Procurement Standards</a:t>
            </a:r>
          </a:p>
          <a:p>
            <a:pPr lvl="1"/>
            <a:r>
              <a:rPr lang="en-US" sz="2000" dirty="0"/>
              <a:t>Does the grant recipient conduct procurement activities in a manner that promotes full and open competition and is not restrictive of competition?</a:t>
            </a:r>
          </a:p>
          <a:p>
            <a:r>
              <a:rPr lang="en-US" dirty="0"/>
              <a:t>Indicator</a:t>
            </a:r>
            <a:r>
              <a:rPr lang="en-US" sz="2400" dirty="0"/>
              <a:t> 2.d.2: Competition</a:t>
            </a:r>
          </a:p>
          <a:p>
            <a:pPr lvl="1"/>
            <a:r>
              <a:rPr lang="en-US" sz="2000" dirty="0"/>
              <a:t>What is the grant recipient’s process for procurement activities?</a:t>
            </a:r>
          </a:p>
          <a:p>
            <a:r>
              <a:rPr lang="en-US" dirty="0"/>
              <a:t>Indicator</a:t>
            </a:r>
            <a:r>
              <a:rPr lang="en-US" sz="2400" dirty="0"/>
              <a:t> 2.d.3: Methods of Procurement</a:t>
            </a:r>
          </a:p>
          <a:p>
            <a:pPr lvl="1"/>
            <a:r>
              <a:rPr lang="en-US" sz="2000" dirty="0"/>
              <a:t>For the purchase of goods and/or services, did the grant recipient appropriately use one of the procurement methods outlined above?</a:t>
            </a:r>
          </a:p>
          <a:p>
            <a:r>
              <a:rPr lang="en-US" sz="2400" dirty="0"/>
              <a:t>Indicator 2.d.4: Cost or Price Analysis</a:t>
            </a:r>
          </a:p>
          <a:p>
            <a:pPr lvl="1"/>
            <a:r>
              <a:rPr lang="en-US" sz="2000" dirty="0"/>
              <a:t>Are the amounts paid consistent with the terms of the agreement?</a:t>
            </a:r>
          </a:p>
          <a:p>
            <a:r>
              <a:rPr lang="en-US" sz="2400" dirty="0"/>
              <a:t>Indicator 2.d.5: Contract Administration</a:t>
            </a:r>
          </a:p>
          <a:p>
            <a:pPr lvl="1"/>
            <a:r>
              <a:rPr lang="en-US" sz="2000" dirty="0"/>
              <a:t>Does the grant recipient have a boilerplate contract or subrecipient format?</a:t>
            </a:r>
          </a:p>
          <a:p>
            <a:endParaRPr lang="en-US" sz="2400" dirty="0"/>
          </a:p>
        </p:txBody>
      </p:sp>
      <p:grpSp>
        <p:nvGrpSpPr>
          <p:cNvPr id="5" name="Group 4" descr="CMG tab selected">
            <a:extLst>
              <a:ext uri="{FF2B5EF4-FFF2-40B4-BE49-F238E27FC236}">
                <a16:creationId xmlns:a16="http://schemas.microsoft.com/office/drawing/2014/main" id="{47350C30-5834-4679-8CE2-8CA8C72D5A20}"/>
              </a:ext>
            </a:extLst>
          </p:cNvPr>
          <p:cNvGrpSpPr/>
          <p:nvPr/>
        </p:nvGrpSpPr>
        <p:grpSpPr>
          <a:xfrm>
            <a:off x="7546849" y="2080791"/>
            <a:ext cx="4547725" cy="4096173"/>
            <a:chOff x="4001954" y="2015636"/>
            <a:chExt cx="4547725" cy="4096173"/>
          </a:xfrm>
        </p:grpSpPr>
        <p:grpSp>
          <p:nvGrpSpPr>
            <p:cNvPr id="6" name="Group 5">
              <a:extLst>
                <a:ext uri="{FF2B5EF4-FFF2-40B4-BE49-F238E27FC236}">
                  <a16:creationId xmlns:a16="http://schemas.microsoft.com/office/drawing/2014/main" id="{3B6FB8F4-EE2E-4ACF-8736-D59C7A017852}"/>
                </a:ext>
              </a:extLst>
            </p:cNvPr>
            <p:cNvGrpSpPr/>
            <p:nvPr/>
          </p:nvGrpSpPr>
          <p:grpSpPr>
            <a:xfrm>
              <a:off x="4001954" y="2015636"/>
              <a:ext cx="4317253" cy="4096173"/>
              <a:chOff x="4687754" y="2015636"/>
              <a:chExt cx="4317253" cy="4096173"/>
            </a:xfrm>
          </p:grpSpPr>
          <p:grpSp>
            <p:nvGrpSpPr>
              <p:cNvPr id="8" name="Group 7">
                <a:extLst>
                  <a:ext uri="{FF2B5EF4-FFF2-40B4-BE49-F238E27FC236}">
                    <a16:creationId xmlns:a16="http://schemas.microsoft.com/office/drawing/2014/main" id="{E0EF8D56-2036-4DB1-820A-C163CB10A2ED}"/>
                  </a:ext>
                </a:extLst>
              </p:cNvPr>
              <p:cNvGrpSpPr/>
              <p:nvPr/>
            </p:nvGrpSpPr>
            <p:grpSpPr>
              <a:xfrm>
                <a:off x="8535654" y="3347444"/>
                <a:ext cx="469353" cy="2482846"/>
                <a:chOff x="6014605" y="2587767"/>
                <a:chExt cx="469353" cy="2482846"/>
              </a:xfrm>
            </p:grpSpPr>
            <p:pic>
              <p:nvPicPr>
                <p:cNvPr id="12" name="Picture 11">
                  <a:extLst>
                    <a:ext uri="{FF2B5EF4-FFF2-40B4-BE49-F238E27FC236}">
                      <a16:creationId xmlns:a16="http://schemas.microsoft.com/office/drawing/2014/main" id="{EF976C8F-7B0A-4151-93B1-98804F3B5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3" name="Picture 12">
                  <a:extLst>
                    <a:ext uri="{FF2B5EF4-FFF2-40B4-BE49-F238E27FC236}">
                      <a16:creationId xmlns:a16="http://schemas.microsoft.com/office/drawing/2014/main" id="{38C6B218-4FC7-433B-BE79-EEB684DF4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4" name="Picture 13">
                  <a:extLst>
                    <a:ext uri="{FF2B5EF4-FFF2-40B4-BE49-F238E27FC236}">
                      <a16:creationId xmlns:a16="http://schemas.microsoft.com/office/drawing/2014/main" id="{6FF56F48-4D20-4A89-8410-CB05E9124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5" name="Picture 14">
                  <a:extLst>
                    <a:ext uri="{FF2B5EF4-FFF2-40B4-BE49-F238E27FC236}">
                      <a16:creationId xmlns:a16="http://schemas.microsoft.com/office/drawing/2014/main" id="{2D3E19D3-0417-40D8-A335-C4EA57A6A4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6" name="Picture 15">
                  <a:extLst>
                    <a:ext uri="{FF2B5EF4-FFF2-40B4-BE49-F238E27FC236}">
                      <a16:creationId xmlns:a16="http://schemas.microsoft.com/office/drawing/2014/main" id="{F8994F06-5B7E-477A-91DF-4F4354D93E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9" name="Group 8">
                <a:extLst>
                  <a:ext uri="{FF2B5EF4-FFF2-40B4-BE49-F238E27FC236}">
                    <a16:creationId xmlns:a16="http://schemas.microsoft.com/office/drawing/2014/main" id="{F981CA86-22FD-485D-AB2B-6EADEA4FEA7C}"/>
                  </a:ext>
                </a:extLst>
              </p:cNvPr>
              <p:cNvGrpSpPr/>
              <p:nvPr/>
            </p:nvGrpSpPr>
            <p:grpSpPr>
              <a:xfrm>
                <a:off x="4687754" y="2015636"/>
                <a:ext cx="4317253" cy="4096173"/>
                <a:chOff x="1009418" y="1126636"/>
                <a:chExt cx="4317253" cy="4096173"/>
              </a:xfrm>
            </p:grpSpPr>
            <p:pic>
              <p:nvPicPr>
                <p:cNvPr id="10" name="Picture 9">
                  <a:extLst>
                    <a:ext uri="{FF2B5EF4-FFF2-40B4-BE49-F238E27FC236}">
                      <a16:creationId xmlns:a16="http://schemas.microsoft.com/office/drawing/2014/main" id="{5FFC49C4-8A1C-466F-A51C-1382042692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7318" y="2963341"/>
                  <a:ext cx="469353" cy="463258"/>
                </a:xfrm>
                <a:prstGeom prst="rect">
                  <a:avLst/>
                </a:prstGeom>
                <a:solidFill>
                  <a:schemeClr val="bg1"/>
                </a:solidFill>
              </p:spPr>
            </p:pic>
            <p:pic>
              <p:nvPicPr>
                <p:cNvPr id="11" name="Picture 10">
                  <a:extLst>
                    <a:ext uri="{FF2B5EF4-FFF2-40B4-BE49-F238E27FC236}">
                      <a16:creationId xmlns:a16="http://schemas.microsoft.com/office/drawing/2014/main" id="{44F5B092-F141-425E-AD99-C7E6E13652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7" name="TextBox 6">
              <a:extLst>
                <a:ext uri="{FF2B5EF4-FFF2-40B4-BE49-F238E27FC236}">
                  <a16:creationId xmlns:a16="http://schemas.microsoft.com/office/drawing/2014/main" id="{0F6B9744-6B0E-47EB-9119-B9120E167396}"/>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gr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70</a:t>
            </a:fld>
            <a:endParaRPr lang="en-US"/>
          </a:p>
        </p:txBody>
      </p:sp>
    </p:spTree>
    <p:extLst>
      <p:ext uri="{BB962C8B-B14F-4D97-AF65-F5344CB8AC3E}">
        <p14:creationId xmlns:p14="http://schemas.microsoft.com/office/powerpoint/2010/main" val="2009103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a:xfrm>
            <a:off x="518160" y="1312984"/>
            <a:ext cx="11087686" cy="5091679"/>
          </a:xfrm>
        </p:spPr>
        <p:txBody>
          <a:bodyPr>
            <a:normAutofit fontScale="92500" lnSpcReduction="20000"/>
          </a:bodyPr>
          <a:lstStyle/>
          <a:p>
            <a:r>
              <a:rPr lang="en-US" sz="3200" dirty="0"/>
              <a:t>Procurement, Contracts, and Leases</a:t>
            </a:r>
          </a:p>
          <a:p>
            <a:pPr lvl="1">
              <a:spcBef>
                <a:spcPts val="1200"/>
              </a:spcBef>
              <a:buClr>
                <a:srgbClr val="D93E0D"/>
              </a:buClr>
              <a:buFont typeface="Wingdings" panose="05000000000000000000" pitchFamily="2" charset="2"/>
              <a:buChar char="q"/>
            </a:pPr>
            <a:r>
              <a:rPr lang="en-US" dirty="0"/>
              <a:t>For States only, ensure that it follows the same policies and procedures that it uses for procurement with non-Federal funds are used for Federal funds.  For all other grant recipients, update documented policies and procedures to conform to applicable Federal laws and the procurement standards identified in the Uniform Guidance.</a:t>
            </a:r>
          </a:p>
          <a:p>
            <a:pPr lvl="1">
              <a:spcBef>
                <a:spcPts val="1200"/>
              </a:spcBef>
              <a:buClr>
                <a:srgbClr val="D93E0D"/>
              </a:buClr>
              <a:buFont typeface="Wingdings" panose="05000000000000000000" pitchFamily="2" charset="2"/>
              <a:buChar char="q"/>
            </a:pPr>
            <a:r>
              <a:rPr lang="en-US" dirty="0"/>
              <a:t>Incorporate or develop policies on the expanded (real, apparent, and organizational) conflict of interest requirements found in the Uniform Guidance.</a:t>
            </a:r>
          </a:p>
          <a:p>
            <a:pPr lvl="1">
              <a:spcBef>
                <a:spcPts val="1200"/>
              </a:spcBef>
              <a:buClr>
                <a:srgbClr val="D93E0D"/>
              </a:buClr>
              <a:buFont typeface="Wingdings" panose="05000000000000000000" pitchFamily="2" charset="2"/>
              <a:buChar char="q"/>
            </a:pPr>
            <a:r>
              <a:rPr lang="en-US" dirty="0"/>
              <a:t>Update or develop policies that are reflective of the methods of procurement contained in the Uniform Guidance and the requirements of the program that would include: a) micro-purchases; b) small purchases; c) sealed bids/ formal advertising; d) procurement by competitive proposals; e) noncompetitive purchases (sole source); and f) professional and/or qualifications-based services.  </a:t>
            </a:r>
          </a:p>
          <a:p>
            <a:pPr lvl="1">
              <a:spcBef>
                <a:spcPts val="1200"/>
              </a:spcBef>
              <a:buClr>
                <a:srgbClr val="D93E0D"/>
              </a:buClr>
              <a:buFont typeface="Wingdings" panose="05000000000000000000" pitchFamily="2" charset="2"/>
              <a:buChar char="q"/>
            </a:pPr>
            <a:r>
              <a:rPr lang="en-US" dirty="0"/>
              <a:t>Update cost or price analysis on all procurement action in excess of the Simplified Acquisition Threshold, include contract modifications.  The method and degrees of analysis are dependent on the procurement situation and must include independent estimates prior to receiving bids or proposals. </a:t>
            </a:r>
          </a:p>
        </p:txBody>
      </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71</a:t>
            </a:fld>
            <a:endParaRPr lang="en-US"/>
          </a:p>
        </p:txBody>
      </p:sp>
    </p:spTree>
    <p:extLst>
      <p:ext uri="{BB962C8B-B14F-4D97-AF65-F5344CB8AC3E}">
        <p14:creationId xmlns:p14="http://schemas.microsoft.com/office/powerpoint/2010/main" val="19325861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1575-2271-4A7B-968F-1B48A5E49ADA}"/>
              </a:ext>
            </a:extLst>
          </p:cNvPr>
          <p:cNvSpPr>
            <a:spLocks noGrp="1"/>
          </p:cNvSpPr>
          <p:nvPr>
            <p:ph type="title"/>
          </p:nvPr>
        </p:nvSpPr>
        <p:spPr/>
        <p:txBody>
          <a:bodyPr/>
          <a:lstStyle/>
          <a:p>
            <a:r>
              <a:rPr lang="en-US" dirty="0"/>
              <a:t>SMART Checklist (cont.)</a:t>
            </a:r>
          </a:p>
        </p:txBody>
      </p:sp>
      <p:sp>
        <p:nvSpPr>
          <p:cNvPr id="3" name="Content Placeholder 2">
            <a:extLst>
              <a:ext uri="{FF2B5EF4-FFF2-40B4-BE49-F238E27FC236}">
                <a16:creationId xmlns:a16="http://schemas.microsoft.com/office/drawing/2014/main" id="{5C98D13A-DFEA-4355-BCD3-754BF127ABEF}"/>
              </a:ext>
            </a:extLst>
          </p:cNvPr>
          <p:cNvSpPr>
            <a:spLocks noGrp="1"/>
          </p:cNvSpPr>
          <p:nvPr>
            <p:ph idx="1"/>
          </p:nvPr>
        </p:nvSpPr>
        <p:spPr>
          <a:xfrm>
            <a:off x="518159" y="1420779"/>
            <a:ext cx="10870784" cy="4756184"/>
          </a:xfrm>
        </p:spPr>
        <p:txBody>
          <a:bodyPr>
            <a:normAutofit/>
          </a:bodyPr>
          <a:lstStyle/>
          <a:p>
            <a:pPr lvl="1">
              <a:spcBef>
                <a:spcPts val="1200"/>
              </a:spcBef>
              <a:buClr>
                <a:srgbClr val="D93E0D"/>
              </a:buClr>
              <a:buFont typeface="Wingdings" panose="05000000000000000000" pitchFamily="2" charset="2"/>
              <a:buChar char="q"/>
            </a:pPr>
            <a:r>
              <a:rPr lang="en-US" dirty="0"/>
              <a:t>Update contract template (boilerplate) to ensure that it contains the essential elements and requirements of the grant, including the contract provisions found in the Uniform Guidance. </a:t>
            </a:r>
          </a:p>
          <a:p>
            <a:pPr lvl="1">
              <a:spcBef>
                <a:spcPts val="1200"/>
              </a:spcBef>
              <a:buClr>
                <a:srgbClr val="D93E0D"/>
              </a:buClr>
              <a:buFont typeface="Wingdings" panose="05000000000000000000" pitchFamily="2" charset="2"/>
              <a:buChar char="q"/>
            </a:pPr>
            <a:r>
              <a:rPr lang="en-US" dirty="0"/>
              <a:t>Create or update policies on the procurement history file to ensure that the five (5) phases of a competitive procurement are recorded. </a:t>
            </a:r>
          </a:p>
          <a:p>
            <a:pPr lvl="1">
              <a:spcBef>
                <a:spcPts val="1200"/>
              </a:spcBef>
              <a:buClr>
                <a:srgbClr val="D93E0D"/>
              </a:buClr>
              <a:buFont typeface="Wingdings" panose="05000000000000000000" pitchFamily="2" charset="2"/>
              <a:buChar char="q"/>
            </a:pPr>
            <a:r>
              <a:rPr lang="en-US" dirty="0"/>
              <a:t>Ensure that all contracts, agreements and MOUs that are considered legal binding agreements contain the essential elements of a contract. </a:t>
            </a:r>
          </a:p>
          <a:p>
            <a:pPr lvl="1">
              <a:spcBef>
                <a:spcPts val="1200"/>
              </a:spcBef>
              <a:buClr>
                <a:srgbClr val="D93E0D"/>
              </a:buClr>
              <a:buFont typeface="Wingdings" panose="05000000000000000000" pitchFamily="2" charset="2"/>
              <a:buChar char="q"/>
            </a:pPr>
            <a:r>
              <a:rPr lang="en-US" dirty="0"/>
              <a:t>Train staff to properly distinguish or determine awards or agreements made between subrecipients versus contractors.</a:t>
            </a:r>
          </a:p>
          <a:p>
            <a:pPr lvl="1">
              <a:spcBef>
                <a:spcPts val="1200"/>
              </a:spcBef>
              <a:buClr>
                <a:srgbClr val="D93E0D"/>
              </a:buClr>
              <a:buFont typeface="Wingdings" panose="05000000000000000000" pitchFamily="2" charset="2"/>
              <a:buChar char="q"/>
            </a:pPr>
            <a:r>
              <a:rPr lang="en-US" dirty="0"/>
              <a:t>Routinely examine and update conflict of interest of financial disclosure forms on file of persons involved in the procurement process.</a:t>
            </a:r>
          </a:p>
        </p:txBody>
      </p:sp>
      <p:grpSp>
        <p:nvGrpSpPr>
          <p:cNvPr id="5" name="Group 4" descr="TAG tab selected">
            <a:extLst>
              <a:ext uri="{FF2B5EF4-FFF2-40B4-BE49-F238E27FC236}">
                <a16:creationId xmlns:a16="http://schemas.microsoft.com/office/drawing/2014/main" id="{6FA64C5C-6FFB-4956-90FB-FC7A70E8FB8C}"/>
              </a:ext>
            </a:extLst>
          </p:cNvPr>
          <p:cNvGrpSpPr/>
          <p:nvPr/>
        </p:nvGrpSpPr>
        <p:grpSpPr>
          <a:xfrm>
            <a:off x="7541043" y="2080791"/>
            <a:ext cx="4547725" cy="4096173"/>
            <a:chOff x="4001954" y="2015636"/>
            <a:chExt cx="4547725" cy="4096173"/>
          </a:xfrm>
        </p:grpSpPr>
        <p:grpSp>
          <p:nvGrpSpPr>
            <p:cNvPr id="6" name="Group 5">
              <a:extLst>
                <a:ext uri="{FF2B5EF4-FFF2-40B4-BE49-F238E27FC236}">
                  <a16:creationId xmlns:a16="http://schemas.microsoft.com/office/drawing/2014/main" id="{69055A8F-6491-46B4-9413-BF55C47C8809}"/>
                </a:ext>
              </a:extLst>
            </p:cNvPr>
            <p:cNvGrpSpPr/>
            <p:nvPr/>
          </p:nvGrpSpPr>
          <p:grpSpPr>
            <a:xfrm>
              <a:off x="4001954" y="2015636"/>
              <a:ext cx="4317253" cy="4096173"/>
              <a:chOff x="4687754" y="2015636"/>
              <a:chExt cx="4317253" cy="4096173"/>
            </a:xfrm>
          </p:grpSpPr>
          <p:grpSp>
            <p:nvGrpSpPr>
              <p:cNvPr id="12" name="Group 11">
                <a:extLst>
                  <a:ext uri="{FF2B5EF4-FFF2-40B4-BE49-F238E27FC236}">
                    <a16:creationId xmlns:a16="http://schemas.microsoft.com/office/drawing/2014/main" id="{D9D779CD-6346-485E-BCC0-8C32FB15E943}"/>
                  </a:ext>
                </a:extLst>
              </p:cNvPr>
              <p:cNvGrpSpPr/>
              <p:nvPr/>
            </p:nvGrpSpPr>
            <p:grpSpPr>
              <a:xfrm>
                <a:off x="8535654" y="3347444"/>
                <a:ext cx="469353" cy="2482846"/>
                <a:chOff x="6014605" y="2587767"/>
                <a:chExt cx="469353" cy="2482846"/>
              </a:xfrm>
            </p:grpSpPr>
            <p:pic>
              <p:nvPicPr>
                <p:cNvPr id="21" name="Picture 20">
                  <a:extLst>
                    <a:ext uri="{FF2B5EF4-FFF2-40B4-BE49-F238E27FC236}">
                      <a16:creationId xmlns:a16="http://schemas.microsoft.com/office/drawing/2014/main" id="{96CB8C06-2F31-4C35-891C-B21B95912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2" name="Picture 21">
                  <a:extLst>
                    <a:ext uri="{FF2B5EF4-FFF2-40B4-BE49-F238E27FC236}">
                      <a16:creationId xmlns:a16="http://schemas.microsoft.com/office/drawing/2014/main" id="{09F5BF99-5E0A-4B54-B515-F4144B769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3" name="Picture 22">
                  <a:extLst>
                    <a:ext uri="{FF2B5EF4-FFF2-40B4-BE49-F238E27FC236}">
                      <a16:creationId xmlns:a16="http://schemas.microsoft.com/office/drawing/2014/main" id="{04D0F68F-EBCB-492E-BC78-B8B24ADEC0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4" name="Picture 23">
                  <a:extLst>
                    <a:ext uri="{FF2B5EF4-FFF2-40B4-BE49-F238E27FC236}">
                      <a16:creationId xmlns:a16="http://schemas.microsoft.com/office/drawing/2014/main" id="{E7A35E20-C7FB-4ED7-BFFD-ED4F45EB31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5" name="Picture 24">
                  <a:extLst>
                    <a:ext uri="{FF2B5EF4-FFF2-40B4-BE49-F238E27FC236}">
                      <a16:creationId xmlns:a16="http://schemas.microsoft.com/office/drawing/2014/main" id="{45BD9780-209C-45AE-8BBE-E9A2AC4C6D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3" name="Group 12">
                <a:extLst>
                  <a:ext uri="{FF2B5EF4-FFF2-40B4-BE49-F238E27FC236}">
                    <a16:creationId xmlns:a16="http://schemas.microsoft.com/office/drawing/2014/main" id="{28BF9ED4-A7AC-448D-B079-056D3C395ABB}"/>
                  </a:ext>
                </a:extLst>
              </p:cNvPr>
              <p:cNvGrpSpPr/>
              <p:nvPr/>
            </p:nvGrpSpPr>
            <p:grpSpPr>
              <a:xfrm>
                <a:off x="4687754" y="2015636"/>
                <a:ext cx="4317253" cy="4096173"/>
                <a:chOff x="1009418" y="1126636"/>
                <a:chExt cx="4317253" cy="4096173"/>
              </a:xfrm>
            </p:grpSpPr>
            <p:pic>
              <p:nvPicPr>
                <p:cNvPr id="16" name="Picture 15">
                  <a:extLst>
                    <a:ext uri="{FF2B5EF4-FFF2-40B4-BE49-F238E27FC236}">
                      <a16:creationId xmlns:a16="http://schemas.microsoft.com/office/drawing/2014/main" id="{37928CDB-9CB8-49B3-A0FA-6A5EA2FC84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7318" y="3468238"/>
                  <a:ext cx="469353" cy="463258"/>
                </a:xfrm>
                <a:prstGeom prst="rect">
                  <a:avLst/>
                </a:prstGeom>
                <a:solidFill>
                  <a:schemeClr val="bg1"/>
                </a:solidFill>
              </p:spPr>
            </p:pic>
            <p:pic>
              <p:nvPicPr>
                <p:cNvPr id="15" name="Picture 14">
                  <a:extLst>
                    <a:ext uri="{FF2B5EF4-FFF2-40B4-BE49-F238E27FC236}">
                      <a16:creationId xmlns:a16="http://schemas.microsoft.com/office/drawing/2014/main" id="{34F00367-6796-49F3-8DBE-34B67ED2FB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9" name="TextBox 8">
              <a:extLst>
                <a:ext uri="{FF2B5EF4-FFF2-40B4-BE49-F238E27FC236}">
                  <a16:creationId xmlns:a16="http://schemas.microsoft.com/office/drawing/2014/main" id="{F2469E08-9AAF-4292-883C-50CA34085789}"/>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grpSp>
      <p:sp>
        <p:nvSpPr>
          <p:cNvPr id="4" name="Slide Number Placeholder 3">
            <a:extLst>
              <a:ext uri="{FF2B5EF4-FFF2-40B4-BE49-F238E27FC236}">
                <a16:creationId xmlns:a16="http://schemas.microsoft.com/office/drawing/2014/main" id="{AD7A960E-089A-46F5-88E6-4AAECF1E83F7}"/>
              </a:ext>
            </a:extLst>
          </p:cNvPr>
          <p:cNvSpPr>
            <a:spLocks noGrp="1"/>
          </p:cNvSpPr>
          <p:nvPr>
            <p:ph type="sldNum" sz="quarter" idx="12"/>
          </p:nvPr>
        </p:nvSpPr>
        <p:spPr/>
        <p:txBody>
          <a:bodyPr/>
          <a:lstStyle/>
          <a:p>
            <a:fld id="{AEF1280C-1E94-430E-A516-D051ECA45720}" type="slidenum">
              <a:rPr lang="en-US" smtClean="0"/>
              <a:t>72</a:t>
            </a:fld>
            <a:endParaRPr lang="en-US"/>
          </a:p>
        </p:txBody>
      </p:sp>
    </p:spTree>
    <p:extLst>
      <p:ext uri="{BB962C8B-B14F-4D97-AF65-F5344CB8AC3E}">
        <p14:creationId xmlns:p14="http://schemas.microsoft.com/office/powerpoint/2010/main" val="14333345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a:xfrm>
            <a:off x="380999" y="1407886"/>
            <a:ext cx="5474249" cy="4672878"/>
          </a:xfrm>
        </p:spPr>
        <p:txBody>
          <a:bodyPr/>
          <a:lstStyle/>
          <a:p>
            <a:r>
              <a:rPr lang="en-US" dirty="0">
                <a:hlinkClick r:id="rId3"/>
              </a:rPr>
              <a:t>Core Monitoring Guide</a:t>
            </a:r>
            <a:endParaRPr lang="en-US" dirty="0"/>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Objective 2.d Procurement and Contract Administration</a:t>
            </a:r>
          </a:p>
          <a:p>
            <a:r>
              <a:rPr lang="en-US" dirty="0">
                <a:hlinkClick r:id="rId4"/>
              </a:rPr>
              <a:t>Grant &amp; Financial Management Technical Assistance Guide </a:t>
            </a:r>
            <a:endParaRPr lang="en-US" dirty="0"/>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Chapter 6: Procurement, Contracts, and Leases</a:t>
            </a:r>
          </a:p>
          <a:p>
            <a:r>
              <a:rPr lang="en-US" dirty="0">
                <a:hlinkClick r:id="rId5"/>
              </a:rPr>
              <a:t>TEGL 15-16: Competitive Selection of One-Stop Operators</a:t>
            </a:r>
            <a:endParaRPr lang="en-US" dirty="0"/>
          </a:p>
          <a:p>
            <a:r>
              <a:rPr lang="en-US" dirty="0"/>
              <a:t>Department of Labor Exceptions </a:t>
            </a:r>
            <a:r>
              <a:rPr lang="en-US" dirty="0">
                <a:hlinkClick r:id="rId6"/>
              </a:rPr>
              <a:t>2 CFR Part 2900</a:t>
            </a:r>
            <a:endParaRPr lang="en-US" dirty="0"/>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a:xfrm>
            <a:off x="6324601" y="1407886"/>
            <a:ext cx="4765294" cy="4672878"/>
          </a:xfrm>
        </p:spPr>
        <p:txBody>
          <a:bodyPr/>
          <a:lstStyle/>
          <a:p>
            <a:r>
              <a:rPr lang="en-US" dirty="0"/>
              <a:t>Uniform Administrative Requirements, Cost Principles, and Audit Requirements for Federal Awards </a:t>
            </a:r>
            <a:r>
              <a:rPr lang="en-US" dirty="0">
                <a:hlinkClick r:id="rId7"/>
              </a:rPr>
              <a:t>2 CFR Part 200</a:t>
            </a:r>
            <a:endParaRPr lang="en-US" dirty="0"/>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2 CFR 200.90</a:t>
            </a:r>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2 CFR 200.112 </a:t>
            </a:r>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2 CFR 200.213</a:t>
            </a:r>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2 CFR 200.317-326</a:t>
            </a:r>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2 CFR 200.400</a:t>
            </a:r>
          </a:p>
          <a:p>
            <a:pPr marL="342265"/>
            <a:r>
              <a:rPr lang="en-US" dirty="0"/>
              <a:t>WIOA One-Stop Operator Description </a:t>
            </a:r>
            <a:r>
              <a:rPr lang="en-US" dirty="0">
                <a:hlinkClick r:id="rId8"/>
              </a:rPr>
              <a:t>20 CFR 678.600-635</a:t>
            </a:r>
            <a:endParaRPr lang="en-US" dirty="0"/>
          </a:p>
          <a:p>
            <a:pPr marL="342265"/>
            <a:r>
              <a:rPr lang="en-US" dirty="0"/>
              <a:t>WIOA Administrative Provisions </a:t>
            </a:r>
            <a:r>
              <a:rPr lang="en-US" dirty="0">
                <a:hlinkClick r:id="rId9"/>
              </a:rPr>
              <a:t>20 CFR 683.200</a:t>
            </a:r>
            <a:endParaRPr lang="en-US" dirty="0"/>
          </a:p>
        </p:txBody>
      </p:sp>
      <p:grpSp>
        <p:nvGrpSpPr>
          <p:cNvPr id="27" name="Group 26" descr="Grants Management Toolbox references">
            <a:extLst>
              <a:ext uri="{FF2B5EF4-FFF2-40B4-BE49-F238E27FC236}">
                <a16:creationId xmlns:a16="http://schemas.microsoft.com/office/drawing/2014/main" id="{9CADB93B-77E3-46DC-86A5-3D5479246DC4}"/>
              </a:ext>
            </a:extLst>
          </p:cNvPr>
          <p:cNvGrpSpPr/>
          <p:nvPr/>
        </p:nvGrpSpPr>
        <p:grpSpPr>
          <a:xfrm>
            <a:off x="7511839" y="1984591"/>
            <a:ext cx="4547725" cy="4096173"/>
            <a:chOff x="4001954" y="2015636"/>
            <a:chExt cx="4547725" cy="4096173"/>
          </a:xfrm>
        </p:grpSpPr>
        <p:grpSp>
          <p:nvGrpSpPr>
            <p:cNvPr id="28" name="Group 27">
              <a:extLst>
                <a:ext uri="{FF2B5EF4-FFF2-40B4-BE49-F238E27FC236}">
                  <a16:creationId xmlns:a16="http://schemas.microsoft.com/office/drawing/2014/main" id="{FF440D16-2FFC-47A7-9C00-C8AC36100222}"/>
                </a:ext>
              </a:extLst>
            </p:cNvPr>
            <p:cNvGrpSpPr/>
            <p:nvPr/>
          </p:nvGrpSpPr>
          <p:grpSpPr>
            <a:xfrm>
              <a:off x="4001954" y="2015636"/>
              <a:ext cx="4317253" cy="4096173"/>
              <a:chOff x="4687754" y="2015636"/>
              <a:chExt cx="4317253" cy="4096173"/>
            </a:xfrm>
          </p:grpSpPr>
          <p:grpSp>
            <p:nvGrpSpPr>
              <p:cNvPr id="34" name="Group 33">
                <a:extLst>
                  <a:ext uri="{FF2B5EF4-FFF2-40B4-BE49-F238E27FC236}">
                    <a16:creationId xmlns:a16="http://schemas.microsoft.com/office/drawing/2014/main" id="{AB100EC9-3325-422B-98A7-DA7643BC0345}"/>
                  </a:ext>
                </a:extLst>
              </p:cNvPr>
              <p:cNvGrpSpPr/>
              <p:nvPr/>
            </p:nvGrpSpPr>
            <p:grpSpPr>
              <a:xfrm>
                <a:off x="8535654" y="3347444"/>
                <a:ext cx="469353" cy="2482846"/>
                <a:chOff x="6014605" y="2587767"/>
                <a:chExt cx="469353" cy="2482846"/>
              </a:xfrm>
            </p:grpSpPr>
            <p:pic>
              <p:nvPicPr>
                <p:cNvPr id="43" name="Picture 42">
                  <a:extLst>
                    <a:ext uri="{FF2B5EF4-FFF2-40B4-BE49-F238E27FC236}">
                      <a16:creationId xmlns:a16="http://schemas.microsoft.com/office/drawing/2014/main" id="{73C37261-6164-43FF-9C82-24E0E2E75A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44" name="Picture 43">
                  <a:extLst>
                    <a:ext uri="{FF2B5EF4-FFF2-40B4-BE49-F238E27FC236}">
                      <a16:creationId xmlns:a16="http://schemas.microsoft.com/office/drawing/2014/main" id="{6D4BFFBE-1944-459C-B6F3-6FCF103DC5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5" name="Picture 44">
                  <a:extLst>
                    <a:ext uri="{FF2B5EF4-FFF2-40B4-BE49-F238E27FC236}">
                      <a16:creationId xmlns:a16="http://schemas.microsoft.com/office/drawing/2014/main" id="{8DBB373A-AEF9-4B10-8A85-1FA524C33A0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6" name="Picture 45">
                  <a:extLst>
                    <a:ext uri="{FF2B5EF4-FFF2-40B4-BE49-F238E27FC236}">
                      <a16:creationId xmlns:a16="http://schemas.microsoft.com/office/drawing/2014/main" id="{B4E11C19-2864-4C12-9273-185721D2ED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7" name="Picture 46">
                  <a:extLst>
                    <a:ext uri="{FF2B5EF4-FFF2-40B4-BE49-F238E27FC236}">
                      <a16:creationId xmlns:a16="http://schemas.microsoft.com/office/drawing/2014/main" id="{6E45D059-B461-47AA-9B07-BDE4A01D87E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5" name="Group 34">
                <a:extLst>
                  <a:ext uri="{FF2B5EF4-FFF2-40B4-BE49-F238E27FC236}">
                    <a16:creationId xmlns:a16="http://schemas.microsoft.com/office/drawing/2014/main" id="{05044A7F-E188-4069-9AC0-EC82FF0CD6AF}"/>
                  </a:ext>
                </a:extLst>
              </p:cNvPr>
              <p:cNvGrpSpPr/>
              <p:nvPr/>
            </p:nvGrpSpPr>
            <p:grpSpPr>
              <a:xfrm>
                <a:off x="4687754" y="2015636"/>
                <a:ext cx="4317253" cy="4096173"/>
                <a:chOff x="1009418" y="1126636"/>
                <a:chExt cx="4317253" cy="4096173"/>
              </a:xfrm>
            </p:grpSpPr>
            <p:grpSp>
              <p:nvGrpSpPr>
                <p:cNvPr id="36" name="Group 35">
                  <a:extLst>
                    <a:ext uri="{FF2B5EF4-FFF2-40B4-BE49-F238E27FC236}">
                      <a16:creationId xmlns:a16="http://schemas.microsoft.com/office/drawing/2014/main" id="{6B332426-7463-4303-8226-942C07D63F67}"/>
                    </a:ext>
                  </a:extLst>
                </p:cNvPr>
                <p:cNvGrpSpPr/>
                <p:nvPr/>
              </p:nvGrpSpPr>
              <p:grpSpPr>
                <a:xfrm>
                  <a:off x="4857318" y="2458444"/>
                  <a:ext cx="469353" cy="2482846"/>
                  <a:chOff x="6014605" y="2587767"/>
                  <a:chExt cx="469353" cy="2482846"/>
                </a:xfrm>
              </p:grpSpPr>
              <p:pic>
                <p:nvPicPr>
                  <p:cNvPr id="38" name="Picture 37">
                    <a:extLst>
                      <a:ext uri="{FF2B5EF4-FFF2-40B4-BE49-F238E27FC236}">
                        <a16:creationId xmlns:a16="http://schemas.microsoft.com/office/drawing/2014/main" id="{9DE80163-30E2-4CCA-AA1D-E41882FCFA2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39" name="Picture 38">
                    <a:extLst>
                      <a:ext uri="{FF2B5EF4-FFF2-40B4-BE49-F238E27FC236}">
                        <a16:creationId xmlns:a16="http://schemas.microsoft.com/office/drawing/2014/main" id="{D92957BB-82EE-49AB-81DE-97E8540531B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40" name="Picture 39">
                    <a:extLst>
                      <a:ext uri="{FF2B5EF4-FFF2-40B4-BE49-F238E27FC236}">
                        <a16:creationId xmlns:a16="http://schemas.microsoft.com/office/drawing/2014/main" id="{B38A07FD-7733-4911-A3A8-37BA9D8452B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41" name="Picture 40">
                    <a:extLst>
                      <a:ext uri="{FF2B5EF4-FFF2-40B4-BE49-F238E27FC236}">
                        <a16:creationId xmlns:a16="http://schemas.microsoft.com/office/drawing/2014/main" id="{F056FABC-2F74-4B46-A33E-7CF3C09312A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42" name="Picture 41">
                    <a:extLst>
                      <a:ext uri="{FF2B5EF4-FFF2-40B4-BE49-F238E27FC236}">
                        <a16:creationId xmlns:a16="http://schemas.microsoft.com/office/drawing/2014/main" id="{16A83E28-680B-467E-9E5C-31F1663699F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37" name="Picture 36">
                  <a:extLst>
                    <a:ext uri="{FF2B5EF4-FFF2-40B4-BE49-F238E27FC236}">
                      <a16:creationId xmlns:a16="http://schemas.microsoft.com/office/drawing/2014/main" id="{E33FD43F-732E-4528-9D58-5CB82067E31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29" name="TextBox 28">
              <a:extLst>
                <a:ext uri="{FF2B5EF4-FFF2-40B4-BE49-F238E27FC236}">
                  <a16:creationId xmlns:a16="http://schemas.microsoft.com/office/drawing/2014/main" id="{9C47D28C-9577-4F2E-893F-B094F028BFFD}"/>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30" name="TextBox 29">
              <a:extLst>
                <a:ext uri="{FF2B5EF4-FFF2-40B4-BE49-F238E27FC236}">
                  <a16:creationId xmlns:a16="http://schemas.microsoft.com/office/drawing/2014/main" id="{1EF3DAE7-4F42-49CE-BFE0-E9582C463BE8}"/>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31" name="TextBox 30">
              <a:extLst>
                <a:ext uri="{FF2B5EF4-FFF2-40B4-BE49-F238E27FC236}">
                  <a16:creationId xmlns:a16="http://schemas.microsoft.com/office/drawing/2014/main" id="{3F38E88A-39FF-4F27-AAFC-5715CD37620D}"/>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32" name="TextBox 31">
              <a:extLst>
                <a:ext uri="{FF2B5EF4-FFF2-40B4-BE49-F238E27FC236}">
                  <a16:creationId xmlns:a16="http://schemas.microsoft.com/office/drawing/2014/main" id="{1B2443B8-69FE-4DDD-8869-6DA7048CC67D}"/>
                </a:ext>
              </a:extLst>
            </p:cNvPr>
            <p:cNvSpPr txBox="1"/>
            <p:nvPr/>
          </p:nvSpPr>
          <p:spPr>
            <a:xfrm>
              <a:off x="8319207" y="4740761"/>
              <a:ext cx="230472" cy="752391"/>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33" name="TextBox 32">
              <a:extLst>
                <a:ext uri="{FF2B5EF4-FFF2-40B4-BE49-F238E27FC236}">
                  <a16:creationId xmlns:a16="http://schemas.microsoft.com/office/drawing/2014/main" id="{36970DA0-C9F7-4F68-A115-A56B25B1204A}"/>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73</a:t>
            </a:fld>
            <a:endParaRPr lang="en-US"/>
          </a:p>
        </p:txBody>
      </p:sp>
    </p:spTree>
    <p:extLst>
      <p:ext uri="{BB962C8B-B14F-4D97-AF65-F5344CB8AC3E}">
        <p14:creationId xmlns:p14="http://schemas.microsoft.com/office/powerpoint/2010/main" val="251426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p:txBody>
          <a:bodyPr/>
          <a:lstStyle/>
          <a:p>
            <a:r>
              <a:rPr lang="en-US" dirty="0"/>
              <a:t>What is the best way to find your local American Job Center (AJC)?</a:t>
            </a:r>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See DOL’s </a:t>
            </a:r>
            <a:r>
              <a:rPr lang="en-US" sz="1900" dirty="0">
                <a:solidFill>
                  <a:schemeClr val="accent5"/>
                </a:solidFill>
                <a:hlinkClick r:id="rId3">
                  <a:extLst>
                    <a:ext uri="{A12FA001-AC4F-418D-AE19-62706E023703}">
                      <ahyp:hlinkClr xmlns:ahyp="http://schemas.microsoft.com/office/drawing/2018/hyperlinkcolor" xmlns="" val="tx"/>
                    </a:ext>
                  </a:extLst>
                </a:hlinkClick>
              </a:rPr>
              <a:t>Service Locator</a:t>
            </a:r>
            <a:endParaRPr lang="en-US" sz="1900" dirty="0">
              <a:solidFill>
                <a:schemeClr val="accent5"/>
              </a:solidFill>
            </a:endParaRPr>
          </a:p>
          <a:p>
            <a:r>
              <a:rPr lang="en-US" dirty="0"/>
              <a:t>Want More Information?</a:t>
            </a:r>
          </a:p>
          <a:p>
            <a:pPr marL="747713" lvl="1" indent="-290513">
              <a:lnSpc>
                <a:spcPct val="85000"/>
              </a:lnSpc>
              <a:spcBef>
                <a:spcPts val="500"/>
              </a:spcBef>
              <a:buFont typeface="Arial" panose="020B0604020202020204" pitchFamily="34" charset="0"/>
              <a:buChar char="►"/>
            </a:pPr>
            <a:r>
              <a:rPr lang="en-US" sz="1900" dirty="0">
                <a:solidFill>
                  <a:schemeClr val="accent5"/>
                </a:solidFill>
                <a:hlinkClick r:id="rId4">
                  <a:extLst>
                    <a:ext uri="{A12FA001-AC4F-418D-AE19-62706E023703}">
                      <ahyp:hlinkClr xmlns:ahyp="http://schemas.microsoft.com/office/drawing/2018/hyperlinkcolor" xmlns="" val="tx"/>
                    </a:ext>
                  </a:extLst>
                </a:hlinkClick>
              </a:rPr>
              <a:t>DOLETA.gov/Grants</a:t>
            </a:r>
            <a:endParaRPr lang="en-US" sz="1900" dirty="0">
              <a:solidFill>
                <a:schemeClr val="accent5"/>
              </a:solidFill>
            </a:endParaRP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Funding Opportunities</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How to Apply</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Manage Your Awarded Grant</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Resources and Information</a:t>
            </a:r>
          </a:p>
          <a:p>
            <a:pPr marL="1084263" lvl="3" indent="-168275">
              <a:spcBef>
                <a:spcPts val="0"/>
              </a:spcBef>
            </a:pPr>
            <a:r>
              <a:rPr lang="en-US" i="1" dirty="0">
                <a:solidFill>
                  <a:schemeClr val="tx1">
                    <a:lumMod val="75000"/>
                    <a:lumOff val="25000"/>
                  </a:schemeClr>
                </a:solidFill>
              </a:rPr>
              <a:t>ETA Grantee Handbook</a:t>
            </a:r>
          </a:p>
          <a:p>
            <a:pPr marL="1084263" lvl="3" indent="-168275">
              <a:spcBef>
                <a:spcPts val="0"/>
              </a:spcBef>
            </a:pPr>
            <a:r>
              <a:rPr lang="en-US" i="1" dirty="0">
                <a:solidFill>
                  <a:schemeClr val="tx1">
                    <a:lumMod val="75000"/>
                    <a:lumOff val="25000"/>
                  </a:schemeClr>
                </a:solidFill>
              </a:rPr>
              <a:t>Annual Grant Terms Template</a:t>
            </a:r>
          </a:p>
          <a:p>
            <a:pPr marL="1084263" lvl="3" indent="-168275">
              <a:spcBef>
                <a:spcPts val="0"/>
              </a:spcBef>
            </a:pPr>
            <a:r>
              <a:rPr lang="en-US" i="1" dirty="0">
                <a:solidFill>
                  <a:schemeClr val="tx1">
                    <a:lumMod val="75000"/>
                    <a:lumOff val="25000"/>
                  </a:schemeClr>
                </a:solidFill>
              </a:rPr>
              <a:t>Core Monitoring Guide</a:t>
            </a:r>
          </a:p>
          <a:p>
            <a:pPr marL="1084263" lvl="3" indent="-168275">
              <a:spcBef>
                <a:spcPts val="0"/>
              </a:spcBef>
            </a:pPr>
            <a:r>
              <a:rPr lang="en-US" i="1" dirty="0">
                <a:solidFill>
                  <a:schemeClr val="tx1">
                    <a:lumMod val="75000"/>
                    <a:lumOff val="25000"/>
                  </a:schemeClr>
                </a:solidFill>
              </a:rPr>
              <a:t>Technical Assistance Guides</a:t>
            </a:r>
          </a:p>
          <a:p>
            <a:pPr marL="1084263" lvl="3" indent="-168275">
              <a:spcBef>
                <a:spcPts val="0"/>
              </a:spcBef>
            </a:pPr>
            <a:r>
              <a:rPr lang="en-US" i="1" dirty="0">
                <a:solidFill>
                  <a:schemeClr val="tx1">
                    <a:lumMod val="75000"/>
                    <a:lumOff val="25000"/>
                  </a:schemeClr>
                </a:solidFill>
              </a:rPr>
              <a:t>Uniform Guidance Quick Reference Sheet</a:t>
            </a:r>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6324601" y="1407886"/>
            <a:ext cx="5035138" cy="4672878"/>
          </a:xfrm>
        </p:spPr>
        <p:txBody>
          <a:bodyPr/>
          <a:lstStyle/>
          <a:p>
            <a:r>
              <a:rPr lang="en-US" dirty="0"/>
              <a:t>Want More Training?</a:t>
            </a:r>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Workforce GPS’s </a:t>
            </a:r>
            <a:r>
              <a:rPr lang="en-US" sz="1900" dirty="0">
                <a:solidFill>
                  <a:schemeClr val="accent5"/>
                </a:solidFill>
                <a:hlinkClick r:id="rId5">
                  <a:extLst>
                    <a:ext uri="{A12FA001-AC4F-418D-AE19-62706E023703}">
                      <ahyp:hlinkClr xmlns:ahyp="http://schemas.microsoft.com/office/drawing/2018/hyperlinkcolor" xmlns="" val="tx"/>
                    </a:ext>
                  </a:extLst>
                </a:hlinkClick>
              </a:rPr>
              <a:t>Grants Application and Management Community of Practice</a:t>
            </a:r>
            <a:r>
              <a:rPr lang="en-US" sz="1900" dirty="0">
                <a:solidFill>
                  <a:schemeClr val="accent5"/>
                </a:solidFill>
              </a:rPr>
              <a:t> </a:t>
            </a:r>
          </a:p>
          <a:p>
            <a:pPr marL="744538" lvl="2" indent="-174625">
              <a:buFont typeface="Arial" panose="020B0604020202020204" pitchFamily="34" charset="0"/>
              <a:buChar char="•"/>
            </a:pPr>
            <a:r>
              <a:rPr lang="en-US" i="1" u="none" dirty="0">
                <a:solidFill>
                  <a:schemeClr val="tx1">
                    <a:lumMod val="75000"/>
                    <a:lumOff val="25000"/>
                  </a:schemeClr>
                </a:solidFill>
              </a:rPr>
              <a:t>Financial Reporting</a:t>
            </a:r>
          </a:p>
          <a:p>
            <a:pPr marL="744538" lvl="2" indent="-174625">
              <a:buFont typeface="Arial" panose="020B0604020202020204" pitchFamily="34" charset="0"/>
              <a:buChar char="•"/>
            </a:pPr>
            <a:r>
              <a:rPr lang="en-US" i="1" u="none" dirty="0">
                <a:solidFill>
                  <a:schemeClr val="tx1">
                    <a:lumMod val="75000"/>
                    <a:lumOff val="25000"/>
                  </a:schemeClr>
                </a:solidFill>
              </a:rPr>
              <a:t>Subrecipient Management and Oversight</a:t>
            </a:r>
          </a:p>
          <a:p>
            <a:pPr marL="744538" lvl="2" indent="-174625">
              <a:buFont typeface="Arial" panose="020B0604020202020204" pitchFamily="34" charset="0"/>
              <a:buChar char="•"/>
            </a:pPr>
            <a:r>
              <a:rPr lang="en-US" i="1" u="none" dirty="0">
                <a:solidFill>
                  <a:schemeClr val="tx1">
                    <a:lumMod val="75000"/>
                    <a:lumOff val="25000"/>
                  </a:schemeClr>
                </a:solidFill>
              </a:rPr>
              <a:t>Indirect Cost Rates</a:t>
            </a:r>
          </a:p>
          <a:p>
            <a:pPr marL="744538" lvl="2" indent="-174625">
              <a:buFont typeface="Arial" panose="020B0604020202020204" pitchFamily="34" charset="0"/>
              <a:buChar char="•"/>
            </a:pPr>
            <a:r>
              <a:rPr lang="en-US" i="1" u="none" dirty="0">
                <a:solidFill>
                  <a:schemeClr val="tx1">
                    <a:lumMod val="75000"/>
                    <a:lumOff val="25000"/>
                  </a:schemeClr>
                </a:solidFill>
              </a:rPr>
              <a:t>Policies and Procedures</a:t>
            </a:r>
          </a:p>
          <a:p>
            <a:pPr marL="744538" lvl="2" indent="-174625">
              <a:buFont typeface="Arial" panose="020B0604020202020204" pitchFamily="34" charset="0"/>
              <a:buChar char="•"/>
            </a:pPr>
            <a:r>
              <a:rPr lang="en-US" i="1" u="none" dirty="0">
                <a:solidFill>
                  <a:schemeClr val="tx1">
                    <a:lumMod val="75000"/>
                    <a:lumOff val="25000"/>
                  </a:schemeClr>
                </a:solidFill>
              </a:rPr>
              <a:t>Procurement and Performance-Based Contracts</a:t>
            </a:r>
          </a:p>
          <a:p>
            <a:pPr marL="744538" lvl="2" indent="-174625">
              <a:buFont typeface="Arial" panose="020B0604020202020204" pitchFamily="34" charset="0"/>
              <a:buChar char="•"/>
            </a:pPr>
            <a:r>
              <a:rPr lang="en-US" i="1" u="none" dirty="0">
                <a:solidFill>
                  <a:schemeClr val="tx1">
                    <a:lumMod val="75000"/>
                    <a:lumOff val="25000"/>
                  </a:schemeClr>
                </a:solidFill>
              </a:rPr>
              <a:t>Capital Assets and More</a:t>
            </a:r>
          </a:p>
          <a:p>
            <a:pPr marL="747713" lvl="1" indent="-290513">
              <a:lnSpc>
                <a:spcPct val="85000"/>
              </a:lnSpc>
              <a:spcBef>
                <a:spcPts val="500"/>
              </a:spcBef>
              <a:buFont typeface="Arial" panose="020B0604020202020204" pitchFamily="34" charset="0"/>
              <a:buChar char="►"/>
            </a:pPr>
            <a:r>
              <a:rPr lang="en-US" sz="1900" dirty="0">
                <a:solidFill>
                  <a:schemeClr val="accent5"/>
                </a:solidFill>
                <a:hlinkClick r:id="rId6">
                  <a:extLst>
                    <a:ext uri="{A12FA001-AC4F-418D-AE19-62706E023703}">
                      <ahyp:hlinkClr xmlns:ahyp="http://schemas.microsoft.com/office/drawing/2018/hyperlinkcolor" xmlns="" val="tx"/>
                    </a:ext>
                  </a:extLst>
                </a:hlinkClick>
              </a:rPr>
              <a:t>WorkforceGPS</a:t>
            </a:r>
            <a:endParaRPr lang="en-US" sz="1900" dirty="0">
              <a:solidFill>
                <a:schemeClr val="accent5"/>
              </a:solidFill>
            </a:endParaRPr>
          </a:p>
        </p:txBody>
      </p:sp>
      <p:grpSp>
        <p:nvGrpSpPr>
          <p:cNvPr id="27" name="Group 26" descr="Grants Management Toolbox references">
            <a:extLst>
              <a:ext uri="{FF2B5EF4-FFF2-40B4-BE49-F238E27FC236}">
                <a16:creationId xmlns:a16="http://schemas.microsoft.com/office/drawing/2014/main" id="{007A662C-DC5D-47A5-84F8-0B6AAB87745A}"/>
              </a:ext>
            </a:extLst>
          </p:cNvPr>
          <p:cNvGrpSpPr/>
          <p:nvPr/>
        </p:nvGrpSpPr>
        <p:grpSpPr>
          <a:xfrm>
            <a:off x="7511839" y="1984591"/>
            <a:ext cx="4547725" cy="4096173"/>
            <a:chOff x="4001954" y="2015636"/>
            <a:chExt cx="4547725" cy="4096173"/>
          </a:xfrm>
        </p:grpSpPr>
        <p:grpSp>
          <p:nvGrpSpPr>
            <p:cNvPr id="28" name="Group 27">
              <a:extLst>
                <a:ext uri="{FF2B5EF4-FFF2-40B4-BE49-F238E27FC236}">
                  <a16:creationId xmlns:a16="http://schemas.microsoft.com/office/drawing/2014/main" id="{BAAA4C4C-4BA1-4174-BAD1-465ED7271586}"/>
                </a:ext>
              </a:extLst>
            </p:cNvPr>
            <p:cNvGrpSpPr/>
            <p:nvPr/>
          </p:nvGrpSpPr>
          <p:grpSpPr>
            <a:xfrm>
              <a:off x="4001954" y="2015636"/>
              <a:ext cx="4317253" cy="4096173"/>
              <a:chOff x="4687754" y="2015636"/>
              <a:chExt cx="4317253" cy="4096173"/>
            </a:xfrm>
          </p:grpSpPr>
          <p:grpSp>
            <p:nvGrpSpPr>
              <p:cNvPr id="34" name="Group 33">
                <a:extLst>
                  <a:ext uri="{FF2B5EF4-FFF2-40B4-BE49-F238E27FC236}">
                    <a16:creationId xmlns:a16="http://schemas.microsoft.com/office/drawing/2014/main" id="{11825090-17CA-4485-8CBA-21410168E1A1}"/>
                  </a:ext>
                </a:extLst>
              </p:cNvPr>
              <p:cNvGrpSpPr/>
              <p:nvPr/>
            </p:nvGrpSpPr>
            <p:grpSpPr>
              <a:xfrm>
                <a:off x="8535654" y="3347444"/>
                <a:ext cx="469353" cy="2482846"/>
                <a:chOff x="6014605" y="2587767"/>
                <a:chExt cx="469353" cy="2482846"/>
              </a:xfrm>
            </p:grpSpPr>
            <p:pic>
              <p:nvPicPr>
                <p:cNvPr id="43" name="Picture 42">
                  <a:extLst>
                    <a:ext uri="{FF2B5EF4-FFF2-40B4-BE49-F238E27FC236}">
                      <a16:creationId xmlns:a16="http://schemas.microsoft.com/office/drawing/2014/main" id="{18638453-0019-4654-9F93-5E7154D249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44" name="Picture 43">
                  <a:extLst>
                    <a:ext uri="{FF2B5EF4-FFF2-40B4-BE49-F238E27FC236}">
                      <a16:creationId xmlns:a16="http://schemas.microsoft.com/office/drawing/2014/main" id="{D04D52EC-6404-4BCC-8F2C-62396BC492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5" name="Picture 44">
                  <a:extLst>
                    <a:ext uri="{FF2B5EF4-FFF2-40B4-BE49-F238E27FC236}">
                      <a16:creationId xmlns:a16="http://schemas.microsoft.com/office/drawing/2014/main" id="{E9BE8836-FD03-4436-AC39-E0BF7B90C8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6" name="Picture 45">
                  <a:extLst>
                    <a:ext uri="{FF2B5EF4-FFF2-40B4-BE49-F238E27FC236}">
                      <a16:creationId xmlns:a16="http://schemas.microsoft.com/office/drawing/2014/main" id="{EBA82210-DCC9-4EBA-9648-B35D04061A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7" name="Picture 46">
                  <a:extLst>
                    <a:ext uri="{FF2B5EF4-FFF2-40B4-BE49-F238E27FC236}">
                      <a16:creationId xmlns:a16="http://schemas.microsoft.com/office/drawing/2014/main" id="{BBAA4EE4-E23D-48DD-AD67-91CF67B248B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5" name="Group 34">
                <a:extLst>
                  <a:ext uri="{FF2B5EF4-FFF2-40B4-BE49-F238E27FC236}">
                    <a16:creationId xmlns:a16="http://schemas.microsoft.com/office/drawing/2014/main" id="{81B1C0EA-A6A9-4113-95EE-72D61F9A84BF}"/>
                  </a:ext>
                </a:extLst>
              </p:cNvPr>
              <p:cNvGrpSpPr/>
              <p:nvPr/>
            </p:nvGrpSpPr>
            <p:grpSpPr>
              <a:xfrm>
                <a:off x="4687754" y="2015636"/>
                <a:ext cx="4317253" cy="4096173"/>
                <a:chOff x="1009418" y="1126636"/>
                <a:chExt cx="4317253" cy="4096173"/>
              </a:xfrm>
            </p:grpSpPr>
            <p:grpSp>
              <p:nvGrpSpPr>
                <p:cNvPr id="36" name="Group 35">
                  <a:extLst>
                    <a:ext uri="{FF2B5EF4-FFF2-40B4-BE49-F238E27FC236}">
                      <a16:creationId xmlns:a16="http://schemas.microsoft.com/office/drawing/2014/main" id="{E161E5E1-57A4-4487-AC0F-B0615379C3AE}"/>
                    </a:ext>
                  </a:extLst>
                </p:cNvPr>
                <p:cNvGrpSpPr/>
                <p:nvPr/>
              </p:nvGrpSpPr>
              <p:grpSpPr>
                <a:xfrm>
                  <a:off x="4857318" y="2458444"/>
                  <a:ext cx="469353" cy="2482846"/>
                  <a:chOff x="6014605" y="2587767"/>
                  <a:chExt cx="469353" cy="2482846"/>
                </a:xfrm>
              </p:grpSpPr>
              <p:pic>
                <p:nvPicPr>
                  <p:cNvPr id="38" name="Picture 37">
                    <a:extLst>
                      <a:ext uri="{FF2B5EF4-FFF2-40B4-BE49-F238E27FC236}">
                        <a16:creationId xmlns:a16="http://schemas.microsoft.com/office/drawing/2014/main" id="{88D20840-480B-4857-A861-A94A0E62139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39" name="Picture 38">
                    <a:extLst>
                      <a:ext uri="{FF2B5EF4-FFF2-40B4-BE49-F238E27FC236}">
                        <a16:creationId xmlns:a16="http://schemas.microsoft.com/office/drawing/2014/main" id="{AC33897A-90A5-45F3-9A3F-CA3C73C1F24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40" name="Picture 39">
                    <a:extLst>
                      <a:ext uri="{FF2B5EF4-FFF2-40B4-BE49-F238E27FC236}">
                        <a16:creationId xmlns:a16="http://schemas.microsoft.com/office/drawing/2014/main" id="{C409303F-97A0-4300-BC7A-45B3057325A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41" name="Picture 40">
                    <a:extLst>
                      <a:ext uri="{FF2B5EF4-FFF2-40B4-BE49-F238E27FC236}">
                        <a16:creationId xmlns:a16="http://schemas.microsoft.com/office/drawing/2014/main" id="{516799B1-10FA-42DE-ACDD-CDB79490F80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42" name="Picture 41">
                    <a:extLst>
                      <a:ext uri="{FF2B5EF4-FFF2-40B4-BE49-F238E27FC236}">
                        <a16:creationId xmlns:a16="http://schemas.microsoft.com/office/drawing/2014/main" id="{1E45B370-EF7B-4273-968A-8A115D70760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37" name="Picture 36">
                  <a:extLst>
                    <a:ext uri="{FF2B5EF4-FFF2-40B4-BE49-F238E27FC236}">
                      <a16:creationId xmlns:a16="http://schemas.microsoft.com/office/drawing/2014/main" id="{5F178E8C-E3B9-4FE5-B776-5C98B483240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29" name="TextBox 28">
              <a:extLst>
                <a:ext uri="{FF2B5EF4-FFF2-40B4-BE49-F238E27FC236}">
                  <a16:creationId xmlns:a16="http://schemas.microsoft.com/office/drawing/2014/main" id="{D79E64E3-332E-424E-88F6-6B3440A3CFB6}"/>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30" name="TextBox 29">
              <a:extLst>
                <a:ext uri="{FF2B5EF4-FFF2-40B4-BE49-F238E27FC236}">
                  <a16:creationId xmlns:a16="http://schemas.microsoft.com/office/drawing/2014/main" id="{201F76AD-1593-47BE-9C33-4E95DCFFCF20}"/>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31" name="TextBox 30">
              <a:extLst>
                <a:ext uri="{FF2B5EF4-FFF2-40B4-BE49-F238E27FC236}">
                  <a16:creationId xmlns:a16="http://schemas.microsoft.com/office/drawing/2014/main" id="{3CE13D98-DDB5-4E73-A94D-D53745CB4BA8}"/>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32" name="TextBox 31">
              <a:extLst>
                <a:ext uri="{FF2B5EF4-FFF2-40B4-BE49-F238E27FC236}">
                  <a16:creationId xmlns:a16="http://schemas.microsoft.com/office/drawing/2014/main" id="{4CF2781C-42CD-4DED-8487-52B525C473CF}"/>
                </a:ext>
              </a:extLst>
            </p:cNvPr>
            <p:cNvSpPr txBox="1"/>
            <p:nvPr/>
          </p:nvSpPr>
          <p:spPr>
            <a:xfrm>
              <a:off x="8319207" y="4740761"/>
              <a:ext cx="230472" cy="752391"/>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33" name="TextBox 32">
              <a:extLst>
                <a:ext uri="{FF2B5EF4-FFF2-40B4-BE49-F238E27FC236}">
                  <a16:creationId xmlns:a16="http://schemas.microsoft.com/office/drawing/2014/main" id="{AAA2AD6E-D95D-4EE3-AA56-5482E8340025}"/>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74</a:t>
            </a:fld>
            <a:endParaRPr lang="en-US"/>
          </a:p>
        </p:txBody>
      </p:sp>
    </p:spTree>
    <p:extLst>
      <p:ext uri="{BB962C8B-B14F-4D97-AF65-F5344CB8AC3E}">
        <p14:creationId xmlns:p14="http://schemas.microsoft.com/office/powerpoint/2010/main" val="37110772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6" name="Picture 5" descr="Grant Management Toolbox contents">
            <a:extLst>
              <a:ext uri="{FF2B5EF4-FFF2-40B4-BE49-F238E27FC236}">
                <a16:creationId xmlns:a16="http://schemas.microsoft.com/office/drawing/2014/main" id="{1F0AEB94-BAF5-4CCE-8961-4D3B5332217E}"/>
              </a:ext>
            </a:extLst>
          </p:cNvPr>
          <p:cNvPicPr>
            <a:picLocks noChangeAspect="1"/>
          </p:cNvPicPr>
          <p:nvPr/>
        </p:nvPicPr>
        <p:blipFill>
          <a:blip r:embed="rId3"/>
          <a:stretch>
            <a:fillRect/>
          </a:stretch>
        </p:blipFill>
        <p:spPr>
          <a:xfrm>
            <a:off x="3633003" y="1199103"/>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75</a:t>
            </a:fld>
            <a:endParaRPr lang="en-US"/>
          </a:p>
        </p:txBody>
      </p:sp>
    </p:spTree>
    <p:extLst>
      <p:ext uri="{BB962C8B-B14F-4D97-AF65-F5344CB8AC3E}">
        <p14:creationId xmlns:p14="http://schemas.microsoft.com/office/powerpoint/2010/main" val="36449121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8D60-72CB-4034-840F-65FF44147EDF}"/>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1FD969A7-0E0A-4C50-A011-A0A0710CAFCB}"/>
              </a:ext>
            </a:extLst>
          </p:cNvPr>
          <p:cNvSpPr>
            <a:spLocks noGrp="1"/>
          </p:cNvSpPr>
          <p:nvPr>
            <p:ph type="sldNum" sz="quarter" idx="12"/>
          </p:nvPr>
        </p:nvSpPr>
        <p:spPr/>
        <p:txBody>
          <a:bodyPr/>
          <a:lstStyle/>
          <a:p>
            <a:fld id="{AEF1280C-1E94-430E-A516-D051ECA45720}" type="slidenum">
              <a:rPr lang="en-US" smtClean="0"/>
              <a:t>76</a:t>
            </a:fld>
            <a:endParaRPr lang="en-US"/>
          </a:p>
        </p:txBody>
      </p:sp>
    </p:spTree>
    <p:extLst>
      <p:ext uri="{BB962C8B-B14F-4D97-AF65-F5344CB8AC3E}">
        <p14:creationId xmlns:p14="http://schemas.microsoft.com/office/powerpoint/2010/main" val="5246111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4AE7-76F4-4C2D-8C95-E1AD609D2270}"/>
              </a:ext>
            </a:extLst>
          </p:cNvPr>
          <p:cNvSpPr>
            <a:spLocks noGrp="1"/>
          </p:cNvSpPr>
          <p:nvPr>
            <p:ph type="title"/>
          </p:nvPr>
        </p:nvSpPr>
        <p:spPr/>
        <p:txBody>
          <a:bodyPr/>
          <a:lstStyle/>
          <a:p>
            <a:r>
              <a:rPr lang="en-US" dirty="0"/>
              <a:t>Please complete your evaluations. </a:t>
            </a:r>
          </a:p>
        </p:txBody>
      </p:sp>
      <p:sp>
        <p:nvSpPr>
          <p:cNvPr id="3" name="Slide Number Placeholder 2">
            <a:extLst>
              <a:ext uri="{FF2B5EF4-FFF2-40B4-BE49-F238E27FC236}">
                <a16:creationId xmlns:a16="http://schemas.microsoft.com/office/drawing/2014/main" id="{3800E151-D82C-4105-A030-2AF632164C29}"/>
              </a:ext>
            </a:extLst>
          </p:cNvPr>
          <p:cNvSpPr>
            <a:spLocks noGrp="1"/>
          </p:cNvSpPr>
          <p:nvPr>
            <p:ph type="sldNum" sz="quarter" idx="12"/>
          </p:nvPr>
        </p:nvSpPr>
        <p:spPr/>
        <p:txBody>
          <a:bodyPr/>
          <a:lstStyle/>
          <a:p>
            <a:fld id="{AEF1280C-1E94-430E-A516-D051ECA45720}" type="slidenum">
              <a:rPr lang="en-US" smtClean="0"/>
              <a:t>77</a:t>
            </a:fld>
            <a:endParaRPr lang="en-US" dirty="0"/>
          </a:p>
        </p:txBody>
      </p:sp>
    </p:spTree>
    <p:extLst>
      <p:ext uri="{BB962C8B-B14F-4D97-AF65-F5344CB8AC3E}">
        <p14:creationId xmlns:p14="http://schemas.microsoft.com/office/powerpoint/2010/main" val="136873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 </a:t>
            </a:r>
          </a:p>
        </p:txBody>
      </p:sp>
      <p:sp>
        <p:nvSpPr>
          <p:cNvPr id="32770" name="Content Placeholder 4"/>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defRPr/>
            </a:pPr>
            <a:r>
              <a:rPr lang="en-US" altLang="en-US" dirty="0"/>
              <a:t>Contract</a:t>
            </a:r>
          </a:p>
          <a:p>
            <a:pPr lvl="1">
              <a:defRPr/>
            </a:pPr>
            <a:r>
              <a:rPr lang="en-US" altLang="en-US" dirty="0"/>
              <a:t>Does not include subawards</a:t>
            </a:r>
          </a:p>
          <a:p>
            <a:pPr lvl="1">
              <a:defRPr/>
            </a:pPr>
            <a:r>
              <a:rPr lang="en-US" altLang="en-US" dirty="0"/>
              <a:t>Legal instrument used to purchase property or services needed either to carry out a project, program or for the entities own use and consumption.</a:t>
            </a:r>
          </a:p>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Contractor</a:t>
            </a:r>
          </a:p>
          <a:p>
            <a:pPr lvl="1">
              <a:defRPr/>
            </a:pPr>
            <a:r>
              <a:rPr lang="en-US" altLang="en-US" dirty="0"/>
              <a:t>Entity that receives a contract</a:t>
            </a:r>
          </a:p>
          <a:p>
            <a:pPr lvl="1">
              <a:defRPr/>
            </a:pPr>
            <a:r>
              <a:rPr lang="en-US" altLang="en-US" dirty="0"/>
              <a:t>Replaces the term “vendor”</a:t>
            </a:r>
          </a:p>
        </p:txBody>
      </p:sp>
      <p:sp>
        <p:nvSpPr>
          <p:cNvPr id="3" name="Slide Number Placeholder 2">
            <a:extLst>
              <a:ext uri="{FF2B5EF4-FFF2-40B4-BE49-F238E27FC236}">
                <a16:creationId xmlns:a16="http://schemas.microsoft.com/office/drawing/2014/main" id="{33427985-9BA0-4D80-B9A1-37D8F9689EF8}"/>
              </a:ext>
            </a:extLst>
          </p:cNvPr>
          <p:cNvSpPr>
            <a:spLocks noGrp="1"/>
          </p:cNvSpPr>
          <p:nvPr>
            <p:ph type="sldNum" sz="quarter" idx="12"/>
          </p:nvPr>
        </p:nvSpPr>
        <p:spPr/>
        <p:txBody>
          <a:bodyPr/>
          <a:lstStyle/>
          <a:p>
            <a:fld id="{AEF1280C-1E94-430E-A516-D051ECA45720}" type="slidenum">
              <a:rPr lang="en-US" smtClean="0"/>
              <a:t>8</a:t>
            </a:fld>
            <a:endParaRPr lang="en-US"/>
          </a:p>
        </p:txBody>
      </p:sp>
    </p:spTree>
    <p:extLst>
      <p:ext uri="{BB962C8B-B14F-4D97-AF65-F5344CB8AC3E}">
        <p14:creationId xmlns:p14="http://schemas.microsoft.com/office/powerpoint/2010/main" val="469765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Subawards</a:t>
            </a:r>
          </a:p>
        </p:txBody>
      </p:sp>
      <p:sp>
        <p:nvSpPr>
          <p:cNvPr id="30723" name="Content Placeholder 1"/>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Subaward - Award provided by a pass-through entity (a non-Federal entity that provides a subaward to a subrecipient to carry out part of a Federal program) to a subrecipient</a:t>
            </a:r>
          </a:p>
          <a:p>
            <a:pPr marL="342900" lvl="1" indent="-342900">
              <a:spcBef>
                <a:spcPts val="1800"/>
              </a:spcBef>
              <a:buClr>
                <a:schemeClr val="accent2"/>
              </a:buClr>
              <a:buFont typeface="Wingdings" panose="05000000000000000000" pitchFamily="2" charset="2"/>
              <a:buChar char="ü"/>
              <a:defRPr/>
            </a:pPr>
            <a:r>
              <a:rPr lang="en-US" altLang="en-US" sz="2800" dirty="0">
                <a:solidFill>
                  <a:schemeClr val="tx1"/>
                </a:solidFill>
              </a:rPr>
              <a:t>Subrecipient</a:t>
            </a:r>
          </a:p>
          <a:p>
            <a:pPr lvl="1">
              <a:defRPr/>
            </a:pPr>
            <a:r>
              <a:rPr lang="en-US" altLang="en-US" dirty="0"/>
              <a:t>Non-Federal entity that receives a subaward from a pass-through entity to carry out part of a Federal program</a:t>
            </a:r>
          </a:p>
        </p:txBody>
      </p:sp>
      <p:sp>
        <p:nvSpPr>
          <p:cNvPr id="3" name="Slide Number Placeholder 2">
            <a:extLst>
              <a:ext uri="{FF2B5EF4-FFF2-40B4-BE49-F238E27FC236}">
                <a16:creationId xmlns:a16="http://schemas.microsoft.com/office/drawing/2014/main" id="{63E077B4-E4E9-4A86-A1CD-7997194D0D72}"/>
              </a:ext>
            </a:extLst>
          </p:cNvPr>
          <p:cNvSpPr>
            <a:spLocks noGrp="1"/>
          </p:cNvSpPr>
          <p:nvPr>
            <p:ph type="sldNum" sz="quarter" idx="12"/>
          </p:nvPr>
        </p:nvSpPr>
        <p:spPr/>
        <p:txBody>
          <a:bodyPr/>
          <a:lstStyle/>
          <a:p>
            <a:fld id="{AEF1280C-1E94-430E-A516-D051ECA45720}" type="slidenum">
              <a:rPr lang="en-US" smtClean="0"/>
              <a:t>9</a:t>
            </a:fld>
            <a:endParaRPr lang="en-US"/>
          </a:p>
        </p:txBody>
      </p:sp>
    </p:spTree>
    <p:extLst>
      <p:ext uri="{BB962C8B-B14F-4D97-AF65-F5344CB8AC3E}">
        <p14:creationId xmlns:p14="http://schemas.microsoft.com/office/powerpoint/2010/main" val="25552747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AW xmlns="http://www.net-centric.com/PAWPP">
  <Shape xmlns="" ID="1cnDkPz6lsJRSgZMn20BbtU8KdE=" pdftag="H2" isBookmarkSet="no" bookmark="yes" Order="_x0031_"/>
  <Shape xmlns="" ID="C+burWii3DTXh7qFb7YpewYkgnE=" validate="no" artifact="_x0031_" formula="no" inline="no" Order="_x0031_" pdftag="H1" isBookmarkSet="no" bookmark="yes"/>
  <Shape xmlns="" ID="NS/MClBXmAR2PDKf3Wuvn1ntyH8=" artifact="_x0031_" pdftag="H2" isBookmarkSet="no" bookmark="yes" validate="no" Order="_x0031_"/>
  <Shape xmlns="" ID="zGC7kL0TaG/g7dv85zvvaGj04Aw=" validate="no" artifact="_x0031_" Order="_x0031_" pdftag="H2" isBookmarkSet="no" bookmark="yes"/>
  <Shape xmlns="" ID="C5nQGcdYMWtFHioPYP5tqqhHZeI=" validate="no" artifact="_x0031_" Order="_x0032_" pdftag="P" isBookmarkSet="no"/>
  <Shape xmlns="" ID="5y168p4SYhB7mAGRXZvWvKdqruw=" Order="_x0033_" pdftag="_x005B_Artifact_x005D_" isBookmarkSet="no"/>
  <Shape xmlns="" ID="MoJL2/ZljNgb30hBN2ZgdSNxDRE=" validate="no" artifact="_x0031_" Order="_x0031_" pdftag="H2" isBookmarkSet="no" bookmark="yes"/>
  <Shape xmlns="" ID="+cIN1n+pFimoEnkpRZDPMVgMypg=" validate="no" artifact="_x0031_" Order="_x0032_" pdftag="P" isBookmarkSet="no"/>
  <Shape xmlns="" ID="VpsOQxTtu0OSNpNGv3Ke/rJwTfY=" Order="_x0033_" pdftag="_x005B_Artifact_x005D_" isBookmarkSet="no"/>
  <Shape xmlns="" ID="ey857AC/cLaYwG0qVipCrBHUJLk=" Order="_x0031_" artifact="_x0031_" pdftag="_x005B_Artifact_x005D_" formula="no" inline="no" validate="no" isBookmarkSet="no"/>
  <Shape xmlns="" ID="u8oc/159f1TRcwXKgETS+bfdEwo=" validate="no" artifact="_x0031_" pdftag="P" isBookmarkSet="no" Order="_x0032_"/>
  <Shape xmlns="" ID="Hq6SmvevTGdCnXBdcLlWPSTOT7M=" Order="_x0032_" pdftag="_x005B_Artifact_x005D_" isBookmarkSet="no"/>
  <Shape xmlns="" ID="KwEGUCoT1ki6yVJzkZdkm35jsIU=" Order="_x0032_" formula="no" inline="no" artifact="_x0031_" pdftag="_x005B_Artifact_x005D_" validate="no" isBookmarkSet="no"/>
  <Shape xmlns="" ID="EhY28c/OkNZEEEYi9dJhaRt6F64=" artifact="_x0031_" validate="no" Order="_x0031_" pdftag="H2" isBookmarkSet="no" bookmark="yes"/>
  <Shape xmlns="" ID="2nkKy+Bit+8J8md1HVSBVTRQsGE=" validate="no" artifact="_x0031_" pdftag="P" isBookmarkSet="no" Order="_x0032_"/>
  <Shape xmlns="" ID="p+KU7jH6LeThDdqhbzyi7JtKY0o=" Order="_x0036_" pdftag="_x005B_Artifact_x005D_" isBookmarkSet="no"/>
  <Shape xmlns="" ID="4oAPlKGYrmB+qpD5N/UcTnaHOgc=" artifact="_x0031_" Order="_x0033_" formula="no" inline="no" validate="no" pdftag="Figure" isBookmarkSet="no"/>
  <Shape xmlns="" ID="MpcwiLalR1kXAYnEPXFmcnvDo8s=" validate="no" artifact="_x0031_" pdftag="P" isBookmarkSet="no" Order="_x0034_"/>
  <Shape xmlns="" ID="eMONUUgFcoAoES+9zu51dInfCek=" artifact="_x0031_" Order="_x0035_" validate="no" pdftag="Figure" isBookmarkSet="no"/>
  <Shape xmlns="" ID="s5rdzgpfvS6Eg0LsRT/DxBIubV0=" pdftag="" validate="no" artifact="_x0031_" Order="_x0031_"/>
  <Shape xmlns="" ID="89u8j6rtKvOVkl5ugqM+B+e5WFk=" validate="no" artifact="_x0031_" Order="_x0032_" pdftag="P" isBookmarkSet="no"/>
  <Shape xmlns="" ID="wRHbGvpW7EYqxfCN7cFYV5Q6oN8=" Order="_x0038_" pdftag="_x005B_Artifact_x005D_" isBookmarkSet="no"/>
  <Shape xmlns="" ID="gALGMpcSzRJ7ecfTjOG47dXZ0yQ=" pdftag="" validate="no" artifact="_x0031_" Order="_x0033_"/>
  <Shape xmlns="" ID="S1YUSiQRlk+Ee8ToBA0u9g8KsjQ=" validate="no" artifact="_x0031_" Order="_x0034_" pdftag="P" isBookmarkSet="no"/>
  <Shape xmlns="" ID="EyKGogrwaI7avit5zedHOKyXsTY=" pdftag="" validate="no" artifact="_x0031_" Order="_x0035_"/>
  <Shape xmlns="" ID="8hK4admP1rr2IWDnomYtUR6jr4M=" validate="no" artifact="_x0031_" Order="_x0036_" pdftag="P" isBookmarkSet="no"/>
  <Shape xmlns="" ID="8JzhUECJ/b07ONag8FWqxjtDuK4=" pdftag="" validate="no" artifact="_x0031_" Order="_x0037_"/>
  <Shape xmlns="" ID="M8PAuWplZWYVxYacB7ZS4sTZcMo=" validate="no" artifact="_x0031_" Order="_x0031_" pdftag="H2" isBookmarkSet="no" bookmark="yes"/>
  <Shape xmlns="" ID="/RMQlZa3iHGyGEUd8rR6JnhuI4w=" artifact="_x0031_" pdftag="Figure" isBookmarkSet="no" validate="no" Order="_x0032_"/>
  <Shape xmlns="" ID="XunwP5AFmXkc8Xej0NXl1fmuoFs=" Order="_x0033_" pdftag="_x005B_Artifact_x005D_" isBookmarkSet="no"/>
  <Shape xmlns="" ID="h1/NS0EaGjTxhZG7uFu7GOX/b1w=" validate="no" artifact="_x0031_" Order="_x0031_" pdftag="H2" isBookmarkSet="no" bookmark="yes"/>
  <Shape xmlns="" ID="DjXLRiamIj8Gw5QnnJJ9UMusg80=" artifact="_x0031_" Order="_x0032_" validate="no" pdftag="Figure" isBookmarkSet="no"/>
  <Shape xmlns="" ID="yCGYA8zS5eiD0QsREFrfPl6H6C4=" Order="_x0033_" pdftag="_x005B_Artifact_x005D_" isBookmarkSet="no"/>
  <Shape xmlns="" ID="d015twqWnoiO2AQSiP/RA0f2icc=" artifact="_x0031_" Order="_x0031_" validate="no" pdftag="Figure" isBookmarkSet="no"/>
  <Shape xmlns="" ID="7S8TPCdRYaTBl6IhV7DI/mCpGTM=" Order="_x0033_" pdftag="_x005B_Artifact_x005D_" isBookmarkSet="no"/>
  <Shape xmlns="" ID="9VItRzC7H58onruunVbxzMG3RIg=" artifact="_x0031_" Order="_x0032_" validate="no" pdftag="Figure" isBookmarkSet="no"/>
  <Shape xmlns="" ID="IriSKS1jsuPeZ4Fp492vpHqFlJ4=" validate="no" artifact="_x0031_" Order="_x0031_" pdftag="H2" isBookmarkSet="no" bookmark="yes"/>
  <Shape xmlns="" ID="+tntUbu0HEUEonOlTGysSWAYjbc=" Order="_x0032_" pdftag="_x005B_Artifact_x005D_" isBookmarkSet="no"/>
  <Shape xmlns="" ID="UWV8DElotpqV/sG4saLQBpH007A=" validate="no" artifact="_x0031_" Order="_x0031_" pdftag="H2" isBookmarkSet="no" bookmark="yes"/>
  <Shape xmlns="" ID="Rcd9DyjYVx5EzUxlIQM/0eNpnHM=" artifact="_x0031_" Order="_x0032_" validate="no" pdftag="Figure" isBookmarkSet="no"/>
  <Shape xmlns="" ID="Xls5ygY4VUJKuH5/bmKRlbsDTbU=" artifact="_x0031_" Order="_x0033_" validate="no" pdftag="Figure" isBookmarkSet="no"/>
  <Shape xmlns="" ID="l0osZpJrTNVp802CkJvXY7i4zvw=" Order="_x0034_" pdftag="_x005B_Artifact_x005D_" isBookmarkSet="no"/>
  <Shape xmlns="" ID="FrSZdJvHOcwRrXOZvJOXL2kYkyg=" pdftag="" validate="no" artifact="_x0031_" Order="_x0031_"/>
  <Shape xmlns="" ID="ao97WqeZ9vaRE3PQXhqWNAWWtHg=" validate="no" artifact="_x0031_" pdftag="P" isBookmarkSet="no" Order="_x0032_"/>
  <Shape xmlns="" ID="ohubhJYqNudrOrKgdO6BM6kBDlM=" Order="_x0033_" pdftag="_x005B_Artifact_x005D_" isBookmarkSet="no"/>
  <Shape xmlns="" ID="zh1Ocju/hbOC57Blce+IS+pwwm8=" validate="no" artifact="_x0031_" Order="_x0031_" pdftag="H2" isBookmarkSet="no" bookmark="yes"/>
  <Shape xmlns="" ID="HN74Vk5WaRK4xhxGyCYSE28r2vc=" Order="_x0032_" pdftag="_x005B_Artifact_x005D_" isBookmarkSet="no"/>
  <Shape xmlns="" ID="dMkSOxeGrhLO87FFxLmETs8HChU=" artifact="_x0031_" Order="_x0031_" validate="no" pdftag="Figure" isBookmarkSet="no"/>
  <Shape xmlns="" ID="KW/qxz8lqyBSVNLkBH0CPZcRLeQ=" artifact="_x0031_" pdftag="Figure" isBookmarkSet="no" validate="no" Order="_x0032_"/>
  <Shape xmlns="" ID="UUS/GzhHdyQobhVnQzvOdd55o7E=" artifact="_x0031_" pdftag="Figure" isBookmarkSet="no" validate="no" Order="_x0033_"/>
  <Shape xmlns="" ID="WxZ1ZOPvgGGfp8Hiz+MPplhE2kE=" Order="_x0034_" pdftag="_x005B_Artifact_x005D_" isBookmarkSet="no"/>
  <Shape xmlns="" ID="UyxSEXeriCgM7692krDRHhrtFiY=" artifact="_x0031_" Order="_x0031_" validate="no" pdftag="Figure" isBookmarkSet="no"/>
  <Shape xmlns="" ID="oQ+XbIgZVAwUuJvB9IaR2uH6//0=" artifact="_x0031_" pdftag="Figure" isBookmarkSet="no" validate="no" Order="_x0032_"/>
  <Shape xmlns="" ID="/LOc1VhiAl7bAlNAEzYRo2WnZnQ=" artifact="_x0031_" pdftag="Figure" isBookmarkSet="no" validate="no" Order="_x0033_"/>
  <Shape xmlns="" ID="IGeB/3EYyl4vCwRd2PK3JsIpI7o=" artifact="_x0031_" pdftag="Figure" isBookmarkSet="no" validate="no" Order="_x0034_"/>
  <Shape xmlns="" ID="MM5/dNfR9HnDd8ayA/V4Hql0A/E=" artifact="_x0031_" pdftag="Figure" isBookmarkSet="no" validate="no" Order="_x0035_"/>
  <Shape xmlns="" ID="C6XXnlLbK7dM2VMXKmY9KmEcssk=" Order="_x0036_" pdftag="_x005B_Artifact_x005D_" isBookmarkSet="no"/>
  <Shape xmlns="" ID="7+ymZUQmzKW5fWVgLWs3cwp3WJ0=" artifact="_x0031_" Order="_x0031_" validate="no" pdftag="Figure" isBookmarkSet="no"/>
  <Shape xmlns="" ID="XIXXZVB8N2F4iG13sX7IwmDfXnA=" Order="_x0032_" pdftag="_x005B_Artifact_x005D_" isBookmarkSet="no"/>
  <Shape xmlns="" ID="21QfrCvjfFOua6v3CrDllekGVQ0=" Order="_x0031_" pdftag="_x005B_Artifact_x005D_" isBookmarkSet="no"/>
  <Shape xmlns="" ID="zlADW5J3C1VsiFGUyFOGBqbG3fM=" artifact="_x0031_" pdftag="Figure" isBookmarkSet="no" validate="no" Order="_x0030_"/>
  <Shape xmlns="" ID="1ydcf0AcchLmg205KdaOE9nrXiA=" artifact="_x0031_" pdftag="Figure" isBookmarkSet="no" validate="no" Order="_x0032_"/>
  <Shape xmlns="" ID="rN0C4BcpOF5L6jVq6e26aHkvH4E=" artifact="_x0031_" pdftag="Figure" isBookmarkSet="no" validate="no" Order="_x0031_"/>
  <Shape xmlns="" ID="OMrK5fZjCIYLvUHhL9fTPW5J11I=" Order="_x0034_" pdftag="_x005B_Artifact_x005D_" isBookmarkSet="no"/>
  <Shape xmlns="" ID="EO4jrZPxs6F/YbEkvYAbDvLa2DY=" artifact="_x0031_" pdftag="Figure" isBookmarkSet="no" validate="no" Order="_x0030_"/>
  <Shape xmlns="" ID="rhBZ/STQ6id3PMt8jePzPIo3hTo=" artifact="_x0031_" pdftag="Figure" isBookmarkSet="no" validate="no" Order="_x0032_"/>
  <Shape xmlns="" ID="NCIqTMH/ZI7e4uEvgRL3KqKHgco=" artifact="_x0031_" pdftag="Figure" isBookmarkSet="no" validate="no" Order="_x0031_"/>
  <Shape xmlns="" ID="AZVS3MqRu/ozJamf46ViqMwOo0o=" Order="_x0034_" pdftag="_x005B_Artifact_x005D_" isBookmarkSet="no"/>
  <HyperLink xmlns="" ID="1cnDkPz6lsJRSgZMn20BbtU8KdE=-594818332296.2_251.1479" plainAltText="Information_x0020_Session:_x0020_508_x0020_Compliance_x0020_Overview"/>
  <HyperLink xmlns="" ID="1cnDkPz6lsJRSgZMn20BbtU8KdE=-868314608327.7_322.658" plainAltText="Job_x0020_Aid_x0020__x0023_1:_x0020_508_x0020_Compliance_x0020_in_x0020_Microsoft_x0020_Word_x0020__x0028_Intro_x0029_"/>
  <HyperLink xmlns="" ID="1cnDkPz6lsJRSgZMn20BbtU8KdE=-1613605486327.7_338.068" plainAltText="Job_x0020_Aid_x0020__x0023_2:_x0020_How_x0020_to_x0020_Make_x0020_Compliant_x0020_Tables"/>
  <HyperLink xmlns="" ID="1cnDkPz6lsJRSgZMn20BbtU8KdE=-636218306327.7_353.478" plainAltText="Job_x0020_Aid_x0020__x0023_3:_x0020_508_x0020_Compliance_x0020_in_x0020_PowerPoint"/>
  <HyperLink xmlns="" ID="1cnDkPz6lsJRSgZMn20BbtU8KdE=857900221467.165_403.288" plainAltText="rchen_x0040_mahernet.com"/>
  <HyperLink xmlns="" ID="1cnDkPz6lsJRSgZMn20BbtU8KdE=801029938320.325_417.688" plainAltText="crobbins_x0040_mahernet.com"/>
  <HyperLink xmlns="" ID="1cnDkPz6lsJRSgZMn20BbtU8KdE=-252300033273.2_487.288" plainAltText="pkosowsky_x0040_mahernet.com"/>
  <Shape xmlns="" ID="0UV0TCRBtvH0Dj7Ma1Vf/Eapx78=" artifact="_x0031_" validate="no" Order="_x0031_" pdftag="H2" isBookmarkSet="no" bookmark="yes"/>
  <Shape xmlns="" ID="BhSydtSyGlW/sBhb2jLt1H93JuQ=" artifact="_x0031_" Order="_x0033_" validate="no" pdftag="Figure" isBookmarkSet="no"/>
  <Shape xmlns="" ID="eW9F5oXy7DCATzZq6kgH6y4L4ek=" artifact="_x0031_" Order="_x0035_" validate="no" pdftag="Figure" isBookmarkSet="no"/>
  <Shape xmlns="" ID="aCqurJXyDemoTkMclzOUUZZiNAw=" artifact="_x0031_" Order="_x0037_" validate="no" pdftag="Figure" isBookmarkSet="no"/>
  <Shape xmlns="" ID="wcwinCfrnivzGVSD8mwS97Gwp0o=" Order="_x0031_" pdftag="H2" isBookmarkSet="no" bookmark="yes"/>
  <SubText xmlns="" ID="ey857AC/cLaYwG0qVipCrBHUJLk=" ActualText=""/>
  <SubText xmlns="" ID="KwEGUCoT1ki6yVJzkZdkm35jsIU=" ActualText=""/>
  <Shape xmlns="" ID="y0JGOMTS8eRTsThErwAJAjm1PpU=" Order="_x0031_" artifact="_x0031_" pdftag="_x005B_Artifact_x005D_" formula="no" inline="no" validate="no"/>
  <Shape xmlns="" ID="rumCQo5k+nW8yw+V2Jjfud0tKTw=" pdftag="" artifact="_x0031_" validate="no" Order="_x0031_"/>
  <Shape xmlns="" ID="Qka0y/uaZGcxiFJYGK6zHDQJM84=" pdftag="" Order="_x0032_"/>
  <Shape xmlns="" ID="TNyDv9CfQa7GUfN4m4zmNEZRfFE=" pdftag="" artifact="_x0031_" validate="no" Order="_x0031_"/>
  <Shape xmlns="" ID="bHsZB34xd7uqW2hLcR3XnB+EjuA=" pdftag="" artifact="_x0031_" validate="no" Order="_x0032_"/>
  <Shape xmlns="" ID="Re0pSfjwOX03+DCpOqx32oDCQr0=" pdftag="" Order="_x0030_"/>
  <Shape xmlns="" ID="pKydD4Zzax0PBxyIHDhwP5F2Hig=" pdftag="" artifact="_x0031_" validate="no" Order="_x0031_"/>
  <Shape xmlns="" ID="d70alNYmpSnazoF0Yb+K1zuCLyc=" pdftag="" Order="_x0030_"/>
  <Shape xmlns="" ID="h4qgQA9pIuNBKOZPadIEkio9ZOc=" pdftag="" artifact="_x0031_" validate="no" Order="_x0031_"/>
  <Shape xmlns="" ID="qLbthcbQSOsl69IwHX+W5dF6Xfo=" pdftag="" artifact="_x0031_" validate="no" Order="_x0033_"/>
  <Shape xmlns="" ID="nIzrCdvcaCADT3kZCL30kNPTHEo=" pdftag="" Order="_x0030_"/>
  <Shape xmlns="" ID="NrsUxEYqTnFVAIBWNWER/s24ErQ=" pdftag="" Order="_x0032_"/>
  <Shape xmlns="" ID="oHtIJAQVc5PqQ+VX5fam/2g+1q0=" pdftag="" artifact="_x0031_" validate="no" Order="_x0031_"/>
  <Shape xmlns="" ID="hjrVCK2ZmUBuL0R+CAZVmL5wsLg=" pdftag="" Order="_x0034_"/>
  <Shape xmlns="" ID="wbz3/3vDSfNv/kZ5wZQDAZ4asFY=" pdftag="" artifact="_x0031_" validate="no" Order="_x0033_"/>
  <Shape xmlns="" ID="/OHPCmDkQcsfaHnEQDSG9OkmmTw=" pdftag="" Order="_x0036_"/>
  <Shape xmlns="" ID="jpmwqWFByfT+MiVxfKMDbFPalJs=" pdftag="" artifact="_x0031_" validate="no" Order="_x0035_"/>
  <Shape xmlns="" ID="wD/1rV1ag8K9zi/HFyf/lezMHxo=" pdftag="" Order="_x0031_"/>
  <Shape xmlns="" ID="VjnmAPdQ0Ugts79C3hFsBHsMbCM=" pdftag="" Order="_x0031_"/>
  <Shape xmlns="" ID="0UEKqHxzqR8WELoKPIzzOB7dCE4=" pdftag="" artifact="_x0031_" validate="no" Order="_x0032_"/>
  <Shape xmlns="" ID="LTA9FV1HGz8UrUehSfZEtyhAzeE=" pdftag="" artifact="_x0031_" validate="no" Order="_x0031_"/>
  <Shape xmlns="" ID="sbiNVeLwU3X3GWF0kNsaHCj/2aY=" pdftag="" Order="_x0032_"/>
  <Shape xmlns="" ID="ci5qDX0HUSaM+IGdjl7xMsqCoaM=" pdftag="" Order="_x0031_"/>
  <Shape xmlns="" ID="Nnxpvk5MmjC7G3eGp4FkQT31E08=" pdftag="" Order="_x0031_"/>
  <Shape xmlns="" ID="hgkUk7fEXxHUwd3f5OHqxnt52xo=" pdftag="" Order="_x0032_"/>
  <Shape xmlns="" ID="0iDKbbvGZMNueQ+GGLQx7vX1Cgs=" pdftag="" Order="_x0033_"/>
  <Shape xmlns="" ID="Ht09h1pDnvRMojTRnldTmUKmZ9A=" pdftag="" Order="_x0031_"/>
  <Shape xmlns="" ID="ybJbtxeBNdM5LY6OBg3is+NiDCs=" pdftag="" Order="_x0031_"/>
  <Shape xmlns="" ID="uf+0TAQBiggXeU9eqk/BilOsKW0=" pdftag="" artifact="_x0031_" validate="no" Order="_x0031_"/>
  <Shape xmlns="" ID="HVqjOKUbHn+i9yY19d8M928Is/E=" pdftag="" artifact="_x0031_" validate="no" Order="_x0031_"/>
  <Shape xmlns="" ID="apZlFCN2aTHu0IxItIQkJf2WFS0=" pdftag="" artifact="_x0031_" validate="no" Order="_x0031_"/>
  <Shape xmlns="" ID="CYaqwLFBkdq1XZ8ej08J2Zc31+0=" pdftag="" Order="_x0030_"/>
  <Shape xmlns="" ID="if0l2j36/7TH3vCaevDXatoeKRA=" pdftag="" Order="_x0033_"/>
  <Shape xmlns="" ID="oSNo6UhABa4i0C9SDFDM689zets=" formula="no" pdftag="Figure" artifact="_x0030_" inline="no" validate="yes" Order="_x0031_"/>
  <Shape xmlns="" ID="O7Tiwf1ToE4qgsPCtw+aC9zYyv0=" pdftag="" formula="no" artifact="_x0030_" inline="no" validate="yes" Order="_x0032_"/>
  <SubText xmlns="" ID="y0JGOMTS8eRTsThErwAJAjm1PpU=" ActualText=""/>
  <SubText xmlns="" ID="oSNo6UhABa4i0C9SDFDM689zets=" ActualText=""/>
  <SubText xmlns="" ID="O7Tiwf1ToE4qgsPCtw+aC9zYyv0=" ActualText=""/>
  <Shape xmlns="" ID="Ypf9jyM/8d81zH1fYy9QvzJN6RE=" pdftag="H2" isBookmarkSet="no" bookmark="yes" Order="_x0031_"/>
  <Shape xmlns="" ID="INN0DpxrOeGdCF/yGMsnGN/Vdu8=" pdftag="H1" isBookmarkSet="no" bookmark="yes" Order="_x0031_"/>
  <Shape xmlns="" ID="duCDXmHY5KZdomUZyePs98iQvCs=" pdftag="H2" isBookmarkSet="no" bookmark="yes" Order="_x0032_"/>
  <Shape xmlns="" ID="sMjwmlo61SHHlcc49Sr6rdQkQ+E=" pdftag="H2" isBookmarkSet="no" bookmark="yes" Order="_x0031_"/>
  <Shape xmlns="" ID="GaLE9khssLrMXvWeq5l+JKQ73qw=" pdftag="P" isBookmarkSet="no" bookmark="no" Order="_x0032_"/>
  <Shape xmlns="" ID="frm9R6RkGLLdkyEtq/P3Oe4JS3Y=" Order="_x0033_" pdftag="_x005B_Artifact_x005D_" isBookmarkSet="no" bookmark="no"/>
  <Shape xmlns="" ID="h6Sw8ul8XjH7TYZ/etzdCVr1r3c=" pdftag="H2" isBookmarkSet="no" bookmark="yes" Order="_x0031_"/>
  <Shape xmlns="" ID="kvicGpV04cGz2IbWY4HCj+P9WO8=" pdftag="P" isBookmarkSet="no" bookmark="no" Order="_x0032_"/>
  <Shape xmlns="" ID="Mcv23vizkTz0zt6eNyRJa4aKwHM=" Order="_x0033_" pdftag="_x005B_Artifact_x005D_" isBookmarkSet="no" bookmark="no"/>
  <Shape xmlns="" ID="WYj+05rygP2LlzJDjZs92GsA/Mo=" pdftag="H2" isBookmarkSet="no" bookmark="yes" Order="_x0031_"/>
  <Shape xmlns="" ID="ggeKwCytWusicxcnnJ53QhgTYBM=" pdftag="P" isBookmarkSet="no" bookmark="no" Order="_x0032_"/>
  <Shape xmlns="" ID="fXXCptPyNw5B9Gu8iUzE6E2bZyI=" Order="_x0033_" pdftag="_x005B_Artifact_x005D_" isBookmarkSet="no" bookmark="no"/>
  <Shape xmlns="" ID="AbFS07+KpW9kssXLF1ocdoN70Zc=" Order="_x0033_" formula="no" inline="no" isBookmarkSet="no" bookmark="no" validate="no" artifact="_x0031_" pdftag="_x005B_Artifact_x005D_"/>
  <HyperLink xmlns="" ID="Ypf9jyM/8d81zH1fYy9QvzJN6RE=-594818332383.9142_251.1485" plainAltText="Information_x0020_Session:_x0020_508_x0020_Compliance_x0020_Overview" language=""/>
  <HyperLink xmlns="" ID="Ypf9jyM/8d81zH1fYy9QvzJN6RE=-868314608415.4142_322.6585" plainAltText="Job_x0020_Aid_x0020__x0023_1:_x0020_508_x0020_Compliance_x0020_in_x0020_Microsoft_x0020_Word_x0020__x0028_Intro_x0029_" language=""/>
  <HyperLink xmlns="" ID="Ypf9jyM/8d81zH1fYy9QvzJN6RE=-1613605486415.4142_338.0685" plainAltText="Job_x0020_Aid_x0020__x0023_2:_x0020_How_x0020_to_x0020_Make_x0020_Compliant_x0020_Tables" language=""/>
  <HyperLink xmlns="" ID="Ypf9jyM/8d81zH1fYy9QvzJN6RE=-636218306415.4142_353.4785" plainAltText="Job_x0020_Aid_x0020__x0023_3:_x0020_508_x0020_Compliance_x0020_in_x0020_PowerPoint" language=""/>
  <HyperLink xmlns="" ID="Ypf9jyM/8d81zH1fYy9QvzJN6RE=611510716429.2893_403.2885" plainAltText="mcolella_x0040_mahernet.com" language=""/>
  <HyperLink xmlns="" ID="Ypf9jyM/8d81zH1fYy9QvzJN6RE=801029938681.2893_403.2885" plainAltText="crobbins_x0040_mahernet.com" language=""/>
  <HyperLink xmlns="" ID="Ypf9jyM/8d81zH1fYy9QvzJN6RE=-252300033633.8342_472.8885" plainAltText="pkosowsky_x0040_mahernet.com" language=""/>
  <Shape xmlns="" ID="vxwPc6KvF0FmIt3xwUvwBO0aN5c=" pdftag="H2" isBookmarkSet="no" bookmark="yes" Order="_x0031_"/>
  <Shape xmlns="" ID="UosMIZpWajsF4XiZtgX1XMWgRF0=" pdftag="P" isBookmarkSet="no" bookmark="no" Order="_x0033_"/>
  <Shape xmlns="" ID="j0PeGyM9xB1Uc0aHrDqckRkMOtM=" Order="_x0036_" pdftag="_x005B_Artifact_x005D_" isBookmarkSet="no" bookmark="no"/>
  <Shape xmlns="" ID="xtQMw6N4zzwsv5V3W+Bm+INXTpU=" artifact="_x0031_" formula="no" inline="no" pdftag="Figure" isBookmarkSet="no" bookmark="no" validate="no" Order="_x0032_"/>
  <Shape xmlns="" ID="7OOrthLMXQE03HJOgQMvTXWEx6s=" pdftag="P" isBookmarkSet="no" bookmark="no" Order="_x0035_"/>
  <Shape xmlns="" ID="eoSvls8Lu+K8h1iWaCiqJls2Do0=" artifact="_x0031_" formula="no" inline="no" pdftag="Figure" isBookmarkSet="no" bookmark="no" validate="no" Order="_x0034_"/>
  <Shape xmlns="" ID="qGmL/XIUPR6PMN8YKmpaiPaTw8k=" pdftag="H2" isBookmarkSet="no" bookmark="yes" Order="_x0031_"/>
  <Shape xmlns="" ID="/NCOEh4MNY+n6rgbDzhuK+2x2J0=" pdftag="P" isBookmarkSet="no" bookmark="no" Order="_x0033_"/>
  <Shape xmlns="" ID="AHyU+3VTPJdfd4DbwPk5FfJJhaQ=" Order="_x0038_" pdftag="_x005B_Artifact_x005D_" isBookmarkSet="no" bookmark="no"/>
  <Shape xmlns="" ID="ARddzLctE+nEy+vcQuskMeFzpCM=" artifact="_x0031_" formula="no" inline="no" pdftag="Figure" isBookmarkSet="no" bookmark="no" validate="no" Order="_x0032_"/>
  <Shape xmlns="" ID="XJTmJJeiHB40Dq8al+bG6LsW61k=" pdftag="P" isBookmarkSet="no" bookmark="no" Order="_x0035_"/>
  <Shape xmlns="" ID="mA+V9SAdSJYcPdy/Q5HFfM5BdOQ=" artifact="_x0031_" formula="no" inline="no" pdftag="Figure" isBookmarkSet="no" bookmark="no" validate="no" Order="_x0034_"/>
  <Shape xmlns="" ID="hBL6zaqUUEe7OkprCMj9BGbSRIM=" pdftag="P" isBookmarkSet="no" bookmark="no" Order="_x0037_"/>
  <Shape xmlns="" ID="fCxUO974+KSYh7P+Cp4zPdIPT2A=" artifact="_x0031_" formula="no" inline="no" pdftag="Figure" isBookmarkSet="no" bookmark="no" validate="no" Order="_x0036_"/>
  <Shape xmlns="" ID="B9KeFNYrsXzHZzHe0ROwbhuvnxk=" pdftag="H2" isBookmarkSet="no" bookmark="yes" Order="_x0031_"/>
  <Shape xmlns="" ID="N000e4gSxaHrWPUWxKJdXUqs3ls=" pdftag="P" isBookmarkSet="no" bookmark="no" Order="_x0032_"/>
  <Shape xmlns="" ID="F6FCRfh36YX7ZqvsWR8199/7gwg=" Order="_x0033_" pdftag="_x005B_Artifact_x005D_" isBookmarkSet="no" bookmark="no"/>
  <Shape xmlns="" ID="ZxBhgxN9PF6iV4cOcGTDJY5f7XA=" pdftag="H2" isBookmarkSet="no" bookmark="yes" Order="_x0031_"/>
  <Shape xmlns="" ID="MEI9xWGYnVqvu3WCj43YA9tl5E0=" pdftag="P" isBookmarkSet="no" bookmark="no" Order="_x0032_"/>
  <Shape xmlns="" ID="DskAhs12hWRmS4gPeEFyDd5zd9A=" Order="_x0033_" pdftag="_x005B_Artifact_x005D_" isBookmarkSet="no" bookmark="no"/>
  <Shape xmlns="" ID="gCdGDU5PmjJjv8ye72UksYFCby0=" pdftag="P" isBookmarkSet="no" bookmark="no" Order="_x0031_"/>
  <Shape xmlns="" ID="RYQ0HBVo11QTz0eah56K7tO1bAo=" Order="_x0033_" pdftag="_x005B_Artifact_x005D_" isBookmarkSet="no" bookmark="no"/>
  <Shape xmlns="" ID="DpZRdrasWjfNFrKDNUsUqzS6cuo=" pdftag="P" isBookmarkSet="no" bookmark="no" Order="_x0032_"/>
  <Shape xmlns="" ID="dwPyGRoEEjK39UnhwnXYRx0g+vk=" pdftag="H2" isBookmarkSet="no" bookmark="yes" Order="_x0031_"/>
  <Shape xmlns="" ID="Iiht/abjPLTj0LB/QioY2ZGopVw=" Order="_x0032_" pdftag="_x005B_Artifact_x005D_" isBookmarkSet="no" bookmark="no"/>
  <Shape xmlns="" ID="fn79TT0DsIWG+ndfz2wc/CZ9LaA=" pdftag="H2" isBookmarkSet="no" bookmark="yes" Order="_x0031_"/>
  <Shape xmlns="" ID="u0DyhgWp4fOVZ1aJ7G2Bj0F5IPY=" pdftag="P" isBookmarkSet="no" bookmark="no" Order="_x0032_"/>
  <Shape xmlns="" ID="Nw/8+JDvlBIVQSFPYZWXBMqyeew=" pdftag="P" isBookmarkSet="no" bookmark="no" Order="_x0033_"/>
  <Shape xmlns="" ID="bhUdn1NuOh1QIXDTzU1lcy5uWzE=" Order="_x0034_" pdftag="_x005B_Artifact_x005D_" isBookmarkSet="no" bookmark="no"/>
  <Shape xmlns="" ID="EjE2L5TaciydmrulQFSMd52xIYQ=" pdftag="H2" isBookmarkSet="no" bookmark="yes" Order="_x0031_"/>
  <Shape xmlns="" ID="32eNe5yIzMQ7z6OmIElBlWXRWKI=" pdftag="P" isBookmarkSet="no" bookmark="no" Order="_x0032_"/>
  <Shape xmlns="" ID="SYnKt/020fZeU6daZbr8oxLkbPo=" Order="_x0033_" pdftag="_x005B_Artifact_x005D_" isBookmarkSet="no" bookmark="no"/>
  <Shape xmlns="" ID="OAHZQ4QrNAzMHz394JORnl3t6MA=" pdftag="H2" isBookmarkSet="no" bookmark="yes" Order="_x0031_"/>
  <Shape xmlns="" ID="ei7OYDTOvnqTPrQPTl+csWNUNCY=" Order="_x0032_" pdftag="_x005B_Artifact_x005D_" isBookmarkSet="no" bookmark="no"/>
  <Shape xmlns="" ID="ie9uR08t3aGH+MiEectFu3dIJ5w=" pdftag="H2" isBookmarkSet="no" bookmark="yes" Order="_x0031_"/>
  <Shape xmlns="" ID="Q5yQF2lowgeQCuddoPi9EO4vloQ=" pdftag="P" isBookmarkSet="no" bookmark="no" Order="_x0032_"/>
  <Shape xmlns="" ID="CuyGwl2h2woLlRW/44JT/pIw78I=" pdftag="P" isBookmarkSet="no" bookmark="no" Order="_x0033_"/>
  <Shape xmlns="" ID="sFnLxI24hlJJ8J+UtVL2Cp2tfxE=" Order="_x0034_" pdftag="_x005B_Artifact_x005D_" isBookmarkSet="no" bookmark="no"/>
  <Shape xmlns="" ID="KiFb0T0bf/xZh7T14Rx3NMYC2Sg=" pdftag="H2" isBookmarkSet="no" bookmark="yes" Order="_x0031_"/>
  <Shape xmlns="" ID="hwCIkRUvTiCEwq4jk5zP6M4MWnw=" pdftag="P" isBookmarkSet="no" bookmark="no" Order="_x0032_"/>
  <Shape xmlns="" ID="QSYLPjdPi51Jcsy//JTnjXz1t6Y=" pdftag="P" isBookmarkSet="no" bookmark="no" Order="_x0033_"/>
  <Shape xmlns="" ID="7d72cgIEecdK9q2ZiE9oGOTYlOs=" pdftag="P" isBookmarkSet="no" bookmark="no" Order="_x0034_"/>
  <Shape xmlns="" ID="nzHKsiQigGlZmOFPXYU0vyELJtk=" pdftag="P" isBookmarkSet="no" bookmark="no" Order="_x0035_"/>
  <Shape xmlns="" ID="T+wAZDr2tDrcy2HCdwqh6EcZqEw=" Order="_x0036_" pdftag="_x005B_Artifact_x005D_" isBookmarkSet="no" bookmark="no"/>
  <Shape xmlns="" ID="qDsgCEHpIjf950FBsquZ+hEQRes=" pdftag="H2" isBookmarkSet="no" bookmark="yes" Order="_x0031_"/>
  <Shape xmlns="" ID="w0TF/bldNTNRLVYRdQ4nChUvcj0=" Order="_x0032_" pdftag="_x005B_Artifact_x005D_" isBookmarkSet="no" bookmark="no"/>
  <Shape xmlns="" ID="TPjlRkIit9jUCp2AfbAtHYyRWMI=" Order="_x0031_" pdftag="_x005B_Artifact_x005D_" isBookmarkSet="no" bookmark="no"/>
  <Shape xmlns="" ID="B1pNmAbYg+tzTBprIqN/y2bOkAE=" pdftag="H2" isBookmarkSet="no" bookmark="yes" Order="_x0031_"/>
  <Shape xmlns="" ID="e4xA7QuAjbwyKEqq0g0v9x4yQJU=" pdftag="P" isBookmarkSet="no" bookmark="no" Order="_x0033_"/>
  <Shape xmlns="" ID="Ga7eoXMGdpVXEwG/Bp8nUhoQZVc=" pdftag="P" isBookmarkSet="no" bookmark="no" Order="_x0032_"/>
  <Shape xmlns="" ID="1OypsMwT+8VYMcb+tUL/pyb3pcA=" Order="_x0034_" pdftag="_x005B_Artifact_x005D_" isBookmarkSet="no" bookmark="no"/>
  <Shape xmlns="" ID="M2jyqvz6EL/U10FdZJUEE4+2Sc0=" pdftag="H2" isBookmarkSet="no" bookmark="yes" Order="_x0031_"/>
  <Shape xmlns="" ID="qYtTXL1qUYCNPRNOKu8biEEFDRo=" artifact="_x0031_" formula="no" inline="no" pdftag="Figure" isBookmarkSet="no" bookmark="no" validate="no" Order="_x0033_"/>
  <Shape xmlns="" ID="/D9JI+1RQef0fxR24xpMOa+LtOI=" pdftag="P" isBookmarkSet="no" bookmark="no" Order="_x0032_"/>
  <Shape xmlns="" ID="VDZ3JayS9iO+k42D8oLbelcjxoM=" Order="_x0034_" pdftag="_x005B_Artifact_x005D_" isBookmarkSet="no" bookmark="no"/>
  <Shape xmlns="" ID="JW9o+LTb2Mlc4yPPSXdCY7MnBBA=" pdftag="H2" isBookmarkSet="no" bookmark="yes" Order="_x0031_"/>
  <Shape xmlns="" ID="LJkTBlenHg5CTt5UagS8dwEqyfk=" Order="_x0034_" pdftag="_x005B_Artifact_x005D_" isBookmarkSet="no" bookmark="no"/>
  <Shape xmlns="" ID="FhI4OXrmkYWICjxrMUy78ZRptEY=" formula="no" inline="no" isBookmarkSet="no" bookmark="no" pdftag="Figure" artifact="_x0030_" validate="yes" Order="_x0032_"/>
  <Shape xmlns="" ID="ByoS0eD6PV9gMsZp2UD1IQaKU5U=" formula="no" inline="no" pdftag="Figure" isBookmarkSet="no" bookmark="no" artifact="_x0030_" validate="yes" Order="_x0033_"/>
  <SubText xmlns="" ID="AbFS07+KpW9kssXLF1ocdoN70Zc=" ActualText=""/>
  <SubText xmlns="" ID="FhI4OXrmkYWICjxrMUy78ZRptEY=" ActualText=""/>
  <SubText xmlns="" ID="ByoS0eD6PV9gMsZp2UD1IQaKU5U=" ActualText=""/>
  <Shape xmlns="" ID="j18c5aoqRcG4SwbhE1sGLRe1c7A=" Order="_x0034_" pdftag="_x005B_Artifact_x005D_" isBookmarkSet="no" bookmark="no"/>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inline="no" pdftag="Figure" isBookmarkSet="no" validate="no" artifact="_x0030_" Order="_x0032_" Lang="" bookmark="no"/>
  <HyperLink xmlns="" ID="2TJI1IN5Q++LemxgwQmn5nBHEbg=737177384445.194_147.0158" plainAltText="SMART_x0020_Training_x0020_"/>
  <HyperLink xmlns="" ID="2TJI1IN5Q++LemxgwQmn5nBHEbg=363306643374.154_211.0158" plainAltText="Core_x0020_Monitoring_x0020_Guide"/>
  <HyperLink xmlns="" ID="2TJI1IN5Q++LemxgwQmn5nBHEbg=-410019780329.004_275.0158" plainAltText="Technical_x0020_Assistance_x0020_Guide"/>
  <HyperLink xmlns="" ID="2TJI1IN5Q++LemxgwQmn5nBHEbg=413956042372.204_339.0158" plainAltText="ETA_x0020_Grantee_x0020_Handbook"/>
  <HyperLink xmlns="" ID="2TJI1IN5Q++LemxgwQmn5nBHEbg=-175829293353.114_403.0158" plainAltText="WorkforceGPS_x0020_Resources"/>
  <HyperLink xmlns="" ID="mgk7WrJJM3MOXUcc5hHYr9qrtu8=1367718844106.9_143.617" plainAltText="_x0032__x0020_CFR_x0020_200.317-200.326" language="" Lang=""/>
  <HyperLink xmlns="" ID="mgk7WrJJM3MOXUcc5hHYr9qrtu8=1628321393106.9_216.097" plainAltText="WIOA_x0020_Sec._x0020_121_x0028_d_x0029__x0020_and_x0020_183_x0020__x0028_a_x0029__x0028_3_x0029_" Lang=""/>
  <HyperLink xmlns="" ID="mgk7WrJJM3MOXUcc5hHYr9qrtu8=1234765584111.9_249.817" plainAltText="_x0032_0_x0020_CFR_x0020_683.200_x0028_c_x0029__x0028_4_x0029_" Lang=""/>
  <HyperLink xmlns="" ID="mgk7WrJJM3MOXUcc5hHYr9qrtu8=-517858318340.65_249.817" plainAltText="_x0032_0_x0020_CFR_x0020_678.600-635" Lang=""/>
  <HyperLink xmlns="" ID="mgk7WrJJM3MOXUcc5hHYr9qrtu8=-460269160106.9_322.297" plainAltText="TEGL_x0020_No._x0020_15-16" Lang=""/>
  <HyperLink xmlns="" ID="mgk7WrJJM3MOXUcc5hHYr9qrtu8=-759599381106.9_406.777" plainAltText="Uniform_x0020_Guidance_x0020_FAQs" Lang=""/>
  <HyperLink xmlns="" ID="mgk7WrJJM3MOXUcc5hHYr9qrtu8=837888013106.9_440.497" plainAltText="WIOA_x0020_One-Stop_x0020_Operator_x0020_Competition_x0020_FAQs" Lang=""/>
  <HyperLink xmlns="" ID="B/xl6ihWzVsVzbgESDFmUjG7jrY=586176321317.855_158.6724" plainAltText="_x0032__x0020_CFR_x0020_200.303" Lang=""/>
  <HyperLink xmlns="" ID="B/xl6ihWzVsVzbgESDFmUjG7jrY=-739505913375.75_249.0724" plainAltText="_x0032__x0020_CFR_x0020_200.331_x0028_b_x0029_" Lang=""/>
  <HyperLink xmlns="" ID="B/xl6ihWzVsVzbgESDFmUjG7jrY=-1708878103464.875_434.6124" plainAltText="_x0032__x0020_CFR_x0020_200.320_x0028_d_x0029__x0028_3_x0029_" Lang=""/>
  <HyperLink xmlns="" ID="+YOfF72h6VJJMxqgf3G04/u8GWs=-1449017845500.31_147.3924" plainAltText="_x0032_0_x0020_CFR_x0020_678.605_x0028_b_x0029__x0020_"/>
  <HyperLink xmlns="" ID="+YOfF72h6VJJMxqgf3G04/u8GWs=277739373764.56_147.3924" plainAltText="_x0032__x0020_CFR_x0020_" language=""/>
  <HyperLink xmlns="" ID="+YOfF72h6VJJMxqgf3G04/u8GWs=-6281994275_179.3124" plainAltText="_x0032_00.317"/>
  <HyperLink xmlns="" ID="+YOfF72h6VJJMxqgf3G04/u8GWs=1408557263378.435_256.8324" plainAltText="_x0032__x0020_CFR_x0020_200.318-326_x0020_" Lang=""/>
  <HyperLink xmlns="" ID="FTjaDyQ3LcRQtiupgOKaPMxMmPw=-1799934394340.965_145.7124" plainAltText="_x0032__x0020_CFR_x0020_200.400_x0028_g_x0029_" Lang=""/>
  <HyperLink xmlns="" ID="FTjaDyQ3LcRQtiupgOKaPMxMmPw=1034305892106.29_278.6724" plainAltText="_x0032_0_x0020_CFR_x0020_683.295" Lang=""/>
  <HyperLink xmlns="" ID="FTjaDyQ3LcRQtiupgOKaPMxMmPw=201742145630.825_381.3924" plainAltText="_x0032__x0020_CFR_x0020_200.323_x0020_"/>
  <HyperLink xmlns="" ID="jxDCZxNvVwCGzvN47hsbRdxm4kU=-844449906867.575_148.1424" plainAltText="_x0032__x0020_"/>
  <HyperLink xmlns="" ID="jxDCZxNvVwCGzvN47hsbRdxm4kU=-46700681575_180.0624" plainAltText="CFR_x0020_part_x0020_200"/>
  <HyperLink xmlns="" ID="jxDCZxNvVwCGzvN47hsbRdxm4kU=769958500478.475_180.0624" plainAltText="_x0032__x0020_CFR_x0020_part_x0020_2900"/>
  <HyperLink xmlns="" ID="jxDCZxNvVwCGzvN47hsbRdxm4kU=162710541103.125_223.9824" plainAltText="_x0032_0_x0020_CFR_x0020_683.295_x0028_a_x0029__x0028_2_x0029_" Lang=""/>
  <HyperLink xmlns="" ID="jxDCZxNvVwCGzvN47hsbRdxm4kU=203839297297.81_267.9024" plainAltText="_x0032__x0020_CFR_x0020_200.323"/>
  <HyperLink xmlns="" ID="c6V456sRHuoF8pUfpfsydLR5GUU=-844449906885.985_267.1524" plainAltText="_x0032__x0020_"/>
  <HyperLink xmlns="" ID="c6V456sRHuoF8pUfpfsydLR5GUU=-32759884188.5_317.0724" plainAltText="CFR_x0020_200.318-326"/>
  <HyperLink xmlns="" ID="GErzPjL8O2IdNy4nmtYxBBYE6Ok=25851026288.5_279.1524" plainAltText="_x0032_CFR_x0020_200.318-326" Lang=""/>
  <HyperLink xmlns="" ID="1Sjqai96LiPb41MC5WTKtx9YB1k=-1007286016358.3651_168.2724" plainAltText="_x0032__x0020_CFR_x0020_200.318_x0028_b_x0029_" Lang=""/>
  <HyperLink xmlns="" ID="1Sjqai96LiPb41MC5WTKtx9YB1k=1380240795162.285_267.8724" plainAltText="_x0032__x0020_CFR_x0020_200.318_x0028_c_x0029__x0028_1-2_x0029_" Lang=""/>
  <HyperLink xmlns="" ID="1Sjqai96LiPb41MC5WTKtx9YB1k=-200716962332.56_332.6724" plainAltText="_x0032__x0020_CFR_x0020_200.318_x0028_d_x0029_" Lang=""/>
  <HyperLink xmlns="" ID="1Sjqai96LiPb41MC5WTKtx9YB1k=-1766800903674.93_359.0724" plainAltText="_x0032__x0020_CFR_x0020_200.318_x0028_e_x0029_" Lang=""/>
  <HyperLink xmlns="" ID="7wdm36sULTDWZvPaK+YfusW8GgU=203839299160_439.4724" plainAltText="_x0032__x0020_CFR_x0020_200.321" Lang=""/>
  <HyperLink xmlns="" ID="ovoNA8Usg7F97De7EMMlO3LfFzc=-1642528077208.83_178.0724" plainAltText="WIOA_x0020_secs._x0020_107_x0028_e_x0029__x0020_and_x0020_101_x0028_g_x0029_" Lang=""/>
  <HyperLink xmlns="" ID="ovoNA8Usg7F97De7EMMlO3LfFzc=-1813855070642.79_330.8724" plainAltText="_x0032__x0020_CFR_x0020_200.318_x0028_h_x0029_" Lang=""/>
  <HyperLink xmlns="" ID="ovoNA8Usg7F97De7EMMlO3LfFzc=1358744540652.395_388.6724" plainAltText="_x0032__x0020_CFR_x0020_200.213" Lang=""/>
  <HyperLink xmlns="" ID="zHmMgR1gI5cTVcyieHpjYGfxTkI=915028285356.67_182.6724" plainAltText="_x0032__x0020_CFR_x0020_200.318_x0028_i_x0029_" Lang=""/>
  <HyperLink xmlns="" ID="zHmMgR1gI5cTVcyieHpjYGfxTkI=942257854730.46_245.2724" plainAltText="_x0032_0_x0020_CFR_x0020_" language=""/>
  <HyperLink xmlns="" ID="zHmMgR1gI5cTVcyieHpjYGfxTkI=-182002480775_284.8724" plainAltText="_x0036_78.605_x0028_d_x0029_"/>
  <HyperLink xmlns="" ID="FKPCl2MAL2USxj4K4xeqeUZoOe0=-149411777153.87504_115.4724" plainAltText="_x0032_0_x0020_CFR_x0020_683.200_x0028_c_x0029__x0028_5_x0029_" Lang=""/>
  <HyperLink xmlns="" ID="FKPCl2MAL2USxj4K4xeqeUZoOe0=-1372235972440.34_152.6724" plainAltText="_x0032__x0020_CFR_x0020_200.318_x0020_" Lang=""/>
  <HyperLink xmlns="" ID="anh/ER6huKffuy9rwvm5UqJ5vj8=178882885948_116.4324" plainAltText="_x0032_0_x0020_CFR_x0020_683.200_x0020__x0028_c_x0029__x0028_5_x0029_" Lang=""/>
  <HyperLink xmlns="" ID="anh/ER6huKffuy9rwvm5UqJ5vj8=1762029068572.385_286.5924" plainAltText="_x0032__x0020_CFR_x0020_200.112" Lang=""/>
  <HyperLink xmlns="" ID="tZ2DKGFAU/AJdRG0kNIkiUtCl3Y=-1370138820374.75_212.1124" plainAltText="_x0032__x0020_CFR_x0020_200.318" Lang=""/>
  <HyperLink xmlns="" ID="OKFMDzWJ/DrSq1mJI41G8X+MHqU=-420850424457.98_115.4724" plainAltText="_x0032__x0020_CFR_x0020_200.318_x0028_c_x0029__x0028_2_x0029_" Lang=""/>
  <HyperLink xmlns="" ID="pywKIgwovjRcHe1pW9mFLUqdIuc=-1370138821300.695_170.1924" plainAltText="_x0032__x0020_CFR_x0020_200.319" Lang=""/>
  <HyperLink xmlns="" ID="jpDMJ9Kk5EbkMP1ZIlXYtp+UoD8=20383930048_115.4724" plainAltText="_x0032__x0020_CFR_x0020_200.320" Lang=""/>
  <HyperLink xmlns="" ID="jpDMJ9Kk5EbkMP1ZIlXYtp+UoD8=-32143734690.79_347.0724" plainAltText="FAR" language="" Lang=""/>
  <HyperLink xmlns="" ID="jpDMJ9Kk5EbkMP1ZIlXYtp+UoD8=181532347752.73_347.0724" plainAltText="_x0034_8_x0020_CFR_x0020_Subpart_x0020_2.1_x0020_" Lang=""/>
  <HyperLink xmlns="" ID="jpDMJ9Kk5EbkMP1ZIlXYtp+UoD8=-18143121483.12504_381.8724" plainAltText="_x0034_1_x0020_U.S.C_x0020_1908" Lang=""/>
  <HyperLink xmlns="" ID="jpDMJ9Kk5EbkMP1ZIlXYtp+UoD8=1110615690167.74_439.4724" plainAltText="ETA_x0020_memo" Lang=""/>
  <HyperLink xmlns="" ID="Arz5JJQ5ho6oy/41YNU4XC+V0p8=277739373730.075_197.3124" plainAltText="_x0032__x0020_CFR_x0020_" language=""/>
  <HyperLink xmlns="" ID="Arz5JJQ5ho6oy/41YNU4XC+V0p8=-20630145275_229.2324" plainAltText="_x0032_00.320_x0028_f_x0029_"/>
  <HyperLink xmlns="" ID="A3lA/wL8YUhvtXzVtN6WFfnRdTs=-1813855070600.61_201.8724" plainAltText="_x0032__x0020_CFR_x0020_200.318_x0028_h_x0029_" Lang=""/>
  <HyperLink xmlns="" ID="A3lA/wL8YUhvtXzVtN6WFfnRdTs=1358744540625.2451_415.4724" plainAltText="_x0032__x0020_CFR_x0020_200.213" Lang=""/>
  <HyperLink xmlns="" ID="yG1x1g4x9IP2MS0gHx60j84skss=660377669290.27_306.5124" plainAltText="_x0032__x0020_CFR_x0020_part_x0020_200" Lang=""/>
  <HyperLink xmlns="" ID="yG1x1g4x9IP2MS0gHx60j84skss=-1702583708462.445_333.8724" plainAltText="_x0032__x0020_CFR_x0020_part_x0020_2900_x0020_" Lang=""/>
  <HyperLink xmlns="" ID="eFr1+qokCsFLGLpAi9HsoE7tYXw=1406460468713.07_142.8324" plainAltText="_x0032__x0020_CFR_x0020_200.317-326" Lang=""/>
  <HyperLink xmlns="" ID="eFr1+qokCsFLGLpAi9HsoE7tYXw=920436045347.875_203.5524" plainAltText="_x0032__x0020_CFR_x0020_2900.2" Lang=""/>
  <HyperLink xmlns="" ID="ww5vrPKCwwHFygl/AZU9dm8ixjs=36330664364.19992_114.4572" plainAltText="Core_x0020_Monitoring_x0020_Guide" Lang=""/>
  <HyperLink xmlns="" ID="ww5vrPKCwwHFygl/AZU9dm8ixjs=27714819164.19992_181.9772" plainAltText="Grant_x0020__x0026__x0020_Financial_x0020_Management_x0020_Technical_x0020_" Lang=""/>
  <HyperLink xmlns="" ID="ww5vrPKCwwHFygl/AZU9dm8ixjs=135620575864.19992_223.7372" plainAltText="Assistance_x0020_Guide_x0020_"/>
  <HyperLink xmlns="" ID="ww5vrPKCwwHFygl/AZU9dm8ixjs=154493210564.19992_291.2572" plainAltText="TEGL_x0020_15-16:_x0020_Competitive_x0020_Selection_x0020_of_x0020_One-" Lang=""/>
  <HyperLink xmlns="" ID="ww5vrPKCwwHFygl/AZU9dm8ixjs=69222165064.19992_333.0172" plainAltText="Stop_x0020_Operators"/>
  <HyperLink xmlns="" ID="ww5vrPKCwwHFygl/AZU9dm8ixjs=-247763409357.405_356.7772" plainAltText="_x0032__x0020_CFR_x0020_Part_x0020_" Lang=""/>
  <HyperLink xmlns="" ID="ww5vrPKCwwHFygl/AZU9dm8ixjs=1640631264.19992_398.5372" plainAltText="_x0032_900" language=""/>
  <HyperLink xmlns="" ID="QdrI1Z0HxdlZKg+QfibQ2g1H+10=1883269349603.4051_185.7372" plainAltText="_x0032__x0020_CFR_x0020_Part_x0020_200" language="" Lang=""/>
  <HyperLink xmlns="" ID="QdrI1Z0HxdlZKg+QfibQ2g1H+10=-517858318639.0551_373.1572" plainAltText="_x0032_0_x0020_CFR_x0020_678.600-635" Lang=""/>
  <HyperLink xmlns="" ID="QdrI1Z0HxdlZKg+QfibQ2g1H+10=-507862824819.5151_396.9172" plainAltText="_x0032_0_x0020_" Lang=""/>
  <HyperLink xmlns="" ID="QdrI1Z0HxdlZKg+QfibQ2g1H+10=654045964532.1501_438.6772" plainAltText="CFR_x0020_683.200"/>
  <HyperLink xmlns="" ID="beV84QepCI39Y5GveFHHAMFXGw8=-383150670173.305_161.9772" plainAltText="Service_x0020_Locator" Lang=""/>
  <HyperLink xmlns="" ID="beV84QepCI39Y5GveFHHAMFXGw8=-11371072696.09992_228.1172" plainAltText="DOLETA.gov_x002F_Grants" Lang=""/>
  <HyperLink xmlns="" ID="oEK+o2J2TkOBqXxoxChZ1sVNotY=-1242461217693.6401_138.2172" plainAltText="Grants_x0020_Application_x0020_and_x0020_" Lang=""/>
  <HyperLink xmlns="" ID="oEK+o2J2TkOBqXxoxChZ1sVNotY=1465423831564.1001_162.5972" plainAltText="Management_x0020_Community_x0020_of_x0020_Practice"/>
  <HyperLink xmlns="" ID="oEK+o2J2TkOBqXxoxChZ1sVNotY=-538624618564.1001_348.0572" plainAltText="WorkforceGPS" language="" Lang=""/>
  <Shape xmlns="" ID="RU9ojsXnLHuZHuVgDHYL4ozIfxA=" Order="_x0033_" pdftag="_x005B_Artifact_x005D_" isBookmarkSet="no" bookmark="no"/>
  <Shape xmlns="" ID="IvmGoyQcpETC/kxsHPwhmmYUNv0=" pdftag="H2" isBookmarkSet="no" bookmark="yes" Order="_x0031_"/>
  <Shape xmlns="" ID="2TJI1IN5Q++LemxgwQmn5nBHEbg=" pdftag="" Order="_x0033_"/>
  <Shape xmlns="" ID="DS3ccZm19l4xqgR/4SxqcvNmYF4=" pdftag="Figure" Order="_x0032_" artifact="_x0030_" validate="yes"/>
  <Shape xmlns="" ID="/Uh/qt+jJcVHqfBbEImfWRdmtts=" Order="_x0033_" pdftag="_x005B_Artifact_x005D_" isBookmarkSet="no" bookmark="no"/>
  <Shape xmlns="" ID="FlaLxzPjUAD3ks4l9qIWMPiHOtg=" pdftag="H2" isBookmarkSet="no" bookmark="yes" Order="_x0031_"/>
  <Shape xmlns="" ID="SyUvHq6EoPDzekw7qWhD//1jzHs=" pdftag="P" isBookmarkSet="no" Order="_x0032_" bookmark="no"/>
  <Shape xmlns="" ID="hqNwemuWX1S9Nf/aN9DcQBOVZHA=" Order="_x0033_" pdftag="_x005B_Artifact_x005D_" isBookmarkSet="no" bookmark="no"/>
  <Shape xmlns="" ID="CZV6lBaFoQufoLkrKOHhenJkx50=" pdftag="H2" isBookmarkSet="no" bookmark="yes" Order="_x0031_"/>
  <Shape xmlns="" ID="mgk7WrJJM3MOXUcc5hHYr9qrtu8=" pdftag="P" isBookmarkSet="no" Order="_x0033_" bookmark="no"/>
  <Shape xmlns="" ID="g1F7Zgh3gTDcUSmbn2O0nZLBIM0=" artifact="_x0030_" pdftag="Figure" isBookmarkSet="no" validate="no" Order="_x0032_" formula="no" Lang="" bookmark="no"/>
  <Shape xmlns="" ID="3dl23tevJhlkBLu0VijsTn+igoA=" Order="_x0034_" pdftag="_x005B_Artifact_x005D_" isBookmarkSet="no" bookmark="no"/>
  <Shape xmlns="" ID="9sjzz6C0rha6t5asH0GGUNdl3Mc=" pdftag="H2" isBookmarkSet="no" bookmark="yes" Order="_x0031_"/>
  <Shape xmlns="" ID="1YgNZtkDsLjg6XD8vy+/mKcvHLQ=" pdftag="P" isBookmarkSet="no" Order="_x0032_" bookmark="no"/>
  <Shape xmlns="" ID="WTYaJGE7GPLIxt+SwdvDaiLq3TM=" Order="_x0033_" pdftag="_x005B_Artifact_x005D_" isBookmarkSet="no" bookmark="no"/>
  <Shape xmlns="" ID="hGyxI2iELS7a4RkN8P0dpIU6Fdc=" pdftag="H2" isBookmarkSet="no" bookmark="yes" Order="_x0031_"/>
  <Shape xmlns="" ID="221jgffG9vD4OAYseB/5SabdG7g=" pdftag="P" isBookmarkSet="no" Order="_x0032_" bookmark="no"/>
  <Shape xmlns="" ID="screC5ccrNvzIvzdoYVgtPUrh9s=" pdftag="P" isBookmarkSet="no" Order="_x0032_" bookmark="no"/>
  <Shape xmlns="" ID="F9yz2SC+nWcJk3TkF3JRdloAvWw=" Order="_x0033_" pdftag="_x005B_Artifact_x005D_" isBookmarkSet="no" bookmark="no"/>
  <Shape xmlns="" ID="1akwtSibeO4BNZzxx5e+2oXvrD8=" pdftag="P" isBookmarkSet="no" Order="_x0032_" bookmark="no"/>
  <Shape xmlns="" ID="4qys/cTpb1FO3rF6vsxImA//4Vo=" Order="_x0033_" pdftag="_x005B_Artifact_x005D_" isBookmarkSet="no" bookmark="no"/>
  <Shape xmlns="" ID="Eyfa2BAnRx/A8KkIdpCNC5KfIk0=" pdftag="H2" isBookmarkSet="no" bookmark="yes" Order="_x0031_"/>
  <Shape xmlns="" ID="U6xttA2DBVMEqChkDbCK80gisdc=" pdftag="P" isBookmarkSet="no" Order="_x0032_" bookmark="no"/>
  <Shape xmlns="" ID="IxbswA61EokyE91KBodniTK3K3s=" pdftag="P" isBookmarkSet="no" Order="_x0034_" bookmark="no"/>
  <Shape xmlns="" ID="uMVQ+ZPVzrJCQEqLCxc/3wWGJec=" pdftag="P" isBookmarkSet="no" Order="_x0033_" bookmark="no"/>
  <Shape xmlns="" ID="zt9kuvD/oi+U5RITvWtpv6iButQ=" pdftag="P" isBookmarkSet="no" Order="_x0035_" bookmark="no"/>
  <Shape xmlns="" ID="29c8wU+cOIvwB0kbe3jRD56l0F8=" Order="_x0036_" pdftag="_x005B_Artifact_x005D_" isBookmarkSet="no" bookmark="no"/>
  <Shape xmlns="" ID="B/xl6ihWzVsVzbgESDFmUjG7jrY=" pdftag="P" isBookmarkSet="no" Order="_x0032_" bookmark="no"/>
  <Shape xmlns="" ID="QSZvxFDLBRK6gFrPYMUlaWoeiPA=" pdftag="P" isBookmarkSet="no" Order="_x0033_" bookmark="no"/>
  <Shape xmlns="" ID="sJLoVoH6rwPJJ9q5u2eJ1w5Rxm8=" pdftag="H2" isBookmarkSet="no" bookmark="yes" Order="_x0031_"/>
  <Shape xmlns="" ID="oBcoIXWWQ6SfT2teDZ2N+0zlWD8=" artifact="_x0030_" pdftag="Figure" isBookmarkSet="no" validate="no" Order="_x0032_" formula="no" Lang="" bookmark="no"/>
  <Shape xmlns="" ID="Cdcw7J2JjIuF4XobRvIuvw2vqaQ=" Order="_x0033_" pdftag="_x005B_Artifact_x005D_" isBookmarkSet="no" bookmark="no"/>
  <Shape xmlns="" ID="nJkiBp9DaVLBwJ2Ce/4OkfT4fGw=" pdftag="H2" isBookmarkSet="no" bookmark="yes" Order="_x0031_"/>
  <Shape xmlns="" ID="+YOfF72h6VJJMxqgf3G04/u8GWs=" pdftag="P" isBookmarkSet="no" Order="_x0032_" bookmark="no"/>
  <Shape xmlns="" ID="SUhLKaXDLuSDMhdwQm462MxRPZs=" Order="_x0033_" pdftag="_x005B_Artifact_x005D_" isBookmarkSet="no" bookmark="no"/>
  <Shape xmlns="" ID="LnWG9ClHuNcwr+Qtkpt1CfmC6sY=" pdftag="P" isBookmarkSet="no" Order="_x0032_" bookmark="no"/>
  <Shape xmlns="" ID="nUXgn55aqN6ksa9jZpIDStfT9p8=" Order="_x0033_" pdftag="_x005B_Artifact_x005D_" isBookmarkSet="no" bookmark="no"/>
  <Shape xmlns="" ID="FTjaDyQ3LcRQtiupgOKaPMxMmPw=" pdftag="P" isBookmarkSet="no" Order="_x0032_" bookmark="no"/>
  <Shape xmlns="" ID="gIY2xEhHhOYIon5lONpreNG5Q6o=" Order="_x0033_" pdftag="_x005B_Artifact_x005D_" isBookmarkSet="no" bookmark="no"/>
  <Shape xmlns="" ID="H39deeNkDD5GUQSBzYzE6ugsNJA=" pdftag="H2" isBookmarkSet="no" bookmark="yes" Order="_x0031_"/>
  <Shape xmlns="" ID="jxDCZxNvVwCGzvN47hsbRdxm4kU=" pdftag="P" isBookmarkSet="no" Order="_x0032_" bookmark="no"/>
  <Shape xmlns="" ID="LxznK+bSXqInQVFvR0IKGUD08pc=" pdftag="P" isBookmarkSet="no" Order="_x0032_" bookmark="no"/>
  <Shape xmlns="" ID="VZs+/eMq9DYhMiXB3q/Z9WlyOfM=" pdftag="Figure" formula="no" artifact="_x0030_" inline="no" isBookmarkSet="no" validate="no" Order="_x0033_" Lang=""/>
  <Shape xmlns="" ID="SEE5X5UcBalBDpCFpe71UX/K/30=" pdftag="P" isBookmarkSet="no" Order="_x0034_" bookmark="no"/>
  <Shape xmlns="" ID="PebFTK5XARgDtwJ3tfTkBPJs6Gs=" pdftag="H2" isBookmarkSet="no" bookmark="yes" Order="_x0031_"/>
  <Shape xmlns="" ID="xfNW6fy1Alm8C1A5IyqYsfvHSZ0=" pdftag="P" isBookmarkSet="no" Order="_x0032_" bookmark="no"/>
  <Shape xmlns="" ID="kJXxsulFyyvKKwYnSWp0pWEJkC8=" Order="_x0033_" pdftag="_x005B_Artifact_x005D_" isBookmarkSet="no" bookmark="no"/>
  <Shape xmlns="" ID="Tf17GstV63F6uHVkNQt7ImhpTZo=" pdftag="H2" isBookmarkSet="no" bookmark="yes" Order="_x0031_"/>
  <Shape xmlns="" ID="c6V456sRHuoF8pUfpfsydLR5GUU=" pdftag="P" isBookmarkSet="no" Order="_x0032_" bookmark="no"/>
  <Shape xmlns="" ID="tsQoTFK13XAAbxmOFJkAHqDCNUg=" Order="_x0033_" pdftag="_x005B_Artifact_x005D_" isBookmarkSet="no" bookmark="no"/>
  <Shape xmlns="" ID="O2TOUEdo9wh6ENc8Kv+tdt8EebQ=" pdftag="H2" isBookmarkSet="no" bookmark="yes" Order="_x0031_"/>
  <Shape xmlns="" ID="GErzPjL8O2IdNy4nmtYxBBYE6Ok=" pdftag="P" isBookmarkSet="no" Order="_x0032_" bookmark="no"/>
  <Shape xmlns="" ID="PGGUk5HhAfIXDPAQ1UpmSL29+Dw=" Order="_x0033_" pdftag="_x005B_Artifact_x005D_" isBookmarkSet="no" bookmark="no"/>
  <Shape xmlns="" ID="zMe/yx+y6hYe+VJFI9FTJ7zckL4=" pdftag="H2" isBookmarkSet="no" bookmark="yes" Order="_x0031_"/>
  <Shape xmlns="" ID="krO+CaVOfq4df3EUiWotsVs8lXg=" pdftag="P" isBookmarkSet="no" Order="_x0032_" bookmark="no"/>
  <Shape xmlns="" ID="l+NClZhp1c/uIhJFFW/4j697vxg=" Order="_x0033_" pdftag="_x005B_Artifact_x005D_" isBookmarkSet="no" bookmark="no"/>
  <Shape xmlns="" ID="FgbPoTrhwNBNkQCJRWJ1CWyZKNY=" pdftag="H2" isBookmarkSet="no" bookmark="yes" Order="_x0031_"/>
  <Shape xmlns="" ID="1Sjqai96LiPb41MC5WTKtx9YB1k=" pdftag="P" isBookmarkSet="no" Order="_x0032_" bookmark="no"/>
  <Shape xmlns="" ID="BcewDUfUm44kus9FSPCjd1G2ap0=" Order="_x0033_" pdftag="_x005B_Artifact_x005D_" isBookmarkSet="no" bookmark="no"/>
  <Shape xmlns="" ID="ifqqMT08DrHQWwO9mA1BIzidddQ=" pdftag="H2" isBookmarkSet="no" bookmark="yes" Order="_x0031_"/>
  <Shape xmlns="" ID="7wdm36sULTDWZvPaK+YfusW8GgU=" pdftag="P" isBookmarkSet="no" Order="_x0032_" bookmark="no"/>
  <Shape xmlns="" ID="xWC8AO1IrS51m7OIrWdbUOsNPik=" pdftag="P" isBookmarkSet="no" Order="_x0032_" bookmark="no"/>
  <Shape xmlns="" ID="f4WPmDwurNN723XcubNNk2BMKeA=" pdftag="H2" isBookmarkSet="no" bookmark="yes" Order="_x0031_"/>
  <Shape xmlns="" ID="xMemmt4+wWhoYfIEIdcJHbJ0Gqk=" pdftag="P" isBookmarkSet="no" Order="_x0032_" bookmark="no"/>
  <Shape xmlns="" ID="5bjivnttI2IvLS5jWGiS9/gm/ik=" Order="_x0033_" pdftag="_x005B_Artifact_x005D_" isBookmarkSet="no" bookmark="no"/>
  <Shape xmlns="" ID="Mo15Y1j8a5Mw+pmrLJtyPalT258=" pdftag="H2" isBookmarkSet="no" bookmark="yes" Order="_x0031_"/>
  <Shape xmlns="" ID="bhG/glvTteZcTEwc86YMbiLSnrk=" pdftag="P" isBookmarkSet="no" Order="_x0032_" bookmark="no"/>
  <Shape xmlns="" ID="wQcy+6rLWhUQOkPmXOk0lG+i2j4=" Order="_x0033_" pdftag="_x005B_Artifact_x005D_" isBookmarkSet="no" bookmark="no"/>
  <Shape xmlns="" ID="TpPR6A+LWWALf3I8FKp6KK/nmCk=" pdftag="H2" isBookmarkSet="no" bookmark="yes" Order="_x0031_"/>
  <Shape xmlns="" ID="/fpp0OZzW8SS117XeGx/5I8DgPc=" pdftag="P" isBookmarkSet="no" Order="_x0032_" bookmark="no"/>
  <Shape xmlns="" ID="caIRnchdrcwA7KDkajq9adD7L0E=" Order="_x0033_" pdftag="_x005B_Artifact_x005D_" isBookmarkSet="no" bookmark="no"/>
  <Shape xmlns="" ID="Ao2Zi68CMfaaGHc6WYPnc2YdIk4=" pdftag="H2" isBookmarkSet="no" bookmark="yes" Order="_x0031_"/>
  <Shape xmlns="" ID="rTJPba7u4rXKVrxmt/f6abotdjA=" pdftag="P" isBookmarkSet="no" Order="_x0032_" bookmark="no"/>
  <Shape xmlns="" ID="TJ0dWBqa7RHQHrKqsPrIxsuc/xc=" Order="_x0033_" pdftag="_x005B_Artifact_x005D_" isBookmarkSet="no" bookmark="no"/>
  <Shape xmlns="" ID="KA1AFfsBYr8BQFEI9lqMfNlT7Co=" pdftag="H2" isBookmarkSet="no" bookmark="yes" Order="_x0031_"/>
  <Shape xmlns="" ID="ovoNA8Usg7F97De7EMMlO3LfFzc=" pdftag="P" isBookmarkSet="no" Order="_x0032_" bookmark="no"/>
  <Shape xmlns="" ID="EZLBm6LCFtPK1rCByf+3fvDmtYw=" Order="_x0033_" pdftag="_x005B_Artifact_x005D_" isBookmarkSet="no" bookmark="no"/>
  <Shape xmlns="" ID="7w0JjeFllg94Ku7HxbxQ3exaRa4=" pdftag="H2" isBookmarkSet="no" bookmark="yes" Order="_x0031_"/>
  <Shape xmlns="" ID="zHmMgR1gI5cTVcyieHpjYGfxTkI=" pdftag="P" isBookmarkSet="no" Order="_x0032_" bookmark="no"/>
  <Shape xmlns="" ID="iFwps3g66YnbTLfriAjhqK2lvPA=" Order="_x0033_" pdftag="_x005B_Artifact_x005D_" isBookmarkSet="no" bookmark="no"/>
  <Shape xmlns="" ID="UYTZ9mCR/3vL8KLnhO8Fh7sXspU=" pdftag="H2" isBookmarkSet="no" bookmark="yes" Order="_x0031_"/>
  <Shape xmlns="" ID="mVrUk1Q90U61npqxUrcYGlu5HNU=" pdftag="P" isBookmarkSet="no" Order="_x0032_" bookmark="no"/>
  <Shape xmlns="" ID="IvJE8Hiba+NeEdqZybBhp77V13M=" Order="_x0033_" pdftag="_x005B_Artifact_x005D_" isBookmarkSet="no" bookmark="no"/>
  <Shape xmlns="" ID="GVlYV4Y+O75xmW9PjQstn89Ivn4=" pdftag="H2" isBookmarkSet="no" bookmark="yes" Order="_x0031_"/>
  <Shape xmlns="" ID="BHseSCewV7mbapKtRFO7FXg6Clo=" pdftag="P" isBookmarkSet="no" Order="_x0032_" bookmark="no"/>
  <Shape xmlns="" ID="weO4MMnuKyGcjPJOWbdeEcv08hU=" Order="_x0033_" pdftag="_x005B_Artifact_x005D_" isBookmarkSet="no" bookmark="no"/>
  <Shape xmlns="" ID="Umw2EWm+mJXKGjkP44TUQVzCUoQ=" pdftag="H2" isBookmarkSet="no" bookmark="yes" Order="_x0031_"/>
  <Shape xmlns="" ID="dDy30Rj0jIjVrx8dGy65LwRcv94=" pdftag="P" isBookmarkSet="no" Order="_x0032_" bookmark="no"/>
  <Shape xmlns="" ID="n9H+1oE9yd0jEamG3X8KEdfihe0=" Order="_x0033_" pdftag="_x005B_Artifact_x005D_" isBookmarkSet="no" bookmark="no"/>
  <Shape xmlns="" ID="ExoApXdzcR3iEtDsJx2dBXjX9oU=" pdftag="H2" isBookmarkSet="no" bookmark="yes" Order="_x0031_"/>
  <Shape xmlns="" ID="DcCjwEqa1sNdKNh4UBtmuHtwfvk=" pdftag="P" isBookmarkSet="no" Order="_x0032_" bookmark="no"/>
  <Shape xmlns="" ID="S4QSvtAitflpJPzVSrKlqxedEVA=" Order="_x0033_" pdftag="_x005B_Artifact_x005D_" isBookmarkSet="no" bookmark="no"/>
  <Shape xmlns="" ID="CL0fWcVev5rKohZBify06Tk+EpY=" pdftag="H2" isBookmarkSet="no" bookmark="yes" Order="_x0031_"/>
  <Shape xmlns="" ID="GMGF7TANtU/fY3WP64k4fZXP8FY=" pdftag="P" isBookmarkSet="no" Order="_x0032_" bookmark="no"/>
  <Shape xmlns="" ID="NETntaQNwxER8S81uTtKSpiPXjc=" Order="_x0033_" pdftag="_x005B_Artifact_x005D_" isBookmarkSet="no" bookmark="no"/>
  <Shape xmlns="" ID="w6XvUKJzQYGMF1lwLB5e6VMPy5Y=" pdftag="H2" isBookmarkSet="no" bookmark="yes" Order="_x0031_"/>
  <Shape xmlns="" ID="/2RaK9bDsiGWmyX3hLnU09uCz2I=" pdftag="P" isBookmarkSet="no" Order="_x0032_" bookmark="no"/>
  <Shape xmlns="" ID="wHVqoC8SOjBJWPCkljJLKdkHRUQ=" Order="_x0033_" pdftag="_x005B_Artifact_x005D_" isBookmarkSet="no" bookmark="no"/>
  <Shape xmlns="" ID="I1gjHcOOq+wlmce2WdK+M7oH8sE=" pdftag="H2" isBookmarkSet="no" bookmark="yes" Order="_x0031_"/>
  <Shape xmlns="" ID="FKPCl2MAL2USxj4K4xeqeUZoOe0=" pdftag="P" isBookmarkSet="no" Order="_x0032_" bookmark="no"/>
  <Shape xmlns="" ID="Kagrt/tAKj2yp4qchejtAqJQP+o=" Order="_x0033_" pdftag="_x005B_Artifact_x005D_" isBookmarkSet="no" bookmark="no"/>
  <Shape xmlns="" ID="XQoXYIcJcB8hV1rA/zZtblMVln8=" pdftag="H2" isBookmarkSet="no" bookmark="yes" Order="_x0031_"/>
  <Shape xmlns="" ID="anh/ER6huKffuy9rwvm5UqJ5vj8=" pdftag="P" isBookmarkSet="no" Order="_x0032_" bookmark="no"/>
  <Shape xmlns="" ID="NLeAEh3Gyo53kbikxI7rh0hfAB0=" Order="_x0033_" pdftag="_x005B_Artifact_x005D_" isBookmarkSet="no" bookmark="no"/>
  <Shape xmlns="" ID="r62i8zfLBwWj0VuBe9kRBn4QYa8=" pdftag="H2" isBookmarkSet="no" bookmark="yes" Order="_x0031_"/>
  <Shape xmlns="" ID="tZ2DKGFAU/AJdRG0kNIkiUtCl3Y=" pdftag="P" isBookmarkSet="no" Order="_x0032_" bookmark="no"/>
  <Shape xmlns="" ID="6KBBdwNTaD1cdeneD78I2vGP6RU=" formula="no" artifact="_x0030_" inline="no" pdftag="Figure" isBookmarkSet="no" validate="no" Order="_x0033_" Lang="" bookmark="no"/>
  <Shape xmlns="" ID="fX6972lTc0I3cjriABiHqHq4msY=" Order="_x0034_" pdftag="_x005B_Artifact_x005D_" isBookmarkSet="no" bookmark="no"/>
  <Shape xmlns="" ID="A7exslD7K/VyBXVl04pljnZg7No=" pdftag="H2" isBookmarkSet="no" bookmark="yes" Order="_x0031_"/>
  <Shape xmlns="" ID="YsfEAuF9Zds7jflwABalDoFdtsE=" pdftag="P" isBookmarkSet="no" Order="_x0032_" bookmark="no"/>
  <Shape xmlns="" ID="ucqMbeA70T88SerrYjIdI+pQuzU=" Order="_x0033_" pdftag="_x005B_Artifact_x005D_" isBookmarkSet="no" bookmark="no"/>
  <Shape xmlns="" ID="gFURiaLGgFQK7K0pSFa0wrwVwPc=" pdftag="H2" isBookmarkSet="no" bookmark="yes" Order="_x0031_"/>
  <Shape xmlns="" ID="OKFMDzWJ/DrSq1mJI41G8X+MHqU=" pdftag="P" isBookmarkSet="no" Order="_x0032_" bookmark="no"/>
  <Shape xmlns="" ID="pum0APsrUlP6aaIf/gwcbwaet9w=" Order="_x0033_" pdftag="_x005B_Artifact_x005D_" isBookmarkSet="no" bookmark="no"/>
  <Shape xmlns="" ID="6W2rGAqjE3NzYx49NOwndYu235s=" pdftag="H2" isBookmarkSet="no" bookmark="yes" Order="_x0031_"/>
  <Shape xmlns="" ID="pywKIgwovjRcHe1pW9mFLUqdIuc=" pdftag="P" isBookmarkSet="no" Order="_x0032_" bookmark="no"/>
  <Shape xmlns="" ID="y9MwyP2CZ9H1mvgQTkaM6M5UNl0=" artifact="_x0030_" pdftag="Figure" isBookmarkSet="no" validate="no" Order="_x0033_" formula="no" Lang="" bookmark="no"/>
  <Shape xmlns="" ID="8ecgFYwRiUsZEoeku063B9HlWuM=" Order="_x0034_" pdftag="_x005B_Artifact_x005D_" isBookmarkSet="no" bookmark="no"/>
  <Shape xmlns="" ID="4BgNqre4nwc8+kWlnzW5nEM4U28=" pdftag="H2" isBookmarkSet="no" bookmark="yes" Order="_x0031_"/>
  <Shape xmlns="" ID="ujj0jiN8KLYkA/QtOrKvQH2Sm3Y=" pdftag="P" isBookmarkSet="no" Order="_x0032_" bookmark="no"/>
  <Shape xmlns="" ID="DWQxRv5a5n0WIPJsY0Nk2naK7YI=" Order="_x0033_" pdftag="_x005B_Artifact_x005D_" isBookmarkSet="no" bookmark="no"/>
  <Shape xmlns="" ID="1nONgzzFiKZS1TMVKcTeJweUx6k=" pdftag="H2" isBookmarkSet="no" bookmark="yes" Order="_x0031_"/>
  <Shape xmlns="" ID="jpDMJ9Kk5EbkMP1ZIlXYtp+UoD8=" pdftag="P" isBookmarkSet="no" Order="_x0032_" bookmark="no"/>
  <Shape xmlns="" ID="fLdmwXpZ/xn9YAM4dcWBcGgsq5Q=" Order="_x0033_" pdftag="_x005B_Artifact_x005D_" isBookmarkSet="no" bookmark="no"/>
  <Shape xmlns="" ID="88X1Ga/NaZkshrRf/6LhsFjHdq4=" pdftag="H2" isBookmarkSet="no" bookmark="yes" Order="_x0031_"/>
  <Shape xmlns="" ID="l80K9AW215FAVoGqBaU9oK3v72g=" pdftag="P" isBookmarkSet="no" Order="_x0032_" bookmark="no"/>
  <Shape xmlns="" ID="/A+6t84T643FADYHVAJFH5XWVYU=" Order="_x0033_" pdftag="_x005B_Artifact_x005D_" isBookmarkSet="no" bookmark="no"/>
  <Shape xmlns="" ID="q3Xm7eblNQsF1OzzXy2do9Gwp6Y=" pdftag="H2" isBookmarkSet="no" bookmark="yes" Order="_x0031_"/>
  <Shape xmlns="" ID="5gabyCv+nKjbG8Tpgg/9/B7B3oM=" pdftag="P" isBookmarkSet="no" Order="_x0032_" bookmark="no"/>
  <Shape xmlns="" ID="Ec/sn3Z5YoD0r5onZi2DDTtdMbk=" Order="_x0033_" pdftag="_x005B_Artifact_x005D_" isBookmarkSet="no" bookmark="no"/>
  <Shape xmlns="" ID="UflaSA9VzOsS2svehx6NDPQoGl4=" pdftag="H2" isBookmarkSet="no" bookmark="yes" Order="_x0031_"/>
  <Shape xmlns="" ID="EAXauQYld3s9uGQJmCtLVWoloSs=" pdftag="P" isBookmarkSet="no" Order="_x0032_" bookmark="no"/>
  <Shape xmlns="" ID="vKJkmZVXsrOeT6TBctBiwEvrP4o=" Order="_x0033_" pdftag="_x005B_Artifact_x005D_" isBookmarkSet="no" bookmark="no"/>
  <Shape xmlns="" ID="Ms9SgYt7tLnPevD9M7CrQiT9kKE=" pdftag="H2" isBookmarkSet="no" bookmark="yes" Order="_x0031_"/>
  <Shape xmlns="" ID="R5QwZAwoZUI0KDhuZ0MSB3c8Zr8=" pdftag="P" isBookmarkSet="no" Order="_x0032_" bookmark="no"/>
  <Shape xmlns="" ID="r026WbuO1dLD9wHHMTi5OutTmow=" Order="_x0033_" pdftag="_x005B_Artifact_x005D_" isBookmarkSet="no" bookmark="no"/>
  <Shape xmlns="" ID="2diglJ8mWu62RDVwzYmONcoLDB4=" pdftag="H2" isBookmarkSet="no" bookmark="yes" Order="_x0031_"/>
  <Shape xmlns="" ID="hSPG18WgRyDBBHrBlyJR9F9QvQc=" pdftag="P" isBookmarkSet="no" Order="_x0032_" bookmark="no"/>
  <Shape xmlns="" ID="xDh8d3KPo9mZAoauFHqGanOpTRY=" artifact="_x0030_" pdftag="Figure" isBookmarkSet="no" validate="no" Order="_x0033_" formula="no" Lang="" bookmark="no"/>
  <Shape xmlns="" ID="+s5b5eFOBR9b9kJa72xHnPhdtPM=" Order="_x0034_" pdftag="_x005B_Artifact_x005D_" isBookmarkSet="no" bookmark="no"/>
  <Shape xmlns="" ID="iFVBtmrPAbqUE9lZq/nN4H2bKFw=" pdftag="H2" isBookmarkSet="no" bookmark="yes" Order="_x0031_"/>
  <Shape xmlns="" ID="Arz5JJQ5ho6oy/41YNU4XC+V0p8=" pdftag="P" isBookmarkSet="no" Order="_x0032_" bookmark="no"/>
  <Shape xmlns="" ID="Gq00yvEJKX6NpE5qpMnmIeNvqJA=" Order="_x0033_" pdftag="_x005B_Artifact_x005D_" isBookmarkSet="no" bookmark="no"/>
  <Shape xmlns="" ID="khp1goIpJN/D5KQ0pb5cX69Jbqo=" pdftag="H2" isBookmarkSet="no" bookmark="yes" Order="_x0031_"/>
  <Shape xmlns="" ID="lDLzAGC2N4GBb9Z6gTYiKoGCW4k=" pdftag="P" isBookmarkSet="no" Order="_x0032_" bookmark="no"/>
  <Shape xmlns="" ID="DNYpa9VSJIfjrfv/hvfZIwUGLAY=" Order="_x0033_" pdftag="_x005B_Artifact_x005D_" isBookmarkSet="no" bookmark="no"/>
  <Shape xmlns="" ID="Vcr1D9euQHK0kto4TmUMP5KNXnQ=" pdftag="H2" isBookmarkSet="no" bookmark="yes" Order="_x0031_"/>
  <Shape xmlns="" ID="TW+CMQbjClw7YAlALE2SCsNw86g=" pdftag="P" isBookmarkSet="no" Order="_x0032_" bookmark="no"/>
  <Shape xmlns="" ID="kvtrGCXzBcmci33k0xCZPD0M+Ew=" Order="_x0033_" pdftag="_x005B_Artifact_x005D_" isBookmarkSet="no" bookmark="no"/>
  <Shape xmlns="" ID="UZuJpQkwB2o/xpIgU+7k7dwozp4=" pdftag="H2" isBookmarkSet="no" bookmark="yes" Order="_x0031_"/>
  <Shape xmlns="" ID="wuAd3ajh17YgyeM1uUsZAT4El6k=" pdftag="P" isBookmarkSet="no" Order="_x0032_" bookmark="no"/>
  <Shape xmlns="" ID="0GBd5tlzDGm+8MSHNwjpHK1ZDgk=" Order="_x0033_" pdftag="_x005B_Artifact_x005D_" isBookmarkSet="no" bookmark="no"/>
  <Shape xmlns="" ID="KaW/Vzm9oXPeZ5H3kiCL5CVbOG8=" pdftag="H2" isBookmarkSet="no" bookmark="yes" Order="_x0031_"/>
  <Shape xmlns="" ID="weUaF1N9TiDb8WWEG+o60xo3/OM=" artifact="_x0030_" pdftag="Figure" isBookmarkSet="no" validate="no" Order="_x0032_" formula="no" Lang="" bookmark="no"/>
  <Shape xmlns="" ID="Bt6NUsFtYkQ+VP/56bxrfCBPFXA=" Order="_x0033_" pdftag="_x005B_Artifact_x005D_" isBookmarkSet="no" bookmark="no"/>
  <Shape xmlns="" ID="lm+7mFECzDnE70DOvgTjgaUnSso=" pdftag="H2" isBookmarkSet="no" bookmark="yes" Order="_x0031_"/>
  <Shape xmlns="" ID="RSH0+uIGCmJxwt/Xn0W2ASuOEzc=" artifact="_x0030_" pdftag="Figure" isBookmarkSet="no" validate="no" Order="_x0032_" formula="no" Lang="" bookmark="no"/>
  <Shape xmlns="" ID="jx1CScxL2Muun0K0ZPAEI4vakRQ=" Order="_x0033_" pdftag="_x005B_Artifact_x005D_" isBookmarkSet="no" bookmark="no"/>
  <Shape xmlns="" ID="E9+5GlNCQAV29QxqSrwKWGvSPbA=" pdftag="H2" isBookmarkSet="no" bookmark="yes" Order="_x0031_"/>
  <Shape xmlns="" ID="A3lA/wL8YUhvtXzVtN6WFfnRdTs=" pdftag="P" isBookmarkSet="no" Order="_x0032_" bookmark="no"/>
  <Shape xmlns="" ID="kAAyROOKa2lvx1yZpd3anVvSE0I=" Order="_x0033_" pdftag="_x005B_Artifact_x005D_" isBookmarkSet="no" bookmark="no"/>
  <Shape xmlns="" ID="CZvICRkTpsY48zJLDsEIlofFqf4=" pdftag="H2" isBookmarkSet="no" bookmark="yes" Order="_x0031_"/>
  <Shape xmlns="" ID="SXrjtE9bClr+rnPOlhNTmwv/YZ8=" artifact="_x0030_" pdftag="Figure" isBookmarkSet="no" validate="no" Order="_x0032_" formula="no" Lang="" bookmark="no"/>
  <Shape xmlns="" ID="VEP4VYHYeu/4ifvW55+bZqoepJk=" Order="_x0033_" pdftag="_x005B_Artifact_x005D_" isBookmarkSet="no" bookmark="no"/>
  <Shape xmlns="" ID="F+oeskoi3cymdiGk+Q/4sPNfCAA=" pdftag="H2" isBookmarkSet="no" bookmark="yes" Order="_x0031_"/>
  <Shape xmlns="" ID="RUWVhlWSlIEe66ijXzCvwYQTLoo=" artifact="_x0030_" pdftag="Figure" isBookmarkSet="no" validate="no" Order="_x0032_" formula="no" Lang="" bookmark="no"/>
  <Shape xmlns="" ID="tK4EUpCamS3WbzQZWI/O/XxungA=" Order="_x0033_" pdftag="_x005B_Artifact_x005D_" isBookmarkSet="no" bookmark="no"/>
  <Shape xmlns="" ID="gC/D/1a0aqYxze5QAdo+8xTNgwU=" pdftag="H2" isBookmarkSet="no" bookmark="yes" Order="_x0031_"/>
  <Shape xmlns="" ID="YhvmgimqwtKh/3B4wo1JV/gidvc=" artifact="_x0030_" pdftag="Figure" isBookmarkSet="no" validate="no" Order="_x0032_" formula="no" Lang="" bookmark="no"/>
  <Shape xmlns="" ID="3MRVPuSySU43FmlsLXWBzvWaAIE=" Order="_x0033_" pdftag="_x005B_Artifact_x005D_" isBookmarkSet="no" bookmark="no"/>
  <Shape xmlns="" ID="AOPqXOw2mrSxjHTdps7Fhlzj/Ao=" pdftag="H2" isBookmarkSet="no" bookmark="yes" Order="_x0031_"/>
  <Shape xmlns="" ID="VIL7JKL6UOR8bVLKhPspRXXxQGA=" Order="_x0032_" pdftag="_x005B_Artifact_x005D_" isBookmarkSet="no" bookmark="no"/>
  <Shape xmlns="" ID="t1WHslrUgz44qN4ZRyqYizlyiCI=" pdftag="H2" isBookmarkSet="no" bookmark="yes" Order="_x0031_"/>
  <Shape xmlns="" ID="dT1t3znRAOYaUQDJgXFriWoBD4o=" pdftag="P" isBookmarkSet="no" Order="_x0032_" bookmark="no"/>
  <Shape xmlns="" ID="cGbRXn5UF6Qa2h/wLwnwOpib+Qs=" Order="_x0033_" pdftag="_x005B_Artifact_x005D_" isBookmarkSet="no" bookmark="no"/>
  <Shape xmlns="" ID="3CeYMslm8ZL6SK/chsxalu8x5lc=" pdftag="H2" isBookmarkSet="no" bookmark="yes" Order="_x0031_"/>
  <Shape xmlns="" ID="mCixKgqrQA9keNkGW0h2VhXdpHE=" pdftag="P" isBookmarkSet="no" Order="_x0032_" bookmark="no"/>
  <Shape xmlns="" ID="+JT5o0GuhUvl7NooPBjoELV0nrw=" artifact="_x0030_" pdftag="Figure" isBookmarkSet="no" validate="no" Order="_x0033_" formula="no" Lang="" bookmark="no"/>
  <Shape xmlns="" ID="B/v/xcvJWuZG88vumTiTQLLi8bM=" Order="_x0034_" pdftag="_x005B_Artifact_x005D_" isBookmarkSet="no" bookmark="no"/>
  <Shape xmlns="" ID="3Q+4w3A8G0BDjmt1+TlflMe4MV0=" pdftag="H2" isBookmarkSet="no" bookmark="yes" Order="_x0031_"/>
  <Shape xmlns="" ID="yG1x1g4x9IP2MS0gHx60j84skss=" pdftag="P" isBookmarkSet="no" Order="_x0032_" bookmark="no"/>
  <Shape xmlns="" ID="wpqTPgIr5jby2mJaRRC6zBezr9U=" Order="_x0033_" pdftag="_x005B_Artifact_x005D_" isBookmarkSet="no" bookmark="no"/>
  <Shape xmlns="" ID="dUJ5mrGBXpwWaIT7Pd+t6Gmjtmg=" pdftag="H2" isBookmarkSet="no" bookmark="yes" Order="_x0031_"/>
  <Shape xmlns="" ID="NywkHRsF3Ls6ye8A5EGB/b57Dxo=" pdftag="P" isBookmarkSet="no" Order="_x0032_" bookmark="no"/>
  <Shape xmlns="" ID="rewEs6xELaXbwfJwTB2xZLfadog=" Order="_x0033_" pdftag="_x005B_Artifact_x005D_" isBookmarkSet="no" bookmark="no"/>
  <Shape xmlns="" ID="T5KJ3csB1LCbwqK0Uwh539xSyoU=" pdftag="H2" isBookmarkSet="no" bookmark="yes" Order="_x0031_"/>
  <Shape xmlns="" ID="Houn5fGf6eED02LaIlxgVHureW8=" pdftag="P" isBookmarkSet="no" Order="_x0032_" bookmark="no"/>
  <Shape xmlns="" ID="ehar7owaQxwkQDcXhRkAepm1VTU=" formula="no" artifact="_x0030_" inline="no" pdftag="Figure" isBookmarkSet="no" validate="no" Order="_x0033_" Lang="" bookmark="no"/>
  <Shape xmlns="" ID="+GPFFXcUvjx9IfEc0GRjJ3o72aY=" Order="_x0034_" pdftag="_x005B_Artifact_x005D_" isBookmarkSet="no" bookmark="no"/>
  <Shape xmlns="" ID="ELVfK0C+FZ9P4VvDjTi1QVXGXVY=" pdftag="H2" isBookmarkSet="no" bookmark="yes" Order="_x0031_"/>
  <Shape xmlns="" ID="8YFHiBqM25x10hM8NdB66CbMcEw=" pdftag="P" isBookmarkSet="no" Order="_x0032_" bookmark="no"/>
  <Shape xmlns="" ID="OH97By9b8ix2GRboR5ReZ7flF44=" Order="_x0033_" pdftag="_x005B_Artifact_x005D_" isBookmarkSet="no" bookmark="no"/>
  <Shape xmlns="" ID="uuNMmVWag3ksPt4INUNTQHc/Pz8=" pdftag="H2" isBookmarkSet="no" bookmark="yes" Order="_x0031_"/>
  <Shape xmlns="" ID="o4VaxB6Qg2Ye/LW/JclElwZRRLA=" pdftag="P" isBookmarkSet="no" Order="_x0032_" bookmark="no"/>
  <Shape xmlns="" ID="Y8ba97kutD5jIjovGlATa68nadg=" artifact="_x0030_" pdftag="Figure" isBookmarkSet="no" validate="no" Order="_x0033_" formula="no" Lang="" bookmark="no"/>
  <Shape xmlns="" ID="DNPY1VLIuKZNihH/PP0RxSCuJAM=" Order="_x0034_" pdftag="_x005B_Artifact_x005D_" isBookmarkSet="no" bookmark="no"/>
  <Shape xmlns="" ID="A/aFL4FbpYo14ZqvCFZ1nEfK45c=" pdftag="H2" isBookmarkSet="no" bookmark="yes" Order="_x0031_"/>
  <Shape xmlns="" ID="edaXTZPzq+a84oWlLqV5Jn7Agp8=" pdftag="P" isBookmarkSet="no" Order="_x0032_" bookmark="no"/>
  <Shape xmlns="" ID="weegGApLRayNaGIkhLSJiXLDhDg=" Order="_x0033_" pdftag="_x005B_Artifact_x005D_" isBookmarkSet="no" bookmark="no"/>
  <Shape xmlns="" ID="5A0JziGv9oEcQI1PDg2khlTyNhc=" pdftag="H2" isBookmarkSet="no" bookmark="yes" Order="_x0031_"/>
  <Shape xmlns="" ID="eFr1+qokCsFLGLpAi9HsoE7tYXw=" pdftag="P" isBookmarkSet="no" Order="_x0032_" bookmark="no"/>
  <Shape xmlns="" ID="krSCazmu6DMf8JxsPfFQhxfybdM=" Order="_x0033_" pdftag="_x005B_Artifact_x005D_" isBookmarkSet="no" bookmark="no"/>
  <Shape xmlns="" ID="yU9YrBmWcaXEK5Jfa2x7kdWS4JQ=" pdftag="H2" isBookmarkSet="no" bookmark="yes" Order="_x0031_"/>
  <Shape xmlns="" ID="vDN9BBsHTzRr15vAzsSTCpRH9hk=" pdftag="P" isBookmarkSet="no" Order="_x0032_" bookmark="no"/>
  <Shape xmlns="" ID="ayCLDlQubuV7HSIwvYL0AO5HE5A=" pdftag="Figure" artifact="_x0030_" isBookmarkSet="no" validate="no" Order="_x0033_" Lang=""/>
  <Shape xmlns="" ID="0+fq/C5xIaeWarPEFwyw1F6ET8E=" Order="_x0034_" pdftag="_x005B_Artifact_x005D_" isBookmarkSet="no" bookmark="no"/>
  <Shape xmlns="" ID="heGm+JK2eZK55svSRkg9YD11PUI=" pdftag="H2" isBookmarkSet="no" bookmark="yes" Order="_x0031_"/>
  <Shape xmlns="" ID="k9UL+XAphJ9ydBUjKHAjmUkOXzM=" pdftag="P" isBookmarkSet="no" Order="_x0032_" bookmark="no"/>
  <Shape xmlns="" ID="0lkS9c+o5PCYjNVF0fFqCjL7LyE=" Order="_x0033_" pdftag="_x005B_Artifact_x005D_" isBookmarkSet="no" bookmark="no"/>
  <Shape xmlns="" ID="YurunBY5q+pFPCL8+5DAkwcrG2c=" pdftag="H2" isBookmarkSet="no" bookmark="yes" Order="_x0031_"/>
  <Shape xmlns="" ID="wcwzmXtB9J4k0a6D+eLY+cX8d18=" pdftag="P" isBookmarkSet="no" Order="_x0032_" bookmark="no"/>
  <Shape xmlns="" ID="JwEgdEspi9AD01mp8I8/sb4xV1w=" pdftag="Figure" artifact="_x0030_" isBookmarkSet="no" validate="no" Order="_x0033_" Lang=""/>
  <Shape xmlns="" ID="s6OzVRfpC6FlwZy/b4Qr1I50dPE=" Order="_x0034_" pdftag="_x005B_Artifact_x005D_" isBookmarkSet="no" bookmark="no"/>
  <Shape xmlns="" ID="7WM7xwWsVGmb2GBlU/xXWcWIxxM=" pdftag="H2" isBookmarkSet="no" bookmark="yes" Order="_x0031_"/>
  <Shape xmlns="" ID="ww5vrPKCwwHFygl/AZU9dm8ixjs=" pdftag="P" isBookmarkSet="no" Order="_x0032_" bookmark="no"/>
  <Shape xmlns="" ID="QdrI1Z0HxdlZKg+QfibQ2g1H+10=" pdftag="P" isBookmarkSet="no" Order="_x0033_" bookmark="no"/>
  <Shape xmlns="" ID="up97BgVoHxifM50Dnnf+jiPY58s=" pdftag="Figure" artifact="_x0030_" isBookmarkSet="no" validate="no" Order="_x0034_" Lang=""/>
  <Shape xmlns="" ID="c0zNG/HlTrgIOTDYI51Vk4N2gCo=" Order="_x0035_" pdftag="_x005B_Artifact_x005D_" isBookmarkSet="no" bookmark="no"/>
  <Shape xmlns="" ID="bwNr738SjdUmCfCQPhMVavrb7JM=" pdftag="H2" isBookmarkSet="no" bookmark="yes" Order="_x0031_"/>
  <Shape xmlns="" ID="beV84QepCI39Y5GveFHHAMFXGw8=" pdftag="P" isBookmarkSet="no" Order="_x0032_" bookmark="no"/>
  <Shape xmlns="" ID="oEK+o2J2TkOBqXxoxChZ1sVNotY=" pdftag="P" isBookmarkSet="no" Order="_x0033_" bookmark="no"/>
  <Shape xmlns="" ID="6D4ZF5rCKp/ryXemKico6+59F0c=" pdftag="Figure" artifact="_x0030_" isBookmarkSet="no" validate="no" Order="_x0034_" Lang=""/>
  <Shape xmlns="" ID="Ijq8RMveTiDsBMMlbSM31KO35s0=" Order="_x0035_" pdftag="_x005B_Artifact_x005D_" isBookmarkSet="no" bookmark="no"/>
  <Shape xmlns="" ID="FFy+YuDYUxoeBz37I825ZUvz/cU=" pdftag="H2" isBookmarkSet="no" bookmark="yes" Order="_x0031_"/>
  <Shape xmlns="" ID="Ky6tkW/E7DjxgPJdDwB0vdxm4/g=" formula="no" artifact="_x0030_" inline="no" pdftag="Figure" isBookmarkSet="no" validate="yes" Order="_x0032_" Lang="" bookmark="no"/>
  <Shape xmlns="" ID="EvKj29DmMUWwUTk8eWaKti6EXBk=" Order="_x0033_" pdftag="_x005B_Artifact_x005D_" isBookmarkSet="no" bookmark="no"/>
  <Shape xmlns="" ID="3Id2LUcFtKzxfEt2ThmXtjZNrXs=" pdftag="H2" isBookmarkSet="no" bookmark="yes" Order="_x0031_"/>
  <Shape xmlns="" ID="TrMZkGEY2vDY/IbOayOCeLB4ujw=" Order="_x0032_" pdftag="_x005B_Artifact_x005D_" isBookmarkSet="no" bookmark="no"/>
  <Shape xmlns="" ID="wo3rFa+1/eQ2Z6q8U0+gqpeu/mo=" pdftag="H2" isBookmarkSet="no" bookmark="yes" Order="_x0031_"/>
  <Shape xmlns="" ID="bEXT/MkKIacdkqCesWXdASvn1/w=" Order="_x0032_" pdftag="_x005B_Artifact_x005D_" isBookmarkSet="no" bookmark="no"/>
  <SubText xmlns="" ID="aG5uk7o5/RdByszr6dQQU0yKQq0=" ActualText=""/>
  <SubText xmlns="" ID="VZs+/eMq9DYhMiXB3q/Z9WlyOfM=" ActualText=""/>
  <SubText xmlns="" ID="6KBBdwNTaD1cdeneD78I2vGP6RU=" ActualText=""/>
  <SubText xmlns="" ID="Ky6tkW/E7DjxgPJdDwB0vdxm4/g=" ActualText=""/>
  <SubText xmlns="" ID="DS3ccZm19l4xqgR/4SxqcvNmYF4=" ActualText=""/>
  <SubText xmlns="" ID="g1F7Zgh3gTDcUSmbn2O0nZLBIM0=" ActualText=""/>
  <SubText xmlns="" ID="oBcoIXWWQ6SfT2teDZ2N+0zlWD8=" ActualText=""/>
  <SubText xmlns="" ID="y9MwyP2CZ9H1mvgQTkaM6M5UNl0=" ActualText=""/>
  <SubText xmlns="" ID="xDh8d3KPo9mZAoauFHqGanOpTRY=" ActualText=""/>
  <SubText xmlns="" ID="weUaF1N9TiDb8WWEG+o60xo3/OM=" ActualText=""/>
  <SubText xmlns="" ID="RSH0+uIGCmJxwt/Xn0W2ASuOEzc=" ActualText=""/>
  <SubText xmlns="" ID="SXrjtE9bClr+rnPOlhNTmwv/YZ8=" ActualText=""/>
  <SubText xmlns="" ID="RUWVhlWSlIEe66ijXzCvwYQTLoo=" ActualText=""/>
  <SubText xmlns="" ID="YhvmgimqwtKh/3B4wo1JV/gidvc=" ActualText=""/>
  <SubText xmlns="" ID="+JT5o0GuhUvl7NooPBjoELV0nrw=" ActualText=""/>
  <SubText xmlns="" ID="ehar7owaQxwkQDcXhRkAepm1VTU=" ActualText=""/>
  <SubText xmlns="" ID="Y8ba97kutD5jIjovGlATa68nadg=" ActualText=""/>
  <SubText xmlns="" ID="ayCLDlQubuV7HSIwvYL0AO5HE5A=" ActualText=""/>
  <SubText xmlns="" ID="JwEgdEspi9AD01mp8I8/sb4xV1w=" ActualText=""/>
  <SubText xmlns="" ID="up97BgVoHxifM50Dnnf+jiPY58s=" ActualText=""/>
  <SubText xmlns="" ID="6D4ZF5rCKp/ryXemKico6+59F0c=" ActualText=""/>
  <Shape xmlns="" ID="XeWLf+hUE27T0a42qjjk39i8RtE=" pdftag="Figure" isBookmarkSet="no" validate="no" artifact="_x0031_" Order="_x0032_" Lang=""/>
  <HyperLink xmlns="" ID="FTjaDyQ3LcRQtiupgOKaPMxMmPw=201742145633.075_381.3924" plainAltText="_x0032__x0020_CFR_x0020_200.323_x0020_" Lang=""/>
  <HyperLink xmlns="" ID="jxDCZxNvVwCGzvN47hsbRdxm4kU=660377669197.25_180.0624" plainAltText="_x0032__x0020_CFR_x0020_part_x0020_200" Lang=""/>
  <HyperLink xmlns="" ID="jxDCZxNvVwCGzvN47hsbRdxm4kU=769958500621.35_180.0624" plainAltText="_x0032__x0020_CFR_x0020_part_x0020_2900" Lang=""/>
  <HyperLink xmlns="" ID="jxDCZxNvVwCGzvN47hsbRdxm4kU=203839297353.47_267.9024" plainAltText="_x0032__x0020_CFR_x0020_200.323" Lang=""/>
  <HyperLink xmlns="" ID="c6V456sRHuoF8pUfpfsydLR5GUU=140646011188.5_317.0724" plainAltText="_x0032__x0020_CFR_x0020_200.318-326" Lang=""/>
  <HyperLink xmlns="" ID="+YOfF72h6VJJMxqgf3G04/u8GWs=-1449017845539.095_147.3924" plainAltText="_x0032_0_x0020_CFR_x0020_678.605_x0028_b_x0029__x0020_" Lang=""/>
  <HyperLink xmlns="" ID="+YOfF72h6VJJMxqgf3G04/u8GWs=-137013881175_179.3124" plainAltText="_x0032__x0020_CFR_x0020_200.317" Lang=""/>
  <HyperLink xmlns="" ID="zHmMgR1gI5cTVcyieHpjYGfxTkI=-304103925730.46_245.2724" plainAltText="_x0032_0_x0020_CFR_x0020_678.605_x0028_d_x0029_" Lang=""/>
  <HyperLink xmlns="" ID="Arz5JJQ5ho6oy/41YNU4XC+V0p8=1095972508621.45_197.3124" plainAltText="_x0032__x0020_CFR_x0020_200.320_x0028_f_x0029_" Lang=""/>
</PAW>
</file>

<file path=customXml/itemProps1.xml><?xml version="1.0" encoding="utf-8"?>
<ds:datastoreItem xmlns:ds="http://schemas.openxmlformats.org/officeDocument/2006/customXml" ds:itemID="{0A2AB895-DDFB-4F8A-8F79-674A0F010BE5}">
  <ds:schemaRefs>
    <ds:schemaRef ds:uri="http://www.w3.org/XML/1998/namespace"/>
    <ds:schemaRef ds:uri="http://schemas.microsoft.com/office/2006/metadata/properties"/>
    <ds:schemaRef ds:uri="http://schemas.microsoft.com/office/2006/documentManagement/types"/>
    <ds:schemaRef ds:uri="e9383cf3-6c95-48c0-84cb-ffd9d14604cc"/>
    <ds:schemaRef ds:uri="http://schemas.openxmlformats.org/package/2006/metadata/core-properties"/>
    <ds:schemaRef ds:uri="http://purl.org/dc/elements/1.1/"/>
    <ds:schemaRef ds:uri="http://schemas.microsoft.com/office/infopath/2007/PartnerControls"/>
    <ds:schemaRef ds:uri="http://purl.org/dc/dcmitype/"/>
    <ds:schemaRef ds:uri="57105560-6850-41e4-bf8f-92819038b991"/>
    <ds:schemaRef ds:uri="bdfd28cc-f485-46e8-bcf6-b555ff9859c5"/>
    <ds:schemaRef ds:uri="http://purl.org/dc/terms/"/>
  </ds:schemaRefs>
</ds:datastoreItem>
</file>

<file path=customXml/itemProps2.xml><?xml version="1.0" encoding="utf-8"?>
<ds:datastoreItem xmlns:ds="http://schemas.openxmlformats.org/officeDocument/2006/customXml" ds:itemID="{DC107646-ACEC-43ED-9067-79B16AD891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82AFA2-1211-448B-949E-4EA4DF30F0E7}">
  <ds:schemaRefs>
    <ds:schemaRef ds:uri="http://schemas.microsoft.com/sharepoint/v3/contenttype/forms"/>
  </ds:schemaRefs>
</ds:datastoreItem>
</file>

<file path=customXml/itemProps4.xml><?xml version="1.0" encoding="utf-8"?>
<ds:datastoreItem xmlns:ds="http://schemas.openxmlformats.org/officeDocument/2006/customXml" ds:itemID="{51D1C4AF-76E4-46BB-AA95-FFEA460AE648}">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6354</TotalTime>
  <Words>4873</Words>
  <Application>Microsoft Office PowerPoint</Application>
  <PresentationFormat>Widescreen</PresentationFormat>
  <Paragraphs>664</Paragraphs>
  <Slides>77</Slides>
  <Notes>75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77</vt:i4>
      </vt:variant>
    </vt:vector>
  </HeadingPairs>
  <TitlesOfParts>
    <vt:vector size="85" baseType="lpstr">
      <vt:lpstr>MS PGothic</vt:lpstr>
      <vt:lpstr>Arial</vt:lpstr>
      <vt:lpstr>Calibri</vt:lpstr>
      <vt:lpstr>Courier New</vt:lpstr>
      <vt:lpstr>Times New Roman</vt:lpstr>
      <vt:lpstr>Wingdings</vt:lpstr>
      <vt:lpstr>Base Layout for Compliance</vt:lpstr>
      <vt:lpstr>Template Instructions</vt:lpstr>
      <vt:lpstr>Procurement and Contract Administration</vt:lpstr>
      <vt:lpstr>Grant Management Toolbox</vt:lpstr>
      <vt:lpstr>Grant Management Toolbox References</vt:lpstr>
      <vt:lpstr>Module Overview</vt:lpstr>
      <vt:lpstr>Law, Regulations &amp; Guidance</vt:lpstr>
      <vt:lpstr>Applicability of Procurement Standards</vt:lpstr>
      <vt:lpstr>Applicability</vt:lpstr>
      <vt:lpstr>Contracts </vt:lpstr>
      <vt:lpstr>Subawards</vt:lpstr>
      <vt:lpstr>Subrecipient vs. Contractor</vt:lpstr>
      <vt:lpstr>Selection of Subrecipients</vt:lpstr>
      <vt:lpstr>Procurement for Property and Services</vt:lpstr>
      <vt:lpstr> Applicability </vt:lpstr>
      <vt:lpstr>For-profit entities</vt:lpstr>
      <vt:lpstr>Profit – Allowable? </vt:lpstr>
      <vt:lpstr>For-Profit One-Stop Operators</vt:lpstr>
      <vt:lpstr>Profit or Incentive</vt:lpstr>
      <vt:lpstr>Profit or Incentive (cont.)</vt:lpstr>
      <vt:lpstr>Knowledge Check 1 – Questions </vt:lpstr>
      <vt:lpstr>Knowledge Check 1 – Answers</vt:lpstr>
      <vt:lpstr>General Procurement Standards </vt:lpstr>
      <vt:lpstr>General Procurement Standards  Written Policies and Procedures</vt:lpstr>
      <vt:lpstr>General Procurement Standards  Written Policies and Procedures (cont.)</vt:lpstr>
      <vt:lpstr>Small, Minority, Women’s, Labor Surplus Area Businesses</vt:lpstr>
      <vt:lpstr>General Procurement Standards</vt:lpstr>
      <vt:lpstr>General Procurement Standards Full and Open Competition Restrictions</vt:lpstr>
      <vt:lpstr>General Procurement Standards Full and Open Competition</vt:lpstr>
      <vt:lpstr>General Procurement Standards  Prohibited Restrictions</vt:lpstr>
      <vt:lpstr>General Procurement Standards  Transparency and Responsibility</vt:lpstr>
      <vt:lpstr>General Procurement Standards  Recordkeeping</vt:lpstr>
      <vt:lpstr>General Procurement Standards  Recordkeeping (cont.)</vt:lpstr>
      <vt:lpstr>Special Considerations – Applicable to WIOA Procurements and Agreements </vt:lpstr>
      <vt:lpstr>Special Considerations – Applicable to WIOA Procurements and Agreements (cont.)</vt:lpstr>
      <vt:lpstr>Knowledge Check 2 – Questions </vt:lpstr>
      <vt:lpstr>Knowledge Check 2 – Answers</vt:lpstr>
      <vt:lpstr> Conflict of Interest</vt:lpstr>
      <vt:lpstr>Conflict of Interest - WIOA</vt:lpstr>
      <vt:lpstr>Conflict of Interest – WIOA (cont.)</vt:lpstr>
      <vt:lpstr>Conflict of Interest – Uniform Guidance</vt:lpstr>
      <vt:lpstr>Conflict of Interest – Uniform Guidance (first type)</vt:lpstr>
      <vt:lpstr>Conflict of Interest – Uniform Guidance (second type)</vt:lpstr>
      <vt:lpstr>Conflict of Interest – Uniform Guidance (Competition)</vt:lpstr>
      <vt:lpstr>Procurement Methods</vt:lpstr>
      <vt:lpstr>Methods of Procurement – Overview </vt:lpstr>
      <vt:lpstr>Micro-Purchases</vt:lpstr>
      <vt:lpstr>Small Purchases</vt:lpstr>
      <vt:lpstr>Sealed Bids</vt:lpstr>
      <vt:lpstr>Competitive Proposals</vt:lpstr>
      <vt:lpstr>Competitive Proposals Qualifications-based Procurement</vt:lpstr>
      <vt:lpstr>Non-Competitive Proposals</vt:lpstr>
      <vt:lpstr>Knowledge Check 3 – Questions </vt:lpstr>
      <vt:lpstr>Knowledge Check 3 – Answers</vt:lpstr>
      <vt:lpstr>Competitive Procurement Process Phases</vt:lpstr>
      <vt:lpstr>Phase 1: Planning </vt:lpstr>
      <vt:lpstr>Phase 2: Release and Evaluation</vt:lpstr>
      <vt:lpstr>Phase 2: Release and Evaluation (cont.)</vt:lpstr>
      <vt:lpstr>Phase 3: Negotiation and Selection</vt:lpstr>
      <vt:lpstr>Phase 4: Implementation</vt:lpstr>
      <vt:lpstr>Phase 5: Closeout </vt:lpstr>
      <vt:lpstr>Essential and Additional Elements  of a Contract, Agreement or MOU</vt:lpstr>
      <vt:lpstr>Essential Elements</vt:lpstr>
      <vt:lpstr>Additional Elements </vt:lpstr>
      <vt:lpstr>Essential Terms and Conditions</vt:lpstr>
      <vt:lpstr>Statement of Work (SOW)</vt:lpstr>
      <vt:lpstr>Specific Period of Performance</vt:lpstr>
      <vt:lpstr>Schedule of Deliverables</vt:lpstr>
      <vt:lpstr>Payment Terms</vt:lpstr>
      <vt:lpstr>Written Contracts (signed by both parties)</vt:lpstr>
      <vt:lpstr>Module Summary</vt:lpstr>
      <vt:lpstr>Core Monitoring Guide – Objective 2.d Procurement and Contract Administration</vt:lpstr>
      <vt:lpstr>SMART Checklist</vt:lpstr>
      <vt:lpstr>SMART Checklist (cont.)</vt:lpstr>
      <vt:lpstr>ETA and Uniform Guidance Resources</vt:lpstr>
      <vt:lpstr>Web Resources</vt:lpstr>
      <vt:lpstr>Remember the Grant Management Toolbox!</vt:lpstr>
      <vt:lpstr>Questions?</vt:lpstr>
      <vt:lpstr>Please complete your evaluations. </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and Contract Administration</dc:title>
  <dc:subject>This PowerPoint discusses procurement and contract administration.</dc:subject>
  <dc:creator>Maher &amp; Maher</dc:creator>
  <cp:keywords>procurement, contract, administration</cp:keywords>
  <cp:lastModifiedBy>DeMille, Robert - ETA</cp:lastModifiedBy>
  <cp:revision>153</cp:revision>
  <dcterms:created xsi:type="dcterms:W3CDTF">2018-12-05T14:10:42Z</dcterms:created>
  <dcterms:modified xsi:type="dcterms:W3CDTF">2019-08-14T16:20:13Z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