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82" r:id="rId4"/>
    <p:sldId id="261" r:id="rId5"/>
    <p:sldId id="269" r:id="rId6"/>
    <p:sldId id="271" r:id="rId7"/>
    <p:sldId id="264" r:id="rId8"/>
    <p:sldId id="265" r:id="rId9"/>
    <p:sldId id="266" r:id="rId10"/>
    <p:sldId id="283" r:id="rId11"/>
    <p:sldId id="284" r:id="rId12"/>
    <p:sldId id="286" r:id="rId13"/>
    <p:sldId id="287" r:id="rId14"/>
    <p:sldId id="290" r:id="rId15"/>
    <p:sldId id="288" r:id="rId16"/>
    <p:sldId id="289" r:id="rId17"/>
    <p:sldId id="291" r:id="rId18"/>
    <p:sldId id="292" r:id="rId19"/>
    <p:sldId id="293" r:id="rId20"/>
    <p:sldId id="294" r:id="rId21"/>
    <p:sldId id="295" r:id="rId22"/>
    <p:sldId id="296" r:id="rId23"/>
    <p:sldId id="272" r:id="rId24"/>
    <p:sldId id="297" r:id="rId25"/>
    <p:sldId id="273" r:id="rId26"/>
    <p:sldId id="274" r:id="rId27"/>
    <p:sldId id="275" r:id="rId28"/>
    <p:sldId id="299" r:id="rId29"/>
    <p:sldId id="276" r:id="rId30"/>
    <p:sldId id="277" r:id="rId31"/>
    <p:sldId id="298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5805" autoAdjust="0"/>
  </p:normalViewPr>
  <p:slideViewPr>
    <p:cSldViewPr>
      <p:cViewPr>
        <p:scale>
          <a:sx n="66" d="100"/>
          <a:sy n="66" d="100"/>
        </p:scale>
        <p:origin x="-55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404" y="21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A2568-1248-4D25-9D8C-3A3280793404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AE35B-002D-4CF3-A7BA-B597D60C4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AE35B-002D-4CF3-A7BA-B597D60C499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AE35B-002D-4CF3-A7BA-B597D60C499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AE35B-002D-4CF3-A7BA-B597D60C499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AE35B-002D-4CF3-A7BA-B597D60C499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AE35B-002D-4CF3-A7BA-B597D60C499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AE35B-002D-4CF3-A7BA-B597D60C499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AE35B-002D-4CF3-A7BA-B597D60C499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AE35B-002D-4CF3-A7BA-B597D60C499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AE35B-002D-4CF3-A7BA-B597D60C499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AE35B-002D-4CF3-A7BA-B597D60C499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AE35B-002D-4CF3-A7BA-B597D60C499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033360-CC96-4579-B05F-FE9605665FC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AE35B-002D-4CF3-A7BA-B597D60C499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AE35B-002D-4CF3-A7BA-B597D60C499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AE35B-002D-4CF3-A7BA-B597D60C499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61108-5CCB-4B38-9AD2-FB33BDE4128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AE35B-002D-4CF3-A7BA-B597D60C499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EAFCC7-71F6-41BF-BFB8-A6AA8C79962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CB264E-8C99-45EE-A019-B8CB9565F5A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3CBCC-DC96-44D4-AC11-5B2F42D281C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AE35B-002D-4CF3-A7BA-B597D60C499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F6512F-E809-4BD6-8821-FEC2F0E7863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9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AE35B-002D-4CF3-A7BA-B597D60C499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7" rIns="91433" bIns="45717"/>
          <a:lstStyle/>
          <a:p>
            <a:pPr eaLnBrk="1" hangingPunct="1"/>
            <a:endParaRPr lang="en-US" sz="8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AE35B-002D-4CF3-A7BA-B597D60C499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519"/>
            <a:ext cx="5029200" cy="4112665"/>
          </a:xfrm>
          <a:noFill/>
          <a:ln/>
        </p:spPr>
        <p:txBody>
          <a:bodyPr lIns="91646" tIns="45823" rIns="91646" bIns="45823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0F809-9DEC-4D7C-A9C9-44DA0A16A41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DD9C5-641E-4025-A978-CDC29AD7175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7" rIns="91433" bIns="45717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55A0D-95C7-4E75-B962-8797241148CB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u="non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C161D-375A-4B05-B489-419649CC1238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9D6C-E73F-43D5-81AB-322C1525A0E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aaccct_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43897"/>
          </a:xfrm>
          <a:prstGeom prst="rect">
            <a:avLst/>
          </a:prstGeom>
        </p:spPr>
      </p:pic>
      <p:pic>
        <p:nvPicPr>
          <p:cNvPr id="8" name="Picture 7" descr="dol_sym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43400" y="6324600"/>
            <a:ext cx="447675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FD42-0C67-4851-BC69-8D75FE4B7FA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9D6C-E73F-43D5-81AB-322C1525A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FD42-0C67-4851-BC69-8D75FE4B7FA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9D6C-E73F-43D5-81AB-322C1525A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9D6C-E73F-43D5-81AB-322C1525A0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aaccct_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0" y="6181541"/>
            <a:ext cx="6553200" cy="67645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FD42-0C67-4851-BC69-8D75FE4B7FA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9D6C-E73F-43D5-81AB-322C1525A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FD42-0C67-4851-BC69-8D75FE4B7FA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9D6C-E73F-43D5-81AB-322C1525A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FD42-0C67-4851-BC69-8D75FE4B7FA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9D6C-E73F-43D5-81AB-322C1525A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FD42-0C67-4851-BC69-8D75FE4B7FA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9D6C-E73F-43D5-81AB-322C1525A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FD42-0C67-4851-BC69-8D75FE4B7FA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9D6C-E73F-43D5-81AB-322C1525A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FD42-0C67-4851-BC69-8D75FE4B7FA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9D6C-E73F-43D5-81AB-322C1525A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FD42-0C67-4851-BC69-8D75FE4B7FA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9D6C-E73F-43D5-81AB-322C1525A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AFD42-0C67-4851-BC69-8D75FE4B7FA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39D6C-E73F-43D5-81AB-322C1525A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eta.gov/gran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eta.gov/taaccc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aaccct@dol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80F745-6373-404D-91CD-4DCCD9FCA81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696200" cy="3733800"/>
          </a:xfrm>
        </p:spPr>
        <p:txBody>
          <a:bodyPr/>
          <a:lstStyle/>
          <a:p>
            <a:pPr algn="ctr" eaLnBrk="1" hangingPunct="1"/>
            <a:r>
              <a:rPr lang="en-US" sz="4400" dirty="0" smtClean="0"/>
              <a:t>Trade Adjustment Assistance Community College and Career Training (TAACCCT)</a:t>
            </a:r>
            <a:br>
              <a:rPr lang="en-US" sz="4400" dirty="0" smtClean="0"/>
            </a:br>
            <a:r>
              <a:rPr lang="en-US" sz="4400" dirty="0" smtClean="0"/>
              <a:t>Grantee Orientation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5257800"/>
            <a:ext cx="7696200" cy="914400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en-US" dirty="0" smtClean="0">
                <a:latin typeface="Calibri" pitchFamily="34" charset="0"/>
              </a:rPr>
              <a:t>October 25, 2011</a:t>
            </a:r>
          </a:p>
          <a:p>
            <a:pPr algn="ctr" eaLnBrk="1" hangingPunct="1"/>
            <a:r>
              <a:rPr lang="en-US" dirty="0" smtClean="0">
                <a:latin typeface="Calibri" pitchFamily="34" charset="0"/>
              </a:rPr>
              <a:t>3:00 pm Eastern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ETA Regional Offices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533400" y="1600201"/>
          <a:ext cx="8153400" cy="4343400"/>
        </p:xfrm>
        <a:graphic>
          <a:graphicData uri="http://schemas.openxmlformats.org/presentationml/2006/ole">
            <p:oleObj spid="_x0000_s1026" name="Acrobat Document" r:id="rId4" imgW="7542857" imgH="5830114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Sunderlin.Sarah\Local Settings\Temporary Internet Files\Content.IE5\BZX04FOX\MP90040496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0"/>
            <a:ext cx="22098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Update Point of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Any time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main point of contact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for your grant changes, please remember to alert your Federal Project Officer (FPO) and National Office staff</a:t>
            </a:r>
          </a:p>
          <a:p>
            <a:pPr fontAlgn="base"/>
            <a:r>
              <a:rPr lang="en-US" dirty="0" smtClean="0"/>
              <a:t>FPOs and the National Office regularly send out email blasts to grantees </a:t>
            </a:r>
          </a:p>
          <a:p>
            <a:pPr fontAlgn="base">
              <a:buNone/>
            </a:pPr>
            <a:r>
              <a:rPr lang="en-US" sz="2000" i="1" dirty="0" smtClean="0"/>
              <a:t>	Please make sure your email system does not confuse our communication as spam.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Office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National Program Office has several functions:</a:t>
            </a:r>
            <a:endParaRPr lang="en-US" sz="4000" dirty="0" smtClean="0"/>
          </a:p>
          <a:p>
            <a:pPr lvl="1"/>
            <a:r>
              <a:rPr lang="en-US" dirty="0" smtClean="0"/>
              <a:t>Supports Federal Project Officers (FPOs)</a:t>
            </a:r>
            <a:endParaRPr lang="en-US" sz="3600" dirty="0" smtClean="0"/>
          </a:p>
          <a:p>
            <a:pPr lvl="1"/>
            <a:r>
              <a:rPr lang="en-US" dirty="0" smtClean="0"/>
              <a:t>Provides Technical Assistance</a:t>
            </a:r>
            <a:endParaRPr lang="en-US" sz="3600" dirty="0" smtClean="0"/>
          </a:p>
          <a:p>
            <a:pPr lvl="1"/>
            <a:r>
              <a:rPr lang="en-US" dirty="0" smtClean="0"/>
              <a:t>Creates peer learning opportunities</a:t>
            </a:r>
            <a:endParaRPr lang="en-US" sz="3600" dirty="0" smtClean="0"/>
          </a:p>
          <a:p>
            <a:pPr lvl="1"/>
            <a:r>
              <a:rPr lang="en-US" dirty="0" smtClean="0"/>
              <a:t>Coordinates product submissions and dissemination</a:t>
            </a:r>
            <a:endParaRPr lang="en-US" sz="3600" dirty="0" smtClean="0"/>
          </a:p>
          <a:p>
            <a:pPr lvl="1"/>
            <a:r>
              <a:rPr lang="en-US" dirty="0" smtClean="0"/>
              <a:t>Periodically requests additional information about your grant</a:t>
            </a:r>
            <a:endParaRPr lang="en-US" sz="3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DOL/ETA Grants Officer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Grants Officer performs official grant duties: </a:t>
            </a:r>
            <a:endParaRPr lang="en-US" sz="4000" dirty="0" smtClean="0"/>
          </a:p>
          <a:p>
            <a:pPr lvl="1"/>
            <a:r>
              <a:rPr lang="en-US" dirty="0" smtClean="0"/>
              <a:t>Maintains official grant documents such as modifications, no-cost extensions, and other relevant documents</a:t>
            </a:r>
            <a:endParaRPr lang="en-US" sz="3600" dirty="0" smtClean="0"/>
          </a:p>
          <a:p>
            <a:pPr lvl="1"/>
            <a:r>
              <a:rPr lang="en-US" dirty="0" smtClean="0"/>
              <a:t>Approves all purchases over $5,000</a:t>
            </a:r>
            <a:endParaRPr lang="en-US" sz="36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Donna Kelly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Grant Officer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Office of Grants Management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underlin.Sarah\Local Settings\Temporary Internet Files\Content.IE5\BZX04FOX\MP90030964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676400" cy="1225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Grant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Grant Award Letter</a:t>
            </a:r>
          </a:p>
          <a:p>
            <a:pPr lvl="0"/>
            <a:r>
              <a:rPr lang="en-US" dirty="0" smtClean="0"/>
              <a:t>Grant Agreement - Notification of Award Obligation  </a:t>
            </a:r>
          </a:p>
          <a:p>
            <a:pPr lvl="0"/>
            <a:r>
              <a:rPr lang="en-US" dirty="0" smtClean="0"/>
              <a:t>Application for Federal Assistance SF-424 </a:t>
            </a:r>
          </a:p>
          <a:p>
            <a:pPr lvl="0"/>
            <a:r>
              <a:rPr lang="en-US" dirty="0" smtClean="0"/>
              <a:t>Administrative Costs</a:t>
            </a:r>
          </a:p>
          <a:p>
            <a:pPr lvl="0"/>
            <a:r>
              <a:rPr lang="en-US" dirty="0" smtClean="0"/>
              <a:t>Solicitation</a:t>
            </a:r>
          </a:p>
          <a:p>
            <a:pPr lvl="0"/>
            <a:r>
              <a:rPr lang="en-US" dirty="0" smtClean="0"/>
              <a:t>Part I  - Statement of Work</a:t>
            </a:r>
          </a:p>
          <a:p>
            <a:pPr lvl="0"/>
            <a:r>
              <a:rPr lang="en-US" dirty="0" smtClean="0"/>
              <a:t>Part II  - Budget Information – SF424a</a:t>
            </a:r>
          </a:p>
          <a:p>
            <a:pPr lvl="0"/>
            <a:r>
              <a:rPr lang="en-US" dirty="0" smtClean="0"/>
              <a:t>Part III - Assurances /Certifications</a:t>
            </a:r>
          </a:p>
          <a:p>
            <a:pPr lvl="0"/>
            <a:r>
              <a:rPr lang="en-US" dirty="0" smtClean="0"/>
              <a:t>Part IV - Special Clauses and Conditions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Award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Acknowledgements of Award</a:t>
            </a:r>
            <a:endParaRPr lang="en-US" sz="4000" dirty="0" smtClean="0"/>
          </a:p>
          <a:p>
            <a:pPr lvl="0"/>
            <a:r>
              <a:rPr lang="en-US" dirty="0" smtClean="0"/>
              <a:t>Payment Management System</a:t>
            </a:r>
            <a:endParaRPr lang="en-US" sz="4000" dirty="0" smtClean="0"/>
          </a:p>
          <a:p>
            <a:pPr lvl="1"/>
            <a:r>
              <a:rPr lang="en-US" dirty="0" smtClean="0"/>
              <a:t>Information and forms on </a:t>
            </a:r>
            <a:r>
              <a:rPr lang="en-US" u="sng" dirty="0" smtClean="0">
                <a:hlinkClick r:id="rId3"/>
              </a:rPr>
              <a:t>www.doleta.gov/grants</a:t>
            </a:r>
            <a:r>
              <a:rPr lang="en-US" dirty="0" smtClean="0"/>
              <a:t> under Payment Information</a:t>
            </a:r>
            <a:endParaRPr lang="en-US" sz="3600" dirty="0" smtClean="0"/>
          </a:p>
          <a:p>
            <a:pPr lvl="0"/>
            <a:r>
              <a:rPr lang="en-US" dirty="0" smtClean="0"/>
              <a:t>ETA’s on-line Grantee Fiscal Reporting System – SF 9130 </a:t>
            </a:r>
            <a:endParaRPr lang="en-US" sz="4000" dirty="0" smtClean="0"/>
          </a:p>
          <a:p>
            <a:pPr lvl="1"/>
            <a:r>
              <a:rPr lang="en-US" dirty="0" smtClean="0"/>
              <a:t>Information to access system on </a:t>
            </a:r>
            <a:r>
              <a:rPr lang="en-US" u="sng" dirty="0" smtClean="0">
                <a:hlinkClick r:id="rId3"/>
              </a:rPr>
              <a:t>www.doleta.gov/grants</a:t>
            </a:r>
            <a:r>
              <a:rPr lang="en-US" dirty="0" smtClean="0"/>
              <a:t> under Financial Reporting</a:t>
            </a:r>
            <a:endParaRPr lang="en-US" sz="3600" dirty="0" smtClean="0"/>
          </a:p>
          <a:p>
            <a:r>
              <a:rPr lang="en-US" dirty="0" smtClean="0"/>
              <a:t>Passwords/PINs are sent separately after supplying the necessary information </a:t>
            </a:r>
          </a:p>
          <a:p>
            <a:pPr algn="ctr">
              <a:buNone/>
            </a:pP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Once you receive this please DO NOT LOSE IT!</a:t>
            </a:r>
          </a:p>
          <a:p>
            <a:endParaRPr lang="en-US" dirty="0"/>
          </a:p>
        </p:txBody>
      </p:sp>
      <p:pic>
        <p:nvPicPr>
          <p:cNvPr id="5122" name="Picture 2" descr="C:\Documents and Settings\Sunderlin.Sarah\Local Settings\Temporary Internet Files\Content.IE5\ZC7ZI7M3\MC90044216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1" y="0"/>
            <a:ext cx="1600199" cy="160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Grant Agreement</a:t>
            </a:r>
            <a:br>
              <a:rPr lang="en-US" dirty="0" smtClean="0"/>
            </a:br>
            <a:r>
              <a:rPr lang="en-US" dirty="0" smtClean="0"/>
              <a:t>Notification of Award Obligation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Project Title – 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</a:rPr>
              <a:t>Trade Adjustment Assistance Community College and Career Training Grant Program (TAACCCT)</a:t>
            </a:r>
          </a:p>
          <a:p>
            <a:pPr lvl="0"/>
            <a:r>
              <a:rPr lang="en-US" dirty="0" smtClean="0"/>
              <a:t>Grant Awardees' Identifying Information </a:t>
            </a:r>
            <a:endParaRPr lang="en-US" sz="4000" dirty="0" smtClean="0"/>
          </a:p>
          <a:p>
            <a:pPr lvl="0"/>
            <a:r>
              <a:rPr lang="en-US" dirty="0" smtClean="0"/>
              <a:t>DOL Identifying Information </a:t>
            </a:r>
            <a:endParaRPr lang="en-US" sz="4000" dirty="0" smtClean="0"/>
          </a:p>
          <a:p>
            <a:pPr lvl="1"/>
            <a:r>
              <a:rPr lang="en-US" dirty="0" smtClean="0"/>
              <a:t>Agreement # TC-2XXXX-11-60-A-XX</a:t>
            </a:r>
            <a:endParaRPr lang="en-US" sz="3600" dirty="0" smtClean="0"/>
          </a:p>
          <a:p>
            <a:pPr lvl="0"/>
            <a:r>
              <a:rPr lang="en-US" dirty="0" smtClean="0"/>
              <a:t>Period of Performance</a:t>
            </a:r>
            <a:endParaRPr lang="en-US" sz="4000" dirty="0" smtClean="0"/>
          </a:p>
          <a:p>
            <a:pPr lvl="0"/>
            <a:r>
              <a:rPr lang="en-US" dirty="0" smtClean="0"/>
              <a:t>Award Amount</a:t>
            </a:r>
            <a:endParaRPr lang="en-US" sz="4000" dirty="0" smtClean="0"/>
          </a:p>
          <a:p>
            <a:pPr lvl="0"/>
            <a:r>
              <a:rPr lang="en-US" dirty="0" smtClean="0"/>
              <a:t>Regulations and Cost Principles </a:t>
            </a:r>
            <a:endParaRPr lang="en-US" sz="4000" dirty="0" smtClean="0"/>
          </a:p>
          <a:p>
            <a:pPr lvl="0"/>
            <a:r>
              <a:rPr lang="en-US" dirty="0" smtClean="0"/>
              <a:t>Signatures</a:t>
            </a:r>
            <a:endParaRPr lang="en-US" sz="4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Notification of Award Obligation</a:t>
            </a:r>
            <a:br>
              <a:rPr lang="en-US" dirty="0" smtClean="0"/>
            </a:br>
            <a:r>
              <a:rPr lang="en-US" dirty="0" smtClean="0"/>
              <a:t>Regulations &amp; Cost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Code of Federal Regulations (CFR) can be found at:</a:t>
            </a:r>
          </a:p>
          <a:p>
            <a:pPr lvl="0" algn="ctr">
              <a:buNone/>
            </a:pPr>
            <a:r>
              <a:rPr lang="en-US" sz="2200" b="1" u="sng" dirty="0" smtClean="0">
                <a:solidFill>
                  <a:schemeClr val="accent1">
                    <a:lumMod val="75000"/>
                  </a:schemeClr>
                </a:solidFill>
              </a:rPr>
              <a:t>http://www.gpoaccess.gov/cfr/index.html</a:t>
            </a: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200" b="1" dirty="0" smtClean="0"/>
              <a:t>Uniformed Administrative Requirements</a:t>
            </a:r>
          </a:p>
          <a:p>
            <a:pPr lvl="2"/>
            <a:r>
              <a:rPr lang="en-US" sz="2200" b="1" dirty="0" smtClean="0"/>
              <a:t>29 CFR Part 95 -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Institutions for Higher Education</a:t>
            </a:r>
          </a:p>
          <a:p>
            <a:pPr lvl="2"/>
            <a:r>
              <a:rPr lang="en-US" sz="2200" b="1" dirty="0" smtClean="0"/>
              <a:t>29 CFR Part 97 -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State/Local Governments and Indian Tribes</a:t>
            </a:r>
          </a:p>
          <a:p>
            <a:pPr lvl="1"/>
            <a:r>
              <a:rPr lang="en-US" sz="2200" b="1" dirty="0" smtClean="0"/>
              <a:t>Cost Principles</a:t>
            </a:r>
          </a:p>
          <a:p>
            <a:pPr lvl="2"/>
            <a:r>
              <a:rPr lang="en-US" sz="2200" b="1" dirty="0" smtClean="0"/>
              <a:t>2 CFR 220 (OMB Circular A-21) –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Educational Institutions</a:t>
            </a:r>
          </a:p>
          <a:p>
            <a:pPr lvl="2"/>
            <a:r>
              <a:rPr lang="en-US" sz="2200" b="1" dirty="0" smtClean="0"/>
              <a:t>2 CFR 225 (OMB Circular A-87) –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State/Local Government, Indian Tribes</a:t>
            </a:r>
          </a:p>
          <a:p>
            <a:pPr lvl="2"/>
            <a:r>
              <a:rPr lang="en-US" sz="2200" b="1" dirty="0" smtClean="0"/>
              <a:t>2 CFR 230 (OMB Circular A-122) –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Non-profit Organizations</a:t>
            </a:r>
          </a:p>
          <a:p>
            <a:pPr lvl="1"/>
            <a:r>
              <a:rPr lang="en-US" sz="2200" b="1" dirty="0" smtClean="0"/>
              <a:t>Other Requirements (As Applicable)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for Federal Assistance </a:t>
            </a:r>
            <a:br>
              <a:rPr lang="en-US" dirty="0" smtClean="0"/>
            </a:br>
            <a:r>
              <a:rPr lang="en-US" dirty="0" smtClean="0"/>
              <a:t>SF-424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Submitted by grant applicant</a:t>
            </a:r>
          </a:p>
          <a:p>
            <a:pPr lvl="0"/>
            <a:r>
              <a:rPr lang="en-US" dirty="0" smtClean="0"/>
              <a:t>Incorporated in grant packet </a:t>
            </a:r>
          </a:p>
          <a:p>
            <a:endParaRPr lang="en-US" dirty="0"/>
          </a:p>
        </p:txBody>
      </p:sp>
      <p:pic>
        <p:nvPicPr>
          <p:cNvPr id="5" name="Picture 4" descr="p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0449">
            <a:off x="6145512" y="2634950"/>
            <a:ext cx="1424976" cy="21678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6" descr="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9509">
            <a:off x="6980811" y="2275066"/>
            <a:ext cx="1637745" cy="21626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09D25E-EE32-4781-94A9-F0E2BBA3414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Presenters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600" b="1" dirty="0" smtClean="0"/>
              <a:t>Jen Troke</a:t>
            </a:r>
            <a:r>
              <a:rPr lang="en-US" sz="3600" dirty="0" smtClean="0"/>
              <a:t>, Program Manager, Division of Strategic Investments</a:t>
            </a:r>
          </a:p>
          <a:p>
            <a:pPr eaLnBrk="1" hangingPunct="1"/>
            <a:r>
              <a:rPr lang="en-US" sz="3600" b="1" dirty="0" smtClean="0"/>
              <a:t>Megan Baird</a:t>
            </a:r>
            <a:r>
              <a:rPr lang="en-US" sz="3600" dirty="0" smtClean="0"/>
              <a:t>, Workforce Analyst, Division of Strategic Investments</a:t>
            </a:r>
          </a:p>
          <a:p>
            <a:pPr eaLnBrk="1" hangingPunct="1"/>
            <a:r>
              <a:rPr lang="en-US" sz="3600" b="1" dirty="0" smtClean="0"/>
              <a:t>Sarah Sunderlin</a:t>
            </a:r>
            <a:r>
              <a:rPr lang="en-US" sz="3600" dirty="0" smtClean="0"/>
              <a:t>, Workforce Analyst, Division of Strategic Investments</a:t>
            </a:r>
          </a:p>
          <a:p>
            <a:pPr eaLnBrk="1" hangingPunct="1"/>
            <a:r>
              <a:rPr lang="en-US" sz="3600" b="1" dirty="0" smtClean="0"/>
              <a:t>Donna Kelly</a:t>
            </a:r>
            <a:r>
              <a:rPr lang="en-US" sz="3600" dirty="0" smtClean="0"/>
              <a:t>, Grant Officer, Office of Grants Management</a:t>
            </a:r>
          </a:p>
          <a:p>
            <a:pPr eaLnBrk="1" hangingPunct="1"/>
            <a:r>
              <a:rPr lang="en-US" sz="3600" b="1" dirty="0" smtClean="0"/>
              <a:t>Kristen Milstead</a:t>
            </a:r>
            <a:r>
              <a:rPr lang="en-US" sz="3600" dirty="0" smtClean="0"/>
              <a:t>, Workforce Analyst, Division of Strategic Investments</a:t>
            </a:r>
          </a:p>
          <a:p>
            <a:pPr eaLnBrk="1" hangingPunct="1">
              <a:buNone/>
            </a:pPr>
            <a:endParaRPr lang="en-US" sz="36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dirty="0" smtClean="0"/>
              <a:t>Grantee’s original proposal </a:t>
            </a:r>
          </a:p>
          <a:p>
            <a:pPr lvl="1"/>
            <a:r>
              <a:rPr lang="en-US" sz="4000" dirty="0" smtClean="0"/>
              <a:t>Includes Technical Proposal, and required attachments</a:t>
            </a:r>
          </a:p>
          <a:p>
            <a:pPr lvl="0"/>
            <a:r>
              <a:rPr lang="en-US" sz="4000" dirty="0" smtClean="0"/>
              <a:t>Budget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Clauses and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Special Clauses</a:t>
            </a:r>
            <a:endParaRPr lang="en-US" sz="4000" dirty="0" smtClean="0"/>
          </a:p>
          <a:p>
            <a:pPr lvl="1"/>
            <a:r>
              <a:rPr lang="en-US" dirty="0" smtClean="0"/>
              <a:t>Budget Line Item Flexibility</a:t>
            </a:r>
            <a:endParaRPr lang="en-US" sz="3600" dirty="0" smtClean="0"/>
          </a:p>
          <a:p>
            <a:pPr lvl="1"/>
            <a:r>
              <a:rPr lang="en-US" dirty="0" smtClean="0"/>
              <a:t>Indirect Cost Rate and Cost Allocation Plan</a:t>
            </a:r>
            <a:endParaRPr lang="en-US" sz="3600" dirty="0" smtClean="0"/>
          </a:p>
          <a:p>
            <a:pPr lvl="0"/>
            <a:r>
              <a:rPr lang="en-US" dirty="0" smtClean="0"/>
              <a:t>Special Conditions</a:t>
            </a:r>
            <a:endParaRPr lang="en-US" sz="4000" dirty="0" smtClean="0"/>
          </a:p>
          <a:p>
            <a:pPr lvl="1"/>
            <a:r>
              <a:rPr lang="en-US" dirty="0" smtClean="0"/>
              <a:t>Federal Project Officer</a:t>
            </a:r>
            <a:endParaRPr lang="en-US" sz="3600" dirty="0" smtClean="0"/>
          </a:p>
          <a:p>
            <a:pPr lvl="1"/>
            <a:r>
              <a:rPr lang="en-US" dirty="0" smtClean="0"/>
              <a:t>Equipment</a:t>
            </a:r>
            <a:endParaRPr lang="en-US" sz="3600" dirty="0" smtClean="0"/>
          </a:p>
          <a:p>
            <a:pPr lvl="1"/>
            <a:r>
              <a:rPr lang="en-US" dirty="0" smtClean="0"/>
              <a:t>Program Income</a:t>
            </a:r>
            <a:endParaRPr lang="en-US" sz="3600" dirty="0" smtClean="0"/>
          </a:p>
          <a:p>
            <a:pPr lvl="1"/>
            <a:r>
              <a:rPr lang="en-US" dirty="0" smtClean="0"/>
              <a:t>Intellectual Property Rights</a:t>
            </a:r>
            <a:endParaRPr lang="en-US" sz="3600" dirty="0" smtClean="0"/>
          </a:p>
          <a:p>
            <a:pPr lvl="1"/>
            <a:r>
              <a:rPr lang="en-US" dirty="0" smtClean="0"/>
              <a:t>Evaluation</a:t>
            </a:r>
            <a:endParaRPr lang="en-US" sz="3600" dirty="0" smtClean="0"/>
          </a:p>
          <a:p>
            <a:pPr lvl="1"/>
            <a:r>
              <a:rPr lang="en-US" dirty="0" smtClean="0"/>
              <a:t>Reports</a:t>
            </a:r>
            <a:endParaRPr lang="en-US" sz="3600" dirty="0" smtClean="0"/>
          </a:p>
          <a:p>
            <a:pPr lvl="2"/>
            <a:r>
              <a:rPr lang="en-US" dirty="0" smtClean="0"/>
              <a:t>Quarterly Financial and Performance Reports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State-Designated Eligible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 states</a:t>
            </a:r>
          </a:p>
          <a:p>
            <a:r>
              <a:rPr lang="en-US" dirty="0" smtClean="0"/>
              <a:t>Implementation Plan within 60 days</a:t>
            </a:r>
          </a:p>
          <a:p>
            <a:pPr lvl="1"/>
            <a:r>
              <a:rPr lang="en-US" dirty="0" smtClean="0"/>
              <a:t>States will work with the DOL’s Performance Excellence Center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DB8891-12E2-4402-80E0-2B121D255A5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44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4400" b="1" smtClean="0"/>
              <a:t>Kristen Milstead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000" b="1" smtClean="0"/>
              <a:t>Workforce Analyst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000" b="1" smtClean="0"/>
              <a:t>Division of Strategic Investments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Sunderlin.Sarah\Local Settings\Temporary Internet Files\Content.IE5\DSKS0UCY\MP90044241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2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Value of Reporting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Reporting successes of high profile programs to Congress, Administration, OMB, GAO, etc.</a:t>
            </a:r>
          </a:p>
          <a:p>
            <a:pPr lvl="0"/>
            <a:r>
              <a:rPr lang="en-US" dirty="0" smtClean="0"/>
              <a:t>Demonstrating Grant Outcomes to investors and partners</a:t>
            </a:r>
          </a:p>
          <a:p>
            <a:pPr lvl="0"/>
            <a:r>
              <a:rPr lang="en-US" dirty="0" smtClean="0"/>
              <a:t>Illustrating Return on Investment (ROI) to employer partners</a:t>
            </a:r>
          </a:p>
          <a:p>
            <a:pPr lvl="0"/>
            <a:r>
              <a:rPr lang="en-US" dirty="0" smtClean="0"/>
              <a:t>Building additional strategic partnerships and leveraging resources</a:t>
            </a:r>
          </a:p>
          <a:p>
            <a:pPr lvl="0"/>
            <a:r>
              <a:rPr lang="en-US" dirty="0" smtClean="0"/>
              <a:t>Sustainability of the project and partnership</a:t>
            </a:r>
          </a:p>
          <a:p>
            <a:pPr lvl="0"/>
            <a:r>
              <a:rPr lang="en-US" dirty="0" smtClean="0"/>
              <a:t>Continuously improving program to meet the needs of participants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9F73EA-C4A1-4B06-804D-3FB6F6DEBF7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Reporting</a:t>
            </a:r>
          </a:p>
        </p:txBody>
      </p:sp>
      <p:sp>
        <p:nvSpPr>
          <p:cNvPr id="15565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dirty="0" smtClean="0"/>
              <a:t>TAACCCT </a:t>
            </a:r>
            <a:r>
              <a:rPr lang="en-US" sz="3600" dirty="0"/>
              <a:t>grantees are required to submit quarterly and annual program reports to </a:t>
            </a:r>
            <a:r>
              <a:rPr lang="en-US" sz="3600" dirty="0" smtClean="0"/>
              <a:t>ETA in </a:t>
            </a:r>
            <a:r>
              <a:rPr lang="en-US" sz="3600" dirty="0"/>
              <a:t>order to comply with the reporting and record keeping requirements of the </a:t>
            </a:r>
            <a:r>
              <a:rPr lang="en-US" sz="3600" dirty="0" smtClean="0"/>
              <a:t>grant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 smtClean="0"/>
              <a:t>These reports are: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ea typeface="+mn-ea"/>
                <a:cs typeface="+mn-cs"/>
              </a:rPr>
              <a:t>Quarterly Progress Reports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ea typeface="+mn-ea"/>
                <a:cs typeface="+mn-cs"/>
              </a:rPr>
              <a:t>Annual Performance Reports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Quarterly Financial Report (ETA-9130 Form)</a:t>
            </a: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E2F21-589D-42A1-828B-E5A71536FCF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Quarterly Progress Report</a:t>
            </a:r>
          </a:p>
        </p:txBody>
      </p:sp>
      <p:sp>
        <p:nvSpPr>
          <p:cNvPr id="2048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Each grantee must submit a Quarterly Progress Report (QPR) containing updates on the progress and implementation measures specified in each grant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Due no later than 45 days after the end of a quarter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FA6D35-3D04-4DDD-B740-94CF367978E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Annual Performance Report</a:t>
            </a:r>
          </a:p>
        </p:txBody>
      </p:sp>
      <p:sp>
        <p:nvSpPr>
          <p:cNvPr id="2150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Each grantee must submit an Annual Performance Report (APR) that reflects the longer-term outcomes of program participants and a comparison cohort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The APR contains two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b="1" dirty="0" smtClean="0"/>
              <a:t>Table 1</a:t>
            </a:r>
            <a:r>
              <a:rPr lang="en-US" dirty="0" smtClean="0"/>
              <a:t>: aggregate year-by-year information on all participants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b="1" dirty="0" smtClean="0"/>
              <a:t>Table 2</a:t>
            </a:r>
            <a:r>
              <a:rPr lang="en-US" dirty="0" smtClean="0"/>
              <a:t>: cumulative information on participant and comparison cohorts only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Due annually, based on the grant start date (first annual report is due November 14, 2012 and covers the period of 10/1/2011-9/30/2012)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Quarterly Financial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grantee must submit a Quarterly Financial Report (ETA-9130 Form)</a:t>
            </a:r>
          </a:p>
          <a:p>
            <a:pPr lvl="1"/>
            <a:r>
              <a:rPr lang="en-US" dirty="0" smtClean="0"/>
              <a:t>Due no later than 45 days after the end of a quarter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F4112F-41EC-4A50-9A1E-3979B40D81C3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Final Performance and Outcomes Report</a:t>
            </a:r>
          </a:p>
        </p:txBody>
      </p:sp>
      <p:sp>
        <p:nvSpPr>
          <p:cNvPr id="2253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/>
              <a:t>The last Quarterly Progress and Annual Performance Reports will serve as the grant’s Final Performance and Outcomes Report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to ETA!</a:t>
            </a:r>
          </a:p>
          <a:p>
            <a:r>
              <a:rPr lang="en-US" dirty="0" smtClean="0"/>
              <a:t>Share webpage, TA and communication strategies</a:t>
            </a:r>
          </a:p>
          <a:p>
            <a:r>
              <a:rPr lang="en-US" dirty="0" smtClean="0"/>
              <a:t>Explain the role of the National Office and Regional Offices</a:t>
            </a:r>
          </a:p>
          <a:p>
            <a:r>
              <a:rPr lang="en-US" dirty="0" smtClean="0"/>
              <a:t>Explore the grant package</a:t>
            </a:r>
          </a:p>
          <a:p>
            <a:r>
              <a:rPr lang="en-US" dirty="0" smtClean="0"/>
              <a:t>Provide information on reporting and performance for these grants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Milestones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8150" y="1828800"/>
            <a:ext cx="8229600" cy="43434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3600" dirty="0" smtClean="0"/>
              <a:t>Grant Start Date:  </a:t>
            </a:r>
          </a:p>
          <a:p>
            <a:pPr lvl="1"/>
            <a:r>
              <a:rPr lang="en-US" b="1" dirty="0" smtClean="0"/>
              <a:t>October 1, 2011</a:t>
            </a:r>
          </a:p>
          <a:p>
            <a:pPr eaLnBrk="1" hangingPunct="1"/>
            <a:r>
              <a:rPr lang="en-US" sz="3600" dirty="0" smtClean="0"/>
              <a:t>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quarterly progress report: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Due February 14, 2012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quarterly financial report: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Due February 14, 2012</a:t>
            </a:r>
          </a:p>
          <a:p>
            <a:pPr eaLnBrk="1" hangingPunct="1"/>
            <a:r>
              <a:rPr lang="en-US" sz="3600" dirty="0" smtClean="0"/>
              <a:t>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annual performance report due: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Due November  14, 2012</a:t>
            </a:r>
          </a:p>
          <a:p>
            <a:pPr eaLnBrk="1" hangingPunct="1"/>
            <a:r>
              <a:rPr lang="en-US" sz="3600" dirty="0" smtClean="0"/>
              <a:t>Grant End date:  </a:t>
            </a:r>
          </a:p>
          <a:p>
            <a:pPr lvl="1"/>
            <a:r>
              <a:rPr lang="en-US" b="1" dirty="0" smtClean="0"/>
              <a:t>September 30, 2014</a:t>
            </a:r>
            <a:r>
              <a:rPr lang="en-US" dirty="0" smtClean="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648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u="sng" dirty="0" smtClean="0"/>
              <a:t>Grants Management 101 Part A and B</a:t>
            </a:r>
          </a:p>
          <a:p>
            <a:pPr marL="971550" lvl="1" indent="-514350">
              <a:buFont typeface="Calibri" pitchFamily="34" charset="0"/>
              <a:buChar char="–"/>
            </a:pPr>
            <a:r>
              <a:rPr lang="en-US" dirty="0" smtClean="0"/>
              <a:t>PART A:  Live Webinar on October 26 @ 2:00 pm ET</a:t>
            </a:r>
          </a:p>
          <a:p>
            <a:pPr marL="971550" lvl="1" indent="-514350">
              <a:buFont typeface="Calibri" pitchFamily="34" charset="0"/>
              <a:buChar char="–"/>
            </a:pPr>
            <a:r>
              <a:rPr lang="en-US" dirty="0" smtClean="0"/>
              <a:t>PART B:  Live Webinar on November 2 @ 2:00 pm ET</a:t>
            </a:r>
          </a:p>
          <a:p>
            <a:pPr marL="514350" indent="-514350">
              <a:buFont typeface="+mj-lt"/>
              <a:buAutoNum type="arabicParenR"/>
            </a:pPr>
            <a:r>
              <a:rPr lang="en-US" u="sng" dirty="0" smtClean="0"/>
              <a:t>Financial Management </a:t>
            </a:r>
          </a:p>
          <a:p>
            <a:pPr marL="971550" lvl="1" indent="-514350">
              <a:buFont typeface="Calibri" pitchFamily="34" charset="0"/>
              <a:buChar char="–"/>
            </a:pPr>
            <a:r>
              <a:rPr lang="en-US" dirty="0" smtClean="0"/>
              <a:t>Live Webinar on November 9 @ 2:00 pm ET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100" u="sng" dirty="0" smtClean="0"/>
              <a:t>Performance Reporting Overview and Quarterly Progress Reporting Training</a:t>
            </a:r>
            <a:r>
              <a:rPr lang="en-US" sz="3100" dirty="0" smtClean="0"/>
              <a:t>:</a:t>
            </a:r>
          </a:p>
          <a:p>
            <a:pPr marL="971550" lvl="1" indent="-514350">
              <a:buFont typeface="Calibri" pitchFamily="34" charset="0"/>
              <a:buChar char="–"/>
            </a:pPr>
            <a:r>
              <a:rPr lang="en-US" dirty="0" smtClean="0"/>
              <a:t>To be made available after November 9</a:t>
            </a:r>
          </a:p>
          <a:p>
            <a:pPr marL="514350" indent="-514350">
              <a:buFont typeface="+mj-lt"/>
              <a:buAutoNum type="arabicParenR"/>
            </a:pPr>
            <a:r>
              <a:rPr lang="en-US" u="sng" dirty="0" smtClean="0"/>
              <a:t>Partners, MOUs, and Subcontracts</a:t>
            </a:r>
          </a:p>
          <a:p>
            <a:pPr marL="971550" lvl="1" indent="-514350">
              <a:buFont typeface="Calibri" pitchFamily="34" charset="0"/>
              <a:buChar char="–"/>
            </a:pPr>
            <a:r>
              <a:rPr lang="en-US" dirty="0" smtClean="0"/>
              <a:t>Live Webinar on November 16 @ 2:00 pm ET</a:t>
            </a:r>
          </a:p>
          <a:p>
            <a:pPr marL="514350" indent="-514350">
              <a:buFont typeface="+mj-lt"/>
              <a:buAutoNum type="arabicParenR"/>
            </a:pPr>
            <a:r>
              <a:rPr lang="en-US" u="sng" dirty="0" smtClean="0"/>
              <a:t>Performance Reporting:  Participant and Comparison Cohort Training</a:t>
            </a:r>
          </a:p>
          <a:p>
            <a:pPr marL="971550" lvl="1" indent="-514350">
              <a:buFont typeface="Calibri" pitchFamily="34" charset="0"/>
              <a:buChar char="–"/>
            </a:pPr>
            <a:r>
              <a:rPr lang="en-US" dirty="0" smtClean="0"/>
              <a:t>To be made available after November 16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85F566-51BF-4761-9F3E-799F2A680FD8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2630488" y="4159250"/>
            <a:ext cx="3759200" cy="4953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lin ang="54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CC0000"/>
                </a:solidFill>
              </a:rPr>
              <a:t>www.workforce3one.org</a:t>
            </a:r>
          </a:p>
        </p:txBody>
      </p:sp>
      <p:sp>
        <p:nvSpPr>
          <p:cNvPr id="25604" name="WordArt 8"/>
          <p:cNvSpPr>
            <a:spLocks noChangeArrowheads="1" noChangeShapeType="1" noTextEdit="1"/>
          </p:cNvSpPr>
          <p:nvPr/>
        </p:nvSpPr>
        <p:spPr bwMode="auto">
          <a:xfrm>
            <a:off x="1990725" y="2012950"/>
            <a:ext cx="5391150" cy="191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973A47-ACBF-45AF-A578-EACBDF49496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 Overview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$500 million in FY11 grant funds to expand and improve the ability of eligible institutions to deliver education and career training programs – </a:t>
            </a:r>
            <a:r>
              <a:rPr lang="en-US" sz="2800" b="1" i="1" dirty="0" smtClean="0"/>
              <a:t>capacity building grants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Awards to institutions of higher education and consortia of two or more individual eligible institutions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Includes public, proprietary, or other non-profit educational institutions</a:t>
            </a:r>
          </a:p>
          <a:p>
            <a:pPr eaLnBrk="1" hangingPunct="1"/>
            <a:r>
              <a:rPr lang="en-US" sz="2800" dirty="0" smtClean="0"/>
              <a:t>Period of performance is 36 months</a:t>
            </a:r>
          </a:p>
          <a:p>
            <a:pPr lvl="1" eaLnBrk="1" hangingPunct="1"/>
            <a:r>
              <a:rPr lang="en-US" sz="2400" dirty="0" smtClean="0"/>
              <a:t>Includes implementation and start-up, program development and enhancement, and grant close-out</a:t>
            </a:r>
          </a:p>
          <a:p>
            <a:pPr lvl="1"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FED036-351B-4984-B115-84DDA28CB86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 Program Priorities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Accelerate Progress for Low-Skilled and Other Workers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Improve Retention and Achievement Rates to Reduce Time to Completion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Build Programs That Meet Industry Needs, Including Developing Career Pathways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Strengthen Online and Technology-Enabled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TAACCCT Grantees</a:t>
            </a: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1062" y="1828800"/>
            <a:ext cx="644187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Quick Peek at the TAACCCT Webpage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The main TAACCCT grant program page is available at </a:t>
            </a:r>
            <a:r>
              <a:rPr lang="en-US" sz="1800" dirty="0" smtClean="0">
                <a:hlinkClick r:id="rId3"/>
              </a:rPr>
              <a:t>www.doleta.gov/taaccct</a:t>
            </a:r>
            <a:endParaRPr lang="en-US" sz="1800" dirty="0" smtClean="0"/>
          </a:p>
          <a:p>
            <a:pPr marL="742950" lvl="1" indent="-285750" eaLnBrk="1" hangingPunct="1"/>
            <a:r>
              <a:rPr lang="en-US" sz="1800" dirty="0" smtClean="0"/>
              <a:t>One-Pagers</a:t>
            </a:r>
          </a:p>
          <a:p>
            <a:pPr marL="742950" lvl="1" indent="-285750" eaLnBrk="1" hangingPunct="1"/>
            <a:r>
              <a:rPr lang="en-US" sz="1800" dirty="0" smtClean="0"/>
              <a:t>SGA and Amendments </a:t>
            </a:r>
          </a:p>
          <a:p>
            <a:pPr lvl="2" indent="-285750"/>
            <a:r>
              <a:rPr lang="en-US" sz="1400" b="1" dirty="0" smtClean="0">
                <a:solidFill>
                  <a:srgbClr val="FF0000"/>
                </a:solidFill>
              </a:rPr>
              <a:t>Redacted  copy of Technical proposal due to ETA by November 1, 2011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 t="3758" r="3572" b="11668"/>
          <a:stretch>
            <a:fillRect/>
          </a:stretch>
        </p:blipFill>
        <p:spPr bwMode="auto">
          <a:xfrm>
            <a:off x="457200" y="28956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676400"/>
            <a:ext cx="8229600" cy="4068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You will participate in an initial orientation on October 25 *That’s now!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Participate in a series of trainings related to financial and administrative management, and performance reporting are now scheduled through October and November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New TA and training planned for remainder of 2011 and early 2012 is in development!</a:t>
            </a:r>
          </a:p>
        </p:txBody>
      </p:sp>
      <p:sp>
        <p:nvSpPr>
          <p:cNvPr id="11267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Technical Assistance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Team Communications &amp; Support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Main Point of Contact (POC) Needed</a:t>
            </a:r>
          </a:p>
          <a:p>
            <a:pPr lvl="1"/>
            <a:r>
              <a:rPr lang="en-US" dirty="0" smtClean="0"/>
              <a:t>Responsible for sharing notices with consortium and subs</a:t>
            </a:r>
          </a:p>
          <a:p>
            <a:r>
              <a:rPr lang="en-US" dirty="0" smtClean="0"/>
              <a:t>Send POC contact information to: </a:t>
            </a:r>
            <a:r>
              <a:rPr lang="en-US" dirty="0" smtClean="0">
                <a:hlinkClick r:id="rId3"/>
              </a:rPr>
              <a:t>taaccct@dol.gov</a:t>
            </a:r>
            <a:endParaRPr lang="en-US" dirty="0" smtClean="0"/>
          </a:p>
          <a:p>
            <a:r>
              <a:rPr lang="en-US" dirty="0" smtClean="0"/>
              <a:t>Bi-weekly newsletter with important updates – Help us name the newsletter!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U:\users\Chad\CBJTG_July2010_TA\audio\finalaudio\slide9_tom.mp3"/>
  <p:tag name="PPSNARRATION" val="10,-923750053,U:\users\Chad\CBJTG_July2010_TA\Breeze_CBJTG_Round5_20100809.p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U:\users\Chad\CBJTG_July2010_TA\audio\finalaudio\slide10_Tom.mp3"/>
  <p:tag name="PPSNARRATION" val="11,-923750053,U:\users\Chad\CBJTG_July2010_TA\Breeze_CBJTG_Round5_20100809.p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1231</Words>
  <Application>Microsoft Office PowerPoint</Application>
  <PresentationFormat>On-screen Show (4:3)</PresentationFormat>
  <Paragraphs>218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Acrobat Document</vt:lpstr>
      <vt:lpstr>Trade Adjustment Assistance Community College and Career Training (TAACCCT) Grantee Orientation</vt:lpstr>
      <vt:lpstr>Presenters</vt:lpstr>
      <vt:lpstr>Today’s Agenda</vt:lpstr>
      <vt:lpstr>Program Overview</vt:lpstr>
      <vt:lpstr>Four Program Priorities</vt:lpstr>
      <vt:lpstr>TAACCCT Grantees</vt:lpstr>
      <vt:lpstr>Quick Peek at the TAACCCT Webpage</vt:lpstr>
      <vt:lpstr>Technical Assistance</vt:lpstr>
      <vt:lpstr>Team Communications &amp; Support</vt:lpstr>
      <vt:lpstr>ETA Regional Offices</vt:lpstr>
      <vt:lpstr>Update Point of Contact</vt:lpstr>
      <vt:lpstr>National Office Role</vt:lpstr>
      <vt:lpstr>DOL/ETA Grants Officer</vt:lpstr>
      <vt:lpstr>Donna Kelly </vt:lpstr>
      <vt:lpstr>The Grant Award</vt:lpstr>
      <vt:lpstr>Grant Award Letter</vt:lpstr>
      <vt:lpstr>Grant Agreement Notification of Award Obligation</vt:lpstr>
      <vt:lpstr>Notification of Award Obligation Regulations &amp; Cost Principles</vt:lpstr>
      <vt:lpstr>Application for Federal Assistance  SF-424</vt:lpstr>
      <vt:lpstr>Statement of Work</vt:lpstr>
      <vt:lpstr>Special Clauses and Conditions</vt:lpstr>
      <vt:lpstr>State-Designated Eligible Institutions</vt:lpstr>
      <vt:lpstr>Slide 23</vt:lpstr>
      <vt:lpstr>The Value of Reporting</vt:lpstr>
      <vt:lpstr>Reporting</vt:lpstr>
      <vt:lpstr>Quarterly Progress Report</vt:lpstr>
      <vt:lpstr>Annual Performance Report</vt:lpstr>
      <vt:lpstr>Quarterly Financial Report</vt:lpstr>
      <vt:lpstr>Final Performance and Outcomes Report</vt:lpstr>
      <vt:lpstr>Key Milestones</vt:lpstr>
      <vt:lpstr>Immediate Next Steps</vt:lpstr>
      <vt:lpstr>Slide 32</vt:lpstr>
    </vt:vector>
  </TitlesOfParts>
  <Company>Employment &amp; Training Administration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Hardy, Darcy - ETA</dc:creator>
  <cp:lastModifiedBy>CBullock</cp:lastModifiedBy>
  <cp:revision>128</cp:revision>
  <dcterms:created xsi:type="dcterms:W3CDTF">2011-09-26T14:37:51Z</dcterms:created>
  <dcterms:modified xsi:type="dcterms:W3CDTF">2011-10-25T14:57:23Z</dcterms:modified>
</cp:coreProperties>
</file>