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Lst>
  <p:notesMasterIdLst>
    <p:notesMasterId r:id="rId35"/>
  </p:notesMasterIdLst>
  <p:handoutMasterIdLst>
    <p:handoutMasterId r:id="rId36"/>
  </p:handoutMasterIdLst>
  <p:sldIdLst>
    <p:sldId id="383" r:id="rId3"/>
    <p:sldId id="556" r:id="rId4"/>
    <p:sldId id="557" r:id="rId5"/>
    <p:sldId id="558" r:id="rId6"/>
    <p:sldId id="559" r:id="rId7"/>
    <p:sldId id="561" r:id="rId8"/>
    <p:sldId id="562" r:id="rId9"/>
    <p:sldId id="532" r:id="rId10"/>
    <p:sldId id="533" r:id="rId11"/>
    <p:sldId id="554" r:id="rId12"/>
    <p:sldId id="535" r:id="rId13"/>
    <p:sldId id="536" r:id="rId14"/>
    <p:sldId id="537" r:id="rId15"/>
    <p:sldId id="567" r:id="rId16"/>
    <p:sldId id="568" r:id="rId17"/>
    <p:sldId id="539" r:id="rId18"/>
    <p:sldId id="569" r:id="rId19"/>
    <p:sldId id="570" r:id="rId20"/>
    <p:sldId id="541" r:id="rId21"/>
    <p:sldId id="542" r:id="rId22"/>
    <p:sldId id="543" r:id="rId23"/>
    <p:sldId id="544" r:id="rId24"/>
    <p:sldId id="545" r:id="rId25"/>
    <p:sldId id="546" r:id="rId26"/>
    <p:sldId id="547" r:id="rId27"/>
    <p:sldId id="548" r:id="rId28"/>
    <p:sldId id="549" r:id="rId29"/>
    <p:sldId id="550" r:id="rId30"/>
    <p:sldId id="563" r:id="rId31"/>
    <p:sldId id="564" r:id="rId32"/>
    <p:sldId id="565" r:id="rId33"/>
    <p:sldId id="566" r:id="rId34"/>
  </p:sldIdLst>
  <p:sldSz cx="9144000" cy="6858000" type="screen4x3"/>
  <p:notesSz cx="7010400" cy="92964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20000"/>
    <a:srgbClr val="3333CC"/>
    <a:srgbClr val="008000"/>
    <a:srgbClr val="B60000"/>
    <a:srgbClr val="BA0000"/>
    <a:srgbClr val="E2ECEE"/>
    <a:srgbClr val="E8E8E8"/>
    <a:srgbClr val="F2F2F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46857" autoAdjust="0"/>
  </p:normalViewPr>
  <p:slideViewPr>
    <p:cSldViewPr snapToGrid="0">
      <p:cViewPr>
        <p:scale>
          <a:sx n="80" d="100"/>
          <a:sy n="80" d="100"/>
        </p:scale>
        <p:origin x="-14" y="394"/>
      </p:cViewPr>
      <p:guideLst>
        <p:guide orient="horz" pos="2160"/>
        <p:guide pos="2880"/>
      </p:guideLst>
    </p:cSldViewPr>
  </p:slideViewPr>
  <p:outlineViewPr>
    <p:cViewPr>
      <p:scale>
        <a:sx n="33" d="100"/>
        <a:sy n="33" d="100"/>
      </p:scale>
      <p:origin x="0" y="0"/>
    </p:cViewPr>
    <p:sldLst>
      <p:sld r:id="rId1" collapse="1"/>
    </p:sldLst>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1608" y="66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a:defRPr sz="1200"/>
            </a:lvl1pPr>
          </a:lstStyle>
          <a:p>
            <a:pPr>
              <a:defRPr/>
            </a:pPr>
            <a:endParaRPr lang="en-US"/>
          </a:p>
        </p:txBody>
      </p:sp>
      <p:sp>
        <p:nvSpPr>
          <p:cNvPr id="14339" name="Rectangle 3"/>
          <p:cNvSpPr>
            <a:spLocks noGrp="1" noChangeArrowheads="1"/>
          </p:cNvSpPr>
          <p:nvPr>
            <p:ph type="dt" sz="quarter" idx="1"/>
          </p:nvPr>
        </p:nvSpPr>
        <p:spPr bwMode="auto">
          <a:xfrm>
            <a:off x="397256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a:defRPr sz="1200"/>
            </a:lvl1pPr>
          </a:lstStyle>
          <a:p>
            <a:pPr>
              <a:defRPr/>
            </a:pPr>
            <a:endParaRPr lang="en-US"/>
          </a:p>
        </p:txBody>
      </p:sp>
      <p:sp>
        <p:nvSpPr>
          <p:cNvPr id="14340" name="Rectangle 4"/>
          <p:cNvSpPr>
            <a:spLocks noGrp="1" noChangeArrowheads="1"/>
          </p:cNvSpPr>
          <p:nvPr>
            <p:ph type="ftr" sz="quarter" idx="2"/>
          </p:nvPr>
        </p:nvSpPr>
        <p:spPr bwMode="auto">
          <a:xfrm>
            <a:off x="0" y="8832850"/>
            <a:ext cx="303784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defTabSz="923925">
              <a:defRPr sz="1200"/>
            </a:lvl1pPr>
          </a:lstStyle>
          <a:p>
            <a:pPr>
              <a:defRPr/>
            </a:pPr>
            <a:endParaRPr lang="en-US"/>
          </a:p>
        </p:txBody>
      </p:sp>
      <p:sp>
        <p:nvSpPr>
          <p:cNvPr id="14341" name="Rectangle 5"/>
          <p:cNvSpPr>
            <a:spLocks noGrp="1" noChangeArrowheads="1"/>
          </p:cNvSpPr>
          <p:nvPr>
            <p:ph type="sldNum" sz="quarter" idx="3"/>
          </p:nvPr>
        </p:nvSpPr>
        <p:spPr bwMode="auto">
          <a:xfrm>
            <a:off x="3972560" y="8832850"/>
            <a:ext cx="303784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a:defRPr sz="1200"/>
            </a:lvl1pPr>
          </a:lstStyle>
          <a:p>
            <a:pPr>
              <a:defRPr/>
            </a:pPr>
            <a:fld id="{275F637F-A47F-44CC-AA86-598183AEE728}" type="slidenum">
              <a:rPr lang="en-US"/>
              <a:pPr>
                <a:defRPr/>
              </a:pPr>
              <a:t>‹#›</a:t>
            </a:fld>
            <a:endParaRPr lang="en-US"/>
          </a:p>
        </p:txBody>
      </p:sp>
    </p:spTree>
    <p:extLst>
      <p:ext uri="{BB962C8B-B14F-4D97-AF65-F5344CB8AC3E}">
        <p14:creationId xmlns:p14="http://schemas.microsoft.com/office/powerpoint/2010/main" val="4622214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a:defRPr sz="1200"/>
            </a:lvl1pPr>
          </a:lstStyle>
          <a:p>
            <a:pPr>
              <a:defRPr/>
            </a:pPr>
            <a:endParaRPr lang="en-US"/>
          </a:p>
        </p:txBody>
      </p:sp>
      <p:sp>
        <p:nvSpPr>
          <p:cNvPr id="41987" name="Rectangle 3"/>
          <p:cNvSpPr>
            <a:spLocks noGrp="1" noChangeArrowheads="1"/>
          </p:cNvSpPr>
          <p:nvPr>
            <p:ph type="dt" idx="1"/>
          </p:nvPr>
        </p:nvSpPr>
        <p:spPr bwMode="auto">
          <a:xfrm>
            <a:off x="3970938" y="0"/>
            <a:ext cx="303784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849841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bwMode="auto">
          <a:xfrm>
            <a:off x="701040" y="4416426"/>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19CB443E-2C9B-45B0-8DB8-9EFC2AD8079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latin typeface="Arial" pitchFamily="34" charset="0"/>
            </a:endParaRPr>
          </a:p>
        </p:txBody>
      </p:sp>
      <p:sp>
        <p:nvSpPr>
          <p:cNvPr id="24579"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964CC1D2-0057-4143-A3BE-5E26EC63B8AE}"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25603"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672DDBEB-ABF1-44FE-95E0-B240565EC4A9}"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363C8FDB-96E6-4293-A6B8-8937748AB4B1}"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F379DD1C-0443-45AF-B274-83A10195384F}"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F379DD1C-0443-45AF-B274-83A10195384F}"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28675"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BB67053E-5044-4DA1-8821-EE2AE0B0D712}"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29699"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342273F1-1747-4669-8BF4-8D05A9938D35}"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30723"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B7AFDA0B-9C6D-4E7D-9132-4AF94E6EF031}"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0828A17D-E31D-43E3-92E3-DED9C35A152C}"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1040" y="4416426"/>
            <a:ext cx="5608320" cy="4183063"/>
          </a:xfrm>
          <a:prstGeom prst="rect">
            <a:avLst/>
          </a:prstGeom>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2CC1B5A1-F1CD-40CB-84A8-E4FCCA7CF72C}"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B1718A69-C1A2-4A19-B1F1-0205D1BA7E32}" type="slidenum">
              <a:rPr lang="en-US"/>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34819"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64FE8CBB-B622-4A51-8B0F-AA02C08732F1}" type="slidenum">
              <a:rPr lang="en-US"/>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7E84ECC6-4AFB-4B7B-A11D-71B72FEBC636}" type="slidenum">
              <a:rPr lang="en-US"/>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36867"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E886A793-4605-44AD-BDF3-5F2942080158}" type="slidenum">
              <a:rPr lang="en-US"/>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E1973AEF-C3CF-4A04-9F2B-934442B79A10}"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bwMode="auto">
          <a:xfrm>
            <a:off x="701040" y="4416426"/>
            <a:ext cx="560832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8" tIns="46159" rIns="92318" bIns="46159"/>
          <a:lstStyle/>
          <a:p>
            <a:pPr eaLnBrk="1" hangingPunct="1"/>
            <a:endParaRPr lang="en-US"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bwMode="auto">
          <a:xfrm>
            <a:off x="701040" y="4416426"/>
            <a:ext cx="560832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bwMode="auto">
          <a:xfrm>
            <a:off x="934720" y="4416426"/>
            <a:ext cx="514096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8" tIns="46159" rIns="92318" bIns="46159"/>
          <a:lstStyle/>
          <a:p>
            <a:pPr eaLnBrk="1" hangingPunct="1"/>
            <a:endParaRPr lang="en-US" b="1"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81100" y="696913"/>
            <a:ext cx="4648200" cy="3486150"/>
          </a:xfrm>
          <a:ln/>
        </p:spPr>
      </p:sp>
      <p:sp>
        <p:nvSpPr>
          <p:cNvPr id="29699" name="Rectangle 3"/>
          <p:cNvSpPr>
            <a:spLocks noGrp="1" noChangeArrowheads="1"/>
          </p:cNvSpPr>
          <p:nvPr>
            <p:ph type="body" idx="1"/>
          </p:nvPr>
        </p:nvSpPr>
        <p:spPr bwMode="auto">
          <a:xfrm>
            <a:off x="934720" y="4419600"/>
            <a:ext cx="514096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eaLnBrk="1" hangingPunct="1">
              <a:buClr>
                <a:srgbClr val="CC0000"/>
              </a:buClr>
              <a:buFont typeface="Wingdings" pitchFamily="2" charset="2"/>
              <a:buNone/>
            </a:pP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bwMode="auto">
          <a:xfrm>
            <a:off x="701040" y="4416426"/>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bwMode="auto">
          <a:xfrm>
            <a:off x="701040" y="4416426"/>
            <a:ext cx="560832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bwMode="auto">
          <a:xfrm>
            <a:off x="701040" y="4416426"/>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bwMode="auto">
          <a:xfrm>
            <a:off x="701040" y="4416426"/>
            <a:ext cx="560832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040" y="4415790"/>
            <a:ext cx="5608320" cy="4183380"/>
          </a:xfrm>
          <a:prstGeom prst="rect">
            <a:avLst/>
          </a:prstGeom>
        </p:spPr>
        <p:txBody>
          <a:bodyPr wrap="square" lIns="93177" tIns="46589" rIns="93177" bIns="46589" numCol="1" anchor="t" anchorCtr="0" compatLnSpc="1">
            <a:prstTxWarp prst="textNoShape">
              <a:avLst/>
            </a:prstTxWarp>
            <a:normAutofit/>
          </a:bodyPr>
          <a:lstStyle/>
          <a:p>
            <a:pPr>
              <a:lnSpc>
                <a:spcPct val="80000"/>
              </a:lnSpc>
              <a:spcBef>
                <a:spcPct val="0"/>
              </a:spcBef>
            </a:pPr>
            <a:endParaRPr lang="en-US" sz="1100" dirty="0"/>
          </a:p>
        </p:txBody>
      </p:sp>
      <p:sp>
        <p:nvSpPr>
          <p:cNvPr id="22531"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939CF10A-6CF9-4E1B-BFB9-523489190814}"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Calibri" pitchFamily="34" charset="0"/>
                <a:ea typeface="MS PGothic" pitchFamily="34" charset="-128"/>
              </a:defRPr>
            </a:lvl1pPr>
            <a:lvl2pPr marL="757066" indent="-291179">
              <a:defRPr>
                <a:solidFill>
                  <a:schemeClr val="tx1"/>
                </a:solidFill>
                <a:latin typeface="Calibri" pitchFamily="34" charset="0"/>
                <a:ea typeface="MS PGothic" pitchFamily="34" charset="-128"/>
              </a:defRPr>
            </a:lvl2pPr>
            <a:lvl3pPr marL="1164717" indent="-232943">
              <a:defRPr>
                <a:solidFill>
                  <a:schemeClr val="tx1"/>
                </a:solidFill>
                <a:latin typeface="Calibri" pitchFamily="34" charset="0"/>
                <a:ea typeface="MS PGothic" pitchFamily="34" charset="-128"/>
              </a:defRPr>
            </a:lvl3pPr>
            <a:lvl4pPr marL="1630604" indent="-232943">
              <a:defRPr>
                <a:solidFill>
                  <a:schemeClr val="tx1"/>
                </a:solidFill>
                <a:latin typeface="Calibri" pitchFamily="34" charset="0"/>
                <a:ea typeface="MS PGothic" pitchFamily="34" charset="-128"/>
              </a:defRPr>
            </a:lvl4pPr>
            <a:lvl5pPr marL="2096491" indent="-232943">
              <a:defRPr>
                <a:solidFill>
                  <a:schemeClr val="tx1"/>
                </a:solidFill>
                <a:latin typeface="Calibri" pitchFamily="34" charset="0"/>
                <a:ea typeface="MS PGothic" pitchFamily="34" charset="-128"/>
              </a:defRPr>
            </a:lvl5pPr>
            <a:lvl6pPr marL="2562377" indent="-232943" defTabSz="465887" fontAlgn="base">
              <a:spcBef>
                <a:spcPct val="0"/>
              </a:spcBef>
              <a:spcAft>
                <a:spcPct val="0"/>
              </a:spcAft>
              <a:defRPr>
                <a:solidFill>
                  <a:schemeClr val="tx1"/>
                </a:solidFill>
                <a:latin typeface="Calibri" pitchFamily="34" charset="0"/>
                <a:ea typeface="MS PGothic" pitchFamily="34" charset="-128"/>
              </a:defRPr>
            </a:lvl6pPr>
            <a:lvl7pPr marL="3028264" indent="-232943" defTabSz="465887" fontAlgn="base">
              <a:spcBef>
                <a:spcPct val="0"/>
              </a:spcBef>
              <a:spcAft>
                <a:spcPct val="0"/>
              </a:spcAft>
              <a:defRPr>
                <a:solidFill>
                  <a:schemeClr val="tx1"/>
                </a:solidFill>
                <a:latin typeface="Calibri" pitchFamily="34" charset="0"/>
                <a:ea typeface="MS PGothic" pitchFamily="34" charset="-128"/>
              </a:defRPr>
            </a:lvl7pPr>
            <a:lvl8pPr marL="3494151" indent="-232943" defTabSz="465887" fontAlgn="base">
              <a:spcBef>
                <a:spcPct val="0"/>
              </a:spcBef>
              <a:spcAft>
                <a:spcPct val="0"/>
              </a:spcAft>
              <a:defRPr>
                <a:solidFill>
                  <a:schemeClr val="tx1"/>
                </a:solidFill>
                <a:latin typeface="Calibri" pitchFamily="34" charset="0"/>
                <a:ea typeface="MS PGothic" pitchFamily="34" charset="-128"/>
              </a:defRPr>
            </a:lvl8pPr>
            <a:lvl9pPr marL="3960038" indent="-232943" defTabSz="465887" fontAlgn="base">
              <a:spcBef>
                <a:spcPct val="0"/>
              </a:spcBef>
              <a:spcAft>
                <a:spcPct val="0"/>
              </a:spcAft>
              <a:defRPr>
                <a:solidFill>
                  <a:schemeClr val="tx1"/>
                </a:solidFill>
                <a:latin typeface="Calibri" pitchFamily="34" charset="0"/>
                <a:ea typeface="MS PGothic" pitchFamily="34" charset="-128"/>
              </a:defRPr>
            </a:lvl9pPr>
          </a:lstStyle>
          <a:p>
            <a:fld id="{19CB443E-2C9B-45B0-8DB8-9EFC2AD8079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6065838"/>
            <a:ext cx="28590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5" descr="US D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5976938"/>
            <a:ext cx="2486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
          <p:cNvGrpSpPr>
            <a:grpSpLocks/>
          </p:cNvGrpSpPr>
          <p:nvPr userDrawn="1"/>
        </p:nvGrpSpPr>
        <p:grpSpPr bwMode="auto">
          <a:xfrm>
            <a:off x="0" y="12700"/>
            <a:ext cx="9144000" cy="6845300"/>
            <a:chOff x="0" y="12700"/>
            <a:chExt cx="9144000" cy="6845300"/>
          </a:xfrm>
        </p:grpSpPr>
        <p:sp>
          <p:nvSpPr>
            <p:cNvPr id="5" name="Rectangle 21"/>
            <p:cNvSpPr>
              <a:spLocks noChangeArrowheads="1"/>
            </p:cNvSpPr>
            <p:nvPr userDrawn="1"/>
          </p:nvSpPr>
          <p:spPr bwMode="auto">
            <a:xfrm>
              <a:off x="0" y="1638300"/>
              <a:ext cx="9144000" cy="5219700"/>
            </a:xfrm>
            <a:prstGeom prst="rect">
              <a:avLst/>
            </a:prstGeom>
            <a:solidFill>
              <a:srgbClr val="FFCC99"/>
            </a:solidFill>
            <a:ln w="9525">
              <a:solidFill>
                <a:schemeClr val="tx1"/>
              </a:solidFill>
              <a:miter lim="800000"/>
              <a:headEnd/>
              <a:tailEnd/>
            </a:ln>
          </p:spPr>
          <p:txBody>
            <a:bodyPr wrap="none" anchor="ctr"/>
            <a:lstStyle/>
            <a:p>
              <a:endParaRPr lang="en-US"/>
            </a:p>
          </p:txBody>
        </p:sp>
        <p:pic>
          <p:nvPicPr>
            <p:cNvPr id="6" name="Picture 15" descr="woman_on_keyboar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927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E96046B-0344-4733-89C0-379011436E67}" type="slidenum">
              <a:rPr lang="en-US"/>
              <a:pPr>
                <a:defRPr/>
              </a:pPr>
              <a:t>‹#›</a:t>
            </a:fld>
            <a:endParaRPr lang="en-US"/>
          </a:p>
        </p:txBody>
      </p:sp>
    </p:spTree>
    <p:extLst>
      <p:ext uri="{BB962C8B-B14F-4D97-AF65-F5344CB8AC3E}">
        <p14:creationId xmlns:p14="http://schemas.microsoft.com/office/powerpoint/2010/main" val="228468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0"/>
            <a:ext cx="212883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34113"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9DDEE1B-C4F8-4CE3-A40C-4840B3A0433A}" type="slidenum">
              <a:rPr lang="en-US"/>
              <a:pPr>
                <a:defRPr/>
              </a:pPr>
              <a:t>‹#›</a:t>
            </a:fld>
            <a:endParaRPr lang="en-US"/>
          </a:p>
        </p:txBody>
      </p:sp>
    </p:spTree>
    <p:extLst>
      <p:ext uri="{BB962C8B-B14F-4D97-AF65-F5344CB8AC3E}">
        <p14:creationId xmlns:p14="http://schemas.microsoft.com/office/powerpoint/2010/main" val="383179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925FB42-6CA9-49B7-A64F-7CE2C2D4BEE8}" type="slidenum">
              <a:rPr lang="en-US"/>
              <a:pPr>
                <a:defRPr/>
              </a:pPr>
              <a:t>‹#›</a:t>
            </a:fld>
            <a:endParaRPr lang="en-US"/>
          </a:p>
        </p:txBody>
      </p:sp>
    </p:spTree>
    <p:extLst>
      <p:ext uri="{BB962C8B-B14F-4D97-AF65-F5344CB8AC3E}">
        <p14:creationId xmlns:p14="http://schemas.microsoft.com/office/powerpoint/2010/main" val="198215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B3864CE7-2739-4FBF-A5DA-D64CD044EE81}" type="slidenum">
              <a:rPr lang="en-US"/>
              <a:pPr>
                <a:defRPr/>
              </a:pPr>
              <a:t>‹#›</a:t>
            </a:fld>
            <a:endParaRPr lang="en-US"/>
          </a:p>
        </p:txBody>
      </p:sp>
    </p:spTree>
    <p:extLst>
      <p:ext uri="{BB962C8B-B14F-4D97-AF65-F5344CB8AC3E}">
        <p14:creationId xmlns:p14="http://schemas.microsoft.com/office/powerpoint/2010/main" val="182382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6A037-62E5-4BAE-B925-CE427512810C}" type="datetimeFigureOut">
              <a:rPr lang="en-US"/>
              <a:pPr/>
              <a:t>4/6/2015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7A212A-532E-4F06-9060-B8BB81061C3F}" type="slidenum">
              <a:rPr lang="en-US"/>
              <a:pPr/>
              <a:t>‹#›</a:t>
            </a:fld>
            <a:endParaRPr lang="en-US"/>
          </a:p>
        </p:txBody>
      </p:sp>
    </p:spTree>
    <p:extLst>
      <p:ext uri="{BB962C8B-B14F-4D97-AF65-F5344CB8AC3E}">
        <p14:creationId xmlns:p14="http://schemas.microsoft.com/office/powerpoint/2010/main" val="304181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FBE414A-F33C-404C-BA0E-6C1720008BC7}" type="slidenum">
              <a:rPr lang="en-US"/>
              <a:pPr>
                <a:defRPr/>
              </a:pPr>
              <a:t>‹#›</a:t>
            </a:fld>
            <a:endParaRPr lang="en-US"/>
          </a:p>
        </p:txBody>
      </p:sp>
    </p:spTree>
    <p:extLst>
      <p:ext uri="{BB962C8B-B14F-4D97-AF65-F5344CB8AC3E}">
        <p14:creationId xmlns:p14="http://schemas.microsoft.com/office/powerpoint/2010/main" val="104106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5" descr="woman_on_keyboa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6065838"/>
            <a:ext cx="28590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US D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5976938"/>
            <a:ext cx="2486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p:cNvSpPr>
            <a:spLocks noChangeArrowheads="1"/>
          </p:cNvSpPr>
          <p:nvPr userDrawn="1"/>
        </p:nvSpPr>
        <p:spPr bwMode="auto">
          <a:xfrm>
            <a:off x="0" y="1638300"/>
            <a:ext cx="9144000" cy="52197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sp>
        <p:nvSpPr>
          <p:cNvPr id="6" name="Rectangle 5"/>
          <p:cNvSpPr>
            <a:spLocks noChangeArrowheads="1"/>
          </p:cNvSpPr>
          <p:nvPr userDrawn="1"/>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a:solidFill>
                <a:srgbClr val="000000"/>
              </a:solidFill>
            </a:endParaRPr>
          </a:p>
        </p:txBody>
      </p:sp>
      <p:sp>
        <p:nvSpPr>
          <p:cNvPr id="7" name="Rectangle 6"/>
          <p:cNvSpPr>
            <a:spLocks noChangeArrowheads="1"/>
          </p:cNvSpPr>
          <p:nvPr userDrawn="1"/>
        </p:nvSpPr>
        <p:spPr bwMode="gray">
          <a:xfrm>
            <a:off x="0" y="0"/>
            <a:ext cx="9158288" cy="104775"/>
          </a:xfrm>
          <a:prstGeom prst="rect">
            <a:avLst/>
          </a:prstGeom>
          <a:gradFill rotWithShape="0">
            <a:gsLst>
              <a:gs pos="0">
                <a:srgbClr val="C00000"/>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1822437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FBE414A-F33C-404C-BA0E-6C1720008B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920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6EB4AEB-BDDA-4994-820A-8BEA9D7606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55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AD312BB-1EC1-481E-832E-00849AE9A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70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29245F5-1DFD-4E21-A91B-91FD8E71325A}" type="slidenum">
              <a:rPr lang="en-US"/>
              <a:pPr>
                <a:defRPr/>
              </a:pPr>
              <a:t>‹#›</a:t>
            </a:fld>
            <a:endParaRPr lang="en-US"/>
          </a:p>
        </p:txBody>
      </p:sp>
    </p:spTree>
    <p:extLst>
      <p:ext uri="{BB962C8B-B14F-4D97-AF65-F5344CB8AC3E}">
        <p14:creationId xmlns:p14="http://schemas.microsoft.com/office/powerpoint/2010/main" val="3511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160" y="15271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F5329BC-81B2-4206-B51C-C6DF6B208E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6473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B61768-591D-444F-8E30-7F534C66EC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7538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9D2F8F8-CB1E-4DFB-81C1-AE5E0C8BC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698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A47D48-549F-4B6F-9F07-A7C5A0E5C1B3}" type="slidenum">
              <a:rPr lang="en-US"/>
              <a:pPr>
                <a:defRPr/>
              </a:pPr>
              <a:t>‹#›</a:t>
            </a:fld>
            <a:endParaRPr lang="en-US"/>
          </a:p>
        </p:txBody>
      </p:sp>
    </p:spTree>
    <p:extLst>
      <p:ext uri="{BB962C8B-B14F-4D97-AF65-F5344CB8AC3E}">
        <p14:creationId xmlns:p14="http://schemas.microsoft.com/office/powerpoint/2010/main" val="238798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CF815D3-7991-4CDF-9460-32DED0DA50A7}" type="slidenum">
              <a:rPr lang="en-US"/>
              <a:pPr>
                <a:defRPr/>
              </a:pPr>
              <a:t>‹#›</a:t>
            </a:fld>
            <a:endParaRPr lang="en-US"/>
          </a:p>
        </p:txBody>
      </p:sp>
    </p:spTree>
    <p:extLst>
      <p:ext uri="{BB962C8B-B14F-4D97-AF65-F5344CB8AC3E}">
        <p14:creationId xmlns:p14="http://schemas.microsoft.com/office/powerpoint/2010/main" val="1506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02ED58A-220B-481F-A8AC-03A6E8F3387A}" type="slidenum">
              <a:rPr lang="en-US"/>
              <a:pPr>
                <a:defRPr/>
              </a:pPr>
              <a:t>‹#›</a:t>
            </a:fld>
            <a:endParaRPr lang="en-US"/>
          </a:p>
        </p:txBody>
      </p:sp>
    </p:spTree>
    <p:extLst>
      <p:ext uri="{BB962C8B-B14F-4D97-AF65-F5344CB8AC3E}">
        <p14:creationId xmlns:p14="http://schemas.microsoft.com/office/powerpoint/2010/main" val="286363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09BCC50-E5DB-400A-93A9-271921CA096C}" type="slidenum">
              <a:rPr lang="en-US"/>
              <a:pPr>
                <a:defRPr/>
              </a:pPr>
              <a:t>‹#›</a:t>
            </a:fld>
            <a:endParaRPr lang="en-US"/>
          </a:p>
        </p:txBody>
      </p:sp>
    </p:spTree>
    <p:extLst>
      <p:ext uri="{BB962C8B-B14F-4D97-AF65-F5344CB8AC3E}">
        <p14:creationId xmlns:p14="http://schemas.microsoft.com/office/powerpoint/2010/main" val="340295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7BA0D6E-6BEA-4657-9F37-E77146B41B86}" type="slidenum">
              <a:rPr lang="en-US"/>
              <a:pPr>
                <a:defRPr/>
              </a:pPr>
              <a:t>‹#›</a:t>
            </a:fld>
            <a:endParaRPr lang="en-US"/>
          </a:p>
        </p:txBody>
      </p:sp>
    </p:spTree>
    <p:extLst>
      <p:ext uri="{BB962C8B-B14F-4D97-AF65-F5344CB8AC3E}">
        <p14:creationId xmlns:p14="http://schemas.microsoft.com/office/powerpoint/2010/main" val="285277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DD8CD6A-397B-4BF4-A5BA-BDA3492E4D5C}" type="slidenum">
              <a:rPr lang="en-US"/>
              <a:pPr>
                <a:defRPr/>
              </a:pPr>
              <a:t>‹#›</a:t>
            </a:fld>
            <a:endParaRPr lang="en-US"/>
          </a:p>
        </p:txBody>
      </p:sp>
    </p:spTree>
    <p:extLst>
      <p:ext uri="{BB962C8B-B14F-4D97-AF65-F5344CB8AC3E}">
        <p14:creationId xmlns:p14="http://schemas.microsoft.com/office/powerpoint/2010/main" val="39690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953BCA4-5423-42AD-94BB-9931A7856E76}" type="slidenum">
              <a:rPr lang="en-US"/>
              <a:pPr>
                <a:defRPr/>
              </a:pPr>
              <a:t>‹#›</a:t>
            </a:fld>
            <a:endParaRPr lang="en-US"/>
          </a:p>
        </p:txBody>
      </p:sp>
    </p:spTree>
    <p:extLst>
      <p:ext uri="{BB962C8B-B14F-4D97-AF65-F5344CB8AC3E}">
        <p14:creationId xmlns:p14="http://schemas.microsoft.com/office/powerpoint/2010/main" val="205710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6CC4ECE-96C0-46E3-82D6-9033A97B6F4C}" type="slidenum">
              <a:rPr lang="en-US"/>
              <a:pPr>
                <a:defRPr/>
              </a:pPr>
              <a:t>‹#›</a:t>
            </a:fld>
            <a:endParaRPr lang="en-US"/>
          </a:p>
        </p:txBody>
      </p:sp>
      <p:sp>
        <p:nvSpPr>
          <p:cNvPr id="1028" name="Text Box 11"/>
          <p:cNvSpPr txBox="1">
            <a:spLocks noChangeArrowheads="1"/>
          </p:cNvSpPr>
          <p:nvPr/>
        </p:nvSpPr>
        <p:spPr bwMode="auto">
          <a:xfrm>
            <a:off x="8634413" y="6613525"/>
            <a:ext cx="509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fld id="{92BA78AC-EFD0-40B1-88BB-6ED465425117}" type="slidenum">
              <a:rPr lang="en-US" sz="1000" b="1">
                <a:solidFill>
                  <a:srgbClr val="990033"/>
                </a:solidFill>
              </a:rPr>
              <a:pPr algn="ctr" eaLnBrk="1" hangingPunct="1">
                <a:spcBef>
                  <a:spcPct val="50000"/>
                </a:spcBef>
              </a:pPr>
              <a:t>‹#›</a:t>
            </a:fld>
            <a:endParaRPr lang="en-US" sz="1000" b="1">
              <a:solidFill>
                <a:srgbClr val="990033"/>
              </a:solidFill>
            </a:endParaRPr>
          </a:p>
        </p:txBody>
      </p:sp>
      <p:sp>
        <p:nvSpPr>
          <p:cNvPr id="1029" name="Line 19"/>
          <p:cNvSpPr>
            <a:spLocks noChangeShapeType="1"/>
          </p:cNvSpPr>
          <p:nvPr/>
        </p:nvSpPr>
        <p:spPr bwMode="auto">
          <a:xfrm flipV="1">
            <a:off x="2349500" y="0"/>
            <a:ext cx="0" cy="862013"/>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7"/>
          <p:cNvGrpSpPr>
            <a:grpSpLocks/>
          </p:cNvGrpSpPr>
          <p:nvPr/>
        </p:nvGrpSpPr>
        <p:grpSpPr bwMode="auto">
          <a:xfrm>
            <a:off x="0" y="0"/>
            <a:ext cx="9144000" cy="889000"/>
            <a:chOff x="0" y="0"/>
            <a:chExt cx="5760" cy="560"/>
          </a:xfrm>
        </p:grpSpPr>
        <p:sp>
          <p:nvSpPr>
            <p:cNvPr id="1033" name="Rectangle 25"/>
            <p:cNvSpPr>
              <a:spLocks noChangeArrowheads="1"/>
            </p:cNvSpPr>
            <p:nvPr userDrawn="1"/>
          </p:nvSpPr>
          <p:spPr bwMode="auto">
            <a:xfrm>
              <a:off x="0" y="0"/>
              <a:ext cx="5760" cy="5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4" name="Picture 24" descr="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 y="117"/>
              <a:ext cx="140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1" name="Rectangle 17"/>
          <p:cNvSpPr>
            <a:spLocks noGrp="1" noChangeArrowheads="1"/>
          </p:cNvSpPr>
          <p:nvPr>
            <p:ph type="title"/>
          </p:nvPr>
        </p:nvSpPr>
        <p:spPr bwMode="auto">
          <a:xfrm>
            <a:off x="2593975" y="0"/>
            <a:ext cx="6550025" cy="828675"/>
          </a:xfrm>
          <a:prstGeom prst="rect">
            <a:avLst/>
          </a:prstGeom>
          <a:solidFill>
            <a:srgbClr val="FFCC9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 name="Rectangle 5"/>
          <p:cNvSpPr txBox="1">
            <a:spLocks noChangeArrowheads="1"/>
          </p:cNvSpPr>
          <p:nvPr/>
        </p:nvSpPr>
        <p:spPr>
          <a:xfrm>
            <a:off x="457200" y="6562725"/>
            <a:ext cx="2895600" cy="476250"/>
          </a:xfrm>
          <a:prstGeom prst="rect">
            <a:avLst/>
          </a:prstGeom>
          <a:ln/>
        </p:spPr>
        <p:txBody>
          <a:bodyPr/>
          <a:lstStyle>
            <a:lvl1pPr algn="l">
              <a:defRPr sz="800">
                <a:solidFill>
                  <a:srgbClr val="C00000"/>
                </a:solidFill>
              </a:defRPr>
            </a:lvl1pPr>
          </a:lstStyle>
          <a:p>
            <a:pPr>
              <a:defRPr/>
            </a:pPr>
            <a:r>
              <a:rPr lang="en-US" dirty="0" smtClean="0"/>
              <a:t>Employer</a:t>
            </a:r>
            <a:r>
              <a:rPr lang="en-US" baseline="0" dirty="0" smtClean="0"/>
              <a:t> Engagement: 20 Strategies</a:t>
            </a:r>
            <a:endParaRPr lang="en-US" dirty="0"/>
          </a:p>
        </p:txBody>
      </p:sp>
    </p:spTree>
  </p:cSld>
  <p:clrMap bg1="lt1" tx1="dk1" bg2="lt2" tx2="dk2" accent1="accent1" accent2="accent2" accent3="accent3" accent4="accent4" accent5="accent5" accent6="accent6" hlink="hlink" folHlink="folHlink"/>
  <p:sldLayoutIdLst>
    <p:sldLayoutId id="2147483885"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7" r:id="rId15"/>
  </p:sldLayoutIdLst>
  <p:timing>
    <p:tnLst>
      <p:par>
        <p:cTn id="1" dur="indefinite" restart="never" nodeType="tmRoot"/>
      </p:par>
    </p:tnLst>
  </p:timing>
  <p:hf sldNum="0" hdr="0" ftr="0" dt="0"/>
  <p:txStyles>
    <p:titleStyle>
      <a:lvl1pPr algn="r" rtl="0" eaLnBrk="0" fontAlgn="base" hangingPunct="0">
        <a:spcBef>
          <a:spcPct val="0"/>
        </a:spcBef>
        <a:spcAft>
          <a:spcPct val="0"/>
        </a:spcAft>
        <a:defRPr lang="en-US" sz="28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28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28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28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28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ts val="6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lr>
          <a:srgbClr val="CC0000"/>
        </a:buClr>
        <a:buChar char="–"/>
        <a:defRPr sz="2800">
          <a:solidFill>
            <a:schemeClr val="tx1"/>
          </a:solidFill>
          <a:latin typeface="+mn-lt"/>
        </a:defRPr>
      </a:lvl2pPr>
      <a:lvl3pPr marL="1143000" indent="-228600" algn="l" rtl="0" eaLnBrk="0" fontAlgn="base" hangingPunct="0">
        <a:spcBef>
          <a:spcPts val="600"/>
        </a:spcBef>
        <a:spcAft>
          <a:spcPts val="600"/>
        </a:spcAft>
        <a:buClr>
          <a:srgbClr val="CC0000"/>
        </a:buClr>
        <a:buChar char="•"/>
        <a:defRPr sz="2400">
          <a:solidFill>
            <a:schemeClr val="tx1"/>
          </a:solidFill>
          <a:latin typeface="+mn-lt"/>
        </a:defRPr>
      </a:lvl3pPr>
      <a:lvl4pPr marL="1600200" indent="-228600" algn="l" rtl="0" eaLnBrk="0" fontAlgn="base" hangingPunct="0">
        <a:spcBef>
          <a:spcPts val="600"/>
        </a:spcBef>
        <a:spcAft>
          <a:spcPts val="600"/>
        </a:spcAft>
        <a:buClr>
          <a:srgbClr val="CC0000"/>
        </a:buClr>
        <a:buChar char="–"/>
        <a:defRPr sz="2000">
          <a:solidFill>
            <a:schemeClr val="tx1"/>
          </a:solidFill>
          <a:latin typeface="+mn-lt"/>
        </a:defRPr>
      </a:lvl4pPr>
      <a:lvl5pPr marL="2057400" indent="-228600" algn="l" rtl="0" eaLnBrk="0" fontAlgn="base" hangingPunct="0">
        <a:spcBef>
          <a:spcPts val="600"/>
        </a:spcBef>
        <a:spcAft>
          <a:spcPts val="6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45F11A-66F0-4395-A0C2-3F6FF9D15522}" type="slidenum">
              <a:rPr lang="en-US">
                <a:solidFill>
                  <a:srgbClr val="000000"/>
                </a:solidFill>
              </a:rPr>
              <a:pPr>
                <a:defRPr/>
              </a:pPr>
              <a:t>‹#›</a:t>
            </a:fld>
            <a:endParaRPr lang="en-US">
              <a:solidFill>
                <a:srgbClr val="000000"/>
              </a:solidFill>
            </a:endParaRPr>
          </a:p>
        </p:txBody>
      </p:sp>
      <p:sp>
        <p:nvSpPr>
          <p:cNvPr id="1028" name="Text Box 11"/>
          <p:cNvSpPr txBox="1">
            <a:spLocks noChangeArrowheads="1"/>
          </p:cNvSpPr>
          <p:nvPr/>
        </p:nvSpPr>
        <p:spPr bwMode="auto">
          <a:xfrm>
            <a:off x="8634413" y="6613525"/>
            <a:ext cx="509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AD5CD9A5-6CF9-418C-BF46-03D73D8BC8A3}" type="slidenum">
              <a:rPr lang="en-US" sz="1000" b="1" smtClean="0">
                <a:solidFill>
                  <a:srgbClr val="990033"/>
                </a:solidFill>
              </a:rPr>
              <a:pPr algn="ctr" eaLnBrk="1" hangingPunct="1">
                <a:spcBef>
                  <a:spcPct val="50000"/>
                </a:spcBef>
                <a:defRPr/>
              </a:pPr>
              <a:t>‹#›</a:t>
            </a:fld>
            <a:endParaRPr lang="en-US" sz="1000" b="1" smtClean="0">
              <a:solidFill>
                <a:srgbClr val="990033"/>
              </a:solidFill>
            </a:endParaRPr>
          </a:p>
        </p:txBody>
      </p:sp>
      <p:sp>
        <p:nvSpPr>
          <p:cNvPr id="12" name="Rectangle 5"/>
          <p:cNvSpPr txBox="1">
            <a:spLocks noChangeArrowheads="1"/>
          </p:cNvSpPr>
          <p:nvPr/>
        </p:nvSpPr>
        <p:spPr>
          <a:xfrm>
            <a:off x="0" y="6575425"/>
            <a:ext cx="5776913" cy="282575"/>
          </a:xfrm>
          <a:prstGeom prst="rect">
            <a:avLst/>
          </a:prstGeom>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smtClean="0">
                <a:solidFill>
                  <a:srgbClr val="C00000"/>
                </a:solidFill>
              </a:rPr>
              <a:t>Insert footer here</a:t>
            </a:r>
          </a:p>
        </p:txBody>
      </p:sp>
      <p:sp>
        <p:nvSpPr>
          <p:cNvPr id="2" name="Line 19"/>
          <p:cNvSpPr>
            <a:spLocks noChangeShapeType="1"/>
          </p:cNvSpPr>
          <p:nvPr userDrawn="1"/>
        </p:nvSpPr>
        <p:spPr bwMode="auto">
          <a:xfrm flipV="1">
            <a:off x="2349500" y="0"/>
            <a:ext cx="0" cy="862013"/>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31" name="Rectangle 12"/>
          <p:cNvSpPr>
            <a:spLocks noChangeArrowheads="1"/>
          </p:cNvSpPr>
          <p:nvPr userDrawn="1"/>
        </p:nvSpPr>
        <p:spPr bwMode="gray">
          <a:xfrm>
            <a:off x="3175" y="0"/>
            <a:ext cx="9153525" cy="1196975"/>
          </a:xfrm>
          <a:prstGeom prst="rect">
            <a:avLst/>
          </a:prstGeom>
          <a:gradFill rotWithShape="1">
            <a:gsLst>
              <a:gs pos="0">
                <a:srgbClr val="FFCC99"/>
              </a:gs>
              <a:gs pos="100000">
                <a:srgbClr val="FFCC99"/>
              </a:gs>
              <a:gs pos="100000">
                <a:srgbClr val="FFCC99"/>
              </a:gs>
              <a:gs pos="100000">
                <a:srgbClr val="FFCC99"/>
              </a:gs>
              <a:gs pos="100000">
                <a:srgbClr val="FFCC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sp>
        <p:nvSpPr>
          <p:cNvPr id="22" name="Rectangle 21"/>
          <p:cNvSpPr>
            <a:spLocks noChangeArrowheads="1"/>
          </p:cNvSpPr>
          <p:nvPr userDrawn="1"/>
        </p:nvSpPr>
        <p:spPr bwMode="gray">
          <a:xfrm>
            <a:off x="0" y="0"/>
            <a:ext cx="9158288" cy="104775"/>
          </a:xfrm>
          <a:prstGeom prst="rect">
            <a:avLst/>
          </a:prstGeom>
          <a:gradFill rotWithShape="0">
            <a:gsLst>
              <a:gs pos="0">
                <a:srgbClr val="C00000"/>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33" name="Picture 24" descr="log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2388" y="433388"/>
            <a:ext cx="2235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p:cNvSpPr>
            <a:spLocks noChangeArrowheads="1"/>
          </p:cNvSpPr>
          <p:nvPr userDrawn="1"/>
        </p:nvSpPr>
        <p:spPr bwMode="gray">
          <a:xfrm>
            <a:off x="0" y="1192213"/>
            <a:ext cx="9144000" cy="173037"/>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a:solidFill>
                <a:srgbClr val="000000"/>
              </a:solidFill>
            </a:endParaRPr>
          </a:p>
        </p:txBody>
      </p:sp>
      <p:sp>
        <p:nvSpPr>
          <p:cNvPr id="1041" name="Rectangle 17"/>
          <p:cNvSpPr>
            <a:spLocks noGrp="1" noChangeArrowheads="1"/>
          </p:cNvSpPr>
          <p:nvPr>
            <p:ph type="title"/>
          </p:nvPr>
        </p:nvSpPr>
        <p:spPr bwMode="auto">
          <a:xfrm>
            <a:off x="2593975" y="123825"/>
            <a:ext cx="6550025" cy="1073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22041742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p:timing>
    <p:tnLst>
      <p:par>
        <p:cTn id="1" dur="indefinite" restart="never" nodeType="tmRoot"/>
      </p:par>
    </p:tnLst>
  </p:timing>
  <p:hf sldNum="0" hdr="0" dt="0"/>
  <p:txStyles>
    <p:title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ts val="6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lr>
          <a:srgbClr val="CC0000"/>
        </a:buClr>
        <a:buChar char="–"/>
        <a:defRPr sz="2800">
          <a:solidFill>
            <a:schemeClr val="tx1"/>
          </a:solidFill>
          <a:latin typeface="+mn-lt"/>
        </a:defRPr>
      </a:lvl2pPr>
      <a:lvl3pPr marL="1143000" indent="-228600" algn="l" rtl="0" eaLnBrk="0" fontAlgn="base" hangingPunct="0">
        <a:spcBef>
          <a:spcPts val="600"/>
        </a:spcBef>
        <a:spcAft>
          <a:spcPts val="600"/>
        </a:spcAft>
        <a:buClr>
          <a:srgbClr val="CC0000"/>
        </a:buClr>
        <a:buChar char="•"/>
        <a:defRPr sz="2400">
          <a:solidFill>
            <a:schemeClr val="tx1"/>
          </a:solidFill>
          <a:latin typeface="+mn-lt"/>
        </a:defRPr>
      </a:lvl3pPr>
      <a:lvl4pPr marL="1600200" indent="-228600" algn="l" rtl="0" eaLnBrk="0" fontAlgn="base" hangingPunct="0">
        <a:spcBef>
          <a:spcPts val="600"/>
        </a:spcBef>
        <a:spcAft>
          <a:spcPts val="600"/>
        </a:spcAft>
        <a:buClr>
          <a:srgbClr val="CC0000"/>
        </a:buClr>
        <a:buChar char="–"/>
        <a:defRPr sz="2000">
          <a:solidFill>
            <a:schemeClr val="tx1"/>
          </a:solidFill>
          <a:latin typeface="+mn-lt"/>
        </a:defRPr>
      </a:lvl4pPr>
      <a:lvl5pPr marL="2057400" indent="-228600" algn="l" rtl="0" eaLnBrk="0" fontAlgn="base" hangingPunct="0">
        <a:spcBef>
          <a:spcPts val="600"/>
        </a:spcBef>
        <a:spcAft>
          <a:spcPts val="6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workforce3on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hyperlink" Target="http://www.careeronesto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1652341"/>
            <a:ext cx="9144000" cy="52197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075" name="Picture 20"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6065838"/>
            <a:ext cx="28590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5" descr="US D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5976938"/>
            <a:ext cx="2486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6883" y="1791176"/>
            <a:ext cx="8612167" cy="4185761"/>
          </a:xfrm>
          <a:prstGeom prst="rect">
            <a:avLst/>
          </a:prstGeom>
          <a:noFill/>
        </p:spPr>
        <p:txBody>
          <a:bodyPr wrap="square">
            <a:spAutoFit/>
          </a:bodyPr>
          <a:lstStyle/>
          <a:p>
            <a:pPr algn="ctr">
              <a:spcAft>
                <a:spcPts val="3000"/>
              </a:spcAft>
              <a:defRPr/>
            </a:pPr>
            <a:r>
              <a:rPr lang="en-US" sz="4000" b="1" dirty="0" smtClean="0">
                <a:solidFill>
                  <a:srgbClr val="C00000"/>
                </a:solidFill>
                <a:effectLst>
                  <a:outerShdw blurRad="38100" dist="38100" dir="2700000" algn="tl">
                    <a:srgbClr val="C0C0C0"/>
                  </a:outerShdw>
                </a:effectLst>
              </a:rPr>
              <a:t>Employer Engagement:                 20 Strategies</a:t>
            </a:r>
          </a:p>
          <a:p>
            <a:pPr algn="ctr">
              <a:spcAft>
                <a:spcPts val="3000"/>
              </a:spcAft>
              <a:defRPr/>
            </a:pPr>
            <a:r>
              <a:rPr lang="en-US" sz="4000" dirty="0" smtClean="0">
                <a:solidFill>
                  <a:srgbClr val="C00000"/>
                </a:solidFill>
                <a:effectLst>
                  <a:outerShdw blurRad="38100" dist="38100" dir="2700000" algn="tl">
                    <a:srgbClr val="C0C0C0"/>
                  </a:outerShdw>
                </a:effectLst>
              </a:rPr>
              <a:t>ARRA </a:t>
            </a:r>
            <a:r>
              <a:rPr lang="en-US" sz="4000" dirty="0">
                <a:solidFill>
                  <a:srgbClr val="C00000"/>
                </a:solidFill>
                <a:effectLst>
                  <a:outerShdw blurRad="38100" dist="38100" dir="2700000" algn="tl">
                    <a:srgbClr val="C0C0C0"/>
                  </a:outerShdw>
                </a:effectLst>
              </a:rPr>
              <a:t>Grantees Technical </a:t>
            </a:r>
            <a:r>
              <a:rPr lang="en-US" sz="4000" dirty="0" smtClean="0">
                <a:solidFill>
                  <a:srgbClr val="C00000"/>
                </a:solidFill>
                <a:effectLst>
                  <a:outerShdw blurRad="38100" dist="38100" dir="2700000" algn="tl">
                    <a:srgbClr val="C0C0C0"/>
                  </a:outerShdw>
                </a:effectLst>
              </a:rPr>
              <a:t>Assistance Webinar</a:t>
            </a:r>
            <a:endParaRPr lang="en-US" sz="4000" dirty="0">
              <a:solidFill>
                <a:srgbClr val="C00000"/>
              </a:solidFill>
              <a:effectLst>
                <a:outerShdw blurRad="38100" dist="38100" dir="2700000" algn="tl">
                  <a:srgbClr val="C0C0C0"/>
                </a:outerShdw>
              </a:effectLst>
            </a:endParaRPr>
          </a:p>
          <a:p>
            <a:pPr algn="ctr">
              <a:defRPr/>
            </a:pPr>
            <a:r>
              <a:rPr lang="en-US" sz="2800" i="1" dirty="0">
                <a:effectLst>
                  <a:outerShdw blurRad="38100" dist="38100" dir="2700000" algn="tl">
                    <a:srgbClr val="C0C0C0"/>
                  </a:outerShdw>
                </a:effectLst>
              </a:rPr>
              <a:t> </a:t>
            </a:r>
            <a:r>
              <a:rPr lang="en-US" sz="2800" b="1" i="1" dirty="0" smtClean="0">
                <a:effectLst>
                  <a:outerShdw blurRad="38100" dist="38100" dir="2700000" algn="tl">
                    <a:srgbClr val="C0C0C0"/>
                  </a:outerShdw>
                </a:effectLst>
              </a:rPr>
              <a:t>Tuesday, November 8</a:t>
            </a:r>
          </a:p>
          <a:p>
            <a:pPr algn="ctr">
              <a:defRPr/>
            </a:pPr>
            <a:r>
              <a:rPr lang="en-US" sz="2800" b="1" i="1" dirty="0" smtClean="0">
                <a:effectLst>
                  <a:outerShdw blurRad="38100" dist="38100" dir="2700000" algn="tl">
                    <a:srgbClr val="C0C0C0"/>
                  </a:outerShdw>
                </a:effectLst>
              </a:rPr>
              <a:t>2:00 – 3:00 pm ET</a:t>
            </a:r>
            <a:endParaRPr lang="en-US" sz="28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2529444" y="0"/>
            <a:ext cx="3588410" cy="866899"/>
          </a:xfrm>
        </p:spPr>
        <p:txBody>
          <a:bodyPr/>
          <a:lstStyle/>
          <a:p>
            <a:r>
              <a:rPr lang="en-US" b="1" dirty="0" smtClean="0"/>
              <a:t>Today</a:t>
            </a:r>
            <a:r>
              <a:rPr lang="en-US" altLang="en-US" b="1" dirty="0" smtClean="0"/>
              <a:t>’</a:t>
            </a:r>
            <a:r>
              <a:rPr lang="en-US" b="1" dirty="0" smtClean="0"/>
              <a:t>s Objectives</a:t>
            </a:r>
          </a:p>
        </p:txBody>
      </p:sp>
      <p:pic>
        <p:nvPicPr>
          <p:cNvPr id="3075" name="Picture 2" descr="http://www.cresent.co.uk/images/learning-objectives-gallery/target-thum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83" y="76200"/>
            <a:ext cx="27876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2979" y="1930256"/>
            <a:ext cx="8534400" cy="4419600"/>
          </a:xfrm>
        </p:spPr>
        <p:txBody>
          <a:bodyPr rtlCol="0">
            <a:normAutofit fontScale="92500"/>
          </a:bodyPr>
          <a:lstStyle/>
          <a:p>
            <a:pPr fontAlgn="auto">
              <a:spcAft>
                <a:spcPts val="0"/>
              </a:spcAft>
              <a:buFont typeface="Arial"/>
              <a:buChar char="•"/>
              <a:defRPr/>
            </a:pPr>
            <a:r>
              <a:rPr lang="en-US" dirty="0" smtClean="0">
                <a:ea typeface="+mn-ea"/>
              </a:rPr>
              <a:t>To provide a menu of 20 concrete, tangible strategies to better engage employers; </a:t>
            </a:r>
          </a:p>
          <a:p>
            <a:pPr fontAlgn="auto">
              <a:spcAft>
                <a:spcPts val="0"/>
              </a:spcAft>
              <a:buFont typeface="Arial"/>
              <a:buChar char="•"/>
              <a:defRPr/>
            </a:pPr>
            <a:r>
              <a:rPr lang="en-US" dirty="0" smtClean="0">
                <a:ea typeface="+mn-ea"/>
              </a:rPr>
              <a:t>To showcase two of your peers and highlight how they facilitate networking across employers, use data to engage employers on an ongoing basis, and use training to support economic growth; and </a:t>
            </a:r>
          </a:p>
          <a:p>
            <a:pPr fontAlgn="auto">
              <a:spcAft>
                <a:spcPts val="0"/>
              </a:spcAft>
              <a:buFont typeface="Arial"/>
              <a:buChar char="•"/>
              <a:defRPr/>
            </a:pPr>
            <a:r>
              <a:rPr lang="en-US" dirty="0" smtClean="0">
                <a:ea typeface="+mn-ea"/>
              </a:rPr>
              <a:t>To provoke new thinking about how you engage employers, and to discuss what works.</a:t>
            </a:r>
            <a:endParaRPr lang="en-US" dirty="0">
              <a:ea typeface="+mn-ea"/>
            </a:endParaRPr>
          </a:p>
        </p:txBody>
      </p:sp>
    </p:spTree>
    <p:extLst>
      <p:ext uri="{BB962C8B-B14F-4D97-AF65-F5344CB8AC3E}">
        <p14:creationId xmlns:p14="http://schemas.microsoft.com/office/powerpoint/2010/main" val="326986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ctrTitle"/>
          </p:nvPr>
        </p:nvSpPr>
        <p:spPr>
          <a:xfrm>
            <a:off x="693737" y="1111024"/>
            <a:ext cx="7772400" cy="1470025"/>
          </a:xfrm>
        </p:spPr>
        <p:txBody>
          <a:bodyPr/>
          <a:lstStyle/>
          <a:p>
            <a:r>
              <a:rPr lang="en-US" b="1" smtClean="0">
                <a:solidFill>
                  <a:srgbClr val="000000"/>
                </a:solidFill>
              </a:rPr>
              <a:t>Let</a:t>
            </a:r>
            <a:r>
              <a:rPr lang="en-US" altLang="en-US" b="1" smtClean="0">
                <a:solidFill>
                  <a:srgbClr val="000000"/>
                </a:solidFill>
              </a:rPr>
              <a:t>’</a:t>
            </a:r>
            <a:r>
              <a:rPr lang="en-US" b="1" smtClean="0">
                <a:solidFill>
                  <a:srgbClr val="000000"/>
                </a:solidFill>
              </a:rPr>
              <a:t>s Get Started</a:t>
            </a:r>
          </a:p>
        </p:txBody>
      </p:sp>
      <p:pic>
        <p:nvPicPr>
          <p:cNvPr id="51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841625"/>
            <a:ext cx="6188075"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236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20 Employer Engagement Strategies (1-6)</a:t>
            </a:r>
          </a:p>
        </p:txBody>
      </p:sp>
      <p:sp>
        <p:nvSpPr>
          <p:cNvPr id="6146" name="Content Placeholder 2"/>
          <p:cNvSpPr>
            <a:spLocks noGrp="1"/>
          </p:cNvSpPr>
          <p:nvPr>
            <p:ph idx="1"/>
          </p:nvPr>
        </p:nvSpPr>
        <p:spPr>
          <a:xfrm>
            <a:off x="105023" y="1267691"/>
            <a:ext cx="8832850" cy="4992688"/>
          </a:xfrm>
        </p:spPr>
        <p:txBody>
          <a:bodyPr/>
          <a:lstStyle/>
          <a:p>
            <a:pPr marL="514350" indent="-514350">
              <a:buFont typeface="Calibri" pitchFamily="34" charset="0"/>
              <a:buAutoNum type="arabicPeriod"/>
            </a:pPr>
            <a:r>
              <a:rPr lang="en-US" sz="1600" u="sng" dirty="0" smtClean="0"/>
              <a:t>Mix it up</a:t>
            </a:r>
            <a:r>
              <a:rPr lang="en-US" sz="1600" dirty="0" smtClean="0"/>
              <a:t>: surveys, focus groups, 1-on-1 meetings, group meetings, presentations </a:t>
            </a:r>
            <a:r>
              <a:rPr lang="en-US" sz="1600" i="1" dirty="0" smtClean="0"/>
              <a:t>(Connecticut SESP)</a:t>
            </a:r>
            <a:endParaRPr lang="en-US" sz="1600" dirty="0" smtClean="0"/>
          </a:p>
          <a:p>
            <a:pPr marL="514350" indent="-514350">
              <a:buFont typeface="Calibri" pitchFamily="34" charset="0"/>
              <a:buAutoNum type="arabicPeriod"/>
            </a:pPr>
            <a:r>
              <a:rPr lang="en-US" sz="1600" u="sng" dirty="0" smtClean="0"/>
              <a:t>Find your </a:t>
            </a:r>
            <a:r>
              <a:rPr lang="en-US" altLang="en-US" sz="1600" u="sng" dirty="0" smtClean="0"/>
              <a:t>“</a:t>
            </a:r>
            <a:r>
              <a:rPr lang="en-US" sz="1600" u="sng" dirty="0" smtClean="0"/>
              <a:t>employer champions</a:t>
            </a:r>
            <a:r>
              <a:rPr lang="en-US" altLang="en-US" sz="1600" dirty="0" smtClean="0"/>
              <a:t>”</a:t>
            </a:r>
            <a:r>
              <a:rPr lang="en-US" sz="1600" dirty="0" smtClean="0"/>
              <a:t> – Which employers keep coming back? Use them to recruit additional companies, and bring them with you to new meet-and-greets. </a:t>
            </a:r>
            <a:r>
              <a:rPr lang="en-US" sz="1600" i="1" dirty="0" smtClean="0"/>
              <a:t>(Cincinnati State Technical &amp; Community College, West Hills Community College)</a:t>
            </a:r>
          </a:p>
          <a:p>
            <a:pPr marL="514350" indent="-514350">
              <a:buFont typeface="Calibri" pitchFamily="34" charset="0"/>
              <a:buAutoNum type="arabicPeriod"/>
            </a:pPr>
            <a:r>
              <a:rPr lang="en-US" sz="1600" u="sng" dirty="0" smtClean="0"/>
              <a:t>Engage company volunteers to conduct mock interviews </a:t>
            </a:r>
            <a:r>
              <a:rPr lang="en-US" sz="1600" dirty="0" smtClean="0"/>
              <a:t>as part of participant training. Employers love it, tell other employers about it, and even hire! </a:t>
            </a:r>
            <a:r>
              <a:rPr lang="en-US" sz="1600" i="1" dirty="0" smtClean="0"/>
              <a:t>(Columbus State Community College)</a:t>
            </a:r>
          </a:p>
          <a:p>
            <a:pPr marL="514350" indent="-514350">
              <a:buFont typeface="Calibri" pitchFamily="34" charset="0"/>
              <a:buAutoNum type="arabicPeriod"/>
            </a:pPr>
            <a:r>
              <a:rPr lang="en-US" sz="1600" u="sng" dirty="0" smtClean="0"/>
              <a:t>Engage employers together</a:t>
            </a:r>
            <a:r>
              <a:rPr lang="en-US" sz="1600" dirty="0" smtClean="0"/>
              <a:t>, not just individually. They learn a lot from each other, recognize that value, and keep coming back. </a:t>
            </a:r>
            <a:r>
              <a:rPr lang="en-US" sz="1600" i="1" dirty="0" smtClean="0"/>
              <a:t>(Columbus State Community College, Westmoreland-</a:t>
            </a:r>
            <a:r>
              <a:rPr lang="en-US" sz="1600" i="1" dirty="0" err="1" smtClean="0"/>
              <a:t>LaFayette</a:t>
            </a:r>
            <a:r>
              <a:rPr lang="en-US" sz="1600" i="1" dirty="0" smtClean="0"/>
              <a:t> PIC, Northern Rural Training &amp; Employment Consortium)</a:t>
            </a:r>
          </a:p>
          <a:p>
            <a:pPr marL="514350" indent="-514350">
              <a:buFont typeface="Calibri" pitchFamily="34" charset="0"/>
              <a:buAutoNum type="arabicPeriod"/>
            </a:pPr>
            <a:r>
              <a:rPr lang="en-US" sz="1600" u="sng" dirty="0" smtClean="0"/>
              <a:t>Start with actual job descriptions</a:t>
            </a:r>
            <a:r>
              <a:rPr lang="en-US" sz="1600" dirty="0" smtClean="0"/>
              <a:t>, but then do a sit-down with employers to really find out what they need, and to establish credibility. </a:t>
            </a:r>
            <a:r>
              <a:rPr lang="en-US" sz="1600" i="1" dirty="0" smtClean="0"/>
              <a:t>(Workplace, Inc.)</a:t>
            </a:r>
          </a:p>
          <a:p>
            <a:pPr marL="514350" indent="-514350">
              <a:buFont typeface="Calibri" pitchFamily="34" charset="0"/>
              <a:buAutoNum type="arabicPeriod"/>
            </a:pPr>
            <a:r>
              <a:rPr lang="en-US" sz="1600" u="sng" dirty="0" smtClean="0"/>
              <a:t>Cross-check, combine and leverage your employer lists</a:t>
            </a:r>
            <a:r>
              <a:rPr lang="en-US" sz="1600" dirty="0" smtClean="0"/>
              <a:t> with your partners</a:t>
            </a:r>
            <a:r>
              <a:rPr lang="en-US" altLang="en-US" sz="1600" dirty="0" smtClean="0"/>
              <a:t>’</a:t>
            </a:r>
            <a:r>
              <a:rPr lang="en-US" sz="1600" dirty="0" smtClean="0"/>
              <a:t>. </a:t>
            </a:r>
            <a:r>
              <a:rPr lang="en-US" sz="1600" i="1" dirty="0" smtClean="0"/>
              <a:t>(Southwest Housing Solutions Corporation)</a:t>
            </a:r>
          </a:p>
        </p:txBody>
      </p:sp>
    </p:spTree>
    <p:extLst>
      <p:ext uri="{BB962C8B-B14F-4D97-AF65-F5344CB8AC3E}">
        <p14:creationId xmlns:p14="http://schemas.microsoft.com/office/powerpoint/2010/main" val="276787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1676400"/>
            <a:ext cx="8229600" cy="1249363"/>
          </a:xfrm>
          <a:prstGeom prst="rect">
            <a:avLst/>
          </a:prstGeom>
        </p:spPr>
        <p:txBody>
          <a:bodyPr anchor="ctr">
            <a:normAutofit/>
          </a:bodyPr>
          <a:lstStyle/>
          <a:p>
            <a:pPr defTabSz="914400" fontAlgn="auto">
              <a:spcAft>
                <a:spcPts val="0"/>
              </a:spcAft>
              <a:defRPr/>
            </a:pPr>
            <a:endParaRPr lang="en-US" sz="4400" dirty="0">
              <a:latin typeface="+mj-lt"/>
              <a:ea typeface="+mj-ea"/>
              <a:cs typeface="+mj-cs"/>
            </a:endParaRPr>
          </a:p>
        </p:txBody>
      </p:sp>
      <p:sp>
        <p:nvSpPr>
          <p:cNvPr id="6" name="Title 1"/>
          <p:cNvSpPr txBox="1">
            <a:spLocks/>
          </p:cNvSpPr>
          <p:nvPr/>
        </p:nvSpPr>
        <p:spPr>
          <a:xfrm>
            <a:off x="304800" y="1600200"/>
            <a:ext cx="8534400" cy="4876800"/>
          </a:xfrm>
          <a:prstGeom prst="rect">
            <a:avLst/>
          </a:prstGeom>
        </p:spPr>
        <p:txBody>
          <a:bodyPr anchor="ctr">
            <a:normAutofit/>
          </a:bodyPr>
          <a:lstStyle/>
          <a:p>
            <a:pPr defTabSz="914400" fontAlgn="auto">
              <a:spcAft>
                <a:spcPts val="0"/>
              </a:spcAft>
              <a:defRPr/>
            </a:pPr>
            <a:endParaRPr lang="en-US" sz="4400" dirty="0">
              <a:latin typeface="+mj-lt"/>
              <a:ea typeface="+mj-ea"/>
              <a:cs typeface="+mj-cs"/>
            </a:endParaRPr>
          </a:p>
          <a:p>
            <a:pPr defTabSz="914400" fontAlgn="auto">
              <a:spcAft>
                <a:spcPts val="0"/>
              </a:spcAft>
              <a:buFont typeface="Arial" pitchFamily="34" charset="0"/>
              <a:buChar char="•"/>
              <a:defRPr/>
            </a:pPr>
            <a:endParaRPr lang="en-US" sz="4400" dirty="0">
              <a:latin typeface="+mj-lt"/>
              <a:ea typeface="+mj-ea"/>
              <a:cs typeface="+mj-cs"/>
            </a:endParaRPr>
          </a:p>
        </p:txBody>
      </p:sp>
      <p:sp>
        <p:nvSpPr>
          <p:cNvPr id="7173" name="Content Placeholder 6"/>
          <p:cNvSpPr>
            <a:spLocks noGrp="1"/>
          </p:cNvSpPr>
          <p:nvPr>
            <p:ph idx="1"/>
          </p:nvPr>
        </p:nvSpPr>
        <p:spPr>
          <a:xfrm>
            <a:off x="637309" y="2047503"/>
            <a:ext cx="5956300" cy="4429497"/>
          </a:xfrm>
        </p:spPr>
        <p:txBody>
          <a:bodyPr/>
          <a:lstStyle/>
          <a:p>
            <a:pPr marL="457200" indent="-457200">
              <a:buFont typeface="+mj-lt"/>
              <a:buAutoNum type="alphaUcPeriod"/>
            </a:pPr>
            <a:r>
              <a:rPr lang="en-US" sz="2800" dirty="0" smtClean="0"/>
              <a:t>Mix it up</a:t>
            </a:r>
          </a:p>
          <a:p>
            <a:pPr marL="457200" indent="-457200">
              <a:buFont typeface="+mj-lt"/>
              <a:buAutoNum type="alphaUcPeriod"/>
            </a:pPr>
            <a:r>
              <a:rPr lang="en-US" sz="2800" dirty="0" smtClean="0"/>
              <a:t>Find your employer Champions</a:t>
            </a:r>
          </a:p>
          <a:p>
            <a:pPr marL="457200" indent="-457200">
              <a:buFont typeface="+mj-lt"/>
              <a:buAutoNum type="alphaUcPeriod"/>
            </a:pPr>
            <a:r>
              <a:rPr lang="en-US" sz="2800" dirty="0" smtClean="0"/>
              <a:t>Engage company volunteers in mock interviews</a:t>
            </a:r>
          </a:p>
          <a:p>
            <a:pPr marL="457200" indent="-457200">
              <a:buFont typeface="+mj-lt"/>
              <a:buAutoNum type="alphaUcPeriod"/>
            </a:pPr>
            <a:r>
              <a:rPr lang="en-US" sz="2800" dirty="0" smtClean="0"/>
              <a:t>Engage employers together</a:t>
            </a:r>
          </a:p>
          <a:p>
            <a:pPr marL="457200" indent="-457200">
              <a:buFont typeface="+mj-lt"/>
              <a:buAutoNum type="alphaUcPeriod"/>
            </a:pPr>
            <a:r>
              <a:rPr lang="en-US" sz="2800" dirty="0" smtClean="0"/>
              <a:t>Start with job descriptions</a:t>
            </a:r>
          </a:p>
          <a:p>
            <a:pPr marL="457200" indent="-457200">
              <a:buFont typeface="+mj-lt"/>
              <a:buAutoNum type="alphaUcPeriod"/>
            </a:pPr>
            <a:r>
              <a:rPr lang="en-US" sz="2800" dirty="0" smtClean="0"/>
              <a:t>Cross check and leverage employer lists</a:t>
            </a:r>
          </a:p>
        </p:txBody>
      </p:sp>
      <p:pic>
        <p:nvPicPr>
          <p:cNvPr id="9" name="Picture 5" descr="http://t2.gstatic.com/images?q=tbn:ANd9GcTYnHT_qrcxZk2KPkWGw-3sPoojEHDJYqHl5E36-IdPmERkXhn3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968" y="37242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938151"/>
            <a:ext cx="8762999" cy="1231106"/>
          </a:xfrm>
          <a:prstGeom prst="rect">
            <a:avLst/>
          </a:prstGeom>
          <a:noFill/>
        </p:spPr>
        <p:txBody>
          <a:bodyPr wrap="square" rtlCol="0">
            <a:spAutoFit/>
          </a:bodyPr>
          <a:lstStyle/>
          <a:p>
            <a:r>
              <a:rPr lang="en-US" sz="2800" b="1" kern="0" dirty="0">
                <a:solidFill>
                  <a:srgbClr val="000000"/>
                </a:solidFill>
                <a:latin typeface="Arial"/>
                <a:ea typeface="+mj-ea"/>
                <a:cs typeface="+mj-cs"/>
              </a:rPr>
              <a:t>Which of these will you try out, or do more of, going forward</a:t>
            </a:r>
            <a:r>
              <a:rPr lang="en-US" sz="2800" b="1" kern="0" dirty="0" smtClean="0">
                <a:solidFill>
                  <a:srgbClr val="000000"/>
                </a:solidFill>
                <a:latin typeface="Arial"/>
                <a:ea typeface="+mj-ea"/>
                <a:cs typeface="+mj-cs"/>
              </a:rPr>
              <a:t>?</a:t>
            </a:r>
            <a:r>
              <a:rPr lang="en-US" sz="2800" b="1" kern="0" dirty="0" smtClean="0">
                <a:solidFill>
                  <a:srgbClr val="C20000"/>
                </a:solidFill>
                <a:effectLst>
                  <a:outerShdw blurRad="38100" dist="38100" dir="2700000" algn="tl">
                    <a:srgbClr val="000000"/>
                  </a:outerShdw>
                </a:effectLst>
                <a:latin typeface="Arial"/>
                <a:ea typeface="+mj-ea"/>
                <a:cs typeface="+mj-cs"/>
              </a:rPr>
              <a:t>  	[</a:t>
            </a:r>
            <a:r>
              <a:rPr lang="en-US" sz="2800" b="1" kern="0" dirty="0">
                <a:solidFill>
                  <a:srgbClr val="C00000"/>
                </a:solidFill>
                <a:effectLst>
                  <a:outerShdw blurRad="38100" dist="38100" dir="2700000" algn="tl">
                    <a:srgbClr val="000000"/>
                  </a:outerShdw>
                </a:effectLst>
                <a:latin typeface="Arial"/>
                <a:ea typeface="+mj-ea"/>
                <a:cs typeface="+mj-cs"/>
              </a:rPr>
              <a:t>Select All That Apply</a:t>
            </a:r>
            <a:r>
              <a:rPr lang="en-US" sz="2800" b="1" kern="0" dirty="0">
                <a:solidFill>
                  <a:srgbClr val="C00000"/>
                </a:solidFill>
                <a:effectLst>
                  <a:outerShdw blurRad="38100" dist="38100" dir="2700000" algn="tl">
                    <a:srgbClr val="000000"/>
                  </a:outerShdw>
                </a:effectLst>
                <a:latin typeface="Tahoma" pitchFamily="34" charset="0"/>
                <a:ea typeface="+mj-ea"/>
                <a:cs typeface="+mj-cs"/>
              </a:rPr>
              <a:t>]</a:t>
            </a:r>
            <a:br>
              <a:rPr lang="en-US" sz="2800" b="1" kern="0" dirty="0">
                <a:solidFill>
                  <a:srgbClr val="C00000"/>
                </a:solidFill>
                <a:effectLst>
                  <a:outerShdw blurRad="38100" dist="38100" dir="2700000" algn="tl">
                    <a:srgbClr val="000000"/>
                  </a:outerShdw>
                </a:effectLst>
                <a:latin typeface="Tahoma" pitchFamily="34" charset="0"/>
                <a:ea typeface="+mj-ea"/>
                <a:cs typeface="+mj-cs"/>
              </a:rPr>
            </a:br>
            <a:endParaRPr lang="en-US" dirty="0"/>
          </a:p>
        </p:txBody>
      </p:sp>
    </p:spTree>
    <p:extLst>
      <p:ext uri="{BB962C8B-B14F-4D97-AF65-F5344CB8AC3E}">
        <p14:creationId xmlns:p14="http://schemas.microsoft.com/office/powerpoint/2010/main" val="3736830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20 Employer Engagement Strategies (continued)</a:t>
            </a:r>
          </a:p>
        </p:txBody>
      </p:sp>
      <p:sp>
        <p:nvSpPr>
          <p:cNvPr id="3" name="Content Placeholder 2"/>
          <p:cNvSpPr>
            <a:spLocks noGrp="1"/>
          </p:cNvSpPr>
          <p:nvPr>
            <p:ph idx="1"/>
          </p:nvPr>
        </p:nvSpPr>
        <p:spPr>
          <a:xfrm>
            <a:off x="300038" y="1033153"/>
            <a:ext cx="8547100" cy="5686735"/>
          </a:xfrm>
        </p:spPr>
        <p:txBody>
          <a:bodyPr>
            <a:normAutofit/>
          </a:bodyPr>
          <a:lstStyle/>
          <a:p>
            <a:pPr marL="514350" indent="-514350">
              <a:lnSpc>
                <a:spcPct val="80000"/>
              </a:lnSpc>
              <a:buFont typeface="Calibri" pitchFamily="34" charset="0"/>
              <a:buAutoNum type="arabicPeriod" startAt="7"/>
            </a:pPr>
            <a:r>
              <a:rPr lang="en-US" sz="2400" u="sng" dirty="0" smtClean="0"/>
              <a:t>Make meetings matter</a:t>
            </a:r>
            <a:r>
              <a:rPr lang="en-US" sz="2400" dirty="0" smtClean="0"/>
              <a:t>: 1) Opportunities to learn about their own industry; 2) Concrete sharing about non-training topics (finance, technology); 3) Focused conversation about skills needs and trainees ready for hire </a:t>
            </a:r>
            <a:r>
              <a:rPr lang="en-US" sz="2400" i="1" dirty="0" smtClean="0"/>
              <a:t>(Colorado SESP, Southwest Housing Solutions Corporation)</a:t>
            </a:r>
          </a:p>
          <a:p>
            <a:pPr marL="514350" indent="-514350">
              <a:lnSpc>
                <a:spcPct val="80000"/>
              </a:lnSpc>
              <a:buFont typeface="Calibri" pitchFamily="34" charset="0"/>
              <a:buAutoNum type="arabicPeriod" startAt="7"/>
            </a:pPr>
            <a:endParaRPr lang="en-US" sz="2400" i="1" dirty="0" smtClean="0"/>
          </a:p>
          <a:p>
            <a:pPr marL="514350" indent="-514350">
              <a:lnSpc>
                <a:spcPct val="80000"/>
              </a:lnSpc>
              <a:buFont typeface="Calibri" pitchFamily="34" charset="0"/>
              <a:buAutoNum type="arabicPeriod" startAt="7"/>
            </a:pPr>
            <a:r>
              <a:rPr lang="en-US" sz="2400" u="sng" dirty="0" smtClean="0"/>
              <a:t>Be creative with how you build awareness </a:t>
            </a:r>
            <a:r>
              <a:rPr lang="en-US" sz="2400" dirty="0" smtClean="0"/>
              <a:t>of your programs: job fairs, postcards, personal calls, billboards, free conferences or summits, yard signs, newspaper ads, short videos played at large sporting events! </a:t>
            </a:r>
            <a:r>
              <a:rPr lang="en-US" sz="2400" i="1" dirty="0" smtClean="0"/>
              <a:t>(Kansas SESP, NC SESP, Westmoreland-Lafayette PIC)</a:t>
            </a:r>
          </a:p>
          <a:p>
            <a:pPr marL="514350" indent="-514350">
              <a:lnSpc>
                <a:spcPct val="80000"/>
              </a:lnSpc>
              <a:buFont typeface="Calibri" pitchFamily="34" charset="0"/>
              <a:buAutoNum type="arabicPeriod" startAt="7"/>
            </a:pPr>
            <a:endParaRPr lang="en-US" sz="2400" i="1" dirty="0" smtClean="0"/>
          </a:p>
          <a:p>
            <a:pPr marL="514350" indent="-514350">
              <a:lnSpc>
                <a:spcPct val="80000"/>
              </a:lnSpc>
              <a:buFont typeface="Calibri" pitchFamily="34" charset="0"/>
              <a:buAutoNum type="arabicPeriod" startAt="7"/>
            </a:pPr>
            <a:r>
              <a:rPr lang="en-US" sz="2400" u="sng" dirty="0" smtClean="0"/>
              <a:t>Use Industry experts </a:t>
            </a:r>
            <a:r>
              <a:rPr lang="en-US" sz="2400" dirty="0" smtClean="0"/>
              <a:t>or partners with strong industry backgrounds to help translate business needs to education and training partners </a:t>
            </a:r>
            <a:r>
              <a:rPr lang="en-US" sz="2400" i="1" dirty="0" smtClean="0"/>
              <a:t>(Columbus State CC)</a:t>
            </a:r>
            <a:endParaRPr lang="en-US" sz="2400" dirty="0" smtClean="0"/>
          </a:p>
        </p:txBody>
      </p:sp>
    </p:spTree>
    <p:extLst>
      <p:ext uri="{BB962C8B-B14F-4D97-AF65-F5344CB8AC3E}">
        <p14:creationId xmlns:p14="http://schemas.microsoft.com/office/powerpoint/2010/main" val="1318933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20 Employer Engagement Strategies (continued)</a:t>
            </a:r>
          </a:p>
        </p:txBody>
      </p:sp>
      <p:sp>
        <p:nvSpPr>
          <p:cNvPr id="3" name="Content Placeholder 2"/>
          <p:cNvSpPr>
            <a:spLocks noGrp="1"/>
          </p:cNvSpPr>
          <p:nvPr>
            <p:ph idx="1"/>
          </p:nvPr>
        </p:nvSpPr>
        <p:spPr>
          <a:xfrm>
            <a:off x="300038" y="1033153"/>
            <a:ext cx="8547100" cy="5686735"/>
          </a:xfrm>
        </p:spPr>
        <p:txBody>
          <a:bodyPr>
            <a:normAutofit/>
          </a:bodyPr>
          <a:lstStyle/>
          <a:p>
            <a:pPr marL="514350" indent="-514350">
              <a:lnSpc>
                <a:spcPct val="80000"/>
              </a:lnSpc>
              <a:buFont typeface="+mj-lt"/>
              <a:buAutoNum type="arabicPeriod" startAt="10"/>
            </a:pPr>
            <a:r>
              <a:rPr lang="en-US" sz="2400" u="sng" dirty="0"/>
              <a:t>Significantly increase level of understanding by program staff of the industry </a:t>
            </a:r>
            <a:r>
              <a:rPr lang="en-US" sz="2400" dirty="0"/>
              <a:t>of focus: what makes companies grow? What policies affect this industry? What are persistent skill gaps, and why? </a:t>
            </a:r>
            <a:r>
              <a:rPr lang="en-US" sz="1800" i="1" dirty="0"/>
              <a:t>(Massachusetts SESP</a:t>
            </a:r>
            <a:r>
              <a:rPr lang="en-US" sz="1800" i="1" dirty="0" smtClean="0"/>
              <a:t>)</a:t>
            </a:r>
          </a:p>
          <a:p>
            <a:pPr marL="514350" indent="-514350">
              <a:lnSpc>
                <a:spcPct val="80000"/>
              </a:lnSpc>
              <a:buFont typeface="+mj-lt"/>
              <a:buAutoNum type="arabicPeriod" startAt="10"/>
            </a:pPr>
            <a:endParaRPr lang="en-US" sz="1050" dirty="0"/>
          </a:p>
          <a:p>
            <a:pPr marL="514350" indent="-514350">
              <a:lnSpc>
                <a:spcPct val="80000"/>
              </a:lnSpc>
              <a:buFont typeface="+mj-lt"/>
              <a:buAutoNum type="arabicPeriod" startAt="10"/>
            </a:pPr>
            <a:r>
              <a:rPr lang="en-US" sz="2400" u="sng" dirty="0" smtClean="0"/>
              <a:t>Find the hidden jobs: </a:t>
            </a:r>
            <a:r>
              <a:rPr lang="en-US" sz="2400" dirty="0" smtClean="0"/>
              <a:t>pull city permits, first source agreements, city/county public works opportunities. </a:t>
            </a:r>
            <a:r>
              <a:rPr lang="en-US" sz="1800" i="1" dirty="0" smtClean="0"/>
              <a:t>(Goodwill Industries International, West Hills Community College)</a:t>
            </a:r>
          </a:p>
          <a:p>
            <a:pPr marL="514350" indent="-514350">
              <a:lnSpc>
                <a:spcPct val="80000"/>
              </a:lnSpc>
              <a:buFont typeface="+mj-lt"/>
              <a:buAutoNum type="arabicPeriod" startAt="10"/>
            </a:pPr>
            <a:endParaRPr lang="en-US" sz="1100" dirty="0" smtClean="0"/>
          </a:p>
          <a:p>
            <a:pPr marL="514350" indent="-514350">
              <a:lnSpc>
                <a:spcPct val="80000"/>
              </a:lnSpc>
              <a:buFont typeface="+mj-lt"/>
              <a:buAutoNum type="arabicPeriod" startAt="10"/>
            </a:pPr>
            <a:r>
              <a:rPr lang="en-US" sz="2400" u="sng" dirty="0" smtClean="0"/>
              <a:t>Make your services seamless</a:t>
            </a:r>
            <a:r>
              <a:rPr lang="en-US" sz="2400" dirty="0" smtClean="0"/>
              <a:t>, single vision, non-bureaucratic: employers don</a:t>
            </a:r>
            <a:r>
              <a:rPr lang="en-US" altLang="en-US" sz="2400" dirty="0" smtClean="0"/>
              <a:t>’</a:t>
            </a:r>
            <a:r>
              <a:rPr lang="en-US" sz="2400" dirty="0" smtClean="0"/>
              <a:t>t need to know what program or funding stream is in use. </a:t>
            </a:r>
            <a:r>
              <a:rPr lang="en-US" sz="1800" i="1" dirty="0" smtClean="0"/>
              <a:t>(NorTEC)</a:t>
            </a:r>
          </a:p>
          <a:p>
            <a:pPr marL="514350" indent="-514350">
              <a:lnSpc>
                <a:spcPct val="80000"/>
              </a:lnSpc>
              <a:buFont typeface="+mj-lt"/>
              <a:buAutoNum type="arabicPeriod" startAt="10"/>
            </a:pPr>
            <a:endParaRPr lang="en-US" sz="1050" dirty="0" smtClean="0"/>
          </a:p>
          <a:p>
            <a:pPr marL="514350" indent="-514350">
              <a:lnSpc>
                <a:spcPct val="80000"/>
              </a:lnSpc>
              <a:buFont typeface="+mj-lt"/>
              <a:buAutoNum type="arabicPeriod" startAt="10"/>
            </a:pPr>
            <a:r>
              <a:rPr lang="en-US" sz="2400" u="sng" dirty="0" smtClean="0"/>
              <a:t>Assess demand accurately and regularly </a:t>
            </a:r>
            <a:r>
              <a:rPr lang="en-US" sz="2400" dirty="0" smtClean="0"/>
              <a:t>by using good data and checking in with employers about its validity. Follow-up: Are new hires accurately trained? </a:t>
            </a:r>
            <a:r>
              <a:rPr lang="en-US" sz="1800" i="1" dirty="0" smtClean="0"/>
              <a:t>(</a:t>
            </a:r>
            <a:r>
              <a:rPr lang="en-US" sz="1800" i="1" dirty="0" err="1" smtClean="0"/>
              <a:t>NorTec</a:t>
            </a:r>
            <a:r>
              <a:rPr lang="en-US" sz="1800" i="1" dirty="0" smtClean="0"/>
              <a:t>)</a:t>
            </a:r>
            <a:endParaRPr lang="en-US" sz="2400" dirty="0"/>
          </a:p>
        </p:txBody>
      </p:sp>
    </p:spTree>
    <p:extLst>
      <p:ext uri="{BB962C8B-B14F-4D97-AF65-F5344CB8AC3E}">
        <p14:creationId xmlns:p14="http://schemas.microsoft.com/office/powerpoint/2010/main" val="3878161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t2.gstatic.com/images?q=tbn:ANd9GcTYnHT_qrcxZk2KPkWGw-3sPoojEHDJYqHl5E36-IdPmERkXhn3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24600" y="4648200"/>
            <a:ext cx="2466975" cy="1847850"/>
          </a:xfrm>
        </p:spPr>
      </p:pic>
      <p:sp>
        <p:nvSpPr>
          <p:cNvPr id="5" name="Title 1"/>
          <p:cNvSpPr txBox="1">
            <a:spLocks/>
          </p:cNvSpPr>
          <p:nvPr/>
        </p:nvSpPr>
        <p:spPr>
          <a:xfrm>
            <a:off x="533400" y="1676400"/>
            <a:ext cx="8229600" cy="1249363"/>
          </a:xfrm>
          <a:prstGeom prst="rect">
            <a:avLst/>
          </a:prstGeom>
        </p:spPr>
        <p:txBody>
          <a:bodyPr anchor="ctr">
            <a:normAutofit/>
          </a:bodyPr>
          <a:lstStyle/>
          <a:p>
            <a:pPr defTabSz="914400" fontAlgn="auto">
              <a:spcAft>
                <a:spcPts val="0"/>
              </a:spcAft>
              <a:defRPr/>
            </a:pPr>
            <a:endParaRPr lang="en-US" sz="4400" dirty="0">
              <a:latin typeface="+mj-lt"/>
              <a:ea typeface="+mj-ea"/>
              <a:cs typeface="+mj-cs"/>
            </a:endParaRPr>
          </a:p>
        </p:txBody>
      </p:sp>
      <p:sp>
        <p:nvSpPr>
          <p:cNvPr id="6" name="Title 1"/>
          <p:cNvSpPr txBox="1">
            <a:spLocks/>
          </p:cNvSpPr>
          <p:nvPr/>
        </p:nvSpPr>
        <p:spPr>
          <a:xfrm>
            <a:off x="304800" y="1600200"/>
            <a:ext cx="8534400" cy="4876800"/>
          </a:xfrm>
          <a:prstGeom prst="rect">
            <a:avLst/>
          </a:prstGeom>
        </p:spPr>
        <p:txBody>
          <a:bodyPr anchor="ctr">
            <a:normAutofit/>
          </a:bodyPr>
          <a:lstStyle/>
          <a:p>
            <a:pPr defTabSz="914400" fontAlgn="auto">
              <a:spcAft>
                <a:spcPts val="0"/>
              </a:spcAft>
              <a:defRPr/>
            </a:pPr>
            <a:endParaRPr lang="en-US" sz="4400" dirty="0">
              <a:latin typeface="+mj-lt"/>
              <a:ea typeface="+mj-ea"/>
              <a:cs typeface="+mj-cs"/>
            </a:endParaRPr>
          </a:p>
          <a:p>
            <a:pPr defTabSz="914400" fontAlgn="auto">
              <a:spcAft>
                <a:spcPts val="0"/>
              </a:spcAft>
              <a:buFont typeface="Arial" pitchFamily="34" charset="0"/>
              <a:buChar char="•"/>
              <a:defRPr/>
            </a:pPr>
            <a:endParaRPr lang="en-US" sz="4400" dirty="0">
              <a:latin typeface="+mj-lt"/>
              <a:ea typeface="+mj-ea"/>
              <a:cs typeface="+mj-cs"/>
            </a:endParaRPr>
          </a:p>
        </p:txBody>
      </p:sp>
      <p:sp>
        <p:nvSpPr>
          <p:cNvPr id="7" name="Content Placeholder 6"/>
          <p:cNvSpPr txBox="1">
            <a:spLocks/>
          </p:cNvSpPr>
          <p:nvPr/>
        </p:nvSpPr>
        <p:spPr>
          <a:xfrm>
            <a:off x="304800" y="2042556"/>
            <a:ext cx="6487886" cy="4815444"/>
          </a:xfrm>
          <a:prstGeom prst="rect">
            <a:avLst/>
          </a:prstGeom>
        </p:spPr>
        <p:txBody>
          <a:bodyPr>
            <a:normAutofit/>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marL="514350" indent="-514350">
              <a:lnSpc>
                <a:spcPct val="90000"/>
              </a:lnSpc>
              <a:spcBef>
                <a:spcPct val="20000"/>
              </a:spcBef>
              <a:buFont typeface="+mj-lt"/>
              <a:buAutoNum type="alphaUcPeriod"/>
            </a:pPr>
            <a:r>
              <a:rPr lang="en-US" sz="3000" dirty="0"/>
              <a:t>Make meetings matter</a:t>
            </a:r>
          </a:p>
          <a:p>
            <a:pPr marL="514350" indent="-514350">
              <a:lnSpc>
                <a:spcPct val="90000"/>
              </a:lnSpc>
              <a:spcBef>
                <a:spcPct val="20000"/>
              </a:spcBef>
              <a:buFont typeface="+mj-lt"/>
              <a:buAutoNum type="alphaUcPeriod"/>
            </a:pPr>
            <a:r>
              <a:rPr lang="en-US" sz="3000" dirty="0"/>
              <a:t>Be creative with building awareness</a:t>
            </a:r>
          </a:p>
          <a:p>
            <a:pPr marL="514350" indent="-514350">
              <a:lnSpc>
                <a:spcPct val="90000"/>
              </a:lnSpc>
              <a:spcBef>
                <a:spcPct val="20000"/>
              </a:spcBef>
              <a:buFont typeface="+mj-lt"/>
              <a:buAutoNum type="alphaUcPeriod"/>
            </a:pPr>
            <a:r>
              <a:rPr lang="en-US" sz="3000" dirty="0"/>
              <a:t>Use Industry Experts</a:t>
            </a:r>
          </a:p>
          <a:p>
            <a:pPr marL="514350" indent="-514350">
              <a:lnSpc>
                <a:spcPct val="90000"/>
              </a:lnSpc>
              <a:spcBef>
                <a:spcPct val="20000"/>
              </a:spcBef>
              <a:buFont typeface="+mj-lt"/>
              <a:buAutoNum type="alphaUcPeriod"/>
            </a:pPr>
            <a:r>
              <a:rPr lang="en-US" sz="3000" dirty="0"/>
              <a:t>Increase staff</a:t>
            </a:r>
            <a:r>
              <a:rPr lang="en-US" altLang="en-US" sz="3000" dirty="0"/>
              <a:t>’</a:t>
            </a:r>
            <a:r>
              <a:rPr lang="en-US" sz="3000" dirty="0"/>
              <a:t>s understanding of the industry of focus</a:t>
            </a:r>
          </a:p>
          <a:p>
            <a:pPr marL="514350" indent="-514350">
              <a:lnSpc>
                <a:spcPct val="90000"/>
              </a:lnSpc>
              <a:spcBef>
                <a:spcPct val="20000"/>
              </a:spcBef>
              <a:buFont typeface="+mj-lt"/>
              <a:buAutoNum type="alphaUcPeriod"/>
            </a:pPr>
            <a:r>
              <a:rPr lang="en-US" sz="3000" dirty="0"/>
              <a:t>Find the hidden jobs</a:t>
            </a:r>
          </a:p>
          <a:p>
            <a:pPr marL="514350" indent="-514350">
              <a:lnSpc>
                <a:spcPct val="90000"/>
              </a:lnSpc>
              <a:spcBef>
                <a:spcPct val="20000"/>
              </a:spcBef>
              <a:buFont typeface="+mj-lt"/>
              <a:buAutoNum type="alphaUcPeriod"/>
            </a:pPr>
            <a:r>
              <a:rPr lang="en-US" sz="3000" dirty="0"/>
              <a:t>Make services seamless</a:t>
            </a:r>
          </a:p>
          <a:p>
            <a:pPr marL="514350" indent="-514350">
              <a:lnSpc>
                <a:spcPct val="90000"/>
              </a:lnSpc>
              <a:spcBef>
                <a:spcPct val="20000"/>
              </a:spcBef>
              <a:buFont typeface="+mj-lt"/>
              <a:buAutoNum type="alphaUcPeriod"/>
            </a:pPr>
            <a:r>
              <a:rPr lang="en-US" sz="3000" dirty="0"/>
              <a:t>Assess demand accurately and regularly</a:t>
            </a:r>
          </a:p>
        </p:txBody>
      </p:sp>
      <p:sp>
        <p:nvSpPr>
          <p:cNvPr id="9" name="TextBox 8"/>
          <p:cNvSpPr txBox="1"/>
          <p:nvPr/>
        </p:nvSpPr>
        <p:spPr>
          <a:xfrm>
            <a:off x="304800" y="938151"/>
            <a:ext cx="8762999" cy="1231106"/>
          </a:xfrm>
          <a:prstGeom prst="rect">
            <a:avLst/>
          </a:prstGeom>
          <a:noFill/>
        </p:spPr>
        <p:txBody>
          <a:bodyPr wrap="square" rtlCol="0">
            <a:spAutoFit/>
          </a:bodyPr>
          <a:lstStyle/>
          <a:p>
            <a:r>
              <a:rPr lang="en-US" sz="2800" b="1" kern="0" dirty="0">
                <a:solidFill>
                  <a:srgbClr val="000000"/>
                </a:solidFill>
                <a:latin typeface="Arial"/>
                <a:ea typeface="+mj-ea"/>
                <a:cs typeface="+mj-cs"/>
              </a:rPr>
              <a:t>Which of these will you try out, or do more of, going forward</a:t>
            </a:r>
            <a:r>
              <a:rPr lang="en-US" sz="2800" b="1" kern="0" dirty="0" smtClean="0">
                <a:solidFill>
                  <a:srgbClr val="000000"/>
                </a:solidFill>
                <a:latin typeface="Arial"/>
                <a:ea typeface="+mj-ea"/>
                <a:cs typeface="+mj-cs"/>
              </a:rPr>
              <a:t>?</a:t>
            </a:r>
            <a:r>
              <a:rPr lang="en-US" sz="2800" b="1" kern="0" dirty="0" smtClean="0">
                <a:solidFill>
                  <a:srgbClr val="C20000"/>
                </a:solidFill>
                <a:effectLst>
                  <a:outerShdw blurRad="38100" dist="38100" dir="2700000" algn="tl">
                    <a:srgbClr val="000000"/>
                  </a:outerShdw>
                </a:effectLst>
                <a:latin typeface="Arial"/>
                <a:ea typeface="+mj-ea"/>
                <a:cs typeface="+mj-cs"/>
              </a:rPr>
              <a:t>  	[</a:t>
            </a:r>
            <a:r>
              <a:rPr lang="en-US" sz="2800" b="1" kern="0" dirty="0">
                <a:solidFill>
                  <a:srgbClr val="C00000"/>
                </a:solidFill>
                <a:effectLst>
                  <a:outerShdw blurRad="38100" dist="38100" dir="2700000" algn="tl">
                    <a:srgbClr val="000000"/>
                  </a:outerShdw>
                </a:effectLst>
                <a:latin typeface="Arial"/>
                <a:ea typeface="+mj-ea"/>
                <a:cs typeface="+mj-cs"/>
              </a:rPr>
              <a:t>Select All That Apply</a:t>
            </a:r>
            <a:r>
              <a:rPr lang="en-US" sz="2800" b="1" kern="0" dirty="0">
                <a:solidFill>
                  <a:srgbClr val="C00000"/>
                </a:solidFill>
                <a:effectLst>
                  <a:outerShdw blurRad="38100" dist="38100" dir="2700000" algn="tl">
                    <a:srgbClr val="000000"/>
                  </a:outerShdw>
                </a:effectLst>
                <a:latin typeface="Tahoma" pitchFamily="34" charset="0"/>
                <a:ea typeface="+mj-ea"/>
                <a:cs typeface="+mj-cs"/>
              </a:rPr>
              <a:t>]</a:t>
            </a:r>
            <a:br>
              <a:rPr lang="en-US" sz="2800" b="1" kern="0" dirty="0">
                <a:solidFill>
                  <a:srgbClr val="C00000"/>
                </a:solidFill>
                <a:effectLst>
                  <a:outerShdw blurRad="38100" dist="38100" dir="2700000" algn="tl">
                    <a:srgbClr val="000000"/>
                  </a:outerShdw>
                </a:effectLst>
                <a:latin typeface="Tahoma" pitchFamily="34" charset="0"/>
                <a:ea typeface="+mj-ea"/>
                <a:cs typeface="+mj-cs"/>
              </a:rPr>
            </a:br>
            <a:endParaRPr lang="en-US" dirty="0"/>
          </a:p>
        </p:txBody>
      </p:sp>
    </p:spTree>
    <p:extLst>
      <p:ext uri="{BB962C8B-B14F-4D97-AF65-F5344CB8AC3E}">
        <p14:creationId xmlns:p14="http://schemas.microsoft.com/office/powerpoint/2010/main" val="1603454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20 Employer Engagement Strategies</a:t>
            </a:r>
            <a:br>
              <a:rPr lang="en-US" dirty="0" smtClean="0">
                <a:ea typeface="+mj-ea"/>
              </a:rPr>
            </a:br>
            <a:r>
              <a:rPr lang="en-US" dirty="0" smtClean="0"/>
              <a:t>(continued)</a:t>
            </a:r>
            <a:endParaRPr lang="en-US" dirty="0" smtClean="0">
              <a:ea typeface="+mj-ea"/>
            </a:endParaRPr>
          </a:p>
        </p:txBody>
      </p:sp>
      <p:sp>
        <p:nvSpPr>
          <p:cNvPr id="3" name="Content Placeholder 2"/>
          <p:cNvSpPr>
            <a:spLocks noGrp="1"/>
          </p:cNvSpPr>
          <p:nvPr>
            <p:ph idx="1"/>
          </p:nvPr>
        </p:nvSpPr>
        <p:spPr>
          <a:xfrm>
            <a:off x="242888" y="1140032"/>
            <a:ext cx="8661400" cy="5498274"/>
          </a:xfrm>
        </p:spPr>
        <p:txBody>
          <a:bodyPr>
            <a:normAutofit/>
          </a:bodyPr>
          <a:lstStyle/>
          <a:p>
            <a:pPr marL="514350" indent="-514350">
              <a:lnSpc>
                <a:spcPct val="90000"/>
              </a:lnSpc>
              <a:buFont typeface="Calibri" pitchFamily="34" charset="0"/>
              <a:buAutoNum type="arabicPeriod" startAt="14"/>
            </a:pPr>
            <a:r>
              <a:rPr lang="en-US" sz="2400" u="sng" dirty="0" smtClean="0"/>
              <a:t>Use your Advisory Committee members more</a:t>
            </a:r>
            <a:r>
              <a:rPr lang="en-US" sz="2400" dirty="0" smtClean="0"/>
              <a:t>: They</a:t>
            </a:r>
            <a:r>
              <a:rPr lang="en-US" altLang="en-US" sz="2400" dirty="0" smtClean="0"/>
              <a:t>’</a:t>
            </a:r>
            <a:r>
              <a:rPr lang="en-US" sz="2400" dirty="0" smtClean="0"/>
              <a:t>re not just names, filled seats, or grant requirements. They</a:t>
            </a:r>
            <a:r>
              <a:rPr lang="en-US" altLang="en-US" sz="2400" dirty="0" smtClean="0"/>
              <a:t>’</a:t>
            </a:r>
            <a:r>
              <a:rPr lang="en-US" sz="2400" dirty="0" smtClean="0"/>
              <a:t>re employers themselves and networkers. </a:t>
            </a:r>
            <a:r>
              <a:rPr lang="en-US" sz="2400" i="1" dirty="0" smtClean="0"/>
              <a:t>(North Carolina SESP)</a:t>
            </a:r>
          </a:p>
          <a:p>
            <a:pPr marL="514350" indent="-514350">
              <a:lnSpc>
                <a:spcPct val="90000"/>
              </a:lnSpc>
              <a:buFont typeface="Calibri" pitchFamily="34" charset="0"/>
              <a:buAutoNum type="arabicPeriod" startAt="14"/>
            </a:pPr>
            <a:endParaRPr lang="en-US" sz="2400" i="1" dirty="0" smtClean="0"/>
          </a:p>
          <a:p>
            <a:pPr marL="514350" indent="-514350">
              <a:lnSpc>
                <a:spcPct val="90000"/>
              </a:lnSpc>
              <a:buFont typeface="Calibri" pitchFamily="34" charset="0"/>
              <a:buAutoNum type="arabicPeriod" startAt="14"/>
            </a:pPr>
            <a:r>
              <a:rPr lang="en-US" sz="2400" u="sng" dirty="0" smtClean="0"/>
              <a:t>Create a strong employer network </a:t>
            </a:r>
            <a:r>
              <a:rPr lang="en-US" sz="2400" dirty="0" smtClean="0"/>
              <a:t>that is a forum for sharing, a time for joint policy strategizing, a place for practical problem solving. (Westmoreland-</a:t>
            </a:r>
            <a:r>
              <a:rPr lang="en-US" sz="2400" dirty="0" err="1" smtClean="0"/>
              <a:t>LaFayette</a:t>
            </a:r>
            <a:r>
              <a:rPr lang="en-US" sz="2400" dirty="0" smtClean="0"/>
              <a:t> PIC)</a:t>
            </a:r>
          </a:p>
          <a:p>
            <a:pPr marL="514350" indent="-514350">
              <a:lnSpc>
                <a:spcPct val="90000"/>
              </a:lnSpc>
              <a:buFont typeface="Calibri" pitchFamily="34" charset="0"/>
              <a:buAutoNum type="arabicPeriod" startAt="14"/>
            </a:pPr>
            <a:endParaRPr lang="en-US" sz="2400" dirty="0" smtClean="0"/>
          </a:p>
          <a:p>
            <a:pPr marL="514350" indent="-514350">
              <a:lnSpc>
                <a:spcPct val="90000"/>
              </a:lnSpc>
              <a:buFont typeface="Calibri" pitchFamily="34" charset="0"/>
              <a:buAutoNum type="arabicPeriod" startAt="14"/>
            </a:pPr>
            <a:r>
              <a:rPr lang="en-US" sz="2400" u="sng" dirty="0" smtClean="0"/>
              <a:t>Offer something unexpected and extra </a:t>
            </a:r>
            <a:r>
              <a:rPr lang="en-US" sz="2400" dirty="0" smtClean="0"/>
              <a:t>that employers need via your program or a referral to a partner</a:t>
            </a:r>
            <a:r>
              <a:rPr lang="en-US" altLang="en-US" sz="2400" dirty="0" smtClean="0"/>
              <a:t>’</a:t>
            </a:r>
            <a:r>
              <a:rPr lang="en-US" sz="2400" dirty="0" smtClean="0"/>
              <a:t>s, like grant writing services. </a:t>
            </a:r>
            <a:r>
              <a:rPr lang="en-US" sz="2400" i="1" dirty="0" smtClean="0"/>
              <a:t>(Workplace Inc.)</a:t>
            </a:r>
            <a:endParaRPr lang="en-US" sz="2400" dirty="0" smtClean="0"/>
          </a:p>
        </p:txBody>
      </p:sp>
    </p:spTree>
    <p:extLst>
      <p:ext uri="{BB962C8B-B14F-4D97-AF65-F5344CB8AC3E}">
        <p14:creationId xmlns:p14="http://schemas.microsoft.com/office/powerpoint/2010/main" val="55868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20 Employer Engagement Strategies</a:t>
            </a:r>
            <a:br>
              <a:rPr lang="en-US" dirty="0" smtClean="0">
                <a:ea typeface="+mj-ea"/>
              </a:rPr>
            </a:br>
            <a:r>
              <a:rPr lang="en-US" dirty="0" smtClean="0"/>
              <a:t>(continued)</a:t>
            </a:r>
            <a:endParaRPr lang="en-US" dirty="0" smtClean="0">
              <a:ea typeface="+mj-ea"/>
            </a:endParaRPr>
          </a:p>
        </p:txBody>
      </p:sp>
      <p:sp>
        <p:nvSpPr>
          <p:cNvPr id="3" name="Content Placeholder 2"/>
          <p:cNvSpPr>
            <a:spLocks noGrp="1"/>
          </p:cNvSpPr>
          <p:nvPr>
            <p:ph idx="1"/>
          </p:nvPr>
        </p:nvSpPr>
        <p:spPr>
          <a:xfrm>
            <a:off x="242888" y="1140032"/>
            <a:ext cx="8661400" cy="5498274"/>
          </a:xfrm>
        </p:spPr>
        <p:txBody>
          <a:bodyPr>
            <a:normAutofit/>
          </a:bodyPr>
          <a:lstStyle/>
          <a:p>
            <a:pPr marL="514350" indent="-514350">
              <a:lnSpc>
                <a:spcPct val="90000"/>
              </a:lnSpc>
              <a:buFont typeface="+mj-lt"/>
              <a:buAutoNum type="arabicPeriod" startAt="17"/>
            </a:pPr>
            <a:r>
              <a:rPr lang="en-US" sz="2400" u="sng" dirty="0"/>
              <a:t>Be clear about roles and responsibilities </a:t>
            </a:r>
            <a:r>
              <a:rPr lang="en-US" sz="2400" dirty="0"/>
              <a:t>of partners so employers don</a:t>
            </a:r>
            <a:r>
              <a:rPr lang="en-US" altLang="en-US" sz="2400" dirty="0"/>
              <a:t>’</a:t>
            </a:r>
            <a:r>
              <a:rPr lang="en-US" sz="2400" dirty="0"/>
              <a:t>t experience mixed messages, gaps or duplication. </a:t>
            </a:r>
            <a:r>
              <a:rPr lang="en-US" sz="2400" i="1" dirty="0"/>
              <a:t>(West Hills CC and Austin Joint Apprenticeship Training Committee)</a:t>
            </a:r>
            <a:endParaRPr lang="en-US" sz="2400" dirty="0"/>
          </a:p>
          <a:p>
            <a:pPr marL="514350" indent="-514350">
              <a:lnSpc>
                <a:spcPct val="90000"/>
              </a:lnSpc>
              <a:buFont typeface="+mj-lt"/>
              <a:buAutoNum type="arabicPeriod" startAt="17"/>
            </a:pPr>
            <a:r>
              <a:rPr lang="en-US" sz="2400" u="sng" dirty="0"/>
              <a:t>Provide space and equipment</a:t>
            </a:r>
            <a:r>
              <a:rPr lang="en-US" sz="2400" dirty="0"/>
              <a:t>: sometimes employers have the best training, but need a place to conduct it. </a:t>
            </a:r>
            <a:r>
              <a:rPr lang="en-US" sz="2400" i="1" dirty="0"/>
              <a:t>(Austin JATC)</a:t>
            </a:r>
            <a:endParaRPr lang="en-US" sz="2400" dirty="0"/>
          </a:p>
          <a:p>
            <a:pPr marL="514350" indent="-514350">
              <a:lnSpc>
                <a:spcPct val="90000"/>
              </a:lnSpc>
              <a:buFont typeface="+mj-lt"/>
              <a:buAutoNum type="arabicPeriod" startAt="17"/>
            </a:pPr>
            <a:r>
              <a:rPr lang="en-US" sz="2400" u="sng" dirty="0"/>
              <a:t>Keep engagement industry-specific</a:t>
            </a:r>
            <a:r>
              <a:rPr lang="en-US" sz="2400" dirty="0"/>
              <a:t>: When you share about your services, put it in the context of the employer audience </a:t>
            </a:r>
            <a:r>
              <a:rPr lang="en-US" sz="2400" i="1" dirty="0"/>
              <a:t>(Westmoreland-Lafayette PIC)</a:t>
            </a:r>
            <a:endParaRPr lang="en-US" sz="2400" dirty="0"/>
          </a:p>
          <a:p>
            <a:pPr marL="514350" indent="-514350">
              <a:lnSpc>
                <a:spcPct val="90000"/>
              </a:lnSpc>
              <a:buFont typeface="+mj-lt"/>
              <a:buAutoNum type="arabicPeriod" startAt="17"/>
            </a:pPr>
            <a:r>
              <a:rPr lang="en-US" sz="2400" u="sng" dirty="0"/>
              <a:t>Go to them</a:t>
            </a:r>
            <a:r>
              <a:rPr lang="en-US" sz="2400" dirty="0"/>
              <a:t>, get out of the office, listen more, sell less. </a:t>
            </a:r>
            <a:r>
              <a:rPr lang="en-US" sz="2400" i="1" dirty="0"/>
              <a:t>(Workplace Inc., North Carolina SESP, Eastern Maine Development Corporation)</a:t>
            </a:r>
            <a:endParaRPr lang="en-US" sz="2400" dirty="0"/>
          </a:p>
        </p:txBody>
      </p:sp>
    </p:spTree>
    <p:extLst>
      <p:ext uri="{BB962C8B-B14F-4D97-AF65-F5344CB8AC3E}">
        <p14:creationId xmlns:p14="http://schemas.microsoft.com/office/powerpoint/2010/main" val="2880924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t2.gstatic.com/images?q=tbn:ANd9GcTYnHT_qrcxZk2KPkWGw-3sPoojEHDJYqHl5E36-IdPmERkXhn3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24600" y="4648200"/>
            <a:ext cx="2466975" cy="1847850"/>
          </a:xfrm>
        </p:spPr>
      </p:pic>
      <p:sp>
        <p:nvSpPr>
          <p:cNvPr id="5" name="Title 1"/>
          <p:cNvSpPr txBox="1">
            <a:spLocks/>
          </p:cNvSpPr>
          <p:nvPr/>
        </p:nvSpPr>
        <p:spPr>
          <a:xfrm>
            <a:off x="533400" y="1676400"/>
            <a:ext cx="8229600" cy="1249363"/>
          </a:xfrm>
          <a:prstGeom prst="rect">
            <a:avLst/>
          </a:prstGeom>
        </p:spPr>
        <p:txBody>
          <a:bodyPr anchor="ctr">
            <a:normAutofit/>
          </a:bodyPr>
          <a:lstStyle/>
          <a:p>
            <a:pPr defTabSz="914400" fontAlgn="auto">
              <a:spcAft>
                <a:spcPts val="0"/>
              </a:spcAft>
              <a:defRPr/>
            </a:pPr>
            <a:endParaRPr lang="en-US" sz="4400" dirty="0">
              <a:latin typeface="+mj-lt"/>
              <a:ea typeface="+mj-ea"/>
              <a:cs typeface="+mj-cs"/>
            </a:endParaRPr>
          </a:p>
        </p:txBody>
      </p:sp>
      <p:sp>
        <p:nvSpPr>
          <p:cNvPr id="6" name="Title 1"/>
          <p:cNvSpPr txBox="1">
            <a:spLocks/>
          </p:cNvSpPr>
          <p:nvPr/>
        </p:nvSpPr>
        <p:spPr>
          <a:xfrm>
            <a:off x="304800" y="1600200"/>
            <a:ext cx="8534400" cy="4876800"/>
          </a:xfrm>
          <a:prstGeom prst="rect">
            <a:avLst/>
          </a:prstGeom>
        </p:spPr>
        <p:txBody>
          <a:bodyPr anchor="ctr">
            <a:normAutofit/>
          </a:bodyPr>
          <a:lstStyle/>
          <a:p>
            <a:pPr defTabSz="914400" fontAlgn="auto">
              <a:spcAft>
                <a:spcPts val="0"/>
              </a:spcAft>
              <a:defRPr/>
            </a:pPr>
            <a:endParaRPr lang="en-US" sz="4400" dirty="0">
              <a:latin typeface="+mj-lt"/>
              <a:ea typeface="+mj-ea"/>
              <a:cs typeface="+mj-cs"/>
            </a:endParaRPr>
          </a:p>
          <a:p>
            <a:pPr defTabSz="914400" fontAlgn="auto">
              <a:spcAft>
                <a:spcPts val="0"/>
              </a:spcAft>
              <a:buFont typeface="Arial" pitchFamily="34" charset="0"/>
              <a:buChar char="•"/>
              <a:defRPr/>
            </a:pPr>
            <a:endParaRPr lang="en-US" sz="4400" dirty="0">
              <a:latin typeface="+mj-lt"/>
              <a:ea typeface="+mj-ea"/>
              <a:cs typeface="+mj-cs"/>
            </a:endParaRPr>
          </a:p>
        </p:txBody>
      </p:sp>
      <p:sp>
        <p:nvSpPr>
          <p:cNvPr id="7" name="Content Placeholder 6"/>
          <p:cNvSpPr txBox="1">
            <a:spLocks/>
          </p:cNvSpPr>
          <p:nvPr/>
        </p:nvSpPr>
        <p:spPr>
          <a:xfrm>
            <a:off x="304800" y="2042556"/>
            <a:ext cx="6345382" cy="4815443"/>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fontAlgn="auto">
              <a:spcAft>
                <a:spcPts val="0"/>
              </a:spcAft>
              <a:buFont typeface="+mj-lt"/>
              <a:buAutoNum type="alphaUcPeriod"/>
              <a:defRPr/>
            </a:pPr>
            <a:r>
              <a:rPr lang="en-US" dirty="0" smtClean="0"/>
              <a:t>Use Advisory Committee members better</a:t>
            </a:r>
          </a:p>
          <a:p>
            <a:pPr marL="514350" indent="-514350" fontAlgn="auto">
              <a:spcAft>
                <a:spcPts val="0"/>
              </a:spcAft>
              <a:buFont typeface="+mj-lt"/>
              <a:buAutoNum type="alphaUcPeriod"/>
              <a:defRPr/>
            </a:pPr>
            <a:r>
              <a:rPr lang="en-US" dirty="0" smtClean="0"/>
              <a:t>Create strong employer networks</a:t>
            </a:r>
          </a:p>
          <a:p>
            <a:pPr marL="514350" indent="-514350" fontAlgn="auto">
              <a:spcAft>
                <a:spcPts val="0"/>
              </a:spcAft>
              <a:buFont typeface="+mj-lt"/>
              <a:buAutoNum type="alphaUcPeriod"/>
              <a:defRPr/>
            </a:pPr>
            <a:r>
              <a:rPr lang="en-US" dirty="0" smtClean="0"/>
              <a:t>Offer something unexpected and extra</a:t>
            </a:r>
          </a:p>
          <a:p>
            <a:pPr marL="514350" indent="-514350" fontAlgn="auto">
              <a:spcAft>
                <a:spcPts val="0"/>
              </a:spcAft>
              <a:buFont typeface="+mj-lt"/>
              <a:buAutoNum type="alphaUcPeriod"/>
              <a:defRPr/>
            </a:pPr>
            <a:r>
              <a:rPr lang="en-US" dirty="0" smtClean="0"/>
              <a:t>Be clear about roles/responsibilities across partners</a:t>
            </a:r>
          </a:p>
          <a:p>
            <a:pPr marL="514350" indent="-514350" fontAlgn="auto">
              <a:spcAft>
                <a:spcPts val="0"/>
              </a:spcAft>
              <a:buFont typeface="+mj-lt"/>
              <a:buAutoNum type="alphaUcPeriod"/>
              <a:defRPr/>
            </a:pPr>
            <a:r>
              <a:rPr lang="en-US" dirty="0" smtClean="0"/>
              <a:t>Provide space and equipment</a:t>
            </a:r>
          </a:p>
          <a:p>
            <a:pPr marL="514350" indent="-514350" fontAlgn="auto">
              <a:spcAft>
                <a:spcPts val="0"/>
              </a:spcAft>
              <a:buFont typeface="+mj-lt"/>
              <a:buAutoNum type="alphaUcPeriod"/>
              <a:defRPr/>
            </a:pPr>
            <a:r>
              <a:rPr lang="en-US" dirty="0" smtClean="0"/>
              <a:t>Keep engagement industry-specific</a:t>
            </a:r>
          </a:p>
          <a:p>
            <a:pPr marL="514350" indent="-514350" fontAlgn="auto">
              <a:spcAft>
                <a:spcPts val="0"/>
              </a:spcAft>
              <a:buFont typeface="+mj-lt"/>
              <a:buAutoNum type="alphaUcPeriod"/>
              <a:defRPr/>
            </a:pPr>
            <a:r>
              <a:rPr lang="en-US" dirty="0" smtClean="0"/>
              <a:t>Go to them, get out of the office</a:t>
            </a:r>
          </a:p>
        </p:txBody>
      </p:sp>
      <p:sp>
        <p:nvSpPr>
          <p:cNvPr id="8" name="TextBox 7"/>
          <p:cNvSpPr txBox="1"/>
          <p:nvPr/>
        </p:nvSpPr>
        <p:spPr>
          <a:xfrm>
            <a:off x="304800" y="984647"/>
            <a:ext cx="8762999" cy="1231106"/>
          </a:xfrm>
          <a:prstGeom prst="rect">
            <a:avLst/>
          </a:prstGeom>
          <a:noFill/>
        </p:spPr>
        <p:txBody>
          <a:bodyPr wrap="square" rtlCol="0">
            <a:spAutoFit/>
          </a:bodyPr>
          <a:lstStyle/>
          <a:p>
            <a:r>
              <a:rPr lang="en-US" sz="2800" b="1" kern="0" dirty="0">
                <a:solidFill>
                  <a:srgbClr val="000000"/>
                </a:solidFill>
                <a:latin typeface="Arial"/>
                <a:ea typeface="+mj-ea"/>
                <a:cs typeface="+mj-cs"/>
              </a:rPr>
              <a:t>Which of these will you try out, or do more of, going forward</a:t>
            </a:r>
            <a:r>
              <a:rPr lang="en-US" sz="2800" b="1" kern="0" dirty="0" smtClean="0">
                <a:solidFill>
                  <a:srgbClr val="000000"/>
                </a:solidFill>
                <a:latin typeface="Arial"/>
                <a:ea typeface="+mj-ea"/>
                <a:cs typeface="+mj-cs"/>
              </a:rPr>
              <a:t>?</a:t>
            </a:r>
            <a:r>
              <a:rPr lang="en-US" sz="2800" b="1" kern="0" dirty="0" smtClean="0">
                <a:solidFill>
                  <a:srgbClr val="C20000"/>
                </a:solidFill>
                <a:effectLst>
                  <a:outerShdw blurRad="38100" dist="38100" dir="2700000" algn="tl">
                    <a:srgbClr val="000000"/>
                  </a:outerShdw>
                </a:effectLst>
                <a:latin typeface="Arial"/>
                <a:ea typeface="+mj-ea"/>
                <a:cs typeface="+mj-cs"/>
              </a:rPr>
              <a:t>  	[</a:t>
            </a:r>
            <a:r>
              <a:rPr lang="en-US" sz="2800" b="1" kern="0" dirty="0">
                <a:solidFill>
                  <a:srgbClr val="C00000"/>
                </a:solidFill>
                <a:effectLst>
                  <a:outerShdw blurRad="38100" dist="38100" dir="2700000" algn="tl">
                    <a:srgbClr val="000000"/>
                  </a:outerShdw>
                </a:effectLst>
                <a:latin typeface="Arial"/>
                <a:ea typeface="+mj-ea"/>
                <a:cs typeface="+mj-cs"/>
              </a:rPr>
              <a:t>Select All That Apply</a:t>
            </a:r>
            <a:r>
              <a:rPr lang="en-US" sz="2800" b="1" kern="0" dirty="0">
                <a:solidFill>
                  <a:srgbClr val="C00000"/>
                </a:solidFill>
                <a:effectLst>
                  <a:outerShdw blurRad="38100" dist="38100" dir="2700000" algn="tl">
                    <a:srgbClr val="000000"/>
                  </a:outerShdw>
                </a:effectLst>
                <a:latin typeface="Tahoma" pitchFamily="34" charset="0"/>
                <a:ea typeface="+mj-ea"/>
                <a:cs typeface="+mj-cs"/>
              </a:rPr>
              <a:t>]</a:t>
            </a:r>
            <a:br>
              <a:rPr lang="en-US" sz="2800" b="1" kern="0" dirty="0">
                <a:solidFill>
                  <a:srgbClr val="C00000"/>
                </a:solidFill>
                <a:effectLst>
                  <a:outerShdw blurRad="38100" dist="38100" dir="2700000" algn="tl">
                    <a:srgbClr val="000000"/>
                  </a:outerShdw>
                </a:effectLst>
                <a:latin typeface="Tahoma" pitchFamily="34" charset="0"/>
                <a:ea typeface="+mj-ea"/>
                <a:cs typeface="+mj-cs"/>
              </a:rPr>
            </a:br>
            <a:endParaRPr lang="en-US" dirty="0"/>
          </a:p>
        </p:txBody>
      </p:sp>
    </p:spTree>
    <p:extLst>
      <p:ext uri="{BB962C8B-B14F-4D97-AF65-F5344CB8AC3E}">
        <p14:creationId xmlns:p14="http://schemas.microsoft.com/office/powerpoint/2010/main" val="271494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a:extLst>
              <a:ext uri="{28A0092B-C50C-407E-A947-70E740481C1C}">
                <a14:useLocalDpi xmlns:a14="http://schemas.microsoft.com/office/drawing/2010/main" val="0"/>
              </a:ext>
            </a:extLst>
          </a:blip>
          <a:srcRect t="2071" r="44478" b="2003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90702" y="308759"/>
            <a:ext cx="6329547" cy="6549241"/>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78773" y="19792"/>
            <a:ext cx="855024" cy="288968"/>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2179" r="44536" b="2000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749" y="347140"/>
            <a:ext cx="2766952" cy="2054866"/>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7296" y="2430347"/>
            <a:ext cx="2763406" cy="4427652"/>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2" descr="pointing_finger_01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325" y="606425"/>
            <a:ext cx="110331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Text Box 20"/>
          <p:cNvSpPr txBox="1">
            <a:spLocks noChangeArrowheads="1"/>
          </p:cNvSpPr>
          <p:nvPr/>
        </p:nvSpPr>
        <p:spPr bwMode="auto">
          <a:xfrm>
            <a:off x="3333750" y="3219450"/>
            <a:ext cx="5295900" cy="5191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solidFill>
                  <a:srgbClr val="CC0000"/>
                </a:solidFill>
                <a:effectLst>
                  <a:outerShdw blurRad="38100" dist="38100" dir="2700000" algn="tl">
                    <a:srgbClr val="000000"/>
                  </a:outerShdw>
                </a:effectLst>
              </a:rPr>
              <a:t>Welcome to Workforce</a:t>
            </a:r>
            <a:r>
              <a:rPr lang="en-US" sz="2800" b="1" baseline="30000">
                <a:solidFill>
                  <a:srgbClr val="CC0000"/>
                </a:solidFill>
                <a:effectLst>
                  <a:outerShdw blurRad="38100" dist="38100" dir="2700000" algn="tl">
                    <a:srgbClr val="000000"/>
                  </a:outerShdw>
                </a:effectLst>
              </a:rPr>
              <a:t>3</a:t>
            </a:r>
            <a:r>
              <a:rPr lang="en-US" sz="2800" b="1">
                <a:solidFill>
                  <a:srgbClr val="CC0000"/>
                </a:solidFill>
                <a:effectLst>
                  <a:outerShdw blurRad="38100" dist="38100" dir="2700000" algn="tl">
                    <a:srgbClr val="000000"/>
                  </a:outerShdw>
                </a:effectLst>
              </a:rPr>
              <a:t> One!</a:t>
            </a:r>
          </a:p>
        </p:txBody>
      </p:sp>
    </p:spTree>
    <p:extLst>
      <p:ext uri="{BB962C8B-B14F-4D97-AF65-F5344CB8AC3E}">
        <p14:creationId xmlns:p14="http://schemas.microsoft.com/office/powerpoint/2010/main" val="390735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3.88889E-6 8.32562E-8 L -0.80902 -0.05435 " pathEditMode="relative" rAng="0" ptsTypes="AA">
                                      <p:cBhvr>
                                        <p:cTn id="26" dur="2000" fill="hold"/>
                                        <p:tgtEl>
                                          <p:spTgt spid="16"/>
                                        </p:tgtEl>
                                        <p:attrNameLst>
                                          <p:attrName>ppt_x</p:attrName>
                                          <p:attrName>ppt_y</p:attrName>
                                        </p:attrNameLst>
                                      </p:cBhvr>
                                      <p:rCtr x="-40451" y="-272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nodeType="clickEffect">
                                  <p:stCondLst>
                                    <p:cond delay="0"/>
                                  </p:stCondLst>
                                  <p:childTnLst>
                                    <p:animMotion origin="layout" path="M -0.80903 -0.05434 L -0.76753 -0.05527 " pathEditMode="relative" rAng="0" ptsTypes="AA">
                                      <p:cBhvr>
                                        <p:cTn id="30" dur="2000" fill="hold"/>
                                        <p:tgtEl>
                                          <p:spTgt spid="16"/>
                                        </p:tgtEl>
                                        <p:attrNameLst>
                                          <p:attrName>ppt_x</p:attrName>
                                          <p:attrName>ppt_y</p:attrName>
                                        </p:attrNameLst>
                                      </p:cBhvr>
                                      <p:rCtr x="2066" y="-46"/>
                                    </p:animMotion>
                                  </p:childTnLst>
                                </p:cTn>
                              </p:par>
                            </p:childTnLst>
                          </p:cTn>
                        </p:par>
                        <p:par>
                          <p:cTn id="31" fill="hold" nodeType="afterGroup">
                            <p:stCondLst>
                              <p:cond delay="2000"/>
                            </p:stCondLst>
                            <p:childTnLst>
                              <p:par>
                                <p:cTn id="32" presetID="1" presetClass="exit" presetSubtype="0" fill="hold" nodeType="after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42" presetClass="path" presetSubtype="0" accel="50000" decel="50000" fill="hold" nodeType="withEffect">
                                  <p:stCondLst>
                                    <p:cond delay="0"/>
                                  </p:stCondLst>
                                  <p:childTnLst>
                                    <p:animMotion origin="layout" path="M -0.76389 -0.05527 L -0.85087 -0.11864 " pathEditMode="relative" rAng="0" ptsTypes="AA">
                                      <p:cBhvr>
                                        <p:cTn id="38" dur="1000" fill="hold"/>
                                        <p:tgtEl>
                                          <p:spTgt spid="16"/>
                                        </p:tgtEl>
                                        <p:attrNameLst>
                                          <p:attrName>ppt_x</p:attrName>
                                          <p:attrName>ppt_y</p:attrName>
                                        </p:attrNameLst>
                                      </p:cBhvr>
                                      <p:rCtr x="-4358" y="-3168"/>
                                    </p:animMotion>
                                  </p:childTnLst>
                                </p:cTn>
                              </p:par>
                              <p:par>
                                <p:cTn id="39" presetID="8" presetClass="emph" presetSubtype="0" fill="hold" nodeType="withEffect">
                                  <p:stCondLst>
                                    <p:cond delay="0"/>
                                  </p:stCondLst>
                                  <p:childTnLst>
                                    <p:animRot by="5400000">
                                      <p:cBhvr>
                                        <p:cTn id="40" dur="1000" fill="hold"/>
                                        <p:tgtEl>
                                          <p:spTgt spid="16"/>
                                        </p:tgtEl>
                                        <p:attrNameLst>
                                          <p:attrName>r</p:attrName>
                                        </p:attrNameLst>
                                      </p:cBhvr>
                                    </p:animRot>
                                  </p:childTnLst>
                                </p:cTn>
                              </p:par>
                            </p:childTnLst>
                          </p:cTn>
                        </p:par>
                        <p:par>
                          <p:cTn id="41" fill="hold" nodeType="afterGroup">
                            <p:stCondLst>
                              <p:cond delay="3000"/>
                            </p:stCondLst>
                            <p:childTnLst>
                              <p:par>
                                <p:cTn id="42" presetID="42" presetClass="path" presetSubtype="0" accel="50000" decel="50000" autoRev="1" fill="hold" nodeType="afterEffect">
                                  <p:stCondLst>
                                    <p:cond delay="0"/>
                                  </p:stCondLst>
                                  <p:childTnLst>
                                    <p:animMotion origin="layout" path="M -0.85087 -0.11864 L -0.85087 0.13136 " pathEditMode="relative" rAng="0" ptsTypes="AA">
                                      <p:cBhvr>
                                        <p:cTn id="43" dur="2000" fill="hold"/>
                                        <p:tgtEl>
                                          <p:spTgt spid="16"/>
                                        </p:tgtEl>
                                        <p:attrNameLst>
                                          <p:attrName>ppt_x</p:attrName>
                                          <p:attrName>ppt_y</p:attrName>
                                        </p:attrNameLst>
                                      </p:cBhvr>
                                      <p:rCtr x="0" y="12488"/>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par>
                          <p:cTn id="51" fill="hold" nodeType="afterGroup">
                            <p:stCondLst>
                              <p:cond delay="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833" y="985653"/>
            <a:ext cx="6550025" cy="828675"/>
          </a:xfrm>
          <a:noFill/>
        </p:spPr>
        <p:txBody>
          <a:bodyPr>
            <a:normAutofit fontScale="90000"/>
          </a:bodyPr>
          <a:lstStyle/>
          <a:p>
            <a:r>
              <a:rPr lang="en-US" sz="4000" dirty="0" smtClean="0"/>
              <a:t>Let</a:t>
            </a:r>
            <a:r>
              <a:rPr lang="en-US" altLang="en-US" sz="4000" dirty="0" smtClean="0"/>
              <a:t>’</a:t>
            </a:r>
            <a:r>
              <a:rPr lang="en-US" sz="4000" dirty="0" smtClean="0"/>
              <a:t>s Talk – What stood out that you think you might try?</a:t>
            </a:r>
          </a:p>
        </p:txBody>
      </p:sp>
      <p:pic>
        <p:nvPicPr>
          <p:cNvPr id="12290" name="Picture 2" descr="http://t2.gstatic.com/images?q=tbn:ANd9GcRv_RoBmHiTD4UeThe8hON6fQqiR7TL7vWib6cbpETaJUl0IpVt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24890"/>
            <a:ext cx="6307777" cy="350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888177" y="5706094"/>
            <a:ext cx="5700155" cy="1143000"/>
          </a:xfrm>
          <a:prstGeom prst="rect">
            <a:avLst/>
          </a:prstGeom>
        </p:spPr>
        <p:txBody>
          <a:bodyPr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Use the Chat Box or Raise Your Hand!</a:t>
            </a:r>
            <a:endParaRPr lang="en-US" dirty="0"/>
          </a:p>
        </p:txBody>
      </p:sp>
    </p:spTree>
    <p:extLst>
      <p:ext uri="{BB962C8B-B14F-4D97-AF65-F5344CB8AC3E}">
        <p14:creationId xmlns:p14="http://schemas.microsoft.com/office/powerpoint/2010/main" val="3012441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Let</a:t>
            </a:r>
            <a:r>
              <a:rPr lang="en-US" altLang="en-US" smtClean="0"/>
              <a:t>’</a:t>
            </a:r>
            <a:r>
              <a:rPr lang="en-US" smtClean="0"/>
              <a:t>s Welcome . . .</a:t>
            </a:r>
          </a:p>
        </p:txBody>
      </p:sp>
      <p:sp>
        <p:nvSpPr>
          <p:cNvPr id="3" name="Content Placeholder 2"/>
          <p:cNvSpPr>
            <a:spLocks noGrp="1"/>
          </p:cNvSpPr>
          <p:nvPr>
            <p:ph idx="1"/>
          </p:nvPr>
        </p:nvSpPr>
        <p:spPr>
          <a:xfrm>
            <a:off x="304800" y="1930400"/>
            <a:ext cx="8229600" cy="1922463"/>
          </a:xfrm>
        </p:spPr>
        <p:txBody>
          <a:bodyPr>
            <a:normAutofit fontScale="92500"/>
          </a:bodyPr>
          <a:lstStyle/>
          <a:p>
            <a:pPr>
              <a:buFont typeface="Arial" pitchFamily="34" charset="0"/>
              <a:buNone/>
            </a:pPr>
            <a:r>
              <a:rPr lang="en-US" sz="3000" dirty="0" smtClean="0"/>
              <a:t>Stewart Knox, Executive Director, Northern Rural</a:t>
            </a:r>
          </a:p>
          <a:p>
            <a:pPr>
              <a:buFont typeface="Arial" pitchFamily="34" charset="0"/>
              <a:buNone/>
            </a:pPr>
            <a:r>
              <a:rPr lang="en-US" sz="3000" dirty="0" smtClean="0"/>
              <a:t>Training and Employment Consortium – Chico, CA</a:t>
            </a:r>
          </a:p>
          <a:p>
            <a:pPr>
              <a:buFont typeface="Arial" pitchFamily="34" charset="0"/>
              <a:buNone/>
            </a:pPr>
            <a:r>
              <a:rPr lang="en-US" sz="3000" i="1" dirty="0" smtClean="0"/>
              <a:t>Pathways out of Poverty Grantee</a:t>
            </a:r>
          </a:p>
        </p:txBody>
      </p:sp>
      <p:pic>
        <p:nvPicPr>
          <p:cNvPr id="13315" name="Picture 2" descr="http://t3.gstatic.com/images?q=tbn:ANd9GcT__i4LDll4RthOoPzk2MAekRNGUwDjX7WPSHFlsvm8tVotGb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3502025"/>
            <a:ext cx="2586037"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814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674" y="1721921"/>
            <a:ext cx="8238692" cy="4797631"/>
          </a:xfrm>
        </p:spPr>
        <p:txBody>
          <a:bodyPr>
            <a:noAutofit/>
          </a:bodyPr>
          <a:lstStyle/>
          <a:p>
            <a:r>
              <a:rPr lang="en-US" altLang="en-US" sz="2000" dirty="0" smtClean="0"/>
              <a:t>“</a:t>
            </a:r>
            <a:r>
              <a:rPr lang="en-US" altLang="ja-JP" sz="2000" dirty="0" smtClean="0"/>
              <a:t>NorTEC carefully tracks grant funding and eligibility criteria, but to its customers, the programs are a single menu of services, avoiding confusion by customers about funding streams.</a:t>
            </a:r>
            <a:r>
              <a:rPr lang="en-US" altLang="en-US" sz="2000" dirty="0" smtClean="0"/>
              <a:t>”</a:t>
            </a:r>
            <a:endParaRPr lang="en-US" sz="2000" dirty="0" smtClean="0"/>
          </a:p>
          <a:p>
            <a:r>
              <a:rPr lang="en-US" altLang="en-US" sz="2000" dirty="0" smtClean="0"/>
              <a:t>“</a:t>
            </a:r>
            <a:r>
              <a:rPr lang="en-US" sz="2000" dirty="0" smtClean="0"/>
              <a:t>Making sure that demand is there is a balancing act. LMI data is used as focal points for employer meetings, and data validity is confirmed or corrected by employers</a:t>
            </a:r>
            <a:r>
              <a:rPr lang="en-US" altLang="en-US" sz="2000" dirty="0" smtClean="0"/>
              <a:t>’</a:t>
            </a:r>
            <a:r>
              <a:rPr lang="en-US" sz="2000" dirty="0" smtClean="0"/>
              <a:t> input. NorTEC follows up with employers and trainees after placement to make sure they constantly tweak and improve training based on employer needs.</a:t>
            </a:r>
            <a:r>
              <a:rPr lang="en-US" altLang="en-US" sz="2000" dirty="0" smtClean="0"/>
              <a:t>”</a:t>
            </a:r>
            <a:endParaRPr lang="en-US" sz="2000" dirty="0" smtClean="0"/>
          </a:p>
          <a:p>
            <a:r>
              <a:rPr lang="en-US" altLang="en-US" sz="2000" dirty="0" smtClean="0"/>
              <a:t>“</a:t>
            </a:r>
            <a:r>
              <a:rPr lang="en-US" sz="2000" dirty="0" smtClean="0"/>
              <a:t>The employer engagement system has evolved beyond verification of data and placing people into jobs. It has evolved to partnering with economic development, universities, community colleges, and employer groups to focus on jobs and business creation, and how NorTEC can support the workforce development implications. NorTEC has become a regional convener of this conversation.</a:t>
            </a:r>
            <a:r>
              <a:rPr lang="en-US" altLang="en-US" sz="2000" dirty="0" smtClean="0"/>
              <a:t>”</a:t>
            </a:r>
            <a:endParaRPr lang="en-US" sz="2000" dirty="0" smtClean="0"/>
          </a:p>
        </p:txBody>
      </p:sp>
      <p:sp>
        <p:nvSpPr>
          <p:cNvPr id="4" name="Rectangle 3"/>
          <p:cNvSpPr/>
          <p:nvPr/>
        </p:nvSpPr>
        <p:spPr>
          <a:xfrm>
            <a:off x="249382" y="988021"/>
            <a:ext cx="6697683" cy="523220"/>
          </a:xfrm>
          <a:prstGeom prst="rect">
            <a:avLst/>
          </a:prstGeom>
        </p:spPr>
        <p:txBody>
          <a:bodyPr wrap="square">
            <a:spAutoFit/>
          </a:bodyPr>
          <a:lstStyle/>
          <a:p>
            <a:r>
              <a:rPr lang="en-US" sz="2800" i="1" dirty="0">
                <a:solidFill>
                  <a:srgbClr val="C00000"/>
                </a:solidFill>
              </a:rPr>
              <a:t>Some ideas to ponder from NorTEC . . .</a:t>
            </a:r>
            <a:endParaRPr lang="en-US" sz="2800" dirty="0">
              <a:solidFill>
                <a:srgbClr val="C00000"/>
              </a:solidFill>
            </a:endParaRPr>
          </a:p>
        </p:txBody>
      </p:sp>
    </p:spTree>
    <p:extLst>
      <p:ext uri="{BB962C8B-B14F-4D97-AF65-F5344CB8AC3E}">
        <p14:creationId xmlns:p14="http://schemas.microsoft.com/office/powerpoint/2010/main" val="2205371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880828"/>
            <a:ext cx="6923314" cy="1199408"/>
          </a:xfrm>
          <a:noFill/>
        </p:spPr>
        <p:txBody>
          <a:bodyPr>
            <a:normAutofit fontScale="90000"/>
          </a:bodyPr>
          <a:lstStyle/>
          <a:p>
            <a:r>
              <a:rPr lang="en-US" sz="4000" dirty="0" smtClean="0"/>
              <a:t>5 Minute Q&amp;A – Raise Your Hand or Use the Chat Box!</a:t>
            </a:r>
          </a:p>
        </p:txBody>
      </p:sp>
      <p:pic>
        <p:nvPicPr>
          <p:cNvPr id="15362" name="Picture 2" descr="http://t0.gstatic.com/images?q=tbn:ANd9GcRfYK-LPkZVHOSdxfEjJ90KRAlvMBtdKVIonVL2Na1o9jfXzW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012" y="2187114"/>
            <a:ext cx="5233060" cy="43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9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4000" dirty="0" smtClean="0"/>
              <a:t>Let</a:t>
            </a:r>
            <a:r>
              <a:rPr lang="en-US" altLang="en-US" sz="4000" dirty="0" smtClean="0"/>
              <a:t>’</a:t>
            </a:r>
            <a:r>
              <a:rPr lang="en-US" sz="4000" dirty="0" smtClean="0"/>
              <a:t>s Welcome . . .</a:t>
            </a:r>
          </a:p>
        </p:txBody>
      </p:sp>
      <p:sp>
        <p:nvSpPr>
          <p:cNvPr id="3" name="Content Placeholder 2"/>
          <p:cNvSpPr>
            <a:spLocks noGrp="1"/>
          </p:cNvSpPr>
          <p:nvPr>
            <p:ph idx="1"/>
          </p:nvPr>
        </p:nvSpPr>
        <p:spPr>
          <a:xfrm>
            <a:off x="304800" y="1316822"/>
            <a:ext cx="8229600" cy="2386012"/>
          </a:xfrm>
        </p:spPr>
        <p:txBody>
          <a:bodyPr rtlCol="0">
            <a:normAutofit/>
          </a:bodyPr>
          <a:lstStyle/>
          <a:p>
            <a:pPr fontAlgn="auto">
              <a:spcAft>
                <a:spcPts val="0"/>
              </a:spcAft>
              <a:buFont typeface="Arial"/>
              <a:buNone/>
              <a:defRPr/>
            </a:pPr>
            <a:r>
              <a:rPr lang="en-US" dirty="0" smtClean="0">
                <a:ea typeface="+mn-ea"/>
              </a:rPr>
              <a:t>Sean Sypolt, Administrator, Private Industry Council of Westmoreland/Fayette County, Greensburg, PA</a:t>
            </a:r>
          </a:p>
          <a:p>
            <a:pPr fontAlgn="auto">
              <a:spcAft>
                <a:spcPts val="0"/>
              </a:spcAft>
              <a:buFont typeface="Arial"/>
              <a:buNone/>
              <a:defRPr/>
            </a:pPr>
            <a:r>
              <a:rPr lang="en-US" i="1" dirty="0" smtClean="0">
                <a:ea typeface="+mn-ea"/>
              </a:rPr>
              <a:t>Pathways Out of Poverty Grantee</a:t>
            </a:r>
            <a:endParaRPr lang="en-US" i="1" dirty="0">
              <a:ea typeface="+mn-ea"/>
            </a:endParaRPr>
          </a:p>
        </p:txBody>
      </p:sp>
      <p:pic>
        <p:nvPicPr>
          <p:cNvPr id="16387" name="Picture 2" descr="http://t3.gstatic.com/images?q=tbn:ANd9GcT__i4LDll4RthOoPzk2MAekRNGUwDjX7WPSHFlsvm8tVotGb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6" y="3990108"/>
            <a:ext cx="2036262" cy="248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61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006" y="1662546"/>
            <a:ext cx="8775864" cy="4680590"/>
          </a:xfrm>
        </p:spPr>
        <p:txBody>
          <a:bodyPr>
            <a:normAutofit lnSpcReduction="10000"/>
          </a:bodyPr>
          <a:lstStyle/>
          <a:p>
            <a:pPr>
              <a:lnSpc>
                <a:spcPct val="80000"/>
              </a:lnSpc>
            </a:pPr>
            <a:r>
              <a:rPr lang="en-US" altLang="en-US" sz="2200" dirty="0" smtClean="0"/>
              <a:t>“</a:t>
            </a:r>
            <a:r>
              <a:rPr lang="en-US" sz="2200" dirty="0" smtClean="0"/>
              <a:t>The Green Alliance Committee includes elected officials, economic council members across 4 counties, local colleges and industry partners. Because employers find value in the training and the Network, they bring other employers to the table. There are now 40 companies involved.</a:t>
            </a:r>
            <a:r>
              <a:rPr lang="en-US" altLang="en-US" sz="2200" dirty="0" smtClean="0"/>
              <a:t>”</a:t>
            </a:r>
            <a:endParaRPr lang="en-US" sz="2200" dirty="0" smtClean="0"/>
          </a:p>
          <a:p>
            <a:pPr>
              <a:lnSpc>
                <a:spcPct val="80000"/>
              </a:lnSpc>
            </a:pPr>
            <a:r>
              <a:rPr lang="en-US" altLang="en-US" sz="2200" dirty="0" smtClean="0"/>
              <a:t>“</a:t>
            </a:r>
            <a:r>
              <a:rPr lang="en-US" sz="2200" dirty="0" smtClean="0"/>
              <a:t>The value of the Committee is in the connections made, sharing information and resources, and building trust. Everyone stays on the same page, forms policy strategies together. It</a:t>
            </a:r>
            <a:r>
              <a:rPr lang="en-US" altLang="en-US" sz="2200" dirty="0" smtClean="0"/>
              <a:t>’</a:t>
            </a:r>
            <a:r>
              <a:rPr lang="en-US" sz="2200" dirty="0" smtClean="0"/>
              <a:t>s become a forum for practical problem solving.</a:t>
            </a:r>
            <a:r>
              <a:rPr lang="en-US" altLang="en-US" sz="2200" dirty="0" smtClean="0"/>
              <a:t>”</a:t>
            </a:r>
            <a:endParaRPr lang="en-US" sz="2200" dirty="0" smtClean="0"/>
          </a:p>
          <a:p>
            <a:pPr>
              <a:lnSpc>
                <a:spcPct val="80000"/>
              </a:lnSpc>
            </a:pPr>
            <a:r>
              <a:rPr lang="en-US" altLang="en-US" sz="2200" dirty="0" smtClean="0"/>
              <a:t>“</a:t>
            </a:r>
            <a:r>
              <a:rPr lang="en-US" sz="2200" dirty="0" smtClean="0"/>
              <a:t>The Committee has spurred a regional network of energy efficiency suppliers and vendors. Companies recruit other companies as the sector</a:t>
            </a:r>
            <a:r>
              <a:rPr lang="en-US" altLang="en-US" sz="2200" dirty="0" smtClean="0"/>
              <a:t>’</a:t>
            </a:r>
            <a:r>
              <a:rPr lang="en-US" sz="2200" dirty="0" smtClean="0"/>
              <a:t>s success spreads by word of mouth. It has led to local companies contracting with local companies, rather than going out of state for supply chain needs. Companies from out-of-state have started to visit to be closer to this strong industry network.</a:t>
            </a:r>
            <a:r>
              <a:rPr lang="en-US" altLang="en-US" sz="2200" dirty="0" smtClean="0"/>
              <a:t>”</a:t>
            </a:r>
            <a:endParaRPr lang="en-US" sz="2200" dirty="0" smtClean="0"/>
          </a:p>
        </p:txBody>
      </p:sp>
      <p:sp>
        <p:nvSpPr>
          <p:cNvPr id="2" name="Rectangle 1"/>
          <p:cNvSpPr/>
          <p:nvPr/>
        </p:nvSpPr>
        <p:spPr>
          <a:xfrm>
            <a:off x="1460666" y="1015778"/>
            <a:ext cx="7291448" cy="523220"/>
          </a:xfrm>
          <a:prstGeom prst="rect">
            <a:avLst/>
          </a:prstGeom>
        </p:spPr>
        <p:txBody>
          <a:bodyPr wrap="square">
            <a:spAutoFit/>
          </a:bodyPr>
          <a:lstStyle/>
          <a:p>
            <a:r>
              <a:rPr lang="en-US" sz="2800" dirty="0"/>
              <a:t>Let</a:t>
            </a:r>
            <a:r>
              <a:rPr lang="en-US" altLang="en-US" sz="2800" dirty="0"/>
              <a:t>’</a:t>
            </a:r>
            <a:r>
              <a:rPr lang="en-US" sz="2800" dirty="0"/>
              <a:t>s look at Westmoreland-</a:t>
            </a:r>
            <a:r>
              <a:rPr lang="en-US" sz="2800" dirty="0" err="1"/>
              <a:t>LaFayette</a:t>
            </a:r>
            <a:r>
              <a:rPr lang="en-US" sz="2800" dirty="0"/>
              <a:t> PIC . . </a:t>
            </a:r>
          </a:p>
        </p:txBody>
      </p:sp>
    </p:spTree>
    <p:extLst>
      <p:ext uri="{BB962C8B-B14F-4D97-AF65-F5344CB8AC3E}">
        <p14:creationId xmlns:p14="http://schemas.microsoft.com/office/powerpoint/2010/main" val="3727250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ttp://t2.gstatic.com/images?q=tbn:ANd9GcSFTxyBTFzK75srR-Wh8miQyg_RbHanl6gYvSTLWdhoImqv2M62T4_-8Z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84" y="1889105"/>
            <a:ext cx="60198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250373" y="881757"/>
            <a:ext cx="7313221" cy="924221"/>
          </a:xfrm>
          <a:noFill/>
        </p:spPr>
        <p:txBody>
          <a:bodyPr>
            <a:noAutofit/>
          </a:bodyPr>
          <a:lstStyle/>
          <a:p>
            <a:pPr algn="ctr"/>
            <a:r>
              <a:rPr lang="en-US" sz="3200" dirty="0" smtClean="0"/>
              <a:t>5 Minute Q&amp;A – Raise Your Hand or Use the Chat Box!</a:t>
            </a:r>
          </a:p>
        </p:txBody>
      </p:sp>
    </p:spTree>
    <p:extLst>
      <p:ext uri="{BB962C8B-B14F-4D97-AF65-F5344CB8AC3E}">
        <p14:creationId xmlns:p14="http://schemas.microsoft.com/office/powerpoint/2010/main" val="138646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What did we miss? </a:t>
            </a:r>
          </a:p>
        </p:txBody>
      </p:sp>
      <p:sp>
        <p:nvSpPr>
          <p:cNvPr id="3" name="Content Placeholder 2"/>
          <p:cNvSpPr>
            <a:spLocks noGrp="1"/>
          </p:cNvSpPr>
          <p:nvPr>
            <p:ph idx="1"/>
          </p:nvPr>
        </p:nvSpPr>
        <p:spPr>
          <a:xfrm>
            <a:off x="381000" y="1893888"/>
            <a:ext cx="4191000" cy="3522662"/>
          </a:xfrm>
        </p:spPr>
        <p:txBody>
          <a:bodyPr rtlCol="0">
            <a:normAutofit fontScale="92500" lnSpcReduction="10000"/>
          </a:bodyPr>
          <a:lstStyle/>
          <a:p>
            <a:pPr fontAlgn="auto">
              <a:spcAft>
                <a:spcPts val="0"/>
              </a:spcAft>
              <a:buFont typeface="Arial"/>
              <a:buNone/>
              <a:defRPr/>
            </a:pPr>
            <a:endParaRPr lang="en-US" dirty="0" smtClean="0">
              <a:ea typeface="+mn-ea"/>
            </a:endParaRPr>
          </a:p>
          <a:p>
            <a:pPr fontAlgn="auto">
              <a:spcAft>
                <a:spcPts val="0"/>
              </a:spcAft>
              <a:buFont typeface="Arial"/>
              <a:buNone/>
              <a:defRPr/>
            </a:pPr>
            <a:endParaRPr lang="en-US" dirty="0" smtClean="0">
              <a:ea typeface="+mn-ea"/>
            </a:endParaRPr>
          </a:p>
          <a:p>
            <a:pPr fontAlgn="auto">
              <a:spcAft>
                <a:spcPts val="0"/>
              </a:spcAft>
              <a:buFont typeface="Arial"/>
              <a:buChar char="•"/>
              <a:defRPr/>
            </a:pPr>
            <a:r>
              <a:rPr lang="en-US" dirty="0" smtClean="0">
                <a:ea typeface="+mn-ea"/>
              </a:rPr>
              <a:t>What questions are you still sitting with?</a:t>
            </a:r>
          </a:p>
          <a:p>
            <a:pPr fontAlgn="auto">
              <a:spcAft>
                <a:spcPts val="0"/>
              </a:spcAft>
              <a:buFont typeface="Arial"/>
              <a:buNone/>
              <a:defRPr/>
            </a:pPr>
            <a:endParaRPr lang="en-US" dirty="0" smtClean="0">
              <a:ea typeface="+mn-ea"/>
            </a:endParaRPr>
          </a:p>
          <a:p>
            <a:pPr fontAlgn="auto">
              <a:spcAft>
                <a:spcPts val="0"/>
              </a:spcAft>
              <a:buFont typeface="Arial"/>
              <a:buChar char="•"/>
              <a:defRPr/>
            </a:pPr>
            <a:r>
              <a:rPr lang="en-US" dirty="0" smtClean="0">
                <a:ea typeface="+mn-ea"/>
              </a:rPr>
              <a:t>What did you take away from this?</a:t>
            </a:r>
            <a:endParaRPr lang="en-US" dirty="0">
              <a:ea typeface="+mn-ea"/>
            </a:endParaRPr>
          </a:p>
        </p:txBody>
      </p:sp>
      <p:pic>
        <p:nvPicPr>
          <p:cNvPr id="4" name="Content Placeholder 3" descr="sphere-it_demi-brooke.jpg"/>
          <p:cNvPicPr>
            <a:picLocks noChangeAspect="1"/>
          </p:cNvPicPr>
          <p:nvPr/>
        </p:nvPicPr>
        <p:blipFill>
          <a:blip r:embed="rId3" cstate="print"/>
          <a:stretch>
            <a:fillRect/>
          </a:stretch>
        </p:blipFill>
        <p:spPr>
          <a:xfrm>
            <a:off x="4572000" y="1447800"/>
            <a:ext cx="4283075" cy="4983163"/>
          </a:xfrm>
          <a:prstGeom prst="rect">
            <a:avLst/>
          </a:prstGeom>
          <a:ln>
            <a:solidFill>
              <a:schemeClr val="tx1">
                <a:lumMod val="75000"/>
                <a:lumOff val="25000"/>
              </a:schemeClr>
            </a:solidFill>
          </a:ln>
        </p:spPr>
      </p:pic>
    </p:spTree>
    <p:extLst>
      <p:ext uri="{BB962C8B-B14F-4D97-AF65-F5344CB8AC3E}">
        <p14:creationId xmlns:p14="http://schemas.microsoft.com/office/powerpoint/2010/main" val="3278112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t1.gstatic.com/images?q=tbn:ANd9GcQ-IA99rl7yPV1eq711eyiaJ3jR99rVyQC3i7GZ3ngtnkfPR9hY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113" y="1472540"/>
            <a:ext cx="3173860" cy="42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8340" y="1069769"/>
            <a:ext cx="5259387" cy="1143000"/>
          </a:xfrm>
          <a:noFill/>
        </p:spPr>
        <p:txBody>
          <a:bodyPr>
            <a:normAutofit fontScale="90000"/>
          </a:bodyPr>
          <a:lstStyle/>
          <a:p>
            <a:r>
              <a:rPr lang="en-US" sz="4000" b="1" dirty="0" smtClean="0"/>
              <a:t>That</a:t>
            </a:r>
            <a:r>
              <a:rPr lang="en-US" altLang="en-US" sz="4000" b="1" dirty="0" smtClean="0"/>
              <a:t>’</a:t>
            </a:r>
            <a:r>
              <a:rPr lang="en-US" sz="4000" b="1" dirty="0" smtClean="0"/>
              <a:t>s a Wrap for Today</a:t>
            </a:r>
          </a:p>
        </p:txBody>
      </p:sp>
      <p:sp>
        <p:nvSpPr>
          <p:cNvPr id="20483" name="Content Placeholder 2"/>
          <p:cNvSpPr>
            <a:spLocks noGrp="1"/>
          </p:cNvSpPr>
          <p:nvPr>
            <p:ph idx="1"/>
          </p:nvPr>
        </p:nvSpPr>
        <p:spPr>
          <a:xfrm>
            <a:off x="121454" y="1848778"/>
            <a:ext cx="4157662" cy="1799420"/>
          </a:xfrm>
        </p:spPr>
        <p:txBody>
          <a:bodyPr/>
          <a:lstStyle/>
          <a:p>
            <a:pPr>
              <a:buFont typeface="Arial" pitchFamily="34" charset="0"/>
              <a:buNone/>
            </a:pPr>
            <a:r>
              <a:rPr lang="en-US" sz="8000" dirty="0" smtClean="0"/>
              <a:t>Thanks!!</a:t>
            </a:r>
          </a:p>
        </p:txBody>
      </p:sp>
      <p:sp>
        <p:nvSpPr>
          <p:cNvPr id="5" name="Content Placeholder 2"/>
          <p:cNvSpPr txBox="1">
            <a:spLocks/>
          </p:cNvSpPr>
          <p:nvPr/>
        </p:nvSpPr>
        <p:spPr>
          <a:xfrm>
            <a:off x="430213" y="3942608"/>
            <a:ext cx="5388696" cy="1381702"/>
          </a:xfrm>
          <a:prstGeom prst="rect">
            <a:avLst/>
          </a:prstGeo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spcBef>
                <a:spcPct val="20000"/>
              </a:spcBef>
              <a:buFont typeface="Arial" pitchFamily="34" charset="0"/>
              <a:buNone/>
            </a:pPr>
            <a:r>
              <a:rPr lang="en-US" sz="2800" dirty="0"/>
              <a:t>Don</a:t>
            </a:r>
            <a:r>
              <a:rPr lang="en-US" altLang="en-US" sz="2800" dirty="0"/>
              <a:t>’</a:t>
            </a:r>
            <a:r>
              <a:rPr lang="en-US" sz="2800" dirty="0"/>
              <a:t>t Forget about the Next Webinar:</a:t>
            </a:r>
          </a:p>
          <a:p>
            <a:pPr>
              <a:spcBef>
                <a:spcPct val="20000"/>
              </a:spcBef>
              <a:buFont typeface="Arial" pitchFamily="34" charset="0"/>
              <a:buNone/>
            </a:pPr>
            <a:r>
              <a:rPr lang="en-US" sz="2800" dirty="0"/>
              <a:t>Employer Engagement Part II: </a:t>
            </a:r>
            <a:r>
              <a:rPr lang="en-US" sz="2800" i="1" dirty="0"/>
              <a:t>Finding the Hidden Jobs in your Region</a:t>
            </a:r>
          </a:p>
          <a:p>
            <a:pPr>
              <a:spcBef>
                <a:spcPct val="20000"/>
              </a:spcBef>
              <a:buFont typeface="Arial" pitchFamily="34" charset="0"/>
              <a:buNone/>
            </a:pPr>
            <a:r>
              <a:rPr lang="en-US" sz="2800" dirty="0"/>
              <a:t>November 16</a:t>
            </a:r>
            <a:r>
              <a:rPr lang="en-US" sz="2800" baseline="30000" dirty="0"/>
              <a:t>th</a:t>
            </a:r>
            <a:r>
              <a:rPr lang="en-US" sz="2800" dirty="0"/>
              <a:t>, </a:t>
            </a:r>
            <a:r>
              <a:rPr lang="en-US" sz="2800" dirty="0" smtClean="0"/>
              <a:t>12:30 </a:t>
            </a:r>
            <a:r>
              <a:rPr lang="en-US" sz="2800" dirty="0"/>
              <a:t>Eastern </a:t>
            </a:r>
            <a:r>
              <a:rPr lang="en-US" sz="2800" dirty="0" smtClean="0"/>
              <a:t>(tentative)</a:t>
            </a:r>
            <a:endParaRPr lang="en-US" sz="2800" dirty="0"/>
          </a:p>
        </p:txBody>
      </p:sp>
      <p:sp>
        <p:nvSpPr>
          <p:cNvPr id="6" name="Text Box 6"/>
          <p:cNvSpPr txBox="1">
            <a:spLocks noChangeArrowheads="1"/>
          </p:cNvSpPr>
          <p:nvPr/>
        </p:nvSpPr>
        <p:spPr bwMode="auto">
          <a:xfrm>
            <a:off x="0" y="5878204"/>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dirty="0">
                <a:latin typeface="Tahoma" pitchFamily="34" charset="0"/>
                <a:hlinkClick r:id="rId4"/>
              </a:rPr>
              <a:t>www.workforce3one.org</a:t>
            </a:r>
            <a:r>
              <a:rPr lang="en-US" sz="3600" b="1" dirty="0">
                <a:latin typeface="Tahoma" pitchFamily="34" charset="0"/>
              </a:rPr>
              <a:t> </a:t>
            </a:r>
          </a:p>
        </p:txBody>
      </p:sp>
    </p:spTree>
    <p:extLst>
      <p:ext uri="{BB962C8B-B14F-4D97-AF65-F5344CB8AC3E}">
        <p14:creationId xmlns:p14="http://schemas.microsoft.com/office/powerpoint/2010/main" val="350639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3">
            <a:extLst>
              <a:ext uri="{28A0092B-C50C-407E-A947-70E740481C1C}">
                <a14:useLocalDpi xmlns:a14="http://schemas.microsoft.com/office/drawing/2010/main" val="0"/>
              </a:ext>
            </a:extLst>
          </a:blip>
          <a:srcRect l="17918" t="30893" r="19002" b="8667"/>
          <a:stretch>
            <a:fillRect/>
          </a:stretch>
        </p:blipFill>
        <p:spPr bwMode="auto">
          <a:xfrm>
            <a:off x="0" y="893763"/>
            <a:ext cx="9144000"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42" name="Rectangle 26"/>
          <p:cNvSpPr>
            <a:spLocks noChangeArrowheads="1"/>
          </p:cNvSpPr>
          <p:nvPr/>
        </p:nvSpPr>
        <p:spPr bwMode="auto">
          <a:xfrm>
            <a:off x="2320925" y="28575"/>
            <a:ext cx="6823075" cy="777875"/>
          </a:xfrm>
          <a:prstGeom prst="rect">
            <a:avLst/>
          </a:prstGeom>
          <a:noFill/>
          <a:ln>
            <a:noFill/>
          </a:ln>
        </p:spPr>
        <p:txBody>
          <a:bodyPr anchor="ctr"/>
          <a:lstStyle/>
          <a:p>
            <a:pPr algn="r">
              <a:lnSpc>
                <a:spcPct val="90000"/>
              </a:lnSpc>
              <a:spcBef>
                <a:spcPct val="30000"/>
              </a:spcBef>
              <a:defRPr/>
            </a:pPr>
            <a:r>
              <a:rPr lang="en-US" sz="3200" b="1">
                <a:solidFill>
                  <a:srgbClr val="CC0000"/>
                </a:solidFill>
                <a:effectLst>
                  <a:outerShdw blurRad="38100" dist="38100" dir="2700000" algn="tl">
                    <a:srgbClr val="000000"/>
                  </a:outerShdw>
                </a:effectLst>
              </a:rPr>
              <a:t>Share Your Ideas with Your Peers!</a:t>
            </a:r>
          </a:p>
        </p:txBody>
      </p:sp>
      <p:grpSp>
        <p:nvGrpSpPr>
          <p:cNvPr id="2" name="Group 23"/>
          <p:cNvGrpSpPr>
            <a:grpSpLocks/>
          </p:cNvGrpSpPr>
          <p:nvPr/>
        </p:nvGrpSpPr>
        <p:grpSpPr bwMode="auto">
          <a:xfrm>
            <a:off x="346075" y="3798888"/>
            <a:ext cx="5816600" cy="2657475"/>
            <a:chOff x="218" y="2393"/>
            <a:chExt cx="3664" cy="1674"/>
          </a:xfrm>
        </p:grpSpPr>
        <p:sp>
          <p:nvSpPr>
            <p:cNvPr id="22539" name="AutoShape 9"/>
            <p:cNvSpPr>
              <a:spLocks noChangeArrowheads="1"/>
            </p:cNvSpPr>
            <p:nvPr/>
          </p:nvSpPr>
          <p:spPr bwMode="auto">
            <a:xfrm flipH="1">
              <a:off x="218" y="2393"/>
              <a:ext cx="3664" cy="1243"/>
            </a:xfrm>
            <a:prstGeom prst="wedgeRoundRectCallout">
              <a:avLst>
                <a:gd name="adj1" fmla="val -44134"/>
                <a:gd name="adj2" fmla="val 77111"/>
                <a:gd name="adj3" fmla="val 16667"/>
              </a:avLst>
            </a:prstGeom>
            <a:solidFill>
              <a:schemeClr val="bg1"/>
            </a:solidFill>
            <a:ln w="38100">
              <a:solidFill>
                <a:srgbClr val="000000"/>
              </a:solidFill>
              <a:miter lim="800000"/>
              <a:headEnd/>
              <a:tailEnd/>
            </a:ln>
          </p:spPr>
          <p:txBody>
            <a:bodyPr anchor="ctr" anchorCtr="1">
              <a:spAutoFit/>
            </a:bodyPr>
            <a:lstStyle/>
            <a:p>
              <a:pPr algn="ctr"/>
              <a:r>
                <a:rPr lang="en-US" sz="2800" b="1" smtClean="0">
                  <a:solidFill>
                    <a:srgbClr val="000000"/>
                  </a:solidFill>
                </a:rPr>
                <a:t>Share your demand-driven </a:t>
              </a:r>
              <a:br>
                <a:rPr lang="en-US" sz="2800" b="1" smtClean="0">
                  <a:solidFill>
                    <a:srgbClr val="000000"/>
                  </a:solidFill>
                </a:rPr>
              </a:br>
              <a:r>
                <a:rPr lang="en-US" sz="2800" b="1" smtClean="0">
                  <a:solidFill>
                    <a:srgbClr val="000000"/>
                  </a:solidFill>
                </a:rPr>
                <a:t>strategic plans, models, </a:t>
              </a:r>
              <a:br>
                <a:rPr lang="en-US" sz="2800" b="1" smtClean="0">
                  <a:solidFill>
                    <a:srgbClr val="000000"/>
                  </a:solidFill>
                </a:rPr>
              </a:br>
              <a:r>
                <a:rPr lang="en-US" sz="2800" b="1" smtClean="0">
                  <a:solidFill>
                    <a:srgbClr val="000000"/>
                  </a:solidFill>
                </a:rPr>
                <a:t>innovations, resources, and ideas!</a:t>
              </a:r>
            </a:p>
          </p:txBody>
        </p:sp>
        <p:pic>
          <p:nvPicPr>
            <p:cNvPr id="22540" name="Picture 22" descr="pointing_finger_03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68256">
              <a:off x="3301" y="3626"/>
              <a:ext cx="377"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0"/>
          <p:cNvGrpSpPr>
            <a:grpSpLocks/>
          </p:cNvGrpSpPr>
          <p:nvPr/>
        </p:nvGrpSpPr>
        <p:grpSpPr bwMode="auto">
          <a:xfrm>
            <a:off x="0" y="842963"/>
            <a:ext cx="9144000" cy="6015037"/>
            <a:chOff x="0" y="531"/>
            <a:chExt cx="5760" cy="3789"/>
          </a:xfrm>
        </p:grpSpPr>
        <p:pic>
          <p:nvPicPr>
            <p:cNvPr id="22537" name="Picture 15"/>
            <p:cNvPicPr>
              <a:picLocks noChangeAspect="1" noChangeArrowheads="1"/>
            </p:cNvPicPr>
            <p:nvPr/>
          </p:nvPicPr>
          <p:blipFill>
            <a:blip r:embed="rId5">
              <a:extLst>
                <a:ext uri="{28A0092B-C50C-407E-A947-70E740481C1C}">
                  <a14:useLocalDpi xmlns:a14="http://schemas.microsoft.com/office/drawing/2010/main" val="0"/>
                </a:ext>
              </a:extLst>
            </a:blip>
            <a:srcRect t="15779" b="11113"/>
            <a:stretch>
              <a:fillRect/>
            </a:stretch>
          </p:blipFill>
          <p:spPr bwMode="auto">
            <a:xfrm>
              <a:off x="0" y="531"/>
              <a:ext cx="5760" cy="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6"/>
            <p:cNvPicPr>
              <a:picLocks noChangeAspect="1" noChangeArrowheads="1"/>
            </p:cNvPicPr>
            <p:nvPr/>
          </p:nvPicPr>
          <p:blipFill>
            <a:blip r:embed="rId5">
              <a:extLst>
                <a:ext uri="{28A0092B-C50C-407E-A947-70E740481C1C}">
                  <a14:useLocalDpi xmlns:a14="http://schemas.microsoft.com/office/drawing/2010/main" val="0"/>
                </a:ext>
              </a:extLst>
            </a:blip>
            <a:srcRect l="6198" t="35538" r="6354" b="21262"/>
            <a:stretch>
              <a:fillRect/>
            </a:stretch>
          </p:blipFill>
          <p:spPr bwMode="auto">
            <a:xfrm>
              <a:off x="0" y="1532"/>
              <a:ext cx="5760" cy="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7"/>
          <p:cNvGrpSpPr>
            <a:grpSpLocks/>
          </p:cNvGrpSpPr>
          <p:nvPr/>
        </p:nvGrpSpPr>
        <p:grpSpPr bwMode="auto">
          <a:xfrm>
            <a:off x="1177925" y="1504950"/>
            <a:ext cx="5816600" cy="3203575"/>
            <a:chOff x="742" y="948"/>
            <a:chExt cx="3664" cy="2018"/>
          </a:xfrm>
        </p:grpSpPr>
        <p:sp>
          <p:nvSpPr>
            <p:cNvPr id="22535" name="AutoShape 9"/>
            <p:cNvSpPr>
              <a:spLocks noChangeArrowheads="1"/>
            </p:cNvSpPr>
            <p:nvPr/>
          </p:nvSpPr>
          <p:spPr bwMode="auto">
            <a:xfrm flipH="1">
              <a:off x="742" y="948"/>
              <a:ext cx="3664" cy="1533"/>
            </a:xfrm>
            <a:prstGeom prst="wedgeRoundRectCallout">
              <a:avLst>
                <a:gd name="adj1" fmla="val -44134"/>
                <a:gd name="adj2" fmla="val 77111"/>
                <a:gd name="adj3" fmla="val 16667"/>
              </a:avLst>
            </a:prstGeom>
            <a:solidFill>
              <a:schemeClr val="bg1"/>
            </a:solidFill>
            <a:ln w="38100">
              <a:solidFill>
                <a:srgbClr val="000000"/>
              </a:solidFill>
              <a:miter lim="800000"/>
              <a:headEnd/>
              <a:tailEnd/>
            </a:ln>
          </p:spPr>
          <p:txBody>
            <a:bodyPr anchor="ctr" anchorCtr="1">
              <a:spAutoFit/>
            </a:bodyPr>
            <a:lstStyle/>
            <a:p>
              <a:pPr algn="ctr"/>
              <a:r>
                <a:rPr lang="en-US" sz="2800" b="1" smtClean="0">
                  <a:solidFill>
                    <a:srgbClr val="000000"/>
                  </a:solidFill>
                </a:rPr>
                <a:t>You have the option to submit content for review by uploading the resource or providing a link to the resource.</a:t>
              </a:r>
            </a:p>
          </p:txBody>
        </p:sp>
        <p:pic>
          <p:nvPicPr>
            <p:cNvPr id="22536" name="Picture 26" descr="pointing_finger_03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568256">
              <a:off x="3903" y="2576"/>
              <a:ext cx="333"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7461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nodeType="afterGroup">
                            <p:stCondLst>
                              <p:cond delay="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p:cNvPicPr>
            <a:picLocks noChangeAspect="1"/>
          </p:cNvPicPr>
          <p:nvPr/>
        </p:nvPicPr>
        <p:blipFill>
          <a:blip r:embed="rId3">
            <a:extLst>
              <a:ext uri="{28A0092B-C50C-407E-A947-70E740481C1C}">
                <a14:useLocalDpi xmlns:a14="http://schemas.microsoft.com/office/drawing/2010/main" val="0"/>
              </a:ext>
            </a:extLst>
          </a:blip>
          <a:srcRect t="34827" r="69478" b="369"/>
          <a:stretch>
            <a:fillRect/>
          </a:stretch>
        </p:blipFill>
        <p:spPr bwMode="auto">
          <a:xfrm>
            <a:off x="180975" y="1843088"/>
            <a:ext cx="3381375"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18" name="Rectangle 2"/>
          <p:cNvSpPr>
            <a:spLocks noGrp="1" noChangeArrowheads="1"/>
          </p:cNvSpPr>
          <p:nvPr>
            <p:ph type="title" idx="4294967295"/>
          </p:nvPr>
        </p:nvSpPr>
        <p:spPr>
          <a:xfrm>
            <a:off x="2446316" y="1"/>
            <a:ext cx="6697683" cy="866898"/>
          </a:xfrm>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a:t>Submitting Questions: Open Chat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830388"/>
            <a:ext cx="422433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0954" y="6354432"/>
            <a:ext cx="509529" cy="288968"/>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450" y="1827213"/>
            <a:ext cx="422433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1450" y="1828800"/>
            <a:ext cx="4224338"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1450" y="1830388"/>
            <a:ext cx="422433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AutoShape 9"/>
          <p:cNvSpPr>
            <a:spLocks noChangeArrowheads="1"/>
          </p:cNvSpPr>
          <p:nvPr/>
        </p:nvSpPr>
        <p:spPr bwMode="auto">
          <a:xfrm>
            <a:off x="193901" y="1185532"/>
            <a:ext cx="3381375" cy="528637"/>
          </a:xfrm>
          <a:prstGeom prst="wedgeRoundRectCallout">
            <a:avLst>
              <a:gd name="adj1" fmla="val 44533"/>
              <a:gd name="adj2" fmla="val 90562"/>
              <a:gd name="adj3" fmla="val 16667"/>
            </a:avLst>
          </a:prstGeom>
          <a:solidFill>
            <a:srgbClr val="C20000"/>
          </a:solidFill>
          <a:ln w="9525">
            <a:solidFill>
              <a:schemeClr val="tx1"/>
            </a:solidFill>
            <a:miter lim="800000"/>
            <a:headEnd/>
            <a:tailEnd/>
          </a:ln>
          <a:effectLst>
            <a:glow rad="101600">
              <a:srgbClr val="C00000">
                <a:alpha val="60000"/>
              </a:srgbClr>
            </a:glow>
          </a:effectLst>
        </p:spPr>
        <p:txBody>
          <a:bodyPr anchor="ctr" anchorCtr="1"/>
          <a:lstStyle/>
          <a:p>
            <a:pPr algn="ctr">
              <a:defRPr/>
            </a:pPr>
            <a:r>
              <a:rPr lang="en-US" b="1" dirty="0">
                <a:solidFill>
                  <a:schemeClr val="bg1"/>
                </a:solidFill>
                <a:effectLst>
                  <a:outerShdw blurRad="38100" dist="38100" dir="2700000" algn="tl">
                    <a:srgbClr val="000000"/>
                  </a:outerShdw>
                </a:effectLst>
              </a:rPr>
              <a:t>Drop-Down Menu</a:t>
            </a:r>
          </a:p>
        </p:txBody>
      </p:sp>
      <p:sp>
        <p:nvSpPr>
          <p:cNvPr id="16" name="Rectangle 15"/>
          <p:cNvSpPr/>
          <p:nvPr/>
        </p:nvSpPr>
        <p:spPr>
          <a:xfrm>
            <a:off x="2590219" y="2108934"/>
            <a:ext cx="855024" cy="288968"/>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5" name="Rectangle 3"/>
          <p:cNvSpPr>
            <a:spLocks noChangeArrowheads="1"/>
          </p:cNvSpPr>
          <p:nvPr/>
        </p:nvSpPr>
        <p:spPr bwMode="auto">
          <a:xfrm>
            <a:off x="3667125" y="1230313"/>
            <a:ext cx="550545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600"/>
              </a:spcBef>
              <a:spcAft>
                <a:spcPts val="1200"/>
              </a:spcAft>
              <a:buClr>
                <a:srgbClr val="CC0000"/>
              </a:buClr>
              <a:buFont typeface="Wingdings" pitchFamily="2" charset="2"/>
              <a:buChar char="§"/>
            </a:pPr>
            <a:r>
              <a:rPr lang="en-US" sz="2400">
                <a:latin typeface="Tahoma" pitchFamily="34" charset="0"/>
              </a:rPr>
              <a:t>To submit a question, type the question in the </a:t>
            </a:r>
            <a:r>
              <a:rPr lang="en-US" sz="2400" b="1">
                <a:solidFill>
                  <a:srgbClr val="CC0000"/>
                </a:solidFill>
                <a:latin typeface="Tahoma" pitchFamily="34" charset="0"/>
              </a:rPr>
              <a:t>text field</a:t>
            </a:r>
            <a:r>
              <a:rPr lang="en-US" sz="2400">
                <a:latin typeface="Tahoma" pitchFamily="34" charset="0"/>
              </a:rPr>
              <a:t> and press your </a:t>
            </a:r>
            <a:r>
              <a:rPr lang="en-US" sz="2400" b="1">
                <a:solidFill>
                  <a:srgbClr val="C00000"/>
                </a:solidFill>
                <a:latin typeface="Tahoma" pitchFamily="34" charset="0"/>
              </a:rPr>
              <a:t>Enter/Return</a:t>
            </a:r>
            <a:r>
              <a:rPr lang="en-US" sz="2400">
                <a:latin typeface="Tahoma" pitchFamily="34" charset="0"/>
              </a:rPr>
              <a:t> key.</a:t>
            </a:r>
          </a:p>
          <a:p>
            <a:pPr marL="800100" lvl="1" indent="-342900">
              <a:spcBef>
                <a:spcPts val="600"/>
              </a:spcBef>
              <a:spcAft>
                <a:spcPts val="2500"/>
              </a:spcAft>
              <a:buClr>
                <a:srgbClr val="CC0000"/>
              </a:buClr>
              <a:buFont typeface="Tahoma" pitchFamily="34" charset="0"/>
              <a:buChar char="‒"/>
            </a:pPr>
            <a:r>
              <a:rPr lang="en-US" sz="2300">
                <a:latin typeface="Tahoma" pitchFamily="34" charset="0"/>
              </a:rPr>
              <a:t>Please enter the name to whom the question is directed.</a:t>
            </a:r>
          </a:p>
          <a:p>
            <a:pPr marL="342900" indent="-342900">
              <a:spcBef>
                <a:spcPts val="600"/>
              </a:spcBef>
              <a:spcAft>
                <a:spcPts val="2500"/>
              </a:spcAft>
              <a:buClr>
                <a:srgbClr val="CC0000"/>
              </a:buClr>
              <a:buFont typeface="Wingdings" pitchFamily="2" charset="2"/>
              <a:buChar char="§"/>
            </a:pPr>
            <a:r>
              <a:rPr lang="en-US" sz="2400">
                <a:latin typeface="Tahoma" pitchFamily="34" charset="0"/>
              </a:rPr>
              <a:t>To send questions only to the presenters, select </a:t>
            </a:r>
            <a:r>
              <a:rPr lang="en-US" sz="2400" b="1">
                <a:solidFill>
                  <a:srgbClr val="CC0000"/>
                </a:solidFill>
                <a:latin typeface="Tahoma" pitchFamily="34" charset="0"/>
              </a:rPr>
              <a:t>Presenters</a:t>
            </a:r>
            <a:r>
              <a:rPr lang="en-US" sz="2400">
                <a:latin typeface="Tahoma" pitchFamily="34" charset="0"/>
              </a:rPr>
              <a:t> from the </a:t>
            </a:r>
            <a:r>
              <a:rPr lang="en-US" sz="2400" b="1">
                <a:solidFill>
                  <a:srgbClr val="CC0000"/>
                </a:solidFill>
                <a:latin typeface="Tahoma" pitchFamily="34" charset="0"/>
              </a:rPr>
              <a:t>drop-down menu</a:t>
            </a:r>
            <a:r>
              <a:rPr lang="en-US" sz="2400">
                <a:latin typeface="Tahoma" pitchFamily="34" charset="0"/>
              </a:rPr>
              <a:t> before pressing your </a:t>
            </a:r>
            <a:r>
              <a:rPr lang="en-US" sz="2400" b="1">
                <a:solidFill>
                  <a:srgbClr val="C00000"/>
                </a:solidFill>
                <a:latin typeface="Tahoma" pitchFamily="34" charset="0"/>
              </a:rPr>
              <a:t>Enter/Return</a:t>
            </a:r>
            <a:r>
              <a:rPr lang="en-US" sz="2400">
                <a:latin typeface="Tahoma" pitchFamily="34" charset="0"/>
              </a:rPr>
              <a:t> key.</a:t>
            </a:r>
          </a:p>
          <a:p>
            <a:pPr marL="342900" indent="-342900">
              <a:spcBef>
                <a:spcPts val="600"/>
              </a:spcBef>
              <a:spcAft>
                <a:spcPts val="600"/>
              </a:spcAft>
              <a:buClr>
                <a:srgbClr val="CC0000"/>
              </a:buClr>
              <a:buFont typeface="Wingdings" pitchFamily="2" charset="2"/>
              <a:buChar char="§"/>
            </a:pPr>
            <a:r>
              <a:rPr lang="en-US" sz="2400">
                <a:latin typeface="Tahoma" pitchFamily="34" charset="0"/>
              </a:rPr>
              <a:t>Change </a:t>
            </a:r>
            <a:r>
              <a:rPr lang="en-US" sz="2400" b="1">
                <a:solidFill>
                  <a:srgbClr val="C00000"/>
                </a:solidFill>
                <a:latin typeface="Tahoma" pitchFamily="34" charset="0"/>
              </a:rPr>
              <a:t>Text Size </a:t>
            </a:r>
            <a:r>
              <a:rPr lang="en-US" sz="2400">
                <a:latin typeface="Tahoma" pitchFamily="34" charset="0"/>
              </a:rPr>
              <a:t>and </a:t>
            </a:r>
            <a:r>
              <a:rPr lang="en-US" sz="2400" b="1">
                <a:solidFill>
                  <a:srgbClr val="C00000"/>
                </a:solidFill>
                <a:latin typeface="Tahoma" pitchFamily="34" charset="0"/>
              </a:rPr>
              <a:t>Chat Color</a:t>
            </a:r>
            <a:r>
              <a:rPr lang="en-US" sz="2400">
                <a:latin typeface="Tahoma" pitchFamily="34" charset="0"/>
              </a:rPr>
              <a:t>…</a:t>
            </a:r>
          </a:p>
        </p:txBody>
      </p:sp>
      <p:sp>
        <p:nvSpPr>
          <p:cNvPr id="59397" name="AutoShape 5"/>
          <p:cNvSpPr>
            <a:spLocks noChangeArrowheads="1"/>
          </p:cNvSpPr>
          <p:nvPr/>
        </p:nvSpPr>
        <p:spPr bwMode="auto">
          <a:xfrm>
            <a:off x="5323195" y="6271471"/>
            <a:ext cx="1590365" cy="408623"/>
          </a:xfrm>
          <a:prstGeom prst="wedgeRoundRectCallout">
            <a:avLst>
              <a:gd name="adj1" fmla="val -250599"/>
              <a:gd name="adj2" fmla="val -62808"/>
              <a:gd name="adj3" fmla="val 16667"/>
            </a:avLst>
          </a:prstGeom>
          <a:solidFill>
            <a:srgbClr val="C20000"/>
          </a:solidFill>
          <a:ln w="9525">
            <a:solidFill>
              <a:schemeClr val="tx1"/>
            </a:solidFill>
            <a:miter lim="800000"/>
            <a:headEnd/>
            <a:tailEnd/>
          </a:ln>
          <a:effectLst>
            <a:glow rad="101600">
              <a:srgbClr val="C00000">
                <a:alpha val="60000"/>
              </a:srgbClr>
            </a:glow>
          </a:effectLst>
        </p:spPr>
        <p:txBody>
          <a:bodyPr anchor="ctr" anchorCtr="1">
            <a:spAutoFit/>
          </a:bodyPr>
          <a:lstStyle/>
          <a:p>
            <a:pPr algn="ctr">
              <a:defRPr/>
            </a:pPr>
            <a:r>
              <a:rPr lang="en-US" b="1" dirty="0">
                <a:solidFill>
                  <a:schemeClr val="bg1"/>
                </a:solidFill>
                <a:effectLst>
                  <a:outerShdw blurRad="38100" dist="38100" dir="2700000" algn="tl">
                    <a:srgbClr val="000000"/>
                  </a:outerShdw>
                </a:effectLst>
              </a:rPr>
              <a:t>Text Field</a:t>
            </a:r>
          </a:p>
        </p:txBody>
      </p:sp>
    </p:spTree>
    <p:extLst>
      <p:ext uri="{BB962C8B-B14F-4D97-AF65-F5344CB8AC3E}">
        <p14:creationId xmlns:p14="http://schemas.microsoft.com/office/powerpoint/2010/main" val="252516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9397"/>
                                        </p:tgtEl>
                                        <p:attrNameLst>
                                          <p:attrName>style.visibility</p:attrName>
                                        </p:attrNameLst>
                                      </p:cBhvr>
                                      <p:to>
                                        <p:strVal val="visible"/>
                                      </p:to>
                                    </p:set>
                                    <p:animEffect transition="in" filter="fade">
                                      <p:cBhvr>
                                        <p:cTn id="11" dur="1000"/>
                                        <p:tgtEl>
                                          <p:spTgt spid="59397"/>
                                        </p:tgtEl>
                                      </p:cBhvr>
                                    </p:animEffect>
                                  </p:childTnLst>
                                </p:cTn>
                              </p:par>
                            </p:childTnLst>
                          </p:cTn>
                        </p:par>
                        <p:par>
                          <p:cTn id="12" fill="hold" nodeType="afterGroup">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59395">
                                            <p:txEl>
                                              <p:pRg st="1" end="1"/>
                                            </p:txEl>
                                          </p:spTgt>
                                        </p:tgtEl>
                                        <p:attrNameLst>
                                          <p:attrName>style.visibility</p:attrName>
                                        </p:attrNameLst>
                                      </p:cBhvr>
                                      <p:to>
                                        <p:strVal val="visible"/>
                                      </p:to>
                                    </p:set>
                                    <p:animEffect transition="in" filter="fade">
                                      <p:cBhvr>
                                        <p:cTn id="15" dur="500"/>
                                        <p:tgtEl>
                                          <p:spTgt spid="593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fade">
                                      <p:cBhvr>
                                        <p:cTn id="20" dur="500"/>
                                        <p:tgtEl>
                                          <p:spTgt spid="59395">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59397"/>
                                        </p:tgtEl>
                                      </p:cBhvr>
                                    </p:animEffect>
                                    <p:set>
                                      <p:cBhvr>
                                        <p:cTn id="23" dur="1" fill="hold">
                                          <p:stCondLst>
                                            <p:cond delay="499"/>
                                          </p:stCondLst>
                                        </p:cTn>
                                        <p:tgtEl>
                                          <p:spTgt spid="59397"/>
                                        </p:tgtEl>
                                        <p:attrNameLst>
                                          <p:attrName>style.visibility</p:attrName>
                                        </p:attrNameLst>
                                      </p:cBhvr>
                                      <p:to>
                                        <p:strVal val="hidden"/>
                                      </p:to>
                                    </p:set>
                                  </p:childTnLst>
                                </p:cTn>
                              </p:par>
                            </p:childTnLst>
                          </p:cTn>
                        </p:par>
                        <p:par>
                          <p:cTn id="24" fill="hold" nodeType="afterGroup">
                            <p:stCondLst>
                              <p:cond delay="5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9401"/>
                                        </p:tgtEl>
                                        <p:attrNameLst>
                                          <p:attrName>style.visibility</p:attrName>
                                        </p:attrNameLst>
                                      </p:cBhvr>
                                      <p:to>
                                        <p:strVal val="visible"/>
                                      </p:to>
                                    </p:set>
                                    <p:animEffect transition="in" filter="fade">
                                      <p:cBhvr>
                                        <p:cTn id="34" dur="500"/>
                                        <p:tgtEl>
                                          <p:spTgt spid="59401"/>
                                        </p:tgtEl>
                                      </p:cBhvr>
                                    </p:animEffect>
                                  </p:childTnLst>
                                </p:cTn>
                              </p:par>
                              <p:par>
                                <p:cTn id="35" presetID="1" presetClass="exit" presetSubtype="0" fill="hold"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par>
                          <p:cTn id="40" fill="hold" nodeType="afterGroup">
                            <p:stCondLst>
                              <p:cond delay="5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1000"/>
                            </p:stCondLst>
                            <p:childTnLst>
                              <p:par>
                                <p:cTn id="47" presetID="1"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59395">
                                            <p:txEl>
                                              <p:pRg st="3" end="3"/>
                                            </p:txEl>
                                          </p:spTgt>
                                        </p:tgtEl>
                                        <p:attrNameLst>
                                          <p:attrName>style.visibility</p:attrName>
                                        </p:attrNameLst>
                                      </p:cBhvr>
                                      <p:to>
                                        <p:strVal val="visible"/>
                                      </p:to>
                                    </p:set>
                                    <p:animEffect transition="in" filter="fade">
                                      <p:cBhvr>
                                        <p:cTn id="53" dur="500"/>
                                        <p:tgtEl>
                                          <p:spTgt spid="59395">
                                            <p:txEl>
                                              <p:pRg st="3" end="3"/>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path" presetSubtype="0" accel="50000" decel="50000" fill="hold" nodeType="clickEffect">
                                  <p:stCondLst>
                                    <p:cond delay="0"/>
                                  </p:stCondLst>
                                  <p:childTnLst>
                                    <p:animMotion origin="layout" path="M -4.72222E-6 -1.85185E-6 L 0.00105 0.04861 " pathEditMode="relative" rAng="0" ptsTypes="AA">
                                      <p:cBhvr>
                                        <p:cTn id="57" dur="2000" fill="hold"/>
                                        <p:tgtEl>
                                          <p:spTgt spid="16"/>
                                        </p:tgtEl>
                                        <p:attrNameLst>
                                          <p:attrName>ppt_x</p:attrName>
                                          <p:attrName>ppt_y</p:attrName>
                                        </p:attrNameLst>
                                      </p:cBhvr>
                                      <p:rCtr x="52" y="2431"/>
                                    </p:animMotion>
                                  </p:childTnLst>
                                </p:cTn>
                              </p:par>
                            </p:childTnLst>
                          </p:cTn>
                        </p:par>
                        <p:par>
                          <p:cTn id="58" fill="hold" nodeType="afterGroup">
                            <p:stCondLst>
                              <p:cond delay="2000"/>
                            </p:stCondLst>
                            <p:childTnLst>
                              <p:par>
                                <p:cTn id="59" presetID="1"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path" presetSubtype="0" accel="50000" decel="50000" fill="hold" nodeType="clickEffect">
                                  <p:stCondLst>
                                    <p:cond delay="0"/>
                                  </p:stCondLst>
                                  <p:childTnLst>
                                    <p:animMotion origin="layout" path="M 0.00122 0.05023 L 0.00018 0.07847 " pathEditMode="relative" rAng="0" ptsTypes="AA">
                                      <p:cBhvr>
                                        <p:cTn id="64" dur="2000" fill="hold"/>
                                        <p:tgtEl>
                                          <p:spTgt spid="16"/>
                                        </p:tgtEl>
                                        <p:attrNameLst>
                                          <p:attrName>ppt_x</p:attrName>
                                          <p:attrName>ppt_y</p:attrName>
                                        </p:attrNameLst>
                                      </p:cBhvr>
                                      <p:rCtr x="-52" y="1412"/>
                                    </p:animMotion>
                                  </p:childTnLst>
                                </p:cTn>
                              </p:par>
                            </p:childTnLst>
                          </p:cTn>
                        </p:par>
                        <p:par>
                          <p:cTn id="65" fill="hold" nodeType="afterGroup">
                            <p:stCondLst>
                              <p:cond delay="2000"/>
                            </p:stCondLst>
                            <p:childTnLst>
                              <p:par>
                                <p:cTn id="66" presetID="1"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a:defRPr/>
            </a:pPr>
            <a:r>
              <a:rPr smtClean="0"/>
              <a:t>Access to Webinar Resources</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t="15669" r="1750" b="85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pointing_finger_01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45500">
            <a:off x="5091906" y="1972469"/>
            <a:ext cx="10017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5">
            <a:extLst>
              <a:ext uri="{28A0092B-C50C-407E-A947-70E740481C1C}">
                <a14:useLocalDpi xmlns:a14="http://schemas.microsoft.com/office/drawing/2010/main" val="0"/>
              </a:ext>
            </a:extLst>
          </a:blip>
          <a:srcRect l="417" t="15891" r="1584" b="85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noChangeArrowheads="1"/>
          </p:cNvPicPr>
          <p:nvPr/>
        </p:nvPicPr>
        <p:blipFill>
          <a:blip r:embed="rId6">
            <a:extLst>
              <a:ext uri="{28A0092B-C50C-407E-A947-70E740481C1C}">
                <a14:useLocalDpi xmlns:a14="http://schemas.microsoft.com/office/drawing/2010/main" val="0"/>
              </a:ext>
            </a:extLst>
          </a:blip>
          <a:srcRect t="15558" r="1584" b="8557"/>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pointing_finger_01_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018685">
            <a:off x="4129088" y="1643062"/>
            <a:ext cx="1193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8"/>
          <p:cNvSpPr txBox="1">
            <a:spLocks noChangeArrowheads="1"/>
          </p:cNvSpPr>
          <p:nvPr/>
        </p:nvSpPr>
        <p:spPr bwMode="auto">
          <a:xfrm>
            <a:off x="0" y="0"/>
            <a:ext cx="9144000" cy="1463675"/>
          </a:xfrm>
          <a:prstGeom prst="rect">
            <a:avLst/>
          </a:prstGeom>
          <a:solidFill>
            <a:schemeClr val="bg1"/>
          </a:solidFill>
          <a:ln w="9525">
            <a:noFill/>
            <a:miter lim="800000"/>
            <a:headEnd/>
            <a:tailEnd/>
          </a:ln>
          <a:effectLst/>
        </p:spPr>
        <p:txBody>
          <a:bodyPr>
            <a:spAutoFit/>
          </a:bodyPr>
          <a:lstStyle/>
          <a:p>
            <a:pPr algn="ctr">
              <a:defRPr/>
            </a:pPr>
            <a:r>
              <a:rPr lang="en-US" sz="3000" b="1">
                <a:solidFill>
                  <a:srgbClr val="000000"/>
                </a:solidFill>
                <a:effectLst>
                  <a:outerShdw blurRad="38100" dist="38100" dir="2700000" algn="tl">
                    <a:srgbClr val="C0C0C0"/>
                  </a:outerShdw>
                </a:effectLst>
              </a:rPr>
              <a:t>WEBINAR RESOURCES: </a:t>
            </a:r>
          </a:p>
          <a:p>
            <a:pPr algn="ctr">
              <a:defRPr/>
            </a:pPr>
            <a:r>
              <a:rPr lang="en-US" sz="3000" b="1">
                <a:solidFill>
                  <a:srgbClr val="000000"/>
                </a:solidFill>
              </a:rPr>
              <a:t>Recordings and transcripts are available within 2 business days after the event.</a:t>
            </a:r>
            <a:endParaRPr lang="en-US" sz="3000">
              <a:solidFill>
                <a:srgbClr val="000000"/>
              </a:solidFill>
            </a:endParaRPr>
          </a:p>
        </p:txBody>
      </p:sp>
      <p:grpSp>
        <p:nvGrpSpPr>
          <p:cNvPr id="2" name="Group 9"/>
          <p:cNvGrpSpPr>
            <a:grpSpLocks/>
          </p:cNvGrpSpPr>
          <p:nvPr/>
        </p:nvGrpSpPr>
        <p:grpSpPr bwMode="auto">
          <a:xfrm>
            <a:off x="6170613" y="3352800"/>
            <a:ext cx="2341562" cy="3505200"/>
            <a:chOff x="2267" y="2448"/>
            <a:chExt cx="1475" cy="1872"/>
          </a:xfrm>
        </p:grpSpPr>
        <p:pic>
          <p:nvPicPr>
            <p:cNvPr id="23563" name="Picture 10"/>
            <p:cNvPicPr>
              <a:picLocks noChangeAspect="1" noChangeArrowheads="1"/>
            </p:cNvPicPr>
            <p:nvPr/>
          </p:nvPicPr>
          <p:blipFill>
            <a:blip r:embed="rId6">
              <a:extLst>
                <a:ext uri="{28A0092B-C50C-407E-A947-70E740481C1C}">
                  <a14:useLocalDpi xmlns:a14="http://schemas.microsoft.com/office/drawing/2010/main" val="0"/>
                </a:ext>
              </a:extLst>
            </a:blip>
            <a:srcRect l="66171" t="53500" r="8731" b="40808"/>
            <a:stretch>
              <a:fillRect/>
            </a:stretch>
          </p:blipFill>
          <p:spPr bwMode="auto">
            <a:xfrm>
              <a:off x="2267" y="2448"/>
              <a:ext cx="147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p:cNvPicPr>
              <a:picLocks noChangeAspect="1" noChangeArrowheads="1"/>
            </p:cNvPicPr>
            <p:nvPr/>
          </p:nvPicPr>
          <p:blipFill>
            <a:blip r:embed="rId6">
              <a:extLst>
                <a:ext uri="{28A0092B-C50C-407E-A947-70E740481C1C}">
                  <a14:useLocalDpi xmlns:a14="http://schemas.microsoft.com/office/drawing/2010/main" val="0"/>
                </a:ext>
              </a:extLst>
            </a:blip>
            <a:srcRect l="66171" t="63724" r="8731" b="8557"/>
            <a:stretch>
              <a:fillRect/>
            </a:stretch>
          </p:blipFill>
          <p:spPr bwMode="auto">
            <a:xfrm>
              <a:off x="2267" y="2742"/>
              <a:ext cx="1475"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41" name="Picture 13" descr="Communities_Edited"/>
          <p:cNvPicPr>
            <a:picLocks noChangeAspect="1" noChangeArrowheads="1"/>
          </p:cNvPicPr>
          <p:nvPr/>
        </p:nvPicPr>
        <p:blipFill>
          <a:blip r:embed="rId8">
            <a:extLst>
              <a:ext uri="{28A0092B-C50C-407E-A947-70E740481C1C}">
                <a14:useLocalDpi xmlns:a14="http://schemas.microsoft.com/office/drawing/2010/main" val="0"/>
              </a:ext>
            </a:extLst>
          </a:blip>
          <a:srcRect r="18112" b="45694"/>
          <a:stretch>
            <a:fillRect/>
          </a:stretch>
        </p:blipFill>
        <p:spPr bwMode="auto">
          <a:xfrm>
            <a:off x="6170613" y="3000375"/>
            <a:ext cx="227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36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childTnLst>
                                </p:cTn>
                              </p:par>
                            </p:childTnLst>
                          </p:cTn>
                        </p:par>
                        <p:par>
                          <p:cTn id="8" fill="hold" nodeType="afterGroup">
                            <p:stCondLst>
                              <p:cond delay="1000"/>
                            </p:stCondLst>
                            <p:childTnLst>
                              <p:par>
                                <p:cTn id="9" presetID="0" presetClass="path" presetSubtype="0" accel="50000" decel="50000" fill="hold" nodeType="afterEffect">
                                  <p:stCondLst>
                                    <p:cond delay="0"/>
                                  </p:stCondLst>
                                  <p:childTnLst>
                                    <p:animMotion origin="layout" path="M 0.0007 4.81481E-6 L -0.02222 0.03888 " pathEditMode="relative" rAng="0" ptsTypes="AA">
                                      <p:cBhvr>
                                        <p:cTn id="10" dur="1000" fill="hold"/>
                                        <p:tgtEl>
                                          <p:spTgt spid="63492"/>
                                        </p:tgtEl>
                                        <p:attrNameLst>
                                          <p:attrName>ppt_x</p:attrName>
                                          <p:attrName>ppt_y</p:attrName>
                                        </p:attrNameLst>
                                      </p:cBhvr>
                                      <p:rCtr x="-1146" y="1944"/>
                                    </p:animMotion>
                                  </p:child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0.02222 0.03889 L 0.14028 0.15833 " pathEditMode="relative" rAng="0" ptsTypes="AA">
                                      <p:cBhvr>
                                        <p:cTn id="13" dur="2000" fill="hold"/>
                                        <p:tgtEl>
                                          <p:spTgt spid="63492"/>
                                        </p:tgtEl>
                                        <p:attrNameLst>
                                          <p:attrName>ppt_x</p:attrName>
                                          <p:attrName>ppt_y</p:attrName>
                                        </p:attrNameLst>
                                      </p:cBhvr>
                                      <p:rCtr x="8125" y="5972"/>
                                    </p:animMotion>
                                  </p:childTnLst>
                                </p:cTn>
                              </p:par>
                              <p:par>
                                <p:cTn id="14" presetID="8" presetClass="emph" presetSubtype="0" fill="hold" nodeType="withEffect">
                                  <p:stCondLst>
                                    <p:cond delay="0"/>
                                  </p:stCondLst>
                                  <p:childTnLst>
                                    <p:animRot by="-1680000">
                                      <p:cBhvr>
                                        <p:cTn id="15" dur="2000" fill="hold"/>
                                        <p:tgtEl>
                                          <p:spTgt spid="63492"/>
                                        </p:tgtEl>
                                        <p:attrNameLst>
                                          <p:attrName>r</p:attrName>
                                        </p:attrNameLst>
                                      </p:cBhvr>
                                    </p:animRot>
                                  </p:childTnLst>
                                </p:cTn>
                              </p:par>
                            </p:childTnLst>
                          </p:cTn>
                        </p:par>
                        <p:par>
                          <p:cTn id="16" fill="hold" nodeType="afterGroup">
                            <p:stCondLst>
                              <p:cond delay="4000"/>
                            </p:stCondLst>
                            <p:childTnLst>
                              <p:par>
                                <p:cTn id="17" presetID="1" presetClass="entr" presetSubtype="0" fill="hold" nodeType="afterEffect">
                                  <p:stCondLst>
                                    <p:cond delay="500"/>
                                  </p:stCondLst>
                                  <p:childTnLst>
                                    <p:set>
                                      <p:cBhvr>
                                        <p:cTn id="18" dur="1" fill="hold">
                                          <p:stCondLst>
                                            <p:cond delay="0"/>
                                          </p:stCondLst>
                                        </p:cTn>
                                        <p:tgtEl>
                                          <p:spTgt spid="63493"/>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nodeType="afterEffect">
                                  <p:stCondLst>
                                    <p:cond delay="0"/>
                                  </p:stCondLst>
                                  <p:childTnLst>
                                    <p:set>
                                      <p:cBhvr>
                                        <p:cTn id="21" dur="1" fill="hold">
                                          <p:stCondLst>
                                            <p:cond delay="0"/>
                                          </p:stCondLst>
                                        </p:cTn>
                                        <p:tgtEl>
                                          <p:spTgt spid="22541"/>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2"/>
                                        </p:tgtEl>
                                        <p:attrNameLst>
                                          <p:attrName>style.visibility</p:attrName>
                                        </p:attrNameLst>
                                      </p:cBhvr>
                                      <p:to>
                                        <p:strVal val="visible"/>
                                      </p:to>
                                    </p:set>
                                  </p:childTnLst>
                                </p:cTn>
                              </p:par>
                              <p:par>
                                <p:cTn id="24" presetID="10" presetClass="entr" presetSubtype="0" fill="hold" nodeType="withEffect">
                                  <p:stCondLst>
                                    <p:cond delay="500"/>
                                  </p:stCondLst>
                                  <p:childTnLst>
                                    <p:set>
                                      <p:cBhvr>
                                        <p:cTn id="25" dur="1" fill="hold">
                                          <p:stCondLst>
                                            <p:cond delay="0"/>
                                          </p:stCondLst>
                                        </p:cTn>
                                        <p:tgtEl>
                                          <p:spTgt spid="63495"/>
                                        </p:tgtEl>
                                        <p:attrNameLst>
                                          <p:attrName>style.visibility</p:attrName>
                                        </p:attrNameLst>
                                      </p:cBhvr>
                                      <p:to>
                                        <p:strVal val="visible"/>
                                      </p:to>
                                    </p:set>
                                    <p:animEffect transition="in" filter="fade">
                                      <p:cBhvr>
                                        <p:cTn id="26" dur="1000"/>
                                        <p:tgtEl>
                                          <p:spTgt spid="63495"/>
                                        </p:tgtEl>
                                      </p:cBhvr>
                                    </p:animEffect>
                                  </p:childTnLst>
                                </p:cTn>
                              </p:par>
                            </p:childTnLst>
                          </p:cTn>
                        </p:par>
                        <p:par>
                          <p:cTn id="27" fill="hold" nodeType="afterGroup">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63496"/>
                                        </p:tgtEl>
                                        <p:attrNameLst>
                                          <p:attrName>style.visibility</p:attrName>
                                        </p:attrNameLst>
                                      </p:cBhvr>
                                      <p:to>
                                        <p:strVal val="visible"/>
                                      </p:to>
                                    </p:set>
                                    <p:animEffect transition="in" filter="fade">
                                      <p:cBhvr>
                                        <p:cTn id="30" dur="2000"/>
                                        <p:tgtEl>
                                          <p:spTgt spid="63496"/>
                                        </p:tgtEl>
                                      </p:cBhvr>
                                    </p:animEffect>
                                  </p:childTnLst>
                                </p:cTn>
                              </p:par>
                            </p:childTnLst>
                          </p:cTn>
                        </p:par>
                        <p:par>
                          <p:cTn id="31" fill="hold" nodeType="afterGroup">
                            <p:stCondLst>
                              <p:cond delay="8000"/>
                            </p:stCondLst>
                            <p:childTnLst>
                              <p:par>
                                <p:cTn id="32" presetID="0" presetClass="path" presetSubtype="0" accel="50000" decel="50000" fill="hold" nodeType="afterEffect">
                                  <p:stCondLst>
                                    <p:cond delay="0"/>
                                  </p:stCondLst>
                                  <p:childTnLst>
                                    <p:animMotion origin="layout" path="M -2.77778E-7 2.22222E-6 L 0.03646 0.08055 " pathEditMode="relative" rAng="0" ptsTypes="AA">
                                      <p:cBhvr>
                                        <p:cTn id="33" dur="2000" fill="hold"/>
                                        <p:tgtEl>
                                          <p:spTgt spid="63495"/>
                                        </p:tgtEl>
                                        <p:attrNameLst>
                                          <p:attrName>ppt_x</p:attrName>
                                          <p:attrName>ppt_y</p:attrName>
                                        </p:attrNameLst>
                                      </p:cBhvr>
                                      <p:rCtr x="1823" y="4028"/>
                                    </p:animMotion>
                                  </p:childTnLst>
                                </p:cTn>
                              </p:par>
                              <p:par>
                                <p:cTn id="34" presetID="6" presetClass="emph" presetSubtype="0" fill="hold" nodeType="withEffect">
                                  <p:stCondLst>
                                    <p:cond delay="0"/>
                                  </p:stCondLst>
                                  <p:childTnLst>
                                    <p:animScale>
                                      <p:cBhvr>
                                        <p:cTn id="35" dur="2000" fill="hold"/>
                                        <p:tgtEl>
                                          <p:spTgt spid="63495"/>
                                        </p:tgtEl>
                                      </p:cBhvr>
                                      <p:by x="80000" y="80000"/>
                                    </p:animScale>
                                  </p:childTnLst>
                                </p:cTn>
                              </p:par>
                            </p:childTnLst>
                          </p:cTn>
                        </p:par>
                        <p:par>
                          <p:cTn id="36" fill="hold" nodeType="afterGroup">
                            <p:stCondLst>
                              <p:cond delay="10000"/>
                            </p:stCondLst>
                            <p:childTnLst>
                              <p:par>
                                <p:cTn id="37" presetID="1" presetClass="entr" presetSubtype="0" fill="hold" nodeType="afterEffect">
                                  <p:stCondLst>
                                    <p:cond delay="500"/>
                                  </p:stCondLst>
                                  <p:childTnLst>
                                    <p:set>
                                      <p:cBhvr>
                                        <p:cTn id="38" dur="1" fill="hold">
                                          <p:stCondLst>
                                            <p:cond delay="0"/>
                                          </p:stCondLst>
                                        </p:cTn>
                                        <p:tgtEl>
                                          <p:spTgt spid="63494"/>
                                        </p:tgtEl>
                                        <p:attrNameLst>
                                          <p:attrName>style.visibility</p:attrName>
                                        </p:attrNameLst>
                                      </p:cBhvr>
                                      <p:to>
                                        <p:strVal val="visible"/>
                                      </p:to>
                                    </p:set>
                                  </p:childTnLst>
                                </p:cTn>
                              </p:par>
                            </p:childTnLst>
                          </p:cTn>
                        </p:par>
                        <p:par>
                          <p:cTn id="39" fill="hold" nodeType="afterGroup">
                            <p:stCondLst>
                              <p:cond delay="10500"/>
                            </p:stCondLst>
                            <p:childTnLst>
                              <p:par>
                                <p:cTn id="40" presetID="0" presetClass="path" presetSubtype="0" accel="50000" decel="50000" fill="hold" nodeType="afterEffect">
                                  <p:stCondLst>
                                    <p:cond delay="0"/>
                                  </p:stCondLst>
                                  <p:childTnLst>
                                    <p:animMotion origin="layout" path="M 0.03924 0.08171 L -0.45729 0.14653 " pathEditMode="relative" rAng="0" ptsTypes="AA">
                                      <p:cBhvr>
                                        <p:cTn id="41" dur="2000" fill="hold"/>
                                        <p:tgtEl>
                                          <p:spTgt spid="63495"/>
                                        </p:tgtEl>
                                        <p:attrNameLst>
                                          <p:attrName>ppt_x</p:attrName>
                                          <p:attrName>ppt_y</p:attrName>
                                        </p:attrNameLst>
                                      </p:cBhvr>
                                      <p:rCtr x="-24826" y="3241"/>
                                    </p:animMotion>
                                  </p:childTnLst>
                                </p:cTn>
                              </p:par>
                              <p:par>
                                <p:cTn id="42" presetID="6" presetClass="emph" presetSubtype="0" fill="hold" nodeType="withEffect">
                                  <p:stCondLst>
                                    <p:cond delay="0"/>
                                  </p:stCondLst>
                                  <p:childTnLst>
                                    <p:animScale>
                                      <p:cBhvr>
                                        <p:cTn id="43" dur="2000" fill="hold"/>
                                        <p:tgtEl>
                                          <p:spTgt spid="63495"/>
                                        </p:tgtEl>
                                      </p:cBhvr>
                                      <p:by x="70000" y="70000"/>
                                    </p:animScale>
                                  </p:childTnLst>
                                </p:cTn>
                              </p:par>
                              <p:par>
                                <p:cTn id="44" presetID="8" presetClass="emph" presetSubtype="0" fill="hold" nodeType="withEffect">
                                  <p:stCondLst>
                                    <p:cond delay="0"/>
                                  </p:stCondLst>
                                  <p:childTnLst>
                                    <p:animRot by="1200000">
                                      <p:cBhvr>
                                        <p:cTn id="45" dur="2000" fill="hold"/>
                                        <p:tgtEl>
                                          <p:spTgt spid="63495"/>
                                        </p:tgtEl>
                                        <p:attrNameLst>
                                          <p:attrName>r</p:attrName>
                                        </p:attrNameLst>
                                      </p:cBhvr>
                                    </p:animRot>
                                  </p:childTnLst>
                                </p:cTn>
                              </p:par>
                            </p:childTnLst>
                          </p:cTn>
                        </p:par>
                        <p:par>
                          <p:cTn id="46" fill="hold" nodeType="afterGroup">
                            <p:stCondLst>
                              <p:cond delay="12500"/>
                            </p:stCondLst>
                            <p:childTnLst>
                              <p:par>
                                <p:cTn id="47" presetID="0" presetClass="path" presetSubtype="0" accel="50000" decel="50000" fill="hold" nodeType="afterEffect">
                                  <p:stCondLst>
                                    <p:cond delay="1000"/>
                                  </p:stCondLst>
                                  <p:childTnLst>
                                    <p:animMotion origin="layout" path="M -0.45729 0.14653 L -0.3559 0.14653 " pathEditMode="relative" ptsTypes="AA">
                                      <p:cBhvr>
                                        <p:cTn id="48" dur="2000" fill="hold"/>
                                        <p:tgtEl>
                                          <p:spTgt spid="634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endParaRPr lang="en-US" smtClean="0"/>
          </a:p>
        </p:txBody>
      </p:sp>
      <p:sp>
        <p:nvSpPr>
          <p:cNvPr id="294914" name="Rectangle 2"/>
          <p:cNvSpPr>
            <a:spLocks noChangeArrowheads="1"/>
          </p:cNvSpPr>
          <p:nvPr/>
        </p:nvSpPr>
        <p:spPr bwMode="auto">
          <a:xfrm>
            <a:off x="2593975" y="0"/>
            <a:ext cx="6550025" cy="8286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a:lnSpc>
                <a:spcPct val="90000"/>
              </a:lnSpc>
              <a:spcBef>
                <a:spcPct val="30000"/>
              </a:spcBef>
              <a:defRPr/>
            </a:pPr>
            <a:r>
              <a:rPr lang="en-US" sz="3200" b="1">
                <a:solidFill>
                  <a:srgbClr val="CC0000"/>
                </a:solidFill>
                <a:effectLst>
                  <a:outerShdw blurRad="38100" dist="38100" dir="2700000" algn="tl">
                    <a:srgbClr val="000000"/>
                  </a:outerShdw>
                </a:effectLst>
              </a:rPr>
              <a:t>Stay Informed, Get Connected!</a:t>
            </a:r>
          </a:p>
        </p:txBody>
      </p:sp>
      <p:pic>
        <p:nvPicPr>
          <p:cNvPr id="24580" name="Picture 11" descr="Dashboard_Ma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Rectangle 14"/>
          <p:cNvSpPr>
            <a:spLocks noChangeArrowheads="1"/>
          </p:cNvSpPr>
          <p:nvPr/>
        </p:nvSpPr>
        <p:spPr bwMode="auto">
          <a:xfrm>
            <a:off x="4818063" y="3614738"/>
            <a:ext cx="1436687" cy="274637"/>
          </a:xfrm>
          <a:prstGeom prst="rect">
            <a:avLst/>
          </a:prstGeom>
          <a:noFill/>
          <a:ln w="38100">
            <a:solidFill>
              <a:srgbClr val="C2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pic>
        <p:nvPicPr>
          <p:cNvPr id="65552" name="Picture 16" descr="calendar"/>
          <p:cNvPicPr>
            <a:picLocks noChangeAspect="1" noChangeArrowheads="1"/>
          </p:cNvPicPr>
          <p:nvPr/>
        </p:nvPicPr>
        <p:blipFill>
          <a:blip r:embed="rId3">
            <a:extLst>
              <a:ext uri="{28A0092B-C50C-407E-A947-70E740481C1C}">
                <a14:useLocalDpi xmlns:a14="http://schemas.microsoft.com/office/drawing/2010/main" val="0"/>
              </a:ext>
            </a:extLst>
          </a:blip>
          <a:srcRect l="9187" t="23250" r="10875" b="20000"/>
          <a:stretch>
            <a:fillRect/>
          </a:stretch>
        </p:blipFill>
        <p:spPr bwMode="auto">
          <a:xfrm>
            <a:off x="0" y="1525588"/>
            <a:ext cx="914400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18" descr="recorded_Webinars"/>
          <p:cNvPicPr>
            <a:picLocks noChangeAspect="1" noChangeArrowheads="1"/>
          </p:cNvPicPr>
          <p:nvPr/>
        </p:nvPicPr>
        <p:blipFill>
          <a:blip r:embed="rId4">
            <a:extLst>
              <a:ext uri="{28A0092B-C50C-407E-A947-70E740481C1C}">
                <a14:useLocalDpi xmlns:a14="http://schemas.microsoft.com/office/drawing/2010/main" val="0"/>
              </a:ext>
            </a:extLst>
          </a:blip>
          <a:srcRect l="9187" t="19000" r="10875" b="14999"/>
          <a:stretch>
            <a:fillRect/>
          </a:stretch>
        </p:blipFill>
        <p:spPr bwMode="auto">
          <a:xfrm>
            <a:off x="0" y="1525588"/>
            <a:ext cx="914400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9" descr="podcasts"/>
          <p:cNvPicPr>
            <a:picLocks noChangeAspect="1" noChangeArrowheads="1"/>
          </p:cNvPicPr>
          <p:nvPr/>
        </p:nvPicPr>
        <p:blipFill>
          <a:blip r:embed="rId5">
            <a:extLst>
              <a:ext uri="{28A0092B-C50C-407E-A947-70E740481C1C}">
                <a14:useLocalDpi xmlns:a14="http://schemas.microsoft.com/office/drawing/2010/main" val="0"/>
              </a:ext>
            </a:extLst>
          </a:blip>
          <a:srcRect l="9187" t="18124" r="10875" b="14751"/>
          <a:stretch>
            <a:fillRect/>
          </a:stretch>
        </p:blipFill>
        <p:spPr bwMode="auto">
          <a:xfrm>
            <a:off x="0" y="1622425"/>
            <a:ext cx="9147175"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62" name="Group 26"/>
          <p:cNvGrpSpPr>
            <a:grpSpLocks/>
          </p:cNvGrpSpPr>
          <p:nvPr/>
        </p:nvGrpSpPr>
        <p:grpSpPr bwMode="auto">
          <a:xfrm>
            <a:off x="0" y="1527175"/>
            <a:ext cx="9144000" cy="5330825"/>
            <a:chOff x="0" y="962"/>
            <a:chExt cx="5760" cy="3358"/>
          </a:xfrm>
        </p:grpSpPr>
        <p:sp>
          <p:nvSpPr>
            <p:cNvPr id="24589" name="Rectangle 25"/>
            <p:cNvSpPr>
              <a:spLocks noChangeArrowheads="1"/>
            </p:cNvSpPr>
            <p:nvPr/>
          </p:nvSpPr>
          <p:spPr bwMode="auto">
            <a:xfrm>
              <a:off x="0" y="997"/>
              <a:ext cx="5760" cy="33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pic>
          <p:nvPicPr>
            <p:cNvPr id="24590" name="Picture 24" descr="podcasts_listen"/>
            <p:cNvPicPr>
              <a:picLocks noChangeAspect="1" noChangeArrowheads="1"/>
            </p:cNvPicPr>
            <p:nvPr/>
          </p:nvPicPr>
          <p:blipFill>
            <a:blip r:embed="rId6">
              <a:extLst>
                <a:ext uri="{28A0092B-C50C-407E-A947-70E740481C1C}">
                  <a14:useLocalDpi xmlns:a14="http://schemas.microsoft.com/office/drawing/2010/main" val="0"/>
                </a:ext>
              </a:extLst>
            </a:blip>
            <a:srcRect l="9229" t="18056" r="11018" b="10808"/>
            <a:stretch>
              <a:fillRect/>
            </a:stretch>
          </p:blipFill>
          <p:spPr bwMode="auto">
            <a:xfrm>
              <a:off x="354" y="962"/>
              <a:ext cx="5039"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563" name="Picture 27" descr="newsletter"/>
          <p:cNvPicPr>
            <a:picLocks noChangeAspect="1" noChangeArrowheads="1"/>
          </p:cNvPicPr>
          <p:nvPr/>
        </p:nvPicPr>
        <p:blipFill>
          <a:blip r:embed="rId7">
            <a:extLst>
              <a:ext uri="{28A0092B-C50C-407E-A947-70E740481C1C}">
                <a14:useLocalDpi xmlns:a14="http://schemas.microsoft.com/office/drawing/2010/main" val="0"/>
              </a:ext>
            </a:extLst>
          </a:blip>
          <a:srcRect l="9375" t="18056" r="10872" b="12001"/>
          <a:stretch>
            <a:fillRect/>
          </a:stretch>
        </p:blipFill>
        <p:spPr bwMode="auto">
          <a:xfrm>
            <a:off x="0" y="1512888"/>
            <a:ext cx="91440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28" descr="resources"/>
          <p:cNvPicPr>
            <a:picLocks noChangeAspect="1" noChangeArrowheads="1"/>
          </p:cNvPicPr>
          <p:nvPr/>
        </p:nvPicPr>
        <p:blipFill>
          <a:blip r:embed="rId8">
            <a:extLst>
              <a:ext uri="{28A0092B-C50C-407E-A947-70E740481C1C}">
                <a14:useLocalDpi xmlns:a14="http://schemas.microsoft.com/office/drawing/2010/main" val="0"/>
              </a:ext>
            </a:extLst>
          </a:blip>
          <a:srcRect l="9187" t="17999" r="10875" b="11626"/>
          <a:stretch>
            <a:fillRect/>
          </a:stretch>
        </p:blipFill>
        <p:spPr bwMode="auto">
          <a:xfrm>
            <a:off x="0" y="1522413"/>
            <a:ext cx="91440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pointing_finger_01_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018685">
            <a:off x="5176838" y="1730375"/>
            <a:ext cx="1193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073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fade">
                                      <p:cBhvr>
                                        <p:cTn id="7" dur="1000"/>
                                        <p:tgtEl>
                                          <p:spTgt spid="63495"/>
                                        </p:tgtEl>
                                      </p:cBhvr>
                                    </p:animEffect>
                                  </p:childTnLst>
                                </p:cTn>
                              </p:par>
                            </p:childTnLst>
                          </p:cTn>
                        </p:par>
                        <p:par>
                          <p:cTn id="8" fill="hold" nodeType="afterGroup">
                            <p:stCondLst>
                              <p:cond delay="1000"/>
                            </p:stCondLst>
                            <p:childTnLst>
                              <p:par>
                                <p:cTn id="9" presetID="0" presetClass="path" presetSubtype="0" accel="50000" decel="50000" fill="hold" nodeType="afterEffect">
                                  <p:stCondLst>
                                    <p:cond delay="0"/>
                                  </p:stCondLst>
                                  <p:childTnLst>
                                    <p:animMotion origin="layout" path="M 0.00157 -1.15607E-6 L 0.00157 0.56046 " pathEditMode="relative" rAng="0" ptsTypes="AA">
                                      <p:cBhvr>
                                        <p:cTn id="10" dur="2000" fill="hold"/>
                                        <p:tgtEl>
                                          <p:spTgt spid="63495"/>
                                        </p:tgtEl>
                                        <p:attrNameLst>
                                          <p:attrName>ppt_x</p:attrName>
                                          <p:attrName>ppt_y</p:attrName>
                                        </p:attrNameLst>
                                      </p:cBhvr>
                                      <p:rCtr x="0" y="2802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3.61111E-6 0.56046 L 0.0224 0.02127 " pathEditMode="relative" rAng="0" ptsTypes="AA">
                                      <p:cBhvr>
                                        <p:cTn id="14" dur="2000" fill="hold"/>
                                        <p:tgtEl>
                                          <p:spTgt spid="63495"/>
                                        </p:tgtEl>
                                        <p:attrNameLst>
                                          <p:attrName>ppt_x</p:attrName>
                                          <p:attrName>ppt_y</p:attrName>
                                        </p:attrNameLst>
                                      </p:cBhvr>
                                      <p:rCtr x="1111" y="-26960"/>
                                    </p:animMotion>
                                  </p:childTnLst>
                                </p:cTn>
                              </p:par>
                              <p:par>
                                <p:cTn id="15" presetID="8" presetClass="emph" presetSubtype="0" fill="hold" nodeType="withEffect">
                                  <p:stCondLst>
                                    <p:cond delay="0"/>
                                  </p:stCondLst>
                                  <p:childTnLst>
                                    <p:animRot by="3780000">
                                      <p:cBhvr>
                                        <p:cTn id="16" dur="2000" fill="hold"/>
                                        <p:tgtEl>
                                          <p:spTgt spid="63495"/>
                                        </p:tgtEl>
                                        <p:attrNameLst>
                                          <p:attrName>r</p:attrName>
                                        </p:attrNameLst>
                                      </p:cBhvr>
                                    </p:animRot>
                                  </p:childTnLst>
                                </p:cTn>
                              </p:par>
                            </p:childTnLst>
                          </p:cTn>
                        </p:par>
                        <p:par>
                          <p:cTn id="17" fill="hold" nodeType="afterGroup">
                            <p:stCondLst>
                              <p:cond delay="2000"/>
                            </p:stCondLst>
                            <p:childTnLst>
                              <p:par>
                                <p:cTn id="18" presetID="0" presetClass="path" presetSubtype="0" accel="50000" decel="50000" fill="hold" nodeType="afterEffect">
                                  <p:stCondLst>
                                    <p:cond delay="0"/>
                                  </p:stCondLst>
                                  <p:childTnLst>
                                    <p:animMotion origin="layout" path="M 0.02344 0.01873 L -0.12448 0.02081 " pathEditMode="relative" rAng="0" ptsTypes="AA">
                                      <p:cBhvr>
                                        <p:cTn id="19" dur="2000" fill="hold"/>
                                        <p:tgtEl>
                                          <p:spTgt spid="63495"/>
                                        </p:tgtEl>
                                        <p:attrNameLst>
                                          <p:attrName>ppt_x</p:attrName>
                                          <p:attrName>ppt_y</p:attrName>
                                        </p:attrNameLst>
                                      </p:cBhvr>
                                      <p:rCtr x="-7396" y="92"/>
                                    </p:animMotion>
                                  </p:childTnLst>
                                </p:cTn>
                              </p:par>
                            </p:childTnLst>
                          </p:cTn>
                        </p:par>
                        <p:par>
                          <p:cTn id="20" fill="hold" nodeType="afterGroup">
                            <p:stCondLst>
                              <p:cond delay="4000"/>
                            </p:stCondLst>
                            <p:childTnLst>
                              <p:par>
                                <p:cTn id="21" presetID="0" presetClass="path" presetSubtype="0" accel="50000" decel="50000" fill="hold" nodeType="afterEffect">
                                  <p:stCondLst>
                                    <p:cond delay="0"/>
                                  </p:stCondLst>
                                  <p:childTnLst>
                                    <p:animMotion origin="layout" path="M -0.12448 0.02081 L -0.25329 0.01873 " pathEditMode="relative" rAng="0" ptsTypes="AA">
                                      <p:cBhvr>
                                        <p:cTn id="22" dur="2000" fill="hold"/>
                                        <p:tgtEl>
                                          <p:spTgt spid="63495"/>
                                        </p:tgtEl>
                                        <p:attrNameLst>
                                          <p:attrName>ppt_x</p:attrName>
                                          <p:attrName>ppt_y</p:attrName>
                                        </p:attrNameLst>
                                      </p:cBhvr>
                                      <p:rCtr x="-6441" y="-116"/>
                                    </p:animMotion>
                                  </p:childTnLst>
                                </p:cTn>
                              </p:par>
                            </p:childTnLst>
                          </p:cTn>
                        </p:par>
                        <p:par>
                          <p:cTn id="23" fill="hold" nodeType="afterGroup">
                            <p:stCondLst>
                              <p:cond delay="6000"/>
                            </p:stCondLst>
                            <p:childTnLst>
                              <p:par>
                                <p:cTn id="24" presetID="53" presetClass="entr" presetSubtype="0" fill="hold" grpId="0" nodeType="afterEffect">
                                  <p:stCondLst>
                                    <p:cond delay="0"/>
                                  </p:stCondLst>
                                  <p:childTnLst>
                                    <p:set>
                                      <p:cBhvr>
                                        <p:cTn id="25" dur="1" fill="hold">
                                          <p:stCondLst>
                                            <p:cond delay="0"/>
                                          </p:stCondLst>
                                        </p:cTn>
                                        <p:tgtEl>
                                          <p:spTgt spid="65550"/>
                                        </p:tgtEl>
                                        <p:attrNameLst>
                                          <p:attrName>style.visibility</p:attrName>
                                        </p:attrNameLst>
                                      </p:cBhvr>
                                      <p:to>
                                        <p:strVal val="visible"/>
                                      </p:to>
                                    </p:set>
                                    <p:anim calcmode="lin" valueType="num">
                                      <p:cBhvr>
                                        <p:cTn id="26" dur="500" fill="hold"/>
                                        <p:tgtEl>
                                          <p:spTgt spid="65550"/>
                                        </p:tgtEl>
                                        <p:attrNameLst>
                                          <p:attrName>ppt_w</p:attrName>
                                        </p:attrNameLst>
                                      </p:cBhvr>
                                      <p:tavLst>
                                        <p:tav tm="0">
                                          <p:val>
                                            <p:fltVal val="0"/>
                                          </p:val>
                                        </p:tav>
                                        <p:tav tm="100000">
                                          <p:val>
                                            <p:strVal val="#ppt_w"/>
                                          </p:val>
                                        </p:tav>
                                      </p:tavLst>
                                    </p:anim>
                                    <p:anim calcmode="lin" valueType="num">
                                      <p:cBhvr>
                                        <p:cTn id="27" dur="500" fill="hold"/>
                                        <p:tgtEl>
                                          <p:spTgt spid="65550"/>
                                        </p:tgtEl>
                                        <p:attrNameLst>
                                          <p:attrName>ppt_h</p:attrName>
                                        </p:attrNameLst>
                                      </p:cBhvr>
                                      <p:tavLst>
                                        <p:tav tm="0">
                                          <p:val>
                                            <p:fltVal val="0"/>
                                          </p:val>
                                        </p:tav>
                                        <p:tav tm="100000">
                                          <p:val>
                                            <p:strVal val="#ppt_h"/>
                                          </p:val>
                                        </p:tav>
                                      </p:tavLst>
                                    </p:anim>
                                    <p:animEffect transition="in" filter="fade">
                                      <p:cBhvr>
                                        <p:cTn id="28" dur="500"/>
                                        <p:tgtEl>
                                          <p:spTgt spid="655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25329 0.01873 L -0.42639 -0.19861 " pathEditMode="relative" rAng="0" ptsTypes="AA">
                                      <p:cBhvr>
                                        <p:cTn id="32" dur="2000" fill="hold"/>
                                        <p:tgtEl>
                                          <p:spTgt spid="63495"/>
                                        </p:tgtEl>
                                        <p:attrNameLst>
                                          <p:attrName>ppt_x</p:attrName>
                                          <p:attrName>ppt_y</p:attrName>
                                        </p:attrNameLst>
                                      </p:cBhvr>
                                      <p:rCtr x="-8663" y="-10867"/>
                                    </p:animMotion>
                                  </p:childTnLst>
                                </p:cTn>
                              </p:par>
                              <p:par>
                                <p:cTn id="33" presetID="53" presetClass="exit" presetSubtype="0" fill="hold" grpId="1" nodeType="withEffect">
                                  <p:stCondLst>
                                    <p:cond delay="0"/>
                                  </p:stCondLst>
                                  <p:childTnLst>
                                    <p:anim calcmode="lin" valueType="num">
                                      <p:cBhvr>
                                        <p:cTn id="34" dur="500"/>
                                        <p:tgtEl>
                                          <p:spTgt spid="65550"/>
                                        </p:tgtEl>
                                        <p:attrNameLst>
                                          <p:attrName>ppt_w</p:attrName>
                                        </p:attrNameLst>
                                      </p:cBhvr>
                                      <p:tavLst>
                                        <p:tav tm="0">
                                          <p:val>
                                            <p:strVal val="ppt_w"/>
                                          </p:val>
                                        </p:tav>
                                        <p:tav tm="100000">
                                          <p:val>
                                            <p:fltVal val="0"/>
                                          </p:val>
                                        </p:tav>
                                      </p:tavLst>
                                    </p:anim>
                                    <p:anim calcmode="lin" valueType="num">
                                      <p:cBhvr>
                                        <p:cTn id="35" dur="500"/>
                                        <p:tgtEl>
                                          <p:spTgt spid="65550"/>
                                        </p:tgtEl>
                                        <p:attrNameLst>
                                          <p:attrName>ppt_h</p:attrName>
                                        </p:attrNameLst>
                                      </p:cBhvr>
                                      <p:tavLst>
                                        <p:tav tm="0">
                                          <p:val>
                                            <p:strVal val="ppt_h"/>
                                          </p:val>
                                        </p:tav>
                                        <p:tav tm="100000">
                                          <p:val>
                                            <p:fltVal val="0"/>
                                          </p:val>
                                        </p:tav>
                                      </p:tavLst>
                                    </p:anim>
                                    <p:animEffect transition="out" filter="fade">
                                      <p:cBhvr>
                                        <p:cTn id="36" dur="500"/>
                                        <p:tgtEl>
                                          <p:spTgt spid="65550"/>
                                        </p:tgtEl>
                                      </p:cBhvr>
                                    </p:animEffect>
                                    <p:set>
                                      <p:cBhvr>
                                        <p:cTn id="37" dur="1" fill="hold">
                                          <p:stCondLst>
                                            <p:cond delay="499"/>
                                          </p:stCondLst>
                                        </p:cTn>
                                        <p:tgtEl>
                                          <p:spTgt spid="65550"/>
                                        </p:tgtEl>
                                        <p:attrNameLst>
                                          <p:attrName>style.visibility</p:attrName>
                                        </p:attrNameLst>
                                      </p:cBhvr>
                                      <p:to>
                                        <p:strVal val="hidden"/>
                                      </p:to>
                                    </p:set>
                                  </p:childTnLst>
                                </p:cTn>
                              </p:par>
                              <p:par>
                                <p:cTn id="38" presetID="8" presetClass="emph" presetSubtype="0" fill="hold" nodeType="withEffect">
                                  <p:stCondLst>
                                    <p:cond delay="0"/>
                                  </p:stCondLst>
                                  <p:childTnLst>
                                    <p:animRot by="-3780000">
                                      <p:cBhvr>
                                        <p:cTn id="39" dur="2000" fill="hold"/>
                                        <p:tgtEl>
                                          <p:spTgt spid="63495"/>
                                        </p:tgtEl>
                                        <p:attrNameLst>
                                          <p:attrName>r</p:attrName>
                                        </p:attrNameLst>
                                      </p:cBhvr>
                                    </p:animRot>
                                  </p:childTnLst>
                                </p:cTn>
                              </p:par>
                            </p:childTnLst>
                          </p:cTn>
                        </p:par>
                        <p:par>
                          <p:cTn id="40" fill="hold" nodeType="afterGroup">
                            <p:stCondLst>
                              <p:cond delay="2000"/>
                            </p:stCondLst>
                            <p:childTnLst>
                              <p:par>
                                <p:cTn id="41" presetID="1" presetClass="entr" presetSubtype="0" fill="hold" nodeType="afterEffect">
                                  <p:stCondLst>
                                    <p:cond delay="0"/>
                                  </p:stCondLst>
                                  <p:childTnLst>
                                    <p:set>
                                      <p:cBhvr>
                                        <p:cTn id="42" dur="1" fill="hold">
                                          <p:stCondLst>
                                            <p:cond delay="0"/>
                                          </p:stCondLst>
                                        </p:cTn>
                                        <p:tgtEl>
                                          <p:spTgt spid="65552"/>
                                        </p:tgtEl>
                                        <p:attrNameLst>
                                          <p:attrName>style.visibility</p:attrName>
                                        </p:attrNameLst>
                                      </p:cBhvr>
                                      <p:to>
                                        <p:strVal val="visible"/>
                                      </p:to>
                                    </p:set>
                                  </p:childTnLst>
                                </p:cTn>
                              </p:par>
                            </p:childTnLst>
                          </p:cTn>
                        </p:par>
                        <p:par>
                          <p:cTn id="43" fill="hold" nodeType="afterGroup">
                            <p:stCondLst>
                              <p:cond delay="2000"/>
                            </p:stCondLst>
                            <p:childTnLst>
                              <p:par>
                                <p:cTn id="44" presetID="0" presetClass="path" presetSubtype="0" accel="50000" decel="50000" fill="hold" nodeType="afterEffect">
                                  <p:stCondLst>
                                    <p:cond delay="0"/>
                                  </p:stCondLst>
                                  <p:childTnLst>
                                    <p:animMotion origin="layout" path="M -0.42639 -0.19861 L -0.35607 -0.14959 " pathEditMode="relative" rAng="0" ptsTypes="AA">
                                      <p:cBhvr>
                                        <p:cTn id="45" dur="2000" fill="hold"/>
                                        <p:tgtEl>
                                          <p:spTgt spid="63495"/>
                                        </p:tgtEl>
                                        <p:attrNameLst>
                                          <p:attrName>ppt_x</p:attrName>
                                          <p:attrName>ppt_y</p:attrName>
                                        </p:attrNameLst>
                                      </p:cBhvr>
                                      <p:rCtr x="3507" y="2451"/>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0.35607 -0.14959 L -0.421 0.18428 " pathEditMode="relative" rAng="0" ptsTypes="AA">
                                      <p:cBhvr>
                                        <p:cTn id="49" dur="2000" fill="hold"/>
                                        <p:tgtEl>
                                          <p:spTgt spid="63495"/>
                                        </p:tgtEl>
                                        <p:attrNameLst>
                                          <p:attrName>ppt_x</p:attrName>
                                          <p:attrName>ppt_y</p:attrName>
                                        </p:attrNameLst>
                                      </p:cBhvr>
                                      <p:rCtr x="-3247" y="16694"/>
                                    </p:animMotion>
                                  </p:childTnLst>
                                </p:cTn>
                              </p:par>
                            </p:childTnLst>
                          </p:cTn>
                        </p:par>
                        <p:par>
                          <p:cTn id="50" fill="hold" nodeType="afterGroup">
                            <p:stCondLst>
                              <p:cond delay="2000"/>
                            </p:stCondLst>
                            <p:childTnLst>
                              <p:par>
                                <p:cTn id="51" presetID="1" presetClass="entr" presetSubtype="0" fill="hold" nodeType="afterEffect">
                                  <p:stCondLst>
                                    <p:cond delay="0"/>
                                  </p:stCondLst>
                                  <p:childTnLst>
                                    <p:set>
                                      <p:cBhvr>
                                        <p:cTn id="52" dur="1" fill="hold">
                                          <p:stCondLst>
                                            <p:cond delay="0"/>
                                          </p:stCondLst>
                                        </p:cTn>
                                        <p:tgtEl>
                                          <p:spTgt spid="65554"/>
                                        </p:tgtEl>
                                        <p:attrNameLst>
                                          <p:attrName>style.visibility</p:attrName>
                                        </p:attrNameLst>
                                      </p:cBhvr>
                                      <p:to>
                                        <p:strVal val="visible"/>
                                      </p:to>
                                    </p:set>
                                  </p:childTnLst>
                                </p:cTn>
                              </p:par>
                            </p:childTnLst>
                          </p:cTn>
                        </p:par>
                        <p:par>
                          <p:cTn id="53" fill="hold" nodeType="afterGroup">
                            <p:stCondLst>
                              <p:cond delay="2000"/>
                            </p:stCondLst>
                            <p:childTnLst>
                              <p:par>
                                <p:cTn id="54" presetID="0" presetClass="path" presetSubtype="0" accel="50000" decel="50000" fill="hold" nodeType="afterEffect">
                                  <p:stCondLst>
                                    <p:cond delay="0"/>
                                  </p:stCondLst>
                                  <p:childTnLst>
                                    <p:animMotion origin="layout" path="M -0.421 0.18428 L 0.13733 0.05341 " pathEditMode="relative" rAng="0" ptsTypes="AA">
                                      <p:cBhvr>
                                        <p:cTn id="55" dur="2000" fill="hold"/>
                                        <p:tgtEl>
                                          <p:spTgt spid="63495"/>
                                        </p:tgtEl>
                                        <p:attrNameLst>
                                          <p:attrName>ppt_x</p:attrName>
                                          <p:attrName>ppt_y</p:attrName>
                                        </p:attrNameLst>
                                      </p:cBhvr>
                                      <p:rCtr x="27917" y="-6543"/>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0" presetClass="path" presetSubtype="0" accel="50000" decel="50000" fill="hold" nodeType="clickEffect">
                                  <p:stCondLst>
                                    <p:cond delay="0"/>
                                  </p:stCondLst>
                                  <p:childTnLst>
                                    <p:animMotion origin="layout" path="M 0.13733 0.05341 L -0.2151 -0.03329 " pathEditMode="relative" rAng="0" ptsTypes="AA">
                                      <p:cBhvr>
                                        <p:cTn id="59" dur="2000" fill="hold"/>
                                        <p:tgtEl>
                                          <p:spTgt spid="63495"/>
                                        </p:tgtEl>
                                        <p:attrNameLst>
                                          <p:attrName>ppt_x</p:attrName>
                                          <p:attrName>ppt_y</p:attrName>
                                        </p:attrNameLst>
                                      </p:cBhvr>
                                      <p:rCtr x="-17622" y="-4347"/>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nodeType="clickEffect">
                                  <p:stCondLst>
                                    <p:cond delay="0"/>
                                  </p:stCondLst>
                                  <p:childTnLst>
                                    <p:animMotion origin="layout" path="M -0.2151 -0.03329 L -0.4802 -0.20485 " pathEditMode="relative" rAng="0" ptsTypes="AA">
                                      <p:cBhvr>
                                        <p:cTn id="63" dur="2000" fill="hold"/>
                                        <p:tgtEl>
                                          <p:spTgt spid="63495"/>
                                        </p:tgtEl>
                                        <p:attrNameLst>
                                          <p:attrName>ppt_x</p:attrName>
                                          <p:attrName>ppt_y</p:attrName>
                                        </p:attrNameLst>
                                      </p:cBhvr>
                                      <p:rCtr x="-13264" y="-8578"/>
                                    </p:animMotion>
                                  </p:childTnLst>
                                </p:cTn>
                              </p:par>
                            </p:childTnLst>
                          </p:cTn>
                        </p:par>
                        <p:par>
                          <p:cTn id="64" fill="hold" nodeType="afterGroup">
                            <p:stCondLst>
                              <p:cond delay="2000"/>
                            </p:stCondLst>
                            <p:childTnLst>
                              <p:par>
                                <p:cTn id="65" presetID="1" presetClass="entr" presetSubtype="0" fill="hold" nodeType="afterEffect">
                                  <p:stCondLst>
                                    <p:cond delay="0"/>
                                  </p:stCondLst>
                                  <p:childTnLst>
                                    <p:set>
                                      <p:cBhvr>
                                        <p:cTn id="66" dur="1" fill="hold">
                                          <p:stCondLst>
                                            <p:cond delay="0"/>
                                          </p:stCondLst>
                                        </p:cTn>
                                        <p:tgtEl>
                                          <p:spTgt spid="65555"/>
                                        </p:tgtEl>
                                        <p:attrNameLst>
                                          <p:attrName>style.visibility</p:attrName>
                                        </p:attrNameLst>
                                      </p:cBhvr>
                                      <p:to>
                                        <p:strVal val="visible"/>
                                      </p:to>
                                    </p:set>
                                  </p:childTnLst>
                                </p:cTn>
                              </p:par>
                            </p:childTnLst>
                          </p:cTn>
                        </p:par>
                        <p:par>
                          <p:cTn id="67" fill="hold" nodeType="afterGroup">
                            <p:stCondLst>
                              <p:cond delay="2000"/>
                            </p:stCondLst>
                            <p:childTnLst>
                              <p:par>
                                <p:cTn id="68" presetID="0" presetClass="path" presetSubtype="0" accel="50000" decel="50000" fill="hold" nodeType="afterEffect">
                                  <p:stCondLst>
                                    <p:cond delay="0"/>
                                  </p:stCondLst>
                                  <p:childTnLst>
                                    <p:animMotion origin="layout" path="M -0.4802 -0.20485 L -0.55625 0.08902 " pathEditMode="relative" rAng="0" ptsTypes="AA">
                                      <p:cBhvr>
                                        <p:cTn id="69" dur="2000" fill="hold"/>
                                        <p:tgtEl>
                                          <p:spTgt spid="63495"/>
                                        </p:tgtEl>
                                        <p:attrNameLst>
                                          <p:attrName>ppt_x</p:attrName>
                                          <p:attrName>ppt_y</p:attrName>
                                        </p:attrNameLst>
                                      </p:cBhvr>
                                      <p:rCtr x="-3802" y="14682"/>
                                    </p:animMotion>
                                  </p:childTnLst>
                                </p:cTn>
                              </p:par>
                            </p:childTnLst>
                          </p:cTn>
                        </p:par>
                        <p:par>
                          <p:cTn id="70" fill="hold" nodeType="afterGroup">
                            <p:stCondLst>
                              <p:cond delay="4000"/>
                            </p:stCondLst>
                            <p:childTnLst>
                              <p:par>
                                <p:cTn id="71" presetID="1" presetClass="entr" presetSubtype="0" fill="hold" nodeType="afterEffect">
                                  <p:stCondLst>
                                    <p:cond delay="0"/>
                                  </p:stCondLst>
                                  <p:childTnLst>
                                    <p:set>
                                      <p:cBhvr>
                                        <p:cTn id="72" dur="1" fill="hold">
                                          <p:stCondLst>
                                            <p:cond delay="0"/>
                                          </p:stCondLst>
                                        </p:cTn>
                                        <p:tgtEl>
                                          <p:spTgt spid="65562"/>
                                        </p:tgtEl>
                                        <p:attrNameLst>
                                          <p:attrName>style.visibility</p:attrName>
                                        </p:attrNameLst>
                                      </p:cBhvr>
                                      <p:to>
                                        <p:strVal val="visible"/>
                                      </p:to>
                                    </p:set>
                                  </p:childTnLst>
                                </p:cTn>
                              </p:par>
                            </p:childTnLst>
                          </p:cTn>
                        </p:par>
                        <p:par>
                          <p:cTn id="73" fill="hold" nodeType="afterGroup">
                            <p:stCondLst>
                              <p:cond delay="4000"/>
                            </p:stCondLst>
                            <p:childTnLst>
                              <p:par>
                                <p:cTn id="74" presetID="0" presetClass="path" presetSubtype="0" accel="50000" decel="50000" fill="hold" nodeType="afterEffect">
                                  <p:stCondLst>
                                    <p:cond delay="0"/>
                                  </p:stCondLst>
                                  <p:childTnLst>
                                    <p:animMotion origin="layout" path="M -0.55625 0.08902 L -0.5927 -0.03144 " pathEditMode="relative" rAng="0" ptsTypes="AA">
                                      <p:cBhvr>
                                        <p:cTn id="75" dur="2000" fill="hold"/>
                                        <p:tgtEl>
                                          <p:spTgt spid="63495"/>
                                        </p:tgtEl>
                                        <p:attrNameLst>
                                          <p:attrName>ppt_x</p:attrName>
                                          <p:attrName>ppt_y</p:attrName>
                                        </p:attrNameLst>
                                      </p:cBhvr>
                                      <p:rCtr x="-1823" y="-6035"/>
                                    </p:animMotion>
                                  </p:childTnLst>
                                </p:cTn>
                              </p:par>
                            </p:childTnLst>
                          </p:cTn>
                        </p:par>
                        <p:par>
                          <p:cTn id="76" fill="hold" nodeType="afterGroup">
                            <p:stCondLst>
                              <p:cond delay="6000"/>
                            </p:stCondLst>
                            <p:childTnLst>
                              <p:par>
                                <p:cTn id="77" presetID="0" presetClass="path" presetSubtype="0" accel="50000" decel="50000" fill="hold" nodeType="afterEffect">
                                  <p:stCondLst>
                                    <p:cond delay="0"/>
                                  </p:stCondLst>
                                  <p:childTnLst>
                                    <p:animMotion origin="layout" path="M -0.59271 -0.03144 L 0.0724 -0.07376 " pathEditMode="relative" ptsTypes="AA">
                                      <p:cBhvr>
                                        <p:cTn id="78" dur="2000" fill="hold"/>
                                        <p:tgtEl>
                                          <p:spTgt spid="63495"/>
                                        </p:tgtEl>
                                        <p:attrNameLst>
                                          <p:attrName>ppt_x</p:attrName>
                                          <p:attrName>ppt_y</p:attrName>
                                        </p:attrNameLst>
                                      </p:cBhvr>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nodeType="clickEffect">
                                  <p:stCondLst>
                                    <p:cond delay="0"/>
                                  </p:stCondLst>
                                  <p:childTnLst>
                                    <p:animMotion origin="layout" path="M 0.0724 -0.07376 L -0.56076 -0.20277 " pathEditMode="relative" rAng="0" ptsTypes="AA">
                                      <p:cBhvr>
                                        <p:cTn id="82" dur="2000" fill="hold"/>
                                        <p:tgtEl>
                                          <p:spTgt spid="63495"/>
                                        </p:tgtEl>
                                        <p:attrNameLst>
                                          <p:attrName>ppt_x</p:attrName>
                                          <p:attrName>ppt_y</p:attrName>
                                        </p:attrNameLst>
                                      </p:cBhvr>
                                      <p:rCtr x="-31667" y="-6451"/>
                                    </p:animMotion>
                                  </p:childTnLst>
                                </p:cTn>
                              </p:par>
                            </p:childTnLst>
                          </p:cTn>
                        </p:par>
                        <p:par>
                          <p:cTn id="83" fill="hold" nodeType="afterGroup">
                            <p:stCondLst>
                              <p:cond delay="2000"/>
                            </p:stCondLst>
                            <p:childTnLst>
                              <p:par>
                                <p:cTn id="84" presetID="1" presetClass="entr" presetSubtype="0" fill="hold" nodeType="afterEffect">
                                  <p:stCondLst>
                                    <p:cond delay="0"/>
                                  </p:stCondLst>
                                  <p:childTnLst>
                                    <p:set>
                                      <p:cBhvr>
                                        <p:cTn id="85" dur="1" fill="hold">
                                          <p:stCondLst>
                                            <p:cond delay="0"/>
                                          </p:stCondLst>
                                        </p:cTn>
                                        <p:tgtEl>
                                          <p:spTgt spid="65563"/>
                                        </p:tgtEl>
                                        <p:attrNameLst>
                                          <p:attrName>style.visibility</p:attrName>
                                        </p:attrNameLst>
                                      </p:cBhvr>
                                      <p:to>
                                        <p:strVal val="visible"/>
                                      </p:to>
                                    </p:set>
                                  </p:childTnLst>
                                </p:cTn>
                              </p:par>
                            </p:childTnLst>
                          </p:cTn>
                        </p:par>
                        <p:par>
                          <p:cTn id="86" fill="hold" nodeType="afterGroup">
                            <p:stCondLst>
                              <p:cond delay="2000"/>
                            </p:stCondLst>
                            <p:childTnLst>
                              <p:par>
                                <p:cTn id="87" presetID="0" presetClass="path" presetSubtype="0" accel="50000" decel="50000" fill="hold" nodeType="afterEffect">
                                  <p:stCondLst>
                                    <p:cond delay="0"/>
                                  </p:stCondLst>
                                  <p:childTnLst>
                                    <p:animMotion origin="layout" path="M -0.56076 -0.20277 L -0.5052 0.08278 " pathEditMode="relative" rAng="0" ptsTypes="AA">
                                      <p:cBhvr>
                                        <p:cTn id="88" dur="2000" fill="hold"/>
                                        <p:tgtEl>
                                          <p:spTgt spid="63495"/>
                                        </p:tgtEl>
                                        <p:attrNameLst>
                                          <p:attrName>ppt_x</p:attrName>
                                          <p:attrName>ppt_y</p:attrName>
                                        </p:attrNameLst>
                                      </p:cBhvr>
                                      <p:rCtr x="2778" y="14266"/>
                                    </p:animMotion>
                                  </p:childTnLst>
                                </p:cTn>
                              </p:par>
                            </p:childTnLst>
                          </p:cTn>
                        </p:par>
                      </p:childTnLst>
                    </p:cTn>
                  </p:par>
                  <p:par>
                    <p:cTn id="89" fill="hold" nodeType="clickPar">
                      <p:stCondLst>
                        <p:cond delay="indefinite"/>
                      </p:stCondLst>
                      <p:childTnLst>
                        <p:par>
                          <p:cTn id="90" fill="hold" nodeType="withGroup">
                            <p:stCondLst>
                              <p:cond delay="0"/>
                            </p:stCondLst>
                            <p:childTnLst>
                              <p:par>
                                <p:cTn id="91" presetID="0" presetClass="path" presetSubtype="0" accel="50000" decel="50000" fill="hold" nodeType="clickEffect">
                                  <p:stCondLst>
                                    <p:cond delay="0"/>
                                  </p:stCondLst>
                                  <p:childTnLst>
                                    <p:animMotion origin="layout" path="M -0.5052 0.08278 L -0.56718 -0.25734 " pathEditMode="relative" rAng="0" ptsTypes="AA">
                                      <p:cBhvr>
                                        <p:cTn id="92" dur="2000" fill="hold"/>
                                        <p:tgtEl>
                                          <p:spTgt spid="63495"/>
                                        </p:tgtEl>
                                        <p:attrNameLst>
                                          <p:attrName>ppt_x</p:attrName>
                                          <p:attrName>ppt_y</p:attrName>
                                        </p:attrNameLst>
                                      </p:cBhvr>
                                      <p:rCtr x="-3108" y="-17017"/>
                                    </p:animMotion>
                                  </p:childTnLst>
                                </p:cTn>
                              </p:par>
                              <p:par>
                                <p:cTn id="93" presetID="8" presetClass="emph" presetSubtype="0" fill="hold" nodeType="withEffect">
                                  <p:stCondLst>
                                    <p:cond delay="0"/>
                                  </p:stCondLst>
                                  <p:childTnLst>
                                    <p:animRot by="3780000">
                                      <p:cBhvr>
                                        <p:cTn id="94" dur="2000" fill="hold"/>
                                        <p:tgtEl>
                                          <p:spTgt spid="63495"/>
                                        </p:tgtEl>
                                        <p:attrNameLst>
                                          <p:attrName>r</p:attrName>
                                        </p:attrNameLst>
                                      </p:cBhvr>
                                    </p:animRot>
                                  </p:childTnLst>
                                </p:cTn>
                              </p:par>
                            </p:childTnLst>
                          </p:cTn>
                        </p:par>
                        <p:par>
                          <p:cTn id="95" fill="hold" nodeType="afterGroup">
                            <p:stCondLst>
                              <p:cond delay="2000"/>
                            </p:stCondLst>
                            <p:childTnLst>
                              <p:par>
                                <p:cTn id="96" presetID="1" presetClass="entr" presetSubtype="0" fill="hold" nodeType="afterEffect">
                                  <p:stCondLst>
                                    <p:cond delay="0"/>
                                  </p:stCondLst>
                                  <p:childTnLst>
                                    <p:set>
                                      <p:cBhvr>
                                        <p:cTn id="97" dur="1" fill="hold">
                                          <p:stCondLst>
                                            <p:cond delay="0"/>
                                          </p:stCondLst>
                                        </p:cTn>
                                        <p:tgtEl>
                                          <p:spTgt spid="65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0" grpId="0" animBg="1"/>
      <p:bldP spid="6555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8">
            <a:hlinkClick r:id="rId3"/>
          </p:cNvPr>
          <p:cNvSpPr>
            <a:spLocks noChangeArrowheads="1" noChangeShapeType="1" noTextEdit="1"/>
          </p:cNvSpPr>
          <p:nvPr/>
        </p:nvSpPr>
        <p:spPr bwMode="auto">
          <a:xfrm>
            <a:off x="1871663" y="3629025"/>
            <a:ext cx="5391150" cy="191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smtClean="0">
                <a:gradFill rotWithShape="1">
                  <a:gsLst>
                    <a:gs pos="0">
                      <a:srgbClr val="FFCC99"/>
                    </a:gs>
                    <a:gs pos="50000">
                      <a:srgbClr val="C20000"/>
                    </a:gs>
                    <a:gs pos="100000">
                      <a:srgbClr val="FFCC99"/>
                    </a:gs>
                  </a:gsLst>
                  <a:lin ang="5400000" scaled="1"/>
                </a:gradFill>
                <a:effectLst>
                  <a:outerShdw dist="35921" dir="2700000" algn="ctr" rotWithShape="0">
                    <a:srgbClr val="C0C0C0">
                      <a:alpha val="79999"/>
                    </a:srgbClr>
                  </a:outerShdw>
                </a:effectLst>
                <a:latin typeface="Impact"/>
              </a:rPr>
              <a:t>THANKS!</a:t>
            </a:r>
          </a:p>
        </p:txBody>
      </p:sp>
      <p:sp>
        <p:nvSpPr>
          <p:cNvPr id="25603" name="Text Box 6"/>
          <p:cNvSpPr txBox="1">
            <a:spLocks noChangeArrowheads="1"/>
          </p:cNvSpPr>
          <p:nvPr/>
        </p:nvSpPr>
        <p:spPr bwMode="auto">
          <a:xfrm>
            <a:off x="0" y="56308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smtClean="0">
                <a:solidFill>
                  <a:srgbClr val="000000"/>
                </a:solidFill>
                <a:latin typeface="Tahoma" pitchFamily="34" charset="0"/>
                <a:hlinkClick r:id="rId3"/>
              </a:rPr>
              <a:t>www.workforce3one.org</a:t>
            </a:r>
            <a:r>
              <a:rPr lang="en-US" sz="3600" b="1" smtClean="0">
                <a:solidFill>
                  <a:srgbClr val="000000"/>
                </a:solidFill>
                <a:latin typeface="Tahoma" pitchFamily="34" charset="0"/>
              </a:rPr>
              <a:t> </a:t>
            </a:r>
          </a:p>
        </p:txBody>
      </p:sp>
      <p:sp>
        <p:nvSpPr>
          <p:cNvPr id="20485" name="Rectangle 6"/>
          <p:cNvSpPr>
            <a:spLocks noChangeArrowheads="1"/>
          </p:cNvSpPr>
          <p:nvPr/>
        </p:nvSpPr>
        <p:spPr bwMode="auto">
          <a:xfrm>
            <a:off x="180975" y="1331913"/>
            <a:ext cx="85725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25000"/>
              </a:spcAft>
            </a:pPr>
            <a:r>
              <a:rPr lang="en-US" sz="2800" b="1" smtClean="0">
                <a:solidFill>
                  <a:srgbClr val="CC0000"/>
                </a:solidFill>
                <a:latin typeface="Tahoma" pitchFamily="34" charset="0"/>
              </a:rPr>
              <a:t>For more information about the Workforce Investment System:</a:t>
            </a:r>
          </a:p>
          <a:p>
            <a:pPr marL="463550" lvl="1" indent="-231775">
              <a:spcAft>
                <a:spcPct val="30000"/>
              </a:spcAft>
              <a:buClr>
                <a:srgbClr val="CC0000"/>
              </a:buClr>
              <a:buFont typeface="Wingdings" pitchFamily="2" charset="2"/>
              <a:buChar char="§"/>
            </a:pPr>
            <a:r>
              <a:rPr lang="en-US" sz="2800" smtClean="0">
                <a:solidFill>
                  <a:srgbClr val="000000"/>
                </a:solidFill>
                <a:latin typeface="Tahoma" pitchFamily="34" charset="0"/>
              </a:rPr>
              <a:t>Visit </a:t>
            </a:r>
            <a:r>
              <a:rPr lang="en-US" sz="2800" smtClean="0">
                <a:solidFill>
                  <a:srgbClr val="000000"/>
                </a:solidFill>
                <a:latin typeface="Tahoma" pitchFamily="34" charset="0"/>
                <a:hlinkClick r:id="rId4"/>
              </a:rPr>
              <a:t>www.careeronestop.org</a:t>
            </a:r>
            <a:endParaRPr lang="en-US" sz="2800" smtClean="0">
              <a:solidFill>
                <a:srgbClr val="000000"/>
              </a:solidFill>
              <a:latin typeface="Tahoma" pitchFamily="34" charset="0"/>
            </a:endParaRPr>
          </a:p>
          <a:p>
            <a:pPr marL="463550" lvl="1" indent="-231775">
              <a:buClr>
                <a:srgbClr val="CC0000"/>
              </a:buClr>
              <a:buFont typeface="Wingdings" pitchFamily="2" charset="2"/>
              <a:buChar char="§"/>
            </a:pPr>
            <a:r>
              <a:rPr lang="en-US" sz="2800" smtClean="0">
                <a:solidFill>
                  <a:srgbClr val="000000"/>
                </a:solidFill>
                <a:latin typeface="Tahoma" pitchFamily="34" charset="0"/>
              </a:rPr>
              <a:t>Call 1-877-US2-JOBS</a:t>
            </a:r>
          </a:p>
        </p:txBody>
      </p:sp>
    </p:spTree>
    <p:extLst>
      <p:ext uri="{BB962C8B-B14F-4D97-AF65-F5344CB8AC3E}">
        <p14:creationId xmlns:p14="http://schemas.microsoft.com/office/powerpoint/2010/main" val="3684569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fade">
                                      <p:cBhvr>
                                        <p:cTn id="10" dur="1000"/>
                                        <p:tgtEl>
                                          <p:spTgt spid="2048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fade">
                                      <p:cBhvr>
                                        <p:cTn id="13" dur="1000"/>
                                        <p:tgtEl>
                                          <p:spTgt spid="2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p:cNvPicPr>
            <a:picLocks noChangeAspect="1"/>
          </p:cNvPicPr>
          <p:nvPr/>
        </p:nvPicPr>
        <p:blipFill>
          <a:blip r:embed="rId3">
            <a:extLst>
              <a:ext uri="{28A0092B-C50C-407E-A947-70E740481C1C}">
                <a14:useLocalDpi xmlns:a14="http://schemas.microsoft.com/office/drawing/2010/main" val="0"/>
              </a:ext>
            </a:extLst>
          </a:blip>
          <a:srcRect l="2" t="29286" r="86876" b="20221"/>
          <a:stretch>
            <a:fillRect/>
          </a:stretch>
        </p:blipFill>
        <p:spPr bwMode="auto">
          <a:xfrm>
            <a:off x="242888" y="1317625"/>
            <a:ext cx="31242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t="29286" r="86876" b="20221"/>
          <a:stretch>
            <a:fillRect/>
          </a:stretch>
        </p:blipFill>
        <p:spPr bwMode="auto">
          <a:xfrm>
            <a:off x="242888" y="1317625"/>
            <a:ext cx="31242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auto">
          <a:xfrm>
            <a:off x="3552825" y="1379538"/>
            <a:ext cx="5373688"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600"/>
              </a:spcBef>
              <a:spcAft>
                <a:spcPts val="1200"/>
              </a:spcAft>
              <a:buClr>
                <a:srgbClr val="CC0000"/>
              </a:buClr>
              <a:buFont typeface="Wingdings" pitchFamily="2" charset="2"/>
              <a:buChar char="§"/>
            </a:pPr>
            <a:r>
              <a:rPr lang="en-US" sz="2400">
                <a:latin typeface="Tahoma" pitchFamily="34" charset="0"/>
              </a:rPr>
              <a:t>To submit a question, type the question in the </a:t>
            </a:r>
            <a:r>
              <a:rPr lang="en-US" sz="2400" b="1">
                <a:solidFill>
                  <a:srgbClr val="CC0000"/>
                </a:solidFill>
                <a:latin typeface="Tahoma" pitchFamily="34" charset="0"/>
              </a:rPr>
              <a:t>text field</a:t>
            </a:r>
            <a:r>
              <a:rPr lang="en-US" sz="2400">
                <a:latin typeface="Tahoma" pitchFamily="34" charset="0"/>
              </a:rPr>
              <a:t> and press your </a:t>
            </a:r>
            <a:r>
              <a:rPr lang="en-US" sz="2400" b="1">
                <a:solidFill>
                  <a:srgbClr val="C00000"/>
                </a:solidFill>
                <a:latin typeface="Tahoma" pitchFamily="34" charset="0"/>
              </a:rPr>
              <a:t>Enter/Return</a:t>
            </a:r>
            <a:r>
              <a:rPr lang="en-US" sz="2400">
                <a:latin typeface="Tahoma" pitchFamily="34" charset="0"/>
              </a:rPr>
              <a:t> key.</a:t>
            </a:r>
          </a:p>
          <a:p>
            <a:pPr marL="800100" lvl="1" indent="-342900">
              <a:spcBef>
                <a:spcPts val="600"/>
              </a:spcBef>
              <a:spcAft>
                <a:spcPts val="3000"/>
              </a:spcAft>
              <a:buClr>
                <a:srgbClr val="CC0000"/>
              </a:buClr>
              <a:buFont typeface="Tahoma" pitchFamily="34" charset="0"/>
              <a:buChar char="‒"/>
            </a:pPr>
            <a:r>
              <a:rPr lang="en-US" sz="2300">
                <a:latin typeface="Tahoma" pitchFamily="34" charset="0"/>
              </a:rPr>
              <a:t>Please enter the name to whom the question is directed.</a:t>
            </a:r>
          </a:p>
          <a:p>
            <a:pPr marL="342900" indent="-342900">
              <a:spcBef>
                <a:spcPts val="600"/>
              </a:spcBef>
              <a:spcAft>
                <a:spcPts val="3000"/>
              </a:spcAft>
              <a:buClr>
                <a:srgbClr val="CC0000"/>
              </a:buClr>
              <a:buFont typeface="Wingdings" pitchFamily="2" charset="2"/>
              <a:buChar char="§"/>
            </a:pPr>
            <a:r>
              <a:rPr lang="en-US" sz="2400">
                <a:latin typeface="Tahoma" pitchFamily="34" charset="0"/>
              </a:rPr>
              <a:t>Your name and your question will appear on your screen, indicating successful submission.  </a:t>
            </a:r>
          </a:p>
          <a:p>
            <a:pPr marL="342900" indent="-342900">
              <a:spcBef>
                <a:spcPts val="600"/>
              </a:spcBef>
              <a:spcAft>
                <a:spcPts val="600"/>
              </a:spcAft>
              <a:buClr>
                <a:srgbClr val="CC0000"/>
              </a:buClr>
              <a:buFont typeface="Wingdings" pitchFamily="2" charset="2"/>
              <a:buChar char="§"/>
            </a:pPr>
            <a:r>
              <a:rPr lang="en-US" sz="2400">
                <a:latin typeface="Tahoma" pitchFamily="34" charset="0"/>
              </a:rPr>
              <a:t>Questions are directly transmitted to presenters—no other participants will  see your questions.</a:t>
            </a:r>
          </a:p>
        </p:txBody>
      </p:sp>
      <p:sp>
        <p:nvSpPr>
          <p:cNvPr id="18" name="Rectangle 3"/>
          <p:cNvSpPr txBox="1">
            <a:spLocks noChangeArrowheads="1"/>
          </p:cNvSpPr>
          <p:nvPr/>
        </p:nvSpPr>
        <p:spPr bwMode="auto">
          <a:xfrm>
            <a:off x="2478127" y="0"/>
            <a:ext cx="6665874" cy="890649"/>
          </a:xfrm>
          <a:prstGeom prst="rect">
            <a:avLst/>
          </a:prstGeom>
          <a:noFill/>
          <a:ln>
            <a:noFill/>
          </a:ln>
        </p:spPr>
        <p:txBody>
          <a:bodyPr anchor="ctr"/>
          <a:lst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a:lstStyle>
          <a:p>
            <a:pPr eaLnBrk="1" hangingPunct="1">
              <a:defRPr/>
            </a:pPr>
            <a:r>
              <a:rPr sz="2800" dirty="0" smtClean="0"/>
              <a:t>Submitting Questions: Closed Chat</a:t>
            </a:r>
          </a:p>
        </p:txBody>
      </p:sp>
      <p:sp>
        <p:nvSpPr>
          <p:cNvPr id="19" name="AutoShape 5"/>
          <p:cNvSpPr>
            <a:spLocks noChangeArrowheads="1"/>
          </p:cNvSpPr>
          <p:nvPr/>
        </p:nvSpPr>
        <p:spPr bwMode="auto">
          <a:xfrm>
            <a:off x="887761" y="3720986"/>
            <a:ext cx="1590365" cy="408623"/>
          </a:xfrm>
          <a:prstGeom prst="wedgeRoundRectCallout">
            <a:avLst>
              <a:gd name="adj1" fmla="val -81843"/>
              <a:gd name="adj2" fmla="val 550395"/>
              <a:gd name="adj3" fmla="val 16667"/>
            </a:avLst>
          </a:prstGeom>
          <a:solidFill>
            <a:srgbClr val="C20000"/>
          </a:solidFill>
          <a:ln w="9525">
            <a:solidFill>
              <a:schemeClr val="tx1"/>
            </a:solidFill>
            <a:miter lim="800000"/>
            <a:headEnd/>
            <a:tailEnd/>
          </a:ln>
          <a:effectLst>
            <a:glow rad="101600">
              <a:srgbClr val="C00000">
                <a:alpha val="60000"/>
              </a:srgbClr>
            </a:glow>
          </a:effectLst>
        </p:spPr>
        <p:txBody>
          <a:bodyPr anchor="ctr" anchorCtr="1">
            <a:spAutoFit/>
          </a:bodyPr>
          <a:lstStyle/>
          <a:p>
            <a:pPr algn="ctr">
              <a:defRPr/>
            </a:pPr>
            <a:r>
              <a:rPr lang="en-US" b="1" dirty="0">
                <a:solidFill>
                  <a:schemeClr val="bg1"/>
                </a:solidFill>
                <a:effectLst>
                  <a:outerShdw blurRad="38100" dist="38100" dir="2700000" algn="tl">
                    <a:srgbClr val="000000"/>
                  </a:outerShdw>
                </a:effectLst>
              </a:rPr>
              <a:t>Text Field</a:t>
            </a:r>
          </a:p>
        </p:txBody>
      </p:sp>
      <p:sp>
        <p:nvSpPr>
          <p:cNvPr id="20" name="Text Box 12"/>
          <p:cNvSpPr txBox="1">
            <a:spLocks noChangeArrowheads="1"/>
          </p:cNvSpPr>
          <p:nvPr/>
        </p:nvSpPr>
        <p:spPr bwMode="auto">
          <a:xfrm>
            <a:off x="295275" y="6205538"/>
            <a:ext cx="2082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a:t>Gary, where can I find today’s PPT?</a:t>
            </a:r>
          </a:p>
        </p:txBody>
      </p:sp>
    </p:spTree>
    <p:extLst>
      <p:ext uri="{BB962C8B-B14F-4D97-AF65-F5344CB8AC3E}">
        <p14:creationId xmlns:p14="http://schemas.microsoft.com/office/powerpoint/2010/main" val="3817967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nodeType="afterGroup">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tx1"/>
                                            </p:clrVal>
                                          </p:val>
                                        </p:tav>
                                        <p:tav tm="50000">
                                          <p:val>
                                            <p:clrVal>
                                              <a:schemeClr val="tx1"/>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500"/>
                                        <p:tgtEl>
                                          <p:spTgt spid="16">
                                            <p:txEl>
                                              <p:pRg st="2" end="2"/>
                                            </p:txEl>
                                          </p:spTgt>
                                        </p:tgtEl>
                                      </p:cBhvr>
                                    </p:animEffec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xit" presetSubtype="0" fill="hold" grpId="1" nodeType="withEffect">
                                  <p:stCondLst>
                                    <p:cond delay="0"/>
                                  </p:stCondLst>
                                  <p:iterate type="lt">
                                    <p:tmAbs val="0"/>
                                  </p:iterate>
                                  <p:childTnLst>
                                    <p:set>
                                      <p:cBhvr>
                                        <p:cTn id="31" dur="1" fill="hold">
                                          <p:stCondLst>
                                            <p:cond delay="0"/>
                                          </p:stCondLst>
                                        </p:cTn>
                                        <p:tgtEl>
                                          <p:spTgt spid="2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t="3661" r="1303" b="5067"/>
          <a:stretch>
            <a:fillRect/>
          </a:stretch>
        </p:blipFill>
        <p:spPr bwMode="auto">
          <a:xfrm>
            <a:off x="0" y="2560638"/>
            <a:ext cx="91440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6" name="Rectangle 2"/>
          <p:cNvSpPr>
            <a:spLocks noGrp="1" noChangeArrowheads="1"/>
          </p:cNvSpPr>
          <p:nvPr>
            <p:ph type="title" idx="4294967295"/>
          </p:nvPr>
        </p:nvSpPr>
        <p:spPr>
          <a:xfrm>
            <a:off x="2593975" y="0"/>
            <a:ext cx="6550025" cy="878774"/>
          </a:xfrm>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a:t>Practice</a:t>
            </a:r>
          </a:p>
        </p:txBody>
      </p:sp>
      <p:sp>
        <p:nvSpPr>
          <p:cNvPr id="7171" name="Rectangle 3"/>
          <p:cNvSpPr>
            <a:spLocks noChangeArrowheads="1"/>
          </p:cNvSpPr>
          <p:nvPr/>
        </p:nvSpPr>
        <p:spPr bwMode="auto">
          <a:xfrm>
            <a:off x="44450" y="899598"/>
            <a:ext cx="90551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3200" dirty="0">
                <a:latin typeface="Tahoma" pitchFamily="34" charset="0"/>
                <a:sym typeface="Wingdings" pitchFamily="2" charset="2"/>
              </a:rPr>
              <a:t>In the </a:t>
            </a:r>
            <a:r>
              <a:rPr lang="en-US" sz="3200" b="1" dirty="0">
                <a:solidFill>
                  <a:srgbClr val="C20000"/>
                </a:solidFill>
                <a:latin typeface="Tahoma" pitchFamily="34" charset="0"/>
                <a:sym typeface="Wingdings" pitchFamily="2" charset="2"/>
              </a:rPr>
              <a:t>Chat Room</a:t>
            </a:r>
            <a:r>
              <a:rPr lang="en-US" sz="3200" dirty="0">
                <a:latin typeface="Tahoma" pitchFamily="34" charset="0"/>
                <a:sym typeface="Wingdings" pitchFamily="2" charset="2"/>
              </a:rPr>
              <a:t>, please type the name of your organization, your location, and how many people are attending with you today.</a:t>
            </a:r>
          </a:p>
        </p:txBody>
      </p:sp>
    </p:spTree>
    <p:extLst>
      <p:ext uri="{BB962C8B-B14F-4D97-AF65-F5344CB8AC3E}">
        <p14:creationId xmlns:p14="http://schemas.microsoft.com/office/powerpoint/2010/main" val="4249874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3975" y="0"/>
            <a:ext cx="6550025" cy="828675"/>
          </a:xfrm>
        </p:spPr>
        <p:txBody>
          <a:bodyPr/>
          <a:lstStyle/>
          <a:p>
            <a:pPr>
              <a:defRPr/>
            </a:pPr>
            <a:r>
              <a:rPr>
                <a:effectLst>
                  <a:outerShdw blurRad="38100" dist="38100" dir="2700000" algn="tl">
                    <a:srgbClr val="C0C0C0"/>
                  </a:outerShdw>
                </a:effectLst>
              </a:rPr>
              <a:t>How To Participate in a Poll</a:t>
            </a:r>
          </a:p>
        </p:txBody>
      </p:sp>
      <p:pic>
        <p:nvPicPr>
          <p:cNvPr id="9219" name="Picture 7"/>
          <p:cNvPicPr>
            <a:picLocks noChangeAspect="1"/>
          </p:cNvPicPr>
          <p:nvPr/>
        </p:nvPicPr>
        <p:blipFill>
          <a:blip r:embed="rId3">
            <a:extLst>
              <a:ext uri="{28A0092B-C50C-407E-A947-70E740481C1C}">
                <a14:useLocalDpi xmlns:a14="http://schemas.microsoft.com/office/drawing/2010/main" val="0"/>
              </a:ext>
            </a:extLst>
          </a:blip>
          <a:srcRect l="55695" t="21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55695" t="21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ting_finger_01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06700"/>
            <a:ext cx="12779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55695" t="21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516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2000"/>
                            </p:stCondLst>
                            <p:childTnLst>
                              <p:par>
                                <p:cTn id="13" presetID="42" presetClass="path" presetSubtype="0" accel="50000" decel="50000" autoRev="1" fill="hold" nodeType="afterEffect">
                                  <p:stCondLst>
                                    <p:cond delay="0"/>
                                  </p:stCondLst>
                                  <p:childTnLst>
                                    <p:animMotion origin="layout" path="M 3.88889E-6 -4.34783E-7 L 3.88889E-6 0.06661 " pathEditMode="relative" rAng="0" ptsTypes="AA">
                                      <p:cBhvr>
                                        <p:cTn id="14" dur="2000" fill="hold"/>
                                        <p:tgtEl>
                                          <p:spTgt spid="11"/>
                                        </p:tgtEl>
                                        <p:attrNameLst>
                                          <p:attrName>ppt_x</p:attrName>
                                          <p:attrName>ppt_y</p:attrName>
                                        </p:attrNameLst>
                                      </p:cBhvr>
                                      <p:rCtr x="0" y="3330"/>
                                    </p:animMotion>
                                  </p:childTnLst>
                                </p:cTn>
                              </p:par>
                            </p:childTnLst>
                          </p:cTn>
                        </p:par>
                        <p:par>
                          <p:cTn id="15" fill="hold" nodeType="afterGroup">
                            <p:stCondLst>
                              <p:cond delay="6000"/>
                            </p:stCondLst>
                            <p:childTnLst>
                              <p:par>
                                <p:cTn id="16" presetID="10" presetClass="exit" presetSubtype="0" fill="hold" nodeType="after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593975" y="0"/>
            <a:ext cx="6550025" cy="828675"/>
          </a:xfrm>
        </p:spPr>
        <p:txBody>
          <a:bodyPr/>
          <a:lstStyle/>
          <a:p>
            <a:pPr>
              <a:defRPr/>
            </a:pPr>
            <a:r>
              <a:rPr>
                <a:effectLst>
                  <a:outerShdw blurRad="38100" dist="38100" dir="2700000" algn="tl">
                    <a:srgbClr val="C0C0C0"/>
                  </a:outerShdw>
                </a:effectLst>
              </a:rPr>
              <a:t>Access to Webinar Resources</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t="15669" r="1750" b="85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pointing_finger_01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45500">
            <a:off x="5091906" y="1972469"/>
            <a:ext cx="10017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5">
            <a:extLst>
              <a:ext uri="{28A0092B-C50C-407E-A947-70E740481C1C}">
                <a14:useLocalDpi xmlns:a14="http://schemas.microsoft.com/office/drawing/2010/main" val="0"/>
              </a:ext>
            </a:extLst>
          </a:blip>
          <a:srcRect l="417" t="15891" r="1584" b="85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noChangeArrowheads="1"/>
          </p:cNvPicPr>
          <p:nvPr/>
        </p:nvPicPr>
        <p:blipFill>
          <a:blip r:embed="rId6">
            <a:extLst>
              <a:ext uri="{28A0092B-C50C-407E-A947-70E740481C1C}">
                <a14:useLocalDpi xmlns:a14="http://schemas.microsoft.com/office/drawing/2010/main" val="0"/>
              </a:ext>
            </a:extLst>
          </a:blip>
          <a:srcRect t="15558" r="1584" b="8557"/>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pointing_finger_01_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018685">
            <a:off x="4129088" y="1643062"/>
            <a:ext cx="1193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8"/>
          <p:cNvSpPr txBox="1">
            <a:spLocks noChangeArrowheads="1"/>
          </p:cNvSpPr>
          <p:nvPr/>
        </p:nvSpPr>
        <p:spPr bwMode="auto">
          <a:xfrm>
            <a:off x="0" y="0"/>
            <a:ext cx="9144000" cy="1463675"/>
          </a:xfrm>
          <a:prstGeom prst="rect">
            <a:avLst/>
          </a:prstGeom>
          <a:solidFill>
            <a:schemeClr val="bg1"/>
          </a:solidFill>
          <a:ln w="9525">
            <a:noFill/>
            <a:miter lim="800000"/>
            <a:headEnd/>
            <a:tailEnd/>
          </a:ln>
          <a:effectLst/>
        </p:spPr>
        <p:txBody>
          <a:bodyPr>
            <a:spAutoFit/>
          </a:bodyPr>
          <a:lstStyle/>
          <a:p>
            <a:pPr algn="ctr">
              <a:defRPr/>
            </a:pPr>
            <a:r>
              <a:rPr lang="en-US" sz="3000" b="1">
                <a:effectLst>
                  <a:outerShdw blurRad="38100" dist="38100" dir="2700000" algn="tl">
                    <a:srgbClr val="C0C0C0"/>
                  </a:outerShdw>
                </a:effectLst>
              </a:rPr>
              <a:t>WEBINAR RESOURCES: </a:t>
            </a:r>
          </a:p>
          <a:p>
            <a:pPr algn="ctr">
              <a:defRPr/>
            </a:pPr>
            <a:r>
              <a:rPr lang="en-US" sz="3000" b="1"/>
              <a:t>Recordings and transcripts are available within 2 business days after the event.</a:t>
            </a:r>
            <a:endParaRPr lang="en-US" sz="3000"/>
          </a:p>
        </p:txBody>
      </p:sp>
      <p:grpSp>
        <p:nvGrpSpPr>
          <p:cNvPr id="2" name="Group 9"/>
          <p:cNvGrpSpPr>
            <a:grpSpLocks/>
          </p:cNvGrpSpPr>
          <p:nvPr/>
        </p:nvGrpSpPr>
        <p:grpSpPr bwMode="auto">
          <a:xfrm>
            <a:off x="6170613" y="3352800"/>
            <a:ext cx="2341562" cy="3505200"/>
            <a:chOff x="2267" y="2448"/>
            <a:chExt cx="1475" cy="1872"/>
          </a:xfrm>
        </p:grpSpPr>
        <p:pic>
          <p:nvPicPr>
            <p:cNvPr id="10251" name="Picture 10"/>
            <p:cNvPicPr>
              <a:picLocks noChangeAspect="1" noChangeArrowheads="1"/>
            </p:cNvPicPr>
            <p:nvPr/>
          </p:nvPicPr>
          <p:blipFill>
            <a:blip r:embed="rId6">
              <a:extLst>
                <a:ext uri="{28A0092B-C50C-407E-A947-70E740481C1C}">
                  <a14:useLocalDpi xmlns:a14="http://schemas.microsoft.com/office/drawing/2010/main" val="0"/>
                </a:ext>
              </a:extLst>
            </a:blip>
            <a:srcRect l="66171" t="53500" r="8731" b="40808"/>
            <a:stretch>
              <a:fillRect/>
            </a:stretch>
          </p:blipFill>
          <p:spPr bwMode="auto">
            <a:xfrm>
              <a:off x="2267" y="2448"/>
              <a:ext cx="147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1"/>
            <p:cNvPicPr>
              <a:picLocks noChangeAspect="1" noChangeArrowheads="1"/>
            </p:cNvPicPr>
            <p:nvPr/>
          </p:nvPicPr>
          <p:blipFill>
            <a:blip r:embed="rId6">
              <a:extLst>
                <a:ext uri="{28A0092B-C50C-407E-A947-70E740481C1C}">
                  <a14:useLocalDpi xmlns:a14="http://schemas.microsoft.com/office/drawing/2010/main" val="0"/>
                </a:ext>
              </a:extLst>
            </a:blip>
            <a:srcRect l="66171" t="63724" r="8731" b="8557"/>
            <a:stretch>
              <a:fillRect/>
            </a:stretch>
          </p:blipFill>
          <p:spPr bwMode="auto">
            <a:xfrm>
              <a:off x="2267" y="2742"/>
              <a:ext cx="1475"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572" name="Picture 12" descr="Communities_Edited"/>
          <p:cNvPicPr>
            <a:picLocks noChangeAspect="1" noChangeArrowheads="1"/>
          </p:cNvPicPr>
          <p:nvPr/>
        </p:nvPicPr>
        <p:blipFill>
          <a:blip r:embed="rId8">
            <a:extLst>
              <a:ext uri="{28A0092B-C50C-407E-A947-70E740481C1C}">
                <a14:useLocalDpi xmlns:a14="http://schemas.microsoft.com/office/drawing/2010/main" val="0"/>
              </a:ext>
            </a:extLst>
          </a:blip>
          <a:srcRect r="18112" b="45694"/>
          <a:stretch>
            <a:fillRect/>
          </a:stretch>
        </p:blipFill>
        <p:spPr bwMode="auto">
          <a:xfrm>
            <a:off x="6170613" y="3000375"/>
            <a:ext cx="227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35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childTnLst>
                                </p:cTn>
                              </p:par>
                            </p:childTnLst>
                          </p:cTn>
                        </p:par>
                        <p:par>
                          <p:cTn id="8" fill="hold" nodeType="afterGroup">
                            <p:stCondLst>
                              <p:cond delay="1000"/>
                            </p:stCondLst>
                            <p:childTnLst>
                              <p:par>
                                <p:cTn id="9" presetID="0" presetClass="path" presetSubtype="0" accel="50000" decel="50000" fill="hold" nodeType="afterEffect">
                                  <p:stCondLst>
                                    <p:cond delay="0"/>
                                  </p:stCondLst>
                                  <p:childTnLst>
                                    <p:animMotion origin="layout" path="M 0.0007 4.81481E-6 L -0.02222 0.03888 " pathEditMode="relative" rAng="0" ptsTypes="AA">
                                      <p:cBhvr>
                                        <p:cTn id="10" dur="1000" fill="hold"/>
                                        <p:tgtEl>
                                          <p:spTgt spid="63492"/>
                                        </p:tgtEl>
                                        <p:attrNameLst>
                                          <p:attrName>ppt_x</p:attrName>
                                          <p:attrName>ppt_y</p:attrName>
                                        </p:attrNameLst>
                                      </p:cBhvr>
                                      <p:rCtr x="-1146" y="1944"/>
                                    </p:animMotion>
                                  </p:child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0.02222 0.03889 L 0.14028 0.15833 " pathEditMode="relative" rAng="0" ptsTypes="AA">
                                      <p:cBhvr>
                                        <p:cTn id="13" dur="2000" fill="hold"/>
                                        <p:tgtEl>
                                          <p:spTgt spid="63492"/>
                                        </p:tgtEl>
                                        <p:attrNameLst>
                                          <p:attrName>ppt_x</p:attrName>
                                          <p:attrName>ppt_y</p:attrName>
                                        </p:attrNameLst>
                                      </p:cBhvr>
                                      <p:rCtr x="8125" y="5972"/>
                                    </p:animMotion>
                                  </p:childTnLst>
                                </p:cTn>
                              </p:par>
                              <p:par>
                                <p:cTn id="14" presetID="8" presetClass="emph" presetSubtype="0" fill="hold" nodeType="withEffect">
                                  <p:stCondLst>
                                    <p:cond delay="0"/>
                                  </p:stCondLst>
                                  <p:childTnLst>
                                    <p:animRot by="-1680000">
                                      <p:cBhvr>
                                        <p:cTn id="15" dur="2000" fill="hold"/>
                                        <p:tgtEl>
                                          <p:spTgt spid="63492"/>
                                        </p:tgtEl>
                                        <p:attrNameLst>
                                          <p:attrName>r</p:attrName>
                                        </p:attrNameLst>
                                      </p:cBhvr>
                                    </p:animRot>
                                  </p:childTnLst>
                                </p:cTn>
                              </p:par>
                            </p:childTnLst>
                          </p:cTn>
                        </p:par>
                        <p:par>
                          <p:cTn id="16" fill="hold" nodeType="afterGroup">
                            <p:stCondLst>
                              <p:cond delay="4000"/>
                            </p:stCondLst>
                            <p:childTnLst>
                              <p:par>
                                <p:cTn id="17" presetID="1" presetClass="entr" presetSubtype="0" fill="hold" nodeType="afterEffect">
                                  <p:stCondLst>
                                    <p:cond delay="500"/>
                                  </p:stCondLst>
                                  <p:childTnLst>
                                    <p:set>
                                      <p:cBhvr>
                                        <p:cTn id="18" dur="1" fill="hold">
                                          <p:stCondLst>
                                            <p:cond delay="0"/>
                                          </p:stCondLst>
                                        </p:cTn>
                                        <p:tgtEl>
                                          <p:spTgt spid="63493"/>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nodeType="afterEffect">
                                  <p:stCondLst>
                                    <p:cond delay="0"/>
                                  </p:stCondLst>
                                  <p:childTnLst>
                                    <p:set>
                                      <p:cBhvr>
                                        <p:cTn id="21" dur="1" fill="hold">
                                          <p:stCondLst>
                                            <p:cond delay="0"/>
                                          </p:stCondLst>
                                        </p:cTn>
                                        <p:tgtEl>
                                          <p:spTgt spid="66572"/>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2"/>
                                        </p:tgtEl>
                                        <p:attrNameLst>
                                          <p:attrName>style.visibility</p:attrName>
                                        </p:attrNameLst>
                                      </p:cBhvr>
                                      <p:to>
                                        <p:strVal val="visible"/>
                                      </p:to>
                                    </p:set>
                                  </p:childTnLst>
                                </p:cTn>
                              </p:par>
                              <p:par>
                                <p:cTn id="24" presetID="10" presetClass="entr" presetSubtype="0" fill="hold" nodeType="withEffect">
                                  <p:stCondLst>
                                    <p:cond delay="500"/>
                                  </p:stCondLst>
                                  <p:childTnLst>
                                    <p:set>
                                      <p:cBhvr>
                                        <p:cTn id="25" dur="1" fill="hold">
                                          <p:stCondLst>
                                            <p:cond delay="0"/>
                                          </p:stCondLst>
                                        </p:cTn>
                                        <p:tgtEl>
                                          <p:spTgt spid="63495"/>
                                        </p:tgtEl>
                                        <p:attrNameLst>
                                          <p:attrName>style.visibility</p:attrName>
                                        </p:attrNameLst>
                                      </p:cBhvr>
                                      <p:to>
                                        <p:strVal val="visible"/>
                                      </p:to>
                                    </p:set>
                                    <p:animEffect transition="in" filter="fade">
                                      <p:cBhvr>
                                        <p:cTn id="26" dur="1000"/>
                                        <p:tgtEl>
                                          <p:spTgt spid="63495"/>
                                        </p:tgtEl>
                                      </p:cBhvr>
                                    </p:animEffect>
                                  </p:childTnLst>
                                </p:cTn>
                              </p:par>
                            </p:childTnLst>
                          </p:cTn>
                        </p:par>
                        <p:par>
                          <p:cTn id="27" fill="hold" nodeType="afterGroup">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63496"/>
                                        </p:tgtEl>
                                        <p:attrNameLst>
                                          <p:attrName>style.visibility</p:attrName>
                                        </p:attrNameLst>
                                      </p:cBhvr>
                                      <p:to>
                                        <p:strVal val="visible"/>
                                      </p:to>
                                    </p:set>
                                    <p:animEffect transition="in" filter="fade">
                                      <p:cBhvr>
                                        <p:cTn id="30" dur="2000"/>
                                        <p:tgtEl>
                                          <p:spTgt spid="63496"/>
                                        </p:tgtEl>
                                      </p:cBhvr>
                                    </p:animEffect>
                                  </p:childTnLst>
                                </p:cTn>
                              </p:par>
                            </p:childTnLst>
                          </p:cTn>
                        </p:par>
                        <p:par>
                          <p:cTn id="31" fill="hold" nodeType="afterGroup">
                            <p:stCondLst>
                              <p:cond delay="8000"/>
                            </p:stCondLst>
                            <p:childTnLst>
                              <p:par>
                                <p:cTn id="32" presetID="0" presetClass="path" presetSubtype="0" accel="50000" decel="50000" fill="hold" nodeType="afterEffect">
                                  <p:stCondLst>
                                    <p:cond delay="0"/>
                                  </p:stCondLst>
                                  <p:childTnLst>
                                    <p:animMotion origin="layout" path="M -2.77778E-7 2.22222E-6 L 0.03646 0.08055 " pathEditMode="relative" rAng="0" ptsTypes="AA">
                                      <p:cBhvr>
                                        <p:cTn id="33" dur="2000" fill="hold"/>
                                        <p:tgtEl>
                                          <p:spTgt spid="63495"/>
                                        </p:tgtEl>
                                        <p:attrNameLst>
                                          <p:attrName>ppt_x</p:attrName>
                                          <p:attrName>ppt_y</p:attrName>
                                        </p:attrNameLst>
                                      </p:cBhvr>
                                      <p:rCtr x="1823" y="4028"/>
                                    </p:animMotion>
                                  </p:childTnLst>
                                </p:cTn>
                              </p:par>
                              <p:par>
                                <p:cTn id="34" presetID="6" presetClass="emph" presetSubtype="0" fill="hold" nodeType="withEffect">
                                  <p:stCondLst>
                                    <p:cond delay="0"/>
                                  </p:stCondLst>
                                  <p:childTnLst>
                                    <p:animScale>
                                      <p:cBhvr>
                                        <p:cTn id="35" dur="2000" fill="hold"/>
                                        <p:tgtEl>
                                          <p:spTgt spid="63495"/>
                                        </p:tgtEl>
                                      </p:cBhvr>
                                      <p:by x="80000" y="80000"/>
                                    </p:animScale>
                                  </p:childTnLst>
                                </p:cTn>
                              </p:par>
                            </p:childTnLst>
                          </p:cTn>
                        </p:par>
                        <p:par>
                          <p:cTn id="36" fill="hold" nodeType="afterGroup">
                            <p:stCondLst>
                              <p:cond delay="10000"/>
                            </p:stCondLst>
                            <p:childTnLst>
                              <p:par>
                                <p:cTn id="37" presetID="1" presetClass="entr" presetSubtype="0" fill="hold" nodeType="afterEffect">
                                  <p:stCondLst>
                                    <p:cond delay="500"/>
                                  </p:stCondLst>
                                  <p:childTnLst>
                                    <p:set>
                                      <p:cBhvr>
                                        <p:cTn id="38" dur="1" fill="hold">
                                          <p:stCondLst>
                                            <p:cond delay="0"/>
                                          </p:stCondLst>
                                        </p:cTn>
                                        <p:tgtEl>
                                          <p:spTgt spid="63494"/>
                                        </p:tgtEl>
                                        <p:attrNameLst>
                                          <p:attrName>style.visibility</p:attrName>
                                        </p:attrNameLst>
                                      </p:cBhvr>
                                      <p:to>
                                        <p:strVal val="visible"/>
                                      </p:to>
                                    </p:set>
                                  </p:childTnLst>
                                </p:cTn>
                              </p:par>
                            </p:childTnLst>
                          </p:cTn>
                        </p:par>
                        <p:par>
                          <p:cTn id="39" fill="hold" nodeType="afterGroup">
                            <p:stCondLst>
                              <p:cond delay="10500"/>
                            </p:stCondLst>
                            <p:childTnLst>
                              <p:par>
                                <p:cTn id="40" presetID="0" presetClass="path" presetSubtype="0" accel="50000" decel="50000" fill="hold" nodeType="afterEffect">
                                  <p:stCondLst>
                                    <p:cond delay="0"/>
                                  </p:stCondLst>
                                  <p:childTnLst>
                                    <p:animMotion origin="layout" path="M 0.03924 0.08171 L -0.45729 0.14653 " pathEditMode="relative" rAng="0" ptsTypes="AA">
                                      <p:cBhvr>
                                        <p:cTn id="41" dur="2000" fill="hold"/>
                                        <p:tgtEl>
                                          <p:spTgt spid="63495"/>
                                        </p:tgtEl>
                                        <p:attrNameLst>
                                          <p:attrName>ppt_x</p:attrName>
                                          <p:attrName>ppt_y</p:attrName>
                                        </p:attrNameLst>
                                      </p:cBhvr>
                                      <p:rCtr x="-24826" y="3241"/>
                                    </p:animMotion>
                                  </p:childTnLst>
                                </p:cTn>
                              </p:par>
                              <p:par>
                                <p:cTn id="42" presetID="6" presetClass="emph" presetSubtype="0" fill="hold" nodeType="withEffect">
                                  <p:stCondLst>
                                    <p:cond delay="0"/>
                                  </p:stCondLst>
                                  <p:childTnLst>
                                    <p:animScale>
                                      <p:cBhvr>
                                        <p:cTn id="43" dur="2000" fill="hold"/>
                                        <p:tgtEl>
                                          <p:spTgt spid="63495"/>
                                        </p:tgtEl>
                                      </p:cBhvr>
                                      <p:by x="70000" y="70000"/>
                                    </p:animScale>
                                  </p:childTnLst>
                                </p:cTn>
                              </p:par>
                              <p:par>
                                <p:cTn id="44" presetID="8" presetClass="emph" presetSubtype="0" fill="hold" nodeType="withEffect">
                                  <p:stCondLst>
                                    <p:cond delay="0"/>
                                  </p:stCondLst>
                                  <p:childTnLst>
                                    <p:animRot by="1200000">
                                      <p:cBhvr>
                                        <p:cTn id="45" dur="2000" fill="hold"/>
                                        <p:tgtEl>
                                          <p:spTgt spid="63495"/>
                                        </p:tgtEl>
                                        <p:attrNameLst>
                                          <p:attrName>r</p:attrName>
                                        </p:attrNameLst>
                                      </p:cBhvr>
                                    </p:animRot>
                                  </p:childTnLst>
                                </p:cTn>
                              </p:par>
                            </p:childTnLst>
                          </p:cTn>
                        </p:par>
                        <p:par>
                          <p:cTn id="46" fill="hold" nodeType="afterGroup">
                            <p:stCondLst>
                              <p:cond delay="12500"/>
                            </p:stCondLst>
                            <p:childTnLst>
                              <p:par>
                                <p:cTn id="47" presetID="0" presetClass="path" presetSubtype="0" accel="50000" decel="50000" fill="hold" nodeType="afterEffect">
                                  <p:stCondLst>
                                    <p:cond delay="1000"/>
                                  </p:stCondLst>
                                  <p:childTnLst>
                                    <p:animMotion origin="layout" path="M -0.45729 0.14653 L -0.3559 0.14653 " pathEditMode="relative" ptsTypes="AA">
                                      <p:cBhvr>
                                        <p:cTn id="48" dur="2000" fill="hold"/>
                                        <p:tgtEl>
                                          <p:spTgt spid="634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8" descr="http://t1.gstatic.com/images?q=tbn:ANd9GcSrUgTSX6arL_9N8R7GfxPYlyKzQMTYSTg1qW-Bsr4NR_mVrt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58" y="899746"/>
            <a:ext cx="8430430" cy="595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3918857" y="3075709"/>
            <a:ext cx="4328206" cy="2526579"/>
          </a:xfrm>
        </p:spPr>
        <p:txBody>
          <a:bodyPr>
            <a:normAutofit fontScale="85000" lnSpcReduction="20000"/>
          </a:bodyPr>
          <a:lstStyle/>
          <a:p>
            <a:pPr>
              <a:lnSpc>
                <a:spcPct val="80000"/>
              </a:lnSpc>
              <a:buFont typeface="Arial" pitchFamily="34" charset="0"/>
              <a:buNone/>
            </a:pPr>
            <a:r>
              <a:rPr lang="en-US" sz="2500" dirty="0" smtClean="0">
                <a:solidFill>
                  <a:schemeClr val="bg1"/>
                </a:solidFill>
              </a:rPr>
              <a:t>Welcome to Today</a:t>
            </a:r>
            <a:r>
              <a:rPr lang="en-US" altLang="en-US" sz="2500" dirty="0" smtClean="0">
                <a:solidFill>
                  <a:schemeClr val="bg1"/>
                </a:solidFill>
              </a:rPr>
              <a:t>’</a:t>
            </a:r>
            <a:r>
              <a:rPr lang="en-US" sz="2500" dirty="0" smtClean="0">
                <a:solidFill>
                  <a:schemeClr val="bg1"/>
                </a:solidFill>
              </a:rPr>
              <a:t>s Webinar – </a:t>
            </a:r>
          </a:p>
          <a:p>
            <a:pPr>
              <a:lnSpc>
                <a:spcPct val="80000"/>
              </a:lnSpc>
              <a:buFont typeface="Arial" pitchFamily="34" charset="0"/>
              <a:buNone/>
            </a:pPr>
            <a:r>
              <a:rPr lang="en-US" sz="2500" dirty="0" smtClean="0">
                <a:solidFill>
                  <a:schemeClr val="bg1"/>
                </a:solidFill>
              </a:rPr>
              <a:t>Part I: Employer Engagement</a:t>
            </a:r>
          </a:p>
          <a:p>
            <a:pPr>
              <a:lnSpc>
                <a:spcPct val="80000"/>
              </a:lnSpc>
              <a:buFont typeface="Arial" pitchFamily="34" charset="0"/>
              <a:buNone/>
            </a:pPr>
            <a:r>
              <a:rPr lang="en-US" sz="2500" i="1" dirty="0" smtClean="0">
                <a:solidFill>
                  <a:schemeClr val="bg1"/>
                </a:solidFill>
              </a:rPr>
              <a:t>20 Strategies to Better Engage Employers</a:t>
            </a:r>
            <a:r>
              <a:rPr lang="en-US" sz="2500" dirty="0" smtClean="0">
                <a:solidFill>
                  <a:schemeClr val="bg1"/>
                </a:solidFill>
              </a:rPr>
              <a:t> </a:t>
            </a:r>
          </a:p>
          <a:p>
            <a:pPr>
              <a:lnSpc>
                <a:spcPct val="80000"/>
              </a:lnSpc>
              <a:buFont typeface="Arial" pitchFamily="34" charset="0"/>
              <a:buNone/>
            </a:pPr>
            <a:endParaRPr lang="en-US" sz="2000" i="1" dirty="0" smtClean="0">
              <a:solidFill>
                <a:schemeClr val="bg1"/>
              </a:solidFill>
            </a:endParaRPr>
          </a:p>
          <a:p>
            <a:pPr>
              <a:lnSpc>
                <a:spcPct val="80000"/>
              </a:lnSpc>
              <a:buFont typeface="Arial" pitchFamily="34" charset="0"/>
              <a:buNone/>
            </a:pPr>
            <a:r>
              <a:rPr lang="en-US" sz="2000" i="1" dirty="0" smtClean="0">
                <a:solidFill>
                  <a:schemeClr val="bg1"/>
                </a:solidFill>
              </a:rPr>
              <a:t>Don</a:t>
            </a:r>
            <a:r>
              <a:rPr lang="en-US" altLang="en-US" sz="2000" i="1" dirty="0" smtClean="0">
                <a:solidFill>
                  <a:schemeClr val="bg1"/>
                </a:solidFill>
              </a:rPr>
              <a:t>’</a:t>
            </a:r>
            <a:r>
              <a:rPr lang="en-US" sz="2000" i="1" dirty="0" smtClean="0">
                <a:solidFill>
                  <a:schemeClr val="bg1"/>
                </a:solidFill>
              </a:rPr>
              <a:t>t Miss </a:t>
            </a:r>
            <a:r>
              <a:rPr lang="en-US" sz="2000" dirty="0" smtClean="0">
                <a:solidFill>
                  <a:schemeClr val="bg1"/>
                </a:solidFill>
              </a:rPr>
              <a:t>Part II: Employer Engagement</a:t>
            </a:r>
          </a:p>
          <a:p>
            <a:pPr>
              <a:lnSpc>
                <a:spcPct val="80000"/>
              </a:lnSpc>
              <a:buFont typeface="Arial" pitchFamily="34" charset="0"/>
              <a:buNone/>
            </a:pPr>
            <a:r>
              <a:rPr lang="en-US" sz="2000" i="1" dirty="0" smtClean="0">
                <a:solidFill>
                  <a:schemeClr val="bg1"/>
                </a:solidFill>
              </a:rPr>
              <a:t>Finding the Hidden Jobs in your Region</a:t>
            </a:r>
          </a:p>
          <a:p>
            <a:pPr>
              <a:lnSpc>
                <a:spcPct val="80000"/>
              </a:lnSpc>
              <a:buFont typeface="Arial" pitchFamily="34" charset="0"/>
              <a:buNone/>
            </a:pPr>
            <a:r>
              <a:rPr lang="en-US" sz="2000" i="1" dirty="0" smtClean="0">
                <a:solidFill>
                  <a:schemeClr val="bg1"/>
                </a:solidFill>
              </a:rPr>
              <a:t>November 16</a:t>
            </a:r>
            <a:r>
              <a:rPr lang="en-US" sz="2000" i="1" baseline="30000" dirty="0" smtClean="0">
                <a:solidFill>
                  <a:schemeClr val="bg1"/>
                </a:solidFill>
              </a:rPr>
              <a:t>th</a:t>
            </a:r>
            <a:r>
              <a:rPr lang="en-US" sz="2000" i="1" dirty="0" smtClean="0">
                <a:solidFill>
                  <a:schemeClr val="bg1"/>
                </a:solidFill>
              </a:rPr>
              <a:t>, 12:30 Eastern </a:t>
            </a:r>
            <a:r>
              <a:rPr lang="en-US" sz="2000" i="1" smtClean="0">
                <a:solidFill>
                  <a:schemeClr val="bg1"/>
                </a:solidFill>
              </a:rPr>
              <a:t>(tentative)</a:t>
            </a:r>
            <a:endParaRPr lang="en-US" sz="2000" i="1" dirty="0" smtClean="0">
              <a:solidFill>
                <a:schemeClr val="bg1"/>
              </a:solidFill>
            </a:endParaRPr>
          </a:p>
        </p:txBody>
      </p:sp>
      <p:sp>
        <p:nvSpPr>
          <p:cNvPr id="2051" name="AutoShape 2" descr="data:image/jpg;base64,/9j/4AAQSkZJRgABAQAAAQABAAD/2wBDAAkGBwgHBgkIBwgKCgkLDRYPDQwMDRsUFRAWIB0iIiAdHx8kKDQsJCYxJx8fLT0tMTU3Ojo6Iys/RD84QzQ5Ojf/2wBDAQoKCg0MDRoPDxo3JR8lNzc3Nzc3Nzc3Nzc3Nzc3Nzc3Nzc3Nzc3Nzc3Nzc3Nzc3Nzc3Nzc3Nzc3Nzc3Nzc3Nzf/wAARCACsANgDASIAAhEBAxEB/8QAHAAAAQQDAQAAAAAAAAAAAAAAAAEDBAcCBQYI/8QASRAAAgEDAgMEBgYGBgkFAQAAAQIDAAQRBSEGEjEHE0FRFCJhcYGRMlJyobHBFSNCYpLRFjNDgqLCFyRTc7LS4fDxJTQ1Y2SD/8QAFwEBAQEBAAAAAAAAAAAAAAAAAAECA//EAB0RAQEBAAIDAQEAAAAAAAAAAAABEQIxEiFBUQP/2gAMAwEAAhEDEQA/ALwopaKBKWiigKKKKAooooCignFJkUC0Vg8iIpd2CqBksxwAK115xFo9krNc6hAvKGJAbJ9XHN08uZc++g2e1G1ctece6BZu8clySyMytgAbq4Q9SOhYH3AkVrz2o8OBlBnYAkAsWTCjvChJw3gBzH90gipo7nIoyK4CHtZ4cdVLNLGWVThim2Qxwd/AqAfawpB2s8OFSeaUEKTjK7/q+bA3659T7VNMWBkUtcIe1Lh3MmJXbk5scrIebAXp63jzHH2W8qe/0l8Oc5T0o4DcvNlcH9YEyPW6b82fq5NNMdpkUVx1v2kcNzSIi3ZUsUHrADBYsBnf9058gR50/F2g8OSIr+mlAVDYZTkAoX/AH47daaOqoNc4eOOHVDltQUBFLHKnoEDn7mH3jwp5eL9AZnUalFlCQw32w4T/AImA+NNg3lFalOJ9DkZVXVLbLYwC+M5YoP8AErD4Ui8U6Cyhl1ezIYAg96OhUsPuUn4VdG2orWf0j0XlLfpW05QCSe9GMBQx/wALA+404db0oMVOo2oIJBBlGxDBT97AfEU0T6KiJqunPjkvrY56YlH1iv4gj3iioJcciSIrxsGVhkMpyDWWd68saBxfqvD0neWF7PbpnJhIMkTf3en4VaWgdsdrNEia1p8sUmN5bXDIfaQSCKaLWorjrXtM4VuMBtQMJP8AtY2H4ZqUOP8AhYsF/TVruevrYHxxgU0dPSZ3rjdf7R9F0omO2Y6hNjOLdh3a+9+nyzXC3PbJqENzLm3snjZCFSPmIibGxLH6W/UYG1NXF181QtR1nTtMXN9eQwdBh3AO4JG3XfBrzvrPafxHqnOBfNaxkkhLUcmNwQObrsV6+0iuRnv7i5dmldnLZ3c8xG+ds9NyenmammPQOtdrvD1mrCyE19IASpQcqH1QR6x8DkjONiDXFat2z6lK5/R0EUChsqSOYkBsjOfNdiPPcGqp5uYlnOT7d6zSGRgCkbFfEnYUVvtQ4016/fM9+5+02c+qV69d1Yg+e1aea8urgnvZ5ZGOMhiSDsB+AA+ApvugnWWFfYrc34UM8QUDvi5A6BNh8zQChycsrZ8CQAaViQc4wcbZJNNtMD05m+IFI83MxIUDIxjJoHOZgBjAHtJ6+dHeHpsBtkDO9M94dvVT5Zo7w+S/wigcLkg7DJ6negyEj6PyP4eVN858l+QpC7ez+EUDhkGMY28s0d4oxhDke7c1hznyHyoLn6q/KgzV8AAr0G/maUTMAMFgR93uprn/AHVo5v3F++mB0zEges223TwpO+bGOZzjGM03zD/Zr99HMOvIPmaB03MmMB2GetHpMuMFmPnnxpnnH1fvpeZfqf4quBz0mXGzsN/P25/M0U1lfqffRTA+J8HPMcj2/H/v305FeBT9N1GMbHpUDFFVG2GpsTkXExPvFZ/pi4T6NxP/ABVpsUuKmDYi9R2Z5i7/AN49aivJkmmMZo3pis85IyfnSswGw+dN70VA4sjKMKce3G9IxLnLnmPmd63fBfD/APSbiO00nvjCJuYtIE5uUBSemR5VZM3YTMP/AG+vRsMdJLUj8GNXE1TdFWtL2Ha0Ae51TT39h7xfyNa+47GeK4v6oWM32Z8fiKiq5ortJ+y3jGDrpBk/3cyN+dQ5Oz/imL+s0O9H2Yw34Gg5fFLit5LwnrkP9bpOoLj/APK5/Kocmk3MX9bDcIR15omGPmKDX4oNSTbAbGQZ9+KPRT4En4VBFxSkVI9FbzPypDbt9YfKgYxRTvcP4MDWPcv7PhVDfWinDC48PvrHu38qDCisireVJyt5VVJRQQ31TRQWhc9iHESMfR7zTplxsC7p+RqL/oX4sBwFsMeYuT/y16NoqsPOydinFDH1n01ffO3/AC0/H2H8RH6V/pqD2M5/KvQVFBQ0fYVq5P6zWbFfsxualw9hM/8Aba9EPsWxP4tV2lgASTgDqTWmm4n0lZmggufS5l6xWiGVh7+XYfGoKL4/7NYuFraye11Ca8e4kZWVoQoUADcY99cRLpU0YyyuAPEocVcnHnEUGvXkEFpZ6kBapIJla2IZS2OgG42B38KrW41m5dxHcXF2FQjAkkbIUe/as61jouw2xZuOBKRlYLWRiQOmcL+deiBXDdkdjaw8OtfQhi95Kcs+C3KuwGR/ePxruq0yKjT39nbTLDcXcEUrjmVHlVWI8wCak1ynHvC39JrayiihsWliu4pJHuEBPcq2WUHlJ3222B3qjqVkR1DIysp6EHINLkVW3EvBt02q3ctjo9pf2MtiLewtxOIF0+TcllXGMEkNld8iodxw7xlbX0UtvdzyzC1ttPaf0nKMGiZZZ+XOSUYgjIycUFrUhAPUCqntY+IbG20qHVrjiFNO7q6aSS0Vprnvu9PdLIQGbl7vGPAnrTM2ucc29tpqyrdiePSZrq5RYUDuRIQmcoRz8oBKDHjQWvNaWs200EMm37aA/jUCfhnQbnPf6Lpzk9S1qm/3VX2qcbcQ2cYlgmt544NHgu5pobbMbSu5XJ5irKmwzgEjxHXGy1LjnU7ZtUaOPSUXSbSGedJpmzdl05j3JBxy+AJByaDoZeA+FZR62hWY+ynL+BqJL2acISj/AOIC+1J5V/zVrb7tJFjeTW0mlu7xtDKQshBjtXjDtM2Rtyk8pHifGup4W1xeItM/SMVu0Vu80iQMz571FYqHG2wODgVBzkvZLwq59WC7j+xct+eaiS9jfDr/AELjUE//AKqf8tWPRVFVS9ielk/qtWvU96Kf5VDuOw9Dn0fXGz/9luPyNXDRQUfN2IamP6nWbRvtxOPzNQZ+xfiNN47nT5fYJGXP+Gr+ooPOM/ZLxbDkrZwSD9y6X88UV6OooMO880f5UnfJ5n5GjMniq/A0Bn8Yz86A75PrfdS84YEqc4o5z4o1N3DHuHwDnHjQchxPoeq8UXotV1M2mkKPXigB55D+8emPZ91bLRODtN0e3EUDXBH7X65lBPuFTrDUbRYkRpl75vWZRuRk+OOlbQNlcjfbIx41nFqje0TlteMZbDTAIE9GTvcbl2bmO56nbFV16Y9tO8LRxP63KwAK5+RrquMdaUdpGqzy5aJbjudt8cihc+7INcXLkztI3XmJPsNYz23b6WnpvCvFGg20Ot8KXpdJVEj2YYFWHkRsD9x8jVn8G8SR8RaaZmga2vYW7u6t26xv/LxFc7pvE6cN8PaJYyWTzf8Ap0TkrIF3IO2//e9Z6Zq+nao9zcpGY5QOeaMZBK59UEjr4fOt9M9u/BzWuvo179WbULm3aQ4VYyMbAk7EHwFN8PX9vf2Qmsw3cH6JJJ+WalXem293J3kvPzgYVg2OTfO3xx8hWmUGJJLnHouvTvmNZADFE3qtnB+gNjg/Kn0t9UU4GowP/vLTcfwuKesNNhsWcwlzzgDDEHAGcAbdADj3AVI7k+kCUTScoTl7rblJz16Zz8aCEY9XXpNYyezunT/MaFfWAMNbWLe65df8hrZVG1C9t9PtWuryURQoQGc9Bk43oIbzX+4l0qKQEYbkuFOR5esBUS4toLt4pb3hhZngwImZYHKY6Y9bIrfKQwDA7HypcVBz9za6XdT3E95oMrTXMHo88jWwZpIvqEg7japFhcWGmWcFna2dzb20CBI4xbPhVHwrcYFLVGv/AE1YD6Urp9qJx+VZLrGnN0vYB9pwPxqbj31i0aMfWVT7wKBlL+zf6F1A3ulU/nT6yK30WB9xzWDW0DjDQxn3qKZbTLBvpWdufb3S/wAqCVn3/KjIqEdJsT0gVPsEr+BFA0yFfoyXS+66k/NqCdmite+nvj9Xf3ie51b/AIlNFBM5X+v81oxJ5r8jWGITjlfHueswn1Xb55oFHOPqmhlLqVboaTlb67fdWNxMsERdj06DzqUV/daLrOl8Qz6laS28FqYyBczXPIkYOdmH7WPDO3tqLqMEGpPLfnV7q+OAHNhZyMm222CAan6nwhf8U6qbrVNSkWxRv1FvGPVUee/j7ana1oGm6HwvqU6PcsILV3HPcMV5gu22cdcVn3jW+1B3OmXzyz38tvK0BnLNJyNvk58qhyokzO8TEuWz3Z6kewf+al2mqy3EYtLxY2iZgciPpk+AGxHs8M1hZzpezx2txBzLI4VShIIycDGc1JpXpvhlGl0CwNxEqnuE5UIB5VwMA/CpsumWMqlZLOBgeuYxvVTWDcXdnM6i659S0Lmw6gljEvmvXl+ZHuq29OvYNQtI7u1fnhlUMp9hre6yztLS3s4VgtYUhiXokahQPgKeooqgPTam0lVnZAy864yoO4z0pysFhiSR5FjQSPjmcKMtjpk+NBnXO9oVu9zwdqiRsyusBcFTg+rv+VdFUXU4EubC4gkOFkjZD8Ripy6Wdqw7KONR6C2lanKcW5zFK5ziMnAz7ATjPhkVbI6V5yuNA1PhIWGq3LW8asW5UkfPfKRgqV64Kk58s1bvZ/xJb6vY+jRyySCHIgkkBDSRjGxz+0uQD57Hxrn/AD57GuXF2FFJS11YFFFFAUUUUBRRRQBooooGSVx66H4rSf6ufqg+3asi7j6SfJv50d75xuPhn8KAUR83qkfOoWsNyiIEgKzBcnwyQPzrYKQ3gfiMVz/FxvVgAt7aSaFgBzQpzvC/MCrcvUrtvjyrPLpePbe28kLpiCRHVdvUYHFch2v3XovAOpgYzNyQ/wATD8q1+iHidtKe1sdPe1ZCw7+6PLg5/swRnl9+a5DtUPEUWi29rq1134nuAVjQqxBUE5wopSRX/D9q1xPOwcKLeF5jkgZ5R0609whB6RxLpEPXmvIQf4xTVnY3kNqLtcxxOXRjkczDGGAB3+PyrbcARxjjbRhzNJm5U8pGCCM7EfCi1eVxxnw/IrwzzuAcjDRH/wAU3pGq6fpdoWSaP0MuEQq2VB8h7MYwPI1spOFNCmHr6ZAT7AR+dasdn+mRT81tc30MHOJO4WYFAQQds7jpilntJjrIJUmhWWJw6MMhgcg05TcaCFCMnqSSTnNRY9WsXx/rCrlS3rgrsAGJ3A2wc1pE09DimoHkcyc8TR8rlVyQecfWGPCnI5EljWSNgyMAVI8RSg5oFqLqne/o+57jHe903KD4nFSqxbp+VS9Dyprl9fGf0W6mklSMFOVzkHcnb51seDNbuNOLm1kIktJPSo1J2YY5XX5Y+ANZ9p+mHTOI7hFBCFzy7ee4+7Fcxpl36FqEMxHMofDL5qdiPkTXLx8em9erNA1m113TIr+ybKPgOvijeKn2itpVQ9kWregaxeaDK+Yp/wBbAT4sAPxXH8NW7kZxXWVgtFFJVC0UCigKKKKBD0opaKBoiUftKfepo5pR1RT7m/6UchH0ZW+ODS4kzs6n3rQZKT4jFafiXWJtNsnawtGu7zpHCo2yfP2VtXYrGzMRkAnatfpqLPLJcOM8rlVz5+JrN/FjkdK0nirU5jda60TBukEs7LGg8uRMZ+JNcpx69nwtxDA9zp9hN30BYQxW55RuRk5cEnarswMeded+2y69J41aMHaGFUxmlWVz19La3V3JdJIq85LYWAxcmd8DlJ6Zqdw/fXWiazba5a28epLbElvWyVyCuSRgjY+K9a0DZMbjxyADVhdh1vHccS3bSorKliRhh9Z1/kaSGra4R4s03imyM9g5WRMCSB/pofzHtFdBXC33Ddro/EUGq6KwtJpMmaIDCSr47dAfx3rr7S8WfAYqHI+iCc/hV39TEll5sjbBGDUCXRrSSJIwndqi8oEfq5BxnOPMAD3VsaKqMI4xHGqKdlUAZ9lYW0LwwrHJM8zLn13xk7+OKckdIo2kkZURQSzMcAAdSTQkiyKGRgysMhlOQRQZUUUUFPdumlkmC9QbOozjzU/yNUsxJ69MV6c7T9O/SHC8xC5aEhx7uhrzLcRtDI8bDDIcEVmtR02j6lNbxabqsDf6xYyiNj4nG6/MZX4V6W0q+i1LTra9t2BiuIxIvx8K8qcOy5uZLGT6N0hRfY43T79vjV0diuud9Y3Oizt+stmMkSk/sE7j4H8aQsWfRSUZrTJaKKKAooooCiiigZ7tceozj3MaXkcdJW+IBrBfR2G3dj7JxWYjXqrMP72aBu/l7ixnlZGk5I2JVBu2B0FVxNxG9prCCDU4o7Ih5y7ykROuAT9EE5G+2Ks/Hh1rSvwnoD3Zu30q2abm5slcjPnjp91SxZcaZu0XSluGiENxJGAMTR8pVthuNwcVRfG18NU4wvrpchWcEA+A616P1PSNJjsrieTTrX9XGzZEQHQV5gvXD65dSyKXjVyWUftez7qlX56CwPJFzDADuFGSNzXddlfDkuuLqgjuPR2hMYJKk/W261yF5qMV0eRrZY4gfVSIABfLbxq3OwWA/oTU7qQevNdhfgqjb76ROk2PgziCzkZrXVbdwRgCTm8DkffWy4e4e1i01tr7UpbVo2X1lhd/pb4IG3urssUmB5VcNApaKKqEYBlKsAQRgg+NAUAAAbDp7KauZZI4i0ULTPkAIrBT165O23WnRnbI8KBaKKKCNqFqt7ZT2z4xLGV+YrzNxLo6WmoxyajKbaGQNyYTmeTBxkDyztk/fXqFvbXnbtfspo+ILuWXOQ+Vx05CNvy++scpqxwXfQxSK8ETqV3DM24bOx2ruOHtcTStd0/iG3DLBM5FxEf2CdnGR1G/MPl4VwEn4VutAk7/AE+8sv2lAuIwf3eo+RNMxrXrGN1kUOhBVhkEeIrKuH7JdeXVuGYrWWUG6sv1TKTuU/ZP5fCu4rbBRRQKKAooooA0UGigZMkTfTA/vLSoIicx8ufYaO8+sjj4ZpY2RiSnx2xQZgUpoooNJxlcC34av2zjmj5B/eIH515eD893dP8AWlNei+06fu9CjiB3lnG3mFBP8q842/rKzH9pi331n6vwSDJHtBNehexiAw8EQOR/XTyv9+Pyrz6y+uPsivS/Zzb+i8E6RHjGYOf+IlvzqxHS0UUhIHWqFopAQRkGloCimJUmLRGKRFUNmQMueZd9huMHON6foCiijNAVVvbVpBns472FcsVMb+0jcfnVpVpeLtO/SegXcAGXCc6beI3qUeTGQglWB5h1BqTo12bHU7eY7oGxIPNTsfuqTrsHdai+B9MbZ26bVqX2II86jSw+CNRPDnGtuXfERl7iVvAo2wP3qa9GjevKM8npNlZXoJBZe6kI+snj8Rj5V6Q4H1ga3wxYXpOZTGEl+2ux/DNJUrf0UUVpBRRRQBooooGu8bG8Tj4g/nWatzDOCPfSnzoByKBaKKKCve1K45RGp6W9ncXB/hwPvFUBD6kCqOoXFXd2ru3o2uHO66eqD2AuufxNUkvSs/Wj1yR6XJjwO3wFeq9Dt/RNGsLbGO6to0x5YUCvK1ook1CNX3DTqp9xYV62HSrGWVYSFMYfl9zVlSFQ3UA+8VQ0IrcnISL4AUvcR/vfBz/OlMURP9Un8NIYIvqCgO5Hg8i/3s0vdt4Stn24NJ3CAbFx7mNBi22kkHxz+NAckvhLn3pSYmHQxn3gj86bcyIdpWPvC/yqOb6UMRyofgaCbmUf2afBv+lBaQghoTvscMKatrh5R6wUb+FSDQebe07R20/WrghCBHIWXH1T/wCa4V1wSCD55q8+2q3jM9s/L60kDc3twdqo0MXjPN4ZrLTbaFIZ7K8sjuVUTx+9eo+IzVr9huuKhvdHmkABHfxZPwYD7jVOcPyNHrdjyn6cgVvaD1rseAZpLDjvT1tm5Q10YT7VOQR91B6PE0R/tF+dZCRCMhh86xGG6gbHFIVXP0R8q0yz518xS5HnTPIv1V+QrExpj6C/KgkcwoqKUQ/siiqr/9k="/>
          <p:cNvSpPr>
            <a:spLocks noChangeAspect="1" noChangeArrowheads="1"/>
          </p:cNvSpPr>
          <p:nvPr/>
        </p:nvSpPr>
        <p:spPr bwMode="auto">
          <a:xfrm>
            <a:off x="155575" y="-609600"/>
            <a:ext cx="1600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CsANgDASIAAhEBAxEB/8QAHAAAAQQDAQAAAAAAAAAAAAAAAAEDBAcCBQYI/8QASRAAAgEDAgMEBgYGBgkFAQAAAQIDAAQRBSEGEjEHE0FRFCJhcYGRMlJyobHBFSNCYpLRFjNDgqLCFyRTc7LS4fDxJTQ1Y2SD/8QAFwEBAQEBAAAAAAAAAAAAAAAAAAECA//EAB0RAQEBAAIDAQEAAAAAAAAAAAABEQIxEiFBUQP/2gAMAwEAAhEDEQA/ALwopaKBKWiigKKKKAooooCignFJkUC0Vg8iIpd2CqBksxwAK115xFo9krNc6hAvKGJAbJ9XHN08uZc++g2e1G1ctece6BZu8clySyMytgAbq4Q9SOhYH3AkVrz2o8OBlBnYAkAsWTCjvChJw3gBzH90gipo7nIoyK4CHtZ4cdVLNLGWVThim2Qxwd/AqAfawpB2s8OFSeaUEKTjK7/q+bA3659T7VNMWBkUtcIe1Lh3MmJXbk5scrIebAXp63jzHH2W8qe/0l8Oc5T0o4DcvNlcH9YEyPW6b82fq5NNMdpkUVx1v2kcNzSIi3ZUsUHrADBYsBnf9058gR50/F2g8OSIr+mlAVDYZTkAoX/AH47daaOqoNc4eOOHVDltQUBFLHKnoEDn7mH3jwp5eL9AZnUalFlCQw32w4T/AImA+NNg3lFalOJ9DkZVXVLbLYwC+M5YoP8AErD4Ui8U6Cyhl1ezIYAg96OhUsPuUn4VdG2orWf0j0XlLfpW05QCSe9GMBQx/wALA+404db0oMVOo2oIJBBlGxDBT97AfEU0T6KiJqunPjkvrY56YlH1iv4gj3iioJcciSIrxsGVhkMpyDWWd68saBxfqvD0neWF7PbpnJhIMkTf3en4VaWgdsdrNEia1p8sUmN5bXDIfaQSCKaLWorjrXtM4VuMBtQMJP8AtY2H4ZqUOP8AhYsF/TVruevrYHxxgU0dPSZ3rjdf7R9F0omO2Y6hNjOLdh3a+9+nyzXC3PbJqENzLm3snjZCFSPmIibGxLH6W/UYG1NXF181QtR1nTtMXN9eQwdBh3AO4JG3XfBrzvrPafxHqnOBfNaxkkhLUcmNwQObrsV6+0iuRnv7i5dmldnLZ3c8xG+ds9NyenmammPQOtdrvD1mrCyE19IASpQcqH1QR6x8DkjONiDXFat2z6lK5/R0EUChsqSOYkBsjOfNdiPPcGqp5uYlnOT7d6zSGRgCkbFfEnYUVvtQ4016/fM9+5+02c+qV69d1Yg+e1aea8urgnvZ5ZGOMhiSDsB+AA+ApvugnWWFfYrc34UM8QUDvi5A6BNh8zQChycsrZ8CQAaViQc4wcbZJNNtMD05m+IFI83MxIUDIxjJoHOZgBjAHtJ6+dHeHpsBtkDO9M94dvVT5Zo7w+S/wigcLkg7DJ6negyEj6PyP4eVN858l+QpC7ez+EUDhkGMY28s0d4oxhDke7c1hznyHyoLn6q/KgzV8AAr0G/maUTMAMFgR93uprn/AHVo5v3F++mB0zEges223TwpO+bGOZzjGM03zD/Zr99HMOvIPmaB03MmMB2GetHpMuMFmPnnxpnnH1fvpeZfqf4quBz0mXGzsN/P25/M0U1lfqffRTA+J8HPMcj2/H/v305FeBT9N1GMbHpUDFFVG2GpsTkXExPvFZ/pi4T6NxP/ABVpsUuKmDYi9R2Z5i7/AN49aivJkmmMZo3pis85IyfnSswGw+dN70VA4sjKMKce3G9IxLnLnmPmd63fBfD/APSbiO00nvjCJuYtIE5uUBSemR5VZM3YTMP/AG+vRsMdJLUj8GNXE1TdFWtL2Ha0Ae51TT39h7xfyNa+47GeK4v6oWM32Z8fiKiq5ortJ+y3jGDrpBk/3cyN+dQ5Oz/imL+s0O9H2Yw34Gg5fFLit5LwnrkP9bpOoLj/APK5/Kocmk3MX9bDcIR15omGPmKDX4oNSTbAbGQZ9+KPRT4En4VBFxSkVI9FbzPypDbt9YfKgYxRTvcP4MDWPcv7PhVDfWinDC48PvrHu38qDCisireVJyt5VVJRQQ31TRQWhc9iHESMfR7zTplxsC7p+RqL/oX4sBwFsMeYuT/y16NoqsPOydinFDH1n01ffO3/AC0/H2H8RH6V/pqD2M5/KvQVFBQ0fYVq5P6zWbFfsxualw9hM/8Aba9EPsWxP4tV2lgASTgDqTWmm4n0lZmggufS5l6xWiGVh7+XYfGoKL4/7NYuFraye11Ca8e4kZWVoQoUADcY99cRLpU0YyyuAPEocVcnHnEUGvXkEFpZ6kBapIJla2IZS2OgG42B38KrW41m5dxHcXF2FQjAkkbIUe/as61jouw2xZuOBKRlYLWRiQOmcL+deiBXDdkdjaw8OtfQhi95Kcs+C3KuwGR/ePxruq0yKjT39nbTLDcXcEUrjmVHlVWI8wCak1ynHvC39JrayiihsWliu4pJHuEBPcq2WUHlJ3222B3qjqVkR1DIysp6EHINLkVW3EvBt02q3ctjo9pf2MtiLewtxOIF0+TcllXGMEkNld8iodxw7xlbX0UtvdzyzC1ttPaf0nKMGiZZZ+XOSUYgjIycUFrUhAPUCqntY+IbG20qHVrjiFNO7q6aSS0Vprnvu9PdLIQGbl7vGPAnrTM2ucc29tpqyrdiePSZrq5RYUDuRIQmcoRz8oBKDHjQWvNaWs200EMm37aA/jUCfhnQbnPf6Lpzk9S1qm/3VX2qcbcQ2cYlgmt544NHgu5pobbMbSu5XJ5irKmwzgEjxHXGy1LjnU7ZtUaOPSUXSbSGedJpmzdl05j3JBxy+AJByaDoZeA+FZR62hWY+ynL+BqJL2acISj/AOIC+1J5V/zVrb7tJFjeTW0mlu7xtDKQshBjtXjDtM2Rtyk8pHifGup4W1xeItM/SMVu0Vu80iQMz571FYqHG2wODgVBzkvZLwq59WC7j+xct+eaiS9jfDr/AELjUE//AKqf8tWPRVFVS9ielk/qtWvU96Kf5VDuOw9Dn0fXGz/9luPyNXDRQUfN2IamP6nWbRvtxOPzNQZ+xfiNN47nT5fYJGXP+Gr+ooPOM/ZLxbDkrZwSD9y6X88UV6OooMO880f5UnfJ5n5GjMniq/A0Bn8Yz86A75PrfdS84YEqc4o5z4o1N3DHuHwDnHjQchxPoeq8UXotV1M2mkKPXigB55D+8emPZ91bLRODtN0e3EUDXBH7X65lBPuFTrDUbRYkRpl75vWZRuRk+OOlbQNlcjfbIx41nFqje0TlteMZbDTAIE9GTvcbl2bmO56nbFV16Y9tO8LRxP63KwAK5+RrquMdaUdpGqzy5aJbjudt8cihc+7INcXLkztI3XmJPsNYz23b6WnpvCvFGg20Ot8KXpdJVEj2YYFWHkRsD9x8jVn8G8SR8RaaZmga2vYW7u6t26xv/LxFc7pvE6cN8PaJYyWTzf8Ap0TkrIF3IO2//e9Z6Zq+nao9zcpGY5QOeaMZBK59UEjr4fOt9M9u/BzWuvo179WbULm3aQ4VYyMbAk7EHwFN8PX9vf2Qmsw3cH6JJJ+WalXem293J3kvPzgYVg2OTfO3xx8hWmUGJJLnHouvTvmNZADFE3qtnB+gNjg/Kn0t9UU4GowP/vLTcfwuKesNNhsWcwlzzgDDEHAGcAbdADj3AVI7k+kCUTScoTl7rblJz16Zz8aCEY9XXpNYyezunT/MaFfWAMNbWLe65df8hrZVG1C9t9PtWuryURQoQGc9Bk43oIbzX+4l0qKQEYbkuFOR5esBUS4toLt4pb3hhZngwImZYHKY6Y9bIrfKQwDA7HypcVBz9za6XdT3E95oMrTXMHo88jWwZpIvqEg7japFhcWGmWcFna2dzb20CBI4xbPhVHwrcYFLVGv/AE1YD6Urp9qJx+VZLrGnN0vYB9pwPxqbj31i0aMfWVT7wKBlL+zf6F1A3ulU/nT6yK30WB9xzWDW0DjDQxn3qKZbTLBvpWdufb3S/wAqCVn3/KjIqEdJsT0gVPsEr+BFA0yFfoyXS+66k/NqCdmite+nvj9Xf3ie51b/AIlNFBM5X+v81oxJ5r8jWGITjlfHueswn1Xb55oFHOPqmhlLqVboaTlb67fdWNxMsERdj06DzqUV/daLrOl8Qz6laS28FqYyBczXPIkYOdmH7WPDO3tqLqMEGpPLfnV7q+OAHNhZyMm222CAan6nwhf8U6qbrVNSkWxRv1FvGPVUee/j7ana1oGm6HwvqU6PcsILV3HPcMV5gu22cdcVn3jW+1B3OmXzyz38tvK0BnLNJyNvk58qhyokzO8TEuWz3Z6kewf+al2mqy3EYtLxY2iZgciPpk+AGxHs8M1hZzpezx2txBzLI4VShIIycDGc1JpXpvhlGl0CwNxEqnuE5UIB5VwMA/CpsumWMqlZLOBgeuYxvVTWDcXdnM6i659S0Lmw6gljEvmvXl+ZHuq29OvYNQtI7u1fnhlUMp9hre6yztLS3s4VgtYUhiXokahQPgKeooqgPTam0lVnZAy864yoO4z0pysFhiSR5FjQSPjmcKMtjpk+NBnXO9oVu9zwdqiRsyusBcFTg+rv+VdFUXU4EubC4gkOFkjZD8Ripy6Wdqw7KONR6C2lanKcW5zFK5ziMnAz7ATjPhkVbI6V5yuNA1PhIWGq3LW8asW5UkfPfKRgqV64Kk58s1bvZ/xJb6vY+jRyySCHIgkkBDSRjGxz+0uQD57Hxrn/AD57GuXF2FFJS11YFFFFAUUUUBRRRQBooooGSVx66H4rSf6ufqg+3asi7j6SfJv50d75xuPhn8KAUR83qkfOoWsNyiIEgKzBcnwyQPzrYKQ3gfiMVz/FxvVgAt7aSaFgBzQpzvC/MCrcvUrtvjyrPLpePbe28kLpiCRHVdvUYHFch2v3XovAOpgYzNyQ/wATD8q1+iHidtKe1sdPe1ZCw7+6PLg5/swRnl9+a5DtUPEUWi29rq1134nuAVjQqxBUE5wopSRX/D9q1xPOwcKLeF5jkgZ5R0609whB6RxLpEPXmvIQf4xTVnY3kNqLtcxxOXRjkczDGGAB3+PyrbcARxjjbRhzNJm5U8pGCCM7EfCi1eVxxnw/IrwzzuAcjDRH/wAU3pGq6fpdoWSaP0MuEQq2VB8h7MYwPI1spOFNCmHr6ZAT7AR+dasdn+mRT81tc30MHOJO4WYFAQQds7jpilntJjrIJUmhWWJw6MMhgcg05TcaCFCMnqSSTnNRY9WsXx/rCrlS3rgrsAGJ3A2wc1pE09DimoHkcyc8TR8rlVyQecfWGPCnI5EljWSNgyMAVI8RSg5oFqLqne/o+57jHe903KD4nFSqxbp+VS9Dyprl9fGf0W6mklSMFOVzkHcnb51seDNbuNOLm1kIktJPSo1J2YY5XX5Y+ANZ9p+mHTOI7hFBCFzy7ee4+7Fcxpl36FqEMxHMofDL5qdiPkTXLx8em9erNA1m113TIr+ybKPgOvijeKn2itpVQ9kWregaxeaDK+Yp/wBbAT4sAPxXH8NW7kZxXWVgtFFJVC0UCigKKKKBD0opaKBoiUftKfepo5pR1RT7m/6UchH0ZW+ODS4kzs6n3rQZKT4jFafiXWJtNsnawtGu7zpHCo2yfP2VtXYrGzMRkAnatfpqLPLJcOM8rlVz5+JrN/FjkdK0nirU5jda60TBukEs7LGg8uRMZ+JNcpx69nwtxDA9zp9hN30BYQxW55RuRk5cEnarswMeded+2y69J41aMHaGFUxmlWVz19La3V3JdJIq85LYWAxcmd8DlJ6Zqdw/fXWiazba5a28epLbElvWyVyCuSRgjY+K9a0DZMbjxyADVhdh1vHccS3bSorKliRhh9Z1/kaSGra4R4s03imyM9g5WRMCSB/pofzHtFdBXC33Ddro/EUGq6KwtJpMmaIDCSr47dAfx3rr7S8WfAYqHI+iCc/hV39TEll5sjbBGDUCXRrSSJIwndqi8oEfq5BxnOPMAD3VsaKqMI4xHGqKdlUAZ9lYW0LwwrHJM8zLn13xk7+OKckdIo2kkZURQSzMcAAdSTQkiyKGRgysMhlOQRQZUUUUFPdumlkmC9QbOozjzU/yNUsxJ69MV6c7T9O/SHC8xC5aEhx7uhrzLcRtDI8bDDIcEVmtR02j6lNbxabqsDf6xYyiNj4nG6/MZX4V6W0q+i1LTra9t2BiuIxIvx8K8qcOy5uZLGT6N0hRfY43T79vjV0diuud9Y3Oizt+stmMkSk/sE7j4H8aQsWfRSUZrTJaKKKAooooCiiigZ7tceozj3MaXkcdJW+IBrBfR2G3dj7JxWYjXqrMP72aBu/l7ixnlZGk5I2JVBu2B0FVxNxG9prCCDU4o7Ih5y7ykROuAT9EE5G+2Ks/Hh1rSvwnoD3Zu30q2abm5slcjPnjp91SxZcaZu0XSluGiENxJGAMTR8pVthuNwcVRfG18NU4wvrpchWcEA+A616P1PSNJjsrieTTrX9XGzZEQHQV5gvXD65dSyKXjVyWUftez7qlX56CwPJFzDADuFGSNzXddlfDkuuLqgjuPR2hMYJKk/W261yF5qMV0eRrZY4gfVSIABfLbxq3OwWA/oTU7qQevNdhfgqjb76ROk2PgziCzkZrXVbdwRgCTm8DkffWy4e4e1i01tr7UpbVo2X1lhd/pb4IG3urssUmB5VcNApaKKqEYBlKsAQRgg+NAUAAAbDp7KauZZI4i0ULTPkAIrBT165O23WnRnbI8KBaKKKCNqFqt7ZT2z4xLGV+YrzNxLo6WmoxyajKbaGQNyYTmeTBxkDyztk/fXqFvbXnbtfspo+ILuWXOQ+Vx05CNvy++scpqxwXfQxSK8ETqV3DM24bOx2ruOHtcTStd0/iG3DLBM5FxEf2CdnGR1G/MPl4VwEn4VutAk7/AE+8sv2lAuIwf3eo+RNMxrXrGN1kUOhBVhkEeIrKuH7JdeXVuGYrWWUG6sv1TKTuU/ZP5fCu4rbBRRQKKAooooA0UGigZMkTfTA/vLSoIicx8ufYaO8+sjj4ZpY2RiSnx2xQZgUpoooNJxlcC34av2zjmj5B/eIH515eD893dP8AWlNei+06fu9CjiB3lnG3mFBP8q842/rKzH9pi331n6vwSDJHtBNehexiAw8EQOR/XTyv9+Pyrz6y+uPsivS/Zzb+i8E6RHjGYOf+IlvzqxHS0UUhIHWqFopAQRkGloCimJUmLRGKRFUNmQMueZd9huMHON6foCiijNAVVvbVpBns472FcsVMb+0jcfnVpVpeLtO/SegXcAGXCc6beI3qUeTGQglWB5h1BqTo12bHU7eY7oGxIPNTsfuqTrsHdai+B9MbZ26bVqX2II86jSw+CNRPDnGtuXfERl7iVvAo2wP3qa9GjevKM8npNlZXoJBZe6kI+snj8Rj5V6Q4H1ga3wxYXpOZTGEl+2ux/DNJUrf0UUVpBRRRQBooooGu8bG8Tj4g/nWatzDOCPfSnzoByKBaKKKCve1K45RGp6W9ncXB/hwPvFUBD6kCqOoXFXd2ru3o2uHO66eqD2AuufxNUkvSs/Wj1yR6XJjwO3wFeq9Dt/RNGsLbGO6to0x5YUCvK1ook1CNX3DTqp9xYV62HSrGWVYSFMYfl9zVlSFQ3UA+8VQ0IrcnISL4AUvcR/vfBz/OlMURP9Un8NIYIvqCgO5Hg8i/3s0vdt4Stn24NJ3CAbFx7mNBi22kkHxz+NAckvhLn3pSYmHQxn3gj86bcyIdpWPvC/yqOb6UMRyofgaCbmUf2afBv+lBaQghoTvscMKatrh5R6wUb+FSDQebe07R20/WrghCBHIWXH1T/wCa4V1wSCD55q8+2q3jM9s/L60kDc3twdqo0MXjPN4ZrLTbaFIZ7K8sjuVUTx+9eo+IzVr9huuKhvdHmkABHfxZPwYD7jVOcPyNHrdjyn6cgVvaD1rseAZpLDjvT1tm5Q10YT7VOQR91B6PE0R/tF+dZCRCMhh86xGG6gbHFIVXP0R8q0yz518xS5HnTPIv1V+QrExpj6C/KgkcwoqKUQ/siiqr/9k="/>
          <p:cNvSpPr>
            <a:spLocks noChangeAspect="1" noChangeArrowheads="1"/>
          </p:cNvSpPr>
          <p:nvPr/>
        </p:nvSpPr>
        <p:spPr bwMode="auto">
          <a:xfrm>
            <a:off x="155575" y="-609600"/>
            <a:ext cx="1600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9697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3124200" y="0"/>
            <a:ext cx="6019800" cy="878774"/>
          </a:xfrm>
          <a:noFill/>
        </p:spPr>
        <p:txBody>
          <a:bodyPr/>
          <a:lstStyle/>
          <a:p>
            <a:r>
              <a:rPr lang="en-US" b="1" dirty="0" smtClean="0"/>
              <a:t>Please Welcome Our Speakers!</a:t>
            </a:r>
          </a:p>
        </p:txBody>
      </p:sp>
      <p:sp>
        <p:nvSpPr>
          <p:cNvPr id="2" name="Content Placeholder 1"/>
          <p:cNvSpPr>
            <a:spLocks noGrp="1"/>
          </p:cNvSpPr>
          <p:nvPr>
            <p:ph idx="1"/>
          </p:nvPr>
        </p:nvSpPr>
        <p:spPr>
          <a:xfrm>
            <a:off x="480951" y="1235034"/>
            <a:ext cx="8188036" cy="4202360"/>
          </a:xfrm>
        </p:spPr>
        <p:txBody>
          <a:bodyPr/>
          <a:lstStyle/>
          <a:p>
            <a:r>
              <a:rPr lang="en-US" dirty="0"/>
              <a:t>Stewart Knox, Executive Director, Northern </a:t>
            </a:r>
            <a:r>
              <a:rPr lang="en-US" dirty="0" smtClean="0"/>
              <a:t>Rural Training </a:t>
            </a:r>
            <a:r>
              <a:rPr lang="en-US" dirty="0"/>
              <a:t>and Employment Consortium – Chico, CA</a:t>
            </a:r>
          </a:p>
          <a:p>
            <a:pPr marL="0" indent="0">
              <a:buNone/>
            </a:pPr>
            <a:endParaRPr lang="en-US" dirty="0"/>
          </a:p>
          <a:p>
            <a:r>
              <a:rPr lang="en-US" dirty="0"/>
              <a:t>Sean Sypolt, Administrator, Private Industry Council of Westmoreland/Fayette County, Greensburg, PA</a:t>
            </a:r>
          </a:p>
          <a:p>
            <a:pPr marL="0" indent="0">
              <a:buNone/>
            </a:pPr>
            <a:endParaRPr lang="en-US" dirty="0"/>
          </a:p>
        </p:txBody>
      </p:sp>
    </p:spTree>
    <p:extLst>
      <p:ext uri="{BB962C8B-B14F-4D97-AF65-F5344CB8AC3E}">
        <p14:creationId xmlns:p14="http://schemas.microsoft.com/office/powerpoint/2010/main" val="199356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83&quot;/&gt;&lt;/object&gt;&lt;object type=&quot;3&quot; unique_id=&quot;10008&quot;&gt;&lt;property id=&quot;20148&quot; value=&quot;5&quot;/&gt;&lt;property id=&quot;20300&quot; value=&quot;Slide 5 - &amp;quot;Practice&amp;quot;&quot;/&gt;&lt;property id=&quot;20307&quot; value=&quot;356&quot;/&gt;&lt;/object&gt;&lt;object type=&quot;3&quot; unique_id=&quot;10011&quot;&gt;&lt;property id=&quot;20148&quot; value=&quot;5&quot;/&gt;&lt;property id=&quot;20300&quot; value=&quot;Slide 9 - &amp;quot;Presenters&amp;quot;&quot;/&gt;&lt;property id=&quot;20307&quot; value=&quot;360&quot;/&gt;&lt;/object&gt;&lt;object type=&quot;3&quot; unique_id=&quot;10012&quot;&gt;&lt;property id=&quot;20148&quot; value=&quot;5&quot;/&gt;&lt;property id=&quot;20300&quot; value=&quot;Slide 10 - &amp;quot;Agenda/Objectives&amp;quot;&quot;/&gt;&lt;property id=&quot;20307&quot; value=&quot;355&quot;/&gt;&lt;/object&gt;&lt;object type=&quot;3&quot; unique_id=&quot;10013&quot;&gt;&lt;property id=&quot;20148&quot; value=&quot;5&quot;/&gt;&lt;property id=&quot;20300&quot; value=&quot;Slide 11&quot;/&gt;&lt;property id=&quot;20307&quot; value=&quot;361&quot;/&gt;&lt;/object&gt;&lt;object type=&quot;3&quot; unique_id=&quot;10014&quot;&gt;&lt;property id=&quot;20148&quot; value=&quot;5&quot;/&gt;&lt;property id=&quot;20300&quot; value=&quot;Slide 12 - &amp;quot;Slide Title&amp;quot;&quot;/&gt;&lt;property id=&quot;20307&quot; value=&quot;357&quot;/&gt;&lt;/object&gt;&lt;object type=&quot;3&quot; unique_id=&quot;10015&quot;&gt;&lt;property id=&quot;20148&quot; value=&quot;5&quot;/&gt;&lt;property id=&quot;20300&quot; value=&quot;Slide 13 - &amp;quot;SAMPLE Audience &amp;#x0D;&amp;#x0A;Polling Question&amp;quot;&quot;/&gt;&lt;property id=&quot;20307&quot; value=&quot;382&quot;/&gt;&lt;/object&gt;&lt;object type=&quot;3&quot; unique_id=&quot;10016&quot;&gt;&lt;property id=&quot;20148&quot; value=&quot;5&quot;/&gt;&lt;property id=&quot;20300&quot; value=&quot;Slide 14 - &amp;quot;Slide Title&amp;quot;&quot;/&gt;&lt;property id=&quot;20307&quot; value=&quot;366&quot;/&gt;&lt;/object&gt;&lt;object type=&quot;3&quot; unique_id=&quot;10018&quot;&gt;&lt;property id=&quot;20148&quot; value=&quot;5&quot;/&gt;&lt;property id=&quot;20300&quot; value=&quot;Slide 18&quot;/&gt;&lt;property id=&quot;20307&quot; value=&quot;358&quot;/&gt;&lt;/object&gt;&lt;object type=&quot;3&quot; unique_id=&quot;10022&quot;&gt;&lt;property id=&quot;20148&quot; value=&quot;5&quot;/&gt;&lt;property id=&quot;20300&quot; value=&quot;Slide 21&quot;/&gt;&lt;property id=&quot;20307&quot; value=&quot;354&quot;/&gt;&lt;/object&gt;&lt;object type=&quot;3&quot; unique_id=&quot;10713&quot;&gt;&lt;property id=&quot;20148&quot; value=&quot;5&quot;/&gt;&lt;property id=&quot;20300&quot; value=&quot;Slide 6&quot;/&gt;&lt;property id=&quot;20307&quot; value=&quot;396&quot;/&gt;&lt;/object&gt;&lt;object type=&quot;3&quot; unique_id=&quot;10714&quot;&gt;&lt;property id=&quot;20148&quot; value=&quot;5&quot;/&gt;&lt;property id=&quot;20300&quot; value=&quot;Slide 15&quot;/&gt;&lt;property id=&quot;20307&quot; value=&quot;394&quot;/&gt;&lt;/object&gt;&lt;object type=&quot;3&quot; unique_id=&quot;10874&quot;&gt;&lt;property id=&quot;20148&quot; value=&quot;5&quot;/&gt;&lt;property id=&quot;20300&quot; value=&quot;Slide 2 - &amp;quot;Webinar Platform: Participant View&amp;quot;&quot;/&gt;&lt;property id=&quot;20307&quot; value=&quot;398&quot;/&gt;&lt;/object&gt;&lt;object type=&quot;3&quot; unique_id=&quot;10976&quot;&gt;&lt;property id=&quot;20148&quot; value=&quot;5&quot;/&gt;&lt;property id=&quot;20300&quot; value=&quot;Slide 16 - &amp;quot;Presenter Contact Information&amp;quot;&quot;/&gt;&lt;property id=&quot;20307&quot; value=&quot;399&quot;/&gt;&lt;/object&gt;&lt;object type=&quot;3&quot; unique_id=&quot;11020&quot;&gt;&lt;property id=&quot;20148&quot; value=&quot;5&quot;/&gt;&lt;property id=&quot;20300&quot; value=&quot;Slide 19 - &amp;quot;Access to Webinar Resources&amp;quot;&quot;/&gt;&lt;property id=&quot;20307&quot; value=&quot;401&quot;/&gt;&lt;/object&gt;&lt;object type=&quot;3&quot; unique_id=&quot;11042&quot;&gt;&lt;property id=&quot;20148&quot; value=&quot;5&quot;/&gt;&lt;property id=&quot;20300&quot; value=&quot;Slide 20 - &amp;quot;Stay Informed, Get Connected!&amp;quot;&quot;/&gt;&lt;property id=&quot;20307&quot; value=&quot;402&quot;/&gt;&lt;/object&gt;&lt;object type=&quot;3&quot; unique_id=&quot;11043&quot;&gt;&lt;property id=&quot;20148&quot; value=&quot;5&quot;/&gt;&lt;property id=&quot;20300&quot; value=&quot;Slide 7 - &amp;quot;How to Participate in Polls&amp;quot;&quot;/&gt;&lt;property id=&quot;20307&quot; value=&quot;403&quot;/&gt;&lt;/object&gt;&lt;object type=&quot;3&quot; unique_id=&quot;11264&quot;&gt;&lt;property id=&quot;20148&quot; value=&quot;5&quot;/&gt;&lt;property id=&quot;20300&quot; value=&quot;Slide 17 - &amp;quot;Register for other Webinars in this series!&amp;quot;&quot;/&gt;&lt;property id=&quot;20307&quot; value=&quot;404&quot;/&gt;&lt;/object&gt;&lt;object type=&quot;3&quot; unique_id=&quot;11564&quot;&gt;&lt;property id=&quot;20148&quot; value=&quot;5&quot;/&gt;&lt;property id=&quot;20300&quot; value=&quot;Slide 3 - &amp;quot;Submitting Questions&amp;quot;&quot;/&gt;&lt;property id=&quot;20307&quot; value=&quot;405&quot;/&gt;&lt;/object&gt;&lt;object type=&quot;3&quot; unique_id=&quot;11565&quot;&gt;&lt;property id=&quot;20148&quot; value=&quot;5&quot;/&gt;&lt;property id=&quot;20300&quot; value=&quot;Slide 4 - &amp;quot;Submitting Questions&amp;quot;&quot;/&gt;&lt;property id=&quot;20307&quot; value=&quot;406&quot;/&gt;&lt;/object&gt;&lt;object type=&quot;3&quot; unique_id=&quot;12053&quot;&gt;&lt;property id=&quot;20148&quot; value=&quot;5&quot;/&gt;&lt;property id=&quot;20300&quot; value=&quot;Slide 8 - &amp;quot;Access to Webinar Resources&amp;quot;&quot;/&gt;&lt;property id=&quot;20307&quot; value=&quot;40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23830</TotalTime>
  <Words>1723</Words>
  <Application>Microsoft Office PowerPoint</Application>
  <PresentationFormat>On-screen Show (4:3)</PresentationFormat>
  <Paragraphs>157</Paragraphs>
  <Slides>32</Slides>
  <Notes>28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Default Design</vt:lpstr>
      <vt:lpstr>1_Default Design</vt:lpstr>
      <vt:lpstr>PowerPoint Presentation</vt:lpstr>
      <vt:lpstr>PowerPoint Presentation</vt:lpstr>
      <vt:lpstr>Submitting Questions: Open Chat</vt:lpstr>
      <vt:lpstr>PowerPoint Presentation</vt:lpstr>
      <vt:lpstr>Practice</vt:lpstr>
      <vt:lpstr>How To Participate in a Poll</vt:lpstr>
      <vt:lpstr>Access to Webinar Resources</vt:lpstr>
      <vt:lpstr>PowerPoint Presentation</vt:lpstr>
      <vt:lpstr>Please Welcome Our Speakers!</vt:lpstr>
      <vt:lpstr>Today’s Objectives</vt:lpstr>
      <vt:lpstr>Let’s Get Started</vt:lpstr>
      <vt:lpstr>20 Employer Engagement Strategies (1-6)</vt:lpstr>
      <vt:lpstr>PowerPoint Presentation</vt:lpstr>
      <vt:lpstr>20 Employer Engagement Strategies (continued)</vt:lpstr>
      <vt:lpstr>20 Employer Engagement Strategies (continued)</vt:lpstr>
      <vt:lpstr>PowerPoint Presentation</vt:lpstr>
      <vt:lpstr>20 Employer Engagement Strategies (continued)</vt:lpstr>
      <vt:lpstr>20 Employer Engagement Strategies (continued)</vt:lpstr>
      <vt:lpstr>PowerPoint Presentation</vt:lpstr>
      <vt:lpstr>Let’s Talk – What stood out that you think you might try?</vt:lpstr>
      <vt:lpstr>Let’s Welcome . . .</vt:lpstr>
      <vt:lpstr>PowerPoint Presentation</vt:lpstr>
      <vt:lpstr>5 Minute Q&amp;A – Raise Your Hand or Use the Chat Box!</vt:lpstr>
      <vt:lpstr>Let’s Welcome . . .</vt:lpstr>
      <vt:lpstr>PowerPoint Presentation</vt:lpstr>
      <vt:lpstr>5 Minute Q&amp;A – Raise Your Hand or Use the Chat Box!</vt:lpstr>
      <vt:lpstr>What did we miss? </vt:lpstr>
      <vt:lpstr>That’s a Wrap for Today</vt:lpstr>
      <vt:lpstr>PowerPoint Presentation</vt:lpstr>
      <vt:lpstr>Access to Webinar Resources</vt:lpstr>
      <vt:lpstr>PowerPoint Presentation</vt:lpstr>
      <vt:lpstr>PowerPoint Presentation</vt:lpstr>
    </vt:vector>
  </TitlesOfParts>
  <Company>Maher &amp; Maher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BRG Update</dc:title>
  <dc:creator>Rick Maher</dc:creator>
  <cp:lastModifiedBy>MLamb</cp:lastModifiedBy>
  <cp:revision>943</cp:revision>
  <cp:lastPrinted>2010-11-03T16:59:19Z</cp:lastPrinted>
  <dcterms:created xsi:type="dcterms:W3CDTF">2003-12-12T15:05:50Z</dcterms:created>
  <dcterms:modified xsi:type="dcterms:W3CDTF">2015-04-06T15:19:55Z</dcterms:modified>
</cp:coreProperties>
</file>