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98" r:id="rId2"/>
  </p:sldMasterIdLst>
  <p:notesMasterIdLst>
    <p:notesMasterId r:id="rId37"/>
  </p:notesMasterIdLst>
  <p:handoutMasterIdLst>
    <p:handoutMasterId r:id="rId38"/>
  </p:handoutMasterIdLst>
  <p:sldIdLst>
    <p:sldId id="383" r:id="rId3"/>
    <p:sldId id="447" r:id="rId4"/>
    <p:sldId id="449" r:id="rId5"/>
    <p:sldId id="356" r:id="rId6"/>
    <p:sldId id="450" r:id="rId7"/>
    <p:sldId id="451" r:id="rId8"/>
    <p:sldId id="446" r:id="rId9"/>
    <p:sldId id="408" r:id="rId10"/>
    <p:sldId id="456" r:id="rId11"/>
    <p:sldId id="413" r:id="rId12"/>
    <p:sldId id="453" r:id="rId13"/>
    <p:sldId id="457" r:id="rId14"/>
    <p:sldId id="458" r:id="rId15"/>
    <p:sldId id="459" r:id="rId16"/>
    <p:sldId id="460" r:id="rId17"/>
    <p:sldId id="452" r:id="rId18"/>
    <p:sldId id="416" r:id="rId19"/>
    <p:sldId id="461" r:id="rId20"/>
    <p:sldId id="462" r:id="rId21"/>
    <p:sldId id="472" r:id="rId22"/>
    <p:sldId id="473" r:id="rId23"/>
    <p:sldId id="474" r:id="rId24"/>
    <p:sldId id="475" r:id="rId25"/>
    <p:sldId id="476" r:id="rId26"/>
    <p:sldId id="477" r:id="rId27"/>
    <p:sldId id="467" r:id="rId28"/>
    <p:sldId id="469" r:id="rId29"/>
    <p:sldId id="471" r:id="rId30"/>
    <p:sldId id="382" r:id="rId31"/>
    <p:sldId id="441" r:id="rId32"/>
    <p:sldId id="358" r:id="rId33"/>
    <p:sldId id="443" r:id="rId34"/>
    <p:sldId id="445" r:id="rId35"/>
    <p:sldId id="354" r:id="rId36"/>
  </p:sldIdLst>
  <p:sldSz cx="9144000" cy="6858000" type="screen4x3"/>
  <p:notesSz cx="6858000" cy="9296400"/>
  <p:custDataLst>
    <p:tags r:id="rId3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3333CC"/>
    <a:srgbClr val="BA0000"/>
    <a:srgbClr val="C20000"/>
    <a:srgbClr val="E2ECEE"/>
    <a:srgbClr val="E8E8E8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 autoAdjust="0"/>
    <p:restoredTop sz="42525" autoAdjust="0"/>
  </p:normalViewPr>
  <p:slideViewPr>
    <p:cSldViewPr snapToGrid="0">
      <p:cViewPr>
        <p:scale>
          <a:sx n="60" d="100"/>
          <a:sy n="60" d="100"/>
        </p:scale>
        <p:origin x="-174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08" y="660"/>
      </p:cViewPr>
      <p:guideLst>
        <p:guide orient="horz" pos="2929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D189B604-6484-4A85-AACD-A7073DE51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72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18" tIns="46159" rIns="92318" bIns="4615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31496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9600"/>
            <a:ext cx="5029200" cy="419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6" tIns="45713" rIns="91426" bIns="45713"/>
          <a:lstStyle/>
          <a:p>
            <a:pPr eaLnBrk="1" hangingPunct="1">
              <a:buClr>
                <a:srgbClr val="CC0000"/>
              </a:buClr>
              <a:buFont typeface="Wingdings" pitchFamily="2" charset="2"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696913"/>
            <a:ext cx="4629150" cy="3471862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marL="742950" lvl="1" indent="-285750"/>
            <a:endParaRPr lang="en-US" b="1" i="1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9787" cy="348773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20" tIns="46260" rIns="92520" bIns="46260"/>
          <a:lstStyle/>
          <a:p>
            <a:pPr marL="171450" indent="-171450" eaLnBrk="1" hangingPunct="1">
              <a:lnSpc>
                <a:spcPct val="80000"/>
              </a:lnSpc>
            </a:pPr>
            <a:endParaRPr lang="en-US" sz="900" b="1" u="sng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318" tIns="46159" rIns="92318" bIns="46159"/>
          <a:lstStyle/>
          <a:p>
            <a:pPr eaLnBrk="1" hangingPunct="1"/>
            <a:endParaRPr lang="en-US" b="1" i="1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i="1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8500"/>
            <a:ext cx="4648200" cy="348615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b="1" u="sng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6425"/>
            <a:ext cx="5486400" cy="4181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b="1" i="1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woman_on_keyboar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91440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963" y="6065838"/>
            <a:ext cx="28590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US D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976938"/>
            <a:ext cx="2486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0" y="1638300"/>
            <a:ext cx="9144000" cy="52197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FC56D-A3E6-42CA-ABB3-39D92879CB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D40B0-CE3A-429A-A31F-D81794854D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EB96EA-7AEE-4F10-A871-007A17FD1D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338C7-049A-492C-85C9-15B3CC4C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C56D-A3E6-42CA-ABB3-39D92879C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607D-ADE9-4F2C-A6DA-AA56F1CDF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5271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D40B0-CE3A-429A-A31F-D8179485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B96EA-7AEE-4F10-A871-007A17FD1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6975" y="0"/>
            <a:ext cx="6505575" cy="777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C1115-1245-44AE-8D46-F97AD0D79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0436F1-EF67-45F4-9605-50A2B289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8634413" y="6613525"/>
            <a:ext cx="509587" cy="244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5CAB485A-1BD4-4FA6-A2C2-23DB51D72CD1}" type="slidenum">
              <a:rPr lang="en-US" sz="1000" b="1" smtClean="0">
                <a:solidFill>
                  <a:srgbClr val="99003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sz="1000" b="1" smtClean="0">
              <a:solidFill>
                <a:srgbClr val="990033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0" y="6575425"/>
            <a:ext cx="5776913" cy="282575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Aft>
                <a:spcPts val="2000"/>
              </a:spcAft>
              <a:defRPr/>
            </a:pPr>
            <a:r>
              <a:rPr lang="en-US" sz="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Pay for Success</a:t>
            </a:r>
            <a:endParaRPr lang="en-US" sz="9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Line 19"/>
          <p:cNvSpPr>
            <a:spLocks noChangeShapeType="1"/>
          </p:cNvSpPr>
          <p:nvPr userDrawn="1"/>
        </p:nvSpPr>
        <p:spPr bwMode="auto">
          <a:xfrm flipV="1">
            <a:off x="2349500" y="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12"/>
          <p:cNvSpPr>
            <a:spLocks noChangeArrowheads="1"/>
          </p:cNvSpPr>
          <p:nvPr userDrawn="1"/>
        </p:nvSpPr>
        <p:spPr bwMode="gray">
          <a:xfrm>
            <a:off x="3175" y="0"/>
            <a:ext cx="9153525" cy="119697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/>
              </a:gs>
              <a:gs pos="100000">
                <a:srgbClr val="FFCC99"/>
              </a:gs>
              <a:gs pos="100000">
                <a:srgbClr val="FFCC99"/>
              </a:gs>
              <a:gs pos="100000">
                <a:srgbClr val="FFCC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gray">
          <a:xfrm>
            <a:off x="0" y="0"/>
            <a:ext cx="9158288" cy="104775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3" name="Picture 24" descr="logo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388" y="433388"/>
            <a:ext cx="2235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16"/>
          <p:cNvSpPr>
            <a:spLocks noChangeArrowheads="1"/>
          </p:cNvSpPr>
          <p:nvPr userDrawn="1"/>
        </p:nvSpPr>
        <p:spPr bwMode="gray">
          <a:xfrm>
            <a:off x="0" y="1192213"/>
            <a:ext cx="9144000" cy="173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2593975" y="123825"/>
            <a:ext cx="6550025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3200" b="1" dirty="0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600"/>
        </a:spcAft>
        <a:buClr>
          <a:srgbClr val="CC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ts val="600"/>
        </a:spcAft>
        <a:buClr>
          <a:srgbClr val="CC00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ts val="600"/>
        </a:spcBef>
        <a:spcAft>
          <a:spcPts val="600"/>
        </a:spcAft>
        <a:buClr>
          <a:srgbClr val="CC0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ts val="600"/>
        </a:spcBef>
        <a:spcAft>
          <a:spcPts val="600"/>
        </a:spcAft>
        <a:buClr>
          <a:srgbClr val="CC0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ts val="600"/>
        </a:spcBef>
        <a:spcAft>
          <a:spcPts val="60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E4C28-19BE-44A1-B5B1-298C7D9A920A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0436F1-EF67-45F4-9605-50A2B28962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 flipV="1">
            <a:off x="2349500" y="0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gray">
          <a:xfrm>
            <a:off x="3175" y="0"/>
            <a:ext cx="9153525" cy="119697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/>
              </a:gs>
              <a:gs pos="100000">
                <a:srgbClr val="FFCC99"/>
              </a:gs>
              <a:gs pos="100000">
                <a:srgbClr val="FFCC99"/>
              </a:gs>
              <a:gs pos="100000">
                <a:srgbClr val="FFCC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gray">
          <a:xfrm>
            <a:off x="0" y="0"/>
            <a:ext cx="9158288" cy="104775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24" descr="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388" y="433388"/>
            <a:ext cx="2235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6"/>
          <p:cNvSpPr>
            <a:spLocks noChangeArrowheads="1"/>
          </p:cNvSpPr>
          <p:nvPr userDrawn="1"/>
        </p:nvSpPr>
        <p:spPr bwMode="gray">
          <a:xfrm>
            <a:off x="0" y="1192213"/>
            <a:ext cx="9144000" cy="173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forsucces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forsuccess.org/" TargetMode="External"/><Relationship Id="rId2" Type="http://schemas.openxmlformats.org/officeDocument/2006/relationships/hyperlink" Target="http://www.doleta.gov/workforce_innov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force3one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areeronesto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1638300"/>
            <a:ext cx="91440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2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9963" y="6065838"/>
            <a:ext cx="28590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5" descr="US D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788" y="5976938"/>
            <a:ext cx="2486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738438"/>
            <a:ext cx="9144000" cy="15652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2000"/>
              </a:spcAft>
              <a:defRPr/>
            </a:pP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Pay for Success</a:t>
            </a:r>
          </a:p>
          <a:p>
            <a:pPr algn="ctr" eaLnBrk="1" hangingPunct="1">
              <a:spcAft>
                <a:spcPts val="300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Wednesday, February 22, 1:30 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12738" y="1355834"/>
            <a:ext cx="8435846" cy="5119107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en-US" sz="2800" b="1" dirty="0" smtClean="0">
                <a:ea typeface="+mn-ea"/>
                <a:cs typeface="+mn-cs"/>
              </a:rPr>
              <a:t>Share information about the Pay for Success model</a:t>
            </a:r>
          </a:p>
          <a:p>
            <a:pPr eaLnBrk="1" hangingPunct="1">
              <a:spcAft>
                <a:spcPts val="3000"/>
              </a:spcAft>
            </a:pPr>
            <a:r>
              <a:rPr lang="en-US" sz="2800" b="1" dirty="0" smtClean="0">
                <a:ea typeface="+mn-ea"/>
                <a:cs typeface="+mn-cs"/>
              </a:rPr>
              <a:t>Identify potential workforce development outcomes and target populations suited to the PFS financing model.</a:t>
            </a:r>
          </a:p>
          <a:p>
            <a:pPr eaLnBrk="1" hangingPunct="1">
              <a:spcAft>
                <a:spcPts val="3000"/>
              </a:spcAft>
            </a:pPr>
            <a:r>
              <a:rPr lang="en-US" sz="2800" b="1" dirty="0" smtClean="0">
                <a:ea typeface="+mn-ea"/>
                <a:cs typeface="+mn-cs"/>
              </a:rPr>
              <a:t>Obtain feedback on what resources can best help you form PFS partnerships</a:t>
            </a:r>
          </a:p>
          <a:p>
            <a:pPr eaLnBrk="1" hangingPunct="1">
              <a:spcAft>
                <a:spcPts val="3000"/>
              </a:spcAft>
            </a:pPr>
            <a:r>
              <a:rPr lang="en-US" sz="2800" b="1" dirty="0" smtClean="0">
                <a:ea typeface="+mn-ea"/>
                <a:cs typeface="+mn-cs"/>
              </a:rPr>
              <a:t>Assess your interest in the model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638425" y="144463"/>
            <a:ext cx="6505575" cy="1033462"/>
          </a:xfrm>
          <a:extLst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smtClean="0"/>
              <a:t>Agenda/Objectives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504497" y="2231277"/>
            <a:ext cx="7945820" cy="2056944"/>
          </a:xfrm>
          <a:prstGeom prst="round2Diag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504498" y="2767398"/>
            <a:ext cx="7945820" cy="11439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Gary Glickman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Management and Budget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dirty="0" smtClean="0"/>
              <a:t>Pay for Success</a:t>
            </a:r>
            <a:br>
              <a:rPr dirty="0" smtClean="0"/>
            </a:br>
            <a:r>
              <a:rPr dirty="0" smtClean="0"/>
              <a:t>A New Funding Model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09600" y="1390650"/>
            <a:ext cx="80581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17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3200" dirty="0"/>
              <a:t>Pay for Success promotes rapid adoption </a:t>
            </a:r>
            <a:r>
              <a:rPr lang="en-US" sz="3200" dirty="0" smtClean="0"/>
              <a:t>of evidence-based </a:t>
            </a:r>
            <a:r>
              <a:rPr lang="en-US" sz="3200" dirty="0"/>
              <a:t>practice by providing financial incentives and flexibility to achieve the best outcomes for hard-to-serve populations. 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5" name="Picture 4" descr="SIB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114" y="3780581"/>
            <a:ext cx="3057348" cy="202279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171523" y="4814536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Model being tested in Peterborough, U.K.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dirty="0" smtClean="0"/>
              <a:t>Pay for Success</a:t>
            </a:r>
            <a:br>
              <a:rPr dirty="0" smtClean="0"/>
            </a:br>
            <a:r>
              <a:rPr dirty="0" smtClean="0"/>
              <a:t>Benefits of the Model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8014" y="1671141"/>
            <a:ext cx="8623738" cy="471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42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3600" dirty="0" smtClean="0"/>
              <a:t>Opportunity </a:t>
            </a:r>
            <a:r>
              <a:rPr lang="en-US" sz="3600" dirty="0"/>
              <a:t>to leverage new financing to invest in preventative </a:t>
            </a:r>
            <a:r>
              <a:rPr lang="en-US" sz="3600" dirty="0" smtClean="0"/>
              <a:t>services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42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3600" dirty="0"/>
              <a:t>F</a:t>
            </a:r>
            <a:r>
              <a:rPr lang="en-US" sz="3600" dirty="0" smtClean="0"/>
              <a:t>ocus </a:t>
            </a:r>
            <a:r>
              <a:rPr lang="en-US" sz="3600" dirty="0"/>
              <a:t>on identifying and achieving outcomes </a:t>
            </a:r>
            <a:endParaRPr lang="en-US" sz="3600" dirty="0" smtClean="0"/>
          </a:p>
          <a:p>
            <a:pPr marL="342900" indent="-342900" eaLnBrk="0" hangingPunct="0">
              <a:spcBef>
                <a:spcPts val="600"/>
              </a:spcBef>
              <a:spcAft>
                <a:spcPts val="42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3600" dirty="0" smtClean="0"/>
              <a:t>Incentivizes </a:t>
            </a:r>
            <a:r>
              <a:rPr lang="en-US" sz="3600" dirty="0"/>
              <a:t>performance and limits taxpayer risk</a:t>
            </a:r>
            <a:endParaRPr lang="en-US" sz="36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dirty="0" smtClean="0"/>
              <a:t>Pay for Success</a:t>
            </a:r>
            <a:br>
              <a:rPr dirty="0" smtClean="0"/>
            </a:br>
            <a:r>
              <a:rPr dirty="0" smtClean="0"/>
              <a:t>2012 federal grant opportunities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99545" y="1390650"/>
            <a:ext cx="8481847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3200" b="1" dirty="0" smtClean="0">
                <a:latin typeface="Tahoma" pitchFamily="34" charset="0"/>
              </a:rPr>
              <a:t>Two Federal grant opportunities in 2012</a:t>
            </a:r>
            <a:endParaRPr lang="en-US" sz="3200" b="1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Department </a:t>
            </a:r>
            <a:r>
              <a:rPr lang="en-US" sz="2800" dirty="0" smtClean="0">
                <a:latin typeface="Tahoma" pitchFamily="34" charset="0"/>
              </a:rPr>
              <a:t>of Justice’s Second Chance Act grants</a:t>
            </a:r>
            <a:endParaRPr lang="en-US" sz="2800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Department of Labor’s Pay for Success grants under the Workforce Innovation Fund</a:t>
            </a: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dirty="0" smtClean="0"/>
              <a:t>Pay for Success</a:t>
            </a:r>
            <a:br>
              <a:rPr dirty="0" smtClean="0"/>
            </a:br>
            <a:r>
              <a:rPr dirty="0" smtClean="0"/>
              <a:t>White House Listening Session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1940" y="1390650"/>
            <a:ext cx="8408276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8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 smtClean="0">
                <a:latin typeface="Tahoma" pitchFamily="34" charset="0"/>
              </a:rPr>
              <a:t>October, 2012 White House Listening Session</a:t>
            </a:r>
            <a:endParaRPr lang="en-US" sz="2800" b="1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Co-hosted with the Nonprofit Finance Fund</a:t>
            </a:r>
            <a:endParaRPr lang="en-US" sz="2400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Details of the convening and additional background on Pay for Success available at </a:t>
            </a:r>
            <a:r>
              <a:rPr lang="en-US" sz="2400" dirty="0" smtClean="0">
                <a:latin typeface="Tahoma" pitchFamily="34" charset="0"/>
                <a:hlinkClick r:id="rId3"/>
              </a:rPr>
              <a:t>www.payforsuccess.org</a:t>
            </a:r>
            <a:endParaRPr lang="en-US" sz="2400" dirty="0" smtClean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472967" y="2255991"/>
            <a:ext cx="8245364" cy="2237181"/>
          </a:xfrm>
          <a:prstGeom prst="round2Diag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9200" y="115888"/>
            <a:ext cx="6629400" cy="1068387"/>
          </a:xfrm>
          <a:extLst/>
        </p:spPr>
        <p:txBody>
          <a:bodyPr/>
          <a:lstStyle/>
          <a:p>
            <a:pPr eaLnBrk="1" hangingPunct="1">
              <a:defRPr/>
            </a:pPr>
            <a:r>
              <a:rPr/>
              <a:t>Moderator</a:t>
            </a:r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472967" y="2594403"/>
            <a:ext cx="8245363" cy="157479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Amanda Ahlstrand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Acting Administrator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Workforce Investment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dirty="0" smtClean="0"/>
              <a:t>Challenges of the Status Quo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9192" y="1844566"/>
            <a:ext cx="8707120" cy="466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3200" dirty="0" smtClean="0"/>
              <a:t>One-year </a:t>
            </a:r>
            <a:r>
              <a:rPr lang="en-US" sz="3200" dirty="0"/>
              <a:t>budget cycles make it difficult to finance long-term, preventative measures </a:t>
            </a:r>
            <a:endParaRPr lang="en-US" sz="3200" dirty="0" smtClean="0"/>
          </a:p>
          <a:p>
            <a:pPr marL="342900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3200" dirty="0" smtClean="0"/>
              <a:t>Hard to blend </a:t>
            </a:r>
            <a:r>
              <a:rPr lang="en-US" sz="3200" dirty="0"/>
              <a:t>funding streams </a:t>
            </a:r>
            <a:endParaRPr lang="en-US" sz="3200" dirty="0" smtClean="0"/>
          </a:p>
          <a:p>
            <a:pPr marL="342900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3200" dirty="0" smtClean="0"/>
              <a:t>Governments </a:t>
            </a:r>
            <a:r>
              <a:rPr lang="en-US" sz="3200" dirty="0"/>
              <a:t>wary of putting taxpayer dollars at risk for new, unproven, or experimental interventions</a:t>
            </a:r>
            <a:endParaRPr lang="en-US" sz="28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dirty="0" smtClean="0"/>
              <a:t>Benefits of Pay for </a:t>
            </a:r>
            <a:r>
              <a:rPr dirty="0" smtClean="0"/>
              <a:t>Success</a:t>
            </a:r>
            <a:endParaRPr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6124" y="1390650"/>
            <a:ext cx="9017876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Provides </a:t>
            </a:r>
            <a:r>
              <a:rPr lang="en-US" sz="2800" dirty="0">
                <a:latin typeface="Tahoma" pitchFamily="34" charset="0"/>
              </a:rPr>
              <a:t>flexible non-government investment for integrated interventions that are not constrained by programmatic funding </a:t>
            </a:r>
            <a:r>
              <a:rPr lang="en-US" sz="2800" dirty="0" smtClean="0">
                <a:latin typeface="Tahoma" pitchFamily="34" charset="0"/>
              </a:rPr>
              <a:t>silos</a:t>
            </a:r>
            <a:endParaRPr lang="en-US" sz="2800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Creates </a:t>
            </a:r>
            <a:r>
              <a:rPr lang="en-US" sz="2800" dirty="0" smtClean="0"/>
              <a:t>incentives </a:t>
            </a:r>
            <a:r>
              <a:rPr lang="en-US" sz="2800" dirty="0"/>
              <a:t>for improved outcomes, cost savings, and efficiency </a:t>
            </a:r>
            <a:r>
              <a:rPr lang="en-US" sz="2800" dirty="0" smtClean="0"/>
              <a:t>gains </a:t>
            </a:r>
            <a:endParaRPr lang="en-US" sz="2800" dirty="0" smtClean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/>
              <a:t>Allows </a:t>
            </a:r>
            <a:r>
              <a:rPr lang="en-US" sz="2800" dirty="0"/>
              <a:t>for more rapid </a:t>
            </a:r>
            <a:r>
              <a:rPr lang="en-US" sz="2800" dirty="0" smtClean="0"/>
              <a:t>learning </a:t>
            </a:r>
            <a:r>
              <a:rPr lang="en-US" sz="2800" dirty="0"/>
              <a:t>about which approaches and strategies </a:t>
            </a:r>
            <a:r>
              <a:rPr lang="en-US" sz="2800" dirty="0" smtClean="0"/>
              <a:t>work </a:t>
            </a:r>
            <a:endParaRPr lang="en-US" sz="2800" dirty="0"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36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/>
              <a:t>Accelerates the </a:t>
            </a:r>
            <a:r>
              <a:rPr lang="en-US" sz="2800" dirty="0"/>
              <a:t>adoption of </a:t>
            </a:r>
            <a:r>
              <a:rPr lang="en-US" sz="2800" dirty="0" smtClean="0"/>
              <a:t>proven, new solutions</a:t>
            </a: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397211"/>
            <a:ext cx="9144000" cy="337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175" algn="ctr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C20000"/>
                </a:solidFill>
                <a:latin typeface="Tahoma" pitchFamily="34" charset="0"/>
              </a:rPr>
              <a:t>Under </a:t>
            </a:r>
            <a:r>
              <a:rPr lang="en-US" sz="3600" b="1" dirty="0">
                <a:solidFill>
                  <a:srgbClr val="C20000"/>
                </a:solidFill>
                <a:latin typeface="Tahoma" pitchFamily="34" charset="0"/>
              </a:rPr>
              <a:t>Pay for Success, </a:t>
            </a:r>
            <a:r>
              <a:rPr lang="en-US" sz="3600" b="1" dirty="0" smtClean="0">
                <a:solidFill>
                  <a:srgbClr val="C20000"/>
                </a:solidFill>
                <a:latin typeface="Tahoma" pitchFamily="34" charset="0"/>
              </a:rPr>
              <a:t>the </a:t>
            </a:r>
            <a:r>
              <a:rPr lang="en-US" sz="3600" b="1" dirty="0">
                <a:solidFill>
                  <a:srgbClr val="C20000"/>
                </a:solidFill>
                <a:latin typeface="Tahoma" pitchFamily="34" charset="0"/>
              </a:rPr>
              <a:t>public sector pays for outcomes only after they have been achieved</a:t>
            </a:r>
            <a:r>
              <a:rPr lang="en-US" sz="3600" b="1" dirty="0" smtClean="0">
                <a:solidFill>
                  <a:srgbClr val="C20000"/>
                </a:solidFill>
                <a:latin typeface="Tahoma" pitchFamily="34" charset="0"/>
              </a:rPr>
              <a:t>.</a:t>
            </a: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/>
          <p:cNvPicPr>
            <a:picLocks noChangeAspect="1"/>
          </p:cNvPicPr>
          <p:nvPr/>
        </p:nvPicPr>
        <p:blipFill>
          <a:blip r:embed="rId3" cstate="print"/>
          <a:srcRect t="34827" r="69478" b="369"/>
          <a:stretch>
            <a:fillRect/>
          </a:stretch>
        </p:blipFill>
        <p:spPr bwMode="auto">
          <a:xfrm>
            <a:off x="180975" y="1843088"/>
            <a:ext cx="3381375" cy="477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19338" y="92075"/>
            <a:ext cx="6824662" cy="1033463"/>
          </a:xfrm>
          <a:extLst/>
        </p:spPr>
        <p:txBody>
          <a:bodyPr/>
          <a:lstStyle/>
          <a:p>
            <a:pPr>
              <a:defRPr/>
            </a:pPr>
            <a:r>
              <a:rPr/>
              <a:t>Submitting Questions: Open Chat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" y="1830388"/>
            <a:ext cx="4224338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70954" y="6354432"/>
            <a:ext cx="509529" cy="28896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" y="1827213"/>
            <a:ext cx="4224338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" y="1828800"/>
            <a:ext cx="4224338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50" y="1830388"/>
            <a:ext cx="4224338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193901" y="1185532"/>
            <a:ext cx="3381375" cy="528637"/>
          </a:xfrm>
          <a:prstGeom prst="wedgeRoundRectCallout">
            <a:avLst>
              <a:gd name="adj1" fmla="val 44533"/>
              <a:gd name="adj2" fmla="val 90562"/>
              <a:gd name="adj3" fmla="val 16667"/>
            </a:avLst>
          </a:prstGeom>
          <a:solidFill>
            <a:srgbClr val="C2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anchor="ctr" anchorCtr="1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Drop-Down Menu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0219" y="2108934"/>
            <a:ext cx="855024" cy="28896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3667125" y="1230313"/>
            <a:ext cx="5505450" cy="56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To submit a question, type the question in the </a:t>
            </a: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text field</a:t>
            </a:r>
            <a:r>
              <a:rPr lang="en-US" sz="2400">
                <a:latin typeface="Tahoma" pitchFamily="34" charset="0"/>
              </a:rPr>
              <a:t> and press your 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</a:rPr>
              <a:t>Enter/Return</a:t>
            </a:r>
            <a:r>
              <a:rPr lang="en-US" sz="2400">
                <a:latin typeface="Tahoma" pitchFamily="34" charset="0"/>
              </a:rPr>
              <a:t> key.</a:t>
            </a:r>
          </a:p>
          <a:p>
            <a:pPr marL="800100" lvl="1" indent="-342900">
              <a:spcBef>
                <a:spcPts val="600"/>
              </a:spcBef>
              <a:spcAft>
                <a:spcPts val="2500"/>
              </a:spcAft>
              <a:buClr>
                <a:srgbClr val="CC0000"/>
              </a:buClr>
              <a:buFont typeface="Tahoma" pitchFamily="34" charset="0"/>
              <a:buChar char="‒"/>
            </a:pPr>
            <a:r>
              <a:rPr lang="en-US" sz="2300">
                <a:latin typeface="Tahoma" pitchFamily="34" charset="0"/>
              </a:rPr>
              <a:t>Please enter the name to whom the question is directed.</a:t>
            </a:r>
          </a:p>
          <a:p>
            <a:pPr marL="342900" indent="-342900">
              <a:spcBef>
                <a:spcPts val="600"/>
              </a:spcBef>
              <a:spcAft>
                <a:spcPts val="25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To send questions only to the presenters, select </a:t>
            </a: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Presenters</a:t>
            </a:r>
            <a:r>
              <a:rPr lang="en-US" sz="2400">
                <a:latin typeface="Tahoma" pitchFamily="34" charset="0"/>
              </a:rPr>
              <a:t> from the </a:t>
            </a: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drop-down menu</a:t>
            </a:r>
            <a:r>
              <a:rPr lang="en-US" sz="2400">
                <a:latin typeface="Tahoma" pitchFamily="34" charset="0"/>
              </a:rPr>
              <a:t> before pressing your 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</a:rPr>
              <a:t>Enter/Return</a:t>
            </a:r>
            <a:r>
              <a:rPr lang="en-US" sz="2400">
                <a:latin typeface="Tahoma" pitchFamily="34" charset="0"/>
              </a:rPr>
              <a:t> key.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Change 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</a:rPr>
              <a:t>Text Size </a:t>
            </a:r>
            <a:r>
              <a:rPr lang="en-US" sz="2400">
                <a:latin typeface="Tahoma" pitchFamily="34" charset="0"/>
              </a:rPr>
              <a:t>and 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</a:rPr>
              <a:t>Chat Color</a:t>
            </a:r>
            <a:r>
              <a:rPr lang="en-US" sz="2400">
                <a:latin typeface="Tahoma" pitchFamily="34" charset="0"/>
              </a:rPr>
              <a:t>…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323195" y="6271471"/>
            <a:ext cx="1590365" cy="408623"/>
          </a:xfrm>
          <a:prstGeom prst="wedgeRoundRectCallout">
            <a:avLst>
              <a:gd name="adj1" fmla="val -250599"/>
              <a:gd name="adj2" fmla="val -62808"/>
              <a:gd name="adj3" fmla="val 16667"/>
            </a:avLst>
          </a:prstGeom>
          <a:solidFill>
            <a:srgbClr val="C2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00105 0.0486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5023 L 0.00018 0.0784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for Success Partnership:</a:t>
            </a:r>
            <a:b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Government Agency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53150" y="2553023"/>
            <a:ext cx="2057400" cy="1143000"/>
          </a:xfrm>
          <a:prstGeom prst="roundRect">
            <a:avLst/>
          </a:prstGeom>
          <a:gradFill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State/Local/Tribal Government Agency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73421" y="2397211"/>
            <a:ext cx="6258910" cy="2705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Identifies workforce issue and target population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Identifies and contracts with an intermediary based on achievement of </a:t>
            </a:r>
            <a:r>
              <a:rPr lang="en-US" sz="3200" dirty="0" smtClean="0"/>
              <a:t>specific outcomes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868562" y="1878227"/>
            <a:ext cx="4086252" cy="4334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Contracts with service providers to achieve outcomes</a:t>
            </a:r>
          </a:p>
          <a:p>
            <a:pPr marL="3429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Can change service delivery methods and providers, and </a:t>
            </a:r>
          </a:p>
          <a:p>
            <a:pPr marL="3429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Raises funds from investors</a:t>
            </a:r>
            <a:endParaRPr lang="en-US" sz="1400" dirty="0" smtClean="0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for Success Partnership:</a:t>
            </a:r>
            <a:b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Intermediary</a:t>
            </a:r>
            <a:endParaRPr dirty="0" smtClean="0"/>
          </a:p>
        </p:txBody>
      </p:sp>
      <p:sp>
        <p:nvSpPr>
          <p:cNvPr id="10" name="Flowchart: Display 9"/>
          <p:cNvSpPr/>
          <p:nvPr/>
        </p:nvSpPr>
        <p:spPr>
          <a:xfrm rot="16200000">
            <a:off x="3692599" y="2413590"/>
            <a:ext cx="1143000" cy="1143000"/>
          </a:xfrm>
          <a:prstGeom prst="flowChartDisplay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Lead Contractor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810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2" name="Flowchart: Display 61"/>
          <p:cNvSpPr/>
          <p:nvPr/>
        </p:nvSpPr>
        <p:spPr>
          <a:xfrm rot="16200000">
            <a:off x="3539175" y="2260166"/>
            <a:ext cx="1143000" cy="1449848"/>
          </a:xfrm>
          <a:prstGeom prst="flowChartDisplay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Intermediary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3048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286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5" name="Straight Arrow Connector 64"/>
          <p:cNvCxnSpPr>
            <a:stCxn id="62" idx="1"/>
            <a:endCxn id="64" idx="0"/>
          </p:cNvCxnSpPr>
          <p:nvPr/>
        </p:nvCxnSpPr>
        <p:spPr>
          <a:xfrm flipH="1">
            <a:off x="2552700" y="3556590"/>
            <a:ext cx="1557975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1"/>
            <a:endCxn id="63" idx="0"/>
          </p:cNvCxnSpPr>
          <p:nvPr/>
        </p:nvCxnSpPr>
        <p:spPr>
          <a:xfrm flipH="1">
            <a:off x="3314700" y="3556590"/>
            <a:ext cx="795975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2" idx="1"/>
            <a:endCxn id="61" idx="0"/>
          </p:cNvCxnSpPr>
          <p:nvPr/>
        </p:nvCxnSpPr>
        <p:spPr>
          <a:xfrm flipH="1">
            <a:off x="4076700" y="3556590"/>
            <a:ext cx="33975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Down Arrow 70"/>
          <p:cNvSpPr/>
          <p:nvPr/>
        </p:nvSpPr>
        <p:spPr>
          <a:xfrm>
            <a:off x="2514600" y="4724400"/>
            <a:ext cx="762000" cy="1066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wrap="none" lIns="0" tIns="0" rIns="0" bIns="0" rtlCol="0" anchor="ctr">
            <a:normAutofit/>
          </a:bodyPr>
          <a:lstStyle/>
          <a:p>
            <a:pPr algn="ctr"/>
            <a:endParaRPr lang="en-US" sz="900" dirty="0"/>
          </a:p>
        </p:txBody>
      </p:sp>
      <p:sp>
        <p:nvSpPr>
          <p:cNvPr id="76" name="Cloud 75"/>
          <p:cNvSpPr/>
          <p:nvPr/>
        </p:nvSpPr>
        <p:spPr>
          <a:xfrm rot="5400000">
            <a:off x="649217" y="1993364"/>
            <a:ext cx="1324985" cy="181750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Investors</a:t>
            </a:r>
            <a:endParaRPr lang="en-US" sz="1600" dirty="0"/>
          </a:p>
        </p:txBody>
      </p:sp>
      <p:sp>
        <p:nvSpPr>
          <p:cNvPr id="78" name="Pentagon 77"/>
          <p:cNvSpPr/>
          <p:nvPr/>
        </p:nvSpPr>
        <p:spPr>
          <a:xfrm flipH="1">
            <a:off x="1524000" y="5943600"/>
            <a:ext cx="3048000" cy="685800"/>
          </a:xfrm>
          <a:prstGeom prst="homePlate">
            <a:avLst>
              <a:gd name="adj" fmla="val 251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At-Risk Population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>
            <a:off x="1828802" y="4016415"/>
            <a:ext cx="254643" cy="7176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49127" y="4143736"/>
            <a:ext cx="97227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Service Providers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for Success Partnership:</a:t>
            </a:r>
            <a:b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Investors</a:t>
            </a:r>
            <a:endParaRPr dirty="0" smtClean="0"/>
          </a:p>
        </p:txBody>
      </p:sp>
      <p:sp>
        <p:nvSpPr>
          <p:cNvPr id="6" name="Chevron 5"/>
          <p:cNvSpPr/>
          <p:nvPr/>
        </p:nvSpPr>
        <p:spPr>
          <a:xfrm>
            <a:off x="2355226" y="2717982"/>
            <a:ext cx="1126375" cy="545617"/>
          </a:xfrm>
          <a:prstGeom prst="chevron">
            <a:avLst>
              <a:gd name="adj" fmla="val 321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Flowchart: Display 9"/>
          <p:cNvSpPr/>
          <p:nvPr/>
        </p:nvSpPr>
        <p:spPr>
          <a:xfrm rot="16200000">
            <a:off x="3869718" y="2236470"/>
            <a:ext cx="1143000" cy="1497239"/>
          </a:xfrm>
          <a:prstGeom prst="flowChartDisplay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Intermediary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 rot="5400000">
            <a:off x="649217" y="1993364"/>
            <a:ext cx="1324985" cy="181750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Investors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57736" y="2757495"/>
            <a:ext cx="743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Upfront funding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63979" y="1878226"/>
            <a:ext cx="35834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Agree to fund the operational and service delivery costs of the intermediary and service provider(s) throughout the lifetime of the proposed project.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10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48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6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2" name="Straight Arrow Connector 41"/>
          <p:cNvCxnSpPr>
            <a:endCxn id="41" idx="0"/>
          </p:cNvCxnSpPr>
          <p:nvPr/>
        </p:nvCxnSpPr>
        <p:spPr>
          <a:xfrm flipH="1">
            <a:off x="2552700" y="3556590"/>
            <a:ext cx="1711399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9" idx="0"/>
          </p:cNvCxnSpPr>
          <p:nvPr/>
        </p:nvCxnSpPr>
        <p:spPr>
          <a:xfrm flipH="1">
            <a:off x="3314700" y="3556590"/>
            <a:ext cx="949399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5" idx="0"/>
          </p:cNvCxnSpPr>
          <p:nvPr/>
        </p:nvCxnSpPr>
        <p:spPr>
          <a:xfrm flipH="1">
            <a:off x="4076700" y="3556590"/>
            <a:ext cx="187399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Down Arrow 49"/>
          <p:cNvSpPr/>
          <p:nvPr/>
        </p:nvSpPr>
        <p:spPr>
          <a:xfrm>
            <a:off x="2514600" y="4724400"/>
            <a:ext cx="762000" cy="1066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wrap="none" lIns="0" tIns="0" rIns="0" bIns="0" rtlCol="0" anchor="ctr">
            <a:normAutofit/>
          </a:bodyPr>
          <a:lstStyle/>
          <a:p>
            <a:pPr algn="ctr"/>
            <a:endParaRPr lang="en-US" sz="900" dirty="0"/>
          </a:p>
        </p:txBody>
      </p:sp>
      <p:sp>
        <p:nvSpPr>
          <p:cNvPr id="51" name="Pentagon 50"/>
          <p:cNvSpPr/>
          <p:nvPr/>
        </p:nvSpPr>
        <p:spPr>
          <a:xfrm flipH="1">
            <a:off x="1524000" y="5943600"/>
            <a:ext cx="3048000" cy="685800"/>
          </a:xfrm>
          <a:prstGeom prst="homePlate">
            <a:avLst>
              <a:gd name="adj" fmla="val 251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At-Risk Population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for Success Partnership:</a:t>
            </a:r>
            <a:b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Validator</a:t>
            </a:r>
            <a:endParaRPr dirty="0" smtClean="0"/>
          </a:p>
        </p:txBody>
      </p:sp>
      <p:sp>
        <p:nvSpPr>
          <p:cNvPr id="6" name="Chevron 5"/>
          <p:cNvSpPr/>
          <p:nvPr/>
        </p:nvSpPr>
        <p:spPr>
          <a:xfrm>
            <a:off x="2345066" y="2758622"/>
            <a:ext cx="1126375" cy="545617"/>
          </a:xfrm>
          <a:prstGeom prst="chevron">
            <a:avLst>
              <a:gd name="adj" fmla="val 321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lowchart: Display 9"/>
          <p:cNvSpPr/>
          <p:nvPr/>
        </p:nvSpPr>
        <p:spPr>
          <a:xfrm rot="16200000">
            <a:off x="3896080" y="2210109"/>
            <a:ext cx="1143000" cy="1549961"/>
          </a:xfrm>
          <a:prstGeom prst="flowChartDisplay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Intermediary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 rot="5400000">
            <a:off x="649217" y="1993364"/>
            <a:ext cx="1324985" cy="181750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Investors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48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1"/>
            <a:endCxn id="14" idx="0"/>
          </p:cNvCxnSpPr>
          <p:nvPr/>
        </p:nvCxnSpPr>
        <p:spPr>
          <a:xfrm flipH="1">
            <a:off x="2552700" y="3556590"/>
            <a:ext cx="1914881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13" idx="0"/>
          </p:cNvCxnSpPr>
          <p:nvPr/>
        </p:nvCxnSpPr>
        <p:spPr>
          <a:xfrm flipH="1">
            <a:off x="3314700" y="3556590"/>
            <a:ext cx="1152881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  <a:endCxn id="9" idx="0"/>
          </p:cNvCxnSpPr>
          <p:nvPr/>
        </p:nvCxnSpPr>
        <p:spPr>
          <a:xfrm flipH="1">
            <a:off x="4076700" y="3556590"/>
            <a:ext cx="390881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 flipH="1">
            <a:off x="1524000" y="5943600"/>
            <a:ext cx="3048000" cy="685800"/>
          </a:xfrm>
          <a:prstGeom prst="homePlate">
            <a:avLst>
              <a:gd name="adj" fmla="val 251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At-Risk Population</a:t>
            </a:r>
            <a:endParaRPr lang="en-US" dirty="0"/>
          </a:p>
        </p:txBody>
      </p:sp>
      <p:sp>
        <p:nvSpPr>
          <p:cNvPr id="23" name="Chevron 22"/>
          <p:cNvSpPr/>
          <p:nvPr/>
        </p:nvSpPr>
        <p:spPr>
          <a:xfrm rot="16200000">
            <a:off x="3505200" y="5410200"/>
            <a:ext cx="419100" cy="571500"/>
          </a:xfrm>
          <a:prstGeom prst="chevron">
            <a:avLst>
              <a:gd name="adj" fmla="val 39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6200000">
            <a:off x="3505200" y="5029200"/>
            <a:ext cx="419100" cy="571500"/>
          </a:xfrm>
          <a:prstGeom prst="chevron">
            <a:avLst>
              <a:gd name="adj" fmla="val 3933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6200000">
            <a:off x="3505200" y="4648200"/>
            <a:ext cx="419100" cy="571500"/>
          </a:xfrm>
          <a:prstGeom prst="chevron">
            <a:avLst>
              <a:gd name="adj" fmla="val 393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514600" y="4724400"/>
            <a:ext cx="762000" cy="1066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wrap="none" lIns="0" tIns="0" rIns="0" bIns="0" rtlCol="0" anchor="ctr">
            <a:normAutofit/>
          </a:bodyPr>
          <a:lstStyle/>
          <a:p>
            <a:pPr algn="ctr"/>
            <a:endParaRPr lang="en-US" sz="900" dirty="0"/>
          </a:p>
        </p:txBody>
      </p:sp>
      <p:pic>
        <p:nvPicPr>
          <p:cNvPr id="27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304800" cy="304800"/>
          </a:xfrm>
          <a:prstGeom prst="rect">
            <a:avLst/>
          </a:prstGeom>
          <a:noFill/>
        </p:spPr>
      </p:pic>
      <p:pic>
        <p:nvPicPr>
          <p:cNvPr id="28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181600"/>
            <a:ext cx="304800" cy="304800"/>
          </a:xfrm>
          <a:prstGeom prst="rect">
            <a:avLst/>
          </a:prstGeom>
          <a:noFill/>
        </p:spPr>
      </p:pic>
      <p:pic>
        <p:nvPicPr>
          <p:cNvPr id="29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562600"/>
            <a:ext cx="304800" cy="304800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6248310" y="4224144"/>
            <a:ext cx="16764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Validator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0" idx="2"/>
            <a:endCxn id="25" idx="2"/>
          </p:cNvCxnSpPr>
          <p:nvPr/>
        </p:nvCxnSpPr>
        <p:spPr>
          <a:xfrm flipH="1">
            <a:off x="4000500" y="4605144"/>
            <a:ext cx="2247810" cy="411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2"/>
            <a:endCxn id="24" idx="2"/>
          </p:cNvCxnSpPr>
          <p:nvPr/>
        </p:nvCxnSpPr>
        <p:spPr>
          <a:xfrm flipH="1">
            <a:off x="4000500" y="4605144"/>
            <a:ext cx="2247810" cy="79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2"/>
            <a:endCxn id="23" idx="2"/>
          </p:cNvCxnSpPr>
          <p:nvPr/>
        </p:nvCxnSpPr>
        <p:spPr>
          <a:xfrm flipH="1">
            <a:off x="4000500" y="4605144"/>
            <a:ext cx="2247810" cy="1173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608536" y="2808295"/>
            <a:ext cx="743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Upfront funding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61686" y="1902941"/>
            <a:ext cx="3385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Verifies and validates whether outcome targets are met.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4815068" y="5463249"/>
            <a:ext cx="219920" cy="4861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977114" y="5567421"/>
            <a:ext cx="106486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Outcomes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Pay for Success Partnership:</a:t>
            </a:r>
            <a:b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Service Providers</a:t>
            </a:r>
            <a:endParaRPr dirty="0" smtClean="0"/>
          </a:p>
        </p:txBody>
      </p:sp>
      <p:sp>
        <p:nvSpPr>
          <p:cNvPr id="6" name="Chevron 5"/>
          <p:cNvSpPr/>
          <p:nvPr/>
        </p:nvSpPr>
        <p:spPr>
          <a:xfrm>
            <a:off x="2334906" y="2768782"/>
            <a:ext cx="1126375" cy="545617"/>
          </a:xfrm>
          <a:prstGeom prst="chevron">
            <a:avLst>
              <a:gd name="adj" fmla="val 321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lowchart: Display 9"/>
          <p:cNvSpPr/>
          <p:nvPr/>
        </p:nvSpPr>
        <p:spPr>
          <a:xfrm rot="16200000">
            <a:off x="3882075" y="2224114"/>
            <a:ext cx="1143000" cy="1521952"/>
          </a:xfrm>
          <a:prstGeom prst="flowChartDisplay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Intermediary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 rot="5400000">
            <a:off x="649217" y="1993364"/>
            <a:ext cx="1324985" cy="181750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Investors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48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1"/>
            <a:endCxn id="14" idx="0"/>
          </p:cNvCxnSpPr>
          <p:nvPr/>
        </p:nvCxnSpPr>
        <p:spPr>
          <a:xfrm flipH="1">
            <a:off x="2552700" y="3556590"/>
            <a:ext cx="1900875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13" idx="0"/>
          </p:cNvCxnSpPr>
          <p:nvPr/>
        </p:nvCxnSpPr>
        <p:spPr>
          <a:xfrm flipH="1">
            <a:off x="3314700" y="3556590"/>
            <a:ext cx="1138875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  <a:endCxn id="9" idx="0"/>
          </p:cNvCxnSpPr>
          <p:nvPr/>
        </p:nvCxnSpPr>
        <p:spPr>
          <a:xfrm flipH="1">
            <a:off x="4076700" y="3556590"/>
            <a:ext cx="376875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 flipH="1">
            <a:off x="1524000" y="5943600"/>
            <a:ext cx="3048000" cy="685800"/>
          </a:xfrm>
          <a:prstGeom prst="homePlate">
            <a:avLst>
              <a:gd name="adj" fmla="val 251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At-Risk Population</a:t>
            </a:r>
            <a:endParaRPr lang="en-US" dirty="0"/>
          </a:p>
        </p:txBody>
      </p:sp>
      <p:sp>
        <p:nvSpPr>
          <p:cNvPr id="23" name="Chevron 22"/>
          <p:cNvSpPr/>
          <p:nvPr/>
        </p:nvSpPr>
        <p:spPr>
          <a:xfrm rot="16200000">
            <a:off x="3505200" y="5410200"/>
            <a:ext cx="419100" cy="571500"/>
          </a:xfrm>
          <a:prstGeom prst="chevron">
            <a:avLst>
              <a:gd name="adj" fmla="val 39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6200000">
            <a:off x="3505200" y="5029200"/>
            <a:ext cx="419100" cy="571500"/>
          </a:xfrm>
          <a:prstGeom prst="chevron">
            <a:avLst>
              <a:gd name="adj" fmla="val 3933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6200000">
            <a:off x="3505200" y="4648200"/>
            <a:ext cx="419100" cy="571500"/>
          </a:xfrm>
          <a:prstGeom prst="chevron">
            <a:avLst>
              <a:gd name="adj" fmla="val 393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514600" y="4724400"/>
            <a:ext cx="762000" cy="1066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wrap="none" lIns="0" tIns="0" rIns="0" bIns="0" rtlCol="0" anchor="ctr">
            <a:normAutofit/>
          </a:bodyPr>
          <a:lstStyle/>
          <a:p>
            <a:pPr algn="ctr"/>
            <a:endParaRPr lang="en-US" sz="900" dirty="0"/>
          </a:p>
        </p:txBody>
      </p:sp>
      <p:pic>
        <p:nvPicPr>
          <p:cNvPr id="27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304800" cy="304800"/>
          </a:xfrm>
          <a:prstGeom prst="rect">
            <a:avLst/>
          </a:prstGeom>
          <a:noFill/>
        </p:spPr>
      </p:pic>
      <p:pic>
        <p:nvPicPr>
          <p:cNvPr id="28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181600"/>
            <a:ext cx="304800" cy="304800"/>
          </a:xfrm>
          <a:prstGeom prst="rect">
            <a:avLst/>
          </a:prstGeom>
          <a:noFill/>
        </p:spPr>
      </p:pic>
      <p:pic>
        <p:nvPicPr>
          <p:cNvPr id="29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562600"/>
            <a:ext cx="304800" cy="304800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6248310" y="4555230"/>
            <a:ext cx="16764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Validator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30" idx="2"/>
            <a:endCxn id="25" idx="2"/>
          </p:cNvCxnSpPr>
          <p:nvPr/>
        </p:nvCxnSpPr>
        <p:spPr>
          <a:xfrm flipH="1">
            <a:off x="4000500" y="4936230"/>
            <a:ext cx="2247810" cy="80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2"/>
            <a:endCxn id="24" idx="2"/>
          </p:cNvCxnSpPr>
          <p:nvPr/>
        </p:nvCxnSpPr>
        <p:spPr>
          <a:xfrm flipH="1">
            <a:off x="4000500" y="4936230"/>
            <a:ext cx="2247810" cy="461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2"/>
            <a:endCxn id="23" idx="2"/>
          </p:cNvCxnSpPr>
          <p:nvPr/>
        </p:nvCxnSpPr>
        <p:spPr>
          <a:xfrm flipH="1">
            <a:off x="4000500" y="4936230"/>
            <a:ext cx="2247810" cy="8421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598376" y="2818455"/>
            <a:ext cx="743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Upfront funding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165124" y="1358380"/>
            <a:ext cx="39788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ahoma" pitchFamily="34" charset="0"/>
              </a:rPr>
              <a:t>Contracted by the intermediary to administer the programs and interventions designed by the intermediary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Players in the Pay for Success Partnership</a:t>
            </a:r>
            <a:endParaRPr dirty="0" smtClean="0"/>
          </a:p>
        </p:txBody>
      </p:sp>
      <p:sp>
        <p:nvSpPr>
          <p:cNvPr id="6" name="Chevron 5"/>
          <p:cNvSpPr/>
          <p:nvPr/>
        </p:nvSpPr>
        <p:spPr>
          <a:xfrm>
            <a:off x="2324746" y="2941502"/>
            <a:ext cx="1126375" cy="545617"/>
          </a:xfrm>
          <a:prstGeom prst="chevron">
            <a:avLst>
              <a:gd name="adj" fmla="val 3215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5950" y="1276350"/>
            <a:ext cx="46482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Federal Government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Flowchart: Display 9"/>
          <p:cNvSpPr/>
          <p:nvPr/>
        </p:nvSpPr>
        <p:spPr>
          <a:xfrm rot="16200000">
            <a:off x="3703938" y="2293111"/>
            <a:ext cx="1143000" cy="1383958"/>
          </a:xfrm>
          <a:prstGeom prst="flowChartDisplay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Intermediary</a:t>
            </a:r>
            <a:endParaRPr lang="en-US" dirty="0"/>
          </a:p>
        </p:txBody>
      </p:sp>
      <p:sp>
        <p:nvSpPr>
          <p:cNvPr id="11" name="Cloud 10"/>
          <p:cNvSpPr/>
          <p:nvPr/>
        </p:nvSpPr>
        <p:spPr>
          <a:xfrm rot="5400000">
            <a:off x="649217" y="1993364"/>
            <a:ext cx="1324985" cy="181750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Investors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153150" y="2553023"/>
            <a:ext cx="2057400" cy="1143000"/>
          </a:xfrm>
          <a:prstGeom prst="roundRect">
            <a:avLst/>
          </a:prstGeom>
          <a:gradFill>
            <a:gsLst>
              <a:gs pos="0">
                <a:srgbClr val="0070C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State/Local/Tribal Government Agency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0" y="4114800"/>
            <a:ext cx="5334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SP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1"/>
            <a:endCxn id="14" idx="0"/>
          </p:cNvCxnSpPr>
          <p:nvPr/>
        </p:nvCxnSpPr>
        <p:spPr>
          <a:xfrm flipH="1">
            <a:off x="2552700" y="3556590"/>
            <a:ext cx="1722738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13" idx="0"/>
          </p:cNvCxnSpPr>
          <p:nvPr/>
        </p:nvCxnSpPr>
        <p:spPr>
          <a:xfrm flipH="1">
            <a:off x="3314700" y="3556590"/>
            <a:ext cx="960738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1"/>
            <a:endCxn id="9" idx="0"/>
          </p:cNvCxnSpPr>
          <p:nvPr/>
        </p:nvCxnSpPr>
        <p:spPr>
          <a:xfrm flipH="1">
            <a:off x="4076700" y="3556590"/>
            <a:ext cx="198738" cy="55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Pentagon 17"/>
          <p:cNvSpPr/>
          <p:nvPr/>
        </p:nvSpPr>
        <p:spPr>
          <a:xfrm flipH="1">
            <a:off x="1524000" y="5943600"/>
            <a:ext cx="3048000" cy="685800"/>
          </a:xfrm>
          <a:prstGeom prst="homePlate">
            <a:avLst>
              <a:gd name="adj" fmla="val 25124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At-Risk Population</a:t>
            </a:r>
            <a:endParaRPr lang="en-US" dirty="0"/>
          </a:p>
        </p:txBody>
      </p:sp>
      <p:sp>
        <p:nvSpPr>
          <p:cNvPr id="23" name="Chevron 22"/>
          <p:cNvSpPr/>
          <p:nvPr/>
        </p:nvSpPr>
        <p:spPr>
          <a:xfrm rot="16200000">
            <a:off x="3505200" y="5410200"/>
            <a:ext cx="419100" cy="571500"/>
          </a:xfrm>
          <a:prstGeom prst="chevron">
            <a:avLst>
              <a:gd name="adj" fmla="val 39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 rot="16200000">
            <a:off x="3505200" y="5029200"/>
            <a:ext cx="419100" cy="571500"/>
          </a:xfrm>
          <a:prstGeom prst="chevron">
            <a:avLst>
              <a:gd name="adj" fmla="val 3933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 rot="16200000">
            <a:off x="3505200" y="4648200"/>
            <a:ext cx="419100" cy="571500"/>
          </a:xfrm>
          <a:prstGeom prst="chevron">
            <a:avLst>
              <a:gd name="adj" fmla="val 39333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bIns="91440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O3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514600" y="4724400"/>
            <a:ext cx="762000" cy="10668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wordArtVert" wrap="none" lIns="0" tIns="0" rIns="0" bIns="0" rtlCol="0" anchor="ctr">
            <a:normAutofit/>
          </a:bodyPr>
          <a:lstStyle/>
          <a:p>
            <a:pPr algn="ctr"/>
            <a:endParaRPr lang="en-US" sz="900" dirty="0"/>
          </a:p>
        </p:txBody>
      </p:sp>
      <p:pic>
        <p:nvPicPr>
          <p:cNvPr id="27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304800" cy="304800"/>
          </a:xfrm>
          <a:prstGeom prst="rect">
            <a:avLst/>
          </a:prstGeom>
          <a:noFill/>
        </p:spPr>
      </p:pic>
      <p:pic>
        <p:nvPicPr>
          <p:cNvPr id="28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181600"/>
            <a:ext cx="304800" cy="304800"/>
          </a:xfrm>
          <a:prstGeom prst="rect">
            <a:avLst/>
          </a:prstGeom>
          <a:noFill/>
        </p:spPr>
      </p:pic>
      <p:pic>
        <p:nvPicPr>
          <p:cNvPr id="29" name="Picture 2" descr="C:\Documents and Settings\payne.jonathan\Local Settings\Temporary Internet Files\Content.IE5\UD9CAL2E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562600"/>
            <a:ext cx="304800" cy="304800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6248310" y="4224144"/>
            <a:ext cx="1676400" cy="762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Validator</a:t>
            </a:r>
            <a:endParaRPr lang="en-US" dirty="0"/>
          </a:p>
        </p:txBody>
      </p:sp>
      <p:sp>
        <p:nvSpPr>
          <p:cNvPr id="34" name="Chevron 33"/>
          <p:cNvSpPr/>
          <p:nvPr/>
        </p:nvSpPr>
        <p:spPr>
          <a:xfrm rot="5400000">
            <a:off x="6564453" y="1342215"/>
            <a:ext cx="1292241" cy="900130"/>
          </a:xfrm>
          <a:prstGeom prst="chevron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0" idx="2"/>
            <a:endCxn id="25" idx="2"/>
          </p:cNvCxnSpPr>
          <p:nvPr/>
        </p:nvCxnSpPr>
        <p:spPr>
          <a:xfrm flipH="1">
            <a:off x="4000500" y="4605144"/>
            <a:ext cx="2247810" cy="411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2"/>
            <a:endCxn id="24" idx="2"/>
          </p:cNvCxnSpPr>
          <p:nvPr/>
        </p:nvCxnSpPr>
        <p:spPr>
          <a:xfrm flipH="1">
            <a:off x="4000500" y="4605144"/>
            <a:ext cx="2247810" cy="79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0" idx="2"/>
            <a:endCxn id="23" idx="2"/>
          </p:cNvCxnSpPr>
          <p:nvPr/>
        </p:nvCxnSpPr>
        <p:spPr>
          <a:xfrm flipH="1">
            <a:off x="4000500" y="4605144"/>
            <a:ext cx="2247810" cy="1173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hevron 39"/>
          <p:cNvSpPr/>
          <p:nvPr/>
        </p:nvSpPr>
        <p:spPr>
          <a:xfrm rot="10800000">
            <a:off x="5019039" y="2702560"/>
            <a:ext cx="1009799" cy="782319"/>
          </a:xfrm>
          <a:prstGeom prst="chevron">
            <a:avLst>
              <a:gd name="adj" fmla="val 38312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88216" y="2991175"/>
            <a:ext cx="743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/>
                </a:solidFill>
              </a:rPr>
              <a:t>Upfront funding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44" name="Chevron 43"/>
          <p:cNvSpPr/>
          <p:nvPr/>
        </p:nvSpPr>
        <p:spPr>
          <a:xfrm rot="10800000">
            <a:off x="2353158" y="2340244"/>
            <a:ext cx="1056467" cy="534368"/>
          </a:xfrm>
          <a:prstGeom prst="chevron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64272" y="1518833"/>
            <a:ext cx="10538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 for Outcomes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49866" y="2774196"/>
            <a:ext cx="932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 for Outcomes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3568" y="2293749"/>
            <a:ext cx="8420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Payment</a:t>
            </a:r>
          </a:p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 for Outcomes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Key Features of </a:t>
            </a:r>
            <a:br>
              <a:rPr lang="en-US" dirty="0" smtClean="0"/>
            </a:br>
            <a:r>
              <a:rPr lang="en-US" dirty="0" smtClean="0"/>
              <a:t>the Pay for Success Model</a:t>
            </a:r>
            <a:endParaRPr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6700" y="1390650"/>
            <a:ext cx="84201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20000"/>
                </a:solidFill>
                <a:latin typeface="Tahoma" pitchFamily="34" charset="0"/>
              </a:rPr>
              <a:t>A clear, measurable problem to be solved and a target population</a:t>
            </a:r>
            <a:endParaRPr lang="en-US" sz="2800" b="1" dirty="0" smtClean="0">
              <a:latin typeface="Tahoma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Are </a:t>
            </a:r>
            <a:r>
              <a:rPr lang="en-US" sz="2400" dirty="0">
                <a:latin typeface="Tahoma" pitchFamily="34" charset="0"/>
              </a:rPr>
              <a:t>you able to isolate a particular program area and client population that </a:t>
            </a:r>
            <a:r>
              <a:rPr lang="en-US" sz="2400" dirty="0" smtClean="0">
                <a:latin typeface="Tahoma" pitchFamily="34" charset="0"/>
              </a:rPr>
              <a:t>are </a:t>
            </a:r>
            <a:r>
              <a:rPr lang="en-US" sz="2400" dirty="0">
                <a:latin typeface="Tahoma" pitchFamily="34" charset="0"/>
              </a:rPr>
              <a:t>not achieving optimal outcomes?  </a:t>
            </a:r>
            <a:endParaRPr lang="en-US" sz="2400" dirty="0" smtClean="0">
              <a:latin typeface="Tahoma" pitchFamily="34" charset="0"/>
            </a:endParaRPr>
          </a:p>
          <a:p>
            <a:pPr marL="342900" lvl="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Is </a:t>
            </a:r>
            <a:r>
              <a:rPr lang="en-US" sz="2400" dirty="0">
                <a:latin typeface="Tahoma" pitchFamily="34" charset="0"/>
              </a:rPr>
              <a:t>there evidence or historical precedent that a different or new approach would have better results?  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Can you clearly articulate and quantify the improved resulting outcomes that you would like to see?  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Can you specify a monetary value that you would pay to obtain those results and explain the basis for it</a:t>
            </a:r>
            <a:r>
              <a:rPr lang="en-US" sz="2400" dirty="0" smtClean="0">
                <a:latin typeface="Tahoma" pitchFamily="34" charset="0"/>
              </a:rPr>
              <a:t>?</a:t>
            </a:r>
            <a:endParaRPr lang="en-US" sz="24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Key Features of </a:t>
            </a:r>
            <a:br>
              <a:rPr lang="en-US" dirty="0" smtClean="0"/>
            </a:br>
            <a:r>
              <a:rPr lang="en-US" dirty="0" smtClean="0"/>
              <a:t>the Pay for Success Model</a:t>
            </a:r>
            <a:endParaRPr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6700" y="1390650"/>
            <a:ext cx="84201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20000"/>
                </a:solidFill>
                <a:latin typeface="Tahoma" pitchFamily="34" charset="0"/>
              </a:rPr>
              <a:t>A way to evaluate progress in solving the problem</a:t>
            </a:r>
            <a:endParaRPr lang="en-US" sz="2800" b="1" dirty="0">
              <a:solidFill>
                <a:srgbClr val="C20000"/>
              </a:solidFill>
              <a:latin typeface="Tahoma" pitchFamily="34" charset="0"/>
            </a:endParaRP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Can </a:t>
            </a:r>
            <a:r>
              <a:rPr lang="en-US" sz="2400" dirty="0">
                <a:latin typeface="Tahoma" pitchFamily="34" charset="0"/>
              </a:rPr>
              <a:t>you identify data that would be required to evaluate whether outcomes are being achieved for a target population and a comparison group? 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Do you or a service provider collect this data or </a:t>
            </a:r>
            <a:r>
              <a:rPr lang="en-US" sz="2400" dirty="0" smtClean="0">
                <a:latin typeface="Tahoma" pitchFamily="34" charset="0"/>
              </a:rPr>
              <a:t>could you organize </a:t>
            </a:r>
            <a:r>
              <a:rPr lang="en-US" sz="2400" dirty="0">
                <a:latin typeface="Tahoma" pitchFamily="34" charset="0"/>
              </a:rPr>
              <a:t>your systems so that the data could be collected and analyzed?  </a:t>
            </a:r>
          </a:p>
          <a:p>
            <a:pPr marL="34290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If you see hurdles to collecting and using the needed data, are there mechanisms to overcome these hurdles?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38425" y="147638"/>
            <a:ext cx="6505575" cy="1028700"/>
          </a:xfrm>
          <a:ex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dirty="0" smtClean="0"/>
              <a:t>Key Features of </a:t>
            </a:r>
            <a:br>
              <a:rPr lang="en-US" dirty="0" smtClean="0"/>
            </a:br>
            <a:r>
              <a:rPr lang="en-US" dirty="0" smtClean="0"/>
              <a:t>the Pay for Success Model</a:t>
            </a:r>
            <a:endParaRPr dirty="0" smtClean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6700" y="1390650"/>
            <a:ext cx="84201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C20000"/>
                </a:solidFill>
                <a:latin typeface="Tahoma" pitchFamily="34" charset="0"/>
              </a:rPr>
              <a:t>A way measure </a:t>
            </a:r>
            <a:r>
              <a:rPr lang="en-US" sz="2800" b="1" dirty="0">
                <a:solidFill>
                  <a:srgbClr val="C20000"/>
                </a:solidFill>
                <a:latin typeface="Tahoma" pitchFamily="34" charset="0"/>
              </a:rPr>
              <a:t>actual savings to the </a:t>
            </a:r>
            <a:r>
              <a:rPr lang="en-US" sz="2800" b="1" dirty="0" smtClean="0">
                <a:solidFill>
                  <a:srgbClr val="C20000"/>
                </a:solidFill>
                <a:latin typeface="Tahoma" pitchFamily="34" charset="0"/>
              </a:rPr>
              <a:t>that </a:t>
            </a:r>
            <a:r>
              <a:rPr lang="en-US" sz="2800" b="1" dirty="0">
                <a:solidFill>
                  <a:srgbClr val="C20000"/>
                </a:solidFill>
                <a:latin typeface="Tahoma" pitchFamily="34" charset="0"/>
              </a:rPr>
              <a:t>would result from the improved outcomes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ahoma" pitchFamily="34" charset="0"/>
              </a:rPr>
              <a:t>Can </a:t>
            </a:r>
            <a:r>
              <a:rPr lang="en-US" sz="2400" dirty="0">
                <a:latin typeface="Tahoma" pitchFamily="34" charset="0"/>
              </a:rPr>
              <a:t>you quantify the direct and/or indirect costs associated with this problem?  </a:t>
            </a:r>
          </a:p>
          <a:p>
            <a:pPr marL="342900" lvl="0" indent="-342900" eaLnBrk="0" hangingPunct="0">
              <a:spcBef>
                <a:spcPts val="600"/>
              </a:spcBef>
              <a:spcAft>
                <a:spcPts val="2500"/>
              </a:spcAft>
              <a:buClr>
                <a:srgbClr val="C20000"/>
              </a:buClr>
              <a:buFont typeface="Wingdings" pitchFamily="2" charset="2"/>
              <a:buChar char="§"/>
            </a:pPr>
            <a:r>
              <a:rPr lang="en-US" sz="2400" dirty="0">
                <a:latin typeface="Tahoma" pitchFamily="34" charset="0"/>
              </a:rPr>
              <a:t>Could you measure savings that would actually accrue to a different program or programs than the one that is supporting the intervention?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122238"/>
            <a:ext cx="6670675" cy="1036637"/>
          </a:xfrm>
          <a:extLst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defRPr/>
            </a:pPr>
            <a:r>
              <a:rPr dirty="0" smtClean="0"/>
              <a:t>Audience Question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2794000"/>
            <a:ext cx="6705600" cy="1897063"/>
          </a:xfrm>
        </p:spPr>
        <p:txBody>
          <a:bodyPr/>
          <a:lstStyle/>
          <a:p>
            <a:pPr marL="914400" lvl="1" indent="-457200" eaLnBrk="1" hangingPunct="1">
              <a:buFont typeface="Wingdings" pitchFamily="2" charset="2"/>
              <a:buAutoNum type="alphaUcPeriod"/>
            </a:pPr>
            <a:r>
              <a:rPr lang="en-US" sz="3200" dirty="0" smtClean="0"/>
              <a:t>I am actively planning to get involved with PFS </a:t>
            </a:r>
          </a:p>
          <a:p>
            <a:pPr marL="914400" lvl="1" indent="-457200" eaLnBrk="1" hangingPunct="1">
              <a:buFont typeface="Wingdings" pitchFamily="2" charset="2"/>
              <a:buAutoNum type="alphaUcPeriod"/>
            </a:pPr>
            <a:r>
              <a:rPr lang="en-US" sz="3200" dirty="0" smtClean="0"/>
              <a:t>I have some familiarity</a:t>
            </a:r>
          </a:p>
          <a:p>
            <a:pPr marL="914400" lvl="1" indent="-457200" eaLnBrk="1" hangingPunct="1">
              <a:buFont typeface="Wingdings" pitchFamily="2" charset="2"/>
              <a:buAutoNum type="alphaUcPeriod"/>
            </a:pPr>
            <a:r>
              <a:rPr lang="en-US" sz="3200" dirty="0" smtClean="0"/>
              <a:t>I am hearing about PFS for the first time today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320220" y="1491354"/>
            <a:ext cx="8540750" cy="12518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517525" y="1546225"/>
            <a:ext cx="82486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What is your level of experience or familiarity with the Pay for Success concept?</a:t>
            </a:r>
            <a:endParaRPr lang="en-US" sz="3200" dirty="0">
              <a:solidFill>
                <a:srgbClr val="C20000"/>
              </a:solidFill>
              <a:latin typeface="Tahoma" pitchFamily="34" charset="0"/>
            </a:endParaRPr>
          </a:p>
        </p:txBody>
      </p:sp>
      <p:pic>
        <p:nvPicPr>
          <p:cNvPr id="17416" name="Picture 16" descr="C:\Users\mrooney\AppData\Local\Microsoft\Windows\Temporary Internet Files\Content.IE5\I2WI8TZH\MCj043151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100" y="2928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/>
          <p:cNvPicPr>
            <a:picLocks noChangeAspect="1"/>
          </p:cNvPicPr>
          <p:nvPr/>
        </p:nvPicPr>
        <p:blipFill>
          <a:blip r:embed="rId3" cstate="print"/>
          <a:srcRect l="2" t="29286" r="86876" b="20221"/>
          <a:stretch>
            <a:fillRect/>
          </a:stretch>
        </p:blipFill>
        <p:spPr bwMode="auto">
          <a:xfrm>
            <a:off x="242888" y="1317625"/>
            <a:ext cx="31242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rcRect t="29286" r="86876" b="20221"/>
          <a:stretch>
            <a:fillRect/>
          </a:stretch>
        </p:blipFill>
        <p:spPr bwMode="auto">
          <a:xfrm>
            <a:off x="242888" y="1317625"/>
            <a:ext cx="31242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552825" y="1379538"/>
            <a:ext cx="5373688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To submit a question, type the question in the </a:t>
            </a:r>
            <a:r>
              <a:rPr lang="en-US" sz="2400" b="1">
                <a:solidFill>
                  <a:srgbClr val="CC0000"/>
                </a:solidFill>
                <a:latin typeface="Tahoma" pitchFamily="34" charset="0"/>
              </a:rPr>
              <a:t>text field</a:t>
            </a:r>
            <a:r>
              <a:rPr lang="en-US" sz="2400">
                <a:latin typeface="Tahoma" pitchFamily="34" charset="0"/>
              </a:rPr>
              <a:t> and press your </a:t>
            </a:r>
            <a:r>
              <a:rPr lang="en-US" sz="2400" b="1">
                <a:solidFill>
                  <a:srgbClr val="C00000"/>
                </a:solidFill>
                <a:latin typeface="Tahoma" pitchFamily="34" charset="0"/>
              </a:rPr>
              <a:t>Enter/Return</a:t>
            </a:r>
            <a:r>
              <a:rPr lang="en-US" sz="2400">
                <a:latin typeface="Tahoma" pitchFamily="34" charset="0"/>
              </a:rPr>
              <a:t> key.</a:t>
            </a:r>
          </a:p>
          <a:p>
            <a:pPr marL="800100" lvl="1" indent="-342900">
              <a:spcBef>
                <a:spcPts val="600"/>
              </a:spcBef>
              <a:spcAft>
                <a:spcPts val="3000"/>
              </a:spcAft>
              <a:buClr>
                <a:srgbClr val="CC0000"/>
              </a:buClr>
              <a:buFont typeface="Tahoma" pitchFamily="34" charset="0"/>
              <a:buChar char="‒"/>
            </a:pPr>
            <a:r>
              <a:rPr lang="en-US" sz="2300">
                <a:latin typeface="Tahoma" pitchFamily="34" charset="0"/>
              </a:rPr>
              <a:t>Please enter the name to whom the question is directed.</a:t>
            </a:r>
          </a:p>
          <a:p>
            <a:pPr marL="342900" indent="-342900">
              <a:spcBef>
                <a:spcPts val="600"/>
              </a:spcBef>
              <a:spcAft>
                <a:spcPts val="30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Your name and your question will appear on your screen, indicating successful submission. 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34" charset="0"/>
              </a:rPr>
              <a:t>Questions are directly transmitted to presenters—no other participants will  see your questions.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459163" y="92075"/>
            <a:ext cx="5684837" cy="10366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smtClean="0"/>
              <a:t>Submitting Questions: Closed Chat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887761" y="3720986"/>
            <a:ext cx="1590365" cy="408623"/>
          </a:xfrm>
          <a:prstGeom prst="wedgeRoundRectCallout">
            <a:avLst>
              <a:gd name="adj1" fmla="val -81843"/>
              <a:gd name="adj2" fmla="val 550395"/>
              <a:gd name="adj3" fmla="val 16667"/>
            </a:avLst>
          </a:prstGeom>
          <a:solidFill>
            <a:srgbClr val="C2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anchor="ctr" anchorCtr="1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Text Field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95275" y="6205538"/>
            <a:ext cx="208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/>
              <a:t>Gary, where can I find today’s PPT?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0800" y="144463"/>
            <a:ext cx="6553200" cy="1004887"/>
          </a:xfrm>
          <a:extLst/>
        </p:spPr>
        <p:txBody>
          <a:bodyPr/>
          <a:lstStyle/>
          <a:p>
            <a:pPr>
              <a:defRPr/>
            </a:pPr>
            <a:r>
              <a:rPr kern="1200"/>
              <a:t>Resources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/>
              <a:t>	For more information, visit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hlinkClick r:id="rId2"/>
              </a:rPr>
              <a:t>www.doleta.gov/workforce_innovation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>
                <a:hlinkClick r:id="rId3"/>
              </a:rPr>
              <a:t>www.payforsuccess.org</a:t>
            </a:r>
            <a:endParaRPr lang="en-US" dirty="0" smtClean="0"/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dirty="0" smtClean="0"/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3" cstate="print"/>
          <a:srcRect l="17918" t="30893" r="19002" b="8667"/>
          <a:stretch>
            <a:fillRect/>
          </a:stretch>
        </p:blipFill>
        <p:spPr bwMode="auto">
          <a:xfrm>
            <a:off x="0" y="893763"/>
            <a:ext cx="9144000" cy="596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42" name="Rectangle 26"/>
          <p:cNvSpPr>
            <a:spLocks noChangeArrowheads="1"/>
          </p:cNvSpPr>
          <p:nvPr/>
        </p:nvSpPr>
        <p:spPr bwMode="auto">
          <a:xfrm>
            <a:off x="2320925" y="28575"/>
            <a:ext cx="6823075" cy="7778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Share Your Ideas with Your Peers!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6075" y="3798888"/>
            <a:ext cx="5816600" cy="2657475"/>
            <a:chOff x="218" y="2393"/>
            <a:chExt cx="3664" cy="1674"/>
          </a:xfrm>
        </p:grpSpPr>
        <p:sp>
          <p:nvSpPr>
            <p:cNvPr id="22539" name="AutoShape 9"/>
            <p:cNvSpPr>
              <a:spLocks noChangeArrowheads="1"/>
            </p:cNvSpPr>
            <p:nvPr/>
          </p:nvSpPr>
          <p:spPr bwMode="auto">
            <a:xfrm flipH="1">
              <a:off x="218" y="2393"/>
              <a:ext cx="3664" cy="1243"/>
            </a:xfrm>
            <a:prstGeom prst="wedgeRoundRectCallout">
              <a:avLst>
                <a:gd name="adj1" fmla="val -44134"/>
                <a:gd name="adj2" fmla="val 7711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en-US" sz="2800" b="1"/>
                <a:t>Share your demand-driven </a:t>
              </a:r>
              <a:br>
                <a:rPr lang="en-US" sz="2800" b="1"/>
              </a:br>
              <a:r>
                <a:rPr lang="en-US" sz="2800" b="1"/>
                <a:t>strategic plans, models, </a:t>
              </a:r>
              <a:br>
                <a:rPr lang="en-US" sz="2800" b="1"/>
              </a:br>
              <a:r>
                <a:rPr lang="en-US" sz="2800" b="1"/>
                <a:t>innovations, resources, and ideas!</a:t>
              </a:r>
            </a:p>
          </p:txBody>
        </p:sp>
        <p:pic>
          <p:nvPicPr>
            <p:cNvPr id="22540" name="Picture 22" descr="pointing_finger_03_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7568256">
              <a:off x="3301" y="3626"/>
              <a:ext cx="377" cy="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842963"/>
            <a:ext cx="9144000" cy="6015037"/>
            <a:chOff x="0" y="531"/>
            <a:chExt cx="5760" cy="3789"/>
          </a:xfrm>
        </p:grpSpPr>
        <p:pic>
          <p:nvPicPr>
            <p:cNvPr id="22537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t="15779" b="11113"/>
            <a:stretch>
              <a:fillRect/>
            </a:stretch>
          </p:blipFill>
          <p:spPr bwMode="auto">
            <a:xfrm>
              <a:off x="0" y="531"/>
              <a:ext cx="5760" cy="3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 l="6198" t="35538" r="6354" b="21262"/>
            <a:stretch>
              <a:fillRect/>
            </a:stretch>
          </p:blipFill>
          <p:spPr bwMode="auto">
            <a:xfrm>
              <a:off x="0" y="1532"/>
              <a:ext cx="5760" cy="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177925" y="1504950"/>
            <a:ext cx="5816600" cy="3203575"/>
            <a:chOff x="742" y="948"/>
            <a:chExt cx="3664" cy="2018"/>
          </a:xfrm>
        </p:grpSpPr>
        <p:sp>
          <p:nvSpPr>
            <p:cNvPr id="22535" name="AutoShape 9"/>
            <p:cNvSpPr>
              <a:spLocks noChangeArrowheads="1"/>
            </p:cNvSpPr>
            <p:nvPr/>
          </p:nvSpPr>
          <p:spPr bwMode="auto">
            <a:xfrm flipH="1">
              <a:off x="742" y="948"/>
              <a:ext cx="3664" cy="1533"/>
            </a:xfrm>
            <a:prstGeom prst="wedgeRoundRectCallout">
              <a:avLst>
                <a:gd name="adj1" fmla="val -44134"/>
                <a:gd name="adj2" fmla="val 77111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>
              <a:spAutoFit/>
            </a:bodyPr>
            <a:lstStyle/>
            <a:p>
              <a:pPr algn="ctr"/>
              <a:r>
                <a:rPr lang="en-US" sz="2800" b="1"/>
                <a:t>You have the option to submit content for review by uploading the resource or providing a link to the resource.</a:t>
              </a:r>
            </a:p>
          </p:txBody>
        </p:sp>
        <p:pic>
          <p:nvPicPr>
            <p:cNvPr id="22536" name="Picture 26" descr="pointing_finger_03_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7568256">
              <a:off x="3903" y="2576"/>
              <a:ext cx="333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Access to Webinar Resources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 t="15669" r="1750" b="8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pointing_finger_01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45500">
            <a:off x="5091906" y="1972469"/>
            <a:ext cx="10017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 l="417" t="15891" r="1584" b="8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/>
          <a:srcRect t="15558" r="1584" b="8557"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pointing_finger_01_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18685">
            <a:off x="4129088" y="1643062"/>
            <a:ext cx="1193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WEBINAR RESOURCES: </a:t>
            </a:r>
          </a:p>
          <a:p>
            <a:pPr algn="ctr">
              <a:defRPr/>
            </a:pPr>
            <a:r>
              <a:rPr lang="en-US" sz="3000" b="1"/>
              <a:t>Recordings and transcripts are available within 2 business days after the event.</a:t>
            </a:r>
            <a:endParaRPr lang="en-US" sz="3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70613" y="3352800"/>
            <a:ext cx="2341562" cy="3505200"/>
            <a:chOff x="2267" y="2448"/>
            <a:chExt cx="1475" cy="1872"/>
          </a:xfrm>
        </p:grpSpPr>
        <p:pic>
          <p:nvPicPr>
            <p:cNvPr id="23563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66171" t="53500" r="8731" b="40808"/>
            <a:stretch>
              <a:fillRect/>
            </a:stretch>
          </p:blipFill>
          <p:spPr bwMode="auto">
            <a:xfrm>
              <a:off x="2267" y="2448"/>
              <a:ext cx="147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l="66171" t="63724" r="8731" b="8557"/>
            <a:stretch>
              <a:fillRect/>
            </a:stretch>
          </p:blipFill>
          <p:spPr bwMode="auto">
            <a:xfrm>
              <a:off x="2267" y="2742"/>
              <a:ext cx="1475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41" name="Picture 13" descr="Communities_Edited"/>
          <p:cNvPicPr>
            <a:picLocks noChangeAspect="1" noChangeArrowheads="1"/>
          </p:cNvPicPr>
          <p:nvPr/>
        </p:nvPicPr>
        <p:blipFill>
          <a:blip r:embed="rId8" cstate="print"/>
          <a:srcRect r="18112" b="45694"/>
          <a:stretch>
            <a:fillRect/>
          </a:stretch>
        </p:blipFill>
        <p:spPr bwMode="auto">
          <a:xfrm>
            <a:off x="6170613" y="3000375"/>
            <a:ext cx="2273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-0.02222 0.0388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3889 L 0.14028 0.15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6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5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3646 0.080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4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349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8171 L -0.45729 0.146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349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5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729 0.14653 L -0.3559 0.14653 " pathEditMode="relative" ptsTypes="AA">
                                      <p:cBhvr>
                                        <p:cTn id="48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2593975" y="0"/>
            <a:ext cx="6550025" cy="82867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anchor="ctr"/>
          <a:lstStyle/>
          <a:p>
            <a:pPr algn="r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Stay Informed, Get Connected!</a:t>
            </a:r>
          </a:p>
        </p:txBody>
      </p:sp>
      <p:pic>
        <p:nvPicPr>
          <p:cNvPr id="24580" name="Picture 11" descr="Dashboard_Mai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4818063" y="3614738"/>
            <a:ext cx="1436687" cy="274637"/>
          </a:xfrm>
          <a:prstGeom prst="rect">
            <a:avLst/>
          </a:prstGeom>
          <a:noFill/>
          <a:ln w="38100">
            <a:solidFill>
              <a:srgbClr val="C2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552" name="Picture 16" descr="calendar"/>
          <p:cNvPicPr>
            <a:picLocks noChangeAspect="1" noChangeArrowheads="1"/>
          </p:cNvPicPr>
          <p:nvPr/>
        </p:nvPicPr>
        <p:blipFill>
          <a:blip r:embed="rId3" cstate="print"/>
          <a:srcRect l="9187" t="23250" r="10875" b="20000"/>
          <a:stretch>
            <a:fillRect/>
          </a:stretch>
        </p:blipFill>
        <p:spPr bwMode="auto">
          <a:xfrm>
            <a:off x="0" y="1525588"/>
            <a:ext cx="91440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18" descr="recorded_Webinars"/>
          <p:cNvPicPr>
            <a:picLocks noChangeAspect="1" noChangeArrowheads="1"/>
          </p:cNvPicPr>
          <p:nvPr/>
        </p:nvPicPr>
        <p:blipFill>
          <a:blip r:embed="rId4" cstate="print"/>
          <a:srcRect l="9187" t="19000" r="10875" b="14999"/>
          <a:stretch>
            <a:fillRect/>
          </a:stretch>
        </p:blipFill>
        <p:spPr bwMode="auto">
          <a:xfrm>
            <a:off x="0" y="1525588"/>
            <a:ext cx="91440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5" name="Picture 19" descr="podcasts"/>
          <p:cNvPicPr>
            <a:picLocks noChangeAspect="1" noChangeArrowheads="1"/>
          </p:cNvPicPr>
          <p:nvPr/>
        </p:nvPicPr>
        <p:blipFill>
          <a:blip r:embed="rId5" cstate="print"/>
          <a:srcRect l="9187" t="18124" r="10875" b="14751"/>
          <a:stretch>
            <a:fillRect/>
          </a:stretch>
        </p:blipFill>
        <p:spPr bwMode="auto">
          <a:xfrm>
            <a:off x="0" y="1622425"/>
            <a:ext cx="9147175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1527175"/>
            <a:ext cx="9144000" cy="5330825"/>
            <a:chOff x="0" y="962"/>
            <a:chExt cx="5760" cy="3358"/>
          </a:xfrm>
        </p:grpSpPr>
        <p:sp>
          <p:nvSpPr>
            <p:cNvPr id="24589" name="Rectangle 25"/>
            <p:cNvSpPr>
              <a:spLocks noChangeArrowheads="1"/>
            </p:cNvSpPr>
            <p:nvPr/>
          </p:nvSpPr>
          <p:spPr bwMode="auto">
            <a:xfrm>
              <a:off x="0" y="997"/>
              <a:ext cx="5760" cy="332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90" name="Picture 24" descr="podcasts_listen"/>
            <p:cNvPicPr>
              <a:picLocks noChangeAspect="1" noChangeArrowheads="1"/>
            </p:cNvPicPr>
            <p:nvPr/>
          </p:nvPicPr>
          <p:blipFill>
            <a:blip r:embed="rId6" cstate="print"/>
            <a:srcRect l="9229" t="18056" r="11018" b="10808"/>
            <a:stretch>
              <a:fillRect/>
            </a:stretch>
          </p:blipFill>
          <p:spPr bwMode="auto">
            <a:xfrm>
              <a:off x="354" y="962"/>
              <a:ext cx="5039" cy="3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563" name="Picture 27" descr="newsletter"/>
          <p:cNvPicPr>
            <a:picLocks noChangeAspect="1" noChangeArrowheads="1"/>
          </p:cNvPicPr>
          <p:nvPr/>
        </p:nvPicPr>
        <p:blipFill>
          <a:blip r:embed="rId7" cstate="print"/>
          <a:srcRect l="9375" t="18056" r="10872" b="12001"/>
          <a:stretch>
            <a:fillRect/>
          </a:stretch>
        </p:blipFill>
        <p:spPr bwMode="auto">
          <a:xfrm>
            <a:off x="0" y="1512888"/>
            <a:ext cx="9144000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64" name="Picture 28" descr="resources"/>
          <p:cNvPicPr>
            <a:picLocks noChangeAspect="1" noChangeArrowheads="1"/>
          </p:cNvPicPr>
          <p:nvPr/>
        </p:nvPicPr>
        <p:blipFill>
          <a:blip r:embed="rId8" cstate="print"/>
          <a:srcRect l="9187" t="17999" r="10875" b="11626"/>
          <a:stretch>
            <a:fillRect/>
          </a:stretch>
        </p:blipFill>
        <p:spPr bwMode="auto">
          <a:xfrm>
            <a:off x="0" y="1522413"/>
            <a:ext cx="91440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pointing_finger_01_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7018685">
            <a:off x="5176838" y="1730375"/>
            <a:ext cx="1193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1.15607E-6 L 0.00157 0.56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56046 L 0.0224 0.021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27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780000">
                                      <p:cBhvr>
                                        <p:cTn id="16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01873 L -0.12448 0.020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48 0.02081 L -0.25329 0.018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29 0.01873 L -0.42639 -0.1986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780000">
                                      <p:cBhvr>
                                        <p:cTn id="39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639 -0.19861 L -0.35607 -0.149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607 -0.14959 L -0.421 0.184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1 0.18428 L 0.13733 0.053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0.05341 L -0.2151 -0.033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1 -0.03329 L -0.4802 -0.204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-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02 -0.20485 L -0.55625 0.089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625 0.08902 L -0.5927 -0.0314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271 -0.03144 L 0.0724 -0.07376 " pathEditMode="relative" ptsTypes="AA">
                                      <p:cBhvr>
                                        <p:cTn id="78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4 -0.07376 L -0.56076 -0.2027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076 -0.20277 L -0.5052 0.0827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2 0.08278 L -0.56718 -0.2573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-17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780000">
                                      <p:cBhvr>
                                        <p:cTn id="94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8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871663" y="3629025"/>
            <a:ext cx="5391150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CC99"/>
                    </a:gs>
                    <a:gs pos="50000">
                      <a:srgbClr val="C20000"/>
                    </a:gs>
                    <a:gs pos="100000">
                      <a:srgbClr val="FFCC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THANKS!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0" y="5630863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ahoma" pitchFamily="34" charset="0"/>
                <a:hlinkClick r:id="rId3"/>
              </a:rPr>
              <a:t>www.workforce3one.org</a:t>
            </a:r>
            <a:r>
              <a:rPr lang="en-US" sz="3600" b="1">
                <a:latin typeface="Tahoma" pitchFamily="34" charset="0"/>
              </a:rPr>
              <a:t> 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80975" y="1331913"/>
            <a:ext cx="857250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2800" b="1">
                <a:solidFill>
                  <a:srgbClr val="CC0000"/>
                </a:solidFill>
                <a:latin typeface="Tahoma" pitchFamily="34" charset="0"/>
              </a:rPr>
              <a:t>For more information about the Workforce Investment System:</a:t>
            </a:r>
          </a:p>
          <a:p>
            <a:pPr marL="463550" lvl="1" indent="-231775">
              <a:spcAft>
                <a:spcPct val="30000"/>
              </a:spcAft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800">
                <a:latin typeface="Tahoma" pitchFamily="34" charset="0"/>
              </a:rPr>
              <a:t>Visit </a:t>
            </a:r>
            <a:r>
              <a:rPr lang="en-US" sz="2800">
                <a:latin typeface="Tahoma" pitchFamily="34" charset="0"/>
                <a:hlinkClick r:id="rId4"/>
              </a:rPr>
              <a:t>www.careeronestop.org</a:t>
            </a:r>
            <a:endParaRPr lang="en-US" sz="2800">
              <a:latin typeface="Tahoma" pitchFamily="34" charset="0"/>
            </a:endParaRPr>
          </a:p>
          <a:p>
            <a:pPr marL="463550" lvl="1" indent="-231775">
              <a:buClr>
                <a:srgbClr val="CC0000"/>
              </a:buClr>
              <a:buFont typeface="Wingdings" pitchFamily="2" charset="2"/>
              <a:buChar char="§"/>
            </a:pPr>
            <a:r>
              <a:rPr lang="en-US" sz="2800">
                <a:latin typeface="Tahoma" pitchFamily="34" charset="0"/>
              </a:rPr>
              <a:t>Call 1-877-US2-JOBS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/>
          <a:srcRect t="3661" r="1303" b="5067"/>
          <a:stretch>
            <a:fillRect/>
          </a:stretch>
        </p:blipFill>
        <p:spPr bwMode="auto">
          <a:xfrm>
            <a:off x="0" y="2560638"/>
            <a:ext cx="9144000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3975" y="0"/>
            <a:ext cx="6550025" cy="1033463"/>
          </a:xfrm>
          <a:extLst/>
        </p:spPr>
        <p:txBody>
          <a:bodyPr/>
          <a:lstStyle/>
          <a:p>
            <a:pPr>
              <a:defRPr/>
            </a:pPr>
            <a:r>
              <a:rPr/>
              <a:t>Practice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88900" y="1125538"/>
            <a:ext cx="90551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latin typeface="Tahoma" pitchFamily="34" charset="0"/>
                <a:sym typeface="Wingdings" pitchFamily="2" charset="2"/>
              </a:rPr>
              <a:t>In the </a:t>
            </a:r>
            <a:r>
              <a:rPr lang="en-US" sz="3200" b="1">
                <a:solidFill>
                  <a:srgbClr val="C20000"/>
                </a:solidFill>
                <a:latin typeface="Tahoma" pitchFamily="34" charset="0"/>
                <a:sym typeface="Wingdings" pitchFamily="2" charset="2"/>
              </a:rPr>
              <a:t>Chat Room</a:t>
            </a:r>
            <a:r>
              <a:rPr lang="en-US" sz="3200">
                <a:latin typeface="Tahoma" pitchFamily="34" charset="0"/>
                <a:sym typeface="Wingdings" pitchFamily="2" charset="2"/>
              </a:rPr>
              <a:t>, please type the name of your organization, your location, and how many people are attending with you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3975" y="0"/>
            <a:ext cx="6550025" cy="828675"/>
          </a:xfrm>
        </p:spPr>
        <p:txBody>
          <a:bodyPr/>
          <a:lstStyle/>
          <a:p>
            <a:pPr>
              <a:defRPr/>
            </a:pPr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</a:rPr>
              <a:t>Screen Sharing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3" cstate="print"/>
          <a:srcRect l="55630" t="2164" r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11314" y="254872"/>
            <a:ext cx="6908936" cy="6579378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 l="55630" t="2164" r="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945116" y="207370"/>
            <a:ext cx="1175134" cy="303269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rcRect l="55569" t="2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rcRect l="55569" t="216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ointing_finger_01_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8100" y="482600"/>
            <a:ext cx="1103313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7687E-6 L 0.03455 -0.0386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55 -0.03863 L -0.07135 -0.076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-1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-0.07678 L -0.15191 -0.077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191 -0.07724 L -0.15035 -0.042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3975" y="0"/>
            <a:ext cx="6550025" cy="828675"/>
          </a:xfrm>
        </p:spPr>
        <p:txBody>
          <a:bodyPr/>
          <a:lstStyle/>
          <a:p>
            <a:pPr>
              <a:defRPr/>
            </a:pPr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</a:rPr>
              <a:t>How To Participate in a Poll</a:t>
            </a:r>
          </a:p>
        </p:txBody>
      </p:sp>
      <p:pic>
        <p:nvPicPr>
          <p:cNvPr id="9219" name="Picture 7"/>
          <p:cNvPicPr>
            <a:picLocks noChangeAspect="1"/>
          </p:cNvPicPr>
          <p:nvPr/>
        </p:nvPicPr>
        <p:blipFill>
          <a:blip r:embed="rId3" cstate="print"/>
          <a:srcRect l="55695" t="2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rcRect l="55695" t="2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pointing_finger_01_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6500" y="2806700"/>
            <a:ext cx="1277938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rcRect l="55695" t="21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34783E-7 L 3.88889E-6 0.066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93975" y="0"/>
            <a:ext cx="6550025" cy="828675"/>
          </a:xfrm>
        </p:spPr>
        <p:txBody>
          <a:bodyPr/>
          <a:lstStyle/>
          <a:p>
            <a:pPr>
              <a:defRPr/>
            </a:pPr>
            <a:r>
              <a:rPr>
                <a:effectLst>
                  <a:outerShdw blurRad="38100" dist="38100" dir="2700000" algn="tl">
                    <a:srgbClr val="C0C0C0"/>
                  </a:outerShdw>
                </a:effectLst>
              </a:rPr>
              <a:t>Access to Webinar Resources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t="15669" r="1750" b="8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pointing_finger_01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45500">
            <a:off x="5091906" y="1972469"/>
            <a:ext cx="10017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5" cstate="print"/>
          <a:srcRect l="417" t="15891" r="1584" b="85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6" cstate="print"/>
          <a:srcRect t="15558" r="1584" b="8557"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7" descr="pointing_finger_01_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018685">
            <a:off x="4129088" y="1643062"/>
            <a:ext cx="1193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463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</a:rPr>
              <a:t>WEBINAR RESOURCES: </a:t>
            </a:r>
          </a:p>
          <a:p>
            <a:pPr algn="ctr">
              <a:defRPr/>
            </a:pPr>
            <a:r>
              <a:rPr lang="en-US" sz="3000" b="1"/>
              <a:t>Recordings and transcripts are available within 2 business days after the event.</a:t>
            </a:r>
            <a:endParaRPr lang="en-US" sz="300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170613" y="3352800"/>
            <a:ext cx="2341562" cy="3505200"/>
            <a:chOff x="2267" y="2448"/>
            <a:chExt cx="1475" cy="1872"/>
          </a:xfrm>
        </p:grpSpPr>
        <p:pic>
          <p:nvPicPr>
            <p:cNvPr id="10251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66171" t="53500" r="8731" b="40808"/>
            <a:stretch>
              <a:fillRect/>
            </a:stretch>
          </p:blipFill>
          <p:spPr bwMode="auto">
            <a:xfrm>
              <a:off x="2267" y="2448"/>
              <a:ext cx="147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l="66171" t="63724" r="8731" b="8557"/>
            <a:stretch>
              <a:fillRect/>
            </a:stretch>
          </p:blipFill>
          <p:spPr bwMode="auto">
            <a:xfrm>
              <a:off x="2267" y="2742"/>
              <a:ext cx="1475" cy="1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6572" name="Picture 12" descr="Communities_Edited"/>
          <p:cNvPicPr>
            <a:picLocks noChangeAspect="1" noChangeArrowheads="1"/>
          </p:cNvPicPr>
          <p:nvPr/>
        </p:nvPicPr>
        <p:blipFill>
          <a:blip r:embed="rId8" cstate="print"/>
          <a:srcRect r="18112" b="45694"/>
          <a:stretch>
            <a:fillRect/>
          </a:stretch>
        </p:blipFill>
        <p:spPr bwMode="auto">
          <a:xfrm>
            <a:off x="6170613" y="3000375"/>
            <a:ext cx="2273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-0.02222 0.0388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0.03889 L 0.14028 0.158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60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80000">
                                      <p:cBhvr>
                                        <p:cTn id="15" dur="2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0.03646 0.080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40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349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8171 L -0.45729 0.146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3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349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5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45729 0.14653 L -0.3559 0.14653 " pathEditMode="relative" ptsTypes="AA">
                                      <p:cBhvr>
                                        <p:cTn id="48" dur="2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17788" y="179388"/>
            <a:ext cx="6526212" cy="100647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smtClean="0"/>
              <a:t>Featured Speakers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2563" y="1408113"/>
            <a:ext cx="6122775" cy="4995862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rgbClr val="CC0000"/>
                </a:solidFill>
              </a:rPr>
              <a:t>Presenters 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smtClean="0"/>
              <a:t>Jane Oates, Assistant Secretary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2500"/>
              </a:spcAft>
              <a:buFont typeface="Wingdings" pitchFamily="2" charset="2"/>
              <a:buNone/>
            </a:pPr>
            <a:r>
              <a:rPr lang="en-US" sz="2400" b="1" dirty="0" smtClean="0"/>
              <a:t>	Employment and Training Administration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smtClean="0"/>
              <a:t>Gary Glickman, Office of Financial Management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2500"/>
              </a:spcAft>
              <a:buFont typeface="Wingdings" pitchFamily="2" charset="2"/>
              <a:buNone/>
            </a:pPr>
            <a:r>
              <a:rPr lang="en-US" sz="2400" b="1" dirty="0" smtClean="0"/>
              <a:t>	Office of Management and Budget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b="1" dirty="0" smtClean="0">
                <a:solidFill>
                  <a:srgbClr val="CC0000"/>
                </a:solidFill>
              </a:rPr>
              <a:t>Moderator 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b="1" dirty="0" smtClean="0"/>
              <a:t>Amanda Ahlstrand, Acting Administrator</a:t>
            </a:r>
          </a:p>
          <a:p>
            <a:pPr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</a:pPr>
            <a:r>
              <a:rPr lang="en-US" sz="2400" b="1" dirty="0" smtClean="0"/>
              <a:t>	Office of Workforce Investment, ETA</a:t>
            </a:r>
            <a:endParaRPr lang="en-US" sz="3600" dirty="0" smtClean="0"/>
          </a:p>
        </p:txBody>
      </p:sp>
      <p:pic>
        <p:nvPicPr>
          <p:cNvPr id="2" name="Picture 5" descr="C:\Users\mrooney\AppData\Local\Microsoft\Windows\Temporary Internet Files\Content.IE5\B4BSMQKQ\MPj034139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5338" y="2349235"/>
            <a:ext cx="2449770" cy="404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3311611" y="1959428"/>
            <a:ext cx="5367932" cy="3452831"/>
          </a:xfrm>
          <a:prstGeom prst="round2DiagRect">
            <a:avLst/>
          </a:prstGeom>
          <a:solidFill>
            <a:srgbClr val="FFCC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89200" y="115888"/>
            <a:ext cx="6629400" cy="1068387"/>
          </a:xfrm>
          <a:extLst/>
        </p:spPr>
        <p:txBody>
          <a:bodyPr/>
          <a:lstStyle/>
          <a:p>
            <a:pPr eaLnBrk="1" hangingPunct="1">
              <a:defRPr/>
            </a:pPr>
            <a:endParaRPr dirty="0"/>
          </a:p>
        </p:txBody>
      </p:sp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3621088" y="2693773"/>
            <a:ext cx="4880362" cy="20056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Jane Oates</a:t>
            </a:r>
            <a:endParaRPr 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Assistant Secretary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Employment and Training Administration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Picture 4" descr="oat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38" y="2233100"/>
            <a:ext cx="2429284" cy="300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3&quot;/&gt;&lt;/object&gt;&lt;object type=&quot;3&quot; unique_id=&quot;10008&quot;&gt;&lt;property id=&quot;20148&quot; value=&quot;5&quot;/&gt;&lt;property id=&quot;20300&quot; value=&quot;Slide 4 - &amp;quot;Practice&amp;quot;&quot;/&gt;&lt;property id=&quot;20307&quot; value=&quot;356&quot;/&gt;&lt;/object&gt;&lt;object type=&quot;3&quot; unique_id=&quot;10015&quot;&gt;&lt;property id=&quot;20148&quot; value=&quot;5&quot;/&gt;&lt;property id=&quot;20300&quot; value=&quot;Slide 29 - &amp;quot;Audience Question&amp;quot;&quot;/&gt;&lt;property id=&quot;20307&quot; value=&quot;382&quot;/&gt;&lt;/object&gt;&lt;object type=&quot;3&quot; unique_id=&quot;10018&quot;&gt;&lt;property id=&quot;20148&quot; value=&quot;5&quot;/&gt;&lt;property id=&quot;20300&quot; value=&quot;Slide 31&quot;/&gt;&lt;property id=&quot;20307&quot; value=&quot;358&quot;/&gt;&lt;/object&gt;&lt;object type=&quot;3&quot; unique_id=&quot;10022&quot;&gt;&lt;property id=&quot;20148&quot; value=&quot;5&quot;/&gt;&lt;property id=&quot;20300&quot; value=&quot;Slide 34&quot;/&gt;&lt;property id=&quot;20307&quot; value=&quot;354&quot;/&gt;&lt;/object&gt;&lt;object type=&quot;3&quot; unique_id=&quot;12078&quot;&gt;&lt;property id=&quot;20148&quot; value=&quot;5&quot;/&gt;&lt;property id=&quot;20300&quot; value=&quot;Slide 8 - &amp;quot;Featured Speakers&amp;quot;&quot;/&gt;&lt;property id=&quot;20307&quot; value=&quot;408&quot;/&gt;&lt;/object&gt;&lt;object type=&quot;3&quot; unique_id=&quot;12081&quot;&gt;&lt;property id=&quot;20148&quot; value=&quot;5&quot;/&gt;&lt;property id=&quot;20300&quot; value=&quot;Slide 10 - &amp;quot;Agenda/Objectives&amp;quot;&quot;/&gt;&lt;property id=&quot;20307&quot; value=&quot;413&quot;/&gt;&lt;/object&gt;&lt;object type=&quot;3&quot; unique_id=&quot;12082&quot;&gt;&lt;property id=&quot;20148&quot; value=&quot;5&quot;/&gt;&lt;property id=&quot;20300&quot; value=&quot;Slide 17 - &amp;quot;Challenges of the Status Quo&amp;quot;&quot;/&gt;&lt;property id=&quot;20307&quot; value=&quot;416&quot;/&gt;&lt;/object&gt;&lt;object type=&quot;3&quot; unique_id=&quot;12084&quot;&gt;&lt;property id=&quot;20148&quot; value=&quot;5&quot;/&gt;&lt;property id=&quot;20300&quot; value=&quot;Slide 30 - &amp;quot;Resources&amp;quot;&quot;/&gt;&lt;property id=&quot;20307&quot; value=&quot;441&quot;/&gt;&lt;/object&gt;&lt;object type=&quot;3&quot; unique_id=&quot;12086&quot;&gt;&lt;property id=&quot;20148&quot; value=&quot;5&quot;/&gt;&lt;property id=&quot;20300&quot; value=&quot;Slide 32 - &amp;quot;Access to Webinar Resources&amp;quot;&quot;/&gt;&lt;property id=&quot;20307&quot; value=&quot;443&quot;/&gt;&lt;/object&gt;&lt;object type=&quot;3&quot; unique_id=&quot;12303&quot;&gt;&lt;property id=&quot;20148&quot; value=&quot;5&quot;/&gt;&lt;property id=&quot;20300&quot; value=&quot;Slide 33&quot;/&gt;&lt;property id=&quot;20307&quot; value=&quot;445&quot;/&gt;&lt;/object&gt;&lt;object type=&quot;3&quot; unique_id=&quot;12304&quot;&gt;&lt;property id=&quot;20148&quot; value=&quot;5&quot;/&gt;&lt;property id=&quot;20300&quot; value=&quot;Slide 7 - &amp;quot;Access to Webinar Resources&amp;quot;&quot;/&gt;&lt;property id=&quot;20307&quot; value=&quot;446&quot;/&gt;&lt;/object&gt;&lt;object type=&quot;3&quot; unique_id=&quot;13850&quot;&gt;&lt;property id=&quot;20148&quot; value=&quot;5&quot;/&gt;&lt;property id=&quot;20300&quot; value=&quot;Slide 2 - &amp;quot;Submitting Questions: Open Chat&amp;quot;&quot;/&gt;&lt;property id=&quot;20307&quot; value=&quot;447&quot;/&gt;&lt;/object&gt;&lt;object type=&quot;3&quot; unique_id=&quot;14079&quot;&gt;&lt;property id=&quot;20148&quot; value=&quot;5&quot;/&gt;&lt;property id=&quot;20300&quot; value=&quot;Slide 3&quot;/&gt;&lt;property id=&quot;20307&quot; value=&quot;449&quot;/&gt;&lt;/object&gt;&lt;object type=&quot;3&quot; unique_id=&quot;14170&quot;&gt;&lt;property id=&quot;20148&quot; value=&quot;5&quot;/&gt;&lt;property id=&quot;20300&quot; value=&quot;Slide 5 - &amp;quot;Screen Sharing&amp;quot;&quot;/&gt;&lt;property id=&quot;20307&quot; value=&quot;450&quot;/&gt;&lt;/object&gt;&lt;object type=&quot;3&quot; unique_id=&quot;14171&quot;&gt;&lt;property id=&quot;20148&quot; value=&quot;5&quot;/&gt;&lt;property id=&quot;20300&quot; value=&quot;Slide 6 - &amp;quot;How To Participate in a Poll&amp;quot;&quot;/&gt;&lt;property id=&quot;20307&quot; value=&quot;451&quot;/&gt;&lt;/object&gt;&lt;object type=&quot;3&quot; unique_id=&quot;14197&quot;&gt;&lt;property id=&quot;20148&quot; value=&quot;5&quot;/&gt;&lt;property id=&quot;20300&quot; value=&quot;Slide 9&quot;/&gt;&lt;property id=&quot;20307&quot; value=&quot;456&quot;/&gt;&lt;/object&gt;&lt;object type=&quot;3&quot; unique_id=&quot;14198&quot;&gt;&lt;property id=&quot;20148&quot; value=&quot;5&quot;/&gt;&lt;property id=&quot;20300&quot; value=&quot;Slide 11&quot;/&gt;&lt;property id=&quot;20307&quot; value=&quot;453&quot;/&gt;&lt;/object&gt;&lt;object type=&quot;3&quot; unique_id=&quot;14199&quot;&gt;&lt;property id=&quot;20148&quot; value=&quot;5&quot;/&gt;&lt;property id=&quot;20300&quot; value=&quot;Slide 12 - &amp;quot;Pay for Success&amp;#x0D;&amp;#x0A;A New Funding Model&amp;quot;&quot;/&gt;&lt;property id=&quot;20307&quot; value=&quot;457&quot;/&gt;&lt;/object&gt;&lt;object type=&quot;3&quot; unique_id=&quot;14200&quot;&gt;&lt;property id=&quot;20148&quot; value=&quot;5&quot;/&gt;&lt;property id=&quot;20300&quot; value=&quot;Slide 13 - &amp;quot;Pay for Success&amp;#x0D;&amp;#x0A;Benefits of the Model&amp;quot;&quot;/&gt;&lt;property id=&quot;20307&quot; value=&quot;458&quot;/&gt;&lt;/object&gt;&lt;object type=&quot;3&quot; unique_id=&quot;14201&quot;&gt;&lt;property id=&quot;20148&quot; value=&quot;5&quot;/&gt;&lt;property id=&quot;20300&quot; value=&quot;Slide 14 - &amp;quot;Pay for Success&amp;#x0D;&amp;#x0A;2012 federal grant opportunities&amp;quot;&quot;/&gt;&lt;property id=&quot;20307&quot; value=&quot;459&quot;/&gt;&lt;/object&gt;&lt;object type=&quot;3&quot; unique_id=&quot;14202&quot;&gt;&lt;property id=&quot;20148&quot; value=&quot;5&quot;/&gt;&lt;property id=&quot;20300&quot; value=&quot;Slide 15 - &amp;quot;Pay for Success&amp;#x0D;&amp;#x0A;White House Listening Session&amp;quot;&quot;/&gt;&lt;property id=&quot;20307&quot; value=&quot;460&quot;/&gt;&lt;/object&gt;&lt;object type=&quot;3&quot; unique_id=&quot;14203&quot;&gt;&lt;property id=&quot;20148&quot; value=&quot;5&quot;/&gt;&lt;property id=&quot;20300&quot; value=&quot;Slide 16 - &amp;quot;Moderator&amp;quot;&quot;/&gt;&lt;property id=&quot;20307&quot; value=&quot;452&quot;/&gt;&lt;/object&gt;&lt;object type=&quot;3&quot; unique_id=&quot;14204&quot;&gt;&lt;property id=&quot;20148&quot; value=&quot;5&quot;/&gt;&lt;property id=&quot;20300&quot; value=&quot;Slide 18 - &amp;quot;Benefits of Pay for Success&amp;quot;&quot;/&gt;&lt;property id=&quot;20307&quot; value=&quot;461&quot;/&gt;&lt;/object&gt;&lt;object type=&quot;3&quot; unique_id=&quot;14205&quot;&gt;&lt;property id=&quot;20148&quot; value=&quot;5&quot;/&gt;&lt;property id=&quot;20300&quot; value=&quot;Slide 19&quot;/&gt;&lt;property id=&quot;20307&quot; value=&quot;462&quot;/&gt;&lt;/object&gt;&lt;object type=&quot;3&quot; unique_id=&quot;14206&quot;&gt;&lt;property id=&quot;20148&quot; value=&quot;5&quot;/&gt;&lt;property id=&quot;20300&quot; value=&quot;Slide 20 - &amp;quot;Pay for Success Partnership:&amp;#x0D;&amp;#x0A;The Government Agency&amp;quot;&quot;/&gt;&lt;property id=&quot;20307&quot; value=&quot;472&quot;/&gt;&lt;/object&gt;&lt;object type=&quot;3&quot; unique_id=&quot;14207&quot;&gt;&lt;property id=&quot;20148&quot; value=&quot;5&quot;/&gt;&lt;property id=&quot;20300&quot; value=&quot;Slide 21 - &amp;quot;Pay for Success Partnership:&amp;#x0D;&amp;#x0A;The Intermediary&amp;quot;&quot;/&gt;&lt;property id=&quot;20307&quot; value=&quot;473&quot;/&gt;&lt;/object&gt;&lt;object type=&quot;3&quot; unique_id=&quot;14208&quot;&gt;&lt;property id=&quot;20148&quot; value=&quot;5&quot;/&gt;&lt;property id=&quot;20300&quot; value=&quot;Slide 22 - &amp;quot;Pay for Success Partnership:&amp;#x0D;&amp;#x0A;The Investors&amp;quot;&quot;/&gt;&lt;property id=&quot;20307&quot; value=&quot;474&quot;/&gt;&lt;/object&gt;&lt;object type=&quot;3&quot; unique_id=&quot;14209&quot;&gt;&lt;property id=&quot;20148&quot; value=&quot;5&quot;/&gt;&lt;property id=&quot;20300&quot; value=&quot;Slide 23 - &amp;quot;Pay for Success Partnership:&amp;#x0D;&amp;#x0A;The Validator&amp;quot;&quot;/&gt;&lt;property id=&quot;20307&quot; value=&quot;475&quot;/&gt;&lt;/object&gt;&lt;object type=&quot;3&quot; unique_id=&quot;14210&quot;&gt;&lt;property id=&quot;20148&quot; value=&quot;5&quot;/&gt;&lt;property id=&quot;20300&quot; value=&quot;Slide 24 - &amp;quot;Pay for Success Partnership:&amp;#x0D;&amp;#x0A;The Service Providers&amp;quot;&quot;/&gt;&lt;property id=&quot;20307&quot; value=&quot;476&quot;/&gt;&lt;/object&gt;&lt;object type=&quot;3&quot; unique_id=&quot;14211&quot;&gt;&lt;property id=&quot;20148&quot; value=&quot;5&quot;/&gt;&lt;property id=&quot;20300&quot; value=&quot;Slide 25 - &amp;quot;The Players in the Pay for Success Partnership&amp;quot;&quot;/&gt;&lt;property id=&quot;20307&quot; value=&quot;477&quot;/&gt;&lt;/object&gt;&lt;object type=&quot;3&quot; unique_id=&quot;14212&quot;&gt;&lt;property id=&quot;20148&quot; value=&quot;5&quot;/&gt;&lt;property id=&quot;20300&quot; value=&quot;Slide 26 - &amp;quot;Key Features of &amp;#x0D;&amp;#x0A;the Pay for Success Model&amp;quot;&quot;/&gt;&lt;property id=&quot;20307&quot; value=&quot;467&quot;/&gt;&lt;/object&gt;&lt;object type=&quot;3&quot; unique_id=&quot;14213&quot;&gt;&lt;property id=&quot;20148&quot; value=&quot;5&quot;/&gt;&lt;property id=&quot;20300&quot; value=&quot;Slide 27 - &amp;quot;Key Features of &amp;#x0D;&amp;#x0A;the Pay for Success Model&amp;quot;&quot;/&gt;&lt;property id=&quot;20307&quot; value=&quot;469&quot;/&gt;&lt;/object&gt;&lt;object type=&quot;3&quot; unique_id=&quot;14214&quot;&gt;&lt;property id=&quot;20148&quot; value=&quot;5&quot;/&gt;&lt;property id=&quot;20300&quot; value=&quot;Slide 28 - &amp;quot;Key Features of &amp;#x0D;&amp;#x0A;the Pay for Success Model&amp;quot;&quot;/&gt;&lt;property id=&quot;20307&quot; value=&quot;4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20992</TotalTime>
  <Words>1038</Words>
  <Application>Microsoft Office PowerPoint</Application>
  <PresentationFormat>On-screen Show (4:3)</PresentationFormat>
  <Paragraphs>179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Office Theme</vt:lpstr>
      <vt:lpstr>PowerPoint Presentation</vt:lpstr>
      <vt:lpstr>Submitting Questions: Open Chat</vt:lpstr>
      <vt:lpstr>PowerPoint Presentation</vt:lpstr>
      <vt:lpstr>Practice</vt:lpstr>
      <vt:lpstr>Screen Sharing</vt:lpstr>
      <vt:lpstr>How To Participate in a Poll</vt:lpstr>
      <vt:lpstr>Access to Webinar Resources</vt:lpstr>
      <vt:lpstr>Featured Speakers</vt:lpstr>
      <vt:lpstr>PowerPoint Presentation</vt:lpstr>
      <vt:lpstr>Agenda/Objectives</vt:lpstr>
      <vt:lpstr>PowerPoint Presentation</vt:lpstr>
      <vt:lpstr>Pay for Success A New Funding Model</vt:lpstr>
      <vt:lpstr>Pay for Success Benefits of the Model</vt:lpstr>
      <vt:lpstr>Pay for Success 2012 federal grant opportunities</vt:lpstr>
      <vt:lpstr>Pay for Success White House Listening Session</vt:lpstr>
      <vt:lpstr>Moderator</vt:lpstr>
      <vt:lpstr>Challenges of the Status Quo</vt:lpstr>
      <vt:lpstr>Benefits of Pay for Success</vt:lpstr>
      <vt:lpstr>PowerPoint Presentation</vt:lpstr>
      <vt:lpstr>Pay for Success Partnership: The Government Agency</vt:lpstr>
      <vt:lpstr>Pay for Success Partnership: The Intermediary</vt:lpstr>
      <vt:lpstr>Pay for Success Partnership: The Investors</vt:lpstr>
      <vt:lpstr>Pay for Success Partnership: The Validator</vt:lpstr>
      <vt:lpstr>Pay for Success Partnership: The Service Providers</vt:lpstr>
      <vt:lpstr>The Players in the Pay for Success Partnership</vt:lpstr>
      <vt:lpstr>Key Features of  the Pay for Success Model</vt:lpstr>
      <vt:lpstr>Key Features of  the Pay for Success Model</vt:lpstr>
      <vt:lpstr>Key Features of  the Pay for Success Model</vt:lpstr>
      <vt:lpstr>Audience Question</vt:lpstr>
      <vt:lpstr>Resources</vt:lpstr>
      <vt:lpstr>PowerPoint Presentation</vt:lpstr>
      <vt:lpstr>Access to Webinar Resources</vt:lpstr>
      <vt:lpstr>PowerPoint Presentation</vt:lpstr>
      <vt:lpstr>PowerPoint Presentation</vt:lpstr>
    </vt:vector>
  </TitlesOfParts>
  <Company>Maher &amp; Maher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BRG Update</dc:title>
  <dc:creator>Rick Maher</dc:creator>
  <cp:lastModifiedBy>ggonzalez</cp:lastModifiedBy>
  <cp:revision>784</cp:revision>
  <dcterms:created xsi:type="dcterms:W3CDTF">2003-12-12T15:05:50Z</dcterms:created>
  <dcterms:modified xsi:type="dcterms:W3CDTF">2012-02-22T16:04:08Z</dcterms:modified>
</cp:coreProperties>
</file>