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383" r:id="rId2"/>
    <p:sldId id="494" r:id="rId3"/>
    <p:sldId id="480" r:id="rId4"/>
    <p:sldId id="482" r:id="rId5"/>
    <p:sldId id="484" r:id="rId6"/>
    <p:sldId id="485" r:id="rId7"/>
    <p:sldId id="453" r:id="rId8"/>
    <p:sldId id="382" r:id="rId9"/>
    <p:sldId id="408" r:id="rId10"/>
    <p:sldId id="459" r:id="rId11"/>
    <p:sldId id="457" r:id="rId12"/>
    <p:sldId id="461" r:id="rId13"/>
    <p:sldId id="462" r:id="rId14"/>
    <p:sldId id="463" r:id="rId15"/>
    <p:sldId id="464" r:id="rId16"/>
    <p:sldId id="465" r:id="rId17"/>
    <p:sldId id="466" r:id="rId18"/>
    <p:sldId id="467" r:id="rId19"/>
    <p:sldId id="468" r:id="rId20"/>
    <p:sldId id="469" r:id="rId21"/>
    <p:sldId id="470" r:id="rId22"/>
    <p:sldId id="471" r:id="rId23"/>
    <p:sldId id="472" r:id="rId24"/>
    <p:sldId id="473" r:id="rId25"/>
    <p:sldId id="474" r:id="rId26"/>
    <p:sldId id="475" r:id="rId27"/>
    <p:sldId id="476" r:id="rId28"/>
    <p:sldId id="477" r:id="rId29"/>
    <p:sldId id="478" r:id="rId30"/>
    <p:sldId id="458" r:id="rId31"/>
    <p:sldId id="489" r:id="rId32"/>
    <p:sldId id="490" r:id="rId33"/>
    <p:sldId id="491" r:id="rId34"/>
    <p:sldId id="493" r:id="rId35"/>
    <p:sldId id="492" r:id="rId36"/>
    <p:sldId id="439" r:id="rId37"/>
    <p:sldId id="456" r:id="rId38"/>
    <p:sldId id="413" r:id="rId39"/>
    <p:sldId id="416" r:id="rId40"/>
    <p:sldId id="455" r:id="rId41"/>
    <p:sldId id="441" r:id="rId42"/>
    <p:sldId id="454" r:id="rId43"/>
    <p:sldId id="399" r:id="rId44"/>
    <p:sldId id="486" r:id="rId45"/>
    <p:sldId id="487" r:id="rId46"/>
    <p:sldId id="488" r:id="rId47"/>
    <p:sldId id="354" r:id="rId48"/>
  </p:sldIdLst>
  <p:sldSz cx="9144000" cy="6858000" type="screen4x3"/>
  <p:notesSz cx="6858000" cy="9296400"/>
  <p:custDataLst>
    <p:tags r:id="rId5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00"/>
    <a:srgbClr val="B60000"/>
    <a:srgbClr val="BA0000"/>
    <a:srgbClr val="C20000"/>
    <a:srgbClr val="3333CC"/>
    <a:srgbClr val="E2ECEE"/>
    <a:srgbClr val="E8E8E8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85" autoAdjust="0"/>
    <p:restoredTop sz="64476" autoAdjust="0"/>
  </p:normalViewPr>
  <p:slideViewPr>
    <p:cSldViewPr snapToGrid="0">
      <p:cViewPr>
        <p:scale>
          <a:sx n="76" d="100"/>
          <a:sy n="76" d="100"/>
        </p:scale>
        <p:origin x="-966" y="-6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1608" y="660"/>
      </p:cViewPr>
      <p:guideLst>
        <p:guide orient="horz" pos="2929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44.xml"/><Relationship Id="rId1" Type="http://schemas.openxmlformats.org/officeDocument/2006/relationships/slide" Target="slides/slide4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18" tIns="46159" rIns="92318" bIns="46159" numCol="1" anchor="t" anchorCtr="0" compatLnSpc="1">
            <a:prstTxWarp prst="textNoShape">
              <a:avLst/>
            </a:prstTxWarp>
          </a:bodyPr>
          <a:lstStyle>
            <a:lvl1pPr defTabSz="923925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18" tIns="46159" rIns="92318" bIns="46159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850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18" tIns="46159" rIns="92318" bIns="46159" numCol="1" anchor="b" anchorCtr="0" compatLnSpc="1">
            <a:prstTxWarp prst="textNoShape">
              <a:avLst/>
            </a:prstTxWarp>
          </a:bodyPr>
          <a:lstStyle>
            <a:lvl1pPr defTabSz="923925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2850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18" tIns="46159" rIns="92318" bIns="46159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/>
            </a:lvl1pPr>
          </a:lstStyle>
          <a:p>
            <a:pPr>
              <a:defRPr/>
            </a:pPr>
            <a:fld id="{9234CD9C-F332-4B45-9C44-5F4488B4BB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2511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18" tIns="46159" rIns="92318" bIns="46159" numCol="1" anchor="t" anchorCtr="0" compatLnSpc="1">
            <a:prstTxWarp prst="textNoShape">
              <a:avLst/>
            </a:prstTxWarp>
          </a:bodyPr>
          <a:lstStyle>
            <a:lvl1pPr defTabSz="923925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18" tIns="46159" rIns="92318" bIns="46159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6948059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b="0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9787" cy="3487737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520" tIns="46260" rIns="92520" bIns="46260"/>
          <a:lstStyle/>
          <a:p>
            <a:pPr marL="171450" indent="-171450" eaLnBrk="1" hangingPunct="1">
              <a:lnSpc>
                <a:spcPct val="80000"/>
              </a:lnSpc>
            </a:pPr>
            <a:endParaRPr lang="en-US" sz="900" b="0" u="none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16425"/>
            <a:ext cx="5486400" cy="4181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b="0" i="0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696913"/>
            <a:ext cx="4629150" cy="3471862"/>
          </a:xfrm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2" y="4416856"/>
            <a:ext cx="5028376" cy="418156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08" tIns="46154" rIns="92308" bIns="46154"/>
          <a:lstStyle/>
          <a:p>
            <a:pPr marL="741564" lvl="1" indent="-284736"/>
            <a:endParaRPr lang="en-US" b="0" i="0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696913"/>
            <a:ext cx="4629150" cy="3471862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2" y="4416856"/>
            <a:ext cx="5028376" cy="418156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08" tIns="46154" rIns="92308" bIns="46154"/>
          <a:lstStyle/>
          <a:p>
            <a:pPr marL="741564" lvl="1" indent="-284736"/>
            <a:endParaRPr lang="en-US" b="0" i="0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696913"/>
            <a:ext cx="4629150" cy="3471862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2" y="4416856"/>
            <a:ext cx="5028376" cy="418156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08" tIns="46154" rIns="92308" bIns="46154"/>
          <a:lstStyle/>
          <a:p>
            <a:endParaRPr lang="en-US" sz="900" b="0" i="0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696913"/>
            <a:ext cx="4629150" cy="3471862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2" y="4416856"/>
            <a:ext cx="5028376" cy="418156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08" tIns="46154" rIns="92308" bIns="46154"/>
          <a:lstStyle/>
          <a:p>
            <a:pPr marL="741564" lvl="1" indent="-284736"/>
            <a:endParaRPr lang="en-US" b="0" i="0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696913"/>
            <a:ext cx="4629150" cy="3471862"/>
          </a:xfrm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2" y="4416856"/>
            <a:ext cx="5028376" cy="418156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08" tIns="46154" rIns="92308" bIns="46154"/>
          <a:lstStyle/>
          <a:p>
            <a:pPr marL="741564" lvl="1" indent="-284736"/>
            <a:endParaRPr lang="en-US" b="0" i="0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696913"/>
            <a:ext cx="4629150" cy="3471862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2" y="4416856"/>
            <a:ext cx="5028376" cy="418156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08" tIns="46154" rIns="92308" bIns="46154"/>
          <a:lstStyle/>
          <a:p>
            <a:pPr marL="741564" lvl="1" indent="-284736"/>
            <a:endParaRPr lang="en-US" b="0" i="0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696913"/>
            <a:ext cx="4629150" cy="3471862"/>
          </a:xfrm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2" y="4416856"/>
            <a:ext cx="5028376" cy="418156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08" tIns="46154" rIns="92308" bIns="46154"/>
          <a:lstStyle/>
          <a:p>
            <a:pPr marL="741564" lvl="1" indent="-284736"/>
            <a:endParaRPr lang="en-US" b="0" i="0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696913"/>
            <a:ext cx="4629150" cy="3471862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2" y="4416856"/>
            <a:ext cx="5028376" cy="418156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08" tIns="46154" rIns="92308" bIns="46154"/>
          <a:lstStyle/>
          <a:p>
            <a:pPr marL="741564" lvl="1" indent="-284736"/>
            <a:endParaRPr lang="en-US" b="0" i="0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180" y="4416742"/>
            <a:ext cx="5487640" cy="41821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696913"/>
            <a:ext cx="4629150" cy="3471862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2" y="4416856"/>
            <a:ext cx="5028376" cy="418156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08" tIns="46154" rIns="92308" bIns="46154"/>
          <a:lstStyle/>
          <a:p>
            <a:pPr marL="741564" lvl="1" indent="-284736"/>
            <a:endParaRPr lang="en-US" b="0" i="0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696913"/>
            <a:ext cx="4629150" cy="3471862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2" y="4416856"/>
            <a:ext cx="5028376" cy="418156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08" tIns="46154" rIns="92308" bIns="46154"/>
          <a:lstStyle/>
          <a:p>
            <a:pPr marL="741564" lvl="1" indent="-284736"/>
            <a:endParaRPr lang="en-US" b="0" i="0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696913"/>
            <a:ext cx="4629150" cy="3471862"/>
          </a:xfrm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2" y="4416856"/>
            <a:ext cx="5028376" cy="418156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08" tIns="46154" rIns="92308" bIns="46154"/>
          <a:lstStyle/>
          <a:p>
            <a:pPr marL="741564" lvl="1" indent="-284736"/>
            <a:endParaRPr lang="en-US" b="0" i="0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696913"/>
            <a:ext cx="4629150" cy="3471862"/>
          </a:xfrm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2" y="4416856"/>
            <a:ext cx="5028376" cy="418156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08" tIns="46154" rIns="92308" bIns="46154"/>
          <a:lstStyle/>
          <a:p>
            <a:pPr marL="741564" lvl="1" indent="-284736"/>
            <a:endParaRPr lang="en-US" b="0" i="0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696913"/>
            <a:ext cx="4629150" cy="3471862"/>
          </a:xfrm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2" y="4416856"/>
            <a:ext cx="5028376" cy="418156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08" tIns="46154" rIns="92308" bIns="46154"/>
          <a:lstStyle/>
          <a:p>
            <a:pPr marL="741564" lvl="1" indent="-284736"/>
            <a:endParaRPr lang="en-US" b="0" i="0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696913"/>
            <a:ext cx="4629150" cy="3471862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2" y="4416856"/>
            <a:ext cx="5028376" cy="418156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08" tIns="46154" rIns="92308" bIns="46154"/>
          <a:lstStyle/>
          <a:p>
            <a:pPr marL="741564" lvl="1" indent="-284736"/>
            <a:endParaRPr lang="en-US" b="0" i="0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696913"/>
            <a:ext cx="4629150" cy="3471862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2" y="4416856"/>
            <a:ext cx="5028376" cy="418156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08" tIns="46154" rIns="92308" bIns="46154"/>
          <a:lstStyle/>
          <a:p>
            <a:pPr marL="741564" lvl="1" indent="-284736"/>
            <a:endParaRPr lang="en-US" b="0" i="0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696913"/>
            <a:ext cx="4629150" cy="3471862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2" y="4416856"/>
            <a:ext cx="5028376" cy="418156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08" tIns="46154" rIns="92308" bIns="46154"/>
          <a:lstStyle/>
          <a:p>
            <a:pPr marL="741564" lvl="1" indent="-284736"/>
            <a:endParaRPr lang="en-US" b="0" i="0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696913"/>
            <a:ext cx="4629150" cy="3471862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2" y="4416856"/>
            <a:ext cx="5028376" cy="418156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08" tIns="46154" rIns="92308" bIns="46154"/>
          <a:lstStyle/>
          <a:p>
            <a:pPr marL="741564" lvl="1" indent="-284736"/>
            <a:endParaRPr lang="en-US" b="0" i="0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696913"/>
            <a:ext cx="4629150" cy="3471862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2" y="4416856"/>
            <a:ext cx="5028376" cy="418156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08" tIns="46154" rIns="92308" bIns="46154"/>
          <a:lstStyle/>
          <a:p>
            <a:pPr marL="741564" lvl="1" indent="-284736"/>
            <a:endParaRPr lang="en-US" b="0" i="0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6913"/>
            <a:ext cx="4648200" cy="3486150"/>
          </a:xfrm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419600"/>
            <a:ext cx="5029200" cy="4191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26" tIns="45713" rIns="91426" bIns="45713"/>
          <a:lstStyle/>
          <a:p>
            <a:pPr eaLnBrk="1" hangingPunct="1">
              <a:buClr>
                <a:srgbClr val="CC0000"/>
              </a:buClr>
              <a:buFont typeface="Wingdings" pitchFamily="2" charset="2"/>
              <a:buNone/>
            </a:pPr>
            <a:endParaRPr lang="en-US" b="0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16425"/>
            <a:ext cx="5486400" cy="4181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b="0" i="0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b="0" i="0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b="0" i="0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b="0" i="0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b="0" i="0" dirty="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b="0" i="0" dirty="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b="0" i="0" dirty="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696913"/>
            <a:ext cx="4629150" cy="3471862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416425"/>
            <a:ext cx="5029200" cy="4181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18" tIns="46159" rIns="92318" bIns="46159"/>
          <a:lstStyle/>
          <a:p>
            <a:pPr marL="742950" lvl="1" indent="-285750"/>
            <a:endParaRPr lang="en-US" b="0" i="0" dirty="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16425"/>
            <a:ext cx="5486400" cy="4181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18" tIns="46159" rIns="92318" bIns="46159"/>
          <a:lstStyle/>
          <a:p>
            <a:pPr eaLnBrk="1" hangingPunct="1"/>
            <a:endParaRPr lang="en-US" b="0" dirty="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696913"/>
            <a:ext cx="4629150" cy="3471862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416425"/>
            <a:ext cx="5029200" cy="4181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18" tIns="46159" rIns="92318" bIns="46159"/>
          <a:lstStyle/>
          <a:p>
            <a:pPr marL="742950" lvl="1" indent="-285750"/>
            <a:endParaRPr lang="en-US" b="0" i="0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16425"/>
            <a:ext cx="5486400" cy="41814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i="0" dirty="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696913"/>
            <a:ext cx="4629150" cy="3471862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416425"/>
            <a:ext cx="5029200" cy="4181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18" tIns="46159" rIns="92318" bIns="46159"/>
          <a:lstStyle/>
          <a:p>
            <a:pPr marL="742950" lvl="1" indent="-285750"/>
            <a:endParaRPr lang="en-US" b="0" i="0" dirty="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16425"/>
            <a:ext cx="5486400" cy="4181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18" tIns="46159" rIns="92318" bIns="46159"/>
          <a:lstStyle/>
          <a:p>
            <a:endParaRPr lang="en-US" b="0" dirty="0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696913"/>
            <a:ext cx="4629150" cy="3471862"/>
          </a:xfrm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416425"/>
            <a:ext cx="5029200" cy="4181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18" tIns="46159" rIns="92318" bIns="46159"/>
          <a:lstStyle/>
          <a:p>
            <a:pPr eaLnBrk="1" hangingPunct="1"/>
            <a:endParaRPr lang="en-US" b="0" u="none" dirty="0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16425"/>
            <a:ext cx="5486400" cy="41814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318" tIns="46159" rIns="92318" bIns="46159"/>
          <a:lstStyle/>
          <a:p>
            <a:pPr eaLnBrk="1" hangingPunct="1"/>
            <a:endParaRPr lang="en-US" b="0" dirty="0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16425"/>
            <a:ext cx="5486400" cy="41814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416425"/>
            <a:ext cx="5029200" cy="4181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18" tIns="46159" rIns="92318" bIns="46159"/>
          <a:lstStyle/>
          <a:p>
            <a:pPr eaLnBrk="1" hangingPunct="1"/>
            <a:endParaRPr lang="en-US" b="0" i="0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16425"/>
            <a:ext cx="5486400" cy="41814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16425"/>
            <a:ext cx="5486400" cy="4181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b="0" i="0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9787" cy="3487737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520" tIns="46260" rIns="92520" bIns="46260"/>
          <a:lstStyle/>
          <a:p>
            <a:pPr marL="171450" indent="-171450" eaLnBrk="1" hangingPunct="1">
              <a:lnSpc>
                <a:spcPct val="80000"/>
              </a:lnSpc>
            </a:pPr>
            <a:endParaRPr lang="en-US" sz="900" b="0" u="none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8500"/>
            <a:ext cx="4648200" cy="3486150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16425"/>
            <a:ext cx="5486400" cy="4181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b="0" u="none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woman_on_keyboar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0" descr="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963" y="6065838"/>
            <a:ext cx="2859087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5" descr="US DO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5976938"/>
            <a:ext cx="24860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1"/>
          <p:cNvSpPr>
            <a:spLocks noChangeArrowheads="1"/>
          </p:cNvSpPr>
          <p:nvPr userDrawn="1"/>
        </p:nvSpPr>
        <p:spPr bwMode="auto">
          <a:xfrm>
            <a:off x="0" y="1638300"/>
            <a:ext cx="9144000" cy="52197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gray">
          <a:xfrm>
            <a:off x="12700" y="1235075"/>
            <a:ext cx="9132888" cy="158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gray">
          <a:xfrm>
            <a:off x="0" y="0"/>
            <a:ext cx="9158288" cy="104775"/>
          </a:xfrm>
          <a:prstGeom prst="rect">
            <a:avLst/>
          </a:prstGeom>
          <a:gradFill rotWithShape="0">
            <a:gsLst>
              <a:gs pos="0">
                <a:srgbClr val="C00000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04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3C2B2C-0327-4D74-A456-9AA93890B7B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231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E216D-D957-4DE1-B9CD-63588ECC84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912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E9D7B-D9D4-4020-922B-DB6DB352C7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506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160" y="15271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06604-68CF-4622-8914-E5E3BE45AE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854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E828D-4274-45F6-87A1-1466EF7AAD1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015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6975" y="0"/>
            <a:ext cx="6505575" cy="7778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76782-2484-47C4-9841-D2E50782EA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547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975" y="123825"/>
            <a:ext cx="6550025" cy="10731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87651-D70C-44A7-B1C4-B7D6C3CA0F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910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1FE2073-8C7A-4C17-8B4E-BF842A2547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28" name="Text Box 11"/>
          <p:cNvSpPr txBox="1">
            <a:spLocks noChangeArrowheads="1"/>
          </p:cNvSpPr>
          <p:nvPr/>
        </p:nvSpPr>
        <p:spPr bwMode="auto">
          <a:xfrm>
            <a:off x="8634413" y="6613525"/>
            <a:ext cx="509587" cy="2444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fld id="{1713D656-26C1-4E48-ACD1-9844911C75E2}" type="slidenum">
              <a:rPr lang="en-US" sz="1000" b="1" smtClean="0">
                <a:solidFill>
                  <a:srgbClr val="990033"/>
                </a:solidFill>
              </a:rPr>
              <a:pPr algn="ctr" eaLnBrk="1" hangingPunct="1">
                <a:spcBef>
                  <a:spcPct val="50000"/>
                </a:spcBef>
                <a:defRPr/>
              </a:pPr>
              <a:t>‹#›</a:t>
            </a:fld>
            <a:endParaRPr lang="en-US" sz="1000" b="1" dirty="0" smtClean="0">
              <a:solidFill>
                <a:srgbClr val="990033"/>
              </a:solidFill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>
          <a:xfrm>
            <a:off x="0" y="6575425"/>
            <a:ext cx="5776913" cy="282575"/>
          </a:xfrm>
          <a:prstGeom prst="rect">
            <a:avLst/>
          </a:prstGeom>
          <a:ln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900" dirty="0" smtClean="0">
                <a:solidFill>
                  <a:srgbClr val="C00000"/>
                </a:solidFill>
              </a:rPr>
              <a:t>National Farmworker Jobs Program: Case Management for Higher Performance Outcomes</a:t>
            </a:r>
          </a:p>
        </p:txBody>
      </p:sp>
      <p:sp>
        <p:nvSpPr>
          <p:cNvPr id="2" name="Line 19"/>
          <p:cNvSpPr>
            <a:spLocks noChangeShapeType="1"/>
          </p:cNvSpPr>
          <p:nvPr userDrawn="1"/>
        </p:nvSpPr>
        <p:spPr bwMode="auto">
          <a:xfrm flipV="1">
            <a:off x="2349500" y="0"/>
            <a:ext cx="0" cy="862013"/>
          </a:xfrm>
          <a:prstGeom prst="line">
            <a:avLst/>
          </a:prstGeom>
          <a:noFill/>
          <a:ln w="9525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31" name="Rectangle 12"/>
          <p:cNvSpPr>
            <a:spLocks noChangeArrowheads="1"/>
          </p:cNvSpPr>
          <p:nvPr userDrawn="1"/>
        </p:nvSpPr>
        <p:spPr bwMode="gray">
          <a:xfrm>
            <a:off x="3175" y="0"/>
            <a:ext cx="9153525" cy="1196975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CC99"/>
              </a:gs>
              <a:gs pos="100000">
                <a:srgbClr val="FFCC99"/>
              </a:gs>
              <a:gs pos="100000">
                <a:srgbClr val="FFCC99"/>
              </a:gs>
              <a:gs pos="100000">
                <a:srgbClr val="FFCC9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2" name="Rectangle 21"/>
          <p:cNvSpPr>
            <a:spLocks noChangeArrowheads="1"/>
          </p:cNvSpPr>
          <p:nvPr userDrawn="1"/>
        </p:nvSpPr>
        <p:spPr bwMode="gray">
          <a:xfrm>
            <a:off x="0" y="0"/>
            <a:ext cx="9158288" cy="104775"/>
          </a:xfrm>
          <a:prstGeom prst="rect">
            <a:avLst/>
          </a:prstGeom>
          <a:gradFill rotWithShape="0">
            <a:gsLst>
              <a:gs pos="0">
                <a:srgbClr val="C00000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pic>
        <p:nvPicPr>
          <p:cNvPr id="1033" name="Picture 24" descr="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433388"/>
            <a:ext cx="22352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16"/>
          <p:cNvSpPr>
            <a:spLocks noChangeArrowheads="1"/>
          </p:cNvSpPr>
          <p:nvPr userDrawn="1"/>
        </p:nvSpPr>
        <p:spPr bwMode="gray">
          <a:xfrm>
            <a:off x="0" y="1192213"/>
            <a:ext cx="9144000" cy="173037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2593975" y="123825"/>
            <a:ext cx="6550025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6" r:id="rId8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lang="en-US" sz="3200" b="1" dirty="0">
          <a:solidFill>
            <a:srgbClr val="CC00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C00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C00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C00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C00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ts val="600"/>
        </a:spcBef>
        <a:spcAft>
          <a:spcPts val="600"/>
        </a:spcAft>
        <a:buClr>
          <a:srgbClr val="CC0000"/>
        </a:buClr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ts val="600"/>
        </a:spcBef>
        <a:spcAft>
          <a:spcPts val="600"/>
        </a:spcAft>
        <a:buClr>
          <a:srgbClr val="CC0000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ts val="600"/>
        </a:spcBef>
        <a:spcAft>
          <a:spcPts val="600"/>
        </a:spcAft>
        <a:buClr>
          <a:srgbClr val="CC0000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ts val="600"/>
        </a:spcBef>
        <a:spcAft>
          <a:spcPts val="600"/>
        </a:spcAft>
        <a:buClr>
          <a:srgbClr val="CC0000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ts val="600"/>
        </a:spcBef>
        <a:spcAft>
          <a:spcPts val="600"/>
        </a:spcAft>
        <a:buClr>
          <a:srgbClr val="CC0000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nextmove.org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maine.gov/labor/cwri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tinc.org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rkintexas.com/" TargetMode="External"/><Relationship Id="rId2" Type="http://schemas.openxmlformats.org/officeDocument/2006/relationships/hyperlink" Target="http://www.indeed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outhtexasjobs.com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mailto:harlingen@metinc.org" TargetMode="External"/><Relationship Id="rId3" Type="http://schemas.openxmlformats.org/officeDocument/2006/relationships/hyperlink" Target="http://www.doleta.gov/msfw" TargetMode="External"/><Relationship Id="rId7" Type="http://schemas.openxmlformats.org/officeDocument/2006/relationships/hyperlink" Target="http://www.metinc.org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CHuh@emdc.org" TargetMode="External"/><Relationship Id="rId5" Type="http://schemas.openxmlformats.org/officeDocument/2006/relationships/hyperlink" Target="http://www.emdc.org/" TargetMode="External"/><Relationship Id="rId10" Type="http://schemas.openxmlformats.org/officeDocument/2006/relationships/hyperlink" Target="mailto:vaughn@afop.org" TargetMode="External"/><Relationship Id="rId4" Type="http://schemas.openxmlformats.org/officeDocument/2006/relationships/hyperlink" Target="mailto:young.amy@dol.gov" TargetMode="External"/><Relationship Id="rId9" Type="http://schemas.openxmlformats.org/officeDocument/2006/relationships/hyperlink" Target="http://www.afop.org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2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rkforce3one.org/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careeronestop.org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0" y="1638300"/>
            <a:ext cx="914400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3075" name="Picture 20" descr="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963" y="6065838"/>
            <a:ext cx="2859087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25" descr="US DO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5976938"/>
            <a:ext cx="24860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2001459"/>
            <a:ext cx="9144000" cy="250324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2000"/>
              </a:spcAft>
              <a:defRPr/>
            </a:pP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National Farmworker Jobs Program: </a:t>
            </a:r>
            <a:b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Case Management for Higher Performance Outcomes</a:t>
            </a:r>
            <a:endParaRPr lang="en-US" sz="4800" b="1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Aft>
                <a:spcPts val="3000"/>
              </a:spcAft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Wednesday, July 25</a:t>
            </a:r>
            <a:r>
              <a:rPr lang="en-US" sz="3200" b="1" baseline="30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th</a:t>
            </a: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2:00-3:00pm 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ChangeArrowheads="1"/>
          </p:cNvSpPr>
          <p:nvPr>
            <p:ph type="title"/>
          </p:nvPr>
        </p:nvSpPr>
        <p:spPr>
          <a:xfrm>
            <a:off x="2473325" y="122238"/>
            <a:ext cx="6670675" cy="1036637"/>
          </a:xfrm>
          <a:extLst/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en-US" dirty="0" smtClean="0"/>
              <a:t>Participant Poll</a:t>
            </a:r>
            <a:endParaRPr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2735" y="2928938"/>
            <a:ext cx="8748235" cy="3388437"/>
          </a:xfrm>
        </p:spPr>
        <p:txBody>
          <a:bodyPr/>
          <a:lstStyle/>
          <a:p>
            <a:pPr marL="914400" lvl="1" indent="-457200" eaLnBrk="1" hangingPunct="1">
              <a:buFont typeface="Wingdings" pitchFamily="2" charset="2"/>
              <a:buAutoNum type="alphaUcPeriod"/>
            </a:pPr>
            <a:r>
              <a:rPr lang="en-US" dirty="0" smtClean="0"/>
              <a:t>Case Manager</a:t>
            </a:r>
          </a:p>
          <a:p>
            <a:pPr marL="914400" lvl="1" indent="-457200" eaLnBrk="1" hangingPunct="1">
              <a:buFont typeface="Wingdings" pitchFamily="2" charset="2"/>
              <a:buAutoNum type="alphaUcPeriod"/>
            </a:pPr>
            <a:r>
              <a:rPr lang="en-US" dirty="0" smtClean="0"/>
              <a:t>Outreach</a:t>
            </a:r>
          </a:p>
          <a:p>
            <a:pPr marL="914400" lvl="1" indent="-457200" eaLnBrk="1" hangingPunct="1">
              <a:buFont typeface="Wingdings" pitchFamily="2" charset="2"/>
              <a:buAutoNum type="alphaUcPeriod"/>
            </a:pPr>
            <a:r>
              <a:rPr lang="en-US" dirty="0" smtClean="0"/>
              <a:t>Job Development/Placement</a:t>
            </a:r>
          </a:p>
          <a:p>
            <a:pPr marL="914400" lvl="1" indent="-457200" eaLnBrk="1" hangingPunct="1">
              <a:buFont typeface="Wingdings" pitchFamily="2" charset="2"/>
              <a:buAutoNum type="alphaUcPeriod"/>
            </a:pPr>
            <a:r>
              <a:rPr lang="en-US" dirty="0" smtClean="0"/>
              <a:t>Administrative</a:t>
            </a:r>
          </a:p>
          <a:p>
            <a:pPr marL="914400" lvl="1" indent="-457200" eaLnBrk="1" hangingPunct="1">
              <a:buFont typeface="Wingdings" pitchFamily="2" charset="2"/>
              <a:buAutoNum type="alphaUcPeriod"/>
            </a:pPr>
            <a:r>
              <a:rPr lang="en-US" dirty="0" smtClean="0"/>
              <a:t>Director/Manager</a:t>
            </a:r>
          </a:p>
          <a:p>
            <a:pPr marL="914400" lvl="1" indent="-457200" eaLnBrk="1" hangingPunct="1">
              <a:buFont typeface="Wingdings" pitchFamily="2" charset="2"/>
              <a:buAutoNum type="alphaUcPeriod"/>
            </a:pPr>
            <a:r>
              <a:rPr lang="en-US" dirty="0" smtClean="0"/>
              <a:t>Other [Please type your role into the chat]</a:t>
            </a:r>
          </a:p>
        </p:txBody>
      </p:sp>
      <p:sp>
        <p:nvSpPr>
          <p:cNvPr id="15365" name="AutoShape 5"/>
          <p:cNvSpPr>
            <a:spLocks noChangeArrowheads="1"/>
          </p:cNvSpPr>
          <p:nvPr/>
        </p:nvSpPr>
        <p:spPr bwMode="auto">
          <a:xfrm>
            <a:off x="320220" y="1586888"/>
            <a:ext cx="8540750" cy="125185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noFill/>
            <a:round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9223" name="Text Box 6"/>
          <p:cNvSpPr txBox="1">
            <a:spLocks noChangeArrowheads="1"/>
          </p:cNvSpPr>
          <p:nvPr/>
        </p:nvSpPr>
        <p:spPr bwMode="auto">
          <a:xfrm>
            <a:off x="632199" y="1674204"/>
            <a:ext cx="791679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rgbClr val="C20000"/>
                </a:solidFill>
                <a:latin typeface="Tahoma" pitchFamily="34" charset="0"/>
              </a:rPr>
              <a:t>What is your primary role with the NFJP? [Please choose all that apply] </a:t>
            </a:r>
            <a:endParaRPr lang="en-US" sz="3200" dirty="0">
              <a:solidFill>
                <a:srgbClr val="C20000"/>
              </a:solidFill>
              <a:latin typeface="Tahoma" pitchFamily="34" charset="0"/>
            </a:endParaRPr>
          </a:p>
        </p:txBody>
      </p:sp>
      <p:pic>
        <p:nvPicPr>
          <p:cNvPr id="9224" name="Picture 16" descr="C:\Users\mrooney\AppData\Local\Microsoft\Windows\Temporary Internet Files\Content.IE5\I2WI8TZH\MCj0431512000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100" y="2928938"/>
            <a:ext cx="166370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10"/>
          <p:cNvSpPr/>
          <p:nvPr/>
        </p:nvSpPr>
        <p:spPr>
          <a:xfrm>
            <a:off x="1029904" y="2017180"/>
            <a:ext cx="6554804" cy="2622197"/>
          </a:xfrm>
          <a:prstGeom prst="round2DiagRect">
            <a:avLst/>
          </a:prstGeom>
          <a:solidFill>
            <a:srgbClr val="FFCC99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70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89200" y="133350"/>
            <a:ext cx="6629400" cy="1031875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dirty="0" smtClean="0"/>
              <a:t>Presenter</a:t>
            </a:r>
            <a:endParaRPr dirty="0"/>
          </a:p>
        </p:txBody>
      </p:sp>
      <p:sp>
        <p:nvSpPr>
          <p:cNvPr id="270344" name="Text Box 8"/>
          <p:cNvSpPr txBox="1">
            <a:spLocks noChangeArrowheads="1"/>
          </p:cNvSpPr>
          <p:nvPr/>
        </p:nvSpPr>
        <p:spPr bwMode="auto">
          <a:xfrm>
            <a:off x="1029903" y="2434351"/>
            <a:ext cx="6660682" cy="196977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Case Management with Farmworkers:</a:t>
            </a:r>
            <a:endParaRPr lang="en-US" sz="600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en-US" sz="2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Christopher Huh</a:t>
            </a:r>
          </a:p>
          <a:p>
            <a:pPr algn="ctr">
              <a:defRPr/>
            </a:pP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Program Manager, </a:t>
            </a:r>
          </a:p>
          <a:p>
            <a:pPr algn="ctr">
              <a:defRPr/>
            </a:pP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Eastern Maine Development Corporation</a:t>
            </a:r>
          </a:p>
          <a:p>
            <a:pPr algn="ctr">
              <a:defRPr/>
            </a:pPr>
            <a:endParaRPr lang="en-US" sz="2800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018.JPG"/>
          <p:cNvPicPr>
            <a:picLocks noChangeAspect="1"/>
          </p:cNvPicPr>
          <p:nvPr/>
        </p:nvPicPr>
        <p:blipFill>
          <a:blip r:embed="rId3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0" y="1257300"/>
            <a:ext cx="9144000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3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38425" y="147638"/>
            <a:ext cx="6505575" cy="1028700"/>
          </a:xfrm>
          <a:extLst/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dirty="0" smtClean="0"/>
              <a:t>Intro &amp; Overview</a:t>
            </a:r>
          </a:p>
        </p:txBody>
      </p:sp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1455761" y="1390650"/>
            <a:ext cx="59309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ts val="600"/>
              </a:spcBef>
              <a:spcAft>
                <a:spcPts val="1200"/>
              </a:spcAft>
              <a:buClr>
                <a:srgbClr val="CC0000"/>
              </a:buClr>
              <a:buFont typeface="Wingdings" pitchFamily="2" charset="2"/>
              <a:buNone/>
              <a:defRPr/>
            </a:pPr>
            <a:r>
              <a:rPr lang="en-US" sz="3200" b="1" dirty="0">
                <a:solidFill>
                  <a:srgbClr val="C20000"/>
                </a:solidFill>
                <a:latin typeface="+mn-lt"/>
              </a:rPr>
              <a:t>The NFJP in </a:t>
            </a:r>
            <a:r>
              <a:rPr lang="en-US" sz="3200" b="1" dirty="0" smtClean="0">
                <a:solidFill>
                  <a:srgbClr val="C20000"/>
                </a:solidFill>
                <a:latin typeface="+mn-lt"/>
              </a:rPr>
              <a:t>Maine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None/>
              <a:defRPr/>
            </a:pPr>
            <a:r>
              <a:rPr lang="en-US" sz="2800" b="1" dirty="0" smtClean="0">
                <a:latin typeface="+mn-lt"/>
              </a:rPr>
              <a:t>Staff</a:t>
            </a:r>
            <a:r>
              <a:rPr lang="en-US" sz="2800" b="1" dirty="0">
                <a:latin typeface="+mn-lt"/>
              </a:rPr>
              <a:t>: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25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400" b="1" dirty="0">
                <a:latin typeface="+mn-lt"/>
              </a:rPr>
              <a:t>Chris Huh, Program Manager and Career Advisor (Eastern and Central)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25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400" b="1" dirty="0">
                <a:latin typeface="+mn-lt"/>
              </a:rPr>
              <a:t>Wendy Lord, Career Advisor (Northern Maine)</a:t>
            </a:r>
          </a:p>
        </p:txBody>
      </p:sp>
      <p:sp>
        <p:nvSpPr>
          <p:cNvPr id="4101" name="Footer Placeholder 4"/>
          <p:cNvSpPr txBox="1">
            <a:spLocks/>
          </p:cNvSpPr>
          <p:nvPr/>
        </p:nvSpPr>
        <p:spPr bwMode="auto">
          <a:xfrm>
            <a:off x="5486400" y="6046788"/>
            <a:ext cx="2286000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000" dirty="0">
                <a:latin typeface="Lucida Sans" pitchFamily="34" charset="0"/>
              </a:rPr>
              <a:t>NFJP  Eastern Maine Development Corporation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38425" y="147638"/>
            <a:ext cx="6505575" cy="1028700"/>
          </a:xfrm>
          <a:extLst/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dirty="0" smtClean="0"/>
              <a:t/>
            </a:r>
            <a:br>
              <a:rPr dirty="0" smtClean="0"/>
            </a:br>
            <a:r>
              <a:rPr dirty="0" smtClean="0"/>
              <a:t>Intro &amp; Overview </a:t>
            </a:r>
            <a:r>
              <a:rPr dirty="0" smtClean="0">
                <a:solidFill>
                  <a:srgbClr val="C20000"/>
                </a:solidFill>
                <a:latin typeface="Tahoma" pitchFamily="34" charset="0"/>
              </a:rPr>
              <a:t/>
            </a:r>
            <a:br>
              <a:rPr dirty="0" smtClean="0">
                <a:solidFill>
                  <a:srgbClr val="C20000"/>
                </a:solidFill>
                <a:latin typeface="Tahoma" pitchFamily="34" charset="0"/>
              </a:rPr>
            </a:br>
            <a:endParaRPr dirty="0" smtClean="0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213100" y="1390650"/>
            <a:ext cx="5930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C0000"/>
              </a:buClr>
            </a:pPr>
            <a:endParaRPr lang="en-US" sz="2800" b="1" dirty="0">
              <a:solidFill>
                <a:srgbClr val="C20000"/>
              </a:solidFill>
              <a:latin typeface="Tahoma" pitchFamily="34" charset="0"/>
            </a:endParaRPr>
          </a:p>
        </p:txBody>
      </p:sp>
      <p:pic>
        <p:nvPicPr>
          <p:cNvPr id="5124" name="Picture 4" descr="http://www.maine.gov/labor/labor_laws/cropma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113" y="1660241"/>
            <a:ext cx="3833756" cy="519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2" descr="Map of Maine counti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2750" y="2237546"/>
            <a:ext cx="2946400" cy="44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152633" y="1351129"/>
            <a:ext cx="3944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+mn-lt"/>
              </a:rPr>
              <a:t>Service Area</a:t>
            </a:r>
            <a:endParaRPr lang="en-US" sz="3200" b="1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Content Placeholder 3" descr="01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7135" y="2284578"/>
            <a:ext cx="3579813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3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38425" y="147638"/>
            <a:ext cx="6505575" cy="1028700"/>
          </a:xfrm>
          <a:extLst/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dirty="0" smtClean="0"/>
              <a:t>Intro &amp; Overview</a:t>
            </a:r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457200" y="1390650"/>
            <a:ext cx="4667250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Clr>
                <a:srgbClr val="CC0000"/>
              </a:buClr>
              <a:buFont typeface="Wingdings" pitchFamily="2" charset="2"/>
              <a:buNone/>
              <a:defRPr/>
            </a:pPr>
            <a:r>
              <a:rPr lang="en-US" sz="3200" b="1" dirty="0">
                <a:latin typeface="+mn-lt"/>
              </a:rPr>
              <a:t>Maine’s </a:t>
            </a:r>
            <a:r>
              <a:rPr lang="en-US" sz="3200" b="1" dirty="0" smtClean="0">
                <a:latin typeface="+mn-lt"/>
              </a:rPr>
              <a:t>Farmworker Population</a:t>
            </a:r>
            <a:endParaRPr lang="en-US" sz="2800" b="1" dirty="0">
              <a:latin typeface="+mn-lt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25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000" dirty="0">
                <a:latin typeface="+mn-lt"/>
              </a:rPr>
              <a:t>Primarily works in potato, blueberry, dairy, broccoli, apple production, and on small diversified vegetable and livestock farms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25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000" dirty="0">
                <a:latin typeface="+mn-lt"/>
              </a:rPr>
              <a:t>Migrant workers (largely Latino, Haitian), as well as Seasonal. Most recent </a:t>
            </a:r>
            <a:r>
              <a:rPr lang="en-US" sz="2000" dirty="0" smtClean="0">
                <a:latin typeface="+mn-lt"/>
              </a:rPr>
              <a:t>DOL </a:t>
            </a:r>
            <a:r>
              <a:rPr lang="en-US" sz="2000" dirty="0">
                <a:latin typeface="+mn-lt"/>
              </a:rPr>
              <a:t>7-Qtr report shows 51% Seasonal and 48% Migrant for NFJP in Maine   </a:t>
            </a:r>
          </a:p>
        </p:txBody>
      </p:sp>
      <p:sp>
        <p:nvSpPr>
          <p:cNvPr id="6149" name="Footer Placeholder 4"/>
          <p:cNvSpPr txBox="1">
            <a:spLocks/>
          </p:cNvSpPr>
          <p:nvPr/>
        </p:nvSpPr>
        <p:spPr bwMode="auto">
          <a:xfrm>
            <a:off x="6496050" y="4408488"/>
            <a:ext cx="2286000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000" dirty="0">
                <a:latin typeface="Lucida Sans" pitchFamily="34" charset="0"/>
              </a:rPr>
              <a:t>NFJP  Eastern Maine Development Corporation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38425" y="436341"/>
            <a:ext cx="6505575" cy="671228"/>
          </a:xfrm>
          <a:extLst/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dirty="0" smtClean="0"/>
              <a:t>Overview </a:t>
            </a:r>
            <a:br>
              <a:rPr dirty="0" smtClean="0"/>
            </a:br>
            <a:endParaRPr dirty="0" smtClean="0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432178" y="1677253"/>
            <a:ext cx="5930900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None/>
              <a:defRPr/>
            </a:pPr>
            <a:r>
              <a:rPr lang="en-US" sz="3200" b="1" dirty="0" smtClean="0">
                <a:latin typeface="+mn-lt"/>
              </a:rPr>
              <a:t>Significant Barriers</a:t>
            </a:r>
            <a:endParaRPr lang="en-US" sz="3200" b="1" dirty="0">
              <a:latin typeface="+mn-lt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400" dirty="0">
                <a:latin typeface="+mn-lt"/>
              </a:rPr>
              <a:t>Geographic </a:t>
            </a:r>
            <a:r>
              <a:rPr lang="en-US" sz="2400" dirty="0" smtClean="0">
                <a:latin typeface="+mn-lt"/>
              </a:rPr>
              <a:t>isolation</a:t>
            </a:r>
            <a:endParaRPr lang="en-US" sz="2000" dirty="0" smtClean="0">
              <a:latin typeface="+mn-lt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400" dirty="0" smtClean="0">
                <a:latin typeface="+mn-lt"/>
              </a:rPr>
              <a:t>Language </a:t>
            </a:r>
            <a:r>
              <a:rPr lang="en-US" sz="2400" dirty="0">
                <a:latin typeface="+mn-lt"/>
              </a:rPr>
              <a:t>(Spanish, </a:t>
            </a:r>
            <a:r>
              <a:rPr lang="en-US" sz="2400" dirty="0" smtClean="0">
                <a:latin typeface="+mn-lt"/>
              </a:rPr>
              <a:t>Creole)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25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400" dirty="0" smtClean="0">
                <a:latin typeface="+mn-lt"/>
              </a:rPr>
              <a:t>Poverty </a:t>
            </a:r>
            <a:r>
              <a:rPr lang="en-US" sz="2400" dirty="0">
                <a:latin typeface="+mn-lt"/>
              </a:rPr>
              <a:t>(low </a:t>
            </a:r>
            <a:r>
              <a:rPr lang="en-US" sz="2400" dirty="0" smtClean="0">
                <a:latin typeface="+mn-lt"/>
              </a:rPr>
              <a:t>educational </a:t>
            </a:r>
            <a:r>
              <a:rPr lang="en-US" sz="2400" dirty="0">
                <a:latin typeface="+mn-lt"/>
              </a:rPr>
              <a:t>attainment, unemployment rates in target counties: Washington 10.2%, Piscataquis 10.3%, Somerset 9.9%, Aroostook 10.9%)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2500"/>
              </a:spcAft>
              <a:buClr>
                <a:srgbClr val="C20000"/>
              </a:buClr>
              <a:defRPr/>
            </a:pPr>
            <a:r>
              <a:rPr lang="en-US" sz="2800" b="1" dirty="0">
                <a:latin typeface="+mn-lt"/>
              </a:rPr>
              <a:t>Goal:  165/year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25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endParaRPr lang="en-US" sz="2000" dirty="0">
              <a:latin typeface="+mj-lt"/>
            </a:endParaRPr>
          </a:p>
        </p:txBody>
      </p:sp>
      <p:pic>
        <p:nvPicPr>
          <p:cNvPr id="7172" name="Picture 4" descr="01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3128" y="1431309"/>
            <a:ext cx="2957584" cy="221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Footer Placeholder 4"/>
          <p:cNvSpPr txBox="1">
            <a:spLocks/>
          </p:cNvSpPr>
          <p:nvPr/>
        </p:nvSpPr>
        <p:spPr bwMode="auto">
          <a:xfrm>
            <a:off x="6444587" y="3781260"/>
            <a:ext cx="2286000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000" dirty="0">
                <a:latin typeface="Lucida Sans" pitchFamily="34" charset="0"/>
              </a:rPr>
              <a:t>NFJP  Eastern Maine Development Corporation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02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1683" y="2400870"/>
            <a:ext cx="3616657" cy="2712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322997" y="1390650"/>
            <a:ext cx="481965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None/>
              <a:defRPr/>
            </a:pPr>
            <a:r>
              <a:rPr lang="en-US" sz="3200" b="1" dirty="0" smtClean="0">
                <a:latin typeface="+mn-lt"/>
              </a:rPr>
              <a:t>Relationship Building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+mn-lt"/>
              </a:rPr>
              <a:t>Adult Education</a:t>
            </a:r>
          </a:p>
          <a:p>
            <a:pPr marL="342900" lvl="1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+mn-lt"/>
              </a:rPr>
              <a:t>Migrant </a:t>
            </a:r>
            <a:r>
              <a:rPr lang="en-US" sz="2000" dirty="0">
                <a:latin typeface="+mn-lt"/>
              </a:rPr>
              <a:t>Services (e.g. Maine Migrant Health Program; HEP; Health Council)</a:t>
            </a:r>
          </a:p>
          <a:p>
            <a:pPr marL="342900" lvl="1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000" dirty="0">
                <a:latin typeface="+mn-lt"/>
              </a:rPr>
              <a:t>One-Stop </a:t>
            </a:r>
            <a:r>
              <a:rPr lang="en-US" sz="2000" dirty="0" smtClean="0">
                <a:latin typeface="+mn-lt"/>
              </a:rPr>
              <a:t>Partners</a:t>
            </a:r>
            <a:r>
              <a:rPr lang="en-US" sz="2000" dirty="0">
                <a:latin typeface="+mn-lt"/>
              </a:rPr>
              <a:t>:</a:t>
            </a:r>
          </a:p>
          <a:p>
            <a:pPr marL="800100" lvl="1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000" dirty="0">
                <a:latin typeface="+mn-lt"/>
              </a:rPr>
              <a:t>WIA Adult and Youth Programs </a:t>
            </a:r>
          </a:p>
          <a:p>
            <a:pPr marL="800100" lvl="1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000" dirty="0">
                <a:latin typeface="+mn-lt"/>
              </a:rPr>
              <a:t>Bureau of Employment Services</a:t>
            </a:r>
          </a:p>
          <a:p>
            <a:pPr marL="800100" lvl="1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000" dirty="0">
                <a:latin typeface="+mn-lt"/>
              </a:rPr>
              <a:t>Vocational Rehabilitation</a:t>
            </a:r>
          </a:p>
          <a:p>
            <a:pPr marL="342900" lvl="1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000" dirty="0">
                <a:latin typeface="+mn-lt"/>
              </a:rPr>
              <a:t>Youth Programs ( Job Corps, schools, Upward </a:t>
            </a:r>
            <a:r>
              <a:rPr lang="en-US" sz="2000" dirty="0" smtClean="0">
                <a:latin typeface="+mn-lt"/>
              </a:rPr>
              <a:t>Bound)</a:t>
            </a:r>
            <a:endParaRPr lang="en-US" sz="2000" dirty="0">
              <a:latin typeface="+mn-lt"/>
            </a:endParaRPr>
          </a:p>
          <a:p>
            <a:pPr marL="800100" lvl="1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endParaRPr lang="en-US" dirty="0">
              <a:latin typeface="+mj-lt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endParaRPr lang="en-US" sz="2000" dirty="0">
              <a:latin typeface="+mj-lt"/>
            </a:endParaRPr>
          </a:p>
        </p:txBody>
      </p:sp>
      <p:sp>
        <p:nvSpPr>
          <p:cNvPr id="8197" name="Footer Placeholder 4"/>
          <p:cNvSpPr txBox="1">
            <a:spLocks/>
          </p:cNvSpPr>
          <p:nvPr/>
        </p:nvSpPr>
        <p:spPr bwMode="auto">
          <a:xfrm>
            <a:off x="6093726" y="5282798"/>
            <a:ext cx="2286000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000" dirty="0">
                <a:latin typeface="Lucida Sans" pitchFamily="34" charset="0"/>
              </a:rPr>
              <a:t>NFJP  Eastern Maine Development Corporation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638425" y="314352"/>
            <a:ext cx="6505575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Outreach</a:t>
            </a:r>
            <a:b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11129" y="297766"/>
            <a:ext cx="6505575" cy="1028700"/>
          </a:xfrm>
          <a:extLst/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dirty="0" smtClean="0"/>
              <a:t>Outreach</a:t>
            </a:r>
            <a:br>
              <a:rPr dirty="0" smtClean="0"/>
            </a:br>
            <a:endParaRPr dirty="0" smtClean="0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304800" y="1390650"/>
            <a:ext cx="400050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C20000"/>
                </a:solidFill>
                <a:latin typeface="+mn-lt"/>
              </a:rPr>
              <a:t>Go to </a:t>
            </a:r>
            <a:r>
              <a:rPr lang="en-US" sz="2800" b="1" dirty="0" smtClean="0">
                <a:solidFill>
                  <a:srgbClr val="C20000"/>
                </a:solidFill>
                <a:latin typeface="+mn-lt"/>
              </a:rPr>
              <a:t>Where the Farmworkers Are!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None/>
              <a:defRPr/>
            </a:pPr>
            <a:endParaRPr lang="en-US" sz="1200" b="1" dirty="0">
              <a:solidFill>
                <a:srgbClr val="C20000"/>
              </a:solidFill>
              <a:latin typeface="+mn-lt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None/>
              <a:defRPr/>
            </a:pPr>
            <a:r>
              <a:rPr lang="en-US" sz="2800" b="1" dirty="0">
                <a:latin typeface="+mn-lt"/>
              </a:rPr>
              <a:t>‘Raker Center’ Model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400" dirty="0">
                <a:latin typeface="+mn-lt"/>
              </a:rPr>
              <a:t>10+ agencies set up temporary (~4 week) seasonal service center during blueberry harvest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400" dirty="0">
                <a:latin typeface="+mn-lt"/>
              </a:rPr>
              <a:t>Accessible to farmworkers, located in blueberry barrens</a:t>
            </a:r>
          </a:p>
        </p:txBody>
      </p:sp>
      <p:sp>
        <p:nvSpPr>
          <p:cNvPr id="9220" name="Footer Placeholder 4"/>
          <p:cNvSpPr txBox="1">
            <a:spLocks/>
          </p:cNvSpPr>
          <p:nvPr/>
        </p:nvSpPr>
        <p:spPr bwMode="auto">
          <a:xfrm>
            <a:off x="6858000" y="6313488"/>
            <a:ext cx="2286000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000" dirty="0">
                <a:latin typeface="Lucida Sans" pitchFamily="34" charset="0"/>
              </a:rPr>
              <a:t>Photo credit:  Luz Serrano, Maine Migrant Health Program</a:t>
            </a:r>
          </a:p>
        </p:txBody>
      </p:sp>
      <p:pic>
        <p:nvPicPr>
          <p:cNvPr id="9221" name="Picture 5" descr="food ban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3150" y="4010665"/>
            <a:ext cx="2990850" cy="224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 descr="MMHP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304925"/>
            <a:ext cx="472440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Footer Placeholder 4"/>
          <p:cNvSpPr txBox="1">
            <a:spLocks/>
          </p:cNvSpPr>
          <p:nvPr/>
        </p:nvSpPr>
        <p:spPr bwMode="auto">
          <a:xfrm>
            <a:off x="4495800" y="4084638"/>
            <a:ext cx="150495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000" dirty="0">
                <a:latin typeface="Lucida Sans" pitchFamily="34" charset="0"/>
              </a:rPr>
              <a:t>Photo credit:  Luz Serrano, Maine Migrant Health Program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 descr="Trade Show 003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4790364" y="2382744"/>
            <a:ext cx="4121624" cy="3091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209264" y="1524000"/>
            <a:ext cx="4417327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None/>
              <a:defRPr/>
            </a:pPr>
            <a:r>
              <a:rPr lang="en-US" sz="3200" b="1" dirty="0">
                <a:latin typeface="+mn-lt"/>
              </a:rPr>
              <a:t>Opportunities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200" dirty="0">
                <a:latin typeface="+mn-lt"/>
              </a:rPr>
              <a:t>Attend meetings with growers, employers (job fairs, Chamber meetings), and </a:t>
            </a:r>
            <a:r>
              <a:rPr lang="en-US" sz="2200" dirty="0" smtClean="0">
                <a:latin typeface="+mn-lt"/>
              </a:rPr>
              <a:t>training </a:t>
            </a:r>
            <a:r>
              <a:rPr lang="en-US" sz="2200" dirty="0">
                <a:latin typeface="+mn-lt"/>
              </a:rPr>
              <a:t>providers (college </a:t>
            </a:r>
            <a:r>
              <a:rPr lang="en-US" sz="2200" dirty="0" smtClean="0">
                <a:latin typeface="+mn-lt"/>
              </a:rPr>
              <a:t>fairs/orientations)</a:t>
            </a:r>
            <a:endParaRPr lang="en-US" sz="2200" dirty="0">
              <a:latin typeface="+mn-lt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200" dirty="0">
                <a:latin typeface="+mn-lt"/>
              </a:rPr>
              <a:t>Presentations/Speaking engagements (financial aid workshops, Upward Bound, youth groups, summer camps, </a:t>
            </a:r>
            <a:r>
              <a:rPr lang="en-US" sz="2200" dirty="0" smtClean="0">
                <a:latin typeface="+mn-lt"/>
              </a:rPr>
              <a:t>high schools</a:t>
            </a:r>
            <a:r>
              <a:rPr lang="en-US" sz="2200" dirty="0">
                <a:latin typeface="+mn-lt"/>
              </a:rPr>
              <a:t>, etc.)</a:t>
            </a:r>
          </a:p>
        </p:txBody>
      </p:sp>
      <p:sp>
        <p:nvSpPr>
          <p:cNvPr id="10245" name="Footer Placeholder 4"/>
          <p:cNvSpPr txBox="1">
            <a:spLocks/>
          </p:cNvSpPr>
          <p:nvPr/>
        </p:nvSpPr>
        <p:spPr bwMode="auto">
          <a:xfrm>
            <a:off x="5943600" y="5508271"/>
            <a:ext cx="2286000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000" dirty="0">
                <a:latin typeface="Lucida Sans" pitchFamily="34" charset="0"/>
              </a:rPr>
              <a:t>NFJP  Eastern Maine Development Corporation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638425" y="314352"/>
            <a:ext cx="6505575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Outreach</a:t>
            </a:r>
            <a:b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473122" y="1962150"/>
            <a:ext cx="5327177" cy="445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None/>
              <a:defRPr/>
            </a:pPr>
            <a:r>
              <a:rPr lang="en-US" sz="3200" b="1" dirty="0" smtClean="0">
                <a:latin typeface="+mn-lt"/>
              </a:rPr>
              <a:t> Agricultural Community and Growers</a:t>
            </a:r>
            <a:endParaRPr lang="en-US" sz="3200" b="1" dirty="0">
              <a:latin typeface="+mn-lt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400" dirty="0" smtClean="0">
                <a:latin typeface="+mn-lt"/>
              </a:rPr>
              <a:t>Agricultural Fairs</a:t>
            </a:r>
            <a:endParaRPr lang="en-US" sz="2400" dirty="0">
              <a:latin typeface="+mn-lt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400" dirty="0">
                <a:latin typeface="+mn-lt"/>
              </a:rPr>
              <a:t>Farm </a:t>
            </a:r>
            <a:r>
              <a:rPr lang="en-US" sz="2400" dirty="0" smtClean="0">
                <a:latin typeface="+mn-lt"/>
              </a:rPr>
              <a:t>Days</a:t>
            </a:r>
            <a:endParaRPr lang="en-US" sz="2400" dirty="0">
              <a:latin typeface="+mn-lt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400" dirty="0">
                <a:latin typeface="+mn-lt"/>
              </a:rPr>
              <a:t>Trade Shows</a:t>
            </a:r>
            <a:endParaRPr lang="en-US" sz="2000" dirty="0">
              <a:latin typeface="+mn-lt"/>
            </a:endParaRPr>
          </a:p>
        </p:txBody>
      </p:sp>
      <p:pic>
        <p:nvPicPr>
          <p:cNvPr id="11268" name="Content Placeholder 3" descr="Trade Show 01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2313" y="1390650"/>
            <a:ext cx="3108325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Footer Placeholder 4"/>
          <p:cNvSpPr txBox="1">
            <a:spLocks/>
          </p:cNvSpPr>
          <p:nvPr/>
        </p:nvSpPr>
        <p:spPr bwMode="auto">
          <a:xfrm>
            <a:off x="6615752" y="6313488"/>
            <a:ext cx="2286000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000" dirty="0">
                <a:latin typeface="Lucida Sans" pitchFamily="34" charset="0"/>
              </a:rPr>
              <a:t>NFJP  Eastern Maine Development Corporation</a:t>
            </a:r>
          </a:p>
        </p:txBody>
      </p:sp>
      <p:pic>
        <p:nvPicPr>
          <p:cNvPr id="11270" name="Picture 7" descr="Trade Show 00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3636" y="4000499"/>
            <a:ext cx="2844137" cy="2133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638425" y="314352"/>
            <a:ext cx="6505575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Outreach</a:t>
            </a:r>
            <a:b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790702" y="308759"/>
            <a:ext cx="6329547" cy="6549241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glow rad="101600">
              <a:srgbClr val="C0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" r="44536" b="20003"/>
          <a:stretch>
            <a:fillRect/>
          </a:stretch>
        </p:blipFill>
        <p:spPr bwMode="auto">
          <a:xfrm>
            <a:off x="1111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1" r="44478" b="20036"/>
          <a:stretch>
            <a:fillRect/>
          </a:stretch>
        </p:blipFill>
        <p:spPr bwMode="auto">
          <a:xfrm>
            <a:off x="476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7296" y="312229"/>
            <a:ext cx="2766952" cy="2054866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glow rad="101600">
              <a:srgbClr val="C0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0842" y="2404098"/>
            <a:ext cx="2763406" cy="4427652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glow rad="101600">
              <a:srgbClr val="C0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" name="Picture 12" descr="pointing_finger_01_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75" y="585788"/>
            <a:ext cx="1103313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pointing_finger_01_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63" y="0"/>
            <a:ext cx="1277937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321050" y="3216275"/>
            <a:ext cx="5291138" cy="522288"/>
          </a:xfrm>
          <a:prstGeom prst="rect">
            <a:avLst/>
          </a:prstGeom>
          <a:solidFill>
            <a:srgbClr val="FFCC99"/>
          </a:solidFill>
        </p:spPr>
        <p:txBody>
          <a:bodyPr>
            <a:spAutoFit/>
          </a:bodyPr>
          <a:lstStyle/>
          <a:p>
            <a:pPr algn="ctr">
              <a:spcAft>
                <a:spcPts val="3000"/>
              </a:spcAft>
              <a:defRPr/>
            </a:pP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Welcome to Workforce</a:t>
            </a:r>
            <a:r>
              <a:rPr lang="en-US" sz="28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One!</a:t>
            </a:r>
            <a:endParaRPr lang="en-US" sz="28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410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87697E-6 L -0.81181 -0.0423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590" y="-21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118 -0.04232 L -0.7566 -0.0448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7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38425" y="314352"/>
            <a:ext cx="6505575" cy="1028700"/>
          </a:xfrm>
          <a:extLst/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dirty="0" smtClean="0"/>
              <a:t>Outreach</a:t>
            </a:r>
            <a:br>
              <a:rPr dirty="0" smtClean="0"/>
            </a:br>
            <a:endParaRPr dirty="0" smtClean="0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609600" y="1390650"/>
            <a:ext cx="5238750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None/>
              <a:defRPr/>
            </a:pPr>
            <a:r>
              <a:rPr lang="en-US" sz="3200" b="1" dirty="0">
                <a:latin typeface="+mn-lt"/>
              </a:rPr>
              <a:t>Know Your </a:t>
            </a:r>
            <a:r>
              <a:rPr lang="en-US" sz="3200" b="1" dirty="0" smtClean="0">
                <a:latin typeface="+mn-lt"/>
              </a:rPr>
              <a:t>Agricultural Economy</a:t>
            </a:r>
            <a:endParaRPr lang="en-US" sz="3200" b="1" dirty="0">
              <a:latin typeface="+mn-lt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200" dirty="0">
                <a:latin typeface="+mn-lt"/>
              </a:rPr>
              <a:t>Changes </a:t>
            </a:r>
            <a:r>
              <a:rPr lang="en-US" sz="2200" dirty="0" smtClean="0">
                <a:latin typeface="+mn-lt"/>
              </a:rPr>
              <a:t>facing </a:t>
            </a:r>
            <a:r>
              <a:rPr lang="en-US" sz="2200" dirty="0">
                <a:latin typeface="+mn-lt"/>
              </a:rPr>
              <a:t>large and small scale farmers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200" dirty="0">
                <a:latin typeface="+mn-lt"/>
              </a:rPr>
              <a:t>Increase in organic/local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200" dirty="0">
                <a:latin typeface="+mn-lt"/>
              </a:rPr>
              <a:t>Understand local crops/calendar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200" dirty="0">
                <a:latin typeface="+mn-lt"/>
              </a:rPr>
              <a:t>Attend local government meetings (Cooperative Extension, Crop Boards, etc.)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200" dirty="0">
                <a:latin typeface="+mn-lt"/>
              </a:rPr>
              <a:t>TV-radio Ag </a:t>
            </a:r>
            <a:r>
              <a:rPr lang="en-US" sz="2200" dirty="0" smtClean="0">
                <a:latin typeface="+mn-lt"/>
              </a:rPr>
              <a:t>Reports</a:t>
            </a:r>
            <a:endParaRPr lang="en-US" sz="2200" dirty="0">
              <a:latin typeface="+mn-lt"/>
            </a:endParaRPr>
          </a:p>
        </p:txBody>
      </p:sp>
      <p:pic>
        <p:nvPicPr>
          <p:cNvPr id="12292" name="Picture 4" descr="Berrie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390525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Footer Placeholder 4"/>
          <p:cNvSpPr txBox="1">
            <a:spLocks/>
          </p:cNvSpPr>
          <p:nvPr/>
        </p:nvSpPr>
        <p:spPr bwMode="auto">
          <a:xfrm>
            <a:off x="6858000" y="6313488"/>
            <a:ext cx="2286000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000" dirty="0">
                <a:latin typeface="Lucida Sans" pitchFamily="34" charset="0"/>
              </a:rPr>
              <a:t>NFJP  Eastern Maine Development Corporation</a:t>
            </a:r>
          </a:p>
        </p:txBody>
      </p:sp>
      <p:pic>
        <p:nvPicPr>
          <p:cNvPr id="12294" name="Picture 4" descr="$2.50 a box photo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38900" y="1204913"/>
            <a:ext cx="2705100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609600" y="1390650"/>
            <a:ext cx="7924800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defRPr/>
            </a:pPr>
            <a:r>
              <a:rPr lang="en-US" sz="3200" b="1" dirty="0">
                <a:latin typeface="+mn-lt"/>
              </a:rPr>
              <a:t>Formal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000" dirty="0">
                <a:latin typeface="+mn-lt"/>
              </a:rPr>
              <a:t>Interviewing, </a:t>
            </a:r>
            <a:r>
              <a:rPr lang="en-US" sz="2000" dirty="0" smtClean="0">
                <a:latin typeface="+mn-lt"/>
              </a:rPr>
              <a:t>Needs Assessments</a:t>
            </a:r>
            <a:endParaRPr lang="en-US" sz="2000" dirty="0">
              <a:latin typeface="+mn-lt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000" dirty="0">
                <a:latin typeface="+mn-lt"/>
              </a:rPr>
              <a:t>Basic Skills:  CASAS Reading and Math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000" dirty="0">
                <a:latin typeface="+mn-lt"/>
              </a:rPr>
              <a:t>O*NET activities:  Interest Inventory, Transferable Skills; </a:t>
            </a:r>
            <a:r>
              <a:rPr lang="en-US" sz="2000" dirty="0">
                <a:latin typeface="+mn-lt"/>
                <a:hlinkClick r:id="rId3"/>
              </a:rPr>
              <a:t>www.mynextmove.org</a:t>
            </a:r>
            <a:r>
              <a:rPr lang="en-US" sz="2000" dirty="0">
                <a:latin typeface="+mn-lt"/>
              </a:rPr>
              <a:t>  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000" dirty="0">
                <a:latin typeface="+mn-lt"/>
              </a:rPr>
              <a:t>Labor Market </a:t>
            </a:r>
            <a:r>
              <a:rPr lang="en-US" sz="2000" dirty="0" smtClean="0">
                <a:latin typeface="+mn-lt"/>
              </a:rPr>
              <a:t>Information</a:t>
            </a:r>
          </a:p>
          <a:p>
            <a:pPr marL="800100" lvl="1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+mn-lt"/>
              </a:rPr>
              <a:t>Maine </a:t>
            </a:r>
            <a:r>
              <a:rPr lang="en-US" sz="2000" dirty="0">
                <a:latin typeface="+mn-lt"/>
              </a:rPr>
              <a:t>Center for Workforce and Information: </a:t>
            </a:r>
            <a:r>
              <a:rPr lang="en-US" sz="2000" dirty="0">
                <a:latin typeface="+mn-lt"/>
                <a:hlinkClick r:id="rId4"/>
              </a:rPr>
              <a:t>http://www.maine.gov/labor/cwri/</a:t>
            </a:r>
            <a:r>
              <a:rPr lang="en-US" sz="2000" dirty="0">
                <a:latin typeface="+mn-lt"/>
              </a:rPr>
              <a:t> for High Growth, In-Demand occupations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000" dirty="0">
                <a:latin typeface="+mn-lt"/>
              </a:rPr>
              <a:t>Past </a:t>
            </a:r>
            <a:r>
              <a:rPr lang="en-US" sz="2000" dirty="0" smtClean="0">
                <a:latin typeface="+mn-lt"/>
              </a:rPr>
              <a:t>Educational Experience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smtClean="0">
                <a:latin typeface="+mn-lt"/>
              </a:rPr>
              <a:t>Transferable Skills</a:t>
            </a:r>
            <a:endParaRPr lang="en-US" sz="2000" dirty="0">
              <a:latin typeface="+mn-lt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defRPr/>
            </a:pPr>
            <a:endParaRPr lang="en-US" sz="2000" dirty="0">
              <a:latin typeface="+mj-lt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638425" y="147638"/>
            <a:ext cx="6505575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2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Assessment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2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j-ea"/>
                <a:cs typeface="+mj-cs"/>
              </a:rPr>
              <a:t/>
            </a:r>
            <a:b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2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j-ea"/>
                <a:cs typeface="+mj-cs"/>
              </a:rPr>
            </a:b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38425" y="147638"/>
            <a:ext cx="6505575" cy="1028700"/>
          </a:xfrm>
          <a:extLst/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dirty="0" smtClean="0"/>
              <a:t/>
            </a:r>
            <a:br>
              <a:rPr dirty="0" smtClean="0"/>
            </a:br>
            <a:r>
              <a:rPr dirty="0" smtClean="0">
                <a:solidFill>
                  <a:srgbClr val="C20000"/>
                </a:solidFill>
              </a:rPr>
              <a:t>Assessment</a:t>
            </a:r>
            <a:r>
              <a:rPr dirty="0" smtClean="0">
                <a:solidFill>
                  <a:srgbClr val="C20000"/>
                </a:solidFill>
                <a:latin typeface="Tahoma" pitchFamily="34" charset="0"/>
              </a:rPr>
              <a:t/>
            </a:r>
            <a:br>
              <a:rPr dirty="0" smtClean="0">
                <a:solidFill>
                  <a:srgbClr val="C20000"/>
                </a:solidFill>
                <a:latin typeface="Tahoma" pitchFamily="34" charset="0"/>
              </a:rPr>
            </a:br>
            <a:endParaRPr dirty="0" smtClean="0"/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609600" y="1513479"/>
            <a:ext cx="466725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None/>
              <a:defRPr/>
            </a:pPr>
            <a:r>
              <a:rPr lang="en-US" sz="3200" b="1" dirty="0">
                <a:latin typeface="+mn-lt"/>
              </a:rPr>
              <a:t>Informal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400" dirty="0">
                <a:latin typeface="+mn-lt"/>
              </a:rPr>
              <a:t>Actively </a:t>
            </a:r>
            <a:r>
              <a:rPr lang="en-US" sz="2400" dirty="0" smtClean="0">
                <a:latin typeface="+mn-lt"/>
              </a:rPr>
              <a:t>Listen</a:t>
            </a:r>
            <a:r>
              <a:rPr lang="en-US" sz="2400" dirty="0">
                <a:latin typeface="+mn-lt"/>
              </a:rPr>
              <a:t>:  Take </a:t>
            </a:r>
            <a:r>
              <a:rPr lang="en-US" sz="2400" dirty="0" smtClean="0">
                <a:latin typeface="+mn-lt"/>
              </a:rPr>
              <a:t>Time </a:t>
            </a:r>
            <a:r>
              <a:rPr lang="en-US" sz="2400" dirty="0">
                <a:latin typeface="+mn-lt"/>
              </a:rPr>
              <a:t>to </a:t>
            </a:r>
            <a:r>
              <a:rPr lang="en-US" sz="2400" dirty="0" smtClean="0">
                <a:latin typeface="+mn-lt"/>
              </a:rPr>
              <a:t>Talk</a:t>
            </a:r>
            <a:endParaRPr lang="en-US" sz="2400" dirty="0">
              <a:latin typeface="+mn-lt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400" dirty="0">
                <a:latin typeface="+mn-lt"/>
              </a:rPr>
              <a:t>Create </a:t>
            </a:r>
            <a:r>
              <a:rPr lang="en-US" sz="2400" dirty="0" smtClean="0">
                <a:latin typeface="+mn-lt"/>
              </a:rPr>
              <a:t>Relaxed Setting </a:t>
            </a:r>
            <a:r>
              <a:rPr lang="en-US" sz="2400" dirty="0">
                <a:latin typeface="+mn-lt"/>
              </a:rPr>
              <a:t>for </a:t>
            </a:r>
            <a:r>
              <a:rPr lang="en-US" sz="2400" dirty="0" smtClean="0">
                <a:latin typeface="+mn-lt"/>
              </a:rPr>
              <a:t>Meeting Participants</a:t>
            </a:r>
            <a:endParaRPr lang="en-US" sz="2400" dirty="0">
              <a:latin typeface="+mn-lt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400" dirty="0">
                <a:latin typeface="+mn-lt"/>
              </a:rPr>
              <a:t>Be </a:t>
            </a:r>
            <a:r>
              <a:rPr lang="en-US" sz="2400" dirty="0" smtClean="0">
                <a:latin typeface="+mn-lt"/>
              </a:rPr>
              <a:t>Flexible</a:t>
            </a:r>
            <a:r>
              <a:rPr lang="en-US" sz="2400" dirty="0">
                <a:latin typeface="+mn-lt"/>
              </a:rPr>
              <a:t>. Meet in </a:t>
            </a:r>
            <a:r>
              <a:rPr lang="en-US" sz="2400" dirty="0" smtClean="0">
                <a:latin typeface="+mn-lt"/>
              </a:rPr>
              <a:t>Participant’s Comfort Zone, Accommodate Work/Family Schedule</a:t>
            </a:r>
            <a:endParaRPr lang="en-US" sz="2400" dirty="0">
              <a:latin typeface="+mn-lt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25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endParaRPr lang="en-US" sz="2400" dirty="0">
              <a:latin typeface="+mj-lt"/>
            </a:endParaRPr>
          </a:p>
        </p:txBody>
      </p:sp>
      <p:pic>
        <p:nvPicPr>
          <p:cNvPr id="14340" name="Picture 2" descr="C:\Users\Public\Pictures\Wendy photos\100_00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4500" y="1419225"/>
            <a:ext cx="339090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Footer Placeholder 4"/>
          <p:cNvSpPr txBox="1">
            <a:spLocks/>
          </p:cNvSpPr>
          <p:nvPr/>
        </p:nvSpPr>
        <p:spPr bwMode="auto">
          <a:xfrm>
            <a:off x="6629400" y="3989388"/>
            <a:ext cx="2286000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000" dirty="0">
                <a:latin typeface="Lucida Sans" pitchFamily="34" charset="0"/>
              </a:rPr>
              <a:t>NFJP  Eastern Maine Development Corporation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609600" y="1390650"/>
            <a:ext cx="77343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Clr>
                <a:srgbClr val="CC0000"/>
              </a:buClr>
              <a:buFont typeface="Wingdings" pitchFamily="2" charset="2"/>
              <a:buNone/>
              <a:defRPr/>
            </a:pPr>
            <a:r>
              <a:rPr lang="en-US" sz="3200" b="1" dirty="0" smtClean="0">
                <a:latin typeface="+mn-lt"/>
              </a:rPr>
              <a:t>Individualized </a:t>
            </a:r>
            <a:r>
              <a:rPr lang="en-US" sz="3200" b="1" dirty="0">
                <a:latin typeface="+mn-lt"/>
              </a:rPr>
              <a:t>Service Strategy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Clr>
                <a:srgbClr val="CC0000"/>
              </a:buClr>
              <a:buFont typeface="Wingdings" pitchFamily="2" charset="2"/>
              <a:buNone/>
              <a:defRPr/>
            </a:pPr>
            <a:r>
              <a:rPr lang="en-US" sz="2400" b="1" dirty="0">
                <a:solidFill>
                  <a:srgbClr val="C20000"/>
                </a:solidFill>
                <a:latin typeface="+mn-lt"/>
              </a:rPr>
              <a:t>General </a:t>
            </a:r>
            <a:r>
              <a:rPr lang="en-US" sz="2400" b="1" dirty="0" smtClean="0">
                <a:solidFill>
                  <a:srgbClr val="C20000"/>
                </a:solidFill>
                <a:latin typeface="+mn-lt"/>
              </a:rPr>
              <a:t>Characteristics</a:t>
            </a:r>
            <a:endParaRPr lang="en-US" sz="2400" b="1" dirty="0">
              <a:solidFill>
                <a:srgbClr val="C20000"/>
              </a:solidFill>
              <a:latin typeface="+mn-lt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+mn-lt"/>
              </a:rPr>
              <a:t>Participant-Centered  “I </a:t>
            </a:r>
            <a:r>
              <a:rPr lang="en-US" sz="2000" dirty="0">
                <a:latin typeface="+mn-lt"/>
              </a:rPr>
              <a:t>will not work harder than you do at your success.  Your life is yours; you will have whatever you make of it.”  - Wendy Lord, EMDC Career Advisor 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000" dirty="0">
                <a:latin typeface="+mn-lt"/>
              </a:rPr>
              <a:t>Involves </a:t>
            </a:r>
            <a:r>
              <a:rPr lang="en-US" sz="2000" dirty="0" smtClean="0">
                <a:latin typeface="+mn-lt"/>
              </a:rPr>
              <a:t>Co-enrollment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smtClean="0">
                <a:latin typeface="+mn-lt"/>
              </a:rPr>
              <a:t>Leveraging </a:t>
            </a:r>
            <a:r>
              <a:rPr lang="en-US" sz="2000" dirty="0">
                <a:latin typeface="+mn-lt"/>
              </a:rPr>
              <a:t>of </a:t>
            </a:r>
            <a:r>
              <a:rPr lang="en-US" sz="2000" dirty="0" smtClean="0">
                <a:latin typeface="+mn-lt"/>
              </a:rPr>
              <a:t>Resources</a:t>
            </a:r>
            <a:endParaRPr lang="en-US" sz="2000" dirty="0">
              <a:latin typeface="+mn-lt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000" dirty="0">
                <a:latin typeface="+mn-lt"/>
              </a:rPr>
              <a:t>Up-dated and </a:t>
            </a:r>
            <a:r>
              <a:rPr lang="en-US" sz="2000" dirty="0" smtClean="0">
                <a:latin typeface="+mn-lt"/>
              </a:rPr>
              <a:t>Reviewed Regularly</a:t>
            </a:r>
            <a:endParaRPr lang="en-US" sz="2000" dirty="0">
              <a:latin typeface="+mn-lt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000" dirty="0">
                <a:latin typeface="+mn-lt"/>
              </a:rPr>
              <a:t>Goal is </a:t>
            </a:r>
            <a:r>
              <a:rPr lang="en-US" sz="2000" dirty="0" smtClean="0">
                <a:latin typeface="+mn-lt"/>
              </a:rPr>
              <a:t>Employability</a:t>
            </a:r>
            <a:r>
              <a:rPr lang="en-US" sz="2000" dirty="0">
                <a:latin typeface="+mn-lt"/>
              </a:rPr>
              <a:t>:  “If you want to be an opera singer, learn to type”  - </a:t>
            </a:r>
            <a:r>
              <a:rPr lang="en-US" sz="2000" i="1" dirty="0" smtClean="0">
                <a:latin typeface="+mn-lt"/>
              </a:rPr>
              <a:t>Barbara Bagri</a:t>
            </a:r>
            <a:r>
              <a:rPr lang="en-US" sz="2000" b="1" dirty="0" smtClean="0">
                <a:latin typeface="+mn-lt"/>
              </a:rPr>
              <a:t>, </a:t>
            </a:r>
            <a:r>
              <a:rPr lang="en-US" sz="2000" i="1" dirty="0" smtClean="0"/>
              <a:t>opera singer / school teacher</a:t>
            </a:r>
            <a:r>
              <a:rPr lang="en-US" sz="2000" b="1" dirty="0" smtClean="0">
                <a:latin typeface="+mn-lt"/>
              </a:rPr>
              <a:t> . </a:t>
            </a:r>
            <a:r>
              <a:rPr lang="en-US" sz="2000" dirty="0" smtClean="0">
                <a:latin typeface="+mn-lt"/>
              </a:rPr>
              <a:t>In </a:t>
            </a:r>
            <a:r>
              <a:rPr lang="en-US" sz="2000" dirty="0">
                <a:latin typeface="+mn-lt"/>
              </a:rPr>
              <a:t>other words, pursue your dreams, but you’ll need to eat.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endParaRPr lang="en-US" dirty="0">
              <a:latin typeface="+mj-lt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defRPr/>
            </a:pPr>
            <a:endParaRPr lang="en-US" dirty="0">
              <a:latin typeface="+mj-lt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defRPr/>
            </a:pPr>
            <a:endParaRPr lang="en-US" sz="2000" dirty="0">
              <a:latin typeface="+mj-lt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638425" y="274247"/>
            <a:ext cx="6505575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2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Developing an Effective IEP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555009" y="2502089"/>
            <a:ext cx="5448300" cy="4007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Clr>
                <a:srgbClr val="CC0000"/>
              </a:buClr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C20000"/>
                </a:solidFill>
                <a:latin typeface="+mn-lt"/>
              </a:rPr>
              <a:t>Basic </a:t>
            </a:r>
            <a:r>
              <a:rPr lang="en-US" sz="2400" b="1" dirty="0">
                <a:solidFill>
                  <a:srgbClr val="C20000"/>
                </a:solidFill>
                <a:latin typeface="+mn-lt"/>
              </a:rPr>
              <a:t>Components: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25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400" dirty="0">
                <a:latin typeface="+mn-lt"/>
              </a:rPr>
              <a:t>Assessments </a:t>
            </a:r>
            <a:r>
              <a:rPr lang="en-US" sz="2400" dirty="0" smtClean="0">
                <a:latin typeface="+mn-lt"/>
              </a:rPr>
              <a:t>Completed </a:t>
            </a:r>
            <a:r>
              <a:rPr lang="en-US" sz="2400" dirty="0">
                <a:latin typeface="+mn-lt"/>
              </a:rPr>
              <a:t>and </a:t>
            </a:r>
            <a:r>
              <a:rPr lang="en-US" sz="2400" dirty="0" smtClean="0">
                <a:latin typeface="+mn-lt"/>
              </a:rPr>
              <a:t>Results Evaluated </a:t>
            </a:r>
            <a:r>
              <a:rPr lang="en-US" sz="2400" dirty="0">
                <a:latin typeface="+mn-lt"/>
              </a:rPr>
              <a:t>(CASAS, O* NET</a:t>
            </a:r>
            <a:r>
              <a:rPr lang="en-US" sz="2400" dirty="0" smtClean="0">
                <a:latin typeface="+mn-lt"/>
              </a:rPr>
              <a:t>), </a:t>
            </a:r>
            <a:r>
              <a:rPr lang="en-US" sz="2400" dirty="0">
                <a:latin typeface="+mn-lt"/>
              </a:rPr>
              <a:t>Basic Skills (ESL, Math, etc.)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25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400" dirty="0">
                <a:latin typeface="+mn-lt"/>
              </a:rPr>
              <a:t>Goal with LMI </a:t>
            </a:r>
            <a:r>
              <a:rPr lang="en-US" sz="2400" dirty="0" smtClean="0">
                <a:latin typeface="+mn-lt"/>
              </a:rPr>
              <a:t>Wage Attached</a:t>
            </a:r>
            <a:endParaRPr lang="en-US" sz="2400" dirty="0">
              <a:latin typeface="+mn-lt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25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400" dirty="0">
                <a:latin typeface="+mn-lt"/>
              </a:rPr>
              <a:t>Degree </a:t>
            </a:r>
            <a:r>
              <a:rPr lang="en-US" sz="2400" dirty="0" smtClean="0">
                <a:latin typeface="+mn-lt"/>
              </a:rPr>
              <a:t>Planning, </a:t>
            </a:r>
            <a:r>
              <a:rPr lang="en-US" sz="2400" dirty="0">
                <a:latin typeface="+mn-lt"/>
              </a:rPr>
              <a:t>OJT plan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defRPr/>
            </a:pPr>
            <a:endParaRPr lang="en-US" sz="1600" dirty="0">
              <a:latin typeface="+mj-lt"/>
            </a:endParaRP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Clr>
                <a:srgbClr val="CC0000"/>
              </a:buClr>
              <a:buFont typeface="Wingdings" pitchFamily="2" charset="2"/>
              <a:buNone/>
              <a:defRPr/>
            </a:pPr>
            <a:endParaRPr lang="en-US" b="1" dirty="0">
              <a:solidFill>
                <a:srgbClr val="C20000"/>
              </a:solidFill>
              <a:latin typeface="+mj-lt"/>
            </a:endParaRP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Clr>
                <a:srgbClr val="CC0000"/>
              </a:buClr>
              <a:buFont typeface="Wingdings" pitchFamily="2" charset="2"/>
              <a:buNone/>
              <a:defRPr/>
            </a:pPr>
            <a:endParaRPr lang="en-US" sz="3200" b="1" dirty="0">
              <a:solidFill>
                <a:srgbClr val="C20000"/>
              </a:solidFill>
              <a:latin typeface="+mj-lt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endParaRPr lang="en-US" dirty="0">
              <a:latin typeface="+mj-lt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defRPr/>
            </a:pPr>
            <a:endParaRPr lang="en-US" dirty="0">
              <a:latin typeface="+mj-lt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defRPr/>
            </a:pPr>
            <a:endParaRPr lang="en-US" sz="2000" dirty="0">
              <a:latin typeface="+mj-lt"/>
            </a:endParaRPr>
          </a:p>
        </p:txBody>
      </p:sp>
      <p:pic>
        <p:nvPicPr>
          <p:cNvPr id="16388" name="Picture 3" descr="Blake McCarthy 1 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4898" y="2782153"/>
            <a:ext cx="26924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681717" y="4839268"/>
            <a:ext cx="213473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Clr>
                <a:srgbClr val="CC0000"/>
              </a:buClr>
              <a:buFont typeface="Wingdings" pitchFamily="2" charset="2"/>
              <a:buNone/>
              <a:defRPr/>
            </a:pPr>
            <a:r>
              <a:rPr lang="en-US" sz="1200" b="1" dirty="0">
                <a:latin typeface="+mj-lt"/>
              </a:rPr>
              <a:t>Blake, NFJP Participant, Electrician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7672" y="1583140"/>
            <a:ext cx="792934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+mn-lt"/>
              </a:rPr>
              <a:t>Individualized Service Strategy</a:t>
            </a:r>
          </a:p>
          <a:p>
            <a:endParaRPr lang="en-US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638425" y="274247"/>
            <a:ext cx="6505575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2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Developing an Effective IEP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609600" y="1390650"/>
            <a:ext cx="77343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Clr>
                <a:srgbClr val="CC0000"/>
              </a:buClr>
              <a:buFont typeface="Wingdings" pitchFamily="2" charset="2"/>
              <a:buNone/>
              <a:defRPr/>
            </a:pPr>
            <a:r>
              <a:rPr lang="en-US" sz="3200" b="1" dirty="0">
                <a:latin typeface="+mn-lt"/>
              </a:rPr>
              <a:t>Individualized Service Strategy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Clr>
                <a:srgbClr val="CC0000"/>
              </a:buClr>
              <a:buFont typeface="Wingdings" pitchFamily="2" charset="2"/>
              <a:buNone/>
              <a:defRPr/>
            </a:pPr>
            <a:r>
              <a:rPr lang="en-US" sz="2400" b="1" dirty="0">
                <a:solidFill>
                  <a:srgbClr val="BA0000"/>
                </a:solidFill>
                <a:latin typeface="+mn-lt"/>
              </a:rPr>
              <a:t>Basic Components (continued):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400" dirty="0">
                <a:latin typeface="+mn-lt"/>
              </a:rPr>
              <a:t>Co-enrollment </a:t>
            </a:r>
            <a:r>
              <a:rPr lang="en-US" sz="2400" dirty="0" smtClean="0">
                <a:latin typeface="+mn-lt"/>
              </a:rPr>
              <a:t>Commitments </a:t>
            </a:r>
            <a:r>
              <a:rPr lang="en-US" sz="2400" dirty="0">
                <a:latin typeface="+mn-lt"/>
              </a:rPr>
              <a:t>(WIA, etc.)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400" dirty="0">
                <a:latin typeface="+mn-lt"/>
              </a:rPr>
              <a:t>Financial Aid </a:t>
            </a:r>
            <a:r>
              <a:rPr lang="en-US" sz="2400" dirty="0" smtClean="0">
                <a:latin typeface="+mn-lt"/>
              </a:rPr>
              <a:t>Awards</a:t>
            </a:r>
            <a:endParaRPr lang="en-US" sz="2400" dirty="0">
              <a:latin typeface="+mn-lt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400" dirty="0">
                <a:latin typeface="+mn-lt"/>
              </a:rPr>
              <a:t>Other </a:t>
            </a:r>
            <a:r>
              <a:rPr lang="en-US" sz="2400" dirty="0" smtClean="0">
                <a:latin typeface="+mn-lt"/>
              </a:rPr>
              <a:t>Considerations</a:t>
            </a:r>
            <a:r>
              <a:rPr lang="en-US" sz="2400" dirty="0">
                <a:latin typeface="+mn-lt"/>
              </a:rPr>
              <a:t>:  Health, </a:t>
            </a:r>
            <a:r>
              <a:rPr lang="en-US" sz="2400" dirty="0" smtClean="0">
                <a:latin typeface="+mn-lt"/>
              </a:rPr>
              <a:t>Transportation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smtClean="0">
                <a:latin typeface="+mn-lt"/>
              </a:rPr>
              <a:t>Child Care</a:t>
            </a:r>
            <a:r>
              <a:rPr lang="en-US" sz="2400" dirty="0">
                <a:latin typeface="+mn-lt"/>
              </a:rPr>
              <a:t>, etc.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400" dirty="0">
                <a:latin typeface="+mn-lt"/>
              </a:rPr>
              <a:t>Time </a:t>
            </a:r>
            <a:r>
              <a:rPr lang="en-US" sz="2400" dirty="0" smtClean="0">
                <a:latin typeface="+mn-lt"/>
              </a:rPr>
              <a:t>Frame </a:t>
            </a:r>
            <a:r>
              <a:rPr lang="en-US" sz="2400" dirty="0">
                <a:latin typeface="+mn-lt"/>
              </a:rPr>
              <a:t>for </a:t>
            </a:r>
            <a:r>
              <a:rPr lang="en-US" sz="2400" dirty="0" smtClean="0">
                <a:latin typeface="+mn-lt"/>
              </a:rPr>
              <a:t>Goal Attainment 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400" dirty="0" smtClean="0">
                <a:latin typeface="+mn-lt"/>
              </a:rPr>
              <a:t>Scheduled Review</a:t>
            </a:r>
            <a:endParaRPr lang="en-US" sz="2400" dirty="0">
              <a:latin typeface="+mn-lt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endParaRPr lang="en-US" sz="1600" dirty="0">
              <a:latin typeface="+mj-lt"/>
            </a:endParaRP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Clr>
                <a:srgbClr val="CC0000"/>
              </a:buClr>
              <a:buFont typeface="Wingdings" pitchFamily="2" charset="2"/>
              <a:buNone/>
              <a:defRPr/>
            </a:pPr>
            <a:endParaRPr lang="en-US" b="1" dirty="0">
              <a:solidFill>
                <a:srgbClr val="C20000"/>
              </a:solidFill>
              <a:latin typeface="+mj-lt"/>
            </a:endParaRP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Clr>
                <a:srgbClr val="CC0000"/>
              </a:buClr>
              <a:buFont typeface="Wingdings" pitchFamily="2" charset="2"/>
              <a:buNone/>
              <a:defRPr/>
            </a:pPr>
            <a:endParaRPr lang="en-US" sz="3200" b="1" dirty="0">
              <a:solidFill>
                <a:srgbClr val="C20000"/>
              </a:solidFill>
              <a:latin typeface="+mj-lt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endParaRPr lang="en-US" dirty="0">
              <a:latin typeface="+mj-lt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defRPr/>
            </a:pPr>
            <a:endParaRPr lang="en-US" dirty="0">
              <a:latin typeface="+mj-lt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defRPr/>
            </a:pPr>
            <a:endParaRPr lang="en-US" sz="2000" dirty="0">
              <a:latin typeface="+mj-lt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638425" y="274247"/>
            <a:ext cx="6505575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2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Developing an Effective IEP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38425" y="274247"/>
            <a:ext cx="6505575" cy="1028700"/>
          </a:xfrm>
          <a:extLst/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dirty="0" smtClean="0">
                <a:solidFill>
                  <a:srgbClr val="C20000"/>
                </a:solidFill>
              </a:rPr>
              <a:t>Developing an Effective IEP </a:t>
            </a:r>
            <a:r>
              <a:rPr dirty="0" smtClean="0"/>
              <a:t/>
            </a:r>
            <a:br>
              <a:rPr dirty="0" smtClean="0"/>
            </a:br>
            <a:endParaRPr dirty="0" smtClean="0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609600" y="1736725"/>
            <a:ext cx="77343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Clr>
                <a:srgbClr val="CC0000"/>
              </a:buClr>
              <a:buFont typeface="Wingdings" pitchFamily="2" charset="2"/>
              <a:buNone/>
              <a:defRPr/>
            </a:pPr>
            <a:r>
              <a:rPr lang="en-US" sz="3200" b="1" dirty="0">
                <a:latin typeface="+mn-lt"/>
              </a:rPr>
              <a:t>Individualized Service Strategy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Clr>
                <a:srgbClr val="CC0000"/>
              </a:buClr>
              <a:buFont typeface="Wingdings" pitchFamily="2" charset="2"/>
              <a:buNone/>
              <a:defRPr/>
            </a:pPr>
            <a:r>
              <a:rPr lang="en-US" sz="2400" b="1" dirty="0">
                <a:solidFill>
                  <a:srgbClr val="B60000"/>
                </a:solidFill>
                <a:latin typeface="+mn-lt"/>
              </a:rPr>
              <a:t>Challenges </a:t>
            </a:r>
            <a:r>
              <a:rPr lang="en-US" sz="2400" b="1" dirty="0" smtClean="0">
                <a:solidFill>
                  <a:srgbClr val="B60000"/>
                </a:solidFill>
                <a:latin typeface="+mn-lt"/>
              </a:rPr>
              <a:t>Encountered</a:t>
            </a:r>
            <a:r>
              <a:rPr lang="en-US" sz="2400" b="1" dirty="0">
                <a:solidFill>
                  <a:srgbClr val="B60000"/>
                </a:solidFill>
                <a:latin typeface="+mn-lt"/>
              </a:rPr>
              <a:t>: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25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400" dirty="0">
                <a:latin typeface="+mn-lt"/>
              </a:rPr>
              <a:t>Length of </a:t>
            </a:r>
            <a:r>
              <a:rPr lang="en-US" sz="2400" dirty="0" smtClean="0">
                <a:latin typeface="+mn-lt"/>
              </a:rPr>
              <a:t>Time </a:t>
            </a:r>
            <a:r>
              <a:rPr lang="en-US" sz="2400" dirty="0">
                <a:latin typeface="+mn-lt"/>
              </a:rPr>
              <a:t>for </a:t>
            </a:r>
            <a:r>
              <a:rPr lang="en-US" sz="2400" dirty="0" smtClean="0">
                <a:latin typeface="+mn-lt"/>
              </a:rPr>
              <a:t>Degree Completion</a:t>
            </a:r>
            <a:endParaRPr lang="en-US" sz="2000" dirty="0">
              <a:latin typeface="+mn-lt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25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400" dirty="0">
                <a:latin typeface="+mn-lt"/>
              </a:rPr>
              <a:t>Geographic </a:t>
            </a:r>
            <a:r>
              <a:rPr lang="en-US" sz="2400" dirty="0" smtClean="0">
                <a:latin typeface="+mn-lt"/>
              </a:rPr>
              <a:t>Distance </a:t>
            </a:r>
            <a:r>
              <a:rPr lang="en-US" sz="2400" dirty="0">
                <a:latin typeface="+mn-lt"/>
              </a:rPr>
              <a:t>from </a:t>
            </a:r>
            <a:r>
              <a:rPr lang="en-US" sz="2400" dirty="0" smtClean="0">
                <a:latin typeface="+mn-lt"/>
              </a:rPr>
              <a:t>Training Providers</a:t>
            </a:r>
            <a:endParaRPr lang="en-US" sz="2400" dirty="0">
              <a:latin typeface="+mn-lt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25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400" dirty="0">
                <a:latin typeface="+mn-lt"/>
              </a:rPr>
              <a:t>Co-enrollment: </a:t>
            </a:r>
            <a:r>
              <a:rPr lang="en-US" sz="2400" dirty="0" smtClean="0">
                <a:latin typeface="+mn-lt"/>
              </a:rPr>
              <a:t>Benefits </a:t>
            </a:r>
            <a:r>
              <a:rPr lang="en-US" sz="2400" dirty="0">
                <a:latin typeface="+mn-lt"/>
              </a:rPr>
              <a:t>and </a:t>
            </a:r>
            <a:r>
              <a:rPr lang="en-US" sz="2400" dirty="0" smtClean="0">
                <a:latin typeface="+mn-lt"/>
              </a:rPr>
              <a:t>Challenges</a:t>
            </a:r>
            <a:endParaRPr lang="en-US" sz="2400" dirty="0">
              <a:latin typeface="+mn-lt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2500"/>
              </a:spcAft>
              <a:buClr>
                <a:srgbClr val="C20000"/>
              </a:buClr>
              <a:defRPr/>
            </a:pPr>
            <a:endParaRPr lang="en-US" sz="2400" dirty="0">
              <a:latin typeface="+mj-lt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25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endParaRPr lang="en-US" sz="2400" dirty="0">
              <a:latin typeface="+mj-lt"/>
            </a:endParaRP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Clr>
                <a:srgbClr val="CC0000"/>
              </a:buClr>
              <a:buFont typeface="Wingdings" pitchFamily="2" charset="2"/>
              <a:buNone/>
              <a:defRPr/>
            </a:pPr>
            <a:endParaRPr lang="en-US" sz="1600" dirty="0">
              <a:latin typeface="+mj-lt"/>
            </a:endParaRP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Clr>
                <a:srgbClr val="CC0000"/>
              </a:buClr>
              <a:buFont typeface="Wingdings" pitchFamily="2" charset="2"/>
              <a:buNone/>
              <a:defRPr/>
            </a:pPr>
            <a:endParaRPr lang="en-US" b="1" dirty="0">
              <a:solidFill>
                <a:srgbClr val="C20000"/>
              </a:solidFill>
              <a:latin typeface="+mj-lt"/>
            </a:endParaRP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Clr>
                <a:srgbClr val="CC0000"/>
              </a:buClr>
              <a:buFont typeface="Wingdings" pitchFamily="2" charset="2"/>
              <a:buNone/>
              <a:defRPr/>
            </a:pPr>
            <a:endParaRPr lang="en-US" sz="3200" b="1" dirty="0">
              <a:solidFill>
                <a:srgbClr val="C20000"/>
              </a:solidFill>
              <a:latin typeface="+mj-lt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endParaRPr lang="en-US" dirty="0">
              <a:latin typeface="+mj-lt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defRPr/>
            </a:pPr>
            <a:endParaRPr lang="en-US" dirty="0">
              <a:latin typeface="+mj-lt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defRPr/>
            </a:pPr>
            <a:endParaRPr lang="en-US" sz="2000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38425" y="147638"/>
            <a:ext cx="6505575" cy="1028700"/>
          </a:xfrm>
          <a:extLst/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defRPr/>
            </a:pPr>
            <a:r>
              <a:rPr dirty="0" smtClean="0">
                <a:solidFill>
                  <a:srgbClr val="C20000"/>
                </a:solidFill>
              </a:rPr>
              <a:t>Rapport with Participants </a:t>
            </a:r>
            <a:endParaRPr dirty="0">
              <a:solidFill>
                <a:srgbClr val="C20000"/>
              </a:solidFill>
            </a:endParaRP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432179" y="1736725"/>
            <a:ext cx="443865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None/>
              <a:defRPr/>
            </a:pPr>
            <a:r>
              <a:rPr lang="en-US" sz="3200" b="1" dirty="0">
                <a:latin typeface="+mn-lt"/>
              </a:rPr>
              <a:t>Practices: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400" dirty="0">
                <a:latin typeface="+mn-lt"/>
              </a:rPr>
              <a:t>Sharing </a:t>
            </a:r>
            <a:r>
              <a:rPr lang="en-US" sz="2400" dirty="0" smtClean="0">
                <a:latin typeface="+mn-lt"/>
              </a:rPr>
              <a:t>Stories </a:t>
            </a:r>
            <a:r>
              <a:rPr lang="en-US" sz="2400" dirty="0">
                <a:latin typeface="+mn-lt"/>
              </a:rPr>
              <a:t>to </a:t>
            </a:r>
            <a:r>
              <a:rPr lang="en-US" sz="2400" dirty="0" smtClean="0">
                <a:latin typeface="+mn-lt"/>
              </a:rPr>
              <a:t>Develop Rapport </a:t>
            </a:r>
            <a:r>
              <a:rPr lang="en-US" sz="2400" dirty="0">
                <a:latin typeface="+mn-lt"/>
              </a:rPr>
              <a:t>with </a:t>
            </a:r>
            <a:r>
              <a:rPr lang="en-US" sz="2400" dirty="0" smtClean="0">
                <a:latin typeface="+mn-lt"/>
              </a:rPr>
              <a:t>Participant</a:t>
            </a:r>
            <a:r>
              <a:rPr lang="en-US" sz="2400" dirty="0">
                <a:latin typeface="+mn-lt"/>
              </a:rPr>
              <a:t>: </a:t>
            </a:r>
            <a:r>
              <a:rPr lang="en-US" sz="2400" i="1" dirty="0" smtClean="0">
                <a:latin typeface="+mn-lt"/>
              </a:rPr>
              <a:t>“</a:t>
            </a:r>
            <a:r>
              <a:rPr lang="en-US" sz="2400" i="1" dirty="0">
                <a:latin typeface="+mn-lt"/>
              </a:rPr>
              <a:t>If participant feels that you have somehow been where they are, that will be a good relationship!”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400" dirty="0">
                <a:latin typeface="+mn-lt"/>
              </a:rPr>
              <a:t>Develop </a:t>
            </a:r>
            <a:r>
              <a:rPr lang="en-US" sz="2400" dirty="0" smtClean="0">
                <a:latin typeface="+mn-lt"/>
              </a:rPr>
              <a:t>Trust</a:t>
            </a:r>
            <a:endParaRPr lang="en-US" sz="2400" dirty="0">
              <a:latin typeface="+mn-lt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400" dirty="0">
                <a:latin typeface="+mn-lt"/>
              </a:rPr>
              <a:t>Build Relationship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endParaRPr lang="en-US" sz="2400" dirty="0">
              <a:latin typeface="+mj-lt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defRPr/>
            </a:pPr>
            <a:endParaRPr lang="en-US" sz="2400" dirty="0">
              <a:latin typeface="+mj-lt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endParaRPr lang="en-US" sz="2400" dirty="0">
              <a:latin typeface="+mj-lt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endParaRPr lang="en-US" sz="2400" dirty="0">
              <a:latin typeface="+mj-lt"/>
            </a:endParaRPr>
          </a:p>
        </p:txBody>
      </p:sp>
      <p:pic>
        <p:nvPicPr>
          <p:cNvPr id="19460" name="Picture 4" descr="01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1100" y="3000375"/>
            <a:ext cx="4152900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Footer Placeholder 4"/>
          <p:cNvSpPr txBox="1">
            <a:spLocks/>
          </p:cNvSpPr>
          <p:nvPr/>
        </p:nvSpPr>
        <p:spPr bwMode="auto">
          <a:xfrm>
            <a:off x="4989513" y="6245225"/>
            <a:ext cx="4154487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200" dirty="0"/>
              <a:t>NFJP  Eastern Maine Development Corporation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38425" y="147638"/>
            <a:ext cx="6505575" cy="1028700"/>
          </a:xfrm>
          <a:extLst/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dirty="0" smtClean="0">
                <a:solidFill>
                  <a:srgbClr val="C20000"/>
                </a:solidFill>
              </a:rPr>
              <a:t>Rapport with Participants </a:t>
            </a:r>
            <a:endParaRPr dirty="0" smtClean="0"/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609600" y="1504713"/>
            <a:ext cx="394335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defRPr/>
            </a:pPr>
            <a:r>
              <a:rPr lang="en-US" sz="3200" b="1" dirty="0" smtClean="0">
                <a:latin typeface="+mn-lt"/>
              </a:rPr>
              <a:t>Practices:</a:t>
            </a:r>
            <a:endParaRPr lang="en-US" sz="3200" dirty="0" smtClean="0">
              <a:latin typeface="+mn-lt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400" dirty="0" smtClean="0">
                <a:latin typeface="+mn-lt"/>
              </a:rPr>
              <a:t>Attend Graduations </a:t>
            </a:r>
            <a:r>
              <a:rPr lang="en-US" sz="2400" dirty="0">
                <a:latin typeface="+mn-lt"/>
              </a:rPr>
              <a:t>of your </a:t>
            </a:r>
            <a:r>
              <a:rPr lang="en-US" sz="2400" dirty="0" smtClean="0">
                <a:latin typeface="+mn-lt"/>
              </a:rPr>
              <a:t>Participants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smtClean="0">
                <a:latin typeface="+mn-lt"/>
              </a:rPr>
              <a:t>Send Cards</a:t>
            </a:r>
            <a:endParaRPr lang="en-US" sz="2400" dirty="0">
              <a:latin typeface="+mn-lt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400" dirty="0">
                <a:latin typeface="+mn-lt"/>
              </a:rPr>
              <a:t>90-Day </a:t>
            </a:r>
            <a:r>
              <a:rPr lang="en-US" sz="2400" dirty="0" smtClean="0">
                <a:latin typeface="+mn-lt"/>
              </a:rPr>
              <a:t>Status Update  </a:t>
            </a:r>
            <a:endParaRPr lang="en-US" sz="2400" dirty="0">
              <a:latin typeface="+mn-lt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400" dirty="0">
                <a:latin typeface="+mn-lt"/>
              </a:rPr>
              <a:t>Low/no </a:t>
            </a:r>
            <a:r>
              <a:rPr lang="en-US" sz="2400" dirty="0" smtClean="0">
                <a:latin typeface="+mn-lt"/>
              </a:rPr>
              <a:t>Cost Activities</a:t>
            </a:r>
            <a:r>
              <a:rPr lang="en-US" sz="2400" dirty="0">
                <a:latin typeface="+mn-lt"/>
              </a:rPr>
              <a:t>:  </a:t>
            </a:r>
            <a:r>
              <a:rPr lang="en-US" sz="2400" dirty="0" smtClean="0">
                <a:latin typeface="+mn-lt"/>
              </a:rPr>
              <a:t>Workshops, Resumes, Informational Interviews, Job Leads </a:t>
            </a:r>
            <a:endParaRPr lang="en-US" sz="2400" dirty="0">
              <a:latin typeface="+mn-lt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400" dirty="0">
                <a:latin typeface="+mn-lt"/>
              </a:rPr>
              <a:t>Co-enrollment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endParaRPr lang="en-US" sz="2400" dirty="0">
              <a:latin typeface="+mj-lt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endParaRPr lang="en-US" sz="2000" dirty="0">
              <a:latin typeface="+mj-lt"/>
            </a:endParaRPr>
          </a:p>
        </p:txBody>
      </p:sp>
      <p:pic>
        <p:nvPicPr>
          <p:cNvPr id="20484" name="Picture 4" descr="Steve Holmes 002.JPG"/>
          <p:cNvPicPr>
            <a:picLocks noChangeAspect="1"/>
          </p:cNvPicPr>
          <p:nvPr/>
        </p:nvPicPr>
        <p:blipFill>
          <a:blip r:embed="rId3" cstate="print">
            <a:lum bright="40000"/>
          </a:blip>
          <a:srcRect/>
          <a:stretch>
            <a:fillRect/>
          </a:stretch>
        </p:blipFill>
        <p:spPr bwMode="auto">
          <a:xfrm>
            <a:off x="4610100" y="165735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Footer Placeholder 4"/>
          <p:cNvSpPr txBox="1">
            <a:spLocks/>
          </p:cNvSpPr>
          <p:nvPr/>
        </p:nvSpPr>
        <p:spPr bwMode="auto">
          <a:xfrm>
            <a:off x="4608513" y="4903788"/>
            <a:ext cx="4154487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200" dirty="0"/>
              <a:t>NFJP  Eastern Maine Development Corporation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38425" y="147638"/>
            <a:ext cx="6505575" cy="1028700"/>
          </a:xfrm>
          <a:extLst/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dirty="0" smtClean="0">
                <a:solidFill>
                  <a:srgbClr val="C20000"/>
                </a:solidFill>
                <a:latin typeface="Tahoma" pitchFamily="34" charset="0"/>
              </a:rPr>
              <a:t>Rapport with Participants </a:t>
            </a:r>
            <a:endParaRPr dirty="0" smtClean="0"/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609600" y="1390650"/>
            <a:ext cx="462915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Clr>
                <a:srgbClr val="CC0000"/>
              </a:buClr>
              <a:buFont typeface="Wingdings" pitchFamily="2" charset="2"/>
              <a:buNone/>
              <a:defRPr/>
            </a:pPr>
            <a:r>
              <a:rPr lang="en-US" sz="3200" b="1" dirty="0">
                <a:latin typeface="+mn-lt"/>
              </a:rPr>
              <a:t>New Practices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25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400" dirty="0">
                <a:latin typeface="+mn-lt"/>
              </a:rPr>
              <a:t>Social </a:t>
            </a:r>
            <a:r>
              <a:rPr lang="en-US" sz="2400" dirty="0" smtClean="0">
                <a:latin typeface="+mn-lt"/>
              </a:rPr>
              <a:t>Media </a:t>
            </a:r>
            <a:r>
              <a:rPr lang="en-US" sz="2400" dirty="0">
                <a:latin typeface="+mn-lt"/>
              </a:rPr>
              <a:t>(Facebook, </a:t>
            </a:r>
            <a:r>
              <a:rPr lang="en-US" sz="2400" dirty="0" smtClean="0">
                <a:latin typeface="+mn-lt"/>
              </a:rPr>
              <a:t>Blogs</a:t>
            </a:r>
            <a:r>
              <a:rPr lang="en-US" sz="2400" dirty="0">
                <a:latin typeface="+mn-lt"/>
              </a:rPr>
              <a:t>, etc.)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25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r>
              <a:rPr lang="en-US" sz="2400" b="1" dirty="0">
                <a:latin typeface="+mn-lt"/>
              </a:rPr>
              <a:t>Poll:  </a:t>
            </a:r>
            <a:r>
              <a:rPr lang="en-US" sz="2000" b="1" dirty="0">
                <a:solidFill>
                  <a:srgbClr val="C20000"/>
                </a:solidFill>
                <a:latin typeface="+mn-lt"/>
              </a:rPr>
              <a:t>Has </a:t>
            </a:r>
            <a:r>
              <a:rPr lang="en-US" sz="2000" b="1" dirty="0" smtClean="0">
                <a:solidFill>
                  <a:srgbClr val="C20000"/>
                </a:solidFill>
                <a:latin typeface="+mn-lt"/>
              </a:rPr>
              <a:t>Your Program Successfully </a:t>
            </a:r>
            <a:r>
              <a:rPr lang="en-US" sz="2000" b="1" dirty="0">
                <a:solidFill>
                  <a:srgbClr val="C20000"/>
                </a:solidFill>
                <a:latin typeface="+mn-lt"/>
              </a:rPr>
              <a:t>used </a:t>
            </a:r>
            <a:r>
              <a:rPr lang="en-US" sz="2000" b="1" dirty="0" smtClean="0">
                <a:solidFill>
                  <a:srgbClr val="C20000"/>
                </a:solidFill>
                <a:latin typeface="+mn-lt"/>
              </a:rPr>
              <a:t>Social Networking </a:t>
            </a:r>
            <a:r>
              <a:rPr lang="en-US" sz="2000" b="1" dirty="0">
                <a:solidFill>
                  <a:srgbClr val="C20000"/>
                </a:solidFill>
                <a:latin typeface="+mn-lt"/>
              </a:rPr>
              <a:t>(Facebook, etc.) in </a:t>
            </a:r>
            <a:r>
              <a:rPr lang="en-US" sz="2000" b="1" dirty="0" smtClean="0">
                <a:solidFill>
                  <a:srgbClr val="C20000"/>
                </a:solidFill>
                <a:latin typeface="+mn-lt"/>
              </a:rPr>
              <a:t>Outreach </a:t>
            </a:r>
            <a:r>
              <a:rPr lang="en-US" sz="2000" b="1" dirty="0">
                <a:solidFill>
                  <a:srgbClr val="C20000"/>
                </a:solidFill>
                <a:latin typeface="+mn-lt"/>
              </a:rPr>
              <a:t>and </a:t>
            </a:r>
            <a:r>
              <a:rPr lang="en-US" sz="2000" b="1" dirty="0" smtClean="0">
                <a:solidFill>
                  <a:srgbClr val="C20000"/>
                </a:solidFill>
                <a:latin typeface="+mn-lt"/>
              </a:rPr>
              <a:t>or to Connect </a:t>
            </a:r>
            <a:r>
              <a:rPr lang="en-US" sz="2000" b="1" dirty="0">
                <a:solidFill>
                  <a:srgbClr val="C20000"/>
                </a:solidFill>
                <a:latin typeface="+mn-lt"/>
              </a:rPr>
              <a:t>with </a:t>
            </a:r>
            <a:r>
              <a:rPr lang="en-US" sz="2000" b="1" dirty="0" smtClean="0">
                <a:solidFill>
                  <a:srgbClr val="C20000"/>
                </a:solidFill>
                <a:latin typeface="+mn-lt"/>
              </a:rPr>
              <a:t>Participants</a:t>
            </a:r>
            <a:r>
              <a:rPr lang="en-US" sz="2000" b="1" dirty="0">
                <a:solidFill>
                  <a:srgbClr val="C20000"/>
                </a:solidFill>
                <a:latin typeface="+mn-lt"/>
              </a:rPr>
              <a:t>? </a:t>
            </a:r>
          </a:p>
          <a:p>
            <a:pPr marL="914400" lvl="1" indent="-457200">
              <a:buFont typeface="Wingdings" pitchFamily="2" charset="2"/>
              <a:buAutoNum type="alphaUcPeriod"/>
              <a:defRPr/>
            </a:pPr>
            <a:r>
              <a:rPr lang="en-US" sz="2000" dirty="0">
                <a:latin typeface="+mn-lt"/>
              </a:rPr>
              <a:t>Yes, it is a </a:t>
            </a:r>
            <a:r>
              <a:rPr lang="en-US" sz="2000" dirty="0" smtClean="0">
                <a:latin typeface="+mn-lt"/>
              </a:rPr>
              <a:t>Regular Practice</a:t>
            </a:r>
            <a:endParaRPr lang="en-US" sz="2000" dirty="0">
              <a:latin typeface="+mn-lt"/>
            </a:endParaRPr>
          </a:p>
          <a:p>
            <a:pPr marL="914400" lvl="1" indent="-457200">
              <a:buFont typeface="Wingdings" pitchFamily="2" charset="2"/>
              <a:buAutoNum type="alphaUcPeriod"/>
              <a:defRPr/>
            </a:pPr>
            <a:r>
              <a:rPr lang="en-US" sz="2000" dirty="0" smtClean="0">
                <a:latin typeface="+mn-lt"/>
              </a:rPr>
              <a:t>Sometimes/Just Starting To Use It</a:t>
            </a:r>
            <a:endParaRPr lang="en-US" sz="2000" dirty="0">
              <a:latin typeface="+mn-lt"/>
            </a:endParaRPr>
          </a:p>
          <a:p>
            <a:pPr marL="914400" lvl="1" indent="-457200">
              <a:buFont typeface="Wingdings" pitchFamily="2" charset="2"/>
              <a:buAutoNum type="alphaUcPeriod"/>
              <a:defRPr/>
            </a:pPr>
            <a:r>
              <a:rPr lang="en-US" sz="2000" dirty="0">
                <a:latin typeface="+mn-lt"/>
              </a:rPr>
              <a:t>Never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25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endParaRPr lang="en-US" sz="2000" dirty="0">
              <a:solidFill>
                <a:srgbClr val="C20000"/>
              </a:solidFill>
              <a:latin typeface="+mj-lt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2500"/>
              </a:spcAft>
              <a:buClr>
                <a:srgbClr val="C20000"/>
              </a:buClr>
              <a:buFont typeface="Wingdings" pitchFamily="2" charset="2"/>
              <a:buChar char="§"/>
              <a:defRPr/>
            </a:pPr>
            <a:endParaRPr lang="en-US" sz="2000" dirty="0">
              <a:latin typeface="+mj-lt"/>
            </a:endParaRPr>
          </a:p>
        </p:txBody>
      </p:sp>
      <p:pic>
        <p:nvPicPr>
          <p:cNvPr id="21508" name="Picture 4" descr="me at Raker Cente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1125" y="1314450"/>
            <a:ext cx="395287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538219" y="3716267"/>
            <a:ext cx="3414713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latin typeface="+mj-lt"/>
              </a:rPr>
              <a:t>NFJP, Eastern Maine Development Corporation</a:t>
            </a:r>
          </a:p>
        </p:txBody>
      </p:sp>
      <p:pic>
        <p:nvPicPr>
          <p:cNvPr id="7" name="Picture 16" descr="C:\Users\mrooney\AppData\Local\Microsoft\Windows\Temporary Internet Files\Content.IE5\I2WI8TZH\MCj04315120000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899" y="4628270"/>
            <a:ext cx="1455543" cy="145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/>
          <p:cNvPicPr>
            <a:picLocks noChangeAspect="1"/>
          </p:cNvPicPr>
          <p:nvPr/>
        </p:nvPicPr>
        <p:blipFill>
          <a:blip r:embed="rId3" cstate="print"/>
          <a:srcRect t="34827" r="69478" b="369"/>
          <a:stretch>
            <a:fillRect/>
          </a:stretch>
        </p:blipFill>
        <p:spPr bwMode="auto">
          <a:xfrm>
            <a:off x="180975" y="1843088"/>
            <a:ext cx="3381375" cy="477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0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19338" y="92075"/>
            <a:ext cx="6824662" cy="103346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dirty="0"/>
              <a:t>Submitting Questions: Open Chat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50" y="1830388"/>
            <a:ext cx="4224338" cy="47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170954" y="6354432"/>
            <a:ext cx="509529" cy="288968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glow rad="101600">
              <a:srgbClr val="C0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50" y="1827213"/>
            <a:ext cx="4224338" cy="47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1450" y="1828800"/>
            <a:ext cx="4224338" cy="479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1450" y="1830388"/>
            <a:ext cx="4224338" cy="47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1" name="AutoShape 9"/>
          <p:cNvSpPr>
            <a:spLocks noChangeArrowheads="1"/>
          </p:cNvSpPr>
          <p:nvPr/>
        </p:nvSpPr>
        <p:spPr bwMode="auto">
          <a:xfrm>
            <a:off x="193901" y="1185532"/>
            <a:ext cx="3381375" cy="528637"/>
          </a:xfrm>
          <a:prstGeom prst="wedgeRoundRectCallout">
            <a:avLst>
              <a:gd name="adj1" fmla="val 44533"/>
              <a:gd name="adj2" fmla="val 90562"/>
              <a:gd name="adj3" fmla="val 16667"/>
            </a:avLst>
          </a:prstGeom>
          <a:solidFill>
            <a:srgbClr val="C2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glow rad="101600">
              <a:srgbClr val="C00000">
                <a:alpha val="60000"/>
              </a:srgbClr>
            </a:glow>
          </a:effectLst>
        </p:spPr>
        <p:txBody>
          <a:bodyPr anchor="ctr" anchorCtr="1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Drop-Down Menu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590219" y="2108934"/>
            <a:ext cx="855024" cy="288968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glow rad="101600">
              <a:srgbClr val="C0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3667125" y="1230313"/>
            <a:ext cx="5505450" cy="562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Clr>
                <a:srgbClr val="CC0000"/>
              </a:buClr>
              <a:buFont typeface="Wingdings" pitchFamily="2" charset="2"/>
              <a:buChar char="§"/>
            </a:pPr>
            <a:r>
              <a:rPr lang="en-US" sz="2400" dirty="0">
                <a:latin typeface="Tahoma" pitchFamily="34" charset="0"/>
              </a:rPr>
              <a:t>To submit a question, type the question in the </a:t>
            </a:r>
            <a:r>
              <a:rPr lang="en-US" sz="2400" b="1" dirty="0">
                <a:solidFill>
                  <a:srgbClr val="CC0000"/>
                </a:solidFill>
                <a:latin typeface="Tahoma" pitchFamily="34" charset="0"/>
              </a:rPr>
              <a:t>text field</a:t>
            </a:r>
            <a:r>
              <a:rPr lang="en-US" sz="2400" dirty="0">
                <a:latin typeface="Tahoma" pitchFamily="34" charset="0"/>
              </a:rPr>
              <a:t> and press your </a:t>
            </a:r>
            <a:r>
              <a:rPr lang="en-US" sz="2400" b="1" dirty="0">
                <a:solidFill>
                  <a:srgbClr val="C00000"/>
                </a:solidFill>
                <a:latin typeface="Tahoma" pitchFamily="34" charset="0"/>
              </a:rPr>
              <a:t>Enter/Return</a:t>
            </a:r>
            <a:r>
              <a:rPr lang="en-US" sz="2400" dirty="0">
                <a:latin typeface="Tahoma" pitchFamily="34" charset="0"/>
              </a:rPr>
              <a:t> key.</a:t>
            </a:r>
          </a:p>
          <a:p>
            <a:pPr marL="800100" lvl="1" indent="-342900">
              <a:spcBef>
                <a:spcPts val="600"/>
              </a:spcBef>
              <a:spcAft>
                <a:spcPts val="2500"/>
              </a:spcAft>
              <a:buClr>
                <a:srgbClr val="CC0000"/>
              </a:buClr>
              <a:buFont typeface="Tahoma" pitchFamily="34" charset="0"/>
              <a:buChar char="‒"/>
            </a:pPr>
            <a:r>
              <a:rPr lang="en-US" sz="2300" dirty="0">
                <a:latin typeface="Tahoma" pitchFamily="34" charset="0"/>
              </a:rPr>
              <a:t>Please enter the name to whom the question is directed.</a:t>
            </a:r>
          </a:p>
          <a:p>
            <a:pPr marL="342900" indent="-342900">
              <a:spcBef>
                <a:spcPts val="600"/>
              </a:spcBef>
              <a:spcAft>
                <a:spcPts val="2500"/>
              </a:spcAft>
              <a:buClr>
                <a:srgbClr val="CC0000"/>
              </a:buClr>
              <a:buFont typeface="Wingdings" pitchFamily="2" charset="2"/>
              <a:buChar char="§"/>
            </a:pPr>
            <a:r>
              <a:rPr lang="en-US" sz="2400" dirty="0">
                <a:latin typeface="Tahoma" pitchFamily="34" charset="0"/>
              </a:rPr>
              <a:t>To send questions only to the presenters, select </a:t>
            </a:r>
            <a:r>
              <a:rPr lang="en-US" sz="2400" b="1" dirty="0">
                <a:solidFill>
                  <a:srgbClr val="CC0000"/>
                </a:solidFill>
                <a:latin typeface="Tahoma" pitchFamily="34" charset="0"/>
              </a:rPr>
              <a:t>Presenters</a:t>
            </a:r>
            <a:r>
              <a:rPr lang="en-US" sz="2400" dirty="0">
                <a:latin typeface="Tahoma" pitchFamily="34" charset="0"/>
              </a:rPr>
              <a:t> from the </a:t>
            </a:r>
            <a:r>
              <a:rPr lang="en-US" sz="2400" b="1" dirty="0">
                <a:solidFill>
                  <a:srgbClr val="CC0000"/>
                </a:solidFill>
                <a:latin typeface="Tahoma" pitchFamily="34" charset="0"/>
              </a:rPr>
              <a:t>drop-down menu</a:t>
            </a:r>
            <a:r>
              <a:rPr lang="en-US" sz="2400" dirty="0">
                <a:latin typeface="Tahoma" pitchFamily="34" charset="0"/>
              </a:rPr>
              <a:t> before pressing your </a:t>
            </a:r>
            <a:r>
              <a:rPr lang="en-US" sz="2400" b="1" dirty="0">
                <a:solidFill>
                  <a:srgbClr val="C00000"/>
                </a:solidFill>
                <a:latin typeface="Tahoma" pitchFamily="34" charset="0"/>
              </a:rPr>
              <a:t>Enter/Return</a:t>
            </a:r>
            <a:r>
              <a:rPr lang="en-US" sz="2400" dirty="0">
                <a:latin typeface="Tahoma" pitchFamily="34" charset="0"/>
              </a:rPr>
              <a:t> key.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§"/>
            </a:pPr>
            <a:r>
              <a:rPr lang="en-US" sz="2400" dirty="0">
                <a:latin typeface="Tahoma" pitchFamily="34" charset="0"/>
              </a:rPr>
              <a:t>Change </a:t>
            </a:r>
            <a:r>
              <a:rPr lang="en-US" sz="2400" b="1" dirty="0">
                <a:solidFill>
                  <a:srgbClr val="C00000"/>
                </a:solidFill>
                <a:latin typeface="Tahoma" pitchFamily="34" charset="0"/>
              </a:rPr>
              <a:t>Text Size </a:t>
            </a:r>
            <a:r>
              <a:rPr lang="en-US" sz="2400" dirty="0">
                <a:latin typeface="Tahoma" pitchFamily="34" charset="0"/>
              </a:rPr>
              <a:t>and </a:t>
            </a:r>
            <a:r>
              <a:rPr lang="en-US" sz="2400" b="1" dirty="0">
                <a:solidFill>
                  <a:srgbClr val="C00000"/>
                </a:solidFill>
                <a:latin typeface="Tahoma" pitchFamily="34" charset="0"/>
              </a:rPr>
              <a:t>Chat Color</a:t>
            </a:r>
            <a:r>
              <a:rPr lang="en-US" sz="2400" dirty="0">
                <a:latin typeface="Tahoma" pitchFamily="34" charset="0"/>
              </a:rPr>
              <a:t>…</a:t>
            </a:r>
          </a:p>
        </p:txBody>
      </p:sp>
      <p:sp>
        <p:nvSpPr>
          <p:cNvPr id="59397" name="AutoShape 5"/>
          <p:cNvSpPr>
            <a:spLocks noChangeArrowheads="1"/>
          </p:cNvSpPr>
          <p:nvPr/>
        </p:nvSpPr>
        <p:spPr bwMode="auto">
          <a:xfrm>
            <a:off x="5323195" y="6271471"/>
            <a:ext cx="1590365" cy="408623"/>
          </a:xfrm>
          <a:prstGeom prst="wedgeRoundRectCallout">
            <a:avLst>
              <a:gd name="adj1" fmla="val -250599"/>
              <a:gd name="adj2" fmla="val -62808"/>
              <a:gd name="adj3" fmla="val 16667"/>
            </a:avLst>
          </a:prstGeom>
          <a:solidFill>
            <a:srgbClr val="C2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glow rad="101600">
              <a:srgbClr val="C00000">
                <a:alpha val="60000"/>
              </a:srgbClr>
            </a:glow>
          </a:effectLst>
        </p:spPr>
        <p:txBody>
          <a:bodyPr anchor="ctr" anchorCtr="1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Text Field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85185E-6 L 0.00105 0.0486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5023 L 0.00018 0.0784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10"/>
          <p:cNvSpPr/>
          <p:nvPr/>
        </p:nvSpPr>
        <p:spPr>
          <a:xfrm>
            <a:off x="1644087" y="2123058"/>
            <a:ext cx="5370285" cy="2699199"/>
          </a:xfrm>
          <a:prstGeom prst="round2DiagRect">
            <a:avLst/>
          </a:prstGeom>
          <a:solidFill>
            <a:srgbClr val="FFCC99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70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89200" y="133350"/>
            <a:ext cx="6629400" cy="1031875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dirty="0" smtClean="0"/>
              <a:t>Presenter</a:t>
            </a:r>
            <a:endParaRPr dirty="0"/>
          </a:p>
        </p:txBody>
      </p:sp>
      <p:sp>
        <p:nvSpPr>
          <p:cNvPr id="270344" name="Text Box 8"/>
          <p:cNvSpPr txBox="1">
            <a:spLocks noChangeArrowheads="1"/>
          </p:cNvSpPr>
          <p:nvPr/>
        </p:nvSpPr>
        <p:spPr bwMode="auto">
          <a:xfrm>
            <a:off x="1787713" y="2541953"/>
            <a:ext cx="5172502" cy="206210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Job Search and Placement:</a:t>
            </a:r>
            <a:endParaRPr lang="en-US" sz="1200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Sylvia Salazar Murphy</a:t>
            </a:r>
          </a:p>
          <a:p>
            <a:pPr algn="ctr">
              <a:defRPr/>
            </a:pPr>
            <a:r>
              <a:rPr lang="en-US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Client Service Representative, Motivation Education &amp; Training, Inc.</a:t>
            </a:r>
          </a:p>
          <a:p>
            <a:pPr algn="ctr">
              <a:defRPr/>
            </a:pPr>
            <a:endParaRPr lang="en-US" sz="2800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93975" y="133350"/>
            <a:ext cx="6550025" cy="1046163"/>
          </a:xfrm>
          <a:extLst/>
        </p:spPr>
        <p:txBody>
          <a:bodyPr/>
          <a:lstStyle/>
          <a:p>
            <a:pPr>
              <a:defRPr/>
            </a:pPr>
            <a:r>
              <a:rPr lang="en-US" dirty="0" smtClean="0"/>
              <a:t>Overview</a:t>
            </a:r>
            <a:endParaRPr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57200" y="1373174"/>
            <a:ext cx="829818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rgbClr val="B60000"/>
              </a:buClr>
            </a:pPr>
            <a:r>
              <a:rPr lang="en-US" sz="3200" b="1" dirty="0" smtClean="0">
                <a:latin typeface="+mn-lt"/>
              </a:rPr>
              <a:t>The NFJP in Texas</a:t>
            </a:r>
          </a:p>
          <a:p>
            <a:pPr marL="342900" indent="-342900" algn="ctr">
              <a:buClr>
                <a:srgbClr val="B60000"/>
              </a:buClr>
            </a:pPr>
            <a:endParaRPr lang="en-US" sz="1200" b="1" dirty="0" smtClean="0">
              <a:latin typeface="+mn-lt"/>
            </a:endParaRPr>
          </a:p>
          <a:p>
            <a:pPr marL="342900" indent="-342900">
              <a:buClr>
                <a:srgbClr val="B60000"/>
              </a:buClr>
            </a:pPr>
            <a:r>
              <a:rPr lang="en-US" sz="2400" b="1" dirty="0" smtClean="0">
                <a:solidFill>
                  <a:srgbClr val="CC0000"/>
                </a:solidFill>
                <a:latin typeface="+mn-lt"/>
              </a:rPr>
              <a:t>M.E.T. Texas Field Offices</a:t>
            </a:r>
          </a:p>
          <a:p>
            <a:pPr marL="342900" indent="-342900">
              <a:buClr>
                <a:srgbClr val="B60000"/>
              </a:buClr>
            </a:pPr>
            <a:endParaRPr lang="en-US" sz="1200" b="1" dirty="0" smtClean="0">
              <a:latin typeface="+mn-lt"/>
            </a:endParaRPr>
          </a:p>
          <a:p>
            <a:pPr marL="342900" indent="-342900">
              <a:buClr>
                <a:srgbClr val="B60000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+mn-lt"/>
              </a:rPr>
              <a:t>Crystal City  -  Mr. </a:t>
            </a:r>
            <a:r>
              <a:rPr lang="en-US" sz="2000" dirty="0" err="1" smtClean="0">
                <a:latin typeface="+mn-lt"/>
              </a:rPr>
              <a:t>Frailan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Sendejo</a:t>
            </a:r>
            <a:endParaRPr lang="en-US" sz="2000" dirty="0">
              <a:latin typeface="+mn-lt"/>
            </a:endParaRPr>
          </a:p>
          <a:p>
            <a:pPr marL="342900" indent="-342900">
              <a:buClr>
                <a:srgbClr val="B60000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+mn-lt"/>
              </a:rPr>
              <a:t>Eagle Pass  -  Ms. Hilda Robles</a:t>
            </a:r>
          </a:p>
          <a:p>
            <a:pPr marL="342900" indent="-342900">
              <a:buClr>
                <a:srgbClr val="B60000"/>
              </a:buClr>
              <a:buFont typeface="Wingdings" pitchFamily="2" charset="2"/>
              <a:buChar char="§"/>
            </a:pPr>
            <a:r>
              <a:rPr lang="en-US" sz="2000" dirty="0" err="1" smtClean="0">
                <a:latin typeface="+mn-lt"/>
              </a:rPr>
              <a:t>Endinburg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&amp; Weslaco STC  -  Ms. Carmen Salinas</a:t>
            </a:r>
          </a:p>
          <a:p>
            <a:pPr marL="342900" indent="-342900">
              <a:buClr>
                <a:srgbClr val="B60000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+mn-lt"/>
              </a:rPr>
              <a:t>El Paso  -  Mr. John Ballejo</a:t>
            </a:r>
          </a:p>
          <a:p>
            <a:pPr marL="342900" indent="-342900">
              <a:buClr>
                <a:srgbClr val="B60000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+mn-lt"/>
              </a:rPr>
              <a:t>Fabens  -  Mr. Saul Portillo</a:t>
            </a:r>
          </a:p>
          <a:p>
            <a:pPr marL="342900" indent="-342900">
              <a:buClr>
                <a:srgbClr val="B60000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+mn-lt"/>
              </a:rPr>
              <a:t>Harlingen  -  Ms. Sylvia Salazar Murphy</a:t>
            </a:r>
          </a:p>
          <a:p>
            <a:pPr marL="342900" indent="-342900">
              <a:buClr>
                <a:srgbClr val="B60000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+mn-lt"/>
              </a:rPr>
              <a:t>Laredo  -  Mr. Lauro Garcia</a:t>
            </a:r>
          </a:p>
          <a:p>
            <a:pPr marL="342900" indent="-342900">
              <a:buClr>
                <a:srgbClr val="B60000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+mn-lt"/>
              </a:rPr>
              <a:t>Mission  -  Mr. Ruben Femat</a:t>
            </a:r>
          </a:p>
          <a:p>
            <a:pPr marL="342900" indent="-342900">
              <a:buClr>
                <a:srgbClr val="B60000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+mn-lt"/>
              </a:rPr>
              <a:t>Plainview  -  Ms. Irene Favila</a:t>
            </a:r>
          </a:p>
          <a:p>
            <a:pPr marL="342900" indent="-342900">
              <a:buClr>
                <a:srgbClr val="B60000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+mn-lt"/>
              </a:rPr>
              <a:t>Weslaco One Stop  -  Ms. Ramona Solis</a:t>
            </a:r>
          </a:p>
          <a:p>
            <a:pPr marL="285750" indent="-285750">
              <a:buClr>
                <a:srgbClr val="B60000"/>
              </a:buClr>
              <a:buFont typeface="Wingdings" pitchFamily="2" charset="2"/>
              <a:buChar char="§"/>
            </a:pPr>
            <a:endParaRPr lang="en-US" dirty="0"/>
          </a:p>
          <a:p>
            <a:pPr algn="ctr">
              <a:buClr>
                <a:srgbClr val="B60000"/>
              </a:buClr>
            </a:pPr>
            <a:r>
              <a:rPr lang="en-US" dirty="0" smtClean="0">
                <a:latin typeface="+mn-lt"/>
              </a:rPr>
              <a:t>For addresses and phone numbers refer to:</a:t>
            </a:r>
          </a:p>
          <a:p>
            <a:pPr algn="ctr">
              <a:buClr>
                <a:srgbClr val="B60000"/>
              </a:buClr>
            </a:pPr>
            <a:r>
              <a:rPr lang="en-US" dirty="0" smtClean="0">
                <a:latin typeface="+mn-lt"/>
                <a:hlinkClick r:id="rId3"/>
              </a:rPr>
              <a:t>www.metinc.org</a:t>
            </a:r>
            <a:r>
              <a:rPr lang="en-US" dirty="0" smtClean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pic>
        <p:nvPicPr>
          <p:cNvPr id="7" name="Picture 6" descr="no.12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1366" y="2542444"/>
            <a:ext cx="1805854" cy="288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2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93975" y="133350"/>
            <a:ext cx="6550025" cy="1046163"/>
          </a:xfrm>
          <a:extLst/>
        </p:spPr>
        <p:txBody>
          <a:bodyPr/>
          <a:lstStyle/>
          <a:p>
            <a:pPr>
              <a:defRPr/>
            </a:pPr>
            <a:r>
              <a:rPr lang="en-US" dirty="0" smtClean="0"/>
              <a:t>Overview</a:t>
            </a:r>
            <a:endParaRPr dirty="0" smtClean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41361" y="1527128"/>
            <a:ext cx="5641075" cy="533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</a:pPr>
            <a:r>
              <a:rPr lang="en-US" sz="3200" b="1" dirty="0" smtClean="0">
                <a:latin typeface="+mn-lt"/>
              </a:rPr>
              <a:t>Crops</a:t>
            </a:r>
            <a:endParaRPr lang="en-US" sz="3200" b="1" dirty="0" smtClean="0">
              <a:solidFill>
                <a:srgbClr val="B60000"/>
              </a:solidFill>
              <a:latin typeface="+mn-lt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B60000"/>
                </a:solidFill>
                <a:latin typeface="Tahoma" pitchFamily="34" charset="0"/>
              </a:rPr>
              <a:t>Plains</a:t>
            </a:r>
            <a:r>
              <a:rPr lang="en-US" sz="2000" dirty="0" smtClean="0">
                <a:latin typeface="Tahoma" pitchFamily="34" charset="0"/>
              </a:rPr>
              <a:t>: cotton, sorghum, corn, pumpkin, wheat, alfalfa, cucumbers, onions, peanuts, watermelon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B60000"/>
                </a:solidFill>
                <a:latin typeface="Tahoma" pitchFamily="34" charset="0"/>
              </a:rPr>
              <a:t>Winter Garden Area </a:t>
            </a:r>
            <a:r>
              <a:rPr lang="en-US" sz="2000" dirty="0" smtClean="0">
                <a:latin typeface="Tahoma" pitchFamily="34" charset="0"/>
              </a:rPr>
              <a:t>: spinach, red beets, watermelon, melons, potatoes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B60000"/>
                </a:solidFill>
                <a:latin typeface="Tahoma" pitchFamily="34" charset="0"/>
              </a:rPr>
              <a:t>Far West</a:t>
            </a:r>
            <a:r>
              <a:rPr lang="en-US" sz="2000" dirty="0" smtClean="0">
                <a:latin typeface="Tahoma" pitchFamily="34" charset="0"/>
              </a:rPr>
              <a:t>: lettuce, pecans, peppers, onions, melons, cabbage, alfalfa, cotton, corn, pumpkin, squash, wheat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B60000"/>
                </a:solidFill>
                <a:latin typeface="Tahoma" pitchFamily="34" charset="0"/>
              </a:rPr>
              <a:t>Rio Grande Valley</a:t>
            </a:r>
            <a:r>
              <a:rPr lang="en-US" sz="2000" dirty="0" smtClean="0">
                <a:latin typeface="Tahoma" pitchFamily="34" charset="0"/>
              </a:rPr>
              <a:t>: cotton, sorghum, grain, greens, carrots, melons, cabbage, citrus, strawberries</a:t>
            </a:r>
          </a:p>
        </p:txBody>
      </p:sp>
      <p:pic>
        <p:nvPicPr>
          <p:cNvPr id="6" name="Picture 5" descr="no5michaelsgrandmother015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61540" y="2360516"/>
            <a:ext cx="2040233" cy="323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43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93975" y="133350"/>
            <a:ext cx="6550025" cy="1046163"/>
          </a:xfrm>
          <a:extLst/>
        </p:spPr>
        <p:txBody>
          <a:bodyPr/>
          <a:lstStyle/>
          <a:p>
            <a:pPr>
              <a:defRPr/>
            </a:pPr>
            <a:r>
              <a:rPr lang="en-US" dirty="0" smtClean="0"/>
              <a:t>Overview</a:t>
            </a:r>
            <a:endParaRPr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014" y="2050064"/>
            <a:ext cx="4077622" cy="3791177"/>
          </a:xfrm>
          <a:prstGeom prst="rect">
            <a:avLst/>
          </a:prstGeom>
        </p:spPr>
      </p:pic>
      <p:pic>
        <p:nvPicPr>
          <p:cNvPr id="1026" name="Picture 2" descr="http://aggie-horticulture.tamu.edu/extension/texascrops/cropma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87" y="2114551"/>
            <a:ext cx="4449211" cy="360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9504" y="1419367"/>
            <a:ext cx="4908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n-lt"/>
              </a:rPr>
              <a:t>Production </a:t>
            </a:r>
            <a:r>
              <a:rPr lang="en-US" sz="2000" b="1" dirty="0" smtClean="0">
                <a:latin typeface="+mn-lt"/>
              </a:rPr>
              <a:t>Regions </a:t>
            </a:r>
            <a:r>
              <a:rPr lang="en-US" sz="2000" b="1" dirty="0">
                <a:latin typeface="+mn-lt"/>
              </a:rPr>
              <a:t>of Texas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68035" y="1391230"/>
            <a:ext cx="2999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+mn-lt"/>
              </a:rPr>
              <a:t>Counties of </a:t>
            </a:r>
            <a:r>
              <a:rPr lang="en-US" sz="2400" b="1" dirty="0">
                <a:latin typeface="+mn-lt"/>
              </a:rPr>
              <a:t>Texas</a:t>
            </a:r>
          </a:p>
        </p:txBody>
      </p:sp>
    </p:spTree>
    <p:extLst>
      <p:ext uri="{BB962C8B-B14F-4D97-AF65-F5344CB8AC3E}">
        <p14:creationId xmlns:p14="http://schemas.microsoft.com/office/powerpoint/2010/main" val="160982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93975" y="133350"/>
            <a:ext cx="6550025" cy="1046163"/>
          </a:xfrm>
          <a:extLst/>
        </p:spPr>
        <p:txBody>
          <a:bodyPr/>
          <a:lstStyle/>
          <a:p>
            <a:pPr>
              <a:defRPr/>
            </a:pPr>
            <a:r>
              <a:rPr lang="en-US" dirty="0" smtClean="0"/>
              <a:t>Overview</a:t>
            </a:r>
            <a:endParaRPr dirty="0" smtClean="0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50294" y="1513479"/>
            <a:ext cx="6200631" cy="3822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</a:pPr>
            <a:r>
              <a:rPr lang="en-US" sz="3200" b="1" dirty="0" smtClean="0">
                <a:latin typeface="Tahoma" pitchFamily="34" charset="0"/>
              </a:rPr>
              <a:t>Farmworker Population</a:t>
            </a:r>
          </a:p>
          <a:p>
            <a:pPr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Tahoma" pitchFamily="34" charset="0"/>
              </a:rPr>
              <a:t>Migrant worker  -  42.1%</a:t>
            </a:r>
          </a:p>
          <a:p>
            <a:pPr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Tahoma" pitchFamily="34" charset="0"/>
              </a:rPr>
              <a:t>Seasonal Worker  -  57.9%</a:t>
            </a:r>
            <a:endParaRPr lang="en-US" sz="2000" dirty="0">
              <a:latin typeface="Tahoma" pitchFamily="34" charset="0"/>
            </a:endParaRPr>
          </a:p>
          <a:p>
            <a:pPr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Tahoma" pitchFamily="34" charset="0"/>
              </a:rPr>
              <a:t>Majority of our Farmworkers are Hispanic (96.4%)</a:t>
            </a:r>
          </a:p>
          <a:p>
            <a:pPr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</a:pPr>
            <a:r>
              <a:rPr lang="en-US" sz="2000" dirty="0" smtClean="0">
                <a:solidFill>
                  <a:srgbClr val="CC0000"/>
                </a:solidFill>
                <a:latin typeface="Tahoma" pitchFamily="34" charset="0"/>
              </a:rPr>
              <a:t>*</a:t>
            </a:r>
            <a:r>
              <a:rPr lang="en-US" sz="2000" dirty="0" smtClean="0">
                <a:latin typeface="Tahoma" pitchFamily="34" charset="0"/>
              </a:rPr>
              <a:t>Texas Unemployment Rate is 7.0% as of June 2012</a:t>
            </a:r>
          </a:p>
          <a:p>
            <a:pPr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</a:pPr>
            <a:endParaRPr lang="en-US" sz="2000" dirty="0">
              <a:latin typeface="Tahoma" pitchFamily="34" charset="0"/>
            </a:endParaRPr>
          </a:p>
        </p:txBody>
      </p:sp>
      <p:pic>
        <p:nvPicPr>
          <p:cNvPr id="4" name="Picture 3" descr="Santos12YearsOldWithParents2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35774" y="4172894"/>
            <a:ext cx="3688444" cy="24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6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93975" y="133350"/>
            <a:ext cx="6550025" cy="1046163"/>
          </a:xfrm>
          <a:extLst/>
        </p:spPr>
        <p:txBody>
          <a:bodyPr/>
          <a:lstStyle/>
          <a:p>
            <a:pPr>
              <a:defRPr/>
            </a:pPr>
            <a:r>
              <a:rPr lang="en-US" dirty="0" smtClean="0"/>
              <a:t>Overview</a:t>
            </a:r>
            <a:endParaRPr dirty="0" smtClean="0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68655" y="1745494"/>
            <a:ext cx="5258937" cy="3821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None/>
            </a:pPr>
            <a:endParaRPr lang="en-US" sz="2800" b="1" dirty="0">
              <a:latin typeface="Tahoma" pitchFamily="34" charset="0"/>
            </a:endParaRPr>
          </a:p>
        </p:txBody>
      </p:sp>
      <p:pic>
        <p:nvPicPr>
          <p:cNvPr id="4" name="Picture 3" descr="e. leyva_4 farmworkers in fiel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82253" y="3425588"/>
            <a:ext cx="4516086" cy="29888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9210" y="1733265"/>
            <a:ext cx="5206621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</a:pPr>
            <a:r>
              <a:rPr lang="en-US" sz="3200" b="1" dirty="0" smtClean="0">
                <a:latin typeface="Tahoma" pitchFamily="34" charset="0"/>
              </a:rPr>
              <a:t>Significant Barriers</a:t>
            </a:r>
            <a:endParaRPr lang="en-US" sz="3200" dirty="0" smtClean="0">
              <a:latin typeface="Tahoma" pitchFamily="34" charset="0"/>
            </a:endParaRPr>
          </a:p>
          <a:p>
            <a:pPr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Tahoma" pitchFamily="34" charset="0"/>
              </a:rPr>
              <a:t> </a:t>
            </a:r>
            <a:r>
              <a:rPr lang="en-US" sz="2400" dirty="0" smtClean="0">
                <a:latin typeface="Tahoma" pitchFamily="34" charset="0"/>
              </a:rPr>
              <a:t>Language Skills</a:t>
            </a:r>
          </a:p>
          <a:p>
            <a:pPr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</a:pPr>
            <a:r>
              <a:rPr lang="en-US" sz="2400" dirty="0" smtClean="0">
                <a:latin typeface="Tahoma" pitchFamily="34" charset="0"/>
              </a:rPr>
              <a:t>Lack of Education</a:t>
            </a:r>
          </a:p>
          <a:p>
            <a:pPr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</a:pPr>
            <a:r>
              <a:rPr lang="en-US" sz="2400" dirty="0" smtClean="0">
                <a:latin typeface="Tahoma" pitchFamily="34" charset="0"/>
              </a:rPr>
              <a:t>Migrant</a:t>
            </a:r>
          </a:p>
          <a:p>
            <a:pPr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</a:pPr>
            <a:r>
              <a:rPr lang="en-US" sz="2400" dirty="0" smtClean="0">
                <a:latin typeface="Tahoma" pitchFamily="34" charset="0"/>
              </a:rPr>
              <a:t>Transportation</a:t>
            </a:r>
          </a:p>
          <a:p>
            <a:pPr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</a:pPr>
            <a:r>
              <a:rPr lang="en-US" sz="2400" dirty="0" smtClean="0">
                <a:latin typeface="Tahoma" pitchFamily="34" charset="0"/>
              </a:rPr>
              <a:t>Poverty</a:t>
            </a:r>
          </a:p>
        </p:txBody>
      </p:sp>
    </p:spTree>
    <p:extLst>
      <p:ext uri="{BB962C8B-B14F-4D97-AF65-F5344CB8AC3E}">
        <p14:creationId xmlns:p14="http://schemas.microsoft.com/office/powerpoint/2010/main" val="160982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93975" y="133350"/>
            <a:ext cx="6550025" cy="1046163"/>
          </a:xfrm>
          <a:extLst/>
        </p:spPr>
        <p:txBody>
          <a:bodyPr/>
          <a:lstStyle/>
          <a:p>
            <a:pPr>
              <a:defRPr/>
            </a:pPr>
            <a:r>
              <a:rPr dirty="0" smtClean="0"/>
              <a:t>Job Search and Placement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6350" y="1425404"/>
            <a:ext cx="5848692" cy="5033962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Starting the Job Search Phase</a:t>
            </a:r>
          </a:p>
          <a:p>
            <a:r>
              <a:rPr lang="en-US" sz="2400" dirty="0" smtClean="0"/>
              <a:t>Client’s last day of training does not end the responsibility of the case manager</a:t>
            </a:r>
          </a:p>
          <a:p>
            <a:r>
              <a:rPr lang="en-US" sz="2400" dirty="0" smtClean="0"/>
              <a:t>Always keep focus on the client’s Individual Employment Plan (IEP)</a:t>
            </a:r>
          </a:p>
          <a:p>
            <a:r>
              <a:rPr lang="en-US" sz="2400" dirty="0" smtClean="0"/>
              <a:t>Keep an open dialogue with the client at all times</a:t>
            </a:r>
          </a:p>
          <a:p>
            <a:r>
              <a:rPr lang="en-US" sz="2400" dirty="0" smtClean="0"/>
              <a:t>Understand your client’s strengths and weaknesses</a:t>
            </a:r>
          </a:p>
        </p:txBody>
      </p:sp>
      <p:pic>
        <p:nvPicPr>
          <p:cNvPr id="2050" name="Picture 2" descr="C:\Documents and Settings\vaughn\Local Settings\Temporary Internet Files\Content.IE5\GUVDJ29T\MP900289468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8047" y="1645921"/>
            <a:ext cx="3046802" cy="1990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295422" y="1392606"/>
            <a:ext cx="6414867" cy="527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None/>
            </a:pPr>
            <a:r>
              <a:rPr lang="en-US" sz="3200" b="1" dirty="0" smtClean="0">
                <a:latin typeface="Tahoma" pitchFamily="34" charset="0"/>
              </a:rPr>
              <a:t>Client’s Barriers to Employment</a:t>
            </a:r>
            <a:endParaRPr lang="en-US" sz="3200" b="1" dirty="0">
              <a:latin typeface="Tahoma" pitchFamily="34" charset="0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</a:pPr>
            <a:r>
              <a:rPr lang="en-US" sz="2400" dirty="0" smtClean="0">
                <a:latin typeface="Tahoma" pitchFamily="34" charset="0"/>
              </a:rPr>
              <a:t>By acknowledging the strengths and weaknesses of our clients, we will assist them to become successful employees in their training fields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</a:pPr>
            <a:r>
              <a:rPr lang="en-US" sz="2400" dirty="0" smtClean="0">
                <a:latin typeface="Tahoma" pitchFamily="34" charset="0"/>
              </a:rPr>
              <a:t>Case managers must teach and encourage clients to always emphasize their employment strengths(i.e. resume)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</a:pPr>
            <a:r>
              <a:rPr lang="en-US" sz="2400" dirty="0" smtClean="0">
                <a:latin typeface="Tahoma" pitchFamily="34" charset="0"/>
              </a:rPr>
              <a:t>Clients must be reminded that there are opportunities to remove or overcome their employment barriers</a:t>
            </a:r>
            <a:endParaRPr lang="en-US" sz="2000" dirty="0">
              <a:latin typeface="Tahoma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593975" y="133350"/>
            <a:ext cx="6550025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Job Search and Placement</a:t>
            </a:r>
          </a:p>
        </p:txBody>
      </p:sp>
      <p:pic>
        <p:nvPicPr>
          <p:cNvPr id="3081" name="Picture 9" descr="C:\Documents and Settings\vaughn\Local Settings\Temporary Internet Files\Content.IE5\E1QBB0L4\MP900407043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8086" y="2338591"/>
            <a:ext cx="2062031" cy="30915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70963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39346" y="1566960"/>
            <a:ext cx="5370611" cy="4516437"/>
          </a:xfrm>
        </p:spPr>
        <p:txBody>
          <a:bodyPr/>
          <a:lstStyle/>
          <a:p>
            <a:pPr eaLnBrk="1" hangingPunct="1">
              <a:buNone/>
            </a:pPr>
            <a:r>
              <a:rPr lang="en-US" b="1" dirty="0" smtClean="0"/>
              <a:t>Employment and Placement:</a:t>
            </a:r>
          </a:p>
          <a:p>
            <a:pPr eaLnBrk="1" hangingPunct="1"/>
            <a:r>
              <a:rPr lang="en-US" sz="2400" dirty="0" smtClean="0"/>
              <a:t>Know the diverse job titles for the trainings in which clients are enrolled</a:t>
            </a:r>
          </a:p>
          <a:p>
            <a:pPr eaLnBrk="1" hangingPunct="1"/>
            <a:r>
              <a:rPr lang="en-US" sz="2400" dirty="0" smtClean="0"/>
              <a:t>Be familiar with local workforce partners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593975" y="133350"/>
            <a:ext cx="6550025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Job Search and Placement</a:t>
            </a:r>
          </a:p>
        </p:txBody>
      </p:sp>
      <p:pic>
        <p:nvPicPr>
          <p:cNvPr id="1028" name="Picture 4" descr="C:\Documents and Settings\vaughn\Local Settings\Temporary Internet Files\Content.IE5\J1NZU3X6\MP900431658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0935" y="3348111"/>
            <a:ext cx="2783547" cy="29753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609600" y="1527127"/>
            <a:ext cx="5930900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None/>
            </a:pPr>
            <a:r>
              <a:rPr lang="en-US" sz="3200" b="1" dirty="0" smtClean="0">
                <a:latin typeface="Tahoma" pitchFamily="34" charset="0"/>
              </a:rPr>
              <a:t>Diversity in Employment </a:t>
            </a:r>
            <a:endParaRPr lang="en-US" sz="3200" b="1" dirty="0">
              <a:latin typeface="Tahoma" pitchFamily="34" charset="0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</a:pPr>
            <a:r>
              <a:rPr lang="en-US" sz="2400" dirty="0" smtClean="0">
                <a:latin typeface="Tahoma" pitchFamily="34" charset="0"/>
              </a:rPr>
              <a:t>Keep an open mind for different job titles for more client opportunities for success</a:t>
            </a:r>
            <a:endParaRPr lang="en-US" sz="2400" dirty="0">
              <a:latin typeface="Tahoma" pitchFamily="34" charset="0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</a:pPr>
            <a:r>
              <a:rPr lang="en-US" sz="2400" dirty="0" smtClean="0">
                <a:latin typeface="Tahoma" pitchFamily="34" charset="0"/>
              </a:rPr>
              <a:t>Research the varies job titles associated with the training titles (i.e. Labor Market Index and O*net)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  <a:buFont typeface="Wingdings" pitchFamily="2" charset="2"/>
              <a:buChar char="§"/>
            </a:pPr>
            <a:r>
              <a:rPr lang="en-US" sz="2400" dirty="0" smtClean="0">
                <a:latin typeface="Tahoma" pitchFamily="34" charset="0"/>
              </a:rPr>
              <a:t>Present the different occupations or job titles to the client</a:t>
            </a:r>
            <a:endParaRPr lang="en-US" sz="2000" dirty="0">
              <a:latin typeface="Tahoma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593975" y="133350"/>
            <a:ext cx="6550025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Job Search and Placement</a:t>
            </a:r>
          </a:p>
        </p:txBody>
      </p:sp>
      <p:pic>
        <p:nvPicPr>
          <p:cNvPr id="2057" name="Picture 9" descr="C:\Documents and Settings\vaughn\Local Settings\Temporary Internet Files\Content.IE5\GUVDJ29T\MP900422299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3793" y="2264899"/>
            <a:ext cx="1961056" cy="294014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3" cstate="print"/>
          <a:srcRect t="3661" r="1303" b="5067"/>
          <a:stretch>
            <a:fillRect/>
          </a:stretch>
        </p:blipFill>
        <p:spPr bwMode="auto">
          <a:xfrm>
            <a:off x="0" y="2560638"/>
            <a:ext cx="9144000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2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93975" y="0"/>
            <a:ext cx="6550025" cy="103346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dirty="0"/>
              <a:t>Practice</a:t>
            </a: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88900" y="1125538"/>
            <a:ext cx="9055100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ahoma" pitchFamily="34" charset="0"/>
                <a:sym typeface="Wingdings" pitchFamily="2" charset="2"/>
              </a:rPr>
              <a:t>In the </a:t>
            </a:r>
            <a:r>
              <a:rPr lang="en-US" sz="3200" b="1" dirty="0">
                <a:solidFill>
                  <a:srgbClr val="C20000"/>
                </a:solidFill>
                <a:latin typeface="Tahoma" pitchFamily="34" charset="0"/>
                <a:sym typeface="Wingdings" pitchFamily="2" charset="2"/>
              </a:rPr>
              <a:t>Chat Room</a:t>
            </a:r>
            <a:r>
              <a:rPr lang="en-US" sz="3200" dirty="0">
                <a:latin typeface="Tahoma" pitchFamily="34" charset="0"/>
                <a:sym typeface="Wingdings" pitchFamily="2" charset="2"/>
              </a:rPr>
              <a:t>, please type the name of your organization, your location, and how many people are attending with you today.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609600" y="1568071"/>
            <a:ext cx="6607126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None/>
            </a:pPr>
            <a:r>
              <a:rPr lang="en-US" sz="2800" b="1" dirty="0" smtClean="0">
                <a:latin typeface="Tahoma" pitchFamily="34" charset="0"/>
              </a:rPr>
              <a:t>Local Workforce Partners</a:t>
            </a:r>
            <a:endParaRPr lang="en-US" sz="2800" b="1" dirty="0">
              <a:latin typeface="Tahoma" pitchFamily="34" charset="0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2500"/>
              </a:spcAft>
              <a:buClr>
                <a:srgbClr val="C20000"/>
              </a:buClr>
              <a:buFont typeface="Wingdings" pitchFamily="2" charset="2"/>
              <a:buChar char="§"/>
            </a:pPr>
            <a:r>
              <a:rPr lang="en-US" sz="2400" dirty="0" smtClean="0">
                <a:latin typeface="Tahoma" pitchFamily="34" charset="0"/>
              </a:rPr>
              <a:t>Be familiar with workforce monthly calendar (i.e. job readiness classes and update client’s profile)</a:t>
            </a:r>
            <a:endParaRPr lang="en-US" sz="2400" dirty="0">
              <a:latin typeface="Tahoma" pitchFamily="34" charset="0"/>
            </a:endParaRPr>
          </a:p>
          <a:p>
            <a:pPr marL="342900" indent="-342900" eaLnBrk="0" hangingPunct="0">
              <a:spcBef>
                <a:spcPts val="600"/>
              </a:spcBef>
              <a:spcAft>
                <a:spcPts val="2500"/>
              </a:spcAft>
              <a:buClr>
                <a:srgbClr val="C20000"/>
              </a:buClr>
              <a:buFont typeface="Wingdings" pitchFamily="2" charset="2"/>
              <a:buChar char="§"/>
            </a:pPr>
            <a:r>
              <a:rPr lang="en-US" sz="2400" dirty="0" smtClean="0">
                <a:latin typeface="Tahoma" pitchFamily="34" charset="0"/>
              </a:rPr>
              <a:t>Know your local employment search engines (i.e. staffing agencies)</a:t>
            </a:r>
            <a:endParaRPr lang="en-US" sz="2400" dirty="0">
              <a:latin typeface="Tahoma" pitchFamily="34" charset="0"/>
            </a:endParaRPr>
          </a:p>
          <a:p>
            <a:pPr eaLnBrk="0" hangingPunct="0">
              <a:spcBef>
                <a:spcPts val="600"/>
              </a:spcBef>
              <a:spcAft>
                <a:spcPts val="600"/>
              </a:spcAft>
              <a:buClr>
                <a:srgbClr val="C20000"/>
              </a:buClr>
            </a:pPr>
            <a:endParaRPr lang="en-US" sz="2000" dirty="0">
              <a:latin typeface="Tahoma" pitchFamily="34" charset="0"/>
            </a:endParaRPr>
          </a:p>
        </p:txBody>
      </p:sp>
      <p:pic>
        <p:nvPicPr>
          <p:cNvPr id="5" name="Picture 5" descr="C:\Documents and Settings\vaughn\Local Settings\Temporary Internet Files\Content.IE5\J1NZU3X6\MP900442309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6506" y="4375053"/>
            <a:ext cx="3349870" cy="2233246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593975" y="133350"/>
            <a:ext cx="6550025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Job Search and Placement</a:t>
            </a:r>
          </a:p>
        </p:txBody>
      </p:sp>
    </p:spTree>
    <p:extLst>
      <p:ext uri="{BB962C8B-B14F-4D97-AF65-F5344CB8AC3E}">
        <p14:creationId xmlns:p14="http://schemas.microsoft.com/office/powerpoint/2010/main" val="6670963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 smtClean="0"/>
              <a:t>	</a:t>
            </a:r>
            <a:r>
              <a:rPr lang="en-US" b="1" dirty="0" smtClean="0"/>
              <a:t>Useful Resources in Local Area: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dirty="0" smtClean="0">
                <a:hlinkClick r:id="rId2"/>
              </a:rPr>
              <a:t>www.indeed.com</a:t>
            </a:r>
            <a:endParaRPr lang="en-US" sz="2400" dirty="0" smtClean="0"/>
          </a:p>
          <a:p>
            <a:pPr lvl="1">
              <a:buFont typeface="Wingdings" pitchFamily="2" charset="2"/>
              <a:buChar char="§"/>
            </a:pPr>
            <a:r>
              <a:rPr lang="en-US" sz="2400" dirty="0" smtClean="0">
                <a:hlinkClick r:id="rId3"/>
              </a:rPr>
              <a:t>www.workintexas.com</a:t>
            </a:r>
            <a:r>
              <a:rPr lang="en-US" sz="2400" dirty="0" smtClean="0"/>
              <a:t> (Texas Workforce Commission site)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dirty="0" smtClean="0">
                <a:hlinkClick r:id="rId4"/>
              </a:rPr>
              <a:t>www.southtexasjobs.com</a:t>
            </a:r>
            <a:r>
              <a:rPr lang="en-US" sz="2400" dirty="0" smtClean="0"/>
              <a:t> (local site powered by Monster.com)</a:t>
            </a:r>
          </a:p>
          <a:p>
            <a:pPr lvl="1">
              <a:buNone/>
            </a:pPr>
            <a:endParaRPr lang="en-US" dirty="0" smtClean="0"/>
          </a:p>
          <a:p>
            <a:pPr lvl="1" algn="ctr">
              <a:buNone/>
            </a:pPr>
            <a:r>
              <a:rPr lang="en-US" b="1" dirty="0" smtClean="0"/>
              <a:t>What are Your Local Resources?</a:t>
            </a:r>
          </a:p>
          <a:p>
            <a:pPr lvl="1">
              <a:buFont typeface="Wingdings" pitchFamily="2" charset="2"/>
              <a:buChar char="§"/>
            </a:pPr>
            <a:endParaRPr lang="en-US" dirty="0" smtClean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593975" y="133350"/>
            <a:ext cx="6550025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Job Search and Placement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0" y="6338888"/>
            <a:ext cx="9144000" cy="519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Please enter your questions into the Chat Room!  </a:t>
            </a:r>
          </a:p>
        </p:txBody>
      </p:sp>
      <p:sp>
        <p:nvSpPr>
          <p:cNvPr id="253957" name="Rectangle 5"/>
          <p:cNvSpPr>
            <a:spLocks noChangeArrowheads="1"/>
          </p:cNvSpPr>
          <p:nvPr/>
        </p:nvSpPr>
        <p:spPr bwMode="auto">
          <a:xfrm>
            <a:off x="2638425" y="131763"/>
            <a:ext cx="6505575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en-US" sz="32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Question and Answer Period</a:t>
            </a:r>
          </a:p>
        </p:txBody>
      </p:sp>
      <p:pic>
        <p:nvPicPr>
          <p:cNvPr id="16388" name="Picture 5" descr="C:\Users\mrooney\AppData\Local\Microsoft\Windows\Temporary Internet Files\Content.IE5\FM3Q1C9P\MCj0434859000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50" y="1100138"/>
            <a:ext cx="5318125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38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07308E-6 L 0.27951 -0.23104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76" y="-115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90800" y="180975"/>
            <a:ext cx="6553200" cy="987425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dirty="0" smtClean="0"/>
              <a:t>Speakers’ Contact Information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12703" y="1595746"/>
            <a:ext cx="4756150" cy="499903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000" b="1" dirty="0" smtClean="0"/>
              <a:t>Amy Young, ETA</a:t>
            </a:r>
          </a:p>
          <a:p>
            <a:pPr eaLnBrk="1" hangingPunct="1"/>
            <a:r>
              <a:rPr lang="en-US" sz="1800" dirty="0" smtClean="0">
                <a:latin typeface="Tahoma" pitchFamily="34" charset="0"/>
              </a:rPr>
              <a:t>Website: </a:t>
            </a:r>
            <a:r>
              <a:rPr lang="en-US" sz="1800" dirty="0" smtClean="0">
                <a:hlinkClick r:id="rId3"/>
              </a:rPr>
              <a:t>www.doleta.gov/msfw</a:t>
            </a:r>
            <a:r>
              <a:rPr lang="en-US" sz="1800" dirty="0" smtClean="0"/>
              <a:t> </a:t>
            </a:r>
          </a:p>
          <a:p>
            <a:pPr eaLnBrk="1" hangingPunct="1"/>
            <a:r>
              <a:rPr lang="en-US" sz="1800" dirty="0" smtClean="0">
                <a:latin typeface="Tahoma" pitchFamily="34" charset="0"/>
              </a:rPr>
              <a:t>E-mail: </a:t>
            </a:r>
            <a:r>
              <a:rPr lang="en-US" sz="1800" dirty="0" smtClean="0">
                <a:hlinkClick r:id="rId4"/>
              </a:rPr>
              <a:t>young.amy@dol.gov</a:t>
            </a:r>
            <a:r>
              <a:rPr lang="en-US" sz="1800" dirty="0" smtClean="0"/>
              <a:t> </a:t>
            </a:r>
          </a:p>
          <a:p>
            <a:pPr eaLnBrk="1" hangingPunct="1"/>
            <a:r>
              <a:rPr lang="en-US" sz="1800" dirty="0" smtClean="0"/>
              <a:t>Phone: 202-693-2758</a:t>
            </a:r>
          </a:p>
          <a:p>
            <a:pPr eaLnBrk="1" hangingPunct="1">
              <a:buFont typeface="Wingdings" pitchFamily="2" charset="2"/>
              <a:buNone/>
            </a:pPr>
            <a:endParaRPr lang="en-US" sz="2000" b="1" dirty="0" smtClean="0"/>
          </a:p>
          <a:p>
            <a:pPr eaLnBrk="1" hangingPunct="1">
              <a:buFont typeface="Wingdings" pitchFamily="2" charset="2"/>
              <a:buNone/>
            </a:pPr>
            <a:r>
              <a:rPr lang="en-US" sz="2000" b="1" dirty="0" smtClean="0"/>
              <a:t>Christopher Huh, EMDC</a:t>
            </a:r>
          </a:p>
          <a:p>
            <a:pPr eaLnBrk="1" hangingPunct="1"/>
            <a:r>
              <a:rPr lang="en-US" sz="1800" dirty="0" smtClean="0">
                <a:latin typeface="Tahoma" pitchFamily="34" charset="0"/>
              </a:rPr>
              <a:t>Website: </a:t>
            </a:r>
            <a:r>
              <a:rPr lang="en-US" sz="1800" dirty="0" smtClean="0">
                <a:hlinkClick r:id="rId5"/>
              </a:rPr>
              <a:t>www.emdc.org</a:t>
            </a:r>
            <a:endParaRPr lang="en-US" sz="1800" dirty="0" smtClean="0"/>
          </a:p>
          <a:p>
            <a:pPr eaLnBrk="1" hangingPunct="1"/>
            <a:r>
              <a:rPr lang="en-US" sz="1800" dirty="0" smtClean="0">
                <a:latin typeface="Tahoma" pitchFamily="34" charset="0"/>
              </a:rPr>
              <a:t>E-mail: </a:t>
            </a:r>
            <a:r>
              <a:rPr lang="en-US" sz="1800" dirty="0" smtClean="0">
                <a:hlinkClick r:id="rId6"/>
              </a:rPr>
              <a:t>CHuh@emdc.org</a:t>
            </a:r>
            <a:endParaRPr lang="en-US" sz="1800" dirty="0" smtClean="0"/>
          </a:p>
          <a:p>
            <a:pPr eaLnBrk="1" hangingPunct="1"/>
            <a:r>
              <a:rPr lang="en-US" sz="1800" dirty="0" smtClean="0"/>
              <a:t>Phone: 207-610-1521</a:t>
            </a:r>
          </a:p>
        </p:txBody>
      </p:sp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4616450" y="1682705"/>
            <a:ext cx="4414838" cy="499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None/>
            </a:pPr>
            <a:r>
              <a:rPr lang="en-US" sz="2000" b="1" dirty="0" smtClean="0">
                <a:latin typeface="Tahoma" pitchFamily="34" charset="0"/>
              </a:rPr>
              <a:t>Sylvia Salazar Murphy, MET</a:t>
            </a:r>
            <a:endParaRPr lang="en-US" sz="2000" b="1" dirty="0">
              <a:latin typeface="Tahoma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§"/>
            </a:pPr>
            <a:r>
              <a:rPr lang="en-US" dirty="0">
                <a:latin typeface="Tahoma" pitchFamily="34" charset="0"/>
              </a:rPr>
              <a:t>Website: </a:t>
            </a:r>
            <a:r>
              <a:rPr lang="en-US" dirty="0" smtClean="0">
                <a:latin typeface="Tahoma" pitchFamily="34" charset="0"/>
                <a:hlinkClick r:id="rId7"/>
              </a:rPr>
              <a:t>www.metinc.org</a:t>
            </a:r>
            <a:endParaRPr lang="en-US" dirty="0">
              <a:latin typeface="Tahoma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§"/>
            </a:pPr>
            <a:r>
              <a:rPr lang="en-US" dirty="0" smtClean="0">
                <a:latin typeface="Tahoma" pitchFamily="34" charset="0"/>
              </a:rPr>
              <a:t>Email: </a:t>
            </a:r>
            <a:r>
              <a:rPr lang="en-US" dirty="0" smtClean="0">
                <a:latin typeface="Tahoma" pitchFamily="34" charset="0"/>
                <a:hlinkClick r:id="rId8"/>
              </a:rPr>
              <a:t>harlingen@metinc.org</a:t>
            </a:r>
            <a:endParaRPr lang="en-US" dirty="0" smtClean="0">
              <a:latin typeface="Tahoma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3000"/>
              </a:spcAft>
              <a:buClr>
                <a:srgbClr val="CC0000"/>
              </a:buClr>
              <a:buFont typeface="Wingdings" pitchFamily="2" charset="2"/>
              <a:buChar char="§"/>
            </a:pPr>
            <a:r>
              <a:rPr lang="en-US" dirty="0" smtClean="0">
                <a:latin typeface="Tahoma" pitchFamily="34" charset="0"/>
              </a:rPr>
              <a:t>Phone</a:t>
            </a:r>
            <a:r>
              <a:rPr lang="en-US" dirty="0">
                <a:latin typeface="Tahoma" pitchFamily="34" charset="0"/>
              </a:rPr>
              <a:t>: </a:t>
            </a:r>
            <a:r>
              <a:rPr lang="en-US" dirty="0" smtClean="0"/>
              <a:t>956-364-4984</a:t>
            </a:r>
            <a:endParaRPr lang="en-US" dirty="0">
              <a:latin typeface="Tahoma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None/>
            </a:pPr>
            <a:r>
              <a:rPr lang="en-US" sz="2000" b="1" dirty="0" smtClean="0">
                <a:latin typeface="Tahoma" pitchFamily="34" charset="0"/>
              </a:rPr>
              <a:t>Jeanna Vaughn, AFOP</a:t>
            </a:r>
            <a:endParaRPr lang="en-US" sz="2000" b="1" dirty="0">
              <a:latin typeface="Tahoma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§"/>
            </a:pPr>
            <a:r>
              <a:rPr lang="en-US" dirty="0" smtClean="0">
                <a:latin typeface="Tahoma" pitchFamily="34" charset="0"/>
              </a:rPr>
              <a:t>Website: </a:t>
            </a:r>
            <a:r>
              <a:rPr lang="en-US" dirty="0" smtClean="0">
                <a:latin typeface="Tahoma" pitchFamily="34" charset="0"/>
                <a:hlinkClick r:id="rId9"/>
              </a:rPr>
              <a:t>www.afop.org</a:t>
            </a:r>
            <a:r>
              <a:rPr lang="en-US" dirty="0" smtClean="0">
                <a:latin typeface="Tahoma" pitchFamily="34" charset="0"/>
              </a:rPr>
              <a:t> </a:t>
            </a:r>
            <a:endParaRPr lang="en-US" dirty="0">
              <a:latin typeface="Tahoma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§"/>
            </a:pPr>
            <a:r>
              <a:rPr lang="en-US" dirty="0" smtClean="0">
                <a:latin typeface="Tahoma" pitchFamily="34" charset="0"/>
              </a:rPr>
              <a:t>E-mail: </a:t>
            </a:r>
            <a:r>
              <a:rPr lang="en-US" dirty="0" smtClean="0">
                <a:latin typeface="Tahoma" pitchFamily="34" charset="0"/>
                <a:hlinkClick r:id="rId10"/>
              </a:rPr>
              <a:t>vaughn@afop.org</a:t>
            </a:r>
            <a:r>
              <a:rPr lang="en-US" dirty="0" smtClean="0">
                <a:latin typeface="Tahoma" pitchFamily="34" charset="0"/>
              </a:rPr>
              <a:t> </a:t>
            </a:r>
            <a:endParaRPr lang="en-US" dirty="0">
              <a:latin typeface="Tahoma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C0000"/>
              </a:buClr>
              <a:buFont typeface="Wingdings" pitchFamily="2" charset="2"/>
              <a:buChar char="§"/>
            </a:pPr>
            <a:r>
              <a:rPr lang="en-US" dirty="0" smtClean="0">
                <a:latin typeface="Tahoma" pitchFamily="34" charset="0"/>
              </a:rPr>
              <a:t>Phone: 202-828-6006 ext. 109</a:t>
            </a:r>
            <a:endParaRPr lang="en-US" dirty="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/>
          <p:cNvPicPr>
            <a:picLocks noChangeAspect="1" noChangeArrowheads="1"/>
          </p:cNvPicPr>
          <p:nvPr/>
        </p:nvPicPr>
        <p:blipFill>
          <a:blip r:embed="rId3" cstate="print"/>
          <a:srcRect l="17918" t="30893" r="19002" b="8667"/>
          <a:stretch>
            <a:fillRect/>
          </a:stretch>
        </p:blipFill>
        <p:spPr bwMode="auto">
          <a:xfrm>
            <a:off x="0" y="893763"/>
            <a:ext cx="9144000" cy="596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5242" name="Rectangle 26"/>
          <p:cNvSpPr>
            <a:spLocks noChangeArrowheads="1"/>
          </p:cNvSpPr>
          <p:nvPr/>
        </p:nvSpPr>
        <p:spPr bwMode="auto">
          <a:xfrm>
            <a:off x="2320925" y="28575"/>
            <a:ext cx="6823075" cy="7778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90000"/>
              </a:lnSpc>
              <a:spcBef>
                <a:spcPct val="30000"/>
              </a:spcBef>
              <a:defRPr/>
            </a:pPr>
            <a:r>
              <a:rPr lang="en-US" sz="32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Share Your Ideas with Your Peers!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346075" y="3798888"/>
            <a:ext cx="5816600" cy="2657475"/>
            <a:chOff x="218" y="2393"/>
            <a:chExt cx="3664" cy="1674"/>
          </a:xfrm>
        </p:grpSpPr>
        <p:sp>
          <p:nvSpPr>
            <p:cNvPr id="22539" name="AutoShape 9"/>
            <p:cNvSpPr>
              <a:spLocks noChangeArrowheads="1"/>
            </p:cNvSpPr>
            <p:nvPr/>
          </p:nvSpPr>
          <p:spPr bwMode="auto">
            <a:xfrm flipH="1">
              <a:off x="218" y="2393"/>
              <a:ext cx="3664" cy="1243"/>
            </a:xfrm>
            <a:prstGeom prst="wedgeRoundRectCallout">
              <a:avLst>
                <a:gd name="adj1" fmla="val -44134"/>
                <a:gd name="adj2" fmla="val 77111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 anchorCtr="1">
              <a:spAutoFit/>
            </a:bodyPr>
            <a:lstStyle/>
            <a:p>
              <a:pPr algn="ctr"/>
              <a:r>
                <a:rPr lang="en-US" sz="2800" b="1" dirty="0"/>
                <a:t>Share your demand-driven </a:t>
              </a:r>
              <a:br>
                <a:rPr lang="en-US" sz="2800" b="1" dirty="0"/>
              </a:br>
              <a:r>
                <a:rPr lang="en-US" sz="2800" b="1" dirty="0"/>
                <a:t>strategic plans, models, </a:t>
              </a:r>
              <a:br>
                <a:rPr lang="en-US" sz="2800" b="1" dirty="0"/>
              </a:br>
              <a:r>
                <a:rPr lang="en-US" sz="2800" b="1" dirty="0"/>
                <a:t>innovations, resources, and ideas!</a:t>
              </a:r>
            </a:p>
          </p:txBody>
        </p:sp>
        <p:pic>
          <p:nvPicPr>
            <p:cNvPr id="22540" name="Picture 22" descr="pointing_finger_03_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7568256">
              <a:off x="3301" y="3626"/>
              <a:ext cx="377" cy="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0" y="842963"/>
            <a:ext cx="9144000" cy="6015037"/>
            <a:chOff x="0" y="531"/>
            <a:chExt cx="5760" cy="3789"/>
          </a:xfrm>
        </p:grpSpPr>
        <p:pic>
          <p:nvPicPr>
            <p:cNvPr id="22537" name="Picture 15"/>
            <p:cNvPicPr>
              <a:picLocks noChangeAspect="1" noChangeArrowheads="1"/>
            </p:cNvPicPr>
            <p:nvPr/>
          </p:nvPicPr>
          <p:blipFill>
            <a:blip r:embed="rId5" cstate="print"/>
            <a:srcRect t="15779" b="11113"/>
            <a:stretch>
              <a:fillRect/>
            </a:stretch>
          </p:blipFill>
          <p:spPr bwMode="auto">
            <a:xfrm>
              <a:off x="0" y="531"/>
              <a:ext cx="5760" cy="3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8" name="Picture 16"/>
            <p:cNvPicPr>
              <a:picLocks noChangeAspect="1" noChangeArrowheads="1"/>
            </p:cNvPicPr>
            <p:nvPr/>
          </p:nvPicPr>
          <p:blipFill>
            <a:blip r:embed="rId5" cstate="print"/>
            <a:srcRect l="6198" t="35538" r="6354" b="21262"/>
            <a:stretch>
              <a:fillRect/>
            </a:stretch>
          </p:blipFill>
          <p:spPr bwMode="auto">
            <a:xfrm>
              <a:off x="0" y="1532"/>
              <a:ext cx="5760" cy="2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1177925" y="1504950"/>
            <a:ext cx="5816600" cy="3203575"/>
            <a:chOff x="742" y="948"/>
            <a:chExt cx="3664" cy="2018"/>
          </a:xfrm>
        </p:grpSpPr>
        <p:sp>
          <p:nvSpPr>
            <p:cNvPr id="22535" name="AutoShape 9"/>
            <p:cNvSpPr>
              <a:spLocks noChangeArrowheads="1"/>
            </p:cNvSpPr>
            <p:nvPr/>
          </p:nvSpPr>
          <p:spPr bwMode="auto">
            <a:xfrm flipH="1">
              <a:off x="742" y="948"/>
              <a:ext cx="3664" cy="1533"/>
            </a:xfrm>
            <a:prstGeom prst="wedgeRoundRectCallout">
              <a:avLst>
                <a:gd name="adj1" fmla="val -44134"/>
                <a:gd name="adj2" fmla="val 77111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 anchorCtr="1">
              <a:spAutoFit/>
            </a:bodyPr>
            <a:lstStyle/>
            <a:p>
              <a:pPr algn="ctr"/>
              <a:r>
                <a:rPr lang="en-US" sz="2800" b="1" dirty="0"/>
                <a:t>You have the option to submit content for review by uploading the resource or providing a link to the resource.</a:t>
              </a:r>
            </a:p>
          </p:txBody>
        </p:sp>
        <p:pic>
          <p:nvPicPr>
            <p:cNvPr id="22536" name="Picture 26" descr="pointing_finger_03_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7568256">
              <a:off x="3903" y="2576"/>
              <a:ext cx="333" cy="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dirty="0" smtClean="0"/>
              <a:t>Access to Webinar Resources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 t="15669" r="1750" b="855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4" descr="pointing_finger_01_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045500">
            <a:off x="5091906" y="1972469"/>
            <a:ext cx="1001713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5" cstate="print"/>
          <a:srcRect l="417" t="15891" r="1584" b="855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6"/>
          <p:cNvPicPr>
            <a:picLocks noChangeAspect="1" noChangeArrowheads="1"/>
          </p:cNvPicPr>
          <p:nvPr/>
        </p:nvPicPr>
        <p:blipFill>
          <a:blip r:embed="rId6" cstate="print"/>
          <a:srcRect t="15558" r="1584" b="8557"/>
          <a:stretch>
            <a:fillRect/>
          </a:stretch>
        </p:blipFill>
        <p:spPr bwMode="auto">
          <a:xfrm>
            <a:off x="-38100" y="0"/>
            <a:ext cx="9182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5" name="Picture 7" descr="pointing_finger_01_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7018685">
            <a:off x="4129088" y="1643062"/>
            <a:ext cx="119380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1463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WEBINAR RESOURCES: </a:t>
            </a:r>
          </a:p>
          <a:p>
            <a:pPr algn="ctr">
              <a:defRPr/>
            </a:pPr>
            <a:r>
              <a:rPr lang="en-US" sz="3000" b="1" dirty="0"/>
              <a:t>Recordings and transcripts are available within 2 business days after the event.</a:t>
            </a:r>
            <a:endParaRPr lang="en-US" sz="3000" dirty="0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170613" y="3352800"/>
            <a:ext cx="2341562" cy="3505200"/>
            <a:chOff x="2267" y="2448"/>
            <a:chExt cx="1475" cy="1872"/>
          </a:xfrm>
        </p:grpSpPr>
        <p:pic>
          <p:nvPicPr>
            <p:cNvPr id="23563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 l="66171" t="53500" r="8731" b="40808"/>
            <a:stretch>
              <a:fillRect/>
            </a:stretch>
          </p:blipFill>
          <p:spPr bwMode="auto">
            <a:xfrm>
              <a:off x="2267" y="2448"/>
              <a:ext cx="1475" cy="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4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 l="66171" t="63724" r="8731" b="8557"/>
            <a:stretch>
              <a:fillRect/>
            </a:stretch>
          </p:blipFill>
          <p:spPr bwMode="auto">
            <a:xfrm>
              <a:off x="2267" y="2742"/>
              <a:ext cx="1475" cy="1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2541" name="Picture 13" descr="Communities_Edited"/>
          <p:cNvPicPr>
            <a:picLocks noChangeAspect="1" noChangeArrowheads="1"/>
          </p:cNvPicPr>
          <p:nvPr/>
        </p:nvPicPr>
        <p:blipFill>
          <a:blip r:embed="rId8" cstate="print"/>
          <a:srcRect r="18112" b="45694"/>
          <a:stretch>
            <a:fillRect/>
          </a:stretch>
        </p:blipFill>
        <p:spPr bwMode="auto">
          <a:xfrm>
            <a:off x="6170613" y="3000375"/>
            <a:ext cx="22733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4.81481E-6 L -0.02222 0.03888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" y="1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22 0.03889 L 0.14028 0.1583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00" y="60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680000">
                                      <p:cBhvr>
                                        <p:cTn id="15" dur="2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3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3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0.03646 0.0805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" y="400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6349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24 0.08171 L -0.45729 0.1465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00" y="320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63495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45" dur="2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45729 0.14653 L -0.3559 0.14653 " pathEditMode="relative" ptsTypes="AA">
                                      <p:cBhvr>
                                        <p:cTn id="48" dur="2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294914" name="Rectangle 2"/>
          <p:cNvSpPr>
            <a:spLocks noChangeArrowheads="1"/>
          </p:cNvSpPr>
          <p:nvPr/>
        </p:nvSpPr>
        <p:spPr bwMode="auto">
          <a:xfrm>
            <a:off x="2593975" y="0"/>
            <a:ext cx="6550025" cy="828675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>
              <a:lnSpc>
                <a:spcPct val="90000"/>
              </a:lnSpc>
              <a:spcBef>
                <a:spcPct val="30000"/>
              </a:spcBef>
              <a:defRPr/>
            </a:pPr>
            <a:r>
              <a:rPr lang="en-US" sz="32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Stay Informed, Get Connected!</a:t>
            </a:r>
          </a:p>
        </p:txBody>
      </p:sp>
      <p:pic>
        <p:nvPicPr>
          <p:cNvPr id="24580" name="Picture 11" descr="Dashboard_Main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4818063" y="3614738"/>
            <a:ext cx="1436687" cy="274637"/>
          </a:xfrm>
          <a:prstGeom prst="rect">
            <a:avLst/>
          </a:prstGeom>
          <a:noFill/>
          <a:ln w="38100">
            <a:solidFill>
              <a:srgbClr val="C2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65552" name="Picture 16" descr="calendar"/>
          <p:cNvPicPr>
            <a:picLocks noChangeAspect="1" noChangeArrowheads="1"/>
          </p:cNvPicPr>
          <p:nvPr/>
        </p:nvPicPr>
        <p:blipFill>
          <a:blip r:embed="rId3" cstate="print"/>
          <a:srcRect l="9187" t="23250" r="10875" b="20000"/>
          <a:stretch>
            <a:fillRect/>
          </a:stretch>
        </p:blipFill>
        <p:spPr bwMode="auto">
          <a:xfrm>
            <a:off x="0" y="1525588"/>
            <a:ext cx="9144000" cy="533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54" name="Picture 18" descr="recorded_Webinars"/>
          <p:cNvPicPr>
            <a:picLocks noChangeAspect="1" noChangeArrowheads="1"/>
          </p:cNvPicPr>
          <p:nvPr/>
        </p:nvPicPr>
        <p:blipFill>
          <a:blip r:embed="rId4" cstate="print"/>
          <a:srcRect l="9187" t="19000" r="10875" b="14999"/>
          <a:stretch>
            <a:fillRect/>
          </a:stretch>
        </p:blipFill>
        <p:spPr bwMode="auto">
          <a:xfrm>
            <a:off x="0" y="1525588"/>
            <a:ext cx="9144000" cy="533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55" name="Picture 19" descr="podcasts"/>
          <p:cNvPicPr>
            <a:picLocks noChangeAspect="1" noChangeArrowheads="1"/>
          </p:cNvPicPr>
          <p:nvPr/>
        </p:nvPicPr>
        <p:blipFill>
          <a:blip r:embed="rId5" cstate="print"/>
          <a:srcRect l="9187" t="18124" r="10875" b="14751"/>
          <a:stretch>
            <a:fillRect/>
          </a:stretch>
        </p:blipFill>
        <p:spPr bwMode="auto">
          <a:xfrm>
            <a:off x="0" y="1622425"/>
            <a:ext cx="9147175" cy="523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0" y="1527175"/>
            <a:ext cx="9144000" cy="5330825"/>
            <a:chOff x="0" y="962"/>
            <a:chExt cx="5760" cy="3358"/>
          </a:xfrm>
        </p:grpSpPr>
        <p:sp>
          <p:nvSpPr>
            <p:cNvPr id="24589" name="Rectangle 25"/>
            <p:cNvSpPr>
              <a:spLocks noChangeArrowheads="1"/>
            </p:cNvSpPr>
            <p:nvPr/>
          </p:nvSpPr>
          <p:spPr bwMode="auto">
            <a:xfrm>
              <a:off x="0" y="997"/>
              <a:ext cx="5760" cy="332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24590" name="Picture 24" descr="podcasts_listen"/>
            <p:cNvPicPr>
              <a:picLocks noChangeAspect="1" noChangeArrowheads="1"/>
            </p:cNvPicPr>
            <p:nvPr/>
          </p:nvPicPr>
          <p:blipFill>
            <a:blip r:embed="rId6" cstate="print"/>
            <a:srcRect l="9229" t="18056" r="11018" b="10808"/>
            <a:stretch>
              <a:fillRect/>
            </a:stretch>
          </p:blipFill>
          <p:spPr bwMode="auto">
            <a:xfrm>
              <a:off x="354" y="962"/>
              <a:ext cx="5039" cy="3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5563" name="Picture 27" descr="newsletter"/>
          <p:cNvPicPr>
            <a:picLocks noChangeAspect="1" noChangeArrowheads="1"/>
          </p:cNvPicPr>
          <p:nvPr/>
        </p:nvPicPr>
        <p:blipFill>
          <a:blip r:embed="rId7" cstate="print"/>
          <a:srcRect l="9375" t="18056" r="10872" b="12001"/>
          <a:stretch>
            <a:fillRect/>
          </a:stretch>
        </p:blipFill>
        <p:spPr bwMode="auto">
          <a:xfrm>
            <a:off x="0" y="1512888"/>
            <a:ext cx="9144000" cy="534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64" name="Picture 28" descr="resources"/>
          <p:cNvPicPr>
            <a:picLocks noChangeAspect="1" noChangeArrowheads="1"/>
          </p:cNvPicPr>
          <p:nvPr/>
        </p:nvPicPr>
        <p:blipFill>
          <a:blip r:embed="rId8" cstate="print"/>
          <a:srcRect l="9187" t="17999" r="10875" b="11626"/>
          <a:stretch>
            <a:fillRect/>
          </a:stretch>
        </p:blipFill>
        <p:spPr bwMode="auto">
          <a:xfrm>
            <a:off x="0" y="1522413"/>
            <a:ext cx="9144000" cy="533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5" name="Picture 7" descr="pointing_finger_01_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7018685">
            <a:off x="5176838" y="1730375"/>
            <a:ext cx="119380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1.15607E-6 L 0.00157 0.5604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56046 L 0.0224 0.0212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" y="-27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780000">
                                      <p:cBhvr>
                                        <p:cTn id="16" dur="2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44 0.01873 L -0.12448 0.0208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448 0.02081 L -0.25329 0.0187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5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329 0.01873 L -0.42639 -0.1986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10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55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780000">
                                      <p:cBhvr>
                                        <p:cTn id="39" dur="2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639 -0.19861 L -0.35607 -0.14959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607 -0.14959 L -0.421 0.1842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" y="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1 0.18428 L 0.13733 0.0534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" y="-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733 0.05341 L -0.2151 -0.0332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" y="-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51 -0.03329 L -0.4802 -0.20485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-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802 -0.20485 L -0.55625 0.0890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" y="1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625 0.08902 L -0.5927 -0.0314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" y="-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271 -0.03144 L 0.0724 -0.07376 " pathEditMode="relative" ptsTypes="AA">
                                      <p:cBhvr>
                                        <p:cTn id="78" dur="2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24 -0.07376 L -0.56076 -0.2027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" y="-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076 -0.20277 L -0.5052 0.08278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" y="1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052 0.08278 L -0.56718 -0.25734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" y="-170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780000">
                                      <p:cBhvr>
                                        <p:cTn id="94" dur="2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0" grpId="0" animBg="1"/>
      <p:bldP spid="65550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8">
            <a:hlinkClick r:id="rId3"/>
          </p:cNvPr>
          <p:cNvSpPr>
            <a:spLocks noChangeArrowheads="1" noChangeShapeType="1" noTextEdit="1"/>
          </p:cNvSpPr>
          <p:nvPr/>
        </p:nvSpPr>
        <p:spPr bwMode="auto">
          <a:xfrm>
            <a:off x="1871663" y="3629025"/>
            <a:ext cx="5391150" cy="1917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 dirty="0">
                <a:gradFill rotWithShape="1">
                  <a:gsLst>
                    <a:gs pos="0">
                      <a:srgbClr val="FFCC99"/>
                    </a:gs>
                    <a:gs pos="50000">
                      <a:srgbClr val="C20000"/>
                    </a:gs>
                    <a:gs pos="100000">
                      <a:srgbClr val="FFCC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THANKS!</a:t>
            </a:r>
          </a:p>
        </p:txBody>
      </p:sp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0" y="5630863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latin typeface="Tahoma" pitchFamily="34" charset="0"/>
                <a:hlinkClick r:id="rId3"/>
              </a:rPr>
              <a:t>www.workforce3one.org</a:t>
            </a:r>
            <a:r>
              <a:rPr lang="en-US" sz="3600" b="1" dirty="0">
                <a:latin typeface="Tahoma" pitchFamily="34" charset="0"/>
              </a:rPr>
              <a:t> </a:t>
            </a:r>
          </a:p>
        </p:txBody>
      </p:sp>
      <p:sp>
        <p:nvSpPr>
          <p:cNvPr id="20485" name="Rectangle 6"/>
          <p:cNvSpPr>
            <a:spLocks noChangeArrowheads="1"/>
          </p:cNvSpPr>
          <p:nvPr/>
        </p:nvSpPr>
        <p:spPr bwMode="auto">
          <a:xfrm>
            <a:off x="180975" y="1331913"/>
            <a:ext cx="8572500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ct val="25000"/>
              </a:spcAft>
            </a:pPr>
            <a:r>
              <a:rPr lang="en-US" sz="2800" b="1" dirty="0">
                <a:solidFill>
                  <a:srgbClr val="CC0000"/>
                </a:solidFill>
                <a:latin typeface="Tahoma" pitchFamily="34" charset="0"/>
              </a:rPr>
              <a:t>For more information about the Workforce Investment System:</a:t>
            </a:r>
          </a:p>
          <a:p>
            <a:pPr marL="463550" lvl="1" indent="-231775"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</a:pPr>
            <a:r>
              <a:rPr lang="en-US" sz="2800" dirty="0">
                <a:latin typeface="Tahoma" pitchFamily="34" charset="0"/>
              </a:rPr>
              <a:t>Visit </a:t>
            </a:r>
            <a:r>
              <a:rPr lang="en-US" sz="2800" dirty="0">
                <a:latin typeface="Tahoma" pitchFamily="34" charset="0"/>
                <a:hlinkClick r:id="rId4"/>
              </a:rPr>
              <a:t>www.careeronestop.org</a:t>
            </a:r>
            <a:endParaRPr lang="en-US" sz="2800" dirty="0">
              <a:latin typeface="Tahoma" pitchFamily="34" charset="0"/>
            </a:endParaRPr>
          </a:p>
          <a:p>
            <a:pPr marL="463550" lvl="1" indent="-231775">
              <a:buClr>
                <a:srgbClr val="CC0000"/>
              </a:buClr>
              <a:buFont typeface="Wingdings" pitchFamily="2" charset="2"/>
              <a:buChar char="§"/>
            </a:pPr>
            <a:r>
              <a:rPr lang="en-US" sz="2800" dirty="0">
                <a:latin typeface="Tahoma" pitchFamily="34" charset="0"/>
              </a:rPr>
              <a:t>Call 1-877-US2-JOBS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593975" y="0"/>
            <a:ext cx="6550025" cy="828675"/>
          </a:xfrm>
        </p:spPr>
        <p:txBody>
          <a:bodyPr/>
          <a:lstStyle/>
          <a:p>
            <a:pPr>
              <a:defRPr/>
            </a:pPr>
            <a:r>
              <a:rPr dirty="0">
                <a:effectLst>
                  <a:outerShdw blurRad="38100" dist="38100" dir="2700000" algn="tl">
                    <a:srgbClr val="C0C0C0"/>
                  </a:outerShdw>
                </a:effectLst>
              </a:rPr>
              <a:t>How To Participate in a Poll</a:t>
            </a:r>
          </a:p>
        </p:txBody>
      </p:sp>
      <p:pic>
        <p:nvPicPr>
          <p:cNvPr id="9219" name="Picture 7"/>
          <p:cNvPicPr>
            <a:picLocks noChangeAspect="1"/>
          </p:cNvPicPr>
          <p:nvPr/>
        </p:nvPicPr>
        <p:blipFill>
          <a:blip r:embed="rId3" cstate="print"/>
          <a:srcRect l="55695" t="21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rcRect l="55695" t="21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pointing_finger_01_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06500" y="2806700"/>
            <a:ext cx="1277938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/>
          <a:srcRect l="55695" t="21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34783E-7 L 3.88889E-6 0.0666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93975" y="0"/>
            <a:ext cx="6550025" cy="828675"/>
          </a:xfrm>
        </p:spPr>
        <p:txBody>
          <a:bodyPr/>
          <a:lstStyle/>
          <a:p>
            <a:pPr>
              <a:defRPr/>
            </a:pPr>
            <a:r>
              <a:rPr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Access to Webinar Resources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 t="15669" r="1750" b="855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4" descr="pointing_finger_01_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045500">
            <a:off x="5091906" y="1972469"/>
            <a:ext cx="1001713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5" cstate="print"/>
          <a:srcRect l="417" t="15891" r="1584" b="855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6"/>
          <p:cNvPicPr>
            <a:picLocks noChangeAspect="1" noChangeArrowheads="1"/>
          </p:cNvPicPr>
          <p:nvPr/>
        </p:nvPicPr>
        <p:blipFill>
          <a:blip r:embed="rId6" cstate="print"/>
          <a:srcRect t="15558" r="1584" b="8557"/>
          <a:stretch>
            <a:fillRect/>
          </a:stretch>
        </p:blipFill>
        <p:spPr bwMode="auto">
          <a:xfrm>
            <a:off x="-38100" y="0"/>
            <a:ext cx="9182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5" name="Picture 7" descr="pointing_finger_01_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7018685">
            <a:off x="4129088" y="1643062"/>
            <a:ext cx="119380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1463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WEBINAR RESOURCES: </a:t>
            </a:r>
          </a:p>
          <a:p>
            <a:pPr algn="ctr">
              <a:defRPr/>
            </a:pPr>
            <a:r>
              <a:rPr lang="en-US" sz="3000" b="1" dirty="0"/>
              <a:t>Recordings and transcripts are available within 2 business days after the event.</a:t>
            </a:r>
            <a:endParaRPr lang="en-US" sz="3000" dirty="0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170613" y="3352800"/>
            <a:ext cx="2341562" cy="3505200"/>
            <a:chOff x="2267" y="2448"/>
            <a:chExt cx="1475" cy="1872"/>
          </a:xfrm>
        </p:grpSpPr>
        <p:pic>
          <p:nvPicPr>
            <p:cNvPr id="10251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 l="66171" t="53500" r="8731" b="40808"/>
            <a:stretch>
              <a:fillRect/>
            </a:stretch>
          </p:blipFill>
          <p:spPr bwMode="auto">
            <a:xfrm>
              <a:off x="2267" y="2448"/>
              <a:ext cx="1475" cy="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2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 l="66171" t="63724" r="8731" b="8557"/>
            <a:stretch>
              <a:fillRect/>
            </a:stretch>
          </p:blipFill>
          <p:spPr bwMode="auto">
            <a:xfrm>
              <a:off x="2267" y="2742"/>
              <a:ext cx="1475" cy="1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6572" name="Picture 12" descr="Communities_Edited"/>
          <p:cNvPicPr>
            <a:picLocks noChangeAspect="1" noChangeArrowheads="1"/>
          </p:cNvPicPr>
          <p:nvPr/>
        </p:nvPicPr>
        <p:blipFill>
          <a:blip r:embed="rId8" cstate="print"/>
          <a:srcRect r="18112" b="45694"/>
          <a:stretch>
            <a:fillRect/>
          </a:stretch>
        </p:blipFill>
        <p:spPr bwMode="auto">
          <a:xfrm>
            <a:off x="6170613" y="3000375"/>
            <a:ext cx="22733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4.81481E-6 L -0.02222 0.03888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" y="1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22 0.03889 L 0.14028 0.1583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00" y="60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680000">
                                      <p:cBhvr>
                                        <p:cTn id="15" dur="2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3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3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0.03646 0.0805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" y="400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6349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24 0.08171 L -0.45729 0.1465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00" y="320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63495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45" dur="2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45729 0.14653 L -0.3559 0.14653 " pathEditMode="relative" ptsTypes="AA">
                                      <p:cBhvr>
                                        <p:cTn id="48" dur="2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10"/>
          <p:cNvSpPr/>
          <p:nvPr/>
        </p:nvSpPr>
        <p:spPr>
          <a:xfrm>
            <a:off x="1903968" y="2046057"/>
            <a:ext cx="5613363" cy="2352688"/>
          </a:xfrm>
          <a:prstGeom prst="round2DiagRect">
            <a:avLst/>
          </a:prstGeom>
          <a:solidFill>
            <a:srgbClr val="FFCC99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70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89200" y="133350"/>
            <a:ext cx="6629400" cy="1031875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dirty="0" smtClean="0"/>
              <a:t>Welcome</a:t>
            </a:r>
            <a:endParaRPr dirty="0"/>
          </a:p>
        </p:txBody>
      </p:sp>
      <p:sp>
        <p:nvSpPr>
          <p:cNvPr id="270344" name="Text Box 8"/>
          <p:cNvSpPr txBox="1">
            <a:spLocks noChangeArrowheads="1"/>
          </p:cNvSpPr>
          <p:nvPr/>
        </p:nvSpPr>
        <p:spPr bwMode="auto">
          <a:xfrm>
            <a:off x="1828800" y="2430471"/>
            <a:ext cx="5707781" cy="14465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Amy Young</a:t>
            </a:r>
          </a:p>
          <a:p>
            <a:pPr algn="ctr">
              <a:defRPr/>
            </a:pP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Unit Chief, Specialty National Programs Office of Workforce Investment Employment and Training Administration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19099" y="3026011"/>
            <a:ext cx="4753401" cy="2883469"/>
          </a:xfrm>
        </p:spPr>
        <p:txBody>
          <a:bodyPr/>
          <a:lstStyle/>
          <a:p>
            <a:pPr marL="914400" lvl="1" indent="-457200" eaLnBrk="1" hangingPunct="1">
              <a:buFont typeface="Wingdings" pitchFamily="2" charset="2"/>
              <a:buAutoNum type="alphaUcPeriod"/>
            </a:pPr>
            <a:r>
              <a:rPr lang="en-US" sz="3200" dirty="0" smtClean="0"/>
              <a:t>Less than 1 year</a:t>
            </a:r>
          </a:p>
          <a:p>
            <a:pPr marL="914400" lvl="1" indent="-457200" eaLnBrk="1" hangingPunct="1">
              <a:buFont typeface="Wingdings" pitchFamily="2" charset="2"/>
              <a:buAutoNum type="alphaUcPeriod"/>
            </a:pPr>
            <a:r>
              <a:rPr lang="en-US" sz="3200" dirty="0" smtClean="0"/>
              <a:t>1-5 years</a:t>
            </a:r>
          </a:p>
          <a:p>
            <a:pPr marL="914400" lvl="1" indent="-457200" eaLnBrk="1" hangingPunct="1">
              <a:buFont typeface="Wingdings" pitchFamily="2" charset="2"/>
              <a:buAutoNum type="alphaUcPeriod"/>
            </a:pPr>
            <a:r>
              <a:rPr lang="en-US" sz="3200" dirty="0" smtClean="0"/>
              <a:t>5-10 years</a:t>
            </a:r>
          </a:p>
          <a:p>
            <a:pPr marL="914400" lvl="1" indent="-457200" eaLnBrk="1" hangingPunct="1">
              <a:buFont typeface="Wingdings" pitchFamily="2" charset="2"/>
              <a:buAutoNum type="alphaUcPeriod"/>
            </a:pPr>
            <a:r>
              <a:rPr lang="en-US" sz="3200" dirty="0" smtClean="0"/>
              <a:t>10-15 years</a:t>
            </a:r>
          </a:p>
          <a:p>
            <a:pPr marL="914400" lvl="1" indent="-457200" eaLnBrk="1" hangingPunct="1">
              <a:buFont typeface="Wingdings" pitchFamily="2" charset="2"/>
              <a:buAutoNum type="alphaUcPeriod"/>
            </a:pPr>
            <a:r>
              <a:rPr lang="en-US" sz="3200" dirty="0" smtClean="0"/>
              <a:t>Over 15 years</a:t>
            </a:r>
          </a:p>
        </p:txBody>
      </p:sp>
      <p:sp>
        <p:nvSpPr>
          <p:cNvPr id="15365" name="AutoShape 5"/>
          <p:cNvSpPr>
            <a:spLocks noChangeArrowheads="1"/>
          </p:cNvSpPr>
          <p:nvPr/>
        </p:nvSpPr>
        <p:spPr bwMode="auto">
          <a:xfrm>
            <a:off x="320220" y="1491354"/>
            <a:ext cx="8540750" cy="1251850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>
            <a:noFill/>
            <a:round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9223" name="Text Box 6"/>
          <p:cNvSpPr txBox="1">
            <a:spLocks noChangeArrowheads="1"/>
          </p:cNvSpPr>
          <p:nvPr/>
        </p:nvSpPr>
        <p:spPr bwMode="auto">
          <a:xfrm>
            <a:off x="517525" y="1764589"/>
            <a:ext cx="82486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rgbClr val="C20000"/>
                </a:solidFill>
                <a:latin typeface="Tahoma" pitchFamily="34" charset="0"/>
              </a:rPr>
              <a:t>How long have you worked with the NFJP? </a:t>
            </a:r>
            <a:endParaRPr lang="en-US" sz="3200" dirty="0">
              <a:solidFill>
                <a:srgbClr val="C20000"/>
              </a:solidFill>
              <a:latin typeface="Tahoma" pitchFamily="34" charset="0"/>
            </a:endParaRPr>
          </a:p>
        </p:txBody>
      </p:sp>
      <p:pic>
        <p:nvPicPr>
          <p:cNvPr id="9224" name="Picture 16" descr="C:\Users\mrooney\AppData\Local\Microsoft\Windows\Temporary Internet Files\Content.IE5\I2WI8TZH\MCj0431512000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100" y="2928938"/>
            <a:ext cx="166370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473325" y="122238"/>
            <a:ext cx="6670675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Participant Poll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17788" y="179388"/>
            <a:ext cx="6526212" cy="1006475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dirty="0" smtClean="0"/>
              <a:t>Featured Speakers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82563" y="1408113"/>
            <a:ext cx="6532136" cy="4995862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b="1" dirty="0" smtClean="0">
                <a:solidFill>
                  <a:srgbClr val="CC0000"/>
                </a:solidFill>
              </a:rPr>
              <a:t> Presenters</a:t>
            </a:r>
          </a:p>
          <a:p>
            <a:pPr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n-US" sz="2400" b="1" dirty="0" smtClean="0">
              <a:solidFill>
                <a:srgbClr val="CC0000"/>
              </a:solidFill>
            </a:endParaRPr>
          </a:p>
          <a:p>
            <a:pPr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b="1" dirty="0" smtClean="0"/>
              <a:t>Jeanna Vaughn, </a:t>
            </a:r>
            <a:r>
              <a:rPr lang="en-US" sz="2400" dirty="0" smtClean="0"/>
              <a:t>Director, Workforce Development, Association of Farmworker Opportunity Programs</a:t>
            </a:r>
          </a:p>
          <a:p>
            <a:pPr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b="1" dirty="0" smtClean="0">
                <a:solidFill>
                  <a:srgbClr val="CC0000"/>
                </a:solidFill>
              </a:rPr>
              <a:t> </a:t>
            </a:r>
            <a:endParaRPr lang="en-US" sz="2400" b="1" dirty="0" smtClean="0">
              <a:solidFill>
                <a:srgbClr val="CC0000"/>
              </a:solidFill>
            </a:endParaRPr>
          </a:p>
          <a:p>
            <a:pPr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b="1" dirty="0" smtClean="0"/>
              <a:t>Christopher Huh, </a:t>
            </a:r>
            <a:r>
              <a:rPr lang="en-US" sz="2400" dirty="0" smtClean="0"/>
              <a:t>Program Manager, Eastern Maine Development Corporation</a:t>
            </a:r>
          </a:p>
          <a:p>
            <a:pPr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n-US" sz="2400" dirty="0" smtClean="0"/>
          </a:p>
          <a:p>
            <a:pPr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b="1" dirty="0" smtClean="0"/>
              <a:t>Sylvia Salazar Murphy, </a:t>
            </a:r>
            <a:r>
              <a:rPr lang="en-US" sz="2400" dirty="0" smtClean="0"/>
              <a:t>Client Service Representative, Motivation Education &amp; Training, Inc.</a:t>
            </a:r>
          </a:p>
          <a:p>
            <a:pPr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endParaRPr lang="en-US" sz="1200" dirty="0" smtClean="0"/>
          </a:p>
        </p:txBody>
      </p:sp>
      <p:pic>
        <p:nvPicPr>
          <p:cNvPr id="2" name="Picture 5" descr="C:\Users\mrooney\AppData\Local\Microsoft\Windows\Temporary Internet Files\Content.IE5\B4BSMQKQ\MPj03413990000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7478" y="2349236"/>
            <a:ext cx="2107629" cy="3483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383&quot;/&gt;&lt;/object&gt;&lt;object type=&quot;3&quot; unique_id=&quot;10015&quot;&gt;&lt;property id=&quot;20148&quot; value=&quot;5&quot;/&gt;&lt;property id=&quot;20300&quot; value=&quot;Slide 8&quot;/&gt;&lt;property id=&quot;20307&quot; value=&quot;382&quot;/&gt;&lt;/object&gt;&lt;object type=&quot;3&quot; unique_id=&quot;10022&quot;&gt;&lt;property id=&quot;20148&quot; value=&quot;5&quot;/&gt;&lt;property id=&quot;20300&quot; value=&quot;Slide 47&quot;/&gt;&lt;property id=&quot;20307&quot; value=&quot;354&quot;/&gt;&lt;/object&gt;&lt;object type=&quot;3&quot; unique_id=&quot;10976&quot;&gt;&lt;property id=&quot;20148&quot; value=&quot;5&quot;/&gt;&lt;property id=&quot;20300&quot; value=&quot;Slide 43 - &amp;quot;Speakers’ Contact Information&amp;quot;&quot;/&gt;&lt;property id=&quot;20307&quot; value=&quot;399&quot;/&gt;&lt;/object&gt;&lt;object type=&quot;3&quot; unique_id=&quot;12078&quot;&gt;&lt;property id=&quot;20148&quot; value=&quot;5&quot;/&gt;&lt;property id=&quot;20300&quot; value=&quot;Slide 9 - &amp;quot;Featured Speakers&amp;quot;&quot;/&gt;&lt;property id=&quot;20307&quot; value=&quot;408&quot;/&gt;&lt;/object&gt;&lt;object type=&quot;3&quot; unique_id=&quot;12080&quot;&gt;&lt;property id=&quot;20148&quot; value=&quot;5&quot;/&gt;&lt;property id=&quot;20300&quot; value=&quot;Slide 36 - &amp;quot;Job Search and Placement&amp;quot;&quot;/&gt;&lt;property id=&quot;20307&quot; value=&quot;439&quot;/&gt;&lt;/object&gt;&lt;object type=&quot;3&quot; unique_id=&quot;12081&quot;&gt;&lt;property id=&quot;20148&quot; value=&quot;5&quot;/&gt;&lt;property id=&quot;20300&quot; value=&quot;Slide 38&quot;/&gt;&lt;property id=&quot;20307&quot; value=&quot;413&quot;/&gt;&lt;/object&gt;&lt;object type=&quot;3&quot; unique_id=&quot;12082&quot;&gt;&lt;property id=&quot;20148&quot; value=&quot;5&quot;/&gt;&lt;property id=&quot;20300&quot; value=&quot;Slide 39&quot;/&gt;&lt;property id=&quot;20307&quot; value=&quot;416&quot;/&gt;&lt;/object&gt;&lt;object type=&quot;3&quot; unique_id=&quot;12084&quot;&gt;&lt;property id=&quot;20148&quot; value=&quot;5&quot;/&gt;&lt;property id=&quot;20300&quot; value=&quot;Slide 41&quot;/&gt;&lt;property id=&quot;20307&quot; value=&quot;441&quot;/&gt;&lt;/object&gt;&lt;object type=&quot;3&quot; unique_id=&quot;14198&quot;&gt;&lt;property id=&quot;20148&quot; value=&quot;5&quot;/&gt;&lt;property id=&quot;20300&quot; value=&quot;Slide 3 - &amp;quot;Submitting Questions: Open Chat&amp;quot;&quot;/&gt;&lt;property id=&quot;20307&quot; value=&quot;480&quot;/&gt;&lt;/object&gt;&lt;object type=&quot;3&quot; unique_id=&quot;14200&quot;&gt;&lt;property id=&quot;20148&quot; value=&quot;5&quot;/&gt;&lt;property id=&quot;20300&quot; value=&quot;Slide 4 - &amp;quot;Practice&amp;quot;&quot;/&gt;&lt;property id=&quot;20307&quot; value=&quot;482&quot;/&gt;&lt;/object&gt;&lt;object type=&quot;3&quot; unique_id=&quot;14202&quot;&gt;&lt;property id=&quot;20148&quot; value=&quot;5&quot;/&gt;&lt;property id=&quot;20300&quot; value=&quot;Slide 5 - &amp;quot;How To Participate in a Poll&amp;quot;&quot;/&gt;&lt;property id=&quot;20307&quot; value=&quot;484&quot;/&gt;&lt;/object&gt;&lt;object type=&quot;3&quot; unique_id=&quot;14203&quot;&gt;&lt;property id=&quot;20148&quot; value=&quot;5&quot;/&gt;&lt;property id=&quot;20300&quot; value=&quot;Slide 6 - &amp;quot;Access to Webinar Resources&amp;quot;&quot;/&gt;&lt;property id=&quot;20307&quot; value=&quot;485&quot;/&gt;&lt;/object&gt;&lt;object type=&quot;3&quot; unique_id=&quot;14204&quot;&gt;&lt;property id=&quot;20148&quot; value=&quot;5&quot;/&gt;&lt;property id=&quot;20300&quot; value=&quot;Slide 7 - &amp;quot;Welcome&amp;quot;&quot;/&gt;&lt;property id=&quot;20307&quot; value=&quot;453&quot;/&gt;&lt;/object&gt;&lt;object type=&quot;3&quot; unique_id=&quot;14205&quot;&gt;&lt;property id=&quot;20148&quot; value=&quot;5&quot;/&gt;&lt;property id=&quot;20300&quot; value=&quot;Slide 10 - &amp;quot;Participant Poll&amp;quot;&quot;/&gt;&lt;property id=&quot;20307&quot; value=&quot;459&quot;/&gt;&lt;/object&gt;&lt;object type=&quot;3&quot; unique_id=&quot;14206&quot;&gt;&lt;property id=&quot;20148&quot; value=&quot;5&quot;/&gt;&lt;property id=&quot;20300&quot; value=&quot;Slide 11 - &amp;quot;Presenter&amp;quot;&quot;/&gt;&lt;property id=&quot;20307&quot; value=&quot;457&quot;/&gt;&lt;/object&gt;&lt;object type=&quot;3&quot; unique_id=&quot;14207&quot;&gt;&lt;property id=&quot;20148&quot; value=&quot;5&quot;/&gt;&lt;property id=&quot;20300&quot; value=&quot;Slide 12 - &amp;quot;Intro &amp;amp; Overview&amp;quot;&quot;/&gt;&lt;property id=&quot;20307&quot; value=&quot;461&quot;/&gt;&lt;/object&gt;&lt;object type=&quot;3&quot; unique_id=&quot;14208&quot;&gt;&lt;property id=&quot;20148&quot; value=&quot;5&quot;/&gt;&lt;property id=&quot;20300&quot; value=&quot;Slide 13 - &amp;quot;&amp;#x0D;&amp;#x0A;Intro &amp;amp; Overview &amp;#x0D;&amp;#x0A;&amp;quot;&quot;/&gt;&lt;property id=&quot;20307&quot; value=&quot;462&quot;/&gt;&lt;/object&gt;&lt;object type=&quot;3&quot; unique_id=&quot;14209&quot;&gt;&lt;property id=&quot;20148&quot; value=&quot;5&quot;/&gt;&lt;property id=&quot;20300&quot; value=&quot;Slide 14 - &amp;quot;Intro &amp;amp; Overview&amp;quot;&quot;/&gt;&lt;property id=&quot;20307&quot; value=&quot;463&quot;/&gt;&lt;/object&gt;&lt;object type=&quot;3&quot; unique_id=&quot;14210&quot;&gt;&lt;property id=&quot;20148&quot; value=&quot;5&quot;/&gt;&lt;property id=&quot;20300&quot; value=&quot;Slide 15 - &amp;quot;Overview &amp;#x0D;&amp;#x0A;&amp;quot;&quot;/&gt;&lt;property id=&quot;20307&quot; value=&quot;464&quot;/&gt;&lt;/object&gt;&lt;object type=&quot;3&quot; unique_id=&quot;14211&quot;&gt;&lt;property id=&quot;20148&quot; value=&quot;5&quot;/&gt;&lt;property id=&quot;20300&quot; value=&quot;Slide 16&quot;/&gt;&lt;property id=&quot;20307&quot; value=&quot;465&quot;/&gt;&lt;/object&gt;&lt;object type=&quot;3&quot; unique_id=&quot;14212&quot;&gt;&lt;property id=&quot;20148&quot; value=&quot;5&quot;/&gt;&lt;property id=&quot;20300&quot; value=&quot;Slide 17 - &amp;quot;Outreach&amp;#x0D;&amp;#x0A;&amp;quot;&quot;/&gt;&lt;property id=&quot;20307&quot; value=&quot;466&quot;/&gt;&lt;/object&gt;&lt;object type=&quot;3&quot; unique_id=&quot;14213&quot;&gt;&lt;property id=&quot;20148&quot; value=&quot;5&quot;/&gt;&lt;property id=&quot;20300&quot; value=&quot;Slide 18&quot;/&gt;&lt;property id=&quot;20307&quot; value=&quot;467&quot;/&gt;&lt;/object&gt;&lt;object type=&quot;3&quot; unique_id=&quot;14214&quot;&gt;&lt;property id=&quot;20148&quot; value=&quot;5&quot;/&gt;&lt;property id=&quot;20300&quot; value=&quot;Slide 19&quot;/&gt;&lt;property id=&quot;20307&quot; value=&quot;468&quot;/&gt;&lt;/object&gt;&lt;object type=&quot;3&quot; unique_id=&quot;14215&quot;&gt;&lt;property id=&quot;20148&quot; value=&quot;5&quot;/&gt;&lt;property id=&quot;20300&quot; value=&quot;Slide 20 - &amp;quot;Outreach&amp;#x0D;&amp;#x0A;&amp;quot;&quot;/&gt;&lt;property id=&quot;20307&quot; value=&quot;469&quot;/&gt;&lt;/object&gt;&lt;object type=&quot;3&quot; unique_id=&quot;14216&quot;&gt;&lt;property id=&quot;20148&quot; value=&quot;5&quot;/&gt;&lt;property id=&quot;20300&quot; value=&quot;Slide 21&quot;/&gt;&lt;property id=&quot;20307&quot; value=&quot;470&quot;/&gt;&lt;/object&gt;&lt;object type=&quot;3&quot; unique_id=&quot;14217&quot;&gt;&lt;property id=&quot;20148&quot; value=&quot;5&quot;/&gt;&lt;property id=&quot;20300&quot; value=&quot;Slide 22 - &amp;quot;&amp;#x0D;&amp;#x0A;Assessment&amp;#x0D;&amp;#x0A;&amp;quot;&quot;/&gt;&lt;property id=&quot;20307&quot; value=&quot;471&quot;/&gt;&lt;/object&gt;&lt;object type=&quot;3&quot; unique_id=&quot;14218&quot;&gt;&lt;property id=&quot;20148&quot; value=&quot;5&quot;/&gt;&lt;property id=&quot;20300&quot; value=&quot;Slide 23&quot;/&gt;&lt;property id=&quot;20307&quot; value=&quot;472&quot;/&gt;&lt;/object&gt;&lt;object type=&quot;3&quot; unique_id=&quot;14219&quot;&gt;&lt;property id=&quot;20148&quot; value=&quot;5&quot;/&gt;&lt;property id=&quot;20300&quot; value=&quot;Slide 24&quot;/&gt;&lt;property id=&quot;20307&quot; value=&quot;473&quot;/&gt;&lt;/object&gt;&lt;object type=&quot;3&quot; unique_id=&quot;14220&quot;&gt;&lt;property id=&quot;20148&quot; value=&quot;5&quot;/&gt;&lt;property id=&quot;20300&quot; value=&quot;Slide 25&quot;/&gt;&lt;property id=&quot;20307&quot; value=&quot;474&quot;/&gt;&lt;/object&gt;&lt;object type=&quot;3&quot; unique_id=&quot;14221&quot;&gt;&lt;property id=&quot;20148&quot; value=&quot;5&quot;/&gt;&lt;property id=&quot;20300&quot; value=&quot;Slide 26 - &amp;quot;Developing an Effective IEP &amp;#x0D;&amp;#x0A;&amp;quot;&quot;/&gt;&lt;property id=&quot;20307&quot; value=&quot;475&quot;/&gt;&lt;/object&gt;&lt;object type=&quot;3&quot; unique_id=&quot;14222&quot;&gt;&lt;property id=&quot;20148&quot; value=&quot;5&quot;/&gt;&lt;property id=&quot;20300&quot; value=&quot;Slide 27 - &amp;quot;Rapport with Participants &amp;quot;&quot;/&gt;&lt;property id=&quot;20307&quot; value=&quot;476&quot;/&gt;&lt;/object&gt;&lt;object type=&quot;3&quot; unique_id=&quot;14223&quot;&gt;&lt;property id=&quot;20148&quot; value=&quot;5&quot;/&gt;&lt;property id=&quot;20300&quot; value=&quot;Slide 28 - &amp;quot;Rapport with Participants &amp;quot;&quot;/&gt;&lt;property id=&quot;20307&quot; value=&quot;477&quot;/&gt;&lt;/object&gt;&lt;object type=&quot;3&quot; unique_id=&quot;14224&quot;&gt;&lt;property id=&quot;20148&quot; value=&quot;5&quot;/&gt;&lt;property id=&quot;20300&quot; value=&quot;Slide 29 - &amp;quot;Rapport with Participants &amp;quot;&quot;/&gt;&lt;property id=&quot;20307&quot; value=&quot;478&quot;/&gt;&lt;/object&gt;&lt;object type=&quot;3&quot; unique_id=&quot;14225&quot;&gt;&lt;property id=&quot;20148&quot; value=&quot;5&quot;/&gt;&lt;property id=&quot;20300&quot; value=&quot;Slide 30 - &amp;quot;Presenter&amp;quot;&quot;/&gt;&lt;property id=&quot;20307&quot; value=&quot;458&quot;/&gt;&lt;/object&gt;&lt;object type=&quot;3&quot; unique_id=&quot;14226&quot;&gt;&lt;property id=&quot;20148&quot; value=&quot;5&quot;/&gt;&lt;property id=&quot;20300&quot; value=&quot;Slide 31 - &amp;quot;Overview&amp;quot;&quot;/&gt;&lt;property id=&quot;20307&quot; value=&quot;489&quot;/&gt;&lt;/object&gt;&lt;object type=&quot;3&quot; unique_id=&quot;14227&quot;&gt;&lt;property id=&quot;20148&quot; value=&quot;5&quot;/&gt;&lt;property id=&quot;20300&quot; value=&quot;Slide 32 - &amp;quot;Overview&amp;quot;&quot;/&gt;&lt;property id=&quot;20307&quot; value=&quot;490&quot;/&gt;&lt;/object&gt;&lt;object type=&quot;3&quot; unique_id=&quot;14228&quot;&gt;&lt;property id=&quot;20148&quot; value=&quot;5&quot;/&gt;&lt;property id=&quot;20300&quot; value=&quot;Slide 33 - &amp;quot;Overview&amp;quot;&quot;/&gt;&lt;property id=&quot;20307&quot; value=&quot;491&quot;/&gt;&lt;/object&gt;&lt;object type=&quot;3&quot; unique_id=&quot;14229&quot;&gt;&lt;property id=&quot;20148&quot; value=&quot;5&quot;/&gt;&lt;property id=&quot;20300&quot; value=&quot;Slide 34 - &amp;quot;Overview&amp;quot;&quot;/&gt;&lt;property id=&quot;20307&quot; value=&quot;493&quot;/&gt;&lt;/object&gt;&lt;object type=&quot;3&quot; unique_id=&quot;14230&quot;&gt;&lt;property id=&quot;20148&quot; value=&quot;5&quot;/&gt;&lt;property id=&quot;20300&quot; value=&quot;Slide 35 - &amp;quot;Overview&amp;quot;&quot;/&gt;&lt;property id=&quot;20307&quot; value=&quot;492&quot;/&gt;&lt;/object&gt;&lt;object type=&quot;3&quot; unique_id=&quot;14231&quot;&gt;&lt;property id=&quot;20148&quot; value=&quot;5&quot;/&gt;&lt;property id=&quot;20300&quot; value=&quot;Slide 37&quot;/&gt;&lt;property id=&quot;20307&quot; value=&quot;456&quot;/&gt;&lt;/object&gt;&lt;object type=&quot;3&quot; unique_id=&quot;14232&quot;&gt;&lt;property id=&quot;20148&quot; value=&quot;5&quot;/&gt;&lt;property id=&quot;20300&quot; value=&quot;Slide 40&quot;/&gt;&lt;property id=&quot;20307&quot; value=&quot;455&quot;/&gt;&lt;/object&gt;&lt;object type=&quot;3&quot; unique_id=&quot;14233&quot;&gt;&lt;property id=&quot;20148&quot; value=&quot;5&quot;/&gt;&lt;property id=&quot;20300&quot; value=&quot;Slide 42&quot;/&gt;&lt;property id=&quot;20307&quot; value=&quot;454&quot;/&gt;&lt;/object&gt;&lt;object type=&quot;3&quot; unique_id=&quot;14234&quot;&gt;&lt;property id=&quot;20148&quot; value=&quot;5&quot;/&gt;&lt;property id=&quot;20300&quot; value=&quot;Slide 44&quot;/&gt;&lt;property id=&quot;20307&quot; value=&quot;486&quot;/&gt;&lt;/object&gt;&lt;object type=&quot;3&quot; unique_id=&quot;14235&quot;&gt;&lt;property id=&quot;20148&quot; value=&quot;5&quot;/&gt;&lt;property id=&quot;20300&quot; value=&quot;Slide 45 - &amp;quot;Access to Webinar Resources&amp;quot;&quot;/&gt;&lt;property id=&quot;20307&quot; value=&quot;487&quot;/&gt;&lt;/object&gt;&lt;object type=&quot;3&quot; unique_id=&quot;14236&quot;&gt;&lt;property id=&quot;20148&quot; value=&quot;5&quot;/&gt;&lt;property id=&quot;20300&quot; value=&quot;Slide 46&quot;/&gt;&lt;property id=&quot;20307&quot; value=&quot;488&quot;/&gt;&lt;/object&gt;&lt;object type=&quot;3&quot; unique_id=&quot;14288&quot;&gt;&lt;property id=&quot;20148&quot; value=&quot;5&quot;/&gt;&lt;property id=&quot;20300&quot; value=&quot;Slide 2&quot;/&gt;&lt;property id=&quot;20307&quot; value=&quot;494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21165</TotalTime>
  <Words>1662</Words>
  <Application>Microsoft Office PowerPoint</Application>
  <PresentationFormat>On-screen Show (4:3)</PresentationFormat>
  <Paragraphs>291</Paragraphs>
  <Slides>47</Slides>
  <Notes>45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Default Design</vt:lpstr>
      <vt:lpstr>PowerPoint Presentation</vt:lpstr>
      <vt:lpstr>PowerPoint Presentation</vt:lpstr>
      <vt:lpstr>Submitting Questions: Open Chat</vt:lpstr>
      <vt:lpstr>Practice</vt:lpstr>
      <vt:lpstr>How To Participate in a Poll</vt:lpstr>
      <vt:lpstr>Access to Webinar Resources</vt:lpstr>
      <vt:lpstr>Welcome</vt:lpstr>
      <vt:lpstr>PowerPoint Presentation</vt:lpstr>
      <vt:lpstr>Featured Speakers</vt:lpstr>
      <vt:lpstr>Participant Poll</vt:lpstr>
      <vt:lpstr>Presenter</vt:lpstr>
      <vt:lpstr>Intro &amp; Overview</vt:lpstr>
      <vt:lpstr> Intro &amp; Overview  </vt:lpstr>
      <vt:lpstr>Intro &amp; Overview</vt:lpstr>
      <vt:lpstr>Overview  </vt:lpstr>
      <vt:lpstr>PowerPoint Presentation</vt:lpstr>
      <vt:lpstr>Outreach </vt:lpstr>
      <vt:lpstr>PowerPoint Presentation</vt:lpstr>
      <vt:lpstr>PowerPoint Presentation</vt:lpstr>
      <vt:lpstr>Outreach </vt:lpstr>
      <vt:lpstr>PowerPoint Presentation</vt:lpstr>
      <vt:lpstr> Assessment </vt:lpstr>
      <vt:lpstr>PowerPoint Presentation</vt:lpstr>
      <vt:lpstr>PowerPoint Presentation</vt:lpstr>
      <vt:lpstr>PowerPoint Presentation</vt:lpstr>
      <vt:lpstr>Developing an Effective IEP  </vt:lpstr>
      <vt:lpstr>Rapport with Participants </vt:lpstr>
      <vt:lpstr>Rapport with Participants </vt:lpstr>
      <vt:lpstr>Rapport with Participants </vt:lpstr>
      <vt:lpstr>Presenter</vt:lpstr>
      <vt:lpstr>Overview</vt:lpstr>
      <vt:lpstr>Overview</vt:lpstr>
      <vt:lpstr>Overview</vt:lpstr>
      <vt:lpstr>Overview</vt:lpstr>
      <vt:lpstr>Overview</vt:lpstr>
      <vt:lpstr>Job Search and Placement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Speakers’ Contact Information</vt:lpstr>
      <vt:lpstr>PowerPoint Presentation</vt:lpstr>
      <vt:lpstr>Access to Webinar Resources</vt:lpstr>
      <vt:lpstr>PowerPoint Presentation</vt:lpstr>
      <vt:lpstr>PowerPoint Presentation</vt:lpstr>
    </vt:vector>
  </TitlesOfParts>
  <Company>Maher &amp; Maher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BRG Update</dc:title>
  <dc:creator>Rick Maher</dc:creator>
  <cp:lastModifiedBy>Bee Kay</cp:lastModifiedBy>
  <cp:revision>817</cp:revision>
  <dcterms:created xsi:type="dcterms:W3CDTF">2003-12-12T15:05:50Z</dcterms:created>
  <dcterms:modified xsi:type="dcterms:W3CDTF">2012-07-25T13:17:40Z</dcterms:modified>
</cp:coreProperties>
</file>