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72" r:id="rId1"/>
  </p:sldMasterIdLst>
  <p:notesMasterIdLst>
    <p:notesMasterId r:id="rId77"/>
  </p:notesMasterIdLst>
  <p:sldIdLst>
    <p:sldId id="256" r:id="rId2"/>
    <p:sldId id="259" r:id="rId3"/>
    <p:sldId id="348" r:id="rId4"/>
    <p:sldId id="287" r:id="rId5"/>
    <p:sldId id="261" r:id="rId6"/>
    <p:sldId id="286" r:id="rId7"/>
    <p:sldId id="265" r:id="rId8"/>
    <p:sldId id="288" r:id="rId9"/>
    <p:sldId id="289" r:id="rId10"/>
    <p:sldId id="290" r:id="rId11"/>
    <p:sldId id="291" r:id="rId12"/>
    <p:sldId id="292" r:id="rId13"/>
    <p:sldId id="293" r:id="rId14"/>
    <p:sldId id="294" r:id="rId15"/>
    <p:sldId id="295" r:id="rId16"/>
    <p:sldId id="296" r:id="rId17"/>
    <p:sldId id="297" r:id="rId18"/>
    <p:sldId id="298" r:id="rId19"/>
    <p:sldId id="299" r:id="rId20"/>
    <p:sldId id="300" r:id="rId21"/>
    <p:sldId id="301" r:id="rId22"/>
    <p:sldId id="302" r:id="rId23"/>
    <p:sldId id="303" r:id="rId24"/>
    <p:sldId id="304" r:id="rId25"/>
    <p:sldId id="305" r:id="rId26"/>
    <p:sldId id="306" r:id="rId27"/>
    <p:sldId id="307" r:id="rId28"/>
    <p:sldId id="308" r:id="rId29"/>
    <p:sldId id="309" r:id="rId30"/>
    <p:sldId id="310" r:id="rId31"/>
    <p:sldId id="311" r:id="rId32"/>
    <p:sldId id="312" r:id="rId33"/>
    <p:sldId id="377" r:id="rId34"/>
    <p:sldId id="316" r:id="rId35"/>
    <p:sldId id="349" r:id="rId36"/>
    <p:sldId id="350" r:id="rId37"/>
    <p:sldId id="351" r:id="rId38"/>
    <p:sldId id="352" r:id="rId39"/>
    <p:sldId id="355" r:id="rId40"/>
    <p:sldId id="356" r:id="rId41"/>
    <p:sldId id="357" r:id="rId42"/>
    <p:sldId id="358" r:id="rId43"/>
    <p:sldId id="359" r:id="rId44"/>
    <p:sldId id="360" r:id="rId45"/>
    <p:sldId id="361" r:id="rId46"/>
    <p:sldId id="362" r:id="rId47"/>
    <p:sldId id="363" r:id="rId48"/>
    <p:sldId id="364" r:id="rId49"/>
    <p:sldId id="365" r:id="rId50"/>
    <p:sldId id="366" r:id="rId51"/>
    <p:sldId id="367" r:id="rId52"/>
    <p:sldId id="368" r:id="rId53"/>
    <p:sldId id="369" r:id="rId54"/>
    <p:sldId id="370" r:id="rId55"/>
    <p:sldId id="371" r:id="rId56"/>
    <p:sldId id="372" r:id="rId57"/>
    <p:sldId id="373" r:id="rId58"/>
    <p:sldId id="374" r:id="rId59"/>
    <p:sldId id="375" r:id="rId60"/>
    <p:sldId id="376" r:id="rId61"/>
    <p:sldId id="338" r:id="rId62"/>
    <p:sldId id="339" r:id="rId63"/>
    <p:sldId id="340" r:id="rId64"/>
    <p:sldId id="341" r:id="rId65"/>
    <p:sldId id="342" r:id="rId66"/>
    <p:sldId id="343" r:id="rId67"/>
    <p:sldId id="344" r:id="rId68"/>
    <p:sldId id="378" r:id="rId69"/>
    <p:sldId id="345" r:id="rId70"/>
    <p:sldId id="346" r:id="rId71"/>
    <p:sldId id="347" r:id="rId72"/>
    <p:sldId id="278" r:id="rId73"/>
    <p:sldId id="279" r:id="rId74"/>
    <p:sldId id="281" r:id="rId75"/>
    <p:sldId id="262" r:id="rId76"/>
  </p:sldIdLst>
  <p:sldSz cx="9144000" cy="6858000" type="screen4x3"/>
  <p:notesSz cx="7010400" cy="9296400"/>
  <p:custDataLst>
    <p:tags r:id="rId7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6092"/>
    <a:srgbClr val="474A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0" autoAdjust="0"/>
    <p:restoredTop sz="63553" autoAdjust="0"/>
  </p:normalViewPr>
  <p:slideViewPr>
    <p:cSldViewPr>
      <p:cViewPr>
        <p:scale>
          <a:sx n="80" d="100"/>
          <a:sy n="80" d="100"/>
        </p:scale>
        <p:origin x="-1590" y="-72"/>
      </p:cViewPr>
      <p:guideLst>
        <p:guide orient="horz" pos="2160"/>
        <p:guide pos="2880"/>
      </p:guideLst>
    </p:cSldViewPr>
  </p:slideViewPr>
  <p:notesTextViewPr>
    <p:cViewPr>
      <p:scale>
        <a:sx n="100" d="100"/>
        <a:sy n="100" d="100"/>
      </p:scale>
      <p:origin x="0" y="0"/>
    </p:cViewPr>
  </p:notesTextViewPr>
  <p:sorterViewPr>
    <p:cViewPr>
      <p:scale>
        <a:sx n="170" d="100"/>
        <a:sy n="1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gs" Target="tags/tag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318CA6-08AB-4ABE-B349-676605B65D6C}"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FC9D8059-D2E0-4C91-8D8D-A79D1FB79854}">
      <dgm:prSet phldrT="[Text]" custT="1"/>
      <dgm:spPr>
        <a:noFill/>
        <a:ln w="38100" cap="rnd">
          <a:solidFill>
            <a:schemeClr val="accent1"/>
          </a:solidFill>
        </a:ln>
      </dgm:spPr>
      <dgm:t>
        <a:bodyPr/>
        <a:lstStyle/>
        <a:p>
          <a:r>
            <a:rPr lang="en-US" sz="2400" dirty="0" smtClean="0">
              <a:solidFill>
                <a:srgbClr val="C00000"/>
              </a:solidFill>
              <a:latin typeface="Arial" pitchFamily="34" charset="0"/>
              <a:cs typeface="Arial" pitchFamily="34" charset="0"/>
            </a:rPr>
            <a:t>Did you attend or watch our last webinar on Labor Market Information?  If you answer Yes, let us know in the chat which LMI resources you’ve used so far!</a:t>
          </a:r>
        </a:p>
        <a:p>
          <a:r>
            <a:rPr lang="en-US" sz="1700" dirty="0" smtClean="0">
              <a:solidFill>
                <a:srgbClr val="C00000"/>
              </a:solidFill>
              <a:latin typeface="Arial" pitchFamily="34" charset="0"/>
              <a:cs typeface="Arial" pitchFamily="34" charset="0"/>
            </a:rPr>
            <a:t>Choose the answer that best reflects you (or your group):</a:t>
          </a:r>
          <a:endParaRPr lang="en-US" sz="1700" dirty="0">
            <a:latin typeface="Arial" pitchFamily="34" charset="0"/>
            <a:cs typeface="Arial" pitchFamily="34" charset="0"/>
          </a:endParaRPr>
        </a:p>
      </dgm:t>
    </dgm:pt>
    <dgm:pt modelId="{B4C1CCFE-FE1F-4EA9-A040-FFA594C8966E}" type="parTrans" cxnId="{B0542320-1ACE-40DC-8A28-1279388B3948}">
      <dgm:prSet/>
      <dgm:spPr/>
      <dgm:t>
        <a:bodyPr/>
        <a:lstStyle/>
        <a:p>
          <a:endParaRPr lang="en-US"/>
        </a:p>
      </dgm:t>
    </dgm:pt>
    <dgm:pt modelId="{7D8C7A49-846B-425A-A372-DA2BF28DA196}" type="sibTrans" cxnId="{B0542320-1ACE-40DC-8A28-1279388B3948}">
      <dgm:prSet/>
      <dgm:spPr/>
      <dgm:t>
        <a:bodyPr/>
        <a:lstStyle/>
        <a:p>
          <a:endParaRPr lang="en-US"/>
        </a:p>
      </dgm:t>
    </dgm:pt>
    <dgm:pt modelId="{808A0D36-C0A7-442C-9905-63E713614C59}">
      <dgm:prSet phldrT="[Text]" custT="1"/>
      <dgm:spPr/>
      <dgm:t>
        <a:bodyPr/>
        <a:lstStyle/>
        <a:p>
          <a:r>
            <a:rPr lang="en-US" sz="2400" dirty="0" smtClean="0">
              <a:latin typeface="Arial" pitchFamily="34" charset="0"/>
              <a:cs typeface="Arial" pitchFamily="34" charset="0"/>
            </a:rPr>
            <a:t>Yes</a:t>
          </a:r>
          <a:endParaRPr lang="en-US" sz="2400" dirty="0">
            <a:latin typeface="Arial" pitchFamily="34" charset="0"/>
            <a:cs typeface="Arial" pitchFamily="34" charset="0"/>
          </a:endParaRPr>
        </a:p>
      </dgm:t>
    </dgm:pt>
    <dgm:pt modelId="{9A146820-8DA6-4ECD-AE57-ED6243E50C27}" type="parTrans" cxnId="{A02DC7C4-BBB7-4222-8C5A-D982657E1BBA}">
      <dgm:prSet/>
      <dgm:spPr/>
      <dgm:t>
        <a:bodyPr/>
        <a:lstStyle/>
        <a:p>
          <a:endParaRPr lang="en-US"/>
        </a:p>
      </dgm:t>
    </dgm:pt>
    <dgm:pt modelId="{1171BF9A-2151-4491-A45E-D0B29CD518EC}" type="sibTrans" cxnId="{A02DC7C4-BBB7-4222-8C5A-D982657E1BBA}">
      <dgm:prSet/>
      <dgm:spPr/>
      <dgm:t>
        <a:bodyPr/>
        <a:lstStyle/>
        <a:p>
          <a:endParaRPr lang="en-US"/>
        </a:p>
      </dgm:t>
    </dgm:pt>
    <dgm:pt modelId="{FA4617A2-F5A0-4CDB-80B2-28D94CF6BFEF}">
      <dgm:prSet phldrT="[Text]" custT="1"/>
      <dgm:spPr/>
      <dgm:t>
        <a:bodyPr/>
        <a:lstStyle/>
        <a:p>
          <a:r>
            <a:rPr lang="en-US" sz="2400" dirty="0" smtClean="0">
              <a:latin typeface="Arial" pitchFamily="34" charset="0"/>
              <a:cs typeface="Arial" pitchFamily="34" charset="0"/>
            </a:rPr>
            <a:t>No</a:t>
          </a:r>
        </a:p>
      </dgm:t>
    </dgm:pt>
    <dgm:pt modelId="{5D672F48-C686-42A1-90B0-6E6019215D06}" type="parTrans" cxnId="{CBF60DA1-D24B-4FA9-8C38-602105A15A4A}">
      <dgm:prSet/>
      <dgm:spPr/>
      <dgm:t>
        <a:bodyPr/>
        <a:lstStyle/>
        <a:p>
          <a:endParaRPr lang="en-US"/>
        </a:p>
      </dgm:t>
    </dgm:pt>
    <dgm:pt modelId="{063D6C3C-40E9-4AD9-9F7C-03C9E3EA2277}" type="sibTrans" cxnId="{CBF60DA1-D24B-4FA9-8C38-602105A15A4A}">
      <dgm:prSet/>
      <dgm:spPr/>
      <dgm:t>
        <a:bodyPr/>
        <a:lstStyle/>
        <a:p>
          <a:endParaRPr lang="en-US"/>
        </a:p>
      </dgm:t>
    </dgm:pt>
    <dgm:pt modelId="{855749C9-25BC-45AC-B787-9457C050449F}" type="pres">
      <dgm:prSet presAssocID="{9F318CA6-08AB-4ABE-B349-676605B65D6C}" presName="diagram" presStyleCnt="0">
        <dgm:presLayoutVars>
          <dgm:chPref val="1"/>
          <dgm:dir/>
          <dgm:animOne val="branch"/>
          <dgm:animLvl val="lvl"/>
          <dgm:resizeHandles/>
        </dgm:presLayoutVars>
      </dgm:prSet>
      <dgm:spPr/>
      <dgm:t>
        <a:bodyPr/>
        <a:lstStyle/>
        <a:p>
          <a:endParaRPr lang="en-US"/>
        </a:p>
      </dgm:t>
    </dgm:pt>
    <dgm:pt modelId="{1E4DC371-F7C6-47CE-B90E-1AFFF13B3F0E}" type="pres">
      <dgm:prSet presAssocID="{FC9D8059-D2E0-4C91-8D8D-A79D1FB79854}" presName="root" presStyleCnt="0"/>
      <dgm:spPr/>
    </dgm:pt>
    <dgm:pt modelId="{77B1561D-399D-4DFB-9AB8-7B690400EE7B}" type="pres">
      <dgm:prSet presAssocID="{FC9D8059-D2E0-4C91-8D8D-A79D1FB79854}" presName="rootComposite" presStyleCnt="0"/>
      <dgm:spPr/>
    </dgm:pt>
    <dgm:pt modelId="{7A996C81-500F-4B1F-B5A4-1B476941A02A}" type="pres">
      <dgm:prSet presAssocID="{FC9D8059-D2E0-4C91-8D8D-A79D1FB79854}" presName="rootText" presStyleLbl="node1" presStyleIdx="0" presStyleCnt="1" custScaleX="570093" custScaleY="204969" custLinFactNeighborX="-190" custLinFactNeighborY="-13254"/>
      <dgm:spPr/>
      <dgm:t>
        <a:bodyPr/>
        <a:lstStyle/>
        <a:p>
          <a:endParaRPr lang="en-US"/>
        </a:p>
      </dgm:t>
    </dgm:pt>
    <dgm:pt modelId="{326860F1-B8CF-451E-A26A-39B929BC3F19}" type="pres">
      <dgm:prSet presAssocID="{FC9D8059-D2E0-4C91-8D8D-A79D1FB79854}" presName="rootConnector" presStyleLbl="node1" presStyleIdx="0" presStyleCnt="1"/>
      <dgm:spPr/>
      <dgm:t>
        <a:bodyPr/>
        <a:lstStyle/>
        <a:p>
          <a:endParaRPr lang="en-US"/>
        </a:p>
      </dgm:t>
    </dgm:pt>
    <dgm:pt modelId="{2E4345B9-8324-4DBE-9681-CF7D074FAF45}" type="pres">
      <dgm:prSet presAssocID="{FC9D8059-D2E0-4C91-8D8D-A79D1FB79854}" presName="childShape" presStyleCnt="0"/>
      <dgm:spPr/>
    </dgm:pt>
    <dgm:pt modelId="{9971E873-05F1-4EAF-A9D9-BDBE047C5B80}" type="pres">
      <dgm:prSet presAssocID="{9A146820-8DA6-4ECD-AE57-ED6243E50C27}" presName="Name13" presStyleLbl="parChTrans1D2" presStyleIdx="0" presStyleCnt="2"/>
      <dgm:spPr/>
      <dgm:t>
        <a:bodyPr/>
        <a:lstStyle/>
        <a:p>
          <a:endParaRPr lang="en-US"/>
        </a:p>
      </dgm:t>
    </dgm:pt>
    <dgm:pt modelId="{B5D96E5A-A087-4E1D-BD2B-9DB04E6D5D91}" type="pres">
      <dgm:prSet presAssocID="{808A0D36-C0A7-442C-9905-63E713614C59}" presName="childText" presStyleLbl="bgAcc1" presStyleIdx="0" presStyleCnt="2" custScaleX="340535">
        <dgm:presLayoutVars>
          <dgm:bulletEnabled val="1"/>
        </dgm:presLayoutVars>
      </dgm:prSet>
      <dgm:spPr/>
      <dgm:t>
        <a:bodyPr/>
        <a:lstStyle/>
        <a:p>
          <a:endParaRPr lang="en-US"/>
        </a:p>
      </dgm:t>
    </dgm:pt>
    <dgm:pt modelId="{0E92A2C9-2415-41C6-A002-7AA8880458A2}" type="pres">
      <dgm:prSet presAssocID="{5D672F48-C686-42A1-90B0-6E6019215D06}" presName="Name13" presStyleLbl="parChTrans1D2" presStyleIdx="1" presStyleCnt="2"/>
      <dgm:spPr/>
      <dgm:t>
        <a:bodyPr/>
        <a:lstStyle/>
        <a:p>
          <a:endParaRPr lang="en-US"/>
        </a:p>
      </dgm:t>
    </dgm:pt>
    <dgm:pt modelId="{F897B583-C49E-4BFF-A76D-4DE2F0BF93F9}" type="pres">
      <dgm:prSet presAssocID="{FA4617A2-F5A0-4CDB-80B2-28D94CF6BFEF}" presName="childText" presStyleLbl="bgAcc1" presStyleIdx="1" presStyleCnt="2" custScaleX="340728">
        <dgm:presLayoutVars>
          <dgm:bulletEnabled val="1"/>
        </dgm:presLayoutVars>
      </dgm:prSet>
      <dgm:spPr/>
      <dgm:t>
        <a:bodyPr/>
        <a:lstStyle/>
        <a:p>
          <a:endParaRPr lang="en-US"/>
        </a:p>
      </dgm:t>
    </dgm:pt>
  </dgm:ptLst>
  <dgm:cxnLst>
    <dgm:cxn modelId="{D5AADD37-C7AA-406D-853B-E16348FAFD34}" type="presOf" srcId="{FC9D8059-D2E0-4C91-8D8D-A79D1FB79854}" destId="{7A996C81-500F-4B1F-B5A4-1B476941A02A}" srcOrd="0" destOrd="0" presId="urn:microsoft.com/office/officeart/2005/8/layout/hierarchy3"/>
    <dgm:cxn modelId="{B0542320-1ACE-40DC-8A28-1279388B3948}" srcId="{9F318CA6-08AB-4ABE-B349-676605B65D6C}" destId="{FC9D8059-D2E0-4C91-8D8D-A79D1FB79854}" srcOrd="0" destOrd="0" parTransId="{B4C1CCFE-FE1F-4EA9-A040-FFA594C8966E}" sibTransId="{7D8C7A49-846B-425A-A372-DA2BF28DA196}"/>
    <dgm:cxn modelId="{CBF60DA1-D24B-4FA9-8C38-602105A15A4A}" srcId="{FC9D8059-D2E0-4C91-8D8D-A79D1FB79854}" destId="{FA4617A2-F5A0-4CDB-80B2-28D94CF6BFEF}" srcOrd="1" destOrd="0" parTransId="{5D672F48-C686-42A1-90B0-6E6019215D06}" sibTransId="{063D6C3C-40E9-4AD9-9F7C-03C9E3EA2277}"/>
    <dgm:cxn modelId="{5E049188-D2DE-46CB-A760-603D4C8C2B6E}" type="presOf" srcId="{9F318CA6-08AB-4ABE-B349-676605B65D6C}" destId="{855749C9-25BC-45AC-B787-9457C050449F}" srcOrd="0" destOrd="0" presId="urn:microsoft.com/office/officeart/2005/8/layout/hierarchy3"/>
    <dgm:cxn modelId="{70162FBB-DED8-4A94-9617-281B27DEB020}" type="presOf" srcId="{FA4617A2-F5A0-4CDB-80B2-28D94CF6BFEF}" destId="{F897B583-C49E-4BFF-A76D-4DE2F0BF93F9}" srcOrd="0" destOrd="0" presId="urn:microsoft.com/office/officeart/2005/8/layout/hierarchy3"/>
    <dgm:cxn modelId="{3FAD7A77-3A71-49C5-A1ED-0A9C48321DFA}" type="presOf" srcId="{FC9D8059-D2E0-4C91-8D8D-A79D1FB79854}" destId="{326860F1-B8CF-451E-A26A-39B929BC3F19}" srcOrd="1" destOrd="0" presId="urn:microsoft.com/office/officeart/2005/8/layout/hierarchy3"/>
    <dgm:cxn modelId="{79D12DA3-F2A3-463D-81D8-1695B2F3EB04}" type="presOf" srcId="{5D672F48-C686-42A1-90B0-6E6019215D06}" destId="{0E92A2C9-2415-41C6-A002-7AA8880458A2}" srcOrd="0" destOrd="0" presId="urn:microsoft.com/office/officeart/2005/8/layout/hierarchy3"/>
    <dgm:cxn modelId="{192CDBC0-C0C4-404C-A063-605C15811FFF}" type="presOf" srcId="{9A146820-8DA6-4ECD-AE57-ED6243E50C27}" destId="{9971E873-05F1-4EAF-A9D9-BDBE047C5B80}" srcOrd="0" destOrd="0" presId="urn:microsoft.com/office/officeart/2005/8/layout/hierarchy3"/>
    <dgm:cxn modelId="{A02DC7C4-BBB7-4222-8C5A-D982657E1BBA}" srcId="{FC9D8059-D2E0-4C91-8D8D-A79D1FB79854}" destId="{808A0D36-C0A7-442C-9905-63E713614C59}" srcOrd="0" destOrd="0" parTransId="{9A146820-8DA6-4ECD-AE57-ED6243E50C27}" sibTransId="{1171BF9A-2151-4491-A45E-D0B29CD518EC}"/>
    <dgm:cxn modelId="{CE5D4147-EA0E-4E11-9008-0A2A33F97938}" type="presOf" srcId="{808A0D36-C0A7-442C-9905-63E713614C59}" destId="{B5D96E5A-A087-4E1D-BD2B-9DB04E6D5D91}" srcOrd="0" destOrd="0" presId="urn:microsoft.com/office/officeart/2005/8/layout/hierarchy3"/>
    <dgm:cxn modelId="{EC7287C8-7329-4BFE-ADD9-D9271B35AFA7}" type="presParOf" srcId="{855749C9-25BC-45AC-B787-9457C050449F}" destId="{1E4DC371-F7C6-47CE-B90E-1AFFF13B3F0E}" srcOrd="0" destOrd="0" presId="urn:microsoft.com/office/officeart/2005/8/layout/hierarchy3"/>
    <dgm:cxn modelId="{97BF4A79-BAC0-439F-AFCF-9F78859C6BEF}" type="presParOf" srcId="{1E4DC371-F7C6-47CE-B90E-1AFFF13B3F0E}" destId="{77B1561D-399D-4DFB-9AB8-7B690400EE7B}" srcOrd="0" destOrd="0" presId="urn:microsoft.com/office/officeart/2005/8/layout/hierarchy3"/>
    <dgm:cxn modelId="{099A8752-693B-4BF8-A931-E53005814679}" type="presParOf" srcId="{77B1561D-399D-4DFB-9AB8-7B690400EE7B}" destId="{7A996C81-500F-4B1F-B5A4-1B476941A02A}" srcOrd="0" destOrd="0" presId="urn:microsoft.com/office/officeart/2005/8/layout/hierarchy3"/>
    <dgm:cxn modelId="{80231BD0-46C6-4307-A830-450438396F82}" type="presParOf" srcId="{77B1561D-399D-4DFB-9AB8-7B690400EE7B}" destId="{326860F1-B8CF-451E-A26A-39B929BC3F19}" srcOrd="1" destOrd="0" presId="urn:microsoft.com/office/officeart/2005/8/layout/hierarchy3"/>
    <dgm:cxn modelId="{91151015-E6B9-48D1-9567-CA135716275D}" type="presParOf" srcId="{1E4DC371-F7C6-47CE-B90E-1AFFF13B3F0E}" destId="{2E4345B9-8324-4DBE-9681-CF7D074FAF45}" srcOrd="1" destOrd="0" presId="urn:microsoft.com/office/officeart/2005/8/layout/hierarchy3"/>
    <dgm:cxn modelId="{88F98145-60B0-403A-A7F0-8EFAEB9DEC5D}" type="presParOf" srcId="{2E4345B9-8324-4DBE-9681-CF7D074FAF45}" destId="{9971E873-05F1-4EAF-A9D9-BDBE047C5B80}" srcOrd="0" destOrd="0" presId="urn:microsoft.com/office/officeart/2005/8/layout/hierarchy3"/>
    <dgm:cxn modelId="{2210AC01-9013-4C4F-912D-4E24B0867082}" type="presParOf" srcId="{2E4345B9-8324-4DBE-9681-CF7D074FAF45}" destId="{B5D96E5A-A087-4E1D-BD2B-9DB04E6D5D91}" srcOrd="1" destOrd="0" presId="urn:microsoft.com/office/officeart/2005/8/layout/hierarchy3"/>
    <dgm:cxn modelId="{EAEF23DD-F348-4801-8D18-3AB247DE6A6C}" type="presParOf" srcId="{2E4345B9-8324-4DBE-9681-CF7D074FAF45}" destId="{0E92A2C9-2415-41C6-A002-7AA8880458A2}" srcOrd="2" destOrd="0" presId="urn:microsoft.com/office/officeart/2005/8/layout/hierarchy3"/>
    <dgm:cxn modelId="{0C4D0349-FCAC-4B3B-B1EC-BEF23E90AD49}" type="presParOf" srcId="{2E4345B9-8324-4DBE-9681-CF7D074FAF45}" destId="{F897B583-C49E-4BFF-A76D-4DE2F0BF93F9}"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318CA6-08AB-4ABE-B349-676605B65D6C}"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FC9D8059-D2E0-4C91-8D8D-A79D1FB79854}">
      <dgm:prSet phldrT="[Text]" custT="1"/>
      <dgm:spPr>
        <a:noFill/>
        <a:ln w="38100" cap="rnd">
          <a:solidFill>
            <a:schemeClr val="accent1"/>
          </a:solidFill>
        </a:ln>
      </dgm:spPr>
      <dgm:t>
        <a:bodyPr/>
        <a:lstStyle/>
        <a:p>
          <a:r>
            <a:rPr lang="en-US" sz="2400" dirty="0" smtClean="0">
              <a:solidFill>
                <a:srgbClr val="C00000"/>
              </a:solidFill>
              <a:latin typeface="Arial" pitchFamily="34" charset="0"/>
              <a:cs typeface="Arial" pitchFamily="34" charset="0"/>
            </a:rPr>
            <a:t>Do you currently have a formal “agricultural upgrade” program?  If your answer is Yes- type the jobs you train for in the chat. </a:t>
          </a:r>
        </a:p>
        <a:p>
          <a:r>
            <a:rPr lang="en-US" sz="1700" dirty="0" smtClean="0">
              <a:solidFill>
                <a:srgbClr val="C00000"/>
              </a:solidFill>
              <a:latin typeface="Arial" pitchFamily="34" charset="0"/>
              <a:cs typeface="Arial" pitchFamily="34" charset="0"/>
            </a:rPr>
            <a:t>Choose the answer that best reflects you (or your group):</a:t>
          </a:r>
          <a:endParaRPr lang="en-US" sz="1700" dirty="0">
            <a:latin typeface="Arial" pitchFamily="34" charset="0"/>
            <a:cs typeface="Arial" pitchFamily="34" charset="0"/>
          </a:endParaRPr>
        </a:p>
      </dgm:t>
    </dgm:pt>
    <dgm:pt modelId="{B4C1CCFE-FE1F-4EA9-A040-FFA594C8966E}" type="parTrans" cxnId="{B0542320-1ACE-40DC-8A28-1279388B3948}">
      <dgm:prSet/>
      <dgm:spPr/>
      <dgm:t>
        <a:bodyPr/>
        <a:lstStyle/>
        <a:p>
          <a:endParaRPr lang="en-US"/>
        </a:p>
      </dgm:t>
    </dgm:pt>
    <dgm:pt modelId="{7D8C7A49-846B-425A-A372-DA2BF28DA196}" type="sibTrans" cxnId="{B0542320-1ACE-40DC-8A28-1279388B3948}">
      <dgm:prSet/>
      <dgm:spPr/>
      <dgm:t>
        <a:bodyPr/>
        <a:lstStyle/>
        <a:p>
          <a:endParaRPr lang="en-US"/>
        </a:p>
      </dgm:t>
    </dgm:pt>
    <dgm:pt modelId="{808A0D36-C0A7-442C-9905-63E713614C59}">
      <dgm:prSet phldrT="[Text]" custT="1"/>
      <dgm:spPr/>
      <dgm:t>
        <a:bodyPr/>
        <a:lstStyle/>
        <a:p>
          <a:r>
            <a:rPr lang="en-US" sz="2400" dirty="0" smtClean="0">
              <a:latin typeface="Arial" pitchFamily="34" charset="0"/>
              <a:cs typeface="Arial" pitchFamily="34" charset="0"/>
            </a:rPr>
            <a:t>Yes, we have a formal program</a:t>
          </a:r>
          <a:endParaRPr lang="en-US" sz="2400" dirty="0">
            <a:latin typeface="Arial" pitchFamily="34" charset="0"/>
            <a:cs typeface="Arial" pitchFamily="34" charset="0"/>
          </a:endParaRPr>
        </a:p>
      </dgm:t>
    </dgm:pt>
    <dgm:pt modelId="{9A146820-8DA6-4ECD-AE57-ED6243E50C27}" type="parTrans" cxnId="{A02DC7C4-BBB7-4222-8C5A-D982657E1BBA}">
      <dgm:prSet/>
      <dgm:spPr/>
      <dgm:t>
        <a:bodyPr/>
        <a:lstStyle/>
        <a:p>
          <a:endParaRPr lang="en-US"/>
        </a:p>
      </dgm:t>
    </dgm:pt>
    <dgm:pt modelId="{1171BF9A-2151-4491-A45E-D0B29CD518EC}" type="sibTrans" cxnId="{A02DC7C4-BBB7-4222-8C5A-D982657E1BBA}">
      <dgm:prSet/>
      <dgm:spPr/>
      <dgm:t>
        <a:bodyPr/>
        <a:lstStyle/>
        <a:p>
          <a:endParaRPr lang="en-US"/>
        </a:p>
      </dgm:t>
    </dgm:pt>
    <dgm:pt modelId="{FA4617A2-F5A0-4CDB-80B2-28D94CF6BFEF}">
      <dgm:prSet phldrT="[Text]" custT="1"/>
      <dgm:spPr/>
      <dgm:t>
        <a:bodyPr/>
        <a:lstStyle/>
        <a:p>
          <a:r>
            <a:rPr lang="en-US" sz="1800" dirty="0" smtClean="0">
              <a:latin typeface="Arial" pitchFamily="34" charset="0"/>
              <a:cs typeface="Arial" pitchFamily="34" charset="0"/>
            </a:rPr>
            <a:t>We don’t have a formal program but we do some skills upgrades in Ag.</a:t>
          </a:r>
        </a:p>
      </dgm:t>
    </dgm:pt>
    <dgm:pt modelId="{5D672F48-C686-42A1-90B0-6E6019215D06}" type="parTrans" cxnId="{CBF60DA1-D24B-4FA9-8C38-602105A15A4A}">
      <dgm:prSet/>
      <dgm:spPr/>
      <dgm:t>
        <a:bodyPr/>
        <a:lstStyle/>
        <a:p>
          <a:endParaRPr lang="en-US"/>
        </a:p>
      </dgm:t>
    </dgm:pt>
    <dgm:pt modelId="{063D6C3C-40E9-4AD9-9F7C-03C9E3EA2277}" type="sibTrans" cxnId="{CBF60DA1-D24B-4FA9-8C38-602105A15A4A}">
      <dgm:prSet/>
      <dgm:spPr/>
      <dgm:t>
        <a:bodyPr/>
        <a:lstStyle/>
        <a:p>
          <a:endParaRPr lang="en-US"/>
        </a:p>
      </dgm:t>
    </dgm:pt>
    <dgm:pt modelId="{C225B865-91DC-48CE-B54E-A4A61FDBC05B}">
      <dgm:prSet custT="1"/>
      <dgm:spPr/>
      <dgm:t>
        <a:bodyPr/>
        <a:lstStyle/>
        <a:p>
          <a:r>
            <a:rPr lang="en-US" sz="2400" dirty="0" smtClean="0">
              <a:latin typeface="Arial" pitchFamily="34" charset="0"/>
              <a:cs typeface="Arial" pitchFamily="34" charset="0"/>
            </a:rPr>
            <a:t>Not yet!</a:t>
          </a:r>
          <a:endParaRPr lang="en-US" sz="2400" dirty="0">
            <a:latin typeface="Arial" pitchFamily="34" charset="0"/>
            <a:cs typeface="Arial" pitchFamily="34" charset="0"/>
          </a:endParaRPr>
        </a:p>
      </dgm:t>
    </dgm:pt>
    <dgm:pt modelId="{C20841D3-FCA5-4BF4-BCCB-A53821DD56EF}" type="parTrans" cxnId="{AEC21720-6F3B-4BE6-9760-9AD0D36C7A97}">
      <dgm:prSet/>
      <dgm:spPr/>
      <dgm:t>
        <a:bodyPr/>
        <a:lstStyle/>
        <a:p>
          <a:endParaRPr lang="en-US"/>
        </a:p>
      </dgm:t>
    </dgm:pt>
    <dgm:pt modelId="{2E3AD2A8-B0BC-424A-AC97-7174C9656995}" type="sibTrans" cxnId="{AEC21720-6F3B-4BE6-9760-9AD0D36C7A97}">
      <dgm:prSet/>
      <dgm:spPr/>
      <dgm:t>
        <a:bodyPr/>
        <a:lstStyle/>
        <a:p>
          <a:endParaRPr lang="en-US"/>
        </a:p>
      </dgm:t>
    </dgm:pt>
    <dgm:pt modelId="{855749C9-25BC-45AC-B787-9457C050449F}" type="pres">
      <dgm:prSet presAssocID="{9F318CA6-08AB-4ABE-B349-676605B65D6C}" presName="diagram" presStyleCnt="0">
        <dgm:presLayoutVars>
          <dgm:chPref val="1"/>
          <dgm:dir/>
          <dgm:animOne val="branch"/>
          <dgm:animLvl val="lvl"/>
          <dgm:resizeHandles/>
        </dgm:presLayoutVars>
      </dgm:prSet>
      <dgm:spPr/>
      <dgm:t>
        <a:bodyPr/>
        <a:lstStyle/>
        <a:p>
          <a:endParaRPr lang="en-US"/>
        </a:p>
      </dgm:t>
    </dgm:pt>
    <dgm:pt modelId="{1E4DC371-F7C6-47CE-B90E-1AFFF13B3F0E}" type="pres">
      <dgm:prSet presAssocID="{FC9D8059-D2E0-4C91-8D8D-A79D1FB79854}" presName="root" presStyleCnt="0"/>
      <dgm:spPr/>
    </dgm:pt>
    <dgm:pt modelId="{77B1561D-399D-4DFB-9AB8-7B690400EE7B}" type="pres">
      <dgm:prSet presAssocID="{FC9D8059-D2E0-4C91-8D8D-A79D1FB79854}" presName="rootComposite" presStyleCnt="0"/>
      <dgm:spPr/>
    </dgm:pt>
    <dgm:pt modelId="{7A996C81-500F-4B1F-B5A4-1B476941A02A}" type="pres">
      <dgm:prSet presAssocID="{FC9D8059-D2E0-4C91-8D8D-A79D1FB79854}" presName="rootText" presStyleLbl="node1" presStyleIdx="0" presStyleCnt="1" custScaleX="570093" custScaleY="204969" custLinFactNeighborX="-190" custLinFactNeighborY="-13254"/>
      <dgm:spPr/>
      <dgm:t>
        <a:bodyPr/>
        <a:lstStyle/>
        <a:p>
          <a:endParaRPr lang="en-US"/>
        </a:p>
      </dgm:t>
    </dgm:pt>
    <dgm:pt modelId="{326860F1-B8CF-451E-A26A-39B929BC3F19}" type="pres">
      <dgm:prSet presAssocID="{FC9D8059-D2E0-4C91-8D8D-A79D1FB79854}" presName="rootConnector" presStyleLbl="node1" presStyleIdx="0" presStyleCnt="1"/>
      <dgm:spPr/>
      <dgm:t>
        <a:bodyPr/>
        <a:lstStyle/>
        <a:p>
          <a:endParaRPr lang="en-US"/>
        </a:p>
      </dgm:t>
    </dgm:pt>
    <dgm:pt modelId="{2E4345B9-8324-4DBE-9681-CF7D074FAF45}" type="pres">
      <dgm:prSet presAssocID="{FC9D8059-D2E0-4C91-8D8D-A79D1FB79854}" presName="childShape" presStyleCnt="0"/>
      <dgm:spPr/>
    </dgm:pt>
    <dgm:pt modelId="{9971E873-05F1-4EAF-A9D9-BDBE047C5B80}" type="pres">
      <dgm:prSet presAssocID="{9A146820-8DA6-4ECD-AE57-ED6243E50C27}" presName="Name13" presStyleLbl="parChTrans1D2" presStyleIdx="0" presStyleCnt="3"/>
      <dgm:spPr/>
      <dgm:t>
        <a:bodyPr/>
        <a:lstStyle/>
        <a:p>
          <a:endParaRPr lang="en-US"/>
        </a:p>
      </dgm:t>
    </dgm:pt>
    <dgm:pt modelId="{B5D96E5A-A087-4E1D-BD2B-9DB04E6D5D91}" type="pres">
      <dgm:prSet presAssocID="{808A0D36-C0A7-442C-9905-63E713614C59}" presName="childText" presStyleLbl="bgAcc1" presStyleIdx="0" presStyleCnt="3" custScaleX="340535">
        <dgm:presLayoutVars>
          <dgm:bulletEnabled val="1"/>
        </dgm:presLayoutVars>
      </dgm:prSet>
      <dgm:spPr/>
      <dgm:t>
        <a:bodyPr/>
        <a:lstStyle/>
        <a:p>
          <a:endParaRPr lang="en-US"/>
        </a:p>
      </dgm:t>
    </dgm:pt>
    <dgm:pt modelId="{0E92A2C9-2415-41C6-A002-7AA8880458A2}" type="pres">
      <dgm:prSet presAssocID="{5D672F48-C686-42A1-90B0-6E6019215D06}" presName="Name13" presStyleLbl="parChTrans1D2" presStyleIdx="1" presStyleCnt="3"/>
      <dgm:spPr/>
      <dgm:t>
        <a:bodyPr/>
        <a:lstStyle/>
        <a:p>
          <a:endParaRPr lang="en-US"/>
        </a:p>
      </dgm:t>
    </dgm:pt>
    <dgm:pt modelId="{F897B583-C49E-4BFF-A76D-4DE2F0BF93F9}" type="pres">
      <dgm:prSet presAssocID="{FA4617A2-F5A0-4CDB-80B2-28D94CF6BFEF}" presName="childText" presStyleLbl="bgAcc1" presStyleIdx="1" presStyleCnt="3" custScaleX="340728">
        <dgm:presLayoutVars>
          <dgm:bulletEnabled val="1"/>
        </dgm:presLayoutVars>
      </dgm:prSet>
      <dgm:spPr/>
      <dgm:t>
        <a:bodyPr/>
        <a:lstStyle/>
        <a:p>
          <a:endParaRPr lang="en-US"/>
        </a:p>
      </dgm:t>
    </dgm:pt>
    <dgm:pt modelId="{CCB2BCCE-F456-4E13-B265-424AF58CA483}" type="pres">
      <dgm:prSet presAssocID="{C20841D3-FCA5-4BF4-BCCB-A53821DD56EF}" presName="Name13" presStyleLbl="parChTrans1D2" presStyleIdx="2" presStyleCnt="3"/>
      <dgm:spPr/>
      <dgm:t>
        <a:bodyPr/>
        <a:lstStyle/>
        <a:p>
          <a:endParaRPr lang="en-US"/>
        </a:p>
      </dgm:t>
    </dgm:pt>
    <dgm:pt modelId="{D38648E9-4252-446B-AE4E-7A0BF6704379}" type="pres">
      <dgm:prSet presAssocID="{C225B865-91DC-48CE-B54E-A4A61FDBC05B}" presName="childText" presStyleLbl="bgAcc1" presStyleIdx="2" presStyleCnt="3" custScaleX="340728">
        <dgm:presLayoutVars>
          <dgm:bulletEnabled val="1"/>
        </dgm:presLayoutVars>
      </dgm:prSet>
      <dgm:spPr/>
      <dgm:t>
        <a:bodyPr/>
        <a:lstStyle/>
        <a:p>
          <a:endParaRPr lang="en-US"/>
        </a:p>
      </dgm:t>
    </dgm:pt>
  </dgm:ptLst>
  <dgm:cxnLst>
    <dgm:cxn modelId="{1BB5B293-5315-4F69-9A82-347E3505085F}" type="presOf" srcId="{C225B865-91DC-48CE-B54E-A4A61FDBC05B}" destId="{D38648E9-4252-446B-AE4E-7A0BF6704379}" srcOrd="0" destOrd="0" presId="urn:microsoft.com/office/officeart/2005/8/layout/hierarchy3"/>
    <dgm:cxn modelId="{684D8057-2926-47DF-B1C2-8714AEFF31EB}" type="presOf" srcId="{5D672F48-C686-42A1-90B0-6E6019215D06}" destId="{0E92A2C9-2415-41C6-A002-7AA8880458A2}" srcOrd="0" destOrd="0" presId="urn:microsoft.com/office/officeart/2005/8/layout/hierarchy3"/>
    <dgm:cxn modelId="{98C5A1D3-AE93-46A0-90EE-84A0F8C2DE97}" type="presOf" srcId="{9F318CA6-08AB-4ABE-B349-676605B65D6C}" destId="{855749C9-25BC-45AC-B787-9457C050449F}" srcOrd="0" destOrd="0" presId="urn:microsoft.com/office/officeart/2005/8/layout/hierarchy3"/>
    <dgm:cxn modelId="{ABFCEC4E-6C82-486A-A36A-0246DED1E4AB}" type="presOf" srcId="{C20841D3-FCA5-4BF4-BCCB-A53821DD56EF}" destId="{CCB2BCCE-F456-4E13-B265-424AF58CA483}" srcOrd="0" destOrd="0" presId="urn:microsoft.com/office/officeart/2005/8/layout/hierarchy3"/>
    <dgm:cxn modelId="{AEC21720-6F3B-4BE6-9760-9AD0D36C7A97}" srcId="{FC9D8059-D2E0-4C91-8D8D-A79D1FB79854}" destId="{C225B865-91DC-48CE-B54E-A4A61FDBC05B}" srcOrd="2" destOrd="0" parTransId="{C20841D3-FCA5-4BF4-BCCB-A53821DD56EF}" sibTransId="{2E3AD2A8-B0BC-424A-AC97-7174C9656995}"/>
    <dgm:cxn modelId="{CBF60DA1-D24B-4FA9-8C38-602105A15A4A}" srcId="{FC9D8059-D2E0-4C91-8D8D-A79D1FB79854}" destId="{FA4617A2-F5A0-4CDB-80B2-28D94CF6BFEF}" srcOrd="1" destOrd="0" parTransId="{5D672F48-C686-42A1-90B0-6E6019215D06}" sibTransId="{063D6C3C-40E9-4AD9-9F7C-03C9E3EA2277}"/>
    <dgm:cxn modelId="{48C54D7E-6C98-4CDD-9903-52B63BCA74ED}" type="presOf" srcId="{808A0D36-C0A7-442C-9905-63E713614C59}" destId="{B5D96E5A-A087-4E1D-BD2B-9DB04E6D5D91}" srcOrd="0" destOrd="0" presId="urn:microsoft.com/office/officeart/2005/8/layout/hierarchy3"/>
    <dgm:cxn modelId="{A02DC7C4-BBB7-4222-8C5A-D982657E1BBA}" srcId="{FC9D8059-D2E0-4C91-8D8D-A79D1FB79854}" destId="{808A0D36-C0A7-442C-9905-63E713614C59}" srcOrd="0" destOrd="0" parTransId="{9A146820-8DA6-4ECD-AE57-ED6243E50C27}" sibTransId="{1171BF9A-2151-4491-A45E-D0B29CD518EC}"/>
    <dgm:cxn modelId="{B1D7D606-C750-4AE8-9FA1-AF3A8485172A}" type="presOf" srcId="{FC9D8059-D2E0-4C91-8D8D-A79D1FB79854}" destId="{7A996C81-500F-4B1F-B5A4-1B476941A02A}" srcOrd="0" destOrd="0" presId="urn:microsoft.com/office/officeart/2005/8/layout/hierarchy3"/>
    <dgm:cxn modelId="{47169F60-CC17-4FFE-B0B2-C54BD60B9F5B}" type="presOf" srcId="{9A146820-8DA6-4ECD-AE57-ED6243E50C27}" destId="{9971E873-05F1-4EAF-A9D9-BDBE047C5B80}" srcOrd="0" destOrd="0" presId="urn:microsoft.com/office/officeart/2005/8/layout/hierarchy3"/>
    <dgm:cxn modelId="{3F1024FF-0FE1-43BD-9106-7E97A3692222}" type="presOf" srcId="{FC9D8059-D2E0-4C91-8D8D-A79D1FB79854}" destId="{326860F1-B8CF-451E-A26A-39B929BC3F19}" srcOrd="1" destOrd="0" presId="urn:microsoft.com/office/officeart/2005/8/layout/hierarchy3"/>
    <dgm:cxn modelId="{B0542320-1ACE-40DC-8A28-1279388B3948}" srcId="{9F318CA6-08AB-4ABE-B349-676605B65D6C}" destId="{FC9D8059-D2E0-4C91-8D8D-A79D1FB79854}" srcOrd="0" destOrd="0" parTransId="{B4C1CCFE-FE1F-4EA9-A040-FFA594C8966E}" sibTransId="{7D8C7A49-846B-425A-A372-DA2BF28DA196}"/>
    <dgm:cxn modelId="{6C1BEAF5-0E14-4D72-AEAB-E3118CE77087}" type="presOf" srcId="{FA4617A2-F5A0-4CDB-80B2-28D94CF6BFEF}" destId="{F897B583-C49E-4BFF-A76D-4DE2F0BF93F9}" srcOrd="0" destOrd="0" presId="urn:microsoft.com/office/officeart/2005/8/layout/hierarchy3"/>
    <dgm:cxn modelId="{1E26BB0C-FE35-4093-BDAF-C9466E987492}" type="presParOf" srcId="{855749C9-25BC-45AC-B787-9457C050449F}" destId="{1E4DC371-F7C6-47CE-B90E-1AFFF13B3F0E}" srcOrd="0" destOrd="0" presId="urn:microsoft.com/office/officeart/2005/8/layout/hierarchy3"/>
    <dgm:cxn modelId="{247E6086-1EC5-4D6B-B803-BD081E2858DD}" type="presParOf" srcId="{1E4DC371-F7C6-47CE-B90E-1AFFF13B3F0E}" destId="{77B1561D-399D-4DFB-9AB8-7B690400EE7B}" srcOrd="0" destOrd="0" presId="urn:microsoft.com/office/officeart/2005/8/layout/hierarchy3"/>
    <dgm:cxn modelId="{00B4D7FF-4440-4F79-823B-D7782455C111}" type="presParOf" srcId="{77B1561D-399D-4DFB-9AB8-7B690400EE7B}" destId="{7A996C81-500F-4B1F-B5A4-1B476941A02A}" srcOrd="0" destOrd="0" presId="urn:microsoft.com/office/officeart/2005/8/layout/hierarchy3"/>
    <dgm:cxn modelId="{F5C44751-F8E0-4A7F-9785-84415B658686}" type="presParOf" srcId="{77B1561D-399D-4DFB-9AB8-7B690400EE7B}" destId="{326860F1-B8CF-451E-A26A-39B929BC3F19}" srcOrd="1" destOrd="0" presId="urn:microsoft.com/office/officeart/2005/8/layout/hierarchy3"/>
    <dgm:cxn modelId="{A4F72C29-F0AC-491E-8F8A-8E2F593176AF}" type="presParOf" srcId="{1E4DC371-F7C6-47CE-B90E-1AFFF13B3F0E}" destId="{2E4345B9-8324-4DBE-9681-CF7D074FAF45}" srcOrd="1" destOrd="0" presId="urn:microsoft.com/office/officeart/2005/8/layout/hierarchy3"/>
    <dgm:cxn modelId="{C98CF531-AD84-496A-85C9-1E288DA74AD8}" type="presParOf" srcId="{2E4345B9-8324-4DBE-9681-CF7D074FAF45}" destId="{9971E873-05F1-4EAF-A9D9-BDBE047C5B80}" srcOrd="0" destOrd="0" presId="urn:microsoft.com/office/officeart/2005/8/layout/hierarchy3"/>
    <dgm:cxn modelId="{E0124D9D-5A3B-47A3-8FB1-5808C3825956}" type="presParOf" srcId="{2E4345B9-8324-4DBE-9681-CF7D074FAF45}" destId="{B5D96E5A-A087-4E1D-BD2B-9DB04E6D5D91}" srcOrd="1" destOrd="0" presId="urn:microsoft.com/office/officeart/2005/8/layout/hierarchy3"/>
    <dgm:cxn modelId="{4C586A2A-C4E0-443E-805B-844A7FC9783D}" type="presParOf" srcId="{2E4345B9-8324-4DBE-9681-CF7D074FAF45}" destId="{0E92A2C9-2415-41C6-A002-7AA8880458A2}" srcOrd="2" destOrd="0" presId="urn:microsoft.com/office/officeart/2005/8/layout/hierarchy3"/>
    <dgm:cxn modelId="{6A0D6543-7AF5-4055-9C86-29C509563A84}" type="presParOf" srcId="{2E4345B9-8324-4DBE-9681-CF7D074FAF45}" destId="{F897B583-C49E-4BFF-A76D-4DE2F0BF93F9}" srcOrd="3" destOrd="0" presId="urn:microsoft.com/office/officeart/2005/8/layout/hierarchy3"/>
    <dgm:cxn modelId="{5EB34CE0-DA97-48A6-914B-1B7A02CF9A06}" type="presParOf" srcId="{2E4345B9-8324-4DBE-9681-CF7D074FAF45}" destId="{CCB2BCCE-F456-4E13-B265-424AF58CA483}" srcOrd="4" destOrd="0" presId="urn:microsoft.com/office/officeart/2005/8/layout/hierarchy3"/>
    <dgm:cxn modelId="{C905F7DD-00B0-4523-AFC3-2EA808559899}" type="presParOf" srcId="{2E4345B9-8324-4DBE-9681-CF7D074FAF45}" destId="{D38648E9-4252-446B-AE4E-7A0BF6704379}"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96C81-500F-4B1F-B5A4-1B476941A02A}">
      <dsp:nvSpPr>
        <dsp:cNvPr id="0" name=""/>
        <dsp:cNvSpPr/>
      </dsp:nvSpPr>
      <dsp:spPr>
        <a:xfrm>
          <a:off x="3" y="936507"/>
          <a:ext cx="8376408" cy="1505810"/>
        </a:xfrm>
        <a:prstGeom prst="roundRect">
          <a:avLst>
            <a:gd name="adj" fmla="val 10000"/>
          </a:avLst>
        </a:prstGeom>
        <a:noFill/>
        <a:ln w="38100" cap="rnd"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smtClean="0">
              <a:solidFill>
                <a:srgbClr val="C00000"/>
              </a:solidFill>
              <a:latin typeface="Arial" pitchFamily="34" charset="0"/>
              <a:cs typeface="Arial" pitchFamily="34" charset="0"/>
            </a:rPr>
            <a:t>Did you attend or watch our last webinar on Labor Market Information?  If you answer Yes, let us know in the chat which LMI resources you’ve used so far!</a:t>
          </a:r>
        </a:p>
        <a:p>
          <a:pPr lvl="0" algn="ctr" defTabSz="1066800">
            <a:lnSpc>
              <a:spcPct val="90000"/>
            </a:lnSpc>
            <a:spcBef>
              <a:spcPct val="0"/>
            </a:spcBef>
            <a:spcAft>
              <a:spcPct val="35000"/>
            </a:spcAft>
          </a:pPr>
          <a:r>
            <a:rPr lang="en-US" sz="1700" kern="1200" dirty="0" smtClean="0">
              <a:solidFill>
                <a:srgbClr val="C00000"/>
              </a:solidFill>
              <a:latin typeface="Arial" pitchFamily="34" charset="0"/>
              <a:cs typeface="Arial" pitchFamily="34" charset="0"/>
            </a:rPr>
            <a:t>Choose the answer that best reflects you (or your group):</a:t>
          </a:r>
          <a:endParaRPr lang="en-US" sz="1700" kern="1200" dirty="0">
            <a:latin typeface="Arial" pitchFamily="34" charset="0"/>
            <a:cs typeface="Arial" pitchFamily="34" charset="0"/>
          </a:endParaRPr>
        </a:p>
      </dsp:txBody>
      <dsp:txXfrm>
        <a:off x="44107" y="980611"/>
        <a:ext cx="8288200" cy="1417602"/>
      </dsp:txXfrm>
    </dsp:sp>
    <dsp:sp modelId="{9971E873-05F1-4EAF-A9D9-BDBE047C5B80}">
      <dsp:nvSpPr>
        <dsp:cNvPr id="0" name=""/>
        <dsp:cNvSpPr/>
      </dsp:nvSpPr>
      <dsp:spPr>
        <a:xfrm>
          <a:off x="837644" y="2442318"/>
          <a:ext cx="840432" cy="648360"/>
        </a:xfrm>
        <a:custGeom>
          <a:avLst/>
          <a:gdLst/>
          <a:ahLst/>
          <a:cxnLst/>
          <a:rect l="0" t="0" r="0" b="0"/>
          <a:pathLst>
            <a:path>
              <a:moveTo>
                <a:pt x="0" y="0"/>
              </a:moveTo>
              <a:lnTo>
                <a:pt x="0" y="648360"/>
              </a:lnTo>
              <a:lnTo>
                <a:pt x="840432" y="64836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D96E5A-A087-4E1D-BD2B-9DB04E6D5D91}">
      <dsp:nvSpPr>
        <dsp:cNvPr id="0" name=""/>
        <dsp:cNvSpPr/>
      </dsp:nvSpPr>
      <dsp:spPr>
        <a:xfrm>
          <a:off x="1678077" y="2723352"/>
          <a:ext cx="4002800" cy="73465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smtClean="0">
              <a:latin typeface="Arial" pitchFamily="34" charset="0"/>
              <a:cs typeface="Arial" pitchFamily="34" charset="0"/>
            </a:rPr>
            <a:t>Yes</a:t>
          </a:r>
          <a:endParaRPr lang="en-US" sz="2400" kern="1200" dirty="0">
            <a:latin typeface="Arial" pitchFamily="34" charset="0"/>
            <a:cs typeface="Arial" pitchFamily="34" charset="0"/>
          </a:endParaRPr>
        </a:p>
      </dsp:txBody>
      <dsp:txXfrm>
        <a:off x="1699594" y="2744869"/>
        <a:ext cx="3959766" cy="691618"/>
      </dsp:txXfrm>
    </dsp:sp>
    <dsp:sp modelId="{0E92A2C9-2415-41C6-A002-7AA8880458A2}">
      <dsp:nvSpPr>
        <dsp:cNvPr id="0" name=""/>
        <dsp:cNvSpPr/>
      </dsp:nvSpPr>
      <dsp:spPr>
        <a:xfrm>
          <a:off x="837644" y="2442318"/>
          <a:ext cx="840432" cy="1566676"/>
        </a:xfrm>
        <a:custGeom>
          <a:avLst/>
          <a:gdLst/>
          <a:ahLst/>
          <a:cxnLst/>
          <a:rect l="0" t="0" r="0" b="0"/>
          <a:pathLst>
            <a:path>
              <a:moveTo>
                <a:pt x="0" y="0"/>
              </a:moveTo>
              <a:lnTo>
                <a:pt x="0" y="1566676"/>
              </a:lnTo>
              <a:lnTo>
                <a:pt x="840432" y="15666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97B583-C49E-4BFF-A76D-4DE2F0BF93F9}">
      <dsp:nvSpPr>
        <dsp:cNvPr id="0" name=""/>
        <dsp:cNvSpPr/>
      </dsp:nvSpPr>
      <dsp:spPr>
        <a:xfrm>
          <a:off x="1678077" y="3641668"/>
          <a:ext cx="4005068" cy="73465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smtClean="0">
              <a:latin typeface="Arial" pitchFamily="34" charset="0"/>
              <a:cs typeface="Arial" pitchFamily="34" charset="0"/>
            </a:rPr>
            <a:t>No</a:t>
          </a:r>
        </a:p>
      </dsp:txBody>
      <dsp:txXfrm>
        <a:off x="1699594" y="3663185"/>
        <a:ext cx="3962034" cy="6916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96C81-500F-4B1F-B5A4-1B476941A02A}">
      <dsp:nvSpPr>
        <dsp:cNvPr id="0" name=""/>
        <dsp:cNvSpPr/>
      </dsp:nvSpPr>
      <dsp:spPr>
        <a:xfrm>
          <a:off x="3" y="477349"/>
          <a:ext cx="8376408" cy="1505810"/>
        </a:xfrm>
        <a:prstGeom prst="roundRect">
          <a:avLst>
            <a:gd name="adj" fmla="val 10000"/>
          </a:avLst>
        </a:prstGeom>
        <a:noFill/>
        <a:ln w="38100" cap="rnd"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smtClean="0">
              <a:solidFill>
                <a:srgbClr val="C00000"/>
              </a:solidFill>
              <a:latin typeface="Arial" pitchFamily="34" charset="0"/>
              <a:cs typeface="Arial" pitchFamily="34" charset="0"/>
            </a:rPr>
            <a:t>Do you currently have a formal “agricultural upgrade” program?  If your answer is Yes- type the jobs you train for in the chat. </a:t>
          </a:r>
        </a:p>
        <a:p>
          <a:pPr lvl="0" algn="ctr" defTabSz="1066800">
            <a:lnSpc>
              <a:spcPct val="90000"/>
            </a:lnSpc>
            <a:spcBef>
              <a:spcPct val="0"/>
            </a:spcBef>
            <a:spcAft>
              <a:spcPct val="35000"/>
            </a:spcAft>
          </a:pPr>
          <a:r>
            <a:rPr lang="en-US" sz="1700" kern="1200" dirty="0" smtClean="0">
              <a:solidFill>
                <a:srgbClr val="C00000"/>
              </a:solidFill>
              <a:latin typeface="Arial" pitchFamily="34" charset="0"/>
              <a:cs typeface="Arial" pitchFamily="34" charset="0"/>
            </a:rPr>
            <a:t>Choose the answer that best reflects you (or your group):</a:t>
          </a:r>
          <a:endParaRPr lang="en-US" sz="1700" kern="1200" dirty="0">
            <a:latin typeface="Arial" pitchFamily="34" charset="0"/>
            <a:cs typeface="Arial" pitchFamily="34" charset="0"/>
          </a:endParaRPr>
        </a:p>
      </dsp:txBody>
      <dsp:txXfrm>
        <a:off x="44107" y="521453"/>
        <a:ext cx="8288200" cy="1417602"/>
      </dsp:txXfrm>
    </dsp:sp>
    <dsp:sp modelId="{9971E873-05F1-4EAF-A9D9-BDBE047C5B80}">
      <dsp:nvSpPr>
        <dsp:cNvPr id="0" name=""/>
        <dsp:cNvSpPr/>
      </dsp:nvSpPr>
      <dsp:spPr>
        <a:xfrm>
          <a:off x="837644" y="1983160"/>
          <a:ext cx="840432" cy="648360"/>
        </a:xfrm>
        <a:custGeom>
          <a:avLst/>
          <a:gdLst/>
          <a:ahLst/>
          <a:cxnLst/>
          <a:rect l="0" t="0" r="0" b="0"/>
          <a:pathLst>
            <a:path>
              <a:moveTo>
                <a:pt x="0" y="0"/>
              </a:moveTo>
              <a:lnTo>
                <a:pt x="0" y="648360"/>
              </a:lnTo>
              <a:lnTo>
                <a:pt x="840432" y="64836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D96E5A-A087-4E1D-BD2B-9DB04E6D5D91}">
      <dsp:nvSpPr>
        <dsp:cNvPr id="0" name=""/>
        <dsp:cNvSpPr/>
      </dsp:nvSpPr>
      <dsp:spPr>
        <a:xfrm>
          <a:off x="1678077" y="2264194"/>
          <a:ext cx="4002800" cy="73465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smtClean="0">
              <a:latin typeface="Arial" pitchFamily="34" charset="0"/>
              <a:cs typeface="Arial" pitchFamily="34" charset="0"/>
            </a:rPr>
            <a:t>Yes, we have a formal program</a:t>
          </a:r>
          <a:endParaRPr lang="en-US" sz="2400" kern="1200" dirty="0">
            <a:latin typeface="Arial" pitchFamily="34" charset="0"/>
            <a:cs typeface="Arial" pitchFamily="34" charset="0"/>
          </a:endParaRPr>
        </a:p>
      </dsp:txBody>
      <dsp:txXfrm>
        <a:off x="1699594" y="2285711"/>
        <a:ext cx="3959766" cy="691618"/>
      </dsp:txXfrm>
    </dsp:sp>
    <dsp:sp modelId="{0E92A2C9-2415-41C6-A002-7AA8880458A2}">
      <dsp:nvSpPr>
        <dsp:cNvPr id="0" name=""/>
        <dsp:cNvSpPr/>
      </dsp:nvSpPr>
      <dsp:spPr>
        <a:xfrm>
          <a:off x="837644" y="1983160"/>
          <a:ext cx="840432" cy="1566676"/>
        </a:xfrm>
        <a:custGeom>
          <a:avLst/>
          <a:gdLst/>
          <a:ahLst/>
          <a:cxnLst/>
          <a:rect l="0" t="0" r="0" b="0"/>
          <a:pathLst>
            <a:path>
              <a:moveTo>
                <a:pt x="0" y="0"/>
              </a:moveTo>
              <a:lnTo>
                <a:pt x="0" y="1566676"/>
              </a:lnTo>
              <a:lnTo>
                <a:pt x="840432" y="15666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97B583-C49E-4BFF-A76D-4DE2F0BF93F9}">
      <dsp:nvSpPr>
        <dsp:cNvPr id="0" name=""/>
        <dsp:cNvSpPr/>
      </dsp:nvSpPr>
      <dsp:spPr>
        <a:xfrm>
          <a:off x="1678077" y="3182510"/>
          <a:ext cx="4005068" cy="73465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latin typeface="Arial" pitchFamily="34" charset="0"/>
              <a:cs typeface="Arial" pitchFamily="34" charset="0"/>
            </a:rPr>
            <a:t>We don’t have a formal program but we do some skills upgrades in Ag.</a:t>
          </a:r>
        </a:p>
      </dsp:txBody>
      <dsp:txXfrm>
        <a:off x="1699594" y="3204027"/>
        <a:ext cx="3962034" cy="691618"/>
      </dsp:txXfrm>
    </dsp:sp>
    <dsp:sp modelId="{CCB2BCCE-F456-4E13-B265-424AF58CA483}">
      <dsp:nvSpPr>
        <dsp:cNvPr id="0" name=""/>
        <dsp:cNvSpPr/>
      </dsp:nvSpPr>
      <dsp:spPr>
        <a:xfrm>
          <a:off x="837644" y="1983160"/>
          <a:ext cx="840432" cy="2484992"/>
        </a:xfrm>
        <a:custGeom>
          <a:avLst/>
          <a:gdLst/>
          <a:ahLst/>
          <a:cxnLst/>
          <a:rect l="0" t="0" r="0" b="0"/>
          <a:pathLst>
            <a:path>
              <a:moveTo>
                <a:pt x="0" y="0"/>
              </a:moveTo>
              <a:lnTo>
                <a:pt x="0" y="2484992"/>
              </a:lnTo>
              <a:lnTo>
                <a:pt x="840432" y="248499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8648E9-4252-446B-AE4E-7A0BF6704379}">
      <dsp:nvSpPr>
        <dsp:cNvPr id="0" name=""/>
        <dsp:cNvSpPr/>
      </dsp:nvSpPr>
      <dsp:spPr>
        <a:xfrm>
          <a:off x="1678077" y="4100826"/>
          <a:ext cx="4005068" cy="73465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smtClean="0">
              <a:latin typeface="Arial" pitchFamily="34" charset="0"/>
              <a:cs typeface="Arial" pitchFamily="34" charset="0"/>
            </a:rPr>
            <a:t>Not yet!</a:t>
          </a:r>
          <a:endParaRPr lang="en-US" sz="2400" kern="1200" dirty="0">
            <a:latin typeface="Arial" pitchFamily="34" charset="0"/>
            <a:cs typeface="Arial" pitchFamily="34" charset="0"/>
          </a:endParaRPr>
        </a:p>
      </dsp:txBody>
      <dsp:txXfrm>
        <a:off x="1699594" y="4122343"/>
        <a:ext cx="3962034" cy="69161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A7E0071-00F4-4E10-9D54-AF8D99A8A3A0}" type="datetimeFigureOut">
              <a:rPr lang="en-US" smtClean="0"/>
              <a:pPr/>
              <a:t>7/25/2013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7C97589-81B3-48A3-8226-3514F3374294}" type="slidenum">
              <a:rPr lang="en-US" smtClean="0"/>
              <a:pPr/>
              <a:t>‹#›</a:t>
            </a:fld>
            <a:endParaRPr lang="en-US"/>
          </a:p>
        </p:txBody>
      </p:sp>
    </p:spTree>
    <p:extLst>
      <p:ext uri="{BB962C8B-B14F-4D97-AF65-F5344CB8AC3E}">
        <p14:creationId xmlns:p14="http://schemas.microsoft.com/office/powerpoint/2010/main" val="1259685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7C97589-81B3-48A3-8226-3514F337429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33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6BB8D998-EC6F-4325-AC36-290AA8DF037E}" type="slidenum">
              <a:rPr lang="en-US" smtClean="0"/>
              <a:pPr/>
              <a:t>71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smtClean="0"/>
          </a:p>
        </p:txBody>
      </p:sp>
      <p:sp>
        <p:nvSpPr>
          <p:cNvPr id="4" name="Slide Number Placeholder 3"/>
          <p:cNvSpPr>
            <a:spLocks noGrp="1"/>
          </p:cNvSpPr>
          <p:nvPr>
            <p:ph type="sldNum" sz="quarter" idx="10"/>
          </p:nvPr>
        </p:nvSpPr>
        <p:spPr/>
        <p:txBody>
          <a:bodyPr/>
          <a:lstStyle/>
          <a:p>
            <a:fld id="{17C97589-81B3-48A3-8226-3514F3374294}" type="slidenum">
              <a:rPr lang="en-US" smtClean="0"/>
              <a:pPr/>
              <a:t>72</a:t>
            </a:fld>
            <a:endParaRPr lang="en-US"/>
          </a:p>
        </p:txBody>
      </p:sp>
    </p:spTree>
    <p:extLst>
      <p:ext uri="{BB962C8B-B14F-4D97-AF65-F5344CB8AC3E}">
        <p14:creationId xmlns:p14="http://schemas.microsoft.com/office/powerpoint/2010/main" val="3059781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73</a:t>
            </a:fld>
            <a:endParaRPr lang="en-US"/>
          </a:p>
        </p:txBody>
      </p:sp>
    </p:spTree>
    <p:extLst>
      <p:ext uri="{BB962C8B-B14F-4D97-AF65-F5344CB8AC3E}">
        <p14:creationId xmlns:p14="http://schemas.microsoft.com/office/powerpoint/2010/main" val="3007108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74</a:t>
            </a:fld>
            <a:endParaRPr lang="en-US"/>
          </a:p>
        </p:txBody>
      </p:sp>
    </p:spTree>
    <p:extLst>
      <p:ext uri="{BB962C8B-B14F-4D97-AF65-F5344CB8AC3E}">
        <p14:creationId xmlns:p14="http://schemas.microsoft.com/office/powerpoint/2010/main" val="2558653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C97589-81B3-48A3-8226-3514F3374294}" type="slidenum">
              <a:rPr lang="en-US" smtClean="0"/>
              <a:pPr/>
              <a:t>75</a:t>
            </a:fld>
            <a:endParaRPr lang="en-US"/>
          </a:p>
        </p:txBody>
      </p:sp>
    </p:spTree>
    <p:extLst>
      <p:ext uri="{BB962C8B-B14F-4D97-AF65-F5344CB8AC3E}">
        <p14:creationId xmlns:p14="http://schemas.microsoft.com/office/powerpoint/2010/main" val="1752230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2</a:t>
            </a:fld>
            <a:endParaRPr lang="en-US"/>
          </a:p>
        </p:txBody>
      </p:sp>
    </p:spTree>
    <p:extLst>
      <p:ext uri="{BB962C8B-B14F-4D97-AF65-F5344CB8AC3E}">
        <p14:creationId xmlns:p14="http://schemas.microsoft.com/office/powerpoint/2010/main" val="1271208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9DFF3E-B233-4671-85A4-B75794EA4DE1}" type="slidenum">
              <a:rPr lang="en-US" smtClean="0"/>
              <a:pPr/>
              <a:t>8</a:t>
            </a:fld>
            <a:endParaRPr lang="en-US"/>
          </a:p>
        </p:txBody>
      </p:sp>
    </p:spTree>
    <p:extLst>
      <p:ext uri="{BB962C8B-B14F-4D97-AF65-F5344CB8AC3E}">
        <p14:creationId xmlns:p14="http://schemas.microsoft.com/office/powerpoint/2010/main" val="3533994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19DFF3E-B233-4671-85A4-B75794EA4DE1}" type="slidenum">
              <a:rPr lang="en-US" smtClean="0"/>
              <a:pPr/>
              <a:t>9</a:t>
            </a:fld>
            <a:endParaRPr lang="en-US"/>
          </a:p>
        </p:txBody>
      </p:sp>
    </p:spTree>
    <p:extLst>
      <p:ext uri="{BB962C8B-B14F-4D97-AF65-F5344CB8AC3E}">
        <p14:creationId xmlns:p14="http://schemas.microsoft.com/office/powerpoint/2010/main" val="1580738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9DFF3E-B233-4671-85A4-B75794EA4DE1}" type="slidenum">
              <a:rPr lang="en-US" smtClean="0"/>
              <a:pPr/>
              <a:t>12</a:t>
            </a:fld>
            <a:endParaRPr lang="en-US"/>
          </a:p>
        </p:txBody>
      </p:sp>
    </p:spTree>
    <p:extLst>
      <p:ext uri="{BB962C8B-B14F-4D97-AF65-F5344CB8AC3E}">
        <p14:creationId xmlns:p14="http://schemas.microsoft.com/office/powerpoint/2010/main" val="1281224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9DFF3E-B233-4671-85A4-B75794EA4DE1}" type="slidenum">
              <a:rPr lang="en-US" smtClean="0"/>
              <a:pPr/>
              <a:t>19</a:t>
            </a:fld>
            <a:endParaRPr lang="en-US"/>
          </a:p>
        </p:txBody>
      </p:sp>
    </p:spTree>
    <p:extLst>
      <p:ext uri="{BB962C8B-B14F-4D97-AF65-F5344CB8AC3E}">
        <p14:creationId xmlns:p14="http://schemas.microsoft.com/office/powerpoint/2010/main" val="2561195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20</a:t>
            </a:fld>
            <a:endParaRPr lang="en-US"/>
          </a:p>
        </p:txBody>
      </p:sp>
    </p:spTree>
    <p:extLst>
      <p:ext uri="{BB962C8B-B14F-4D97-AF65-F5344CB8AC3E}">
        <p14:creationId xmlns:p14="http://schemas.microsoft.com/office/powerpoint/2010/main" val="4184275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9DFF3E-B233-4671-85A4-B75794EA4DE1}" type="slidenum">
              <a:rPr lang="en-US" smtClean="0"/>
              <a:pPr/>
              <a:t>23</a:t>
            </a:fld>
            <a:endParaRPr lang="en-US"/>
          </a:p>
        </p:txBody>
      </p:sp>
    </p:spTree>
    <p:extLst>
      <p:ext uri="{BB962C8B-B14F-4D97-AF65-F5344CB8AC3E}">
        <p14:creationId xmlns:p14="http://schemas.microsoft.com/office/powerpoint/2010/main" val="1336316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9DFF3E-B233-4671-85A4-B75794EA4DE1}" type="slidenum">
              <a:rPr lang="en-US" smtClean="0"/>
              <a:pPr/>
              <a:t>24</a:t>
            </a:fld>
            <a:endParaRPr lang="en-US"/>
          </a:p>
        </p:txBody>
      </p:sp>
    </p:spTree>
    <p:extLst>
      <p:ext uri="{BB962C8B-B14F-4D97-AF65-F5344CB8AC3E}">
        <p14:creationId xmlns:p14="http://schemas.microsoft.com/office/powerpoint/2010/main" val="24933364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Middle BG"/>
          <p:cNvSpPr/>
          <p:nvPr/>
        </p:nvSpPr>
        <p:spPr>
          <a:xfrm>
            <a:off x="0" y="2667000"/>
            <a:ext cx="9144000" cy="2419586"/>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1" name="Footer"/>
          <p:cNvSpPr/>
          <p:nvPr/>
        </p:nvSpPr>
        <p:spPr>
          <a:xfrm>
            <a:off x="0" y="5105400"/>
            <a:ext cx="9144000" cy="1752600"/>
          </a:xfrm>
          <a:prstGeom prst="rect">
            <a:avLst/>
          </a:prstGeom>
          <a:solidFill>
            <a:srgbClr val="376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2" name="SubTitle Back"/>
          <p:cNvSpPr/>
          <p:nvPr/>
        </p:nvSpPr>
        <p:spPr>
          <a:xfrm>
            <a:off x="4176712" y="4545808"/>
            <a:ext cx="4953000" cy="1828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 name="Title 1"/>
          <p:cNvSpPr>
            <a:spLocks noGrp="1"/>
          </p:cNvSpPr>
          <p:nvPr userDrawn="1">
            <p:ph type="ctrTitle" hasCustomPrompt="1"/>
          </p:nvPr>
        </p:nvSpPr>
        <p:spPr>
          <a:xfrm>
            <a:off x="381000" y="2869408"/>
            <a:ext cx="8458200" cy="1676400"/>
          </a:xfrm>
          <a:prstGeom prst="rect">
            <a:avLst/>
          </a:prstGeom>
        </p:spPr>
        <p:txBody>
          <a:bodyPr>
            <a:normAutofit/>
            <a:scene3d>
              <a:camera prst="perspectiveAbove"/>
              <a:lightRig rig="threePt" dir="t"/>
            </a:scene3d>
          </a:bodyPr>
          <a:lstStyle>
            <a:lvl1pPr>
              <a:defRPr sz="3200" b="1" cap="none" spc="0" baseline="0">
                <a:ln w="17780" cmpd="sng">
                  <a:noFill/>
                  <a:prstDash val="solid"/>
                  <a:miter lim="800000"/>
                </a:ln>
                <a:solidFill>
                  <a:schemeClr val="tx2"/>
                </a:solidFill>
                <a:effectLst/>
                <a:latin typeface="Arial" pitchFamily="34" charset="0"/>
                <a:cs typeface="Arial" pitchFamily="34" charset="0"/>
              </a:defRPr>
            </a:lvl1pPr>
          </a:lstStyle>
          <a:p>
            <a:r>
              <a:rPr lang="en-US" dirty="0" smtClean="0"/>
              <a:t>Webinar Title Here</a:t>
            </a:r>
            <a:endParaRPr lang="en-US" dirty="0"/>
          </a:p>
        </p:txBody>
      </p:sp>
      <p:sp>
        <p:nvSpPr>
          <p:cNvPr id="3" name="Subtitle 2"/>
          <p:cNvSpPr>
            <a:spLocks noGrp="1"/>
          </p:cNvSpPr>
          <p:nvPr userDrawn="1">
            <p:ph type="subTitle" idx="1" hasCustomPrompt="1"/>
          </p:nvPr>
        </p:nvSpPr>
        <p:spPr>
          <a:xfrm>
            <a:off x="4724400" y="4876800"/>
            <a:ext cx="4343400" cy="1143000"/>
          </a:xfrm>
        </p:spPr>
        <p:txBody>
          <a:bodyPr/>
          <a:lstStyle>
            <a:lvl1pPr marL="0" indent="0" algn="ctr">
              <a:buNone/>
              <a:defRPr b="1">
                <a:solidFill>
                  <a:schemeClr val="tx2"/>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Webinar Subtitle</a:t>
            </a:r>
            <a:endParaRPr lang="en-US" dirty="0"/>
          </a:p>
        </p:txBody>
      </p:sp>
      <p:sp>
        <p:nvSpPr>
          <p:cNvPr id="6" name="Slide Number Placeholder 5"/>
          <p:cNvSpPr>
            <a:spLocks noGrp="1"/>
          </p:cNvSpPr>
          <p:nvPr userDrawn="1">
            <p:ph type="sldNum" sz="quarter" idx="12"/>
          </p:nvPr>
        </p:nvSpPr>
        <p:spPr/>
        <p:txBody>
          <a:bodyPr/>
          <a:lstStyle>
            <a:lvl1pPr>
              <a:defRPr>
                <a:latin typeface="Arial" pitchFamily="34" charset="0"/>
                <a:cs typeface="Arial" pitchFamily="34" charset="0"/>
              </a:defRPr>
            </a:lvl1pPr>
          </a:lstStyle>
          <a:p>
            <a:fld id="{01723B91-CE10-4F20-890A-0852E2246859}" type="slidenum">
              <a:rPr lang="en-US" smtClean="0"/>
              <a:pPr/>
              <a:t>‹#›</a:t>
            </a:fld>
            <a:endParaRPr lang="en-US"/>
          </a:p>
        </p:txBody>
      </p:sp>
      <p:pic>
        <p:nvPicPr>
          <p:cNvPr id="24" name="Picture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76" y="4419600"/>
            <a:ext cx="186537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2570881"/>
          </a:xfrm>
          <a:prstGeom prst="rect">
            <a:avLst/>
          </a:prstGeom>
        </p:spPr>
      </p:pic>
      <p:sp>
        <p:nvSpPr>
          <p:cNvPr id="5" name="TextBox 4"/>
          <p:cNvSpPr txBox="1"/>
          <p:nvPr userDrawn="1"/>
        </p:nvSpPr>
        <p:spPr>
          <a:xfrm>
            <a:off x="381000" y="860595"/>
            <a:ext cx="3429000" cy="400110"/>
          </a:xfrm>
          <a:prstGeom prst="rect">
            <a:avLst/>
          </a:prstGeom>
          <a:noFill/>
        </p:spPr>
        <p:txBody>
          <a:bodyPr wrap="square" rtlCol="0">
            <a:spAutoFit/>
          </a:bodyPr>
          <a:lstStyle/>
          <a:p>
            <a:r>
              <a:rPr lang="en-US" sz="2000" b="1" dirty="0" smtClean="0">
                <a:solidFill>
                  <a:schemeClr val="bg1"/>
                </a:solidFill>
              </a:rPr>
              <a:t>Welcome</a:t>
            </a:r>
            <a:r>
              <a:rPr lang="en-US" sz="2000" b="1" baseline="0" dirty="0" smtClean="0">
                <a:solidFill>
                  <a:schemeClr val="bg1"/>
                </a:solidFill>
              </a:rPr>
              <a:t> to </a:t>
            </a:r>
            <a:r>
              <a:rPr lang="en-US" sz="2000" b="1" dirty="0" smtClean="0">
                <a:solidFill>
                  <a:schemeClr val="bg1"/>
                </a:solidFill>
              </a:rPr>
              <a:t>Workforce</a:t>
            </a:r>
            <a:r>
              <a:rPr lang="en-US" sz="2000" b="1" baseline="30000" dirty="0" smtClean="0">
                <a:solidFill>
                  <a:schemeClr val="bg1"/>
                </a:solidFill>
              </a:rPr>
              <a:t>3</a:t>
            </a:r>
            <a:r>
              <a:rPr lang="en-US" sz="2000" b="1" baseline="0" dirty="0" smtClean="0">
                <a:solidFill>
                  <a:schemeClr val="bg1"/>
                </a:solidFill>
              </a:rPr>
              <a:t> One</a:t>
            </a:r>
            <a:endParaRPr lang="en-US" sz="2000" b="1" dirty="0">
              <a:solidFill>
                <a:schemeClr val="bg1"/>
              </a:solidFill>
            </a:endParaRPr>
          </a:p>
        </p:txBody>
      </p:sp>
      <p:grpSp>
        <p:nvGrpSpPr>
          <p:cNvPr id="13" name="Header"/>
          <p:cNvGrpSpPr/>
          <p:nvPr/>
        </p:nvGrpSpPr>
        <p:grpSpPr>
          <a:xfrm>
            <a:off x="2894" y="-152400"/>
            <a:ext cx="9144000" cy="2819400"/>
            <a:chOff x="0" y="0"/>
            <a:chExt cx="9144000" cy="2819400"/>
          </a:xfrm>
        </p:grpSpPr>
        <p:sp>
          <p:nvSpPr>
            <p:cNvPr id="9" name="Rectangle 8"/>
            <p:cNvSpPr/>
            <p:nvPr userDrawn="1"/>
          </p:nvSpPr>
          <p:spPr>
            <a:xfrm>
              <a:off x="0" y="0"/>
              <a:ext cx="9144000" cy="2667000"/>
            </a:xfrm>
            <a:prstGeom prst="rect">
              <a:avLst/>
            </a:prstGeom>
            <a:solidFill>
              <a:schemeClr val="accent1">
                <a:lumMod val="7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0" name="Rectangle 9"/>
            <p:cNvSpPr/>
            <p:nvPr userDrawn="1"/>
          </p:nvSpPr>
          <p:spPr>
            <a:xfrm>
              <a:off x="0" y="2667000"/>
              <a:ext cx="9144000" cy="152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Arial" pitchFamily="34" charset="0"/>
                <a:ea typeface="+mn-ea"/>
                <a:cs typeface="Arial" pitchFamily="34" charset="0"/>
              </a:endParaRPr>
            </a:p>
          </p:txBody>
        </p:sp>
      </p:grpSp>
      <p:grpSp>
        <p:nvGrpSpPr>
          <p:cNvPr id="17" name="Group 16"/>
          <p:cNvGrpSpPr/>
          <p:nvPr userDrawn="1"/>
        </p:nvGrpSpPr>
        <p:grpSpPr>
          <a:xfrm>
            <a:off x="2133600" y="4572000"/>
            <a:ext cx="2209800" cy="483392"/>
            <a:chOff x="2133600" y="4572000"/>
            <a:chExt cx="2209800" cy="483392"/>
          </a:xfrm>
        </p:grpSpPr>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33600" y="4572000"/>
              <a:ext cx="483392" cy="483392"/>
            </a:xfrm>
            <a:prstGeom prst="rect">
              <a:avLst/>
            </a:prstGeom>
          </p:spPr>
        </p:pic>
        <p:sp>
          <p:nvSpPr>
            <p:cNvPr id="14" name="TextBox 13"/>
            <p:cNvSpPr txBox="1"/>
            <p:nvPr userDrawn="1"/>
          </p:nvSpPr>
          <p:spPr>
            <a:xfrm>
              <a:off x="2590800" y="4572000"/>
              <a:ext cx="1752600" cy="477054"/>
            </a:xfrm>
            <a:prstGeom prst="rect">
              <a:avLst/>
            </a:prstGeom>
            <a:noFill/>
          </p:spPr>
          <p:txBody>
            <a:bodyPr wrap="square" rtlCol="0">
              <a:spAutoFit/>
            </a:bodyPr>
            <a:lstStyle/>
            <a:p>
              <a:pPr>
                <a:lnSpc>
                  <a:spcPts val="1000"/>
                </a:lnSpc>
                <a:spcBef>
                  <a:spcPts val="0"/>
                </a:spcBef>
                <a:spcAft>
                  <a:spcPts val="0"/>
                </a:spcAft>
              </a:pPr>
              <a:r>
                <a:rPr lang="en-US" sz="900" b="1" i="1" kern="800" spc="0" dirty="0" smtClean="0">
                  <a:solidFill>
                    <a:schemeClr val="tx2">
                      <a:lumMod val="75000"/>
                    </a:schemeClr>
                  </a:solidFill>
                  <a:latin typeface="Arial" pitchFamily="34" charset="0"/>
                  <a:cs typeface="Arial" pitchFamily="34" charset="0"/>
                </a:rPr>
                <a:t>U.S. Department</a:t>
              </a:r>
              <a:r>
                <a:rPr lang="en-US" sz="900" b="1" i="1" kern="800" spc="0" baseline="0" dirty="0" smtClean="0">
                  <a:solidFill>
                    <a:schemeClr val="tx2">
                      <a:lumMod val="75000"/>
                    </a:schemeClr>
                  </a:solidFill>
                  <a:latin typeface="Arial" pitchFamily="34" charset="0"/>
                  <a:cs typeface="Arial" pitchFamily="34" charset="0"/>
                </a:rPr>
                <a:t> of Labor</a:t>
              </a:r>
            </a:p>
            <a:p>
              <a:pPr>
                <a:lnSpc>
                  <a:spcPts val="1000"/>
                </a:lnSpc>
                <a:spcBef>
                  <a:spcPts val="0"/>
                </a:spcBef>
                <a:spcAft>
                  <a:spcPts val="0"/>
                </a:spcAft>
              </a:pPr>
              <a:r>
                <a:rPr lang="en-US" sz="900" b="0" i="1" kern="800" spc="0" baseline="0" dirty="0" smtClean="0">
                  <a:solidFill>
                    <a:schemeClr val="tx2">
                      <a:lumMod val="75000"/>
                    </a:schemeClr>
                  </a:solidFill>
                  <a:latin typeface="Arial" pitchFamily="34" charset="0"/>
                  <a:cs typeface="Arial" pitchFamily="34" charset="0"/>
                </a:rPr>
                <a:t>Employment and Training Administration</a:t>
              </a:r>
              <a:endParaRPr lang="en-US" sz="900" b="0" i="1" kern="800" spc="0" dirty="0">
                <a:solidFill>
                  <a:schemeClr val="tx2">
                    <a:lumMod val="75000"/>
                  </a:schemeClr>
                </a:solidFill>
                <a:latin typeface="Arial" pitchFamily="34" charset="0"/>
                <a:cs typeface="Arial" pitchFamily="34" charset="0"/>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a:prstGeom prst="rect">
            <a:avLst/>
          </a:prstGeom>
        </p:spPr>
        <p:txBody>
          <a:bodyPr anchor="ctr" anchorCtr="1">
            <a:normAutofit/>
          </a:bodyPr>
          <a:lstStyle>
            <a:lvl1pPr>
              <a:defRPr sz="2800" baseline="0">
                <a:ln w="12700">
                  <a:noFill/>
                  <a:prstDash val="solid"/>
                </a:ln>
                <a:solidFill>
                  <a:schemeClr val="bg1"/>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r>
              <a:rPr lang="en-US" smtClean="0"/>
              <a:t>Webinar Title Here</a:t>
            </a:r>
            <a:endParaRPr lang="en-US" dirty="0"/>
          </a:p>
        </p:txBody>
      </p:sp>
      <p:sp>
        <p:nvSpPr>
          <p:cNvPr id="5" name="Footer Placeholder 4"/>
          <p:cNvSpPr>
            <a:spLocks noGrp="1"/>
          </p:cNvSpPr>
          <p:nvPr>
            <p:ph type="ftr" sz="quarter" idx="11"/>
          </p:nvPr>
        </p:nvSpPr>
        <p:spPr/>
        <p:txBody>
          <a:bodyPr/>
          <a:lstStyle/>
          <a:p>
            <a:r>
              <a:rPr lang="en-US" smtClean="0"/>
              <a:t>#</a:t>
            </a:r>
            <a:endParaRPr lang="en-US"/>
          </a:p>
        </p:txBody>
      </p:sp>
      <p:sp>
        <p:nvSpPr>
          <p:cNvPr id="6" name="Slide Number Placeholder 5"/>
          <p:cNvSpPr>
            <a:spLocks noGrp="1"/>
          </p:cNvSpPr>
          <p:nvPr>
            <p:ph type="sldNum" sz="quarter" idx="12"/>
          </p:nvPr>
        </p:nvSpPr>
        <p:spPr>
          <a:xfrm>
            <a:off x="6324600" y="6416675"/>
            <a:ext cx="2133600" cy="365125"/>
          </a:xfrm>
        </p:spPr>
        <p:txBody>
          <a:bodyPr/>
          <a:lstStyle/>
          <a:p>
            <a:fld id="{01723B91-CE10-4F20-890A-0852E2246859}"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smtClean="0"/>
              <a:t>Webinar Title Here</a:t>
            </a:r>
            <a:endParaRPr lang="en-US" dirty="0"/>
          </a:p>
        </p:txBody>
      </p:sp>
      <p:sp>
        <p:nvSpPr>
          <p:cNvPr id="5" name="Footer Placeholder 4"/>
          <p:cNvSpPr>
            <a:spLocks noGrp="1"/>
          </p:cNvSpPr>
          <p:nvPr>
            <p:ph type="ftr" sz="quarter" idx="11"/>
          </p:nvPr>
        </p:nvSpPr>
        <p:spPr/>
        <p:txBody>
          <a:bodyPr/>
          <a:lstStyle/>
          <a:p>
            <a:r>
              <a:rPr lang="en-US" smtClean="0"/>
              <a:t>#</a:t>
            </a:r>
            <a:endParaRPr lang="en-US"/>
          </a:p>
        </p:txBody>
      </p:sp>
      <p:sp>
        <p:nvSpPr>
          <p:cNvPr id="6" name="Slide Number Placeholder 5"/>
          <p:cNvSpPr>
            <a:spLocks noGrp="1"/>
          </p:cNvSpPr>
          <p:nvPr>
            <p:ph type="sldNum" sz="quarter" idx="12"/>
          </p:nvPr>
        </p:nvSpPr>
        <p:spPr/>
        <p:txBody>
          <a:bodyPr/>
          <a:lstStyle/>
          <a:p>
            <a:fld id="{01723B91-CE10-4F20-890A-0852E224685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a:prstGeom prst="rect">
            <a:avLst/>
          </a:prstGeom>
        </p:spPr>
        <p:txBody>
          <a:bodyPr anchor="ctr" anchorCtr="1"/>
          <a:lstStyle>
            <a:lvl1pPr algn="ctr" defTabSz="914400" rtl="0" eaLnBrk="1" latinLnBrk="0" hangingPunct="1">
              <a:spcBef>
                <a:spcPct val="0"/>
              </a:spcBef>
              <a:buNone/>
              <a:defRPr lang="en-US" sz="2800" b="1" kern="1200" cap="none" spc="0" baseline="0" dirty="0">
                <a:ln w="12700">
                  <a:noFill/>
                  <a:prstDash val="solid"/>
                </a:ln>
                <a:solidFill>
                  <a:schemeClr val="bg1"/>
                </a:solidFill>
                <a:effectLst/>
                <a:latin typeface="Arial" pitchFamily="34" charset="0"/>
                <a:ea typeface="+mj-ea"/>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Webinar Title Here</a:t>
            </a:r>
            <a:endParaRPr lang="en-US"/>
          </a:p>
        </p:txBody>
      </p:sp>
      <p:sp>
        <p:nvSpPr>
          <p:cNvPr id="8" name="Footer Placeholder 7"/>
          <p:cNvSpPr>
            <a:spLocks noGrp="1"/>
          </p:cNvSpPr>
          <p:nvPr>
            <p:ph type="ftr" sz="quarter" idx="11"/>
          </p:nvPr>
        </p:nvSpPr>
        <p:spPr/>
        <p:txBody>
          <a:bodyPr/>
          <a:lstStyle/>
          <a:p>
            <a:r>
              <a:rPr lang="en-US" smtClean="0"/>
              <a:t>#</a:t>
            </a:r>
            <a:endParaRPr lang="en-US"/>
          </a:p>
        </p:txBody>
      </p:sp>
      <p:sp>
        <p:nvSpPr>
          <p:cNvPr id="9" name="Slide Number Placeholder 8"/>
          <p:cNvSpPr>
            <a:spLocks noGrp="1"/>
          </p:cNvSpPr>
          <p:nvPr>
            <p:ph type="sldNum" sz="quarter" idx="12"/>
          </p:nvPr>
        </p:nvSpPr>
        <p:spPr/>
        <p:txBody>
          <a:bodyPr/>
          <a:lstStyle/>
          <a:p>
            <a:fld id="{01723B91-CE10-4F20-890A-0852E224685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0668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Webinar Title Here</a:t>
            </a:r>
            <a:endParaRPr lang="en-US" dirty="0"/>
          </a:p>
        </p:txBody>
      </p:sp>
      <p:sp>
        <p:nvSpPr>
          <p:cNvPr id="4" name="Footer Placeholder 3"/>
          <p:cNvSpPr>
            <a:spLocks noGrp="1"/>
          </p:cNvSpPr>
          <p:nvPr>
            <p:ph type="ftr" sz="quarter" idx="11"/>
          </p:nvPr>
        </p:nvSpPr>
        <p:spPr/>
        <p:txBody>
          <a:bodyPr/>
          <a:lstStyle/>
          <a:p>
            <a:r>
              <a:rPr lang="en-US" smtClean="0"/>
              <a:t>#</a:t>
            </a:r>
            <a:endParaRPr lang="en-US"/>
          </a:p>
        </p:txBody>
      </p:sp>
      <p:sp>
        <p:nvSpPr>
          <p:cNvPr id="5" name="Slide Number Placeholder 4"/>
          <p:cNvSpPr>
            <a:spLocks noGrp="1"/>
          </p:cNvSpPr>
          <p:nvPr>
            <p:ph type="sldNum" sz="quarter" idx="12"/>
          </p:nvPr>
        </p:nvSpPr>
        <p:spPr/>
        <p:txBody>
          <a:bodyPr/>
          <a:lstStyle/>
          <a:p>
            <a:fld id="{01723B91-CE10-4F20-890A-0852E224685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Webinar Title Here</a:t>
            </a:r>
            <a:endParaRPr lang="en-US" dirty="0"/>
          </a:p>
        </p:txBody>
      </p:sp>
      <p:sp>
        <p:nvSpPr>
          <p:cNvPr id="3" name="Footer Placeholder 2"/>
          <p:cNvSpPr>
            <a:spLocks noGrp="1"/>
          </p:cNvSpPr>
          <p:nvPr>
            <p:ph type="ftr" sz="quarter" idx="11"/>
          </p:nvPr>
        </p:nvSpPr>
        <p:spPr/>
        <p:txBody>
          <a:bodyPr/>
          <a:lstStyle/>
          <a:p>
            <a:r>
              <a:rPr lang="en-US" smtClean="0"/>
              <a:t>#</a:t>
            </a:r>
            <a:endParaRPr lang="en-US"/>
          </a:p>
        </p:txBody>
      </p:sp>
      <p:sp>
        <p:nvSpPr>
          <p:cNvPr id="4" name="Slide Number Placeholder 3"/>
          <p:cNvSpPr>
            <a:spLocks noGrp="1"/>
          </p:cNvSpPr>
          <p:nvPr>
            <p:ph type="sldNum" sz="quarter" idx="12"/>
          </p:nvPr>
        </p:nvSpPr>
        <p:spPr/>
        <p:txBody>
          <a:bodyPr/>
          <a:lstStyle/>
          <a:p>
            <a:fld id="{01723B91-CE10-4F20-890A-0852E224685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t>Webinar Title Here</a:t>
            </a:r>
            <a:endParaRPr lang="en-US" dirty="0"/>
          </a:p>
        </p:txBody>
      </p:sp>
      <p:sp>
        <p:nvSpPr>
          <p:cNvPr id="6" name="Footer Placeholder 5"/>
          <p:cNvSpPr>
            <a:spLocks noGrp="1"/>
          </p:cNvSpPr>
          <p:nvPr>
            <p:ph type="ftr" sz="quarter" idx="11"/>
          </p:nvPr>
        </p:nvSpPr>
        <p:spPr/>
        <p:txBody>
          <a:bodyPr/>
          <a:lstStyle/>
          <a:p>
            <a:r>
              <a:rPr lang="en-US" smtClean="0"/>
              <a:t>#</a:t>
            </a:r>
            <a:endParaRPr lang="en-US"/>
          </a:p>
        </p:txBody>
      </p:sp>
      <p:sp>
        <p:nvSpPr>
          <p:cNvPr id="7" name="Slide Number Placeholder 6"/>
          <p:cNvSpPr>
            <a:spLocks noGrp="1"/>
          </p:cNvSpPr>
          <p:nvPr>
            <p:ph type="sldNum" sz="quarter" idx="12"/>
          </p:nvPr>
        </p:nvSpPr>
        <p:spPr/>
        <p:txBody>
          <a:bodyPr/>
          <a:lstStyle/>
          <a:p>
            <a:fld id="{01723B91-CE10-4F20-890A-0852E224685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t>Webinar Title Here</a:t>
            </a:r>
            <a:endParaRPr lang="en-US" dirty="0"/>
          </a:p>
        </p:txBody>
      </p:sp>
      <p:sp>
        <p:nvSpPr>
          <p:cNvPr id="6" name="Footer Placeholder 5"/>
          <p:cNvSpPr>
            <a:spLocks noGrp="1"/>
          </p:cNvSpPr>
          <p:nvPr>
            <p:ph type="ftr" sz="quarter" idx="11"/>
          </p:nvPr>
        </p:nvSpPr>
        <p:spPr/>
        <p:txBody>
          <a:bodyPr/>
          <a:lstStyle/>
          <a:p>
            <a:r>
              <a:rPr lang="en-US" smtClean="0"/>
              <a:t>#</a:t>
            </a:r>
            <a:endParaRPr lang="en-US"/>
          </a:p>
        </p:txBody>
      </p:sp>
      <p:sp>
        <p:nvSpPr>
          <p:cNvPr id="7" name="Slide Number Placeholder 6"/>
          <p:cNvSpPr>
            <a:spLocks noGrp="1"/>
          </p:cNvSpPr>
          <p:nvPr>
            <p:ph type="sldNum" sz="quarter" idx="12"/>
          </p:nvPr>
        </p:nvSpPr>
        <p:spPr/>
        <p:txBody>
          <a:bodyPr/>
          <a:lstStyle/>
          <a:p>
            <a:fld id="{01723B91-CE10-4F20-890A-0852E224685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BG Accent 1"/>
          <p:cNvSpPr/>
          <p:nvPr/>
        </p:nvSpPr>
        <p:spPr>
          <a:xfrm>
            <a:off x="-9526" y="0"/>
            <a:ext cx="9153525" cy="1097280"/>
          </a:xfrm>
          <a:prstGeom prst="rect">
            <a:avLst/>
          </a:prstGeom>
          <a:solidFill>
            <a:srgbClr val="376092">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itchFamily="34" charset="0"/>
              <a:cs typeface="Arial" pitchFamily="34" charset="0"/>
            </a:endParaRPr>
          </a:p>
        </p:txBody>
      </p:sp>
      <p:sp>
        <p:nvSpPr>
          <p:cNvPr id="3" name="Text Placeholder 2"/>
          <p:cNvSpPr>
            <a:spLocks noGrp="1"/>
          </p:cNvSpPr>
          <p:nvPr userDrawn="1">
            <p:ph type="body" idx="1"/>
          </p:nvPr>
        </p:nvSpPr>
        <p:spPr>
          <a:xfrm>
            <a:off x="457200" y="1600200"/>
            <a:ext cx="7924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userDrawn="1">
            <p:ph type="dt" sz="half" idx="2"/>
          </p:nvPr>
        </p:nvSpPr>
        <p:spPr>
          <a:xfrm>
            <a:off x="457200" y="6416675"/>
            <a:ext cx="2133600" cy="365125"/>
          </a:xfrm>
          <a:prstGeom prst="rect">
            <a:avLst/>
          </a:prstGeom>
        </p:spPr>
        <p:txBody>
          <a:bodyPr vert="horz" lIns="91440" tIns="45720" rIns="91440" bIns="45720" rtlCol="0" anchor="ctr"/>
          <a:lstStyle>
            <a:lvl1pPr algn="l">
              <a:defRPr sz="800">
                <a:solidFill>
                  <a:schemeClr val="tx2"/>
                </a:solidFill>
                <a:latin typeface="Arial" pitchFamily="34" charset="0"/>
                <a:cs typeface="Arial" pitchFamily="34" charset="0"/>
              </a:defRPr>
            </a:lvl1pPr>
          </a:lstStyle>
          <a:p>
            <a:r>
              <a:rPr lang="en-US" dirty="0" smtClean="0"/>
              <a:t>Webinar Title Here</a:t>
            </a:r>
            <a:endParaRPr lang="en-US" dirty="0"/>
          </a:p>
        </p:txBody>
      </p:sp>
      <p:sp>
        <p:nvSpPr>
          <p:cNvPr id="5" name="Footer Placeholder 4"/>
          <p:cNvSpPr>
            <a:spLocks noGrp="1"/>
          </p:cNvSpPr>
          <p:nvPr userDrawn="1">
            <p:ph type="ftr" sz="quarter" idx="3"/>
          </p:nvPr>
        </p:nvSpPr>
        <p:spPr>
          <a:xfrm>
            <a:off x="3124200" y="6416675"/>
            <a:ext cx="2895600" cy="365125"/>
          </a:xfrm>
          <a:prstGeom prst="rect">
            <a:avLst/>
          </a:prstGeom>
        </p:spPr>
        <p:txBody>
          <a:bodyPr vert="horz" lIns="91440" tIns="45720" rIns="91440" bIns="45720" rtlCol="0" anchor="ctr"/>
          <a:lstStyle>
            <a:lvl1pPr algn="ctr">
              <a:defRPr sz="1200">
                <a:solidFill>
                  <a:schemeClr val="bg1"/>
                </a:solidFill>
                <a:latin typeface="Arial" pitchFamily="34" charset="0"/>
                <a:cs typeface="Arial" pitchFamily="34" charset="0"/>
              </a:defRPr>
            </a:lvl1pPr>
          </a:lstStyle>
          <a:p>
            <a:r>
              <a:rPr lang="en-US" smtClean="0"/>
              <a:t>#</a:t>
            </a:r>
            <a:endParaRPr lang="en-US"/>
          </a:p>
        </p:txBody>
      </p:sp>
      <p:sp>
        <p:nvSpPr>
          <p:cNvPr id="6" name="Slide Number Placeholder 5"/>
          <p:cNvSpPr>
            <a:spLocks noGrp="1"/>
          </p:cNvSpPr>
          <p:nvPr userDrawn="1">
            <p:ph type="sldNum" sz="quarter" idx="4"/>
          </p:nvPr>
        </p:nvSpPr>
        <p:spPr>
          <a:xfrm>
            <a:off x="6324600" y="6416675"/>
            <a:ext cx="2133600" cy="365125"/>
          </a:xfrm>
          <a:prstGeom prst="rect">
            <a:avLst/>
          </a:prstGeom>
        </p:spPr>
        <p:txBody>
          <a:bodyPr vert="horz" lIns="91440" tIns="45720" rIns="91440" bIns="45720" rtlCol="0" anchor="ctr"/>
          <a:lstStyle>
            <a:lvl1pPr algn="r">
              <a:defRPr sz="1200">
                <a:solidFill>
                  <a:schemeClr val="tx1"/>
                </a:solidFill>
                <a:latin typeface="Arial" pitchFamily="34" charset="0"/>
                <a:cs typeface="Arial" pitchFamily="34" charset="0"/>
              </a:defRPr>
            </a:lvl1pPr>
          </a:lstStyle>
          <a:p>
            <a:fld id="{F5B75F7A-516D-4850-9A30-35A47BF6499A}" type="slidenum">
              <a:rPr lang="en-US" smtClean="0"/>
              <a:pPr/>
              <a:t>‹#›</a:t>
            </a:fld>
            <a:endParaRPr lang="en-US" dirty="0"/>
          </a:p>
        </p:txBody>
      </p:sp>
      <p:pic>
        <p:nvPicPr>
          <p:cNvPr id="19" name="Picture 2"/>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086600" y="6400800"/>
            <a:ext cx="984849" cy="48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8" r:id="rId4"/>
    <p:sldLayoutId id="2147483679" r:id="rId5"/>
    <p:sldLayoutId id="2147483680" r:id="rId6"/>
    <p:sldLayoutId id="2147483681" r:id="rId7"/>
    <p:sldLayoutId id="2147483682" r:id="rId8"/>
  </p:sldLayoutIdLst>
  <p:timing>
    <p:tnLst>
      <p:par>
        <p:cTn id="1" dur="indefinite" restart="never" nodeType="tmRoot"/>
      </p:par>
    </p:tnLst>
  </p:timing>
  <p:hf hdr="0" dt="0"/>
  <p:txStyles>
    <p:titleStyle>
      <a:lvl1pPr algn="ctr" defTabSz="914400" rtl="0" eaLnBrk="1" latinLnBrk="0" hangingPunct="1">
        <a:spcBef>
          <a:spcPct val="0"/>
        </a:spcBef>
        <a:buNone/>
        <a:defRPr sz="2800" b="1" kern="1200" cap="none" spc="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Arial" pitchFamily="34" charset="0"/>
          <a:ea typeface="+mj-ea"/>
          <a:cs typeface="Arial" pitchFamily="34" charset="0"/>
        </a:defRPr>
      </a:lvl1pPr>
    </p:titleStyle>
    <p:bodyStyle>
      <a:lvl1pPr marL="342900" indent="-342900" algn="l" defTabSz="914400" rtl="0" eaLnBrk="1" latinLnBrk="0" hangingPunct="1">
        <a:spcBef>
          <a:spcPts val="600"/>
        </a:spcBef>
        <a:spcAft>
          <a:spcPts val="600"/>
        </a:spcAft>
        <a:buFont typeface="Arial" pitchFamily="34" charset="0"/>
        <a:buChar char="•"/>
        <a:defRPr sz="3200" kern="1200">
          <a:solidFill>
            <a:schemeClr val="tx2"/>
          </a:solidFill>
          <a:latin typeface="Arial" pitchFamily="34" charset="0"/>
          <a:ea typeface="+mn-ea"/>
          <a:cs typeface="Arial" pitchFamily="34" charset="0"/>
        </a:defRPr>
      </a:lvl1pPr>
      <a:lvl2pPr marL="742950" indent="-285750" algn="l" defTabSz="914400" rtl="0" eaLnBrk="1" latinLnBrk="0" hangingPunct="1">
        <a:spcBef>
          <a:spcPts val="600"/>
        </a:spcBef>
        <a:spcAft>
          <a:spcPts val="600"/>
        </a:spcAft>
        <a:buFont typeface="Arial" pitchFamily="34" charset="0"/>
        <a:buChar char="–"/>
        <a:defRPr sz="2800" kern="1200">
          <a:solidFill>
            <a:schemeClr val="tx2"/>
          </a:solidFill>
          <a:latin typeface="Arial" pitchFamily="34" charset="0"/>
          <a:ea typeface="+mn-ea"/>
          <a:cs typeface="Arial" pitchFamily="34" charset="0"/>
        </a:defRPr>
      </a:lvl2pPr>
      <a:lvl3pPr marL="1143000" indent="-228600" algn="l" defTabSz="914400" rtl="0" eaLnBrk="1" latinLnBrk="0" hangingPunct="1">
        <a:spcBef>
          <a:spcPts val="600"/>
        </a:spcBef>
        <a:spcAft>
          <a:spcPts val="600"/>
        </a:spcAft>
        <a:buFont typeface="Arial" pitchFamily="34" charset="0"/>
        <a:buChar char="•"/>
        <a:defRPr sz="2400" kern="1200">
          <a:solidFill>
            <a:schemeClr val="tx2"/>
          </a:solidFill>
          <a:latin typeface="Arial" pitchFamily="34" charset="0"/>
          <a:ea typeface="+mn-ea"/>
          <a:cs typeface="Arial" pitchFamily="34" charset="0"/>
        </a:defRPr>
      </a:lvl3pPr>
      <a:lvl4pPr marL="1600200" indent="-228600" algn="l" defTabSz="914400" rtl="0" eaLnBrk="1" latinLnBrk="0" hangingPunct="1">
        <a:spcBef>
          <a:spcPts val="600"/>
        </a:spcBef>
        <a:spcAft>
          <a:spcPts val="600"/>
        </a:spcAft>
        <a:buFont typeface="Arial" pitchFamily="34" charset="0"/>
        <a:buChar char="–"/>
        <a:defRPr sz="2000" kern="1200">
          <a:solidFill>
            <a:schemeClr val="tx2"/>
          </a:solidFill>
          <a:latin typeface="Arial" pitchFamily="34" charset="0"/>
          <a:ea typeface="+mn-ea"/>
          <a:cs typeface="Arial" pitchFamily="34" charset="0"/>
        </a:defRPr>
      </a:lvl4pPr>
      <a:lvl5pPr marL="2057400" indent="-228600" algn="l" defTabSz="914400" rtl="0" eaLnBrk="1" latinLnBrk="0" hangingPunct="1">
        <a:spcBef>
          <a:spcPts val="600"/>
        </a:spcBef>
        <a:spcAft>
          <a:spcPts val="600"/>
        </a:spcAft>
        <a:buFont typeface="Arial" pitchFamily="34" charset="0"/>
        <a:buChar char="»"/>
        <a:defRPr sz="2000" kern="1200">
          <a:solidFill>
            <a:schemeClr val="tx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bls.gov/oes/current/oes_stru.htm"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nifa.usda.gov/qlinks/extension.html" TargetMode="External"/><Relationship Id="rId2" Type="http://schemas.openxmlformats.org/officeDocument/2006/relationships/hyperlink" Target="http://www.nifa.usda.gov/Extension/index.html" TargetMode="External"/><Relationship Id="rId1" Type="http://schemas.openxmlformats.org/officeDocument/2006/relationships/slideLayout" Target="../slideLayouts/slideLayout2.xml"/><Relationship Id="rId5" Type="http://schemas.openxmlformats.org/officeDocument/2006/relationships/hyperlink" Target="http://www.nifa.usda.gov/qlinks/partners/state_partners.html" TargetMode="External"/><Relationship Id="rId4" Type="http://schemas.openxmlformats.org/officeDocument/2006/relationships/hyperlink" Target="http://e-extensionproject.info/"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careeronestop.org/CompetencyModel" TargetMode="External"/><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mynextmove.org/" TargetMode="External"/><Relationship Id="rId2" Type="http://schemas.openxmlformats.org/officeDocument/2006/relationships/hyperlink" Target="http://www.onetonline.org/" TargetMode="External"/><Relationship Id="rId1" Type="http://schemas.openxmlformats.org/officeDocument/2006/relationships/slideLayout" Target="../slideLayouts/slideLayout2.xml"/><Relationship Id="rId4" Type="http://schemas.openxmlformats.org/officeDocument/2006/relationships/hyperlink" Target="http://www.miproximopaso.org/"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3.jpeg"/><Relationship Id="rId2" Type="http://schemas.openxmlformats.org/officeDocument/2006/relationships/hyperlink" Target="http://www.google.com/url?sa=i&amp;source=images&amp;cd=&amp;cad=rja&amp;docid=WFzMsra2iD2rZM&amp;tbnid=4FC7IITPgyVdmM:&amp;ved=0CAgQjRwwAA&amp;url=https://www.facebook.com/SouthCarolinaFarmBureau?group_id=0&amp;ei=01nkUd21AYqmqwGRzoC4BQ&amp;psig=AFQjCNE93_FkyuSOdh3GllXdbo3wAfvMUQ&amp;ust=1374006099114263" TargetMode="External"/><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hyperlink" Target="http://www.google.com/url?sa=i&amp;source=images&amp;cd=&amp;cad=rja&amp;docid=pA1vqqscVUE0-M&amp;tbnid=tUriv2uCf4hC_M:&amp;ved=0CAgQjRwwAA&amp;url=http://www.clemson.edu/extension/hgic/plants/vegetables/crops/hgic1322.html&amp;ei=7lrkUbqXEcukqwHP5YHoAQ&amp;psig=AFQjCNGPYBFfS9ycyBbxwyWr-TQ_JT1YJQ&amp;ust=1374006382358086" TargetMode="External"/><Relationship Id="rId4" Type="http://schemas.openxmlformats.org/officeDocument/2006/relationships/image" Target="../media/image31.jpeg"/></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6.xml"/><Relationship Id="rId5" Type="http://schemas.openxmlformats.org/officeDocument/2006/relationships/image" Target="../media/image40.jpeg"/><Relationship Id="rId4" Type="http://schemas.openxmlformats.org/officeDocument/2006/relationships/hyperlink" Target="http://www.google.com/url?sa=i&amp;rct=j&amp;q=TOMATO+PICKERS+IN+BEAUFORT,+SC&amp;source=images&amp;cd=&amp;cad=rja&amp;docid=ZQV3V1MWzAOMRM&amp;tbnid=NCuvlKcM6MbVdM:&amp;ved=0CAUQjRw&amp;url=http://strawberries.ces.ncsu.edu/2013/06/a-surprising-late-season-crop-june-11-2013/&amp;ei=71vvUczWOoP89gSmjYCIAg&amp;bvm=bv.49641647,d.eWU&amp;psig=AFQjCNFvD4SW0nuuRfJrixfH1qwUTRH1gA&amp;ust=1374727503735180"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 Id="rId5" Type="http://schemas.openxmlformats.org/officeDocument/2006/relationships/image" Target="../media/image63.jpg"/><Relationship Id="rId4" Type="http://schemas.openxmlformats.org/officeDocument/2006/relationships/image" Target="../media/image62.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2.xml"/><Relationship Id="rId5" Type="http://schemas.openxmlformats.org/officeDocument/2006/relationships/image" Target="../media/image68.jpg"/><Relationship Id="rId4" Type="http://schemas.openxmlformats.org/officeDocument/2006/relationships/image" Target="../media/image67.jpg"/></Relationships>
</file>

<file path=ppt/slides/_rels/slide67.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hyperlink" Target="http://www.bls.gov/oes/current/oes_stru.htm" TargetMode="External"/><Relationship Id="rId3" Type="http://schemas.openxmlformats.org/officeDocument/2006/relationships/hyperlink" Target="http://www.onetonline.org/" TargetMode="External"/><Relationship Id="rId7" Type="http://schemas.openxmlformats.org/officeDocument/2006/relationships/hyperlink" Target="http://www.careeronestop.org/CompetencyMode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www.nifa.usda.gov/Extension/index.html" TargetMode="External"/><Relationship Id="rId5" Type="http://schemas.openxmlformats.org/officeDocument/2006/relationships/hyperlink" Target="http://www.miproximopaso.org/" TargetMode="External"/><Relationship Id="rId4" Type="http://schemas.openxmlformats.org/officeDocument/2006/relationships/hyperlink" Target="http://www.mynextmove.org/"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mailto:frugoli.pam@dol.gov"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hyperlink" Target="mailto:bcoleman@telamon.org" TargetMode="External"/><Relationship Id="rId4" Type="http://schemas.openxmlformats.org/officeDocument/2006/relationships/hyperlink" Target="mailto:pstovall@pathstone.org"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819400"/>
            <a:ext cx="8458200" cy="1676400"/>
          </a:xfrm>
        </p:spPr>
        <p:txBody>
          <a:bodyPr/>
          <a:lstStyle/>
          <a:p>
            <a:r>
              <a:rPr lang="en-US" dirty="0" smtClean="0"/>
              <a:t>Agricultural Upgrades: </a:t>
            </a:r>
            <a:br>
              <a:rPr lang="en-US" dirty="0" smtClean="0"/>
            </a:br>
            <a:r>
              <a:rPr lang="en-US" dirty="0" smtClean="0"/>
              <a:t>New Opportunities in </a:t>
            </a:r>
            <a:br>
              <a:rPr lang="en-US" dirty="0" smtClean="0"/>
            </a:br>
            <a:r>
              <a:rPr lang="en-US" dirty="0" smtClean="0"/>
              <a:t>Agricultural Careers for Farmworkers</a:t>
            </a:r>
            <a:endParaRPr lang="en-US" dirty="0"/>
          </a:p>
        </p:txBody>
      </p:sp>
      <p:sp>
        <p:nvSpPr>
          <p:cNvPr id="3" name="Subtitle 2"/>
          <p:cNvSpPr>
            <a:spLocks noGrp="1"/>
          </p:cNvSpPr>
          <p:nvPr>
            <p:ph type="subTitle" idx="1"/>
          </p:nvPr>
        </p:nvSpPr>
        <p:spPr>
          <a:xfrm>
            <a:off x="4191000" y="4572000"/>
            <a:ext cx="4953000" cy="1752600"/>
          </a:xfrm>
        </p:spPr>
        <p:txBody>
          <a:bodyPr anchor="t" anchorCtr="0">
            <a:noAutofit/>
          </a:bodyPr>
          <a:lstStyle/>
          <a:p>
            <a:pPr algn="l"/>
            <a:r>
              <a:rPr lang="en-US" sz="1800" dirty="0" smtClean="0">
                <a:ln w="17780" cmpd="sng">
                  <a:noFill/>
                  <a:prstDash val="solid"/>
                  <a:miter lim="800000"/>
                </a:ln>
                <a:ea typeface="+mj-ea"/>
              </a:rPr>
              <a:t>Webinar Date: July 25, 2013</a:t>
            </a:r>
          </a:p>
          <a:p>
            <a:pPr algn="l">
              <a:spcBef>
                <a:spcPts val="300"/>
              </a:spcBef>
            </a:pPr>
            <a:r>
              <a:rPr lang="en-US" sz="1800" i="1" dirty="0" smtClean="0">
                <a:ln w="17780" cmpd="sng">
                  <a:noFill/>
                  <a:prstDash val="solid"/>
                  <a:miter lim="800000"/>
                </a:ln>
                <a:ea typeface="+mj-ea"/>
              </a:rPr>
              <a:t>Presented by:</a:t>
            </a:r>
          </a:p>
          <a:p>
            <a:pPr algn="l"/>
            <a:r>
              <a:rPr lang="en-US" sz="1800" i="1" dirty="0" smtClean="0">
                <a:ln w="17780" cmpd="sng">
                  <a:noFill/>
                  <a:prstDash val="solid"/>
                  <a:miter lim="800000"/>
                </a:ln>
                <a:ea typeface="+mj-ea"/>
              </a:rPr>
              <a:t>Office of Workforce Investment</a:t>
            </a:r>
          </a:p>
          <a:p>
            <a:pPr algn="l">
              <a:spcAft>
                <a:spcPts val="0"/>
              </a:spcAft>
            </a:pPr>
            <a:r>
              <a:rPr lang="en-US" sz="1600" dirty="0" smtClean="0">
                <a:ln w="17780" cmpd="sng">
                  <a:noFill/>
                  <a:prstDash val="solid"/>
                  <a:miter lim="800000"/>
                </a:ln>
                <a:ea typeface="+mj-ea"/>
              </a:rPr>
              <a:t>U.S</a:t>
            </a:r>
            <a:r>
              <a:rPr lang="en-US" sz="1600" dirty="0">
                <a:ln w="17780" cmpd="sng">
                  <a:noFill/>
                  <a:prstDash val="solid"/>
                  <a:miter lim="800000"/>
                </a:ln>
                <a:ea typeface="+mj-ea"/>
              </a:rPr>
              <a:t>. </a:t>
            </a:r>
            <a:r>
              <a:rPr lang="en-US" sz="1600" dirty="0" smtClean="0">
                <a:ln w="17780" cmpd="sng">
                  <a:noFill/>
                  <a:prstDash val="solid"/>
                  <a:miter lim="800000"/>
                </a:ln>
                <a:ea typeface="+mj-ea"/>
              </a:rPr>
              <a:t>Department of Labor</a:t>
            </a:r>
          </a:p>
          <a:p>
            <a:pPr algn="l">
              <a:spcBef>
                <a:spcPts val="0"/>
              </a:spcBef>
              <a:spcAft>
                <a:spcPts val="0"/>
              </a:spcAft>
            </a:pPr>
            <a:r>
              <a:rPr lang="en-US" sz="1600" dirty="0" smtClean="0">
                <a:ln w="17780" cmpd="sng">
                  <a:noFill/>
                  <a:prstDash val="solid"/>
                  <a:miter lim="800000"/>
                </a:ln>
                <a:ea typeface="+mj-ea"/>
              </a:rPr>
              <a:t>Employment </a:t>
            </a:r>
            <a:r>
              <a:rPr lang="en-US" sz="1600" dirty="0">
                <a:ln w="17780" cmpd="sng">
                  <a:noFill/>
                  <a:prstDash val="solid"/>
                  <a:miter lim="800000"/>
                </a:ln>
                <a:ea typeface="+mj-ea"/>
              </a:rPr>
              <a:t>and </a:t>
            </a:r>
            <a:r>
              <a:rPr lang="en-US" sz="1600" dirty="0" smtClean="0">
                <a:ln w="17780" cmpd="sng">
                  <a:noFill/>
                  <a:prstDash val="solid"/>
                  <a:miter lim="800000"/>
                </a:ln>
                <a:ea typeface="+mj-ea"/>
              </a:rPr>
              <a:t>Training Administration </a:t>
            </a:r>
            <a:endParaRPr lang="en-US" sz="1600" dirty="0">
              <a:ln w="17780" cmpd="sng">
                <a:noFill/>
                <a:prstDash val="solid"/>
                <a:miter lim="800000"/>
              </a:ln>
              <a:ea typeface="+mj-ea"/>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44562"/>
          </a:xfrm>
        </p:spPr>
        <p:txBody>
          <a:bodyPr/>
          <a:lstStyle/>
          <a:p>
            <a:r>
              <a:rPr lang="en-US" dirty="0" smtClean="0"/>
              <a:t>Industry and Occupation</a:t>
            </a:r>
            <a:endParaRPr lang="en-US" dirty="0"/>
          </a:p>
        </p:txBody>
      </p:sp>
      <p:sp>
        <p:nvSpPr>
          <p:cNvPr id="3" name="Content Placeholder 2"/>
          <p:cNvSpPr>
            <a:spLocks noGrp="1"/>
          </p:cNvSpPr>
          <p:nvPr>
            <p:ph idx="1"/>
          </p:nvPr>
        </p:nvSpPr>
        <p:spPr>
          <a:xfrm>
            <a:off x="457200" y="1143000"/>
            <a:ext cx="8229600" cy="5410200"/>
          </a:xfrm>
        </p:spPr>
        <p:txBody>
          <a:bodyPr>
            <a:noAutofit/>
          </a:bodyPr>
          <a:lstStyle/>
          <a:p>
            <a:r>
              <a:rPr lang="en-US" sz="2700" dirty="0" smtClean="0">
                <a:solidFill>
                  <a:prstClr val="black"/>
                </a:solidFill>
              </a:rPr>
              <a:t>There </a:t>
            </a:r>
            <a:r>
              <a:rPr lang="en-US" sz="2700" dirty="0">
                <a:solidFill>
                  <a:prstClr val="black"/>
                </a:solidFill>
              </a:rPr>
              <a:t>are agricultural </a:t>
            </a:r>
            <a:r>
              <a:rPr lang="en-US" sz="2700" i="1" dirty="0">
                <a:solidFill>
                  <a:prstClr val="black"/>
                </a:solidFill>
              </a:rPr>
              <a:t>industries</a:t>
            </a:r>
            <a:r>
              <a:rPr lang="en-US" sz="2700" dirty="0">
                <a:solidFill>
                  <a:prstClr val="black"/>
                </a:solidFill>
              </a:rPr>
              <a:t> and agricultural </a:t>
            </a:r>
            <a:r>
              <a:rPr lang="en-US" sz="2700" i="1" dirty="0">
                <a:solidFill>
                  <a:prstClr val="black"/>
                </a:solidFill>
              </a:rPr>
              <a:t>occupations</a:t>
            </a:r>
            <a:r>
              <a:rPr lang="en-US" sz="2700" dirty="0">
                <a:solidFill>
                  <a:prstClr val="black"/>
                </a:solidFill>
              </a:rPr>
              <a:t> </a:t>
            </a:r>
            <a:endParaRPr lang="en-US" sz="2700" dirty="0" smtClean="0">
              <a:solidFill>
                <a:prstClr val="black"/>
              </a:solidFill>
            </a:endParaRPr>
          </a:p>
          <a:p>
            <a:r>
              <a:rPr lang="en-US" sz="2700" dirty="0">
                <a:solidFill>
                  <a:prstClr val="black"/>
                </a:solidFill>
              </a:rPr>
              <a:t>A</a:t>
            </a:r>
            <a:r>
              <a:rPr lang="en-US" sz="2700" dirty="0" smtClean="0">
                <a:solidFill>
                  <a:prstClr val="black"/>
                </a:solidFill>
              </a:rPr>
              <a:t>lthough they do overlap, they do </a:t>
            </a:r>
            <a:r>
              <a:rPr lang="en-US" sz="2700" dirty="0">
                <a:solidFill>
                  <a:prstClr val="black"/>
                </a:solidFill>
              </a:rPr>
              <a:t>not include exactly the same </a:t>
            </a:r>
            <a:r>
              <a:rPr lang="en-US" sz="2700" dirty="0" smtClean="0">
                <a:solidFill>
                  <a:prstClr val="black"/>
                </a:solidFill>
              </a:rPr>
              <a:t>workers</a:t>
            </a:r>
            <a:endParaRPr lang="en-US" sz="2700" dirty="0">
              <a:solidFill>
                <a:prstClr val="black"/>
              </a:solidFill>
            </a:endParaRPr>
          </a:p>
          <a:p>
            <a:r>
              <a:rPr lang="en-US" sz="2700" b="1" dirty="0" smtClean="0">
                <a:solidFill>
                  <a:prstClr val="black"/>
                </a:solidFill>
              </a:rPr>
              <a:t>Industry</a:t>
            </a:r>
            <a:r>
              <a:rPr lang="en-US" sz="2700" dirty="0" smtClean="0">
                <a:solidFill>
                  <a:prstClr val="black"/>
                </a:solidFill>
              </a:rPr>
              <a:t> groups </a:t>
            </a:r>
            <a:r>
              <a:rPr lang="en-US" sz="2700" dirty="0">
                <a:solidFill>
                  <a:prstClr val="black"/>
                </a:solidFill>
              </a:rPr>
              <a:t>similar types of business </a:t>
            </a:r>
            <a:r>
              <a:rPr lang="en-US" sz="2700" dirty="0" smtClean="0">
                <a:solidFill>
                  <a:prstClr val="black"/>
                </a:solidFill>
              </a:rPr>
              <a:t>establishments</a:t>
            </a:r>
          </a:p>
          <a:p>
            <a:r>
              <a:rPr lang="en-US" sz="2700" b="1" dirty="0" smtClean="0">
                <a:solidFill>
                  <a:prstClr val="black"/>
                </a:solidFill>
              </a:rPr>
              <a:t>Occupation</a:t>
            </a:r>
            <a:r>
              <a:rPr lang="en-US" sz="2700" dirty="0" smtClean="0">
                <a:solidFill>
                  <a:prstClr val="black"/>
                </a:solidFill>
              </a:rPr>
              <a:t> group </a:t>
            </a:r>
            <a:r>
              <a:rPr lang="en-US" sz="2700" i="1" dirty="0" smtClean="0">
                <a:solidFill>
                  <a:prstClr val="black"/>
                </a:solidFill>
              </a:rPr>
              <a:t>workers </a:t>
            </a:r>
            <a:r>
              <a:rPr lang="en-US" sz="2700" dirty="0" smtClean="0">
                <a:solidFill>
                  <a:prstClr val="black"/>
                </a:solidFill>
              </a:rPr>
              <a:t>by </a:t>
            </a:r>
            <a:r>
              <a:rPr lang="en-US" sz="2700" dirty="0">
                <a:solidFill>
                  <a:prstClr val="black"/>
                </a:solidFill>
              </a:rPr>
              <a:t>the type of work they </a:t>
            </a:r>
            <a:r>
              <a:rPr lang="en-US" sz="2700" dirty="0" smtClean="0">
                <a:solidFill>
                  <a:prstClr val="black"/>
                </a:solidFill>
              </a:rPr>
              <a:t>perform</a:t>
            </a:r>
          </a:p>
          <a:p>
            <a:r>
              <a:rPr lang="en-US" sz="2700" dirty="0">
                <a:solidFill>
                  <a:prstClr val="black"/>
                </a:solidFill>
              </a:rPr>
              <a:t>A</a:t>
            </a:r>
            <a:r>
              <a:rPr lang="en-US" sz="2700" dirty="0" smtClean="0">
                <a:solidFill>
                  <a:prstClr val="black"/>
                </a:solidFill>
              </a:rPr>
              <a:t>n </a:t>
            </a:r>
            <a:r>
              <a:rPr lang="en-US" sz="2700" i="1" dirty="0">
                <a:solidFill>
                  <a:prstClr val="black"/>
                </a:solidFill>
              </a:rPr>
              <a:t>accountant</a:t>
            </a:r>
            <a:r>
              <a:rPr lang="en-US" sz="2700" dirty="0">
                <a:solidFill>
                  <a:prstClr val="black"/>
                </a:solidFill>
              </a:rPr>
              <a:t> employed by a </a:t>
            </a:r>
            <a:r>
              <a:rPr lang="en-US" sz="2700" dirty="0" smtClean="0">
                <a:solidFill>
                  <a:prstClr val="black"/>
                </a:solidFill>
              </a:rPr>
              <a:t>agricultural firm </a:t>
            </a:r>
            <a:r>
              <a:rPr lang="en-US" sz="2700" dirty="0">
                <a:solidFill>
                  <a:prstClr val="black"/>
                </a:solidFill>
              </a:rPr>
              <a:t>would be a </a:t>
            </a:r>
            <a:r>
              <a:rPr lang="en-US" sz="2700" dirty="0" smtClean="0">
                <a:solidFill>
                  <a:prstClr val="black"/>
                </a:solidFill>
              </a:rPr>
              <a:t>agriculture </a:t>
            </a:r>
            <a:r>
              <a:rPr lang="en-US" sz="2700" i="1" dirty="0" smtClean="0">
                <a:solidFill>
                  <a:prstClr val="black"/>
                </a:solidFill>
              </a:rPr>
              <a:t>industry</a:t>
            </a:r>
            <a:r>
              <a:rPr lang="en-US" sz="2700" dirty="0" smtClean="0">
                <a:solidFill>
                  <a:prstClr val="black"/>
                </a:solidFill>
              </a:rPr>
              <a:t> </a:t>
            </a:r>
            <a:r>
              <a:rPr lang="en-US" sz="2700" dirty="0">
                <a:solidFill>
                  <a:prstClr val="black"/>
                </a:solidFill>
              </a:rPr>
              <a:t>employee, but </a:t>
            </a:r>
            <a:r>
              <a:rPr lang="en-US" sz="2700" dirty="0" smtClean="0">
                <a:solidFill>
                  <a:prstClr val="black"/>
                </a:solidFill>
              </a:rPr>
              <a:t>does not </a:t>
            </a:r>
            <a:r>
              <a:rPr lang="en-US" sz="2700" dirty="0">
                <a:solidFill>
                  <a:prstClr val="black"/>
                </a:solidFill>
              </a:rPr>
              <a:t>work in </a:t>
            </a:r>
            <a:r>
              <a:rPr lang="en-US" sz="2700" dirty="0" smtClean="0">
                <a:solidFill>
                  <a:prstClr val="black"/>
                </a:solidFill>
              </a:rPr>
              <a:t>an agricultural </a:t>
            </a:r>
            <a:r>
              <a:rPr lang="en-US" sz="2700" i="1" dirty="0" smtClean="0">
                <a:solidFill>
                  <a:prstClr val="black"/>
                </a:solidFill>
              </a:rPr>
              <a:t>occupation</a:t>
            </a:r>
            <a:endParaRPr lang="en-US" sz="2700" dirty="0"/>
          </a:p>
        </p:txBody>
      </p:sp>
    </p:spTree>
    <p:extLst>
      <p:ext uri="{BB962C8B-B14F-4D97-AF65-F5344CB8AC3E}">
        <p14:creationId xmlns:p14="http://schemas.microsoft.com/office/powerpoint/2010/main" val="7778272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Industry staffing pattern </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for Crop Production</a:t>
            </a:r>
            <a:endParaRPr lang="en-US"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6800"/>
            <a:ext cx="9144000" cy="5791200"/>
          </a:xfrm>
          <a:prstGeom prst="rect">
            <a:avLst/>
          </a:prstGeom>
        </p:spPr>
      </p:pic>
    </p:spTree>
    <p:extLst>
      <p:ext uri="{BB962C8B-B14F-4D97-AF65-F5344CB8AC3E}">
        <p14:creationId xmlns:p14="http://schemas.microsoft.com/office/powerpoint/2010/main" val="24306096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Other occupations to consider </a:t>
            </a:r>
            <a:br>
              <a:rPr lang="en-US" dirty="0" smtClean="0"/>
            </a:br>
            <a:r>
              <a:rPr lang="en-US" dirty="0" smtClean="0"/>
              <a:t>in the crop production </a:t>
            </a:r>
            <a:r>
              <a:rPr lang="en-US" i="1" dirty="0" smtClean="0"/>
              <a:t>industry</a:t>
            </a:r>
            <a:endParaRPr lang="en-US" i="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66800"/>
            <a:ext cx="9118953" cy="5410200"/>
          </a:xfrm>
          <a:prstGeom prst="rect">
            <a:avLst/>
          </a:prstGeom>
        </p:spPr>
      </p:pic>
    </p:spTree>
    <p:extLst>
      <p:ext uri="{BB962C8B-B14F-4D97-AF65-F5344CB8AC3E}">
        <p14:creationId xmlns:p14="http://schemas.microsoft.com/office/powerpoint/2010/main" val="10207315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Where can you go to find more information about these careers?</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17715"/>
            <a:ext cx="6705600" cy="5340285"/>
          </a:xfrm>
          <a:prstGeom prst="rect">
            <a:avLst/>
          </a:prstGeom>
        </p:spPr>
      </p:pic>
    </p:spTree>
    <p:extLst>
      <p:ext uri="{BB962C8B-B14F-4D97-AF65-F5344CB8AC3E}">
        <p14:creationId xmlns:p14="http://schemas.microsoft.com/office/powerpoint/2010/main" val="2632967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58001"/>
          </a:xfrm>
          <a:prstGeom prst="rect">
            <a:avLst/>
          </a:prstGeom>
        </p:spPr>
      </p:pic>
    </p:spTree>
    <p:extLst>
      <p:ext uri="{BB962C8B-B14F-4D97-AF65-F5344CB8AC3E}">
        <p14:creationId xmlns:p14="http://schemas.microsoft.com/office/powerpoint/2010/main" val="29186675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04" y="0"/>
            <a:ext cx="9162803" cy="6858000"/>
          </a:xfrm>
          <a:prstGeom prst="rect">
            <a:avLst/>
          </a:prstGeom>
        </p:spPr>
      </p:pic>
    </p:spTree>
    <p:extLst>
      <p:ext uri="{BB962C8B-B14F-4D97-AF65-F5344CB8AC3E}">
        <p14:creationId xmlns:p14="http://schemas.microsoft.com/office/powerpoint/2010/main" val="33806737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TA-940-01\shared\OWI\DNPTTA\Technical Assistance Unit\Webinar Materials\Graphics\iStock_000024491973Smal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1295400"/>
            <a:ext cx="3634074" cy="24184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b="1" dirty="0" smtClean="0">
                <a:effectLst/>
              </a:rPr>
              <a:t>Agricultural Equipment Operators</a:t>
            </a:r>
            <a:endParaRPr lang="en-US" dirty="0"/>
          </a:p>
        </p:txBody>
      </p:sp>
      <p:sp>
        <p:nvSpPr>
          <p:cNvPr id="3" name="Content Placeholder 2"/>
          <p:cNvSpPr>
            <a:spLocks noGrp="1"/>
          </p:cNvSpPr>
          <p:nvPr>
            <p:ph idx="1"/>
          </p:nvPr>
        </p:nvSpPr>
        <p:spPr>
          <a:xfrm>
            <a:off x="152400" y="1219200"/>
            <a:ext cx="8763000" cy="5562600"/>
          </a:xfrm>
        </p:spPr>
        <p:txBody>
          <a:bodyPr>
            <a:normAutofit fontScale="55000" lnSpcReduction="20000"/>
          </a:bodyPr>
          <a:lstStyle/>
          <a:p>
            <a:r>
              <a:rPr lang="en-US" b="1" dirty="0" smtClean="0">
                <a:effectLst/>
              </a:rPr>
              <a:t>Also called:</a:t>
            </a:r>
            <a:r>
              <a:rPr lang="en-US" dirty="0" smtClean="0">
                <a:effectLst/>
              </a:rPr>
              <a:t> </a:t>
            </a:r>
          </a:p>
          <a:p>
            <a:pPr lvl="1">
              <a:spcAft>
                <a:spcPts val="1800"/>
              </a:spcAft>
            </a:pPr>
            <a:r>
              <a:rPr lang="en-US" dirty="0" smtClean="0">
                <a:effectLst/>
              </a:rPr>
              <a:t>Tractor Operator</a:t>
            </a:r>
          </a:p>
          <a:p>
            <a:pPr lvl="1">
              <a:spcAft>
                <a:spcPts val="1800"/>
              </a:spcAft>
            </a:pPr>
            <a:r>
              <a:rPr lang="en-US" dirty="0" smtClean="0">
                <a:effectLst/>
              </a:rPr>
              <a:t>Equipment Operator</a:t>
            </a:r>
          </a:p>
          <a:p>
            <a:pPr lvl="1">
              <a:spcAft>
                <a:spcPts val="1800"/>
              </a:spcAft>
            </a:pPr>
            <a:r>
              <a:rPr lang="en-US" dirty="0" smtClean="0">
                <a:effectLst/>
              </a:rPr>
              <a:t>Farm Hand</a:t>
            </a:r>
          </a:p>
          <a:p>
            <a:pPr lvl="1">
              <a:spcAft>
                <a:spcPts val="1800"/>
              </a:spcAft>
            </a:pPr>
            <a:r>
              <a:rPr lang="en-US" dirty="0" smtClean="0">
                <a:effectLst/>
              </a:rPr>
              <a:t>Farm Laborer </a:t>
            </a:r>
          </a:p>
          <a:p>
            <a:r>
              <a:rPr lang="en-US" b="1" dirty="0" smtClean="0">
                <a:effectLst/>
              </a:rPr>
              <a:t>What they do:</a:t>
            </a:r>
          </a:p>
          <a:p>
            <a:pPr lvl="1">
              <a:spcAft>
                <a:spcPts val="1800"/>
              </a:spcAft>
            </a:pPr>
            <a:r>
              <a:rPr lang="en-US" dirty="0" smtClean="0">
                <a:effectLst/>
              </a:rPr>
              <a:t>Drive and control farm equipment to till soil and to plant, cultivate, and harvest crops. May perform tasks, such as crop baling or hay bucking. May operate stationary equipment to perform post-harvest tasks, such as husking, shelling, threshing, and ginning. </a:t>
            </a:r>
          </a:p>
          <a:p>
            <a:r>
              <a:rPr lang="en-US" b="1" dirty="0" smtClean="0">
                <a:effectLst/>
              </a:rPr>
              <a:t>On the job, you would:</a:t>
            </a:r>
          </a:p>
          <a:p>
            <a:pPr lvl="1">
              <a:spcAft>
                <a:spcPts val="1800"/>
              </a:spcAft>
            </a:pPr>
            <a:r>
              <a:rPr lang="en-US" dirty="0" smtClean="0">
                <a:effectLst/>
              </a:rPr>
              <a:t>Adjust, repair, and service farm machinery and notify supervisors when machinery malfunctions.</a:t>
            </a:r>
          </a:p>
          <a:p>
            <a:pPr lvl="1">
              <a:spcAft>
                <a:spcPts val="1800"/>
              </a:spcAft>
            </a:pPr>
            <a:r>
              <a:rPr lang="en-US" dirty="0" smtClean="0">
                <a:effectLst/>
              </a:rPr>
              <a:t>Observe and listen to machinery operation to detect equipment malfunctions.</a:t>
            </a:r>
          </a:p>
          <a:p>
            <a:pPr lvl="1"/>
            <a:r>
              <a:rPr lang="en-US" dirty="0" smtClean="0">
                <a:effectLst/>
              </a:rPr>
              <a:t>Irrigate soil, using portable pipes or ditch systems, and maintain ditches or pipes and pumps.</a:t>
            </a:r>
          </a:p>
        </p:txBody>
      </p:sp>
    </p:spTree>
    <p:extLst>
      <p:ext uri="{BB962C8B-B14F-4D97-AF65-F5344CB8AC3E}">
        <p14:creationId xmlns:p14="http://schemas.microsoft.com/office/powerpoint/2010/main" val="39936600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lstStyle/>
          <a:p>
            <a:r>
              <a:rPr lang="en-US" dirty="0" smtClean="0"/>
              <a:t>Agricultural Equipment Operators</a:t>
            </a:r>
            <a:endParaRPr lang="en-US" dirty="0"/>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4225" y="1090550"/>
            <a:ext cx="8534400" cy="5371850"/>
          </a:xfrm>
        </p:spPr>
      </p:pic>
      <p:sp>
        <p:nvSpPr>
          <p:cNvPr id="6" name="Oval 5"/>
          <p:cNvSpPr/>
          <p:nvPr/>
        </p:nvSpPr>
        <p:spPr>
          <a:xfrm>
            <a:off x="5867400" y="4876800"/>
            <a:ext cx="27432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56509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effectLst/>
              </a:rPr>
              <a:t>Farm Equipment Mechanics &amp; </a:t>
            </a:r>
            <a:br>
              <a:rPr lang="en-US" b="1" dirty="0" smtClean="0">
                <a:effectLst/>
              </a:rPr>
            </a:br>
            <a:r>
              <a:rPr lang="en-US" b="1" dirty="0" smtClean="0">
                <a:effectLst/>
              </a:rPr>
              <a:t>Service Technicians</a:t>
            </a:r>
            <a:endParaRPr lang="en-US" dirty="0"/>
          </a:p>
        </p:txBody>
      </p:sp>
      <p:sp>
        <p:nvSpPr>
          <p:cNvPr id="3" name="Content Placeholder 2"/>
          <p:cNvSpPr>
            <a:spLocks noGrp="1"/>
          </p:cNvSpPr>
          <p:nvPr>
            <p:ph idx="1"/>
          </p:nvPr>
        </p:nvSpPr>
        <p:spPr>
          <a:xfrm>
            <a:off x="152400" y="1219200"/>
            <a:ext cx="8610600" cy="5562600"/>
          </a:xfrm>
        </p:spPr>
        <p:txBody>
          <a:bodyPr>
            <a:normAutofit fontScale="92500" lnSpcReduction="10000"/>
          </a:bodyPr>
          <a:lstStyle/>
          <a:p>
            <a:r>
              <a:rPr lang="en-US" sz="2300" b="1" dirty="0" smtClean="0">
                <a:effectLst/>
              </a:rPr>
              <a:t>Also called:</a:t>
            </a:r>
            <a:r>
              <a:rPr lang="en-US" sz="2300" dirty="0" smtClean="0">
                <a:effectLst/>
              </a:rPr>
              <a:t> </a:t>
            </a:r>
          </a:p>
          <a:p>
            <a:pPr lvl="1"/>
            <a:r>
              <a:rPr lang="en-US" sz="1900" dirty="0" smtClean="0">
                <a:effectLst/>
              </a:rPr>
              <a:t>Mechanic</a:t>
            </a:r>
          </a:p>
          <a:p>
            <a:pPr lvl="1"/>
            <a:r>
              <a:rPr lang="en-US" sz="1900" dirty="0" smtClean="0">
                <a:effectLst/>
              </a:rPr>
              <a:t>Service Technician</a:t>
            </a:r>
          </a:p>
          <a:p>
            <a:pPr lvl="1"/>
            <a:r>
              <a:rPr lang="en-US" sz="1900" dirty="0" smtClean="0">
                <a:effectLst/>
              </a:rPr>
              <a:t>Tractor Mechanic</a:t>
            </a:r>
          </a:p>
          <a:p>
            <a:pPr lvl="1"/>
            <a:r>
              <a:rPr lang="en-US" sz="1900" dirty="0" smtClean="0">
                <a:effectLst/>
              </a:rPr>
              <a:t>Agricultural Technician</a:t>
            </a:r>
          </a:p>
          <a:p>
            <a:r>
              <a:rPr lang="en-US" sz="2300" b="1" dirty="0" smtClean="0">
                <a:effectLst/>
              </a:rPr>
              <a:t>What they do:</a:t>
            </a:r>
          </a:p>
          <a:p>
            <a:pPr lvl="1"/>
            <a:r>
              <a:rPr lang="en-US" sz="1900" dirty="0" smtClean="0">
                <a:effectLst/>
              </a:rPr>
              <a:t>Diagnose, adjust, repair, or overhaul farm machinery </a:t>
            </a:r>
            <a:br>
              <a:rPr lang="en-US" sz="1900" dirty="0" smtClean="0">
                <a:effectLst/>
              </a:rPr>
            </a:br>
            <a:r>
              <a:rPr lang="en-US" sz="1900" dirty="0" smtClean="0">
                <a:effectLst/>
              </a:rPr>
              <a:t>and vehicles, such as tractors, harvesters, </a:t>
            </a:r>
            <a:br>
              <a:rPr lang="en-US" sz="1900" dirty="0" smtClean="0">
                <a:effectLst/>
              </a:rPr>
            </a:br>
            <a:r>
              <a:rPr lang="en-US" sz="1900" dirty="0" smtClean="0">
                <a:effectLst/>
              </a:rPr>
              <a:t>dairy equipment, and irrigation systems. </a:t>
            </a:r>
          </a:p>
          <a:p>
            <a:r>
              <a:rPr lang="en-US" sz="2300" b="1" dirty="0" smtClean="0">
                <a:effectLst/>
              </a:rPr>
              <a:t>On the job, you would:</a:t>
            </a:r>
          </a:p>
          <a:p>
            <a:pPr lvl="1"/>
            <a:r>
              <a:rPr lang="en-US" sz="1900" dirty="0" smtClean="0">
                <a:effectLst/>
              </a:rPr>
              <a:t>Record details of repairs made and parts used.</a:t>
            </a:r>
          </a:p>
          <a:p>
            <a:pPr lvl="1"/>
            <a:r>
              <a:rPr lang="en-US" sz="1900" dirty="0" smtClean="0">
                <a:effectLst/>
              </a:rPr>
              <a:t>Reassemble machines and equipment following repair; test operation; and make adjustments as necessary.</a:t>
            </a:r>
          </a:p>
          <a:p>
            <a:pPr lvl="1"/>
            <a:r>
              <a:rPr lang="en-US" sz="1900" dirty="0" smtClean="0">
                <a:effectLst/>
              </a:rPr>
              <a:t>Maintain, repair, and overhaul farm machinery and vehicles, such as tractors, harvesters, and irrigation systems.</a:t>
            </a:r>
            <a:endParaRPr lang="en-US" sz="1900" dirty="0"/>
          </a:p>
        </p:txBody>
      </p:sp>
      <p:pic>
        <p:nvPicPr>
          <p:cNvPr id="6146" name="Picture 2" descr="\\ETA-940-01\shared\OWI\DNPTTA\Technical Assistance Unit\Webinar Materials\Graphics\iStock_000003666859Smal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1371600"/>
            <a:ext cx="2171445" cy="32560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5357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166707"/>
            <a:ext cx="8388345" cy="5310293"/>
          </a:xfrm>
          <a:prstGeom prst="rect">
            <a:avLst/>
          </a:prstGeom>
        </p:spPr>
      </p:pic>
      <p:sp>
        <p:nvSpPr>
          <p:cNvPr id="4" name="Title 3"/>
          <p:cNvSpPr>
            <a:spLocks noGrp="1"/>
          </p:cNvSpPr>
          <p:nvPr>
            <p:ph type="title"/>
          </p:nvPr>
        </p:nvSpPr>
        <p:spPr/>
        <p:txBody>
          <a:bodyPr>
            <a:noAutofit/>
          </a:bodyPr>
          <a:lstStyle/>
          <a:p>
            <a:r>
              <a:rPr lang="en-US" sz="2500" dirty="0" smtClean="0"/>
              <a:t>Farm Equipment Mechanics and Service Technicians</a:t>
            </a:r>
            <a:br>
              <a:rPr lang="en-US" sz="2500" dirty="0" smtClean="0"/>
            </a:br>
            <a:r>
              <a:rPr lang="en-US" sz="2500" dirty="0" smtClean="0"/>
              <a:t>Outlook and where they are employed</a:t>
            </a:r>
            <a:endParaRPr lang="en-US" sz="2500" dirty="0"/>
          </a:p>
        </p:txBody>
      </p:sp>
      <p:sp>
        <p:nvSpPr>
          <p:cNvPr id="5" name="Oval 4"/>
          <p:cNvSpPr/>
          <p:nvPr/>
        </p:nvSpPr>
        <p:spPr>
          <a:xfrm>
            <a:off x="5715000" y="5181600"/>
            <a:ext cx="27432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49133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66800"/>
            <a:ext cx="9144000" cy="5791200"/>
          </a:xfrm>
          <a:prstGeom prst="rect">
            <a:avLst/>
          </a:prstGeom>
        </p:spPr>
      </p:pic>
      <p:sp>
        <p:nvSpPr>
          <p:cNvPr id="2" name="Title 1"/>
          <p:cNvSpPr>
            <a:spLocks noGrp="1"/>
          </p:cNvSpPr>
          <p:nvPr>
            <p:ph type="title"/>
          </p:nvPr>
        </p:nvSpPr>
        <p:spPr/>
        <p:txBody>
          <a:bodyPr/>
          <a:lstStyle/>
          <a:p>
            <a:r>
              <a:rPr lang="en-US" dirty="0" smtClean="0"/>
              <a:t>Where are you?</a:t>
            </a:r>
            <a:endParaRPr lang="en-US" dirty="0"/>
          </a:p>
        </p:txBody>
      </p:sp>
      <p:sp>
        <p:nvSpPr>
          <p:cNvPr id="4" name="Slide Number Placeholder 3"/>
          <p:cNvSpPr>
            <a:spLocks noGrp="1"/>
          </p:cNvSpPr>
          <p:nvPr>
            <p:ph type="sldNum" sz="quarter" idx="12"/>
          </p:nvPr>
        </p:nvSpPr>
        <p:spPr/>
        <p:txBody>
          <a:bodyPr/>
          <a:lstStyle/>
          <a:p>
            <a:fld id="{01723B91-CE10-4F20-890A-0852E2246859}" type="slidenum">
              <a:rPr lang="en-US" smtClean="0"/>
              <a:pPr/>
              <a:t>2</a:t>
            </a:fld>
            <a:endParaRPr lang="en-US"/>
          </a:p>
        </p:txBody>
      </p:sp>
      <p:sp>
        <p:nvSpPr>
          <p:cNvPr id="5" name="Footer Placeholder 4"/>
          <p:cNvSpPr>
            <a:spLocks noGrp="1"/>
          </p:cNvSpPr>
          <p:nvPr>
            <p:ph type="ftr" sz="quarter" idx="11"/>
          </p:nvPr>
        </p:nvSpPr>
        <p:spPr/>
        <p:txBody>
          <a:bodyPr/>
          <a:lstStyle/>
          <a:p>
            <a:r>
              <a:rPr lang="en-US" smtClean="0"/>
              <a:t>#</a:t>
            </a:r>
            <a:endParaRPr lang="en-US"/>
          </a:p>
        </p:txBody>
      </p:sp>
      <p:sp>
        <p:nvSpPr>
          <p:cNvPr id="8" name="TextBox 7"/>
          <p:cNvSpPr txBox="1"/>
          <p:nvPr/>
        </p:nvSpPr>
        <p:spPr>
          <a:xfrm>
            <a:off x="1371600" y="685800"/>
            <a:ext cx="6324600" cy="338554"/>
          </a:xfrm>
          <a:prstGeom prst="rect">
            <a:avLst/>
          </a:prstGeom>
          <a:noFill/>
        </p:spPr>
        <p:txBody>
          <a:bodyPr wrap="square" rtlCol="0">
            <a:spAutoFit/>
          </a:bodyPr>
          <a:lstStyle/>
          <a:p>
            <a:pPr algn="ctr"/>
            <a:r>
              <a:rPr lang="en-US" sz="1600" b="1" i="1" dirty="0" smtClean="0">
                <a:solidFill>
                  <a:schemeClr val="bg1"/>
                </a:solidFill>
                <a:latin typeface="Arial" pitchFamily="34" charset="0"/>
                <a:cs typeface="Arial" pitchFamily="34" charset="0"/>
              </a:rPr>
              <a:t>Enter your location in the Chat window – lower left of screen</a:t>
            </a:r>
            <a:endParaRPr lang="en-US" sz="1600" b="1" i="1" dirty="0">
              <a:solidFill>
                <a:schemeClr val="bg1"/>
              </a:solidFill>
              <a:latin typeface="Arial" pitchFamily="34" charset="0"/>
              <a:cs typeface="Arial" pitchFamily="34" charset="0"/>
            </a:endParaRPr>
          </a:p>
        </p:txBody>
      </p:sp>
      <p:sp>
        <p:nvSpPr>
          <p:cNvPr id="9" name="Oval 8"/>
          <p:cNvSpPr/>
          <p:nvPr/>
        </p:nvSpPr>
        <p:spPr>
          <a:xfrm>
            <a:off x="8534400" y="6629400"/>
            <a:ext cx="381000" cy="228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25318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Farm Equipment Mechanics</a:t>
            </a:r>
            <a:endParaRPr lang="en-US" dirty="0"/>
          </a:p>
        </p:txBody>
      </p:sp>
      <p:sp>
        <p:nvSpPr>
          <p:cNvPr id="2" name="TextBox 1"/>
          <p:cNvSpPr txBox="1"/>
          <p:nvPr/>
        </p:nvSpPr>
        <p:spPr>
          <a:xfrm>
            <a:off x="457200" y="5867400"/>
            <a:ext cx="7315200" cy="400110"/>
          </a:xfrm>
          <a:prstGeom prst="rect">
            <a:avLst/>
          </a:prstGeom>
          <a:noFill/>
        </p:spPr>
        <p:txBody>
          <a:bodyPr wrap="square" rtlCol="0">
            <a:spAutoFit/>
          </a:bodyPr>
          <a:lstStyle/>
          <a:p>
            <a:r>
              <a:rPr lang="en-US" sz="2000" dirty="0">
                <a:hlinkClick r:id="rId3"/>
              </a:rPr>
              <a:t>http://</a:t>
            </a:r>
            <a:r>
              <a:rPr lang="en-US" sz="2000" dirty="0" smtClean="0">
                <a:hlinkClick r:id="rId3"/>
              </a:rPr>
              <a:t>www.bls.gov/oes/current/oes_stru.htm</a:t>
            </a:r>
            <a:r>
              <a:rPr lang="en-US" sz="2000" dirty="0" smtClean="0"/>
              <a:t> </a:t>
            </a:r>
            <a:endParaRPr lang="en-US" sz="2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1378448"/>
            <a:ext cx="8650224" cy="4498848"/>
          </a:xfrm>
          <a:prstGeom prst="rect">
            <a:avLst/>
          </a:prstGeom>
        </p:spPr>
      </p:pic>
    </p:spTree>
    <p:extLst>
      <p:ext uri="{BB962C8B-B14F-4D97-AF65-F5344CB8AC3E}">
        <p14:creationId xmlns:p14="http://schemas.microsoft.com/office/powerpoint/2010/main" val="12106927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effectLst/>
              </a:rPr>
              <a:t>Agricultural Inspectors</a:t>
            </a:r>
            <a:endParaRPr lang="en-US" dirty="0"/>
          </a:p>
        </p:txBody>
      </p:sp>
      <p:pic>
        <p:nvPicPr>
          <p:cNvPr id="4098" name="Picture 2" descr="\\ETA-940-01\shared\OWI\DNPTTA\Technical Assistance Unit\Webinar Materials\Graphics\iStock_000014651624Sma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367" r="1"/>
          <a:stretch/>
        </p:blipFill>
        <p:spPr bwMode="auto">
          <a:xfrm>
            <a:off x="6029388" y="1219200"/>
            <a:ext cx="2962212" cy="2819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52400" y="1219200"/>
            <a:ext cx="8610600" cy="5638800"/>
          </a:xfrm>
        </p:spPr>
        <p:txBody>
          <a:bodyPr>
            <a:normAutofit fontScale="77500" lnSpcReduction="20000"/>
          </a:bodyPr>
          <a:lstStyle/>
          <a:p>
            <a:r>
              <a:rPr lang="en-US" b="1" dirty="0" smtClean="0">
                <a:effectLst/>
              </a:rPr>
              <a:t>Also called:</a:t>
            </a:r>
            <a:r>
              <a:rPr lang="en-US" dirty="0" smtClean="0">
                <a:effectLst/>
              </a:rPr>
              <a:t> </a:t>
            </a:r>
          </a:p>
          <a:p>
            <a:pPr lvl="1">
              <a:spcAft>
                <a:spcPts val="2400"/>
              </a:spcAft>
            </a:pPr>
            <a:r>
              <a:rPr lang="en-US" dirty="0" smtClean="0">
                <a:effectLst/>
              </a:rPr>
              <a:t>Seed and Fertilizer Specialist, </a:t>
            </a:r>
            <a:br>
              <a:rPr lang="en-US" dirty="0" smtClean="0">
                <a:effectLst/>
              </a:rPr>
            </a:br>
            <a:r>
              <a:rPr lang="en-US" dirty="0" smtClean="0">
                <a:effectLst/>
              </a:rPr>
              <a:t>Grain Inspector, Meat and Poultry </a:t>
            </a:r>
            <a:br>
              <a:rPr lang="en-US" dirty="0" smtClean="0">
                <a:effectLst/>
              </a:rPr>
            </a:br>
            <a:r>
              <a:rPr lang="en-US" dirty="0" smtClean="0">
                <a:effectLst/>
              </a:rPr>
              <a:t>Inspector, Plant Protection Specialist </a:t>
            </a:r>
            <a:endParaRPr lang="en-US" b="1" dirty="0" smtClean="0">
              <a:effectLst/>
            </a:endParaRPr>
          </a:p>
          <a:p>
            <a:r>
              <a:rPr lang="en-US" b="1" dirty="0" smtClean="0">
                <a:effectLst/>
              </a:rPr>
              <a:t>On the job, you would:</a:t>
            </a:r>
          </a:p>
          <a:p>
            <a:pPr lvl="1">
              <a:spcAft>
                <a:spcPts val="1800"/>
              </a:spcAft>
            </a:pPr>
            <a:r>
              <a:rPr lang="en-US" dirty="0" smtClean="0">
                <a:effectLst/>
              </a:rPr>
              <a:t>Inspect agricultural commodities or </a:t>
            </a:r>
            <a:br>
              <a:rPr lang="en-US" dirty="0" smtClean="0">
                <a:effectLst/>
              </a:rPr>
            </a:br>
            <a:r>
              <a:rPr lang="en-US" dirty="0" smtClean="0">
                <a:effectLst/>
              </a:rPr>
              <a:t>related operations, as well as fish or </a:t>
            </a:r>
            <a:br>
              <a:rPr lang="en-US" dirty="0" smtClean="0">
                <a:effectLst/>
              </a:rPr>
            </a:br>
            <a:r>
              <a:rPr lang="en-US" dirty="0" smtClean="0">
                <a:effectLst/>
              </a:rPr>
              <a:t>logging operations, for compliance with </a:t>
            </a:r>
            <a:br>
              <a:rPr lang="en-US" dirty="0" smtClean="0">
                <a:effectLst/>
              </a:rPr>
            </a:br>
            <a:r>
              <a:rPr lang="en-US" dirty="0" smtClean="0">
                <a:effectLst/>
              </a:rPr>
              <a:t>laws and regulations governing health, </a:t>
            </a:r>
            <a:br>
              <a:rPr lang="en-US" dirty="0" smtClean="0">
                <a:effectLst/>
              </a:rPr>
            </a:br>
            <a:r>
              <a:rPr lang="en-US" dirty="0" smtClean="0">
                <a:effectLst/>
              </a:rPr>
              <a:t>quality, and safety.</a:t>
            </a:r>
          </a:p>
          <a:p>
            <a:pPr lvl="1">
              <a:spcAft>
                <a:spcPts val="1800"/>
              </a:spcAft>
            </a:pPr>
            <a:r>
              <a:rPr lang="en-US" dirty="0" smtClean="0">
                <a:effectLst/>
              </a:rPr>
              <a:t>Inspect or test horticultural products or livestock to detect harmful diseases, chemical residues, or infestations and to determine the quality of products or animals.</a:t>
            </a:r>
          </a:p>
          <a:p>
            <a:pPr lvl="1"/>
            <a:r>
              <a:rPr lang="en-US" dirty="0" smtClean="0">
                <a:effectLst/>
              </a:rPr>
              <a:t>Verify that transportation and handling procedures meet regulatory requirements.</a:t>
            </a:r>
          </a:p>
          <a:p>
            <a:endParaRPr lang="en-US" dirty="0"/>
          </a:p>
        </p:txBody>
      </p:sp>
    </p:spTree>
    <p:extLst>
      <p:ext uri="{BB962C8B-B14F-4D97-AF65-F5344CB8AC3E}">
        <p14:creationId xmlns:p14="http://schemas.microsoft.com/office/powerpoint/2010/main" val="7438650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Agricultural Inspectors</a:t>
            </a:r>
            <a:endParaRPr lang="en-US" dirty="0"/>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324" y="1303337"/>
            <a:ext cx="8925476" cy="5097463"/>
          </a:xfrm>
        </p:spPr>
      </p:pic>
      <p:sp>
        <p:nvSpPr>
          <p:cNvPr id="6" name="Oval 5"/>
          <p:cNvSpPr/>
          <p:nvPr/>
        </p:nvSpPr>
        <p:spPr>
          <a:xfrm>
            <a:off x="6019800" y="5181600"/>
            <a:ext cx="2743200" cy="1143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74154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Farm &amp; Home Management Advisors</a:t>
            </a:r>
            <a:endParaRPr lang="en-US" dirty="0"/>
          </a:p>
        </p:txBody>
      </p:sp>
      <p:sp>
        <p:nvSpPr>
          <p:cNvPr id="3" name="Content Placeholder 2"/>
          <p:cNvSpPr>
            <a:spLocks noGrp="1"/>
          </p:cNvSpPr>
          <p:nvPr>
            <p:ph idx="1"/>
          </p:nvPr>
        </p:nvSpPr>
        <p:spPr>
          <a:xfrm>
            <a:off x="152400" y="1219200"/>
            <a:ext cx="8839200" cy="5638800"/>
          </a:xfrm>
        </p:spPr>
        <p:txBody>
          <a:bodyPr>
            <a:normAutofit fontScale="55000" lnSpcReduction="20000"/>
          </a:bodyPr>
          <a:lstStyle/>
          <a:p>
            <a:r>
              <a:rPr lang="en-US" b="1" dirty="0"/>
              <a:t>Also called:</a:t>
            </a:r>
            <a:r>
              <a:rPr lang="en-US" dirty="0"/>
              <a:t> </a:t>
            </a:r>
            <a:endParaRPr lang="en-US" dirty="0" smtClean="0"/>
          </a:p>
          <a:p>
            <a:pPr lvl="1"/>
            <a:r>
              <a:rPr lang="en-US" dirty="0" smtClean="0"/>
              <a:t>Extension Agent</a:t>
            </a:r>
          </a:p>
          <a:p>
            <a:pPr lvl="1"/>
            <a:r>
              <a:rPr lang="en-US" dirty="0" smtClean="0"/>
              <a:t>Agricultural </a:t>
            </a:r>
            <a:r>
              <a:rPr lang="en-US" dirty="0"/>
              <a:t>Extension </a:t>
            </a:r>
            <a:r>
              <a:rPr lang="en-US" dirty="0" smtClean="0"/>
              <a:t>Educator</a:t>
            </a:r>
          </a:p>
          <a:p>
            <a:pPr lvl="1"/>
            <a:r>
              <a:rPr lang="en-US" dirty="0" smtClean="0"/>
              <a:t>Extension Educator</a:t>
            </a:r>
          </a:p>
          <a:p>
            <a:pPr lvl="1"/>
            <a:r>
              <a:rPr lang="en-US" dirty="0" smtClean="0"/>
              <a:t>Family </a:t>
            </a:r>
            <a:r>
              <a:rPr lang="en-US" dirty="0"/>
              <a:t>and Consumer Sciences </a:t>
            </a:r>
            <a:r>
              <a:rPr lang="en-US" dirty="0" smtClean="0"/>
              <a:t/>
            </a:r>
            <a:br>
              <a:rPr lang="en-US" dirty="0" smtClean="0"/>
            </a:br>
            <a:r>
              <a:rPr lang="en-US" dirty="0" smtClean="0"/>
              <a:t>Extension </a:t>
            </a:r>
            <a:r>
              <a:rPr lang="en-US" dirty="0"/>
              <a:t>Agent </a:t>
            </a:r>
          </a:p>
          <a:p>
            <a:r>
              <a:rPr lang="en-US" b="1" dirty="0"/>
              <a:t>What they do:</a:t>
            </a:r>
          </a:p>
          <a:p>
            <a:pPr lvl="1"/>
            <a:r>
              <a:rPr lang="en-US" dirty="0"/>
              <a:t>Advise, instruct, and assist individuals </a:t>
            </a:r>
            <a:r>
              <a:rPr lang="en-US" dirty="0" smtClean="0"/>
              <a:t/>
            </a:r>
            <a:br>
              <a:rPr lang="en-US" dirty="0" smtClean="0"/>
            </a:br>
            <a:r>
              <a:rPr lang="en-US" dirty="0" smtClean="0"/>
              <a:t>and </a:t>
            </a:r>
            <a:r>
              <a:rPr lang="en-US" dirty="0"/>
              <a:t>families engaged in agriculture, </a:t>
            </a:r>
            <a:r>
              <a:rPr lang="en-US" dirty="0" smtClean="0"/>
              <a:t/>
            </a:r>
            <a:br>
              <a:rPr lang="en-US" dirty="0" smtClean="0"/>
            </a:br>
            <a:r>
              <a:rPr lang="en-US" dirty="0" smtClean="0"/>
              <a:t>agricultural-related </a:t>
            </a:r>
            <a:r>
              <a:rPr lang="en-US" dirty="0"/>
              <a:t>processes, or home economics </a:t>
            </a:r>
            <a:r>
              <a:rPr lang="en-US" dirty="0" smtClean="0"/>
              <a:t>activities</a:t>
            </a:r>
          </a:p>
          <a:p>
            <a:pPr lvl="1"/>
            <a:r>
              <a:rPr lang="en-US" dirty="0"/>
              <a:t>I</a:t>
            </a:r>
            <a:r>
              <a:rPr lang="en-US" dirty="0" smtClean="0"/>
              <a:t>nstruct </a:t>
            </a:r>
            <a:r>
              <a:rPr lang="en-US" dirty="0"/>
              <a:t>and train in product development, sales, and the use of machinery and equipment to promote general </a:t>
            </a:r>
            <a:r>
              <a:rPr lang="en-US" dirty="0" smtClean="0"/>
              <a:t>welfare</a:t>
            </a:r>
          </a:p>
          <a:p>
            <a:pPr lvl="1"/>
            <a:r>
              <a:rPr lang="en-US" dirty="0" smtClean="0"/>
              <a:t>Includes </a:t>
            </a:r>
            <a:r>
              <a:rPr lang="en-US" dirty="0"/>
              <a:t>county agricultural agents, feed and farm management advisors, home economists, and extension service advisors. </a:t>
            </a:r>
          </a:p>
          <a:p>
            <a:r>
              <a:rPr lang="en-US" b="1" dirty="0"/>
              <a:t>On the job, you would:</a:t>
            </a:r>
          </a:p>
          <a:p>
            <a:pPr lvl="1"/>
            <a:r>
              <a:rPr lang="en-US" dirty="0"/>
              <a:t>Collaborate with producers in order to diagnose and prevent management and production </a:t>
            </a:r>
            <a:r>
              <a:rPr lang="en-US" dirty="0" smtClean="0"/>
              <a:t>problems</a:t>
            </a:r>
            <a:endParaRPr lang="en-US" dirty="0"/>
          </a:p>
          <a:p>
            <a:pPr lvl="1"/>
            <a:r>
              <a:rPr lang="en-US" dirty="0"/>
              <a:t>Conduct classes or deliver lectures on subjects such as nutrition, home management, and farming techniques</a:t>
            </a:r>
            <a:r>
              <a:rPr lang="en-US" dirty="0" smtClean="0"/>
              <a:t>.</a:t>
            </a:r>
            <a:endParaRPr lang="en-US" dirty="0"/>
          </a:p>
        </p:txBody>
      </p:sp>
      <p:pic>
        <p:nvPicPr>
          <p:cNvPr id="7170" name="Picture 2" descr="\\ETA-940-01\shared\OWI\DNPTTA\Technical Assistance Unit\Webinar Materials\Graphics\iStock_000006047340Sma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143000"/>
            <a:ext cx="3841555" cy="25461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8226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Farm and Home Management Advisors</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 y="1219200"/>
            <a:ext cx="8763000" cy="5431998"/>
          </a:xfrm>
        </p:spPr>
      </p:pic>
      <p:sp>
        <p:nvSpPr>
          <p:cNvPr id="4" name="Oval 3"/>
          <p:cNvSpPr/>
          <p:nvPr/>
        </p:nvSpPr>
        <p:spPr>
          <a:xfrm>
            <a:off x="0" y="2971800"/>
            <a:ext cx="5943600" cy="381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5715000" y="5486400"/>
            <a:ext cx="2590800" cy="990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83523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066800"/>
          </a:xfrm>
        </p:spPr>
        <p:txBody>
          <a:bodyPr>
            <a:normAutofit/>
          </a:bodyPr>
          <a:lstStyle/>
          <a:p>
            <a:r>
              <a:rPr lang="en-US" dirty="0"/>
              <a:t>USDA Cooperative Extension </a:t>
            </a:r>
            <a:r>
              <a:rPr lang="en-US" dirty="0" smtClean="0"/>
              <a:t>Service</a:t>
            </a:r>
            <a:endParaRPr lang="en-US" sz="2400" dirty="0"/>
          </a:p>
        </p:txBody>
      </p:sp>
      <p:sp>
        <p:nvSpPr>
          <p:cNvPr id="4" name="Content Placeholder 3"/>
          <p:cNvSpPr>
            <a:spLocks noGrp="1"/>
          </p:cNvSpPr>
          <p:nvPr>
            <p:ph idx="1"/>
          </p:nvPr>
        </p:nvSpPr>
        <p:spPr>
          <a:xfrm>
            <a:off x="152400" y="1219200"/>
            <a:ext cx="8839200" cy="5486400"/>
          </a:xfrm>
        </p:spPr>
        <p:txBody>
          <a:bodyPr>
            <a:normAutofit/>
          </a:bodyPr>
          <a:lstStyle/>
          <a:p>
            <a:pPr>
              <a:spcAft>
                <a:spcPts val="2400"/>
              </a:spcAft>
            </a:pPr>
            <a:r>
              <a:rPr lang="en-US" sz="2600" dirty="0" smtClean="0">
                <a:hlinkClick r:id="rId2"/>
              </a:rPr>
              <a:t>http://www.nifa.usda.gov/Extension/index.html</a:t>
            </a:r>
            <a:endParaRPr lang="en-US" sz="2600" dirty="0" smtClean="0"/>
          </a:p>
          <a:p>
            <a:pPr>
              <a:spcAft>
                <a:spcPts val="2400"/>
              </a:spcAft>
            </a:pPr>
            <a:r>
              <a:rPr lang="en-US" dirty="0" smtClean="0"/>
              <a:t>Cooperative Extension Service offices are conveniently located in courthouses, post offices, or other local government buildings </a:t>
            </a:r>
            <a:r>
              <a:rPr lang="en-US" dirty="0" smtClean="0">
                <a:hlinkClick r:id="rId3" tooltip="Opens in new window."/>
              </a:rPr>
              <a:t>Extension Services</a:t>
            </a:r>
            <a:endParaRPr lang="en-US" dirty="0" smtClean="0"/>
          </a:p>
          <a:p>
            <a:pPr lvl="0">
              <a:spcAft>
                <a:spcPts val="2400"/>
              </a:spcAft>
            </a:pPr>
            <a:r>
              <a:rPr lang="en-US" dirty="0" smtClean="0">
                <a:hlinkClick r:id="rId4" tooltip="External link or third-party site, opens in new window."/>
              </a:rPr>
              <a:t>E-Extension</a:t>
            </a:r>
            <a:r>
              <a:rPr lang="en-US" dirty="0" smtClean="0"/>
              <a:t> </a:t>
            </a:r>
            <a:endParaRPr lang="en-US" dirty="0"/>
          </a:p>
          <a:p>
            <a:pPr lvl="0">
              <a:spcAft>
                <a:spcPts val="2400"/>
              </a:spcAft>
            </a:pPr>
            <a:r>
              <a:rPr lang="en-US" dirty="0">
                <a:hlinkClick r:id="rId2" tooltip="Opens in new window."/>
              </a:rPr>
              <a:t>Local Extension Offices</a:t>
            </a:r>
            <a:endParaRPr lang="en-US" dirty="0"/>
          </a:p>
          <a:p>
            <a:r>
              <a:rPr lang="en-US" dirty="0">
                <a:hlinkClick r:id="rId5" tooltip="Opens in new window."/>
              </a:rPr>
              <a:t>State and National Partners</a:t>
            </a:r>
            <a:endParaRPr lang="en-US" dirty="0"/>
          </a:p>
        </p:txBody>
      </p:sp>
    </p:spTree>
    <p:extLst>
      <p:ext uri="{BB962C8B-B14F-4D97-AF65-F5344CB8AC3E}">
        <p14:creationId xmlns:p14="http://schemas.microsoft.com/office/powerpoint/2010/main" val="8027909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Buyers &amp; Purchasing Agents, </a:t>
            </a:r>
            <a:br>
              <a:rPr lang="en-US" dirty="0" smtClean="0"/>
            </a:br>
            <a:r>
              <a:rPr lang="en-US" dirty="0" smtClean="0"/>
              <a:t>Farm Products</a:t>
            </a:r>
            <a:endParaRPr lang="en-US" dirty="0"/>
          </a:p>
        </p:txBody>
      </p:sp>
      <p:sp>
        <p:nvSpPr>
          <p:cNvPr id="3" name="Content Placeholder 2"/>
          <p:cNvSpPr>
            <a:spLocks noGrp="1"/>
          </p:cNvSpPr>
          <p:nvPr>
            <p:ph idx="1"/>
          </p:nvPr>
        </p:nvSpPr>
        <p:spPr>
          <a:xfrm>
            <a:off x="152400" y="1219200"/>
            <a:ext cx="8839200" cy="5486400"/>
          </a:xfrm>
        </p:spPr>
        <p:txBody>
          <a:bodyPr>
            <a:normAutofit fontScale="92500" lnSpcReduction="20000"/>
          </a:bodyPr>
          <a:lstStyle/>
          <a:p>
            <a:r>
              <a:rPr lang="en-US" b="1" dirty="0" smtClean="0">
                <a:effectLst/>
              </a:rPr>
              <a:t>What they do:</a:t>
            </a:r>
          </a:p>
          <a:p>
            <a:pPr lvl="1">
              <a:spcAft>
                <a:spcPts val="2400"/>
              </a:spcAft>
            </a:pPr>
            <a:r>
              <a:rPr lang="en-US" dirty="0" smtClean="0">
                <a:effectLst/>
              </a:rPr>
              <a:t>Purchase farm products either for further processing or resale. Includes tree farm contractors, grain brokers and market operators, grain buyers, and tobacco buyers. </a:t>
            </a:r>
          </a:p>
          <a:p>
            <a:r>
              <a:rPr lang="en-US" b="1" dirty="0" smtClean="0">
                <a:effectLst/>
              </a:rPr>
              <a:t>On the job, you would:</a:t>
            </a:r>
          </a:p>
          <a:p>
            <a:pPr lvl="1">
              <a:spcAft>
                <a:spcPts val="1800"/>
              </a:spcAft>
            </a:pPr>
            <a:r>
              <a:rPr lang="en-US" dirty="0" smtClean="0">
                <a:effectLst/>
              </a:rPr>
              <a:t>Purchase, for further processing or for resale, farm products such as milk, grains, or Christmas trees.</a:t>
            </a:r>
          </a:p>
          <a:p>
            <a:pPr lvl="1">
              <a:spcAft>
                <a:spcPts val="1800"/>
              </a:spcAft>
            </a:pPr>
            <a:r>
              <a:rPr lang="en-US" dirty="0" smtClean="0">
                <a:effectLst/>
              </a:rPr>
              <a:t>Negotiate contracts with farmers for the production or purchase of farm products.</a:t>
            </a:r>
          </a:p>
          <a:p>
            <a:pPr lvl="1"/>
            <a:r>
              <a:rPr lang="en-US" dirty="0" smtClean="0">
                <a:effectLst/>
              </a:rPr>
              <a:t>Arrange for processing or resale of purchased products</a:t>
            </a:r>
            <a:r>
              <a:rPr lang="en-US" dirty="0" smtClean="0">
                <a:effectLst/>
              </a:rPr>
              <a:t>.</a:t>
            </a:r>
            <a:endParaRPr lang="en-US" dirty="0"/>
          </a:p>
        </p:txBody>
      </p:sp>
    </p:spTree>
    <p:extLst>
      <p:ext uri="{BB962C8B-B14F-4D97-AF65-F5344CB8AC3E}">
        <p14:creationId xmlns:p14="http://schemas.microsoft.com/office/powerpoint/2010/main" val="19461331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Buyers &amp; Purchasing Agents, </a:t>
            </a:r>
            <a:br>
              <a:rPr lang="en-US" dirty="0"/>
            </a:br>
            <a:r>
              <a:rPr lang="en-US" dirty="0"/>
              <a:t>Farm Products</a:t>
            </a:r>
          </a:p>
        </p:txBody>
      </p:sp>
      <p:sp>
        <p:nvSpPr>
          <p:cNvPr id="3" name="Content Placeholder 2"/>
          <p:cNvSpPr>
            <a:spLocks noGrp="1"/>
          </p:cNvSpPr>
          <p:nvPr>
            <p:ph idx="1"/>
          </p:nvPr>
        </p:nvSpPr>
        <p:spPr>
          <a:xfrm>
            <a:off x="228600" y="1219200"/>
            <a:ext cx="8686800" cy="5486400"/>
          </a:xfrm>
        </p:spPr>
        <p:txBody>
          <a:bodyPr>
            <a:normAutofit fontScale="77500" lnSpcReduction="20000"/>
          </a:bodyPr>
          <a:lstStyle/>
          <a:p>
            <a:r>
              <a:rPr lang="en-US" b="1" dirty="0" smtClean="0"/>
              <a:t>Sample of reported job titles:</a:t>
            </a:r>
            <a:r>
              <a:rPr lang="en-US" dirty="0" smtClean="0"/>
              <a:t> </a:t>
            </a:r>
          </a:p>
          <a:p>
            <a:pPr lvl="1">
              <a:spcAft>
                <a:spcPts val="1200"/>
              </a:spcAft>
            </a:pPr>
            <a:r>
              <a:rPr lang="en-US" dirty="0" smtClean="0"/>
              <a:t>Grain Merchandiser</a:t>
            </a:r>
          </a:p>
          <a:p>
            <a:pPr lvl="1">
              <a:spcAft>
                <a:spcPts val="1200"/>
              </a:spcAft>
            </a:pPr>
            <a:r>
              <a:rPr lang="en-US" dirty="0" smtClean="0"/>
              <a:t>Grain Buyer</a:t>
            </a:r>
          </a:p>
          <a:p>
            <a:pPr lvl="1">
              <a:spcAft>
                <a:spcPts val="1200"/>
              </a:spcAft>
            </a:pPr>
            <a:r>
              <a:rPr lang="en-US" dirty="0" smtClean="0"/>
              <a:t>Farm Marketer </a:t>
            </a:r>
          </a:p>
          <a:p>
            <a:pPr lvl="1">
              <a:spcAft>
                <a:spcPts val="1200"/>
              </a:spcAft>
            </a:pPr>
            <a:r>
              <a:rPr lang="en-US" dirty="0" smtClean="0"/>
              <a:t>Grain Division Manager</a:t>
            </a:r>
          </a:p>
          <a:p>
            <a:pPr lvl="1">
              <a:spcAft>
                <a:spcPts val="1200"/>
              </a:spcAft>
            </a:pPr>
            <a:r>
              <a:rPr lang="en-US" dirty="0" smtClean="0"/>
              <a:t>Grain Origination Specialist</a:t>
            </a:r>
          </a:p>
          <a:p>
            <a:pPr lvl="1">
              <a:spcAft>
                <a:spcPts val="1200"/>
              </a:spcAft>
            </a:pPr>
            <a:r>
              <a:rPr lang="en-US" dirty="0" smtClean="0"/>
              <a:t>Tobacco Buyer</a:t>
            </a:r>
          </a:p>
          <a:p>
            <a:pPr lvl="1">
              <a:spcAft>
                <a:spcPts val="1200"/>
              </a:spcAft>
            </a:pPr>
            <a:r>
              <a:rPr lang="en-US" dirty="0" smtClean="0"/>
              <a:t>Almonds Grower Representative</a:t>
            </a:r>
          </a:p>
          <a:p>
            <a:pPr lvl="1">
              <a:spcAft>
                <a:spcPts val="1200"/>
              </a:spcAft>
            </a:pPr>
            <a:r>
              <a:rPr lang="en-US" dirty="0" smtClean="0"/>
              <a:t>Buyer</a:t>
            </a:r>
          </a:p>
          <a:p>
            <a:pPr lvl="1">
              <a:spcAft>
                <a:spcPts val="1200"/>
              </a:spcAft>
            </a:pPr>
            <a:r>
              <a:rPr lang="en-US" dirty="0" smtClean="0"/>
              <a:t>Procurement Manager</a:t>
            </a:r>
          </a:p>
          <a:p>
            <a:pPr lvl="1"/>
            <a:r>
              <a:rPr lang="en-US" dirty="0" smtClean="0"/>
              <a:t>Purchasing Agent </a:t>
            </a:r>
          </a:p>
          <a:p>
            <a:endParaRPr lang="en-US" dirty="0"/>
          </a:p>
        </p:txBody>
      </p:sp>
    </p:spTree>
    <p:extLst>
      <p:ext uri="{BB962C8B-B14F-4D97-AF65-F5344CB8AC3E}">
        <p14:creationId xmlns:p14="http://schemas.microsoft.com/office/powerpoint/2010/main" val="16020003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15" y="1078006"/>
            <a:ext cx="8982437" cy="5703794"/>
          </a:xfrm>
          <a:prstGeom prst="rect">
            <a:avLst/>
          </a:prstGeom>
        </p:spPr>
      </p:pic>
      <p:sp>
        <p:nvSpPr>
          <p:cNvPr id="3" name="Oval 2"/>
          <p:cNvSpPr/>
          <p:nvPr/>
        </p:nvSpPr>
        <p:spPr>
          <a:xfrm>
            <a:off x="3118133" y="3352800"/>
            <a:ext cx="2819400" cy="3429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6096000" y="5295900"/>
            <a:ext cx="2590800" cy="12573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Outlook for Buyers, Farm Products</a:t>
            </a:r>
            <a:endParaRPr lang="en-US" dirty="0"/>
          </a:p>
        </p:txBody>
      </p:sp>
      <p:sp>
        <p:nvSpPr>
          <p:cNvPr id="6" name="Oval 5"/>
          <p:cNvSpPr/>
          <p:nvPr/>
        </p:nvSpPr>
        <p:spPr>
          <a:xfrm>
            <a:off x="304800" y="5219700"/>
            <a:ext cx="2590800" cy="8763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20945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9067800" cy="5353777"/>
          </a:xfrm>
          <a:prstGeom prst="rect">
            <a:avLst/>
          </a:prstGeom>
        </p:spPr>
      </p:pic>
    </p:spTree>
    <p:extLst>
      <p:ext uri="{BB962C8B-B14F-4D97-AF65-F5344CB8AC3E}">
        <p14:creationId xmlns:p14="http://schemas.microsoft.com/office/powerpoint/2010/main" val="20851669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a:t>
            </a:r>
            <a:endParaRPr lang="en-US" dirty="0"/>
          </a:p>
        </p:txBody>
      </p:sp>
      <p:sp>
        <p:nvSpPr>
          <p:cNvPr id="4" name="Footer Placeholder 3"/>
          <p:cNvSpPr>
            <a:spLocks noGrp="1"/>
          </p:cNvSpPr>
          <p:nvPr>
            <p:ph type="ftr" sz="quarter" idx="11"/>
          </p:nvPr>
        </p:nvSpPr>
        <p:spPr/>
        <p:txBody>
          <a:bodyPr/>
          <a:lstStyle/>
          <a:p>
            <a:r>
              <a:rPr lang="en-US" dirty="0" smtClean="0"/>
              <a:t>#</a:t>
            </a:r>
            <a:endParaRPr lang="en-US" dirty="0"/>
          </a:p>
        </p:txBody>
      </p:sp>
      <p:sp>
        <p:nvSpPr>
          <p:cNvPr id="5" name="Slide Number Placeholder 4"/>
          <p:cNvSpPr>
            <a:spLocks noGrp="1"/>
          </p:cNvSpPr>
          <p:nvPr>
            <p:ph type="sldNum" sz="quarter" idx="12"/>
          </p:nvPr>
        </p:nvSpPr>
        <p:spPr/>
        <p:txBody>
          <a:bodyPr/>
          <a:lstStyle/>
          <a:p>
            <a:fld id="{01723B91-CE10-4F20-890A-0852E2246859}" type="slidenum">
              <a:rPr lang="en-US" smtClean="0"/>
              <a:pPr/>
              <a:t>3</a:t>
            </a:fld>
            <a:endParaRPr lang="en-US" dirty="0"/>
          </a:p>
        </p:txBody>
      </p:sp>
      <p:sp>
        <p:nvSpPr>
          <p:cNvPr id="7" name="Content Placeholder 6"/>
          <p:cNvSpPr>
            <a:spLocks noGrp="1"/>
          </p:cNvSpPr>
          <p:nvPr>
            <p:ph idx="1"/>
          </p:nvPr>
        </p:nvSpPr>
        <p:spPr/>
        <p:txBody>
          <a:bodyPr>
            <a:normAutofit fontScale="85000" lnSpcReduction="20000"/>
          </a:bodyPr>
          <a:lstStyle/>
          <a:p>
            <a:r>
              <a:rPr lang="en-US" dirty="0" smtClean="0"/>
              <a:t>Our focus today: </a:t>
            </a:r>
          </a:p>
          <a:p>
            <a:pPr lvl="1"/>
            <a:r>
              <a:rPr lang="en-US" dirty="0" smtClean="0"/>
              <a:t>Explore career </a:t>
            </a:r>
            <a:br>
              <a:rPr lang="en-US" dirty="0" smtClean="0"/>
            </a:br>
            <a:r>
              <a:rPr lang="en-US" dirty="0" smtClean="0"/>
              <a:t>ladders </a:t>
            </a:r>
            <a:r>
              <a:rPr lang="en-US" dirty="0"/>
              <a:t>within the </a:t>
            </a:r>
            <a:r>
              <a:rPr lang="en-US" dirty="0" smtClean="0"/>
              <a:t/>
            </a:r>
            <a:br>
              <a:rPr lang="en-US" dirty="0" smtClean="0"/>
            </a:br>
            <a:r>
              <a:rPr lang="en-US" dirty="0" smtClean="0"/>
              <a:t>agricultural </a:t>
            </a:r>
            <a:r>
              <a:rPr lang="en-US" dirty="0"/>
              <a:t>industry. </a:t>
            </a:r>
            <a:endParaRPr lang="en-US" dirty="0" smtClean="0"/>
          </a:p>
          <a:p>
            <a:r>
              <a:rPr lang="en-US" dirty="0"/>
              <a:t>ETA </a:t>
            </a:r>
            <a:r>
              <a:rPr lang="en-US" dirty="0" smtClean="0"/>
              <a:t>Resources: </a:t>
            </a:r>
            <a:endParaRPr lang="en-US" dirty="0"/>
          </a:p>
          <a:p>
            <a:pPr lvl="1"/>
            <a:r>
              <a:rPr lang="en-US" dirty="0" smtClean="0"/>
              <a:t>How to find industry </a:t>
            </a:r>
            <a:br>
              <a:rPr lang="en-US" dirty="0" smtClean="0"/>
            </a:br>
            <a:r>
              <a:rPr lang="en-US" dirty="0" smtClean="0"/>
              <a:t>jobs and identify the </a:t>
            </a:r>
            <a:br>
              <a:rPr lang="en-US" dirty="0" smtClean="0"/>
            </a:br>
            <a:r>
              <a:rPr lang="en-US" dirty="0" smtClean="0"/>
              <a:t>skills needed for success</a:t>
            </a:r>
          </a:p>
          <a:p>
            <a:r>
              <a:rPr lang="en-US" dirty="0" smtClean="0"/>
              <a:t>NFJP Grantees: </a:t>
            </a:r>
          </a:p>
          <a:p>
            <a:pPr lvl="1"/>
            <a:r>
              <a:rPr lang="en-US" dirty="0"/>
              <a:t>Learn about strategies for agricultural skills upgrades that benefit employers and NFJP participants</a:t>
            </a:r>
            <a:r>
              <a:rPr lang="en-US" dirty="0" smtClean="0"/>
              <a: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1219200"/>
            <a:ext cx="4041648" cy="2895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482587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2420112"/>
            <a:ext cx="8969829" cy="4285488"/>
          </a:xfrm>
          <a:prstGeom prst="rect">
            <a:avLst/>
          </a:prstGeom>
        </p:spPr>
      </p:pic>
      <p:sp>
        <p:nvSpPr>
          <p:cNvPr id="2" name="Title 1"/>
          <p:cNvSpPr>
            <a:spLocks noGrp="1"/>
          </p:cNvSpPr>
          <p:nvPr>
            <p:ph type="title"/>
          </p:nvPr>
        </p:nvSpPr>
        <p:spPr/>
        <p:txBody>
          <a:bodyPr>
            <a:normAutofit/>
          </a:bodyPr>
          <a:lstStyle/>
          <a:p>
            <a:r>
              <a:rPr lang="en-US" dirty="0" smtClean="0"/>
              <a:t>Competency model for Transportation, Distribution, and Logistics</a:t>
            </a:r>
            <a:endParaRPr lang="en-US" sz="3600" dirty="0"/>
          </a:p>
        </p:txBody>
      </p:sp>
      <p:sp>
        <p:nvSpPr>
          <p:cNvPr id="5" name="Content Placeholder 4"/>
          <p:cNvSpPr>
            <a:spLocks noGrp="1"/>
          </p:cNvSpPr>
          <p:nvPr>
            <p:ph idx="1"/>
          </p:nvPr>
        </p:nvSpPr>
        <p:spPr/>
        <p:txBody>
          <a:bodyPr>
            <a:normAutofit/>
          </a:bodyPr>
          <a:lstStyle/>
          <a:p>
            <a:pPr marL="0" indent="0" algn="ctr">
              <a:buNone/>
            </a:pPr>
            <a:r>
              <a:rPr lang="en-US" sz="2800" dirty="0">
                <a:hlinkClick r:id="rId3"/>
              </a:rPr>
              <a:t>www.CareerOneStop.org/CompetencyModel</a:t>
            </a:r>
            <a:endParaRPr lang="en-US" sz="2800" dirty="0"/>
          </a:p>
        </p:txBody>
      </p:sp>
      <p:sp>
        <p:nvSpPr>
          <p:cNvPr id="4" name="Oval 3"/>
          <p:cNvSpPr/>
          <p:nvPr/>
        </p:nvSpPr>
        <p:spPr>
          <a:xfrm>
            <a:off x="1905000" y="2743200"/>
            <a:ext cx="1219200" cy="9144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04058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Specific competencies and related resources such as apprenticeship</a:t>
            </a:r>
            <a:r>
              <a:rPr lang="en-US" sz="3200" dirty="0"/>
              <a:t> </a:t>
            </a:r>
            <a:r>
              <a:rPr lang="en-US" sz="3200" dirty="0" smtClean="0"/>
              <a:t>and certifications</a:t>
            </a:r>
            <a:endParaRPr lang="en-US" sz="3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275" y="1371600"/>
            <a:ext cx="8833449" cy="4953000"/>
          </a:xfrm>
          <a:prstGeom prst="rect">
            <a:avLst/>
          </a:prstGeom>
        </p:spPr>
      </p:pic>
    </p:spTree>
    <p:extLst>
      <p:ext uri="{BB962C8B-B14F-4D97-AF65-F5344CB8AC3E}">
        <p14:creationId xmlns:p14="http://schemas.microsoft.com/office/powerpoint/2010/main" val="16176631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a:t>
            </a:r>
            <a:endParaRPr lang="en-US" dirty="0"/>
          </a:p>
        </p:txBody>
      </p:sp>
      <p:sp>
        <p:nvSpPr>
          <p:cNvPr id="6" name="Content Placeholder 5"/>
          <p:cNvSpPr>
            <a:spLocks noGrp="1"/>
          </p:cNvSpPr>
          <p:nvPr>
            <p:ph idx="1"/>
          </p:nvPr>
        </p:nvSpPr>
        <p:spPr>
          <a:xfrm>
            <a:off x="457200" y="1600200"/>
            <a:ext cx="8305800" cy="4525963"/>
          </a:xfrm>
        </p:spPr>
        <p:txBody>
          <a:bodyPr>
            <a:normAutofit/>
          </a:bodyPr>
          <a:lstStyle/>
          <a:p>
            <a:pPr marL="0" indent="0">
              <a:buNone/>
            </a:pPr>
            <a:r>
              <a:rPr lang="en-US" dirty="0" smtClean="0"/>
              <a:t>Pam Frugoli</a:t>
            </a:r>
            <a:br>
              <a:rPr lang="en-US" dirty="0" smtClean="0"/>
            </a:br>
            <a:r>
              <a:rPr lang="en-US" dirty="0" smtClean="0"/>
              <a:t>O*NET/Competency </a:t>
            </a:r>
            <a:r>
              <a:rPr lang="en-US" dirty="0"/>
              <a:t>Assessment Team </a:t>
            </a:r>
            <a:r>
              <a:rPr lang="en-US" dirty="0" smtClean="0"/>
              <a:t>Lead</a:t>
            </a:r>
            <a:br>
              <a:rPr lang="en-US" dirty="0" smtClean="0"/>
            </a:br>
            <a:r>
              <a:rPr lang="en-US" dirty="0" smtClean="0"/>
              <a:t>USDOL </a:t>
            </a:r>
            <a:r>
              <a:rPr lang="en-US" dirty="0"/>
              <a:t>Employment and Training </a:t>
            </a:r>
            <a:r>
              <a:rPr lang="en-US" dirty="0" smtClean="0"/>
              <a:t>Administration</a:t>
            </a:r>
          </a:p>
          <a:p>
            <a:pPr lvl="1"/>
            <a:r>
              <a:rPr lang="en-US" dirty="0" smtClean="0">
                <a:hlinkClick r:id="rId2"/>
              </a:rPr>
              <a:t>http://www.onetonline.org/</a:t>
            </a:r>
            <a:endParaRPr lang="en-US" dirty="0" smtClean="0"/>
          </a:p>
          <a:p>
            <a:pPr lvl="1"/>
            <a:r>
              <a:rPr lang="en-US" dirty="0" smtClean="0">
                <a:hlinkClick r:id="rId3"/>
              </a:rPr>
              <a:t>http://www.mynextmove.org/</a:t>
            </a:r>
            <a:endParaRPr lang="en-US" dirty="0" smtClean="0"/>
          </a:p>
          <a:p>
            <a:pPr lvl="1"/>
            <a:r>
              <a:rPr lang="en-US" dirty="0" smtClean="0">
                <a:hlinkClick r:id="rId4"/>
              </a:rPr>
              <a:t>http://www.miproximopaso.org/</a:t>
            </a:r>
            <a:endParaRPr lang="en-US" dirty="0" smtClean="0"/>
          </a:p>
        </p:txBody>
      </p:sp>
    </p:spTree>
    <p:extLst>
      <p:ext uri="{BB962C8B-B14F-4D97-AF65-F5344CB8AC3E}">
        <p14:creationId xmlns:p14="http://schemas.microsoft.com/office/powerpoint/2010/main" val="28113222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3400" y="1447800"/>
            <a:ext cx="8229600" cy="5029200"/>
          </a:xfrm>
          <a:prstGeom prst="rect">
            <a:avLst/>
          </a:prstGeom>
          <a:solidFill>
            <a:srgbClr val="FFC000"/>
          </a:solidFill>
          <a:ln>
            <a:solidFill>
              <a:schemeClr val="accent1"/>
            </a:solidFill>
          </a:ln>
        </p:spPr>
        <p:txBody>
          <a:bodyPr>
            <a:normAutofit fontScale="90000"/>
          </a:bodyPr>
          <a:lstStyle/>
          <a:p>
            <a:r>
              <a:rPr lang="en-US" dirty="0" smtClean="0"/>
              <a:t/>
            </a:r>
            <a:br>
              <a:rPr lang="en-US" dirty="0" smtClean="0"/>
            </a:br>
            <a:r>
              <a:rPr lang="en-US" sz="6700" i="1" dirty="0" smtClean="0">
                <a:latin typeface="+mn-lt"/>
              </a:rPr>
              <a:t>AGRICULTURAL UPGRADES </a:t>
            </a:r>
            <a:br>
              <a:rPr lang="en-US" sz="6700" i="1" dirty="0" smtClean="0">
                <a:latin typeface="+mn-lt"/>
              </a:rPr>
            </a:br>
            <a:r>
              <a:rPr lang="en-US" sz="6700" i="1" dirty="0" smtClean="0">
                <a:latin typeface="+mn-lt"/>
              </a:rPr>
              <a:t>In South Carolina </a:t>
            </a:r>
            <a:r>
              <a:rPr lang="en-US" sz="6700" b="1" i="1" dirty="0" smtClean="0"/>
              <a:t/>
            </a:r>
            <a:br>
              <a:rPr lang="en-US" sz="6700" b="1" i="1" dirty="0" smtClean="0"/>
            </a:br>
            <a:r>
              <a:rPr lang="en-US" sz="6700" b="1" i="1" dirty="0" smtClean="0"/>
              <a:t/>
            </a:r>
            <a:br>
              <a:rPr lang="en-US" sz="6700" b="1" i="1" dirty="0" smtClean="0"/>
            </a:br>
            <a:r>
              <a:rPr lang="en-US" dirty="0" smtClean="0"/>
              <a:t/>
            </a:r>
            <a:br>
              <a:rPr lang="en-US" dirty="0" smtClean="0"/>
            </a:br>
            <a:r>
              <a:rPr lang="en-US" dirty="0" smtClean="0"/>
              <a:t/>
            </a:r>
            <a:br>
              <a:rPr lang="en-US" dirty="0" smtClean="0"/>
            </a:br>
            <a:r>
              <a:rPr lang="en-US" dirty="0"/>
              <a:t/>
            </a:r>
            <a:br>
              <a:rPr lang="en-US" dirty="0"/>
            </a:br>
            <a:endParaRPr lang="en-US" dirty="0"/>
          </a:p>
        </p:txBody>
      </p:sp>
      <p:sp>
        <p:nvSpPr>
          <p:cNvPr id="3" name="Rectangle 2"/>
          <p:cNvSpPr/>
          <p:nvPr/>
        </p:nvSpPr>
        <p:spPr>
          <a:xfrm>
            <a:off x="762000" y="4953000"/>
            <a:ext cx="4572000" cy="1323439"/>
          </a:xfrm>
          <a:prstGeom prst="rect">
            <a:avLst/>
          </a:prstGeom>
        </p:spPr>
        <p:txBody>
          <a:bodyPr>
            <a:spAutoFit/>
          </a:bodyPr>
          <a:lstStyle/>
          <a:p>
            <a:r>
              <a:rPr lang="en-US" sz="2000" dirty="0" smtClean="0"/>
              <a:t>Barbara Coleman</a:t>
            </a:r>
          </a:p>
          <a:p>
            <a:r>
              <a:rPr lang="en-US" sz="2000" dirty="0" smtClean="0"/>
              <a:t>State Director, Training and Employment Programs</a:t>
            </a:r>
          </a:p>
          <a:p>
            <a:r>
              <a:rPr lang="en-US" sz="2000" dirty="0" smtClean="0"/>
              <a:t>Telamon-South Carolina</a:t>
            </a:r>
            <a:endParaRPr lang="en-US" sz="2000" dirty="0"/>
          </a:p>
        </p:txBody>
      </p:sp>
      <p:sp>
        <p:nvSpPr>
          <p:cNvPr id="4" name="Rectangle 3"/>
          <p:cNvSpPr/>
          <p:nvPr/>
        </p:nvSpPr>
        <p:spPr>
          <a:xfrm>
            <a:off x="1820125" y="152400"/>
            <a:ext cx="5503751" cy="707886"/>
          </a:xfrm>
          <a:prstGeom prst="rect">
            <a:avLst/>
          </a:prstGeom>
        </p:spPr>
        <p:txBody>
          <a:bodyPr wrap="none">
            <a:spAutoFit/>
          </a:bodyPr>
          <a:lstStyle/>
          <a:p>
            <a:pPr algn="ctr"/>
            <a:r>
              <a:rPr lang="en-US" sz="4000" dirty="0" smtClean="0">
                <a:solidFill>
                  <a:schemeClr val="bg1"/>
                </a:solidFill>
              </a:rPr>
              <a:t>TELAMON CORPORATION</a:t>
            </a:r>
            <a:endParaRPr lang="en-US" sz="4000" dirty="0">
              <a:solidFill>
                <a:schemeClr val="bg1"/>
              </a:solidFill>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TELAMON-SOUTH CAROLINA</a:t>
            </a:r>
            <a:br>
              <a:rPr lang="en-US" dirty="0"/>
            </a:br>
            <a:r>
              <a:rPr lang="en-US" dirty="0"/>
              <a:t>OFFICE LOCATIONS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041" y="1145969"/>
            <a:ext cx="8141918" cy="5712031"/>
          </a:xfrm>
          <a:prstGeom prst="rect">
            <a:avLst/>
          </a:prstGeom>
        </p:spPr>
      </p:pic>
    </p:spTree>
    <p:extLst>
      <p:ext uri="{BB962C8B-B14F-4D97-AF65-F5344CB8AC3E}">
        <p14:creationId xmlns:p14="http://schemas.microsoft.com/office/powerpoint/2010/main" val="355336162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descr="https://sphotos-a.xx.fbcdn.net/hphotos-prn1/p480x480/1010749_591686217542783_1104287697_n.jpg">
            <a:hlinkClick r:id="rId2"/>
          </p:cNvPr>
          <p:cNvPicPr>
            <a:picLocks noChangeAspect="1" noChangeArrowheads="1"/>
          </p:cNvPicPr>
          <p:nvPr/>
        </p:nvPicPr>
        <p:blipFill>
          <a:blip r:embed="rId3" cstate="print"/>
          <a:srcRect l="20290" t="35514" r="23188"/>
          <a:stretch>
            <a:fillRect/>
          </a:stretch>
        </p:blipFill>
        <p:spPr bwMode="auto">
          <a:xfrm>
            <a:off x="4783662" y="500743"/>
            <a:ext cx="3737065" cy="27432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132" name="AutoShape 12" descr="data:image/jpeg;base64,/9j/4AAQSkZJRgABAQAAAQABAAD/2wCEAAkGBwgHBgkIBwgKCgkLDRYPDQwMDRsUFRAWIB0iIiAdHx8kKDQsJCYxJx8fLT0tMTU3Ojo6Iys/RD84QzQ5OjcBCgoKDQwNGg8PGjclHyU3Nzc3Nzc3Nzc3Nzc3Nzc3Nzc3Nzc3Nzc3Nzc3Nzc3Nzc3Nzc3Nzc3Nzc3Nzc3Nzc3N//AABEIAFkAggMBIgACEQEDEQH/xAAbAAADAAMBAQAAAAAAAAAAAAAEBQYBAwcAAv/EAEIQAAIBAwIDBAYHBQUJAAAAAAECAwAEEQUhEjFBBhNRcSIyQmGBkRQzUqGxwdEjNHLh8GJjc3SCBxUWU4OSosLx/8QAGQEAAwEBAQAAAAAAAAAAAAAAAQIDBAAF/8QAIhEAAgICAgMBAQEBAAAAAAAAAAECEQMhEjETIkFRMmEE/9oADAMBAAIRAxEAPwCT7L6fJIWuH2eb2sbgdKr4dPAXh7tio6k1jQLJf2aEKB4HkKNeV4VS1eRZJ8lj3YwCOgFeRJ3s92MVBUL7iGOJWCoeEkjfepTVJWYN3Y3zjhAzxe6rCWzu7piAhWMnkfGt8GjRWQ4lVBIeZxufjS8qC4clRznS+xN9qcnf3wNrCTnHtn4dPj8qvNL0Cx06JY7O2jj+2SMsfiaPcrFvk4O3uNa2u0U5yQPdTTzSnp9Cx/54w2uzc6xoBn0VHjQd9PEEUR59E5z9o0De34JIDZ8KQ3upMoYFtzypUinXYwutUHC3GeHB553NT2q63zIbA5DfnQE1xcXb8NspkJ9rfHwonReytzc6rE+oAmIDjdSfW8F8qvGEVuTM8sk5aijbpWj3+tKLiT9lbHcMw9Ye6ncfZ5EC93xuepLfpValsYowFPo4Ax5UPJHgkjANSc22VjiS7JhtNljbhVt88s1qfSppc8SMCvUVTTJFGpkl4icbAmg5b5nUQr6RY4AzzochnjRMT6ZhivGx8xSe80mTj4g+QDuMfnVHdXRkmEUagsCQSBWJFIV0O4UDNPGco9EXiiycCBRjg5bcq9TjuG6DbyrFNzF8Za2sskK5GRkY3FB6ldLFJE8co4lOH9+a1rdSzqqWlvOx5ZCEg/Ggr/RtcuoGSGwC534nkUfgaklbLTn+DaLWlcgFznrnbNbm1eJ9mwCeudqmLDs12pT0JpbURDlxyElfI4+6nNv2XnIzc3pJPSNMY+JoSgovsOObfw2XOoAAr3gKgk4zsDSybUi4xG+OlUEPZixZCJ5riT/qY/DFefshp2DiFwpH/NfP40FQzkyJ1DVILcFnkyxG3vpRC0mozhWOEOMrn8f0qs1H/Z7ZSXAlgvbiNSfSRyG+THl8c0w0vQtH0+RYTCzvjLM8hY5PLbkKvyxxjp7Icckpb6PvQ7SxtIQGjTixsT40bcPGHhMDlGLEbHrj+VFnTIHUgRRlRgggb4NKdW050iLWr8LKeJQTkZH4VC7LdLQ7F6kUYFyc+1kLvjcYOPjy+ND3mpWsUQKnjyRw8O/OoS47TyM4WYNGU9Ep/a60O9812U7tgMkAe6qeORPyquywu4Ly/g+k6eUuFIzhWwSPjt+FS1/JdwSmK6tpYpP7xCPl41Y9iTJDpsKzKowXU+/DHan95YW+oWjccasPaVhkGlunQztpM5tpiJHGXZlMj9Sa294ipJ3hGX/KjNQ7JrFdhrW6dbducZGWB8Ax6fDNG2WhQQsGZC7j2pPSI+f6Vzr9OV/goWRMDAY/6DXqrhaxYHr/ADrNAaw2w1CEjH0KNQOo61vub+RImBMKoTsVxy8POouO5nPrA4AzkGilm76HB4nXGcE55UOT6F43sf8A0nhYDnnrnlQcmo4BDLhlyAB18N6WfSpdyPSUnDe6tEpmnlbBJwN2J50o9spdNuY+IySHKKPHmaNkm40LxklOY99RHeN6cEj5XPLO2aptI1AXUBSUEuqbgbbfpXLQLtmu5lQq2UPL2T1qb1W6aPu5UzxqcFT4U7vn7pmU4B6e+o3XrnEcagjieTBPupoRti5JUi70e6F3GsgJQhVHmM9a+dYaNeJWPokY2O9R+j6tJYyOkmSjjGQeW4/nXtf1ZZbdRAAAoJ5nn4Z5ke+i4u6F5qiU7VTxHWZPo/q8I4vP/wCYovs9p1/eFGjgPd/afIB8sb0/7F9kkmP0/U0Es7HiCvuq9fnXQEtobZMRqmfcK1TypLjEz48Tb5S+iTQoJbeIpIVU8cknCPBjnHwJqqsyDGExmp6YcU7EN09LB5b01ikeNkxywBWO/azal60ar22Qs6uM5PQ9KVQ3DRPKLh1kwf2YAwfnT7UEEg7zlkcqlNVUwIZtiVPEemR/X4V3TA9qxl3o6t8q9SZNahVFUxMSBjNeo1I71E9noOsQAN9JDkfbX8wa2yRazCSfoyyD+7kwfkdvvro0ctvIcvGqL48iK+wlqZCqcRI6g0zk33QqiktWczR9U9Jxp1yGHjw/rREU+sKrH6BcBSdv2dX13DbM2TI2f4tqHWK3hywck48TSt/4Mot/Tn15dSRNm9guYyOvctj8K+9L7UWkMyAXKqwOxbYj51dSWtvPGcsQGHQ1J6t2Yt24mhWN8b8LDOaaLg9SElGa3Fh3aDVrea2EwRYgF4e87zb4f18K57e6rFPdArvGgwuAdz40Xcdn4ZMNHD3Z/sEj7jW2z7MOXVuadSVz94q8PHFXZmn5ZaoXHUU9YZ23A4TT3QtKn1OQTXqFI13VMY+dPdG0PT9KJup0ja4YgRl9xEM7sAevv6YrZqOqQWTGNWCMc5VN+v8AXypJTT1BFIQp+7HEM8dnDwIQCOlAatqjRwh+9wDyycVMX3aQzgLGpIX3YNTd7qE8rkqvxoQxSkxp54ro6Jod2Lm2n4mBcSgbHpiqu0xMnECeWRtzrmfYG6IF2spPEHRx8QR+VdQ0+dJkQDYABfOpzhxm0UhJyhZ8XTnhA5+VTeuFu7kTBII51XT2odS0Zzip7XISIzxA4wQTQqmOmmqINbiMKAy+kBv6NZrMtshlc4G7HrXqraM1ssbfU1wMtRkeplVLI2cDlUXqGn6xpjO1shvIE5hxwuP1pWvapIuKO4huY5BsVXG3mDigsMpfzspLPGOpaOh3Fx3sQk4xseIjyoR9SQtgkcuWah17QGYqoSQKepPKsm7uDMEtgrM/2smu8Ulph80fha/7xxgIoVeQ6AUKmpulw7vIpHIJj76Hs9DvrmJZLq9fJH1cQAplB2S0wQBpo3lmc+1Ix/Ok9V2xuUn0hZeapCmXEacVAjUpbkhNPheRjt6CkgeZqk1HRdLW4jENlbxBVwABnJG/WjdLt0UAY9XbYUOSR3GTJY9m9d1OXiluI7ZcZxxFnx5Db76Zaf8A7OIEBlu7u7nYbkAhQx/H76q1Ko/uO5ogX0ZhLRyApvnfnij5ZVXQHiV/oifsNooiyLRlbG+bh8n/AMqkde7KLZB5rLjYDnE+5x7jV/PqgO23maWXF5FLxtOq8CbjLc6CySvTC8capo572blEWoyohGGj4j8D/OulaYeEkMFKlRjhJzvvzrnU5X/iWO5sbIQwPxK5U7E8+XSruxdnSIrhXIGx286pm/pMngemijilZBkNud/Gk+sHjVwxz50y72PhIY4wNqX3ZEqHNJ8LqiHlVe8fb2jWKeNDHxH0F5+Ar1dZPgVVzm7RTAqK5IBZjtg9MVLdoNAsdQHBc2yiVRgSIOFqf2/qS1p1H68/w/lRtp2g8VL1ZyK90ybS7vumYMm/A2OYoiynFvdwyP6ucHPSn3bL6yP/ABP/AFNTF3+7/wCmtSlzSsyOKhJpHQLPWXiAV1HB0Iqi0vvroLM3orw+jnwqH079wh8q6Lo/1Mfl+dZGt0bIydWKtcj29EqZMeiR40nstV4QB36cJYBmPsn30+1r61/jXP5f329/zDfiaFBcmqKqXVVGcSlznbFAzanKxVSxI58HLFAr9XH/AIZ/Ovl+VLQLYQ1/IZG4iynoTuB7uVK9S1Mk8Alyfd0r6m5HzNJJ/rZv4jVscUyOSbWh9LqVsY7V4olRjwkjPXwqos2E8cEsftKcjO+R1+6uZr++W39dTXQtI/c4f8x+QrsyqjsMm2xq90iOELrxeAP31maUSQ9TSuX62L+H9aNHqnzqaZdOwIhyScD/ALa9WX9dvOvURj//2Q=="/>
          <p:cNvSpPr>
            <a:spLocks noChangeAspect="1" noChangeArrowheads="1"/>
          </p:cNvSpPr>
          <p:nvPr/>
        </p:nvSpPr>
        <p:spPr bwMode="auto">
          <a:xfrm>
            <a:off x="63500" y="-136525"/>
            <a:ext cx="1238250" cy="8477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34" name="AutoShape 14" descr="data:image/jpeg;base64,/9j/4AAQSkZJRgABAQAAAQABAAD/2wCEAAkGBwgHBgkIBwgKCgkLDRYPDQwMDRsUFRAWIB0iIiAdHx8kKDQsJCYxJx8fLT0tMTU3Ojo6Iys/RD84QzQ5OjcBCgoKDQwNGg8PGjclHyU3Nzc3Nzc3Nzc3Nzc3Nzc3Nzc3Nzc3Nzc3Nzc3Nzc3Nzc3Nzc3Nzc3Nzc3Nzc3Nzc3N//AABEIAFkAggMBIgACEQEDEQH/xAAbAAADAAMBAQAAAAAAAAAAAAAEBQYBAwcAAv/EAEIQAAIBAwIDBAYHBQUJAAAAAAECAwAEEQUhEjFBBhNRcSIyQmGBkRQzUqGxwdEjNHLh8GJjc3SCBxUWU4OSosLx/8QAGQEAAwEBAQAAAAAAAAAAAAAAAQIDBAAF/8QAIhEAAgICAgMBAQEBAAAAAAAAAAECEQMhEjETIkFRMmEE/9oADAMBAAIRAxEAPwCT7L6fJIWuH2eb2sbgdKr4dPAXh7tio6k1jQLJf2aEKB4HkKNeV4VS1eRZJ8lj3YwCOgFeRJ3s92MVBUL7iGOJWCoeEkjfepTVJWYN3Y3zjhAzxe6rCWzu7piAhWMnkfGt8GjRWQ4lVBIeZxufjS8qC4clRznS+xN9qcnf3wNrCTnHtn4dPj8qvNL0Cx06JY7O2jj+2SMsfiaPcrFvk4O3uNa2u0U5yQPdTTzSnp9Cx/54w2uzc6xoBn0VHjQd9PEEUR59E5z9o0De34JIDZ8KQ3upMoYFtzypUinXYwutUHC3GeHB553NT2q63zIbA5DfnQE1xcXb8NspkJ9rfHwonReytzc6rE+oAmIDjdSfW8F8qvGEVuTM8sk5aijbpWj3+tKLiT9lbHcMw9Ye6ncfZ5EC93xuepLfpValsYowFPo4Ax5UPJHgkjANSc22VjiS7JhtNljbhVt88s1qfSppc8SMCvUVTTJFGpkl4icbAmg5b5nUQr6RY4AzzochnjRMT6ZhivGx8xSe80mTj4g+QDuMfnVHdXRkmEUagsCQSBWJFIV0O4UDNPGco9EXiiycCBRjg5bcq9TjuG6DbyrFNzF8Za2sskK5GRkY3FB6ldLFJE8co4lOH9+a1rdSzqqWlvOx5ZCEg/Ggr/RtcuoGSGwC534nkUfgaklbLTn+DaLWlcgFznrnbNbm1eJ9mwCeudqmLDs12pT0JpbURDlxyElfI4+6nNv2XnIzc3pJPSNMY+JoSgovsOObfw2XOoAAr3gKgk4zsDSybUi4xG+OlUEPZixZCJ5riT/qY/DFefshp2DiFwpH/NfP40FQzkyJ1DVILcFnkyxG3vpRC0mozhWOEOMrn8f0qs1H/Z7ZSXAlgvbiNSfSRyG+THl8c0w0vQtH0+RYTCzvjLM8hY5PLbkKvyxxjp7Icckpb6PvQ7SxtIQGjTixsT40bcPGHhMDlGLEbHrj+VFnTIHUgRRlRgggb4NKdW050iLWr8LKeJQTkZH4VC7LdLQ7F6kUYFyc+1kLvjcYOPjy+ND3mpWsUQKnjyRw8O/OoS47TyM4WYNGU9Ep/a60O9812U7tgMkAe6qeORPyquywu4Ly/g+k6eUuFIzhWwSPjt+FS1/JdwSmK6tpYpP7xCPl41Y9iTJDpsKzKowXU+/DHan95YW+oWjccasPaVhkGlunQztpM5tpiJHGXZlMj9Sa294ipJ3hGX/KjNQ7JrFdhrW6dbducZGWB8Ax6fDNG2WhQQsGZC7j2pPSI+f6Vzr9OV/goWRMDAY/6DXqrhaxYHr/ADrNAaw2w1CEjH0KNQOo61vub+RImBMKoTsVxy8POouO5nPrA4AzkGilm76HB4nXGcE55UOT6F43sf8A0nhYDnnrnlQcmo4BDLhlyAB18N6WfSpdyPSUnDe6tEpmnlbBJwN2J50o9spdNuY+IySHKKPHmaNkm40LxklOY99RHeN6cEj5XPLO2aptI1AXUBSUEuqbgbbfpXLQLtmu5lQq2UPL2T1qb1W6aPu5UzxqcFT4U7vn7pmU4B6e+o3XrnEcagjieTBPupoRti5JUi70e6F3GsgJQhVHmM9a+dYaNeJWPokY2O9R+j6tJYyOkmSjjGQeW4/nXtf1ZZbdRAAAoJ5nn4Z5ke+i4u6F5qiU7VTxHWZPo/q8I4vP/wCYovs9p1/eFGjgPd/afIB8sb0/7F9kkmP0/U0Es7HiCvuq9fnXQEtobZMRqmfcK1TypLjEz48Tb5S+iTQoJbeIpIVU8cknCPBjnHwJqqsyDGExmp6YcU7EN09LB5b01ikeNkxywBWO/azal60ar22Qs6uM5PQ9KVQ3DRPKLh1kwf2YAwfnT7UEEg7zlkcqlNVUwIZtiVPEemR/X4V3TA9qxl3o6t8q9SZNahVFUxMSBjNeo1I71E9noOsQAN9JDkfbX8wa2yRazCSfoyyD+7kwfkdvvro0ctvIcvGqL48iK+wlqZCqcRI6g0zk33QqiktWczR9U9Jxp1yGHjw/rREU+sKrH6BcBSdv2dX13DbM2TI2f4tqHWK3hywck48TSt/4Mot/Tn15dSRNm9guYyOvctj8K+9L7UWkMyAXKqwOxbYj51dSWtvPGcsQGHQ1J6t2Yt24mhWN8b8LDOaaLg9SElGa3Fh3aDVrea2EwRYgF4e87zb4f18K57e6rFPdArvGgwuAdz40Xcdn4ZMNHD3Z/sEj7jW2z7MOXVuadSVz94q8PHFXZmn5ZaoXHUU9YZ23A4TT3QtKn1OQTXqFI13VMY+dPdG0PT9KJup0ja4YgRl9xEM7sAevv6YrZqOqQWTGNWCMc5VN+v8AXypJTT1BFIQp+7HEM8dnDwIQCOlAatqjRwh+9wDyycVMX3aQzgLGpIX3YNTd7qE8rkqvxoQxSkxp54ro6Jod2Lm2n4mBcSgbHpiqu0xMnECeWRtzrmfYG6IF2spPEHRx8QR+VdQ0+dJkQDYABfOpzhxm0UhJyhZ8XTnhA5+VTeuFu7kTBII51XT2odS0Zzip7XISIzxA4wQTQqmOmmqINbiMKAy+kBv6NZrMtshlc4G7HrXqraM1ssbfU1wMtRkeplVLI2cDlUXqGn6xpjO1shvIE5hxwuP1pWvapIuKO4huY5BsVXG3mDigsMpfzspLPGOpaOh3Fx3sQk4xseIjyoR9SQtgkcuWah17QGYqoSQKepPKsm7uDMEtgrM/2smu8Ulph80fha/7xxgIoVeQ6AUKmpulw7vIpHIJj76Hs9DvrmJZLq9fJH1cQAplB2S0wQBpo3lmc+1Ix/Ok9V2xuUn0hZeapCmXEacVAjUpbkhNPheRjt6CkgeZqk1HRdLW4jENlbxBVwABnJG/WjdLt0UAY9XbYUOSR3GTJY9m9d1OXiluI7ZcZxxFnx5Db76Zaf8A7OIEBlu7u7nYbkAhQx/H76q1Ko/uO5ogX0ZhLRyApvnfnij5ZVXQHiV/oifsNooiyLRlbG+bh8n/AMqkde7KLZB5rLjYDnE+5x7jV/PqgO23maWXF5FLxtOq8CbjLc6CySvTC8capo572blEWoyohGGj4j8D/OulaYeEkMFKlRjhJzvvzrnU5X/iWO5sbIQwPxK5U7E8+XSruxdnSIrhXIGx286pm/pMngemijilZBkNud/Gk+sHjVwxz50y72PhIY4wNqX3ZEqHNJ8LqiHlVe8fb2jWKeNDHxH0F5+Ar1dZPgVVzm7RTAqK5IBZjtg9MVLdoNAsdQHBc2yiVRgSIOFqf2/qS1p1H68/w/lRtp2g8VL1ZyK90ybS7vumYMm/A2OYoiynFvdwyP6ucHPSn3bL6yP/ABP/AFNTF3+7/wCmtSlzSsyOKhJpHQLPWXiAV1HB0Iqi0vvroLM3orw+jnwqH079wh8q6Lo/1Mfl+dZGt0bIydWKtcj29EqZMeiR40nstV4QB36cJYBmPsn30+1r61/jXP5f329/zDfiaFBcmqKqXVVGcSlznbFAzanKxVSxI58HLFAr9XH/AIZ/Ovl+VLQLYQ1/IZG4iynoTuB7uVK9S1Mk8Alyfd0r6m5HzNJJ/rZv4jVscUyOSbWh9LqVsY7V4olRjwkjPXwqos2E8cEsftKcjO+R1+6uZr++W39dTXQtI/c4f8x+QrsyqjsMm2xq90iOELrxeAP31maUSQ9TSuX62L+H9aNHqnzqaZdOwIhyScD/ALa9WX9dvOvURj//2Q=="/>
          <p:cNvSpPr>
            <a:spLocks noChangeAspect="1" noChangeArrowheads="1"/>
          </p:cNvSpPr>
          <p:nvPr/>
        </p:nvSpPr>
        <p:spPr bwMode="auto">
          <a:xfrm>
            <a:off x="63500" y="-136525"/>
            <a:ext cx="1238250" cy="8477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 name="Picture 6" descr="http://t2.gstatic.com/images?q=tbn:ANd9GcRtKqfGQ7VEpK2QF81KuVS8wUBWa9Y-ci4FATRw9P1UvlTx-_xaYg"/>
          <p:cNvPicPr>
            <a:picLocks noChangeAspect="1" noChangeArrowheads="1"/>
          </p:cNvPicPr>
          <p:nvPr/>
        </p:nvPicPr>
        <p:blipFill>
          <a:blip r:embed="rId4" cstate="print"/>
          <a:srcRect/>
          <a:stretch>
            <a:fillRect/>
          </a:stretch>
        </p:blipFill>
        <p:spPr bwMode="auto">
          <a:xfrm>
            <a:off x="5257800" y="3442525"/>
            <a:ext cx="3339254" cy="2683329"/>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6" descr="http://www.clemson.edu/extension/hgic/graphics/1322/sweet_potatoes.jpg">
            <a:hlinkClick r:id="rId5"/>
          </p:cNvPr>
          <p:cNvPicPr>
            <a:picLocks noChangeAspect="1" noChangeArrowheads="1"/>
          </p:cNvPicPr>
          <p:nvPr/>
        </p:nvPicPr>
        <p:blipFill>
          <a:blip r:embed="rId6" cstate="print"/>
          <a:srcRect/>
          <a:stretch>
            <a:fillRect/>
          </a:stretch>
        </p:blipFill>
        <p:spPr bwMode="auto">
          <a:xfrm>
            <a:off x="457200" y="699325"/>
            <a:ext cx="3869262" cy="27432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 y="3962400"/>
            <a:ext cx="3395875" cy="2590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sz="3600" b="1" dirty="0">
                <a:solidFill>
                  <a:schemeClr val="bg1"/>
                </a:solidFill>
                <a:latin typeface="+mn-lt"/>
              </a:rPr>
              <a:t>FARMWORKERS…</a:t>
            </a:r>
          </a:p>
        </p:txBody>
      </p:sp>
      <p:pic>
        <p:nvPicPr>
          <p:cNvPr id="3077" name="Picture 5"/>
          <p:cNvPicPr>
            <a:picLocks noChangeAspect="1" noChangeArrowheads="1"/>
          </p:cNvPicPr>
          <p:nvPr/>
        </p:nvPicPr>
        <p:blipFill>
          <a:blip r:embed="rId2" cstate="print"/>
          <a:srcRect/>
          <a:stretch>
            <a:fillRect/>
          </a:stretch>
        </p:blipFill>
        <p:spPr bwMode="auto">
          <a:xfrm>
            <a:off x="5178867" y="3944588"/>
            <a:ext cx="3815465" cy="255026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079" name="Picture 7"/>
          <p:cNvPicPr>
            <a:picLocks noChangeAspect="1" noChangeArrowheads="1"/>
          </p:cNvPicPr>
          <p:nvPr/>
        </p:nvPicPr>
        <p:blipFill>
          <a:blip r:embed="rId3" cstate="print"/>
          <a:srcRect/>
          <a:stretch>
            <a:fillRect/>
          </a:stretch>
        </p:blipFill>
        <p:spPr bwMode="auto">
          <a:xfrm>
            <a:off x="3429000" y="1295400"/>
            <a:ext cx="3657600" cy="24384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078" name="Picture 6"/>
          <p:cNvPicPr>
            <a:picLocks noChangeAspect="1" noChangeArrowheads="1"/>
          </p:cNvPicPr>
          <p:nvPr/>
        </p:nvPicPr>
        <p:blipFill>
          <a:blip r:embed="rId4" cstate="print"/>
          <a:srcRect/>
          <a:stretch>
            <a:fillRect/>
          </a:stretch>
        </p:blipFill>
        <p:spPr bwMode="auto">
          <a:xfrm>
            <a:off x="228600" y="547738"/>
            <a:ext cx="2422618" cy="365295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076" name="Picture 4"/>
          <p:cNvPicPr>
            <a:picLocks noChangeAspect="1" noChangeArrowheads="1"/>
          </p:cNvPicPr>
          <p:nvPr/>
        </p:nvPicPr>
        <p:blipFill>
          <a:blip r:embed="rId5" cstate="print"/>
          <a:srcRect/>
          <a:stretch>
            <a:fillRect/>
          </a:stretch>
        </p:blipFill>
        <p:spPr bwMode="auto">
          <a:xfrm>
            <a:off x="685800" y="3944588"/>
            <a:ext cx="3787027" cy="251153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subTnLst>
                                    <p:set>
                                      <p:cBhvr override="childStyle">
                                        <p:cTn dur="1" fill="hold" display="0" masterRel="nextClick" afterEffect="1"/>
                                        <p:tgtEl>
                                          <p:spTgt spid="3074"/>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dissolve">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dissolve">
                                      <p:cBhvr>
                                        <p:cTn id="17" dur="500"/>
                                        <p:tgtEl>
                                          <p:spTgt spid="307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077"/>
                                        </p:tgtEl>
                                        <p:attrNameLst>
                                          <p:attrName>style.visibility</p:attrName>
                                        </p:attrNameLst>
                                      </p:cBhvr>
                                      <p:to>
                                        <p:strVal val="visible"/>
                                      </p:to>
                                    </p:set>
                                    <p:animEffect transition="in" filter="dissolve">
                                      <p:cBhvr>
                                        <p:cTn id="22" dur="500"/>
                                        <p:tgtEl>
                                          <p:spTgt spid="307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079"/>
                                        </p:tgtEl>
                                        <p:attrNameLst>
                                          <p:attrName>style.visibility</p:attrName>
                                        </p:attrNameLst>
                                      </p:cBhvr>
                                      <p:to>
                                        <p:strVal val="visible"/>
                                      </p:to>
                                    </p:set>
                                    <p:animEffect transition="in" filter="dissolve">
                                      <p:cBhvr>
                                        <p:cTn id="27" dur="5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762000"/>
            <a:ext cx="8610600" cy="5678150"/>
          </a:xfrm>
          <a:prstGeom prst="rect">
            <a:avLst/>
          </a:prstGeom>
          <a:ln w="57150">
            <a:solidFill>
              <a:schemeClr val="tx1"/>
            </a:solidFill>
          </a:ln>
        </p:spPr>
      </p:pic>
      <p:pic>
        <p:nvPicPr>
          <p:cNvPr id="7172" name="Picture 4" descr="strawberries shown in different stages of ripeness"/>
          <p:cNvPicPr>
            <a:picLocks noChangeAspect="1" noChangeArrowheads="1"/>
          </p:cNvPicPr>
          <p:nvPr/>
        </p:nvPicPr>
        <p:blipFill>
          <a:blip r:embed="rId3" cstate="print"/>
          <a:srcRect/>
          <a:stretch>
            <a:fillRect/>
          </a:stretch>
        </p:blipFill>
        <p:spPr bwMode="auto">
          <a:xfrm>
            <a:off x="228600" y="3849350"/>
            <a:ext cx="3331029" cy="2590800"/>
          </a:xfrm>
          <a:prstGeom prst="rect">
            <a:avLst/>
          </a:prstGeom>
          <a:noFill/>
          <a:ln w="57150">
            <a:solidFill>
              <a:schemeClr val="tx1"/>
            </a:solidFill>
          </a:ln>
        </p:spPr>
      </p:pic>
      <p:sp>
        <p:nvSpPr>
          <p:cNvPr id="4" name="TextBox 3"/>
          <p:cNvSpPr txBox="1"/>
          <p:nvPr/>
        </p:nvSpPr>
        <p:spPr>
          <a:xfrm>
            <a:off x="0" y="0"/>
            <a:ext cx="9144000" cy="769441"/>
          </a:xfrm>
          <a:prstGeom prst="rect">
            <a:avLst/>
          </a:prstGeom>
          <a:noFill/>
        </p:spPr>
        <p:txBody>
          <a:bodyPr wrap="square" rtlCol="0">
            <a:spAutoFit/>
          </a:bodyPr>
          <a:lstStyle/>
          <a:p>
            <a:pPr algn="ctr"/>
            <a:r>
              <a:rPr lang="en-US" sz="4400" b="1" dirty="0" smtClean="0">
                <a:solidFill>
                  <a:schemeClr val="bg1"/>
                </a:solidFill>
                <a:effectLst>
                  <a:outerShdw blurRad="38100" dist="38100" dir="2700000" algn="tl">
                    <a:srgbClr val="000000">
                      <a:alpha val="43137"/>
                    </a:srgbClr>
                  </a:outerShdw>
                </a:effectLst>
              </a:rPr>
              <a:t>STRAWBERRIES</a:t>
            </a:r>
            <a:endParaRPr lang="en-US" sz="4400" b="1" dirty="0">
              <a:solidFill>
                <a:schemeClr val="bg1"/>
              </a:solidFill>
              <a:effectLst>
                <a:outerShdw blurRad="38100" dist="38100" dir="2700000" algn="tl">
                  <a:srgbClr val="000000">
                    <a:alpha val="43137"/>
                  </a:srgbClr>
                </a:outerShdw>
              </a:effectLst>
            </a:endParaRPr>
          </a:p>
        </p:txBody>
      </p:sp>
      <p:pic>
        <p:nvPicPr>
          <p:cNvPr id="19458" name="Picture 2" descr="http://www.ces.ncsu.edu/wp-content/uploads/2013/06/IMG_0065-e1370979530482.jpg">
            <a:hlinkClick r:id="rId4"/>
          </p:cNvPr>
          <p:cNvPicPr>
            <a:picLocks noChangeAspect="1" noChangeArrowheads="1"/>
          </p:cNvPicPr>
          <p:nvPr/>
        </p:nvPicPr>
        <p:blipFill>
          <a:blip r:embed="rId5" cstate="print"/>
          <a:srcRect/>
          <a:stretch>
            <a:fillRect/>
          </a:stretch>
        </p:blipFill>
        <p:spPr bwMode="auto">
          <a:xfrm>
            <a:off x="5861050" y="3876564"/>
            <a:ext cx="2959100" cy="2536371"/>
          </a:xfrm>
          <a:prstGeom prst="rect">
            <a:avLst/>
          </a:prstGeom>
          <a:noFill/>
          <a:ln w="57150">
            <a:solidFill>
              <a:schemeClr val="tx1"/>
            </a:solidFill>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830997"/>
          </a:xfrm>
          <a:prstGeom prst="rect">
            <a:avLst/>
          </a:prstGeom>
          <a:noFill/>
        </p:spPr>
        <p:txBody>
          <a:bodyPr wrap="square" lIns="91440" tIns="45720" rIns="91440" bIns="45720">
            <a:spAutoFit/>
          </a:bodyPr>
          <a:lstStyle/>
          <a:p>
            <a:pPr algn="ctr"/>
            <a:r>
              <a:rPr lang="en-US" sz="4800" b="1" dirty="0" smtClean="0">
                <a:ln w="18000">
                  <a:noFill/>
                  <a:prstDash val="solid"/>
                  <a:miter lim="800000"/>
                </a:ln>
                <a:solidFill>
                  <a:schemeClr val="bg1"/>
                </a:solidFill>
                <a:effectLst>
                  <a:outerShdw blurRad="25500" dist="23000" dir="7020000" algn="tl">
                    <a:srgbClr val="000000">
                      <a:alpha val="50000"/>
                    </a:srgbClr>
                  </a:outerShdw>
                </a:effectLst>
              </a:rPr>
              <a:t>PEACHES, APPLES, &amp; </a:t>
            </a:r>
            <a:r>
              <a:rPr lang="en-US" sz="4800" b="1" dirty="0" smtClean="0">
                <a:solidFill>
                  <a:schemeClr val="bg1"/>
                </a:solidFill>
              </a:rPr>
              <a:t>TOMATOES</a:t>
            </a:r>
            <a:endParaRPr lang="en-US" sz="4800" b="1" dirty="0">
              <a:ln w="18000">
                <a:noFill/>
                <a:prstDash val="solid"/>
                <a:miter lim="800000"/>
              </a:ln>
              <a:solidFill>
                <a:schemeClr val="bg1"/>
              </a:solidFill>
              <a:effectLst>
                <a:outerShdw blurRad="25500" dist="23000" dir="7020000" algn="tl">
                  <a:srgbClr val="000000">
                    <a:alpha val="50000"/>
                  </a:srgbClr>
                </a:outerShdw>
              </a:effectLs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1225211"/>
            <a:ext cx="3657902" cy="548038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467445"/>
            <a:ext cx="5663414" cy="33331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4" descr="agriculture,foods,nature,produce,reds,tomatoes,vegetables,nutritious,healthy,fresh"/>
          <p:cNvPicPr>
            <a:picLocks noChangeAspect="1" noChangeArrowheads="1"/>
          </p:cNvPicPr>
          <p:nvPr/>
        </p:nvPicPr>
        <p:blipFill rotWithShape="1">
          <a:blip r:embed="rId4" cstate="print"/>
          <a:srcRect t="15547" b="17066"/>
          <a:stretch/>
        </p:blipFill>
        <p:spPr bwMode="auto">
          <a:xfrm>
            <a:off x="304800" y="4571787"/>
            <a:ext cx="3753348" cy="22100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4" name="Picture 6" descr="http://t1.gstatic.com/images?q=tbn:ANd9GcRPB3CJ-LdEzrdVAON6_jQ9oP2eV-77LK_OhSXVvoyCXMF9MdWaBg"/>
          <p:cNvPicPr>
            <a:picLocks noChangeAspect="1" noChangeArrowheads="1"/>
          </p:cNvPicPr>
          <p:nvPr/>
        </p:nvPicPr>
        <p:blipFill>
          <a:blip r:embed="rId2" cstate="print"/>
          <a:srcRect/>
          <a:stretch>
            <a:fillRect/>
          </a:stretch>
        </p:blipFill>
        <p:spPr bwMode="auto">
          <a:xfrm>
            <a:off x="1066800" y="1219200"/>
            <a:ext cx="7010400" cy="525779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Polling Question Title</a:t>
            </a:r>
            <a:endParaRPr lang="en-US" dirty="0"/>
          </a:p>
        </p:txBody>
      </p:sp>
      <p:graphicFrame>
        <p:nvGraphicFramePr>
          <p:cNvPr id="10" name="Diagram 9"/>
          <p:cNvGraphicFramePr/>
          <p:nvPr>
            <p:extLst>
              <p:ext uri="{D42A27DB-BD31-4B8C-83A1-F6EECF244321}">
                <p14:modId xmlns:p14="http://schemas.microsoft.com/office/powerpoint/2010/main" val="1013969958"/>
              </p:ext>
            </p:extLst>
          </p:nvPr>
        </p:nvGraphicFramePr>
        <p:xfrm>
          <a:off x="304800" y="1219200"/>
          <a:ext cx="83820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01723B91-CE10-4F20-890A-0852E2246859}" type="slidenum">
              <a:rPr lang="en-US" smtClean="0"/>
              <a:pPr/>
              <a:t>4</a:t>
            </a:fld>
            <a:endParaRPr lang="en-US"/>
          </a:p>
        </p:txBody>
      </p:sp>
      <p:sp>
        <p:nvSpPr>
          <p:cNvPr id="4" name="Footer Placeholder 3"/>
          <p:cNvSpPr>
            <a:spLocks noGrp="1"/>
          </p:cNvSpPr>
          <p:nvPr>
            <p:ph type="ftr" sz="quarter" idx="11"/>
          </p:nvPr>
        </p:nvSpPr>
        <p:spPr/>
        <p:txBody>
          <a:bodyPr/>
          <a:lstStyle/>
          <a:p>
            <a:r>
              <a:rPr lang="en-US" smtClean="0"/>
              <a:t>#</a:t>
            </a:r>
            <a:endParaRPr lang="en-US"/>
          </a:p>
        </p:txBody>
      </p:sp>
    </p:spTree>
    <p:extLst>
      <p:ext uri="{BB962C8B-B14F-4D97-AF65-F5344CB8AC3E}">
        <p14:creationId xmlns:p14="http://schemas.microsoft.com/office/powerpoint/2010/main" val="2121245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agriculture,combine harvesters,combines,farm equipment,farms,harvests,machinery,tractors,transportation,web animations"/>
          <p:cNvPicPr>
            <a:picLocks noChangeAspect="1" noChangeArrowheads="1" noCrop="1"/>
          </p:cNvPicPr>
          <p:nvPr/>
        </p:nvPicPr>
        <p:blipFill>
          <a:blip r:embed="rId2" cstate="print"/>
          <a:stretch>
            <a:fillRect/>
          </a:stretch>
        </p:blipFill>
        <p:spPr bwMode="auto">
          <a:xfrm>
            <a:off x="1524000" y="1276659"/>
            <a:ext cx="6011018" cy="5002776"/>
          </a:xfrm>
          <a:prstGeom prst="rect">
            <a:avLst/>
          </a:prstGeom>
          <a:gradFill>
            <a:gsLst>
              <a:gs pos="0">
                <a:schemeClr val="accent2">
                  <a:lumMod val="75000"/>
                </a:schemeClr>
              </a:gs>
              <a:gs pos="50000">
                <a:schemeClr val="accent1">
                  <a:tint val="44500"/>
                  <a:satMod val="160000"/>
                </a:schemeClr>
              </a:gs>
              <a:gs pos="100000">
                <a:schemeClr val="accent1">
                  <a:tint val="23500"/>
                  <a:satMod val="160000"/>
                </a:schemeClr>
              </a:gs>
            </a:gsLst>
            <a:lin ang="5400000" scaled="0"/>
          </a:gradFill>
        </p:spPr>
      </p:pic>
      <p:sp>
        <p:nvSpPr>
          <p:cNvPr id="2" name="Title 1"/>
          <p:cNvSpPr>
            <a:spLocks noGrp="1"/>
          </p:cNvSpPr>
          <p:nvPr>
            <p:ph type="title"/>
          </p:nvPr>
        </p:nvSpPr>
        <p:spPr/>
        <p:txBody>
          <a:bodyPr/>
          <a:lstStyle/>
          <a:p>
            <a:r>
              <a:rPr lang="en-US" dirty="0" smtClean="0"/>
              <a:t>Mechanization</a:t>
            </a:r>
            <a:endParaRPr lang="en-US" dirty="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2743200"/>
            <a:ext cx="8214749"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COSTLY TO SMALL FARMERS</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6" name="Rectangle 5"/>
          <p:cNvSpPr/>
          <p:nvPr/>
        </p:nvSpPr>
        <p:spPr>
          <a:xfrm>
            <a:off x="160579" y="4038600"/>
            <a:ext cx="8983421" cy="830997"/>
          </a:xfrm>
          <a:prstGeom prst="rect">
            <a:avLst/>
          </a:prstGeom>
          <a:noFill/>
        </p:spPr>
        <p:txBody>
          <a:bodyPr wrap="none" lIns="91440" tIns="45720" rIns="91440" bIns="45720">
            <a:spAutoFit/>
          </a:bodyPr>
          <a:lstStyle/>
          <a:p>
            <a:pPr algn="ctr"/>
            <a:r>
              <a:rPr lang="en-US" sz="4000" b="1" cap="none" spc="300" dirty="0" smtClean="0">
                <a:ln w="11430" cmpd="sng">
                  <a:solidFill>
                    <a:srgbClr val="00B050"/>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THREATENED BY </a:t>
            </a:r>
            <a:r>
              <a:rPr lang="en-US" sz="4800" b="1" cap="none" spc="300" dirty="0" smtClean="0">
                <a:ln w="11430" cmpd="sng">
                  <a:solidFill>
                    <a:srgbClr val="00B050"/>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LARGER</a:t>
            </a:r>
            <a:r>
              <a:rPr lang="en-US" sz="4000" b="1" cap="none" spc="300" dirty="0" smtClean="0">
                <a:ln w="11430" cmpd="sng">
                  <a:solidFill>
                    <a:srgbClr val="00B050"/>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 FARMERS</a:t>
            </a:r>
            <a:endParaRPr lang="en-US" sz="4000" b="1" cap="none" spc="300" dirty="0">
              <a:ln w="11430" cmpd="sng">
                <a:solidFill>
                  <a:srgbClr val="00B050"/>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7" name="Rectangle 6"/>
          <p:cNvSpPr/>
          <p:nvPr/>
        </p:nvSpPr>
        <p:spPr>
          <a:xfrm>
            <a:off x="1981200" y="1447800"/>
            <a:ext cx="5235600" cy="923330"/>
          </a:xfrm>
          <a:prstGeom prst="rect">
            <a:avLst/>
          </a:prstGeom>
          <a:noFill/>
        </p:spPr>
        <p:txBody>
          <a:bodyPr wrap="none" lIns="91440" tIns="45720" rIns="91440" bIns="45720">
            <a:spAutoFit/>
          </a:bodyPr>
          <a:lstStyle/>
          <a:p>
            <a:pPr algn="ctr"/>
            <a:r>
              <a:rPr lang="en-US" sz="5400" b="1" dirty="0" smtClean="0">
                <a:ln w="18000">
                  <a:solidFill>
                    <a:schemeClr val="accent2">
                      <a:satMod val="140000"/>
                    </a:schemeClr>
                  </a:solidFill>
                  <a:prstDash val="solid"/>
                  <a:miter lim="800000"/>
                </a:ln>
                <a:solidFill>
                  <a:srgbClr val="002060"/>
                </a:solidFill>
                <a:effectLst>
                  <a:outerShdw blurRad="25500" dist="23000" dir="7020000" algn="tl">
                    <a:srgbClr val="000000">
                      <a:alpha val="50000"/>
                    </a:srgbClr>
                  </a:outerShdw>
                </a:effectLst>
              </a:rPr>
              <a:t>H2A LEGISLATION</a:t>
            </a:r>
            <a:endParaRPr lang="en-US" sz="5400" b="1" dirty="0">
              <a:ln w="18000">
                <a:solidFill>
                  <a:schemeClr val="accent2">
                    <a:satMod val="140000"/>
                  </a:schemeClr>
                </a:solidFill>
                <a:prstDash val="solid"/>
                <a:miter lim="800000"/>
              </a:ln>
              <a:solidFill>
                <a:srgbClr val="002060"/>
              </a:solidFill>
              <a:effectLst>
                <a:outerShdw blurRad="25500" dist="23000" dir="7020000" algn="tl">
                  <a:srgbClr val="000000">
                    <a:alpha val="50000"/>
                  </a:srgbClr>
                </a:outerShdw>
              </a:effectLst>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t1.gstatic.com/images?q=tbn:ANd9GcQxiybzzPRWfgpyXD4tFmQwXdD694UR2F81bytiPuh0bM10RQst6g"/>
          <p:cNvPicPr>
            <a:picLocks noChangeAspect="1" noChangeArrowheads="1"/>
          </p:cNvPicPr>
          <p:nvPr/>
        </p:nvPicPr>
        <p:blipFill>
          <a:blip r:embed="rId2" cstate="print"/>
          <a:srcRect/>
          <a:stretch>
            <a:fillRect/>
          </a:stretch>
        </p:blipFill>
        <p:spPr bwMode="auto">
          <a:xfrm>
            <a:off x="300175" y="1219200"/>
            <a:ext cx="3876950" cy="2997493"/>
          </a:xfrm>
          <a:prstGeom prst="rect">
            <a:avLst/>
          </a:prstGeom>
          <a:ln>
            <a:noFill/>
          </a:ln>
          <a:effectLst>
            <a:outerShdw blurRad="292100" dist="139700" dir="2700000" algn="tl" rotWithShape="0">
              <a:srgbClr val="333333">
                <a:alpha val="65000"/>
              </a:srgbClr>
            </a:outerShdw>
          </a:effectLst>
        </p:spPr>
      </p:pic>
      <p:pic>
        <p:nvPicPr>
          <p:cNvPr id="47108" name="Picture 4" descr="http://t2.gstatic.com/images?q=tbn:ANd9GcRbutk_9mpkf4r681EegYh8EbFHj_zXGyLE55y6P2IGR5EIsfyMTQ"/>
          <p:cNvPicPr>
            <a:picLocks noChangeAspect="1" noChangeArrowheads="1"/>
          </p:cNvPicPr>
          <p:nvPr/>
        </p:nvPicPr>
        <p:blipFill>
          <a:blip r:embed="rId3" cstate="print"/>
          <a:srcRect/>
          <a:stretch>
            <a:fillRect/>
          </a:stretch>
        </p:blipFill>
        <p:spPr bwMode="auto">
          <a:xfrm>
            <a:off x="5105400" y="3314700"/>
            <a:ext cx="3732028" cy="2971800"/>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600350" y="4800600"/>
            <a:ext cx="3276600" cy="1754326"/>
          </a:xfrm>
          <a:prstGeom prst="rect">
            <a:avLst/>
          </a:prstGeom>
          <a:solidFill>
            <a:srgbClr val="FF9933"/>
          </a:solidFill>
        </p:spPr>
        <p:txBody>
          <a:bodyPr wrap="square" rtlCol="0">
            <a:spAutoFit/>
          </a:bodyPr>
          <a:lstStyle/>
          <a:p>
            <a:r>
              <a:rPr lang="en-US" sz="3600" dirty="0" smtClean="0">
                <a:solidFill>
                  <a:srgbClr val="C00000"/>
                </a:solidFill>
              </a:rPr>
              <a:t>REPAIR OF MIGRANT HOUSING</a:t>
            </a:r>
            <a:endParaRPr lang="en-US" sz="3600" dirty="0">
              <a:solidFill>
                <a:srgbClr val="C00000"/>
              </a:solidFill>
            </a:endParaRPr>
          </a:p>
        </p:txBody>
      </p:sp>
      <p:sp>
        <p:nvSpPr>
          <p:cNvPr id="2" name="Title 1"/>
          <p:cNvSpPr>
            <a:spLocks noGrp="1"/>
          </p:cNvSpPr>
          <p:nvPr>
            <p:ph type="title"/>
          </p:nvPr>
        </p:nvSpPr>
        <p:spPr/>
        <p:txBody>
          <a:bodyPr/>
          <a:lstStyle/>
          <a:p>
            <a:r>
              <a:rPr lang="en-US" dirty="0" smtClean="0"/>
              <a:t>DOL Housing Funds</a:t>
            </a:r>
            <a:endParaRPr lang="en-US" dirty="0"/>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t1.gstatic.com/images?q=tbn:ANd9GcT6b6MpZCmTJUiYcqzt7Ay3ZCtSaDuc8YP5ikMwfF_7YLp9IfQp"/>
          <p:cNvPicPr>
            <a:picLocks noChangeAspect="1" noChangeArrowheads="1"/>
          </p:cNvPicPr>
          <p:nvPr/>
        </p:nvPicPr>
        <p:blipFill>
          <a:blip r:embed="rId2" cstate="print"/>
          <a:srcRect/>
          <a:stretch>
            <a:fillRect/>
          </a:stretch>
        </p:blipFill>
        <p:spPr bwMode="auto">
          <a:xfrm>
            <a:off x="381000" y="1266370"/>
            <a:ext cx="8417557" cy="4829629"/>
          </a:xfrm>
          <a:prstGeom prst="rect">
            <a:avLst/>
          </a:prstGeom>
          <a:noFill/>
        </p:spPr>
      </p:pic>
      <p:sp>
        <p:nvSpPr>
          <p:cNvPr id="2" name="Title 1"/>
          <p:cNvSpPr>
            <a:spLocks noGrp="1"/>
          </p:cNvSpPr>
          <p:nvPr>
            <p:ph type="title"/>
          </p:nvPr>
        </p:nvSpPr>
        <p:spPr/>
        <p:txBody>
          <a:bodyPr/>
          <a:lstStyle/>
          <a:p>
            <a:r>
              <a:rPr lang="en-US" dirty="0" smtClean="0"/>
              <a:t>Grower’s Association Meeting</a:t>
            </a:r>
            <a:endParaRPr lang="en-US" dirty="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828800"/>
            <a:ext cx="9144000" cy="3539430"/>
          </a:xfrm>
          <a:prstGeom prst="rect">
            <a:avLst/>
          </a:prstGeom>
          <a:solidFill>
            <a:schemeClr val="accent5">
              <a:lumMod val="40000"/>
              <a:lumOff val="60000"/>
            </a:schemeClr>
          </a:solidFill>
        </p:spPr>
        <p:txBody>
          <a:bodyPr wrap="square" rtlCol="0">
            <a:spAutoFit/>
          </a:bodyPr>
          <a:lstStyle/>
          <a:p>
            <a:r>
              <a:rPr lang="en-US" sz="3200" b="1" i="1" dirty="0" smtClean="0"/>
              <a:t>ON THE JOB TRAINING</a:t>
            </a:r>
          </a:p>
          <a:p>
            <a:endParaRPr lang="en-US" sz="3200" b="1" i="1" dirty="0" smtClean="0"/>
          </a:p>
          <a:p>
            <a:r>
              <a:rPr lang="en-US" sz="3200" b="1" i="1" dirty="0" smtClean="0"/>
              <a:t>SAFETY TRAINING</a:t>
            </a:r>
          </a:p>
          <a:p>
            <a:endParaRPr lang="en-US" sz="3200" b="1" i="1" dirty="0" smtClean="0"/>
          </a:p>
          <a:p>
            <a:r>
              <a:rPr lang="en-US" sz="3200" b="1" i="1" dirty="0" smtClean="0"/>
              <a:t>ENGLISH AS A SECOND LANGUAGE</a:t>
            </a:r>
          </a:p>
          <a:p>
            <a:endParaRPr lang="en-US" sz="3200" dirty="0" smtClean="0"/>
          </a:p>
          <a:p>
            <a:endParaRPr lang="en-US" sz="3200" dirty="0"/>
          </a:p>
        </p:txBody>
      </p:sp>
      <p:sp>
        <p:nvSpPr>
          <p:cNvPr id="4" name="Rectangle 3"/>
          <p:cNvSpPr/>
          <p:nvPr/>
        </p:nvSpPr>
        <p:spPr>
          <a:xfrm>
            <a:off x="0" y="304800"/>
            <a:ext cx="9144000" cy="584775"/>
          </a:xfrm>
          <a:prstGeom prst="rect">
            <a:avLst/>
          </a:prstGeom>
        </p:spPr>
        <p:txBody>
          <a:bodyPr wrap="square">
            <a:spAutoFit/>
          </a:bodyPr>
          <a:lstStyle/>
          <a:p>
            <a:pPr algn="ctr"/>
            <a:r>
              <a:rPr lang="en-US" sz="3200" dirty="0" smtClean="0">
                <a:solidFill>
                  <a:schemeClr val="bg1"/>
                </a:solidFill>
              </a:rPr>
              <a:t>Training Used to Affect Agricultural Upgrades</a:t>
            </a:r>
            <a:endParaRPr lang="en-US" sz="3200" dirty="0">
              <a:solidFill>
                <a:schemeClr val="bg1"/>
              </a:solidFill>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85800" y="228600"/>
            <a:ext cx="7772400" cy="13716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0" cap="rnd">
            <a:solidFill>
              <a:schemeClr val="accent1"/>
            </a:solidFill>
            <a:round/>
          </a:ln>
        </p:spPr>
        <p:txBody>
          <a:bodyPr vert="horz" lIns="91440" tIns="45720" rIns="91440" bIns="45720" rtlCol="0" anchor="t">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dirty="0" smtClean="0">
                <a:ln>
                  <a:noFill/>
                </a:ln>
                <a:solidFill>
                  <a:srgbClr val="003870"/>
                </a:solidFill>
                <a:effectLst/>
                <a:uLnTx/>
                <a:uFillTx/>
                <a:latin typeface="+mj-lt"/>
                <a:ea typeface="+mj-ea"/>
                <a:cs typeface="+mj-cs"/>
              </a:rPr>
              <a:t>Our Programs…</a:t>
            </a:r>
          </a:p>
        </p:txBody>
      </p:sp>
      <p:sp>
        <p:nvSpPr>
          <p:cNvPr id="4" name="Rectangle 3"/>
          <p:cNvSpPr/>
          <p:nvPr/>
        </p:nvSpPr>
        <p:spPr>
          <a:xfrm>
            <a:off x="1066800" y="1905000"/>
            <a:ext cx="666079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ON THE JOB TRAINING</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TextBox 5"/>
          <p:cNvSpPr txBox="1"/>
          <p:nvPr/>
        </p:nvSpPr>
        <p:spPr>
          <a:xfrm>
            <a:off x="1066800" y="3048000"/>
            <a:ext cx="3276600" cy="1384995"/>
          </a:xfrm>
          <a:prstGeom prst="rect">
            <a:avLst/>
          </a:prstGeom>
          <a:noFill/>
        </p:spPr>
        <p:txBody>
          <a:bodyPr wrap="square" rtlCol="0">
            <a:spAutoFit/>
          </a:bodyPr>
          <a:lstStyle/>
          <a:p>
            <a:r>
              <a:rPr lang="en-US" sz="2800" b="1" dirty="0" smtClean="0"/>
              <a:t>DEFRAYS  EXTRAORDINARY COST OF TRAINING</a:t>
            </a:r>
            <a:endParaRPr lang="en-US" sz="2800" b="1" dirty="0"/>
          </a:p>
        </p:txBody>
      </p:sp>
      <p:sp>
        <p:nvSpPr>
          <p:cNvPr id="7" name="TextBox 6"/>
          <p:cNvSpPr txBox="1"/>
          <p:nvPr/>
        </p:nvSpPr>
        <p:spPr>
          <a:xfrm>
            <a:off x="5334000" y="3429000"/>
            <a:ext cx="2743200" cy="1384995"/>
          </a:xfrm>
          <a:prstGeom prst="rect">
            <a:avLst/>
          </a:prstGeom>
          <a:noFill/>
        </p:spPr>
        <p:txBody>
          <a:bodyPr wrap="square" rtlCol="0">
            <a:spAutoFit/>
          </a:bodyPr>
          <a:lstStyle/>
          <a:p>
            <a:r>
              <a:rPr lang="en-US" sz="2800" b="1" dirty="0" smtClean="0"/>
              <a:t>ENCOURAGES AN INVESTMENT FROM GROWER</a:t>
            </a:r>
            <a:endParaRPr lang="en-US" sz="2800" b="1" dirty="0"/>
          </a:p>
        </p:txBody>
      </p:sp>
      <p:sp>
        <p:nvSpPr>
          <p:cNvPr id="8" name="TextBox 7"/>
          <p:cNvSpPr txBox="1"/>
          <p:nvPr/>
        </p:nvSpPr>
        <p:spPr>
          <a:xfrm>
            <a:off x="1828800" y="5105400"/>
            <a:ext cx="4114800" cy="954107"/>
          </a:xfrm>
          <a:prstGeom prst="rect">
            <a:avLst/>
          </a:prstGeom>
          <a:noFill/>
        </p:spPr>
        <p:txBody>
          <a:bodyPr wrap="square" rtlCol="0">
            <a:spAutoFit/>
          </a:bodyPr>
          <a:lstStyle/>
          <a:p>
            <a:r>
              <a:rPr lang="en-US" sz="2800" b="1" dirty="0" smtClean="0"/>
              <a:t>PROMISE OF HIRE AT THE END OF CONTRACT</a:t>
            </a:r>
            <a:endParaRPr lang="en-US" sz="2800" b="1" dirty="0"/>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85800" y="228600"/>
            <a:ext cx="7772400" cy="13716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0" cap="rnd">
            <a:solidFill>
              <a:schemeClr val="accent1"/>
            </a:solidFill>
            <a:round/>
          </a:ln>
        </p:spPr>
        <p:txBody>
          <a:bodyPr vert="horz" lIns="91440" tIns="45720" rIns="91440" bIns="45720" rtlCol="0" anchor="t">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dirty="0" smtClean="0">
                <a:ln>
                  <a:noFill/>
                </a:ln>
                <a:solidFill>
                  <a:srgbClr val="003870"/>
                </a:solidFill>
                <a:effectLst/>
                <a:uLnTx/>
                <a:uFillTx/>
                <a:latin typeface="+mj-lt"/>
                <a:ea typeface="+mj-ea"/>
                <a:cs typeface="+mj-cs"/>
              </a:rPr>
              <a:t>Our Programs…</a:t>
            </a:r>
          </a:p>
        </p:txBody>
      </p:sp>
      <p:sp>
        <p:nvSpPr>
          <p:cNvPr id="3" name="TextBox 2"/>
          <p:cNvSpPr txBox="1"/>
          <p:nvPr/>
        </p:nvSpPr>
        <p:spPr>
          <a:xfrm>
            <a:off x="2438400" y="2133600"/>
            <a:ext cx="3886200" cy="584775"/>
          </a:xfrm>
          <a:prstGeom prst="rect">
            <a:avLst/>
          </a:prstGeom>
          <a:solidFill>
            <a:schemeClr val="accent1">
              <a:lumMod val="20000"/>
              <a:lumOff val="80000"/>
            </a:schemeClr>
          </a:solidFill>
        </p:spPr>
        <p:txBody>
          <a:bodyPr wrap="square" rtlCol="0">
            <a:spAutoFit/>
          </a:bodyPr>
          <a:lstStyle/>
          <a:p>
            <a:r>
              <a:rPr lang="en-US" sz="3200" b="1" u="sng" dirty="0" smtClean="0"/>
              <a:t>SAFETY TRAINING</a:t>
            </a:r>
            <a:endParaRPr lang="en-US" sz="3200" b="1" dirty="0"/>
          </a:p>
        </p:txBody>
      </p:sp>
      <p:sp>
        <p:nvSpPr>
          <p:cNvPr id="5" name="TextBox 4"/>
          <p:cNvSpPr txBox="1"/>
          <p:nvPr/>
        </p:nvSpPr>
        <p:spPr>
          <a:xfrm>
            <a:off x="1143000" y="4343400"/>
            <a:ext cx="5562600" cy="1569660"/>
          </a:xfrm>
          <a:prstGeom prst="rect">
            <a:avLst/>
          </a:prstGeom>
          <a:noFill/>
        </p:spPr>
        <p:txBody>
          <a:bodyPr wrap="square" rtlCol="0">
            <a:spAutoFit/>
          </a:bodyPr>
          <a:lstStyle/>
          <a:p>
            <a:pPr>
              <a:buFont typeface="Wingdings" pitchFamily="2" charset="2"/>
              <a:buChar char="Ø"/>
            </a:pPr>
            <a:r>
              <a:rPr lang="en-US" sz="3200" dirty="0" smtClean="0"/>
              <a:t>WORKER GAINS KNOWLEDGE ON HOW TO WORK SAFELY AND HEALTHY</a:t>
            </a:r>
            <a:endParaRPr lang="en-US" sz="3200" dirty="0"/>
          </a:p>
        </p:txBody>
      </p:sp>
      <p:sp>
        <p:nvSpPr>
          <p:cNvPr id="6" name="TextBox 5"/>
          <p:cNvSpPr txBox="1"/>
          <p:nvPr/>
        </p:nvSpPr>
        <p:spPr>
          <a:xfrm>
            <a:off x="1143000" y="3124200"/>
            <a:ext cx="4876800" cy="1077218"/>
          </a:xfrm>
          <a:prstGeom prst="rect">
            <a:avLst/>
          </a:prstGeom>
          <a:noFill/>
        </p:spPr>
        <p:txBody>
          <a:bodyPr wrap="square" rtlCol="0">
            <a:spAutoFit/>
          </a:bodyPr>
          <a:lstStyle/>
          <a:p>
            <a:pPr>
              <a:buFont typeface="Wingdings" pitchFamily="2" charset="2"/>
              <a:buChar char="Ø"/>
            </a:pPr>
            <a:r>
              <a:rPr lang="en-US" sz="3200" dirty="0" smtClean="0"/>
              <a:t>ADMINISTERED DURING JOB READINESS</a:t>
            </a:r>
            <a:endParaRPr lang="en-US" dirty="0"/>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533400" y="304800"/>
            <a:ext cx="8382000" cy="12192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0" cap="rnd">
            <a:solidFill>
              <a:schemeClr val="accent1"/>
            </a:solidFill>
            <a:round/>
          </a:ln>
        </p:spPr>
        <p:txBody>
          <a:bodyPr vert="horz" lIns="91440" tIns="45720" rIns="91440" bIns="45720" rtlCol="0" anchor="t">
            <a:normAutofit fontScale="7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dirty="0" smtClean="0">
                <a:ln>
                  <a:noFill/>
                </a:ln>
                <a:solidFill>
                  <a:srgbClr val="003870"/>
                </a:solidFill>
                <a:effectLst/>
                <a:uLnTx/>
                <a:uFillTx/>
                <a:latin typeface="+mj-lt"/>
                <a:ea typeface="+mj-ea"/>
                <a:cs typeface="+mj-cs"/>
              </a:rPr>
              <a:t>Our Programs…</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3900" b="1" dirty="0" smtClean="0">
                <a:solidFill>
                  <a:srgbClr val="003870"/>
                </a:solidFill>
                <a:latin typeface="+mj-lt"/>
                <a:ea typeface="+mj-ea"/>
                <a:cs typeface="+mj-cs"/>
              </a:rPr>
              <a:t>SKILLED TRAINING</a:t>
            </a:r>
            <a:endParaRPr kumimoji="0" lang="en-US" sz="3900" b="1" i="0" u="none" strike="noStrike" kern="1200" cap="none" spc="0" normalizeH="0" baseline="0" noProof="0" dirty="0" smtClean="0">
              <a:ln>
                <a:noFill/>
              </a:ln>
              <a:solidFill>
                <a:srgbClr val="003870"/>
              </a:solidFill>
              <a:effectLst/>
              <a:uLnTx/>
              <a:uFillTx/>
              <a:latin typeface="+mj-lt"/>
              <a:ea typeface="+mj-ea"/>
              <a:cs typeface="+mj-cs"/>
            </a:endParaRPr>
          </a:p>
        </p:txBody>
      </p:sp>
      <p:sp>
        <p:nvSpPr>
          <p:cNvPr id="4" name="Rectangle 3"/>
          <p:cNvSpPr/>
          <p:nvPr/>
        </p:nvSpPr>
        <p:spPr>
          <a:xfrm>
            <a:off x="762000" y="1981200"/>
            <a:ext cx="6629400" cy="4524315"/>
          </a:xfrm>
          <a:prstGeom prst="rect">
            <a:avLst/>
          </a:prstGeom>
        </p:spPr>
        <p:txBody>
          <a:bodyPr wrap="square">
            <a:spAutoFit/>
          </a:bodyPr>
          <a:lstStyle/>
          <a:p>
            <a:r>
              <a:rPr lang="en-US" sz="3200" b="1" u="sng" dirty="0" smtClean="0"/>
              <a:t>FORK LIFT TRAINING</a:t>
            </a:r>
          </a:p>
          <a:p>
            <a:endParaRPr lang="en-US" sz="3200" b="1" u="sng" dirty="0" smtClean="0"/>
          </a:p>
          <a:p>
            <a:pPr>
              <a:buFont typeface="Wingdings" pitchFamily="2" charset="2"/>
              <a:buChar char="Ø"/>
            </a:pPr>
            <a:r>
              <a:rPr lang="en-US" sz="3200" b="1" dirty="0" smtClean="0"/>
              <a:t>NATIONAL CERTIFICATION</a:t>
            </a:r>
          </a:p>
          <a:p>
            <a:pPr>
              <a:buFont typeface="Wingdings" pitchFamily="2" charset="2"/>
              <a:buChar char="Ø"/>
            </a:pPr>
            <a:r>
              <a:rPr lang="en-US" sz="3200" b="1" dirty="0" smtClean="0"/>
              <a:t>PORTABLE</a:t>
            </a:r>
          </a:p>
          <a:p>
            <a:pPr>
              <a:buFont typeface="Wingdings" pitchFamily="2" charset="2"/>
              <a:buChar char="Ø"/>
            </a:pPr>
            <a:r>
              <a:rPr lang="en-US" sz="3200" b="1" dirty="0" smtClean="0"/>
              <a:t>INCREASES LONG TERM EMPLOYMENT</a:t>
            </a:r>
            <a:endParaRPr lang="en-US" sz="3200" dirty="0" smtClean="0"/>
          </a:p>
          <a:p>
            <a:pPr>
              <a:buFont typeface="Wingdings" pitchFamily="2" charset="2"/>
              <a:buChar char="Ø"/>
            </a:pPr>
            <a:r>
              <a:rPr lang="en-US" sz="3200" b="1" dirty="0" smtClean="0"/>
              <a:t>OFFERED BY FARMER	</a:t>
            </a:r>
          </a:p>
          <a:p>
            <a:pPr>
              <a:buFont typeface="Wingdings" pitchFamily="2" charset="2"/>
              <a:buChar char="Ø"/>
            </a:pPr>
            <a:r>
              <a:rPr lang="en-US" sz="3200" b="1" dirty="0" smtClean="0"/>
              <a:t>CAN OCCUR THROUGH CLASSROOM TRAINING</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7" descr="View Details"/>
          <p:cNvPicPr>
            <a:picLocks noChangeAspect="1" noChangeArrowheads="1"/>
          </p:cNvPicPr>
          <p:nvPr/>
        </p:nvPicPr>
        <p:blipFill>
          <a:blip r:embed="rId2" cstate="print"/>
          <a:srcRect/>
          <a:stretch>
            <a:fillRect/>
          </a:stretch>
        </p:blipFill>
        <p:spPr bwMode="auto">
          <a:xfrm>
            <a:off x="0" y="2362200"/>
            <a:ext cx="1676400" cy="1676400"/>
          </a:xfrm>
          <a:prstGeom prst="rect">
            <a:avLst/>
          </a:prstGeom>
          <a:noFill/>
          <a:ln w="9525">
            <a:noFill/>
            <a:miter lim="800000"/>
            <a:headEnd/>
            <a:tailEnd/>
          </a:ln>
        </p:spPr>
      </p:pic>
      <p:pic>
        <p:nvPicPr>
          <p:cNvPr id="23556" name="Picture 8" descr="academic,classrooms,desks,schools"/>
          <p:cNvPicPr>
            <a:picLocks noChangeAspect="1" noChangeArrowheads="1"/>
          </p:cNvPicPr>
          <p:nvPr/>
        </p:nvPicPr>
        <p:blipFill>
          <a:blip r:embed="rId3" cstate="print"/>
          <a:srcRect/>
          <a:stretch>
            <a:fillRect/>
          </a:stretch>
        </p:blipFill>
        <p:spPr bwMode="auto">
          <a:xfrm>
            <a:off x="6553200" y="3733800"/>
            <a:ext cx="2181225" cy="2181225"/>
          </a:xfrm>
          <a:prstGeom prst="rect">
            <a:avLst/>
          </a:prstGeom>
          <a:noFill/>
          <a:ln w="9525">
            <a:noFill/>
            <a:miter lim="800000"/>
            <a:headEnd/>
            <a:tailEnd/>
          </a:ln>
        </p:spPr>
      </p:pic>
      <p:sp>
        <p:nvSpPr>
          <p:cNvPr id="8" name="Rectangle 7"/>
          <p:cNvSpPr/>
          <p:nvPr/>
        </p:nvSpPr>
        <p:spPr>
          <a:xfrm>
            <a:off x="1981200" y="1371600"/>
            <a:ext cx="6019800" cy="954107"/>
          </a:xfrm>
          <a:prstGeom prst="rect">
            <a:avLst/>
          </a:prstGeom>
          <a:solidFill>
            <a:schemeClr val="accent3">
              <a:lumMod val="40000"/>
              <a:lumOff val="60000"/>
            </a:schemeClr>
          </a:solidFill>
        </p:spPr>
        <p:txBody>
          <a:bodyPr wrap="square">
            <a:spAutoFit/>
          </a:bodyPr>
          <a:lstStyle/>
          <a:p>
            <a:r>
              <a:rPr lang="en-US" sz="2800" b="1" dirty="0" smtClean="0"/>
              <a:t>In-house developed training designed to teach functional workplace English</a:t>
            </a:r>
          </a:p>
        </p:txBody>
      </p:sp>
      <p:sp>
        <p:nvSpPr>
          <p:cNvPr id="9" name="Rectangle 8"/>
          <p:cNvSpPr/>
          <p:nvPr/>
        </p:nvSpPr>
        <p:spPr>
          <a:xfrm>
            <a:off x="1981200" y="2667000"/>
            <a:ext cx="6629400" cy="523220"/>
          </a:xfrm>
          <a:prstGeom prst="rect">
            <a:avLst/>
          </a:prstGeom>
          <a:solidFill>
            <a:schemeClr val="accent3">
              <a:lumMod val="40000"/>
              <a:lumOff val="60000"/>
            </a:schemeClr>
          </a:solidFill>
        </p:spPr>
        <p:txBody>
          <a:bodyPr wrap="square">
            <a:spAutoFit/>
          </a:bodyPr>
          <a:lstStyle/>
          <a:p>
            <a:r>
              <a:rPr lang="en-US" sz="2800" dirty="0" smtClean="0"/>
              <a:t>Dispels the fear of a structured environment</a:t>
            </a:r>
          </a:p>
        </p:txBody>
      </p:sp>
      <p:sp>
        <p:nvSpPr>
          <p:cNvPr id="10" name="Rectangle 9"/>
          <p:cNvSpPr/>
          <p:nvPr/>
        </p:nvSpPr>
        <p:spPr>
          <a:xfrm>
            <a:off x="2057400" y="3581400"/>
            <a:ext cx="4572000" cy="954107"/>
          </a:xfrm>
          <a:prstGeom prst="rect">
            <a:avLst/>
          </a:prstGeom>
          <a:solidFill>
            <a:schemeClr val="accent3">
              <a:lumMod val="40000"/>
              <a:lumOff val="60000"/>
            </a:schemeClr>
          </a:solidFill>
        </p:spPr>
        <p:txBody>
          <a:bodyPr>
            <a:spAutoFit/>
          </a:bodyPr>
          <a:lstStyle/>
          <a:p>
            <a:r>
              <a:rPr lang="en-US" sz="2800" dirty="0" smtClean="0"/>
              <a:t>Encourages further study at a more structured setting</a:t>
            </a:r>
          </a:p>
        </p:txBody>
      </p:sp>
      <p:sp>
        <p:nvSpPr>
          <p:cNvPr id="11" name="Rectangle 10"/>
          <p:cNvSpPr/>
          <p:nvPr/>
        </p:nvSpPr>
        <p:spPr>
          <a:xfrm>
            <a:off x="2057400" y="4876800"/>
            <a:ext cx="4367414" cy="523220"/>
          </a:xfrm>
          <a:prstGeom prst="rect">
            <a:avLst/>
          </a:prstGeom>
          <a:solidFill>
            <a:schemeClr val="accent3">
              <a:lumMod val="40000"/>
              <a:lumOff val="60000"/>
            </a:schemeClr>
          </a:solidFill>
        </p:spPr>
        <p:txBody>
          <a:bodyPr wrap="none">
            <a:spAutoFit/>
          </a:bodyPr>
          <a:lstStyle/>
          <a:p>
            <a:r>
              <a:rPr lang="en-US" sz="2800" dirty="0" smtClean="0"/>
              <a:t>Instills confidence on the job</a:t>
            </a:r>
          </a:p>
        </p:txBody>
      </p:sp>
      <p:sp>
        <p:nvSpPr>
          <p:cNvPr id="12" name="Rectangle 11"/>
          <p:cNvSpPr/>
          <p:nvPr/>
        </p:nvSpPr>
        <p:spPr>
          <a:xfrm>
            <a:off x="2057400" y="5867400"/>
            <a:ext cx="5184624" cy="523220"/>
          </a:xfrm>
          <a:prstGeom prst="rect">
            <a:avLst/>
          </a:prstGeom>
          <a:solidFill>
            <a:schemeClr val="accent3">
              <a:lumMod val="40000"/>
              <a:lumOff val="60000"/>
            </a:schemeClr>
          </a:solidFill>
        </p:spPr>
        <p:txBody>
          <a:bodyPr wrap="none">
            <a:spAutoFit/>
          </a:bodyPr>
          <a:lstStyle/>
          <a:p>
            <a:r>
              <a:rPr lang="en-US" sz="2800" dirty="0" smtClean="0"/>
              <a:t>Improves workplace opportunities</a:t>
            </a:r>
            <a:endParaRPr lang="en-US" sz="2800" dirty="0"/>
          </a:p>
        </p:txBody>
      </p:sp>
      <p:sp>
        <p:nvSpPr>
          <p:cNvPr id="13" name="Rectangle 12"/>
          <p:cNvSpPr/>
          <p:nvPr/>
        </p:nvSpPr>
        <p:spPr>
          <a:xfrm>
            <a:off x="380999" y="152400"/>
            <a:ext cx="8353425" cy="646331"/>
          </a:xfrm>
          <a:prstGeom prst="rect">
            <a:avLst/>
          </a:prstGeom>
        </p:spPr>
        <p:txBody>
          <a:bodyPr wrap="square">
            <a:spAutoFit/>
          </a:bodyPr>
          <a:lstStyle/>
          <a:p>
            <a:pPr algn="ctr">
              <a:spcBef>
                <a:spcPct val="50000"/>
              </a:spcBef>
            </a:pPr>
            <a:r>
              <a:rPr lang="en-US" sz="3600" dirty="0" smtClean="0">
                <a:solidFill>
                  <a:schemeClr val="bg1"/>
                </a:solidFill>
              </a:rPr>
              <a:t>ESL</a:t>
            </a:r>
            <a:endParaRPr lang="en-US" sz="3600" dirty="0">
              <a:solidFill>
                <a:schemeClr val="bg1"/>
              </a:solidFill>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descr="ESL 003.jpg"/>
          <p:cNvPicPr>
            <a:picLocks noChangeAspect="1"/>
          </p:cNvPicPr>
          <p:nvPr/>
        </p:nvPicPr>
        <p:blipFill>
          <a:blip r:embed="rId2" cstate="print"/>
          <a:srcRect/>
          <a:stretch>
            <a:fillRect/>
          </a:stretch>
        </p:blipFill>
        <p:spPr bwMode="auto">
          <a:xfrm>
            <a:off x="228600" y="1143000"/>
            <a:ext cx="8783638" cy="5486400"/>
          </a:xfrm>
          <a:prstGeom prst="rect">
            <a:avLst/>
          </a:prstGeom>
          <a:noFill/>
          <a:ln w="9525">
            <a:noFill/>
            <a:miter lim="800000"/>
            <a:headEnd/>
            <a:tailEnd/>
          </a:ln>
        </p:spPr>
      </p:pic>
      <p:sp>
        <p:nvSpPr>
          <p:cNvPr id="24579" name="TextBox 4"/>
          <p:cNvSpPr txBox="1">
            <a:spLocks noChangeArrowheads="1"/>
          </p:cNvSpPr>
          <p:nvPr/>
        </p:nvSpPr>
        <p:spPr bwMode="auto">
          <a:xfrm>
            <a:off x="0" y="304800"/>
            <a:ext cx="9144000" cy="646331"/>
          </a:xfrm>
          <a:prstGeom prst="rect">
            <a:avLst/>
          </a:prstGeom>
          <a:noFill/>
          <a:ln w="9525">
            <a:noFill/>
            <a:miter lim="800000"/>
            <a:headEnd/>
            <a:tailEnd/>
          </a:ln>
        </p:spPr>
        <p:txBody>
          <a:bodyPr wrap="square">
            <a:spAutoFit/>
          </a:bodyPr>
          <a:lstStyle/>
          <a:p>
            <a:pPr algn="ctr"/>
            <a:r>
              <a:rPr lang="en-US" sz="3600" dirty="0">
                <a:solidFill>
                  <a:schemeClr val="bg1"/>
                </a:solidFill>
              </a:rPr>
              <a:t>English as a Second Language</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Moderators/Presenter</a:t>
            </a:r>
            <a:endParaRPr lang="en-US" dirty="0"/>
          </a:p>
        </p:txBody>
      </p:sp>
      <p:sp>
        <p:nvSpPr>
          <p:cNvPr id="7" name="Content Placeholder 2"/>
          <p:cNvSpPr txBox="1">
            <a:spLocks/>
          </p:cNvSpPr>
          <p:nvPr/>
        </p:nvSpPr>
        <p:spPr>
          <a:xfrm>
            <a:off x="1866900" y="1752601"/>
            <a:ext cx="5410200" cy="1447800"/>
          </a:xfrm>
          <a:prstGeom prst="rect">
            <a:avLst/>
          </a:prstGeom>
          <a:solidFill>
            <a:schemeClr val="bg1">
              <a:lumMod val="75000"/>
              <a:alpha val="85000"/>
            </a:schemeClr>
          </a:solidFill>
        </p:spPr>
        <p:txBody>
          <a:bodyPr vert="horz" lIns="91440" tIns="45720" rIns="91440" bIns="45720" rtlCol="0">
            <a:normAutofit fontScale="62500" lnSpcReduction="20000"/>
          </a:bodyPr>
          <a:lstStyle>
            <a:lvl1pPr marL="342900" indent="-342900" algn="l" defTabSz="914400" rtl="0" eaLnBrk="1" latinLnBrk="0" hangingPunct="1">
              <a:spcBef>
                <a:spcPts val="600"/>
              </a:spcBef>
              <a:spcAft>
                <a:spcPts val="600"/>
              </a:spcAft>
              <a:buFont typeface="Arial" pitchFamily="34" charset="0"/>
              <a:buChar char="•"/>
              <a:defRPr sz="3200" kern="1200">
                <a:solidFill>
                  <a:schemeClr val="tx2"/>
                </a:solidFill>
                <a:latin typeface="Arial" pitchFamily="34" charset="0"/>
                <a:ea typeface="+mn-ea"/>
                <a:cs typeface="Arial" pitchFamily="34" charset="0"/>
              </a:defRPr>
            </a:lvl1pPr>
            <a:lvl2pPr marL="742950" indent="-285750" algn="l" defTabSz="914400" rtl="0" eaLnBrk="1" latinLnBrk="0" hangingPunct="1">
              <a:spcBef>
                <a:spcPts val="600"/>
              </a:spcBef>
              <a:spcAft>
                <a:spcPts val="600"/>
              </a:spcAft>
              <a:buFont typeface="Arial" pitchFamily="34" charset="0"/>
              <a:buChar char="–"/>
              <a:defRPr sz="2800" kern="1200">
                <a:solidFill>
                  <a:schemeClr val="tx2"/>
                </a:solidFill>
                <a:latin typeface="Arial" pitchFamily="34" charset="0"/>
                <a:ea typeface="+mn-ea"/>
                <a:cs typeface="Arial" pitchFamily="34" charset="0"/>
              </a:defRPr>
            </a:lvl2pPr>
            <a:lvl3pPr marL="1143000" indent="-228600" algn="l" defTabSz="914400" rtl="0" eaLnBrk="1" latinLnBrk="0" hangingPunct="1">
              <a:spcBef>
                <a:spcPts val="600"/>
              </a:spcBef>
              <a:spcAft>
                <a:spcPts val="600"/>
              </a:spcAft>
              <a:buFont typeface="Arial" pitchFamily="34" charset="0"/>
              <a:buChar char="•"/>
              <a:defRPr sz="2400" kern="1200">
                <a:solidFill>
                  <a:schemeClr val="tx2"/>
                </a:solidFill>
                <a:latin typeface="Arial" pitchFamily="34" charset="0"/>
                <a:ea typeface="+mn-ea"/>
                <a:cs typeface="Arial" pitchFamily="34" charset="0"/>
              </a:defRPr>
            </a:lvl3pPr>
            <a:lvl4pPr marL="1600200" indent="-228600" algn="l" defTabSz="914400" rtl="0" eaLnBrk="1" latinLnBrk="0" hangingPunct="1">
              <a:spcBef>
                <a:spcPts val="600"/>
              </a:spcBef>
              <a:spcAft>
                <a:spcPts val="600"/>
              </a:spcAft>
              <a:buFont typeface="Arial" pitchFamily="34" charset="0"/>
              <a:buChar char="–"/>
              <a:defRPr sz="2000" kern="1200">
                <a:solidFill>
                  <a:schemeClr val="tx2"/>
                </a:solidFill>
                <a:latin typeface="Arial" pitchFamily="34" charset="0"/>
                <a:ea typeface="+mn-ea"/>
                <a:cs typeface="Arial" pitchFamily="34" charset="0"/>
              </a:defRPr>
            </a:lvl4pPr>
            <a:lvl5pPr marL="2057400" indent="-228600" algn="l" defTabSz="914400" rtl="0" eaLnBrk="1" latinLnBrk="0" hangingPunct="1">
              <a:spcBef>
                <a:spcPts val="600"/>
              </a:spcBef>
              <a:spcAft>
                <a:spcPts val="600"/>
              </a:spcAft>
              <a:buFont typeface="Arial" pitchFamily="34" charset="0"/>
              <a:buChar char="»"/>
              <a:defRPr sz="2000" kern="1200">
                <a:solidFill>
                  <a:schemeClr val="tx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Moderator:  Amy Young</a:t>
            </a:r>
          </a:p>
          <a:p>
            <a:pPr marL="0" indent="0">
              <a:buFont typeface="Arial" pitchFamily="34" charset="0"/>
              <a:buNone/>
            </a:pPr>
            <a:r>
              <a:rPr lang="en-US" dirty="0" smtClean="0"/>
              <a:t>Title:  Unit Chief, Special National Programs</a:t>
            </a:r>
          </a:p>
          <a:p>
            <a:pPr marL="0" indent="0">
              <a:buFont typeface="Arial" pitchFamily="34" charset="0"/>
              <a:buNone/>
            </a:pPr>
            <a:r>
              <a:rPr lang="en-US" dirty="0" smtClean="0"/>
              <a:t>Organization:  Employment and Training Administration</a:t>
            </a:r>
          </a:p>
        </p:txBody>
      </p:sp>
      <p:sp>
        <p:nvSpPr>
          <p:cNvPr id="9" name="Content Placeholder 2"/>
          <p:cNvSpPr txBox="1">
            <a:spLocks/>
          </p:cNvSpPr>
          <p:nvPr/>
        </p:nvSpPr>
        <p:spPr>
          <a:xfrm>
            <a:off x="1866900" y="3886200"/>
            <a:ext cx="5410200" cy="1447800"/>
          </a:xfrm>
          <a:prstGeom prst="rect">
            <a:avLst/>
          </a:prstGeom>
          <a:solidFill>
            <a:schemeClr val="bg1">
              <a:lumMod val="75000"/>
              <a:alpha val="85000"/>
            </a:schemeClr>
          </a:solidFill>
        </p:spPr>
        <p:txBody>
          <a:bodyPr vert="horz" lIns="91440" tIns="45720" rIns="91440" bIns="45720" rtlCol="0">
            <a:normAutofit fontScale="62500" lnSpcReduction="20000"/>
          </a:bodyPr>
          <a:lstStyle>
            <a:lvl1pPr marL="342900" indent="-342900" algn="l" defTabSz="914400" rtl="0" eaLnBrk="1" latinLnBrk="0" hangingPunct="1">
              <a:spcBef>
                <a:spcPts val="600"/>
              </a:spcBef>
              <a:spcAft>
                <a:spcPts val="600"/>
              </a:spcAft>
              <a:buFont typeface="Arial" pitchFamily="34" charset="0"/>
              <a:buChar char="•"/>
              <a:defRPr sz="3200" kern="1200">
                <a:solidFill>
                  <a:schemeClr val="tx2"/>
                </a:solidFill>
                <a:latin typeface="Arial" pitchFamily="34" charset="0"/>
                <a:ea typeface="+mn-ea"/>
                <a:cs typeface="Arial" pitchFamily="34" charset="0"/>
              </a:defRPr>
            </a:lvl1pPr>
            <a:lvl2pPr marL="742950" indent="-285750" algn="l" defTabSz="914400" rtl="0" eaLnBrk="1" latinLnBrk="0" hangingPunct="1">
              <a:spcBef>
                <a:spcPts val="600"/>
              </a:spcBef>
              <a:spcAft>
                <a:spcPts val="600"/>
              </a:spcAft>
              <a:buFont typeface="Arial" pitchFamily="34" charset="0"/>
              <a:buChar char="–"/>
              <a:defRPr sz="2800" kern="1200">
                <a:solidFill>
                  <a:schemeClr val="tx2"/>
                </a:solidFill>
                <a:latin typeface="Arial" pitchFamily="34" charset="0"/>
                <a:ea typeface="+mn-ea"/>
                <a:cs typeface="Arial" pitchFamily="34" charset="0"/>
              </a:defRPr>
            </a:lvl2pPr>
            <a:lvl3pPr marL="1143000" indent="-228600" algn="l" defTabSz="914400" rtl="0" eaLnBrk="1" latinLnBrk="0" hangingPunct="1">
              <a:spcBef>
                <a:spcPts val="600"/>
              </a:spcBef>
              <a:spcAft>
                <a:spcPts val="600"/>
              </a:spcAft>
              <a:buFont typeface="Arial" pitchFamily="34" charset="0"/>
              <a:buChar char="•"/>
              <a:defRPr sz="2400" kern="1200">
                <a:solidFill>
                  <a:schemeClr val="tx2"/>
                </a:solidFill>
                <a:latin typeface="Arial" pitchFamily="34" charset="0"/>
                <a:ea typeface="+mn-ea"/>
                <a:cs typeface="Arial" pitchFamily="34" charset="0"/>
              </a:defRPr>
            </a:lvl3pPr>
            <a:lvl4pPr marL="1600200" indent="-228600" algn="l" defTabSz="914400" rtl="0" eaLnBrk="1" latinLnBrk="0" hangingPunct="1">
              <a:spcBef>
                <a:spcPts val="600"/>
              </a:spcBef>
              <a:spcAft>
                <a:spcPts val="600"/>
              </a:spcAft>
              <a:buFont typeface="Arial" pitchFamily="34" charset="0"/>
              <a:buChar char="–"/>
              <a:defRPr sz="2000" kern="1200">
                <a:solidFill>
                  <a:schemeClr val="tx2"/>
                </a:solidFill>
                <a:latin typeface="Arial" pitchFamily="34" charset="0"/>
                <a:ea typeface="+mn-ea"/>
                <a:cs typeface="Arial" pitchFamily="34" charset="0"/>
              </a:defRPr>
            </a:lvl4pPr>
            <a:lvl5pPr marL="2057400" indent="-228600" algn="l" defTabSz="914400" rtl="0" eaLnBrk="1" latinLnBrk="0" hangingPunct="1">
              <a:spcBef>
                <a:spcPts val="600"/>
              </a:spcBef>
              <a:spcAft>
                <a:spcPts val="600"/>
              </a:spcAft>
              <a:buFont typeface="Arial" pitchFamily="34" charset="0"/>
              <a:buChar char="»"/>
              <a:defRPr sz="2000" kern="1200">
                <a:solidFill>
                  <a:schemeClr val="tx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Presenter:  Pam Frugoli</a:t>
            </a:r>
          </a:p>
          <a:p>
            <a:pPr marL="0" indent="0">
              <a:buFont typeface="Arial" pitchFamily="34" charset="0"/>
              <a:buNone/>
            </a:pPr>
            <a:r>
              <a:rPr lang="en-US" dirty="0" smtClean="0"/>
              <a:t>Title:  O*NET/Competency Assessment Team</a:t>
            </a:r>
          </a:p>
          <a:p>
            <a:pPr marL="0" indent="0">
              <a:buFont typeface="Arial" pitchFamily="34" charset="0"/>
              <a:buNone/>
            </a:pPr>
            <a:r>
              <a:rPr lang="en-US" dirty="0" smtClean="0"/>
              <a:t>Organization:  Employment and Training Administration</a:t>
            </a:r>
            <a:endParaRPr lang="en-US" dirty="0"/>
          </a:p>
        </p:txBody>
      </p:sp>
      <p:sp>
        <p:nvSpPr>
          <p:cNvPr id="3" name="Slide Number Placeholder 2"/>
          <p:cNvSpPr>
            <a:spLocks noGrp="1"/>
          </p:cNvSpPr>
          <p:nvPr>
            <p:ph type="sldNum" sz="quarter" idx="12"/>
          </p:nvPr>
        </p:nvSpPr>
        <p:spPr/>
        <p:txBody>
          <a:bodyPr/>
          <a:lstStyle/>
          <a:p>
            <a:fld id="{01723B91-CE10-4F20-890A-0852E2246859}" type="slidenum">
              <a:rPr lang="en-US" smtClean="0"/>
              <a:pPr/>
              <a:t>5</a:t>
            </a:fld>
            <a:endParaRPr lang="en-US"/>
          </a:p>
        </p:txBody>
      </p:sp>
      <p:sp>
        <p:nvSpPr>
          <p:cNvPr id="6" name="Footer Placeholder 5"/>
          <p:cNvSpPr>
            <a:spLocks noGrp="1"/>
          </p:cNvSpPr>
          <p:nvPr>
            <p:ph type="ftr" sz="quarter" idx="11"/>
          </p:nvPr>
        </p:nvSpPr>
        <p:spPr/>
        <p:txBody>
          <a:bodyPr/>
          <a:lstStyle/>
          <a:p>
            <a:r>
              <a:rPr lang="en-US" smtClean="0"/>
              <a:t>#</a:t>
            </a:r>
            <a:endParaRPr lang="en-US"/>
          </a:p>
        </p:txBody>
      </p:sp>
    </p:spTree>
    <p:extLst>
      <p:ext uri="{BB962C8B-B14F-4D97-AF65-F5344CB8AC3E}">
        <p14:creationId xmlns:p14="http://schemas.microsoft.com/office/powerpoint/2010/main" val="20971415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descr="ESL 006.jpg"/>
          <p:cNvPicPr>
            <a:picLocks noChangeAspect="1"/>
          </p:cNvPicPr>
          <p:nvPr/>
        </p:nvPicPr>
        <p:blipFill>
          <a:blip r:embed="rId2" cstate="print"/>
          <a:srcRect/>
          <a:stretch>
            <a:fillRect/>
          </a:stretch>
        </p:blipFill>
        <p:spPr bwMode="auto">
          <a:xfrm>
            <a:off x="0" y="1066800"/>
            <a:ext cx="9144000" cy="5257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38200" y="228600"/>
            <a:ext cx="7620000" cy="12192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0" cap="rnd">
            <a:solidFill>
              <a:schemeClr val="accent1"/>
            </a:solidFill>
            <a:round/>
          </a:ln>
        </p:spPr>
        <p:txBody>
          <a:bodyPr vert="horz" lIns="91440" tIns="45720" rIns="91440" bIns="45720" rtlCol="0" anchor="t">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dirty="0" smtClean="0">
                <a:ln>
                  <a:noFill/>
                </a:ln>
                <a:solidFill>
                  <a:srgbClr val="003870"/>
                </a:solidFill>
                <a:effectLst/>
                <a:uLnTx/>
                <a:uFillTx/>
                <a:latin typeface="+mj-lt"/>
                <a:ea typeface="+mj-ea"/>
                <a:cs typeface="+mj-cs"/>
              </a:rPr>
              <a:t>Our Programs…</a:t>
            </a:r>
          </a:p>
        </p:txBody>
      </p:sp>
      <p:sp>
        <p:nvSpPr>
          <p:cNvPr id="4" name="Rectangle 3"/>
          <p:cNvSpPr/>
          <p:nvPr/>
        </p:nvSpPr>
        <p:spPr>
          <a:xfrm>
            <a:off x="533400" y="1752600"/>
            <a:ext cx="3140603" cy="1292662"/>
          </a:xfrm>
          <a:prstGeom prst="rect">
            <a:avLst/>
          </a:prstGeom>
          <a:noFill/>
        </p:spPr>
        <p:txBody>
          <a:bodyPr wrap="none" lIns="91440" tIns="45720" rIns="91440" bIns="45720">
            <a:spAutoFit/>
          </a:bodyPr>
          <a:lstStyle/>
          <a:p>
            <a:pPr algn="ctr"/>
            <a:r>
              <a:rPr lang="en-U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LABORER</a:t>
            </a:r>
          </a:p>
          <a:p>
            <a:pPr algn="ctr"/>
            <a:r>
              <a:rPr lang="en-US" sz="2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$10/HR</a:t>
            </a:r>
            <a:endParaRPr lang="en-US" sz="2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5" name="TextBox 4"/>
          <p:cNvSpPr txBox="1"/>
          <p:nvPr/>
        </p:nvSpPr>
        <p:spPr>
          <a:xfrm>
            <a:off x="1981200" y="3124200"/>
            <a:ext cx="3276600" cy="1015663"/>
          </a:xfrm>
          <a:prstGeom prst="rect">
            <a:avLst/>
          </a:prstGeom>
          <a:noFill/>
        </p:spPr>
        <p:txBody>
          <a:bodyPr wrap="square" rtlCol="0">
            <a:spAutoFit/>
          </a:bodyPr>
          <a:lstStyle/>
          <a:p>
            <a:pPr>
              <a:buFont typeface="Wingdings" pitchFamily="2" charset="2"/>
              <a:buChar char="Ø"/>
            </a:pPr>
            <a:r>
              <a:rPr lang="en-US" sz="2000" b="1" dirty="0" smtClean="0"/>
              <a:t>LEARNED TO OPERATE TRACTORS AND TRACTOR DRAWN MACHINERY</a:t>
            </a:r>
            <a:endParaRPr lang="en-US" sz="2000" b="1" dirty="0"/>
          </a:p>
        </p:txBody>
      </p:sp>
      <p:sp>
        <p:nvSpPr>
          <p:cNvPr id="6" name="TextBox 5"/>
          <p:cNvSpPr txBox="1"/>
          <p:nvPr/>
        </p:nvSpPr>
        <p:spPr>
          <a:xfrm>
            <a:off x="1981200" y="4343400"/>
            <a:ext cx="4267200" cy="707886"/>
          </a:xfrm>
          <a:prstGeom prst="rect">
            <a:avLst/>
          </a:prstGeom>
          <a:noFill/>
        </p:spPr>
        <p:txBody>
          <a:bodyPr wrap="square" rtlCol="0">
            <a:spAutoFit/>
          </a:bodyPr>
          <a:lstStyle/>
          <a:p>
            <a:pPr>
              <a:buFont typeface="Wingdings" pitchFamily="2" charset="2"/>
              <a:buChar char="Ø"/>
            </a:pPr>
            <a:r>
              <a:rPr lang="en-US" sz="2000" b="1" dirty="0" smtClean="0"/>
              <a:t>REPAIR FARM BUILDINGS, FENCES AND OTHER STRUCTURES</a:t>
            </a:r>
            <a:endParaRPr lang="en-US" sz="2000" b="1" dirty="0"/>
          </a:p>
        </p:txBody>
      </p:sp>
      <p:sp>
        <p:nvSpPr>
          <p:cNvPr id="7" name="TextBox 6"/>
          <p:cNvSpPr txBox="1"/>
          <p:nvPr/>
        </p:nvSpPr>
        <p:spPr>
          <a:xfrm>
            <a:off x="1981200" y="5410200"/>
            <a:ext cx="6734536" cy="707886"/>
          </a:xfrm>
          <a:prstGeom prst="rect">
            <a:avLst/>
          </a:prstGeom>
          <a:noFill/>
        </p:spPr>
        <p:txBody>
          <a:bodyPr wrap="none" rtlCol="0">
            <a:spAutoFit/>
          </a:bodyPr>
          <a:lstStyle/>
          <a:p>
            <a:pPr>
              <a:buFont typeface="Wingdings" pitchFamily="2" charset="2"/>
              <a:buChar char="Ø"/>
            </a:pPr>
            <a:r>
              <a:rPr lang="en-US" sz="2000" b="1" dirty="0" smtClean="0"/>
              <a:t>LEARNED HOW TO CONTROL WEEDS BY SLASHING, ROTARY </a:t>
            </a:r>
          </a:p>
          <a:p>
            <a:r>
              <a:rPr lang="en-US" sz="2000" b="1" dirty="0" smtClean="0"/>
              <a:t>HOEING OR CHEMNICAL SPRAYING</a:t>
            </a:r>
            <a:endParaRPr lang="en-US" sz="2000" b="1" dirty="0"/>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C:\Users\Telamon User\Pictures\Telamon Thru the Years\OJT Clients at work at A and E Electric - 07-94.jpg"/>
          <p:cNvPicPr>
            <a:picLocks noChangeAspect="1" noChangeArrowheads="1"/>
          </p:cNvPicPr>
          <p:nvPr/>
        </p:nvPicPr>
        <p:blipFill>
          <a:blip r:embed="rId2" cstate="print"/>
          <a:srcRect/>
          <a:stretch>
            <a:fillRect/>
          </a:stretch>
        </p:blipFill>
        <p:spPr bwMode="auto">
          <a:xfrm>
            <a:off x="1204913" y="1589232"/>
            <a:ext cx="6643688" cy="4384386"/>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On-the-Job Training</a:t>
            </a:r>
            <a:endParaRPr lang="en-US" dirty="0"/>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elamon User.V-C1UR4G4U5L2EM\AppData\Local\Microsoft\Windows\Temporary Internet Files\Content.Outlook\0AOB78UM\Adolfo 3.bmp"/>
          <p:cNvPicPr>
            <a:picLocks noChangeAspect="1" noChangeArrowheads="1"/>
          </p:cNvPicPr>
          <p:nvPr/>
        </p:nvPicPr>
        <p:blipFill>
          <a:blip r:embed="rId2" cstate="print"/>
          <a:srcRect/>
          <a:stretch>
            <a:fillRect/>
          </a:stretch>
        </p:blipFill>
        <p:spPr bwMode="auto">
          <a:xfrm>
            <a:off x="1905002" y="1338438"/>
            <a:ext cx="5333998" cy="5084538"/>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Adolfo Chavez</a:t>
            </a:r>
            <a:endParaRPr lang="en-US" dirty="0"/>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85800" y="228600"/>
            <a:ext cx="7772400" cy="13716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0" cap="rnd">
            <a:solidFill>
              <a:schemeClr val="accent1"/>
            </a:solidFill>
            <a:round/>
          </a:ln>
        </p:spPr>
        <p:txBody>
          <a:bodyPr vert="horz" lIns="91440" tIns="45720" rIns="91440" bIns="45720" rtlCol="0" anchor="t">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dirty="0" smtClean="0">
                <a:ln>
                  <a:noFill/>
                </a:ln>
                <a:solidFill>
                  <a:srgbClr val="003870"/>
                </a:solidFill>
                <a:effectLst/>
                <a:uLnTx/>
                <a:uFillTx/>
                <a:latin typeface="+mj-lt"/>
                <a:ea typeface="+mj-ea"/>
                <a:cs typeface="+mj-cs"/>
              </a:rPr>
              <a:t>Our Programs…</a:t>
            </a:r>
          </a:p>
        </p:txBody>
      </p:sp>
      <p:sp>
        <p:nvSpPr>
          <p:cNvPr id="3" name="TextBox 2"/>
          <p:cNvSpPr txBox="1"/>
          <p:nvPr/>
        </p:nvSpPr>
        <p:spPr>
          <a:xfrm>
            <a:off x="1752600" y="1981200"/>
            <a:ext cx="5181600" cy="1015663"/>
          </a:xfrm>
          <a:prstGeom prst="rect">
            <a:avLst/>
          </a:prstGeom>
          <a:solidFill>
            <a:srgbClr val="0070C0"/>
          </a:solidFill>
        </p:spPr>
        <p:txBody>
          <a:bodyPr wrap="square" rtlCol="0">
            <a:spAutoFit/>
          </a:bodyPr>
          <a:lstStyle/>
          <a:p>
            <a:r>
              <a:rPr lang="en-US" sz="3200" dirty="0" smtClean="0">
                <a:solidFill>
                  <a:schemeClr val="bg1"/>
                </a:solidFill>
              </a:rPr>
              <a:t>MECHANIC’S ASSISTANT</a:t>
            </a:r>
          </a:p>
          <a:p>
            <a:r>
              <a:rPr lang="en-US" sz="2800" dirty="0" smtClean="0">
                <a:solidFill>
                  <a:schemeClr val="bg1"/>
                </a:solidFill>
              </a:rPr>
              <a:t>$10-$13/HR</a:t>
            </a:r>
            <a:endParaRPr lang="en-US" sz="2800" dirty="0">
              <a:solidFill>
                <a:schemeClr val="bg1"/>
              </a:solidFill>
            </a:endParaRPr>
          </a:p>
        </p:txBody>
      </p:sp>
      <p:sp>
        <p:nvSpPr>
          <p:cNvPr id="4" name="TextBox 3"/>
          <p:cNvSpPr txBox="1"/>
          <p:nvPr/>
        </p:nvSpPr>
        <p:spPr>
          <a:xfrm>
            <a:off x="762000" y="3200400"/>
            <a:ext cx="7848600" cy="461665"/>
          </a:xfrm>
          <a:prstGeom prst="rect">
            <a:avLst/>
          </a:prstGeom>
          <a:noFill/>
        </p:spPr>
        <p:txBody>
          <a:bodyPr wrap="square" rtlCol="0">
            <a:spAutoFit/>
          </a:bodyPr>
          <a:lstStyle/>
          <a:p>
            <a:pPr>
              <a:buFont typeface="Arial" pitchFamily="34" charset="0"/>
              <a:buChar char="•"/>
            </a:pPr>
            <a:r>
              <a:rPr lang="en-US" sz="2400" b="1" dirty="0" smtClean="0"/>
              <a:t>YEAR ROUND SKILL EXTENDED EMPLOYMENT</a:t>
            </a:r>
            <a:endParaRPr lang="en-US" sz="2400" b="1" dirty="0"/>
          </a:p>
        </p:txBody>
      </p:sp>
      <p:sp>
        <p:nvSpPr>
          <p:cNvPr id="5" name="TextBox 4"/>
          <p:cNvSpPr txBox="1"/>
          <p:nvPr/>
        </p:nvSpPr>
        <p:spPr>
          <a:xfrm>
            <a:off x="762000" y="3714690"/>
            <a:ext cx="4038600" cy="461665"/>
          </a:xfrm>
          <a:prstGeom prst="rect">
            <a:avLst/>
          </a:prstGeom>
          <a:solidFill>
            <a:schemeClr val="bg1"/>
          </a:solidFill>
        </p:spPr>
        <p:txBody>
          <a:bodyPr wrap="square" rtlCol="0">
            <a:spAutoFit/>
          </a:bodyPr>
          <a:lstStyle/>
          <a:p>
            <a:pPr>
              <a:buFont typeface="Arial" pitchFamily="34" charset="0"/>
              <a:buChar char="•"/>
            </a:pPr>
            <a:r>
              <a:rPr lang="en-US" sz="2400" b="1" dirty="0" smtClean="0"/>
              <a:t>MINOR REHAB</a:t>
            </a:r>
            <a:endParaRPr lang="en-US" sz="2400" b="1" dirty="0"/>
          </a:p>
        </p:txBody>
      </p:sp>
      <p:sp>
        <p:nvSpPr>
          <p:cNvPr id="7" name="TextBox 6"/>
          <p:cNvSpPr txBox="1"/>
          <p:nvPr/>
        </p:nvSpPr>
        <p:spPr>
          <a:xfrm>
            <a:off x="990600" y="4306431"/>
            <a:ext cx="7467600" cy="2015936"/>
          </a:xfrm>
          <a:prstGeom prst="rect">
            <a:avLst/>
          </a:prstGeom>
          <a:noFill/>
        </p:spPr>
        <p:txBody>
          <a:bodyPr wrap="square" rtlCol="0">
            <a:spAutoFit/>
          </a:bodyPr>
          <a:lstStyle/>
          <a:p>
            <a:pPr>
              <a:spcAft>
                <a:spcPts val="1800"/>
              </a:spcAft>
              <a:buFont typeface="Arial" pitchFamily="34" charset="0"/>
              <a:buChar char="•"/>
            </a:pPr>
            <a:r>
              <a:rPr lang="en-US" sz="2000" b="1" dirty="0" smtClean="0"/>
              <a:t>Learned how to disassemble broken/defective equipment</a:t>
            </a:r>
          </a:p>
          <a:p>
            <a:pPr>
              <a:spcAft>
                <a:spcPts val="1800"/>
              </a:spcAft>
              <a:buFont typeface="Arial" pitchFamily="34" charset="0"/>
              <a:buChar char="•"/>
            </a:pPr>
            <a:r>
              <a:rPr lang="en-US" sz="2000" b="1" dirty="0" smtClean="0"/>
              <a:t>Replace/install machinery parts and instruments</a:t>
            </a:r>
          </a:p>
          <a:p>
            <a:pPr>
              <a:spcAft>
                <a:spcPts val="1800"/>
              </a:spcAft>
              <a:buFont typeface="Arial" pitchFamily="34" charset="0"/>
              <a:buChar char="•"/>
            </a:pPr>
            <a:r>
              <a:rPr lang="en-US" sz="2000" b="1" dirty="0" smtClean="0"/>
              <a:t>Learned how to operate and use sundry tools</a:t>
            </a:r>
          </a:p>
          <a:p>
            <a:pPr>
              <a:spcAft>
                <a:spcPts val="1800"/>
              </a:spcAft>
              <a:buFont typeface="Arial" pitchFamily="34" charset="0"/>
              <a:buChar char="•"/>
            </a:pPr>
            <a:r>
              <a:rPr lang="en-US" sz="2000" b="1" dirty="0" smtClean="0"/>
              <a:t>Lubricate vehicles, machinery; dismantle and put back </a:t>
            </a:r>
            <a:r>
              <a:rPr lang="en-US" sz="2000" b="1" dirty="0" smtClean="0"/>
              <a:t>together</a:t>
            </a:r>
            <a:endParaRPr lang="en-US" sz="2000" b="1" dirty="0"/>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09" name="Picture 1" descr="C:\Users\Telamon User.V-C1UR4G4U5L2EM\AppData\Local\Microsoft\Windows\Temporary Internet Files\Content.Outlook\0AOB78UM\Adolfo 12.JPG"/>
          <p:cNvPicPr>
            <a:picLocks noChangeAspect="1" noChangeArrowheads="1"/>
          </p:cNvPicPr>
          <p:nvPr/>
        </p:nvPicPr>
        <p:blipFill>
          <a:blip r:embed="rId2" cstate="print"/>
          <a:srcRect/>
          <a:stretch>
            <a:fillRect/>
          </a:stretch>
        </p:blipFill>
        <p:spPr bwMode="auto">
          <a:xfrm>
            <a:off x="-1" y="-34636"/>
            <a:ext cx="9144001" cy="689263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elamon User.V-C1UR4G4U5L2EM\AppData\Local\Microsoft\Windows\Temporary Internet Files\Content.Outlook\0AOB78UM\Adolfo 8.bmp"/>
          <p:cNvPicPr>
            <a:picLocks noChangeAspect="1" noChangeArrowheads="1"/>
          </p:cNvPicPr>
          <p:nvPr/>
        </p:nvPicPr>
        <p:blipFill>
          <a:blip r:embed="rId2" cstate="print"/>
          <a:srcRect/>
          <a:stretch>
            <a:fillRect/>
          </a:stretch>
        </p:blipFill>
        <p:spPr bwMode="auto">
          <a:xfrm>
            <a:off x="13854" y="13854"/>
            <a:ext cx="9107143" cy="6844146"/>
          </a:xfrm>
          <a:prstGeom prst="rect">
            <a:avLst/>
          </a:prstGeom>
          <a:noFill/>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C:\Users\Telamon User.V-C1UR4G4U5L2EM\AppData\Local\Microsoft\Windows\Temporary Internet Files\Content.Outlook\0AOB78UM\Adolfo 15.JPG"/>
          <p:cNvPicPr>
            <a:picLocks noChangeAspect="1" noChangeArrowheads="1"/>
          </p:cNvPicPr>
          <p:nvPr/>
        </p:nvPicPr>
        <p:blipFill>
          <a:blip r:embed="rId2" cstate="print"/>
          <a:srcRect/>
          <a:stretch>
            <a:fillRect/>
          </a:stretch>
        </p:blipFill>
        <p:spPr bwMode="auto">
          <a:xfrm>
            <a:off x="0" y="-6928"/>
            <a:ext cx="9153236" cy="6864927"/>
          </a:xfrm>
          <a:prstGeom prst="rect">
            <a:avLst/>
          </a:prstGeom>
          <a:noFill/>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Telamon User.V-C1UR4G4U5L2EM\AppData\Local\Microsoft\Windows\Temporary Internet Files\Content.Outlook\0AOB78UM\Adolfo 9.bmp"/>
          <p:cNvPicPr>
            <a:picLocks noChangeAspect="1" noChangeArrowheads="1"/>
          </p:cNvPicPr>
          <p:nvPr/>
        </p:nvPicPr>
        <p:blipFill>
          <a:blip r:embed="rId2" cstate="print"/>
          <a:srcRect/>
          <a:stretch>
            <a:fillRect/>
          </a:stretch>
        </p:blipFill>
        <p:spPr bwMode="auto">
          <a:xfrm>
            <a:off x="1905000" y="1295400"/>
            <a:ext cx="5438902" cy="4863984"/>
          </a:xfrm>
          <a:prstGeom prst="rect">
            <a:avLst/>
          </a:prstGeom>
          <a:noFill/>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6800" y="1600200"/>
            <a:ext cx="4343400" cy="707886"/>
          </a:xfrm>
          <a:prstGeom prst="rect">
            <a:avLst/>
          </a:prstGeom>
          <a:solidFill>
            <a:schemeClr val="accent3">
              <a:lumMod val="40000"/>
              <a:lumOff val="60000"/>
            </a:schemeClr>
          </a:solidFill>
          <a:ln>
            <a:noFill/>
          </a:ln>
        </p:spPr>
        <p:txBody>
          <a:bodyPr wrap="square" rtlCol="0">
            <a:spAutoFit/>
          </a:bodyPr>
          <a:lstStyle/>
          <a:p>
            <a:r>
              <a:rPr lang="en-US" sz="4000" b="1" dirty="0" smtClean="0">
                <a:solidFill>
                  <a:srgbClr val="FF0000"/>
                </a:solidFill>
              </a:rPr>
              <a:t>HARD SELL</a:t>
            </a:r>
            <a:endParaRPr lang="en-US" sz="4000" b="1" dirty="0">
              <a:solidFill>
                <a:srgbClr val="FF0000"/>
              </a:solidFill>
            </a:endParaRPr>
          </a:p>
        </p:txBody>
      </p:sp>
      <p:sp>
        <p:nvSpPr>
          <p:cNvPr id="7" name="TextBox 6"/>
          <p:cNvSpPr txBox="1"/>
          <p:nvPr/>
        </p:nvSpPr>
        <p:spPr>
          <a:xfrm>
            <a:off x="1066800" y="2819400"/>
            <a:ext cx="6543394" cy="1077218"/>
          </a:xfrm>
          <a:prstGeom prst="rect">
            <a:avLst/>
          </a:prstGeom>
          <a:solidFill>
            <a:srgbClr val="FFFF66"/>
          </a:solidFill>
        </p:spPr>
        <p:txBody>
          <a:bodyPr wrap="none" rtlCol="0">
            <a:spAutoFit/>
          </a:bodyPr>
          <a:lstStyle/>
          <a:p>
            <a:r>
              <a:rPr lang="en-US" sz="3200" dirty="0" smtClean="0">
                <a:solidFill>
                  <a:srgbClr val="00B050"/>
                </a:solidFill>
              </a:rPr>
              <a:t>FARMWORKERS OFTEN OVERLOOKED </a:t>
            </a:r>
          </a:p>
          <a:p>
            <a:r>
              <a:rPr lang="en-US" sz="3200" dirty="0" smtClean="0">
                <a:solidFill>
                  <a:srgbClr val="00B050"/>
                </a:solidFill>
              </a:rPr>
              <a:t>FOR SKILLED POSITIONS</a:t>
            </a:r>
            <a:endParaRPr lang="en-US" sz="3200" dirty="0">
              <a:solidFill>
                <a:srgbClr val="00B050"/>
              </a:solidFill>
            </a:endParaRPr>
          </a:p>
        </p:txBody>
      </p:sp>
      <p:sp>
        <p:nvSpPr>
          <p:cNvPr id="8" name="TextBox 7"/>
          <p:cNvSpPr txBox="1"/>
          <p:nvPr/>
        </p:nvSpPr>
        <p:spPr>
          <a:xfrm>
            <a:off x="990600" y="4419600"/>
            <a:ext cx="6602448" cy="707886"/>
          </a:xfrm>
          <a:prstGeom prst="rect">
            <a:avLst/>
          </a:prstGeom>
          <a:solidFill>
            <a:srgbClr val="92D050"/>
          </a:solidFill>
        </p:spPr>
        <p:txBody>
          <a:bodyPr wrap="none" rtlCol="0">
            <a:spAutoFit/>
          </a:bodyPr>
          <a:lstStyle/>
          <a:p>
            <a:r>
              <a:rPr lang="en-US" sz="4000" b="1" dirty="0" smtClean="0">
                <a:solidFill>
                  <a:schemeClr val="bg2">
                    <a:lumMod val="25000"/>
                  </a:schemeClr>
                </a:solidFill>
              </a:rPr>
              <a:t>DEMAND FOR HIGHER WAGES</a:t>
            </a:r>
            <a:endParaRPr lang="en-US" sz="4000" b="1" dirty="0">
              <a:solidFill>
                <a:schemeClr val="bg2">
                  <a:lumMod val="25000"/>
                </a:schemeClr>
              </a:solidFill>
            </a:endParaRPr>
          </a:p>
        </p:txBody>
      </p:sp>
      <p:sp>
        <p:nvSpPr>
          <p:cNvPr id="9" name="TextBox 8"/>
          <p:cNvSpPr txBox="1"/>
          <p:nvPr/>
        </p:nvSpPr>
        <p:spPr>
          <a:xfrm>
            <a:off x="1066800" y="5562600"/>
            <a:ext cx="3877793" cy="584775"/>
          </a:xfrm>
          <a:prstGeom prst="rect">
            <a:avLst/>
          </a:prstGeom>
          <a:solidFill>
            <a:schemeClr val="accent3">
              <a:lumMod val="40000"/>
              <a:lumOff val="60000"/>
            </a:schemeClr>
          </a:solidFill>
        </p:spPr>
        <p:txBody>
          <a:bodyPr wrap="none" rtlCol="0">
            <a:spAutoFit/>
          </a:bodyPr>
          <a:lstStyle/>
          <a:p>
            <a:r>
              <a:rPr lang="en-US" sz="3200" b="1" dirty="0" smtClean="0">
                <a:solidFill>
                  <a:schemeClr val="bg2">
                    <a:lumMod val="25000"/>
                  </a:schemeClr>
                </a:solidFill>
              </a:rPr>
              <a:t>INCREASED MOBILITY</a:t>
            </a:r>
            <a:endParaRPr lang="en-US" sz="3200" b="1" dirty="0">
              <a:solidFill>
                <a:schemeClr val="bg2">
                  <a:lumMod val="25000"/>
                </a:schemeClr>
              </a:solidFill>
            </a:endParaRPr>
          </a:p>
        </p:txBody>
      </p:sp>
      <p:sp>
        <p:nvSpPr>
          <p:cNvPr id="10" name="Rectangle 9"/>
          <p:cNvSpPr/>
          <p:nvPr/>
        </p:nvSpPr>
        <p:spPr>
          <a:xfrm>
            <a:off x="304800" y="152400"/>
            <a:ext cx="4343400" cy="707886"/>
          </a:xfrm>
          <a:prstGeom prst="rect">
            <a:avLst/>
          </a:prstGeom>
        </p:spPr>
        <p:txBody>
          <a:bodyPr wrap="square">
            <a:spAutoFit/>
          </a:bodyPr>
          <a:lstStyle/>
          <a:p>
            <a:r>
              <a:rPr lang="en-US" sz="4000" dirty="0" smtClean="0">
                <a:solidFill>
                  <a:schemeClr val="bg1"/>
                </a:solidFill>
              </a:rPr>
              <a:t>CHALLENGES</a:t>
            </a:r>
            <a:endParaRPr lang="en-US" sz="4000"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Presenters</a:t>
            </a:r>
            <a:endParaRPr lang="en-US" dirty="0"/>
          </a:p>
        </p:txBody>
      </p:sp>
      <p:sp>
        <p:nvSpPr>
          <p:cNvPr id="7" name="Content Placeholder 2"/>
          <p:cNvSpPr txBox="1">
            <a:spLocks/>
          </p:cNvSpPr>
          <p:nvPr/>
        </p:nvSpPr>
        <p:spPr>
          <a:xfrm>
            <a:off x="1866900" y="1752601"/>
            <a:ext cx="5410200" cy="1447800"/>
          </a:xfrm>
          <a:prstGeom prst="rect">
            <a:avLst/>
          </a:prstGeom>
          <a:solidFill>
            <a:schemeClr val="bg1">
              <a:lumMod val="75000"/>
              <a:alpha val="85000"/>
            </a:schemeClr>
          </a:solidFill>
        </p:spPr>
        <p:txBody>
          <a:bodyPr vert="horz" lIns="91440" tIns="45720" rIns="91440" bIns="45720" rtlCol="0">
            <a:normAutofit fontScale="62500" lnSpcReduction="20000"/>
          </a:bodyPr>
          <a:lstStyle>
            <a:lvl1pPr marL="342900" indent="-342900" algn="l" defTabSz="914400" rtl="0" eaLnBrk="1" latinLnBrk="0" hangingPunct="1">
              <a:spcBef>
                <a:spcPts val="600"/>
              </a:spcBef>
              <a:spcAft>
                <a:spcPts val="600"/>
              </a:spcAft>
              <a:buFont typeface="Arial" pitchFamily="34" charset="0"/>
              <a:buChar char="•"/>
              <a:defRPr sz="3200" kern="1200">
                <a:solidFill>
                  <a:schemeClr val="tx2"/>
                </a:solidFill>
                <a:latin typeface="Arial" pitchFamily="34" charset="0"/>
                <a:ea typeface="+mn-ea"/>
                <a:cs typeface="Arial" pitchFamily="34" charset="0"/>
              </a:defRPr>
            </a:lvl1pPr>
            <a:lvl2pPr marL="742950" indent="-285750" algn="l" defTabSz="914400" rtl="0" eaLnBrk="1" latinLnBrk="0" hangingPunct="1">
              <a:spcBef>
                <a:spcPts val="600"/>
              </a:spcBef>
              <a:spcAft>
                <a:spcPts val="600"/>
              </a:spcAft>
              <a:buFont typeface="Arial" pitchFamily="34" charset="0"/>
              <a:buChar char="–"/>
              <a:defRPr sz="2800" kern="1200">
                <a:solidFill>
                  <a:schemeClr val="tx2"/>
                </a:solidFill>
                <a:latin typeface="Arial" pitchFamily="34" charset="0"/>
                <a:ea typeface="+mn-ea"/>
                <a:cs typeface="Arial" pitchFamily="34" charset="0"/>
              </a:defRPr>
            </a:lvl2pPr>
            <a:lvl3pPr marL="1143000" indent="-228600" algn="l" defTabSz="914400" rtl="0" eaLnBrk="1" latinLnBrk="0" hangingPunct="1">
              <a:spcBef>
                <a:spcPts val="600"/>
              </a:spcBef>
              <a:spcAft>
                <a:spcPts val="600"/>
              </a:spcAft>
              <a:buFont typeface="Arial" pitchFamily="34" charset="0"/>
              <a:buChar char="•"/>
              <a:defRPr sz="2400" kern="1200">
                <a:solidFill>
                  <a:schemeClr val="tx2"/>
                </a:solidFill>
                <a:latin typeface="Arial" pitchFamily="34" charset="0"/>
                <a:ea typeface="+mn-ea"/>
                <a:cs typeface="Arial" pitchFamily="34" charset="0"/>
              </a:defRPr>
            </a:lvl3pPr>
            <a:lvl4pPr marL="1600200" indent="-228600" algn="l" defTabSz="914400" rtl="0" eaLnBrk="1" latinLnBrk="0" hangingPunct="1">
              <a:spcBef>
                <a:spcPts val="600"/>
              </a:spcBef>
              <a:spcAft>
                <a:spcPts val="600"/>
              </a:spcAft>
              <a:buFont typeface="Arial" pitchFamily="34" charset="0"/>
              <a:buChar char="–"/>
              <a:defRPr sz="2000" kern="1200">
                <a:solidFill>
                  <a:schemeClr val="tx2"/>
                </a:solidFill>
                <a:latin typeface="Arial" pitchFamily="34" charset="0"/>
                <a:ea typeface="+mn-ea"/>
                <a:cs typeface="Arial" pitchFamily="34" charset="0"/>
              </a:defRPr>
            </a:lvl4pPr>
            <a:lvl5pPr marL="2057400" indent="-228600" algn="l" defTabSz="914400" rtl="0" eaLnBrk="1" latinLnBrk="0" hangingPunct="1">
              <a:spcBef>
                <a:spcPts val="600"/>
              </a:spcBef>
              <a:spcAft>
                <a:spcPts val="600"/>
              </a:spcAft>
              <a:buFont typeface="Arial" pitchFamily="34" charset="0"/>
              <a:buChar char="»"/>
              <a:defRPr sz="2000" kern="1200">
                <a:solidFill>
                  <a:schemeClr val="tx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Presenter:  Patricia Stovall</a:t>
            </a:r>
          </a:p>
          <a:p>
            <a:pPr marL="0" indent="0">
              <a:buFont typeface="Arial" pitchFamily="34" charset="0"/>
              <a:buNone/>
            </a:pPr>
            <a:r>
              <a:rPr lang="en-US" dirty="0" smtClean="0"/>
              <a:t>Title:  Sr. Director, Training &amp; Employment Programs</a:t>
            </a:r>
          </a:p>
          <a:p>
            <a:pPr marL="0" indent="0">
              <a:buFont typeface="Arial" pitchFamily="34" charset="0"/>
              <a:buNone/>
            </a:pPr>
            <a:r>
              <a:rPr lang="en-US" dirty="0" smtClean="0"/>
              <a:t>Organization:  </a:t>
            </a:r>
            <a:r>
              <a:rPr lang="en-US" dirty="0" err="1" smtClean="0"/>
              <a:t>PathStone</a:t>
            </a:r>
            <a:r>
              <a:rPr lang="en-US" dirty="0" smtClean="0"/>
              <a:t> Corporation</a:t>
            </a:r>
            <a:endParaRPr lang="en-US" dirty="0"/>
          </a:p>
        </p:txBody>
      </p:sp>
      <p:sp>
        <p:nvSpPr>
          <p:cNvPr id="9" name="Content Placeholder 2"/>
          <p:cNvSpPr txBox="1">
            <a:spLocks/>
          </p:cNvSpPr>
          <p:nvPr/>
        </p:nvSpPr>
        <p:spPr>
          <a:xfrm>
            <a:off x="1866900" y="3886200"/>
            <a:ext cx="5410200" cy="1447800"/>
          </a:xfrm>
          <a:prstGeom prst="rect">
            <a:avLst/>
          </a:prstGeom>
          <a:solidFill>
            <a:schemeClr val="bg1">
              <a:lumMod val="75000"/>
              <a:alpha val="85000"/>
            </a:schemeClr>
          </a:solidFill>
        </p:spPr>
        <p:txBody>
          <a:bodyPr vert="horz" lIns="91440" tIns="45720" rIns="91440" bIns="45720" rtlCol="0">
            <a:normAutofit fontScale="62500" lnSpcReduction="20000"/>
          </a:bodyPr>
          <a:lstStyle>
            <a:lvl1pPr marL="342900" indent="-342900" algn="l" defTabSz="914400" rtl="0" eaLnBrk="1" latinLnBrk="0" hangingPunct="1">
              <a:spcBef>
                <a:spcPts val="600"/>
              </a:spcBef>
              <a:spcAft>
                <a:spcPts val="600"/>
              </a:spcAft>
              <a:buFont typeface="Arial" pitchFamily="34" charset="0"/>
              <a:buChar char="•"/>
              <a:defRPr sz="3200" kern="1200">
                <a:solidFill>
                  <a:schemeClr val="tx2"/>
                </a:solidFill>
                <a:latin typeface="Arial" pitchFamily="34" charset="0"/>
                <a:ea typeface="+mn-ea"/>
                <a:cs typeface="Arial" pitchFamily="34" charset="0"/>
              </a:defRPr>
            </a:lvl1pPr>
            <a:lvl2pPr marL="742950" indent="-285750" algn="l" defTabSz="914400" rtl="0" eaLnBrk="1" latinLnBrk="0" hangingPunct="1">
              <a:spcBef>
                <a:spcPts val="600"/>
              </a:spcBef>
              <a:spcAft>
                <a:spcPts val="600"/>
              </a:spcAft>
              <a:buFont typeface="Arial" pitchFamily="34" charset="0"/>
              <a:buChar char="–"/>
              <a:defRPr sz="2800" kern="1200">
                <a:solidFill>
                  <a:schemeClr val="tx2"/>
                </a:solidFill>
                <a:latin typeface="Arial" pitchFamily="34" charset="0"/>
                <a:ea typeface="+mn-ea"/>
                <a:cs typeface="Arial" pitchFamily="34" charset="0"/>
              </a:defRPr>
            </a:lvl2pPr>
            <a:lvl3pPr marL="1143000" indent="-228600" algn="l" defTabSz="914400" rtl="0" eaLnBrk="1" latinLnBrk="0" hangingPunct="1">
              <a:spcBef>
                <a:spcPts val="600"/>
              </a:spcBef>
              <a:spcAft>
                <a:spcPts val="600"/>
              </a:spcAft>
              <a:buFont typeface="Arial" pitchFamily="34" charset="0"/>
              <a:buChar char="•"/>
              <a:defRPr sz="2400" kern="1200">
                <a:solidFill>
                  <a:schemeClr val="tx2"/>
                </a:solidFill>
                <a:latin typeface="Arial" pitchFamily="34" charset="0"/>
                <a:ea typeface="+mn-ea"/>
                <a:cs typeface="Arial" pitchFamily="34" charset="0"/>
              </a:defRPr>
            </a:lvl3pPr>
            <a:lvl4pPr marL="1600200" indent="-228600" algn="l" defTabSz="914400" rtl="0" eaLnBrk="1" latinLnBrk="0" hangingPunct="1">
              <a:spcBef>
                <a:spcPts val="600"/>
              </a:spcBef>
              <a:spcAft>
                <a:spcPts val="600"/>
              </a:spcAft>
              <a:buFont typeface="Arial" pitchFamily="34" charset="0"/>
              <a:buChar char="–"/>
              <a:defRPr sz="2000" kern="1200">
                <a:solidFill>
                  <a:schemeClr val="tx2"/>
                </a:solidFill>
                <a:latin typeface="Arial" pitchFamily="34" charset="0"/>
                <a:ea typeface="+mn-ea"/>
                <a:cs typeface="Arial" pitchFamily="34" charset="0"/>
              </a:defRPr>
            </a:lvl4pPr>
            <a:lvl5pPr marL="2057400" indent="-228600" algn="l" defTabSz="914400" rtl="0" eaLnBrk="1" latinLnBrk="0" hangingPunct="1">
              <a:spcBef>
                <a:spcPts val="600"/>
              </a:spcBef>
              <a:spcAft>
                <a:spcPts val="600"/>
              </a:spcAft>
              <a:buFont typeface="Arial" pitchFamily="34" charset="0"/>
              <a:buChar char="»"/>
              <a:defRPr sz="2000" kern="1200">
                <a:solidFill>
                  <a:schemeClr val="tx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Presenter:  Barbara B. Coleman</a:t>
            </a:r>
          </a:p>
          <a:p>
            <a:pPr marL="0" indent="0">
              <a:buFont typeface="Arial" pitchFamily="34" charset="0"/>
              <a:buNone/>
            </a:pPr>
            <a:r>
              <a:rPr lang="en-US" dirty="0" smtClean="0"/>
              <a:t>Title:  State Director, Training and Employment Programs</a:t>
            </a:r>
          </a:p>
          <a:p>
            <a:pPr marL="0" indent="0">
              <a:buFont typeface="Arial" pitchFamily="34" charset="0"/>
              <a:buNone/>
            </a:pPr>
            <a:r>
              <a:rPr lang="en-US" dirty="0" smtClean="0"/>
              <a:t>Organization:  </a:t>
            </a:r>
            <a:r>
              <a:rPr lang="en-US" dirty="0" err="1" smtClean="0"/>
              <a:t>Telamon</a:t>
            </a:r>
            <a:r>
              <a:rPr lang="en-US" dirty="0" smtClean="0"/>
              <a:t>-South Carolina</a:t>
            </a:r>
            <a:endParaRPr lang="en-US" dirty="0"/>
          </a:p>
        </p:txBody>
      </p:sp>
      <p:sp>
        <p:nvSpPr>
          <p:cNvPr id="3" name="Slide Number Placeholder 2"/>
          <p:cNvSpPr>
            <a:spLocks noGrp="1"/>
          </p:cNvSpPr>
          <p:nvPr>
            <p:ph type="sldNum" sz="quarter" idx="12"/>
          </p:nvPr>
        </p:nvSpPr>
        <p:spPr/>
        <p:txBody>
          <a:bodyPr/>
          <a:lstStyle/>
          <a:p>
            <a:fld id="{01723B91-CE10-4F20-890A-0852E2246859}" type="slidenum">
              <a:rPr lang="en-US" smtClean="0"/>
              <a:pPr/>
              <a:t>6</a:t>
            </a:fld>
            <a:endParaRPr lang="en-US"/>
          </a:p>
        </p:txBody>
      </p:sp>
      <p:sp>
        <p:nvSpPr>
          <p:cNvPr id="6" name="Footer Placeholder 5"/>
          <p:cNvSpPr>
            <a:spLocks noGrp="1"/>
          </p:cNvSpPr>
          <p:nvPr>
            <p:ph type="ftr" sz="quarter" idx="11"/>
          </p:nvPr>
        </p:nvSpPr>
        <p:spPr/>
        <p:txBody>
          <a:bodyPr/>
          <a:lstStyle/>
          <a:p>
            <a:r>
              <a:rPr lang="en-US" smtClean="0"/>
              <a:t>#</a:t>
            </a:r>
            <a:endParaRPr lang="en-US"/>
          </a:p>
        </p:txBody>
      </p:sp>
    </p:spTree>
    <p:extLst>
      <p:ext uri="{BB962C8B-B14F-4D97-AF65-F5344CB8AC3E}">
        <p14:creationId xmlns:p14="http://schemas.microsoft.com/office/powerpoint/2010/main" val="209714158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600" y="2362200"/>
            <a:ext cx="6690486" cy="1107996"/>
          </a:xfrm>
          <a:prstGeom prst="rect">
            <a:avLst/>
          </a:prstGeom>
          <a:noFill/>
        </p:spPr>
        <p:txBody>
          <a:bodyPr wrap="none" lIns="91440" tIns="45720" rIns="91440" bIns="45720">
            <a:spAutoFit/>
          </a:bodyPr>
          <a:lstStyle/>
          <a:p>
            <a:pPr algn="ctr"/>
            <a:r>
              <a:rPr lang="en-US" sz="6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THAT’S ALL FOLKS!</a:t>
            </a:r>
            <a:endParaRPr lang="en-US" sz="6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 name="Rectangle 2"/>
          <p:cNvSpPr/>
          <p:nvPr/>
        </p:nvSpPr>
        <p:spPr>
          <a:xfrm>
            <a:off x="381000" y="5105400"/>
            <a:ext cx="4572000" cy="1200329"/>
          </a:xfrm>
          <a:prstGeom prst="rect">
            <a:avLst/>
          </a:prstGeom>
        </p:spPr>
        <p:txBody>
          <a:bodyPr>
            <a:spAutoFit/>
          </a:bodyPr>
          <a:lstStyle/>
          <a:p>
            <a:r>
              <a:rPr lang="en-US" dirty="0" smtClean="0"/>
              <a:t>Barbara Coleman</a:t>
            </a:r>
          </a:p>
          <a:p>
            <a:r>
              <a:rPr lang="en-US" dirty="0" smtClean="0"/>
              <a:t>State Director, Training and Employment Programs</a:t>
            </a:r>
          </a:p>
          <a:p>
            <a:r>
              <a:rPr lang="en-US" dirty="0" smtClean="0"/>
              <a:t>Telamon-South Carolina</a:t>
            </a:r>
            <a:endParaRPr lang="en-US" dirty="0"/>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381000" y="1295400"/>
            <a:ext cx="8458200" cy="1676400"/>
          </a:xfrm>
          <a:prstGeom prst="rect">
            <a:avLst/>
          </a:prstGeom>
        </p:spPr>
        <p:txBody>
          <a:bodyPr>
            <a:normAutofit fontScale="90000"/>
          </a:bodyPr>
          <a:lstStyle/>
          <a:p>
            <a:pPr eaLnBrk="1" hangingPunct="1">
              <a:defRPr/>
            </a:pPr>
            <a:r>
              <a:rPr lang="en-US" sz="5400" b="1" dirty="0" err="1" smtClean="0">
                <a:solidFill>
                  <a:schemeClr val="tx2"/>
                </a:solidFill>
              </a:rPr>
              <a:t>PathStone</a:t>
            </a:r>
            <a:r>
              <a:rPr lang="en-US" sz="5400" dirty="0" smtClean="0">
                <a:solidFill>
                  <a:schemeClr val="tx2"/>
                </a:solidFill>
              </a:rPr>
              <a:t> </a:t>
            </a:r>
            <a:r>
              <a:rPr lang="en-US" sz="4800" dirty="0" smtClean="0">
                <a:solidFill>
                  <a:schemeClr val="tx2"/>
                </a:solidFill>
              </a:rPr>
              <a:t/>
            </a:r>
            <a:br>
              <a:rPr lang="en-US" sz="4800" dirty="0" smtClean="0">
                <a:solidFill>
                  <a:schemeClr val="tx2"/>
                </a:solidFill>
              </a:rPr>
            </a:br>
            <a:r>
              <a:rPr lang="en-US" sz="4800" dirty="0" smtClean="0">
                <a:solidFill>
                  <a:schemeClr val="tx2"/>
                </a:solidFill>
              </a:rPr>
              <a:t>Training and Employment Programs </a:t>
            </a:r>
          </a:p>
        </p:txBody>
      </p:sp>
      <p:sp>
        <p:nvSpPr>
          <p:cNvPr id="2051" name="Rectangle 3"/>
          <p:cNvSpPr>
            <a:spLocks noGrp="1" noChangeArrowheads="1"/>
          </p:cNvSpPr>
          <p:nvPr>
            <p:ph type="subTitle" idx="4294967295"/>
          </p:nvPr>
        </p:nvSpPr>
        <p:spPr>
          <a:xfrm>
            <a:off x="1905000" y="3733800"/>
            <a:ext cx="5715000" cy="1143000"/>
          </a:xfrm>
        </p:spPr>
        <p:txBody>
          <a:bodyPr>
            <a:normAutofit/>
          </a:bodyPr>
          <a:lstStyle/>
          <a:p>
            <a:pPr marL="0" indent="0" algn="ctr" eaLnBrk="1" hangingPunct="1">
              <a:buNone/>
              <a:defRPr/>
            </a:pPr>
            <a:r>
              <a:rPr lang="en-US" dirty="0" smtClean="0"/>
              <a:t>Agriculture Skills Upgrades</a:t>
            </a:r>
            <a:endParaRPr lang="en-US" dirty="0" smtClean="0">
              <a:latin typeface="Comic Sans MS" pitchFamily="66" charset="0"/>
            </a:endParaRPr>
          </a:p>
        </p:txBody>
      </p:sp>
      <p:sp>
        <p:nvSpPr>
          <p:cNvPr id="4" name="Rectangle 3"/>
          <p:cNvSpPr/>
          <p:nvPr/>
        </p:nvSpPr>
        <p:spPr>
          <a:xfrm>
            <a:off x="381000" y="4800600"/>
            <a:ext cx="4572000" cy="1815882"/>
          </a:xfrm>
          <a:prstGeom prst="rect">
            <a:avLst/>
          </a:prstGeom>
        </p:spPr>
        <p:txBody>
          <a:bodyPr>
            <a:spAutoFit/>
          </a:bodyPr>
          <a:lstStyle/>
          <a:p>
            <a:r>
              <a:rPr lang="en-US" sz="2800" dirty="0" smtClean="0"/>
              <a:t>Patricia Stovall</a:t>
            </a:r>
          </a:p>
          <a:p>
            <a:r>
              <a:rPr lang="en-US" sz="2800" dirty="0" smtClean="0"/>
              <a:t>Sr. Director, Training &amp; Employment Programs</a:t>
            </a:r>
          </a:p>
          <a:p>
            <a:r>
              <a:rPr lang="en-US" sz="2800" dirty="0" smtClean="0"/>
              <a:t>PathStone Corporation</a:t>
            </a:r>
            <a:endParaRPr lang="en-US" sz="2800" dirty="0"/>
          </a:p>
        </p:txBody>
      </p:sp>
    </p:spTree>
    <p:extLst>
      <p:ext uri="{BB962C8B-B14F-4D97-AF65-F5344CB8AC3E}">
        <p14:creationId xmlns:p14="http://schemas.microsoft.com/office/powerpoint/2010/main" val="2745556115"/>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defRPr/>
            </a:pPr>
            <a:r>
              <a:rPr lang="en-US" dirty="0" smtClean="0"/>
              <a:t>The Purpose of Ag Upgrades  </a:t>
            </a:r>
          </a:p>
        </p:txBody>
      </p:sp>
      <p:sp>
        <p:nvSpPr>
          <p:cNvPr id="4099" name="Rectangle 3"/>
          <p:cNvSpPr>
            <a:spLocks noGrp="1" noChangeArrowheads="1"/>
          </p:cNvSpPr>
          <p:nvPr>
            <p:ph type="body" idx="1"/>
          </p:nvPr>
        </p:nvSpPr>
        <p:spPr/>
        <p:txBody>
          <a:bodyPr/>
          <a:lstStyle/>
          <a:p>
            <a:pPr algn="ctr" eaLnBrk="1" hangingPunct="1">
              <a:buFontTx/>
              <a:buNone/>
            </a:pPr>
            <a:r>
              <a:rPr lang="en-US" smtClean="0"/>
              <a:t>Understanding the Benefits……</a:t>
            </a:r>
          </a:p>
          <a:p>
            <a:pPr eaLnBrk="1" hangingPunct="1">
              <a:buFont typeface="Wingdings" pitchFamily="2" charset="2"/>
              <a:buChar char="Ø"/>
            </a:pPr>
            <a:r>
              <a:rPr lang="en-US" smtClean="0"/>
              <a:t>Who</a:t>
            </a:r>
          </a:p>
          <a:p>
            <a:pPr eaLnBrk="1" hangingPunct="1">
              <a:buFont typeface="Wingdings" pitchFamily="2" charset="2"/>
              <a:buChar char="Ø"/>
            </a:pPr>
            <a:r>
              <a:rPr lang="en-US" smtClean="0"/>
              <a:t>What </a:t>
            </a:r>
          </a:p>
          <a:p>
            <a:pPr eaLnBrk="1" hangingPunct="1">
              <a:buFont typeface="Wingdings" pitchFamily="2" charset="2"/>
              <a:buChar char="Ø"/>
            </a:pPr>
            <a:r>
              <a:rPr lang="en-US" smtClean="0"/>
              <a:t>When</a:t>
            </a:r>
          </a:p>
          <a:p>
            <a:pPr eaLnBrk="1" hangingPunct="1">
              <a:buFont typeface="Wingdings" pitchFamily="2" charset="2"/>
              <a:buChar char="Ø"/>
            </a:pPr>
            <a:r>
              <a:rPr lang="en-US" smtClean="0"/>
              <a:t>Where </a:t>
            </a:r>
          </a:p>
          <a:p>
            <a:pPr eaLnBrk="1" hangingPunct="1">
              <a:buFont typeface="Wingdings" pitchFamily="2" charset="2"/>
              <a:buChar char="Ø"/>
            </a:pPr>
            <a:r>
              <a:rPr lang="en-US" smtClean="0"/>
              <a:t>Why</a:t>
            </a:r>
          </a:p>
          <a:p>
            <a:pPr algn="ctr" eaLnBrk="1" hangingPunct="1">
              <a:buFontTx/>
              <a:buNone/>
            </a:pPr>
            <a:r>
              <a:rPr lang="en-US" smtClean="0"/>
              <a:t>Of…. Ag Upgrades</a:t>
            </a:r>
          </a:p>
          <a:p>
            <a:pPr algn="ctr" eaLnBrk="1" hangingPunct="1"/>
            <a:endParaRPr lang="en-US" smtClean="0"/>
          </a:p>
          <a:p>
            <a:pPr eaLnBrk="1" hangingPunct="1"/>
            <a:endParaRPr lang="en-US" smtClean="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5181600"/>
            <a:ext cx="1828800" cy="1152144"/>
          </a:xfrm>
          <a:prstGeom prst="rect">
            <a:avLst/>
          </a:prstGeom>
        </p:spPr>
      </p:pic>
    </p:spTree>
    <p:extLst>
      <p:ext uri="{BB962C8B-B14F-4D97-AF65-F5344CB8AC3E}">
        <p14:creationId xmlns:p14="http://schemas.microsoft.com/office/powerpoint/2010/main" val="63364488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defRPr/>
            </a:pPr>
            <a:r>
              <a:rPr lang="en-US" dirty="0" smtClean="0"/>
              <a:t>The </a:t>
            </a:r>
            <a:r>
              <a:rPr lang="en-US" sz="6000" dirty="0" smtClean="0"/>
              <a:t>Who</a:t>
            </a:r>
            <a:r>
              <a:rPr lang="en-US" dirty="0" smtClean="0"/>
              <a:t> in Ag Upgrades </a:t>
            </a:r>
          </a:p>
        </p:txBody>
      </p:sp>
      <p:sp>
        <p:nvSpPr>
          <p:cNvPr id="5123" name="Rectangle 3"/>
          <p:cNvSpPr>
            <a:spLocks noGrp="1" noChangeArrowheads="1"/>
          </p:cNvSpPr>
          <p:nvPr>
            <p:ph type="body" idx="1"/>
          </p:nvPr>
        </p:nvSpPr>
        <p:spPr>
          <a:xfrm>
            <a:off x="609600" y="1600200"/>
            <a:ext cx="7924800" cy="4525963"/>
          </a:xfrm>
        </p:spPr>
        <p:txBody>
          <a:bodyPr/>
          <a:lstStyle/>
          <a:p>
            <a:pPr algn="ctr" eaLnBrk="1" hangingPunct="1">
              <a:buFontTx/>
              <a:buNone/>
            </a:pPr>
            <a:r>
              <a:rPr lang="en-US" dirty="0" smtClean="0"/>
              <a:t>“ WHO Benefits“</a:t>
            </a:r>
          </a:p>
          <a:p>
            <a:pPr algn="ctr" eaLnBrk="1" hangingPunct="1">
              <a:buFontTx/>
              <a:buNone/>
            </a:pPr>
            <a:endParaRPr lang="en-US" dirty="0" smtClean="0"/>
          </a:p>
          <a:p>
            <a:pPr algn="ctr" eaLnBrk="1" hangingPunct="1">
              <a:buFontTx/>
              <a:buNone/>
            </a:pPr>
            <a:r>
              <a:rPr lang="en-US" dirty="0" smtClean="0"/>
              <a:t> Your Target Population</a:t>
            </a:r>
          </a:p>
          <a:p>
            <a:pPr lvl="1" algn="ctr" eaLnBrk="1" hangingPunct="1">
              <a:buFontTx/>
              <a:buNone/>
            </a:pPr>
            <a:endParaRPr lang="en-US" dirty="0" smtClean="0"/>
          </a:p>
          <a:p>
            <a:pPr lvl="1" algn="ctr" eaLnBrk="1" hangingPunct="1">
              <a:buFontTx/>
              <a:buNone/>
            </a:pPr>
            <a:r>
              <a:rPr lang="en-US" dirty="0" smtClean="0"/>
              <a:t>Ag Employers, Farmworkers </a:t>
            </a:r>
          </a:p>
          <a:p>
            <a:pPr lvl="1" algn="ctr" eaLnBrk="1" hangingPunct="1">
              <a:buFontTx/>
              <a:buNone/>
            </a:pPr>
            <a:r>
              <a:rPr lang="en-US" sz="2000" dirty="0" smtClean="0"/>
              <a:t>And </a:t>
            </a:r>
          </a:p>
          <a:p>
            <a:pPr lvl="1" algn="ctr" eaLnBrk="1" hangingPunct="1">
              <a:buFontTx/>
              <a:buNone/>
            </a:pPr>
            <a:r>
              <a:rPr lang="en-US" dirty="0" smtClean="0"/>
              <a:t>Your Program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219550"/>
            <a:ext cx="2225040" cy="204825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0421" y="1323182"/>
            <a:ext cx="1840992" cy="184099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928" y="4184462"/>
            <a:ext cx="1548384" cy="182270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0421" y="4358666"/>
            <a:ext cx="1822704" cy="1700784"/>
          </a:xfrm>
          <a:prstGeom prst="rect">
            <a:avLst/>
          </a:prstGeom>
        </p:spPr>
      </p:pic>
    </p:spTree>
    <p:extLst>
      <p:ext uri="{BB962C8B-B14F-4D97-AF65-F5344CB8AC3E}">
        <p14:creationId xmlns:p14="http://schemas.microsoft.com/office/powerpoint/2010/main" val="3754484148"/>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normAutofit fontScale="90000"/>
          </a:bodyPr>
          <a:lstStyle/>
          <a:p>
            <a:pPr eaLnBrk="1" hangingPunct="1">
              <a:defRPr/>
            </a:pPr>
            <a:r>
              <a:rPr lang="en-US" sz="5400" dirty="0" smtClean="0"/>
              <a:t>What</a:t>
            </a:r>
            <a:r>
              <a:rPr lang="en-US" dirty="0" smtClean="0"/>
              <a:t> ….is the Benefit of </a:t>
            </a:r>
            <a:br>
              <a:rPr lang="en-US" dirty="0" smtClean="0"/>
            </a:br>
            <a:r>
              <a:rPr lang="en-US" dirty="0" smtClean="0"/>
              <a:t>Ag Upgrades </a:t>
            </a:r>
          </a:p>
        </p:txBody>
      </p:sp>
      <p:sp>
        <p:nvSpPr>
          <p:cNvPr id="6147" name="Rectangle 3"/>
          <p:cNvSpPr>
            <a:spLocks noGrp="1" noChangeArrowheads="1"/>
          </p:cNvSpPr>
          <p:nvPr>
            <p:ph type="body" idx="1"/>
          </p:nvPr>
        </p:nvSpPr>
        <p:spPr>
          <a:xfrm>
            <a:off x="304800" y="1295400"/>
            <a:ext cx="8610600" cy="5562600"/>
          </a:xfrm>
        </p:spPr>
        <p:txBody>
          <a:bodyPr>
            <a:normAutofit lnSpcReduction="10000"/>
          </a:bodyPr>
          <a:lstStyle/>
          <a:p>
            <a:pPr eaLnBrk="1" hangingPunct="1">
              <a:spcAft>
                <a:spcPts val="3600"/>
              </a:spcAft>
            </a:pPr>
            <a:r>
              <a:rPr lang="en-US" sz="2400" dirty="0" smtClean="0"/>
              <a:t>Builds Relationships with Ag Employers and Your </a:t>
            </a:r>
            <a:r>
              <a:rPr lang="en-US" sz="2400" dirty="0" smtClean="0"/>
              <a:t>Program</a:t>
            </a:r>
            <a:endParaRPr lang="en-US" sz="2400" dirty="0" smtClean="0"/>
          </a:p>
          <a:p>
            <a:pPr eaLnBrk="1" hangingPunct="1">
              <a:spcAft>
                <a:spcPts val="3600"/>
              </a:spcAft>
            </a:pPr>
            <a:r>
              <a:rPr lang="en-US" sz="2400" dirty="0" smtClean="0"/>
              <a:t>Word of Mouth Advertising – Growers and Farmworkers get to see WIIFM and they Tell </a:t>
            </a:r>
            <a:r>
              <a:rPr lang="en-US" sz="2400" dirty="0" smtClean="0"/>
              <a:t>Others</a:t>
            </a:r>
            <a:endParaRPr lang="en-US" sz="2400" dirty="0" smtClean="0"/>
          </a:p>
          <a:p>
            <a:pPr eaLnBrk="1" hangingPunct="1">
              <a:spcAft>
                <a:spcPts val="3600"/>
              </a:spcAft>
            </a:pPr>
            <a:r>
              <a:rPr lang="en-US" sz="2400" dirty="0" smtClean="0"/>
              <a:t>Growers get skilled labor force with </a:t>
            </a:r>
            <a:r>
              <a:rPr lang="en-US" sz="2400" dirty="0" smtClean="0"/>
              <a:t>certifications</a:t>
            </a:r>
            <a:endParaRPr lang="en-US" sz="2400" dirty="0" smtClean="0"/>
          </a:p>
          <a:p>
            <a:pPr eaLnBrk="1" hangingPunct="1">
              <a:spcAft>
                <a:spcPts val="3600"/>
              </a:spcAft>
            </a:pPr>
            <a:r>
              <a:rPr lang="en-US" sz="2400" dirty="0" smtClean="0"/>
              <a:t>Farmworkers gain transferable skills with </a:t>
            </a:r>
            <a:r>
              <a:rPr lang="en-US" sz="2400" dirty="0" smtClean="0"/>
              <a:t>certifications</a:t>
            </a:r>
            <a:endParaRPr lang="en-US" sz="2400" dirty="0" smtClean="0"/>
          </a:p>
          <a:p>
            <a:pPr eaLnBrk="1" hangingPunct="1">
              <a:spcAft>
                <a:spcPts val="3600"/>
              </a:spcAft>
            </a:pPr>
            <a:r>
              <a:rPr lang="en-US" sz="2400" dirty="0" smtClean="0"/>
              <a:t>Your program does what it is supposed to do… Provide training to the under-skilled farmworkers.. Train for Employment! </a:t>
            </a:r>
          </a:p>
          <a:p>
            <a:pPr eaLnBrk="1" hangingPunct="1">
              <a:spcAft>
                <a:spcPts val="3600"/>
              </a:spcAft>
            </a:pPr>
            <a:endParaRPr lang="en-US" sz="3600" dirty="0" smtClean="0"/>
          </a:p>
          <a:p>
            <a:pPr eaLnBrk="1" hangingPunct="1">
              <a:spcAft>
                <a:spcPts val="3600"/>
              </a:spcAft>
            </a:pPr>
            <a:endParaRPr lang="en-US" sz="3600" dirty="0" smtClean="0"/>
          </a:p>
        </p:txBody>
      </p:sp>
    </p:spTree>
    <p:extLst>
      <p:ext uri="{BB962C8B-B14F-4D97-AF65-F5344CB8AC3E}">
        <p14:creationId xmlns:p14="http://schemas.microsoft.com/office/powerpoint/2010/main" val="336403499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9" y="2133600"/>
            <a:ext cx="4121331" cy="4572000"/>
          </a:xfrm>
          <a:prstGeom prst="rect">
            <a:avLst/>
          </a:prstGeom>
        </p:spPr>
      </p:pic>
      <p:sp>
        <p:nvSpPr>
          <p:cNvPr id="92162" name="Rectangle 2"/>
          <p:cNvSpPr>
            <a:spLocks noGrp="1" noChangeArrowheads="1"/>
          </p:cNvSpPr>
          <p:nvPr>
            <p:ph type="title"/>
          </p:nvPr>
        </p:nvSpPr>
        <p:spPr/>
        <p:txBody>
          <a:bodyPr/>
          <a:lstStyle/>
          <a:p>
            <a:pPr eaLnBrk="1" hangingPunct="1">
              <a:defRPr/>
            </a:pPr>
            <a:r>
              <a:rPr lang="en-US" dirty="0" smtClean="0"/>
              <a:t>Present the Opportunity on Outreach ….. WHEN?</a:t>
            </a:r>
          </a:p>
        </p:txBody>
      </p:sp>
      <p:sp>
        <p:nvSpPr>
          <p:cNvPr id="7171" name="Rectangle 3"/>
          <p:cNvSpPr>
            <a:spLocks noGrp="1" noChangeArrowheads="1"/>
          </p:cNvSpPr>
          <p:nvPr>
            <p:ph type="body" idx="1"/>
          </p:nvPr>
        </p:nvSpPr>
        <p:spPr>
          <a:xfrm>
            <a:off x="457200" y="1371600"/>
            <a:ext cx="7924800" cy="4754563"/>
          </a:xfrm>
        </p:spPr>
        <p:txBody>
          <a:bodyPr/>
          <a:lstStyle/>
          <a:p>
            <a:pPr algn="ctr" eaLnBrk="1" hangingPunct="1">
              <a:buFontTx/>
              <a:buNone/>
            </a:pPr>
            <a:r>
              <a:rPr lang="en-US" b="1" dirty="0" smtClean="0"/>
              <a:t>The Most Convenient Time to Reach Those You Serve! </a:t>
            </a:r>
          </a:p>
          <a:p>
            <a:pPr eaLnBrk="1" hangingPunct="1">
              <a:buFontTx/>
              <a:buNone/>
            </a:pPr>
            <a:endParaRPr lang="en-US" sz="4000" b="1" i="1" dirty="0" smtClean="0"/>
          </a:p>
          <a:p>
            <a:pPr eaLnBrk="1" hangingPunct="1">
              <a:buFontTx/>
              <a:buNone/>
            </a:pPr>
            <a:r>
              <a:rPr lang="en-US" sz="3900" b="1" i="1" dirty="0" smtClean="0"/>
              <a:t>Time of Day is Key</a:t>
            </a:r>
            <a:r>
              <a:rPr lang="en-US" sz="3900" dirty="0" smtClean="0"/>
              <a:t> </a:t>
            </a:r>
          </a:p>
          <a:p>
            <a:pPr eaLnBrk="1" hangingPunct="1">
              <a:buFontTx/>
              <a:buNone/>
            </a:pPr>
            <a:endParaRPr lang="en-US" dirty="0" smtClean="0"/>
          </a:p>
        </p:txBody>
      </p:sp>
    </p:spTree>
    <p:extLst>
      <p:ext uri="{BB962C8B-B14F-4D97-AF65-F5344CB8AC3E}">
        <p14:creationId xmlns:p14="http://schemas.microsoft.com/office/powerpoint/2010/main" val="158709082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defRPr/>
            </a:pPr>
            <a:r>
              <a:rPr lang="en-US" smtClean="0"/>
              <a:t>Where….. </a:t>
            </a:r>
          </a:p>
        </p:txBody>
      </p:sp>
      <p:sp>
        <p:nvSpPr>
          <p:cNvPr id="8195" name="Rectangle 3"/>
          <p:cNvSpPr>
            <a:spLocks noGrp="1" noChangeArrowheads="1"/>
          </p:cNvSpPr>
          <p:nvPr>
            <p:ph idx="1"/>
          </p:nvPr>
        </p:nvSpPr>
        <p:spPr>
          <a:xfrm>
            <a:off x="1295400" y="2028825"/>
            <a:ext cx="6400800" cy="3457575"/>
          </a:xfrm>
        </p:spPr>
        <p:txBody>
          <a:bodyPr>
            <a:normAutofit fontScale="85000" lnSpcReduction="20000"/>
          </a:bodyPr>
          <a:lstStyle/>
          <a:p>
            <a:pPr algn="ctr" eaLnBrk="1" hangingPunct="1">
              <a:buFontTx/>
              <a:buNone/>
            </a:pPr>
            <a:r>
              <a:rPr lang="en-US" sz="2800" dirty="0" smtClean="0"/>
              <a:t>Plan WHERE You Go! </a:t>
            </a:r>
          </a:p>
          <a:p>
            <a:pPr algn="ctr" eaLnBrk="1" hangingPunct="1">
              <a:buFontTx/>
              <a:buNone/>
            </a:pPr>
            <a:r>
              <a:rPr lang="en-US" sz="2800" b="1" i="1" dirty="0" smtClean="0"/>
              <a:t>Reach Out Where Potential Growers and Participants..</a:t>
            </a:r>
            <a:endParaRPr lang="en-US" sz="2800" dirty="0" smtClean="0"/>
          </a:p>
          <a:p>
            <a:pPr algn="ctr" eaLnBrk="1" hangingPunct="1">
              <a:buFontTx/>
              <a:buNone/>
            </a:pPr>
            <a:r>
              <a:rPr lang="en-US" sz="2800" dirty="0" smtClean="0"/>
              <a:t>  </a:t>
            </a:r>
          </a:p>
          <a:p>
            <a:pPr eaLnBrk="1" hangingPunct="1"/>
            <a:r>
              <a:rPr lang="en-US" sz="2800" dirty="0" smtClean="0"/>
              <a:t>Live – Camps, Housing, Apartment Complexes</a:t>
            </a:r>
          </a:p>
          <a:p>
            <a:pPr eaLnBrk="1" hangingPunct="1"/>
            <a:r>
              <a:rPr lang="en-US" sz="2800" dirty="0" smtClean="0"/>
              <a:t>Work – Farms, Volunteer sites, </a:t>
            </a:r>
          </a:p>
          <a:p>
            <a:pPr eaLnBrk="1" hangingPunct="1"/>
            <a:r>
              <a:rPr lang="en-US" sz="2800" dirty="0" smtClean="0"/>
              <a:t>Play – Parks, Ball Fields, Churches, Bingo </a:t>
            </a:r>
          </a:p>
          <a:p>
            <a:pPr eaLnBrk="1" hangingPunct="1">
              <a:buFontTx/>
              <a:buNone/>
            </a:pPr>
            <a:endParaRPr lang="en-US" sz="2800" dirty="0" smtClean="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457200"/>
            <a:ext cx="1822704" cy="172516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304800"/>
            <a:ext cx="1816608" cy="168249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717" y="5372892"/>
            <a:ext cx="1816608" cy="118872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6224" y="5102966"/>
            <a:ext cx="1737360" cy="1408176"/>
          </a:xfrm>
          <a:prstGeom prst="rect">
            <a:avLst/>
          </a:prstGeom>
        </p:spPr>
      </p:pic>
    </p:spTree>
    <p:extLst>
      <p:ext uri="{BB962C8B-B14F-4D97-AF65-F5344CB8AC3E}">
        <p14:creationId xmlns:p14="http://schemas.microsoft.com/office/powerpoint/2010/main" val="102643128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defRPr/>
            </a:pPr>
            <a:r>
              <a:rPr lang="en-US" dirty="0" smtClean="0"/>
              <a:t>The Why in Ag Upgrades </a:t>
            </a:r>
          </a:p>
        </p:txBody>
      </p:sp>
      <p:sp>
        <p:nvSpPr>
          <p:cNvPr id="9219" name="Rectangle 3"/>
          <p:cNvSpPr>
            <a:spLocks noGrp="1" noChangeArrowheads="1"/>
          </p:cNvSpPr>
          <p:nvPr>
            <p:ph type="body" idx="1"/>
          </p:nvPr>
        </p:nvSpPr>
        <p:spPr>
          <a:xfrm>
            <a:off x="152400" y="3051048"/>
            <a:ext cx="8763000" cy="3654552"/>
          </a:xfrm>
        </p:spPr>
        <p:txBody>
          <a:bodyPr>
            <a:normAutofit/>
          </a:bodyPr>
          <a:lstStyle/>
          <a:p>
            <a:pPr eaLnBrk="1" hangingPunct="1">
              <a:spcAft>
                <a:spcPts val="2400"/>
              </a:spcAft>
            </a:pPr>
            <a:r>
              <a:rPr lang="en-US" sz="2000" dirty="0" smtClean="0"/>
              <a:t>To </a:t>
            </a:r>
            <a:r>
              <a:rPr lang="en-US" sz="2000" dirty="0" smtClean="0"/>
              <a:t>Develop Relationship and Benefits to the Agriculture Industry. </a:t>
            </a:r>
          </a:p>
          <a:p>
            <a:pPr eaLnBrk="1" hangingPunct="1">
              <a:spcAft>
                <a:spcPts val="2400"/>
              </a:spcAft>
            </a:pPr>
            <a:r>
              <a:rPr lang="en-US" sz="2000" dirty="0" smtClean="0"/>
              <a:t>Recruit participants for Your Program</a:t>
            </a:r>
          </a:p>
          <a:p>
            <a:pPr eaLnBrk="1" hangingPunct="1">
              <a:spcAft>
                <a:spcPts val="2400"/>
              </a:spcAft>
            </a:pPr>
            <a:r>
              <a:rPr lang="en-US" sz="2000" dirty="0" smtClean="0"/>
              <a:t>Educate the Community About Available Services</a:t>
            </a:r>
          </a:p>
          <a:p>
            <a:pPr eaLnBrk="1" hangingPunct="1">
              <a:spcAft>
                <a:spcPts val="2400"/>
              </a:spcAft>
            </a:pPr>
            <a:r>
              <a:rPr lang="en-US" sz="2000" dirty="0" smtClean="0"/>
              <a:t>Provide Information About Our Agency</a:t>
            </a:r>
          </a:p>
          <a:p>
            <a:pPr eaLnBrk="1" hangingPunct="1">
              <a:spcAft>
                <a:spcPts val="2400"/>
              </a:spcAft>
            </a:pPr>
            <a:r>
              <a:rPr lang="en-US" sz="2000" dirty="0" smtClean="0"/>
              <a:t>Without Growers and Participants Our Programs .. Would Not Exist </a:t>
            </a:r>
          </a:p>
          <a:p>
            <a:pPr eaLnBrk="1" hangingPunct="1">
              <a:spcAft>
                <a:spcPts val="2400"/>
              </a:spcAft>
            </a:pPr>
            <a:endParaRPr lang="en-US" sz="2800" dirty="0" smtClean="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0" y="1295400"/>
            <a:ext cx="1871472" cy="1603248"/>
          </a:xfrm>
          <a:prstGeom prst="rect">
            <a:avLst/>
          </a:prstGeom>
        </p:spPr>
      </p:pic>
    </p:spTree>
    <p:extLst>
      <p:ext uri="{BB962C8B-B14F-4D97-AF65-F5344CB8AC3E}">
        <p14:creationId xmlns:p14="http://schemas.microsoft.com/office/powerpoint/2010/main" val="178188659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
            </a:r>
            <a:br>
              <a:rPr lang="en-US" dirty="0" smtClean="0"/>
            </a:br>
            <a:r>
              <a:rPr lang="en-US" dirty="0" smtClean="0"/>
              <a:t>TRAINING FOR JOBS</a:t>
            </a:r>
            <a:br>
              <a:rPr lang="en-US" dirty="0" smtClean="0"/>
            </a:br>
            <a:endParaRPr lang="en-US" dirty="0"/>
          </a:p>
        </p:txBody>
      </p:sp>
      <p:sp>
        <p:nvSpPr>
          <p:cNvPr id="3" name="Content Placeholder 2"/>
          <p:cNvSpPr>
            <a:spLocks noGrp="1"/>
          </p:cNvSpPr>
          <p:nvPr>
            <p:ph idx="1"/>
          </p:nvPr>
        </p:nvSpPr>
        <p:spPr>
          <a:xfrm>
            <a:off x="152400" y="1219200"/>
            <a:ext cx="8763000" cy="5334000"/>
          </a:xfrm>
        </p:spPr>
        <p:txBody>
          <a:bodyPr/>
          <a:lstStyle/>
          <a:p>
            <a:pPr marL="0" indent="0" algn="ctr">
              <a:spcAft>
                <a:spcPts val="1200"/>
              </a:spcAft>
              <a:buFontTx/>
              <a:buNone/>
              <a:defRPr/>
            </a:pPr>
            <a:r>
              <a:rPr lang="en-US" dirty="0" smtClean="0"/>
              <a:t>Training for Jobs with Transferrable Skills</a:t>
            </a:r>
          </a:p>
          <a:p>
            <a:pPr marL="0" indent="0" algn="ctr">
              <a:spcAft>
                <a:spcPts val="1200"/>
              </a:spcAft>
              <a:buFontTx/>
              <a:buNone/>
              <a:defRPr/>
            </a:pPr>
            <a:r>
              <a:rPr lang="en-US" b="1" dirty="0" smtClean="0">
                <a:solidFill>
                  <a:srgbClr val="FF0000"/>
                </a:solidFill>
              </a:rPr>
              <a:t>Agriculture </a:t>
            </a:r>
            <a:r>
              <a:rPr lang="en-US" b="1" dirty="0">
                <a:solidFill>
                  <a:srgbClr val="FF0000"/>
                </a:solidFill>
              </a:rPr>
              <a:t>Skills Upgrades in jobs like:</a:t>
            </a:r>
          </a:p>
          <a:p>
            <a:pPr>
              <a:spcAft>
                <a:spcPts val="1800"/>
              </a:spcAft>
              <a:defRPr/>
            </a:pPr>
            <a:r>
              <a:rPr lang="en-US" dirty="0" smtClean="0"/>
              <a:t>Fork </a:t>
            </a:r>
            <a:r>
              <a:rPr lang="en-US" dirty="0"/>
              <a:t>Lift Operator </a:t>
            </a:r>
          </a:p>
          <a:p>
            <a:pPr>
              <a:spcAft>
                <a:spcPts val="1800"/>
              </a:spcAft>
              <a:defRPr/>
            </a:pPr>
            <a:r>
              <a:rPr lang="en-US" dirty="0"/>
              <a:t>CDL – Commercial Drivers License</a:t>
            </a:r>
          </a:p>
          <a:p>
            <a:pPr>
              <a:spcAft>
                <a:spcPts val="1800"/>
              </a:spcAft>
              <a:defRPr/>
            </a:pPr>
            <a:r>
              <a:rPr lang="en-US" dirty="0"/>
              <a:t>Heavy Equipment – Tractor Operator </a:t>
            </a:r>
          </a:p>
          <a:p>
            <a:pPr>
              <a:spcAft>
                <a:spcPts val="1800"/>
              </a:spcAft>
              <a:defRPr/>
            </a:pPr>
            <a:r>
              <a:rPr lang="en-US" dirty="0"/>
              <a:t>Pesticides Application </a:t>
            </a:r>
          </a:p>
          <a:p>
            <a:pPr marL="0" indent="0" algn="ctr">
              <a:buFontTx/>
              <a:buNone/>
              <a:defRPr/>
            </a:pPr>
            <a:r>
              <a:rPr lang="en-US" b="1" dirty="0">
                <a:solidFill>
                  <a:srgbClr val="FF0000"/>
                </a:solidFill>
              </a:rPr>
              <a:t>All come with </a:t>
            </a:r>
            <a:r>
              <a:rPr lang="en-US" b="1" dirty="0" smtClean="0">
                <a:solidFill>
                  <a:srgbClr val="FF0000"/>
                </a:solidFill>
              </a:rPr>
              <a:t>certifications or licenses! </a:t>
            </a:r>
            <a:endParaRPr lang="en-US" b="1" dirty="0">
              <a:solidFill>
                <a:srgbClr val="FF0000"/>
              </a:solidFill>
            </a:endParaRPr>
          </a:p>
          <a:p>
            <a:pPr marL="0" indent="0">
              <a:buFontTx/>
              <a:buNone/>
              <a:defRPr/>
            </a:pPr>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defRPr/>
            </a:pPr>
            <a:r>
              <a:rPr lang="en-US" dirty="0" smtClean="0"/>
              <a:t>Do’s In Ag Upgrades </a:t>
            </a:r>
          </a:p>
        </p:txBody>
      </p:sp>
      <p:sp>
        <p:nvSpPr>
          <p:cNvPr id="10243" name="Rectangle 3"/>
          <p:cNvSpPr>
            <a:spLocks noGrp="1" noChangeArrowheads="1"/>
          </p:cNvSpPr>
          <p:nvPr>
            <p:ph type="body" idx="1"/>
          </p:nvPr>
        </p:nvSpPr>
        <p:spPr/>
        <p:txBody>
          <a:bodyPr/>
          <a:lstStyle/>
          <a:p>
            <a:pPr algn="ctr" eaLnBrk="1" hangingPunct="1">
              <a:buFontTx/>
              <a:buNone/>
            </a:pPr>
            <a:r>
              <a:rPr lang="en-US" sz="5400" dirty="0" smtClean="0"/>
              <a:t>DO ….Be Prepared</a:t>
            </a:r>
            <a:r>
              <a:rPr lang="en-US" dirty="0" smtClean="0"/>
              <a:t> …</a:t>
            </a:r>
          </a:p>
          <a:p>
            <a:pPr eaLnBrk="1" hangingPunct="1">
              <a:spcAft>
                <a:spcPts val="2400"/>
              </a:spcAft>
            </a:pPr>
            <a:r>
              <a:rPr lang="en-US" dirty="0" smtClean="0"/>
              <a:t>ID Badge</a:t>
            </a:r>
          </a:p>
          <a:p>
            <a:pPr eaLnBrk="1" hangingPunct="1">
              <a:spcAft>
                <a:spcPts val="2400"/>
              </a:spcAft>
            </a:pPr>
            <a:r>
              <a:rPr lang="en-US" dirty="0" smtClean="0"/>
              <a:t>Business Cards</a:t>
            </a:r>
          </a:p>
          <a:p>
            <a:pPr eaLnBrk="1" hangingPunct="1">
              <a:spcAft>
                <a:spcPts val="2400"/>
              </a:spcAft>
            </a:pPr>
            <a:r>
              <a:rPr lang="en-US" dirty="0" smtClean="0"/>
              <a:t>Logs/Pens </a:t>
            </a:r>
          </a:p>
          <a:p>
            <a:pPr eaLnBrk="1" hangingPunct="1"/>
            <a:r>
              <a:rPr lang="en-US" dirty="0" smtClean="0"/>
              <a:t>Brochures, Forms</a:t>
            </a:r>
          </a:p>
        </p:txBody>
      </p:sp>
      <p:pic>
        <p:nvPicPr>
          <p:cNvPr id="10244" name="Picture 4" descr="MM900283618[1]"/>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0" y="3352800"/>
            <a:ext cx="2667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17253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Polling Question Title</a:t>
            </a:r>
            <a:endParaRPr lang="en-US" dirty="0"/>
          </a:p>
        </p:txBody>
      </p:sp>
      <p:graphicFrame>
        <p:nvGraphicFramePr>
          <p:cNvPr id="10" name="Diagram 9"/>
          <p:cNvGraphicFramePr/>
          <p:nvPr>
            <p:extLst>
              <p:ext uri="{D42A27DB-BD31-4B8C-83A1-F6EECF244321}">
                <p14:modId xmlns:p14="http://schemas.microsoft.com/office/powerpoint/2010/main" val="707556866"/>
              </p:ext>
            </p:extLst>
          </p:nvPr>
        </p:nvGraphicFramePr>
        <p:xfrm>
          <a:off x="304800" y="1219200"/>
          <a:ext cx="83820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01723B91-CE10-4F20-890A-0852E2246859}" type="slidenum">
              <a:rPr lang="en-US" smtClean="0"/>
              <a:pPr/>
              <a:t>7</a:t>
            </a:fld>
            <a:endParaRPr lang="en-US"/>
          </a:p>
        </p:txBody>
      </p:sp>
      <p:sp>
        <p:nvSpPr>
          <p:cNvPr id="4" name="Footer Placeholder 3"/>
          <p:cNvSpPr>
            <a:spLocks noGrp="1"/>
          </p:cNvSpPr>
          <p:nvPr>
            <p:ph type="ftr" sz="quarter" idx="11"/>
          </p:nvPr>
        </p:nvSpPr>
        <p:spPr/>
        <p:txBody>
          <a:bodyPr/>
          <a:lstStyle/>
          <a:p>
            <a:r>
              <a:rPr lang="en-US" smtClean="0"/>
              <a:t>#</a:t>
            </a:r>
            <a:endParaRPr lang="en-US"/>
          </a:p>
        </p:txBody>
      </p:sp>
    </p:spTree>
    <p:extLst>
      <p:ext uri="{BB962C8B-B14F-4D97-AF65-F5344CB8AC3E}">
        <p14:creationId xmlns:p14="http://schemas.microsoft.com/office/powerpoint/2010/main" val="1402019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defRPr/>
            </a:pPr>
            <a:r>
              <a:rPr lang="en-US" dirty="0" smtClean="0"/>
              <a:t>DON’T …</a:t>
            </a:r>
          </a:p>
        </p:txBody>
      </p:sp>
      <p:sp>
        <p:nvSpPr>
          <p:cNvPr id="11267" name="Rectangle 3"/>
          <p:cNvSpPr>
            <a:spLocks noGrp="1" noChangeArrowheads="1"/>
          </p:cNvSpPr>
          <p:nvPr>
            <p:ph type="body" idx="1"/>
          </p:nvPr>
        </p:nvSpPr>
        <p:spPr/>
        <p:txBody>
          <a:bodyPr>
            <a:noAutofit/>
          </a:bodyPr>
          <a:lstStyle/>
          <a:p>
            <a:pPr eaLnBrk="1" hangingPunct="1">
              <a:spcAft>
                <a:spcPts val="6600"/>
              </a:spcAft>
              <a:defRPr/>
            </a:pPr>
            <a:r>
              <a:rPr lang="en-US" sz="3600" dirty="0" smtClean="0"/>
              <a:t>Go </a:t>
            </a:r>
            <a:r>
              <a:rPr lang="en-US" sz="3600" dirty="0" smtClean="0"/>
              <a:t>Alone </a:t>
            </a:r>
          </a:p>
          <a:p>
            <a:pPr eaLnBrk="1" hangingPunct="1">
              <a:spcAft>
                <a:spcPts val="6600"/>
              </a:spcAft>
              <a:defRPr/>
            </a:pPr>
            <a:r>
              <a:rPr lang="en-US" sz="3600" dirty="0" smtClean="0"/>
              <a:t>Be Pushy or Overly Persistent</a:t>
            </a:r>
          </a:p>
          <a:p>
            <a:pPr eaLnBrk="1" hangingPunct="1">
              <a:spcAft>
                <a:spcPts val="6600"/>
              </a:spcAft>
              <a:defRPr/>
            </a:pPr>
            <a:r>
              <a:rPr lang="en-US" sz="3600" dirty="0" smtClean="0"/>
              <a:t>Forget to get Phone Numbers (more than 1)… </a:t>
            </a:r>
          </a:p>
          <a:p>
            <a:pPr marL="0" indent="0" eaLnBrk="1" hangingPunct="1">
              <a:spcAft>
                <a:spcPts val="6600"/>
              </a:spcAft>
              <a:buFontTx/>
              <a:buNone/>
              <a:defRPr/>
            </a:pPr>
            <a:endParaRPr lang="en-US" sz="3600" dirty="0" smtClean="0"/>
          </a:p>
        </p:txBody>
      </p:sp>
    </p:spTree>
    <p:extLst>
      <p:ext uri="{BB962C8B-B14F-4D97-AF65-F5344CB8AC3E}">
        <p14:creationId xmlns:p14="http://schemas.microsoft.com/office/powerpoint/2010/main" val="12190368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0" y="0"/>
            <a:ext cx="9144000" cy="1066800"/>
          </a:xfrm>
        </p:spPr>
        <p:txBody>
          <a:bodyPr>
            <a:normAutofit fontScale="90000"/>
          </a:bodyPr>
          <a:lstStyle/>
          <a:p>
            <a:pPr eaLnBrk="1" hangingPunct="1">
              <a:defRPr/>
            </a:pPr>
            <a:r>
              <a:rPr lang="en-US" sz="3600" dirty="0" smtClean="0"/>
              <a:t>Agriculture Skills Upgrades Benefit Everyone… Plan your Expected Outcome! </a:t>
            </a:r>
          </a:p>
        </p:txBody>
      </p:sp>
      <p:sp>
        <p:nvSpPr>
          <p:cNvPr id="12291" name="Rectangle 3"/>
          <p:cNvSpPr>
            <a:spLocks noGrp="1" noChangeArrowheads="1"/>
          </p:cNvSpPr>
          <p:nvPr>
            <p:ph type="body" idx="1"/>
          </p:nvPr>
        </p:nvSpPr>
        <p:spPr>
          <a:xfrm>
            <a:off x="0" y="2209800"/>
            <a:ext cx="9144000" cy="2819400"/>
          </a:xfrm>
        </p:spPr>
        <p:txBody>
          <a:bodyPr/>
          <a:lstStyle/>
          <a:p>
            <a:pPr algn="ctr" eaLnBrk="1" hangingPunct="1">
              <a:buFontTx/>
              <a:buNone/>
            </a:pPr>
            <a:r>
              <a:rPr lang="en-US" sz="2800" b="1" dirty="0" smtClean="0"/>
              <a:t>IF YOU FAIL TO PLAN </a:t>
            </a:r>
          </a:p>
          <a:p>
            <a:pPr algn="ctr" eaLnBrk="1" hangingPunct="1">
              <a:buFontTx/>
              <a:buNone/>
            </a:pPr>
            <a:r>
              <a:rPr lang="en-US" sz="2800" b="1" dirty="0" smtClean="0"/>
              <a:t>YOU PLAN TO FAIL </a:t>
            </a:r>
          </a:p>
          <a:p>
            <a:pPr algn="ctr" eaLnBrk="1" hangingPunct="1">
              <a:buFontTx/>
              <a:buNone/>
            </a:pPr>
            <a:r>
              <a:rPr lang="en-US" sz="2800" b="1" dirty="0" smtClean="0"/>
              <a:t>Success </a:t>
            </a:r>
          </a:p>
          <a:p>
            <a:pPr algn="ctr" eaLnBrk="1" hangingPunct="1">
              <a:buFontTx/>
              <a:buNone/>
            </a:pPr>
            <a:r>
              <a:rPr lang="en-US" sz="2800" b="1" dirty="0" smtClean="0"/>
              <a:t>is in Your Hands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400" y="3581400"/>
            <a:ext cx="2593848" cy="2865120"/>
          </a:xfrm>
          <a:prstGeom prst="rect">
            <a:avLst/>
          </a:prstGeom>
        </p:spPr>
      </p:pic>
    </p:spTree>
    <p:extLst>
      <p:ext uri="{BB962C8B-B14F-4D97-AF65-F5344CB8AC3E}">
        <p14:creationId xmlns:p14="http://schemas.microsoft.com/office/powerpoint/2010/main" val="6683434"/>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Slide Number Placeholder 2"/>
          <p:cNvSpPr>
            <a:spLocks noGrp="1"/>
          </p:cNvSpPr>
          <p:nvPr>
            <p:ph type="sldNum" sz="quarter" idx="12"/>
          </p:nvPr>
        </p:nvSpPr>
        <p:spPr/>
        <p:txBody>
          <a:bodyPr/>
          <a:lstStyle/>
          <a:p>
            <a:fld id="{01723B91-CE10-4F20-890A-0852E2246859}" type="slidenum">
              <a:rPr lang="en-US" smtClean="0"/>
              <a:pPr/>
              <a:t>72</a:t>
            </a:fld>
            <a:endParaRPr lang="en-US"/>
          </a:p>
        </p:txBody>
      </p:sp>
      <p:sp>
        <p:nvSpPr>
          <p:cNvPr id="5" name="Footer Placeholder 4"/>
          <p:cNvSpPr>
            <a:spLocks noGrp="1"/>
          </p:cNvSpPr>
          <p:nvPr>
            <p:ph type="ftr" sz="quarter" idx="11"/>
          </p:nvPr>
        </p:nvSpPr>
        <p:spPr/>
        <p:txBody>
          <a:bodyPr/>
          <a:lstStyle/>
          <a:p>
            <a:r>
              <a:rPr lang="en-US" dirty="0" smtClean="0"/>
              <a:t>#</a:t>
            </a:r>
            <a:endParaRPr lang="en-US" dirty="0"/>
          </a:p>
        </p:txBody>
      </p:sp>
      <p:sp>
        <p:nvSpPr>
          <p:cNvPr id="6" name="TextBox 5"/>
          <p:cNvSpPr txBox="1"/>
          <p:nvPr/>
        </p:nvSpPr>
        <p:spPr>
          <a:xfrm>
            <a:off x="228600" y="1460986"/>
            <a:ext cx="8610600" cy="4939814"/>
          </a:xfrm>
          <a:prstGeom prst="rect">
            <a:avLst/>
          </a:prstGeom>
          <a:noFill/>
        </p:spPr>
        <p:txBody>
          <a:bodyPr wrap="square" rtlCol="0">
            <a:spAutoFit/>
          </a:bodyPr>
          <a:lstStyle/>
          <a:p>
            <a:pPr marL="342900" indent="-342900">
              <a:spcAft>
                <a:spcPts val="4200"/>
              </a:spcAft>
              <a:buFont typeface="Arial" pitchFamily="34" charset="0"/>
              <a:buChar char="•"/>
            </a:pPr>
            <a:r>
              <a:rPr lang="en-US" sz="2000" dirty="0"/>
              <a:t>O*NET </a:t>
            </a:r>
            <a:r>
              <a:rPr lang="en-US" sz="2000" dirty="0" err="1" smtClean="0"/>
              <a:t>OnLine</a:t>
            </a:r>
            <a:r>
              <a:rPr lang="en-US" sz="2000" dirty="0" smtClean="0"/>
              <a:t>  </a:t>
            </a:r>
            <a:r>
              <a:rPr lang="en-US" sz="2000" dirty="0" smtClean="0">
                <a:hlinkClick r:id="rId3"/>
              </a:rPr>
              <a:t>http</a:t>
            </a:r>
            <a:r>
              <a:rPr lang="en-US" sz="2000" dirty="0">
                <a:hlinkClick r:id="rId3"/>
              </a:rPr>
              <a:t>://www.onetonline.org</a:t>
            </a:r>
            <a:r>
              <a:rPr lang="en-US" sz="2000" dirty="0" smtClean="0">
                <a:hlinkClick r:id="rId3"/>
              </a:rPr>
              <a:t>/</a:t>
            </a:r>
            <a:endParaRPr lang="en-US" sz="2000" dirty="0" smtClean="0"/>
          </a:p>
          <a:p>
            <a:pPr marL="342900" indent="-342900">
              <a:spcAft>
                <a:spcPts val="4200"/>
              </a:spcAft>
              <a:buFont typeface="Arial" pitchFamily="34" charset="0"/>
              <a:buChar char="•"/>
            </a:pPr>
            <a:r>
              <a:rPr lang="en-US" sz="2000" dirty="0" smtClean="0"/>
              <a:t>My Next Move  </a:t>
            </a:r>
            <a:r>
              <a:rPr lang="en-US" sz="2000" dirty="0" smtClean="0">
                <a:hlinkClick r:id="rId4"/>
              </a:rPr>
              <a:t>http</a:t>
            </a:r>
            <a:r>
              <a:rPr lang="en-US" sz="2000" dirty="0">
                <a:hlinkClick r:id="rId4"/>
              </a:rPr>
              <a:t>://www.mynextmove.org</a:t>
            </a:r>
            <a:r>
              <a:rPr lang="en-US" sz="2000" dirty="0" smtClean="0">
                <a:hlinkClick r:id="rId4"/>
              </a:rPr>
              <a:t>/</a:t>
            </a:r>
            <a:endParaRPr lang="en-US" sz="2000" dirty="0" smtClean="0"/>
          </a:p>
          <a:p>
            <a:pPr marL="342900" indent="-342900">
              <a:spcAft>
                <a:spcPts val="4200"/>
              </a:spcAft>
              <a:buFont typeface="Arial" pitchFamily="34" charset="0"/>
              <a:buChar char="•"/>
            </a:pPr>
            <a:r>
              <a:rPr lang="en-US" sz="2000" dirty="0" err="1" smtClean="0"/>
              <a:t>Mi</a:t>
            </a:r>
            <a:r>
              <a:rPr lang="en-US" sz="2000" dirty="0" smtClean="0"/>
              <a:t> </a:t>
            </a:r>
            <a:r>
              <a:rPr lang="en-US" sz="2000" dirty="0" err="1" smtClean="0"/>
              <a:t>Proximo</a:t>
            </a:r>
            <a:r>
              <a:rPr lang="en-US" sz="2000" dirty="0" smtClean="0"/>
              <a:t> Paso  </a:t>
            </a:r>
            <a:r>
              <a:rPr lang="en-US" sz="2000" dirty="0" smtClean="0">
                <a:hlinkClick r:id="rId5"/>
              </a:rPr>
              <a:t>http</a:t>
            </a:r>
            <a:r>
              <a:rPr lang="en-US" sz="2000" dirty="0">
                <a:hlinkClick r:id="rId5"/>
              </a:rPr>
              <a:t>://www.miproximopaso.org</a:t>
            </a:r>
            <a:r>
              <a:rPr lang="en-US" sz="2000" dirty="0" smtClean="0">
                <a:hlinkClick r:id="rId5"/>
              </a:rPr>
              <a:t>/</a:t>
            </a:r>
            <a:endParaRPr lang="en-US" sz="2000" dirty="0" smtClean="0"/>
          </a:p>
          <a:p>
            <a:pPr marL="342900" indent="-342900">
              <a:spcAft>
                <a:spcPts val="4200"/>
              </a:spcAft>
              <a:buFont typeface="Arial" pitchFamily="34" charset="0"/>
              <a:buChar char="•"/>
            </a:pPr>
            <a:r>
              <a:rPr lang="en-US" sz="2000" dirty="0" smtClean="0"/>
              <a:t>USDA Cooperative Extension Service </a:t>
            </a:r>
            <a:r>
              <a:rPr lang="en-US" sz="2000" dirty="0">
                <a:hlinkClick r:id="rId6"/>
              </a:rPr>
              <a:t>http://</a:t>
            </a:r>
            <a:r>
              <a:rPr lang="en-US" sz="2000" dirty="0" smtClean="0">
                <a:hlinkClick r:id="rId6"/>
              </a:rPr>
              <a:t>www.nifa.usda.gov/Extension/index.html</a:t>
            </a:r>
            <a:endParaRPr lang="en-US" sz="2000" dirty="0" smtClean="0"/>
          </a:p>
          <a:p>
            <a:pPr marL="342900" indent="-342900">
              <a:spcAft>
                <a:spcPts val="4200"/>
              </a:spcAft>
              <a:buFont typeface="Arial" pitchFamily="34" charset="0"/>
              <a:buChar char="•"/>
            </a:pPr>
            <a:r>
              <a:rPr lang="en-US" sz="2000" dirty="0" smtClean="0"/>
              <a:t>Competency Models  </a:t>
            </a:r>
            <a:r>
              <a:rPr lang="en-US" sz="2000" dirty="0" smtClean="0">
                <a:hlinkClick r:id="rId7"/>
              </a:rPr>
              <a:t>www.CareerOneStop.org/CompetencyModel</a:t>
            </a:r>
            <a:endParaRPr lang="en-US" sz="2000" dirty="0" smtClean="0"/>
          </a:p>
          <a:p>
            <a:pPr marL="342900" indent="-342900">
              <a:spcAft>
                <a:spcPts val="4200"/>
              </a:spcAft>
              <a:buFont typeface="Arial" pitchFamily="34" charset="0"/>
              <a:buChar char="•"/>
            </a:pPr>
            <a:r>
              <a:rPr lang="en-US" sz="2000" dirty="0" smtClean="0"/>
              <a:t>BLS </a:t>
            </a:r>
            <a:r>
              <a:rPr lang="en-US" sz="2000" dirty="0"/>
              <a:t>Occupation Profiles:  </a:t>
            </a:r>
            <a:r>
              <a:rPr lang="en-US" sz="2000" dirty="0">
                <a:hlinkClick r:id="rId8"/>
              </a:rPr>
              <a:t>http://</a:t>
            </a:r>
            <a:r>
              <a:rPr lang="en-US" sz="2000" dirty="0" smtClean="0">
                <a:hlinkClick r:id="rId8"/>
              </a:rPr>
              <a:t>www.bls.gov/oes/current/oes_stru.htm</a:t>
            </a:r>
            <a:endParaRPr lang="en-US" dirty="0"/>
          </a:p>
        </p:txBody>
      </p:sp>
    </p:spTree>
    <p:extLst>
      <p:ext uri="{BB962C8B-B14F-4D97-AF65-F5344CB8AC3E}">
        <p14:creationId xmlns:p14="http://schemas.microsoft.com/office/powerpoint/2010/main" val="32893234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Please enter your questions </a:t>
            </a:r>
            <a:r>
              <a:rPr lang="en-US" dirty="0" smtClean="0"/>
              <a:t>in </a:t>
            </a:r>
            <a:r>
              <a:rPr lang="en-US" dirty="0"/>
              <a:t>the Chat Room! </a:t>
            </a:r>
          </a:p>
        </p:txBody>
      </p:sp>
      <p:sp>
        <p:nvSpPr>
          <p:cNvPr id="3" name="Slide Number Placeholder 2"/>
          <p:cNvSpPr>
            <a:spLocks noGrp="1"/>
          </p:cNvSpPr>
          <p:nvPr>
            <p:ph type="sldNum" sz="quarter" idx="12"/>
          </p:nvPr>
        </p:nvSpPr>
        <p:spPr/>
        <p:txBody>
          <a:bodyPr/>
          <a:lstStyle/>
          <a:p>
            <a:fld id="{01723B91-CE10-4F20-890A-0852E2246859}" type="slidenum">
              <a:rPr lang="en-US" smtClean="0"/>
              <a:pPr/>
              <a:t>73</a:t>
            </a:fld>
            <a:endParaRPr lang="en-US"/>
          </a:p>
        </p:txBody>
      </p:sp>
      <p:sp>
        <p:nvSpPr>
          <p:cNvPr id="4" name="Footer Placeholder 3"/>
          <p:cNvSpPr>
            <a:spLocks noGrp="1"/>
          </p:cNvSpPr>
          <p:nvPr>
            <p:ph type="ftr" sz="quarter" idx="11"/>
          </p:nvPr>
        </p:nvSpPr>
        <p:spPr/>
        <p:txBody>
          <a:bodyPr/>
          <a:lstStyle/>
          <a:p>
            <a:r>
              <a:rPr lang="en-US" smtClean="0"/>
              <a:t>#</a:t>
            </a:r>
            <a:endParaRPr lang="en-US"/>
          </a:p>
        </p:txBody>
      </p:sp>
      <p:pic>
        <p:nvPicPr>
          <p:cNvPr id="3079" name="Picture 7" descr="\\eta-940-01\shared\OWI\DNPTTA\Technical Assistance Unit\Webinar Materials\Graphics\iStock_000024078528Sma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1828800"/>
            <a:ext cx="5867400" cy="3904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40691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Speakers’ Contact Information</a:t>
            </a:r>
            <a:endParaRPr lang="en-US" dirty="0"/>
          </a:p>
        </p:txBody>
      </p:sp>
      <p:sp>
        <p:nvSpPr>
          <p:cNvPr id="5" name="Rounded Rectangle 4"/>
          <p:cNvSpPr/>
          <p:nvPr/>
        </p:nvSpPr>
        <p:spPr>
          <a:xfrm>
            <a:off x="152400" y="1400572"/>
            <a:ext cx="5334000" cy="16291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smtClean="0">
              <a:solidFill>
                <a:srgbClr val="C00000"/>
              </a:solidFill>
              <a:latin typeface="Tahoma" pitchFamily="34" charset="0"/>
            </a:endParaRPr>
          </a:p>
          <a:p>
            <a:r>
              <a:rPr lang="en-US" sz="1600" dirty="0" smtClean="0">
                <a:solidFill>
                  <a:srgbClr val="C00000"/>
                </a:solidFill>
                <a:latin typeface="Tahoma" pitchFamily="34" charset="0"/>
              </a:rPr>
              <a:t>Speaker:  Pam Frugoli</a:t>
            </a:r>
          </a:p>
          <a:p>
            <a:r>
              <a:rPr lang="en-US" sz="1600" dirty="0" smtClean="0">
                <a:solidFill>
                  <a:srgbClr val="C00000"/>
                </a:solidFill>
                <a:latin typeface="Tahoma" pitchFamily="34" charset="0"/>
              </a:rPr>
              <a:t>Title:  O*NET/Competency </a:t>
            </a:r>
            <a:r>
              <a:rPr lang="en-US" sz="1600" dirty="0">
                <a:solidFill>
                  <a:srgbClr val="C00000"/>
                </a:solidFill>
                <a:latin typeface="Tahoma" pitchFamily="34" charset="0"/>
              </a:rPr>
              <a:t>Assessment Team</a:t>
            </a:r>
          </a:p>
          <a:p>
            <a:r>
              <a:rPr lang="en-US" sz="1600" dirty="0">
                <a:solidFill>
                  <a:srgbClr val="C00000"/>
                </a:solidFill>
                <a:latin typeface="Tahoma" pitchFamily="34" charset="0"/>
              </a:rPr>
              <a:t>Organization:  Employment and Training </a:t>
            </a:r>
            <a:r>
              <a:rPr lang="en-US" sz="1600" dirty="0" smtClean="0">
                <a:solidFill>
                  <a:srgbClr val="C00000"/>
                </a:solidFill>
                <a:latin typeface="Tahoma" pitchFamily="34" charset="0"/>
              </a:rPr>
              <a:t>Administration</a:t>
            </a:r>
          </a:p>
          <a:p>
            <a:r>
              <a:rPr lang="en-US" sz="1600" dirty="0" smtClean="0">
                <a:solidFill>
                  <a:srgbClr val="C00000"/>
                </a:solidFill>
                <a:latin typeface="Tahoma" pitchFamily="34" charset="0"/>
              </a:rPr>
              <a:t>Email:  </a:t>
            </a:r>
            <a:r>
              <a:rPr lang="en-US" sz="1600" dirty="0" smtClean="0">
                <a:solidFill>
                  <a:srgbClr val="C00000"/>
                </a:solidFill>
                <a:latin typeface="Tahoma" pitchFamily="34" charset="0"/>
                <a:hlinkClick r:id="rId3"/>
              </a:rPr>
              <a:t>frugoli.pam@dol.gov</a:t>
            </a:r>
            <a:r>
              <a:rPr lang="en-US" sz="1600" dirty="0" smtClean="0">
                <a:solidFill>
                  <a:srgbClr val="C00000"/>
                </a:solidFill>
                <a:latin typeface="Tahoma" pitchFamily="34" charset="0"/>
              </a:rPr>
              <a:t> </a:t>
            </a:r>
            <a:r>
              <a:rPr lang="en-US" sz="1600" dirty="0" smtClean="0">
                <a:solidFill>
                  <a:srgbClr val="C00000"/>
                </a:solidFill>
                <a:latin typeface="Tahoma" pitchFamily="34" charset="0"/>
              </a:rPr>
              <a:t>	</a:t>
            </a:r>
          </a:p>
          <a:p>
            <a:r>
              <a:rPr lang="en-US" sz="1600" dirty="0" smtClean="0">
                <a:solidFill>
                  <a:srgbClr val="C00000"/>
                </a:solidFill>
                <a:latin typeface="Tahoma" pitchFamily="34" charset="0"/>
              </a:rPr>
              <a:t>	</a:t>
            </a:r>
          </a:p>
        </p:txBody>
      </p:sp>
      <p:sp>
        <p:nvSpPr>
          <p:cNvPr id="6" name="Rounded Rectangle 5"/>
          <p:cNvSpPr/>
          <p:nvPr/>
        </p:nvSpPr>
        <p:spPr>
          <a:xfrm>
            <a:off x="152400" y="3171428"/>
            <a:ext cx="5358114" cy="14767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smtClean="0">
              <a:solidFill>
                <a:srgbClr val="C00000"/>
              </a:solidFill>
              <a:latin typeface="Tahoma" pitchFamily="34" charset="0"/>
            </a:endParaRPr>
          </a:p>
          <a:p>
            <a:r>
              <a:rPr lang="en-US" sz="1600" dirty="0">
                <a:solidFill>
                  <a:srgbClr val="C00000"/>
                </a:solidFill>
                <a:latin typeface="Tahoma" pitchFamily="34" charset="0"/>
              </a:rPr>
              <a:t>Speaker: Patricia Stovall</a:t>
            </a:r>
          </a:p>
          <a:p>
            <a:r>
              <a:rPr lang="en-US" sz="1600" dirty="0">
                <a:solidFill>
                  <a:srgbClr val="C00000"/>
                </a:solidFill>
                <a:latin typeface="Tahoma" pitchFamily="34" charset="0"/>
              </a:rPr>
              <a:t>Title:  </a:t>
            </a:r>
            <a:r>
              <a:rPr lang="en-US" sz="1600" dirty="0" smtClean="0">
                <a:solidFill>
                  <a:srgbClr val="C00000"/>
                </a:solidFill>
                <a:latin typeface="Tahoma" pitchFamily="34" charset="0"/>
              </a:rPr>
              <a:t>Senior </a:t>
            </a:r>
            <a:r>
              <a:rPr lang="en-US" sz="1600" dirty="0">
                <a:solidFill>
                  <a:srgbClr val="C00000"/>
                </a:solidFill>
                <a:latin typeface="Tahoma" pitchFamily="34" charset="0"/>
              </a:rPr>
              <a:t>Director, Training &amp; Employment Programs</a:t>
            </a:r>
          </a:p>
          <a:p>
            <a:r>
              <a:rPr lang="en-US" sz="1600" dirty="0" smtClean="0">
                <a:solidFill>
                  <a:srgbClr val="C00000"/>
                </a:solidFill>
                <a:latin typeface="Tahoma" pitchFamily="34" charset="0"/>
              </a:rPr>
              <a:t>Organization:  PathStone Corporation</a:t>
            </a:r>
            <a:endParaRPr lang="en-US" sz="1600" dirty="0">
              <a:solidFill>
                <a:srgbClr val="C00000"/>
              </a:solidFill>
              <a:latin typeface="Tahoma" pitchFamily="34" charset="0"/>
            </a:endParaRPr>
          </a:p>
          <a:p>
            <a:r>
              <a:rPr lang="en-US" sz="1600" dirty="0">
                <a:solidFill>
                  <a:srgbClr val="C00000"/>
                </a:solidFill>
                <a:latin typeface="Tahoma" pitchFamily="34" charset="0"/>
              </a:rPr>
              <a:t>Email:  </a:t>
            </a:r>
            <a:r>
              <a:rPr lang="en-US" sz="1600" dirty="0" smtClean="0">
                <a:solidFill>
                  <a:srgbClr val="C00000"/>
                </a:solidFill>
                <a:latin typeface="Tahoma" pitchFamily="34" charset="0"/>
                <a:hlinkClick r:id="rId4"/>
              </a:rPr>
              <a:t>pstovall@pathstone.org</a:t>
            </a:r>
            <a:r>
              <a:rPr lang="en-US" sz="1600" dirty="0" smtClean="0">
                <a:solidFill>
                  <a:srgbClr val="C00000"/>
                </a:solidFill>
                <a:latin typeface="Tahoma" pitchFamily="34" charset="0"/>
              </a:rPr>
              <a:t> </a:t>
            </a:r>
            <a:endParaRPr lang="en-US" sz="1600" dirty="0" smtClean="0">
              <a:solidFill>
                <a:srgbClr val="C00000"/>
              </a:solidFill>
              <a:latin typeface="Tahoma" pitchFamily="34" charset="0"/>
            </a:endParaRPr>
          </a:p>
        </p:txBody>
      </p:sp>
      <p:sp>
        <p:nvSpPr>
          <p:cNvPr id="3" name="Slide Number Placeholder 2"/>
          <p:cNvSpPr>
            <a:spLocks noGrp="1"/>
          </p:cNvSpPr>
          <p:nvPr>
            <p:ph type="sldNum" sz="quarter" idx="12"/>
          </p:nvPr>
        </p:nvSpPr>
        <p:spPr/>
        <p:txBody>
          <a:bodyPr/>
          <a:lstStyle/>
          <a:p>
            <a:fld id="{01723B91-CE10-4F20-890A-0852E2246859}" type="slidenum">
              <a:rPr lang="en-US" smtClean="0"/>
              <a:pPr/>
              <a:t>74</a:t>
            </a:fld>
            <a:endParaRPr lang="en-US"/>
          </a:p>
        </p:txBody>
      </p:sp>
      <p:sp>
        <p:nvSpPr>
          <p:cNvPr id="7" name="Footer Placeholder 6"/>
          <p:cNvSpPr>
            <a:spLocks noGrp="1"/>
          </p:cNvSpPr>
          <p:nvPr>
            <p:ph type="ftr" sz="quarter" idx="11"/>
          </p:nvPr>
        </p:nvSpPr>
        <p:spPr/>
        <p:txBody>
          <a:bodyPr/>
          <a:lstStyle/>
          <a:p>
            <a:r>
              <a:rPr lang="en-US" smtClean="0"/>
              <a:t>#</a:t>
            </a:r>
            <a:endParaRPr lang="en-US"/>
          </a:p>
        </p:txBody>
      </p:sp>
      <p:sp>
        <p:nvSpPr>
          <p:cNvPr id="10" name="Rounded Rectangle 9"/>
          <p:cNvSpPr/>
          <p:nvPr/>
        </p:nvSpPr>
        <p:spPr>
          <a:xfrm>
            <a:off x="152400" y="4847828"/>
            <a:ext cx="5358114" cy="14767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C00000"/>
                </a:solidFill>
                <a:latin typeface="Tahoma" pitchFamily="34" charset="0"/>
              </a:rPr>
              <a:t>Speaker:  Barbara B. Coleman</a:t>
            </a:r>
          </a:p>
          <a:p>
            <a:r>
              <a:rPr lang="en-US" sz="1600" dirty="0">
                <a:solidFill>
                  <a:srgbClr val="C00000"/>
                </a:solidFill>
                <a:latin typeface="Tahoma" pitchFamily="34" charset="0"/>
              </a:rPr>
              <a:t>Title:  State Director, Training and Employment Programs</a:t>
            </a:r>
          </a:p>
          <a:p>
            <a:r>
              <a:rPr lang="en-US" sz="1600" dirty="0">
                <a:solidFill>
                  <a:srgbClr val="C00000"/>
                </a:solidFill>
                <a:latin typeface="Tahoma" pitchFamily="34" charset="0"/>
              </a:rPr>
              <a:t>Organization:  </a:t>
            </a:r>
            <a:r>
              <a:rPr lang="en-US" sz="1600" dirty="0" err="1">
                <a:solidFill>
                  <a:srgbClr val="C00000"/>
                </a:solidFill>
                <a:latin typeface="Tahoma" pitchFamily="34" charset="0"/>
              </a:rPr>
              <a:t>Telamon</a:t>
            </a:r>
            <a:r>
              <a:rPr lang="en-US" sz="1600" dirty="0">
                <a:solidFill>
                  <a:srgbClr val="C00000"/>
                </a:solidFill>
                <a:latin typeface="Tahoma" pitchFamily="34" charset="0"/>
              </a:rPr>
              <a:t>-South Carolina</a:t>
            </a:r>
          </a:p>
          <a:p>
            <a:r>
              <a:rPr lang="en-US" sz="1600" dirty="0">
                <a:solidFill>
                  <a:srgbClr val="C00000"/>
                </a:solidFill>
                <a:latin typeface="Tahoma" pitchFamily="34" charset="0"/>
              </a:rPr>
              <a:t>Email</a:t>
            </a:r>
            <a:r>
              <a:rPr lang="en-US" sz="1600" dirty="0" smtClean="0">
                <a:solidFill>
                  <a:srgbClr val="C00000"/>
                </a:solidFill>
                <a:latin typeface="Tahoma" pitchFamily="34" charset="0"/>
              </a:rPr>
              <a:t>:  </a:t>
            </a:r>
            <a:r>
              <a:rPr lang="en-US" sz="1600" dirty="0" smtClean="0">
                <a:solidFill>
                  <a:srgbClr val="C00000"/>
                </a:solidFill>
                <a:latin typeface="Tahoma" pitchFamily="34" charset="0"/>
                <a:hlinkClick r:id="rId5"/>
              </a:rPr>
              <a:t>bcoleman@telamon.org</a:t>
            </a:r>
            <a:r>
              <a:rPr lang="en-US" sz="1600" dirty="0" smtClean="0">
                <a:solidFill>
                  <a:srgbClr val="C00000"/>
                </a:solidFill>
                <a:latin typeface="Tahoma" pitchFamily="34" charset="0"/>
              </a:rPr>
              <a:t> </a:t>
            </a:r>
            <a:endParaRPr lang="en-US" sz="1600" dirty="0" smtClean="0">
              <a:solidFill>
                <a:srgbClr val="C00000"/>
              </a:solidFill>
              <a:latin typeface="Tahoma" pitchFamily="34" charset="0"/>
            </a:endParaRPr>
          </a:p>
        </p:txBody>
      </p:sp>
      <p:pic>
        <p:nvPicPr>
          <p:cNvPr id="5123" name="Picture 3" descr="C:\Users\mlamb\AppData\Local\Microsoft\Windows\Temporary Internet Files\Content.IE5\6LU72YX7\MP900438672[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3600" y="2133600"/>
            <a:ext cx="2819400" cy="2438400"/>
          </a:xfrm>
          <a:prstGeom prst="roundRect">
            <a:avLst>
              <a:gd name="adj" fmla="val 8594"/>
            </a:avLst>
          </a:prstGeom>
          <a:solidFill>
            <a:srgbClr val="FFFFFF">
              <a:shade val="85000"/>
            </a:srgbClr>
          </a:solidFill>
          <a:ln>
            <a:noFill/>
          </a:ln>
          <a:effectLst>
            <a:reflection blurRad="6350" stA="50000" endA="275" endPos="40000" dist="101600" dir="5400000" sy="-100000" algn="bl" rotWithShape="0"/>
          </a:effectLst>
          <a:extLst/>
        </p:spPr>
      </p:pic>
    </p:spTree>
    <p:extLst>
      <p:ext uri="{BB962C8B-B14F-4D97-AF65-F5344CB8AC3E}">
        <p14:creationId xmlns:p14="http://schemas.microsoft.com/office/powerpoint/2010/main" val="239609596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1367" y="1600200"/>
            <a:ext cx="7620000" cy="4525963"/>
          </a:xfrm>
        </p:spPr>
        <p:txBody>
          <a:bodyPr>
            <a:normAutofit/>
          </a:bodyPr>
          <a:lstStyle/>
          <a:p>
            <a:pPr marL="0" indent="0" algn="ctr">
              <a:buNone/>
            </a:pPr>
            <a:endParaRPr lang="en-US" dirty="0" smtClean="0"/>
          </a:p>
          <a:p>
            <a:pPr marL="0" indent="0" algn="ctr">
              <a:buNone/>
            </a:pPr>
            <a:endParaRPr lang="en-US" dirty="0"/>
          </a:p>
          <a:p>
            <a:pPr marL="0" indent="0" algn="ctr">
              <a:buNone/>
            </a:pPr>
            <a:r>
              <a:rPr lang="en-US" sz="5400" b="1" i="1" dirty="0" smtClean="0">
                <a:solidFill>
                  <a:srgbClr val="FF0000"/>
                </a:solidFill>
                <a:effectLst>
                  <a:outerShdw blurRad="38100" dist="38100" dir="2700000" algn="tl">
                    <a:srgbClr val="000000">
                      <a:alpha val="43137"/>
                    </a:srgbClr>
                  </a:outerShdw>
                </a:effectLst>
                <a:latin typeface="Comic Sans MS" pitchFamily="66" charset="0"/>
              </a:rPr>
              <a:t>Thank You!</a:t>
            </a:r>
          </a:p>
          <a:p>
            <a:pPr marL="0" indent="0" algn="ctr">
              <a:buNone/>
            </a:pPr>
            <a:endParaRPr lang="en-US" sz="2400" dirty="0" smtClean="0">
              <a:effectLst>
                <a:outerShdw blurRad="38100" dist="38100" dir="2700000" algn="tl">
                  <a:srgbClr val="000000">
                    <a:alpha val="43137"/>
                  </a:srgbClr>
                </a:outerShdw>
              </a:effectLst>
            </a:endParaRPr>
          </a:p>
          <a:p>
            <a:pPr marL="0" indent="0" algn="ctr">
              <a:buNone/>
            </a:pPr>
            <a:endParaRPr lang="en-US" sz="2400" dirty="0" smtClean="0">
              <a:effectLst>
                <a:outerShdw blurRad="38100" dist="38100" dir="2700000" algn="tl">
                  <a:srgbClr val="000000">
                    <a:alpha val="43137"/>
                  </a:srgbClr>
                </a:outerShdw>
              </a:effectLst>
            </a:endParaRPr>
          </a:p>
          <a:p>
            <a:pPr marL="0" indent="0" algn="ctr">
              <a:spcAft>
                <a:spcPts val="0"/>
              </a:spcAft>
              <a:buNone/>
            </a:pPr>
            <a:r>
              <a:rPr lang="en-US" sz="2400" dirty="0" smtClean="0"/>
              <a:t>Find resources for workforce system success at:</a:t>
            </a:r>
          </a:p>
          <a:p>
            <a:pPr marL="0" indent="0" algn="ctr">
              <a:spcAft>
                <a:spcPts val="0"/>
              </a:spcAft>
              <a:buNone/>
            </a:pPr>
            <a:r>
              <a:rPr lang="en-US" sz="2400" dirty="0" smtClean="0"/>
              <a:t>www.workforce3one.org</a:t>
            </a:r>
            <a:endParaRPr lang="en-US" sz="2400" dirty="0"/>
          </a:p>
        </p:txBody>
      </p:sp>
      <p:sp>
        <p:nvSpPr>
          <p:cNvPr id="2" name="Slide Number Placeholder 1"/>
          <p:cNvSpPr>
            <a:spLocks noGrp="1"/>
          </p:cNvSpPr>
          <p:nvPr>
            <p:ph type="sldNum" sz="quarter" idx="12"/>
          </p:nvPr>
        </p:nvSpPr>
        <p:spPr/>
        <p:txBody>
          <a:bodyPr/>
          <a:lstStyle/>
          <a:p>
            <a:fld id="{01723B91-CE10-4F20-890A-0852E2246859}" type="slidenum">
              <a:rPr lang="en-US" smtClean="0"/>
              <a:pPr/>
              <a:t>75</a:t>
            </a:fld>
            <a:endParaRPr lang="en-US"/>
          </a:p>
        </p:txBody>
      </p:sp>
      <p:sp>
        <p:nvSpPr>
          <p:cNvPr id="4" name="Footer Placeholder 3"/>
          <p:cNvSpPr>
            <a:spLocks noGrp="1"/>
          </p:cNvSpPr>
          <p:nvPr>
            <p:ph type="ftr" sz="quarter" idx="11"/>
          </p:nvPr>
        </p:nvSpPr>
        <p:spPr/>
        <p:txBody>
          <a:bodyPr/>
          <a:lstStyle/>
          <a:p>
            <a:r>
              <a:rPr lang="en-US" dirty="0" smtClean="0"/>
              <a:t>#</a:t>
            </a:r>
            <a:endParaRPr lang="en-US" dirty="0"/>
          </a:p>
        </p:txBody>
      </p:sp>
    </p:spTree>
    <p:extLst>
      <p:ext uri="{BB962C8B-B14F-4D97-AF65-F5344CB8AC3E}">
        <p14:creationId xmlns:p14="http://schemas.microsoft.com/office/powerpoint/2010/main" val="15617950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Career Pathways in Farm Work</a:t>
            </a:r>
            <a:endParaRPr lang="en-US" dirty="0"/>
          </a:p>
        </p:txBody>
      </p:sp>
      <p:pic>
        <p:nvPicPr>
          <p:cNvPr id="1026" name="Picture 2" descr="C:\Documents and Settings\nelson.kathleen\Local Settings\Temporary Internet Files\Content.IE5\16ADTSIJ\MP900448280[1].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600200"/>
            <a:ext cx="7125112" cy="452596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124200" y="1628507"/>
            <a:ext cx="5029200" cy="923330"/>
          </a:xfrm>
          <a:prstGeom prst="rect">
            <a:avLst/>
          </a:prstGeom>
        </p:spPr>
        <p:txBody>
          <a:bodyPr wrap="square">
            <a:spAutoFit/>
          </a:bodyPr>
          <a:lstStyle/>
          <a:p>
            <a:pPr algn="r"/>
            <a:r>
              <a:rPr lang="en-US" b="1" dirty="0">
                <a:solidFill>
                  <a:schemeClr val="bg1"/>
                </a:solidFill>
              </a:rPr>
              <a:t>Pam Frugoli</a:t>
            </a:r>
          </a:p>
          <a:p>
            <a:pPr algn="r"/>
            <a:r>
              <a:rPr lang="en-US" b="1" dirty="0">
                <a:solidFill>
                  <a:schemeClr val="bg1"/>
                </a:solidFill>
              </a:rPr>
              <a:t>O*NET/Competency Assessment Team Lead</a:t>
            </a:r>
          </a:p>
          <a:p>
            <a:pPr algn="r"/>
            <a:r>
              <a:rPr lang="en-US" b="1" dirty="0">
                <a:solidFill>
                  <a:schemeClr val="bg1"/>
                </a:solidFill>
              </a:rPr>
              <a:t>USDOL Employment and Training Administration</a:t>
            </a:r>
          </a:p>
        </p:txBody>
      </p:sp>
    </p:spTree>
    <p:extLst>
      <p:ext uri="{BB962C8B-B14F-4D97-AF65-F5344CB8AC3E}">
        <p14:creationId xmlns:p14="http://schemas.microsoft.com/office/powerpoint/2010/main" val="11279330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700" dirty="0" smtClean="0"/>
              <a:t>Farmworkers, plus </a:t>
            </a:r>
            <a:br>
              <a:rPr lang="en-US" sz="3700" dirty="0" smtClean="0"/>
            </a:br>
            <a:r>
              <a:rPr lang="en-US" sz="3700" dirty="0" smtClean="0"/>
              <a:t>other </a:t>
            </a:r>
            <a:r>
              <a:rPr lang="en-US" sz="3700" dirty="0"/>
              <a:t>agricultural </a:t>
            </a:r>
            <a:r>
              <a:rPr lang="en-US" sz="3700" b="1" dirty="0"/>
              <a:t>occupations</a:t>
            </a:r>
            <a:r>
              <a:rPr lang="en-US" sz="3700" dirty="0"/>
              <a:t> to consider</a:t>
            </a:r>
            <a:endParaRPr lang="en-US" dirty="0"/>
          </a:p>
        </p:txBody>
      </p:sp>
      <p:pic>
        <p:nvPicPr>
          <p:cNvPr id="1027"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24000"/>
            <a:ext cx="8865687" cy="398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8527" y="3200400"/>
            <a:ext cx="914400" cy="3429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5963" y="4343400"/>
            <a:ext cx="914400" cy="3429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30090" y="5148695"/>
            <a:ext cx="914400" cy="342900"/>
          </a:xfrm>
          <a:prstGeom prst="rect">
            <a:avLst/>
          </a:prstGeom>
        </p:spPr>
      </p:pic>
    </p:spTree>
    <p:extLst>
      <p:ext uri="{BB962C8B-B14F-4D97-AF65-F5344CB8AC3E}">
        <p14:creationId xmlns:p14="http://schemas.microsoft.com/office/powerpoint/2010/main" val="133774235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8.0&quot;&gt;&lt;object type=&quot;1&quot; unique_id=&quot;10001&quot;&gt;&lt;object type=&quot;2&quot; unique_id=&quot;11404&quot;&gt;&lt;object type=&quot;3&quot; unique_id=&quot;11405&quot;&gt;&lt;property id=&quot;20148&quot; value=&quot;5&quot;/&gt;&lt;property id=&quot;20300&quot; value=&quot;Slide 1 - &amp;quot;Agricultural Upgrades:  New Opportunities in  Agricultural Careers for Farmworkers&amp;quot;&quot;/&gt;&lt;property id=&quot;20307&quot; value=&quot;256&quot;/&gt;&lt;/object&gt;&lt;object type=&quot;3&quot; unique_id=&quot;11411&quot;&gt;&lt;property id=&quot;20148&quot; value=&quot;5&quot;/&gt;&lt;property id=&quot;20300&quot; value=&quot;Slide 2 - &amp;quot;Where are you?&amp;quot;&quot;/&gt;&lt;property id=&quot;20307&quot; value=&quot;259&quot;/&gt;&lt;/object&gt;&lt;object type=&quot;3&quot; unique_id=&quot;11412&quot;&gt;&lt;property id=&quot;20148&quot; value=&quot;5&quot;/&gt;&lt;property id=&quot;20300&quot; value=&quot;Slide 3 - &amp;quot;Welcome!&amp;quot;&quot;/&gt;&lt;property id=&quot;20307&quot; value=&quot;348&quot;/&gt;&lt;/object&gt;&lt;object type=&quot;3&quot; unique_id=&quot;11413&quot;&gt;&lt;property id=&quot;20148&quot; value=&quot;5&quot;/&gt;&lt;property id=&quot;20300&quot; value=&quot;Slide 4 - &amp;quot;Polling Question Title&amp;quot;&quot;/&gt;&lt;property id=&quot;20307&quot; value=&quot;287&quot;/&gt;&lt;/object&gt;&lt;object type=&quot;3&quot; unique_id=&quot;11414&quot;&gt;&lt;property id=&quot;20148&quot; value=&quot;5&quot;/&gt;&lt;property id=&quot;20300&quot; value=&quot;Slide 5 - &amp;quot;Moderators/Presenter&amp;quot;&quot;/&gt;&lt;property id=&quot;20307&quot; value=&quot;261&quot;/&gt;&lt;/object&gt;&lt;object type=&quot;3&quot; unique_id=&quot;11415&quot;&gt;&lt;property id=&quot;20148&quot; value=&quot;5&quot;/&gt;&lt;property id=&quot;20300&quot; value=&quot;Slide 6 - &amp;quot;Presenters&amp;quot;&quot;/&gt;&lt;property id=&quot;20307&quot; value=&quot;286&quot;/&gt;&lt;/object&gt;&lt;object type=&quot;3&quot; unique_id=&quot;11416&quot;&gt;&lt;property id=&quot;20148&quot; value=&quot;5&quot;/&gt;&lt;property id=&quot;20300&quot; value=&quot;Slide 7 - &amp;quot;Polling Question Title&amp;quot;&quot;/&gt;&lt;property id=&quot;20307&quot; value=&quot;265&quot;/&gt;&lt;/object&gt;&lt;object type=&quot;3&quot; unique_id=&quot;11417&quot;&gt;&lt;property id=&quot;20148&quot; value=&quot;5&quot;/&gt;&lt;property id=&quot;20300&quot; value=&quot;Slide 8 - &amp;quot;Potential Career Pathways in Farm Work&amp;quot;&quot;/&gt;&lt;property id=&quot;20307&quot; value=&quot;288&quot;/&gt;&lt;/object&gt;&lt;object type=&quot;3&quot; unique_id=&quot;11418&quot;&gt;&lt;property id=&quot;20148&quot; value=&quot;5&quot;/&gt;&lt;property id=&quot;20300&quot; value=&quot;Slide 9 - &amp;quot;Farmworkers, plus  other agricultural occupations to consider&amp;quot;&quot;/&gt;&lt;property id=&quot;20307&quot; value=&quot;289&quot;/&gt;&lt;/object&gt;&lt;object type=&quot;3&quot; unique_id=&quot;11419&quot;&gt;&lt;property id=&quot;20148&quot; value=&quot;5&quot;/&gt;&lt;property id=&quot;20300&quot; value=&quot;Slide 10 - &amp;quot;Industry and Occupation&amp;quot;&quot;/&gt;&lt;property id=&quot;20307&quot; value=&quot;290&quot;/&gt;&lt;/object&gt;&lt;object type=&quot;3&quot; unique_id=&quot;11420&quot;&gt;&lt;property id=&quot;20148&quot; value=&quot;5&quot;/&gt;&lt;property id=&quot;20300&quot; value=&quot;Slide 11 - &amp;quot;Industry staffing pattern  for Crop Production&amp;quot;&quot;/&gt;&lt;property id=&quot;20307&quot; value=&quot;291&quot;/&gt;&lt;/object&gt;&lt;object type=&quot;3&quot; unique_id=&quot;11421&quot;&gt;&lt;property id=&quot;20148&quot; value=&quot;5&quot;/&gt;&lt;property id=&quot;20300&quot; value=&quot;Slide 12 - &amp;quot;Other occupations to consider  in the crop production industry&amp;quot;&quot;/&gt;&lt;property id=&quot;20307&quot; value=&quot;292&quot;/&gt;&lt;/object&gt;&lt;object type=&quot;3&quot; unique_id=&quot;11422&quot;&gt;&lt;property id=&quot;20148&quot; value=&quot;5&quot;/&gt;&lt;property id=&quot;20300&quot; value=&quot;Slide 13 - &amp;quot;Where can you go to find more information about these careers?&amp;quot;&quot;/&gt;&lt;property id=&quot;20307&quot; value=&quot;293&quot;/&gt;&lt;/object&gt;&lt;object type=&quot;3&quot; unique_id=&quot;11423&quot;&gt;&lt;property id=&quot;20148&quot; value=&quot;5&quot;/&gt;&lt;property id=&quot;20300&quot; value=&quot;Slide 14&quot;/&gt;&lt;property id=&quot;20307&quot; value=&quot;294&quot;/&gt;&lt;/object&gt;&lt;object type=&quot;3&quot; unique_id=&quot;11424&quot;&gt;&lt;property id=&quot;20148&quot; value=&quot;5&quot;/&gt;&lt;property id=&quot;20300&quot; value=&quot;Slide 15&quot;/&gt;&lt;property id=&quot;20307&quot; value=&quot;295&quot;/&gt;&lt;/object&gt;&lt;object type=&quot;3&quot; unique_id=&quot;11425&quot;&gt;&lt;property id=&quot;20148&quot; value=&quot;5&quot;/&gt;&lt;property id=&quot;20300&quot; value=&quot;Slide 16 - &amp;quot;Agricultural Equipment Operators&amp;quot;&quot;/&gt;&lt;property id=&quot;20307&quot; value=&quot;296&quot;/&gt;&lt;/object&gt;&lt;object type=&quot;3&quot; unique_id=&quot;11426&quot;&gt;&lt;property id=&quot;20148&quot; value=&quot;5&quot;/&gt;&lt;property id=&quot;20300&quot; value=&quot;Slide 17 - &amp;quot;Agricultural Equipment Operators&amp;quot;&quot;/&gt;&lt;property id=&quot;20307&quot; value=&quot;297&quot;/&gt;&lt;/object&gt;&lt;object type=&quot;3&quot; unique_id=&quot;11427&quot;&gt;&lt;property id=&quot;20148&quot; value=&quot;5&quot;/&gt;&lt;property id=&quot;20300&quot; value=&quot;Slide 18 - &amp;quot;Farm Equipment Mechanics &amp;amp;  Service Technicians&amp;quot;&quot;/&gt;&lt;property id=&quot;20307&quot; value=&quot;298&quot;/&gt;&lt;/object&gt;&lt;object type=&quot;3&quot; unique_id=&quot;11428&quot;&gt;&lt;property id=&quot;20148&quot; value=&quot;5&quot;/&gt;&lt;property id=&quot;20300&quot; value=&quot;Slide 19 - &amp;quot;Farm Equipment Mechanics and Service Technicians Outlook and where they are employed&amp;quot;&quot;/&gt;&lt;property id=&quot;20307&quot; value=&quot;299&quot;/&gt;&lt;/object&gt;&lt;object type=&quot;3&quot; unique_id=&quot;11429&quot;&gt;&lt;property id=&quot;20148&quot; value=&quot;5&quot;/&gt;&lt;property id=&quot;20300&quot; value=&quot;Slide 20 - &amp;quot;Farm Equipment Mechanics&amp;quot;&quot;/&gt;&lt;property id=&quot;20307&quot; value=&quot;300&quot;/&gt;&lt;/object&gt;&lt;object type=&quot;3&quot; unique_id=&quot;11430&quot;&gt;&lt;property id=&quot;20148&quot; value=&quot;5&quot;/&gt;&lt;property id=&quot;20300&quot; value=&quot;Slide 21 - &amp;quot;Agricultural Inspectors&amp;quot;&quot;/&gt;&lt;property id=&quot;20307&quot; value=&quot;301&quot;/&gt;&lt;/object&gt;&lt;object type=&quot;3&quot; unique_id=&quot;11431&quot;&gt;&lt;property id=&quot;20148&quot; value=&quot;5&quot;/&gt;&lt;property id=&quot;20300&quot; value=&quot;Slide 22 - &amp;quot;Agricultural Inspectors&amp;quot;&quot;/&gt;&lt;property id=&quot;20307&quot; value=&quot;302&quot;/&gt;&lt;/object&gt;&lt;object type=&quot;3&quot; unique_id=&quot;11432&quot;&gt;&lt;property id=&quot;20148&quot; value=&quot;5&quot;/&gt;&lt;property id=&quot;20300&quot; value=&quot;Slide 23 - &amp;quot;Farm &amp;amp; Home Management Advisors&amp;quot;&quot;/&gt;&lt;property id=&quot;20307&quot; value=&quot;303&quot;/&gt;&lt;/object&gt;&lt;object type=&quot;3&quot; unique_id=&quot;11433&quot;&gt;&lt;property id=&quot;20148&quot; value=&quot;5&quot;/&gt;&lt;property id=&quot;20300&quot; value=&quot;Slide 24 - &amp;quot;Farm and Home Management Advisors&amp;quot;&quot;/&gt;&lt;property id=&quot;20307&quot; value=&quot;304&quot;/&gt;&lt;/object&gt;&lt;object type=&quot;3&quot; unique_id=&quot;11434&quot;&gt;&lt;property id=&quot;20148&quot; value=&quot;5&quot;/&gt;&lt;property id=&quot;20300&quot; value=&quot;Slide 25 - &amp;quot;USDA Cooperative Extension Service&amp;quot;&quot;/&gt;&lt;property id=&quot;20307&quot; value=&quot;305&quot;/&gt;&lt;/object&gt;&lt;object type=&quot;3&quot; unique_id=&quot;11435&quot;&gt;&lt;property id=&quot;20148&quot; value=&quot;5&quot;/&gt;&lt;property id=&quot;20300&quot; value=&quot;Slide 26 - &amp;quot;Buyers &amp;amp; Purchasing Agents,  Farm Products&amp;quot;&quot;/&gt;&lt;property id=&quot;20307&quot; value=&quot;306&quot;/&gt;&lt;/object&gt;&lt;object type=&quot;3&quot; unique_id=&quot;11436&quot;&gt;&lt;property id=&quot;20148&quot; value=&quot;5&quot;/&gt;&lt;property id=&quot;20300&quot; value=&quot;Slide 27 - &amp;quot;Buyers &amp;amp; Purchasing Agents,  Farm Products&amp;quot;&quot;/&gt;&lt;property id=&quot;20307&quot; value=&quot;307&quot;/&gt;&lt;/object&gt;&lt;object type=&quot;3&quot; unique_id=&quot;11437&quot;&gt;&lt;property id=&quot;20148&quot; value=&quot;5&quot;/&gt;&lt;property id=&quot;20300&quot; value=&quot;Slide 28 - &amp;quot;Outlook for Buyers, Farm Products&amp;quot;&quot;/&gt;&lt;property id=&quot;20307&quot; value=&quot;308&quot;/&gt;&lt;/object&gt;&lt;object type=&quot;3&quot; unique_id=&quot;11438&quot;&gt;&lt;property id=&quot;20148&quot; value=&quot;5&quot;/&gt;&lt;property id=&quot;20300&quot; value=&quot;Slide 29&quot;/&gt;&lt;property id=&quot;20307&quot; value=&quot;309&quot;/&gt;&lt;/object&gt;&lt;object type=&quot;3&quot; unique_id=&quot;11439&quot;&gt;&lt;property id=&quot;20148&quot; value=&quot;5&quot;/&gt;&lt;property id=&quot;20300&quot; value=&quot;Slide 30 - &amp;quot;Competency model for Transportation, Distribution, and Logistics&amp;quot;&quot;/&gt;&lt;property id=&quot;20307&quot; value=&quot;310&quot;/&gt;&lt;/object&gt;&lt;object type=&quot;3&quot; unique_id=&quot;11440&quot;&gt;&lt;property id=&quot;20148&quot; value=&quot;5&quot;/&gt;&lt;property id=&quot;20300&quot; value=&quot;Slide 31 - &amp;quot;Specific competencies and related resources such as apprenticeship and certifications&amp;quot;&quot;/&gt;&lt;property id=&quot;20307&quot; value=&quot;311&quot;/&gt;&lt;/object&gt;&lt;object type=&quot;3&quot; unique_id=&quot;11441&quot;&gt;&lt;property id=&quot;20148&quot; value=&quot;5&quot;/&gt;&lt;property id=&quot;20300&quot; value=&quot;Slide 32 - &amp;quot;Thanks!&amp;quot;&quot;/&gt;&lt;property id=&quot;20307&quot; value=&quot;312&quot;/&gt;&lt;/object&gt;&lt;object type=&quot;3&quot; unique_id=&quot;11442&quot;&gt;&lt;property id=&quot;20148&quot; value=&quot;5&quot;/&gt;&lt;property id=&quot;20300&quot; value=&quot;Slide 33 - &amp;quot; AGRICULTURAL UPGRADES  In South Carolina      &amp;quot;&quot;/&gt;&lt;property id=&quot;20307&quot; value=&quot;377&quot;/&gt;&lt;/object&gt;&lt;object type=&quot;3&quot; unique_id=&quot;11443&quot;&gt;&lt;property id=&quot;20148&quot; value=&quot;5&quot;/&gt;&lt;property id=&quot;20300&quot; value=&quot;Slide 34 - &amp;quot;TELAMON-SOUTH CAROLINA OFFICE LOCATIONS&amp;quot;&quot;/&gt;&lt;property id=&quot;20307&quot; value=&quot;316&quot;/&gt;&lt;/object&gt;&lt;object type=&quot;3&quot; unique_id=&quot;11444&quot;&gt;&lt;property id=&quot;20148&quot; value=&quot;5&quot;/&gt;&lt;property id=&quot;20300&quot; value=&quot;Slide 35&quot;/&gt;&lt;property id=&quot;20307&quot; value=&quot;349&quot;/&gt;&lt;/object&gt;&lt;object type=&quot;3&quot; unique_id=&quot;11445&quot;&gt;&lt;property id=&quot;20148&quot; value=&quot;5&quot;/&gt;&lt;property id=&quot;20300&quot; value=&quot;Slide 36 - &amp;quot;FARMWORKERS…&amp;quot;&quot;/&gt;&lt;property id=&quot;20307&quot; value=&quot;350&quot;/&gt;&lt;/object&gt;&lt;object type=&quot;3&quot; unique_id=&quot;11446&quot;&gt;&lt;property id=&quot;20148&quot; value=&quot;5&quot;/&gt;&lt;property id=&quot;20300&quot; value=&quot;Slide 37&quot;/&gt;&lt;property id=&quot;20307&quot; value=&quot;351&quot;/&gt;&lt;/object&gt;&lt;object type=&quot;3&quot; unique_id=&quot;11447&quot;&gt;&lt;property id=&quot;20148&quot; value=&quot;5&quot;/&gt;&lt;property id=&quot;20300&quot; value=&quot;Slide 38&quot;/&gt;&lt;property id=&quot;20307&quot; value=&quot;352&quot;/&gt;&lt;/object&gt;&lt;object type=&quot;3&quot; unique_id=&quot;11450&quot;&gt;&lt;property id=&quot;20148&quot; value=&quot;5&quot;/&gt;&lt;property id=&quot;20300&quot; value=&quot;Slide 39&quot;/&gt;&lt;property id=&quot;20307&quot; value=&quot;355&quot;/&gt;&lt;/object&gt;&lt;object type=&quot;3&quot; unique_id=&quot;11451&quot;&gt;&lt;property id=&quot;20148&quot; value=&quot;5&quot;/&gt;&lt;property id=&quot;20300&quot; value=&quot;Slide 40 - &amp;quot;Mechanization&amp;quot;&quot;/&gt;&lt;property id=&quot;20307&quot; value=&quot;356&quot;/&gt;&lt;/object&gt;&lt;object type=&quot;3&quot; unique_id=&quot;11452&quot;&gt;&lt;property id=&quot;20148&quot; value=&quot;5&quot;/&gt;&lt;property id=&quot;20300&quot; value=&quot;Slide 41&quot;/&gt;&lt;property id=&quot;20307&quot; value=&quot;357&quot;/&gt;&lt;/object&gt;&lt;object type=&quot;3&quot; unique_id=&quot;11453&quot;&gt;&lt;property id=&quot;20148&quot; value=&quot;5&quot;/&gt;&lt;property id=&quot;20300&quot; value=&quot;Slide 42 - &amp;quot;DOL Housing Funds&amp;quot;&quot;/&gt;&lt;property id=&quot;20307&quot; value=&quot;358&quot;/&gt;&lt;/object&gt;&lt;object type=&quot;3&quot; unique_id=&quot;11454&quot;&gt;&lt;property id=&quot;20148&quot; value=&quot;5&quot;/&gt;&lt;property id=&quot;20300&quot; value=&quot;Slide 43 - &amp;quot;Grower’s Association Meeting&amp;quot;&quot;/&gt;&lt;property id=&quot;20307&quot; value=&quot;359&quot;/&gt;&lt;/object&gt;&lt;object type=&quot;3&quot; unique_id=&quot;11455&quot;&gt;&lt;property id=&quot;20148&quot; value=&quot;5&quot;/&gt;&lt;property id=&quot;20300&quot; value=&quot;Slide 44&quot;/&gt;&lt;property id=&quot;20307&quot; value=&quot;360&quot;/&gt;&lt;/object&gt;&lt;object type=&quot;3&quot; unique_id=&quot;11456&quot;&gt;&lt;property id=&quot;20148&quot; value=&quot;5&quot;/&gt;&lt;property id=&quot;20300&quot; value=&quot;Slide 45&quot;/&gt;&lt;property id=&quot;20307&quot; value=&quot;361&quot;/&gt;&lt;/object&gt;&lt;object type=&quot;3&quot; unique_id=&quot;11457&quot;&gt;&lt;property id=&quot;20148&quot; value=&quot;5&quot;/&gt;&lt;property id=&quot;20300&quot; value=&quot;Slide 46&quot;/&gt;&lt;property id=&quot;20307&quot; value=&quot;362&quot;/&gt;&lt;/object&gt;&lt;object type=&quot;3&quot; unique_id=&quot;11458&quot;&gt;&lt;property id=&quot;20148&quot; value=&quot;5&quot;/&gt;&lt;property id=&quot;20300&quot; value=&quot;Slide 47&quot;/&gt;&lt;property id=&quot;20307&quot; value=&quot;363&quot;/&gt;&lt;/object&gt;&lt;object type=&quot;3&quot; unique_id=&quot;11459&quot;&gt;&lt;property id=&quot;20148&quot; value=&quot;5&quot;/&gt;&lt;property id=&quot;20300&quot; value=&quot;Slide 48&quot;/&gt;&lt;property id=&quot;20307&quot; value=&quot;364&quot;/&gt;&lt;/object&gt;&lt;object type=&quot;3&quot; unique_id=&quot;11460&quot;&gt;&lt;property id=&quot;20148&quot; value=&quot;5&quot;/&gt;&lt;property id=&quot;20300&quot; value=&quot;Slide 49&quot;/&gt;&lt;property id=&quot;20307&quot; value=&quot;365&quot;/&gt;&lt;/object&gt;&lt;object type=&quot;3&quot; unique_id=&quot;11461&quot;&gt;&lt;property id=&quot;20148&quot; value=&quot;5&quot;/&gt;&lt;property id=&quot;20300&quot; value=&quot;Slide 50&quot;/&gt;&lt;property id=&quot;20307&quot; value=&quot;366&quot;/&gt;&lt;/object&gt;&lt;object type=&quot;3&quot; unique_id=&quot;11462&quot;&gt;&lt;property id=&quot;20148&quot; value=&quot;5&quot;/&gt;&lt;property id=&quot;20300&quot; value=&quot;Slide 51&quot;/&gt;&lt;property id=&quot;20307&quot; value=&quot;367&quot;/&gt;&lt;/object&gt;&lt;object type=&quot;3&quot; unique_id=&quot;11463&quot;&gt;&lt;property id=&quot;20148&quot; value=&quot;5&quot;/&gt;&lt;property id=&quot;20300&quot; value=&quot;Slide 52 - &amp;quot;On-the-Job Training&amp;quot;&quot;/&gt;&lt;property id=&quot;20307&quot; value=&quot;368&quot;/&gt;&lt;/object&gt;&lt;object type=&quot;3&quot; unique_id=&quot;11464&quot;&gt;&lt;property id=&quot;20148&quot; value=&quot;5&quot;/&gt;&lt;property id=&quot;20300&quot; value=&quot;Slide 53 - &amp;quot;Adolfo Chavez&amp;quot;&quot;/&gt;&lt;property id=&quot;20307&quot; value=&quot;369&quot;/&gt;&lt;/object&gt;&lt;object type=&quot;3&quot; unique_id=&quot;11465&quot;&gt;&lt;property id=&quot;20148&quot; value=&quot;5&quot;/&gt;&lt;property id=&quot;20300&quot; value=&quot;Slide 54&quot;/&gt;&lt;property id=&quot;20307&quot; value=&quot;370&quot;/&gt;&lt;/object&gt;&lt;object type=&quot;3&quot; unique_id=&quot;11466&quot;&gt;&lt;property id=&quot;20148&quot; value=&quot;5&quot;/&gt;&lt;property id=&quot;20300&quot; value=&quot;Slide 55&quot;/&gt;&lt;property id=&quot;20307&quot; value=&quot;371&quot;/&gt;&lt;/object&gt;&lt;object type=&quot;3&quot; unique_id=&quot;11467&quot;&gt;&lt;property id=&quot;20148&quot; value=&quot;5&quot;/&gt;&lt;property id=&quot;20300&quot; value=&quot;Slide 56&quot;/&gt;&lt;property id=&quot;20307&quot; value=&quot;372&quot;/&gt;&lt;/object&gt;&lt;object type=&quot;3&quot; unique_id=&quot;11468&quot;&gt;&lt;property id=&quot;20148&quot; value=&quot;5&quot;/&gt;&lt;property id=&quot;20300&quot; value=&quot;Slide 57&quot;/&gt;&lt;property id=&quot;20307&quot; value=&quot;373&quot;/&gt;&lt;/object&gt;&lt;object type=&quot;3&quot; unique_id=&quot;11469&quot;&gt;&lt;property id=&quot;20148&quot; value=&quot;5&quot;/&gt;&lt;property id=&quot;20300&quot; value=&quot;Slide 58&quot;/&gt;&lt;property id=&quot;20307&quot; value=&quot;374&quot;/&gt;&lt;/object&gt;&lt;object type=&quot;3&quot; unique_id=&quot;11470&quot;&gt;&lt;property id=&quot;20148&quot; value=&quot;5&quot;/&gt;&lt;property id=&quot;20300&quot; value=&quot;Slide 59&quot;/&gt;&lt;property id=&quot;20307&quot; value=&quot;375&quot;/&gt;&lt;/object&gt;&lt;object type=&quot;3&quot; unique_id=&quot;11471&quot;&gt;&lt;property id=&quot;20148&quot; value=&quot;5&quot;/&gt;&lt;property id=&quot;20300&quot; value=&quot;Slide 60&quot;/&gt;&lt;property id=&quot;20307&quot; value=&quot;376&quot;/&gt;&lt;/object&gt;&lt;object type=&quot;3&quot; unique_id=&quot;11472&quot;&gt;&lt;property id=&quot;20148&quot; value=&quot;5&quot;/&gt;&lt;property id=&quot;20300&quot; value=&quot;Slide 61 - &amp;quot;PathStone  Training and Employment Programs &amp;quot;&quot;/&gt;&lt;property id=&quot;20307&quot; value=&quot;338&quot;/&gt;&lt;/object&gt;&lt;object type=&quot;3&quot; unique_id=&quot;11473&quot;&gt;&lt;property id=&quot;20148&quot; value=&quot;5&quot;/&gt;&lt;property id=&quot;20300&quot; value=&quot;Slide 62 - &amp;quot;The Purpose of Ag Upgrades  &amp;quot;&quot;/&gt;&lt;property id=&quot;20307&quot; value=&quot;339&quot;/&gt;&lt;/object&gt;&lt;object type=&quot;3&quot; unique_id=&quot;11474&quot;&gt;&lt;property id=&quot;20148&quot; value=&quot;5&quot;/&gt;&lt;property id=&quot;20300&quot; value=&quot;Slide 63 - &amp;quot;The Who in Ag Upgrades &amp;quot;&quot;/&gt;&lt;property id=&quot;20307&quot; value=&quot;340&quot;/&gt;&lt;/object&gt;&lt;object type=&quot;3&quot; unique_id=&quot;11475&quot;&gt;&lt;property id=&quot;20148&quot; value=&quot;5&quot;/&gt;&lt;property id=&quot;20300&quot; value=&quot;Slide 64 - &amp;quot;What ….is the Benefit of  Ag Upgrades &amp;quot;&quot;/&gt;&lt;property id=&quot;20307&quot; value=&quot;341&quot;/&gt;&lt;/object&gt;&lt;object type=&quot;3&quot; unique_id=&quot;11476&quot;&gt;&lt;property id=&quot;20148&quot; value=&quot;5&quot;/&gt;&lt;property id=&quot;20300&quot; value=&quot;Slide 65 - &amp;quot;Present the Opportunity on Outreach ….. WHEN?&amp;quot;&quot;/&gt;&lt;property id=&quot;20307&quot; value=&quot;342&quot;/&gt;&lt;/object&gt;&lt;object type=&quot;3&quot; unique_id=&quot;11477&quot;&gt;&lt;property id=&quot;20148&quot; value=&quot;5&quot;/&gt;&lt;property id=&quot;20300&quot; value=&quot;Slide 66 - &amp;quot;Where….. &amp;quot;&quot;/&gt;&lt;property id=&quot;20307&quot; value=&quot;343&quot;/&gt;&lt;/object&gt;&lt;object type=&quot;3&quot; unique_id=&quot;11478&quot;&gt;&lt;property id=&quot;20148&quot; value=&quot;5&quot;/&gt;&lt;property id=&quot;20300&quot; value=&quot;Slide 67 - &amp;quot;The Why in Ag Upgrades &amp;quot;&quot;/&gt;&lt;property id=&quot;20307&quot; value=&quot;344&quot;/&gt;&lt;/object&gt;&lt;object type=&quot;3&quot; unique_id=&quot;11479&quot;&gt;&lt;property id=&quot;20148&quot; value=&quot;5&quot;/&gt;&lt;property id=&quot;20300&quot; value=&quot;Slide 68 - &amp;quot; TRAINING FOR JOBS &amp;quot;&quot;/&gt;&lt;property id=&quot;20307&quot; value=&quot;378&quot;/&gt;&lt;/object&gt;&lt;object type=&quot;3&quot; unique_id=&quot;11480&quot;&gt;&lt;property id=&quot;20148&quot; value=&quot;5&quot;/&gt;&lt;property id=&quot;20300&quot; value=&quot;Slide 69 - &amp;quot;Do’s In Ag Upgrades &amp;quot;&quot;/&gt;&lt;property id=&quot;20307&quot; value=&quot;345&quot;/&gt;&lt;/object&gt;&lt;object type=&quot;3&quot; unique_id=&quot;11481&quot;&gt;&lt;property id=&quot;20148&quot; value=&quot;5&quot;/&gt;&lt;property id=&quot;20300&quot; value=&quot;Slide 70 - &amp;quot;DON’T …&amp;quot;&quot;/&gt;&lt;property id=&quot;20307&quot; value=&quot;346&quot;/&gt;&lt;/object&gt;&lt;object type=&quot;3&quot; unique_id=&quot;11482&quot;&gt;&lt;property id=&quot;20148&quot; value=&quot;5&quot;/&gt;&lt;property id=&quot;20300&quot; value=&quot;Slide 71 - &amp;quot;Agriculture Skills Upgrades Benefit Everyone… Plan your Expected Outcome! &amp;quot;&quot;/&gt;&lt;property id=&quot;20307&quot; value=&quot;347&quot;/&gt;&lt;/object&gt;&lt;object type=&quot;3&quot; unique_id=&quot;11483&quot;&gt;&lt;property id=&quot;20148&quot; value=&quot;5&quot;/&gt;&lt;property id=&quot;20300&quot; value=&quot;Slide 72 - &amp;quot;Resources&amp;quot;&quot;/&gt;&lt;property id=&quot;20307&quot; value=&quot;278&quot;/&gt;&lt;/object&gt;&lt;object type=&quot;3&quot; unique_id=&quot;11484&quot;&gt;&lt;property id=&quot;20148&quot; value=&quot;5&quot;/&gt;&lt;property id=&quot;20300&quot; value=&quot;Slide 73 - &amp;quot;Please enter your questions in the Chat Room! &amp;quot;&quot;/&gt;&lt;property id=&quot;20307&quot; value=&quot;279&quot;/&gt;&lt;/object&gt;&lt;object type=&quot;3&quot; unique_id=&quot;11485&quot;&gt;&lt;property id=&quot;20148&quot; value=&quot;5&quot;/&gt;&lt;property id=&quot;20300&quot; value=&quot;Slide 74 - &amp;quot;Speakers’ Contact Information&amp;quot;&quot;/&gt;&lt;property id=&quot;20307&quot; value=&quot;281&quot;/&gt;&lt;/object&gt;&lt;object type=&quot;3&quot; unique_id=&quot;11486&quot;&gt;&lt;property id=&quot;20148&quot; value=&quot;5&quot;/&gt;&lt;property id=&quot;20300&quot; value=&quot;Slide 75&quot;/&gt;&lt;property id=&quot;20307&quot; value=&quot;262&quot;/&gt;&lt;/object&gt;&lt;/object&gt;&lt;object type=&quot;8&quot; unique_id=&quot;11410&quot;&gt;&lt;/object&gt;&lt;/object&gt;&lt;/database&gt;"/>
  <p:tag name="SECTOMILLISECCONVERTED" val="1"/>
</p:tagLst>
</file>

<file path=ppt/theme/theme1.xml><?xml version="1.0" encoding="utf-8"?>
<a:theme xmlns:a="http://schemas.openxmlformats.org/drawingml/2006/main" name="Networking trio design template">
  <a:themeElements>
    <a:clrScheme name="Custom 1">
      <a:dk1>
        <a:sysClr val="windowText" lastClr="000000"/>
      </a:dk1>
      <a:lt1>
        <a:sysClr val="window" lastClr="FFFFFF"/>
      </a:lt1>
      <a:dk2>
        <a:srgbClr val="1F497D"/>
      </a:dk2>
      <a:lt2>
        <a:srgbClr val="EEECE1"/>
      </a:lt2>
      <a:accent1>
        <a:srgbClr val="4F81BD"/>
      </a:accent1>
      <a:accent2>
        <a:srgbClr val="F79646"/>
      </a:accent2>
      <a:accent3>
        <a:srgbClr val="9BBB59"/>
      </a:accent3>
      <a:accent4>
        <a:srgbClr val="8064A2"/>
      </a:accent4>
      <a:accent5>
        <a:srgbClr val="4BACC6"/>
      </a:accent5>
      <a:accent6>
        <a:srgbClr val="C0504D"/>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Networking trio design template</Template>
  <TotalTime>0</TotalTime>
  <Words>1476</Words>
  <Application>Microsoft Office PowerPoint</Application>
  <PresentationFormat>On-screen Show (4:3)</PresentationFormat>
  <Paragraphs>346</Paragraphs>
  <Slides>75</Slides>
  <Notes>15</Notes>
  <HiddenSlides>0</HiddenSlides>
  <MMClips>0</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Networking trio design template</vt:lpstr>
      <vt:lpstr>Agricultural Upgrades:  New Opportunities in  Agricultural Careers for Farmworkers</vt:lpstr>
      <vt:lpstr>Where are you?</vt:lpstr>
      <vt:lpstr>Welcome!</vt:lpstr>
      <vt:lpstr>Polling Question Title</vt:lpstr>
      <vt:lpstr>Moderators/Presenter</vt:lpstr>
      <vt:lpstr>Presenters</vt:lpstr>
      <vt:lpstr>Polling Question Title</vt:lpstr>
      <vt:lpstr>Potential Career Pathways in Farm Work</vt:lpstr>
      <vt:lpstr>Farmworkers, plus  other agricultural occupations to consider</vt:lpstr>
      <vt:lpstr>Industry and Occupation</vt:lpstr>
      <vt:lpstr>Industry staffing pattern  for Crop Production</vt:lpstr>
      <vt:lpstr>Other occupations to consider  in the crop production industry</vt:lpstr>
      <vt:lpstr>Where can you go to find more information about these careers?</vt:lpstr>
      <vt:lpstr>PowerPoint Presentation</vt:lpstr>
      <vt:lpstr>PowerPoint Presentation</vt:lpstr>
      <vt:lpstr>Agricultural Equipment Operators</vt:lpstr>
      <vt:lpstr>Agricultural Equipment Operators</vt:lpstr>
      <vt:lpstr>Farm Equipment Mechanics &amp;  Service Technicians</vt:lpstr>
      <vt:lpstr>Farm Equipment Mechanics and Service Technicians Outlook and where they are employed</vt:lpstr>
      <vt:lpstr>Farm Equipment Mechanics</vt:lpstr>
      <vt:lpstr>Agricultural Inspectors</vt:lpstr>
      <vt:lpstr>Agricultural Inspectors</vt:lpstr>
      <vt:lpstr>Farm &amp; Home Management Advisors</vt:lpstr>
      <vt:lpstr>Farm and Home Management Advisors</vt:lpstr>
      <vt:lpstr>USDA Cooperative Extension Service</vt:lpstr>
      <vt:lpstr>Buyers &amp; Purchasing Agents,  Farm Products</vt:lpstr>
      <vt:lpstr>Buyers &amp; Purchasing Agents,  Farm Products</vt:lpstr>
      <vt:lpstr>Outlook for Buyers, Farm Products</vt:lpstr>
      <vt:lpstr>PowerPoint Presentation</vt:lpstr>
      <vt:lpstr>Competency model for Transportation, Distribution, and Logistics</vt:lpstr>
      <vt:lpstr>Specific competencies and related resources such as apprenticeship and certifications</vt:lpstr>
      <vt:lpstr>Thanks!</vt:lpstr>
      <vt:lpstr> AGRICULTURAL UPGRADES  In South Carolina      </vt:lpstr>
      <vt:lpstr>TELAMON-SOUTH CAROLINA OFFICE LOCATIONS</vt:lpstr>
      <vt:lpstr>PowerPoint Presentation</vt:lpstr>
      <vt:lpstr>FARMWORKERS…</vt:lpstr>
      <vt:lpstr>PowerPoint Presentation</vt:lpstr>
      <vt:lpstr>PowerPoint Presentation</vt:lpstr>
      <vt:lpstr>PowerPoint Presentation</vt:lpstr>
      <vt:lpstr>Mechanization</vt:lpstr>
      <vt:lpstr>PowerPoint Presentation</vt:lpstr>
      <vt:lpstr>DOL Housing Funds</vt:lpstr>
      <vt:lpstr>Grower’s Association Meeting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On-the-Job Training</vt:lpstr>
      <vt:lpstr>Adolfo Chavez</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PathStone  Training and Employment Programs </vt:lpstr>
      <vt:lpstr>The Purpose of Ag Upgrades  </vt:lpstr>
      <vt:lpstr>The Who in Ag Upgrades </vt:lpstr>
      <vt:lpstr>What ….is the Benefit of  Ag Upgrades </vt:lpstr>
      <vt:lpstr>Present the Opportunity on Outreach ….. WHEN?</vt:lpstr>
      <vt:lpstr>Where….. </vt:lpstr>
      <vt:lpstr>The Why in Ag Upgrades </vt:lpstr>
      <vt:lpstr> TRAINING FOR JOBS </vt:lpstr>
      <vt:lpstr>Do’s In Ag Upgrades </vt:lpstr>
      <vt:lpstr>DON’T …</vt:lpstr>
      <vt:lpstr>Agriculture Skills Upgrades Benefit Everyone… Plan your Expected Outcome! </vt:lpstr>
      <vt:lpstr>Resources</vt:lpstr>
      <vt:lpstr>Please enter your questions in the Chat Room! </vt:lpstr>
      <vt:lpstr>Speakers’ Contact Information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2009-09-02T19:35:42Z</dcterms:created>
  <dcterms:modified xsi:type="dcterms:W3CDTF">2013-07-25T15:39:20Z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TC102413891033</vt:lpwstr>
  </property>
</Properties>
</file>