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57"/>
  </p:notesMasterIdLst>
  <p:sldIdLst>
    <p:sldId id="256" r:id="rId2"/>
    <p:sldId id="259" r:id="rId3"/>
    <p:sldId id="288" r:id="rId4"/>
    <p:sldId id="287" r:id="rId5"/>
    <p:sldId id="264" r:id="rId6"/>
    <p:sldId id="289" r:id="rId7"/>
    <p:sldId id="266" r:id="rId8"/>
    <p:sldId id="290" r:id="rId9"/>
    <p:sldId id="291" r:id="rId10"/>
    <p:sldId id="292" r:id="rId11"/>
    <p:sldId id="293" r:id="rId12"/>
    <p:sldId id="294" r:id="rId13"/>
    <p:sldId id="295" r:id="rId14"/>
    <p:sldId id="296" r:id="rId15"/>
    <p:sldId id="307" r:id="rId16"/>
    <p:sldId id="297" r:id="rId17"/>
    <p:sldId id="306" r:id="rId18"/>
    <p:sldId id="305" r:id="rId19"/>
    <p:sldId id="304" r:id="rId20"/>
    <p:sldId id="303" r:id="rId21"/>
    <p:sldId id="302" r:id="rId22"/>
    <p:sldId id="301" r:id="rId23"/>
    <p:sldId id="300" r:id="rId24"/>
    <p:sldId id="314" r:id="rId25"/>
    <p:sldId id="313" r:id="rId26"/>
    <p:sldId id="312" r:id="rId27"/>
    <p:sldId id="311" r:id="rId28"/>
    <p:sldId id="310" r:id="rId29"/>
    <p:sldId id="309" r:id="rId30"/>
    <p:sldId id="308" r:id="rId31"/>
    <p:sldId id="299" r:id="rId32"/>
    <p:sldId id="321" r:id="rId33"/>
    <p:sldId id="320" r:id="rId34"/>
    <p:sldId id="319" r:id="rId35"/>
    <p:sldId id="318" r:id="rId36"/>
    <p:sldId id="315" r:id="rId37"/>
    <p:sldId id="325" r:id="rId38"/>
    <p:sldId id="326" r:id="rId39"/>
    <p:sldId id="327" r:id="rId40"/>
    <p:sldId id="328" r:id="rId41"/>
    <p:sldId id="324" r:id="rId42"/>
    <p:sldId id="323" r:id="rId43"/>
    <p:sldId id="322" r:id="rId44"/>
    <p:sldId id="316" r:id="rId45"/>
    <p:sldId id="335" r:id="rId46"/>
    <p:sldId id="334" r:id="rId47"/>
    <p:sldId id="333" r:id="rId48"/>
    <p:sldId id="332" r:id="rId49"/>
    <p:sldId id="331" r:id="rId50"/>
    <p:sldId id="330" r:id="rId51"/>
    <p:sldId id="329" r:id="rId52"/>
    <p:sldId id="279" r:id="rId53"/>
    <p:sldId id="281" r:id="rId54"/>
    <p:sldId id="283" r:id="rId55"/>
    <p:sldId id="262" r:id="rId56"/>
  </p:sldIdLst>
  <p:sldSz cx="9144000" cy="6858000" type="screen4x3"/>
  <p:notesSz cx="7010400" cy="92964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3734" autoAdjust="0"/>
  </p:normalViewPr>
  <p:slideViewPr>
    <p:cSldViewPr>
      <p:cViewPr varScale="1">
        <p:scale>
          <a:sx n="47" d="100"/>
          <a:sy n="47" d="100"/>
        </p:scale>
        <p:origin x="204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12/17/2013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4281215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29</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4060832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33</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36</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37</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38</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39</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40</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41</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42</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43</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44</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45</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46</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47</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48</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49</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50</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51</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52</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53</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31774" eaLnBrk="0" fontAlgn="base" hangingPunct="0">
              <a:spcBef>
                <a:spcPts val="611"/>
              </a:spcBef>
              <a:spcAft>
                <a:spcPts val="611"/>
              </a:spcAft>
              <a:buClr>
                <a:srgbClr val="CC0000"/>
              </a:buClr>
              <a:buFont typeface="Wingdings" pitchFamily="2" charset="2"/>
              <a:buNone/>
              <a:defRPr/>
            </a:pPr>
            <a:endParaRPr lang="en-US" sz="2400" kern="0" dirty="0" smtClean="0">
              <a:solidFill>
                <a:srgbClr val="000000"/>
              </a:solidFill>
              <a:latin typeface="Tahoma"/>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54</a:t>
            </a:fld>
            <a:endParaRPr lang="en-US"/>
          </a:p>
        </p:txBody>
      </p:sp>
    </p:spTree>
    <p:extLst>
      <p:ext uri="{BB962C8B-B14F-4D97-AF65-F5344CB8AC3E}">
        <p14:creationId xmlns:p14="http://schemas.microsoft.com/office/powerpoint/2010/main" val="84174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a:p>
        </p:txBody>
      </p:sp>
    </p:spTree>
    <p:extLst>
      <p:ext uri="{BB962C8B-B14F-4D97-AF65-F5344CB8AC3E}">
        <p14:creationId xmlns:p14="http://schemas.microsoft.com/office/powerpoint/2010/main" val="1031760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i="0" u="none"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b="0" i="0" u="none"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hyperlink" Target="http://nces.ed.gov/programs/co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doleta.gov/performance/" TargetMode="External"/><Relationship Id="rId4" Type="http://schemas.openxmlformats.org/officeDocument/2006/relationships/hyperlink" Target="http://nces.ed.gov/pubsearch"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3.xls"/><Relationship Id="rId5" Type="http://schemas.openxmlformats.org/officeDocument/2006/relationships/image" Target="../media/image14.png"/><Relationship Id="rId4" Type="http://schemas.openxmlformats.org/officeDocument/2006/relationships/oleObject" Target="../embeddings/Microsoft_Excel_97-2003_Worksheet2.xls"/></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tif"/></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dei-ideas.org/chapter1/page1a_archives.cf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mailto:lgleneck@ndi-inc.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dei-ideas.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dol.gov/odep/" TargetMode="External"/><Relationship Id="rId5" Type="http://schemas.openxmlformats.org/officeDocument/2006/relationships/hyperlink" Target="https://disability.workforce3one.org/page/tag/dei_project" TargetMode="External"/><Relationship Id="rId4" Type="http://schemas.openxmlformats.org/officeDocument/2006/relationships/hyperlink" Target="http://disability.workforce3one.or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chafkin.randee@dol.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mailto:lgleneck@ndi-inc.org"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workforce3on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dirty="0" smtClean="0"/>
              <a:t>Overview of the </a:t>
            </a:r>
            <a:br>
              <a:rPr lang="en-US" dirty="0" smtClean="0"/>
            </a:br>
            <a:r>
              <a:rPr lang="en-US" dirty="0" smtClean="0"/>
              <a:t>Disability Employment Initiative</a:t>
            </a:r>
            <a:endParaRPr lang="en-US" dirty="0"/>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December 17, 2013</a:t>
            </a: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 </a:t>
            </a:r>
            <a:r>
              <a:rPr lang="en-US" sz="1600" i="1" dirty="0" smtClean="0">
                <a:ln w="17780" cmpd="sng">
                  <a:noFill/>
                  <a:prstDash val="solid"/>
                  <a:miter lim="800000"/>
                </a:ln>
                <a:ea typeface="+mj-ea"/>
              </a:rPr>
              <a:t>Randee Chafkin, national DEI Program Office and Laura Gleneck, NDI Technical Assistance Team</a:t>
            </a:r>
          </a:p>
          <a:p>
            <a:pPr algn="l">
              <a:spcAft>
                <a:spcPts val="0"/>
              </a:spcAft>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Statistics – Working-age Adults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a:bodyPr>
          <a:lstStyle/>
          <a:p>
            <a:pPr>
              <a:spcBef>
                <a:spcPts val="100"/>
              </a:spcBef>
              <a:spcAft>
                <a:spcPts val="0"/>
              </a:spcAft>
              <a:buClr>
                <a:schemeClr val="accent1"/>
              </a:buClr>
              <a:buSzPct val="68000"/>
              <a:buFont typeface="Wingdings 3" pitchFamily="18" charset="2"/>
              <a:buChar char=""/>
              <a:defRPr/>
            </a:pPr>
            <a:r>
              <a:rPr lang="en-US" altLang="en-US" sz="2200" dirty="0">
                <a:latin typeface="Arial" charset="0"/>
                <a:cs typeface="Arial" charset="0"/>
              </a:rPr>
              <a:t>In 2011, 10.5 percent of working-age (21-64 years of age) individuals reported a disability.  </a:t>
            </a:r>
          </a:p>
          <a:p>
            <a:pPr lvl="1">
              <a:spcBef>
                <a:spcPts val="350"/>
              </a:spcBef>
              <a:spcAft>
                <a:spcPts val="0"/>
              </a:spcAft>
              <a:buClr>
                <a:schemeClr val="accent2"/>
              </a:buClr>
              <a:buSzPct val="100000"/>
              <a:buFont typeface="Wingdings 2" pitchFamily="18" charset="2"/>
              <a:buChar char=""/>
              <a:defRPr/>
            </a:pPr>
            <a:r>
              <a:rPr lang="en-US" altLang="en-US" sz="1800" dirty="0">
                <a:latin typeface="Arial" charset="0"/>
                <a:cs typeface="Arial" charset="0"/>
              </a:rPr>
              <a:t>The poverty rate of working-age people with disabilities was 27.8 percent compared to 12.4 percent for their peers without disabilities.</a:t>
            </a:r>
          </a:p>
          <a:p>
            <a:pPr lvl="1">
              <a:spcBef>
                <a:spcPts val="350"/>
              </a:spcBef>
              <a:spcAft>
                <a:spcPts val="0"/>
              </a:spcAft>
              <a:buClr>
                <a:schemeClr val="accent2"/>
              </a:buClr>
              <a:buSzPct val="100000"/>
              <a:buFont typeface="Wingdings 2" pitchFamily="18" charset="2"/>
              <a:buChar char=""/>
              <a:defRPr/>
            </a:pPr>
            <a:r>
              <a:rPr lang="en-US" altLang="en-US" sz="1800" dirty="0">
                <a:latin typeface="Arial" charset="0"/>
                <a:cs typeface="Arial" charset="0"/>
              </a:rPr>
              <a:t>The employment rate was only 33.4 percent versus 75.6 percent, representing a gap of 42.2 percent.</a:t>
            </a:r>
          </a:p>
          <a:p>
            <a:pPr marL="0" indent="0">
              <a:buNone/>
            </a:pP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334" y="3733800"/>
            <a:ext cx="56546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944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Statistics – Working-age Adults, cont.</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62500" lnSpcReduction="20000"/>
          </a:bodyPr>
          <a:lstStyle/>
          <a:p>
            <a:pPr>
              <a:spcBef>
                <a:spcPts val="900"/>
              </a:spcBef>
              <a:buClr>
                <a:schemeClr val="accent1"/>
              </a:buClr>
              <a:buSzPct val="68000"/>
              <a:buFont typeface="Wingdings 3" pitchFamily="18" charset="2"/>
              <a:buChar char=""/>
              <a:defRPr/>
            </a:pPr>
            <a:r>
              <a:rPr lang="en-US" altLang="en-US" sz="2800" dirty="0">
                <a:latin typeface="Arial" charset="0"/>
                <a:cs typeface="Arial" charset="0"/>
              </a:rPr>
              <a:t>34.5 percent only had a high school diploma or equivalent, and only 12.5 percent had a Bachelor’s degree or more compared to 31.2 percent of peers without disabilities.</a:t>
            </a:r>
          </a:p>
          <a:p>
            <a:pPr>
              <a:spcBef>
                <a:spcPts val="900"/>
              </a:spcBef>
              <a:buClr>
                <a:schemeClr val="accent1"/>
              </a:buClr>
              <a:buSzPct val="68000"/>
              <a:buFont typeface="Wingdings 3" pitchFamily="18" charset="2"/>
              <a:buChar char=""/>
              <a:defRPr/>
            </a:pPr>
            <a:r>
              <a:rPr lang="en-US" altLang="en-US" sz="2800" dirty="0">
                <a:latin typeface="Arial" charset="0"/>
                <a:cs typeface="Arial" charset="0"/>
              </a:rPr>
              <a:t>From 2002 to 2009, the percentage of Wagner-Peyser participants identifying as having a disability varied from 2.3 percent in 2002 to  2.7 percent in 2009 with a slight increase in between.</a:t>
            </a:r>
          </a:p>
          <a:p>
            <a:pPr>
              <a:spcBef>
                <a:spcPts val="900"/>
              </a:spcBef>
              <a:buClr>
                <a:schemeClr val="accent1"/>
              </a:buClr>
              <a:buSzPct val="68000"/>
              <a:buFont typeface="Wingdings 3" pitchFamily="18" charset="2"/>
              <a:buChar char=""/>
              <a:defRPr/>
            </a:pPr>
            <a:r>
              <a:rPr lang="en-US" altLang="en-US" sz="2800" dirty="0">
                <a:latin typeface="Arial" charset="0"/>
                <a:cs typeface="Arial" charset="0"/>
              </a:rPr>
              <a:t>It is important to note that this and other disability data may not fully reflect the use of Job Center services by people with disabilities, as it does not include individuals with non-apparent disabilities who have declined to identify that they have a disability, or customers with disabilities not identified for other reasons. </a:t>
            </a:r>
          </a:p>
          <a:p>
            <a:pPr marL="0" indent="0">
              <a:spcBef>
                <a:spcPts val="900"/>
              </a:spcBef>
              <a:spcAft>
                <a:spcPts val="0"/>
              </a:spcAft>
              <a:buClr>
                <a:schemeClr val="accent1"/>
              </a:buClr>
              <a:buSzPct val="68000"/>
              <a:buNone/>
              <a:defRPr/>
            </a:pPr>
            <a:endParaRPr lang="en-US" altLang="en-US" sz="2800" dirty="0">
              <a:latin typeface="Arial" charset="0"/>
              <a:cs typeface="Arial" charset="0"/>
            </a:endParaRPr>
          </a:p>
          <a:p>
            <a:pPr>
              <a:spcBef>
                <a:spcPts val="400"/>
              </a:spcBef>
              <a:spcAft>
                <a:spcPts val="0"/>
              </a:spcAft>
              <a:buClr>
                <a:schemeClr val="accent1"/>
              </a:buClr>
              <a:buSzPct val="68000"/>
              <a:buFont typeface="Wingdings 3" pitchFamily="18" charset="2"/>
              <a:buChar char=""/>
              <a:defRPr/>
            </a:pPr>
            <a:r>
              <a:rPr lang="en-US" altLang="en-US" sz="1600" dirty="0">
                <a:latin typeface="Arial" charset="0"/>
                <a:cs typeface="Arial" charset="0"/>
              </a:rPr>
              <a:t>Erickson, W., Lee, C., &amp; von Schrader, S. (2012). 2011 Disability Status Report: United States. Ithaca, NY: Cornell University Employment and Disability Institute(EDI).</a:t>
            </a:r>
          </a:p>
          <a:p>
            <a:pPr>
              <a:spcBef>
                <a:spcPts val="400"/>
              </a:spcBef>
              <a:spcAft>
                <a:spcPts val="0"/>
              </a:spcAft>
              <a:buClr>
                <a:schemeClr val="accent1"/>
              </a:buClr>
              <a:buSzPct val="68000"/>
              <a:buFont typeface="Wingdings 3" pitchFamily="18" charset="2"/>
              <a:buChar char=""/>
              <a:defRPr/>
            </a:pPr>
            <a:r>
              <a:rPr lang="en-US" altLang="en-US" sz="1600" dirty="0">
                <a:latin typeface="Arial" charset="0"/>
                <a:cs typeface="Arial" charset="0"/>
              </a:rPr>
              <a:t>Hoff, D., &amp; Smith, F.A. (2011). Job Seekers with Disabilities at One-Stop Career Centers: An Examination of Registration for Wagner- Peyser Funded Employment Services. </a:t>
            </a:r>
            <a:r>
              <a:rPr lang="en-US" altLang="en-US" sz="1600" dirty="0" err="1">
                <a:latin typeface="Arial" charset="0"/>
                <a:cs typeface="Arial" charset="0"/>
              </a:rPr>
              <a:t>DataNote</a:t>
            </a:r>
            <a:r>
              <a:rPr lang="en-US" altLang="en-US" sz="1600" dirty="0">
                <a:latin typeface="Arial" charset="0"/>
                <a:cs typeface="Arial" charset="0"/>
              </a:rPr>
              <a:t> Series, Data Note 32. Boston, MA: University of Massachusetts Boston, Institute for Community Inclusion</a:t>
            </a:r>
            <a:r>
              <a:rPr lang="en-US" altLang="en-US" sz="2000" dirty="0">
                <a:latin typeface="Arial" charset="0"/>
                <a:cs typeface="Arial" charset="0"/>
              </a:rPr>
              <a:t>.</a:t>
            </a:r>
          </a:p>
          <a:p>
            <a:pPr marL="0" indent="0">
              <a:buNone/>
            </a:pPr>
            <a:endParaRPr lang="en-US" dirty="0"/>
          </a:p>
        </p:txBody>
      </p:sp>
    </p:spTree>
    <p:extLst>
      <p:ext uri="{BB962C8B-B14F-4D97-AF65-F5344CB8AC3E}">
        <p14:creationId xmlns:p14="http://schemas.microsoft.com/office/powerpoint/2010/main" val="218494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Statistics – Working-age Adults, cont.</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77500" lnSpcReduction="20000"/>
          </a:bodyPr>
          <a:lstStyle/>
          <a:p>
            <a:pPr>
              <a:spcBef>
                <a:spcPts val="400"/>
              </a:spcBef>
              <a:buClr>
                <a:schemeClr val="accent1"/>
              </a:buClr>
              <a:buSzPct val="68000"/>
              <a:buFont typeface="Wingdings 3" pitchFamily="18" charset="2"/>
              <a:buChar char=""/>
              <a:defRPr/>
            </a:pPr>
            <a:r>
              <a:rPr lang="en-US" altLang="en-US" sz="2400" dirty="0">
                <a:latin typeface="Arial" charset="0"/>
                <a:cs typeface="Arial" charset="0"/>
              </a:rPr>
              <a:t>According to a 2010 report, although small in number relative to all Job Center users, working-age SSA beneficiaries (SSI and SSDI) using Job Center services were large in number and represented a large share of the beneficiaries in each state pursuing employment. </a:t>
            </a:r>
          </a:p>
          <a:p>
            <a:pPr>
              <a:spcBef>
                <a:spcPts val="400"/>
              </a:spcBef>
              <a:buClr>
                <a:schemeClr val="accent1"/>
              </a:buClr>
              <a:buSzPct val="68000"/>
              <a:buFont typeface="Wingdings 3" pitchFamily="18" charset="2"/>
              <a:buChar char=""/>
              <a:defRPr/>
            </a:pPr>
            <a:r>
              <a:rPr lang="en-US" altLang="en-US" sz="2400" dirty="0">
                <a:latin typeface="Arial" charset="0"/>
                <a:cs typeface="Arial" charset="0"/>
              </a:rPr>
              <a:t>For SSA beneficiary Job Center customers, the report found that:</a:t>
            </a:r>
          </a:p>
          <a:p>
            <a:pPr lvl="1">
              <a:spcBef>
                <a:spcPts val="325"/>
              </a:spcBef>
              <a:spcAft>
                <a:spcPts val="0"/>
              </a:spcAft>
              <a:buClr>
                <a:schemeClr val="accent1"/>
              </a:buClr>
              <a:buFont typeface="Verdana" pitchFamily="34" charset="0"/>
              <a:buChar char="◦"/>
              <a:defRPr/>
            </a:pPr>
            <a:r>
              <a:rPr lang="en-US" altLang="en-US" dirty="0">
                <a:latin typeface="Arial" charset="0"/>
                <a:cs typeface="Arial" charset="0"/>
              </a:rPr>
              <a:t>The number was similar to or much greater than the number  participating in the SSA-funded Ticket to Work program.</a:t>
            </a:r>
          </a:p>
          <a:p>
            <a:pPr lvl="1">
              <a:spcBef>
                <a:spcPts val="325"/>
              </a:spcBef>
              <a:spcAft>
                <a:spcPts val="0"/>
              </a:spcAft>
              <a:buClr>
                <a:schemeClr val="accent1"/>
              </a:buClr>
              <a:buFont typeface="Verdana" pitchFamily="34" charset="0"/>
              <a:buChar char="◦"/>
              <a:defRPr/>
            </a:pPr>
            <a:r>
              <a:rPr lang="en-US" altLang="en-US" dirty="0">
                <a:latin typeface="Arial" charset="0"/>
                <a:cs typeface="Arial" charset="0"/>
              </a:rPr>
              <a:t>SSA beneficiaries who used Job Center services achieved positive employment outcomes. </a:t>
            </a:r>
          </a:p>
          <a:p>
            <a:pPr lvl="1">
              <a:spcBef>
                <a:spcPts val="325"/>
              </a:spcBef>
              <a:spcAft>
                <a:spcPts val="0"/>
              </a:spcAft>
              <a:buClr>
                <a:schemeClr val="accent1"/>
              </a:buClr>
              <a:buFont typeface="Verdana" pitchFamily="34" charset="0"/>
              <a:buChar char="◦"/>
              <a:defRPr/>
            </a:pPr>
            <a:r>
              <a:rPr lang="en-US" altLang="en-US" dirty="0">
                <a:latin typeface="Arial" charset="0"/>
                <a:cs typeface="Arial" charset="0"/>
              </a:rPr>
              <a:t>The Job Center system is an important resource used by a substantial share of SSA beneficiaries who are seeking employment.</a:t>
            </a:r>
          </a:p>
          <a:p>
            <a:pPr marL="0" indent="0">
              <a:spcBef>
                <a:spcPts val="900"/>
              </a:spcBef>
              <a:spcAft>
                <a:spcPts val="0"/>
              </a:spcAft>
              <a:buClr>
                <a:schemeClr val="accent1"/>
              </a:buClr>
              <a:buSzPct val="68000"/>
              <a:buNone/>
              <a:defRPr/>
            </a:pPr>
            <a:endParaRPr lang="en-US" altLang="en-US" sz="2200" dirty="0">
              <a:latin typeface="Arial" charset="0"/>
              <a:cs typeface="Arial" charset="0"/>
            </a:endParaRPr>
          </a:p>
          <a:p>
            <a:pPr>
              <a:spcBef>
                <a:spcPts val="400"/>
              </a:spcBef>
              <a:spcAft>
                <a:spcPts val="0"/>
              </a:spcAft>
              <a:buClr>
                <a:schemeClr val="accent1"/>
              </a:buClr>
              <a:buSzPct val="68000"/>
              <a:buFont typeface="Wingdings 3" pitchFamily="18" charset="2"/>
              <a:buChar char=""/>
              <a:defRPr/>
            </a:pPr>
            <a:r>
              <a:rPr lang="en-US" altLang="en-US" sz="1400" dirty="0">
                <a:latin typeface="Arial" charset="0"/>
                <a:cs typeface="Arial" charset="0"/>
              </a:rPr>
              <a:t>Source:  Livermore, G., and S. Coleman. “Use of One-Stops by Social Security Disability Beneficiaries in Four States Implementing Disability Program Navigator Initiatives.” Washington, DC: Mathematica Policy Research, 2010.</a:t>
            </a:r>
            <a:r>
              <a:rPr lang="en-US" altLang="en-US" sz="1700" dirty="0">
                <a:latin typeface="Arial" charset="0"/>
                <a:cs typeface="Arial" charset="0"/>
              </a:rPr>
              <a:t>.</a:t>
            </a:r>
          </a:p>
          <a:p>
            <a:pPr marL="0" indent="0">
              <a:buNone/>
            </a:pPr>
            <a:endParaRPr lang="en-US" dirty="0"/>
          </a:p>
        </p:txBody>
      </p:sp>
    </p:spTree>
    <p:extLst>
      <p:ext uri="{BB962C8B-B14F-4D97-AF65-F5344CB8AC3E}">
        <p14:creationId xmlns:p14="http://schemas.microsoft.com/office/powerpoint/2010/main" val="2184944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696200" cy="474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944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Statistics - Youth</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62500" lnSpcReduction="20000"/>
          </a:bodyPr>
          <a:lstStyle/>
          <a:p>
            <a:pPr>
              <a:spcBef>
                <a:spcPts val="400"/>
              </a:spcBef>
              <a:buClr>
                <a:schemeClr val="accent1"/>
              </a:buClr>
              <a:buSzPct val="68000"/>
              <a:buFont typeface="Wingdings 3" pitchFamily="18" charset="2"/>
              <a:buChar char=""/>
              <a:defRPr/>
            </a:pPr>
            <a:r>
              <a:rPr lang="en-US" altLang="en-US" sz="2800" dirty="0">
                <a:latin typeface="Arial" charset="0"/>
                <a:cs typeface="Arial" charset="0"/>
              </a:rPr>
              <a:t>High school graduation rates for students with disabilities and other at-risk student populations continue to be below the national average. Graduation is least likely among students with intellectual disabilities, emotional/behavioral disabilities, and learning disabilities.</a:t>
            </a:r>
          </a:p>
          <a:p>
            <a:pPr>
              <a:spcBef>
                <a:spcPts val="400"/>
              </a:spcBef>
              <a:buClr>
                <a:schemeClr val="accent1"/>
              </a:buClr>
              <a:buSzPct val="68000"/>
              <a:buFont typeface="Wingdings 3" pitchFamily="18" charset="2"/>
              <a:buChar char=""/>
              <a:defRPr/>
            </a:pPr>
            <a:endParaRPr lang="en-US" altLang="en-US" sz="1050" dirty="0">
              <a:latin typeface="Arial" charset="0"/>
              <a:cs typeface="Arial" charset="0"/>
            </a:endParaRPr>
          </a:p>
          <a:p>
            <a:pPr>
              <a:spcBef>
                <a:spcPts val="400"/>
              </a:spcBef>
              <a:buClr>
                <a:schemeClr val="accent1"/>
              </a:buClr>
              <a:buSzPct val="68000"/>
              <a:buFont typeface="Wingdings 3" pitchFamily="18" charset="2"/>
              <a:buChar char=""/>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endParaRPr lang="en-US" altLang="en-US" sz="800" dirty="0">
              <a:latin typeface="Arial" charset="0"/>
              <a:cs typeface="Arial" charset="0"/>
            </a:endParaRPr>
          </a:p>
          <a:p>
            <a:pPr>
              <a:spcBef>
                <a:spcPts val="900"/>
              </a:spcBef>
              <a:spcAft>
                <a:spcPts val="0"/>
              </a:spcAft>
              <a:buClr>
                <a:schemeClr val="accent1"/>
              </a:buClr>
              <a:buSzPct val="68000"/>
              <a:buFont typeface="Arial" charset="0"/>
              <a:buChar char="•"/>
              <a:defRPr/>
            </a:pPr>
            <a:endParaRPr lang="en-US" altLang="en-US" sz="800" dirty="0">
              <a:latin typeface="Arial" charset="0"/>
              <a:cs typeface="Arial" charset="0"/>
            </a:endParaRPr>
          </a:p>
          <a:p>
            <a:pPr marL="0" indent="0">
              <a:spcBef>
                <a:spcPts val="900"/>
              </a:spcBef>
              <a:spcAft>
                <a:spcPts val="0"/>
              </a:spcAft>
              <a:buClr>
                <a:schemeClr val="accent1"/>
              </a:buClr>
              <a:buSzPct val="68000"/>
              <a:buNone/>
              <a:defRPr/>
            </a:pPr>
            <a:r>
              <a:rPr lang="en-US" altLang="en-US" sz="2800" dirty="0">
                <a:latin typeface="Arial" charset="0"/>
                <a:cs typeface="Arial" charset="0"/>
              </a:rPr>
              <a:t>The public workforce system IS already serving youth with disabilities.  In PY 2012, WIA youth programs served 15.1% ages 14-18 and 8.6% ages 19-21, who self-identified as having a disability. </a:t>
            </a:r>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57928544"/>
              </p:ext>
            </p:extLst>
          </p:nvPr>
        </p:nvGraphicFramePr>
        <p:xfrm>
          <a:off x="1981200" y="2743200"/>
          <a:ext cx="5187950" cy="2514600"/>
        </p:xfrm>
        <a:graphic>
          <a:graphicData uri="http://schemas.openxmlformats.org/presentationml/2006/ole">
            <mc:AlternateContent xmlns:mc="http://schemas.openxmlformats.org/markup-compatibility/2006">
              <mc:Choice xmlns:v="urn:schemas-microsoft-com:vml" Requires="v">
                <p:oleObj spid="_x0000_s4147" r:id="rId4" imgW="5182049" imgH="2859272" progId="Excel.Chart.8">
                  <p:embed/>
                </p:oleObj>
              </mc:Choice>
              <mc:Fallback>
                <p:oleObj r:id="rId4" imgW="5182049" imgH="2859272"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00"/>
                        <a:ext cx="5187950" cy="2514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84944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Statistics – Youth, cont.</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62500" lnSpcReduction="20000"/>
          </a:bodyPr>
          <a:lstStyle/>
          <a:p>
            <a:pPr>
              <a:lnSpc>
                <a:spcPct val="120000"/>
              </a:lnSpc>
              <a:spcBef>
                <a:spcPts val="400"/>
              </a:spcBef>
              <a:buClr>
                <a:schemeClr val="accent1"/>
              </a:buClr>
              <a:buSzPct val="68000"/>
              <a:buFont typeface="Arial" charset="0"/>
              <a:buChar char="•"/>
              <a:defRPr/>
            </a:pPr>
            <a:r>
              <a:rPr lang="en-US" altLang="en-US" dirty="0">
                <a:latin typeface="Arial" charset="0"/>
                <a:cs typeface="Arial" charset="0"/>
              </a:rPr>
              <a:t>It has been documented that the numbers of youth with disabilities being served by the public workforce system is much larger than reported.</a:t>
            </a:r>
          </a:p>
          <a:p>
            <a:pPr marL="0" indent="0">
              <a:lnSpc>
                <a:spcPct val="120000"/>
              </a:lnSpc>
              <a:spcBef>
                <a:spcPts val="400"/>
              </a:spcBef>
              <a:buClr>
                <a:schemeClr val="accent1"/>
              </a:buClr>
              <a:buSzPct val="68000"/>
              <a:buNone/>
              <a:defRPr/>
            </a:pPr>
            <a:endParaRPr lang="en-US" altLang="en-US" dirty="0">
              <a:latin typeface="Arial" charset="0"/>
              <a:cs typeface="Arial" charset="0"/>
            </a:endParaRPr>
          </a:p>
          <a:p>
            <a:pPr lvl="1">
              <a:lnSpc>
                <a:spcPct val="120000"/>
              </a:lnSpc>
              <a:spcBef>
                <a:spcPts val="400"/>
              </a:spcBef>
              <a:buClr>
                <a:schemeClr val="accent1"/>
              </a:buClr>
              <a:buSzPct val="68000"/>
              <a:buFont typeface="Arial" charset="0"/>
              <a:buChar char="–"/>
              <a:defRPr/>
            </a:pPr>
            <a:r>
              <a:rPr lang="en-US" altLang="en-US" sz="3200" dirty="0">
                <a:latin typeface="Arial" charset="0"/>
                <a:cs typeface="Arial" charset="0"/>
              </a:rPr>
              <a:t>Youth, like adults, do not want to self-identify as a person with a disability and/or may not have been diagnosed as having a disability; this is especially true for youth with non-visible disabilities (e.g., learning disabilities, mental health disabilities, etc.). </a:t>
            </a:r>
          </a:p>
          <a:p>
            <a:pPr marL="457200" lvl="1" indent="0">
              <a:spcBef>
                <a:spcPts val="400"/>
              </a:spcBef>
              <a:buClr>
                <a:schemeClr val="accent1"/>
              </a:buClr>
              <a:buSzPct val="68000"/>
              <a:buNone/>
              <a:defRPr/>
            </a:pPr>
            <a:endParaRPr lang="en-US" altLang="en-US" sz="2000" dirty="0">
              <a:latin typeface="Arial" charset="0"/>
              <a:cs typeface="Arial" charset="0"/>
            </a:endParaRPr>
          </a:p>
          <a:p>
            <a:pPr marL="365125" indent="-255588">
              <a:lnSpc>
                <a:spcPct val="80000"/>
              </a:lnSpc>
              <a:spcBef>
                <a:spcPts val="400"/>
              </a:spcBef>
              <a:buClr>
                <a:schemeClr val="accent1"/>
              </a:buClr>
              <a:buSzPct val="68000"/>
              <a:buFont typeface="Wingdings 3" pitchFamily="18" charset="2"/>
              <a:buChar char=""/>
              <a:defRPr/>
            </a:pPr>
            <a:r>
              <a:rPr lang="en-US" sz="1200" i="1" dirty="0"/>
              <a:t>Sources: </a:t>
            </a:r>
          </a:p>
          <a:p>
            <a:pPr marL="822325" lvl="1" indent="-255588">
              <a:lnSpc>
                <a:spcPct val="80000"/>
              </a:lnSpc>
              <a:spcBef>
                <a:spcPts val="400"/>
              </a:spcBef>
              <a:buClr>
                <a:schemeClr val="accent1"/>
              </a:buClr>
              <a:buSzPct val="68000"/>
              <a:buFont typeface="Wingdings 3" pitchFamily="18" charset="2"/>
              <a:buChar char=""/>
              <a:defRPr/>
            </a:pPr>
            <a:r>
              <a:rPr lang="en-US" sz="1400" i="1" dirty="0"/>
              <a:t>National Center for Education Statistics. (</a:t>
            </a:r>
            <a:r>
              <a:rPr lang="en-US" sz="1400" i="1" dirty="0" err="1"/>
              <a:t>n.d.</a:t>
            </a:r>
            <a:r>
              <a:rPr lang="en-US" sz="1400" i="1" dirty="0"/>
              <a:t>). The condition of education. Washington, DC: U.S. Department of Education. Retrieved from </a:t>
            </a:r>
            <a:r>
              <a:rPr lang="en-US" sz="1400" i="1" dirty="0">
                <a:hlinkClick r:id="rId3"/>
              </a:rPr>
              <a:t>http://nces.ed.gov/programs/coe/</a:t>
            </a:r>
            <a:endParaRPr lang="en-US" sz="1400" i="1" dirty="0"/>
          </a:p>
          <a:p>
            <a:pPr marL="822325" lvl="1" indent="-255588">
              <a:lnSpc>
                <a:spcPct val="80000"/>
              </a:lnSpc>
              <a:spcBef>
                <a:spcPts val="400"/>
              </a:spcBef>
              <a:buClr>
                <a:schemeClr val="accent1"/>
              </a:buClr>
              <a:buSzPct val="68000"/>
              <a:buFont typeface="Wingdings 3" pitchFamily="18" charset="2"/>
              <a:buChar char=""/>
              <a:defRPr/>
            </a:pPr>
            <a:r>
              <a:rPr lang="en-US" sz="1400" dirty="0"/>
              <a:t>Chapman, C., Laird, J., </a:t>
            </a:r>
            <a:r>
              <a:rPr lang="en-US" sz="1400" dirty="0" err="1"/>
              <a:t>Ifill</a:t>
            </a:r>
            <a:r>
              <a:rPr lang="en-US" sz="1400" dirty="0"/>
              <a:t>, N., and </a:t>
            </a:r>
            <a:r>
              <a:rPr lang="en-US" sz="1400" dirty="0" err="1"/>
              <a:t>KewalRamani</a:t>
            </a:r>
            <a:r>
              <a:rPr lang="en-US" sz="1400" dirty="0"/>
              <a:t>, A. (2011). Trends in High School Dropout and Completion Rates in the United States: 1972–2009 (NCES 2012-006). U.S. Department of Education. Washington, DC: National Center for Education Statistics. Retrieved [date] from </a:t>
            </a:r>
            <a:r>
              <a:rPr lang="en-US" sz="1400" dirty="0">
                <a:hlinkClick r:id="rId4"/>
              </a:rPr>
              <a:t>http://nces.ed.gov/pubsearch</a:t>
            </a:r>
            <a:r>
              <a:rPr lang="en-US" sz="1400" dirty="0"/>
              <a:t>.</a:t>
            </a:r>
          </a:p>
          <a:p>
            <a:pPr marL="822325" lvl="1" indent="-255588">
              <a:lnSpc>
                <a:spcPct val="80000"/>
              </a:lnSpc>
              <a:spcBef>
                <a:spcPts val="400"/>
              </a:spcBef>
              <a:buClr>
                <a:schemeClr val="accent1"/>
              </a:buClr>
              <a:buSzPct val="68000"/>
              <a:buFont typeface="Wingdings 3" pitchFamily="18" charset="2"/>
              <a:buChar char=""/>
              <a:defRPr/>
            </a:pPr>
            <a:r>
              <a:rPr lang="en-US" sz="1400" dirty="0"/>
              <a:t>PY 2012 WIASRD Data.  Available at </a:t>
            </a:r>
            <a:r>
              <a:rPr lang="en-US" sz="1400" dirty="0">
                <a:hlinkClick r:id="rId5"/>
              </a:rPr>
              <a:t>http://www.doleta.gov/performance/</a:t>
            </a:r>
            <a:r>
              <a:rPr lang="en-US" sz="1400" dirty="0"/>
              <a:t> </a:t>
            </a:r>
            <a:endParaRPr lang="en-US" altLang="en-US" sz="8800" dirty="0">
              <a:latin typeface="Arial" charset="0"/>
              <a:cs typeface="Arial" charset="0"/>
            </a:endParaRPr>
          </a:p>
          <a:p>
            <a:pPr marL="0" indent="0">
              <a:buNone/>
            </a:pPr>
            <a:endParaRPr lang="en-US" dirty="0"/>
          </a:p>
        </p:txBody>
      </p:sp>
    </p:spTree>
    <p:extLst>
      <p:ext uri="{BB962C8B-B14F-4D97-AF65-F5344CB8AC3E}">
        <p14:creationId xmlns:p14="http://schemas.microsoft.com/office/powerpoint/2010/main" val="944511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ETA and ODEP Initiatives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40000" lnSpcReduction="20000"/>
          </a:bodyPr>
          <a:lstStyle/>
          <a:p>
            <a:pPr marL="363538" defTabSz="912813">
              <a:buFont typeface="Arial" charset="0"/>
              <a:buChar char="•"/>
              <a:defRPr/>
            </a:pPr>
            <a:r>
              <a:rPr lang="en-US" altLang="en-US" sz="4400" dirty="0">
                <a:latin typeface="Arial" charset="0"/>
                <a:cs typeface="Arial" charset="0"/>
              </a:rPr>
              <a:t>Previous ETA and ODEP grants to improve employment outcomes of youth and adults with disabilities:</a:t>
            </a:r>
          </a:p>
          <a:p>
            <a:pPr marL="363538" defTabSz="912813">
              <a:buNone/>
              <a:defRPr/>
            </a:pPr>
            <a:endParaRPr lang="en-US" altLang="en-US" dirty="0">
              <a:latin typeface="Arial" charset="0"/>
              <a:cs typeface="Arial" charset="0"/>
            </a:endParaRPr>
          </a:p>
          <a:p>
            <a:pPr lvl="1" indent="-227013" defTabSz="912813">
              <a:buFont typeface="Arial" charset="0"/>
              <a:buChar char="–"/>
              <a:defRPr/>
            </a:pPr>
            <a:r>
              <a:rPr lang="en-US" altLang="en-US" sz="4000" b="1" dirty="0">
                <a:solidFill>
                  <a:schemeClr val="accent1"/>
                </a:solidFill>
                <a:latin typeface="Arial" charset="0"/>
                <a:cs typeface="Arial" charset="0"/>
              </a:rPr>
              <a:t>ETA Systems Change Models</a:t>
            </a:r>
          </a:p>
          <a:p>
            <a:pPr lvl="2" indent="-227013" defTabSz="912813">
              <a:buFont typeface="Arial" charset="0"/>
              <a:buChar char="•"/>
              <a:defRPr/>
            </a:pPr>
            <a:r>
              <a:rPr lang="en-US" altLang="en-US" sz="4000" dirty="0">
                <a:latin typeface="Arial" charset="0"/>
                <a:cs typeface="Arial" charset="0"/>
              </a:rPr>
              <a:t>Work Incentive Grant (WIG) Projects</a:t>
            </a:r>
          </a:p>
          <a:p>
            <a:pPr lvl="2" indent="-227013" defTabSz="912813">
              <a:buFont typeface="Arial" charset="0"/>
              <a:buChar char="•"/>
              <a:defRPr/>
            </a:pPr>
            <a:r>
              <a:rPr lang="en-US" altLang="en-US" sz="4000" dirty="0">
                <a:latin typeface="Arial" charset="0"/>
                <a:cs typeface="Arial" charset="0"/>
              </a:rPr>
              <a:t>Disability Program Navigator (DPN) initiative</a:t>
            </a:r>
          </a:p>
          <a:p>
            <a:pPr lvl="2" indent="-227013" defTabSz="912813">
              <a:buNone/>
              <a:defRPr/>
            </a:pPr>
            <a:endParaRPr lang="en-US" altLang="en-US" sz="4000" dirty="0">
              <a:latin typeface="Arial" charset="0"/>
              <a:cs typeface="Arial" charset="0"/>
            </a:endParaRPr>
          </a:p>
          <a:p>
            <a:pPr lvl="1" indent="-227013" defTabSz="912813">
              <a:buFont typeface="Arial" charset="0"/>
              <a:buChar char="–"/>
              <a:defRPr/>
            </a:pPr>
            <a:r>
              <a:rPr lang="en-US" altLang="en-US" sz="4000" b="1" dirty="0">
                <a:solidFill>
                  <a:schemeClr val="accent1"/>
                </a:solidFill>
                <a:latin typeface="Arial" charset="0"/>
                <a:cs typeface="Arial" charset="0"/>
              </a:rPr>
              <a:t>ODEP Employment Service Models </a:t>
            </a:r>
          </a:p>
          <a:p>
            <a:pPr lvl="2" indent="-227013" defTabSz="912813">
              <a:buFont typeface="Arial" charset="0"/>
              <a:buChar char="•"/>
              <a:defRPr/>
            </a:pPr>
            <a:r>
              <a:rPr lang="en-US" altLang="en-US" sz="4000" dirty="0">
                <a:latin typeface="Arial" charset="0"/>
                <a:cs typeface="Arial" charset="0"/>
              </a:rPr>
              <a:t>Customized Employment Grants (CEG)</a:t>
            </a:r>
          </a:p>
          <a:p>
            <a:pPr lvl="2" indent="-227013" defTabSz="912813">
              <a:buFont typeface="Arial" charset="0"/>
              <a:buChar char="•"/>
              <a:defRPr/>
            </a:pPr>
            <a:r>
              <a:rPr lang="en-US" altLang="en-US" sz="4000" dirty="0">
                <a:latin typeface="Arial" charset="0"/>
                <a:cs typeface="Arial" charset="0"/>
              </a:rPr>
              <a:t>Workforce Action (Olmstead) Grants</a:t>
            </a:r>
          </a:p>
          <a:p>
            <a:pPr lvl="2" indent="-227013" defTabSz="912813">
              <a:buFont typeface="Arial" charset="0"/>
              <a:buChar char="•"/>
              <a:defRPr/>
            </a:pPr>
            <a:r>
              <a:rPr lang="en-US" altLang="en-US" sz="4000" dirty="0">
                <a:latin typeface="Arial" charset="0"/>
                <a:cs typeface="Arial" charset="0"/>
              </a:rPr>
              <a:t>START-UP Initiative</a:t>
            </a:r>
          </a:p>
          <a:p>
            <a:pPr lvl="2" indent="-227013" defTabSz="912813">
              <a:buFont typeface="Arial" charset="0"/>
              <a:buChar char="•"/>
              <a:defRPr/>
            </a:pPr>
            <a:r>
              <a:rPr lang="en-US" altLang="en-US" sz="4000" dirty="0">
                <a:latin typeface="Arial" charset="0"/>
                <a:cs typeface="Arial" charset="0"/>
              </a:rPr>
              <a:t>State Intermediary Youth Grants</a:t>
            </a:r>
          </a:p>
          <a:p>
            <a:pPr lvl="2" indent="-227013" defTabSz="912813">
              <a:buFont typeface="Arial" charset="0"/>
              <a:buChar char="•"/>
              <a:defRPr/>
            </a:pPr>
            <a:r>
              <a:rPr lang="en-US" altLang="en-US" sz="4000" dirty="0">
                <a:latin typeface="Arial" charset="0"/>
                <a:cs typeface="Arial" charset="0"/>
              </a:rPr>
              <a:t>Guideposts for Success</a:t>
            </a:r>
          </a:p>
          <a:p>
            <a:pPr marL="0" indent="0">
              <a:buNone/>
            </a:pPr>
            <a:endParaRPr lang="en-US" dirty="0"/>
          </a:p>
        </p:txBody>
      </p:sp>
    </p:spTree>
    <p:extLst>
      <p:ext uri="{BB962C8B-B14F-4D97-AF65-F5344CB8AC3E}">
        <p14:creationId xmlns:p14="http://schemas.microsoft.com/office/powerpoint/2010/main" val="2184944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ETA Work Incentives Grant Projects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a:bodyPr>
          <a:lstStyle/>
          <a:p>
            <a:pPr marL="363538" defTabSz="912813">
              <a:buFont typeface="Arial" charset="0"/>
              <a:buChar char="•"/>
              <a:defRPr/>
            </a:pPr>
            <a:r>
              <a:rPr lang="en-US" altLang="en-US" sz="1800" dirty="0">
                <a:latin typeface="Arial" charset="0"/>
                <a:cs typeface="Times New Roman" pitchFamily="18" charset="0"/>
              </a:rPr>
              <a:t>Four rounds of 2-year grants awarded to 113 grantees (states, non-profit organizations, and/or local workforce investment areas) from October 2000 - June 2006</a:t>
            </a:r>
            <a:r>
              <a:rPr lang="en-US" altLang="en-US" sz="1800" dirty="0" smtClean="0">
                <a:latin typeface="Arial" charset="0"/>
                <a:cs typeface="Times New Roman" pitchFamily="18" charset="0"/>
              </a:rPr>
              <a:t>.</a:t>
            </a:r>
            <a:endParaRPr lang="en-US" altLang="en-US" sz="1800" dirty="0">
              <a:latin typeface="Arial" charset="0"/>
              <a:cs typeface="Times New Roman" pitchFamily="18" charset="0"/>
            </a:endParaRPr>
          </a:p>
          <a:p>
            <a:pPr marL="363538" defTabSz="912813">
              <a:buFont typeface="Arial" charset="0"/>
              <a:buChar char="•"/>
              <a:defRPr/>
            </a:pPr>
            <a:r>
              <a:rPr lang="en-US" altLang="en-US" sz="1800" dirty="0">
                <a:latin typeface="Arial" charset="0"/>
                <a:cs typeface="Times New Roman" pitchFamily="18" charset="0"/>
              </a:rPr>
              <a:t>WIG Grantees charged with improving employment outcomes through policy development and systems change activities by:</a:t>
            </a:r>
          </a:p>
          <a:p>
            <a:pPr marL="741363" lvl="1" indent="-284163" defTabSz="912813">
              <a:buFont typeface="Arial" charset="0"/>
              <a:buChar char="–"/>
              <a:defRPr/>
            </a:pPr>
            <a:r>
              <a:rPr lang="en-US" altLang="en-US" sz="1600" dirty="0">
                <a:latin typeface="Arial" charset="0"/>
                <a:cs typeface="Times New Roman" pitchFamily="18" charset="0"/>
              </a:rPr>
              <a:t>Enhancing the American Job Center Network and providing comprehensive services to multiple programs for which job seekers with disabilities are eligible; and</a:t>
            </a:r>
          </a:p>
          <a:p>
            <a:pPr marL="741363" lvl="1" indent="-284163" defTabSz="912813">
              <a:buFont typeface="Arial" charset="0"/>
              <a:buChar char="–"/>
              <a:defRPr/>
            </a:pPr>
            <a:r>
              <a:rPr lang="en-US" altLang="en-US" sz="1600" dirty="0">
                <a:latin typeface="Arial" charset="0"/>
                <a:cs typeface="Times New Roman" pitchFamily="18" charset="0"/>
              </a:rPr>
              <a:t>Improving the American Job Centers’ physical and programmatic access to job seekers with disabilities and other challenges</a:t>
            </a:r>
            <a:r>
              <a:rPr lang="en-US" altLang="en-US" sz="1600" dirty="0" smtClean="0">
                <a:latin typeface="Arial" charset="0"/>
                <a:cs typeface="Times New Roman" pitchFamily="18" charset="0"/>
              </a:rPr>
              <a:t>.</a:t>
            </a:r>
            <a:endParaRPr lang="en-US" altLang="en-US" sz="1600" dirty="0">
              <a:latin typeface="Arial" charset="0"/>
              <a:cs typeface="Times New Roman" pitchFamily="18" charset="0"/>
            </a:endParaRPr>
          </a:p>
          <a:p>
            <a:pPr marL="363538" defTabSz="912813">
              <a:buFont typeface="Arial" charset="0"/>
              <a:buChar char="•"/>
              <a:defRPr/>
            </a:pPr>
            <a:r>
              <a:rPr lang="en-US" altLang="en-US" sz="1800" dirty="0">
                <a:latin typeface="Arial" charset="0"/>
                <a:cs typeface="Times New Roman" pitchFamily="18" charset="0"/>
              </a:rPr>
              <a:t>Identified employing a “Navigator” type position was instrumental to enhancing the American Job Center Network in better serving all job seekers, particularly job seekers with disabilities. </a:t>
            </a:r>
            <a:endParaRPr lang="en-US" altLang="en-US" sz="2200" dirty="0">
              <a:latin typeface="Arial" charset="0"/>
              <a:cs typeface="Arial" charset="0"/>
            </a:endParaRPr>
          </a:p>
          <a:p>
            <a:pPr marL="0" indent="0">
              <a:buNone/>
            </a:pPr>
            <a:endParaRPr lang="en-US" dirty="0"/>
          </a:p>
        </p:txBody>
      </p:sp>
    </p:spTree>
    <p:extLst>
      <p:ext uri="{BB962C8B-B14F-4D97-AF65-F5344CB8AC3E}">
        <p14:creationId xmlns:p14="http://schemas.microsoft.com/office/powerpoint/2010/main" val="944511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ETA Disability Program Navigator (DPN) Initiative </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25000" lnSpcReduction="20000"/>
          </a:bodyPr>
          <a:lstStyle/>
          <a:p>
            <a:pPr marL="457200" indent="-233363" defTabSz="912813">
              <a:lnSpc>
                <a:spcPct val="120000"/>
              </a:lnSpc>
            </a:pPr>
            <a:r>
              <a:rPr lang="en-US" sz="6400" dirty="0">
                <a:cs typeface="Times New Roman" pitchFamily="18" charset="0"/>
              </a:rPr>
              <a:t>Established with Social Security Administration to better inform beneficiaries/other job seekers with disabilities about work support programs at American Job Centers to help achieve a more seamless, comprehensive and integrated service delivery system. </a:t>
            </a:r>
          </a:p>
          <a:p>
            <a:pPr marL="457200" indent="-233363" defTabSz="912813">
              <a:lnSpc>
                <a:spcPct val="120000"/>
              </a:lnSpc>
            </a:pPr>
            <a:r>
              <a:rPr lang="en-US" sz="6400" dirty="0">
                <a:cs typeface="Times New Roman" pitchFamily="18" charset="0"/>
              </a:rPr>
              <a:t>Four rounds of project from 2003 - 2009 across fifty-one states and territories . At the height of the DPN Initiative</a:t>
            </a:r>
            <a:r>
              <a:rPr lang="en-US" sz="6400" dirty="0">
                <a:solidFill>
                  <a:srgbClr val="2304E0"/>
                </a:solidFill>
                <a:cs typeface="Times New Roman" pitchFamily="18" charset="0"/>
              </a:rPr>
              <a:t>,</a:t>
            </a:r>
            <a:r>
              <a:rPr lang="en-US" sz="6400" dirty="0">
                <a:cs typeface="Times New Roman" pitchFamily="18" charset="0"/>
              </a:rPr>
              <a:t> there were approximately 550 Navigator positions nationwide</a:t>
            </a:r>
            <a:r>
              <a:rPr lang="en-US" sz="6400" dirty="0" smtClean="0">
                <a:cs typeface="Times New Roman" pitchFamily="18" charset="0"/>
              </a:rPr>
              <a:t>.</a:t>
            </a:r>
            <a:endParaRPr lang="en-US" sz="6400" dirty="0">
              <a:cs typeface="Times New Roman" pitchFamily="18" charset="0"/>
            </a:endParaRPr>
          </a:p>
          <a:p>
            <a:pPr marL="457200" indent="-233363" defTabSz="912813">
              <a:lnSpc>
                <a:spcPct val="120000"/>
              </a:lnSpc>
            </a:pPr>
            <a:r>
              <a:rPr lang="en-US" sz="6400" dirty="0">
                <a:cs typeface="Times New Roman" pitchFamily="18" charset="0"/>
              </a:rPr>
              <a:t>The DPN was charged with building the capacity of the American Job Centers to effectively serve job seekers with disabilities. </a:t>
            </a:r>
          </a:p>
          <a:p>
            <a:pPr marL="457200" indent="-233363" defTabSz="912813">
              <a:lnSpc>
                <a:spcPct val="120000"/>
              </a:lnSpc>
            </a:pPr>
            <a:r>
              <a:rPr lang="en-US" sz="6400" dirty="0">
                <a:cs typeface="Times New Roman" pitchFamily="18" charset="0"/>
              </a:rPr>
              <a:t>DPN transformative models included:  1) Deploying dedicated staff experts; 2) Conducting outreach and marketing to disability community; 3) Improving Job Center access; 4) Establishing Integrated Resource Teams-- </a:t>
            </a:r>
            <a:r>
              <a:rPr lang="en-US" sz="6400" i="1" dirty="0">
                <a:cs typeface="Times New Roman" pitchFamily="18" charset="0"/>
              </a:rPr>
              <a:t>individual </a:t>
            </a:r>
            <a:r>
              <a:rPr lang="en-US" sz="6400" dirty="0">
                <a:cs typeface="Times New Roman" pitchFamily="18" charset="0"/>
              </a:rPr>
              <a:t>level and Interagency Action Committees--</a:t>
            </a:r>
            <a:r>
              <a:rPr lang="en-US" sz="6400" i="1" dirty="0">
                <a:cs typeface="Times New Roman" pitchFamily="18" charset="0"/>
              </a:rPr>
              <a:t>systems </a:t>
            </a:r>
            <a:r>
              <a:rPr lang="en-US" sz="6400" dirty="0">
                <a:cs typeface="Times New Roman" pitchFamily="18" charset="0"/>
              </a:rPr>
              <a:t>level; 5) Building and sustaining partnerships; 6) Connecting with other initiatives; 7) Leveraging of funds and resources; 8) Increasing knowledge and comfort level of Job Center staff; and 9) Meeting the needs of employers. </a:t>
            </a:r>
          </a:p>
          <a:p>
            <a:pPr marL="0" indent="0">
              <a:buNone/>
            </a:pPr>
            <a:endParaRPr lang="en-US" dirty="0"/>
          </a:p>
        </p:txBody>
      </p:sp>
    </p:spTree>
    <p:extLst>
      <p:ext uri="{BB962C8B-B14F-4D97-AF65-F5344CB8AC3E}">
        <p14:creationId xmlns:p14="http://schemas.microsoft.com/office/powerpoint/2010/main" val="944511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ODEP Customized Employment Grants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55000" lnSpcReduction="20000"/>
          </a:bodyPr>
          <a:lstStyle/>
          <a:p>
            <a:pPr marL="649288" indent="-285750" defTabSz="912813">
              <a:lnSpc>
                <a:spcPct val="120000"/>
              </a:lnSpc>
            </a:pPr>
            <a:r>
              <a:rPr lang="en-US" sz="3300" dirty="0"/>
              <a:t>Funded development and research work from 2001 – 2006 on Customized Employment in the American Job Centers to 26 grants nationwide</a:t>
            </a:r>
            <a:r>
              <a:rPr lang="en-US" sz="3300" dirty="0" smtClean="0"/>
              <a:t>.</a:t>
            </a:r>
            <a:endParaRPr lang="en-US" sz="3300" dirty="0"/>
          </a:p>
          <a:p>
            <a:pPr marL="649288" indent="-285750" defTabSz="912813">
              <a:lnSpc>
                <a:spcPct val="120000"/>
              </a:lnSpc>
            </a:pPr>
            <a:r>
              <a:rPr lang="en-US" sz="3300" dirty="0"/>
              <a:t>CEG Grantees were charged with increasing the capacity of service-delivery systems to effectively  serve people with disabilities and other ‘‘hard-to-serve’’ populations through individualized  employment and placement services</a:t>
            </a:r>
            <a:r>
              <a:rPr lang="en-US" sz="3300" dirty="0" smtClean="0"/>
              <a:t>.</a:t>
            </a:r>
            <a:endParaRPr lang="en-US" sz="3300" dirty="0"/>
          </a:p>
          <a:p>
            <a:pPr marL="649288" indent="-285750" defTabSz="912813">
              <a:lnSpc>
                <a:spcPct val="120000"/>
              </a:lnSpc>
            </a:pPr>
            <a:r>
              <a:rPr lang="en-US" sz="3300" dirty="0"/>
              <a:t>Key findings included: 1) Partnership and collaboration were key to systems change; 2) Universal design was fundamental to improving access to programs and services; 3) Leveraging expertise and resources maximizes outcomes; 4) Asset development strategies enhance economic advantages; 5) Access to flexible dollars; and 6) Customized approach shows promise for improving employment outcomes.</a:t>
            </a:r>
          </a:p>
          <a:p>
            <a:pPr marL="0" indent="0">
              <a:buNone/>
            </a:pPr>
            <a:endParaRPr lang="en-US" dirty="0"/>
          </a:p>
        </p:txBody>
      </p:sp>
    </p:spTree>
    <p:extLst>
      <p:ext uri="{BB962C8B-B14F-4D97-AF65-F5344CB8AC3E}">
        <p14:creationId xmlns:p14="http://schemas.microsoft.com/office/powerpoint/2010/main" val="944511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ODEP Workforce Action Grants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70000" lnSpcReduction="20000"/>
          </a:bodyPr>
          <a:lstStyle/>
          <a:p>
            <a:pPr marL="649288" indent="-285750" defTabSz="912813">
              <a:lnSpc>
                <a:spcPct val="120000"/>
              </a:lnSpc>
            </a:pPr>
            <a:r>
              <a:rPr lang="en-US" sz="2800" dirty="0"/>
              <a:t>Funded 6 grants from 2002-2003 for periods of time ranging from three to five years</a:t>
            </a:r>
            <a:r>
              <a:rPr lang="en-US" sz="2800" dirty="0" smtClean="0"/>
              <a:t>.</a:t>
            </a:r>
            <a:endParaRPr lang="en-US" sz="2800" dirty="0"/>
          </a:p>
          <a:p>
            <a:pPr marL="649288" indent="-285750" defTabSz="912813">
              <a:lnSpc>
                <a:spcPct val="120000"/>
              </a:lnSpc>
            </a:pPr>
            <a:r>
              <a:rPr lang="en-US" sz="2800" dirty="0"/>
              <a:t>The Working for Freedom, Opportunity, and Real Choice Through Community Employment  (</a:t>
            </a:r>
            <a:r>
              <a:rPr lang="en-US" sz="2800" dirty="0" err="1"/>
              <a:t>WorkFORCE</a:t>
            </a:r>
            <a:r>
              <a:rPr lang="en-US" sz="2800" dirty="0"/>
              <a:t>) Action grants continued ODEP’s development and documentation of programs that address the capability of individuals transitioning from segregated environments, such as nursing homes and institutions, to successfully participate in community employment through utilization of customized strategies. </a:t>
            </a:r>
          </a:p>
          <a:p>
            <a:pPr marL="649288" indent="-285750" defTabSz="912813">
              <a:lnSpc>
                <a:spcPct val="120000"/>
              </a:lnSpc>
            </a:pPr>
            <a:r>
              <a:rPr lang="en-US" sz="2800" dirty="0"/>
              <a:t>The grants began or expanded the delivery and implementation of customized community employment opportunities for individuals with disabilities so that they may live, work, and fully participate in their communities. </a:t>
            </a:r>
          </a:p>
          <a:p>
            <a:pPr marL="0" indent="0">
              <a:buNone/>
            </a:pPr>
            <a:endParaRPr lang="en-US" dirty="0"/>
          </a:p>
        </p:txBody>
      </p:sp>
    </p:spTree>
    <p:extLst>
      <p:ext uri="{BB962C8B-B14F-4D97-AF65-F5344CB8AC3E}">
        <p14:creationId xmlns:p14="http://schemas.microsoft.com/office/powerpoint/2010/main" val="944511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ODEP START-UP Initiative</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47500" lnSpcReduction="20000"/>
          </a:bodyPr>
          <a:lstStyle/>
          <a:p>
            <a:pPr marL="649288" indent="-285750" defTabSz="912813">
              <a:lnSpc>
                <a:spcPct val="120000"/>
              </a:lnSpc>
            </a:pPr>
            <a:r>
              <a:rPr lang="en-US" dirty="0"/>
              <a:t>To further promote self-employment as an employment outcome for individuals with disabilities, in 2007, ODEP funded Self-Employment Technical Assistance, Resources, &amp; Training (START-UP / USA), a partnership between Virginia Commonwealth University and Griffin-</a:t>
            </a:r>
            <a:r>
              <a:rPr lang="en-US" dirty="0" err="1"/>
              <a:t>Hammis</a:t>
            </a:r>
            <a:r>
              <a:rPr lang="en-US" dirty="0"/>
              <a:t> and Associates, LLC to:</a:t>
            </a:r>
          </a:p>
          <a:p>
            <a:pPr marL="973137" lvl="2" indent="-285750" defTabSz="912813">
              <a:lnSpc>
                <a:spcPct val="120000"/>
              </a:lnSpc>
            </a:pPr>
            <a:r>
              <a:rPr lang="en-US" sz="2900" dirty="0"/>
              <a:t>provide technical assistance and disseminates resources nationally to individuals interested in pursuing self-employment. </a:t>
            </a:r>
            <a:endParaRPr lang="en-US" sz="4400" dirty="0"/>
          </a:p>
          <a:p>
            <a:pPr marL="649288" indent="-285750" defTabSz="912813">
              <a:lnSpc>
                <a:spcPct val="120000"/>
              </a:lnSpc>
            </a:pPr>
            <a:r>
              <a:rPr lang="en-US" dirty="0"/>
              <a:t>START-UP USA provides assistance to three sub-national projects: START-UP / Alaska, START-UP / Florida, and START-UP / New York:</a:t>
            </a:r>
          </a:p>
          <a:p>
            <a:pPr marL="973137" lvl="2" indent="-285750" defTabSz="912813">
              <a:lnSpc>
                <a:spcPct val="120000"/>
              </a:lnSpc>
            </a:pPr>
            <a:r>
              <a:rPr lang="en-US" sz="2500" dirty="0"/>
              <a:t>generate data and information to validate systems capacity-building strategies and systems change models for successfully increasing self-employment opportunities for individuals with disabilities. </a:t>
            </a:r>
          </a:p>
          <a:p>
            <a:pPr marL="973137" lvl="2" indent="-285750" defTabSz="912813">
              <a:lnSpc>
                <a:spcPct val="120000"/>
              </a:lnSpc>
            </a:pPr>
            <a:r>
              <a:rPr lang="en-US" sz="2500" dirty="0"/>
              <a:t>The information generated through these model programs are disseminated nationally for replication through technical assistance and </a:t>
            </a:r>
            <a:r>
              <a:rPr lang="en-US" sz="2500" dirty="0" smtClean="0"/>
              <a:t>support</a:t>
            </a:r>
            <a:endParaRPr lang="en-US" sz="3800" dirty="0"/>
          </a:p>
          <a:p>
            <a:pPr marL="649288" indent="-285750" defTabSz="912813">
              <a:lnSpc>
                <a:spcPct val="120000"/>
              </a:lnSpc>
            </a:pPr>
            <a:r>
              <a:rPr lang="en-US" dirty="0"/>
              <a:t>The START-UP initiative resulted in the establishment of a range of businesses by individuals with disabilities.</a:t>
            </a:r>
          </a:p>
          <a:p>
            <a:pPr marL="0" indent="0">
              <a:buNone/>
            </a:pPr>
            <a:endParaRPr lang="en-US" dirty="0"/>
          </a:p>
        </p:txBody>
      </p:sp>
    </p:spTree>
    <p:extLst>
      <p:ext uri="{BB962C8B-B14F-4D97-AF65-F5344CB8AC3E}">
        <p14:creationId xmlns:p14="http://schemas.microsoft.com/office/powerpoint/2010/main" val="944511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ODEP State Intermediary Youth Grants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85000" lnSpcReduction="10000"/>
          </a:bodyPr>
          <a:lstStyle/>
          <a:p>
            <a:pPr marL="649288" indent="-285750" defTabSz="912813">
              <a:lnSpc>
                <a:spcPct val="120000"/>
              </a:lnSpc>
            </a:pPr>
            <a:r>
              <a:rPr lang="en-US" sz="2800" dirty="0"/>
              <a:t>Youth transition model awarded to 8 states in 2003</a:t>
            </a:r>
            <a:r>
              <a:rPr lang="en-US" sz="2800" dirty="0" smtClean="0"/>
              <a:t>.</a:t>
            </a:r>
            <a:endParaRPr lang="en-US" sz="2800" dirty="0"/>
          </a:p>
          <a:p>
            <a:pPr marL="649288" indent="-285750" defTabSz="912813">
              <a:lnSpc>
                <a:spcPct val="120000"/>
              </a:lnSpc>
            </a:pPr>
            <a:r>
              <a:rPr lang="en-US" sz="2800" dirty="0"/>
              <a:t>Assisted states, under the leadership of the State Workforce Investment Board, in the design,  implementation, and evaluation of systems changes needed to improve transition outcomes for youth with disabilities at the local level</a:t>
            </a:r>
            <a:r>
              <a:rPr lang="en-US" sz="2800" dirty="0" smtClean="0"/>
              <a:t>.</a:t>
            </a:r>
            <a:endParaRPr lang="en-US" sz="2800" dirty="0"/>
          </a:p>
          <a:p>
            <a:pPr marL="649288" indent="-285750" defTabSz="912813">
              <a:lnSpc>
                <a:spcPct val="120000"/>
              </a:lnSpc>
            </a:pPr>
            <a:r>
              <a:rPr lang="en-US" sz="2800" dirty="0"/>
              <a:t>Focused on closing the substantial gap between education and employment outcomes for youth with disabilities and those of their peers without disabilities.</a:t>
            </a:r>
          </a:p>
          <a:p>
            <a:pPr marL="0" indent="0">
              <a:buNone/>
            </a:pPr>
            <a:endParaRPr lang="en-US" dirty="0"/>
          </a:p>
        </p:txBody>
      </p:sp>
    </p:spTree>
    <p:extLst>
      <p:ext uri="{BB962C8B-B14F-4D97-AF65-F5344CB8AC3E}">
        <p14:creationId xmlns:p14="http://schemas.microsoft.com/office/powerpoint/2010/main" val="944511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ODEP Guideposts for Success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a:bodyPr>
          <a:lstStyle/>
          <a:p>
            <a:pPr>
              <a:defRPr/>
            </a:pPr>
            <a:r>
              <a:rPr lang="en-US" sz="2400" dirty="0"/>
              <a:t>Research from the State Intermediary Youth Groups unveiled the five </a:t>
            </a:r>
            <a:r>
              <a:rPr lang="en-US" sz="2400" i="1" dirty="0"/>
              <a:t>Guideposts for Success </a:t>
            </a:r>
            <a:r>
              <a:rPr lang="en-US" sz="2400" dirty="0"/>
              <a:t>that include</a:t>
            </a:r>
            <a:r>
              <a:rPr lang="en-US" sz="2400" i="1" dirty="0"/>
              <a:t>:</a:t>
            </a:r>
          </a:p>
          <a:p>
            <a:pPr lvl="1">
              <a:defRPr/>
            </a:pPr>
            <a:endParaRPr lang="en-US" sz="2200" i="1" dirty="0"/>
          </a:p>
          <a:p>
            <a:pPr marL="1371600" lvl="2" indent="-457200">
              <a:buFont typeface="+mj-lt"/>
              <a:buAutoNum type="arabicPeriod"/>
              <a:defRPr/>
            </a:pPr>
            <a:r>
              <a:rPr lang="en-US" sz="2200" dirty="0"/>
              <a:t>School-Based Preparatory </a:t>
            </a:r>
            <a:r>
              <a:rPr lang="en-US" sz="2200" dirty="0" smtClean="0"/>
              <a:t>Experiences</a:t>
            </a:r>
            <a:endParaRPr lang="en-US" sz="2200" dirty="0"/>
          </a:p>
          <a:p>
            <a:pPr marL="1371600" lvl="2" indent="-457200">
              <a:buFont typeface="+mj-lt"/>
              <a:buAutoNum type="arabicPeriod"/>
              <a:defRPr/>
            </a:pPr>
            <a:r>
              <a:rPr lang="en-US" sz="2200" dirty="0"/>
              <a:t>Career Preparation &amp; Work-Based Learning </a:t>
            </a:r>
            <a:r>
              <a:rPr lang="en-US" sz="2200" dirty="0" smtClean="0"/>
              <a:t>Experiences</a:t>
            </a:r>
            <a:endParaRPr lang="en-US" sz="2200" dirty="0"/>
          </a:p>
          <a:p>
            <a:pPr marL="1371600" lvl="2" indent="-457200">
              <a:buFont typeface="+mj-lt"/>
              <a:buAutoNum type="arabicPeriod"/>
              <a:defRPr/>
            </a:pPr>
            <a:r>
              <a:rPr lang="en-US" sz="2200" dirty="0"/>
              <a:t>Youth Development &amp; </a:t>
            </a:r>
            <a:r>
              <a:rPr lang="en-US" sz="2200" dirty="0" smtClean="0"/>
              <a:t>Leadership</a:t>
            </a:r>
            <a:endParaRPr lang="en-US" sz="2200" dirty="0"/>
          </a:p>
          <a:p>
            <a:pPr marL="1371600" lvl="2" indent="-457200">
              <a:buFont typeface="+mj-lt"/>
              <a:buAutoNum type="arabicPeriod"/>
              <a:defRPr/>
            </a:pPr>
            <a:r>
              <a:rPr lang="en-US" sz="2200" dirty="0"/>
              <a:t>Connecting </a:t>
            </a:r>
            <a:r>
              <a:rPr lang="en-US" sz="2200" dirty="0" smtClean="0"/>
              <a:t>Activities</a:t>
            </a:r>
            <a:endParaRPr lang="en-US" sz="2200" dirty="0"/>
          </a:p>
          <a:p>
            <a:pPr marL="1371600" lvl="2" indent="-457200">
              <a:buFont typeface="+mj-lt"/>
              <a:buAutoNum type="arabicPeriod"/>
              <a:defRPr/>
            </a:pPr>
            <a:r>
              <a:rPr lang="en-US" sz="2200" dirty="0"/>
              <a:t>Family Involvement &amp; Supports</a:t>
            </a:r>
          </a:p>
          <a:p>
            <a:pPr marL="0" indent="0">
              <a:buNone/>
            </a:pPr>
            <a:endParaRPr lang="en-US" dirty="0"/>
          </a:p>
        </p:txBody>
      </p:sp>
    </p:spTree>
    <p:extLst>
      <p:ext uri="{BB962C8B-B14F-4D97-AF65-F5344CB8AC3E}">
        <p14:creationId xmlns:p14="http://schemas.microsoft.com/office/powerpoint/2010/main" val="944511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 Goals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a:bodyPr>
          <a:lstStyle/>
          <a:p>
            <a:pPr marL="706438" indent="-474663" defTabSz="912813">
              <a:lnSpc>
                <a:spcPct val="90000"/>
              </a:lnSpc>
            </a:pPr>
            <a:r>
              <a:rPr lang="en-US" sz="2800" dirty="0"/>
              <a:t>The goal of the Disability Employment </a:t>
            </a:r>
            <a:r>
              <a:rPr lang="en-US" sz="2800" dirty="0" smtClean="0"/>
              <a:t>Initiative (DEI) </a:t>
            </a:r>
            <a:r>
              <a:rPr lang="en-US" sz="2800" dirty="0"/>
              <a:t>is to</a:t>
            </a:r>
            <a:r>
              <a:rPr lang="en-US" sz="2800" dirty="0" smtClean="0"/>
              <a:t>:</a:t>
            </a:r>
            <a:endParaRPr lang="en-US" sz="2800" dirty="0"/>
          </a:p>
          <a:p>
            <a:pPr marL="1030287" lvl="2" indent="-342900" defTabSz="912813">
              <a:lnSpc>
                <a:spcPct val="90000"/>
              </a:lnSpc>
            </a:pPr>
            <a:r>
              <a:rPr lang="en-US" sz="2200" dirty="0"/>
              <a:t>improve coordination and collaboration among employment and training and asset development programs implemented at state and local levels, including the Ticket to Work Program, </a:t>
            </a:r>
            <a:r>
              <a:rPr lang="en-US" sz="2200" dirty="0" smtClean="0"/>
              <a:t>and</a:t>
            </a:r>
            <a:endParaRPr lang="en-US" sz="2200" dirty="0"/>
          </a:p>
          <a:p>
            <a:pPr marL="1030287" lvl="2" indent="-342900" defTabSz="912813">
              <a:lnSpc>
                <a:spcPct val="90000"/>
              </a:lnSpc>
            </a:pPr>
            <a:r>
              <a:rPr lang="en-US" sz="2200" dirty="0"/>
              <a:t>build effective community partnerships that leverage public and private resources to better serve individuals with disabilities and improve employment outcomes.</a:t>
            </a:r>
          </a:p>
          <a:p>
            <a:pPr marL="0" indent="0">
              <a:buNone/>
            </a:pPr>
            <a:endParaRPr lang="en-US" dirty="0"/>
          </a:p>
        </p:txBody>
      </p:sp>
      <p:pic>
        <p:nvPicPr>
          <p:cNvPr id="7" name="Picture 2" descr="C:\Users\mkennedy\Documents\NDI\DEI\DEI BRANDING\DEI Logos hi_low\DEI_Logo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599"/>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927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DEI Objectives and Outcomes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85000" lnSpcReduction="20000"/>
          </a:bodyPr>
          <a:lstStyle/>
          <a:p>
            <a:pPr marL="623888" indent="-512763" defTabSz="912813">
              <a:lnSpc>
                <a:spcPct val="120000"/>
              </a:lnSpc>
              <a:defRPr/>
            </a:pPr>
            <a:r>
              <a:rPr lang="en-US" sz="2800" dirty="0">
                <a:latin typeface="Arial" charset="0"/>
                <a:cs typeface="Arial" charset="0"/>
              </a:rPr>
              <a:t>The DEI is designed to: </a:t>
            </a:r>
            <a:endParaRPr lang="en-US" sz="2100" dirty="0">
              <a:latin typeface="Arial" charset="0"/>
              <a:cs typeface="Arial" charset="0"/>
            </a:endParaRPr>
          </a:p>
          <a:p>
            <a:pPr marL="1030288" lvl="2" indent="-398463" defTabSz="912813">
              <a:lnSpc>
                <a:spcPct val="120000"/>
              </a:lnSpc>
              <a:buFont typeface="Wingdings 3" pitchFamily="18" charset="2"/>
              <a:buAutoNum type="arabicPeriod"/>
              <a:defRPr/>
            </a:pPr>
            <a:r>
              <a:rPr lang="en-US" sz="2200" dirty="0">
                <a:latin typeface="Arial" charset="0"/>
                <a:cs typeface="Arial" charset="0"/>
              </a:rPr>
              <a:t>Improve education, training, and employment opportunities and outcomes of youth and adults with disabilities who are unemployed, underemployed and/or receiving Social Security disability benefits; and </a:t>
            </a:r>
          </a:p>
          <a:p>
            <a:pPr marL="1030288" lvl="2" indent="-398463" defTabSz="912813">
              <a:lnSpc>
                <a:spcPct val="120000"/>
              </a:lnSpc>
              <a:buFont typeface="Wingdings 3" pitchFamily="18" charset="2"/>
              <a:buAutoNum type="arabicPeriod"/>
              <a:defRPr/>
            </a:pPr>
            <a:r>
              <a:rPr lang="en-US" sz="2200" dirty="0">
                <a:latin typeface="Arial" charset="0"/>
                <a:cs typeface="Arial" charset="0"/>
              </a:rPr>
              <a:t>Help these individuals with disabilities find a path into the middle class through exemplary and model service delivery by the public workforce system</a:t>
            </a:r>
            <a:r>
              <a:rPr lang="en-US" sz="2200" dirty="0" smtClean="0">
                <a:latin typeface="Arial" charset="0"/>
                <a:cs typeface="Arial" charset="0"/>
              </a:rPr>
              <a:t>.</a:t>
            </a:r>
            <a:endParaRPr lang="en-US" sz="2200" dirty="0">
              <a:latin typeface="Arial" charset="0"/>
              <a:cs typeface="Arial" charset="0"/>
            </a:endParaRPr>
          </a:p>
          <a:p>
            <a:pPr marL="623888" indent="-512763" defTabSz="912813">
              <a:lnSpc>
                <a:spcPct val="120000"/>
              </a:lnSpc>
              <a:defRPr/>
            </a:pPr>
            <a:r>
              <a:rPr lang="en-US" sz="2800" dirty="0">
                <a:latin typeface="Arial" charset="0"/>
                <a:cs typeface="Arial" charset="0"/>
              </a:rPr>
              <a:t>The desired outcome of the DEI is to: </a:t>
            </a:r>
            <a:endParaRPr lang="en-US" sz="2100" dirty="0">
              <a:latin typeface="Arial" charset="0"/>
              <a:cs typeface="Arial" charset="0"/>
            </a:endParaRPr>
          </a:p>
          <a:p>
            <a:pPr marL="1030288" lvl="2" indent="-398463" defTabSz="912813">
              <a:lnSpc>
                <a:spcPct val="120000"/>
              </a:lnSpc>
              <a:defRPr/>
            </a:pPr>
            <a:r>
              <a:rPr lang="en-US" sz="2200" dirty="0">
                <a:latin typeface="Arial" charset="0"/>
                <a:cs typeface="Arial" charset="0"/>
              </a:rPr>
              <a:t>Lead to the increased enrollment of customers with disabilities in WIA intensive and training services and other relevant DOL programs.</a:t>
            </a:r>
          </a:p>
          <a:p>
            <a:pPr marL="0" indent="0">
              <a:buNone/>
            </a:pPr>
            <a:endParaRPr lang="en-US" dirty="0"/>
          </a:p>
        </p:txBody>
      </p:sp>
      <p:pic>
        <p:nvPicPr>
          <p:cNvPr id="7" name="Picture 2" descr="C:\Users\mkennedy\Documents\NDI\DEI\DEI BRANDING\DEI Logos hi_low\DEI_Logo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1697"/>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927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DEI Outcomes: </a:t>
            </a:r>
            <a:br>
              <a:rPr lang="en-US" dirty="0" smtClean="0"/>
            </a:br>
            <a:r>
              <a:rPr lang="en-US" dirty="0" smtClean="0"/>
              <a:t>Data from Ticket to Work and WIASRD</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92500" lnSpcReduction="20000"/>
          </a:bodyPr>
          <a:lstStyle/>
          <a:p>
            <a:pPr marL="623888" indent="-512763" defTabSz="912813">
              <a:lnSpc>
                <a:spcPct val="110000"/>
              </a:lnSpc>
              <a:buFont typeface="Arial" charset="0"/>
              <a:buChar char="•"/>
              <a:defRPr/>
            </a:pPr>
            <a:r>
              <a:rPr lang="en-US" sz="2800" dirty="0">
                <a:latin typeface="Arial" charset="0"/>
                <a:cs typeface="Arial" charset="0"/>
              </a:rPr>
              <a:t>Through the DEI, DOL is creating systemic change within the public workforce system by providing tools and strategies to promote the economic self-sufficiency of job seekers with disabilities. </a:t>
            </a:r>
          </a:p>
          <a:p>
            <a:pPr marL="111125" indent="0" defTabSz="912813">
              <a:lnSpc>
                <a:spcPct val="110000"/>
              </a:lnSpc>
              <a:buNone/>
              <a:defRPr/>
            </a:pPr>
            <a:endParaRPr lang="en-US" sz="2800" dirty="0">
              <a:latin typeface="Arial" charset="0"/>
              <a:cs typeface="Arial" charset="0"/>
            </a:endParaRPr>
          </a:p>
          <a:p>
            <a:pPr marL="623888" indent="-512763" defTabSz="912813">
              <a:lnSpc>
                <a:spcPct val="110000"/>
              </a:lnSpc>
              <a:buFont typeface="Arial" charset="0"/>
              <a:buChar char="•"/>
              <a:defRPr/>
            </a:pPr>
            <a:r>
              <a:rPr lang="en-US" altLang="en-US" sz="2800" dirty="0">
                <a:latin typeface="Arial" charset="0"/>
                <a:cs typeface="Arial" charset="0"/>
              </a:rPr>
              <a:t>Under the DEI, the numbers come in two formats through:</a:t>
            </a:r>
          </a:p>
          <a:p>
            <a:pPr marL="1368425" indent="-457200" defTabSz="912813">
              <a:lnSpc>
                <a:spcPct val="110000"/>
              </a:lnSpc>
              <a:buFont typeface="Arial" charset="0"/>
              <a:buAutoNum type="arabicPeriod"/>
              <a:defRPr/>
            </a:pPr>
            <a:r>
              <a:rPr lang="en-US" altLang="en-US" sz="2400" dirty="0">
                <a:latin typeface="Arial" charset="0"/>
                <a:cs typeface="Arial" charset="0"/>
              </a:rPr>
              <a:t>Ticket to Work Program, and </a:t>
            </a:r>
          </a:p>
          <a:p>
            <a:pPr marL="1368425" indent="-457200" defTabSz="912813">
              <a:lnSpc>
                <a:spcPct val="110000"/>
              </a:lnSpc>
              <a:buFont typeface="Arial" charset="0"/>
              <a:buAutoNum type="arabicPeriod"/>
              <a:defRPr/>
            </a:pPr>
            <a:r>
              <a:rPr lang="en-US" altLang="en-US" sz="2400" dirty="0">
                <a:latin typeface="Arial" charset="0"/>
                <a:cs typeface="Arial" charset="0"/>
              </a:rPr>
              <a:t>The workforce system’s performance </a:t>
            </a:r>
            <a:r>
              <a:rPr lang="en-US" altLang="en-US" sz="2400" dirty="0" smtClean="0">
                <a:latin typeface="Arial" charset="0"/>
                <a:cs typeface="Arial" charset="0"/>
              </a:rPr>
              <a:t>outcomes</a:t>
            </a:r>
            <a:endParaRPr lang="en-US" altLang="en-US" sz="2400" dirty="0">
              <a:latin typeface="Arial" charset="0"/>
              <a:cs typeface="Arial" charset="0"/>
            </a:endParaRPr>
          </a:p>
          <a:p>
            <a:pPr marL="0" indent="0">
              <a:buNone/>
            </a:pPr>
            <a:endParaRPr lang="en-US" dirty="0"/>
          </a:p>
        </p:txBody>
      </p:sp>
    </p:spTree>
    <p:extLst>
      <p:ext uri="{BB962C8B-B14F-4D97-AF65-F5344CB8AC3E}">
        <p14:creationId xmlns:p14="http://schemas.microsoft.com/office/powerpoint/2010/main" val="3854927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Employment Networks (ENs)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27</a:t>
            </a:fld>
            <a:endParaRPr lang="en-US"/>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4" name="Content Placeholder 3"/>
          <p:cNvSpPr>
            <a:spLocks noGrp="1"/>
          </p:cNvSpPr>
          <p:nvPr>
            <p:ph idx="1"/>
          </p:nvPr>
        </p:nvSpPr>
        <p:spPr>
          <a:xfrm>
            <a:off x="685800" y="1676400"/>
            <a:ext cx="7924800" cy="4525963"/>
          </a:xfrm>
        </p:spPr>
        <p:txBody>
          <a:bodyPr>
            <a:normAutofit/>
          </a:bodyPr>
          <a:lstStyle/>
          <a:p>
            <a:pPr marL="623888" indent="-512763" defTabSz="912813">
              <a:buFont typeface="Arial" charset="0"/>
              <a:buChar char="•"/>
              <a:defRPr/>
            </a:pPr>
            <a:r>
              <a:rPr lang="en-US" sz="2200" dirty="0">
                <a:latin typeface="Arial" charset="0"/>
                <a:cs typeface="Arial" charset="0"/>
              </a:rPr>
              <a:t>The comprehensive nature of the American Job Center makes it a natural service provider as an EN.  </a:t>
            </a:r>
          </a:p>
          <a:p>
            <a:pPr marL="1023938" lvl="1" indent="-512763" defTabSz="912813">
              <a:buFont typeface="Arial" charset="0"/>
              <a:buChar char="–"/>
              <a:defRPr/>
            </a:pPr>
            <a:r>
              <a:rPr lang="en-US" sz="1600" dirty="0">
                <a:latin typeface="Arial" charset="0"/>
                <a:cs typeface="Arial" charset="0"/>
              </a:rPr>
              <a:t>Job Centers are employment support providers that can help Social Security disability beneficiaries return to work. </a:t>
            </a:r>
          </a:p>
          <a:p>
            <a:pPr marL="1023938" lvl="1" indent="-512763" defTabSz="912813">
              <a:buFont typeface="Arial" charset="0"/>
              <a:buChar char="–"/>
              <a:defRPr/>
            </a:pPr>
            <a:r>
              <a:rPr lang="en-US" altLang="en-US" sz="1600" dirty="0">
                <a:latin typeface="Arial" charset="0"/>
                <a:cs typeface="Arial" charset="0"/>
              </a:rPr>
              <a:t>Participation as an EN provides an additional revenue source to leverage funding to maximize services for customers with disabilities. </a:t>
            </a:r>
          </a:p>
          <a:p>
            <a:pPr marL="0" indent="0">
              <a:buNone/>
            </a:pPr>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15" y="3962400"/>
            <a:ext cx="7053263"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927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Performance Outcomes: DEI Pilot Sites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a:bodyPr>
          <a:lstStyle/>
          <a:p>
            <a:pPr marL="623888" indent="-512763" defTabSz="912813">
              <a:buFont typeface="Arial" charset="0"/>
              <a:buChar char="•"/>
              <a:defRPr/>
            </a:pPr>
            <a:r>
              <a:rPr lang="en-US" sz="1600" dirty="0"/>
              <a:t>Often people with disabilities and/or multiple challenges to employment are not given an opportunity to be considered for enrollment in WIA intensive/training services due to concerns that they may not meet workforce performance measures. </a:t>
            </a:r>
          </a:p>
          <a:p>
            <a:pPr marL="623888" indent="-512763" defTabSz="912813">
              <a:buFont typeface="Arial" charset="0"/>
              <a:buChar char="•"/>
              <a:defRPr/>
            </a:pPr>
            <a:r>
              <a:rPr lang="en-US" altLang="en-US" sz="1600" dirty="0"/>
              <a:t>The data on these charts represents positive impacts on performance outcomes from 2012.</a:t>
            </a:r>
          </a:p>
          <a:p>
            <a:pPr marL="0" indent="0">
              <a:buNone/>
            </a:pPr>
            <a:endParaRPr lang="en-US" b="1" dirty="0"/>
          </a:p>
        </p:txBody>
      </p:sp>
      <p:graphicFrame>
        <p:nvGraphicFramePr>
          <p:cNvPr id="5" name="Object 4"/>
          <p:cNvGraphicFramePr>
            <a:graphicFrameLocks/>
          </p:cNvGraphicFramePr>
          <p:nvPr>
            <p:extLst>
              <p:ext uri="{D42A27DB-BD31-4B8C-83A1-F6EECF244321}">
                <p14:modId xmlns:p14="http://schemas.microsoft.com/office/powerpoint/2010/main" val="3140706416"/>
              </p:ext>
            </p:extLst>
          </p:nvPr>
        </p:nvGraphicFramePr>
        <p:xfrm>
          <a:off x="228600" y="3810000"/>
          <a:ext cx="4292600" cy="2616200"/>
        </p:xfrm>
        <a:graphic>
          <a:graphicData uri="http://schemas.openxmlformats.org/presentationml/2006/ole">
            <mc:AlternateContent xmlns:mc="http://schemas.openxmlformats.org/markup-compatibility/2006">
              <mc:Choice xmlns:v="urn:schemas-microsoft-com:vml" Requires="v">
                <p:oleObj spid="_x0000_s5186" r:id="rId4" imgW="4291956" imgH="2615411" progId="Excel.Chart.8">
                  <p:embed/>
                </p:oleObj>
              </mc:Choice>
              <mc:Fallback>
                <p:oleObj r:id="rId4" imgW="4291956" imgH="2615411"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10000"/>
                        <a:ext cx="42926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p:cNvGraphicFramePr>
          <p:nvPr>
            <p:extLst>
              <p:ext uri="{D42A27DB-BD31-4B8C-83A1-F6EECF244321}">
                <p14:modId xmlns:p14="http://schemas.microsoft.com/office/powerpoint/2010/main" val="1591049620"/>
              </p:ext>
            </p:extLst>
          </p:nvPr>
        </p:nvGraphicFramePr>
        <p:xfrm>
          <a:off x="4572000" y="3810000"/>
          <a:ext cx="4445000" cy="2570163"/>
        </p:xfrm>
        <a:graphic>
          <a:graphicData uri="http://schemas.openxmlformats.org/presentationml/2006/ole">
            <mc:AlternateContent xmlns:mc="http://schemas.openxmlformats.org/markup-compatibility/2006">
              <mc:Choice xmlns:v="urn:schemas-microsoft-com:vml" Requires="v">
                <p:oleObj spid="_x0000_s5187" r:id="rId6" imgW="4444369" imgH="2572735" progId="Excel.Chart.8">
                  <p:embed/>
                </p:oleObj>
              </mc:Choice>
              <mc:Fallback>
                <p:oleObj r:id="rId6" imgW="4444369" imgH="2572735" progId="Excel.Chart.8">
                  <p:embed/>
                  <p:pic>
                    <p:nvPicPr>
                      <p:cNvPr id="0" name="Char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810000"/>
                        <a:ext cx="4445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4927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 Grantees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29</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lnSpcReduction="10000"/>
          </a:bodyPr>
          <a:lstStyle/>
          <a:p>
            <a:pPr marL="623888" indent="-512763" defTabSz="912813">
              <a:lnSpc>
                <a:spcPct val="90000"/>
              </a:lnSpc>
              <a:buFont typeface="Arial" charset="0"/>
              <a:buChar char="•"/>
              <a:defRPr/>
            </a:pPr>
            <a:r>
              <a:rPr lang="en-US" sz="2400" dirty="0"/>
              <a:t>Since 2010, there have been four rounds of funded grantees covering a total of 26 states:</a:t>
            </a:r>
          </a:p>
          <a:p>
            <a:pPr marL="1023938" lvl="1" indent="-512763" defTabSz="912813">
              <a:lnSpc>
                <a:spcPct val="90000"/>
              </a:lnSpc>
              <a:buFont typeface="Arial" charset="0"/>
              <a:buChar char="–"/>
              <a:defRPr/>
            </a:pPr>
            <a:r>
              <a:rPr lang="en-US" sz="2000" dirty="0"/>
              <a:t>Round one in Program Year 2010 at $22 million: Alaska, Arkansas (youth), Delaware (youth), Illinois, Kansas, Maine, New Jersey (youth), New York and Virginia.</a:t>
            </a:r>
          </a:p>
          <a:p>
            <a:pPr marL="1023938" lvl="1" indent="-512763" defTabSz="912813">
              <a:lnSpc>
                <a:spcPct val="90000"/>
              </a:lnSpc>
              <a:buFont typeface="Arial" charset="0"/>
              <a:buChar char="–"/>
              <a:defRPr/>
            </a:pPr>
            <a:r>
              <a:rPr lang="en-US" sz="2000" dirty="0"/>
              <a:t>Round two in Program Year 2011 at $21 million:  California, Hawaii, Ohio, South Dakota (youth), Tennessee, Washington, and Wisconsin.</a:t>
            </a:r>
          </a:p>
          <a:p>
            <a:pPr marL="1023938" lvl="1" indent="-512763" defTabSz="912813">
              <a:lnSpc>
                <a:spcPct val="90000"/>
              </a:lnSpc>
              <a:buFont typeface="Arial" charset="0"/>
              <a:buChar char="–"/>
              <a:defRPr/>
            </a:pPr>
            <a:r>
              <a:rPr lang="en-US" sz="2000" dirty="0"/>
              <a:t>Round three in Program Year 2012 at $21 million:  Florida, Indiana, Iowa, Louisiana, Massachusetts, Minnesota (youth) and Rhode Island.</a:t>
            </a:r>
          </a:p>
          <a:p>
            <a:pPr marL="1023938" lvl="1" indent="-512763" defTabSz="912813">
              <a:lnSpc>
                <a:spcPct val="90000"/>
              </a:lnSpc>
              <a:buFont typeface="Arial" charset="0"/>
              <a:buChar char="–"/>
              <a:defRPr/>
            </a:pPr>
            <a:r>
              <a:rPr lang="en-US" sz="2000" dirty="0"/>
              <a:t>Round four in Program Year 2013 at $18 million:  Alabama (youth), Alaska, Connecticut, Idaho (youth), Illinois, Maine, New York, and Virginia.</a:t>
            </a:r>
          </a:p>
          <a:p>
            <a:pPr marL="0" indent="0">
              <a:buNone/>
            </a:pPr>
            <a:endParaRPr lang="en-US" dirty="0"/>
          </a:p>
        </p:txBody>
      </p:sp>
      <p:pic>
        <p:nvPicPr>
          <p:cNvPr id="7" name="Picture 2" descr="C:\Users\mkennedy\Documents\NDI\DEI\DEI BRANDING\DEI Logos hi_low\DEI_Logo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1697"/>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927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compatLnSpc="1">
            <a:prstTxWarp prst="textNoShape">
              <a:avLst/>
            </a:prstTxWarp>
          </a:bodyPr>
          <a:lstStyle/>
          <a:p>
            <a:pPr eaLnBrk="1" hangingPunct="1">
              <a:defRPr/>
            </a:pPr>
            <a:r>
              <a:rPr lang="en-US" altLang="en-US" smtClean="0">
                <a:ln>
                  <a:noFill/>
                </a:ln>
                <a:effectLst>
                  <a:outerShdw blurRad="38100" dist="38100" dir="2700000" algn="tl">
                    <a:srgbClr val="C0C0C0"/>
                  </a:outerShdw>
                </a:effectLst>
              </a:rPr>
              <a:t>Moderators</a:t>
            </a:r>
          </a:p>
        </p:txBody>
      </p:sp>
      <p:sp>
        <p:nvSpPr>
          <p:cNvPr id="7" name="Content Placeholder 2"/>
          <p:cNvSpPr txBox="1">
            <a:spLocks/>
          </p:cNvSpPr>
          <p:nvPr/>
        </p:nvSpPr>
        <p:spPr>
          <a:xfrm>
            <a:off x="2743200" y="17526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smtClean="0">
                <a:solidFill>
                  <a:schemeClr val="tx2"/>
                </a:solidFill>
                <a:latin typeface="Arial" pitchFamily="34" charset="0"/>
                <a:cs typeface="Arial" pitchFamily="34" charset="0"/>
              </a:rPr>
              <a:t>Moderator: Randee Chafkin</a:t>
            </a:r>
          </a:p>
          <a:p>
            <a:pPr>
              <a:lnSpc>
                <a:spcPct val="80000"/>
              </a:lnSpc>
              <a:spcBef>
                <a:spcPts val="600"/>
              </a:spcBef>
              <a:spcAft>
                <a:spcPts val="600"/>
              </a:spcAft>
              <a:buFont typeface="Arial" pitchFamily="34" charset="0"/>
              <a:buNone/>
              <a:defRPr/>
            </a:pPr>
            <a:r>
              <a:rPr lang="en-US" altLang="en-US" sz="2000" smtClean="0">
                <a:solidFill>
                  <a:schemeClr val="tx2"/>
                </a:solidFill>
                <a:latin typeface="Arial" pitchFamily="34" charset="0"/>
                <a:cs typeface="Arial" pitchFamily="34" charset="0"/>
              </a:rPr>
              <a:t>Title: Workforce Development Specialist</a:t>
            </a:r>
          </a:p>
          <a:p>
            <a:pPr>
              <a:lnSpc>
                <a:spcPct val="80000"/>
              </a:lnSpc>
              <a:spcBef>
                <a:spcPts val="600"/>
              </a:spcBef>
              <a:spcAft>
                <a:spcPts val="600"/>
              </a:spcAft>
              <a:buFont typeface="Arial" pitchFamily="34" charset="0"/>
              <a:buNone/>
              <a:defRPr/>
            </a:pPr>
            <a:r>
              <a:rPr lang="en-US" altLang="en-US" sz="2000" smtClean="0">
                <a:solidFill>
                  <a:schemeClr val="tx2"/>
                </a:solidFill>
                <a:latin typeface="Arial" pitchFamily="34" charset="0"/>
                <a:cs typeface="Arial" pitchFamily="34" charset="0"/>
              </a:rPr>
              <a:t>Organization: </a:t>
            </a:r>
            <a:r>
              <a:rPr lang="en-US" altLang="en-US" sz="2000" smtClean="0">
                <a:solidFill>
                  <a:schemeClr val="tx2"/>
                </a:solidFill>
                <a:latin typeface="Arial" pitchFamily="34" charset="0"/>
              </a:rPr>
              <a:t>Employment and Training Administration</a:t>
            </a:r>
          </a:p>
        </p:txBody>
      </p:sp>
      <p:sp>
        <p:nvSpPr>
          <p:cNvPr id="9" name="Content Placeholder 2"/>
          <p:cNvSpPr txBox="1">
            <a:spLocks/>
          </p:cNvSpPr>
          <p:nvPr/>
        </p:nvSpPr>
        <p:spPr>
          <a:xfrm>
            <a:off x="2716213" y="38862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smtClean="0">
                <a:solidFill>
                  <a:schemeClr val="tx2"/>
                </a:solidFill>
                <a:latin typeface="Arial" pitchFamily="34" charset="0"/>
                <a:cs typeface="Arial" pitchFamily="34" charset="0"/>
              </a:rPr>
              <a:t>Moderator: Miranda Kennedy</a:t>
            </a:r>
            <a:r>
              <a:rPr lang="en-US" altLang="en-US" sz="2000" smtClean="0">
                <a:latin typeface="Arial" pitchFamily="34" charset="0"/>
              </a:rPr>
              <a:t> </a:t>
            </a:r>
            <a:endParaRPr lang="en-US" altLang="en-US" sz="2000" smtClean="0">
              <a:solidFill>
                <a:schemeClr val="tx2"/>
              </a:solidFill>
              <a:latin typeface="Arial" pitchFamily="34" charset="0"/>
              <a:cs typeface="Arial" pitchFamily="34" charset="0"/>
            </a:endParaRPr>
          </a:p>
          <a:p>
            <a:pPr>
              <a:lnSpc>
                <a:spcPct val="80000"/>
              </a:lnSpc>
              <a:spcBef>
                <a:spcPts val="600"/>
              </a:spcBef>
              <a:spcAft>
                <a:spcPts val="600"/>
              </a:spcAft>
              <a:buFont typeface="Arial" pitchFamily="34" charset="0"/>
              <a:buNone/>
              <a:defRPr/>
            </a:pPr>
            <a:r>
              <a:rPr lang="en-US" altLang="en-US" sz="2000" smtClean="0">
                <a:solidFill>
                  <a:schemeClr val="tx2"/>
                </a:solidFill>
                <a:latin typeface="Arial" pitchFamily="34" charset="0"/>
                <a:cs typeface="Arial" pitchFamily="34" charset="0"/>
              </a:rPr>
              <a:t>Title: Director of Training for DEI, NDI Technical Assistance Team</a:t>
            </a:r>
          </a:p>
          <a:p>
            <a:pPr>
              <a:lnSpc>
                <a:spcPct val="80000"/>
              </a:lnSpc>
              <a:spcBef>
                <a:spcPts val="600"/>
              </a:spcBef>
              <a:spcAft>
                <a:spcPts val="600"/>
              </a:spcAft>
              <a:buFont typeface="Arial" pitchFamily="34" charset="0"/>
              <a:buNone/>
              <a:defRPr/>
            </a:pPr>
            <a:r>
              <a:rPr lang="en-US" altLang="en-US" sz="2000" smtClean="0">
                <a:solidFill>
                  <a:schemeClr val="tx2"/>
                </a:solidFill>
                <a:latin typeface="Arial" pitchFamily="34" charset="0"/>
                <a:cs typeface="Arial" pitchFamily="34" charset="0"/>
              </a:rPr>
              <a:t>Organization: National Disability Institute</a:t>
            </a:r>
          </a:p>
        </p:txBody>
      </p:sp>
      <p:sp>
        <p:nvSpPr>
          <p:cNvPr id="512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fld id="{C5597376-C41B-4144-8FD4-56FFC8551E64}" type="slidenum">
              <a:rPr lang="en-US" altLang="en-US" sz="1200" smtClean="0">
                <a:solidFill>
                  <a:schemeClr val="tx1"/>
                </a:solidFill>
              </a:rPr>
              <a:pPr eaLnBrk="1" fontAlgn="base" hangingPunct="1">
                <a:spcBef>
                  <a:spcPct val="0"/>
                </a:spcBef>
                <a:spcAft>
                  <a:spcPct val="0"/>
                </a:spcAft>
                <a:buFontTx/>
                <a:buNone/>
              </a:pPr>
              <a:t>3</a:t>
            </a:fld>
            <a:endParaRPr lang="en-US" altLang="en-US" sz="1200" smtClean="0">
              <a:solidFill>
                <a:schemeClr val="tx1"/>
              </a:solidFill>
            </a:endParaRPr>
          </a:p>
        </p:txBody>
      </p:sp>
      <p:sp>
        <p:nvSpPr>
          <p:cNvPr id="512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r>
              <a:rPr lang="en-US" altLang="en-US" sz="1200" smtClean="0">
                <a:solidFill>
                  <a:schemeClr val="bg1"/>
                </a:solidFill>
              </a:rPr>
              <a:t>#</a:t>
            </a:r>
          </a:p>
        </p:txBody>
      </p:sp>
      <p:pic>
        <p:nvPicPr>
          <p:cNvPr id="5127" name="Content Placeholder 14" descr="randeeprof.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62000" y="1752600"/>
            <a:ext cx="1219200" cy="1600200"/>
          </a:xfrm>
        </p:spPr>
      </p:pic>
      <p:pic>
        <p:nvPicPr>
          <p:cNvPr id="5128" name="Picture 10" descr="Photo of Miranda Kenne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86200"/>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170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 Map</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8" name="Picture 2" descr="C:\Users\mkennedy\Documents\NDI\DEI\DEI BRANDING\DEI Logos hi_low\DEI_Logo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1697"/>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015" y="1143000"/>
            <a:ext cx="6583680" cy="5244084"/>
          </a:xfrm>
          <a:prstGeom prst="rect">
            <a:avLst/>
          </a:prstGeom>
        </p:spPr>
      </p:pic>
    </p:spTree>
    <p:extLst>
      <p:ext uri="{BB962C8B-B14F-4D97-AF65-F5344CB8AC3E}">
        <p14:creationId xmlns:p14="http://schemas.microsoft.com/office/powerpoint/2010/main" val="3854927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 Components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a:bodyPr>
          <a:lstStyle/>
          <a:p>
            <a:pPr marL="109538" defTabSz="912813"/>
            <a:r>
              <a:rPr lang="en-US" sz="2800" dirty="0"/>
              <a:t>Required Project Components:</a:t>
            </a:r>
          </a:p>
          <a:p>
            <a:pPr marL="855663" lvl="1" indent="-287338" defTabSz="912813">
              <a:buFont typeface="Arial" pitchFamily="34" charset="0"/>
              <a:buChar char="•"/>
            </a:pPr>
            <a:r>
              <a:rPr lang="en-US" sz="2400" dirty="0"/>
              <a:t>Overarching DEI Elements</a:t>
            </a:r>
          </a:p>
          <a:p>
            <a:pPr marL="855663" lvl="1" indent="-287338" defTabSz="912813">
              <a:buFont typeface="Arial" pitchFamily="34" charset="0"/>
              <a:buChar char="•"/>
            </a:pPr>
            <a:r>
              <a:rPr lang="en-US" sz="2400" dirty="0"/>
              <a:t>Responsibilities of the DEI Project Lead</a:t>
            </a:r>
          </a:p>
          <a:p>
            <a:pPr marL="855663" lvl="1" indent="-287338" defTabSz="912813">
              <a:buFont typeface="Arial" pitchFamily="34" charset="0"/>
              <a:buChar char="•"/>
            </a:pPr>
            <a:r>
              <a:rPr lang="en-US" sz="2400" dirty="0"/>
              <a:t>Responsibilities of the State and Local Level</a:t>
            </a:r>
          </a:p>
          <a:p>
            <a:pPr marL="109538" defTabSz="912813"/>
            <a:endParaRPr lang="en-US" sz="2800" dirty="0"/>
          </a:p>
          <a:p>
            <a:pPr marL="109538" defTabSz="912813"/>
            <a:r>
              <a:rPr lang="en-US" sz="2800" dirty="0"/>
              <a:t> Strategic Service Delivery Components</a:t>
            </a:r>
          </a:p>
          <a:p>
            <a:pPr marL="0" indent="0">
              <a:buNone/>
            </a:pPr>
            <a:endParaRPr lang="en-US" dirty="0"/>
          </a:p>
        </p:txBody>
      </p:sp>
      <p:pic>
        <p:nvPicPr>
          <p:cNvPr id="7" name="Picture 2" descr="C:\Users\mkennedy\Documents\NDI\DEI\DEI BRANDING\DEI Logos hi_low\DEI_Logo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1697"/>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511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 Required Project Components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85000" lnSpcReduction="10000"/>
          </a:bodyPr>
          <a:lstStyle/>
          <a:p>
            <a:pPr marL="285750" indent="-285750">
              <a:spcBef>
                <a:spcPts val="400"/>
              </a:spcBef>
              <a:buSzPct val="125000"/>
            </a:pPr>
            <a:r>
              <a:rPr lang="en-US" dirty="0"/>
              <a:t>Overarching DEI Elements:</a:t>
            </a:r>
          </a:p>
          <a:p>
            <a:pPr marL="800100" lvl="1" indent="-342900">
              <a:spcBef>
                <a:spcPts val="100"/>
              </a:spcBef>
              <a:buFont typeface="Arial" pitchFamily="34" charset="0"/>
              <a:buChar char="•"/>
            </a:pPr>
            <a:r>
              <a:rPr lang="en-US" sz="2000" b="1" dirty="0"/>
              <a:t>Disability Resource Coordinator </a:t>
            </a:r>
            <a:r>
              <a:rPr lang="en-US" sz="2000" dirty="0"/>
              <a:t>- Local WIBs that participate in the DEI cooperative agreement must commit to hiring a new, or designating an existing, full-time staff person(s), as the disability resource coordinator(s) to implement the strategic approach.</a:t>
            </a:r>
          </a:p>
          <a:p>
            <a:pPr marL="800100" lvl="1" indent="-342900">
              <a:spcBef>
                <a:spcPts val="100"/>
              </a:spcBef>
              <a:buFont typeface="Arial" pitchFamily="34" charset="0"/>
              <a:buChar char="•"/>
            </a:pPr>
            <a:endParaRPr lang="en-US" sz="2000" dirty="0"/>
          </a:p>
          <a:p>
            <a:pPr marL="800100" lvl="1" indent="-342900">
              <a:spcBef>
                <a:spcPts val="100"/>
              </a:spcBef>
              <a:buFont typeface="Arial" pitchFamily="34" charset="0"/>
              <a:buChar char="•"/>
            </a:pPr>
            <a:r>
              <a:rPr lang="en-US" sz="2000" b="1" dirty="0"/>
              <a:t>Participation in SSA’s Ticket to Work Program as an Employment Network (EN) </a:t>
            </a:r>
            <a:r>
              <a:rPr lang="en-US" sz="2000" dirty="0"/>
              <a:t>– The DEI requires that either the state workforce agency and/or LWIB: 1) already operate as an EN; or 2) stipulate their commitment to apply for EN status to SSA within 60 days of identification of participating pilot sites.</a:t>
            </a:r>
          </a:p>
          <a:p>
            <a:pPr marL="800100" lvl="1" indent="-342900">
              <a:spcBef>
                <a:spcPts val="100"/>
              </a:spcBef>
              <a:buFont typeface="Arial" pitchFamily="34" charset="0"/>
              <a:buChar char="•"/>
            </a:pPr>
            <a:endParaRPr lang="en-US" sz="2000" dirty="0"/>
          </a:p>
          <a:p>
            <a:pPr marL="800100" lvl="1" indent="-342900">
              <a:spcBef>
                <a:spcPts val="100"/>
              </a:spcBef>
              <a:buFont typeface="Arial" pitchFamily="34" charset="0"/>
              <a:buChar char="•"/>
            </a:pPr>
            <a:r>
              <a:rPr lang="en-US" sz="2000" b="1" dirty="0"/>
              <a:t>Strategic Service Delivery Components </a:t>
            </a:r>
            <a:r>
              <a:rPr lang="en-US" sz="2000" dirty="0"/>
              <a:t>– All DEI grantees are required to use </a:t>
            </a:r>
            <a:r>
              <a:rPr lang="en-US" sz="2000" b="1" i="1" dirty="0"/>
              <a:t>partnerships and collaboration </a:t>
            </a:r>
            <a:r>
              <a:rPr lang="en-US" sz="2000" dirty="0"/>
              <a:t>plus identify at least two of the other six strategic components. as significant elements of their service delivery approach.</a:t>
            </a:r>
            <a:endParaRPr lang="en-US" sz="2000" b="1" dirty="0"/>
          </a:p>
          <a:p>
            <a:pPr marL="0" indent="0">
              <a:buNone/>
            </a:pPr>
            <a:endParaRPr lang="en-US" dirty="0"/>
          </a:p>
        </p:txBody>
      </p:sp>
    </p:spTree>
    <p:extLst>
      <p:ext uri="{BB962C8B-B14F-4D97-AF65-F5344CB8AC3E}">
        <p14:creationId xmlns:p14="http://schemas.microsoft.com/office/powerpoint/2010/main" val="2249205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 Required Project Components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92500" lnSpcReduction="20000"/>
          </a:bodyPr>
          <a:lstStyle/>
          <a:p>
            <a:pPr>
              <a:lnSpc>
                <a:spcPct val="110000"/>
              </a:lnSpc>
              <a:spcBef>
                <a:spcPts val="400"/>
              </a:spcBef>
              <a:buClr>
                <a:schemeClr val="accent1"/>
              </a:buClr>
              <a:buSzPct val="68000"/>
              <a:buFont typeface="Wingdings 3" pitchFamily="18" charset="2"/>
              <a:buChar char=""/>
              <a:defRPr/>
            </a:pPr>
            <a:r>
              <a:rPr lang="en-US" altLang="en-US" sz="2200" dirty="0">
                <a:latin typeface="Arial" charset="0"/>
                <a:cs typeface="Arial" charset="0"/>
              </a:rPr>
              <a:t>Responsibilities of the DEI Project Lead:</a:t>
            </a:r>
          </a:p>
          <a:p>
            <a:pPr lvl="1">
              <a:lnSpc>
                <a:spcPct val="110000"/>
              </a:lnSpc>
              <a:spcBef>
                <a:spcPts val="800"/>
              </a:spcBef>
              <a:buClr>
                <a:schemeClr val="accent1"/>
              </a:buClr>
              <a:buFont typeface="Verdana" pitchFamily="34" charset="0"/>
              <a:buChar char="◦"/>
              <a:defRPr/>
            </a:pPr>
            <a:r>
              <a:rPr lang="en-US" altLang="en-US" sz="2000" dirty="0">
                <a:latin typeface="Arial" charset="0"/>
                <a:cs typeface="Arial" charset="0"/>
              </a:rPr>
              <a:t>Coordinating with the local DEI project Workforce Investment Boards/implementing sites to ensure issues and challenges are addressed and common goals are achieved.</a:t>
            </a:r>
          </a:p>
          <a:p>
            <a:pPr lvl="1">
              <a:lnSpc>
                <a:spcPct val="110000"/>
              </a:lnSpc>
              <a:spcBef>
                <a:spcPts val="800"/>
              </a:spcBef>
              <a:buClr>
                <a:schemeClr val="accent1"/>
              </a:buClr>
              <a:buFont typeface="Verdana" pitchFamily="34" charset="0"/>
              <a:buChar char="◦"/>
              <a:defRPr/>
            </a:pPr>
            <a:r>
              <a:rPr lang="en-US" altLang="en-US" sz="2000" dirty="0">
                <a:latin typeface="Arial" charset="0"/>
                <a:cs typeface="Arial" charset="0"/>
              </a:rPr>
              <a:t>Representing the state in administrative communications and facilitating state and local DEI participation in training and technical assistance activities.</a:t>
            </a:r>
          </a:p>
          <a:p>
            <a:pPr lvl="1">
              <a:lnSpc>
                <a:spcPct val="110000"/>
              </a:lnSpc>
              <a:spcBef>
                <a:spcPts val="800"/>
              </a:spcBef>
              <a:buClr>
                <a:schemeClr val="accent1"/>
              </a:buClr>
              <a:buFont typeface="Verdana" pitchFamily="34" charset="0"/>
              <a:buChar char="◦"/>
              <a:defRPr/>
            </a:pPr>
            <a:r>
              <a:rPr lang="en-US" altLang="en-US" sz="2000" dirty="0">
                <a:latin typeface="Arial" charset="0"/>
                <a:cs typeface="Arial" charset="0"/>
              </a:rPr>
              <a:t>Establishing and coordinating partnerships, via both formal and informal mechanisms, with other state level agencies.</a:t>
            </a:r>
          </a:p>
          <a:p>
            <a:pPr lvl="1">
              <a:lnSpc>
                <a:spcPct val="110000"/>
              </a:lnSpc>
              <a:spcBef>
                <a:spcPts val="800"/>
              </a:spcBef>
              <a:buClr>
                <a:schemeClr val="accent1"/>
              </a:buClr>
              <a:buFont typeface="Verdana" pitchFamily="34" charset="0"/>
              <a:buChar char="◦"/>
              <a:defRPr/>
            </a:pPr>
            <a:r>
              <a:rPr lang="en-US" altLang="en-US" sz="2000" dirty="0">
                <a:latin typeface="Arial" charset="0"/>
                <a:cs typeface="Arial" charset="0"/>
              </a:rPr>
              <a:t>Coordinating implementation of Ticket to Work administrative activities.</a:t>
            </a:r>
          </a:p>
          <a:p>
            <a:pPr lvl="1">
              <a:lnSpc>
                <a:spcPct val="110000"/>
              </a:lnSpc>
              <a:spcBef>
                <a:spcPts val="800"/>
              </a:spcBef>
              <a:buClr>
                <a:schemeClr val="accent1"/>
              </a:buClr>
              <a:buFont typeface="Verdana" pitchFamily="34" charset="0"/>
              <a:buChar char="◦"/>
              <a:defRPr/>
            </a:pPr>
            <a:r>
              <a:rPr lang="en-US" altLang="en-US" sz="2000" dirty="0">
                <a:latin typeface="Arial" charset="0"/>
                <a:cs typeface="Arial" charset="0"/>
              </a:rPr>
              <a:t>Facilitating implementation of additional data collection and process evaluation requirements.</a:t>
            </a:r>
          </a:p>
          <a:p>
            <a:pPr marL="0" indent="0">
              <a:buNone/>
            </a:pPr>
            <a:endParaRPr lang="en-US" dirty="0"/>
          </a:p>
        </p:txBody>
      </p:sp>
    </p:spTree>
    <p:extLst>
      <p:ext uri="{BB962C8B-B14F-4D97-AF65-F5344CB8AC3E}">
        <p14:creationId xmlns:p14="http://schemas.microsoft.com/office/powerpoint/2010/main" val="2249205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 Required Project Components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a:bodyPr>
          <a:lstStyle/>
          <a:p>
            <a:pPr>
              <a:buFont typeface="Arial" charset="0"/>
              <a:buChar char="•"/>
              <a:defRPr/>
            </a:pPr>
            <a:r>
              <a:rPr lang="en-US" sz="2400" dirty="0">
                <a:latin typeface="Arial" charset="0"/>
                <a:cs typeface="Arial" charset="0"/>
              </a:rPr>
              <a:t>Responsibilities of the State AND Local Level</a:t>
            </a:r>
            <a:r>
              <a:rPr lang="en-US" sz="2400" dirty="0" smtClean="0">
                <a:latin typeface="Arial" charset="0"/>
                <a:cs typeface="Arial" charset="0"/>
              </a:rPr>
              <a:t>:</a:t>
            </a:r>
            <a:endParaRPr lang="en-US" sz="2400" dirty="0">
              <a:latin typeface="Arial" charset="0"/>
              <a:cs typeface="Arial" charset="0"/>
            </a:endParaRPr>
          </a:p>
          <a:p>
            <a:pPr lvl="1">
              <a:buFont typeface="Arial" charset="0"/>
              <a:buChar char="–"/>
              <a:defRPr/>
            </a:pPr>
            <a:r>
              <a:rPr lang="en-US" sz="2000" dirty="0">
                <a:latin typeface="Arial" charset="0"/>
                <a:cs typeface="Arial" charset="0"/>
              </a:rPr>
              <a:t>Assisting local implementing sites in determining the method and process for hiring/supervising DRC positions.</a:t>
            </a:r>
          </a:p>
          <a:p>
            <a:pPr lvl="1">
              <a:buFont typeface="Arial" charset="0"/>
              <a:buChar char="–"/>
              <a:defRPr/>
            </a:pPr>
            <a:r>
              <a:rPr lang="en-US" sz="2000" dirty="0">
                <a:latin typeface="Arial" charset="0"/>
                <a:cs typeface="Arial" charset="0"/>
              </a:rPr>
              <a:t>Continuous review and upgrade of Job Center Physical, Programmatic, and Communications accessibility.</a:t>
            </a:r>
          </a:p>
          <a:p>
            <a:pPr lvl="1">
              <a:buFont typeface="Arial" charset="0"/>
              <a:buChar char="–"/>
              <a:defRPr/>
            </a:pPr>
            <a:r>
              <a:rPr lang="en-US" sz="2000" dirty="0">
                <a:latin typeface="Arial" charset="0"/>
                <a:cs typeface="Arial" charset="0"/>
              </a:rPr>
              <a:t>Participation in SSA’s Ticket to Work Program as an Employment Network.</a:t>
            </a:r>
          </a:p>
          <a:p>
            <a:pPr lvl="1">
              <a:buFont typeface="Arial" charset="0"/>
              <a:buChar char="–"/>
              <a:defRPr/>
            </a:pPr>
            <a:r>
              <a:rPr lang="en-US" sz="2000" dirty="0">
                <a:latin typeface="Arial" charset="0"/>
                <a:cs typeface="Arial" charset="0"/>
              </a:rPr>
              <a:t>Implementing efforts to sustain DRC positions and promising practices into state policy and procedures.</a:t>
            </a:r>
          </a:p>
          <a:p>
            <a:pPr lvl="1">
              <a:buFont typeface="Arial" charset="0"/>
              <a:buChar char="–"/>
              <a:defRPr/>
            </a:pPr>
            <a:r>
              <a:rPr lang="en-US" sz="2000" dirty="0">
                <a:latin typeface="Arial" charset="0"/>
                <a:cs typeface="Arial" charset="0"/>
              </a:rPr>
              <a:t>Participating in DOL’s data collection and evaluation activities.</a:t>
            </a:r>
          </a:p>
          <a:p>
            <a:pPr marL="0" indent="0">
              <a:buNone/>
            </a:pPr>
            <a:endParaRPr lang="en-US" dirty="0"/>
          </a:p>
        </p:txBody>
      </p:sp>
    </p:spTree>
    <p:extLst>
      <p:ext uri="{BB962C8B-B14F-4D97-AF65-F5344CB8AC3E}">
        <p14:creationId xmlns:p14="http://schemas.microsoft.com/office/powerpoint/2010/main" val="2249205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DRC?</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a:bodyPr>
          <a:lstStyle/>
          <a:p>
            <a:pPr marL="363538" indent="0" defTabSz="912813">
              <a:lnSpc>
                <a:spcPct val="120000"/>
              </a:lnSpc>
              <a:buNone/>
            </a:pPr>
            <a:r>
              <a:rPr lang="en-US" sz="3600" i="1" dirty="0" smtClean="0">
                <a:solidFill>
                  <a:schemeClr val="tx1"/>
                </a:solidFill>
              </a:rPr>
              <a:t>It’s time for a 30-Second Training!!!</a:t>
            </a:r>
            <a:endParaRPr lang="en-US" sz="3600" i="1" dirty="0">
              <a:solidFill>
                <a:schemeClr val="tx1"/>
              </a:solidFill>
            </a:endParaRPr>
          </a:p>
          <a:p>
            <a:pPr marL="0" indent="0">
              <a:buNone/>
            </a:pPr>
            <a:endParaRPr lang="en-US" dirty="0"/>
          </a:p>
        </p:txBody>
      </p:sp>
    </p:spTree>
    <p:extLst>
      <p:ext uri="{BB962C8B-B14F-4D97-AF65-F5344CB8AC3E}">
        <p14:creationId xmlns:p14="http://schemas.microsoft.com/office/powerpoint/2010/main" val="2249205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 Strategic Service Delivery Components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55000" lnSpcReduction="20000"/>
          </a:bodyPr>
          <a:lstStyle/>
          <a:p>
            <a:pPr>
              <a:lnSpc>
                <a:spcPct val="120000"/>
              </a:lnSpc>
              <a:buFont typeface="Arial" charset="0"/>
              <a:buChar char="•"/>
              <a:defRPr/>
            </a:pPr>
            <a:r>
              <a:rPr lang="en-US" sz="2900" dirty="0"/>
              <a:t>All DEI projects must consider </a:t>
            </a:r>
            <a:r>
              <a:rPr lang="en-US" sz="2900" b="1" i="1" dirty="0"/>
              <a:t>Partnerships and Collaboration as a strategic component </a:t>
            </a:r>
            <a:r>
              <a:rPr lang="en-US" sz="2900" dirty="0"/>
              <a:t>and select from the following strategic components to serve adult or youth with disabilities:</a:t>
            </a:r>
          </a:p>
          <a:p>
            <a:pPr lvl="1">
              <a:lnSpc>
                <a:spcPct val="120000"/>
              </a:lnSpc>
              <a:buFont typeface="Arial" charset="0"/>
              <a:buChar char="–"/>
              <a:defRPr/>
            </a:pPr>
            <a:r>
              <a:rPr lang="en-US" sz="2600" b="1" i="1" dirty="0"/>
              <a:t>Integrated Resource Teams </a:t>
            </a:r>
            <a:r>
              <a:rPr lang="en-US" sz="2600" dirty="0"/>
              <a:t>coordinate services and leverage funding to meet the needs of a job seeker with a disability. </a:t>
            </a:r>
          </a:p>
          <a:p>
            <a:pPr lvl="1">
              <a:lnSpc>
                <a:spcPct val="120000"/>
              </a:lnSpc>
              <a:buFont typeface="Arial" charset="0"/>
              <a:buChar char="–"/>
              <a:defRPr/>
            </a:pPr>
            <a:r>
              <a:rPr lang="en-US" sz="2600" b="1" i="1" dirty="0"/>
              <a:t>Blending and Braiding Funds /Leveraging Resources </a:t>
            </a:r>
            <a:r>
              <a:rPr lang="en-US" sz="2600" dirty="0"/>
              <a:t>from multiple sources to contribute to education, training and/or employment goals. </a:t>
            </a:r>
          </a:p>
          <a:p>
            <a:pPr lvl="1">
              <a:lnSpc>
                <a:spcPct val="120000"/>
              </a:lnSpc>
              <a:buFont typeface="Arial" charset="0"/>
              <a:buChar char="–"/>
              <a:defRPr/>
            </a:pPr>
            <a:r>
              <a:rPr lang="en-US" sz="2600" b="1" i="1" dirty="0"/>
              <a:t>Customized Employment </a:t>
            </a:r>
            <a:r>
              <a:rPr lang="en-US" sz="2600" dirty="0"/>
              <a:t>individualizes the relationship between job seekers and businesses to meet the needs of both. </a:t>
            </a:r>
          </a:p>
          <a:p>
            <a:pPr lvl="1">
              <a:lnSpc>
                <a:spcPct val="120000"/>
              </a:lnSpc>
              <a:buFont typeface="Arial" charset="0"/>
              <a:buChar char="–"/>
              <a:defRPr/>
            </a:pPr>
            <a:r>
              <a:rPr lang="en-US" sz="2600" b="1" i="1" dirty="0"/>
              <a:t>Self-Employment </a:t>
            </a:r>
            <a:r>
              <a:rPr lang="en-US" sz="2600" dirty="0"/>
              <a:t>is an employment alternative for individuals seeking flexibility in a new or better career. </a:t>
            </a:r>
          </a:p>
          <a:p>
            <a:pPr lvl="1">
              <a:lnSpc>
                <a:spcPct val="120000"/>
              </a:lnSpc>
              <a:buFont typeface="Arial" charset="0"/>
              <a:buChar char="–"/>
              <a:defRPr/>
            </a:pPr>
            <a:r>
              <a:rPr lang="en-US" sz="2600" b="1" i="1" dirty="0"/>
              <a:t>Guideposts for Success </a:t>
            </a:r>
            <a:r>
              <a:rPr lang="en-US" sz="2600" dirty="0"/>
              <a:t>are key educational and career development interventions for all youth, including youth with disabilities. </a:t>
            </a:r>
          </a:p>
          <a:p>
            <a:pPr lvl="1">
              <a:lnSpc>
                <a:spcPct val="120000"/>
              </a:lnSpc>
              <a:buFont typeface="Arial" charset="0"/>
              <a:buChar char="–"/>
              <a:defRPr/>
            </a:pPr>
            <a:r>
              <a:rPr lang="en-US" sz="2600" b="1" i="1" dirty="0"/>
              <a:t>Asset Development Strategies </a:t>
            </a:r>
            <a:r>
              <a:rPr lang="en-US" sz="2600" dirty="0"/>
              <a:t>represent various approaches to enhance long-term economic self-sufficiency. </a:t>
            </a:r>
          </a:p>
          <a:p>
            <a:pPr marL="0" indent="0">
              <a:buNone/>
            </a:pPr>
            <a:endParaRPr lang="en-US" dirty="0"/>
          </a:p>
        </p:txBody>
      </p:sp>
    </p:spTree>
    <p:extLst>
      <p:ext uri="{BB962C8B-B14F-4D97-AF65-F5344CB8AC3E}">
        <p14:creationId xmlns:p14="http://schemas.microsoft.com/office/powerpoint/2010/main" val="2249205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1 Grantees </a:t>
            </a:r>
            <a:br>
              <a:rPr lang="en-US" dirty="0" smtClean="0"/>
            </a:br>
            <a:r>
              <a:rPr lang="en-US" dirty="0" smtClean="0"/>
              <a:t>Strategic Service Delivery Components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7" name="Picture 12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00200"/>
            <a:ext cx="7924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4973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2 Grantees </a:t>
            </a:r>
            <a:br>
              <a:rPr lang="en-US" dirty="0" smtClean="0"/>
            </a:br>
            <a:r>
              <a:rPr lang="en-US" dirty="0" smtClean="0"/>
              <a:t>Strategic Service Delivery Components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11363"/>
            <a:ext cx="82296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860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3 Grantees </a:t>
            </a:r>
            <a:br>
              <a:rPr lang="en-US" dirty="0" smtClean="0"/>
            </a:br>
            <a:r>
              <a:rPr lang="en-US" dirty="0" smtClean="0"/>
              <a:t>Strategic Service Delivery Components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65325"/>
            <a:ext cx="82296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860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Disability Employment Initiative</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381000" y="1600200"/>
            <a:ext cx="7924800" cy="4525963"/>
          </a:xfrm>
        </p:spPr>
        <p:txBody>
          <a:bodyPr>
            <a:normAutofit fontScale="92500" lnSpcReduction="10000"/>
          </a:bodyPr>
          <a:lstStyle/>
          <a:p>
            <a:pPr>
              <a:lnSpc>
                <a:spcPct val="80000"/>
              </a:lnSpc>
              <a:spcBef>
                <a:spcPts val="400"/>
              </a:spcBef>
              <a:buClr>
                <a:schemeClr val="accent1"/>
              </a:buClr>
              <a:buSzPct val="68000"/>
              <a:buFont typeface="Wingdings 3" pitchFamily="18" charset="2"/>
              <a:buChar char=""/>
            </a:pPr>
            <a:endParaRPr lang="en-US" sz="2200" dirty="0" smtClean="0"/>
          </a:p>
          <a:p>
            <a:pPr>
              <a:lnSpc>
                <a:spcPct val="80000"/>
              </a:lnSpc>
              <a:spcBef>
                <a:spcPts val="400"/>
              </a:spcBef>
              <a:buClr>
                <a:schemeClr val="accent1"/>
              </a:buClr>
              <a:buSzPct val="68000"/>
              <a:buFont typeface="Wingdings 3" pitchFamily="18" charset="2"/>
              <a:buChar char=""/>
            </a:pPr>
            <a:r>
              <a:rPr lang="en-US" sz="2200" dirty="0" smtClean="0"/>
              <a:t>According </a:t>
            </a:r>
            <a:r>
              <a:rPr lang="en-US" sz="2200" dirty="0"/>
              <a:t>to Congress: </a:t>
            </a:r>
          </a:p>
          <a:p>
            <a:pPr lvl="1">
              <a:lnSpc>
                <a:spcPct val="80000"/>
              </a:lnSpc>
              <a:spcBef>
                <a:spcPts val="325"/>
              </a:spcBef>
              <a:buClr>
                <a:schemeClr val="accent1"/>
              </a:buClr>
              <a:buFont typeface="Verdana" pitchFamily="34" charset="0"/>
              <a:buChar char="◦"/>
            </a:pPr>
            <a:r>
              <a:rPr lang="en-US" sz="2000" i="1" dirty="0"/>
              <a:t>“These funds…will improve the accessibility and accountability of the public </a:t>
            </a:r>
            <a:r>
              <a:rPr lang="en-US" sz="2000" i="1" dirty="0" smtClean="0"/>
              <a:t>workforce </a:t>
            </a:r>
            <a:r>
              <a:rPr lang="en-US" sz="2000" i="1" dirty="0"/>
              <a:t>development system for individuals with disabilities.</a:t>
            </a:r>
            <a:r>
              <a:rPr lang="en-US" sz="2000" i="1" dirty="0">
                <a:solidFill>
                  <a:srgbClr val="FF0000"/>
                </a:solidFill>
              </a:rPr>
              <a:t> </a:t>
            </a:r>
          </a:p>
          <a:p>
            <a:pPr>
              <a:lnSpc>
                <a:spcPct val="80000"/>
              </a:lnSpc>
              <a:spcBef>
                <a:spcPts val="400"/>
              </a:spcBef>
              <a:buClr>
                <a:schemeClr val="accent1"/>
              </a:buClr>
              <a:buSzPct val="68000"/>
              <a:buNone/>
            </a:pPr>
            <a:endParaRPr lang="en-US" sz="2200" i="1" dirty="0"/>
          </a:p>
          <a:p>
            <a:pPr lvl="1">
              <a:lnSpc>
                <a:spcPct val="80000"/>
              </a:lnSpc>
              <a:spcBef>
                <a:spcPts val="325"/>
              </a:spcBef>
              <a:buClr>
                <a:schemeClr val="accent1"/>
              </a:buClr>
              <a:buFont typeface="Verdana" pitchFamily="34" charset="0"/>
              <a:buChar char="◦"/>
            </a:pPr>
            <a:r>
              <a:rPr lang="en-US" sz="2000" i="1" dirty="0"/>
              <a:t>The Committee further expects these funds to continue promising practices implemented by disability program navigators, including effective deployment of staff in selected States to: </a:t>
            </a:r>
          </a:p>
          <a:p>
            <a:pPr lvl="2">
              <a:lnSpc>
                <a:spcPct val="80000"/>
              </a:lnSpc>
              <a:spcBef>
                <a:spcPts val="350"/>
              </a:spcBef>
              <a:buClr>
                <a:schemeClr val="accent2"/>
              </a:buClr>
              <a:buSzPct val="100000"/>
              <a:buFont typeface="Wingdings 2" pitchFamily="18" charset="2"/>
              <a:buChar char=""/>
            </a:pPr>
            <a:r>
              <a:rPr lang="en-US" sz="2000" i="1" dirty="0"/>
              <a:t>improve coordination and collaboration among employment and training and asset development programs carried out at a State and local level, including the Ticket to Work program</a:t>
            </a:r>
          </a:p>
          <a:p>
            <a:pPr lvl="2">
              <a:lnSpc>
                <a:spcPct val="80000"/>
              </a:lnSpc>
              <a:spcBef>
                <a:spcPts val="350"/>
              </a:spcBef>
              <a:buClr>
                <a:schemeClr val="accent2"/>
              </a:buClr>
              <a:buSzPct val="100000"/>
              <a:buFont typeface="Wingdings 2" pitchFamily="18" charset="2"/>
              <a:buChar char=""/>
            </a:pPr>
            <a:r>
              <a:rPr lang="en-US" sz="2000" i="1" dirty="0"/>
              <a:t>and build effective community partnerships that leverage public and private resources to better serve individuals with disabilities.”</a:t>
            </a:r>
          </a:p>
          <a:p>
            <a:endParaRPr lang="en-US" dirty="0"/>
          </a:p>
        </p:txBody>
      </p:sp>
      <p:pic>
        <p:nvPicPr>
          <p:cNvPr id="8" name="Picture 2" descr="C:\Users\mkennedy\Documents\NDI\DEI\DEI BRANDING\DEI Logos hi_low\DEI_Logo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599"/>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25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4 Grantees </a:t>
            </a:r>
            <a:br>
              <a:rPr lang="en-US" dirty="0" smtClean="0"/>
            </a:br>
            <a:r>
              <a:rPr lang="en-US" dirty="0" smtClean="0"/>
              <a:t>Strategic Service Delivery Components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44688"/>
            <a:ext cx="82296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860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DEI National Roles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a:bodyPr>
          <a:lstStyle/>
          <a:p>
            <a:pPr marL="914400" lvl="1" indent="-457200">
              <a:lnSpc>
                <a:spcPct val="110000"/>
              </a:lnSpc>
              <a:buFont typeface="+mj-lt"/>
              <a:buAutoNum type="arabicPeriod"/>
            </a:pPr>
            <a:r>
              <a:rPr lang="en-US" sz="2400" dirty="0"/>
              <a:t>National DEI Program Office</a:t>
            </a:r>
          </a:p>
          <a:p>
            <a:pPr marL="1257300" lvl="2" indent="-342900">
              <a:lnSpc>
                <a:spcPct val="110000"/>
              </a:lnSpc>
            </a:pPr>
            <a:r>
              <a:rPr lang="en-US" dirty="0"/>
              <a:t>ETA</a:t>
            </a:r>
            <a:endParaRPr lang="en-US" dirty="0">
              <a:solidFill>
                <a:srgbClr val="FF0000"/>
              </a:solidFill>
            </a:endParaRPr>
          </a:p>
          <a:p>
            <a:pPr marL="1257300" lvl="2" indent="-342900">
              <a:lnSpc>
                <a:spcPct val="110000"/>
              </a:lnSpc>
            </a:pPr>
            <a:r>
              <a:rPr lang="en-US" dirty="0" smtClean="0"/>
              <a:t>ODEP</a:t>
            </a:r>
            <a:endParaRPr lang="en-US" dirty="0"/>
          </a:p>
          <a:p>
            <a:pPr marL="914400" lvl="1" indent="-457200">
              <a:lnSpc>
                <a:spcPct val="110000"/>
              </a:lnSpc>
              <a:buFont typeface="+mj-lt"/>
              <a:buAutoNum type="arabicPeriod"/>
            </a:pPr>
            <a:r>
              <a:rPr lang="en-US" sz="2400" dirty="0"/>
              <a:t>ETA Federal Project </a:t>
            </a:r>
            <a:r>
              <a:rPr lang="en-US" sz="2400" dirty="0" smtClean="0"/>
              <a:t>Officers</a:t>
            </a:r>
            <a:endParaRPr lang="en-US" sz="2400" dirty="0"/>
          </a:p>
          <a:p>
            <a:pPr marL="914400" lvl="1" indent="-457200">
              <a:lnSpc>
                <a:spcPct val="110000"/>
              </a:lnSpc>
              <a:buFont typeface="+mj-lt"/>
              <a:buAutoNum type="arabicPeriod"/>
            </a:pPr>
            <a:r>
              <a:rPr lang="en-US" sz="2400" dirty="0"/>
              <a:t>Contractors</a:t>
            </a:r>
          </a:p>
          <a:p>
            <a:pPr marL="1257300" lvl="2" indent="-342900">
              <a:lnSpc>
                <a:spcPct val="110000"/>
              </a:lnSpc>
            </a:pPr>
            <a:r>
              <a:rPr lang="en-US" dirty="0"/>
              <a:t>NDI Team</a:t>
            </a:r>
          </a:p>
          <a:p>
            <a:pPr marL="1257300" lvl="2" indent="-342900">
              <a:lnSpc>
                <a:spcPct val="110000"/>
              </a:lnSpc>
            </a:pPr>
            <a:r>
              <a:rPr lang="en-US" dirty="0"/>
              <a:t>DEI Evaluation Team</a:t>
            </a:r>
          </a:p>
          <a:p>
            <a:pPr marL="0" indent="0">
              <a:buNone/>
            </a:pPr>
            <a:endParaRPr lang="en-US" dirty="0"/>
          </a:p>
        </p:txBody>
      </p:sp>
    </p:spTree>
    <p:extLst>
      <p:ext uri="{BB962C8B-B14F-4D97-AF65-F5344CB8AC3E}">
        <p14:creationId xmlns:p14="http://schemas.microsoft.com/office/powerpoint/2010/main" val="869497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Roles: National DEI Program Office</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92500" lnSpcReduction="10000"/>
          </a:bodyPr>
          <a:lstStyle/>
          <a:p>
            <a:pPr marL="706438" defTabSz="912813">
              <a:lnSpc>
                <a:spcPct val="110000"/>
              </a:lnSpc>
              <a:buSzPct val="125000"/>
            </a:pPr>
            <a:r>
              <a:rPr lang="en-US" sz="2400" b="1" dirty="0"/>
              <a:t>ETA Support on behalf of the DEI Grantees</a:t>
            </a:r>
          </a:p>
          <a:p>
            <a:pPr lvl="1" indent="-227013" defTabSz="912813">
              <a:lnSpc>
                <a:spcPct val="110000"/>
              </a:lnSpc>
              <a:spcBef>
                <a:spcPct val="0"/>
              </a:spcBef>
            </a:pPr>
            <a:endParaRPr lang="en-US" sz="2200" dirty="0"/>
          </a:p>
          <a:p>
            <a:pPr marL="1030287" lvl="2" indent="-342900" defTabSz="912813">
              <a:lnSpc>
                <a:spcPct val="110000"/>
              </a:lnSpc>
              <a:spcBef>
                <a:spcPts val="900"/>
              </a:spcBef>
            </a:pPr>
            <a:r>
              <a:rPr lang="en-US" sz="2200" dirty="0"/>
              <a:t>Develops and issues Solicitation for Grant Applications, provides programmatic and support guidance, and issues grant planning instructions.</a:t>
            </a:r>
          </a:p>
          <a:p>
            <a:pPr marL="1030287" lvl="2" indent="-342900" defTabSz="912813">
              <a:lnSpc>
                <a:spcPct val="110000"/>
              </a:lnSpc>
              <a:spcBef>
                <a:spcPts val="900"/>
              </a:spcBef>
            </a:pPr>
            <a:r>
              <a:rPr lang="en-US" sz="2200" dirty="0"/>
              <a:t>Establishes performance measures associated with the Government Performance and Results Act.</a:t>
            </a:r>
          </a:p>
          <a:p>
            <a:pPr marL="1030287" lvl="2" indent="-342900" defTabSz="912813">
              <a:lnSpc>
                <a:spcPct val="110000"/>
              </a:lnSpc>
              <a:spcBef>
                <a:spcPts val="900"/>
              </a:spcBef>
            </a:pPr>
            <a:r>
              <a:rPr lang="en-US" sz="2200" dirty="0"/>
              <a:t>Provides policy clarification, program technical assistance, and guidance to Grantees, Federal Project Officers and the NDI team.</a:t>
            </a:r>
          </a:p>
          <a:p>
            <a:pPr marL="1030287" lvl="2" indent="-342900" defTabSz="912813">
              <a:lnSpc>
                <a:spcPct val="110000"/>
              </a:lnSpc>
              <a:spcBef>
                <a:spcPts val="900"/>
              </a:spcBef>
            </a:pPr>
            <a:r>
              <a:rPr lang="en-US" sz="2200" dirty="0"/>
              <a:t>Coordinates with the DEI evaluation team.</a:t>
            </a:r>
          </a:p>
          <a:p>
            <a:pPr marL="0" indent="0">
              <a:buNone/>
            </a:pPr>
            <a:endParaRPr lang="en-US" dirty="0"/>
          </a:p>
        </p:txBody>
      </p:sp>
    </p:spTree>
    <p:extLst>
      <p:ext uri="{BB962C8B-B14F-4D97-AF65-F5344CB8AC3E}">
        <p14:creationId xmlns:p14="http://schemas.microsoft.com/office/powerpoint/2010/main" val="869497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Roles: National DEI Program Office</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92500"/>
          </a:bodyPr>
          <a:lstStyle/>
          <a:p>
            <a:pPr marL="706438" defTabSz="912813">
              <a:buSzPct val="125000"/>
            </a:pPr>
            <a:r>
              <a:rPr lang="en-US" sz="2400" b="1" dirty="0"/>
              <a:t>ETA Support on behalf of the Workforce Development System – </a:t>
            </a:r>
            <a:r>
              <a:rPr lang="en-US" sz="2200" dirty="0"/>
              <a:t>to</a:t>
            </a:r>
            <a:r>
              <a:rPr lang="en-US" sz="2200" b="1" dirty="0"/>
              <a:t> </a:t>
            </a:r>
            <a:r>
              <a:rPr lang="en-US" sz="2200" dirty="0"/>
              <a:t>address the needs of persons with disabilities and multiple challenges to employment:</a:t>
            </a:r>
          </a:p>
          <a:p>
            <a:pPr marL="363538" defTabSz="912813">
              <a:buFont typeface="Wingdings 3" pitchFamily="18" charset="2"/>
              <a:buNone/>
            </a:pPr>
            <a:endParaRPr lang="en-US" sz="2200" dirty="0"/>
          </a:p>
          <a:p>
            <a:pPr marL="1030287" lvl="2" indent="-342900" defTabSz="912813"/>
            <a:r>
              <a:rPr lang="en-US" sz="2200" dirty="0"/>
              <a:t>Develops and implements workforce disability policy and program initiatives to address structural, programmatic, and systemic employment challenges.</a:t>
            </a:r>
          </a:p>
          <a:p>
            <a:pPr marL="1030287" lvl="2" indent="-342900" defTabSz="912813"/>
            <a:endParaRPr lang="en-US" sz="2200" dirty="0"/>
          </a:p>
          <a:p>
            <a:pPr marL="1030287" lvl="2" indent="-342900" defTabSz="912813"/>
            <a:r>
              <a:rPr lang="en-US" sz="2200" dirty="0"/>
              <a:t>Provides technical assistance (including the dissemination of promising  practices) on promoting positive education, training, and employment outcomes, as well as expanding the capacity to serve these populations.</a:t>
            </a:r>
          </a:p>
          <a:p>
            <a:pPr marL="0" indent="0">
              <a:buNone/>
            </a:pPr>
            <a:endParaRPr lang="en-US" dirty="0"/>
          </a:p>
        </p:txBody>
      </p:sp>
    </p:spTree>
    <p:extLst>
      <p:ext uri="{BB962C8B-B14F-4D97-AF65-F5344CB8AC3E}">
        <p14:creationId xmlns:p14="http://schemas.microsoft.com/office/powerpoint/2010/main" val="8694973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Roles: ODEP</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92500" lnSpcReduction="10000"/>
          </a:bodyPr>
          <a:lstStyle/>
          <a:p>
            <a:pPr marL="706438" defTabSz="912813">
              <a:lnSpc>
                <a:spcPct val="110000"/>
              </a:lnSpc>
              <a:buSzPct val="125000"/>
            </a:pPr>
            <a:r>
              <a:rPr lang="en-US" sz="2400" dirty="0"/>
              <a:t>ETA is jointly funding and administrating the DEI in collaboration with the Office of Disability Employment Policy (ODEP).  </a:t>
            </a:r>
          </a:p>
          <a:p>
            <a:pPr marL="363538" defTabSz="912813">
              <a:lnSpc>
                <a:spcPct val="110000"/>
              </a:lnSpc>
              <a:buFont typeface="Wingdings 3" pitchFamily="18" charset="2"/>
              <a:buNone/>
            </a:pPr>
            <a:endParaRPr lang="en-US" sz="2400" dirty="0"/>
          </a:p>
          <a:p>
            <a:pPr marL="706438" defTabSz="912813">
              <a:lnSpc>
                <a:spcPct val="110000"/>
              </a:lnSpc>
              <a:buSzPct val="125000"/>
            </a:pPr>
            <a:r>
              <a:rPr lang="en-US" sz="2400" b="1" dirty="0"/>
              <a:t>ODEP provides national leadership on disability employment policy by: </a:t>
            </a:r>
            <a:endParaRPr lang="en-US" sz="2400" dirty="0"/>
          </a:p>
          <a:p>
            <a:pPr marL="1030287" lvl="2" indent="-342900" defTabSz="912813">
              <a:lnSpc>
                <a:spcPct val="110000"/>
              </a:lnSpc>
            </a:pPr>
            <a:r>
              <a:rPr lang="en-US" sz="2200" dirty="0"/>
              <a:t>developing and influencing the use of evidence-based disability employment policies and practices, </a:t>
            </a:r>
          </a:p>
          <a:p>
            <a:pPr marL="1030287" lvl="2" indent="-342900" defTabSz="912813">
              <a:lnSpc>
                <a:spcPct val="110000"/>
              </a:lnSpc>
            </a:pPr>
            <a:r>
              <a:rPr lang="en-US" sz="2200" dirty="0"/>
              <a:t>building collaborative partnerships, and </a:t>
            </a:r>
          </a:p>
          <a:p>
            <a:pPr marL="1030287" lvl="2" indent="-342900" defTabSz="912813">
              <a:lnSpc>
                <a:spcPct val="110000"/>
              </a:lnSpc>
            </a:pPr>
            <a:r>
              <a:rPr lang="en-US" sz="2200" dirty="0"/>
              <a:t>delivering authoritative and credible data on employment of people with disabilities.</a:t>
            </a:r>
          </a:p>
          <a:p>
            <a:pPr marL="0" indent="0">
              <a:buNone/>
            </a:pPr>
            <a:endParaRPr lang="en-US" dirty="0"/>
          </a:p>
        </p:txBody>
      </p:sp>
    </p:spTree>
    <p:extLst>
      <p:ext uri="{BB962C8B-B14F-4D97-AF65-F5344CB8AC3E}">
        <p14:creationId xmlns:p14="http://schemas.microsoft.com/office/powerpoint/2010/main" val="2249205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Roles: ETA Federal Project Officers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92500"/>
          </a:bodyPr>
          <a:lstStyle/>
          <a:p>
            <a:pPr marL="706438" defTabSz="912813">
              <a:lnSpc>
                <a:spcPct val="120000"/>
              </a:lnSpc>
              <a:buSzPct val="125000"/>
            </a:pPr>
            <a:r>
              <a:rPr lang="en-US" sz="2600" dirty="0"/>
              <a:t>Regional Federal Project Officers (FPOs) serve as the Grant Officer’s technical representative to the DEI cooperative agreement.  </a:t>
            </a:r>
          </a:p>
          <a:p>
            <a:pPr marL="706438" defTabSz="912813">
              <a:lnSpc>
                <a:spcPct val="120000"/>
              </a:lnSpc>
              <a:buSzPct val="125000"/>
            </a:pPr>
            <a:r>
              <a:rPr lang="en-US" sz="2600" dirty="0"/>
              <a:t>FPOs conduct desk and on-site monitoring of the grant and are the primary federal contact with the grantee</a:t>
            </a:r>
            <a:r>
              <a:rPr lang="en-US" sz="2600" dirty="0" smtClean="0"/>
              <a:t>.</a:t>
            </a:r>
            <a:endParaRPr lang="en-US" sz="2600" dirty="0"/>
          </a:p>
          <a:p>
            <a:pPr marL="706438" defTabSz="912813">
              <a:lnSpc>
                <a:spcPct val="120000"/>
              </a:lnSpc>
              <a:buSzPct val="125000"/>
            </a:pPr>
            <a:r>
              <a:rPr lang="en-US" sz="2600" dirty="0"/>
              <a:t>Grant modification requests are submitted to FPOs when changes involve budget realignment or adjustments to the statement of work.</a:t>
            </a:r>
          </a:p>
          <a:p>
            <a:pPr marL="0" indent="0">
              <a:buNone/>
            </a:pPr>
            <a:endParaRPr lang="en-US" dirty="0"/>
          </a:p>
        </p:txBody>
      </p:sp>
    </p:spTree>
    <p:extLst>
      <p:ext uri="{BB962C8B-B14F-4D97-AF65-F5344CB8AC3E}">
        <p14:creationId xmlns:p14="http://schemas.microsoft.com/office/powerpoint/2010/main" val="1871340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Roles: NDI Team</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a:bodyPr>
          <a:lstStyle/>
          <a:p>
            <a:pPr marL="706438" defTabSz="912813">
              <a:buSzPct val="125000"/>
            </a:pPr>
            <a:r>
              <a:rPr lang="en-US" sz="2400" dirty="0"/>
              <a:t>The DEI training and technical assistance provider under contract with ETA:  </a:t>
            </a:r>
          </a:p>
          <a:p>
            <a:pPr marL="1030287" lvl="2" indent="-342900" defTabSz="912813"/>
            <a:r>
              <a:rPr lang="en-US" sz="2000" dirty="0"/>
              <a:t>Develops, disseminates and shares information of a technical assistance nature and should serve as the primary contact for these types of needs</a:t>
            </a:r>
            <a:r>
              <a:rPr lang="en-US" sz="2000" dirty="0" smtClean="0"/>
              <a:t>.</a:t>
            </a:r>
            <a:endParaRPr lang="en-US" dirty="0"/>
          </a:p>
          <a:p>
            <a:pPr marL="706438" defTabSz="912813">
              <a:buSzPct val="125000"/>
            </a:pPr>
            <a:r>
              <a:rPr lang="en-US" sz="2400" dirty="0"/>
              <a:t>Provides technical assistance to grantees on the execution of the DRC position role and responsibilities. </a:t>
            </a:r>
            <a:endParaRPr lang="en-US" dirty="0"/>
          </a:p>
          <a:p>
            <a:pPr marL="706438" defTabSz="912813">
              <a:buSzPct val="125000"/>
            </a:pPr>
            <a:r>
              <a:rPr lang="en-US" sz="2400" dirty="0"/>
              <a:t>Works in coordination with the national DEI Program Office to develop and present trainings and resource materials targeted to grantees.</a:t>
            </a:r>
          </a:p>
          <a:p>
            <a:pPr marL="0" indent="0">
              <a:buNone/>
            </a:pPr>
            <a:endParaRPr lang="en-US" dirty="0"/>
          </a:p>
        </p:txBody>
      </p:sp>
    </p:spTree>
    <p:extLst>
      <p:ext uri="{BB962C8B-B14F-4D97-AF65-F5344CB8AC3E}">
        <p14:creationId xmlns:p14="http://schemas.microsoft.com/office/powerpoint/2010/main" val="1871340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Roles: DEI Evaluation Team</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92500" lnSpcReduction="10000"/>
          </a:bodyPr>
          <a:lstStyle/>
          <a:p>
            <a:pPr marL="706438" defTabSz="912813">
              <a:lnSpc>
                <a:spcPct val="110000"/>
              </a:lnSpc>
              <a:buSzPct val="125000"/>
            </a:pPr>
            <a:r>
              <a:rPr lang="en-US" sz="2400" dirty="0"/>
              <a:t>The Social Dynamics evaluation team under contract with ODEP:</a:t>
            </a:r>
            <a:endParaRPr lang="en-US" sz="2000" dirty="0"/>
          </a:p>
          <a:p>
            <a:pPr marL="1030287" lvl="2" indent="-342900" defTabSz="912813">
              <a:lnSpc>
                <a:spcPct val="110000"/>
              </a:lnSpc>
            </a:pPr>
            <a:r>
              <a:rPr lang="en-US" sz="2000" dirty="0"/>
              <a:t>Will conduct an independent evaluation utilizing quantitative and qualitative data from grantees.</a:t>
            </a:r>
          </a:p>
          <a:p>
            <a:pPr lvl="1" indent="-227013" defTabSz="912813">
              <a:lnSpc>
                <a:spcPct val="110000"/>
              </a:lnSpc>
              <a:buFont typeface="Verdana" pitchFamily="34" charset="0"/>
              <a:buNone/>
            </a:pPr>
            <a:endParaRPr lang="en-US" sz="2000" dirty="0"/>
          </a:p>
          <a:p>
            <a:pPr marL="706438" defTabSz="912813">
              <a:lnSpc>
                <a:spcPct val="110000"/>
              </a:lnSpc>
              <a:buSzPct val="125000"/>
            </a:pPr>
            <a:r>
              <a:rPr lang="en-US" sz="2400" dirty="0"/>
              <a:t>Working with the National DEI Program Office and grantees, the DEI evaluation team will:</a:t>
            </a:r>
          </a:p>
          <a:p>
            <a:pPr marL="1030287" lvl="2" indent="-342900" defTabSz="912813">
              <a:lnSpc>
                <a:spcPct val="110000"/>
              </a:lnSpc>
            </a:pPr>
            <a:r>
              <a:rPr lang="en-US" sz="2000" dirty="0"/>
              <a:t>collect data, </a:t>
            </a:r>
          </a:p>
          <a:p>
            <a:pPr marL="1030287" lvl="2" indent="-342900" defTabSz="912813">
              <a:lnSpc>
                <a:spcPct val="110000"/>
              </a:lnSpc>
            </a:pPr>
            <a:r>
              <a:rPr lang="en-US" sz="2000" dirty="0"/>
              <a:t>implement a process evaluation tool, and</a:t>
            </a:r>
          </a:p>
          <a:p>
            <a:pPr marL="1030287" lvl="2" indent="-342900" defTabSz="912813">
              <a:lnSpc>
                <a:spcPct val="110000"/>
              </a:lnSpc>
            </a:pPr>
            <a:r>
              <a:rPr lang="en-US" sz="2000" dirty="0"/>
              <a:t>conduct site visits to document grantee progress and to develop case studies.</a:t>
            </a:r>
          </a:p>
          <a:p>
            <a:pPr marL="0" indent="0">
              <a:buNone/>
            </a:pPr>
            <a:endParaRPr lang="en-US" dirty="0"/>
          </a:p>
        </p:txBody>
      </p:sp>
    </p:spTree>
    <p:extLst>
      <p:ext uri="{BB962C8B-B14F-4D97-AF65-F5344CB8AC3E}">
        <p14:creationId xmlns:p14="http://schemas.microsoft.com/office/powerpoint/2010/main" val="187134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Good Jobs For All</a:t>
            </a:r>
            <a:endParaRPr lang="en-US" i="1"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62500" lnSpcReduction="20000"/>
          </a:bodyPr>
          <a:lstStyle/>
          <a:p>
            <a:pPr marL="706438" defTabSz="912813">
              <a:lnSpc>
                <a:spcPct val="120000"/>
              </a:lnSpc>
              <a:spcBef>
                <a:spcPts val="1300"/>
              </a:spcBef>
              <a:buSzPct val="125000"/>
            </a:pPr>
            <a:r>
              <a:rPr lang="en-US" sz="2800" dirty="0"/>
              <a:t>The goal of the Department of Labor (DOL) is to promote a public workforce system that is coordinated, integrated, and effective for the widest range of jobseekers and responsive to business customers’ needs.</a:t>
            </a:r>
          </a:p>
          <a:p>
            <a:pPr marL="706438" defTabSz="912813">
              <a:lnSpc>
                <a:spcPct val="120000"/>
              </a:lnSpc>
              <a:spcBef>
                <a:spcPts val="1300"/>
              </a:spcBef>
              <a:buSzPct val="125000"/>
            </a:pPr>
            <a:r>
              <a:rPr lang="en-US" sz="2800" dirty="0"/>
              <a:t>If customers with disability and/or multiple challenges to employment encounter access barriers within the Job Center that preemptively refer them out of WIA services entirely, or steer them into core services only, it makes it unlikely that they will be considered for participation in DOL national initiatives, including discretionary grants, which are usually accessed for customers enrolled in intensive services.</a:t>
            </a:r>
          </a:p>
          <a:p>
            <a:pPr marL="706438" defTabSz="912813">
              <a:lnSpc>
                <a:spcPct val="120000"/>
              </a:lnSpc>
              <a:spcBef>
                <a:spcPts val="1300"/>
              </a:spcBef>
              <a:buSzPct val="125000"/>
            </a:pPr>
            <a:r>
              <a:rPr lang="en-US" sz="2800" dirty="0"/>
              <a:t>Through the DEI, grantees can help jobseekers with disability and/or multiple challenges to employment achieve programmatic access.</a:t>
            </a:r>
          </a:p>
          <a:p>
            <a:pPr marL="0" indent="0">
              <a:buNone/>
            </a:pPr>
            <a:endParaRPr lang="en-US" dirty="0"/>
          </a:p>
        </p:txBody>
      </p:sp>
    </p:spTree>
    <p:extLst>
      <p:ext uri="{BB962C8B-B14F-4D97-AF65-F5344CB8AC3E}">
        <p14:creationId xmlns:p14="http://schemas.microsoft.com/office/powerpoint/2010/main" val="1871340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49</a:t>
            </a:fld>
            <a:endParaRPr lang="en-US"/>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4" name="Content Placeholder 3"/>
          <p:cNvSpPr>
            <a:spLocks noGrp="1"/>
          </p:cNvSpPr>
          <p:nvPr>
            <p:ph idx="1"/>
          </p:nvPr>
        </p:nvSpPr>
        <p:spPr>
          <a:xfrm>
            <a:off x="685800" y="1676400"/>
            <a:ext cx="7924800" cy="4525963"/>
          </a:xfrm>
        </p:spPr>
        <p:txBody>
          <a:bodyPr>
            <a:normAutofit fontScale="92500" lnSpcReduction="20000"/>
          </a:bodyPr>
          <a:lstStyle/>
          <a:p>
            <a:pPr marL="3175">
              <a:lnSpc>
                <a:spcPct val="110000"/>
              </a:lnSpc>
              <a:buNone/>
            </a:pPr>
            <a:r>
              <a:rPr lang="en-US" sz="2600" u="sng" dirty="0"/>
              <a:t>In today’s presentation we covered the following:</a:t>
            </a:r>
          </a:p>
          <a:p>
            <a:pPr marL="800100" lvl="1" indent="-342900">
              <a:lnSpc>
                <a:spcPct val="110000"/>
              </a:lnSpc>
              <a:spcBef>
                <a:spcPts val="200"/>
              </a:spcBef>
              <a:buFont typeface="Arial" pitchFamily="34" charset="0"/>
              <a:buChar char="•"/>
              <a:defRPr/>
            </a:pPr>
            <a:r>
              <a:rPr lang="en-US" sz="2200" dirty="0"/>
              <a:t>The need for The Disability Employment Initiative (DEI).</a:t>
            </a:r>
          </a:p>
          <a:p>
            <a:pPr marL="800100" lvl="1" indent="-342900">
              <a:lnSpc>
                <a:spcPct val="110000"/>
              </a:lnSpc>
              <a:spcBef>
                <a:spcPts val="200"/>
              </a:spcBef>
              <a:buFont typeface="Arial" pitchFamily="34" charset="0"/>
              <a:buChar char="•"/>
              <a:defRPr/>
            </a:pPr>
            <a:r>
              <a:rPr lang="en-US" sz="2200" dirty="0"/>
              <a:t>The DEI builds upon previous DOL grants to improve employment outcomes of individuals with disabilities:</a:t>
            </a:r>
          </a:p>
          <a:p>
            <a:pPr marL="1257300" lvl="2" indent="-342900">
              <a:lnSpc>
                <a:spcPct val="110000"/>
              </a:lnSpc>
              <a:spcBef>
                <a:spcPts val="200"/>
              </a:spcBef>
              <a:defRPr/>
            </a:pPr>
            <a:r>
              <a:rPr lang="en-US" sz="1900" dirty="0"/>
              <a:t>ETA systems change models</a:t>
            </a:r>
          </a:p>
          <a:p>
            <a:pPr marL="1257300" lvl="2" indent="-342900">
              <a:lnSpc>
                <a:spcPct val="110000"/>
              </a:lnSpc>
              <a:spcBef>
                <a:spcPts val="200"/>
              </a:spcBef>
              <a:defRPr/>
            </a:pPr>
            <a:r>
              <a:rPr lang="en-US" sz="1900" dirty="0"/>
              <a:t>ODEP employment service models</a:t>
            </a:r>
          </a:p>
          <a:p>
            <a:pPr marL="800100" lvl="1" indent="-342900">
              <a:lnSpc>
                <a:spcPct val="110000"/>
              </a:lnSpc>
              <a:spcBef>
                <a:spcPts val="200"/>
              </a:spcBef>
              <a:buFont typeface="Arial" pitchFamily="34" charset="0"/>
              <a:buChar char="•"/>
              <a:defRPr/>
            </a:pPr>
            <a:r>
              <a:rPr lang="en-US" sz="2200" dirty="0"/>
              <a:t>Congress helped to define the DEI goals and objectives</a:t>
            </a:r>
          </a:p>
          <a:p>
            <a:pPr marL="800100" lvl="1" indent="-342900">
              <a:lnSpc>
                <a:spcPct val="110000"/>
              </a:lnSpc>
              <a:spcBef>
                <a:spcPts val="200"/>
              </a:spcBef>
              <a:buFont typeface="Arial" pitchFamily="34" charset="0"/>
              <a:buChar char="•"/>
              <a:defRPr/>
            </a:pPr>
            <a:r>
              <a:rPr lang="en-US" sz="2200" dirty="0"/>
              <a:t>How projects will achieve the DEI goals and objectives:</a:t>
            </a:r>
          </a:p>
          <a:p>
            <a:pPr marL="1257300" lvl="2" indent="-342900">
              <a:lnSpc>
                <a:spcPct val="110000"/>
              </a:lnSpc>
              <a:spcBef>
                <a:spcPts val="200"/>
              </a:spcBef>
              <a:defRPr/>
            </a:pPr>
            <a:r>
              <a:rPr lang="en-US" sz="1900" dirty="0"/>
              <a:t>Required project components</a:t>
            </a:r>
          </a:p>
          <a:p>
            <a:pPr marL="1257300" lvl="2" indent="-342900">
              <a:lnSpc>
                <a:spcPct val="110000"/>
              </a:lnSpc>
              <a:spcBef>
                <a:spcPts val="200"/>
              </a:spcBef>
              <a:defRPr/>
            </a:pPr>
            <a:r>
              <a:rPr lang="en-US" sz="1900" dirty="0"/>
              <a:t>Strategic service delivery components</a:t>
            </a:r>
          </a:p>
          <a:p>
            <a:pPr marL="852488" lvl="1" indent="-395288">
              <a:lnSpc>
                <a:spcPct val="110000"/>
              </a:lnSpc>
              <a:spcBef>
                <a:spcPts val="200"/>
              </a:spcBef>
              <a:buFont typeface="Arial" pitchFamily="34" charset="0"/>
              <a:buChar char="•"/>
              <a:defRPr/>
            </a:pPr>
            <a:r>
              <a:rPr lang="en-US" sz="2200" dirty="0"/>
              <a:t>Roles of the DEI national partners</a:t>
            </a:r>
          </a:p>
          <a:p>
            <a:pPr marL="852488" lvl="1" indent="-395288">
              <a:lnSpc>
                <a:spcPct val="110000"/>
              </a:lnSpc>
              <a:spcBef>
                <a:spcPts val="200"/>
              </a:spcBef>
              <a:buFont typeface="Arial" pitchFamily="34" charset="0"/>
              <a:buChar char="•"/>
              <a:defRPr/>
            </a:pPr>
            <a:r>
              <a:rPr lang="en-US" sz="2200" dirty="0"/>
              <a:t>Universal Access</a:t>
            </a:r>
          </a:p>
          <a:p>
            <a:pPr marL="0" indent="0">
              <a:buNone/>
            </a:pPr>
            <a:endParaRPr lang="en-US" dirty="0"/>
          </a:p>
        </p:txBody>
      </p:sp>
    </p:spTree>
    <p:extLst>
      <p:ext uri="{BB962C8B-B14F-4D97-AF65-F5344CB8AC3E}">
        <p14:creationId xmlns:p14="http://schemas.microsoft.com/office/powerpoint/2010/main" val="187134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you can expect in this webinar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77500" lnSpcReduction="20000"/>
          </a:bodyPr>
          <a:lstStyle/>
          <a:p>
            <a:pPr marL="3175">
              <a:buNone/>
            </a:pPr>
            <a:r>
              <a:rPr lang="en-US" b="1" dirty="0"/>
              <a:t>Upon completion of this training, DEI grantees will have the following:</a:t>
            </a:r>
          </a:p>
          <a:p>
            <a:pPr marL="3175">
              <a:buNone/>
            </a:pPr>
            <a:endParaRPr lang="en-US" dirty="0"/>
          </a:p>
          <a:p>
            <a:pPr marL="457200" indent="-457200"/>
            <a:r>
              <a:rPr lang="en-US" dirty="0"/>
              <a:t>General information on the DEI and how it is being implemented at the national, state and local levels.</a:t>
            </a:r>
          </a:p>
          <a:p>
            <a:endParaRPr lang="en-US" dirty="0"/>
          </a:p>
          <a:p>
            <a:pPr marL="457200" indent="-457200"/>
            <a:r>
              <a:rPr lang="en-US" dirty="0"/>
              <a:t>Knowledge of project roles and functions within the DEI.</a:t>
            </a:r>
          </a:p>
          <a:p>
            <a:endParaRPr lang="en-US" dirty="0"/>
          </a:p>
          <a:p>
            <a:pPr marL="457200" indent="-457200"/>
            <a:r>
              <a:rPr lang="en-US" dirty="0"/>
              <a:t>Resources on Disability and Employment.</a:t>
            </a:r>
          </a:p>
          <a:p>
            <a:pPr marL="0" indent="0">
              <a:buNone/>
            </a:pPr>
            <a:endParaRPr lang="en-US" dirty="0"/>
          </a:p>
        </p:txBody>
      </p:sp>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47500" lnSpcReduction="20000"/>
          </a:bodyPr>
          <a:lstStyle/>
          <a:p>
            <a:pPr>
              <a:lnSpc>
                <a:spcPct val="120000"/>
              </a:lnSpc>
            </a:pPr>
            <a:r>
              <a:rPr lang="en-US" sz="3600" b="1" u="sng" dirty="0"/>
              <a:t>DEI Project Lead</a:t>
            </a:r>
          </a:p>
          <a:p>
            <a:pPr>
              <a:lnSpc>
                <a:spcPct val="120000"/>
              </a:lnSpc>
              <a:buFontTx/>
              <a:buChar char="-"/>
            </a:pPr>
            <a:r>
              <a:rPr lang="en-US" sz="2800" dirty="0"/>
              <a:t>If your DRCs are not on board/hired yet, have them access the archive of today’s presentation once they are in place. Training Archives are available at: </a:t>
            </a:r>
            <a:r>
              <a:rPr lang="en-US" sz="2800" dirty="0">
                <a:hlinkClick r:id="rId3"/>
              </a:rPr>
              <a:t>http://www.dei-ideas.org/chapter1/page1a_archives.cfm</a:t>
            </a:r>
            <a:r>
              <a:rPr lang="en-US" sz="2800" dirty="0"/>
              <a:t> </a:t>
            </a:r>
          </a:p>
          <a:p>
            <a:pPr>
              <a:lnSpc>
                <a:spcPct val="120000"/>
              </a:lnSpc>
              <a:buFontTx/>
              <a:buChar char="-"/>
            </a:pPr>
            <a:r>
              <a:rPr lang="en-US" sz="2800" dirty="0"/>
              <a:t>Provide your DRCs with a copy of your state’s DEI Project grant application.</a:t>
            </a:r>
          </a:p>
          <a:p>
            <a:pPr>
              <a:lnSpc>
                <a:spcPct val="120000"/>
              </a:lnSpc>
              <a:buFontTx/>
              <a:buChar char="-"/>
            </a:pPr>
            <a:r>
              <a:rPr lang="en-US" sz="2800" dirty="0"/>
              <a:t>Make sure your DRCs are on the DEI Listserv to get information on future DEI Orientation and Other trainings. Submit new DRC’s contact information to Laura Gleneck at </a:t>
            </a:r>
            <a:r>
              <a:rPr lang="en-US" sz="2800" dirty="0">
                <a:hlinkClick r:id="rId4"/>
              </a:rPr>
              <a:t>lgleneck@ndi-inc.org</a:t>
            </a:r>
            <a:r>
              <a:rPr lang="en-US" sz="2800" dirty="0"/>
              <a:t>. </a:t>
            </a:r>
          </a:p>
          <a:p>
            <a:pPr>
              <a:lnSpc>
                <a:spcPct val="120000"/>
              </a:lnSpc>
            </a:pPr>
            <a:endParaRPr lang="en-US" sz="3600" dirty="0"/>
          </a:p>
          <a:p>
            <a:pPr>
              <a:lnSpc>
                <a:spcPct val="120000"/>
              </a:lnSpc>
            </a:pPr>
            <a:r>
              <a:rPr lang="en-US" sz="3600" b="1" u="sng" dirty="0"/>
              <a:t>Disability Resource Coordinators (DRCs)</a:t>
            </a:r>
          </a:p>
          <a:p>
            <a:pPr>
              <a:lnSpc>
                <a:spcPct val="120000"/>
              </a:lnSpc>
              <a:buFontTx/>
              <a:buChar char="-"/>
            </a:pPr>
            <a:r>
              <a:rPr lang="en-US" sz="2800" dirty="0"/>
              <a:t>Ask your DEI Project Lead for a copy of your state’s DEI Project grant application in order to gain a better understanding of the specifics and goals for which you will be responsible. </a:t>
            </a:r>
          </a:p>
          <a:p>
            <a:pPr>
              <a:lnSpc>
                <a:spcPct val="120000"/>
              </a:lnSpc>
              <a:buFontTx/>
              <a:buChar char="-"/>
            </a:pPr>
            <a:r>
              <a:rPr lang="en-US" sz="2800" dirty="0"/>
              <a:t>Be on the lookout  for notices of upcoming trainings via the DEI Project Listserv and attend trainings in the DEI Orientation Series starting in January 2014.</a:t>
            </a:r>
          </a:p>
          <a:p>
            <a:pPr marL="0" indent="0">
              <a:buNone/>
            </a:pPr>
            <a:endParaRPr lang="en-US" dirty="0"/>
          </a:p>
        </p:txBody>
      </p:sp>
    </p:spTree>
    <p:extLst>
      <p:ext uri="{BB962C8B-B14F-4D97-AF65-F5344CB8AC3E}">
        <p14:creationId xmlns:p14="http://schemas.microsoft.com/office/powerpoint/2010/main" val="1871340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85000" lnSpcReduction="20000"/>
          </a:bodyPr>
          <a:lstStyle/>
          <a:p>
            <a:pPr marL="365125" indent="-255588">
              <a:lnSpc>
                <a:spcPct val="110000"/>
              </a:lnSpc>
              <a:spcBef>
                <a:spcPts val="400"/>
              </a:spcBef>
              <a:buClr>
                <a:schemeClr val="accent1"/>
              </a:buClr>
              <a:buSzPct val="68000"/>
              <a:buFont typeface="Wingdings 3" pitchFamily="18" charset="2"/>
              <a:buChar char=""/>
              <a:defRPr/>
            </a:pPr>
            <a:r>
              <a:rPr lang="en-US" sz="2200" b="1" dirty="0">
                <a:latin typeface="Arial" charset="0"/>
                <a:cs typeface="Arial" charset="0"/>
              </a:rPr>
              <a:t>DEI Technical Assistance Project  </a:t>
            </a:r>
            <a:endParaRPr lang="en-US" sz="2200" b="1" dirty="0" smtClean="0">
              <a:latin typeface="Arial" charset="0"/>
              <a:cs typeface="Arial" charset="0"/>
            </a:endParaRPr>
          </a:p>
          <a:p>
            <a:pPr marL="339725" lvl="2" indent="0">
              <a:lnSpc>
                <a:spcPct val="110000"/>
              </a:lnSpc>
              <a:spcBef>
                <a:spcPts val="400"/>
              </a:spcBef>
              <a:buClr>
                <a:schemeClr val="accent1"/>
              </a:buClr>
              <a:buSzPct val="68000"/>
              <a:buFont typeface="Arial" charset="0"/>
              <a:buNone/>
              <a:defRPr/>
            </a:pPr>
            <a:r>
              <a:rPr lang="en-US" dirty="0" smtClean="0">
                <a:latin typeface="Arial" charset="0"/>
                <a:cs typeface="Arial" charset="0"/>
                <a:hlinkClick r:id="rId3"/>
              </a:rPr>
              <a:t>http://www.dei-ideas.org/</a:t>
            </a:r>
            <a:r>
              <a:rPr lang="en-US" dirty="0" smtClean="0">
                <a:latin typeface="Arial" charset="0"/>
                <a:cs typeface="Arial" charset="0"/>
              </a:rPr>
              <a:t> </a:t>
            </a:r>
          </a:p>
          <a:p>
            <a:pPr marL="858838" lvl="2">
              <a:lnSpc>
                <a:spcPct val="110000"/>
              </a:lnSpc>
              <a:spcBef>
                <a:spcPts val="350"/>
              </a:spcBef>
              <a:buClr>
                <a:schemeClr val="accent2"/>
              </a:buClr>
              <a:buSzPct val="100000"/>
              <a:buFont typeface="Arial" charset="0"/>
              <a:buNone/>
              <a:defRPr/>
            </a:pPr>
            <a:r>
              <a:rPr lang="en-US" sz="2200" b="1" dirty="0" smtClean="0">
                <a:latin typeface="Arial" charset="0"/>
                <a:cs typeface="Arial" charset="0"/>
              </a:rPr>
              <a:t> </a:t>
            </a:r>
            <a:endParaRPr lang="en-US" sz="2200" b="1" dirty="0">
              <a:latin typeface="Arial" charset="0"/>
              <a:cs typeface="Arial" charset="0"/>
            </a:endParaRPr>
          </a:p>
          <a:p>
            <a:pPr marL="365125" indent="-255588">
              <a:lnSpc>
                <a:spcPct val="110000"/>
              </a:lnSpc>
              <a:spcBef>
                <a:spcPts val="400"/>
              </a:spcBef>
              <a:buClr>
                <a:schemeClr val="accent1"/>
              </a:buClr>
              <a:buSzPct val="68000"/>
              <a:buFont typeface="Wingdings 3" pitchFamily="18" charset="2"/>
              <a:buChar char=""/>
              <a:defRPr/>
            </a:pPr>
            <a:r>
              <a:rPr lang="en-US" sz="2200" b="1" dirty="0">
                <a:latin typeface="Arial" charset="0"/>
                <a:cs typeface="Arial" charset="0"/>
              </a:rPr>
              <a:t>Disability and Employment Community of Practice</a:t>
            </a:r>
            <a:r>
              <a:rPr lang="en-US" sz="2200" dirty="0">
                <a:latin typeface="Arial" charset="0"/>
                <a:cs typeface="Arial" charset="0"/>
              </a:rPr>
              <a:t> provides  disability and employment resources for the public workforce system, including promising practices to promote the positive employment outcomes of persons with disabilities.  </a:t>
            </a:r>
            <a:r>
              <a:rPr lang="en-US" sz="2200" dirty="0">
                <a:latin typeface="Arial" charset="0"/>
                <a:cs typeface="Arial" charset="0"/>
                <a:hlinkClick r:id="rId4"/>
              </a:rPr>
              <a:t>http://disability.workforce3one.org</a:t>
            </a:r>
            <a:r>
              <a:rPr lang="en-US" sz="2200" dirty="0">
                <a:latin typeface="Arial" charset="0"/>
                <a:cs typeface="Arial" charset="0"/>
              </a:rPr>
              <a:t> </a:t>
            </a:r>
          </a:p>
          <a:p>
            <a:pPr marL="822325" lvl="1" indent="-255588">
              <a:lnSpc>
                <a:spcPct val="110000"/>
              </a:lnSpc>
              <a:spcBef>
                <a:spcPts val="400"/>
              </a:spcBef>
              <a:buClr>
                <a:schemeClr val="accent1"/>
              </a:buClr>
              <a:buSzPct val="68000"/>
              <a:buFont typeface="Wingdings 3" pitchFamily="18" charset="2"/>
              <a:buChar char=""/>
              <a:defRPr/>
            </a:pPr>
            <a:r>
              <a:rPr lang="en-US" sz="2000" dirty="0">
                <a:latin typeface="Arial" charset="0"/>
                <a:cs typeface="Arial" charset="0"/>
              </a:rPr>
              <a:t>For background information on the DEI including the DEI National Vision PowerPoint Presentation, access:</a:t>
            </a:r>
          </a:p>
          <a:p>
            <a:pPr marL="800100" lvl="3" indent="0">
              <a:lnSpc>
                <a:spcPct val="110000"/>
              </a:lnSpc>
              <a:spcBef>
                <a:spcPts val="400"/>
              </a:spcBef>
              <a:buClr>
                <a:schemeClr val="accent1"/>
              </a:buClr>
              <a:buSzPct val="68000"/>
              <a:buFont typeface="Arial" charset="0"/>
              <a:buNone/>
              <a:tabLst>
                <a:tab pos="852488" algn="l"/>
              </a:tabLst>
              <a:defRPr/>
            </a:pPr>
            <a:r>
              <a:rPr lang="en-US" dirty="0">
                <a:latin typeface="Arial" charset="0"/>
                <a:cs typeface="Arial" charset="0"/>
                <a:hlinkClick r:id="rId5"/>
              </a:rPr>
              <a:t>https://disability.workforce3one.org/page/tag/dei_project</a:t>
            </a:r>
            <a:r>
              <a:rPr lang="en-US" dirty="0">
                <a:latin typeface="Arial" charset="0"/>
                <a:cs typeface="Arial" charset="0"/>
              </a:rPr>
              <a:t> </a:t>
            </a:r>
          </a:p>
          <a:p>
            <a:pPr marL="365125" indent="-255588">
              <a:lnSpc>
                <a:spcPct val="110000"/>
              </a:lnSpc>
              <a:spcBef>
                <a:spcPts val="400"/>
              </a:spcBef>
              <a:buClr>
                <a:schemeClr val="accent1"/>
              </a:buClr>
              <a:buSzPct val="68000"/>
              <a:buFont typeface="Arial" charset="0"/>
              <a:buChar char="•"/>
              <a:defRPr/>
            </a:pPr>
            <a:endParaRPr lang="en-US" sz="2200" dirty="0">
              <a:latin typeface="Arial" charset="0"/>
              <a:cs typeface="Arial" charset="0"/>
            </a:endParaRPr>
          </a:p>
          <a:p>
            <a:pPr marL="365125" indent="-255588">
              <a:lnSpc>
                <a:spcPct val="110000"/>
              </a:lnSpc>
              <a:spcBef>
                <a:spcPts val="400"/>
              </a:spcBef>
              <a:buClr>
                <a:schemeClr val="accent1"/>
              </a:buClr>
              <a:buSzPct val="68000"/>
              <a:buFont typeface="Wingdings 3" pitchFamily="18" charset="2"/>
              <a:buChar char=""/>
              <a:defRPr/>
            </a:pPr>
            <a:r>
              <a:rPr lang="en-US" sz="2200" b="1" dirty="0">
                <a:latin typeface="Arial" charset="0"/>
                <a:cs typeface="Arial" charset="0"/>
              </a:rPr>
              <a:t>ODEP </a:t>
            </a:r>
            <a:r>
              <a:rPr lang="en-US" sz="2200" dirty="0">
                <a:latin typeface="Arial" charset="0"/>
                <a:cs typeface="Arial" charset="0"/>
                <a:hlinkClick r:id="rId6"/>
              </a:rPr>
              <a:t>http://www.dol.gov/odep/</a:t>
            </a:r>
            <a:r>
              <a:rPr lang="en-US" sz="2200" dirty="0">
                <a:latin typeface="Arial" charset="0"/>
                <a:cs typeface="Arial" charset="0"/>
              </a:rPr>
              <a:t> </a:t>
            </a:r>
          </a:p>
          <a:p>
            <a:pPr marL="0" indent="0">
              <a:buNone/>
            </a:pPr>
            <a:endParaRPr lang="en-US" dirty="0"/>
          </a:p>
        </p:txBody>
      </p:sp>
    </p:spTree>
    <p:extLst>
      <p:ext uri="{BB962C8B-B14F-4D97-AF65-F5344CB8AC3E}">
        <p14:creationId xmlns:p14="http://schemas.microsoft.com/office/powerpoint/2010/main" val="1871340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008" y="1771650"/>
            <a:ext cx="3810000" cy="3790950"/>
          </a:xfrm>
          <a:prstGeom prst="rect">
            <a:avLst/>
          </a:prstGeom>
          <a:effectLst>
            <a:outerShdw blurRad="50800" dist="50800" dir="5400000" algn="ctr" rotWithShape="0">
              <a:schemeClr val="bg1"/>
            </a:outerShdw>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52</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400572"/>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Randee Chafkin</a:t>
            </a:r>
          </a:p>
          <a:p>
            <a:r>
              <a:rPr lang="en-US" sz="1600" dirty="0" smtClean="0">
                <a:solidFill>
                  <a:srgbClr val="C00000"/>
                </a:solidFill>
                <a:latin typeface="Tahoma" pitchFamily="34" charset="0"/>
              </a:rPr>
              <a:t>Title:</a:t>
            </a:r>
            <a:r>
              <a:rPr lang="en-US" sz="1600" dirty="0">
                <a:solidFill>
                  <a:srgbClr val="C00000"/>
                </a:solidFill>
                <a:latin typeface="Tahoma" pitchFamily="34" charset="0"/>
              </a:rPr>
              <a:t> </a:t>
            </a:r>
            <a:r>
              <a:rPr lang="en-US" sz="1600" dirty="0" smtClean="0">
                <a:solidFill>
                  <a:srgbClr val="C00000"/>
                </a:solidFill>
                <a:latin typeface="Tahoma" pitchFamily="34" charset="0"/>
              </a:rPr>
              <a:t>Workforce Development Specialist</a:t>
            </a:r>
          </a:p>
          <a:p>
            <a:r>
              <a:rPr lang="en-US" sz="1600" dirty="0" smtClean="0">
                <a:solidFill>
                  <a:srgbClr val="C00000"/>
                </a:solidFill>
                <a:latin typeface="Tahoma" pitchFamily="34" charset="0"/>
              </a:rPr>
              <a:t>Organization: Employment and Training Administration</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3"/>
              </a:rPr>
              <a:t>chafkin.randee@dol.gov</a:t>
            </a:r>
            <a:r>
              <a:rPr lang="en-US" sz="1600" dirty="0" smtClean="0">
                <a:solidFill>
                  <a:srgbClr val="C00000"/>
                </a:solidFill>
                <a:latin typeface="Tahoma" pitchFamily="34" charset="0"/>
              </a:rPr>
              <a:t> </a:t>
            </a:r>
          </a:p>
          <a:p>
            <a:r>
              <a:rPr lang="en-US" sz="1600" dirty="0" smtClean="0">
                <a:solidFill>
                  <a:srgbClr val="C00000"/>
                </a:solidFill>
                <a:latin typeface="Tahoma" pitchFamily="34" charset="0"/>
              </a:rPr>
              <a:t>Telephone: (202) 693-2723	</a:t>
            </a:r>
            <a:endParaRPr lang="en-US" sz="1600" dirty="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52400" y="31714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Laura Gleneck</a:t>
            </a:r>
          </a:p>
          <a:p>
            <a:r>
              <a:rPr lang="en-US" sz="1600" dirty="0" smtClean="0">
                <a:solidFill>
                  <a:srgbClr val="C00000"/>
                </a:solidFill>
                <a:latin typeface="Tahoma" pitchFamily="34" charset="0"/>
              </a:rPr>
              <a:t>Title: Program Manager</a:t>
            </a:r>
          </a:p>
          <a:p>
            <a:r>
              <a:rPr lang="en-US" sz="1600" dirty="0" smtClean="0">
                <a:solidFill>
                  <a:srgbClr val="C00000"/>
                </a:solidFill>
                <a:latin typeface="Tahoma" pitchFamily="34" charset="0"/>
              </a:rPr>
              <a:t>Organization: National Disability Institute</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4"/>
              </a:rPr>
              <a:t>lgleneck@ndi-inc.org</a:t>
            </a:r>
            <a:r>
              <a:rPr lang="en-US" sz="1600" dirty="0" smtClean="0">
                <a:solidFill>
                  <a:srgbClr val="C00000"/>
                </a:solidFill>
                <a:latin typeface="Tahoma" pitchFamily="34" charset="0"/>
              </a:rPr>
              <a:t> </a:t>
            </a:r>
          </a:p>
          <a:p>
            <a:r>
              <a:rPr lang="en-US" sz="1600" dirty="0" smtClean="0">
                <a:solidFill>
                  <a:srgbClr val="C00000"/>
                </a:solidFill>
                <a:latin typeface="Tahoma" pitchFamily="34" charset="0"/>
              </a:rPr>
              <a:t>Telephone: (781) 899-0139</a:t>
            </a:r>
          </a:p>
          <a:p>
            <a:endParaRPr lang="en-US" sz="1600" dirty="0" smtClean="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53</a:t>
            </a:fld>
            <a:endParaRPr lang="en-US"/>
          </a:p>
        </p:txBody>
      </p:sp>
      <p:sp>
        <p:nvSpPr>
          <p:cNvPr id="7" name="Footer Placeholder 6"/>
          <p:cNvSpPr>
            <a:spLocks noGrp="1"/>
          </p:cNvSpPr>
          <p:nvPr>
            <p:ph type="ftr" sz="quarter" idx="11"/>
          </p:nvPr>
        </p:nvSpPr>
        <p:spPr/>
        <p:txBody>
          <a:bodyPr/>
          <a:lstStyle/>
          <a:p>
            <a:r>
              <a:rPr lang="en-US" smtClean="0"/>
              <a:t>#</a:t>
            </a:r>
            <a:endParaRPr lang="en-US"/>
          </a:p>
        </p:txBody>
      </p:sp>
      <p:pic>
        <p:nvPicPr>
          <p:cNvPr id="5123" name="Picture 3" descr="C:\Users\mlamb\AppData\Local\Microsoft\Windows\Temporary Internet Files\Content.IE5\6LU72YX7\MP90043867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133600"/>
            <a:ext cx="2819400" cy="243840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396095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upcoming Webinars in this series!</a:t>
            </a:r>
            <a:endParaRPr lang="en-US" dirty="0"/>
          </a:p>
        </p:txBody>
      </p:sp>
      <p:sp>
        <p:nvSpPr>
          <p:cNvPr id="3" name="Content Placeholder 2"/>
          <p:cNvSpPr>
            <a:spLocks noGrp="1"/>
          </p:cNvSpPr>
          <p:nvPr>
            <p:ph idx="1"/>
          </p:nvPr>
        </p:nvSpPr>
        <p:spPr>
          <a:xfrm>
            <a:off x="2590800" y="2545378"/>
            <a:ext cx="4038600" cy="2209800"/>
          </a:xfrm>
          <a:solidFill>
            <a:schemeClr val="bg1">
              <a:lumMod val="95000"/>
            </a:schemeClr>
          </a:solidFill>
          <a:ln>
            <a:noFill/>
          </a:ln>
          <a:effectLst/>
          <a:scene3d>
            <a:camera prst="orthographicFront">
              <a:rot lat="0" lon="0" rev="0"/>
            </a:camera>
            <a:lightRig rig="balanced" dir="t">
              <a:rot lat="0" lon="0" rev="8700000"/>
            </a:lightRig>
          </a:scene3d>
          <a:sp3d>
            <a:bevelT w="190500" h="38100"/>
          </a:sp3d>
        </p:spPr>
        <p:txBody>
          <a:bodyPr anchor="ctr" anchorCtr="0">
            <a:normAutofit/>
          </a:bodyPr>
          <a:lstStyle/>
          <a:p>
            <a:pPr marL="0" indent="0" algn="ctr">
              <a:lnSpc>
                <a:spcPts val="5500"/>
              </a:lnSpc>
              <a:spcBef>
                <a:spcPts val="0"/>
              </a:spcBef>
              <a:spcAft>
                <a:spcPts val="0"/>
              </a:spcAft>
              <a:buNone/>
            </a:pPr>
            <a:r>
              <a:rPr lang="en-US" sz="6000" dirty="0" smtClean="0"/>
              <a:t>SAVE</a:t>
            </a:r>
          </a:p>
          <a:p>
            <a:pPr marL="0" indent="0" algn="ctr">
              <a:lnSpc>
                <a:spcPts val="5500"/>
              </a:lnSpc>
              <a:spcBef>
                <a:spcPts val="0"/>
              </a:spcBef>
              <a:spcAft>
                <a:spcPts val="0"/>
              </a:spcAft>
              <a:buNone/>
            </a:pPr>
            <a:r>
              <a:rPr lang="en-US" sz="6000" dirty="0" smtClean="0"/>
              <a:t>   </a:t>
            </a:r>
            <a:r>
              <a:rPr lang="en-US" sz="6000" b="1" dirty="0" smtClean="0">
                <a:solidFill>
                  <a:srgbClr val="FFC000"/>
                </a:solidFill>
              </a:rPr>
              <a:t>DATE</a:t>
            </a:r>
          </a:p>
        </p:txBody>
      </p:sp>
      <p:sp>
        <p:nvSpPr>
          <p:cNvPr id="5" name="Content Placeholder 2"/>
          <p:cNvSpPr txBox="1">
            <a:spLocks/>
          </p:cNvSpPr>
          <p:nvPr/>
        </p:nvSpPr>
        <p:spPr>
          <a:xfrm rot="16200000">
            <a:off x="3135708" y="3288108"/>
            <a:ext cx="1272384" cy="838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US" sz="4000" dirty="0" smtClean="0">
                <a:solidFill>
                  <a:srgbClr val="FF0000"/>
                </a:solidFill>
              </a:rPr>
              <a:t>the</a:t>
            </a:r>
            <a:endParaRPr lang="en-US" sz="4000" dirty="0">
              <a:solidFill>
                <a:srgbClr val="FF0000"/>
              </a:solidFill>
            </a:endParaRPr>
          </a:p>
        </p:txBody>
      </p:sp>
      <p:sp>
        <p:nvSpPr>
          <p:cNvPr id="4" name="Slide Number Placeholder 3"/>
          <p:cNvSpPr>
            <a:spLocks noGrp="1"/>
          </p:cNvSpPr>
          <p:nvPr>
            <p:ph type="sldNum" sz="quarter" idx="12"/>
          </p:nvPr>
        </p:nvSpPr>
        <p:spPr/>
        <p:txBody>
          <a:bodyPr/>
          <a:lstStyle/>
          <a:p>
            <a:fld id="{01723B91-CE10-4F20-890A-0852E2246859}" type="slidenum">
              <a:rPr lang="en-US" smtClean="0"/>
              <a:pPr/>
              <a:t>54</a:t>
            </a:fld>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8" name="TextBox 7"/>
          <p:cNvSpPr txBox="1"/>
          <p:nvPr/>
        </p:nvSpPr>
        <p:spPr>
          <a:xfrm>
            <a:off x="2895600" y="4355068"/>
            <a:ext cx="3581400" cy="400110"/>
          </a:xfrm>
          <a:prstGeom prst="rect">
            <a:avLst/>
          </a:prstGeom>
          <a:noFill/>
        </p:spPr>
        <p:txBody>
          <a:bodyPr wrap="square" rtlCol="0">
            <a:spAutoFit/>
          </a:bodyPr>
          <a:lstStyle/>
          <a:p>
            <a:pPr algn="ctr"/>
            <a:r>
              <a:rPr lang="en-US" sz="2000" b="1" dirty="0">
                <a:solidFill>
                  <a:srgbClr val="FF0000"/>
                </a:solidFill>
              </a:rPr>
              <a:t>January 30th at 3pm EST</a:t>
            </a:r>
            <a:endParaRPr lang="en-US" sz="2000" b="1" dirty="0">
              <a:solidFill>
                <a:srgbClr val="FF0000"/>
              </a:solidFill>
            </a:endParaRPr>
          </a:p>
        </p:txBody>
      </p:sp>
    </p:spTree>
    <p:extLst>
      <p:ext uri="{BB962C8B-B14F-4D97-AF65-F5344CB8AC3E}">
        <p14:creationId xmlns:p14="http://schemas.microsoft.com/office/powerpoint/2010/main" val="36732334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2"/>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55</a:t>
            </a:fld>
            <a:endParaRPr lang="en-US"/>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compatLnSpc="1">
            <a:prstTxWarp prst="textNoShape">
              <a:avLst/>
            </a:prstTxWarp>
          </a:bodyPr>
          <a:lstStyle/>
          <a:p>
            <a:pPr eaLnBrk="1" hangingPunct="1">
              <a:defRPr/>
            </a:pPr>
            <a:r>
              <a:rPr lang="en-US" altLang="en-US" dirty="0" smtClean="0">
                <a:ln>
                  <a:noFill/>
                </a:ln>
                <a:effectLst>
                  <a:outerShdw blurRad="38100" dist="38100" dir="2700000" algn="tl">
                    <a:srgbClr val="C0C0C0"/>
                  </a:outerShdw>
                </a:effectLst>
              </a:rPr>
              <a:t>Presenters</a:t>
            </a:r>
          </a:p>
        </p:txBody>
      </p:sp>
      <p:sp>
        <p:nvSpPr>
          <p:cNvPr id="7" name="Content Placeholder 2"/>
          <p:cNvSpPr txBox="1">
            <a:spLocks/>
          </p:cNvSpPr>
          <p:nvPr/>
        </p:nvSpPr>
        <p:spPr>
          <a:xfrm>
            <a:off x="2743200" y="17526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solidFill>
                  <a:schemeClr val="tx2"/>
                </a:solidFill>
                <a:latin typeface="Arial" pitchFamily="34" charset="0"/>
                <a:cs typeface="Arial" pitchFamily="34" charset="0"/>
              </a:rPr>
              <a:t>Presenter: Randee Chafkin</a:t>
            </a:r>
          </a:p>
          <a:p>
            <a:pPr>
              <a:lnSpc>
                <a:spcPct val="80000"/>
              </a:lnSpc>
              <a:spcBef>
                <a:spcPts val="600"/>
              </a:spcBef>
              <a:spcAft>
                <a:spcPts val="600"/>
              </a:spcAft>
              <a:buFont typeface="Arial" pitchFamily="34" charset="0"/>
              <a:buNone/>
              <a:defRPr/>
            </a:pPr>
            <a:r>
              <a:rPr lang="en-US" altLang="en-US" sz="2000" dirty="0" smtClean="0">
                <a:solidFill>
                  <a:schemeClr val="tx2"/>
                </a:solidFill>
                <a:latin typeface="Arial" pitchFamily="34" charset="0"/>
                <a:cs typeface="Arial" pitchFamily="34" charset="0"/>
              </a:rPr>
              <a:t>Title: Workforce Development Specialist</a:t>
            </a:r>
          </a:p>
          <a:p>
            <a:pPr>
              <a:lnSpc>
                <a:spcPct val="80000"/>
              </a:lnSpc>
              <a:spcBef>
                <a:spcPts val="600"/>
              </a:spcBef>
              <a:spcAft>
                <a:spcPts val="600"/>
              </a:spcAft>
              <a:buFont typeface="Arial" pitchFamily="34" charset="0"/>
              <a:buNone/>
              <a:defRPr/>
            </a:pPr>
            <a:r>
              <a:rPr lang="en-US" altLang="en-US" sz="2000" dirty="0" smtClean="0">
                <a:solidFill>
                  <a:schemeClr val="tx2"/>
                </a:solidFill>
                <a:latin typeface="Arial" pitchFamily="34" charset="0"/>
                <a:cs typeface="Arial" pitchFamily="34" charset="0"/>
              </a:rPr>
              <a:t>Organization: </a:t>
            </a:r>
            <a:r>
              <a:rPr lang="en-US" altLang="en-US" sz="2000" dirty="0" smtClean="0">
                <a:solidFill>
                  <a:schemeClr val="tx2"/>
                </a:solidFill>
                <a:latin typeface="Arial" pitchFamily="34" charset="0"/>
              </a:rPr>
              <a:t>Employment and Training Administration</a:t>
            </a:r>
          </a:p>
        </p:txBody>
      </p:sp>
      <p:sp>
        <p:nvSpPr>
          <p:cNvPr id="9" name="Content Placeholder 2"/>
          <p:cNvSpPr txBox="1">
            <a:spLocks/>
          </p:cNvSpPr>
          <p:nvPr/>
        </p:nvSpPr>
        <p:spPr>
          <a:xfrm>
            <a:off x="2716213" y="38862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solidFill>
                  <a:schemeClr val="tx2"/>
                </a:solidFill>
                <a:latin typeface="Arial" pitchFamily="34" charset="0"/>
                <a:cs typeface="Arial" pitchFamily="34" charset="0"/>
              </a:rPr>
              <a:t>Presenter: Laura Gleneck</a:t>
            </a:r>
          </a:p>
          <a:p>
            <a:pPr>
              <a:lnSpc>
                <a:spcPct val="80000"/>
              </a:lnSpc>
              <a:spcBef>
                <a:spcPts val="600"/>
              </a:spcBef>
              <a:spcAft>
                <a:spcPts val="600"/>
              </a:spcAft>
              <a:buFont typeface="Arial" pitchFamily="34" charset="0"/>
              <a:buNone/>
              <a:defRPr/>
            </a:pPr>
            <a:r>
              <a:rPr lang="en-US" altLang="en-US" sz="2000" dirty="0" smtClean="0">
                <a:solidFill>
                  <a:schemeClr val="tx2"/>
                </a:solidFill>
                <a:latin typeface="Arial" pitchFamily="34" charset="0"/>
                <a:cs typeface="Arial" pitchFamily="34" charset="0"/>
              </a:rPr>
              <a:t>Title: Program Manager for DEI, NDI Technical Assistance Team</a:t>
            </a:r>
          </a:p>
          <a:p>
            <a:pPr>
              <a:lnSpc>
                <a:spcPct val="80000"/>
              </a:lnSpc>
              <a:spcBef>
                <a:spcPts val="600"/>
              </a:spcBef>
              <a:spcAft>
                <a:spcPts val="600"/>
              </a:spcAft>
              <a:buFont typeface="Arial" pitchFamily="34" charset="0"/>
              <a:buNone/>
              <a:defRPr/>
            </a:pPr>
            <a:r>
              <a:rPr lang="en-US" altLang="en-US" sz="2000" dirty="0" smtClean="0">
                <a:solidFill>
                  <a:schemeClr val="tx2"/>
                </a:solidFill>
                <a:latin typeface="Arial" pitchFamily="34" charset="0"/>
                <a:cs typeface="Arial" pitchFamily="34" charset="0"/>
              </a:rPr>
              <a:t>Organization: National Disability Institute</a:t>
            </a:r>
          </a:p>
        </p:txBody>
      </p:sp>
      <p:sp>
        <p:nvSpPr>
          <p:cNvPr id="512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fld id="{C5597376-C41B-4144-8FD4-56FFC8551E64}" type="slidenum">
              <a:rPr lang="en-US" altLang="en-US" sz="1200" smtClean="0">
                <a:solidFill>
                  <a:schemeClr val="tx1"/>
                </a:solidFill>
              </a:rPr>
              <a:pPr eaLnBrk="1" fontAlgn="base" hangingPunct="1">
                <a:spcBef>
                  <a:spcPct val="0"/>
                </a:spcBef>
                <a:spcAft>
                  <a:spcPct val="0"/>
                </a:spcAft>
                <a:buFontTx/>
                <a:buNone/>
              </a:pPr>
              <a:t>6</a:t>
            </a:fld>
            <a:endParaRPr lang="en-US" altLang="en-US" sz="1200" smtClean="0">
              <a:solidFill>
                <a:schemeClr val="tx1"/>
              </a:solidFill>
            </a:endParaRPr>
          </a:p>
        </p:txBody>
      </p:sp>
      <p:sp>
        <p:nvSpPr>
          <p:cNvPr id="512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eaLnBrk="1" fontAlgn="base" hangingPunct="1">
              <a:spcBef>
                <a:spcPct val="0"/>
              </a:spcBef>
              <a:spcAft>
                <a:spcPct val="0"/>
              </a:spcAft>
              <a:buFontTx/>
              <a:buNone/>
            </a:pPr>
            <a:r>
              <a:rPr lang="en-US" altLang="en-US" sz="1200" smtClean="0">
                <a:solidFill>
                  <a:schemeClr val="bg1"/>
                </a:solidFill>
              </a:rPr>
              <a:t>#</a:t>
            </a:r>
          </a:p>
        </p:txBody>
      </p:sp>
      <p:pic>
        <p:nvPicPr>
          <p:cNvPr id="5127" name="Content Placeholder 14" descr="randeeprof.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1752600"/>
            <a:ext cx="1219200" cy="1600200"/>
          </a:xfrm>
        </p:spPr>
      </p:pic>
      <p:pic>
        <p:nvPicPr>
          <p:cNvPr id="1026" name="Picture 2" descr="Photo of Laura Glen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05250"/>
            <a:ext cx="11811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234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6" name="TextBox 5"/>
          <p:cNvSpPr txBox="1"/>
          <p:nvPr/>
        </p:nvSpPr>
        <p:spPr>
          <a:xfrm>
            <a:off x="609600" y="1582616"/>
            <a:ext cx="7696200" cy="4093428"/>
          </a:xfrm>
          <a:prstGeom prst="rect">
            <a:avLst/>
          </a:prstGeom>
          <a:noFill/>
        </p:spPr>
        <p:txBody>
          <a:bodyPr wrap="square" rtlCol="0">
            <a:spAutoFit/>
          </a:bodyPr>
          <a:lstStyle/>
          <a:p>
            <a:pPr marL="342900" indent="-342900">
              <a:buFont typeface="Arial" pitchFamily="34" charset="0"/>
              <a:buChar char="•"/>
            </a:pPr>
            <a:r>
              <a:rPr lang="en-US" sz="2000" dirty="0">
                <a:latin typeface="Arial" pitchFamily="34" charset="0"/>
                <a:cs typeface="Arial" pitchFamily="34" charset="0"/>
              </a:rPr>
              <a:t>The need for a Disability Employment Initiative (DEI)</a:t>
            </a:r>
          </a:p>
          <a:p>
            <a:pPr marL="342900" indent="-342900">
              <a:buFont typeface="Arial" pitchFamily="34" charset="0"/>
              <a:buChar char="•"/>
            </a:pPr>
            <a:r>
              <a:rPr lang="en-US" sz="2000" dirty="0">
                <a:latin typeface="Arial" pitchFamily="34" charset="0"/>
                <a:cs typeface="Arial" pitchFamily="34" charset="0"/>
              </a:rPr>
              <a:t>Background on previous related ETA and ODEP Initiatives</a:t>
            </a:r>
          </a:p>
          <a:p>
            <a:pPr marL="342900" indent="-342900">
              <a:buFont typeface="Arial" pitchFamily="34" charset="0"/>
              <a:buChar char="•"/>
            </a:pPr>
            <a:r>
              <a:rPr lang="en-US" sz="2000" dirty="0">
                <a:latin typeface="Arial" pitchFamily="34" charset="0"/>
                <a:cs typeface="Arial" pitchFamily="34" charset="0"/>
              </a:rPr>
              <a:t>DEI Goals and Objectives</a:t>
            </a:r>
          </a:p>
          <a:p>
            <a:pPr marL="342900" indent="-342900">
              <a:buFont typeface="Arial" pitchFamily="34" charset="0"/>
              <a:buChar char="•"/>
            </a:pPr>
            <a:r>
              <a:rPr lang="en-US" sz="2000" dirty="0">
                <a:latin typeface="Arial" pitchFamily="34" charset="0"/>
                <a:cs typeface="Arial" pitchFamily="34" charset="0"/>
              </a:rPr>
              <a:t>DEI Required Project Components</a:t>
            </a:r>
          </a:p>
          <a:p>
            <a:pPr marL="342900" indent="-342900">
              <a:buFont typeface="Arial" pitchFamily="34" charset="0"/>
              <a:buChar char="•"/>
            </a:pPr>
            <a:r>
              <a:rPr lang="en-US" sz="2000" dirty="0">
                <a:latin typeface="Arial" pitchFamily="34" charset="0"/>
                <a:cs typeface="Arial" pitchFamily="34" charset="0"/>
              </a:rPr>
              <a:t>DEI Strategic Service Delivery Components</a:t>
            </a:r>
          </a:p>
          <a:p>
            <a:pPr marL="342900" indent="-342900">
              <a:buFont typeface="Arial" pitchFamily="34" charset="0"/>
              <a:buChar char="•"/>
            </a:pPr>
            <a:r>
              <a:rPr lang="en-US" sz="2000" dirty="0">
                <a:latin typeface="Arial" pitchFamily="34" charset="0"/>
                <a:cs typeface="Arial" pitchFamily="34" charset="0"/>
              </a:rPr>
              <a:t>Defining National DEI Roles</a:t>
            </a:r>
          </a:p>
          <a:p>
            <a:pPr marL="800100" lvl="1" indent="-342900">
              <a:buFont typeface="Arial" pitchFamily="34" charset="0"/>
              <a:buChar char="•"/>
            </a:pPr>
            <a:r>
              <a:rPr lang="en-US" sz="2000" dirty="0">
                <a:latin typeface="Arial" pitchFamily="34" charset="0"/>
                <a:cs typeface="Arial" pitchFamily="34" charset="0"/>
              </a:rPr>
              <a:t>DEI National Program Office (ETA &amp; ODEP)</a:t>
            </a:r>
          </a:p>
          <a:p>
            <a:pPr marL="800100" lvl="1" indent="-342900">
              <a:buFont typeface="Arial" pitchFamily="34" charset="0"/>
              <a:buChar char="•"/>
            </a:pPr>
            <a:r>
              <a:rPr lang="en-US" sz="2000" dirty="0">
                <a:latin typeface="Arial" pitchFamily="34" charset="0"/>
                <a:cs typeface="Arial" pitchFamily="34" charset="0"/>
              </a:rPr>
              <a:t>Federal Project Officers (FPOs)</a:t>
            </a:r>
          </a:p>
          <a:p>
            <a:pPr marL="800100" lvl="1" indent="-342900">
              <a:buFont typeface="Arial" pitchFamily="34" charset="0"/>
              <a:buChar char="•"/>
            </a:pPr>
            <a:r>
              <a:rPr lang="en-US" sz="2000" dirty="0">
                <a:latin typeface="Arial" pitchFamily="34" charset="0"/>
                <a:cs typeface="Arial" pitchFamily="34" charset="0"/>
              </a:rPr>
              <a:t>DEI Contractors:</a:t>
            </a:r>
          </a:p>
          <a:p>
            <a:pPr marL="1257300" lvl="2" indent="-342900">
              <a:buFont typeface="Arial" pitchFamily="34" charset="0"/>
              <a:buChar char="•"/>
            </a:pPr>
            <a:r>
              <a:rPr lang="en-US" sz="2000" dirty="0">
                <a:latin typeface="Arial" pitchFamily="34" charset="0"/>
                <a:cs typeface="Arial" pitchFamily="34" charset="0"/>
              </a:rPr>
              <a:t>Training and Technical Assistance</a:t>
            </a:r>
          </a:p>
          <a:p>
            <a:pPr marL="1257300" lvl="2" indent="-342900">
              <a:buFont typeface="Arial" pitchFamily="34" charset="0"/>
              <a:buChar char="•"/>
            </a:pPr>
            <a:r>
              <a:rPr lang="en-US" sz="2000" dirty="0">
                <a:latin typeface="Arial" pitchFamily="34" charset="0"/>
                <a:cs typeface="Arial" pitchFamily="34" charset="0"/>
              </a:rPr>
              <a:t>Evaluation </a:t>
            </a:r>
          </a:p>
          <a:p>
            <a:pPr marL="342900" indent="-342900">
              <a:buFont typeface="Arial" pitchFamily="34" charset="0"/>
              <a:buChar char="•"/>
            </a:pPr>
            <a:r>
              <a:rPr lang="en-US" sz="2000" dirty="0">
                <a:latin typeface="Arial" pitchFamily="34" charset="0"/>
                <a:cs typeface="Arial" pitchFamily="34" charset="0"/>
              </a:rPr>
              <a:t>Next Steps</a:t>
            </a:r>
          </a:p>
          <a:p>
            <a:pPr marL="342900" indent="-342900">
              <a:buFont typeface="Arial" pitchFamily="34" charset="0"/>
              <a:buChar char="•"/>
            </a:pPr>
            <a:r>
              <a:rPr lang="en-US" sz="2000" dirty="0">
                <a:latin typeface="Arial" pitchFamily="34" charset="0"/>
                <a:cs typeface="Arial" pitchFamily="34" charset="0"/>
              </a:rPr>
              <a:t>Questions and Answers</a:t>
            </a:r>
          </a:p>
        </p:txBody>
      </p:sp>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 Background and Need</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70000" lnSpcReduction="20000"/>
          </a:bodyPr>
          <a:lstStyle/>
          <a:p>
            <a:pPr marL="706438" defTabSz="912813">
              <a:lnSpc>
                <a:spcPct val="120000"/>
              </a:lnSpc>
            </a:pPr>
            <a:r>
              <a:rPr lang="en-US" sz="2600" dirty="0"/>
              <a:t>DEI is jointly funded and administered by the U.S. Department of Labor’s (DOL) Employment and Training Administration (ETA) and Office of Disability Employment Policy (ODEP).</a:t>
            </a:r>
          </a:p>
          <a:p>
            <a:pPr marL="706438" defTabSz="912813">
              <a:lnSpc>
                <a:spcPct val="120000"/>
              </a:lnSpc>
            </a:pPr>
            <a:endParaRPr lang="en-US" sz="2600" dirty="0"/>
          </a:p>
          <a:p>
            <a:pPr marL="706438" defTabSz="912813">
              <a:lnSpc>
                <a:spcPct val="120000"/>
              </a:lnSpc>
            </a:pPr>
            <a:r>
              <a:rPr lang="en-US" sz="2600" dirty="0"/>
              <a:t>Training and Technical Assistance is provided under contract with NDI Consulting, Inc. and its subcontractor, the National Disability Institute (NDI), forming the NDI Technical Assistance Team (NDI team) to help build system capacity.</a:t>
            </a:r>
          </a:p>
          <a:p>
            <a:pPr marL="706438" defTabSz="912813">
              <a:lnSpc>
                <a:spcPct val="120000"/>
              </a:lnSpc>
            </a:pPr>
            <a:endParaRPr lang="en-US" sz="2600" dirty="0">
              <a:solidFill>
                <a:srgbClr val="2304E0"/>
              </a:solidFill>
            </a:endParaRPr>
          </a:p>
          <a:p>
            <a:pPr marL="706438" defTabSz="912813">
              <a:lnSpc>
                <a:spcPct val="120000"/>
              </a:lnSpc>
            </a:pPr>
            <a:r>
              <a:rPr lang="en-US" sz="2600" dirty="0"/>
              <a:t>Evaluation is provided under contract with Social Dynamics, LLC in partnership with Altarum Institute; Berkeley Policy Associates, Inc.; and Mathematica Policy Research, Inc. forming the DEI Evaluation team.</a:t>
            </a:r>
          </a:p>
          <a:p>
            <a:pPr marL="0" indent="0">
              <a:buNone/>
            </a:pPr>
            <a:endParaRPr lang="en-US" dirty="0"/>
          </a:p>
        </p:txBody>
      </p:sp>
    </p:spTree>
    <p:extLst>
      <p:ext uri="{BB962C8B-B14F-4D97-AF65-F5344CB8AC3E}">
        <p14:creationId xmlns:p14="http://schemas.microsoft.com/office/powerpoint/2010/main" val="3100614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there a need for the DEI?</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685800" y="1676400"/>
            <a:ext cx="7924800" cy="4525963"/>
          </a:xfrm>
        </p:spPr>
        <p:txBody>
          <a:bodyPr>
            <a:normAutofit fontScale="92500" lnSpcReduction="20000"/>
          </a:bodyPr>
          <a:lstStyle/>
          <a:p>
            <a:pPr marL="109538" algn="ctr" defTabSz="912813" eaLnBrk="0" hangingPunct="0">
              <a:lnSpc>
                <a:spcPct val="80000"/>
              </a:lnSpc>
              <a:spcBef>
                <a:spcPts val="400"/>
              </a:spcBef>
              <a:buClr>
                <a:schemeClr val="accent1"/>
              </a:buClr>
              <a:buSzPct val="68000"/>
              <a:buFont typeface="Wingdings 3" pitchFamily="18" charset="2"/>
              <a:buNone/>
            </a:pPr>
            <a:r>
              <a:rPr lang="en-US" sz="2800" b="1" dirty="0"/>
              <a:t>Goal of Department of Labor’s</a:t>
            </a:r>
          </a:p>
          <a:p>
            <a:pPr marL="109538" algn="ctr" defTabSz="912813" eaLnBrk="0" hangingPunct="0">
              <a:lnSpc>
                <a:spcPct val="80000"/>
              </a:lnSpc>
              <a:spcBef>
                <a:spcPts val="400"/>
              </a:spcBef>
              <a:buClr>
                <a:schemeClr val="accent1"/>
              </a:buClr>
              <a:buSzPct val="68000"/>
              <a:buFont typeface="Wingdings 3" pitchFamily="18" charset="2"/>
              <a:buNone/>
            </a:pPr>
            <a:r>
              <a:rPr lang="en-US" sz="2800" b="1" i="1" dirty="0"/>
              <a:t>Good Jobs for ALL…</a:t>
            </a:r>
          </a:p>
          <a:p>
            <a:pPr marL="109538" algn="ctr" defTabSz="912813" eaLnBrk="0" hangingPunct="0">
              <a:lnSpc>
                <a:spcPct val="80000"/>
              </a:lnSpc>
              <a:spcBef>
                <a:spcPts val="400"/>
              </a:spcBef>
              <a:buClr>
                <a:schemeClr val="accent1"/>
              </a:buClr>
              <a:buSzPct val="68000"/>
              <a:buFont typeface="Wingdings 3" pitchFamily="18" charset="2"/>
              <a:buNone/>
            </a:pPr>
            <a:endParaRPr lang="en-US" sz="2800" i="1" dirty="0"/>
          </a:p>
          <a:p>
            <a:pPr marL="109538" algn="ctr" defTabSz="912813" eaLnBrk="0" hangingPunct="0">
              <a:lnSpc>
                <a:spcPct val="80000"/>
              </a:lnSpc>
              <a:spcBef>
                <a:spcPts val="400"/>
              </a:spcBef>
              <a:buClr>
                <a:schemeClr val="accent1"/>
              </a:buClr>
              <a:buSzPct val="68000"/>
              <a:buFont typeface="Wingdings 3" pitchFamily="18" charset="2"/>
              <a:buNone/>
            </a:pPr>
            <a:endParaRPr lang="en-US" sz="2800" i="1" dirty="0"/>
          </a:p>
          <a:p>
            <a:pPr marL="109538" algn="ctr" defTabSz="912813" eaLnBrk="0" hangingPunct="0">
              <a:lnSpc>
                <a:spcPct val="80000"/>
              </a:lnSpc>
              <a:spcBef>
                <a:spcPts val="400"/>
              </a:spcBef>
              <a:buClr>
                <a:schemeClr val="accent1"/>
              </a:buClr>
              <a:buSzPct val="68000"/>
              <a:buFont typeface="Wingdings 3" pitchFamily="18" charset="2"/>
              <a:buNone/>
            </a:pPr>
            <a:r>
              <a:rPr lang="en-US" sz="2800" i="1" dirty="0"/>
              <a:t>To promote a public workforce system that is coordinated, integrated, and effective for the widest range of jobseekers and responsive to business customers’ needs…</a:t>
            </a:r>
          </a:p>
          <a:p>
            <a:pPr marL="109538" algn="ctr" defTabSz="912813" eaLnBrk="0" hangingPunct="0">
              <a:lnSpc>
                <a:spcPct val="80000"/>
              </a:lnSpc>
              <a:spcBef>
                <a:spcPts val="400"/>
              </a:spcBef>
              <a:buClr>
                <a:schemeClr val="accent1"/>
              </a:buClr>
              <a:buSzPct val="68000"/>
              <a:buFont typeface="Wingdings 3" pitchFamily="18" charset="2"/>
              <a:buNone/>
            </a:pPr>
            <a:endParaRPr lang="en-US" sz="2800" i="1" dirty="0"/>
          </a:p>
          <a:p>
            <a:pPr marL="109538" algn="ctr" defTabSz="912813" eaLnBrk="0" hangingPunct="0">
              <a:lnSpc>
                <a:spcPct val="80000"/>
              </a:lnSpc>
              <a:spcBef>
                <a:spcPts val="400"/>
              </a:spcBef>
              <a:buClr>
                <a:schemeClr val="accent1"/>
              </a:buClr>
              <a:buSzPct val="68000"/>
              <a:buFont typeface="Wingdings 3" pitchFamily="18" charset="2"/>
              <a:buNone/>
            </a:pPr>
            <a:r>
              <a:rPr lang="en-US" sz="2800" i="1" dirty="0"/>
              <a:t>By improving the accessibility, capacity, and accountability of the One-Stop Career Center system to serve customers with disabilities resulting in education and career pathways that lead to unsubsidized employment and  economic self-sufficiency. </a:t>
            </a:r>
          </a:p>
          <a:p>
            <a:pPr marL="0" indent="0">
              <a:buNone/>
            </a:pPr>
            <a:endParaRPr lang="en-US" dirty="0"/>
          </a:p>
        </p:txBody>
      </p:sp>
    </p:spTree>
    <p:extLst>
      <p:ext uri="{BB962C8B-B14F-4D97-AF65-F5344CB8AC3E}">
        <p14:creationId xmlns:p14="http://schemas.microsoft.com/office/powerpoint/2010/main" val="38761266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9.0&quot;&gt;&lt;object type=&quot;1&quot; unique_id=&quot;10001&quot;&gt;&lt;object type=&quot;2&quot; unique_id=&quot;11404&quot;&gt;&lt;object type=&quot;3&quot; unique_id=&quot;11405&quot;&gt;&lt;property id=&quot;20148&quot; value=&quot;5&quot;/&gt;&lt;property id=&quot;20300&quot; value=&quot;Slide 1 - &amp;quot;Overview of the  Disability Employment Initiativ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Moderators&amp;quot;&quot;/&gt;&lt;property id=&quot;20307&quot; value=&quot;288&quot;/&gt;&lt;/object&gt;&lt;object type=&quot;3&quot; unique_id=&quot;11413&quot;&gt;&lt;property id=&quot;20148&quot; value=&quot;5&quot;/&gt;&lt;property id=&quot;20300&quot; value=&quot;Slide 4 - &amp;quot;           Disability Employment Initiative&amp;quot;&quot;/&gt;&lt;property id=&quot;20307&quot; value=&quot;287&quot;/&gt;&lt;/object&gt;&lt;object type=&quot;3&quot; unique_id=&quot;11414&quot;&gt;&lt;property id=&quot;20148&quot; value=&quot;5&quot;/&gt;&lt;property id=&quot;20300&quot; value=&quot;Slide 5 - &amp;quot;Here’s what you can expect in this webinar&amp;quot;&quot;/&gt;&lt;property id=&quot;20307&quot; value=&quot;264&quot;/&gt;&lt;/object&gt;&lt;object type=&quot;3&quot; unique_id=&quot;11415&quot;&gt;&lt;property id=&quot;20148&quot; value=&quot;5&quot;/&gt;&lt;property id=&quot;20300&quot; value=&quot;Slide 6 - &amp;quot;Presenters&amp;quot;&quot;/&gt;&lt;property id=&quot;20307&quot; value=&quot;289&quot;/&gt;&lt;/object&gt;&lt;object type=&quot;3&quot; unique_id=&quot;11416&quot;&gt;&lt;property id=&quot;20148&quot; value=&quot;5&quot;/&gt;&lt;property id=&quot;20300&quot; value=&quot;Slide 7 - &amp;quot;Agenda&amp;quot;&quot;/&gt;&lt;property id=&quot;20307&quot; value=&quot;266&quot;/&gt;&lt;/object&gt;&lt;object type=&quot;3&quot; unique_id=&quot;11417&quot;&gt;&lt;property id=&quot;20148&quot; value=&quot;5&quot;/&gt;&lt;property id=&quot;20300&quot; value=&quot;Slide 8 - &amp;quot;DEI Background and Need&amp;quot;&quot;/&gt;&lt;property id=&quot;20307&quot; value=&quot;290&quot;/&gt;&lt;/object&gt;&lt;object type=&quot;3&quot; unique_id=&quot;11418&quot;&gt;&lt;property id=&quot;20148&quot; value=&quot;5&quot;/&gt;&lt;property id=&quot;20300&quot; value=&quot;Slide 9 - &amp;quot;Why is there a need for the DEI?&amp;quot;&quot;/&gt;&lt;property id=&quot;20307&quot; value=&quot;291&quot;/&gt;&lt;/object&gt;&lt;object type=&quot;3&quot; unique_id=&quot;11419&quot;&gt;&lt;property id=&quot;20148&quot; value=&quot;5&quot;/&gt;&lt;property id=&quot;20300&quot; value=&quot;Slide 10 - &amp;quot;Disability Statistics – Working-age Adults&amp;quot;&quot;/&gt;&lt;property id=&quot;20307&quot; value=&quot;292&quot;/&gt;&lt;/object&gt;&lt;object type=&quot;3&quot; unique_id=&quot;11420&quot;&gt;&lt;property id=&quot;20148&quot; value=&quot;5&quot;/&gt;&lt;property id=&quot;20300&quot; value=&quot;Slide 11 - &amp;quot;Disability Statistics – Working-age Adults, cont.&amp;quot;&quot;/&gt;&lt;property id=&quot;20307&quot; value=&quot;293&quot;/&gt;&lt;/object&gt;&lt;object type=&quot;3&quot; unique_id=&quot;11421&quot;&gt;&lt;property id=&quot;20148&quot; value=&quot;5&quot;/&gt;&lt;property id=&quot;20300&quot; value=&quot;Slide 12 - &amp;quot;Disability Statistics – Working-age Adults, cont.&amp;quot;&quot;/&gt;&lt;property id=&quot;20307&quot; value=&quot;294&quot;/&gt;&lt;/object&gt;&lt;object type=&quot;3&quot; unique_id=&quot;11422&quot;&gt;&lt;property id=&quot;20148&quot; value=&quot;5&quot;/&gt;&lt;property id=&quot;20300&quot; value=&quot;Slide 13 - &amp;quot;Statistics&amp;quot;&quot;/&gt;&lt;property id=&quot;20307&quot; value=&quot;295&quot;/&gt;&lt;/object&gt;&lt;object type=&quot;3&quot; unique_id=&quot;11423&quot;&gt;&lt;property id=&quot;20148&quot; value=&quot;5&quot;/&gt;&lt;property id=&quot;20300&quot; value=&quot;Slide 14 - &amp;quot;Disability Statistics - Youth&amp;quot;&quot;/&gt;&lt;property id=&quot;20307&quot; value=&quot;296&quot;/&gt;&lt;/object&gt;&lt;object type=&quot;3&quot; unique_id=&quot;11424&quot;&gt;&lt;property id=&quot;20148&quot; value=&quot;5&quot;/&gt;&lt;property id=&quot;20300&quot; value=&quot;Slide 15 - &amp;quot;Disability Statistics – Youth, cont.&amp;quot;&quot;/&gt;&lt;property id=&quot;20307&quot; value=&quot;307&quot;/&gt;&lt;/object&gt;&lt;object type=&quot;3&quot; unique_id=&quot;11425&quot;&gt;&lt;property id=&quot;20148&quot; value=&quot;5&quot;/&gt;&lt;property id=&quot;20300&quot; value=&quot;Slide 16 - &amp;quot;ETA and ODEP Initiatives&amp;quot;&quot;/&gt;&lt;property id=&quot;20307&quot; value=&quot;297&quot;/&gt;&lt;/object&gt;&lt;object type=&quot;3&quot; unique_id=&quot;11426&quot;&gt;&lt;property id=&quot;20148&quot; value=&quot;5&quot;/&gt;&lt;property id=&quot;20300&quot; value=&quot;Slide 17 - &amp;quot;ETA Work Incentives Grant Projects&amp;quot;&quot;/&gt;&lt;property id=&quot;20307&quot; value=&quot;306&quot;/&gt;&lt;/object&gt;&lt;object type=&quot;3&quot; unique_id=&quot;11427&quot;&gt;&lt;property id=&quot;20148&quot; value=&quot;5&quot;/&gt;&lt;property id=&quot;20300&quot; value=&quot;Slide 18 - &amp;quot;ETA Disability Program Navigator (DPN) Initiative &amp;quot;&quot;/&gt;&lt;property id=&quot;20307&quot; value=&quot;305&quot;/&gt;&lt;/object&gt;&lt;object type=&quot;3&quot; unique_id=&quot;11428&quot;&gt;&lt;property id=&quot;20148&quot; value=&quot;5&quot;/&gt;&lt;property id=&quot;20300&quot; value=&quot;Slide 19 - &amp;quot;ODEP Customized Employment Grants&amp;quot;&quot;/&gt;&lt;property id=&quot;20307&quot; value=&quot;304&quot;/&gt;&lt;/object&gt;&lt;object type=&quot;3&quot; unique_id=&quot;11429&quot;&gt;&lt;property id=&quot;20148&quot; value=&quot;5&quot;/&gt;&lt;property id=&quot;20300&quot; value=&quot;Slide 20 - &amp;quot;ODEP Workforce Action Grants&amp;quot;&quot;/&gt;&lt;property id=&quot;20307&quot; value=&quot;303&quot;/&gt;&lt;/object&gt;&lt;object type=&quot;3&quot; unique_id=&quot;11430&quot;&gt;&lt;property id=&quot;20148&quot; value=&quot;5&quot;/&gt;&lt;property id=&quot;20300&quot; value=&quot;Slide 21 - &amp;quot;ODEP START-UP Initiative&amp;quot;&quot;/&gt;&lt;property id=&quot;20307&quot; value=&quot;302&quot;/&gt;&lt;/object&gt;&lt;object type=&quot;3&quot; unique_id=&quot;11431&quot;&gt;&lt;property id=&quot;20148&quot; value=&quot;5&quot;/&gt;&lt;property id=&quot;20300&quot; value=&quot;Slide 22 - &amp;quot;ODEP State Intermediary Youth Grants&amp;quot;&quot;/&gt;&lt;property id=&quot;20307&quot; value=&quot;301&quot;/&gt;&lt;/object&gt;&lt;object type=&quot;3&quot; unique_id=&quot;11432&quot;&gt;&lt;property id=&quot;20148&quot; value=&quot;5&quot;/&gt;&lt;property id=&quot;20300&quot; value=&quot;Slide 23 - &amp;quot;ODEP Guideposts for Success&amp;quot;&quot;/&gt;&lt;property id=&quot;20307&quot; value=&quot;300&quot;/&gt;&lt;/object&gt;&lt;object type=&quot;3&quot; unique_id=&quot;11433&quot;&gt;&lt;property id=&quot;20148&quot; value=&quot;5&quot;/&gt;&lt;property id=&quot;20300&quot; value=&quot;Slide 24 - &amp;quot;DEI Goals&amp;quot;&quot;/&gt;&lt;property id=&quot;20307&quot; value=&quot;314&quot;/&gt;&lt;/object&gt;&lt;object type=&quot;3&quot; unique_id=&quot;11434&quot;&gt;&lt;property id=&quot;20148&quot; value=&quot;5&quot;/&gt;&lt;property id=&quot;20300&quot; value=&quot;Slide 25 - &amp;quot;&amp;amp;#x09;DEI Objectives and Outcomes&amp;quot;&quot;/&gt;&lt;property id=&quot;20307&quot; value=&quot;313&quot;/&gt;&lt;/object&gt;&lt;object type=&quot;3&quot; unique_id=&quot;11435&quot;&gt;&lt;property id=&quot;20148&quot; value=&quot;5&quot;/&gt;&lt;property id=&quot;20300&quot; value=&quot;Slide 26 - &amp;quot;DEI Outcomes:  Data from Ticket to Work and WIASRD&amp;quot;&quot;/&gt;&lt;property id=&quot;20307&quot; value=&quot;312&quot;/&gt;&lt;/object&gt;&lt;object type=&quot;3&quot; unique_id=&quot;11436&quot;&gt;&lt;property id=&quot;20148&quot; value=&quot;5&quot;/&gt;&lt;property id=&quot;20300&quot; value=&quot;Slide 27 - &amp;quot;Workforce Employment Networks (ENs)&amp;quot;&quot;/&gt;&lt;property id=&quot;20307&quot; value=&quot;311&quot;/&gt;&lt;/object&gt;&lt;object type=&quot;3&quot; unique_id=&quot;11437&quot;&gt;&lt;property id=&quot;20148&quot; value=&quot;5&quot;/&gt;&lt;property id=&quot;20300&quot; value=&quot;Slide 28 - &amp;quot;Workforce Performance Outcomes: DEI Pilot Sites&amp;quot;&quot;/&gt;&lt;property id=&quot;20307&quot; value=&quot;310&quot;/&gt;&lt;/object&gt;&lt;object type=&quot;3&quot; unique_id=&quot;11438&quot;&gt;&lt;property id=&quot;20148&quot; value=&quot;5&quot;/&gt;&lt;property id=&quot;20300&quot; value=&quot;Slide 29 - &amp;quot;DEI Grantees&amp;quot;&quot;/&gt;&lt;property id=&quot;20307&quot; value=&quot;309&quot;/&gt;&lt;/object&gt;&lt;object type=&quot;3&quot; unique_id=&quot;11439&quot;&gt;&lt;property id=&quot;20148&quot; value=&quot;5&quot;/&gt;&lt;property id=&quot;20300&quot; value=&quot;Slide 30 - &amp;quot;DEI Map&amp;quot;&quot;/&gt;&lt;property id=&quot;20307&quot; value=&quot;308&quot;/&gt;&lt;/object&gt;&lt;object type=&quot;3&quot; unique_id=&quot;11440&quot;&gt;&lt;property id=&quot;20148&quot; value=&quot;5&quot;/&gt;&lt;property id=&quot;20300&quot; value=&quot;Slide 31 - &amp;quot;DEI Components&amp;quot;&quot;/&gt;&lt;property id=&quot;20307&quot; value=&quot;299&quot;/&gt;&lt;/object&gt;&lt;object type=&quot;3&quot; unique_id=&quot;11441&quot;&gt;&lt;property id=&quot;20148&quot; value=&quot;5&quot;/&gt;&lt;property id=&quot;20300&quot; value=&quot;Slide 32 - &amp;quot;DEI Required Project Components&amp;quot;&quot;/&gt;&lt;property id=&quot;20307&quot; value=&quot;321&quot;/&gt;&lt;/object&gt;&lt;object type=&quot;3&quot; unique_id=&quot;11442&quot;&gt;&lt;property id=&quot;20148&quot; value=&quot;5&quot;/&gt;&lt;property id=&quot;20300&quot; value=&quot;Slide 33 - &amp;quot;DEI Required Project Components&amp;quot;&quot;/&gt;&lt;property id=&quot;20307&quot; value=&quot;320&quot;/&gt;&lt;/object&gt;&lt;object type=&quot;3&quot; unique_id=&quot;11443&quot;&gt;&lt;property id=&quot;20148&quot; value=&quot;5&quot;/&gt;&lt;property id=&quot;20300&quot; value=&quot;Slide 34 - &amp;quot;DEI Required Project Components&amp;quot;&quot;/&gt;&lt;property id=&quot;20307&quot; value=&quot;319&quot;/&gt;&lt;/object&gt;&lt;object type=&quot;3&quot; unique_id=&quot;11444&quot;&gt;&lt;property id=&quot;20148&quot; value=&quot;5&quot;/&gt;&lt;property id=&quot;20300&quot; value=&quot;Slide 35 - &amp;quot;What is a DRC?&amp;quot;&quot;/&gt;&lt;property id=&quot;20307&quot; value=&quot;318&quot;/&gt;&lt;/object&gt;&lt;object type=&quot;3&quot; unique_id=&quot;11445&quot;&gt;&lt;property id=&quot;20148&quot; value=&quot;5&quot;/&gt;&lt;property id=&quot;20300&quot; value=&quot;Slide 36 - &amp;quot;DEI Strategic Service Delivery Components&amp;quot;&quot;/&gt;&lt;property id=&quot;20307&quot; value=&quot;315&quot;/&gt;&lt;/object&gt;&lt;object type=&quot;3&quot; unique_id=&quot;11446&quot;&gt;&lt;property id=&quot;20148&quot; value=&quot;5&quot;/&gt;&lt;property id=&quot;20300&quot; value=&quot;Slide 37 - &amp;quot;Round 1 Grantees  Strategic Service Delivery Components&amp;quot;&quot;/&gt;&lt;property id=&quot;20307&quot; value=&quot;325&quot;/&gt;&lt;/object&gt;&lt;object type=&quot;3&quot; unique_id=&quot;11447&quot;&gt;&lt;property id=&quot;20148&quot; value=&quot;5&quot;/&gt;&lt;property id=&quot;20300&quot; value=&quot;Slide 38 - &amp;quot;Round 2 Grantees  Strategic Service Delivery Components&amp;quot;&quot;/&gt;&lt;property id=&quot;20307&quot; value=&quot;326&quot;/&gt;&lt;/object&gt;&lt;object type=&quot;3&quot; unique_id=&quot;11448&quot;&gt;&lt;property id=&quot;20148&quot; value=&quot;5&quot;/&gt;&lt;property id=&quot;20300&quot; value=&quot;Slide 39 - &amp;quot;Round 3 Grantees  Strategic Service Delivery Components&amp;quot;&quot;/&gt;&lt;property id=&quot;20307&quot; value=&quot;327&quot;/&gt;&lt;/object&gt;&lt;object type=&quot;3&quot; unique_id=&quot;11449&quot;&gt;&lt;property id=&quot;20148&quot; value=&quot;5&quot;/&gt;&lt;property id=&quot;20300&quot; value=&quot;Slide 40 - &amp;quot;Round 4 Grantees  Strategic Service Delivery Components&amp;quot;&quot;/&gt;&lt;property id=&quot;20307&quot; value=&quot;328&quot;/&gt;&lt;/object&gt;&lt;object type=&quot;3&quot; unique_id=&quot;11450&quot;&gt;&lt;property id=&quot;20148&quot; value=&quot;5&quot;/&gt;&lt;property id=&quot;20300&quot; value=&quot;Slide 41 - &amp;quot;Defining DEI National Roles&amp;quot;&quot;/&gt;&lt;property id=&quot;20307&quot; value=&quot;324&quot;/&gt;&lt;/object&gt;&lt;object type=&quot;3&quot; unique_id=&quot;11451&quot;&gt;&lt;property id=&quot;20148&quot; value=&quot;5&quot;/&gt;&lt;property id=&quot;20300&quot; value=&quot;Slide 42 - &amp;quot;Defining Roles: National DEI Program Office&amp;quot;&quot;/&gt;&lt;property id=&quot;20307&quot; value=&quot;323&quot;/&gt;&lt;/object&gt;&lt;object type=&quot;3&quot; unique_id=&quot;11452&quot;&gt;&lt;property id=&quot;20148&quot; value=&quot;5&quot;/&gt;&lt;property id=&quot;20300&quot; value=&quot;Slide 43 - &amp;quot;Defining Roles: National DEI Program Office&amp;quot;&quot;/&gt;&lt;property id=&quot;20307&quot; value=&quot;322&quot;/&gt;&lt;/object&gt;&lt;object type=&quot;3&quot; unique_id=&quot;11453&quot;&gt;&lt;property id=&quot;20148&quot; value=&quot;5&quot;/&gt;&lt;property id=&quot;20300&quot; value=&quot;Slide 44 - &amp;quot;Defining Roles: ODEP&amp;quot;&quot;/&gt;&lt;property id=&quot;20307&quot; value=&quot;316&quot;/&gt;&lt;/object&gt;&lt;object type=&quot;3&quot; unique_id=&quot;11454&quot;&gt;&lt;property id=&quot;20148&quot; value=&quot;5&quot;/&gt;&lt;property id=&quot;20300&quot; value=&quot;Slide 45 - &amp;quot;Defining Roles: ETA Federal Project Officers&amp;quot;&quot;/&gt;&lt;property id=&quot;20307&quot; value=&quot;335&quot;/&gt;&lt;/object&gt;&lt;object type=&quot;3&quot; unique_id=&quot;11455&quot;&gt;&lt;property id=&quot;20148&quot; value=&quot;5&quot;/&gt;&lt;property id=&quot;20300&quot; value=&quot;Slide 46 - &amp;quot;Defining Roles: NDI Team&amp;quot;&quot;/&gt;&lt;property id=&quot;20307&quot; value=&quot;334&quot;/&gt;&lt;/object&gt;&lt;object type=&quot;3&quot; unique_id=&quot;11456&quot;&gt;&lt;property id=&quot;20148&quot; value=&quot;5&quot;/&gt;&lt;property id=&quot;20300&quot; value=&quot;Slide 47 - &amp;quot;Defining Roles: DEI Evaluation Team&amp;quot;&quot;/&gt;&lt;property id=&quot;20307&quot; value=&quot;333&quot;/&gt;&lt;/object&gt;&lt;object type=&quot;3&quot; unique_id=&quot;11457&quot;&gt;&lt;property id=&quot;20148&quot; value=&quot;5&quot;/&gt;&lt;property id=&quot;20300&quot; value=&quot;Slide 48 - &amp;quot;Good Jobs For All&amp;quot;&quot;/&gt;&lt;property id=&quot;20307&quot; value=&quot;332&quot;/&gt;&lt;/object&gt;&lt;object type=&quot;3&quot; unique_id=&quot;11458&quot;&gt;&lt;property id=&quot;20148&quot; value=&quot;5&quot;/&gt;&lt;property id=&quot;20300&quot; value=&quot;Slide 49 - &amp;quot;Summary&amp;quot;&quot;/&gt;&lt;property id=&quot;20307&quot; value=&quot;331&quot;/&gt;&lt;/object&gt;&lt;object type=&quot;3&quot; unique_id=&quot;11459&quot;&gt;&lt;property id=&quot;20148&quot; value=&quot;5&quot;/&gt;&lt;property id=&quot;20300&quot; value=&quot;Slide 50 - &amp;quot;Next Steps&amp;quot;&quot;/&gt;&lt;property id=&quot;20307&quot; value=&quot;330&quot;/&gt;&lt;/object&gt;&lt;object type=&quot;3&quot; unique_id=&quot;11460&quot;&gt;&lt;property id=&quot;20148&quot; value=&quot;5&quot;/&gt;&lt;property id=&quot;20300&quot; value=&quot;Slide 51 - &amp;quot;Additional Resources&amp;quot;&quot;/&gt;&lt;property id=&quot;20307&quot; value=&quot;329&quot;/&gt;&lt;/object&gt;&lt;object type=&quot;3&quot; unique_id=&quot;11463&quot;&gt;&lt;property id=&quot;20148&quot; value=&quot;5&quot;/&gt;&lt;property id=&quot;20300&quot; value=&quot;Slide 52 - &amp;quot;Please enter your questions in the Chat Room! &amp;quot;&quot;/&gt;&lt;property id=&quot;20307&quot; value=&quot;279&quot;/&gt;&lt;/object&gt;&lt;object type=&quot;3&quot; unique_id=&quot;11464&quot;&gt;&lt;property id=&quot;20148&quot; value=&quot;5&quot;/&gt;&lt;property id=&quot;20300&quot; value=&quot;Slide 53 - &amp;quot;Speakers’ Contact Information&amp;quot;&quot;/&gt;&lt;property id=&quot;20307&quot; value=&quot;281&quot;/&gt;&lt;/object&gt;&lt;object type=&quot;3&quot; unique_id=&quot;11465&quot;&gt;&lt;property id=&quot;20148&quot; value=&quot;5&quot;/&gt;&lt;property id=&quot;20300&quot; value=&quot;Slide 54 - &amp;quot;Look for upcoming Webinars in this series!&amp;quot;&quot;/&gt;&lt;property id=&quot;20307&quot; value=&quot;283&quot;/&gt;&lt;/object&gt;&lt;object type=&quot;3&quot; unique_id=&quot;11466&quot;&gt;&lt;property id=&quot;20148&quot; value=&quot;5&quot;/&gt;&lt;property id=&quot;20300&quot; value=&quot;Slide 55&quot;/&gt;&lt;property id=&quot;20307&quot; value=&quot;262&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4173</Words>
  <Application>Microsoft Office PowerPoint</Application>
  <PresentationFormat>On-screen Show (4:3)</PresentationFormat>
  <Paragraphs>501</Paragraphs>
  <Slides>55</Slides>
  <Notes>53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6" baseType="lpstr">
      <vt:lpstr>Arial</vt:lpstr>
      <vt:lpstr>Calibri</vt:lpstr>
      <vt:lpstr>Comic Sans MS</vt:lpstr>
      <vt:lpstr>Tahoma</vt:lpstr>
      <vt:lpstr>Times New Roman</vt:lpstr>
      <vt:lpstr>Verdana</vt:lpstr>
      <vt:lpstr>Wingdings</vt:lpstr>
      <vt:lpstr>Wingdings 2</vt:lpstr>
      <vt:lpstr>Wingdings 3</vt:lpstr>
      <vt:lpstr>Networking trio design template</vt:lpstr>
      <vt:lpstr>Microsoft Excel Chart</vt:lpstr>
      <vt:lpstr>Overview of the  Disability Employment Initiative</vt:lpstr>
      <vt:lpstr>Where are you?</vt:lpstr>
      <vt:lpstr>Moderators</vt:lpstr>
      <vt:lpstr>           Disability Employment Initiative</vt:lpstr>
      <vt:lpstr>Here’s what you can expect in this webinar</vt:lpstr>
      <vt:lpstr>Presenters</vt:lpstr>
      <vt:lpstr>Agenda</vt:lpstr>
      <vt:lpstr>DEI Background and Need</vt:lpstr>
      <vt:lpstr>Why is there a need for the DEI?</vt:lpstr>
      <vt:lpstr>Disability Statistics – Working-age Adults</vt:lpstr>
      <vt:lpstr>Disability Statistics – Working-age Adults, cont.</vt:lpstr>
      <vt:lpstr>Disability Statistics – Working-age Adults, cont.</vt:lpstr>
      <vt:lpstr>Statistics</vt:lpstr>
      <vt:lpstr>Disability Statistics - Youth</vt:lpstr>
      <vt:lpstr>Disability Statistics – Youth, cont.</vt:lpstr>
      <vt:lpstr>ETA and ODEP Initiatives</vt:lpstr>
      <vt:lpstr>ETA Work Incentives Grant Projects</vt:lpstr>
      <vt:lpstr>ETA Disability Program Navigator (DPN) Initiative </vt:lpstr>
      <vt:lpstr>ODEP Customized Employment Grants</vt:lpstr>
      <vt:lpstr>ODEP Workforce Action Grants</vt:lpstr>
      <vt:lpstr>ODEP START-UP Initiative</vt:lpstr>
      <vt:lpstr>ODEP State Intermediary Youth Grants</vt:lpstr>
      <vt:lpstr>ODEP Guideposts for Success</vt:lpstr>
      <vt:lpstr>DEI Goals</vt:lpstr>
      <vt:lpstr> DEI Objectives and Outcomes</vt:lpstr>
      <vt:lpstr>DEI Outcomes:  Data from Ticket to Work and WIASRD</vt:lpstr>
      <vt:lpstr>Workforce Employment Networks (ENs)</vt:lpstr>
      <vt:lpstr>Workforce Performance Outcomes: DEI Pilot Sites</vt:lpstr>
      <vt:lpstr>DEI Grantees</vt:lpstr>
      <vt:lpstr>DEI Map</vt:lpstr>
      <vt:lpstr>DEI Components</vt:lpstr>
      <vt:lpstr>DEI Required Project Components</vt:lpstr>
      <vt:lpstr>DEI Required Project Components</vt:lpstr>
      <vt:lpstr>DEI Required Project Components</vt:lpstr>
      <vt:lpstr>What is a DRC?</vt:lpstr>
      <vt:lpstr>DEI Strategic Service Delivery Components</vt:lpstr>
      <vt:lpstr>Round 1 Grantees  Strategic Service Delivery Components</vt:lpstr>
      <vt:lpstr>Round 2 Grantees  Strategic Service Delivery Components</vt:lpstr>
      <vt:lpstr>Round 3 Grantees  Strategic Service Delivery Components</vt:lpstr>
      <vt:lpstr>Round 4 Grantees  Strategic Service Delivery Components</vt:lpstr>
      <vt:lpstr>Defining DEI National Roles</vt:lpstr>
      <vt:lpstr>Defining Roles: National DEI Program Office</vt:lpstr>
      <vt:lpstr>Defining Roles: National DEI Program Office</vt:lpstr>
      <vt:lpstr>Defining Roles: ODEP</vt:lpstr>
      <vt:lpstr>Defining Roles: ETA Federal Project Officers</vt:lpstr>
      <vt:lpstr>Defining Roles: NDI Team</vt:lpstr>
      <vt:lpstr>Defining Roles: DEI Evaluation Team</vt:lpstr>
      <vt:lpstr>Good Jobs For All</vt:lpstr>
      <vt:lpstr>Summary</vt:lpstr>
      <vt:lpstr>Next Steps</vt:lpstr>
      <vt:lpstr>Additional Resources</vt:lpstr>
      <vt:lpstr>Please enter your questions in the Chat Room! </vt:lpstr>
      <vt:lpstr>Speakers’ Contact Information</vt:lpstr>
      <vt:lpstr>Look for upcoming Webinars in this series!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2013-12-17T18:16:06Z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