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25"/>
  </p:notesMasterIdLst>
  <p:sldIdLst>
    <p:sldId id="256" r:id="rId2"/>
    <p:sldId id="261" r:id="rId3"/>
    <p:sldId id="264" r:id="rId4"/>
    <p:sldId id="266" r:id="rId5"/>
    <p:sldId id="286" r:id="rId6"/>
    <p:sldId id="287" r:id="rId7"/>
    <p:sldId id="271" r:id="rId8"/>
    <p:sldId id="295" r:id="rId9"/>
    <p:sldId id="296" r:id="rId10"/>
    <p:sldId id="297" r:id="rId11"/>
    <p:sldId id="300" r:id="rId12"/>
    <p:sldId id="292" r:id="rId13"/>
    <p:sldId id="289" r:id="rId14"/>
    <p:sldId id="290" r:id="rId15"/>
    <p:sldId id="298" r:id="rId16"/>
    <p:sldId id="299" r:id="rId17"/>
    <p:sldId id="265" r:id="rId18"/>
    <p:sldId id="276" r:id="rId19"/>
    <p:sldId id="278" r:id="rId20"/>
    <p:sldId id="279" r:id="rId21"/>
    <p:sldId id="281" r:id="rId22"/>
    <p:sldId id="283" r:id="rId23"/>
    <p:sldId id="262" r:id="rId24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474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 autoAdjust="0"/>
    <p:restoredTop sz="74600" autoAdjust="0"/>
  </p:normalViewPr>
  <p:slideViewPr>
    <p:cSldViewPr>
      <p:cViewPr>
        <p:scale>
          <a:sx n="68" d="100"/>
          <a:sy n="68" d="100"/>
        </p:scale>
        <p:origin x="-144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How challenging has it been for your TAACCCT project to establish and maintain effective employer partners?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E190F251-8E50-4E69-BEFE-C31C90D81EE5}" type="presOf" srcId="{FC9D8059-D2E0-4C91-8D8D-A79D1FB79854}" destId="{7A996C81-500F-4B1F-B5A4-1B476941A02A}" srcOrd="0" destOrd="0" presId="urn:microsoft.com/office/officeart/2005/8/layout/hierarchy3"/>
    <dgm:cxn modelId="{353A8725-2165-4CCD-8248-B9AE492E9C47}" type="presOf" srcId="{9F318CA6-08AB-4ABE-B349-676605B65D6C}" destId="{855749C9-25BC-45AC-B787-9457C050449F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3BAC2133-7E38-4999-98AB-739DA93E61DB}" type="presOf" srcId="{FC9D8059-D2E0-4C91-8D8D-A79D1FB79854}" destId="{326860F1-B8CF-451E-A26A-39B929BC3F19}" srcOrd="1" destOrd="0" presId="urn:microsoft.com/office/officeart/2005/8/layout/hierarchy3"/>
    <dgm:cxn modelId="{2C5FB32B-9A8F-4521-8982-F0B200AED145}" type="presParOf" srcId="{855749C9-25BC-45AC-B787-9457C050449F}" destId="{1E4DC371-F7C6-47CE-B90E-1AFFF13B3F0E}" srcOrd="0" destOrd="0" presId="urn:microsoft.com/office/officeart/2005/8/layout/hierarchy3"/>
    <dgm:cxn modelId="{F18FE8BE-2115-4670-BE0A-5A07A343ADDC}" type="presParOf" srcId="{1E4DC371-F7C6-47CE-B90E-1AFFF13B3F0E}" destId="{77B1561D-399D-4DFB-9AB8-7B690400EE7B}" srcOrd="0" destOrd="0" presId="urn:microsoft.com/office/officeart/2005/8/layout/hierarchy3"/>
    <dgm:cxn modelId="{BA2F70D7-B7BD-41F1-AAB0-E12E910429DC}" type="presParOf" srcId="{77B1561D-399D-4DFB-9AB8-7B690400EE7B}" destId="{7A996C81-500F-4B1F-B5A4-1B476941A02A}" srcOrd="0" destOrd="0" presId="urn:microsoft.com/office/officeart/2005/8/layout/hierarchy3"/>
    <dgm:cxn modelId="{4134B067-E1E6-4F08-B402-8FBA16CE8ED5}" type="presParOf" srcId="{77B1561D-399D-4DFB-9AB8-7B690400EE7B}" destId="{326860F1-B8CF-451E-A26A-39B929BC3F19}" srcOrd="1" destOrd="0" presId="urn:microsoft.com/office/officeart/2005/8/layout/hierarchy3"/>
    <dgm:cxn modelId="{6C6FA4E4-7396-4F23-9070-F097AB3CBF4E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Have you considered reaching out to one of your TAACCCT Peers for suggestions on establishing and maintaining effective employer partners?</a:t>
          </a:r>
          <a:endParaRPr lang="en-US" sz="1700" dirty="0">
            <a:latin typeface="Arial" pitchFamily="34" charset="0"/>
            <a:cs typeface="Arial" pitchFamily="34" charset="0"/>
          </a:endParaRP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  <dgm:t>
        <a:bodyPr/>
        <a:lstStyle/>
        <a:p>
          <a:endParaRPr lang="en-US"/>
        </a:p>
      </dgm:t>
    </dgm:pt>
    <dgm:pt modelId="{326860F1-B8CF-451E-A26A-39B929BC3F19}" type="pres">
      <dgm:prSet presAssocID="{FC9D8059-D2E0-4C91-8D8D-A79D1FB79854}" presName="rootConnector" presStyleLbl="node1" presStyleIdx="0" presStyleCnt="1"/>
      <dgm:spPr/>
      <dgm:t>
        <a:bodyPr/>
        <a:lstStyle/>
        <a:p>
          <a:endParaRPr lang="en-US"/>
        </a:p>
      </dgm:t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98C5A1D3-AE93-46A0-90EE-84A0F8C2DE97}" type="presOf" srcId="{9F318CA6-08AB-4ABE-B349-676605B65D6C}" destId="{855749C9-25BC-45AC-B787-9457C050449F}" srcOrd="0" destOrd="0" presId="urn:microsoft.com/office/officeart/2005/8/layout/hierarchy3"/>
    <dgm:cxn modelId="{3F1024FF-0FE1-43BD-9106-7E97A3692222}" type="presOf" srcId="{FC9D8059-D2E0-4C91-8D8D-A79D1FB79854}" destId="{326860F1-B8CF-451E-A26A-39B929BC3F19}" srcOrd="1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B1D7D606-C750-4AE8-9FA1-AF3A8485172A}" type="presOf" srcId="{FC9D8059-D2E0-4C91-8D8D-A79D1FB79854}" destId="{7A996C81-500F-4B1F-B5A4-1B476941A02A}" srcOrd="0" destOrd="0" presId="urn:microsoft.com/office/officeart/2005/8/layout/hierarchy3"/>
    <dgm:cxn modelId="{1E26BB0C-FE35-4093-BDAF-C9466E987492}" type="presParOf" srcId="{855749C9-25BC-45AC-B787-9457C050449F}" destId="{1E4DC371-F7C6-47CE-B90E-1AFFF13B3F0E}" srcOrd="0" destOrd="0" presId="urn:microsoft.com/office/officeart/2005/8/layout/hierarchy3"/>
    <dgm:cxn modelId="{247E6086-1EC5-4D6B-B803-BD081E2858DD}" type="presParOf" srcId="{1E4DC371-F7C6-47CE-B90E-1AFFF13B3F0E}" destId="{77B1561D-399D-4DFB-9AB8-7B690400EE7B}" srcOrd="0" destOrd="0" presId="urn:microsoft.com/office/officeart/2005/8/layout/hierarchy3"/>
    <dgm:cxn modelId="{00B4D7FF-4440-4F79-823B-D7782455C111}" type="presParOf" srcId="{77B1561D-399D-4DFB-9AB8-7B690400EE7B}" destId="{7A996C81-500F-4B1F-B5A4-1B476941A02A}" srcOrd="0" destOrd="0" presId="urn:microsoft.com/office/officeart/2005/8/layout/hierarchy3"/>
    <dgm:cxn modelId="{F5C44751-F8E0-4A7F-9785-84415B658686}" type="presParOf" srcId="{77B1561D-399D-4DFB-9AB8-7B690400EE7B}" destId="{326860F1-B8CF-451E-A26A-39B929BC3F19}" srcOrd="1" destOrd="0" presId="urn:microsoft.com/office/officeart/2005/8/layout/hierarchy3"/>
    <dgm:cxn modelId="{A4F72C29-F0AC-491E-8F8A-8E2F593176AF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22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How challenging has it been for your TAACCCT project to establish and maintain effective employer partners?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44107" y="146327"/>
        <a:ext cx="8288200" cy="1417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26023"/>
          <a:ext cx="8376408" cy="1505810"/>
        </a:xfrm>
        <a:prstGeom prst="roundRect">
          <a:avLst>
            <a:gd name="adj" fmla="val 10000"/>
          </a:avLst>
        </a:prstGeom>
        <a:noFill/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Have you considered reaching out to one of your TAACCCT Peers for suggestions on establishing and maintaining effective employer partners?</a:t>
          </a:r>
          <a:endParaRPr lang="en-US" sz="1700" kern="1200" dirty="0">
            <a:latin typeface="Arial" pitchFamily="34" charset="0"/>
            <a:cs typeface="Arial" pitchFamily="34" charset="0"/>
          </a:endParaRPr>
        </a:p>
      </dsp:txBody>
      <dsp:txXfrm>
        <a:off x="44107" y="70127"/>
        <a:ext cx="8288200" cy="1417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5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45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12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8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defTabSz="931774" eaLnBrk="0" fontAlgn="base" hangingPunct="0">
              <a:spcBef>
                <a:spcPts val="611"/>
              </a:spcBef>
              <a:spcAft>
                <a:spcPts val="611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sz="2400" kern="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41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0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7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6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1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7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0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4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9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lay.goodman@estrellamountain.edu" TargetMode="External"/><Relationship Id="rId4" Type="http://schemas.openxmlformats.org/officeDocument/2006/relationships/hyperlink" Target="mailto:marianne.krismer@cincinnatistate.ed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/>
          <a:lstStyle/>
          <a:p>
            <a:r>
              <a:rPr lang="en-US" dirty="0" smtClean="0"/>
              <a:t>Employer Engagement: Establishing and Maintaining Effective Partnerships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April 10</a:t>
            </a:r>
            <a:r>
              <a:rPr lang="en-US" sz="1800" baseline="300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th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ea typeface="+mj-ea"/>
              </a:rPr>
              <a:t>, 2014</a:t>
            </a:r>
          </a:p>
          <a:p>
            <a:pPr algn="l">
              <a:spcBef>
                <a:spcPts val="300"/>
              </a:spcBef>
            </a:pP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</a:t>
            </a:r>
          </a:p>
          <a:p>
            <a:pPr algn="l"/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Practices: </a:t>
            </a:r>
            <a:r>
              <a:rPr lang="en-US" dirty="0" smtClean="0"/>
              <a:t>Workforce/H2P Collaboration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30414" y="1191461"/>
            <a:ext cx="611358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000" b="1" dirty="0"/>
              <a:t>Cincinnati State Technical and Community College</a:t>
            </a:r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r>
              <a:rPr lang="en-US" sz="2000" dirty="0"/>
              <a:t>Health Careers Collaborative of Greater Cincinnati </a:t>
            </a:r>
            <a:r>
              <a:rPr lang="en-US" sz="2000" b="1" dirty="0"/>
              <a:t>-</a:t>
            </a:r>
            <a:r>
              <a:rPr lang="en-US" sz="2000" dirty="0"/>
              <a:t>serves to create </a:t>
            </a:r>
            <a:r>
              <a:rPr lang="en-US" sz="2000" b="1" dirty="0"/>
              <a:t>incumbent worker training, stackable credentials </a:t>
            </a:r>
            <a:r>
              <a:rPr lang="en-US" sz="2000" dirty="0"/>
              <a:t>and inform regional </a:t>
            </a:r>
            <a:r>
              <a:rPr lang="en-US" sz="2000" b="1" dirty="0"/>
              <a:t>training needs</a:t>
            </a:r>
            <a:r>
              <a:rPr lang="en-US" sz="2000" dirty="0"/>
              <a:t>.</a:t>
            </a:r>
          </a:p>
          <a:p>
            <a:pPr lvl="1">
              <a:buClr>
                <a:schemeClr val="tx2"/>
              </a:buClr>
            </a:pPr>
            <a:endParaRPr lang="en-US" sz="2000" dirty="0"/>
          </a:p>
          <a:p>
            <a:pPr>
              <a:buClr>
                <a:schemeClr val="tx2"/>
              </a:buClr>
            </a:pPr>
            <a:r>
              <a:rPr lang="en-US" sz="2000" b="1" dirty="0"/>
              <a:t>El Centro Community College –  Dallas TX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b="1" dirty="0"/>
              <a:t>“Grow Your Own” </a:t>
            </a:r>
            <a:r>
              <a:rPr lang="en-US" sz="2000" dirty="0"/>
              <a:t>incumbent worker training programs with several regional healthcare systems</a:t>
            </a:r>
          </a:p>
          <a:p>
            <a:pPr>
              <a:buClr>
                <a:schemeClr val="tx2"/>
              </a:buClr>
            </a:pPr>
            <a:endParaRPr lang="en-US" sz="2000" b="1" dirty="0"/>
          </a:p>
          <a:p>
            <a:pPr>
              <a:buClr>
                <a:schemeClr val="tx2"/>
              </a:buClr>
            </a:pPr>
            <a:r>
              <a:rPr lang="en-US" sz="2000" b="1" dirty="0"/>
              <a:t>Jefferson Community and Technical College </a:t>
            </a:r>
            <a:r>
              <a:rPr lang="en-US" sz="2000" b="1" dirty="0" smtClean="0"/>
              <a:t>-Louisville KY</a:t>
            </a:r>
            <a:endParaRPr lang="en-US" sz="2000" b="1" dirty="0"/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b="1" dirty="0"/>
              <a:t>“Grow Your Own” </a:t>
            </a:r>
            <a:r>
              <a:rPr lang="en-US" sz="2000" dirty="0"/>
              <a:t>incumbent worker training programs with regional health care systems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b="1" dirty="0"/>
              <a:t>Stackable credentials </a:t>
            </a:r>
            <a:r>
              <a:rPr lang="en-US" sz="2000" dirty="0"/>
              <a:t>developed based on </a:t>
            </a:r>
            <a:r>
              <a:rPr lang="en-US" sz="2000" b="1" dirty="0"/>
              <a:t>employer needs.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790092" y="1066800"/>
            <a:ext cx="205154" cy="579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9379" y="1981200"/>
            <a:ext cx="279947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The majority of future employment opportunities will </a:t>
            </a:r>
            <a:r>
              <a:rPr lang="en-US" b="1" i="1" dirty="0">
                <a:solidFill>
                  <a:srgbClr val="FF0000"/>
                </a:solidFill>
              </a:rPr>
              <a:t>require</a:t>
            </a:r>
            <a:r>
              <a:rPr lang="en-US" b="1" i="1" dirty="0"/>
              <a:t> the kind of degrees and </a:t>
            </a:r>
            <a:r>
              <a:rPr lang="en-US" b="1" i="1" dirty="0">
                <a:solidFill>
                  <a:srgbClr val="FF0000"/>
                </a:solidFill>
              </a:rPr>
              <a:t>training</a:t>
            </a:r>
            <a:r>
              <a:rPr lang="en-US" b="1" i="1" dirty="0"/>
              <a:t> most commonly </a:t>
            </a:r>
            <a:r>
              <a:rPr lang="en-US" b="1" i="1" dirty="0">
                <a:solidFill>
                  <a:srgbClr val="FF0000"/>
                </a:solidFill>
              </a:rPr>
              <a:t>offered by community colleges</a:t>
            </a:r>
            <a:r>
              <a:rPr lang="en-US" b="1" i="1" dirty="0"/>
              <a:t>.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dirty="0"/>
              <a:t>-</a:t>
            </a:r>
            <a:r>
              <a:rPr lang="en-US" i="1" dirty="0"/>
              <a:t> </a:t>
            </a:r>
            <a:r>
              <a:rPr lang="en-US" sz="1400" b="1" i="1" dirty="0"/>
              <a:t>Georgetown University’s Center on Education and the Workforce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220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46922092"/>
              </p:ext>
            </p:extLst>
          </p:nvPr>
        </p:nvGraphicFramePr>
        <p:xfrm>
          <a:off x="304800" y="1219200"/>
          <a:ext cx="8382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352800"/>
            <a:ext cx="6781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Very challenging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Somewhat challenging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challenging at all </a:t>
            </a:r>
          </a:p>
          <a:p>
            <a:pPr>
              <a:spcAft>
                <a:spcPts val="24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14800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752600" y="2057400"/>
            <a:ext cx="5410200" cy="2895599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Clay Goodman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Arizona Sun Corridor Get into Energy Consortium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Estrella Mountain Community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5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7791619" cy="5486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Supply</a:t>
            </a:r>
            <a:r>
              <a:rPr lang="en-US" baseline="0" dirty="0" smtClean="0"/>
              <a:t> and Demand metrics</a:t>
            </a:r>
          </a:p>
          <a:p>
            <a:pPr lvl="1"/>
            <a:r>
              <a:rPr lang="en-US" dirty="0" smtClean="0"/>
              <a:t>Grant innovation</a:t>
            </a:r>
          </a:p>
          <a:p>
            <a:pPr lvl="1"/>
            <a:r>
              <a:rPr lang="en-US" dirty="0" smtClean="0"/>
              <a:t>Need to identify number, type of openings</a:t>
            </a:r>
          </a:p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Grant work in addition</a:t>
            </a:r>
            <a:r>
              <a:rPr lang="en-US" baseline="0" dirty="0" smtClean="0"/>
              <a:t> to their regular duties</a:t>
            </a:r>
          </a:p>
          <a:p>
            <a:pPr lvl="0"/>
            <a:r>
              <a:rPr lang="en-US" baseline="0" dirty="0" smtClean="0"/>
              <a:t>Competing Priorities</a:t>
            </a:r>
          </a:p>
        </p:txBody>
      </p:sp>
    </p:spTree>
    <p:extLst>
      <p:ext uri="{BB962C8B-B14F-4D97-AF65-F5344CB8AC3E}">
        <p14:creationId xmlns:p14="http://schemas.microsoft.com/office/powerpoint/2010/main" val="15294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Invested in the process</a:t>
            </a:r>
          </a:p>
          <a:p>
            <a:r>
              <a:rPr lang="en-US" sz="2800" dirty="0" smtClean="0"/>
              <a:t>Employers</a:t>
            </a:r>
            <a:r>
              <a:rPr lang="en-US" sz="2800" baseline="0" dirty="0" smtClean="0"/>
              <a:t> are active and engaged in our working committees</a:t>
            </a:r>
          </a:p>
          <a:p>
            <a:pPr lvl="1"/>
            <a:r>
              <a:rPr lang="en-US" sz="2400" dirty="0" smtClean="0"/>
              <a:t>Marketing and Outreach</a:t>
            </a:r>
          </a:p>
          <a:p>
            <a:pPr lvl="1"/>
            <a:r>
              <a:rPr lang="en-US" sz="2400" dirty="0" smtClean="0"/>
              <a:t>Workforce</a:t>
            </a:r>
            <a:r>
              <a:rPr lang="en-US" sz="2400" baseline="0" dirty="0" smtClean="0"/>
              <a:t> Planning</a:t>
            </a:r>
          </a:p>
          <a:p>
            <a:pPr lvl="1"/>
            <a:r>
              <a:rPr lang="en-US" sz="2400" baseline="0" dirty="0" smtClean="0"/>
              <a:t>Curriculum</a:t>
            </a:r>
          </a:p>
          <a:p>
            <a:r>
              <a:rPr lang="en-US" sz="2800" dirty="0" smtClean="0"/>
              <a:t>Support</a:t>
            </a:r>
          </a:p>
          <a:p>
            <a:pPr lvl="1"/>
            <a:r>
              <a:rPr lang="en-US" sz="2400" dirty="0" smtClean="0"/>
              <a:t>Financial –Scholarships</a:t>
            </a:r>
          </a:p>
          <a:p>
            <a:pPr lvl="1"/>
            <a:r>
              <a:rPr lang="en-US" sz="2400" dirty="0" smtClean="0"/>
              <a:t>Expertise – SME’s</a:t>
            </a:r>
          </a:p>
          <a:p>
            <a:pPr lvl="1"/>
            <a:r>
              <a:rPr lang="en-US" sz="2400" dirty="0" smtClean="0"/>
              <a:t>Equipment – Specialized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742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Start with the end in mind</a:t>
            </a:r>
          </a:p>
          <a:p>
            <a:pPr lvl="1"/>
            <a:r>
              <a:rPr lang="en-US" dirty="0" smtClean="0"/>
              <a:t>Reinforce the fact we’re in this together</a:t>
            </a:r>
          </a:p>
          <a:p>
            <a:r>
              <a:rPr lang="en-US" dirty="0" smtClean="0"/>
              <a:t>Engage</a:t>
            </a:r>
            <a:r>
              <a:rPr lang="en-US" baseline="0" dirty="0" smtClean="0"/>
              <a:t> early and often</a:t>
            </a:r>
          </a:p>
          <a:p>
            <a:r>
              <a:rPr lang="en-US" baseline="0" dirty="0" smtClean="0"/>
              <a:t>Leverage their expertise</a:t>
            </a:r>
          </a:p>
          <a:p>
            <a:r>
              <a:rPr lang="en-US" dirty="0" smtClean="0"/>
              <a:t>Invite them to participate in program activities</a:t>
            </a:r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7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Question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56488529"/>
              </p:ext>
            </p:extLst>
          </p:nvPr>
        </p:nvGraphicFramePr>
        <p:xfrm>
          <a:off x="304800" y="1219200"/>
          <a:ext cx="8382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328" y="3009331"/>
            <a:ext cx="6781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Yes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Never thought about it</a:t>
            </a:r>
          </a:p>
          <a:p>
            <a:pPr>
              <a:spcAft>
                <a:spcPts val="24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14800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47800"/>
            <a:ext cx="3733800" cy="54102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2133600" y="1938538"/>
            <a:ext cx="6858000" cy="1866900"/>
          </a:xfrm>
          <a:prstGeom prst="homePlate">
            <a:avLst>
              <a:gd name="adj" fmla="val 4501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Follow up Teleconference will be held on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April 16th from 3:00pm to 4:00 pm EDT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Conference Call-In: 1-877-710-0658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</a:rPr>
              <a:t>Access Code: 4807419</a:t>
            </a:r>
          </a:p>
        </p:txBody>
      </p:sp>
    </p:spTree>
    <p:extLst>
      <p:ext uri="{BB962C8B-B14F-4D97-AF65-F5344CB8AC3E}">
        <p14:creationId xmlns:p14="http://schemas.microsoft.com/office/powerpoint/2010/main" val="28191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512475"/>
            <a:ext cx="2846597" cy="2779546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828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Please take a look at the uploaded documents to download valuable materials provided to you by today’s presenters.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9492" y="3857246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Annette Summers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President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Giuffrida Associates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9492" y="1640058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Charlotte Harris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Workforce Analyst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Department of Labor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enter your questions </a:t>
            </a:r>
            <a:r>
              <a:rPr lang="en-US" dirty="0" smtClean="0"/>
              <a:t>in </a:t>
            </a:r>
            <a:r>
              <a:rPr lang="en-US" dirty="0"/>
              <a:t>the Chat Room!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4419600" y="1088408"/>
            <a:ext cx="4724399" cy="57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Speakers’ 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400572"/>
            <a:ext cx="5334000" cy="16291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	Marianne Krismer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National Consortium Director	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Cincinnati State Technical and Community College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4"/>
              </a:rPr>
              <a:t>marianne.krismer@cincinnatistate.edu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171428"/>
            <a:ext cx="5358114" cy="1476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Speaker: Clay Goodman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Title: Vice President Occupational Education 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Organization: Estrella Community College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dirty="0" smtClean="0">
                <a:solidFill>
                  <a:srgbClr val="C00000"/>
                </a:solidFill>
                <a:latin typeface="Tahoma" pitchFamily="34" charset="0"/>
                <a:hlinkClick r:id="rId5"/>
              </a:rPr>
              <a:t>clay.goodman@estrellamountain.edu</a:t>
            </a:r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for upcoming Webinars in this series!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840" y="1219200"/>
            <a:ext cx="4038600" cy="220980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 anchorCtr="0">
            <a:normAutofit/>
          </a:bodyPr>
          <a:lstStyle/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SAVE</a:t>
            </a:r>
          </a:p>
          <a:p>
            <a:pPr marL="0" indent="0"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/>
              <a:t>   </a:t>
            </a:r>
            <a:r>
              <a:rPr lang="en-US" sz="6000" b="1" dirty="0" smtClean="0">
                <a:solidFill>
                  <a:srgbClr val="FFC000"/>
                </a:solidFill>
              </a:rPr>
              <a:t>DATE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16200000">
            <a:off x="3135708" y="2297508"/>
            <a:ext cx="1272384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the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581" y="35814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Working with the Public Workforce Systems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April 17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2:00pm-3:00pm EDT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Participant Placement Strategies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May 8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2:00pm-3:00pm EDT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Performance Management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May 15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3:00pm-4:00pm EDT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Success Coaches/ TAA Navigators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May 29</a:t>
            </a:r>
            <a:r>
              <a:rPr lang="en-US" sz="2000" baseline="30000" dirty="0" smtClean="0">
                <a:solidFill>
                  <a:srgbClr val="002060"/>
                </a:solidFill>
              </a:rPr>
              <a:t>th</a:t>
            </a:r>
            <a:r>
              <a:rPr lang="en-US" sz="2000" dirty="0" smtClean="0">
                <a:solidFill>
                  <a:srgbClr val="002060"/>
                </a:solidFill>
              </a:rPr>
              <a:t> 3:00pm-4:00pm EDT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3"/>
              </a:rPr>
              <a:t>www.workforce3one.org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11218"/>
          <a:stretch/>
        </p:blipFill>
        <p:spPr>
          <a:xfrm>
            <a:off x="0" y="1143000"/>
            <a:ext cx="263401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can expect to get out of this webinar!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8496" y="1752600"/>
            <a:ext cx="63808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Learn </a:t>
            </a:r>
            <a:r>
              <a:rPr lang="en-US" sz="2800" dirty="0">
                <a:solidFill>
                  <a:srgbClr val="002060"/>
                </a:solidFill>
              </a:rPr>
              <a:t>first-hand accounts of ways peers have overcome challenges and turned them into success </a:t>
            </a:r>
            <a:r>
              <a:rPr lang="en-US" sz="2800" dirty="0" smtClean="0">
                <a:solidFill>
                  <a:srgbClr val="002060"/>
                </a:solidFill>
              </a:rPr>
              <a:t>stories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Identify </a:t>
            </a:r>
            <a:r>
              <a:rPr lang="en-US" sz="2800" dirty="0">
                <a:solidFill>
                  <a:srgbClr val="002060"/>
                </a:solidFill>
              </a:rPr>
              <a:t>ways you can apply successful innovations to your own </a:t>
            </a:r>
            <a:r>
              <a:rPr lang="en-US" sz="2800" dirty="0" smtClean="0">
                <a:solidFill>
                  <a:srgbClr val="002060"/>
                </a:solidFill>
              </a:rPr>
              <a:t>practice</a:t>
            </a:r>
            <a:endParaRPr lang="en-US" sz="2800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Recognize </a:t>
            </a:r>
            <a:r>
              <a:rPr lang="en-US" sz="2800" dirty="0">
                <a:solidFill>
                  <a:srgbClr val="002060"/>
                </a:solidFill>
              </a:rPr>
              <a:t>key ways to establish an effective </a:t>
            </a:r>
            <a:r>
              <a:rPr lang="en-US" sz="2800" dirty="0" smtClean="0">
                <a:solidFill>
                  <a:srgbClr val="002060"/>
                </a:solidFill>
              </a:rPr>
              <a:t>partnership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Understand </a:t>
            </a:r>
            <a:r>
              <a:rPr lang="en-US" sz="2800" dirty="0">
                <a:solidFill>
                  <a:srgbClr val="002060"/>
                </a:solidFill>
              </a:rPr>
              <a:t>the value of employer engagement and building this into your system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420815" cy="15735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37684" y="1295400"/>
            <a:ext cx="74588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Introductions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Presentation by Marianne Krismer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Presentation by Clay Goodman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Question &amp; Answer Period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Closing Remarks 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Please join us on April 16</a:t>
            </a:r>
            <a:r>
              <a:rPr lang="en-US" sz="20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at 3:00pm EDT for a Follow up Teleconference. We’ll answer Q&amp;A from this webinar in a more interactive exchange.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76400" y="1752600"/>
            <a:ext cx="5867400" cy="19812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/>
              <a:t>Marianne Krismer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/>
              <a:t>Health Professions and Pathways Consortium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/>
              <a:t>Cincinnati State Technical and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4000" dirty="0" smtClean="0"/>
              <a:t>Community College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44748" y="4038600"/>
            <a:ext cx="5867400" cy="17526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500" b="1" dirty="0" smtClean="0"/>
              <a:t>Clay Goodman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2500" dirty="0" smtClean="0"/>
              <a:t>Arizona Sun Corridor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2500" dirty="0" smtClean="0"/>
              <a:t>Get into Energy Consortium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500" dirty="0" smtClean="0"/>
              <a:t>Estrella Mountain Community College</a:t>
            </a: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5000" y="2514600"/>
            <a:ext cx="5410200" cy="2590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500" b="1" dirty="0" smtClean="0"/>
              <a:t>Marianne Krismer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500" dirty="0" smtClean="0"/>
              <a:t>Health Professions Pathways Consortium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500" dirty="0" smtClean="0"/>
              <a:t>Cincinnati State Technical and Community College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Professions Pathways (H2P)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TAACCCT </a:t>
            </a:r>
            <a:r>
              <a:rPr lang="en-US" dirty="0"/>
              <a:t>Consortium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066799"/>
            <a:ext cx="8001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ahoma-Bold"/>
                <a:cs typeface="Tahoma-Bold"/>
              </a:rPr>
              <a:t>The Vision:</a:t>
            </a:r>
          </a:p>
          <a:p>
            <a:r>
              <a:rPr lang="en-US" dirty="0"/>
              <a:t>“The H2P Consortium will dramatically improve health professions training via </a:t>
            </a:r>
            <a:r>
              <a:rPr lang="en-US" b="1" i="1" dirty="0">
                <a:solidFill>
                  <a:srgbClr val="0070C0"/>
                </a:solidFill>
              </a:rPr>
              <a:t>career pathways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and the development of </a:t>
            </a:r>
            <a:r>
              <a:rPr lang="en-US" b="1" i="1" dirty="0">
                <a:solidFill>
                  <a:srgbClr val="0070C0"/>
                </a:solidFill>
              </a:rPr>
              <a:t>core curriculum and core </a:t>
            </a:r>
            <a:r>
              <a:rPr lang="en-US" b="1" i="1" dirty="0" smtClean="0">
                <a:solidFill>
                  <a:srgbClr val="0070C0"/>
                </a:solidFill>
              </a:rPr>
              <a:t>credentials with employer participation and validation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How?  Via 8 Interconnected, Employer Centric Strategies:</a:t>
            </a:r>
          </a:p>
          <a:p>
            <a:pPr marL="51435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/>
              <a:t>Prior </a:t>
            </a:r>
            <a:r>
              <a:rPr lang="en-US" dirty="0"/>
              <a:t>Learning Assessment and Career Guidance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0070C0"/>
              </a:solidFill>
            </a:endParaRPr>
          </a:p>
          <a:p>
            <a:pPr marL="51435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/>
              <a:t>Contextualized Education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0070C0"/>
              </a:solidFill>
            </a:endParaRPr>
          </a:p>
          <a:p>
            <a:pPr marL="51435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/>
              <a:t>Competency-based Core Curriculum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0070C0"/>
              </a:solidFill>
            </a:endParaRPr>
          </a:p>
          <a:p>
            <a:pPr marL="51435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/>
              <a:t>Industry Recognized Stackable Credentials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0070C0"/>
              </a:solidFill>
            </a:endParaRPr>
          </a:p>
          <a:p>
            <a:pPr marL="51435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/>
              <a:t>Enhanced Retention Support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0070C0"/>
              </a:solidFill>
            </a:endParaRPr>
          </a:p>
          <a:p>
            <a:pPr marL="51435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/>
              <a:t>Training programs for Incumbent Health Professions Workers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0070C0"/>
              </a:solidFill>
            </a:endParaRPr>
          </a:p>
          <a:p>
            <a:pPr marL="51435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/>
              <a:t>Enhanced Data and Accountability Systems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</a:t>
            </a:r>
          </a:p>
          <a:p>
            <a:pPr marL="514350">
              <a:lnSpc>
                <a:spcPct val="14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Galvanizing a National Movement to Improve Health Professions Training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811" y="5945903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/>
              <a:t>“This workforce solution was funded by a grant awarded under the Trade Adjustment Assistance Community College and Career Training Grants as implemented by the U.S. Department of Labor’s Employment and Training Administration”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75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H2P:  Employer Engagement Strategic 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95246" y="1066800"/>
            <a:ext cx="61487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8325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Create clear communication/expectation of strategies and outcomes for employers and college</a:t>
            </a:r>
          </a:p>
          <a:p>
            <a:pPr marL="568325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1025525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Technical Assistance</a:t>
            </a:r>
          </a:p>
          <a:p>
            <a:pPr marL="1025525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Site Visits</a:t>
            </a:r>
          </a:p>
          <a:p>
            <a:pPr marL="1025525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2200" b="1" dirty="0"/>
              <a:t>Develop Advisory Councils</a:t>
            </a:r>
            <a:br>
              <a:rPr lang="en-US" sz="2200" b="1" dirty="0"/>
            </a:br>
            <a:endParaRPr lang="en-US" sz="2200" b="1" dirty="0"/>
          </a:p>
          <a:p>
            <a:pPr marL="909638" lvl="1" indent="-227013">
              <a:buClr>
                <a:schemeClr val="tx2"/>
              </a:buClr>
              <a:buFont typeface="Arial"/>
              <a:buChar char="•"/>
            </a:pPr>
            <a:r>
              <a:rPr lang="en-US" sz="2200" b="1" dirty="0"/>
              <a:t>National (NAC)</a:t>
            </a:r>
          </a:p>
          <a:p>
            <a:pPr marL="909638" lvl="1" indent="-227013">
              <a:buClr>
                <a:schemeClr val="tx2"/>
              </a:buClr>
              <a:buFont typeface="Arial"/>
              <a:buChar char="•"/>
            </a:pPr>
            <a:r>
              <a:rPr lang="en-US" sz="2200" b="1" dirty="0"/>
              <a:t>Local</a:t>
            </a:r>
          </a:p>
          <a:p>
            <a:pPr marL="909638" lvl="1" indent="-227013">
              <a:buClr>
                <a:schemeClr val="tx2"/>
              </a:buClr>
              <a:buFont typeface="Arial"/>
              <a:buChar char="•"/>
            </a:pPr>
            <a:endParaRPr lang="en-US" sz="2200" b="1" dirty="0"/>
          </a:p>
          <a:p>
            <a:pPr marL="452438" indent="-227013">
              <a:buClr>
                <a:schemeClr val="tx2"/>
              </a:buClr>
              <a:buFont typeface="Arial"/>
              <a:buChar char="•"/>
            </a:pPr>
            <a:r>
              <a:rPr lang="en-US" sz="2200" b="1" dirty="0"/>
              <a:t>Implement and Share Evolving Best Practices</a:t>
            </a:r>
            <a:br>
              <a:rPr lang="en-US" sz="2200" b="1" dirty="0"/>
            </a:br>
            <a:endParaRPr lang="en-US" sz="2200" b="1" dirty="0"/>
          </a:p>
          <a:p>
            <a:pPr marL="909638" lvl="1" indent="-227013">
              <a:buClr>
                <a:schemeClr val="tx2"/>
              </a:buClr>
              <a:buFont typeface="Arial"/>
              <a:buChar char="•"/>
            </a:pPr>
            <a:r>
              <a:rPr lang="en-US" sz="2200" b="1" dirty="0"/>
              <a:t>NAWB Summit 3.29.14</a:t>
            </a:r>
          </a:p>
          <a:p>
            <a:pPr marL="909638" lvl="1" indent="-227013">
              <a:buClr>
                <a:schemeClr val="tx2"/>
              </a:buClr>
              <a:buFont typeface="Arial"/>
              <a:buChar char="•"/>
            </a:pPr>
            <a:r>
              <a:rPr lang="en-US" sz="2200" b="1" dirty="0"/>
              <a:t>Core Curriculum Summit </a:t>
            </a:r>
            <a:r>
              <a:rPr lang="en-US" sz="2200" b="1" dirty="0" smtClean="0"/>
              <a:t>5.28-5.30.14</a:t>
            </a:r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2790092" y="1066800"/>
            <a:ext cx="205154" cy="579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1849" y="1447800"/>
            <a:ext cx="251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96% </a:t>
            </a:r>
            <a:r>
              <a:rPr lang="en-US" b="1" i="1" dirty="0"/>
              <a:t>of college and </a:t>
            </a:r>
          </a:p>
          <a:p>
            <a:pPr algn="ctr"/>
            <a:r>
              <a:rPr lang="en-US" b="1" i="1" dirty="0"/>
              <a:t>University chief </a:t>
            </a:r>
            <a:r>
              <a:rPr lang="en-US" b="1" i="1" dirty="0" smtClean="0"/>
              <a:t>academic officers </a:t>
            </a:r>
            <a:r>
              <a:rPr lang="en-US" b="1" i="1" dirty="0"/>
              <a:t>were </a:t>
            </a:r>
            <a:r>
              <a:rPr lang="en-US" b="1" i="1" dirty="0" smtClean="0"/>
              <a:t>confident in </a:t>
            </a:r>
            <a:r>
              <a:rPr lang="en-US" b="1" i="1" dirty="0"/>
              <a:t>their ability to </a:t>
            </a:r>
            <a:r>
              <a:rPr lang="en-US" b="1" i="1" dirty="0" smtClean="0"/>
              <a:t>prepare students </a:t>
            </a:r>
            <a:r>
              <a:rPr lang="en-US" b="1" i="1" dirty="0"/>
              <a:t>for </a:t>
            </a:r>
            <a:r>
              <a:rPr lang="en-US" b="1" i="1" dirty="0" smtClean="0"/>
              <a:t>workforce success</a:t>
            </a:r>
            <a:r>
              <a:rPr lang="en-US" b="1" i="1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11% </a:t>
            </a:r>
            <a:r>
              <a:rPr lang="en-US" b="1" i="1" dirty="0"/>
              <a:t>of business leaders</a:t>
            </a:r>
          </a:p>
          <a:p>
            <a:pPr algn="ctr"/>
            <a:r>
              <a:rPr lang="en-US" b="1" i="1" dirty="0"/>
              <a:t>strongly agree that </a:t>
            </a:r>
            <a:r>
              <a:rPr lang="en-US" b="1" i="1" dirty="0" smtClean="0"/>
              <a:t>today’s graduates </a:t>
            </a:r>
            <a:r>
              <a:rPr lang="en-US" b="1" i="1" dirty="0"/>
              <a:t>have the </a:t>
            </a:r>
            <a:r>
              <a:rPr lang="en-US" b="1" i="1" dirty="0" smtClean="0"/>
              <a:t>skills and competencies </a:t>
            </a:r>
            <a:r>
              <a:rPr lang="en-US" b="1" i="1" dirty="0"/>
              <a:t>their </a:t>
            </a:r>
          </a:p>
          <a:p>
            <a:pPr algn="ctr"/>
            <a:r>
              <a:rPr lang="en-US" b="1" i="1" dirty="0"/>
              <a:t>businesses need. </a:t>
            </a:r>
          </a:p>
          <a:p>
            <a:endParaRPr lang="en-US" b="1" i="1" dirty="0"/>
          </a:p>
          <a:p>
            <a:r>
              <a:rPr lang="en-US" b="1" i="1" dirty="0"/>
              <a:t>-Chronicle of Higher Education, 2.26.14</a:t>
            </a:r>
          </a:p>
        </p:txBody>
      </p:sp>
    </p:spTree>
    <p:extLst>
      <p:ext uri="{BB962C8B-B14F-4D97-AF65-F5344CB8AC3E}">
        <p14:creationId xmlns:p14="http://schemas.microsoft.com/office/powerpoint/2010/main" val="165798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Practices: WIB/H2P </a:t>
            </a:r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2105" y="1066800"/>
            <a:ext cx="70118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b="1" dirty="0"/>
              <a:t>Anoka-Ramsey Community College – Greater Minneapolis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/>
              <a:t>Contractual relationship between WIB and College </a:t>
            </a:r>
            <a:r>
              <a:rPr lang="en-US" dirty="0"/>
              <a:t>for </a:t>
            </a:r>
            <a:r>
              <a:rPr lang="en-US" b="1" dirty="0"/>
              <a:t>on-site WIB personnel </a:t>
            </a:r>
            <a:r>
              <a:rPr lang="en-US" dirty="0"/>
              <a:t>to provide intake and assessments for H2P participants.</a:t>
            </a:r>
          </a:p>
          <a:p>
            <a:pPr lvl="1">
              <a:buClr>
                <a:schemeClr val="tx2"/>
              </a:buClr>
            </a:pPr>
            <a:endParaRPr lang="en-US" dirty="0"/>
          </a:p>
          <a:p>
            <a:pPr>
              <a:buClr>
                <a:schemeClr val="tx2"/>
              </a:buClr>
            </a:pPr>
            <a:r>
              <a:rPr lang="en-US" b="1" dirty="0"/>
              <a:t>Cincinnati State Technical and Community College</a:t>
            </a:r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r>
              <a:rPr lang="en-US" b="1" dirty="0"/>
              <a:t>Launched Pathway to Employment Center  and </a:t>
            </a:r>
          </a:p>
          <a:p>
            <a:pPr lvl="1">
              <a:buClr>
                <a:schemeClr val="tx2"/>
              </a:buClr>
            </a:pPr>
            <a:r>
              <a:rPr lang="en-US" b="1" dirty="0"/>
              <a:t>      co-located</a:t>
            </a:r>
            <a:r>
              <a:rPr lang="en-US" dirty="0"/>
              <a:t> with </a:t>
            </a:r>
            <a:r>
              <a:rPr lang="en-US" b="1" dirty="0"/>
              <a:t>WIB</a:t>
            </a:r>
            <a:r>
              <a:rPr lang="en-US" dirty="0"/>
              <a:t> to provide </a:t>
            </a:r>
            <a:r>
              <a:rPr lang="en-US" b="1" dirty="0"/>
              <a:t>direct integration of</a:t>
            </a:r>
          </a:p>
          <a:p>
            <a:pPr lvl="1">
              <a:buClr>
                <a:schemeClr val="tx2"/>
              </a:buClr>
            </a:pPr>
            <a:r>
              <a:rPr lang="en-US" b="1" dirty="0"/>
              <a:t>      services</a:t>
            </a:r>
            <a:r>
              <a:rPr lang="en-US" dirty="0"/>
              <a:t>, funded with combination of grant, College,  </a:t>
            </a:r>
          </a:p>
          <a:p>
            <a:pPr lvl="1">
              <a:buClr>
                <a:schemeClr val="tx2"/>
              </a:buClr>
            </a:pPr>
            <a:r>
              <a:rPr lang="en-US" dirty="0"/>
              <a:t>      city and county funds.</a:t>
            </a:r>
          </a:p>
          <a:p>
            <a:pPr lvl="1">
              <a:buClr>
                <a:schemeClr val="tx2"/>
              </a:buClr>
            </a:pPr>
            <a:endParaRPr lang="en-US" dirty="0"/>
          </a:p>
          <a:p>
            <a:pPr>
              <a:buClr>
                <a:schemeClr val="tx2"/>
              </a:buClr>
            </a:pPr>
            <a:r>
              <a:rPr lang="en-US" b="1" dirty="0"/>
              <a:t>Owens Community College – Toledo, OH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Lucas County WIB “The Source”  provides</a:t>
            </a:r>
            <a:r>
              <a:rPr lang="en-US" b="1" dirty="0"/>
              <a:t> ACT-National Career Readiness Certificate (NCRC), College certificates and training on-site at the WIB.</a:t>
            </a:r>
          </a:p>
          <a:p>
            <a:pPr>
              <a:buClr>
                <a:schemeClr val="tx2"/>
              </a:buClr>
            </a:pPr>
            <a:endParaRPr lang="en-US" b="1" dirty="0"/>
          </a:p>
          <a:p>
            <a:pPr>
              <a:buClr>
                <a:schemeClr val="tx2"/>
              </a:buClr>
            </a:pPr>
            <a:r>
              <a:rPr lang="en-US" b="1" dirty="0"/>
              <a:t>Pine Technical College -  Pine, MN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/>
              <a:t>Strong relationship with WIB</a:t>
            </a:r>
          </a:p>
          <a:p>
            <a:pPr marL="742950" lvl="1" indent="-285750"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/>
              <a:t>Employment and Training Center on-site </a:t>
            </a:r>
            <a:r>
              <a:rPr lang="en-US" dirty="0"/>
              <a:t>providing direct </a:t>
            </a:r>
            <a:r>
              <a:rPr lang="en-US" b="1" dirty="0"/>
              <a:t>TANF </a:t>
            </a:r>
            <a:r>
              <a:rPr lang="en-US" dirty="0"/>
              <a:t>services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3" descr="C:\Users\marianne.krismer\AppData\Local\Microsoft\Windows\Temporary Internet Files\Content.IE5\XUDGENHV\MC9004393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1979705" cy="19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17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Webinar Title&amp;quot;&quot;/&gt;&lt;property id=&quot;20307&quot; value=&quot;256&quot;/&gt;&lt;/object&gt;&lt;object type=&quot;3&quot; unique_id=&quot;11411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12&quot;&gt;&lt;property id=&quot;20148&quot; value=&quot;5&quot;/&gt;&lt;property id=&quot;20300&quot; value=&quot;Slide 3 - &amp;quot;Here’s what you can expect to get out of this webinar!&amp;quot;&quot;/&gt;&lt;property id=&quot;20307&quot; value=&quot;264&quot;/&gt;&lt;/object&gt;&lt;object type=&quot;3&quot; unique_id=&quot;11413&quot;&gt;&lt;property id=&quot;20148&quot; value=&quot;5&quot;/&gt;&lt;property id=&quot;20300&quot; value=&quot;Slide 4 - &amp;quot;Agenda&amp;quot;&quot;/&gt;&lt;property id=&quot;20307&quot; value=&quot;266&quot;/&gt;&lt;/object&gt;&lt;object type=&quot;3&quot; unique_id=&quot;11414&quot;&gt;&lt;property id=&quot;20148&quot; value=&quot;5&quot;/&gt;&lt;property id=&quot;20300&quot; value=&quot;Slide 5 - &amp;quot;Moderator&amp;quot;&quot;/&gt;&lt;property id=&quot;20307&quot; value=&quot;261&quot;/&gt;&lt;/object&gt;&lt;object type=&quot;3&quot; unique_id=&quot;11415&quot;&gt;&lt;property id=&quot;20148&quot; value=&quot;5&quot;/&gt;&lt;property id=&quot;20300&quot; value=&quot;Slide 6 - &amp;quot;Presenters&amp;quot;&quot;/&gt;&lt;property id=&quot;20307&quot; value=&quot;286&quot;/&gt;&lt;/object&gt;&lt;object type=&quot;3&quot; unique_id=&quot;11416&quot;&gt;&lt;property id=&quot;20148&quot; value=&quot;5&quot;/&gt;&lt;property id=&quot;20300&quot; value=&quot;Slide 8 - &amp;quot;Content Heading &amp;quot;&quot;/&gt;&lt;property id=&quot;20307&quot; value=&quot;271&quot;/&gt;&lt;/object&gt;&lt;object type=&quot;3&quot; unique_id=&quot;11417&quot;&gt;&lt;property id=&quot;20148&quot; value=&quot;5&quot;/&gt;&lt;property id=&quot;20300&quot; value=&quot;Slide 12 - &amp;quot;Open Chat&amp;quot;&quot;/&gt;&lt;property id=&quot;20307&quot; value=&quot;267&quot;/&gt;&lt;/object&gt;&lt;object type=&quot;3&quot; unique_id=&quot;11418&quot;&gt;&lt;property id=&quot;20148&quot; value=&quot;5&quot;/&gt;&lt;property id=&quot;20300&quot; value=&quot;Slide 13 - &amp;quot;Polling Question&amp;quot;&quot;/&gt;&lt;property id=&quot;20307&quot; value=&quot;265&quot;/&gt;&lt;/object&gt;&lt;object type=&quot;3&quot; unique_id=&quot;11420&quot;&gt;&lt;property id=&quot;20148&quot; value=&quot;5&quot;/&gt;&lt;property id=&quot;20300&quot; value=&quot;Slide 14 - &amp;quot;Reminder…&amp;quot;&quot;/&gt;&lt;property id=&quot;20307&quot; value=&quot;276&quot;/&gt;&lt;/object&gt;&lt;object type=&quot;3&quot; unique_id=&quot;11421&quot;&gt;&lt;property id=&quot;20148&quot; value=&quot;5&quot;/&gt;&lt;property id=&quot;20300&quot; value=&quot;Slide 15 - &amp;quot;Resources&amp;quot;&quot;/&gt;&lt;property id=&quot;20307&quot; value=&quot;278&quot;/&gt;&lt;/object&gt;&lt;object type=&quot;3&quot; unique_id=&quot;11422&quot;&gt;&lt;property id=&quot;20148&quot; value=&quot;5&quot;/&gt;&lt;property id=&quot;20300&quot; value=&quot;Slide 16 - &amp;quot;Please enter your questions in the Chat Room! &amp;quot;&quot;/&gt;&lt;property id=&quot;20307&quot; value=&quot;279&quot;/&gt;&lt;/object&gt;&lt;object type=&quot;3&quot; unique_id=&quot;11423&quot;&gt;&lt;property id=&quot;20148&quot; value=&quot;5&quot;/&gt;&lt;property id=&quot;20300&quot; value=&quot;Slide 17 - &amp;quot;Speakers’ Contact Information&amp;quot;&quot;/&gt;&lt;property id=&quot;20307&quot; value=&quot;281&quot;/&gt;&lt;/object&gt;&lt;object type=&quot;3&quot; unique_id=&quot;11424&quot;&gt;&lt;property id=&quot;20148&quot; value=&quot;5&quot;/&gt;&lt;property id=&quot;20300&quot; value=&quot;Slide 18 - &amp;quot;Look for upcoming Webinars in this series!&amp;quot;&quot;/&gt;&lt;property id=&quot;20307&quot; value=&quot;283&quot;/&gt;&lt;/object&gt;&lt;object type=&quot;3&quot; unique_id=&quot;11425&quot;&gt;&lt;property id=&quot;20148&quot; value=&quot;5&quot;/&gt;&lt;property id=&quot;20300&quot; value=&quot;Slide 19&quot;/&gt;&lt;property id=&quot;20307&quot; value=&quot;262&quot;/&gt;&lt;/object&gt;&lt;object type=&quot;3&quot; unique_id=&quot;13267&quot;&gt;&lt;property id=&quot;20148&quot; value=&quot;5&quot;/&gt;&lt;property id=&quot;20300&quot; value=&quot;Slide 7 - &amp;quot;Presenter&amp;quot;&quot;/&gt;&lt;property id=&quot;20307&quot; value=&quot;287&quot;/&gt;&lt;/object&gt;&lt;object type=&quot;3&quot; unique_id=&quot;13268&quot;&gt;&lt;property id=&quot;20148&quot; value=&quot;5&quot;/&gt;&lt;property id=&quot;20300&quot; value=&quot;Slide 10 - &amp;quot;Content Heading &amp;quot;&quot;/&gt;&lt;property id=&quot;20307&quot; value=&quot;289&quot;/&gt;&lt;/object&gt;&lt;object type=&quot;3&quot; unique_id=&quot;13269&quot;&gt;&lt;property id=&quot;20148&quot; value=&quot;5&quot;/&gt;&lt;property id=&quot;20300&quot; value=&quot;Slide 11 - &amp;quot;Content Heading &amp;quot;&quot;/&gt;&lt;property id=&quot;20307&quot; value=&quot;290&quot;/&gt;&lt;/object&gt;&lt;object type=&quot;3&quot; unique_id=&quot;21377&quot;&gt;&lt;property id=&quot;20148&quot; value=&quot;5&quot;/&gt;&lt;property id=&quot;20300&quot; value=&quot;Slide 9 - &amp;quot;Content Heading &amp;quot;&quot;/&gt;&lt;property id=&quot;20307&quot; value=&quot;291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962</Words>
  <Application>Microsoft Office PowerPoint</Application>
  <PresentationFormat>On-screen Show (4:3)</PresentationFormat>
  <Paragraphs>237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Networking trio design template</vt:lpstr>
      <vt:lpstr>Employer Engagement: Establishing and Maintaining Effective Partnerships </vt:lpstr>
      <vt:lpstr>Moderators</vt:lpstr>
      <vt:lpstr>Here’s what you can expect to get out of this webinar!</vt:lpstr>
      <vt:lpstr>Agenda</vt:lpstr>
      <vt:lpstr>Presenters</vt:lpstr>
      <vt:lpstr>Presenter</vt:lpstr>
      <vt:lpstr>Health Professions Pathways (H2P)  TAACCCT Consortium</vt:lpstr>
      <vt:lpstr> H2P:  Employer Engagement Strategic Implementation</vt:lpstr>
      <vt:lpstr>Best Practices: WIB/H2P Collaboration</vt:lpstr>
      <vt:lpstr>Best Practices: Workforce/H2P Collaboration</vt:lpstr>
      <vt:lpstr>Polling Question</vt:lpstr>
      <vt:lpstr>Presenter</vt:lpstr>
      <vt:lpstr>PowerPoint Presentation</vt:lpstr>
      <vt:lpstr>Challenges</vt:lpstr>
      <vt:lpstr>Successes</vt:lpstr>
      <vt:lpstr>Advice</vt:lpstr>
      <vt:lpstr>Polling Question</vt:lpstr>
      <vt:lpstr>Reminder…</vt:lpstr>
      <vt:lpstr>Resources</vt:lpstr>
      <vt:lpstr>Please enter your questions in the Chat Room! </vt:lpstr>
      <vt:lpstr>Speakers’ Contact Information</vt:lpstr>
      <vt:lpstr>Look for upcoming Webinars in this series!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2014-04-10T15:42:42Z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