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84" r:id="rId4"/>
    <p:sldId id="291" r:id="rId5"/>
    <p:sldId id="297" r:id="rId6"/>
    <p:sldId id="296" r:id="rId7"/>
    <p:sldId id="300" r:id="rId8"/>
    <p:sldId id="301" r:id="rId9"/>
    <p:sldId id="279" r:id="rId10"/>
    <p:sldId id="286" r:id="rId11"/>
    <p:sldId id="281" r:id="rId12"/>
    <p:sldId id="287" r:id="rId13"/>
    <p:sldId id="288" r:id="rId14"/>
    <p:sldId id="294" r:id="rId15"/>
    <p:sldId id="295" r:id="rId16"/>
    <p:sldId id="275" r:id="rId17"/>
    <p:sldId id="283" r:id="rId18"/>
    <p:sldId id="28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11" autoAdjust="0"/>
  </p:normalViewPr>
  <p:slideViewPr>
    <p:cSldViewPr snapToGrid="0" snapToObjects="1"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C93A6-FFBB-46CC-8B13-189DC3E9768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0DD8-DB17-4BDF-BF93-1F2B4825F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0DD8-DB17-4BDF-BF93-1F2B4825FA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5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9C977-0CE6-455E-969A-8158D2BC84EC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0DD8-DB17-4BDF-BF93-1F2B4825FA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8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page - ART for PP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A0BF-BA73-4B06-9105-F0B7386974F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C07A-69BF-46BA-9E6D-929AFAA8A41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54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6C47-5A9B-43E4-AC70-DB41CD3AED3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4112-FDDD-466B-896E-D2C5CBE5F8D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5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8687-FFF9-4FBB-9801-9ACA1096755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BC50-E4E4-4FF8-9F99-886B70C081E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88FC-6221-4305-BEF3-8E8916F981E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2A97-3079-4E39-B19C-0319AED35CA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1454-047D-4685-849D-5B6184CDC4A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4E30-6743-46A6-84A1-D6CA20DABF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953F-00B2-413A-B0F5-FD60CBF4F40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472F-A856-4F64-BE7C-9982200B32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1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A3FA-4775-4C66-AEC0-14B6DF3B9C5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08A8-2844-4462-9D6F-BF34198BBF8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5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11DB-DC3B-44D5-9DB0-40B611950F6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D574-3905-4179-978A-3E798E4B47F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1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BED7-9693-448F-92CA-4CAD4239932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B80D-963B-4D34-9EE8-9F885A8A59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18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7268-FD3F-45DE-B749-6987D571CEB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EFE9-4A5F-4CB8-8259-A33E9C0C29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1AF8-5335-4219-B5D3-F2D766BDB88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55F1-60DD-42B3-A4A0-F7A8A740EFC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098A-3918-E347-83AE-704F1174D59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53C8-432C-0744-A5B9-0D0ADD4E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5BE0F79F-445D-484A-A3ED-2C259A428F4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defTabSz="914400">
                <a:defRPr/>
              </a:pPr>
              <a:t>4/8/2014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21409A54-572C-45C0-8530-AD93CF4378A3}" type="slidenum">
              <a:rPr lang="en-US">
                <a:solidFill>
                  <a:srgbClr val="04617B">
                    <a:shade val="90000"/>
                  </a:srgb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84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2"/>
            <a:ext cx="9276296" cy="6870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2269" y="1108609"/>
            <a:ext cx="5384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  <a:p>
            <a:pPr algn="ctr"/>
            <a:r>
              <a:rPr lang="en-US" sz="2400" b="1" dirty="0"/>
              <a:t>Building a Resilient Healthcare Workforce by Creating and Enhancing </a:t>
            </a:r>
            <a:endParaRPr lang="en-US" sz="2400" dirty="0"/>
          </a:p>
          <a:p>
            <a:pPr algn="ctr"/>
            <a:r>
              <a:rPr lang="en-US" sz="2400" b="1" dirty="0"/>
              <a:t>Workforce System-Community College Strategic Partnerships </a:t>
            </a:r>
            <a:endParaRPr lang="en-US" sz="2400" b="1" dirty="0" smtClean="0"/>
          </a:p>
          <a:p>
            <a:endParaRPr lang="en-US" sz="2400" b="1" dirty="0">
              <a:latin typeface="Tahoma-Bold"/>
              <a:cs typeface="Tahoma-Bold"/>
            </a:endParaRPr>
          </a:p>
          <a:p>
            <a:pPr algn="ctr"/>
            <a:r>
              <a:rPr lang="en-US" sz="2000" b="1" smtClean="0">
                <a:latin typeface="Tahoma-Bold"/>
                <a:cs typeface="Tahoma-Bold"/>
              </a:rPr>
              <a:t>March 29, </a:t>
            </a:r>
            <a:r>
              <a:rPr lang="en-US" sz="2000" b="1" dirty="0" smtClean="0">
                <a:latin typeface="Tahoma-Bold"/>
                <a:cs typeface="Tahoma-Bold"/>
              </a:rPr>
              <a:t>2014</a:t>
            </a:r>
          </a:p>
          <a:p>
            <a:endParaRPr lang="en-US" sz="1200" i="1" dirty="0" smtClean="0">
              <a:latin typeface="Script MT Bold" pitchFamily="66" charset="0"/>
              <a:cs typeface="Tahoma-Bold"/>
            </a:endParaRPr>
          </a:p>
          <a:p>
            <a:endParaRPr lang="en-US" sz="1200" i="1" dirty="0">
              <a:latin typeface="Script MT Bold" pitchFamily="66" charset="0"/>
              <a:cs typeface="Tahoma-Bold"/>
            </a:endParaRPr>
          </a:p>
          <a:p>
            <a:endParaRPr lang="en-US" sz="1200" i="1" dirty="0">
              <a:latin typeface="Script MT Bold" pitchFamily="66" charset="0"/>
              <a:cs typeface="Tahoma-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1876" y="5131185"/>
            <a:ext cx="5211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“This workforce solution was funded by a grant awarded under the Trade Adjustment Assistance Community College and Career Training Grants as implemented by the U.S. Department of Labor’s Employment and Training Administration”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8779" y="532726"/>
            <a:ext cx="476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H2P and NAWB Summit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48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99463" y="384332"/>
            <a:ext cx="5985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H2P Colleges </a:t>
            </a:r>
          </a:p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Implementing the Pathway Model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8230" y="1431135"/>
            <a:ext cx="49821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/>
              <a:t>ACT Work Keys </a:t>
            </a:r>
            <a:r>
              <a:rPr lang="en-US" sz="1600" b="1" dirty="0"/>
              <a:t>Assessments</a:t>
            </a:r>
            <a:r>
              <a:rPr lang="en-US" sz="1600" dirty="0"/>
              <a:t>, including </a:t>
            </a:r>
            <a:r>
              <a:rPr lang="en-US" sz="1600" dirty="0" smtClean="0"/>
              <a:t>National </a:t>
            </a:r>
            <a:r>
              <a:rPr lang="en-US" sz="1600" dirty="0"/>
              <a:t>Career Readiness </a:t>
            </a:r>
            <a:r>
              <a:rPr lang="en-US" sz="1600" dirty="0" smtClean="0"/>
              <a:t>Certificate (NCRC). </a:t>
            </a:r>
            <a:r>
              <a:rPr lang="en-US" sz="1600" dirty="0"/>
              <a:t>Nationally recognized, evidenced based portable credential.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NCRC – over 3,000 credentials earned by participants with silver being predominant</a:t>
            </a:r>
            <a:r>
              <a:rPr lang="en-US" sz="1600" dirty="0" smtClean="0"/>
              <a:t>.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/>
              <a:t>Intrusive Academic Advising</a:t>
            </a:r>
            <a:r>
              <a:rPr lang="en-US" sz="1600" dirty="0"/>
              <a:t>, </a:t>
            </a:r>
            <a:r>
              <a:rPr lang="en-US" sz="1600" dirty="0" smtClean="0"/>
              <a:t>Preadmission, program of study and employment support and services.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Over 4700 </a:t>
            </a:r>
            <a:r>
              <a:rPr lang="en-US" sz="1600" dirty="0" smtClean="0"/>
              <a:t> new students served since Spring 12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Retention Rate </a:t>
            </a:r>
            <a:r>
              <a:rPr lang="en-US" sz="1600" b="1" dirty="0"/>
              <a:t>– </a:t>
            </a:r>
            <a:r>
              <a:rPr lang="en-US" sz="1600" b="1" dirty="0" smtClean="0"/>
              <a:t>88% </a:t>
            </a:r>
            <a:r>
              <a:rPr lang="en-US" sz="1600" dirty="0" smtClean="0"/>
              <a:t>as of 12.31.13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/>
              <a:t>Prior </a:t>
            </a:r>
            <a:r>
              <a:rPr lang="en-US" sz="1600" b="1" dirty="0"/>
              <a:t>Learning Assessments </a:t>
            </a:r>
            <a:r>
              <a:rPr lang="en-US" sz="1600" dirty="0"/>
              <a:t>completed with </a:t>
            </a:r>
            <a:r>
              <a:rPr lang="en-US" sz="1600" dirty="0" smtClean="0"/>
              <a:t>participants.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363 </a:t>
            </a:r>
            <a:r>
              <a:rPr lang="en-US" sz="1600" dirty="0" smtClean="0"/>
              <a:t>students granted </a:t>
            </a:r>
            <a:r>
              <a:rPr lang="en-US" sz="1600" b="1" dirty="0" smtClean="0"/>
              <a:t>1223.5 </a:t>
            </a:r>
            <a:r>
              <a:rPr lang="en-US" sz="1600" b="1" dirty="0"/>
              <a:t>credit </a:t>
            </a:r>
            <a:r>
              <a:rPr lang="en-US" sz="1600" b="1" dirty="0" smtClean="0"/>
              <a:t>hours, </a:t>
            </a:r>
            <a:r>
              <a:rPr lang="en-US" sz="1600" dirty="0" smtClean="0"/>
              <a:t>representing </a:t>
            </a:r>
            <a:r>
              <a:rPr lang="en-US" sz="1600" b="1" dirty="0" smtClean="0"/>
              <a:t>@400 classes avoided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1026" name="Picture 2" descr="C:\Users\marianne.krismer\AppData\Local\Microsoft\Windows\Temporary Internet Files\Content.Outlook\05MR1167\PTEC 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8" y="2415849"/>
            <a:ext cx="1925906" cy="12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43996" y="332512"/>
            <a:ext cx="5687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Improving Student Outcomes via Implementation of Pathway Model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6236" y="1486023"/>
            <a:ext cx="5754986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 smtClean="0"/>
              <a:t>Contextualized Education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dirty="0" smtClean="0"/>
              <a:t>Integration of Core Content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dirty="0" smtClean="0"/>
              <a:t>Employer validated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dirty="0" smtClean="0"/>
              <a:t>Decrease time, increase retention</a:t>
            </a:r>
          </a:p>
          <a:p>
            <a:pPr marL="628650" lvl="1">
              <a:lnSpc>
                <a:spcPct val="140000"/>
              </a:lnSpc>
              <a:buClr>
                <a:schemeClr val="tx2"/>
              </a:buClr>
            </a:pPr>
            <a:endParaRPr lang="en-US" dirty="0"/>
          </a:p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 smtClean="0"/>
              <a:t>Competency Based Core Curriculum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>
              <a:lnSpc>
                <a:spcPct val="140000"/>
              </a:lnSpc>
              <a:buClr>
                <a:schemeClr val="tx2"/>
              </a:buClr>
            </a:pPr>
            <a:r>
              <a:rPr lang="en-US" sz="1600" dirty="0" smtClean="0"/>
              <a:t>                                                   </a:t>
            </a:r>
            <a:endParaRPr lang="en-US" sz="1600" i="1" dirty="0" smtClean="0"/>
          </a:p>
          <a:p>
            <a:pPr marL="3028950" lvl="6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Assures  basic knowledge</a:t>
            </a:r>
          </a:p>
          <a:p>
            <a:pPr marL="3028950" lvl="6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Reduces Repetition/Costs</a:t>
            </a:r>
          </a:p>
          <a:p>
            <a:pPr marL="3028950" lvl="6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Employer validated</a:t>
            </a:r>
          </a:p>
          <a:p>
            <a:pPr marL="3028950" lvl="6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Exposure to Healthcare Team</a:t>
            </a:r>
          </a:p>
          <a:p>
            <a:pPr marL="3086100" lvl="6" indent="-342900">
              <a:lnSpc>
                <a:spcPct val="140000"/>
              </a:lnSpc>
              <a:buClr>
                <a:schemeClr val="tx2"/>
              </a:buClr>
              <a:buFont typeface="Arial"/>
              <a:buChar char="•"/>
            </a:pPr>
            <a:endParaRPr lang="en-US" sz="1600" dirty="0"/>
          </a:p>
        </p:txBody>
      </p:sp>
      <p:pic>
        <p:nvPicPr>
          <p:cNvPr id="3074" name="Picture 2" descr="C:\Users\marianne.krismer\AppData\Local\Microsoft\Windows\Temporary Internet Files\Content.IE5\A1Q3KDC9\MC90019933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24" y="2160574"/>
            <a:ext cx="1578993" cy="10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90789" y="3803264"/>
            <a:ext cx="2534849" cy="18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334" y="1734980"/>
            <a:ext cx="2146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Decreasing time to completion = </a:t>
            </a:r>
          </a:p>
          <a:p>
            <a:r>
              <a:rPr lang="en-US" sz="2800" i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</a:t>
            </a:r>
            <a:r>
              <a:rPr lang="en-US" sz="2800" i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ncreased credential attainment </a:t>
            </a:r>
          </a:p>
          <a:p>
            <a:r>
              <a:rPr lang="en-US" sz="2800" i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= acceleration to labor market</a:t>
            </a:r>
            <a:endParaRPr lang="en-US" sz="2800" i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77876" y="590705"/>
            <a:ext cx="5687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Enhancing Employer/WIB Relationships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9196" y="1640705"/>
            <a:ext cx="5754986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 smtClean="0"/>
              <a:t>Industry Recognized Stackable Credentials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Community College/Community Collaboration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Creating Jobs that meet industry needs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Building </a:t>
            </a:r>
            <a:r>
              <a:rPr lang="en-US" sz="1600" i="1" dirty="0"/>
              <a:t>s</a:t>
            </a:r>
            <a:r>
              <a:rPr lang="en-US" sz="1600" i="1" dirty="0" smtClean="0"/>
              <a:t>kill sets through credentials</a:t>
            </a:r>
          </a:p>
          <a:p>
            <a:pPr marL="628650" lvl="1">
              <a:lnSpc>
                <a:spcPct val="140000"/>
              </a:lnSpc>
              <a:buClr>
                <a:schemeClr val="tx2"/>
              </a:buClr>
            </a:pPr>
            <a:endParaRPr lang="en-US" dirty="0"/>
          </a:p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/>
              <a:t>Training programs for Incumbent Health Professions Workers 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>
                <a:sym typeface="Wingdings" pitchFamily="2" charset="2"/>
              </a:rPr>
              <a:t>School at Work</a:t>
            </a:r>
          </a:p>
          <a:p>
            <a:pPr marL="914400" lvl="1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>
                <a:sym typeface="Wingdings" pitchFamily="2" charset="2"/>
              </a:rPr>
              <a:t>Grow Your Own</a:t>
            </a:r>
          </a:p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>
                <a:sym typeface="Wingdings" pitchFamily="2" charset="2"/>
              </a:rPr>
              <a:t>	</a:t>
            </a:r>
          </a:p>
        </p:txBody>
      </p:sp>
      <p:pic>
        <p:nvPicPr>
          <p:cNvPr id="4099" name="Picture 3" descr="C:\Users\marianne.krismer\AppData\Local\Microsoft\Windows\Temporary Internet Files\Content.IE5\BGNIRICX\MC90023436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5" y="2384385"/>
            <a:ext cx="1356367" cy="12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anne.krismer\AppData\Local\Microsoft\Windows\Temporary Internet Files\Content.IE5\H50I8JDX\MP9004484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35" y="4162504"/>
            <a:ext cx="1156366" cy="14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anne.krismer\AppData\Local\Microsoft\Windows\Temporary Internet Files\Content.IE5\X1ZKZSCE\MC90005620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" y="2526240"/>
            <a:ext cx="2018081" cy="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63538" y="228600"/>
            <a:ext cx="8229600" cy="877888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Why Incumbent Training Programs Matter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276350"/>
            <a:ext cx="8124825" cy="541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217613" y="939800"/>
            <a:ext cx="5940425" cy="5691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2846388" y="6003925"/>
            <a:ext cx="22002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Evaluation scores – 3.96 for cohorts</a:t>
            </a:r>
          </a:p>
        </p:txBody>
      </p:sp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104775" y="4264025"/>
            <a:ext cx="2052638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 pay increase </a:t>
            </a: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6665913" y="3419475"/>
            <a:ext cx="2297112" cy="585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$113,946 annual cost savings </a:t>
            </a:r>
          </a:p>
        </p:txBody>
      </p:sp>
      <p:sp>
        <p:nvSpPr>
          <p:cNvPr id="12296" name="TextBox 5"/>
          <p:cNvSpPr txBox="1">
            <a:spLocks noChangeArrowheads="1"/>
          </p:cNvSpPr>
          <p:nvPr/>
        </p:nvSpPr>
        <p:spPr bwMode="auto">
          <a:xfrm>
            <a:off x="5557838" y="1301750"/>
            <a:ext cx="26511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</a:t>
            </a: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13% less turnover for participant groups</a:t>
            </a:r>
          </a:p>
        </p:txBody>
      </p: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0" y="1639888"/>
            <a:ext cx="2398713" cy="585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10-20%</a:t>
            </a: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Top Box -Employee Satisfaction</a:t>
            </a:r>
          </a:p>
        </p:txBody>
      </p:sp>
    </p:spTree>
    <p:extLst>
      <p:ext uri="{BB962C8B-B14F-4D97-AF65-F5344CB8AC3E}">
        <p14:creationId xmlns:p14="http://schemas.microsoft.com/office/powerpoint/2010/main" val="25958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7363"/>
            <a:ext cx="9144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9563" y="990600"/>
            <a:ext cx="84433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School at Work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Programs Making a Difference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for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37363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35109" y="546878"/>
            <a:ext cx="602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Role of </a:t>
            </a:r>
            <a:r>
              <a:rPr lang="en-US" sz="2400" b="1" dirty="0" smtClean="0">
                <a:solidFill>
                  <a:schemeClr val="tx2"/>
                </a:solidFill>
              </a:rPr>
              <a:t>Workforce Investment Boards (WIB’s)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2403" y="1370167"/>
            <a:ext cx="498219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All 9 Community Colleges are required to engage with their local and State WIB’s.  </a:t>
            </a:r>
          </a:p>
          <a:p>
            <a:pPr>
              <a:buClr>
                <a:schemeClr val="tx2"/>
              </a:buClr>
            </a:pPr>
            <a:endParaRPr lang="en-US" sz="1600" dirty="0" smtClean="0"/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Assisting with identifying Target Populations:  TAA Workers, Displaced Workers and Veterans</a:t>
            </a:r>
          </a:p>
          <a:p>
            <a:pPr>
              <a:buClr>
                <a:schemeClr val="tx2"/>
              </a:buClr>
            </a:pPr>
            <a:endParaRPr lang="en-US" sz="1600" dirty="0" smtClean="0"/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Provide guidance and input on design of education pathways</a:t>
            </a:r>
          </a:p>
          <a:p>
            <a:pPr>
              <a:buClr>
                <a:schemeClr val="tx2"/>
              </a:buClr>
            </a:pPr>
            <a:endParaRPr lang="en-US" sz="1600" dirty="0" smtClean="0"/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Source for Labor Market Information and Trends relevant to planning education pathways to employment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endParaRPr lang="en-US" sz="1600" dirty="0"/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Providing UI Wage Records to understand employment outcomes of graduates</a:t>
            </a:r>
          </a:p>
          <a:p>
            <a:pPr>
              <a:buClr>
                <a:schemeClr val="tx2"/>
              </a:buClr>
            </a:pPr>
            <a:endParaRPr lang="en-US" sz="1600" dirty="0"/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Create opportunities to convene key industry and community stakeholders to improve pathways for employment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93059" y="1485515"/>
            <a:ext cx="20756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400 Employers evaluated which workforce issues are an “important” strategic challenge for them: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sz="1600" b="1" dirty="0"/>
              <a:t>Need to build talent &amp; leadership: 94%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600" b="1" dirty="0"/>
              <a:t>Missing skills for promotion: 87%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600" b="1" dirty="0"/>
              <a:t>Hard to find well-qualified applicants: 85%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200" i="1" dirty="0"/>
              <a:t>College for America - 2014</a:t>
            </a:r>
          </a:p>
        </p:txBody>
      </p:sp>
    </p:spTree>
    <p:extLst>
      <p:ext uri="{BB962C8B-B14F-4D97-AF65-F5344CB8AC3E}">
        <p14:creationId xmlns:p14="http://schemas.microsoft.com/office/powerpoint/2010/main" val="35315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10832" y="513903"/>
            <a:ext cx="651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Best Practices</a:t>
            </a:r>
            <a:r>
              <a:rPr lang="en-US" sz="2800" b="1" dirty="0">
                <a:solidFill>
                  <a:srgbClr val="1F497D"/>
                </a:solidFill>
              </a:rPr>
              <a:t>: </a:t>
            </a:r>
            <a:r>
              <a:rPr lang="en-US" sz="2800" b="1" dirty="0" smtClean="0">
                <a:solidFill>
                  <a:srgbClr val="1F497D"/>
                </a:solidFill>
              </a:rPr>
              <a:t>WIB/H2P Collaboration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0022" y="1128800"/>
            <a:ext cx="5444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600" b="1" dirty="0" smtClean="0"/>
              <a:t>Anoka-Ramsey Community College – </a:t>
            </a:r>
            <a:r>
              <a:rPr lang="en-US" sz="1600" dirty="0" smtClean="0"/>
              <a:t>Greater Minneapolis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/>
              <a:t>Contractual relationship between WIB and College </a:t>
            </a:r>
            <a:r>
              <a:rPr lang="en-US" sz="1600" dirty="0" smtClean="0"/>
              <a:t>for </a:t>
            </a:r>
            <a:r>
              <a:rPr lang="en-US" sz="1600" b="1" dirty="0" smtClean="0"/>
              <a:t>on-site WIB personnel </a:t>
            </a:r>
            <a:r>
              <a:rPr lang="en-US" sz="1600" dirty="0" smtClean="0"/>
              <a:t>to provide intake and assessments for H2P participants.</a:t>
            </a:r>
          </a:p>
          <a:p>
            <a:pPr lvl="1">
              <a:buClr>
                <a:schemeClr val="tx2"/>
              </a:buClr>
            </a:pPr>
            <a:endParaRPr lang="en-US" sz="1600" dirty="0" smtClean="0"/>
          </a:p>
          <a:p>
            <a:pPr>
              <a:buClr>
                <a:schemeClr val="tx2"/>
              </a:buClr>
            </a:pPr>
            <a:r>
              <a:rPr lang="en-US" sz="1600" b="1" dirty="0" smtClean="0"/>
              <a:t>Cincinnati State Technical and Community College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sz="1600" b="1" dirty="0" smtClean="0"/>
              <a:t>Launched Pathway </a:t>
            </a:r>
            <a:r>
              <a:rPr lang="en-US" sz="1600" b="1" dirty="0"/>
              <a:t>to Employment </a:t>
            </a:r>
            <a:r>
              <a:rPr lang="en-US" sz="1600" b="1" dirty="0" smtClean="0"/>
              <a:t>Center  and </a:t>
            </a:r>
          </a:p>
          <a:p>
            <a:pPr lvl="1">
              <a:buClr>
                <a:schemeClr val="tx2"/>
              </a:buClr>
            </a:pPr>
            <a:r>
              <a:rPr lang="en-US" sz="1600" b="1" dirty="0" smtClean="0"/>
              <a:t>      co-located</a:t>
            </a:r>
            <a:r>
              <a:rPr lang="en-US" sz="1600" dirty="0" smtClean="0"/>
              <a:t> with </a:t>
            </a:r>
            <a:r>
              <a:rPr lang="en-US" sz="1600" b="1" dirty="0" smtClean="0"/>
              <a:t>WIB</a:t>
            </a:r>
            <a:r>
              <a:rPr lang="en-US" sz="1600" dirty="0" smtClean="0"/>
              <a:t> to provide </a:t>
            </a:r>
            <a:r>
              <a:rPr lang="en-US" sz="1600" b="1" dirty="0" smtClean="0"/>
              <a:t>direct integration of</a:t>
            </a:r>
          </a:p>
          <a:p>
            <a:pPr lvl="1">
              <a:buClr>
                <a:schemeClr val="tx2"/>
              </a:buClr>
            </a:pPr>
            <a:r>
              <a:rPr lang="en-US" sz="1600" b="1" dirty="0" smtClean="0"/>
              <a:t>      services</a:t>
            </a:r>
            <a:r>
              <a:rPr lang="en-US" sz="1600" dirty="0" smtClean="0"/>
              <a:t>, funded with combination of grant, College,  </a:t>
            </a:r>
          </a:p>
          <a:p>
            <a:pPr lvl="1">
              <a:buClr>
                <a:schemeClr val="tx2"/>
              </a:buClr>
            </a:pPr>
            <a:r>
              <a:rPr lang="en-US" sz="1600" dirty="0" smtClean="0"/>
              <a:t>      city and county funds.</a:t>
            </a:r>
          </a:p>
          <a:p>
            <a:pPr lvl="1">
              <a:buClr>
                <a:schemeClr val="tx2"/>
              </a:buClr>
            </a:pPr>
            <a:endParaRPr lang="en-US" sz="1600" dirty="0" smtClean="0"/>
          </a:p>
          <a:p>
            <a:pPr>
              <a:buClr>
                <a:schemeClr val="tx2"/>
              </a:buClr>
            </a:pPr>
            <a:r>
              <a:rPr lang="en-US" sz="1600" b="1" dirty="0" smtClean="0"/>
              <a:t>Owens Community College </a:t>
            </a:r>
            <a:r>
              <a:rPr lang="en-US" sz="1600" dirty="0" smtClean="0"/>
              <a:t>– Toledo, OH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/>
              <a:t>Lucas County WIB “The Source”  provides</a:t>
            </a:r>
            <a:r>
              <a:rPr lang="en-US" sz="1600" b="1" dirty="0"/>
              <a:t> ACT-National Career Readiness Certificate (NCRC), College certificates and training on-site at the WIB.</a:t>
            </a:r>
          </a:p>
          <a:p>
            <a:pPr>
              <a:buClr>
                <a:schemeClr val="tx2"/>
              </a:buClr>
            </a:pPr>
            <a:endParaRPr lang="en-US" sz="1600" b="1" dirty="0" smtClean="0"/>
          </a:p>
          <a:p>
            <a:pPr>
              <a:buClr>
                <a:schemeClr val="tx2"/>
              </a:buClr>
            </a:pPr>
            <a:r>
              <a:rPr lang="en-US" sz="1600" b="1" dirty="0" smtClean="0"/>
              <a:t>Pine Technical College -  Pine, MN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/>
              <a:t>Strong relationship with WIB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/>
              <a:t>Employment and Training Center on-site </a:t>
            </a:r>
            <a:r>
              <a:rPr lang="en-US" sz="1600" dirty="0" smtClean="0"/>
              <a:t>providing direct </a:t>
            </a:r>
            <a:r>
              <a:rPr lang="en-US" sz="1600" b="1" dirty="0" smtClean="0"/>
              <a:t>TANF </a:t>
            </a:r>
            <a:r>
              <a:rPr lang="en-US" sz="1600" dirty="0" smtClean="0"/>
              <a:t>services.</a:t>
            </a:r>
          </a:p>
          <a:p>
            <a:pPr>
              <a:buClr>
                <a:schemeClr val="tx2"/>
              </a:buClr>
            </a:pP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8025" y="1531951"/>
            <a:ext cx="21120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majority </a:t>
            </a:r>
            <a:r>
              <a:rPr lang="en-US" b="1" i="1" dirty="0"/>
              <a:t>of future employment opportunities </a:t>
            </a:r>
            <a:r>
              <a:rPr lang="en-US" i="1" dirty="0"/>
              <a:t>will require the kind of degrees and </a:t>
            </a:r>
            <a:r>
              <a:rPr lang="en-US" b="1" i="1" dirty="0"/>
              <a:t>training most commonly offered by community colleges</a:t>
            </a:r>
            <a:r>
              <a:rPr lang="en-US" b="1" i="1" dirty="0" smtClean="0"/>
              <a:t>.</a:t>
            </a:r>
          </a:p>
          <a:p>
            <a:endParaRPr lang="en-US" b="1" i="1" dirty="0"/>
          </a:p>
          <a:p>
            <a:r>
              <a:rPr lang="en-US" sz="1400" b="1" i="1" dirty="0" smtClean="0"/>
              <a:t>-</a:t>
            </a:r>
            <a:r>
              <a:rPr lang="en-US" sz="1400" i="1" dirty="0"/>
              <a:t> Georgetown University’s Center on Education and the </a:t>
            </a:r>
            <a:r>
              <a:rPr lang="en-US" sz="1400" i="1" dirty="0" smtClean="0"/>
              <a:t>Workforce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10832" y="513903"/>
            <a:ext cx="651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Best Practices</a:t>
            </a:r>
            <a:r>
              <a:rPr lang="en-US" sz="2800" b="1" dirty="0">
                <a:solidFill>
                  <a:srgbClr val="1F497D"/>
                </a:solidFill>
              </a:rPr>
              <a:t>: </a:t>
            </a:r>
            <a:r>
              <a:rPr lang="en-US" sz="2800" b="1" dirty="0" smtClean="0">
                <a:solidFill>
                  <a:srgbClr val="1F497D"/>
                </a:solidFill>
              </a:rPr>
              <a:t>Employer Partnerships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0022" y="1128800"/>
            <a:ext cx="54443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2"/>
              </a:buClr>
            </a:pPr>
            <a:endParaRPr lang="en-US" sz="1600" dirty="0" smtClean="0"/>
          </a:p>
          <a:p>
            <a:pPr>
              <a:buClr>
                <a:schemeClr val="tx2"/>
              </a:buClr>
            </a:pPr>
            <a:r>
              <a:rPr lang="en-US" sz="1600" b="1" dirty="0" smtClean="0"/>
              <a:t>Cincinnati State Technical and Community College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Health Careers Collaborative of Greater Cincinnati </a:t>
            </a:r>
            <a:r>
              <a:rPr lang="en-US" sz="1600" b="1" dirty="0" smtClean="0"/>
              <a:t>-</a:t>
            </a:r>
            <a:r>
              <a:rPr lang="en-US" sz="1600" dirty="0" smtClean="0"/>
              <a:t>serves to create </a:t>
            </a:r>
            <a:r>
              <a:rPr lang="en-US" sz="1600" b="1" dirty="0"/>
              <a:t>i</a:t>
            </a:r>
            <a:r>
              <a:rPr lang="en-US" sz="1600" b="1" dirty="0" smtClean="0"/>
              <a:t>ncumbent worker training, stackable credentials </a:t>
            </a:r>
            <a:r>
              <a:rPr lang="en-US" sz="1600" dirty="0" smtClean="0"/>
              <a:t>and inform regional </a:t>
            </a:r>
            <a:r>
              <a:rPr lang="en-US" sz="1600" b="1" dirty="0" smtClean="0"/>
              <a:t>training needs</a:t>
            </a:r>
            <a:r>
              <a:rPr lang="en-US" sz="1600" dirty="0" smtClean="0"/>
              <a:t>.</a:t>
            </a:r>
          </a:p>
          <a:p>
            <a:pPr lvl="1">
              <a:buClr>
                <a:schemeClr val="tx2"/>
              </a:buClr>
            </a:pPr>
            <a:endParaRPr lang="en-US" sz="1600" dirty="0" smtClean="0"/>
          </a:p>
          <a:p>
            <a:pPr>
              <a:buClr>
                <a:schemeClr val="tx2"/>
              </a:buClr>
            </a:pPr>
            <a:r>
              <a:rPr lang="en-US" sz="1600" b="1" dirty="0" smtClean="0"/>
              <a:t>El Centro Community College </a:t>
            </a:r>
            <a:r>
              <a:rPr lang="en-US" sz="1600" dirty="0" smtClean="0"/>
              <a:t>–  Dallas TX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/>
              <a:t>“Grow Your Own” </a:t>
            </a:r>
            <a:r>
              <a:rPr lang="en-US" sz="1600" dirty="0" smtClean="0"/>
              <a:t>incumbent worker training programs with several regional healthcare systems</a:t>
            </a:r>
          </a:p>
          <a:p>
            <a:pPr>
              <a:buClr>
                <a:schemeClr val="tx2"/>
              </a:buClr>
            </a:pPr>
            <a:endParaRPr lang="en-US" sz="1600" b="1" dirty="0" smtClean="0"/>
          </a:p>
          <a:p>
            <a:pPr>
              <a:buClr>
                <a:schemeClr val="tx2"/>
              </a:buClr>
            </a:pPr>
            <a:r>
              <a:rPr lang="en-US" sz="1600" b="1" dirty="0" smtClean="0"/>
              <a:t>Jefferson Community and Technical College -  Louisville KY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/>
              <a:t>“Grow Your Own” </a:t>
            </a:r>
            <a:r>
              <a:rPr lang="en-US" sz="1600" dirty="0" smtClean="0"/>
              <a:t>incumbent worker training programs with regional health care systems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/>
              <a:t>Stackable credentials </a:t>
            </a:r>
            <a:r>
              <a:rPr lang="en-US" sz="1600" dirty="0" smtClean="0"/>
              <a:t>developed based on </a:t>
            </a:r>
            <a:r>
              <a:rPr lang="en-US" sz="1600" b="1" dirty="0" smtClean="0"/>
              <a:t>employer needs.</a:t>
            </a:r>
            <a:endParaRPr lang="en-US" sz="1600" dirty="0" smtClean="0"/>
          </a:p>
          <a:p>
            <a:pPr>
              <a:buClr>
                <a:schemeClr val="tx2"/>
              </a:buClr>
            </a:pPr>
            <a:endParaRPr lang="en-US" sz="1600" dirty="0" smtClean="0"/>
          </a:p>
        </p:txBody>
      </p:sp>
      <p:pic>
        <p:nvPicPr>
          <p:cNvPr id="2051" name="Picture 3" descr="C:\Users\marianne.krismer\AppData\Local\Microsoft\Windows\Temporary Internet Files\Content.IE5\XUDGENHV\MC9004393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1" y="2216075"/>
            <a:ext cx="1979705" cy="19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6163" y="521126"/>
            <a:ext cx="664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The </a:t>
            </a:r>
            <a:r>
              <a:rPr lang="en-US" sz="2400" b="1" dirty="0" smtClean="0">
                <a:solidFill>
                  <a:srgbClr val="1F497D"/>
                </a:solidFill>
              </a:rPr>
              <a:t>H2P </a:t>
            </a:r>
            <a:r>
              <a:rPr lang="en-US" sz="2400" b="1" dirty="0">
                <a:solidFill>
                  <a:srgbClr val="1F497D"/>
                </a:solidFill>
              </a:rPr>
              <a:t>Health Career Training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3123" y="1307171"/>
            <a:ext cx="31848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From: </a:t>
            </a:r>
            <a:r>
              <a:rPr lang="en-US" sz="1600" dirty="0" smtClean="0"/>
              <a:t>Education Silos based upon </a:t>
            </a:r>
            <a:r>
              <a:rPr lang="en-US" sz="1600" dirty="0"/>
              <a:t>Courses and </a:t>
            </a:r>
            <a:r>
              <a:rPr lang="en-US" sz="1600" dirty="0" smtClean="0"/>
              <a:t>Curriculum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2" name="Picture 3" descr="C:\Users\marianne.krismer\AppData\Local\Microsoft\Windows\Temporary Internet Files\Content.IE5\IBQ7QH8Q\MP9004009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05" y="4153483"/>
            <a:ext cx="2285589" cy="18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ne.krismer\AppData\Local\Microsoft\Windows\Temporary Internet Files\Content.IE5\YBXOOT70\MP90039995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45" y="2447949"/>
            <a:ext cx="2286000" cy="152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0998" y="4384916"/>
            <a:ext cx="2698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To: </a:t>
            </a:r>
            <a:r>
              <a:rPr lang="en-US" dirty="0"/>
              <a:t>Meaningful Programs of Study identified and validated by the Workforce Community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Leading to high demand Health Care Jobs</a:t>
            </a:r>
          </a:p>
        </p:txBody>
      </p:sp>
      <p:pic>
        <p:nvPicPr>
          <p:cNvPr id="1029" name="Picture 5" descr="C:\Users\marianne.krismer\AppData\Local\Microsoft\Windows\Temporary Internet Files\Content.IE5\YBXOOT70\MP90041009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1" y="1307171"/>
            <a:ext cx="1013829" cy="15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2"/>
            <a:ext cx="9276296" cy="6870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5804" y="545616"/>
            <a:ext cx="49919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-Bold"/>
                <a:cs typeface="Tahoma-Bold"/>
              </a:rPr>
              <a:t>The Vision:</a:t>
            </a:r>
          </a:p>
          <a:p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en-US" sz="2800" dirty="0" smtClean="0"/>
              <a:t>he H2P </a:t>
            </a:r>
            <a:r>
              <a:rPr lang="en-US" sz="2800" dirty="0"/>
              <a:t>C</a:t>
            </a:r>
            <a:r>
              <a:rPr lang="en-US" sz="2800" dirty="0" smtClean="0"/>
              <a:t>onsortium will dramatically </a:t>
            </a:r>
            <a:r>
              <a:rPr lang="en-US" sz="2800" dirty="0"/>
              <a:t>improve health professions training via </a:t>
            </a:r>
            <a:r>
              <a:rPr lang="en-US" sz="2800" b="1" i="1" dirty="0">
                <a:solidFill>
                  <a:srgbClr val="0070C0"/>
                </a:solidFill>
              </a:rPr>
              <a:t>career pathways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and the development of </a:t>
            </a:r>
            <a:r>
              <a:rPr lang="en-US" sz="2800" b="1" i="1" dirty="0">
                <a:solidFill>
                  <a:srgbClr val="0070C0"/>
                </a:solidFill>
              </a:rPr>
              <a:t>core curriculum and core </a:t>
            </a:r>
            <a:r>
              <a:rPr lang="en-US" sz="2800" b="1" i="1" dirty="0" smtClean="0">
                <a:solidFill>
                  <a:srgbClr val="0070C0"/>
                </a:solidFill>
              </a:rPr>
              <a:t>credentials with employer participation and validation</a:t>
            </a:r>
            <a:r>
              <a:rPr lang="en-US" sz="2800" dirty="0" smtClean="0"/>
              <a:t>.”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3200" i="1" dirty="0" smtClean="0">
                <a:latin typeface="Script MT Bold" pitchFamily="66" charset="0"/>
                <a:cs typeface="Tahoma-Bold"/>
              </a:rPr>
              <a:t>“Individually we Innovate</a:t>
            </a:r>
          </a:p>
          <a:p>
            <a:r>
              <a:rPr lang="en-US" sz="3200" i="1" dirty="0" smtClean="0">
                <a:latin typeface="Script MT Bold" pitchFamily="66" charset="0"/>
                <a:cs typeface="Tahoma-Bold"/>
              </a:rPr>
              <a:t>Collectively we Transform”</a:t>
            </a:r>
            <a:endParaRPr lang="en-US" sz="3200" i="1" dirty="0">
              <a:latin typeface="Script MT Bold" pitchFamily="66" charset="0"/>
              <a:cs typeface="Tahoma-Bold"/>
            </a:endParaRPr>
          </a:p>
        </p:txBody>
      </p:sp>
    </p:spTree>
    <p:extLst>
      <p:ext uri="{BB962C8B-B14F-4D97-AF65-F5344CB8AC3E}">
        <p14:creationId xmlns:p14="http://schemas.microsoft.com/office/powerpoint/2010/main" val="27105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503" y="401758"/>
            <a:ext cx="6005417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1F497D"/>
                </a:solidFill>
              </a:rPr>
              <a:t>National Imperatives &amp; Trends: </a:t>
            </a:r>
            <a:r>
              <a:rPr lang="en-US" sz="2800" b="1" dirty="0" smtClean="0">
                <a:solidFill>
                  <a:srgbClr val="1F497D"/>
                </a:solidFill>
              </a:rPr>
              <a:t>Healthcare Education and Employment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7501" y="1745933"/>
            <a:ext cx="58133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1600" dirty="0"/>
              <a:t>Bureau of Labor Statistics estimates </a:t>
            </a:r>
            <a:r>
              <a:rPr lang="en-US" sz="1600" b="1" dirty="0"/>
              <a:t>unmet demand </a:t>
            </a:r>
            <a:r>
              <a:rPr lang="en-US" sz="1600" dirty="0"/>
              <a:t>of 300,000 </a:t>
            </a:r>
            <a:r>
              <a:rPr lang="en-US" sz="1600" dirty="0" smtClean="0"/>
              <a:t>associate degree graduates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1600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1600" dirty="0"/>
              <a:t>GNP for </a:t>
            </a:r>
            <a:r>
              <a:rPr lang="en-US" sz="1600" b="1" dirty="0" smtClean="0"/>
              <a:t>healthcare spiraling </a:t>
            </a:r>
            <a:r>
              <a:rPr lang="en-US" sz="1600" dirty="0"/>
              <a:t>out of </a:t>
            </a:r>
            <a:r>
              <a:rPr lang="en-US" sz="1600" dirty="0" smtClean="0"/>
              <a:t>control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1600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1600" b="1" dirty="0"/>
              <a:t>Healthcare</a:t>
            </a:r>
            <a:r>
              <a:rPr lang="en-US" sz="1600" dirty="0"/>
              <a:t> </a:t>
            </a:r>
            <a:r>
              <a:rPr lang="en-US" sz="1600" b="1" dirty="0" smtClean="0"/>
              <a:t>demands </a:t>
            </a:r>
            <a:r>
              <a:rPr lang="en-US" sz="1600" b="1" dirty="0"/>
              <a:t>for service </a:t>
            </a:r>
            <a:r>
              <a:rPr lang="en-US" sz="1600" dirty="0"/>
              <a:t>will continue to </a:t>
            </a:r>
            <a:r>
              <a:rPr lang="en-US" sz="1600" dirty="0" smtClean="0"/>
              <a:t>increase 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1600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1600" b="1" dirty="0"/>
              <a:t>Supply </a:t>
            </a:r>
            <a:r>
              <a:rPr lang="en-US" sz="1600" dirty="0"/>
              <a:t>of trained professionals will </a:t>
            </a:r>
            <a:r>
              <a:rPr lang="en-US" sz="1600" b="1" dirty="0"/>
              <a:t>not meet demand </a:t>
            </a:r>
            <a:r>
              <a:rPr lang="en-US" sz="1600" dirty="0"/>
              <a:t>at current </a:t>
            </a:r>
            <a:r>
              <a:rPr lang="en-US" sz="1600" dirty="0" smtClean="0"/>
              <a:t>pace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1600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1600" dirty="0"/>
              <a:t>Time to </a:t>
            </a:r>
            <a:r>
              <a:rPr lang="en-US" sz="1600" dirty="0" smtClean="0"/>
              <a:t>training </a:t>
            </a:r>
            <a:r>
              <a:rPr lang="en-US" sz="1600" dirty="0"/>
              <a:t>is increasing:  </a:t>
            </a:r>
            <a:r>
              <a:rPr lang="en-US" sz="1600" b="1" dirty="0" smtClean="0"/>
              <a:t>degree creep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1600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1600" dirty="0"/>
              <a:t>Community College </a:t>
            </a:r>
            <a:r>
              <a:rPr lang="en-US" sz="1600" b="1" dirty="0" smtClean="0"/>
              <a:t>retention/graduation</a:t>
            </a:r>
            <a:r>
              <a:rPr lang="en-US" sz="1600" dirty="0" smtClean="0"/>
              <a:t> statistics </a:t>
            </a:r>
            <a:r>
              <a:rPr lang="en-US" sz="1600" dirty="0"/>
              <a:t>- </a:t>
            </a:r>
            <a:r>
              <a:rPr lang="en-US" sz="1600" b="1" dirty="0"/>
              <a:t>&lt; 25%</a:t>
            </a:r>
          </a:p>
        </p:txBody>
      </p:sp>
    </p:spTree>
    <p:extLst>
      <p:ext uri="{BB962C8B-B14F-4D97-AF65-F5344CB8AC3E}">
        <p14:creationId xmlns:p14="http://schemas.microsoft.com/office/powerpoint/2010/main" val="15201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503" y="401758"/>
            <a:ext cx="600541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1F497D"/>
                </a:solidFill>
              </a:rPr>
              <a:t>IS THERE A SOLUTION??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7501" y="1745933"/>
            <a:ext cx="58133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General </a:t>
            </a:r>
            <a:r>
              <a:rPr lang="en-US" sz="2400" b="1" dirty="0">
                <a:solidFill>
                  <a:srgbClr val="1F497D"/>
                </a:solidFill>
              </a:rPr>
              <a:t>Agreement:  Solution to the </a:t>
            </a:r>
            <a:r>
              <a:rPr lang="en-US" sz="2400" b="1" dirty="0" smtClean="0">
                <a:solidFill>
                  <a:srgbClr val="1F497D"/>
                </a:solidFill>
              </a:rPr>
              <a:t>Dilemma can be found in </a:t>
            </a:r>
            <a:r>
              <a:rPr lang="en-US" sz="2400" b="1" dirty="0">
                <a:solidFill>
                  <a:srgbClr val="1F497D"/>
                </a:solidFill>
              </a:rPr>
              <a:t>Strategic </a:t>
            </a:r>
            <a:r>
              <a:rPr lang="en-US" sz="2400" b="1" dirty="0" smtClean="0">
                <a:solidFill>
                  <a:srgbClr val="1F497D"/>
                </a:solidFill>
              </a:rPr>
              <a:t>Partnerships between: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>
              <a:solidFill>
                <a:srgbClr val="1F497D"/>
              </a:solidFill>
            </a:endParaRP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Workforce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Employer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Job Seeker</a:t>
            </a:r>
            <a:endParaRPr lang="en-US" sz="2400" dirty="0">
              <a:solidFill>
                <a:srgbClr val="1F497D"/>
              </a:solidFill>
            </a:endParaRP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79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322" y="403413"/>
            <a:ext cx="56460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>
              <a:buClr>
                <a:schemeClr val="tx2"/>
              </a:buClr>
            </a:pPr>
            <a:r>
              <a:rPr lang="en-US" sz="2400" b="1" dirty="0" smtClean="0"/>
              <a:t>However:  What Educators say about Employers…</a:t>
            </a:r>
          </a:p>
          <a:p>
            <a:pPr marL="225425">
              <a:buClr>
                <a:schemeClr val="tx2"/>
              </a:buClr>
            </a:pPr>
            <a:endParaRPr lang="en-US" sz="2400" b="1" dirty="0"/>
          </a:p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We invite them and ask what they need, but they don’t talk.  They just sit.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 smtClean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They want things done immediately.</a:t>
            </a:r>
          </a:p>
          <a:p>
            <a:pPr marL="225425">
              <a:buClr>
                <a:schemeClr val="tx2"/>
              </a:buClr>
            </a:pPr>
            <a:endParaRPr lang="en-US" sz="2400" b="1" dirty="0" smtClean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They just don’t understand: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What our accreditation requires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How few resources (</a:t>
            </a:r>
            <a:r>
              <a:rPr lang="en-US" sz="2400" b="1" dirty="0" err="1" smtClean="0"/>
              <a:t>ie</a:t>
            </a:r>
            <a:r>
              <a:rPr lang="en-US" sz="2400" b="1" dirty="0" smtClean="0"/>
              <a:t>: money) we have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Our internal processes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/>
          </a:p>
          <a:p>
            <a:pPr marL="225425">
              <a:buClr>
                <a:schemeClr val="tx2"/>
              </a:buClr>
            </a:pPr>
            <a:r>
              <a:rPr lang="en-US" sz="2400" b="1" dirty="0" smtClean="0"/>
              <a:t>    </a:t>
            </a:r>
            <a:r>
              <a:rPr lang="en-US" sz="1600" b="1" dirty="0" smtClean="0"/>
              <a:t>-CAEL, 2014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94560"/>
            <a:ext cx="24081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72% </a:t>
            </a:r>
            <a:r>
              <a:rPr lang="en-US" sz="1400" b="1" i="1" dirty="0" smtClean="0"/>
              <a:t>of education leaders say</a:t>
            </a:r>
          </a:p>
          <a:p>
            <a:r>
              <a:rPr lang="en-US" sz="1400" b="1" i="1" dirty="0"/>
              <a:t>n</a:t>
            </a:r>
            <a:r>
              <a:rPr lang="en-US" sz="1400" b="1" i="1" dirty="0" smtClean="0"/>
              <a:t>ewly educated workers are</a:t>
            </a:r>
          </a:p>
          <a:p>
            <a:r>
              <a:rPr lang="en-US" sz="1400" b="1" i="1" dirty="0"/>
              <a:t>r</a:t>
            </a:r>
            <a:r>
              <a:rPr lang="en-US" sz="1400" b="1" i="1" dirty="0" smtClean="0"/>
              <a:t>eady for work.</a:t>
            </a:r>
          </a:p>
          <a:p>
            <a:endParaRPr lang="en-US" sz="1400" dirty="0"/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42% </a:t>
            </a:r>
            <a:r>
              <a:rPr lang="en-US" sz="1400" b="1" i="1" dirty="0" smtClean="0"/>
              <a:t>of employers think these </a:t>
            </a:r>
          </a:p>
          <a:p>
            <a:r>
              <a:rPr lang="en-US" sz="1400" b="1" i="1" dirty="0"/>
              <a:t>s</a:t>
            </a:r>
            <a:r>
              <a:rPr lang="en-US" sz="1400" b="1" i="1" dirty="0" smtClean="0"/>
              <a:t>ame workers are ready for</a:t>
            </a:r>
          </a:p>
          <a:p>
            <a:r>
              <a:rPr lang="en-US" sz="1400" b="1" i="1" dirty="0" smtClean="0"/>
              <a:t>work. </a:t>
            </a:r>
          </a:p>
          <a:p>
            <a:endParaRPr lang="en-US" b="1" i="1" dirty="0"/>
          </a:p>
          <a:p>
            <a:r>
              <a:rPr lang="en-US" sz="1100" b="1" i="1" dirty="0" smtClean="0"/>
              <a:t>-</a:t>
            </a:r>
            <a:r>
              <a:rPr lang="en-US" sz="1100" b="1" i="1" dirty="0" err="1" smtClean="0"/>
              <a:t>Bersin</a:t>
            </a:r>
            <a:r>
              <a:rPr lang="en-US" sz="1100" b="1" i="1" dirty="0" smtClean="0"/>
              <a:t> Study reported in</a:t>
            </a:r>
          </a:p>
          <a:p>
            <a:r>
              <a:rPr lang="en-US" sz="1100" b="1" i="1" dirty="0" smtClean="0"/>
              <a:t> CLO Magazine 3.22.13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322" y="403413"/>
            <a:ext cx="56460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>
              <a:buClr>
                <a:schemeClr val="tx2"/>
              </a:buClr>
            </a:pPr>
            <a:r>
              <a:rPr lang="en-US" sz="2400" b="1" dirty="0" smtClean="0"/>
              <a:t>However:  What Employers say about education…</a:t>
            </a:r>
          </a:p>
          <a:p>
            <a:pPr marL="225425">
              <a:buClr>
                <a:schemeClr val="tx2"/>
              </a:buClr>
            </a:pPr>
            <a:endParaRPr lang="en-US" sz="2400" b="1" dirty="0"/>
          </a:p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Takes way too long to get things finished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 smtClean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They ask for our advice after the       courses are already developed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 smtClean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 smtClean="0"/>
              <a:t>We tell them what we think, but we never know what they do with it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/>
          </a:p>
          <a:p>
            <a:pPr marL="225425">
              <a:buClr>
                <a:schemeClr val="tx2"/>
              </a:buClr>
            </a:pPr>
            <a:r>
              <a:rPr lang="en-US" sz="2400" b="1" dirty="0" smtClean="0"/>
              <a:t>    </a:t>
            </a:r>
            <a:r>
              <a:rPr lang="en-US" sz="1600" b="1" dirty="0" smtClean="0"/>
              <a:t>-CAEL, 2014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788" y="1468418"/>
            <a:ext cx="2462534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96% </a:t>
            </a:r>
            <a:r>
              <a:rPr lang="en-US" sz="1400" b="1" i="1" dirty="0" smtClean="0"/>
              <a:t>of college and </a:t>
            </a:r>
          </a:p>
          <a:p>
            <a:r>
              <a:rPr lang="en-US" sz="1400" b="1" i="1" dirty="0" smtClean="0"/>
              <a:t>University chief academic</a:t>
            </a:r>
          </a:p>
          <a:p>
            <a:r>
              <a:rPr lang="en-US" sz="1400" b="1" i="1" dirty="0" smtClean="0"/>
              <a:t>officers were confident</a:t>
            </a:r>
          </a:p>
          <a:p>
            <a:r>
              <a:rPr lang="en-US" sz="1400" b="1" i="1" dirty="0"/>
              <a:t>i</a:t>
            </a:r>
            <a:r>
              <a:rPr lang="en-US" sz="1400" b="1" i="1" dirty="0" smtClean="0"/>
              <a:t>n their ability to prepare</a:t>
            </a:r>
          </a:p>
          <a:p>
            <a:r>
              <a:rPr lang="en-US" sz="1400" b="1" i="1" dirty="0"/>
              <a:t>s</a:t>
            </a:r>
            <a:r>
              <a:rPr lang="en-US" sz="1400" b="1" i="1" dirty="0" smtClean="0"/>
              <a:t>tudents for workforce</a:t>
            </a:r>
          </a:p>
          <a:p>
            <a:r>
              <a:rPr lang="en-US" sz="1400" b="1" i="1" dirty="0" smtClean="0"/>
              <a:t>success.</a:t>
            </a:r>
          </a:p>
          <a:p>
            <a:endParaRPr lang="en-US" sz="1400" dirty="0"/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11% </a:t>
            </a:r>
            <a:r>
              <a:rPr lang="en-US" sz="1400" b="1" i="1" dirty="0" smtClean="0"/>
              <a:t>of business leaders</a:t>
            </a:r>
          </a:p>
          <a:p>
            <a:r>
              <a:rPr lang="en-US" sz="1400" b="1" i="1" dirty="0"/>
              <a:t>s</a:t>
            </a:r>
            <a:r>
              <a:rPr lang="en-US" sz="1400" b="1" i="1" dirty="0" smtClean="0"/>
              <a:t>trongly agree that today’s</a:t>
            </a:r>
          </a:p>
          <a:p>
            <a:r>
              <a:rPr lang="en-US" sz="1400" b="1" i="1" dirty="0"/>
              <a:t>g</a:t>
            </a:r>
            <a:r>
              <a:rPr lang="en-US" sz="1400" b="1" i="1" dirty="0" smtClean="0"/>
              <a:t>raduates have the skills</a:t>
            </a:r>
          </a:p>
          <a:p>
            <a:r>
              <a:rPr lang="en-US" sz="1400" b="1" i="1" dirty="0"/>
              <a:t>a</a:t>
            </a:r>
            <a:r>
              <a:rPr lang="en-US" sz="1400" b="1" i="1" dirty="0" smtClean="0"/>
              <a:t>nd competencies their </a:t>
            </a:r>
          </a:p>
          <a:p>
            <a:r>
              <a:rPr lang="en-US" sz="1400" b="1" i="1" dirty="0"/>
              <a:t>b</a:t>
            </a:r>
            <a:r>
              <a:rPr lang="en-US" sz="1400" b="1" i="1" dirty="0" smtClean="0"/>
              <a:t>usinesses need. </a:t>
            </a:r>
          </a:p>
          <a:p>
            <a:endParaRPr lang="en-US" b="1" i="1" dirty="0"/>
          </a:p>
          <a:p>
            <a:r>
              <a:rPr lang="en-US" sz="1100" b="1" i="1" dirty="0" smtClean="0"/>
              <a:t>-Chronicle of Higher Education, 2.26.14</a:t>
            </a:r>
            <a:endParaRPr lang="en-US" sz="11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322" y="403413"/>
            <a:ext cx="5646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>
              <a:buClr>
                <a:schemeClr val="tx2"/>
              </a:buClr>
            </a:pPr>
            <a:r>
              <a:rPr lang="en-US" sz="2400" b="1" dirty="0" smtClean="0"/>
              <a:t>AND JOB SEEKERS/NEWLY EMPLOYED ARE JUST CONFUSED!</a:t>
            </a:r>
          </a:p>
          <a:p>
            <a:pPr marL="225425">
              <a:buClr>
                <a:schemeClr val="tx2"/>
              </a:buClr>
            </a:pPr>
            <a:endParaRPr lang="en-US" sz="2400" b="1" dirty="0"/>
          </a:p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I did exactly what I was supposed to do why don’t I have a job?</a:t>
            </a:r>
          </a:p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This job is not what I am prepared for.</a:t>
            </a:r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endParaRPr lang="en-US" sz="2400" b="1" dirty="0" smtClean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They have unrealistic expectations of              me…</a:t>
            </a:r>
          </a:p>
          <a:p>
            <a:pPr marL="225425">
              <a:buClr>
                <a:schemeClr val="tx2"/>
              </a:buClr>
            </a:pPr>
            <a:endParaRPr lang="en-US" sz="2400" b="1" dirty="0" smtClean="0"/>
          </a:p>
        </p:txBody>
      </p:sp>
      <p:pic>
        <p:nvPicPr>
          <p:cNvPr id="3074" name="Picture 2" descr="C:\Users\marianne.krismer\AppData\Local\Microsoft\Windows\Temporary Internet Files\Content.IE5\IHROKI78\MC90036579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3" y="2025396"/>
            <a:ext cx="1888236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50022" y="1116687"/>
            <a:ext cx="5687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The 8 </a:t>
            </a:r>
            <a:r>
              <a:rPr lang="en-US" sz="2800" b="1" dirty="0" smtClean="0">
                <a:solidFill>
                  <a:schemeClr val="tx2"/>
                </a:solidFill>
              </a:rPr>
              <a:t>H2P Strategies -  Building Blocks to Reform Healthcare Training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0116" y="2364292"/>
            <a:ext cx="5754986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/>
              <a:t>Prior </a:t>
            </a:r>
            <a:r>
              <a:rPr lang="en-US" sz="1600" dirty="0"/>
              <a:t>Learning </a:t>
            </a:r>
            <a:r>
              <a:rPr lang="en-US" sz="1600" dirty="0" smtClean="0"/>
              <a:t>Assessment </a:t>
            </a:r>
            <a:r>
              <a:rPr lang="en-US" sz="1600" dirty="0"/>
              <a:t>and </a:t>
            </a:r>
            <a:r>
              <a:rPr lang="en-US" sz="1600" dirty="0" smtClean="0"/>
              <a:t>Career Guidance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/>
              <a:t>Contextualized </a:t>
            </a:r>
            <a:r>
              <a:rPr lang="en-US" sz="1600" dirty="0" smtClean="0"/>
              <a:t>Education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/>
              <a:t>Competency-based Core </a:t>
            </a:r>
            <a:r>
              <a:rPr lang="en-US" sz="1600" dirty="0" smtClean="0"/>
              <a:t>Curriculum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/>
              <a:t>Industry Recognized Stackable </a:t>
            </a:r>
            <a:r>
              <a:rPr lang="en-US" sz="1600" dirty="0" smtClean="0"/>
              <a:t>Credentials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/>
              <a:t>Enhanced Retention </a:t>
            </a:r>
            <a:r>
              <a:rPr lang="en-US" sz="1600" dirty="0" smtClean="0"/>
              <a:t>Support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/>
              <a:t>Training programs for </a:t>
            </a:r>
            <a:r>
              <a:rPr lang="en-US" sz="1600" dirty="0" smtClean="0"/>
              <a:t>Incumbent Health Professions Workers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/>
              <a:t>Enhanced </a:t>
            </a:r>
            <a:r>
              <a:rPr lang="en-US" sz="1600" dirty="0" smtClean="0"/>
              <a:t>Data </a:t>
            </a:r>
            <a:r>
              <a:rPr lang="en-US" sz="1600" dirty="0"/>
              <a:t>and </a:t>
            </a:r>
            <a:r>
              <a:rPr lang="en-US" sz="1600" dirty="0" smtClean="0"/>
              <a:t>Accountability Systems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 marL="514350" indent="-3429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sym typeface="Wingdings" pitchFamily="2" charset="2"/>
              </a:rPr>
              <a:t>Galvanizing a National Movement to Improve Health Professions Training</a:t>
            </a:r>
            <a:endParaRPr lang="en-US" sz="1600" dirty="0"/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59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22" y="5225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85528" y="590705"/>
            <a:ext cx="5687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Improving Student Outcomes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1308" y="1585163"/>
            <a:ext cx="5754986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 smtClean="0"/>
              <a:t>Prior </a:t>
            </a:r>
            <a:r>
              <a:rPr lang="en-US" sz="1600" dirty="0"/>
              <a:t>Learning </a:t>
            </a:r>
            <a:r>
              <a:rPr lang="en-US" sz="1600" dirty="0" smtClean="0"/>
              <a:t>Assessment </a:t>
            </a:r>
            <a:r>
              <a:rPr lang="en-US" sz="1600" dirty="0"/>
              <a:t>and </a:t>
            </a:r>
            <a:r>
              <a:rPr lang="en-US" sz="1600" dirty="0" smtClean="0"/>
              <a:t>Career Guidance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 marL="457200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Virtual Career Network</a:t>
            </a:r>
          </a:p>
          <a:p>
            <a:pPr marL="457200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Work keys, Fit and Talent</a:t>
            </a:r>
          </a:p>
          <a:p>
            <a:pPr marL="457200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/>
              <a:t>Pre-Assessment Tutoring</a:t>
            </a:r>
          </a:p>
          <a:p>
            <a:pPr marL="628650" lvl="1">
              <a:lnSpc>
                <a:spcPct val="140000"/>
              </a:lnSpc>
              <a:buClr>
                <a:schemeClr val="tx2"/>
              </a:buClr>
            </a:pPr>
            <a:endParaRPr lang="en-US" dirty="0"/>
          </a:p>
          <a:p>
            <a:pPr marL="171450">
              <a:lnSpc>
                <a:spcPct val="140000"/>
              </a:lnSpc>
              <a:buClr>
                <a:schemeClr val="tx2"/>
              </a:buClr>
            </a:pPr>
            <a:r>
              <a:rPr lang="en-US" sz="1600" dirty="0" smtClean="0"/>
              <a:t>Enhanced </a:t>
            </a:r>
            <a:r>
              <a:rPr lang="en-US" sz="1600" dirty="0"/>
              <a:t>Retention </a:t>
            </a:r>
            <a:r>
              <a:rPr lang="en-US" sz="1600" dirty="0" smtClean="0"/>
              <a:t>Support</a:t>
            </a:r>
            <a:r>
              <a:rPr lang="en-US" sz="1600" dirty="0" smtClean="0">
                <a:sym typeface="Wingdings" pitchFamily="2" charset="2"/>
              </a:rPr>
              <a:t></a:t>
            </a:r>
          </a:p>
          <a:p>
            <a:pPr marL="457200" indent="-285750"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1600" i="1" dirty="0" smtClean="0">
                <a:sym typeface="Wingdings" pitchFamily="2" charset="2"/>
              </a:rPr>
              <a:t>Intrusive Advising by College and Employer personnel</a:t>
            </a:r>
          </a:p>
          <a:p>
            <a:pPr marL="171450">
              <a:lnSpc>
                <a:spcPct val="140000"/>
              </a:lnSpc>
              <a:buClr>
                <a:schemeClr val="tx2"/>
              </a:buClr>
            </a:pPr>
            <a:endParaRPr lang="en-US" sz="1600" dirty="0"/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Arial"/>
              <a:buChar char="•"/>
            </a:pPr>
            <a:endParaRPr lang="en-US" sz="1600" dirty="0"/>
          </a:p>
        </p:txBody>
      </p:sp>
      <p:pic>
        <p:nvPicPr>
          <p:cNvPr id="2051" name="Picture 3" descr="C:\Users\marianne.krismer\AppData\Local\Microsoft\Windows\Temporary Internet Files\Content.IE5\BGNIRICX\MP9004486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95" y="2041421"/>
            <a:ext cx="1518427" cy="10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anne.krismer\AppData\Local\Microsoft\Windows\Temporary Internet Files\Content.IE5\BGNIRICX\MP9003998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33" y="4192350"/>
            <a:ext cx="1826975" cy="12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4315</TotalTime>
  <Words>1101</Words>
  <Application>Microsoft Office PowerPoint</Application>
  <PresentationFormat>On-screen Show (4:3)</PresentationFormat>
  <Paragraphs>206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Incumbent Training Programs Matter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 S</dc:creator>
  <cp:lastModifiedBy>Krismer, Marianne</cp:lastModifiedBy>
  <cp:revision>123</cp:revision>
  <dcterms:created xsi:type="dcterms:W3CDTF">2012-09-24T17:59:23Z</dcterms:created>
  <dcterms:modified xsi:type="dcterms:W3CDTF">2014-04-08T19:00:34Z</dcterms:modified>
</cp:coreProperties>
</file>