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57"/>
  </p:notesMasterIdLst>
  <p:sldIdLst>
    <p:sldId id="256" r:id="rId2"/>
    <p:sldId id="259" r:id="rId3"/>
    <p:sldId id="261" r:id="rId4"/>
    <p:sldId id="264" r:id="rId5"/>
    <p:sldId id="340" r:id="rId6"/>
    <p:sldId id="266" r:id="rId7"/>
    <p:sldId id="287" r:id="rId8"/>
    <p:sldId id="271" r:id="rId9"/>
    <p:sldId id="293" r:id="rId10"/>
    <p:sldId id="294" r:id="rId11"/>
    <p:sldId id="295" r:id="rId12"/>
    <p:sldId id="297" r:id="rId13"/>
    <p:sldId id="311" r:id="rId14"/>
    <p:sldId id="303" r:id="rId15"/>
    <p:sldId id="304" r:id="rId16"/>
    <p:sldId id="309" r:id="rId17"/>
    <p:sldId id="305" r:id="rId18"/>
    <p:sldId id="306" r:id="rId19"/>
    <p:sldId id="307" r:id="rId20"/>
    <p:sldId id="308" r:id="rId21"/>
    <p:sldId id="310" r:id="rId22"/>
    <p:sldId id="300" r:id="rId23"/>
    <p:sldId id="302"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279" r:id="rId53"/>
    <p:sldId id="281" r:id="rId54"/>
    <p:sldId id="283" r:id="rId55"/>
    <p:sldId id="262" r:id="rId56"/>
  </p:sldIdLst>
  <p:sldSz cx="9144000" cy="6858000" type="screen4x3"/>
  <p:notesSz cx="7010400" cy="9296400"/>
  <p:custDataLst>
    <p:tags r:id="rId5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C0C0C0"/>
    <a:srgbClr val="376092"/>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76923" autoAdjust="0"/>
  </p:normalViewPr>
  <p:slideViewPr>
    <p:cSldViewPr>
      <p:cViewPr varScale="1">
        <p:scale>
          <a:sx n="57" d="100"/>
          <a:sy n="57" d="100"/>
        </p:scale>
        <p:origin x="177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7E84D2B6-763D-41F1-B3F9-26A8A163E909}" type="datetimeFigureOut">
              <a:rPr lang="en-US"/>
              <a:pPr>
                <a:defRPr/>
              </a:pPr>
              <a:t>8/28/2014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3C5C320F-7E31-4159-8CF7-CD25BC43A40D}" type="slidenum">
              <a:rPr lang="en-US"/>
              <a:pPr>
                <a:defRPr/>
              </a:pPr>
              <a:t>‹#›</a:t>
            </a:fld>
            <a:endParaRPr lang="en-US"/>
          </a:p>
        </p:txBody>
      </p:sp>
    </p:spTree>
    <p:extLst>
      <p:ext uri="{BB962C8B-B14F-4D97-AF65-F5344CB8AC3E}">
        <p14:creationId xmlns:p14="http://schemas.microsoft.com/office/powerpoint/2010/main" val="1820181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4730D4-67F5-4883-BD01-EEF38E9A8E26}" type="slidenum">
              <a:rPr lang="en-US">
                <a:cs typeface="Arial" charset="0"/>
              </a:rPr>
              <a:pPr fontAlgn="base">
                <a:spcBef>
                  <a:spcPct val="0"/>
                </a:spcBef>
                <a:spcAft>
                  <a:spcPct val="0"/>
                </a:spcAft>
                <a:defRPr/>
              </a:pPr>
              <a:t>1</a:t>
            </a:fld>
            <a:endParaRPr lang="en-US">
              <a:cs typeface="Arial" charset="0"/>
            </a:endParaRPr>
          </a:p>
        </p:txBody>
      </p:sp>
    </p:spTree>
    <p:extLst>
      <p:ext uri="{BB962C8B-B14F-4D97-AF65-F5344CB8AC3E}">
        <p14:creationId xmlns:p14="http://schemas.microsoft.com/office/powerpoint/2010/main" val="3890806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0" indent="0" defTabSz="931774">
              <a:spcBef>
                <a:spcPts val="611"/>
              </a:spcBef>
              <a:spcAft>
                <a:spcPts val="611"/>
              </a:spcAft>
              <a:buClr>
                <a:srgbClr val="CC0000"/>
              </a:buClr>
              <a:buFont typeface="Wingdings" pitchFamily="2" charset="2"/>
              <a:buNone/>
              <a:defRPr/>
            </a:pPr>
            <a:endParaRPr lang="en-US" sz="2400" kern="0" dirty="0" smtClean="0">
              <a:solidFill>
                <a:srgbClr val="000000"/>
              </a:solidFill>
              <a:latin typeface="Tahoma"/>
            </a:endParaRP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F25804-E2F3-47A4-A8E3-10187530F3D4}" type="slidenum">
              <a:rPr lang="en-US">
                <a:cs typeface="Arial" charset="0"/>
              </a:rPr>
              <a:pPr fontAlgn="base">
                <a:spcBef>
                  <a:spcPct val="0"/>
                </a:spcBef>
                <a:spcAft>
                  <a:spcPct val="0"/>
                </a:spcAft>
                <a:defRPr/>
              </a:pPr>
              <a:t>54</a:t>
            </a:fld>
            <a:endParaRPr lang="en-US">
              <a:cs typeface="Arial" charset="0"/>
            </a:endParaRPr>
          </a:p>
        </p:txBody>
      </p:sp>
    </p:spTree>
    <p:extLst>
      <p:ext uri="{BB962C8B-B14F-4D97-AF65-F5344CB8AC3E}">
        <p14:creationId xmlns:p14="http://schemas.microsoft.com/office/powerpoint/2010/main" val="8849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eaLnBrk="1" hangingPunct="1">
              <a:spcBef>
                <a:spcPct val="0"/>
              </a:spcBef>
            </a:pPr>
            <a:r>
              <a:rPr lang="en-US" smtClean="0"/>
              <a:t>In the Chat Room, please type the name of the your organization, your location, and how many people are attending with you today.</a:t>
            </a:r>
          </a:p>
          <a:p>
            <a:pPr defTabSz="930275" eaLnBrk="1" hangingPunct="1">
              <a:spcBef>
                <a:spcPct val="0"/>
              </a:spcBef>
            </a:pPr>
            <a:endParaRPr lang="en-US" smtClean="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FECD0A-9AE7-4D92-AF78-C03226BDCE2C}" type="slidenum">
              <a:rPr lang="en-US">
                <a:cs typeface="Arial" charset="0"/>
              </a:rPr>
              <a:pPr fontAlgn="base">
                <a:spcBef>
                  <a:spcPct val="0"/>
                </a:spcBef>
                <a:spcAft>
                  <a:spcPct val="0"/>
                </a:spcAft>
                <a:defRPr/>
              </a:pPr>
              <a:t>2</a:t>
            </a:fld>
            <a:endParaRPr lang="en-US">
              <a:cs typeface="Arial" charset="0"/>
            </a:endParaRPr>
          </a:p>
        </p:txBody>
      </p:sp>
    </p:spTree>
    <p:extLst>
      <p:ext uri="{BB962C8B-B14F-4D97-AF65-F5344CB8AC3E}">
        <p14:creationId xmlns:p14="http://schemas.microsoft.com/office/powerpoint/2010/main" val="3510097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Video clip of what to expect in the webinar room. (instead of the 5 tech slides)</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80F92C-9E46-492D-B9A8-81DE85285C1B}" type="slidenum">
              <a:rPr lang="en-US">
                <a:cs typeface="Arial" charset="0"/>
              </a:rPr>
              <a:pPr fontAlgn="base">
                <a:spcBef>
                  <a:spcPct val="0"/>
                </a:spcBef>
                <a:spcAft>
                  <a:spcPct val="0"/>
                </a:spcAft>
                <a:defRPr/>
              </a:pPr>
              <a:t>4</a:t>
            </a:fld>
            <a:endParaRPr lang="en-US">
              <a:cs typeface="Arial" charset="0"/>
            </a:endParaRPr>
          </a:p>
        </p:txBody>
      </p:sp>
    </p:spTree>
    <p:extLst>
      <p:ext uri="{BB962C8B-B14F-4D97-AF65-F5344CB8AC3E}">
        <p14:creationId xmlns:p14="http://schemas.microsoft.com/office/powerpoint/2010/main" val="1338548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indent="0" defTabSz="931774" eaLnBrk="1" hangingPunct="1">
              <a:spcBef>
                <a:spcPts val="1223"/>
              </a:spcBef>
              <a:spcAft>
                <a:spcPts val="1223"/>
              </a:spcAft>
              <a:buClr>
                <a:srgbClr val="CC0000"/>
              </a:buClr>
              <a:buFont typeface="Wingdings" pitchFamily="2" charset="2"/>
              <a:buNone/>
              <a:defRPr/>
            </a:pPr>
            <a:endParaRPr lang="en-US" dirty="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3C84B3-054D-4A24-98A6-B3FC2144FC86}" type="slidenum">
              <a:rPr lang="en-US">
                <a:cs typeface="Arial" charset="0"/>
              </a:rPr>
              <a:pPr fontAlgn="base">
                <a:spcBef>
                  <a:spcPct val="0"/>
                </a:spcBef>
                <a:spcAft>
                  <a:spcPct val="0"/>
                </a:spcAft>
                <a:defRPr/>
              </a:pPr>
              <a:t>6</a:t>
            </a:fld>
            <a:endParaRPr lang="en-US">
              <a:cs typeface="Arial" charset="0"/>
            </a:endParaRPr>
          </a:p>
        </p:txBody>
      </p:sp>
    </p:spTree>
    <p:extLst>
      <p:ext uri="{BB962C8B-B14F-4D97-AF65-F5344CB8AC3E}">
        <p14:creationId xmlns:p14="http://schemas.microsoft.com/office/powerpoint/2010/main" val="2508941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344A2AF-58EF-499C-A22E-F4009AD3DE28}" type="slidenum">
              <a:rPr lang="en-US" smtClean="0"/>
              <a:pPr>
                <a:defRPr/>
              </a:pPr>
              <a:t>8</a:t>
            </a:fld>
            <a:endParaRPr lang="en-US"/>
          </a:p>
        </p:txBody>
      </p:sp>
    </p:spTree>
    <p:extLst>
      <p:ext uri="{BB962C8B-B14F-4D97-AF65-F5344CB8AC3E}">
        <p14:creationId xmlns:p14="http://schemas.microsoft.com/office/powerpoint/2010/main" val="377349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CD9CC65-76F6-453D-AD95-321BF480BAD9}" type="slidenum">
              <a:rPr lang="en-US" smtClean="0"/>
              <a:pPr>
                <a:defRPr/>
              </a:pPr>
              <a:t>12</a:t>
            </a:fld>
            <a:endParaRPr lang="en-US"/>
          </a:p>
        </p:txBody>
      </p:sp>
    </p:spTree>
    <p:extLst>
      <p:ext uri="{BB962C8B-B14F-4D97-AF65-F5344CB8AC3E}">
        <p14:creationId xmlns:p14="http://schemas.microsoft.com/office/powerpoint/2010/main" val="2287325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A5D314B-52AE-46C6-B03E-C6D6648780BF}" type="slidenum">
              <a:rPr lang="en-US" smtClean="0"/>
              <a:pPr>
                <a:defRPr/>
              </a:pPr>
              <a:t>48</a:t>
            </a:fld>
            <a:endParaRPr lang="en-US"/>
          </a:p>
        </p:txBody>
      </p:sp>
    </p:spTree>
    <p:extLst>
      <p:ext uri="{BB962C8B-B14F-4D97-AF65-F5344CB8AC3E}">
        <p14:creationId xmlns:p14="http://schemas.microsoft.com/office/powerpoint/2010/main" val="4271261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Please enter your questions into the Chat Room! </a:t>
            </a:r>
            <a:endParaRPr lang="en-US" dirty="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509E8D-1260-4C09-972C-D15D4174CEB2}" type="slidenum">
              <a:rPr lang="en-US">
                <a:cs typeface="Arial" charset="0"/>
              </a:rPr>
              <a:pPr fontAlgn="base">
                <a:spcBef>
                  <a:spcPct val="0"/>
                </a:spcBef>
                <a:spcAft>
                  <a:spcPct val="0"/>
                </a:spcAft>
                <a:defRPr/>
              </a:pPr>
              <a:t>52</a:t>
            </a:fld>
            <a:endParaRPr lang="en-US">
              <a:cs typeface="Arial" charset="0"/>
            </a:endParaRPr>
          </a:p>
        </p:txBody>
      </p:sp>
    </p:spTree>
    <p:extLst>
      <p:ext uri="{BB962C8B-B14F-4D97-AF65-F5344CB8AC3E}">
        <p14:creationId xmlns:p14="http://schemas.microsoft.com/office/powerpoint/2010/main" val="3843468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8BCD73-E895-4AAE-B6CB-E3E70D7B196A}" type="slidenum">
              <a:rPr lang="en-US">
                <a:cs typeface="Arial" charset="0"/>
              </a:rPr>
              <a:pPr fontAlgn="base">
                <a:spcBef>
                  <a:spcPct val="0"/>
                </a:spcBef>
                <a:spcAft>
                  <a:spcPct val="0"/>
                </a:spcAft>
                <a:defRPr/>
              </a:pPr>
              <a:t>53</a:t>
            </a:fld>
            <a:endParaRPr lang="en-US">
              <a:cs typeface="Arial" charset="0"/>
            </a:endParaRPr>
          </a:p>
        </p:txBody>
      </p:sp>
    </p:spTree>
    <p:extLst>
      <p:ext uri="{BB962C8B-B14F-4D97-AF65-F5344CB8AC3E}">
        <p14:creationId xmlns:p14="http://schemas.microsoft.com/office/powerpoint/2010/main" val="3862082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iddle BG"/>
          <p:cNvSpPr/>
          <p:nvPr/>
        </p:nvSpPr>
        <p:spPr>
          <a:xfrm>
            <a:off x="0" y="2667000"/>
            <a:ext cx="9144000" cy="241935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5" name="Footer"/>
          <p:cNvSpPr/>
          <p:nvPr/>
        </p:nvSpPr>
        <p:spPr>
          <a:xfrm>
            <a:off x="0" y="5105400"/>
            <a:ext cx="914400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6" name="SubTitle Back"/>
          <p:cNvSpPr/>
          <p:nvPr/>
        </p:nvSpPr>
        <p:spPr>
          <a:xfrm>
            <a:off x="4176713" y="4546600"/>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pic>
        <p:nvPicPr>
          <p:cNvPr id="7" name="Picture 2"/>
          <p:cNvPicPr>
            <a:picLocks noChangeAspect="1"/>
          </p:cNvPicPr>
          <p:nvPr userDrawn="1"/>
        </p:nvPicPr>
        <p:blipFill>
          <a:blip r:embed="rId2"/>
          <a:srcRect/>
          <a:stretch>
            <a:fillRect/>
          </a:stretch>
        </p:blipFill>
        <p:spPr bwMode="auto">
          <a:xfrm>
            <a:off x="-36513" y="4419600"/>
            <a:ext cx="1865313" cy="914400"/>
          </a:xfrm>
          <a:prstGeom prst="rect">
            <a:avLst/>
          </a:prstGeom>
          <a:noFill/>
          <a:ln w="9525">
            <a:noFill/>
            <a:miter lim="800000"/>
            <a:headEnd/>
            <a:tailEnd/>
          </a:ln>
        </p:spPr>
      </p:pic>
      <p:pic>
        <p:nvPicPr>
          <p:cNvPr id="8" name="Picture 3"/>
          <p:cNvPicPr>
            <a:picLocks noChangeAspect="1"/>
          </p:cNvPicPr>
          <p:nvPr userDrawn="1"/>
        </p:nvPicPr>
        <p:blipFill>
          <a:blip r:embed="rId3"/>
          <a:srcRect/>
          <a:stretch>
            <a:fillRect/>
          </a:stretch>
        </p:blipFill>
        <p:spPr bwMode="auto">
          <a:xfrm>
            <a:off x="0" y="0"/>
            <a:ext cx="9144000" cy="2570163"/>
          </a:xfrm>
          <a:prstGeom prst="rect">
            <a:avLst/>
          </a:prstGeom>
          <a:noFill/>
          <a:ln w="9525">
            <a:noFill/>
            <a:miter lim="800000"/>
            <a:headEnd/>
            <a:tailEnd/>
          </a:ln>
        </p:spPr>
      </p:pic>
      <p:sp>
        <p:nvSpPr>
          <p:cNvPr id="9" name="TextBox 4"/>
          <p:cNvSpPr txBox="1"/>
          <p:nvPr userDrawn="1"/>
        </p:nvSpPr>
        <p:spPr>
          <a:xfrm>
            <a:off x="381000" y="860425"/>
            <a:ext cx="3429000" cy="400050"/>
          </a:xfrm>
          <a:prstGeom prst="rect">
            <a:avLst/>
          </a:prstGeom>
          <a:noFill/>
        </p:spPr>
        <p:txBody>
          <a:bodyPr>
            <a:spAutoFit/>
          </a:bodyPr>
          <a:lstStyle/>
          <a:p>
            <a:pPr fontAlgn="auto">
              <a:spcBef>
                <a:spcPts val="0"/>
              </a:spcBef>
              <a:spcAft>
                <a:spcPts val="0"/>
              </a:spcAft>
              <a:defRPr/>
            </a:pPr>
            <a:r>
              <a:rPr lang="en-US" sz="2000" b="1" dirty="0">
                <a:solidFill>
                  <a:schemeClr val="bg1"/>
                </a:solidFill>
                <a:latin typeface="+mn-lt"/>
                <a:cs typeface="+mn-cs"/>
              </a:rPr>
              <a:t>Welcome to Workforce</a:t>
            </a:r>
            <a:r>
              <a:rPr lang="en-US" sz="2000" b="1" baseline="30000" dirty="0">
                <a:solidFill>
                  <a:schemeClr val="bg1"/>
                </a:solidFill>
                <a:latin typeface="+mn-lt"/>
                <a:cs typeface="+mn-cs"/>
              </a:rPr>
              <a:t>3</a:t>
            </a:r>
            <a:r>
              <a:rPr lang="en-US" sz="2000" b="1" dirty="0">
                <a:solidFill>
                  <a:schemeClr val="bg1"/>
                </a:solidFill>
                <a:latin typeface="+mn-lt"/>
                <a:cs typeface="+mn-cs"/>
              </a:rPr>
              <a:t> One</a:t>
            </a:r>
          </a:p>
        </p:txBody>
      </p:sp>
      <p:grpSp>
        <p:nvGrpSpPr>
          <p:cNvPr id="10" name="Header"/>
          <p:cNvGrpSpPr>
            <a:grpSpLocks/>
          </p:cNvGrpSpPr>
          <p:nvPr/>
        </p:nvGrpSpPr>
        <p:grpSpPr bwMode="auto">
          <a:xfrm>
            <a:off x="3175" y="-152400"/>
            <a:ext cx="9144000" cy="2819400"/>
            <a:chOff x="0" y="0"/>
            <a:chExt cx="9144000" cy="2819400"/>
          </a:xfrm>
        </p:grpSpPr>
        <p:sp>
          <p:nvSpPr>
            <p:cNvPr id="11"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12"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grpSp>
      <p:grpSp>
        <p:nvGrpSpPr>
          <p:cNvPr id="13" name="Group 16"/>
          <p:cNvGrpSpPr>
            <a:grpSpLocks/>
          </p:cNvGrpSpPr>
          <p:nvPr userDrawn="1"/>
        </p:nvGrpSpPr>
        <p:grpSpPr bwMode="auto">
          <a:xfrm>
            <a:off x="2133600" y="4572000"/>
            <a:ext cx="2209800" cy="482600"/>
            <a:chOff x="2133600" y="4572000"/>
            <a:chExt cx="2209800" cy="483392"/>
          </a:xfrm>
        </p:grpSpPr>
        <p:pic>
          <p:nvPicPr>
            <p:cNvPr id="14" name="Picture 6"/>
            <p:cNvPicPr>
              <a:picLocks noChangeAspect="1"/>
            </p:cNvPicPr>
            <p:nvPr userDrawn="1"/>
          </p:nvPicPr>
          <p:blipFill>
            <a:blip r:embed="rId4"/>
            <a:srcRect/>
            <a:stretch>
              <a:fillRect/>
            </a:stretch>
          </p:blipFill>
          <p:spPr bwMode="auto">
            <a:xfrm>
              <a:off x="2133600" y="4572000"/>
              <a:ext cx="483392" cy="483392"/>
            </a:xfrm>
            <a:prstGeom prst="rect">
              <a:avLst/>
            </a:prstGeom>
            <a:noFill/>
            <a:ln w="9525">
              <a:noFill/>
              <a:miter lim="800000"/>
              <a:headEnd/>
              <a:tailEnd/>
            </a:ln>
          </p:spPr>
        </p:pic>
        <p:sp>
          <p:nvSpPr>
            <p:cNvPr id="15" name="TextBox 13"/>
            <p:cNvSpPr txBox="1"/>
            <p:nvPr userDrawn="1"/>
          </p:nvSpPr>
          <p:spPr>
            <a:xfrm>
              <a:off x="2590800" y="4572000"/>
              <a:ext cx="1752600" cy="477032"/>
            </a:xfrm>
            <a:prstGeom prst="rect">
              <a:avLst/>
            </a:prstGeom>
            <a:noFill/>
          </p:spPr>
          <p:txBody>
            <a:bodyPr>
              <a:spAutoFit/>
            </a:bodyPr>
            <a:lstStyle/>
            <a:p>
              <a:pPr fontAlgn="auto">
                <a:lnSpc>
                  <a:spcPts val="1000"/>
                </a:lnSpc>
                <a:spcBef>
                  <a:spcPts val="0"/>
                </a:spcBef>
                <a:spcAft>
                  <a:spcPts val="0"/>
                </a:spcAft>
                <a:defRPr/>
              </a:pPr>
              <a:r>
                <a:rPr lang="en-US" sz="900" b="1" i="1" kern="800" dirty="0">
                  <a:solidFill>
                    <a:schemeClr val="tx2">
                      <a:lumMod val="75000"/>
                    </a:schemeClr>
                  </a:solidFill>
                  <a:latin typeface="Arial" pitchFamily="34" charset="0"/>
                  <a:cs typeface="Arial" pitchFamily="34" charset="0"/>
                </a:rPr>
                <a:t>U.S. Department of Labor</a:t>
              </a:r>
            </a:p>
            <a:p>
              <a:pPr fontAlgn="auto">
                <a:lnSpc>
                  <a:spcPts val="1000"/>
                </a:lnSpc>
                <a:spcBef>
                  <a:spcPts val="0"/>
                </a:spcBef>
                <a:spcAft>
                  <a:spcPts val="0"/>
                </a:spcAft>
                <a:defRPr/>
              </a:pPr>
              <a:r>
                <a:rPr lang="en-US" sz="900" i="1" kern="800" dirty="0">
                  <a:solidFill>
                    <a:schemeClr val="tx2">
                      <a:lumMod val="75000"/>
                    </a:schemeClr>
                  </a:solidFill>
                  <a:latin typeface="Arial" pitchFamily="34" charset="0"/>
                  <a:cs typeface="Arial" pitchFamily="34" charset="0"/>
                </a:rPr>
                <a:t>Employment and Training Administration</a:t>
              </a:r>
            </a:p>
          </p:txBody>
        </p:sp>
      </p:grpSp>
      <p:sp>
        <p:nvSpPr>
          <p:cNvPr id="2" name="Title 1"/>
          <p:cNvSpPr>
            <a:spLocks noGrp="1"/>
          </p:cNvSpPr>
          <p:nvPr>
            <p:ph type="ctrTitle"/>
          </p:nvPr>
        </p:nvSpPr>
        <p:spPr>
          <a:xfrm>
            <a:off x="381000" y="2869408"/>
            <a:ext cx="8458200" cy="1676400"/>
          </a:xfrm>
          <a:prstGeom prst="rect">
            <a:avLst/>
          </a:prstGeom>
        </p:spPr>
        <p:txBody>
          <a:bodyPr>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Slide Number Placeholder 5"/>
          <p:cNvSpPr>
            <a:spLocks noGrp="1"/>
          </p:cNvSpPr>
          <p:nvPr userDrawn="1">
            <p:ph type="sldNum" sz="quarter" idx="10"/>
          </p:nvPr>
        </p:nvSpPr>
        <p:spPr/>
        <p:txBody>
          <a:bodyPr/>
          <a:lstStyle>
            <a:lvl1pPr>
              <a:defRPr>
                <a:latin typeface="Arial" pitchFamily="34" charset="0"/>
                <a:cs typeface="Arial" pitchFamily="34" charset="0"/>
              </a:defRPr>
            </a:lvl1pPr>
          </a:lstStyle>
          <a:p>
            <a:pPr>
              <a:defRPr/>
            </a:pPr>
            <a:fld id="{B3076C5E-D037-4B51-AD59-128EBF833D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1"/>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10"/>
          </p:nvPr>
        </p:nvSpPr>
        <p:spPr/>
        <p:txBody>
          <a:bodyPr/>
          <a:lstStyle>
            <a:lvl1pPr>
              <a:defRPr/>
            </a:lvl1pPr>
          </a:lstStyle>
          <a:p>
            <a:pPr>
              <a:defRPr/>
            </a:pPr>
            <a:r>
              <a:rPr lang="en-US"/>
              <a:t>Webinar Title Here</a:t>
            </a:r>
          </a:p>
        </p:txBody>
      </p:sp>
      <p:sp>
        <p:nvSpPr>
          <p:cNvPr id="5" name="Footer Placeholder 4"/>
          <p:cNvSpPr>
            <a:spLocks noGrp="1"/>
          </p:cNvSpPr>
          <p:nvPr userDrawn="1">
            <p:ph type="ftr" sz="quarter" idx="11"/>
          </p:nvPr>
        </p:nvSpPr>
        <p:spPr/>
        <p:txBody>
          <a:bodyPr/>
          <a:lstStyle>
            <a:lvl1pPr>
              <a:defRPr/>
            </a:lvl1pPr>
          </a:lstStyle>
          <a:p>
            <a:pPr>
              <a:defRPr/>
            </a:pPr>
            <a:r>
              <a:rPr lang="en-US"/>
              <a:t>#</a:t>
            </a:r>
          </a:p>
        </p:txBody>
      </p:sp>
      <p:sp>
        <p:nvSpPr>
          <p:cNvPr id="6" name="Slide Number Placeholder 5"/>
          <p:cNvSpPr>
            <a:spLocks noGrp="1"/>
          </p:cNvSpPr>
          <p:nvPr userDrawn="1">
            <p:ph type="sldNum" sz="quarter" idx="12"/>
          </p:nvPr>
        </p:nvSpPr>
        <p:spPr/>
        <p:txBody>
          <a:bodyPr/>
          <a:lstStyle>
            <a:lvl1pPr>
              <a:defRPr/>
            </a:lvl1pPr>
          </a:lstStyle>
          <a:p>
            <a:pPr>
              <a:defRPr/>
            </a:pPr>
            <a:fld id="{9246CACD-D431-42FE-9030-670E8C948A1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userDrawn="1">
            <p:ph type="dt" sz="half" idx="10"/>
          </p:nvPr>
        </p:nvSpPr>
        <p:spPr/>
        <p:txBody>
          <a:bodyPr/>
          <a:lstStyle>
            <a:lvl1pPr>
              <a:defRPr/>
            </a:lvl1pPr>
          </a:lstStyle>
          <a:p>
            <a:pPr>
              <a:defRPr/>
            </a:pPr>
            <a:r>
              <a:rPr lang="en-US"/>
              <a:t>Webinar Title Here</a:t>
            </a:r>
          </a:p>
        </p:txBody>
      </p:sp>
      <p:sp>
        <p:nvSpPr>
          <p:cNvPr id="5" name="Footer Placeholder 4"/>
          <p:cNvSpPr>
            <a:spLocks noGrp="1"/>
          </p:cNvSpPr>
          <p:nvPr userDrawn="1">
            <p:ph type="ftr" sz="quarter" idx="11"/>
          </p:nvPr>
        </p:nvSpPr>
        <p:spPr/>
        <p:txBody>
          <a:bodyPr/>
          <a:lstStyle>
            <a:lvl1pPr>
              <a:defRPr/>
            </a:lvl1pPr>
          </a:lstStyle>
          <a:p>
            <a:pPr>
              <a:defRPr/>
            </a:pPr>
            <a:r>
              <a:rPr lang="en-US"/>
              <a:t>#</a:t>
            </a:r>
          </a:p>
        </p:txBody>
      </p:sp>
      <p:sp>
        <p:nvSpPr>
          <p:cNvPr id="6" name="Slide Number Placeholder 5"/>
          <p:cNvSpPr>
            <a:spLocks noGrp="1"/>
          </p:cNvSpPr>
          <p:nvPr userDrawn="1">
            <p:ph type="sldNum" sz="quarter" idx="12"/>
          </p:nvPr>
        </p:nvSpPr>
        <p:spPr/>
        <p:txBody>
          <a:bodyPr/>
          <a:lstStyle>
            <a:lvl1pPr>
              <a:defRPr/>
            </a:lvl1pPr>
          </a:lstStyle>
          <a:p>
            <a:pPr>
              <a:defRPr/>
            </a:pPr>
            <a:fld id="{4B38B291-620D-44CC-B510-77C3D634DD0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userDrawn="1">
            <p:ph type="dt" sz="half" idx="10"/>
          </p:nvPr>
        </p:nvSpPr>
        <p:spPr/>
        <p:txBody>
          <a:bodyPr/>
          <a:lstStyle>
            <a:lvl1pPr>
              <a:defRPr/>
            </a:lvl1pPr>
          </a:lstStyle>
          <a:p>
            <a:pPr>
              <a:defRPr/>
            </a:pPr>
            <a:r>
              <a:rPr lang="en-US"/>
              <a:t>Webinar Title Here</a:t>
            </a:r>
          </a:p>
        </p:txBody>
      </p:sp>
      <p:sp>
        <p:nvSpPr>
          <p:cNvPr id="8" name="Footer Placeholder 4"/>
          <p:cNvSpPr>
            <a:spLocks noGrp="1"/>
          </p:cNvSpPr>
          <p:nvPr userDrawn="1">
            <p:ph type="ftr" sz="quarter" idx="11"/>
          </p:nvPr>
        </p:nvSpPr>
        <p:spPr/>
        <p:txBody>
          <a:bodyPr/>
          <a:lstStyle>
            <a:lvl1pPr>
              <a:defRPr/>
            </a:lvl1pPr>
          </a:lstStyle>
          <a:p>
            <a:pPr>
              <a:defRPr/>
            </a:pPr>
            <a:r>
              <a:rPr lang="en-US"/>
              <a:t>#</a:t>
            </a:r>
          </a:p>
        </p:txBody>
      </p:sp>
      <p:sp>
        <p:nvSpPr>
          <p:cNvPr id="9" name="Slide Number Placeholder 5"/>
          <p:cNvSpPr>
            <a:spLocks noGrp="1"/>
          </p:cNvSpPr>
          <p:nvPr userDrawn="1">
            <p:ph type="sldNum" sz="quarter" idx="12"/>
          </p:nvPr>
        </p:nvSpPr>
        <p:spPr/>
        <p:txBody>
          <a:bodyPr/>
          <a:lstStyle>
            <a:lvl1pPr>
              <a:defRPr/>
            </a:lvl1pPr>
          </a:lstStyle>
          <a:p>
            <a:pPr>
              <a:defRPr/>
            </a:pPr>
            <a:fld id="{980CBC85-FADE-45CC-9DB2-158BA8D3C00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3"/>
          <p:cNvSpPr>
            <a:spLocks noGrp="1"/>
          </p:cNvSpPr>
          <p:nvPr userDrawn="1">
            <p:ph type="dt" sz="half" idx="10"/>
          </p:nvPr>
        </p:nvSpPr>
        <p:spPr/>
        <p:txBody>
          <a:bodyPr/>
          <a:lstStyle>
            <a:lvl1pPr>
              <a:defRPr/>
            </a:lvl1pPr>
          </a:lstStyle>
          <a:p>
            <a:pPr>
              <a:defRPr/>
            </a:pPr>
            <a:r>
              <a:rPr lang="en-US"/>
              <a:t>Webinar Title Here</a:t>
            </a:r>
          </a:p>
        </p:txBody>
      </p:sp>
      <p:sp>
        <p:nvSpPr>
          <p:cNvPr id="4" name="Footer Placeholder 4"/>
          <p:cNvSpPr>
            <a:spLocks noGrp="1"/>
          </p:cNvSpPr>
          <p:nvPr userDrawn="1">
            <p:ph type="ftr" sz="quarter" idx="11"/>
          </p:nvPr>
        </p:nvSpPr>
        <p:spPr/>
        <p:txBody>
          <a:bodyPr/>
          <a:lstStyle>
            <a:lvl1pPr>
              <a:defRPr/>
            </a:lvl1pPr>
          </a:lstStyle>
          <a:p>
            <a:pPr>
              <a:defRPr/>
            </a:pPr>
            <a:r>
              <a:rPr lang="en-US"/>
              <a:t>#</a:t>
            </a:r>
          </a:p>
        </p:txBody>
      </p:sp>
      <p:sp>
        <p:nvSpPr>
          <p:cNvPr id="5" name="Slide Number Placeholder 5"/>
          <p:cNvSpPr>
            <a:spLocks noGrp="1"/>
          </p:cNvSpPr>
          <p:nvPr userDrawn="1">
            <p:ph type="sldNum" sz="quarter" idx="12"/>
          </p:nvPr>
        </p:nvSpPr>
        <p:spPr/>
        <p:txBody>
          <a:bodyPr/>
          <a:lstStyle>
            <a:lvl1pPr>
              <a:defRPr/>
            </a:lvl1pPr>
          </a:lstStyle>
          <a:p>
            <a:pPr>
              <a:defRPr/>
            </a:pPr>
            <a:fld id="{AD73CF1B-D065-489D-BF0C-C250F9F6DE0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userDrawn="1">
            <p:ph type="dt" sz="half" idx="10"/>
          </p:nvPr>
        </p:nvSpPr>
        <p:spPr/>
        <p:txBody>
          <a:bodyPr/>
          <a:lstStyle>
            <a:lvl1pPr>
              <a:defRPr/>
            </a:lvl1pPr>
          </a:lstStyle>
          <a:p>
            <a:pPr>
              <a:defRPr/>
            </a:pPr>
            <a:r>
              <a:rPr lang="en-US"/>
              <a:t>Webinar Title Here</a:t>
            </a:r>
          </a:p>
        </p:txBody>
      </p:sp>
      <p:sp>
        <p:nvSpPr>
          <p:cNvPr id="3" name="Footer Placeholder 4"/>
          <p:cNvSpPr>
            <a:spLocks noGrp="1"/>
          </p:cNvSpPr>
          <p:nvPr userDrawn="1">
            <p:ph type="ftr" sz="quarter" idx="11"/>
          </p:nvPr>
        </p:nvSpPr>
        <p:spPr/>
        <p:txBody>
          <a:bodyPr/>
          <a:lstStyle>
            <a:lvl1pPr>
              <a:defRPr/>
            </a:lvl1pPr>
          </a:lstStyle>
          <a:p>
            <a:pPr>
              <a:defRPr/>
            </a:pPr>
            <a:r>
              <a:rPr lang="en-US"/>
              <a:t>#</a:t>
            </a:r>
          </a:p>
        </p:txBody>
      </p:sp>
      <p:sp>
        <p:nvSpPr>
          <p:cNvPr id="4" name="Slide Number Placeholder 5"/>
          <p:cNvSpPr>
            <a:spLocks noGrp="1"/>
          </p:cNvSpPr>
          <p:nvPr userDrawn="1">
            <p:ph type="sldNum" sz="quarter" idx="12"/>
          </p:nvPr>
        </p:nvSpPr>
        <p:spPr/>
        <p:txBody>
          <a:bodyPr/>
          <a:lstStyle>
            <a:lvl1pPr>
              <a:defRPr/>
            </a:lvl1pPr>
          </a:lstStyle>
          <a:p>
            <a:pPr>
              <a:defRPr/>
            </a:pPr>
            <a:fld id="{AABD3AC5-AA12-4F9E-9A13-FB80D7E9489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userDrawn="1">
            <p:ph type="dt" sz="half" idx="10"/>
          </p:nvPr>
        </p:nvSpPr>
        <p:spPr/>
        <p:txBody>
          <a:bodyPr/>
          <a:lstStyle>
            <a:lvl1pPr>
              <a:defRPr/>
            </a:lvl1pPr>
          </a:lstStyle>
          <a:p>
            <a:pPr>
              <a:defRPr/>
            </a:pPr>
            <a:r>
              <a:rPr lang="en-US"/>
              <a:t>Webinar Title Here</a:t>
            </a:r>
          </a:p>
        </p:txBody>
      </p:sp>
      <p:sp>
        <p:nvSpPr>
          <p:cNvPr id="6" name="Footer Placeholder 4"/>
          <p:cNvSpPr>
            <a:spLocks noGrp="1"/>
          </p:cNvSpPr>
          <p:nvPr userDrawn="1">
            <p:ph type="ftr" sz="quarter" idx="11"/>
          </p:nvPr>
        </p:nvSpPr>
        <p:spPr/>
        <p:txBody>
          <a:bodyPr/>
          <a:lstStyle>
            <a:lvl1pPr>
              <a:defRPr/>
            </a:lvl1pPr>
          </a:lstStyle>
          <a:p>
            <a:pPr>
              <a:defRPr/>
            </a:pPr>
            <a:r>
              <a:rPr lang="en-US"/>
              <a:t>#</a:t>
            </a:r>
          </a:p>
        </p:txBody>
      </p:sp>
      <p:sp>
        <p:nvSpPr>
          <p:cNvPr id="7" name="Slide Number Placeholder 5"/>
          <p:cNvSpPr>
            <a:spLocks noGrp="1"/>
          </p:cNvSpPr>
          <p:nvPr userDrawn="1">
            <p:ph type="sldNum" sz="quarter" idx="12"/>
          </p:nvPr>
        </p:nvSpPr>
        <p:spPr/>
        <p:txBody>
          <a:bodyPr/>
          <a:lstStyle>
            <a:lvl1pPr>
              <a:defRPr/>
            </a:lvl1pPr>
          </a:lstStyle>
          <a:p>
            <a:pPr>
              <a:defRPr/>
            </a:pPr>
            <a:fld id="{63E9ED3D-8D0D-45B1-9429-B24B1B27B95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userDrawn="1">
            <p:ph type="dt" sz="half" idx="10"/>
          </p:nvPr>
        </p:nvSpPr>
        <p:spPr/>
        <p:txBody>
          <a:bodyPr/>
          <a:lstStyle>
            <a:lvl1pPr>
              <a:defRPr/>
            </a:lvl1pPr>
          </a:lstStyle>
          <a:p>
            <a:pPr>
              <a:defRPr/>
            </a:pPr>
            <a:r>
              <a:rPr lang="en-US"/>
              <a:t>Webinar Title Here</a:t>
            </a:r>
          </a:p>
        </p:txBody>
      </p:sp>
      <p:sp>
        <p:nvSpPr>
          <p:cNvPr id="6" name="Footer Placeholder 4"/>
          <p:cNvSpPr>
            <a:spLocks noGrp="1"/>
          </p:cNvSpPr>
          <p:nvPr userDrawn="1">
            <p:ph type="ftr" sz="quarter" idx="11"/>
          </p:nvPr>
        </p:nvSpPr>
        <p:spPr/>
        <p:txBody>
          <a:bodyPr/>
          <a:lstStyle>
            <a:lvl1pPr>
              <a:defRPr/>
            </a:lvl1pPr>
          </a:lstStyle>
          <a:p>
            <a:pPr>
              <a:defRPr/>
            </a:pPr>
            <a:r>
              <a:rPr lang="en-US"/>
              <a:t>#</a:t>
            </a:r>
          </a:p>
        </p:txBody>
      </p:sp>
      <p:sp>
        <p:nvSpPr>
          <p:cNvPr id="7" name="Slide Number Placeholder 5"/>
          <p:cNvSpPr>
            <a:spLocks noGrp="1"/>
          </p:cNvSpPr>
          <p:nvPr userDrawn="1">
            <p:ph type="sldNum" sz="quarter" idx="12"/>
          </p:nvPr>
        </p:nvSpPr>
        <p:spPr/>
        <p:txBody>
          <a:bodyPr/>
          <a:lstStyle>
            <a:lvl1pPr>
              <a:defRPr/>
            </a:lvl1pPr>
          </a:lstStyle>
          <a:p>
            <a:pPr>
              <a:defRPr/>
            </a:pPr>
            <a:fld id="{31DD74A5-45BC-4EA0-8E95-318CAB7AC0D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5" y="0"/>
            <a:ext cx="9153525" cy="1096963"/>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latin typeface="Arial" pitchFamily="34" charset="0"/>
              <a:cs typeface="Arial" pitchFamily="34" charset="0"/>
            </a:endParaRPr>
          </a:p>
        </p:txBody>
      </p:sp>
      <p:sp>
        <p:nvSpPr>
          <p:cNvPr id="1027" name="Text Placeholder 2"/>
          <p:cNvSpPr>
            <a:spLocks noGrp="1"/>
          </p:cNvSpPr>
          <p:nvPr userDrawn="1">
            <p:ph type="body" idx="1"/>
          </p:nvPr>
        </p:nvSpPr>
        <p:spPr bwMode="auto">
          <a:xfrm>
            <a:off x="457200" y="1600200"/>
            <a:ext cx="7924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fontAlgn="auto">
              <a:spcBef>
                <a:spcPts val="0"/>
              </a:spcBef>
              <a:spcAft>
                <a:spcPts val="0"/>
              </a:spcAft>
              <a:defRPr sz="800">
                <a:solidFill>
                  <a:schemeClr val="tx2"/>
                </a:solidFill>
                <a:latin typeface="Arial" pitchFamily="34" charset="0"/>
                <a:cs typeface="Arial" pitchFamily="34" charset="0"/>
              </a:defRPr>
            </a:lvl1pPr>
          </a:lstStyle>
          <a:p>
            <a:pPr>
              <a:defRPr/>
            </a:pPr>
            <a:r>
              <a:rPr lang="en-US"/>
              <a:t>Webinar Title Here</a:t>
            </a:r>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pitchFamily="34" charset="0"/>
                <a:cs typeface="Arial" pitchFamily="34" charset="0"/>
              </a:defRPr>
            </a:lvl1pPr>
          </a:lstStyle>
          <a:p>
            <a:pPr>
              <a:defRPr/>
            </a:pPr>
            <a:r>
              <a:rPr lang="en-US"/>
              <a:t>#</a:t>
            </a:r>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Arial" pitchFamily="34" charset="0"/>
                <a:cs typeface="Arial" pitchFamily="34" charset="0"/>
              </a:defRPr>
            </a:lvl1pPr>
          </a:lstStyle>
          <a:p>
            <a:pPr>
              <a:defRPr/>
            </a:pPr>
            <a:fld id="{32EB30C8-AA86-4220-A9BB-F6BFB7664B53}" type="slidenum">
              <a:rPr lang="en-US"/>
              <a:pPr>
                <a:defRPr/>
              </a:pPr>
              <a:t>‹#›</a:t>
            </a:fld>
            <a:endParaRPr lang="en-US" dirty="0"/>
          </a:p>
        </p:txBody>
      </p:sp>
      <p:pic>
        <p:nvPicPr>
          <p:cNvPr id="1031" name="Picture 2"/>
          <p:cNvPicPr>
            <a:picLocks noChangeAspect="1"/>
          </p:cNvPicPr>
          <p:nvPr userDrawn="1"/>
        </p:nvPicPr>
        <p:blipFill>
          <a:blip r:embed="rId10"/>
          <a:srcRect/>
          <a:stretch>
            <a:fillRect/>
          </a:stretch>
        </p:blipFill>
        <p:spPr bwMode="auto">
          <a:xfrm>
            <a:off x="7086600" y="6400800"/>
            <a:ext cx="984250" cy="482600"/>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81" r:id="rId1"/>
    <p:sldLayoutId id="2147483680" r:id="rId2"/>
    <p:sldLayoutId id="2147483679" r:id="rId3"/>
    <p:sldLayoutId id="2147483678" r:id="rId4"/>
    <p:sldLayoutId id="2147483677" r:id="rId5"/>
    <p:sldLayoutId id="2147483676" r:id="rId6"/>
    <p:sldLayoutId id="2147483675" r:id="rId7"/>
    <p:sldLayoutId id="2147483674" r:id="rId8"/>
  </p:sldLayoutIdLst>
  <p:timing>
    <p:tnLst>
      <p:par>
        <p:cTn id="1" dur="indefinite" restart="never" nodeType="tmRoot"/>
      </p:par>
    </p:tnLst>
  </p:timing>
  <p:hf hdr="0" dt="0"/>
  <p:txStyles>
    <p:titleStyle>
      <a:lvl1pPr algn="ctr" rtl="0" eaLnBrk="0" fontAlgn="base" hangingPunct="0">
        <a:spcBef>
          <a:spcPct val="0"/>
        </a:spcBef>
        <a:spcAft>
          <a:spcPct val="0"/>
        </a:spcAft>
        <a:defRPr sz="2800" b="1" kern="120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vl2pPr algn="ctr" rtl="0" eaLnBrk="0" fontAlgn="base" hangingPunct="0">
        <a:spcBef>
          <a:spcPct val="0"/>
        </a:spcBef>
        <a:spcAft>
          <a:spcPct val="0"/>
        </a:spcAft>
        <a:defRPr sz="2800" b="1">
          <a:solidFill>
            <a:schemeClr val="bg1"/>
          </a:solidFill>
          <a:latin typeface="Arial" charset="0"/>
          <a:cs typeface="Arial" charset="0"/>
        </a:defRPr>
      </a:lvl2pPr>
      <a:lvl3pPr algn="ctr" rtl="0" eaLnBrk="0" fontAlgn="base" hangingPunct="0">
        <a:spcBef>
          <a:spcPct val="0"/>
        </a:spcBef>
        <a:spcAft>
          <a:spcPct val="0"/>
        </a:spcAft>
        <a:defRPr sz="2800" b="1">
          <a:solidFill>
            <a:schemeClr val="bg1"/>
          </a:solidFill>
          <a:latin typeface="Arial" charset="0"/>
          <a:cs typeface="Arial" charset="0"/>
        </a:defRPr>
      </a:lvl3pPr>
      <a:lvl4pPr algn="ctr" rtl="0" eaLnBrk="0" fontAlgn="base" hangingPunct="0">
        <a:spcBef>
          <a:spcPct val="0"/>
        </a:spcBef>
        <a:spcAft>
          <a:spcPct val="0"/>
        </a:spcAft>
        <a:defRPr sz="2800" b="1">
          <a:solidFill>
            <a:schemeClr val="bg1"/>
          </a:solidFill>
          <a:latin typeface="Arial" charset="0"/>
          <a:cs typeface="Arial" charset="0"/>
        </a:defRPr>
      </a:lvl4pPr>
      <a:lvl5pPr algn="ctr" rtl="0" eaLnBrk="0" fontAlgn="base" hangingPunct="0">
        <a:spcBef>
          <a:spcPct val="0"/>
        </a:spcBef>
        <a:spcAft>
          <a:spcPct val="0"/>
        </a:spcAft>
        <a:defRPr sz="2800" b="1">
          <a:solidFill>
            <a:schemeClr val="bg1"/>
          </a:solidFill>
          <a:latin typeface="Arial" charset="0"/>
          <a:cs typeface="Arial" charset="0"/>
        </a:defRPr>
      </a:lvl5pPr>
      <a:lvl6pPr marL="457200" algn="ctr" rtl="0" fontAlgn="base">
        <a:spcBef>
          <a:spcPct val="0"/>
        </a:spcBef>
        <a:spcAft>
          <a:spcPct val="0"/>
        </a:spcAft>
        <a:defRPr sz="2800" b="1">
          <a:solidFill>
            <a:schemeClr val="bg1"/>
          </a:solidFill>
          <a:latin typeface="Arial" charset="0"/>
          <a:cs typeface="Arial" charset="0"/>
        </a:defRPr>
      </a:lvl6pPr>
      <a:lvl7pPr marL="914400" algn="ctr" rtl="0" fontAlgn="base">
        <a:spcBef>
          <a:spcPct val="0"/>
        </a:spcBef>
        <a:spcAft>
          <a:spcPct val="0"/>
        </a:spcAft>
        <a:defRPr sz="2800" b="1">
          <a:solidFill>
            <a:schemeClr val="bg1"/>
          </a:solidFill>
          <a:latin typeface="Arial" charset="0"/>
          <a:cs typeface="Arial" charset="0"/>
        </a:defRPr>
      </a:lvl7pPr>
      <a:lvl8pPr marL="1371600" algn="ctr" rtl="0" fontAlgn="base">
        <a:spcBef>
          <a:spcPct val="0"/>
        </a:spcBef>
        <a:spcAft>
          <a:spcPct val="0"/>
        </a:spcAft>
        <a:defRPr sz="2800" b="1">
          <a:solidFill>
            <a:schemeClr val="bg1"/>
          </a:solidFill>
          <a:latin typeface="Arial" charset="0"/>
          <a:cs typeface="Arial" charset="0"/>
        </a:defRPr>
      </a:lvl8pPr>
      <a:lvl9pPr marL="1828800" algn="ctr"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ts val="600"/>
        </a:spcBef>
        <a:spcAft>
          <a:spcPts val="600"/>
        </a:spcAft>
        <a:buFont typeface="Arial" charset="0"/>
        <a:buChar char="•"/>
        <a:defRPr sz="3200" kern="1200">
          <a:solidFill>
            <a:schemeClr val="tx2"/>
          </a:solidFill>
          <a:latin typeface="Arial" pitchFamily="34" charset="0"/>
          <a:ea typeface="+mn-ea"/>
          <a:cs typeface="Arial" pitchFamily="34" charset="0"/>
        </a:defRPr>
      </a:lvl1pPr>
      <a:lvl2pPr marL="742950" indent="-285750" algn="l" rtl="0" eaLnBrk="0" fontAlgn="base" hangingPunct="0">
        <a:spcBef>
          <a:spcPts val="600"/>
        </a:spcBef>
        <a:spcAft>
          <a:spcPts val="600"/>
        </a:spcAft>
        <a:buFont typeface="Arial" charset="0"/>
        <a:buChar char="–"/>
        <a:defRPr sz="2800" kern="1200">
          <a:solidFill>
            <a:schemeClr val="tx2"/>
          </a:solidFill>
          <a:latin typeface="Arial" pitchFamily="34" charset="0"/>
          <a:ea typeface="+mn-ea"/>
          <a:cs typeface="Arial" pitchFamily="34" charset="0"/>
        </a:defRPr>
      </a:lvl2pPr>
      <a:lvl3pPr marL="1143000" indent="-228600" algn="l" rtl="0" eaLnBrk="0" fontAlgn="base" hangingPunct="0">
        <a:spcBef>
          <a:spcPts val="600"/>
        </a:spcBef>
        <a:spcAft>
          <a:spcPts val="600"/>
        </a:spcAft>
        <a:buFont typeface="Arial" charset="0"/>
        <a:buChar char="•"/>
        <a:defRPr sz="2400" kern="1200">
          <a:solidFill>
            <a:schemeClr val="tx2"/>
          </a:solidFill>
          <a:latin typeface="Arial" pitchFamily="34" charset="0"/>
          <a:ea typeface="+mn-ea"/>
          <a:cs typeface="Arial" pitchFamily="34" charset="0"/>
        </a:defRPr>
      </a:lvl3pPr>
      <a:lvl4pPr marL="1600200" indent="-228600" algn="l" rtl="0" eaLnBrk="0" fontAlgn="base" hangingPunct="0">
        <a:spcBef>
          <a:spcPts val="600"/>
        </a:spcBef>
        <a:spcAft>
          <a:spcPts val="600"/>
        </a:spcAft>
        <a:buFont typeface="Arial" charset="0"/>
        <a:buChar char="–"/>
        <a:defRPr sz="2000" kern="1200">
          <a:solidFill>
            <a:schemeClr val="tx2"/>
          </a:solidFill>
          <a:latin typeface="Arial" pitchFamily="34" charset="0"/>
          <a:ea typeface="+mn-ea"/>
          <a:cs typeface="Arial" pitchFamily="34" charset="0"/>
        </a:defRPr>
      </a:lvl4pPr>
      <a:lvl5pPr marL="2057400" indent="-228600" algn="l" rtl="0" eaLnBrk="0" fontAlgn="base" hangingPunct="0">
        <a:spcBef>
          <a:spcPts val="600"/>
        </a:spcBef>
        <a:spcAft>
          <a:spcPts val="600"/>
        </a:spcAft>
        <a:buFont typeface="Arial"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mainecareercenter.com"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maine.gov/labor/cwri/jobseekers.html" TargetMode="External"/><Relationship Id="rId2" Type="http://schemas.openxmlformats.org/officeDocument/2006/relationships/hyperlink" Target="http://www.mainecareercenter.com/" TargetMode="External"/><Relationship Id="rId1" Type="http://schemas.openxmlformats.org/officeDocument/2006/relationships/slideLayout" Target="../slideLayouts/slideLayout2.xml"/><Relationship Id="rId4" Type="http://schemas.openxmlformats.org/officeDocument/2006/relationships/hyperlink" Target="http://www.mainecareercenter.com/docs/Job_Hunting_in%20_ME.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mynextmove.org/" TargetMode="External"/><Relationship Id="rId2" Type="http://schemas.openxmlformats.org/officeDocument/2006/relationships/hyperlink" Target="http://www.onetonline.org/" TargetMode="External"/><Relationship Id="rId1" Type="http://schemas.openxmlformats.org/officeDocument/2006/relationships/slideLayout" Target="../slideLayouts/slideLayout2.xml"/><Relationship Id="rId4" Type="http://schemas.openxmlformats.org/officeDocument/2006/relationships/hyperlink" Target="http://www.myskillsmyfuture.org/"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workforce3one.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7350" y="2825750"/>
            <a:ext cx="8458200" cy="1676400"/>
          </a:xfrm>
        </p:spPr>
        <p:txBody>
          <a:bodyPr/>
          <a:lstStyle/>
          <a:p>
            <a:pPr eaLnBrk="1" fontAlgn="auto" hangingPunct="1">
              <a:spcAft>
                <a:spcPts val="0"/>
              </a:spcAft>
              <a:defRPr/>
            </a:pPr>
            <a:r>
              <a:rPr lang="en-US" dirty="0"/>
              <a:t>Reemployment and Eligibility Assessments (REA) Innovations in Maine and Rhode Island </a:t>
            </a:r>
            <a:endParaRPr lang="en-US" dirty="0"/>
          </a:p>
        </p:txBody>
      </p:sp>
      <p:sp>
        <p:nvSpPr>
          <p:cNvPr id="3" name="Subtitle 2"/>
          <p:cNvSpPr>
            <a:spLocks noGrp="1"/>
          </p:cNvSpPr>
          <p:nvPr>
            <p:ph type="subTitle" idx="1"/>
          </p:nvPr>
        </p:nvSpPr>
        <p:spPr>
          <a:xfrm>
            <a:off x="4191000" y="4572000"/>
            <a:ext cx="4953000" cy="1752600"/>
          </a:xfrm>
        </p:spPr>
        <p:txBody>
          <a:bodyPr rtlCol="0">
            <a:noAutofit/>
          </a:bodyPr>
          <a:lstStyle/>
          <a:p>
            <a:pPr algn="l" eaLnBrk="1" fontAlgn="auto" hangingPunct="1">
              <a:buFont typeface="Arial" pitchFamily="34" charset="0"/>
              <a:buNone/>
              <a:defRPr/>
            </a:pPr>
            <a:r>
              <a:rPr lang="en-US" sz="1800" dirty="0" smtClean="0">
                <a:ln w="17780" cmpd="sng">
                  <a:noFill/>
                  <a:prstDash val="solid"/>
                  <a:miter lim="800000"/>
                </a:ln>
                <a:ea typeface="+mj-ea"/>
              </a:rPr>
              <a:t>Webinar Date: August 28, 2014</a:t>
            </a:r>
            <a:endParaRPr lang="en-US" sz="1800" dirty="0" smtClean="0">
              <a:ln w="17780" cmpd="sng">
                <a:noFill/>
                <a:prstDash val="solid"/>
                <a:miter lim="800000"/>
              </a:ln>
              <a:solidFill>
                <a:srgbClr val="C00000"/>
              </a:solidFill>
              <a:ea typeface="+mj-ea"/>
            </a:endParaRPr>
          </a:p>
          <a:p>
            <a:pPr algn="l" eaLnBrk="1" fontAlgn="auto" hangingPunct="1">
              <a:spcBef>
                <a:spcPts val="300"/>
              </a:spcBef>
              <a:buFont typeface="Arial" pitchFamily="34" charset="0"/>
              <a:buNone/>
              <a:defRPr/>
            </a:pPr>
            <a:r>
              <a:rPr lang="en-US" sz="1800" i="1" dirty="0" smtClean="0">
                <a:ln w="17780" cmpd="sng">
                  <a:noFill/>
                  <a:prstDash val="solid"/>
                  <a:miter lim="800000"/>
                </a:ln>
                <a:ea typeface="+mj-ea"/>
              </a:rPr>
              <a:t>Presented </a:t>
            </a:r>
            <a:r>
              <a:rPr lang="en-US" sz="1800" i="1" dirty="0">
                <a:ln w="17780" cmpd="sng">
                  <a:noFill/>
                  <a:prstDash val="solid"/>
                  <a:miter lim="800000"/>
                </a:ln>
                <a:ea typeface="+mj-ea"/>
              </a:rPr>
              <a:t>b</a:t>
            </a:r>
            <a:r>
              <a:rPr lang="en-US" sz="1800" i="1" dirty="0" smtClean="0">
                <a:ln w="17780" cmpd="sng">
                  <a:noFill/>
                  <a:prstDash val="solid"/>
                  <a:miter lim="800000"/>
                </a:ln>
                <a:ea typeface="+mj-ea"/>
              </a:rPr>
              <a:t>y:</a:t>
            </a:r>
          </a:p>
          <a:p>
            <a:pPr algn="l" eaLnBrk="1" fontAlgn="auto" hangingPunct="1">
              <a:buFont typeface="Arial" pitchFamily="34" charset="0"/>
              <a:buNone/>
              <a:defRPr/>
            </a:pPr>
            <a:r>
              <a:rPr lang="en-US" sz="1800" i="1" dirty="0" smtClean="0">
                <a:ln w="17780" cmpd="sng">
                  <a:noFill/>
                  <a:prstDash val="solid"/>
                  <a:miter lim="800000"/>
                </a:ln>
                <a:solidFill>
                  <a:srgbClr val="C00000"/>
                </a:solidFill>
                <a:ea typeface="+mj-ea"/>
              </a:rPr>
              <a:t>Office of Unemployment Insurance</a:t>
            </a:r>
          </a:p>
          <a:p>
            <a:pPr algn="l" eaLnBrk="1" fontAlgn="auto" hangingPunct="1">
              <a:spcAft>
                <a:spcPts val="0"/>
              </a:spcAft>
              <a:buFont typeface="Arial" pitchFamily="34" charset="0"/>
              <a:buNone/>
              <a:defRPr/>
            </a:pPr>
            <a:r>
              <a:rPr lang="en-US" sz="1600" dirty="0" smtClean="0">
                <a:ln w="17780" cmpd="sng">
                  <a:noFill/>
                  <a:prstDash val="solid"/>
                  <a:miter lim="800000"/>
                </a:ln>
                <a:ea typeface="+mj-ea"/>
              </a:rPr>
              <a:t>U.S</a:t>
            </a:r>
            <a:r>
              <a:rPr lang="en-US" sz="1600" dirty="0">
                <a:ln w="17780" cmpd="sng">
                  <a:noFill/>
                  <a:prstDash val="solid"/>
                  <a:miter lim="800000"/>
                </a:ln>
                <a:ea typeface="+mj-ea"/>
              </a:rPr>
              <a:t>. </a:t>
            </a:r>
            <a:r>
              <a:rPr lang="en-US" sz="1600" dirty="0" smtClean="0">
                <a:ln w="17780" cmpd="sng">
                  <a:noFill/>
                  <a:prstDash val="solid"/>
                  <a:miter lim="800000"/>
                </a:ln>
                <a:ea typeface="+mj-ea"/>
              </a:rPr>
              <a:t>Department of Labor</a:t>
            </a:r>
          </a:p>
          <a:p>
            <a:pPr algn="l" eaLnBrk="1" fontAlgn="auto" hangingPunct="1">
              <a:spcBef>
                <a:spcPts val="0"/>
              </a:spcBef>
              <a:spcAft>
                <a:spcPts val="0"/>
              </a:spcAft>
              <a:buFont typeface="Arial" pitchFamily="34" charset="0"/>
              <a:buNone/>
              <a:defRPr/>
            </a:pPr>
            <a:r>
              <a:rPr lang="en-US" sz="1600" dirty="0" smtClean="0">
                <a:ln w="17780" cmpd="sng">
                  <a:noFill/>
                  <a:prstDash val="solid"/>
                  <a:miter lim="800000"/>
                </a:ln>
                <a:ea typeface="+mj-ea"/>
              </a:rPr>
              <a:t>Employment </a:t>
            </a:r>
            <a:r>
              <a:rPr lang="en-US" sz="1600" dirty="0">
                <a:ln w="17780" cmpd="sng">
                  <a:noFill/>
                  <a:prstDash val="solid"/>
                  <a:miter lim="800000"/>
                </a:ln>
                <a:ea typeface="+mj-ea"/>
              </a:rPr>
              <a:t>and </a:t>
            </a:r>
            <a:r>
              <a:rPr lang="en-US" sz="1600" dirty="0" smtClean="0">
                <a:ln w="17780" cmpd="sng">
                  <a:noFill/>
                  <a:prstDash val="solid"/>
                  <a:miter lim="800000"/>
                </a:ln>
                <a:ea typeface="+mj-ea"/>
              </a:rPr>
              <a:t>Training Administration </a:t>
            </a:r>
            <a:endParaRPr lang="en-US" sz="1600" dirty="0">
              <a:ln w="17780" cmpd="sng">
                <a:noFill/>
                <a:prstDash val="solid"/>
                <a:miter lim="800000"/>
              </a:ln>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bwMode="auto">
          <a:xfrm>
            <a:off x="457200" y="274638"/>
            <a:ext cx="8229600" cy="1143000"/>
          </a:xfrm>
        </p:spPr>
        <p:txBody>
          <a:bodyPr wrap="square" numCol="1" anchorCtr="0" compatLnSpc="1">
            <a:prstTxWarp prst="textNoShape">
              <a:avLst/>
            </a:prstTxWarp>
          </a:bodyPr>
          <a:lstStyle/>
          <a:p>
            <a:pPr eaLnBrk="1" hangingPunct="1"/>
            <a:r>
              <a:rPr lang="en-US" smtClean="0">
                <a:ln>
                  <a:noFill/>
                </a:ln>
                <a:effectLst/>
                <a:latin typeface="Arial" charset="0"/>
                <a:cs typeface="Arial" charset="0"/>
              </a:rPr>
              <a:t>REA – Reporting Challenges</a:t>
            </a:r>
          </a:p>
        </p:txBody>
      </p:sp>
      <p:sp>
        <p:nvSpPr>
          <p:cNvPr id="25602" name="Rectangle 3"/>
          <p:cNvSpPr>
            <a:spLocks noGrp="1"/>
          </p:cNvSpPr>
          <p:nvPr>
            <p:ph type="body" idx="1"/>
          </p:nvPr>
        </p:nvSpPr>
        <p:spPr/>
        <p:txBody>
          <a:bodyPr/>
          <a:lstStyle/>
          <a:p>
            <a:pPr eaLnBrk="1" hangingPunct="1">
              <a:lnSpc>
                <a:spcPct val="90000"/>
              </a:lnSpc>
            </a:pPr>
            <a:r>
              <a:rPr lang="en-US" sz="2800" smtClean="0">
                <a:latin typeface="Arial" charset="0"/>
                <a:cs typeface="Arial" charset="0"/>
              </a:rPr>
              <a:t>Reporting to Reemployment Services or Training</a:t>
            </a:r>
          </a:p>
          <a:p>
            <a:pPr lvl="1" eaLnBrk="1" hangingPunct="1">
              <a:lnSpc>
                <a:spcPct val="90000"/>
              </a:lnSpc>
            </a:pPr>
            <a:r>
              <a:rPr lang="en-US" sz="2400" smtClean="0">
                <a:latin typeface="Arial" charset="0"/>
                <a:cs typeface="Arial" charset="0"/>
              </a:rPr>
              <a:t>Difficult to identify if participant was referred or reported</a:t>
            </a:r>
          </a:p>
          <a:p>
            <a:pPr lvl="1" eaLnBrk="1" hangingPunct="1">
              <a:lnSpc>
                <a:spcPct val="90000"/>
              </a:lnSpc>
            </a:pPr>
            <a:r>
              <a:rPr lang="en-US" sz="2400" smtClean="0">
                <a:latin typeface="Arial" charset="0"/>
                <a:cs typeface="Arial" charset="0"/>
              </a:rPr>
              <a:t>Met with regional and national offices to develop ways to differentiate in reporting</a:t>
            </a:r>
          </a:p>
          <a:p>
            <a:pPr lvl="1" eaLnBrk="1" hangingPunct="1">
              <a:lnSpc>
                <a:spcPct val="90000"/>
              </a:lnSpc>
            </a:pPr>
            <a:r>
              <a:rPr lang="en-US" sz="2400" smtClean="0">
                <a:latin typeface="Arial" charset="0"/>
                <a:cs typeface="Arial" charset="0"/>
              </a:rPr>
              <a:t>Developed process to identify individuals in WIA training programs through quarterly automated program interface (API) with vendor</a:t>
            </a:r>
          </a:p>
          <a:p>
            <a:pPr lvl="1" eaLnBrk="1" hangingPunct="1">
              <a:lnSpc>
                <a:spcPct val="90000"/>
              </a:lnSpc>
            </a:pPr>
            <a:r>
              <a:rPr lang="en-US" sz="2400" smtClean="0">
                <a:latin typeface="Arial" charset="0"/>
                <a:cs typeface="Arial" charset="0"/>
              </a:rPr>
              <a:t>Implemented use of scan card to track participants reporting to reemployment services/workshops, etc.</a:t>
            </a:r>
          </a:p>
          <a:p>
            <a:pPr eaLnBrk="1" hangingPunct="1">
              <a:lnSpc>
                <a:spcPct val="90000"/>
              </a:lnSpc>
            </a:pPr>
            <a:endParaRPr lang="en-US" sz="2800" smtClean="0">
              <a:latin typeface="Arial"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bwMode="auto">
          <a:xfrm>
            <a:off x="457200" y="274638"/>
            <a:ext cx="8229600" cy="1143000"/>
          </a:xfrm>
        </p:spPr>
        <p:txBody>
          <a:bodyPr wrap="square" numCol="1" anchorCtr="0" compatLnSpc="1">
            <a:prstTxWarp prst="textNoShape">
              <a:avLst/>
            </a:prstTxWarp>
          </a:bodyPr>
          <a:lstStyle/>
          <a:p>
            <a:pPr eaLnBrk="1" hangingPunct="1"/>
            <a:r>
              <a:rPr lang="en-US" smtClean="0">
                <a:ln>
                  <a:noFill/>
                </a:ln>
                <a:effectLst/>
                <a:latin typeface="Arial" charset="0"/>
                <a:cs typeface="Arial" charset="0"/>
              </a:rPr>
              <a:t>REA – Reporting Challenges</a:t>
            </a:r>
          </a:p>
        </p:txBody>
      </p:sp>
      <p:sp>
        <p:nvSpPr>
          <p:cNvPr id="26626" name="Rectangle 3"/>
          <p:cNvSpPr>
            <a:spLocks noGrp="1"/>
          </p:cNvSpPr>
          <p:nvPr>
            <p:ph type="body" idx="1"/>
          </p:nvPr>
        </p:nvSpPr>
        <p:spPr/>
        <p:txBody>
          <a:bodyPr/>
          <a:lstStyle/>
          <a:p>
            <a:pPr eaLnBrk="1" hangingPunct="1">
              <a:lnSpc>
                <a:spcPct val="90000"/>
              </a:lnSpc>
            </a:pPr>
            <a:r>
              <a:rPr lang="en-US" smtClean="0">
                <a:latin typeface="Arial" charset="0"/>
                <a:cs typeface="Arial" charset="0"/>
              </a:rPr>
              <a:t>REA-detected Adjudication Issues</a:t>
            </a:r>
          </a:p>
          <a:p>
            <a:pPr lvl="1" eaLnBrk="1" hangingPunct="1">
              <a:lnSpc>
                <a:spcPct val="90000"/>
              </a:lnSpc>
            </a:pPr>
            <a:r>
              <a:rPr lang="en-US" smtClean="0">
                <a:latin typeface="Arial" charset="0"/>
                <a:cs typeface="Arial" charset="0"/>
              </a:rPr>
              <a:t>Difficult to identify REA-detected issues as opposed to non REA-detected</a:t>
            </a:r>
          </a:p>
          <a:p>
            <a:pPr lvl="1" eaLnBrk="1" hangingPunct="1">
              <a:lnSpc>
                <a:spcPct val="90000"/>
              </a:lnSpc>
            </a:pPr>
            <a:r>
              <a:rPr lang="en-US" smtClean="0">
                <a:latin typeface="Arial" charset="0"/>
                <a:cs typeface="Arial" charset="0"/>
              </a:rPr>
              <a:t>Developed system to flag REA-detected issues during the adjudication process so that only those were counted on the 9128</a:t>
            </a:r>
          </a:p>
          <a:p>
            <a:pPr lvl="1" eaLnBrk="1" hangingPunct="1">
              <a:lnSpc>
                <a:spcPct val="90000"/>
              </a:lnSpc>
            </a:pPr>
            <a:r>
              <a:rPr lang="en-US" smtClean="0">
                <a:latin typeface="Arial" charset="0"/>
                <a:cs typeface="Arial" charset="0"/>
              </a:rPr>
              <a:t>Resulting overpayments were identified in the same manner.</a:t>
            </a:r>
          </a:p>
          <a:p>
            <a:pPr eaLnBrk="1" hangingPunct="1">
              <a:lnSpc>
                <a:spcPct val="90000"/>
              </a:lnSpc>
            </a:pP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bwMode="auto">
          <a:xfrm>
            <a:off x="457200" y="274638"/>
            <a:ext cx="8229600" cy="1143000"/>
          </a:xfrm>
        </p:spPr>
        <p:txBody>
          <a:bodyPr wrap="square" numCol="1" anchorCtr="0" compatLnSpc="1">
            <a:prstTxWarp prst="textNoShape">
              <a:avLst/>
            </a:prstTxWarp>
          </a:bodyPr>
          <a:lstStyle/>
          <a:p>
            <a:pPr eaLnBrk="1" hangingPunct="1"/>
            <a:r>
              <a:rPr lang="en-US" smtClean="0">
                <a:ln>
                  <a:noFill/>
                </a:ln>
                <a:effectLst/>
                <a:latin typeface="Arial" charset="0"/>
                <a:cs typeface="Arial" charset="0"/>
              </a:rPr>
              <a:t>REA – Reporting Challenges</a:t>
            </a:r>
          </a:p>
        </p:txBody>
      </p:sp>
      <p:sp>
        <p:nvSpPr>
          <p:cNvPr id="27650" name="Rectangle 3"/>
          <p:cNvSpPr>
            <a:spLocks noGrp="1"/>
          </p:cNvSpPr>
          <p:nvPr>
            <p:ph type="body" idx="1"/>
          </p:nvPr>
        </p:nvSpPr>
        <p:spPr/>
        <p:txBody>
          <a:bodyPr/>
          <a:lstStyle/>
          <a:p>
            <a:pPr eaLnBrk="1" hangingPunct="1"/>
            <a:r>
              <a:rPr lang="en-US" sz="2800" smtClean="0">
                <a:latin typeface="Arial" charset="0"/>
                <a:cs typeface="Arial" charset="0"/>
              </a:rPr>
              <a:t>Unable to produce a 9129 for several years</a:t>
            </a:r>
          </a:p>
          <a:p>
            <a:pPr lvl="1" eaLnBrk="1" hangingPunct="1"/>
            <a:r>
              <a:rPr lang="en-US" sz="2400" smtClean="0">
                <a:latin typeface="Arial" charset="0"/>
                <a:cs typeface="Arial" charset="0"/>
              </a:rPr>
              <a:t>Difficult to program method to create control group</a:t>
            </a:r>
          </a:p>
          <a:p>
            <a:pPr lvl="1" eaLnBrk="1" hangingPunct="1"/>
            <a:r>
              <a:rPr lang="en-US" sz="2400" smtClean="0">
                <a:latin typeface="Arial" charset="0"/>
                <a:cs typeface="Arial" charset="0"/>
              </a:rPr>
              <a:t>Difficult to extract outcome data for comparison group</a:t>
            </a:r>
          </a:p>
          <a:p>
            <a:pPr lvl="1" eaLnBrk="1" hangingPunct="1"/>
            <a:r>
              <a:rPr lang="en-US" sz="2400" smtClean="0">
                <a:latin typeface="Arial" charset="0"/>
                <a:cs typeface="Arial" charset="0"/>
              </a:rPr>
              <a:t>IT devised system to create control group at the same time the selection group for treatment is created</a:t>
            </a:r>
          </a:p>
          <a:p>
            <a:pPr lvl="1" eaLnBrk="1" hangingPunct="1"/>
            <a:r>
              <a:rPr lang="en-US" sz="2400" smtClean="0">
                <a:latin typeface="Arial" charset="0"/>
                <a:cs typeface="Arial" charset="0"/>
              </a:rPr>
              <a:t>Built programming to extract outcomes from our claims and overpayment systems to accurately report issues, outcomes, overpayments, etc.   </a:t>
            </a:r>
          </a:p>
          <a:p>
            <a:pPr eaLnBrk="1" hangingPunct="1"/>
            <a:endParaRPr lang="en-US" sz="2800" smtClean="0">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bwMode="auto">
          <a:xfrm>
            <a:off x="457200" y="274638"/>
            <a:ext cx="8229600" cy="1143000"/>
          </a:xfrm>
        </p:spPr>
        <p:txBody>
          <a:bodyPr wrap="square" numCol="1" anchorCtr="0" compatLnSpc="1">
            <a:prstTxWarp prst="textNoShape">
              <a:avLst/>
            </a:prstTxWarp>
          </a:bodyPr>
          <a:lstStyle/>
          <a:p>
            <a:r>
              <a:rPr lang="en-US" smtClean="0">
                <a:ln>
                  <a:noFill/>
                </a:ln>
                <a:effectLst/>
                <a:latin typeface="Arial" charset="0"/>
                <a:cs typeface="Arial" charset="0"/>
              </a:rPr>
              <a:t>REA – Program Delivery</a:t>
            </a:r>
          </a:p>
        </p:txBody>
      </p:sp>
      <p:sp>
        <p:nvSpPr>
          <p:cNvPr id="29698" name="Rectangle 3"/>
          <p:cNvSpPr>
            <a:spLocks noGrp="1"/>
          </p:cNvSpPr>
          <p:nvPr>
            <p:ph type="body" idx="1"/>
          </p:nvPr>
        </p:nvSpPr>
        <p:spPr/>
        <p:txBody>
          <a:bodyPr/>
          <a:lstStyle/>
          <a:p>
            <a:pPr eaLnBrk="1" hangingPunct="1">
              <a:lnSpc>
                <a:spcPct val="80000"/>
              </a:lnSpc>
            </a:pPr>
            <a:r>
              <a:rPr lang="en-US" sz="2200" smtClean="0">
                <a:latin typeface="Arial" charset="0"/>
                <a:cs typeface="Arial" charset="0"/>
              </a:rPr>
              <a:t>Immediately following the orientation, participants meet with counselor “one-on-one”.</a:t>
            </a:r>
          </a:p>
          <a:p>
            <a:pPr lvl="1" eaLnBrk="1" hangingPunct="1">
              <a:lnSpc>
                <a:spcPct val="80000"/>
              </a:lnSpc>
            </a:pPr>
            <a:r>
              <a:rPr lang="en-US" sz="2100" smtClean="0">
                <a:latin typeface="Arial" charset="0"/>
                <a:cs typeface="Arial" charset="0"/>
              </a:rPr>
              <a:t>Participants get ERP and Individual Reemployment Plan during the orientation, which they begin working on and then discuss them one-on-one with counselor</a:t>
            </a:r>
            <a:endParaRPr lang="en-US" sz="2000" smtClean="0">
              <a:latin typeface="Arial" charset="0"/>
              <a:cs typeface="Arial" charset="0"/>
            </a:endParaRPr>
          </a:p>
          <a:p>
            <a:pPr lvl="1" eaLnBrk="1" hangingPunct="1">
              <a:lnSpc>
                <a:spcPct val="80000"/>
              </a:lnSpc>
            </a:pPr>
            <a:r>
              <a:rPr lang="en-US" sz="2000" smtClean="0">
                <a:latin typeface="Arial" charset="0"/>
                <a:cs typeface="Arial" charset="0"/>
              </a:rPr>
              <a:t>UI eligibility is reviewed</a:t>
            </a:r>
          </a:p>
          <a:p>
            <a:pPr lvl="1" eaLnBrk="1" hangingPunct="1">
              <a:lnSpc>
                <a:spcPct val="80000"/>
              </a:lnSpc>
            </a:pPr>
            <a:r>
              <a:rPr lang="en-US" sz="2000" smtClean="0">
                <a:latin typeface="Arial" charset="0"/>
                <a:cs typeface="Arial" charset="0"/>
              </a:rPr>
              <a:t>Individualized Labor Market Information</a:t>
            </a:r>
          </a:p>
          <a:p>
            <a:pPr lvl="1" eaLnBrk="1" hangingPunct="1">
              <a:lnSpc>
                <a:spcPct val="80000"/>
              </a:lnSpc>
            </a:pPr>
            <a:r>
              <a:rPr lang="en-US" sz="2000" smtClean="0">
                <a:latin typeface="Arial" charset="0"/>
                <a:cs typeface="Arial" charset="0"/>
              </a:rPr>
              <a:t>Individualized Employment plan</a:t>
            </a:r>
          </a:p>
          <a:p>
            <a:pPr lvl="1" eaLnBrk="1" hangingPunct="1">
              <a:lnSpc>
                <a:spcPct val="80000"/>
              </a:lnSpc>
            </a:pPr>
            <a:r>
              <a:rPr lang="en-US" sz="2000" smtClean="0">
                <a:latin typeface="Arial" charset="0"/>
                <a:cs typeface="Arial" charset="0"/>
              </a:rPr>
              <a:t>Assessment</a:t>
            </a:r>
          </a:p>
          <a:p>
            <a:pPr lvl="1" eaLnBrk="1" hangingPunct="1">
              <a:lnSpc>
                <a:spcPct val="80000"/>
              </a:lnSpc>
            </a:pPr>
            <a:r>
              <a:rPr lang="en-US" sz="2000" smtClean="0">
                <a:latin typeface="Arial" charset="0"/>
                <a:cs typeface="Arial" charset="0"/>
              </a:rPr>
              <a:t>Work search requirements explained</a:t>
            </a:r>
          </a:p>
          <a:p>
            <a:pPr lvl="1" eaLnBrk="1" hangingPunct="1">
              <a:lnSpc>
                <a:spcPct val="80000"/>
              </a:lnSpc>
            </a:pPr>
            <a:r>
              <a:rPr lang="en-US" sz="2000" smtClean="0">
                <a:latin typeface="Arial" charset="0"/>
                <a:cs typeface="Arial" charset="0"/>
              </a:rPr>
              <a:t>Scheduled appointment for 30-day follow-up.</a:t>
            </a:r>
          </a:p>
          <a:p>
            <a:pPr>
              <a:lnSpc>
                <a:spcPct val="80000"/>
              </a:lnSpc>
            </a:pPr>
            <a:endParaRPr lang="en-US" sz="2000" smtClean="0">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bwMode="auto">
          <a:xfrm>
            <a:off x="457200" y="274638"/>
            <a:ext cx="8229600" cy="1143000"/>
          </a:xfrm>
        </p:spPr>
        <p:txBody>
          <a:bodyPr wrap="square" numCol="1" anchorCtr="0" compatLnSpc="1">
            <a:prstTxWarp prst="textNoShape">
              <a:avLst/>
            </a:prstTxWarp>
          </a:bodyPr>
          <a:lstStyle/>
          <a:p>
            <a:pPr eaLnBrk="1" hangingPunct="1"/>
            <a:r>
              <a:rPr lang="en-US" smtClean="0">
                <a:ln>
                  <a:noFill/>
                </a:ln>
                <a:effectLst/>
                <a:latin typeface="Arial" charset="0"/>
                <a:cs typeface="Arial" charset="0"/>
              </a:rPr>
              <a:t>REA – Program Delivery</a:t>
            </a:r>
          </a:p>
        </p:txBody>
      </p:sp>
      <p:sp>
        <p:nvSpPr>
          <p:cNvPr id="30722" name="Rectangle 3"/>
          <p:cNvSpPr>
            <a:spLocks noGrp="1"/>
          </p:cNvSpPr>
          <p:nvPr>
            <p:ph type="body" idx="1"/>
          </p:nvPr>
        </p:nvSpPr>
        <p:spPr/>
        <p:txBody>
          <a:bodyPr/>
          <a:lstStyle/>
          <a:p>
            <a:pPr eaLnBrk="1" hangingPunct="1">
              <a:lnSpc>
                <a:spcPct val="80000"/>
              </a:lnSpc>
            </a:pPr>
            <a:r>
              <a:rPr lang="en-US" sz="3100" smtClean="0">
                <a:latin typeface="Arial" charset="0"/>
                <a:cs typeface="Arial" charset="0"/>
              </a:rPr>
              <a:t>REA selected individuals are required to attend orientation.</a:t>
            </a:r>
          </a:p>
          <a:p>
            <a:pPr lvl="1" eaLnBrk="1" hangingPunct="1">
              <a:lnSpc>
                <a:spcPct val="80000"/>
              </a:lnSpc>
            </a:pPr>
            <a:r>
              <a:rPr lang="en-US" sz="3000" smtClean="0">
                <a:latin typeface="Arial" charset="0"/>
                <a:cs typeface="Arial" charset="0"/>
              </a:rPr>
              <a:t>Each local office conducts at least three REA group orientations per week.</a:t>
            </a:r>
          </a:p>
          <a:p>
            <a:pPr lvl="2" eaLnBrk="1" hangingPunct="1">
              <a:lnSpc>
                <a:spcPct val="80000"/>
              </a:lnSpc>
            </a:pPr>
            <a:r>
              <a:rPr lang="en-US" sz="3000" smtClean="0">
                <a:latin typeface="Arial" charset="0"/>
                <a:cs typeface="Arial" charset="0"/>
              </a:rPr>
              <a:t>Providence, Woonsocket, Wakefield, West Warwick</a:t>
            </a:r>
          </a:p>
          <a:p>
            <a:pPr lvl="1" eaLnBrk="1" hangingPunct="1">
              <a:lnSpc>
                <a:spcPct val="80000"/>
              </a:lnSpc>
            </a:pPr>
            <a:r>
              <a:rPr lang="en-US" sz="3000" smtClean="0">
                <a:latin typeface="Arial" charset="0"/>
                <a:cs typeface="Arial" charset="0"/>
              </a:rPr>
              <a:t>Participants receive packet of various documents, including UI responsibilities, WD available services, etc.</a:t>
            </a:r>
          </a:p>
          <a:p>
            <a:pPr lvl="1" eaLnBrk="1" hangingPunct="1">
              <a:lnSpc>
                <a:spcPct val="80000"/>
              </a:lnSpc>
            </a:pPr>
            <a:r>
              <a:rPr lang="en-US" sz="3000" smtClean="0">
                <a:latin typeface="Arial" charset="0"/>
                <a:cs typeface="Arial" charset="0"/>
              </a:rPr>
              <a:t>Slide presentation followed by Q and A</a:t>
            </a:r>
          </a:p>
          <a:p>
            <a:pPr eaLnBrk="1" hangingPunct="1">
              <a:lnSpc>
                <a:spcPct val="80000"/>
              </a:lnSpc>
            </a:pP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bwMode="auto">
          <a:xfrm>
            <a:off x="457200" y="274638"/>
            <a:ext cx="8229600" cy="1143000"/>
          </a:xfrm>
        </p:spPr>
        <p:txBody>
          <a:bodyPr wrap="square" numCol="1" anchorCtr="0" compatLnSpc="1">
            <a:prstTxWarp prst="textNoShape">
              <a:avLst/>
            </a:prstTxWarp>
          </a:bodyPr>
          <a:lstStyle/>
          <a:p>
            <a:pPr eaLnBrk="1" hangingPunct="1"/>
            <a:r>
              <a:rPr lang="en-US" smtClean="0">
                <a:ln>
                  <a:noFill/>
                </a:ln>
                <a:effectLst/>
                <a:latin typeface="Arial" charset="0"/>
                <a:cs typeface="Arial" charset="0"/>
              </a:rPr>
              <a:t>REA – What’s in the Packet?</a:t>
            </a:r>
          </a:p>
        </p:txBody>
      </p:sp>
      <p:sp>
        <p:nvSpPr>
          <p:cNvPr id="31746" name="Rectangle 3"/>
          <p:cNvSpPr>
            <a:spLocks noGrp="1"/>
          </p:cNvSpPr>
          <p:nvPr>
            <p:ph type="body" idx="1"/>
          </p:nvPr>
        </p:nvSpPr>
        <p:spPr/>
        <p:txBody>
          <a:bodyPr/>
          <a:lstStyle/>
          <a:p>
            <a:pPr eaLnBrk="1" hangingPunct="1">
              <a:spcBef>
                <a:spcPts val="200"/>
              </a:spcBef>
              <a:spcAft>
                <a:spcPts val="200"/>
              </a:spcAft>
            </a:pPr>
            <a:r>
              <a:rPr lang="en-US" sz="2000" smtClean="0">
                <a:latin typeface="Arial" charset="0"/>
                <a:cs typeface="Arial" charset="0"/>
              </a:rPr>
              <a:t>Eligibility Review Form</a:t>
            </a:r>
          </a:p>
          <a:p>
            <a:pPr eaLnBrk="1" hangingPunct="1">
              <a:spcBef>
                <a:spcPts val="200"/>
              </a:spcBef>
              <a:spcAft>
                <a:spcPts val="200"/>
              </a:spcAft>
            </a:pPr>
            <a:r>
              <a:rPr lang="en-US" sz="2000" smtClean="0">
                <a:latin typeface="Arial" charset="0"/>
                <a:cs typeface="Arial" charset="0"/>
              </a:rPr>
              <a:t>EmployRI users Quick Reference Users’ Guide – Register, Create Resume, My Skills</a:t>
            </a:r>
          </a:p>
          <a:p>
            <a:pPr eaLnBrk="1" hangingPunct="1">
              <a:spcBef>
                <a:spcPts val="200"/>
              </a:spcBef>
              <a:spcAft>
                <a:spcPts val="200"/>
              </a:spcAft>
            </a:pPr>
            <a:r>
              <a:rPr lang="en-US" sz="2000" smtClean="0">
                <a:latin typeface="Arial" charset="0"/>
                <a:cs typeface="Arial" charset="0"/>
              </a:rPr>
              <a:t>Weekly Job Search Report</a:t>
            </a:r>
          </a:p>
          <a:p>
            <a:pPr eaLnBrk="1" hangingPunct="1">
              <a:spcBef>
                <a:spcPts val="200"/>
              </a:spcBef>
              <a:spcAft>
                <a:spcPts val="200"/>
              </a:spcAft>
            </a:pPr>
            <a:r>
              <a:rPr lang="en-US" sz="2000" smtClean="0">
                <a:latin typeface="Arial" charset="0"/>
                <a:cs typeface="Arial" charset="0"/>
              </a:rPr>
              <a:t>Sample of Weekly Job Search Report</a:t>
            </a:r>
          </a:p>
          <a:p>
            <a:pPr eaLnBrk="1" hangingPunct="1">
              <a:spcBef>
                <a:spcPts val="200"/>
              </a:spcBef>
              <a:spcAft>
                <a:spcPts val="200"/>
              </a:spcAft>
            </a:pPr>
            <a:r>
              <a:rPr lang="en-US" sz="2000" smtClean="0">
                <a:latin typeface="Arial" charset="0"/>
                <a:cs typeface="Arial" charset="0"/>
              </a:rPr>
              <a:t>netWORKri Available Services </a:t>
            </a:r>
          </a:p>
          <a:p>
            <a:pPr eaLnBrk="1" hangingPunct="1">
              <a:spcBef>
                <a:spcPts val="200"/>
              </a:spcBef>
              <a:spcAft>
                <a:spcPts val="200"/>
              </a:spcAft>
            </a:pPr>
            <a:r>
              <a:rPr lang="en-US" sz="2000" smtClean="0">
                <a:latin typeface="Arial" charset="0"/>
                <a:cs typeface="Arial" charset="0"/>
              </a:rPr>
              <a:t>Job Search Web Sites</a:t>
            </a:r>
          </a:p>
          <a:p>
            <a:pPr eaLnBrk="1" hangingPunct="1">
              <a:spcBef>
                <a:spcPts val="200"/>
              </a:spcBef>
              <a:spcAft>
                <a:spcPts val="200"/>
              </a:spcAft>
            </a:pPr>
            <a:r>
              <a:rPr lang="en-US" sz="2000" smtClean="0">
                <a:latin typeface="Arial" charset="0"/>
                <a:cs typeface="Arial" charset="0"/>
              </a:rPr>
              <a:t>O*Net Online Instructions</a:t>
            </a:r>
          </a:p>
          <a:p>
            <a:pPr eaLnBrk="1" hangingPunct="1">
              <a:spcBef>
                <a:spcPts val="200"/>
              </a:spcBef>
              <a:spcAft>
                <a:spcPts val="200"/>
              </a:spcAft>
            </a:pPr>
            <a:r>
              <a:rPr lang="en-US" sz="2000" smtClean="0">
                <a:latin typeface="Arial" charset="0"/>
                <a:cs typeface="Arial" charset="0"/>
              </a:rPr>
              <a:t>Resource Room Policies</a:t>
            </a:r>
          </a:p>
          <a:p>
            <a:pPr eaLnBrk="1" hangingPunct="1">
              <a:spcBef>
                <a:spcPts val="200"/>
              </a:spcBef>
              <a:spcAft>
                <a:spcPts val="200"/>
              </a:spcAft>
            </a:pPr>
            <a:r>
              <a:rPr lang="en-US" sz="2000" smtClean="0">
                <a:latin typeface="Arial" charset="0"/>
                <a:cs typeface="Arial" charset="0"/>
              </a:rPr>
              <a:t>Reemployment Plan of Action/Appointment Worksheet</a:t>
            </a:r>
          </a:p>
          <a:p>
            <a:pPr eaLnBrk="1" hangingPunct="1">
              <a:spcBef>
                <a:spcPts val="200"/>
              </a:spcBef>
              <a:spcAft>
                <a:spcPts val="200"/>
              </a:spcAft>
            </a:pPr>
            <a:r>
              <a:rPr lang="en-US" sz="2000" smtClean="0">
                <a:latin typeface="Arial" charset="0"/>
                <a:cs typeface="Arial" charset="0"/>
              </a:rPr>
              <a:t>USAJOBS Flyer</a:t>
            </a:r>
          </a:p>
          <a:p>
            <a:pPr eaLnBrk="1" hangingPunct="1">
              <a:spcBef>
                <a:spcPts val="200"/>
              </a:spcBef>
              <a:spcAft>
                <a:spcPts val="200"/>
              </a:spcAft>
            </a:pPr>
            <a:r>
              <a:rPr lang="en-US" sz="2000" smtClean="0">
                <a:latin typeface="Arial" charset="0"/>
                <a:cs typeface="Arial" charset="0"/>
              </a:rPr>
              <a:t>Instructions to Create Virtual Recruiter</a:t>
            </a:r>
          </a:p>
          <a:p>
            <a:pPr eaLnBrk="1" hangingPunct="1">
              <a:spcBef>
                <a:spcPts val="200"/>
              </a:spcBef>
              <a:spcAft>
                <a:spcPts val="200"/>
              </a:spcAft>
            </a:pPr>
            <a:r>
              <a:rPr lang="en-US" sz="2000" smtClean="0">
                <a:latin typeface="Arial" charset="0"/>
                <a:cs typeface="Arial" charset="0"/>
              </a:rPr>
              <a:t>UI Fraud Flyer</a:t>
            </a:r>
          </a:p>
          <a:p>
            <a:pPr eaLnBrk="1" hangingPunct="1">
              <a:spcBef>
                <a:spcPts val="200"/>
              </a:spcBef>
              <a:spcAft>
                <a:spcPts val="200"/>
              </a:spcAft>
              <a:buFont typeface="Arial" charset="0"/>
              <a:buNone/>
            </a:pPr>
            <a:endParaRPr lang="en-US" sz="2000" smtClean="0">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bwMode="auto">
          <a:xfrm>
            <a:off x="457200" y="274638"/>
            <a:ext cx="8229600" cy="1143000"/>
          </a:xfrm>
        </p:spPr>
        <p:txBody>
          <a:bodyPr wrap="square" numCol="1" anchorCtr="0" compatLnSpc="1">
            <a:prstTxWarp prst="textNoShape">
              <a:avLst/>
            </a:prstTxWarp>
          </a:bodyPr>
          <a:lstStyle/>
          <a:p>
            <a:pPr eaLnBrk="1" hangingPunct="1"/>
            <a:r>
              <a:rPr lang="en-US" smtClean="0">
                <a:ln>
                  <a:noFill/>
                </a:ln>
                <a:effectLst/>
                <a:latin typeface="Arial" charset="0"/>
                <a:cs typeface="Arial" charset="0"/>
              </a:rPr>
              <a:t>REA – While you are waiting. . .</a:t>
            </a:r>
          </a:p>
        </p:txBody>
      </p:sp>
      <p:sp>
        <p:nvSpPr>
          <p:cNvPr id="32770" name="Rectangle 3"/>
          <p:cNvSpPr>
            <a:spLocks noGrp="1"/>
          </p:cNvSpPr>
          <p:nvPr>
            <p:ph type="body" idx="1"/>
          </p:nvPr>
        </p:nvSpPr>
        <p:spPr/>
        <p:txBody>
          <a:bodyPr/>
          <a:lstStyle/>
          <a:p>
            <a:pPr eaLnBrk="1" hangingPunct="1">
              <a:lnSpc>
                <a:spcPct val="80000"/>
              </a:lnSpc>
            </a:pPr>
            <a:r>
              <a:rPr lang="en-US" sz="2000" smtClean="0">
                <a:latin typeface="Arial" charset="0"/>
                <a:cs typeface="Arial" charset="0"/>
              </a:rPr>
              <a:t>How participants fill the time between the orientation and the one-on-one. They are encouraged to use computers to begin the items that will be verified at 30-day follow-up.  Can look at job postings; calendar of events/workshops and schedule those.</a:t>
            </a:r>
          </a:p>
          <a:p>
            <a:pPr lvl="1" eaLnBrk="1" hangingPunct="1">
              <a:lnSpc>
                <a:spcPct val="80000"/>
              </a:lnSpc>
            </a:pPr>
            <a:r>
              <a:rPr lang="en-US" sz="1800" smtClean="0">
                <a:latin typeface="Arial" charset="0"/>
                <a:cs typeface="Arial" charset="0"/>
              </a:rPr>
              <a:t>Complete Eligibility Review form</a:t>
            </a:r>
          </a:p>
          <a:p>
            <a:pPr lvl="1" eaLnBrk="1" hangingPunct="1">
              <a:lnSpc>
                <a:spcPct val="80000"/>
              </a:lnSpc>
            </a:pPr>
            <a:r>
              <a:rPr lang="en-US" sz="1800" smtClean="0">
                <a:latin typeface="Arial" charset="0"/>
                <a:cs typeface="Arial" charset="0"/>
              </a:rPr>
              <a:t>Review documents in REA packet</a:t>
            </a:r>
          </a:p>
          <a:p>
            <a:pPr lvl="1" eaLnBrk="1" hangingPunct="1">
              <a:lnSpc>
                <a:spcPct val="80000"/>
              </a:lnSpc>
            </a:pPr>
            <a:r>
              <a:rPr lang="en-US" sz="1800" smtClean="0">
                <a:latin typeface="Arial" charset="0"/>
                <a:cs typeface="Arial" charset="0"/>
              </a:rPr>
              <a:t>Review job recruitment information</a:t>
            </a:r>
          </a:p>
          <a:p>
            <a:pPr lvl="1" eaLnBrk="1" hangingPunct="1">
              <a:lnSpc>
                <a:spcPct val="80000"/>
              </a:lnSpc>
            </a:pPr>
            <a:r>
              <a:rPr lang="en-US" sz="1800" smtClean="0">
                <a:latin typeface="Arial" charset="0"/>
                <a:cs typeface="Arial" charset="0"/>
              </a:rPr>
              <a:t>Sign up for workshops </a:t>
            </a:r>
          </a:p>
          <a:p>
            <a:pPr lvl="1" eaLnBrk="1" hangingPunct="1">
              <a:lnSpc>
                <a:spcPct val="80000"/>
              </a:lnSpc>
            </a:pPr>
            <a:r>
              <a:rPr lang="en-US" sz="1800" smtClean="0">
                <a:latin typeface="Arial" charset="0"/>
                <a:cs typeface="Arial" charset="0"/>
              </a:rPr>
              <a:t>Network with the rest of the group </a:t>
            </a:r>
          </a:p>
          <a:p>
            <a:pPr lvl="1" eaLnBrk="1" hangingPunct="1">
              <a:lnSpc>
                <a:spcPct val="80000"/>
              </a:lnSpc>
            </a:pPr>
            <a:r>
              <a:rPr lang="en-US" sz="1800" smtClean="0">
                <a:latin typeface="Arial" charset="0"/>
                <a:cs typeface="Arial" charset="0"/>
              </a:rPr>
              <a:t>Conduct a work search on EmployRI using available computer stations</a:t>
            </a:r>
          </a:p>
          <a:p>
            <a:pPr lvl="1" eaLnBrk="1" hangingPunct="1">
              <a:lnSpc>
                <a:spcPct val="80000"/>
              </a:lnSpc>
            </a:pPr>
            <a:r>
              <a:rPr lang="en-US" sz="1800" smtClean="0">
                <a:latin typeface="Arial" charset="0"/>
                <a:cs typeface="Arial" charset="0"/>
              </a:rPr>
              <a:t>Start the process to create their virtual recruiters, skills check offs, and resume posting so as to meet those requirements.</a:t>
            </a:r>
          </a:p>
          <a:p>
            <a:pPr eaLnBrk="1" hangingPunct="1">
              <a:lnSpc>
                <a:spcPct val="80000"/>
              </a:lnSpc>
            </a:pPr>
            <a:endParaRPr lang="en-US" sz="2000" smtClean="0">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bwMode="auto">
          <a:xfrm>
            <a:off x="457200" y="274638"/>
            <a:ext cx="8229600" cy="944562"/>
          </a:xfrm>
        </p:spPr>
        <p:txBody>
          <a:bodyPr wrap="square" numCol="1" anchorCtr="0" compatLnSpc="1">
            <a:prstTxWarp prst="textNoShape">
              <a:avLst/>
            </a:prstTxWarp>
          </a:bodyPr>
          <a:lstStyle/>
          <a:p>
            <a:pPr eaLnBrk="1" hangingPunct="1"/>
            <a:r>
              <a:rPr lang="en-US" sz="2400" smtClean="0">
                <a:ln>
                  <a:noFill/>
                </a:ln>
                <a:effectLst/>
                <a:latin typeface="Arial" charset="0"/>
                <a:cs typeface="Arial" charset="0"/>
              </a:rPr>
              <a:t>REA Requirements for 30-day Follow-up Appointment</a:t>
            </a:r>
          </a:p>
        </p:txBody>
      </p:sp>
      <p:sp>
        <p:nvSpPr>
          <p:cNvPr id="33794" name="Rectangle 3"/>
          <p:cNvSpPr>
            <a:spLocks noGrp="1"/>
          </p:cNvSpPr>
          <p:nvPr>
            <p:ph type="body" idx="1"/>
          </p:nvPr>
        </p:nvSpPr>
        <p:spPr/>
        <p:txBody>
          <a:bodyPr/>
          <a:lstStyle/>
          <a:p>
            <a:pPr eaLnBrk="1" hangingPunct="1">
              <a:lnSpc>
                <a:spcPct val="80000"/>
              </a:lnSpc>
            </a:pPr>
            <a:r>
              <a:rPr lang="en-US" sz="2000" smtClean="0">
                <a:latin typeface="Arial" charset="0"/>
                <a:cs typeface="Arial" charset="0"/>
              </a:rPr>
              <a:t>REA counselor reviews job search activities including: </a:t>
            </a:r>
          </a:p>
          <a:p>
            <a:pPr lvl="1" eaLnBrk="1" hangingPunct="1">
              <a:lnSpc>
                <a:spcPct val="80000"/>
              </a:lnSpc>
            </a:pPr>
            <a:r>
              <a:rPr lang="en-US" sz="1800" smtClean="0">
                <a:latin typeface="Arial" charset="0"/>
                <a:cs typeface="Arial" charset="0"/>
              </a:rPr>
              <a:t>required # of job searches conducted, Must present record of work search for four weeks. </a:t>
            </a:r>
          </a:p>
          <a:p>
            <a:pPr lvl="1" eaLnBrk="1" hangingPunct="1">
              <a:lnSpc>
                <a:spcPct val="80000"/>
              </a:lnSpc>
            </a:pPr>
            <a:r>
              <a:rPr lang="en-US" sz="1800" smtClean="0">
                <a:latin typeface="Arial" charset="0"/>
                <a:cs typeface="Arial" charset="0"/>
              </a:rPr>
              <a:t>Resume posted in EmployRI, </a:t>
            </a:r>
          </a:p>
          <a:p>
            <a:pPr lvl="1" eaLnBrk="1" hangingPunct="1">
              <a:lnSpc>
                <a:spcPct val="80000"/>
              </a:lnSpc>
            </a:pPr>
            <a:r>
              <a:rPr lang="en-US" sz="1800" smtClean="0">
                <a:latin typeface="Arial" charset="0"/>
                <a:cs typeface="Arial" charset="0"/>
              </a:rPr>
              <a:t>Virtual Recruiter created, and </a:t>
            </a:r>
          </a:p>
          <a:p>
            <a:pPr lvl="1" eaLnBrk="1" hangingPunct="1">
              <a:lnSpc>
                <a:spcPct val="80000"/>
              </a:lnSpc>
            </a:pPr>
            <a:r>
              <a:rPr lang="en-US" sz="1800" smtClean="0">
                <a:latin typeface="Arial" charset="0"/>
                <a:cs typeface="Arial" charset="0"/>
              </a:rPr>
              <a:t>Skills check-off completed.</a:t>
            </a:r>
          </a:p>
          <a:p>
            <a:pPr eaLnBrk="1" hangingPunct="1">
              <a:lnSpc>
                <a:spcPct val="80000"/>
              </a:lnSpc>
            </a:pPr>
            <a:r>
              <a:rPr lang="en-US" sz="2000" smtClean="0">
                <a:latin typeface="Arial" charset="0"/>
                <a:cs typeface="Arial" charset="0"/>
              </a:rPr>
              <a:t>Must have registered for any service referred to by counselor at initial one-on-one.</a:t>
            </a:r>
          </a:p>
          <a:p>
            <a:pPr eaLnBrk="1" hangingPunct="1">
              <a:lnSpc>
                <a:spcPct val="80000"/>
              </a:lnSpc>
            </a:pPr>
            <a:r>
              <a:rPr lang="en-US" sz="2000" smtClean="0">
                <a:latin typeface="Arial" charset="0"/>
                <a:cs typeface="Arial" charset="0"/>
              </a:rPr>
              <a:t>If claimant does not report for 30-day Follow-up, REA issue detection notice is forwarded to UI for failure-to-report.</a:t>
            </a:r>
          </a:p>
          <a:p>
            <a:pPr eaLnBrk="1" hangingPunct="1">
              <a:lnSpc>
                <a:spcPct val="80000"/>
              </a:lnSpc>
            </a:pPr>
            <a:r>
              <a:rPr lang="en-US" sz="2000" smtClean="0">
                <a:latin typeface="Arial" charset="0"/>
                <a:cs typeface="Arial" charset="0"/>
              </a:rPr>
              <a:t>If work search is inadequate for any of the four weeks, REA issue detection notice is forwarded to UI failure to meet work search requirement.</a:t>
            </a:r>
          </a:p>
          <a:p>
            <a:pPr eaLnBrk="1" hangingPunct="1">
              <a:lnSpc>
                <a:spcPct val="80000"/>
              </a:lnSpc>
            </a:pPr>
            <a:endParaRPr lang="en-US" sz="2000" smtClean="0">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bwMode="auto">
          <a:xfrm>
            <a:off x="457200" y="274638"/>
            <a:ext cx="8229600" cy="944562"/>
          </a:xfrm>
        </p:spPr>
        <p:txBody>
          <a:bodyPr wrap="square" numCol="1" anchorCtr="0" compatLnSpc="1">
            <a:prstTxWarp prst="textNoShape">
              <a:avLst/>
            </a:prstTxWarp>
          </a:bodyPr>
          <a:lstStyle/>
          <a:p>
            <a:pPr eaLnBrk="1" hangingPunct="1"/>
            <a:r>
              <a:rPr lang="en-US" sz="2400" smtClean="0">
                <a:ln>
                  <a:noFill/>
                </a:ln>
                <a:effectLst/>
                <a:latin typeface="Arial" charset="0"/>
                <a:cs typeface="Arial" charset="0"/>
              </a:rPr>
              <a:t>REA Requirements for 30-day Follow-up; </a:t>
            </a:r>
            <a:br>
              <a:rPr lang="en-US" sz="2400" smtClean="0">
                <a:ln>
                  <a:noFill/>
                </a:ln>
                <a:effectLst/>
                <a:latin typeface="Arial" charset="0"/>
                <a:cs typeface="Arial" charset="0"/>
              </a:rPr>
            </a:br>
            <a:r>
              <a:rPr lang="en-US" sz="2400" smtClean="0">
                <a:ln>
                  <a:noFill/>
                </a:ln>
                <a:effectLst/>
                <a:latin typeface="Arial" charset="0"/>
                <a:cs typeface="Arial" charset="0"/>
              </a:rPr>
              <a:t>New for PY 2014</a:t>
            </a:r>
          </a:p>
        </p:txBody>
      </p:sp>
      <p:sp>
        <p:nvSpPr>
          <p:cNvPr id="34818" name="Rectangle 3"/>
          <p:cNvSpPr>
            <a:spLocks noGrp="1"/>
          </p:cNvSpPr>
          <p:nvPr>
            <p:ph type="body" idx="1"/>
          </p:nvPr>
        </p:nvSpPr>
        <p:spPr/>
        <p:txBody>
          <a:bodyPr/>
          <a:lstStyle/>
          <a:p>
            <a:pPr eaLnBrk="1" hangingPunct="1">
              <a:lnSpc>
                <a:spcPct val="90000"/>
              </a:lnSpc>
            </a:pPr>
            <a:r>
              <a:rPr lang="en-US" sz="2400" smtClean="0">
                <a:latin typeface="Arial" charset="0"/>
                <a:cs typeface="Arial" charset="0"/>
              </a:rPr>
              <a:t>Resume Creation and Posting</a:t>
            </a:r>
          </a:p>
          <a:p>
            <a:pPr lvl="1" eaLnBrk="1" hangingPunct="1">
              <a:lnSpc>
                <a:spcPct val="90000"/>
              </a:lnSpc>
            </a:pPr>
            <a:r>
              <a:rPr lang="en-US" sz="2000" smtClean="0">
                <a:latin typeface="Arial" charset="0"/>
                <a:cs typeface="Arial" charset="0"/>
              </a:rPr>
              <a:t>Job Seekers may create resumes in EmployRI utilizing three options; they can follow a step-by-step process to create a resume from scratch, utilize a copy and paste method, or import an existing resume that is a Word Document or Pdf.</a:t>
            </a:r>
          </a:p>
          <a:p>
            <a:pPr lvl="1" eaLnBrk="1" hangingPunct="1">
              <a:lnSpc>
                <a:spcPct val="90000"/>
              </a:lnSpc>
            </a:pPr>
            <a:r>
              <a:rPr lang="en-US" sz="2000" smtClean="0">
                <a:latin typeface="Arial" charset="0"/>
                <a:cs typeface="Arial" charset="0"/>
              </a:rPr>
              <a:t>Creation and posting of the resume will allow the job seeker to conduct job searches that will identify job openings that match their resumes.</a:t>
            </a:r>
          </a:p>
          <a:p>
            <a:pPr lvl="1" eaLnBrk="1" hangingPunct="1">
              <a:lnSpc>
                <a:spcPct val="90000"/>
              </a:lnSpc>
            </a:pPr>
            <a:r>
              <a:rPr lang="en-US" sz="2000" smtClean="0">
                <a:latin typeface="Arial" charset="0"/>
                <a:cs typeface="Arial" charset="0"/>
              </a:rPr>
              <a:t>The customer can apply for jobs and send employers their resumes directly.</a:t>
            </a:r>
          </a:p>
          <a:p>
            <a:pPr lvl="1" eaLnBrk="1" hangingPunct="1">
              <a:lnSpc>
                <a:spcPct val="90000"/>
              </a:lnSpc>
            </a:pPr>
            <a:r>
              <a:rPr lang="en-US" sz="2000" smtClean="0">
                <a:latin typeface="Arial" charset="0"/>
                <a:cs typeface="Arial" charset="0"/>
              </a:rPr>
              <a:t>Employers can locate and contact candidates whose resumes match their hiring needs/requirements.</a:t>
            </a:r>
          </a:p>
          <a:p>
            <a:pPr eaLnBrk="1" hangingPunct="1">
              <a:lnSpc>
                <a:spcPct val="90000"/>
              </a:lnSpc>
            </a:pPr>
            <a:endParaRPr lang="en-US" sz="2400" smtClean="0">
              <a:latin typeface="Arial"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bwMode="auto">
          <a:xfrm>
            <a:off x="457200" y="274638"/>
            <a:ext cx="8229600" cy="868362"/>
          </a:xfrm>
        </p:spPr>
        <p:txBody>
          <a:bodyPr wrap="square" numCol="1" anchorCtr="0" compatLnSpc="1">
            <a:prstTxWarp prst="textNoShape">
              <a:avLst/>
            </a:prstTxWarp>
          </a:bodyPr>
          <a:lstStyle/>
          <a:p>
            <a:pPr eaLnBrk="1" hangingPunct="1"/>
            <a:r>
              <a:rPr lang="en-US" sz="2400" smtClean="0">
                <a:ln>
                  <a:noFill/>
                </a:ln>
                <a:effectLst/>
                <a:latin typeface="Arial" charset="0"/>
                <a:cs typeface="Arial" charset="0"/>
              </a:rPr>
              <a:t>REA Requirements for 30-day Follow-up; </a:t>
            </a:r>
            <a:br>
              <a:rPr lang="en-US" sz="2400" smtClean="0">
                <a:ln>
                  <a:noFill/>
                </a:ln>
                <a:effectLst/>
                <a:latin typeface="Arial" charset="0"/>
                <a:cs typeface="Arial" charset="0"/>
              </a:rPr>
            </a:br>
            <a:r>
              <a:rPr lang="en-US" sz="2400" smtClean="0">
                <a:ln>
                  <a:noFill/>
                </a:ln>
                <a:effectLst/>
                <a:latin typeface="Arial" charset="0"/>
                <a:cs typeface="Arial" charset="0"/>
              </a:rPr>
              <a:t>New for PY 2014</a:t>
            </a:r>
          </a:p>
        </p:txBody>
      </p:sp>
      <p:sp>
        <p:nvSpPr>
          <p:cNvPr id="35842" name="Rectangle 3"/>
          <p:cNvSpPr>
            <a:spLocks noGrp="1"/>
          </p:cNvSpPr>
          <p:nvPr>
            <p:ph type="body" idx="1"/>
          </p:nvPr>
        </p:nvSpPr>
        <p:spPr/>
        <p:txBody>
          <a:bodyPr/>
          <a:lstStyle/>
          <a:p>
            <a:pPr eaLnBrk="1" hangingPunct="1">
              <a:lnSpc>
                <a:spcPct val="80000"/>
              </a:lnSpc>
            </a:pPr>
            <a:r>
              <a:rPr lang="en-US" sz="2800" smtClean="0">
                <a:latin typeface="Arial" charset="0"/>
                <a:cs typeface="Arial" charset="0"/>
              </a:rPr>
              <a:t>Virtual Recruiter</a:t>
            </a:r>
          </a:p>
          <a:p>
            <a:pPr lvl="1" eaLnBrk="1" hangingPunct="1">
              <a:lnSpc>
                <a:spcPct val="80000"/>
              </a:lnSpc>
            </a:pPr>
            <a:r>
              <a:rPr lang="en-US" sz="2400" smtClean="0">
                <a:latin typeface="Arial" charset="0"/>
                <a:cs typeface="Arial" charset="0"/>
              </a:rPr>
              <a:t>The Virtual Recruiter is an automated job search tool that will notify the job seeker that jobs exist that meet their interests and requirements</a:t>
            </a:r>
          </a:p>
          <a:p>
            <a:pPr lvl="1" eaLnBrk="1" hangingPunct="1">
              <a:lnSpc>
                <a:spcPct val="80000"/>
              </a:lnSpc>
            </a:pPr>
            <a:r>
              <a:rPr lang="en-US" sz="2400" smtClean="0">
                <a:latin typeface="Arial" charset="0"/>
                <a:cs typeface="Arial" charset="0"/>
              </a:rPr>
              <a:t>It can be set to run on a daily, weekly, or monthly basis</a:t>
            </a:r>
          </a:p>
          <a:p>
            <a:pPr lvl="1" eaLnBrk="1" hangingPunct="1">
              <a:lnSpc>
                <a:spcPct val="80000"/>
              </a:lnSpc>
            </a:pPr>
            <a:r>
              <a:rPr lang="en-US" sz="2400" smtClean="0">
                <a:latin typeface="Arial" charset="0"/>
                <a:cs typeface="Arial" charset="0"/>
              </a:rPr>
              <a:t>Automatic notification to the job seeker is done by an internal message within EmployRI, an email sent to the job seeker, or both.</a:t>
            </a:r>
          </a:p>
          <a:p>
            <a:pPr lvl="1" eaLnBrk="1" hangingPunct="1">
              <a:lnSpc>
                <a:spcPct val="80000"/>
              </a:lnSpc>
            </a:pPr>
            <a:r>
              <a:rPr lang="en-US" sz="2400" smtClean="0">
                <a:latin typeface="Arial" charset="0"/>
                <a:cs typeface="Arial" charset="0"/>
              </a:rPr>
              <a:t>Employers can create Virtual Recruiters that will notify them that job seekers meeting their requirements exist in EmployRI.</a:t>
            </a:r>
          </a:p>
          <a:p>
            <a:pPr eaLnBrk="1" hangingPunct="1">
              <a:lnSpc>
                <a:spcPct val="80000"/>
              </a:lnSpc>
            </a:pPr>
            <a:endParaRPr lang="en-US" sz="2800" smtClean="0">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6"/>
          <p:cNvPicPr>
            <a:picLocks noChangeAspect="1"/>
          </p:cNvPicPr>
          <p:nvPr/>
        </p:nvPicPr>
        <p:blipFill>
          <a:blip r:embed="rId3"/>
          <a:srcRect/>
          <a:stretch>
            <a:fillRect/>
          </a:stretch>
        </p:blipFill>
        <p:spPr bwMode="auto">
          <a:xfrm>
            <a:off x="0" y="1066800"/>
            <a:ext cx="9144000" cy="5791200"/>
          </a:xfrm>
          <a:prstGeom prst="rect">
            <a:avLst/>
          </a:prstGeom>
          <a:noFill/>
          <a:ln w="9525">
            <a:noFill/>
            <a:miter lim="800000"/>
            <a:headEnd/>
            <a:tailEnd/>
          </a:ln>
        </p:spPr>
      </p:pic>
      <p:sp>
        <p:nvSpPr>
          <p:cNvPr id="2" name="Title 1"/>
          <p:cNvSpPr>
            <a:spLocks noGrp="1"/>
          </p:cNvSpPr>
          <p:nvPr>
            <p:ph type="title"/>
          </p:nvPr>
        </p:nvSpPr>
        <p:spPr/>
        <p:txBody>
          <a:bodyPr/>
          <a:lstStyle/>
          <a:p>
            <a:pPr eaLnBrk="1" fontAlgn="auto" hangingPunct="1">
              <a:spcAft>
                <a:spcPts val="0"/>
              </a:spcAft>
              <a:defRPr/>
            </a:pPr>
            <a:r>
              <a:rPr lang="en-US" dirty="0" smtClean="0"/>
              <a:t>Where are you?</a:t>
            </a:r>
            <a:endParaRPr lang="en-US" dirty="0"/>
          </a:p>
        </p:txBody>
      </p:sp>
      <p:sp>
        <p:nvSpPr>
          <p:cNvPr id="1331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76DCE5-D883-431F-9EC9-ECF436310722}" type="slidenum">
              <a:rPr lang="en-US" smtClean="0">
                <a:latin typeface="Arial" charset="0"/>
                <a:cs typeface="Arial" charset="0"/>
              </a:rPr>
              <a:pPr fontAlgn="base">
                <a:spcBef>
                  <a:spcPct val="0"/>
                </a:spcBef>
                <a:spcAft>
                  <a:spcPct val="0"/>
                </a:spcAft>
              </a:pPr>
              <a:t>2</a:t>
            </a:fld>
            <a:endParaRPr lang="en-US" smtClean="0">
              <a:latin typeface="Arial" charset="0"/>
              <a:cs typeface="Arial" charset="0"/>
            </a:endParaRPr>
          </a:p>
        </p:txBody>
      </p:sp>
      <p:sp>
        <p:nvSpPr>
          <p:cNvPr id="13316"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13317" name="TextBox 7"/>
          <p:cNvSpPr txBox="1">
            <a:spLocks noChangeArrowheads="1"/>
          </p:cNvSpPr>
          <p:nvPr/>
        </p:nvSpPr>
        <p:spPr bwMode="auto">
          <a:xfrm>
            <a:off x="1371600" y="685800"/>
            <a:ext cx="6324600" cy="338138"/>
          </a:xfrm>
          <a:prstGeom prst="rect">
            <a:avLst/>
          </a:prstGeom>
          <a:noFill/>
          <a:ln w="9525">
            <a:noFill/>
            <a:miter lim="800000"/>
            <a:headEnd/>
            <a:tailEnd/>
          </a:ln>
        </p:spPr>
        <p:txBody>
          <a:bodyPr>
            <a:spAutoFit/>
          </a:bodyPr>
          <a:lstStyle/>
          <a:p>
            <a:pPr algn="ctr"/>
            <a:r>
              <a:rPr lang="en-US" sz="1600" b="1" i="1">
                <a:solidFill>
                  <a:schemeClr val="bg1"/>
                </a:solidFill>
              </a:rPr>
              <a:t>Enter your location in the Chat window – lower left of screen</a:t>
            </a:r>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bwMode="auto">
          <a:xfrm>
            <a:off x="457200" y="274638"/>
            <a:ext cx="8229600" cy="792162"/>
          </a:xfrm>
        </p:spPr>
        <p:txBody>
          <a:bodyPr wrap="square" numCol="1" anchorCtr="0" compatLnSpc="1">
            <a:prstTxWarp prst="textNoShape">
              <a:avLst/>
            </a:prstTxWarp>
            <a:normAutofit fontScale="90000"/>
          </a:bodyPr>
          <a:lstStyle/>
          <a:p>
            <a:pPr eaLnBrk="1" hangingPunct="1">
              <a:defRPr/>
            </a:pPr>
            <a:r>
              <a:rPr lang="en-US" sz="2400" smtClean="0">
                <a:ln>
                  <a:noFill/>
                </a:ln>
                <a:effectLst/>
                <a:latin typeface="Arial" charset="0"/>
                <a:cs typeface="Arial" charset="0"/>
              </a:rPr>
              <a:t>REA Requirements for 30-day Follow-up; </a:t>
            </a:r>
            <a:br>
              <a:rPr lang="en-US" sz="2400" smtClean="0">
                <a:ln>
                  <a:noFill/>
                </a:ln>
                <a:effectLst/>
                <a:latin typeface="Arial" charset="0"/>
                <a:cs typeface="Arial" charset="0"/>
              </a:rPr>
            </a:br>
            <a:r>
              <a:rPr lang="en-US" sz="2400" smtClean="0">
                <a:ln>
                  <a:noFill/>
                </a:ln>
                <a:effectLst/>
                <a:latin typeface="Arial" charset="0"/>
                <a:cs typeface="Arial" charset="0"/>
              </a:rPr>
              <a:t>New for PY 2014</a:t>
            </a:r>
          </a:p>
        </p:txBody>
      </p:sp>
      <p:sp>
        <p:nvSpPr>
          <p:cNvPr id="36866" name="Rectangle 3"/>
          <p:cNvSpPr>
            <a:spLocks noGrp="1"/>
          </p:cNvSpPr>
          <p:nvPr>
            <p:ph type="body" idx="1"/>
          </p:nvPr>
        </p:nvSpPr>
        <p:spPr/>
        <p:txBody>
          <a:bodyPr/>
          <a:lstStyle/>
          <a:p>
            <a:pPr eaLnBrk="1" hangingPunct="1">
              <a:lnSpc>
                <a:spcPct val="80000"/>
              </a:lnSpc>
            </a:pPr>
            <a:r>
              <a:rPr lang="en-US" sz="2400" smtClean="0">
                <a:latin typeface="Arial" charset="0"/>
                <a:cs typeface="Arial" charset="0"/>
              </a:rPr>
              <a:t>Skills Check-off</a:t>
            </a:r>
          </a:p>
          <a:p>
            <a:pPr lvl="1" eaLnBrk="1" hangingPunct="1">
              <a:lnSpc>
                <a:spcPct val="80000"/>
              </a:lnSpc>
            </a:pPr>
            <a:r>
              <a:rPr lang="en-US" sz="1800" smtClean="0">
                <a:latin typeface="Arial" charset="0"/>
                <a:cs typeface="Arial" charset="0"/>
              </a:rPr>
              <a:t>Completing the skills check off allows the job seeker to compile a list of job skills and personal skills to find occupations best suited for them and match their interests and work values to find suitable employment.</a:t>
            </a:r>
          </a:p>
          <a:p>
            <a:pPr lvl="1" eaLnBrk="1" hangingPunct="1">
              <a:lnSpc>
                <a:spcPct val="80000"/>
              </a:lnSpc>
            </a:pPr>
            <a:r>
              <a:rPr lang="en-US" sz="1800" smtClean="0">
                <a:latin typeface="Arial" charset="0"/>
                <a:cs typeface="Arial" charset="0"/>
              </a:rPr>
              <a:t>Job seekers can search for jobs posted by employers that are in need of their skills. </a:t>
            </a:r>
          </a:p>
          <a:p>
            <a:pPr lvl="1" eaLnBrk="1" hangingPunct="1">
              <a:lnSpc>
                <a:spcPct val="80000"/>
              </a:lnSpc>
            </a:pPr>
            <a:r>
              <a:rPr lang="en-US" sz="1800" smtClean="0">
                <a:latin typeface="Arial" charset="0"/>
                <a:cs typeface="Arial" charset="0"/>
              </a:rPr>
              <a:t>The job search results list the skills required by the employer versus the skills possessed by the job seeker. </a:t>
            </a:r>
          </a:p>
          <a:p>
            <a:pPr lvl="1" eaLnBrk="1" hangingPunct="1">
              <a:lnSpc>
                <a:spcPct val="80000"/>
              </a:lnSpc>
            </a:pPr>
            <a:r>
              <a:rPr lang="en-US" sz="1800" smtClean="0">
                <a:latin typeface="Arial" charset="0"/>
                <a:cs typeface="Arial" charset="0"/>
              </a:rPr>
              <a:t>The job seeker is shown what skills that they are lacking, and is provided with a link for training options that are available to remediate that skills gap, such as the Workforce Investment Act (WIA) Eligible Training Provider List (ETPL).</a:t>
            </a:r>
          </a:p>
          <a:p>
            <a:pPr lvl="1" eaLnBrk="1" hangingPunct="1">
              <a:lnSpc>
                <a:spcPct val="80000"/>
              </a:lnSpc>
            </a:pPr>
            <a:r>
              <a:rPr lang="en-US" sz="1800" smtClean="0">
                <a:latin typeface="Arial" charset="0"/>
                <a:cs typeface="Arial" charset="0"/>
              </a:rPr>
              <a:t>Employers may search for individuals whose job skills match a required job skill set by a pre-determined match ratio (usually 70%, 50%, or 25%).  </a:t>
            </a:r>
          </a:p>
          <a:p>
            <a:pPr eaLnBrk="1" hangingPunct="1">
              <a:lnSpc>
                <a:spcPct val="80000"/>
              </a:lnSpc>
            </a:pPr>
            <a:endParaRPr lang="en-US" sz="2400" smtClean="0">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bwMode="auto">
          <a:xfrm>
            <a:off x="457200" y="274638"/>
            <a:ext cx="8229600" cy="1143000"/>
          </a:xfrm>
        </p:spPr>
        <p:txBody>
          <a:bodyPr wrap="square" numCol="1" anchorCtr="0" compatLnSpc="1">
            <a:prstTxWarp prst="textNoShape">
              <a:avLst/>
            </a:prstTxWarp>
          </a:bodyPr>
          <a:lstStyle/>
          <a:p>
            <a:pPr eaLnBrk="1" hangingPunct="1"/>
            <a:r>
              <a:rPr lang="en-US" smtClean="0">
                <a:ln>
                  <a:noFill/>
                </a:ln>
                <a:effectLst/>
                <a:latin typeface="Arial" charset="0"/>
                <a:cs typeface="Arial" charset="0"/>
              </a:rPr>
              <a:t>REA – Tracking Services</a:t>
            </a:r>
          </a:p>
        </p:txBody>
      </p:sp>
      <p:sp>
        <p:nvSpPr>
          <p:cNvPr id="37890" name="Rectangle 3"/>
          <p:cNvSpPr>
            <a:spLocks noGrp="1"/>
          </p:cNvSpPr>
          <p:nvPr>
            <p:ph type="body" idx="1"/>
          </p:nvPr>
        </p:nvSpPr>
        <p:spPr/>
        <p:txBody>
          <a:bodyPr/>
          <a:lstStyle/>
          <a:p>
            <a:pPr eaLnBrk="1" hangingPunct="1"/>
            <a:r>
              <a:rPr lang="en-US" sz="2800" smtClean="0">
                <a:latin typeface="Arial" charset="0"/>
                <a:cs typeface="Arial" charset="0"/>
              </a:rPr>
              <a:t>All netWORKri customers are issued a scan card the first time they report to the office.  Customers swipe their scan cards each time they:</a:t>
            </a:r>
          </a:p>
          <a:p>
            <a:pPr lvl="1" eaLnBrk="1" hangingPunct="1"/>
            <a:r>
              <a:rPr lang="en-US" smtClean="0">
                <a:latin typeface="Arial" charset="0"/>
                <a:cs typeface="Arial" charset="0"/>
              </a:rPr>
              <a:t>Report to utilize resource area</a:t>
            </a:r>
          </a:p>
          <a:p>
            <a:pPr lvl="1" eaLnBrk="1" hangingPunct="1"/>
            <a:r>
              <a:rPr lang="en-US" smtClean="0">
                <a:latin typeface="Arial" charset="0"/>
                <a:cs typeface="Arial" charset="0"/>
              </a:rPr>
              <a:t>Report for workshops </a:t>
            </a:r>
          </a:p>
          <a:p>
            <a:pPr lvl="1" eaLnBrk="1" hangingPunct="1"/>
            <a:r>
              <a:rPr lang="en-US" smtClean="0">
                <a:latin typeface="Arial" charset="0"/>
                <a:cs typeface="Arial" charset="0"/>
              </a:rPr>
              <a:t>Report for initial REA or other orientation</a:t>
            </a:r>
          </a:p>
          <a:p>
            <a:pPr lvl="1" eaLnBrk="1" hangingPunct="1"/>
            <a:r>
              <a:rPr lang="en-US" smtClean="0">
                <a:latin typeface="Arial" charset="0"/>
                <a:cs typeface="Arial" charset="0"/>
              </a:rPr>
              <a:t>Report for in-house job fairs</a:t>
            </a:r>
          </a:p>
          <a:p>
            <a:pPr eaLnBrk="1" hangingPunct="1"/>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bwMode="auto">
          <a:xfrm>
            <a:off x="457200" y="274638"/>
            <a:ext cx="8229600" cy="792162"/>
          </a:xfrm>
        </p:spPr>
        <p:txBody>
          <a:bodyPr wrap="square" numCol="1" anchorCtr="0" compatLnSpc="1">
            <a:prstTxWarp prst="textNoShape">
              <a:avLst/>
            </a:prstTxWarp>
            <a:normAutofit fontScale="90000"/>
          </a:bodyPr>
          <a:lstStyle/>
          <a:p>
            <a:pPr eaLnBrk="1" hangingPunct="1">
              <a:defRPr/>
            </a:pPr>
            <a:r>
              <a:rPr lang="en-US" sz="2400" smtClean="0">
                <a:ln>
                  <a:noFill/>
                </a:ln>
                <a:effectLst/>
                <a:latin typeface="Arial" charset="0"/>
                <a:cs typeface="Arial" charset="0"/>
              </a:rPr>
              <a:t>REA Outcomes	- </a:t>
            </a:r>
            <a:br>
              <a:rPr lang="en-US" sz="2400" smtClean="0">
                <a:ln>
                  <a:noFill/>
                </a:ln>
                <a:effectLst/>
                <a:latin typeface="Arial" charset="0"/>
                <a:cs typeface="Arial" charset="0"/>
              </a:rPr>
            </a:br>
            <a:r>
              <a:rPr lang="en-US" sz="2400" smtClean="0">
                <a:ln>
                  <a:noFill/>
                </a:ln>
                <a:effectLst/>
                <a:latin typeface="Arial" charset="0"/>
                <a:cs typeface="Arial" charset="0"/>
              </a:rPr>
              <a:t>Period ending 3/31/13</a:t>
            </a:r>
          </a:p>
        </p:txBody>
      </p:sp>
      <p:sp>
        <p:nvSpPr>
          <p:cNvPr id="38914" name="Rectangle 3"/>
          <p:cNvSpPr>
            <a:spLocks noGrp="1"/>
          </p:cNvSpPr>
          <p:nvPr>
            <p:ph type="body" idx="1"/>
          </p:nvPr>
        </p:nvSpPr>
        <p:spPr>
          <a:xfrm>
            <a:off x="457200" y="2590800"/>
            <a:ext cx="7924800" cy="2895600"/>
          </a:xfrm>
        </p:spPr>
        <p:txBody>
          <a:bodyPr/>
          <a:lstStyle/>
          <a:p>
            <a:pPr eaLnBrk="1" hangingPunct="1">
              <a:buFont typeface="Arial" charset="0"/>
              <a:buNone/>
            </a:pPr>
            <a:r>
              <a:rPr lang="en-US" smtClean="0">
                <a:latin typeface="Arial" charset="0"/>
                <a:cs typeface="Arial" charset="0"/>
              </a:rPr>
              <a:t>	</a:t>
            </a:r>
            <a:r>
              <a:rPr lang="en-US" sz="1500" smtClean="0">
                <a:latin typeface="Calibri" pitchFamily="34" charset="0"/>
                <a:cs typeface="Arial" charset="0"/>
              </a:rPr>
              <a:t>                   		 </a:t>
            </a:r>
            <a:r>
              <a:rPr lang="en-US" sz="2400" smtClean="0">
                <a:latin typeface="Calibri" pitchFamily="34" charset="0"/>
                <a:cs typeface="Arial" charset="0"/>
              </a:rPr>
              <a:t>Comparison        REA      Difference </a:t>
            </a:r>
          </a:p>
          <a:p>
            <a:pPr eaLnBrk="1" fontAlgn="b" hangingPunct="1">
              <a:spcBef>
                <a:spcPct val="0"/>
              </a:spcBef>
              <a:buFontTx/>
              <a:buNone/>
            </a:pPr>
            <a:r>
              <a:rPr lang="en-US" sz="2400" smtClean="0">
                <a:latin typeface="Calibri" pitchFamily="34" charset="0"/>
                <a:cs typeface="Arial" charset="0"/>
              </a:rPr>
              <a:t>Average Duration	       16.18	    15.35           -0.83</a:t>
            </a:r>
          </a:p>
          <a:p>
            <a:pPr eaLnBrk="1" fontAlgn="b" hangingPunct="1">
              <a:spcBef>
                <a:spcPct val="0"/>
              </a:spcBef>
              <a:buFontTx/>
              <a:buNone/>
            </a:pPr>
            <a:r>
              <a:rPr lang="en-US" sz="2400" smtClean="0">
                <a:latin typeface="Calibri" pitchFamily="34" charset="0"/>
                <a:cs typeface="Arial" charset="0"/>
              </a:rPr>
              <a:t>Benefits per Claimant	      $5,439	   $5,149          -$290</a:t>
            </a:r>
          </a:p>
          <a:p>
            <a:pPr eaLnBrk="1" fontAlgn="b" hangingPunct="1">
              <a:spcBef>
                <a:spcPct val="0"/>
              </a:spcBef>
              <a:buFontTx/>
              <a:buNone/>
            </a:pPr>
            <a:r>
              <a:rPr lang="en-US" sz="2400" smtClean="0">
                <a:latin typeface="Calibri" pitchFamily="34" charset="0"/>
                <a:cs typeface="Arial" charset="0"/>
              </a:rPr>
              <a:t>Percent Exhausting	        40.4%	     32.1%         -8.3%</a:t>
            </a:r>
          </a:p>
          <a:p>
            <a:pPr eaLnBrk="1" fontAlgn="b" hangingPunct="1">
              <a:spcBef>
                <a:spcPct val="0"/>
              </a:spcBef>
              <a:buFontTx/>
              <a:buNone/>
            </a:pPr>
            <a:r>
              <a:rPr lang="en-US" sz="2400" smtClean="0">
                <a:latin typeface="Calibri" pitchFamily="34" charset="0"/>
                <a:cs typeface="Arial" charset="0"/>
              </a:rPr>
              <a:t>Percent Reemp	        22.4%	     38.4%        16.1%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bwMode="auto">
          <a:xfrm>
            <a:off x="457200" y="274638"/>
            <a:ext cx="8229600" cy="1143000"/>
          </a:xfrm>
        </p:spPr>
        <p:txBody>
          <a:bodyPr wrap="square" numCol="1" anchorCtr="0" compatLnSpc="1">
            <a:prstTxWarp prst="textNoShape">
              <a:avLst/>
            </a:prstTxWarp>
          </a:bodyPr>
          <a:lstStyle/>
          <a:p>
            <a:pPr eaLnBrk="1" hangingPunct="1"/>
            <a:r>
              <a:rPr lang="en-US" smtClean="0">
                <a:ln>
                  <a:noFill/>
                </a:ln>
                <a:effectLst/>
                <a:latin typeface="Arial" charset="0"/>
                <a:cs typeface="Arial" charset="0"/>
              </a:rPr>
              <a:t>What the Comparison Shows</a:t>
            </a:r>
          </a:p>
        </p:txBody>
      </p:sp>
      <p:sp>
        <p:nvSpPr>
          <p:cNvPr id="39938" name="Rectangle 3"/>
          <p:cNvSpPr>
            <a:spLocks noGrp="1"/>
          </p:cNvSpPr>
          <p:nvPr>
            <p:ph type="body" idx="1"/>
          </p:nvPr>
        </p:nvSpPr>
        <p:spPr/>
        <p:txBody>
          <a:bodyPr/>
          <a:lstStyle/>
          <a:p>
            <a:pPr eaLnBrk="1" hangingPunct="1">
              <a:lnSpc>
                <a:spcPct val="90000"/>
              </a:lnSpc>
            </a:pPr>
            <a:r>
              <a:rPr lang="en-US" sz="2200" smtClean="0">
                <a:latin typeface="Arial" charset="0"/>
                <a:cs typeface="Arial" charset="0"/>
              </a:rPr>
              <a:t>In every quarter at least as far back as first quarter 2011, more REA participants become reemployed than those in the comparison group. </a:t>
            </a:r>
          </a:p>
          <a:p>
            <a:pPr eaLnBrk="1" hangingPunct="1">
              <a:lnSpc>
                <a:spcPct val="90000"/>
              </a:lnSpc>
            </a:pPr>
            <a:r>
              <a:rPr lang="en-US" sz="2200" smtClean="0">
                <a:latin typeface="Arial" charset="0"/>
                <a:cs typeface="Arial" charset="0"/>
              </a:rPr>
              <a:t>Of individuals who return to work among both groups, REA participants return to work in less weeks than those in the comparison group.</a:t>
            </a:r>
          </a:p>
          <a:p>
            <a:pPr eaLnBrk="1" hangingPunct="1">
              <a:lnSpc>
                <a:spcPct val="90000"/>
              </a:lnSpc>
            </a:pPr>
            <a:r>
              <a:rPr lang="en-US" sz="2200" smtClean="0">
                <a:latin typeface="Arial" charset="0"/>
                <a:cs typeface="Arial" charset="0"/>
              </a:rPr>
              <a:t>More potential issues and overpayments are detected through the REA process than without.</a:t>
            </a:r>
          </a:p>
          <a:p>
            <a:pPr eaLnBrk="1" hangingPunct="1">
              <a:lnSpc>
                <a:spcPct val="90000"/>
              </a:lnSpc>
              <a:buFont typeface="Arial" charset="0"/>
              <a:buNone/>
            </a:pPr>
            <a:endParaRPr lang="en-US" sz="2200" smtClean="0">
              <a:latin typeface="Arial" charset="0"/>
              <a:cs typeface="Arial" charset="0"/>
            </a:endParaRPr>
          </a:p>
          <a:p>
            <a:pPr eaLnBrk="1" hangingPunct="1">
              <a:lnSpc>
                <a:spcPct val="90000"/>
              </a:lnSpc>
              <a:buFont typeface="Arial" charset="0"/>
              <a:buNone/>
            </a:pPr>
            <a:r>
              <a:rPr lang="en-US" sz="2200" u="sng" smtClean="0">
                <a:latin typeface="Arial" charset="0"/>
                <a:cs typeface="Arial" charset="0"/>
              </a:rPr>
              <a:t>THE BOTTOM LINE</a:t>
            </a:r>
            <a:r>
              <a:rPr lang="en-US" sz="2200" smtClean="0">
                <a:latin typeface="Arial" charset="0"/>
                <a:cs typeface="Arial" charset="0"/>
              </a:rPr>
              <a:t>:  Overall, REA participants have less financial impact on the UI Trust Fund than those in the comparison group</a:t>
            </a:r>
            <a:r>
              <a:rPr lang="en-US" sz="2200" smtClean="0">
                <a:latin typeface="Garamond" pitchFamily="18" charset="0"/>
                <a:cs typeface="Arial" charset="0"/>
              </a:rPr>
              <a:t>.</a:t>
            </a:r>
          </a:p>
          <a:p>
            <a:pPr eaLnBrk="1" hangingPunct="1">
              <a:lnSpc>
                <a:spcPct val="90000"/>
              </a:lnSpc>
            </a:pPr>
            <a:endParaRPr lang="en-US" sz="2400" smtClean="0">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REAs in Maine</a:t>
            </a:r>
            <a:endParaRPr lang="en-US" dirty="0"/>
          </a:p>
        </p:txBody>
      </p:sp>
      <p:sp>
        <p:nvSpPr>
          <p:cNvPr id="3" name="Content Placeholder 2"/>
          <p:cNvSpPr>
            <a:spLocks noGrp="1"/>
          </p:cNvSpPr>
          <p:nvPr>
            <p:ph idx="1"/>
          </p:nvPr>
        </p:nvSpPr>
        <p:spPr/>
        <p:txBody>
          <a:bodyPr rtlCol="0">
            <a:normAutofit/>
          </a:bodyPr>
          <a:lstStyle/>
          <a:p>
            <a:pPr marL="0" indent="0" eaLnBrk="1" fontAlgn="auto" hangingPunct="1">
              <a:buFont typeface="Arial" pitchFamily="34" charset="0"/>
              <a:buNone/>
              <a:defRPr/>
            </a:pPr>
            <a:r>
              <a:rPr lang="en-US" dirty="0"/>
              <a:t>Presenter:  Gaetane Johnson</a:t>
            </a:r>
          </a:p>
          <a:p>
            <a:pPr marL="0" indent="0" eaLnBrk="1" fontAlgn="auto" hangingPunct="1">
              <a:buFont typeface="Arial" pitchFamily="34" charset="0"/>
              <a:buNone/>
              <a:defRPr/>
            </a:pPr>
            <a:r>
              <a:rPr lang="en-US" dirty="0"/>
              <a:t>Title:  Reemployment Services Program Manager</a:t>
            </a:r>
          </a:p>
          <a:p>
            <a:pPr marL="0" indent="0" eaLnBrk="1" fontAlgn="auto" hangingPunct="1">
              <a:buFont typeface="Arial" pitchFamily="34" charset="0"/>
              <a:buNone/>
              <a:defRPr/>
            </a:pPr>
            <a:r>
              <a:rPr lang="en-US" dirty="0"/>
              <a:t>Organization:  Maine Department of Labor</a:t>
            </a:r>
          </a:p>
          <a:p>
            <a:pPr eaLnBrk="1" fontAlgn="auto" hangingPunct="1">
              <a:buFont typeface="Arial" pitchFamily="34" charset="0"/>
              <a:buChar char="•"/>
              <a:defRPr/>
            </a:pPr>
            <a:endParaRPr lang="en-US" dirty="0"/>
          </a:p>
        </p:txBody>
      </p:sp>
      <p:sp>
        <p:nvSpPr>
          <p:cNvPr id="40963"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4096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271832-318A-4A1E-A682-9A0209FC47C5}" type="slidenum">
              <a:rPr lang="en-US" smtClean="0">
                <a:latin typeface="Arial" charset="0"/>
                <a:cs typeface="Arial" charset="0"/>
              </a:rPr>
              <a:pPr fontAlgn="base">
                <a:spcBef>
                  <a:spcPct val="0"/>
                </a:spcBef>
                <a:spcAft>
                  <a:spcPct val="0"/>
                </a:spcAft>
              </a:pPr>
              <a:t>24</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Agenda</a:t>
            </a:r>
            <a:endParaRPr lang="en-US" dirty="0"/>
          </a:p>
        </p:txBody>
      </p:sp>
      <p:sp>
        <p:nvSpPr>
          <p:cNvPr id="41986" name="Content Placeholder 2"/>
          <p:cNvSpPr>
            <a:spLocks noGrp="1"/>
          </p:cNvSpPr>
          <p:nvPr>
            <p:ph idx="1"/>
          </p:nvPr>
        </p:nvSpPr>
        <p:spPr>
          <a:xfrm>
            <a:off x="381000" y="1295400"/>
            <a:ext cx="7924800" cy="4525963"/>
          </a:xfrm>
        </p:spPr>
        <p:txBody>
          <a:bodyPr/>
          <a:lstStyle/>
          <a:p>
            <a:pPr marL="0" indent="0">
              <a:buFont typeface="Arial" charset="0"/>
              <a:buNone/>
            </a:pPr>
            <a:r>
              <a:rPr lang="en-US" smtClean="0">
                <a:latin typeface="Arial" charset="0"/>
                <a:cs typeface="Arial" charset="0"/>
              </a:rPr>
              <a:t>   1. Successful Strategies for scheduling  	Pre-&amp;-Post Labs and Group sessions</a:t>
            </a:r>
          </a:p>
          <a:p>
            <a:pPr marL="0" indent="0">
              <a:buFont typeface="Arial" charset="0"/>
              <a:buNone/>
            </a:pPr>
            <a:r>
              <a:rPr lang="en-US" smtClean="0">
                <a:latin typeface="Arial" charset="0"/>
                <a:cs typeface="Arial" charset="0"/>
              </a:rPr>
              <a:t> </a:t>
            </a:r>
          </a:p>
          <a:p>
            <a:pPr marL="0" indent="0">
              <a:buFont typeface="Arial" charset="0"/>
              <a:buNone/>
            </a:pPr>
            <a:r>
              <a:rPr lang="en-US" smtClean="0">
                <a:latin typeface="Arial" charset="0"/>
                <a:cs typeface="Arial" charset="0"/>
              </a:rPr>
              <a:t>   2. Value Added time spent in REA Pre-	and-Post Labs</a:t>
            </a:r>
          </a:p>
          <a:p>
            <a:pPr marL="0" indent="0">
              <a:buFont typeface="Arial" charset="0"/>
              <a:buNone/>
            </a:pPr>
            <a:endParaRPr lang="en-US" smtClean="0">
              <a:latin typeface="Arial" charset="0"/>
              <a:cs typeface="Arial" charset="0"/>
            </a:endParaRPr>
          </a:p>
          <a:p>
            <a:pPr marL="0" indent="0">
              <a:buFont typeface="Arial" charset="0"/>
              <a:buNone/>
            </a:pPr>
            <a:r>
              <a:rPr lang="en-US" smtClean="0">
                <a:latin typeface="Arial" charset="0"/>
                <a:cs typeface="Arial" charset="0"/>
              </a:rPr>
              <a:t>   3. Interactive Group Workshops include 	“Live” website demonstrations</a:t>
            </a:r>
          </a:p>
          <a:p>
            <a:pPr marL="0" indent="0">
              <a:buFont typeface="Arial" charset="0"/>
              <a:buNone/>
            </a:pPr>
            <a:endParaRPr lang="en-US" smtClean="0">
              <a:latin typeface="Arial" charset="0"/>
              <a:cs typeface="Arial" charset="0"/>
            </a:endParaRPr>
          </a:p>
        </p:txBody>
      </p:sp>
      <p:sp>
        <p:nvSpPr>
          <p:cNvPr id="41987"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4198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1A82A5-E790-4C14-8ECD-653844C8C1EA}" type="slidenum">
              <a:rPr lang="en-US" smtClean="0">
                <a:latin typeface="Arial" charset="0"/>
                <a:cs typeface="Arial" charset="0"/>
              </a:rPr>
              <a:pPr fontAlgn="base">
                <a:spcBef>
                  <a:spcPct val="0"/>
                </a:spcBef>
                <a:spcAft>
                  <a:spcPct val="0"/>
                </a:spcAft>
              </a:pPr>
              <a:t>25</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Successful Strategies for scheduling Pre-&amp;-Post Labs and Group sessions</a:t>
            </a:r>
            <a:endParaRPr lang="en-US" dirty="0"/>
          </a:p>
        </p:txBody>
      </p:sp>
      <p:sp>
        <p:nvSpPr>
          <p:cNvPr id="3" name="Content Placeholder 2"/>
          <p:cNvSpPr>
            <a:spLocks noGrp="1"/>
          </p:cNvSpPr>
          <p:nvPr>
            <p:ph idx="1"/>
          </p:nvPr>
        </p:nvSpPr>
        <p:spPr>
          <a:xfrm>
            <a:off x="304800" y="1219200"/>
            <a:ext cx="8382000" cy="5334000"/>
          </a:xfrm>
        </p:spPr>
        <p:txBody>
          <a:bodyPr/>
          <a:lstStyle/>
          <a:p>
            <a:pPr>
              <a:defRPr/>
            </a:pPr>
            <a:r>
              <a:rPr lang="en-US" b="1" u="sng" dirty="0"/>
              <a:t>The personal touch- </a:t>
            </a:r>
            <a:r>
              <a:rPr lang="en-US" b="1" u="sng" dirty="0" smtClean="0"/>
              <a:t>Increases </a:t>
            </a:r>
            <a:r>
              <a:rPr lang="en-US" b="1" u="sng" dirty="0"/>
              <a:t>REA </a:t>
            </a:r>
            <a:r>
              <a:rPr lang="en-US" b="1" u="sng" dirty="0" smtClean="0"/>
              <a:t>participation</a:t>
            </a:r>
            <a:endParaRPr lang="en-US" dirty="0"/>
          </a:p>
          <a:p>
            <a:pPr lvl="1">
              <a:defRPr/>
            </a:pPr>
            <a:r>
              <a:rPr lang="en-US" b="1" dirty="0"/>
              <a:t>The “invitation” letter and </a:t>
            </a:r>
            <a:r>
              <a:rPr lang="en-US" b="1" dirty="0" smtClean="0"/>
              <a:t>courtesy calls.</a:t>
            </a:r>
          </a:p>
          <a:p>
            <a:pPr marL="457200" lvl="1" indent="0">
              <a:buFont typeface="Arial" charset="0"/>
              <a:buNone/>
              <a:defRPr/>
            </a:pPr>
            <a:r>
              <a:rPr lang="en-US" dirty="0" smtClean="0"/>
              <a:t>	</a:t>
            </a:r>
            <a:r>
              <a:rPr lang="en-US" dirty="0"/>
              <a:t>Although less prominent than the Mandatory reporting requirement segment of the Law, the REA selection letter </a:t>
            </a:r>
            <a:r>
              <a:rPr lang="en-US" dirty="0" smtClean="0"/>
              <a:t>includes </a:t>
            </a:r>
            <a:r>
              <a:rPr lang="en-US" dirty="0"/>
              <a:t>some positive information about our CareerCenters, and specifically the REA program, helping participants receiving these services become reemployed sooner than those who are not selected for an REA. </a:t>
            </a:r>
          </a:p>
          <a:p>
            <a:pPr marL="457200" lvl="1" indent="0">
              <a:buFont typeface="Arial" charset="0"/>
              <a:buNone/>
              <a:defRPr/>
            </a:pPr>
            <a:endParaRPr lang="en-US" dirty="0" smtClean="0"/>
          </a:p>
          <a:p>
            <a:pPr lvl="1">
              <a:defRPr/>
            </a:pPr>
            <a:endParaRPr lang="en-US" dirty="0"/>
          </a:p>
        </p:txBody>
      </p:sp>
      <p:sp>
        <p:nvSpPr>
          <p:cNvPr id="43011"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4301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F4A0EF-0D29-4132-9966-09B72D17C1FA}" type="slidenum">
              <a:rPr lang="en-US" smtClean="0">
                <a:latin typeface="Arial" charset="0"/>
                <a:cs typeface="Arial" charset="0"/>
              </a:rPr>
              <a:pPr fontAlgn="base">
                <a:spcBef>
                  <a:spcPct val="0"/>
                </a:spcBef>
                <a:spcAft>
                  <a:spcPct val="0"/>
                </a:spcAft>
              </a:pPr>
              <a:t>26</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Reporting of successful strategies</a:t>
            </a:r>
            <a:br>
              <a:rPr lang="en-US" dirty="0" smtClean="0"/>
            </a:br>
            <a:r>
              <a:rPr lang="en-US" sz="1800" dirty="0" smtClean="0"/>
              <a:t>Report for period ending 6/30/2013</a:t>
            </a:r>
            <a:endParaRPr lang="en-US" dirty="0"/>
          </a:p>
        </p:txBody>
      </p:sp>
      <p:sp>
        <p:nvSpPr>
          <p:cNvPr id="44034"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44035"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76808B-30C2-41B9-9ABC-239A18752A13}" type="slidenum">
              <a:rPr lang="en-US" smtClean="0">
                <a:latin typeface="Arial" charset="0"/>
                <a:cs typeface="Arial" charset="0"/>
              </a:rPr>
              <a:pPr fontAlgn="base">
                <a:spcBef>
                  <a:spcPct val="0"/>
                </a:spcBef>
                <a:spcAft>
                  <a:spcPct val="0"/>
                </a:spcAft>
              </a:pPr>
              <a:t>27</a:t>
            </a:fld>
            <a:endParaRPr lang="en-US" smtClean="0">
              <a:latin typeface="Arial" charset="0"/>
              <a:cs typeface="Arial" charset="0"/>
            </a:endParaRPr>
          </a:p>
        </p:txBody>
      </p:sp>
      <p:pic>
        <p:nvPicPr>
          <p:cNvPr id="44036" name="Picture 2"/>
          <p:cNvPicPr>
            <a:picLocks noGrp="1" noChangeAspect="1" noChangeArrowheads="1"/>
          </p:cNvPicPr>
          <p:nvPr>
            <p:ph idx="1"/>
          </p:nvPr>
        </p:nvPicPr>
        <p:blipFill>
          <a:blip r:embed="rId2"/>
          <a:srcRect/>
          <a:stretch>
            <a:fillRect/>
          </a:stretch>
        </p:blipFill>
        <p:spPr>
          <a:xfrm>
            <a:off x="6350" y="1066800"/>
            <a:ext cx="8756650" cy="57912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Successful Strategies for scheduling Pre-&amp;-Post Labs and Group sessions</a:t>
            </a:r>
          </a:p>
        </p:txBody>
      </p:sp>
      <p:sp>
        <p:nvSpPr>
          <p:cNvPr id="45058" name="Content Placeholder 2"/>
          <p:cNvSpPr>
            <a:spLocks noGrp="1"/>
          </p:cNvSpPr>
          <p:nvPr>
            <p:ph idx="1"/>
          </p:nvPr>
        </p:nvSpPr>
        <p:spPr>
          <a:xfrm>
            <a:off x="457200" y="1600200"/>
            <a:ext cx="7924800" cy="4800600"/>
          </a:xfrm>
        </p:spPr>
        <p:txBody>
          <a:bodyPr/>
          <a:lstStyle/>
          <a:p>
            <a:r>
              <a:rPr lang="en-US" sz="2800" b="1" smtClean="0">
                <a:latin typeface="Arial" charset="0"/>
                <a:cs typeface="Arial" charset="0"/>
              </a:rPr>
              <a:t>Our initial REA selection</a:t>
            </a:r>
            <a:r>
              <a:rPr lang="en-US" sz="2800" smtClean="0">
                <a:latin typeface="Arial" charset="0"/>
                <a:cs typeface="Arial" charset="0"/>
              </a:rPr>
              <a:t> takes place with claim week 5. </a:t>
            </a:r>
          </a:p>
          <a:p>
            <a:pPr lvl="1"/>
            <a:r>
              <a:rPr lang="en-US" smtClean="0">
                <a:latin typeface="Arial" charset="0"/>
                <a:cs typeface="Arial" charset="0"/>
              </a:rPr>
              <a:t>We refer to this as REA Level I. Maine has up to two additional subsequent REA Levels (REA II &amp; REA III) per participant.</a:t>
            </a:r>
            <a:endParaRPr lang="en-US" sz="1400" smtClean="0">
              <a:latin typeface="Arial" charset="0"/>
              <a:cs typeface="Arial" charset="0"/>
            </a:endParaRPr>
          </a:p>
          <a:p>
            <a:pPr marL="342900" lvl="2" indent="-342900"/>
            <a:r>
              <a:rPr lang="en-US" smtClean="0">
                <a:latin typeface="Arial" charset="0"/>
                <a:cs typeface="Arial" charset="0"/>
              </a:rPr>
              <a:t>A review of the participants Structured Work Search Plan/IEP and update as well as completion of the Eligibility and Assessment Questionnaire will occur for everyone regardless of which level of participation and activity they are in. </a:t>
            </a:r>
            <a:endParaRPr lang="en-US" sz="1400" smtClean="0">
              <a:latin typeface="Arial" charset="0"/>
              <a:cs typeface="Arial" charset="0"/>
            </a:endParaRPr>
          </a:p>
          <a:p>
            <a:endParaRPr lang="en-US" smtClean="0">
              <a:latin typeface="Arial" charset="0"/>
              <a:cs typeface="Arial" charset="0"/>
            </a:endParaRPr>
          </a:p>
        </p:txBody>
      </p:sp>
      <p:sp>
        <p:nvSpPr>
          <p:cNvPr id="45059"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45060"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B3687D-CBE3-4548-8EB6-86B06A5BCC41}" type="slidenum">
              <a:rPr lang="en-US" smtClean="0">
                <a:latin typeface="Arial" charset="0"/>
                <a:cs typeface="Arial" charset="0"/>
              </a:rPr>
              <a:pPr fontAlgn="base">
                <a:spcBef>
                  <a:spcPct val="0"/>
                </a:spcBef>
                <a:spcAft>
                  <a:spcPct val="0"/>
                </a:spcAft>
              </a:pPr>
              <a:t>28</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Successful Strategies for scheduling Pre-&amp;-Post Labs and Group sessions</a:t>
            </a:r>
          </a:p>
        </p:txBody>
      </p:sp>
      <p:sp>
        <p:nvSpPr>
          <p:cNvPr id="46082" name="Content Placeholder 2"/>
          <p:cNvSpPr>
            <a:spLocks noGrp="1"/>
          </p:cNvSpPr>
          <p:nvPr>
            <p:ph idx="1"/>
          </p:nvPr>
        </p:nvSpPr>
        <p:spPr>
          <a:xfrm>
            <a:off x="457200" y="1371600"/>
            <a:ext cx="7924800" cy="4876800"/>
          </a:xfrm>
        </p:spPr>
        <p:txBody>
          <a:bodyPr/>
          <a:lstStyle/>
          <a:p>
            <a:r>
              <a:rPr lang="en-US" smtClean="0">
                <a:latin typeface="Arial" charset="0"/>
                <a:cs typeface="Arial" charset="0"/>
              </a:rPr>
              <a:t>An embedded</a:t>
            </a:r>
            <a:r>
              <a:rPr lang="en-US" b="1" smtClean="0">
                <a:latin typeface="Arial" charset="0"/>
                <a:cs typeface="Arial" charset="0"/>
              </a:rPr>
              <a:t> Notification paragraph</a:t>
            </a:r>
            <a:r>
              <a:rPr lang="en-US" smtClean="0">
                <a:latin typeface="Arial" charset="0"/>
                <a:cs typeface="Arial" charset="0"/>
              </a:rPr>
              <a:t> within the REA selection letter delivers a CareerCenter message. </a:t>
            </a:r>
            <a:endParaRPr lang="en-US" sz="1400" smtClean="0">
              <a:latin typeface="Arial" charset="0"/>
              <a:cs typeface="Arial" charset="0"/>
            </a:endParaRPr>
          </a:p>
          <a:p>
            <a:pPr lvl="1"/>
            <a:r>
              <a:rPr lang="en-US" smtClean="0">
                <a:latin typeface="Arial" charset="0"/>
                <a:cs typeface="Arial" charset="0"/>
              </a:rPr>
              <a:t>This paragraph is a boxed area within      the letter where we can place         dedicated messages and updated information.</a:t>
            </a:r>
            <a:endParaRPr lang="en-US" sz="1400" smtClean="0">
              <a:latin typeface="Arial" charset="0"/>
              <a:cs typeface="Arial" charset="0"/>
            </a:endParaRPr>
          </a:p>
          <a:p>
            <a:endParaRPr lang="en-US" smtClean="0">
              <a:latin typeface="Arial" charset="0"/>
              <a:cs typeface="Arial" charset="0"/>
            </a:endParaRPr>
          </a:p>
        </p:txBody>
      </p:sp>
      <p:sp>
        <p:nvSpPr>
          <p:cNvPr id="46083"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4608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A70238-5DAA-47B3-889D-67858B213C28}" type="slidenum">
              <a:rPr lang="en-US" smtClean="0">
                <a:latin typeface="Arial" charset="0"/>
                <a:cs typeface="Arial" charset="0"/>
              </a:rPr>
              <a:pPr fontAlgn="base">
                <a:spcBef>
                  <a:spcPct val="0"/>
                </a:spcBef>
                <a:spcAft>
                  <a:spcPct val="0"/>
                </a:spcAft>
              </a:pPr>
              <a:t>29</a:t>
            </a:fld>
            <a:endParaRPr lang="en-US" smtClean="0">
              <a:latin typeface="Arial" charset="0"/>
              <a:cs typeface="Arial" charset="0"/>
            </a:endParaRPr>
          </a:p>
        </p:txBody>
      </p:sp>
      <p:pic>
        <p:nvPicPr>
          <p:cNvPr id="46085" name="Picture 2"/>
          <p:cNvPicPr>
            <a:picLocks noChangeAspect="1" noChangeArrowheads="1"/>
          </p:cNvPicPr>
          <p:nvPr/>
        </p:nvPicPr>
        <p:blipFill>
          <a:blip r:embed="rId2"/>
          <a:srcRect/>
          <a:stretch>
            <a:fillRect/>
          </a:stretch>
        </p:blipFill>
        <p:spPr bwMode="auto">
          <a:xfrm rot="992927">
            <a:off x="7169150" y="2865438"/>
            <a:ext cx="1595438" cy="2157412"/>
          </a:xfrm>
          <a:prstGeom prst="rect">
            <a:avLst/>
          </a:prstGeom>
          <a:noFill/>
          <a:ln w="9525">
            <a:solidFill>
              <a:schemeClr val="tx1"/>
            </a:solidFill>
            <a:miter lim="800000"/>
            <a:headEnd/>
            <a:tailEnd/>
          </a:ln>
        </p:spPr>
      </p:pic>
      <p:sp>
        <p:nvSpPr>
          <p:cNvPr id="6" name="Rectangular Callout 5"/>
          <p:cNvSpPr/>
          <p:nvPr/>
        </p:nvSpPr>
        <p:spPr>
          <a:xfrm>
            <a:off x="4092575" y="4430713"/>
            <a:ext cx="2590800" cy="739775"/>
          </a:xfrm>
          <a:prstGeom prst="wedgeRectCallout">
            <a:avLst>
              <a:gd name="adj1" fmla="val 68719"/>
              <a:gd name="adj2" fmla="val -10919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87" name="TextBox 6"/>
          <p:cNvSpPr txBox="1">
            <a:spLocks noChangeArrowheads="1"/>
          </p:cNvSpPr>
          <p:nvPr/>
        </p:nvSpPr>
        <p:spPr bwMode="auto">
          <a:xfrm>
            <a:off x="4244975" y="4543425"/>
            <a:ext cx="2438400" cy="369888"/>
          </a:xfrm>
          <a:prstGeom prst="rect">
            <a:avLst/>
          </a:prstGeom>
          <a:noFill/>
          <a:ln w="9525">
            <a:noFill/>
            <a:miter lim="800000"/>
            <a:headEnd/>
            <a:tailEnd/>
          </a:ln>
        </p:spPr>
        <p:txBody>
          <a:bodyPr>
            <a:spAutoFit/>
          </a:bodyPr>
          <a:lstStyle/>
          <a:p>
            <a:r>
              <a:rPr lang="en-US"/>
              <a:t>Notification paragraph</a:t>
            </a:r>
          </a:p>
        </p:txBody>
      </p:sp>
      <p:sp>
        <p:nvSpPr>
          <p:cNvPr id="46088" name="Text Box 2"/>
          <p:cNvSpPr txBox="1">
            <a:spLocks noChangeArrowheads="1"/>
          </p:cNvSpPr>
          <p:nvPr/>
        </p:nvSpPr>
        <p:spPr bwMode="auto">
          <a:xfrm>
            <a:off x="457200" y="5170488"/>
            <a:ext cx="8031163" cy="1503362"/>
          </a:xfrm>
          <a:prstGeom prst="rect">
            <a:avLst/>
          </a:prstGeom>
          <a:solidFill>
            <a:srgbClr val="FFFFFF"/>
          </a:solidFill>
          <a:ln w="9525">
            <a:solidFill>
              <a:srgbClr val="000000"/>
            </a:solidFill>
            <a:miter lim="800000"/>
            <a:headEnd/>
            <a:tailEnd/>
          </a:ln>
        </p:spPr>
        <p:txBody>
          <a:bodyPr/>
          <a:lstStyle/>
          <a:p>
            <a:pPr>
              <a:lnSpc>
                <a:spcPct val="115000"/>
              </a:lnSpc>
              <a:spcAft>
                <a:spcPts val="1000"/>
              </a:spcAft>
            </a:pPr>
            <a:r>
              <a:rPr lang="en-US" sz="1600">
                <a:latin typeface="Calibri" pitchFamily="34" charset="0"/>
                <a:ea typeface="Calibri" pitchFamily="34" charset="0"/>
                <a:cs typeface="Times New Roman" pitchFamily="18" charset="0"/>
              </a:rPr>
              <a:t>You must be registered and active on Maine’s Job Bank; your benefits could be impacted if you are not. You will be required to complete a registration in this workshop. If you are already registered with MJB please bring confirmation –print off “Search for jobs using my job match profile” screen. Get started on </a:t>
            </a:r>
            <a:r>
              <a:rPr lang="en-US" sz="1600" u="sng">
                <a:solidFill>
                  <a:srgbClr val="0000FF"/>
                </a:solidFill>
                <a:latin typeface="Calibri" pitchFamily="34" charset="0"/>
                <a:ea typeface="Calibri" pitchFamily="34" charset="0"/>
                <a:cs typeface="Times New Roman" pitchFamily="18" charset="0"/>
                <a:hlinkClick r:id="rId3"/>
              </a:rPr>
              <a:t>www.mainecareercenter.com</a:t>
            </a:r>
            <a:r>
              <a:rPr lang="en-US" sz="1600">
                <a:latin typeface="Calibri" pitchFamily="34" charset="0"/>
                <a:ea typeface="Calibri" pitchFamily="34" charset="0"/>
                <a:cs typeface="Times New Roman" pitchFamily="18" charset="0"/>
              </a:rPr>
              <a:t> to search for jobs online, post your resume, and get matched with employers looking for your skills.</a:t>
            </a:r>
            <a:endParaRPr lang="en-US" sz="110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Moderator</a:t>
            </a:r>
            <a:endParaRPr lang="en-US" dirty="0"/>
          </a:p>
        </p:txBody>
      </p:sp>
      <p:sp>
        <p:nvSpPr>
          <p:cNvPr id="7" name="Content Placeholder 2"/>
          <p:cNvSpPr txBox="1">
            <a:spLocks/>
          </p:cNvSpPr>
          <p:nvPr/>
        </p:nvSpPr>
        <p:spPr>
          <a:xfrm>
            <a:off x="1946275" y="2579688"/>
            <a:ext cx="5410200" cy="1447800"/>
          </a:xfrm>
          <a:prstGeom prst="rect">
            <a:avLst/>
          </a:prstGeom>
          <a:solidFill>
            <a:schemeClr val="bg1">
              <a:alpha val="85000"/>
            </a:schemeClr>
          </a:solidFill>
        </p:spPr>
        <p:txBody>
          <a:bodyPr>
            <a:normAutofit fontScale="625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buFont typeface="Arial" pitchFamily="34" charset="0"/>
              <a:buNone/>
              <a:defRPr/>
            </a:pPr>
            <a:r>
              <a:rPr lang="en-US" b="1" dirty="0" smtClean="0"/>
              <a:t>Moderator:  Diane Wood</a:t>
            </a:r>
          </a:p>
          <a:p>
            <a:pPr marL="0" indent="0" fontAlgn="auto">
              <a:buFont typeface="Arial" pitchFamily="34" charset="0"/>
              <a:buNone/>
              <a:defRPr/>
            </a:pPr>
            <a:r>
              <a:rPr lang="en-US" b="1" dirty="0" smtClean="0"/>
              <a:t>Title: UI Program Specialist</a:t>
            </a:r>
          </a:p>
          <a:p>
            <a:pPr marL="0" indent="0" fontAlgn="auto">
              <a:buFont typeface="Arial" pitchFamily="34" charset="0"/>
              <a:buNone/>
              <a:defRPr/>
            </a:pPr>
            <a:r>
              <a:rPr lang="en-US" b="1" dirty="0" smtClean="0"/>
              <a:t>Organization: Office of </a:t>
            </a:r>
            <a:r>
              <a:rPr lang="en-US" b="1" dirty="0" smtClean="0">
                <a:effectLst>
                  <a:outerShdw blurRad="50800" dist="50800" dir="5400000" algn="ctr" rotWithShape="0">
                    <a:schemeClr val="bg1"/>
                  </a:outerShdw>
                </a:effectLst>
              </a:rPr>
              <a:t>Unemployment</a:t>
            </a:r>
            <a:r>
              <a:rPr lang="en-US" b="1" dirty="0" smtClean="0"/>
              <a:t> Insurance </a:t>
            </a:r>
            <a:endParaRPr lang="en-US" b="1" dirty="0"/>
          </a:p>
        </p:txBody>
      </p:sp>
      <p:sp>
        <p:nvSpPr>
          <p:cNvPr id="17411"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3743F5-C382-4E95-B34B-1E8AA8AADF05}" type="slidenum">
              <a:rPr lang="en-US" smtClean="0">
                <a:latin typeface="Arial" charset="0"/>
                <a:cs typeface="Arial" charset="0"/>
              </a:rPr>
              <a:pPr fontAlgn="base">
                <a:spcBef>
                  <a:spcPct val="0"/>
                </a:spcBef>
                <a:spcAft>
                  <a:spcPct val="0"/>
                </a:spcAft>
              </a:pPr>
              <a:t>3</a:t>
            </a:fld>
            <a:endParaRPr lang="en-US" smtClean="0">
              <a:latin typeface="Arial" charset="0"/>
              <a:cs typeface="Arial" charset="0"/>
            </a:endParaRPr>
          </a:p>
        </p:txBody>
      </p:sp>
      <p:sp>
        <p:nvSpPr>
          <p:cNvPr id="17412" name="Footer Placeholder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Successful Strategies for scheduling Pre-&amp;-Post Labs and Group sessions</a:t>
            </a:r>
          </a:p>
        </p:txBody>
      </p:sp>
      <p:sp>
        <p:nvSpPr>
          <p:cNvPr id="3" name="Content Placeholder 2"/>
          <p:cNvSpPr>
            <a:spLocks noGrp="1"/>
          </p:cNvSpPr>
          <p:nvPr>
            <p:ph idx="1"/>
          </p:nvPr>
        </p:nvSpPr>
        <p:spPr>
          <a:xfrm>
            <a:off x="304800" y="1219200"/>
            <a:ext cx="8610600" cy="5410200"/>
          </a:xfrm>
        </p:spPr>
        <p:txBody>
          <a:bodyPr/>
          <a:lstStyle/>
          <a:p>
            <a:pPr marL="342900" lvl="1" indent="-342900">
              <a:buFont typeface="Arial" charset="0"/>
              <a:buChar char="•"/>
              <a:defRPr/>
            </a:pPr>
            <a:r>
              <a:rPr lang="en-US" dirty="0"/>
              <a:t>We rotate </a:t>
            </a:r>
            <a:r>
              <a:rPr lang="en-US" dirty="0" smtClean="0"/>
              <a:t>different </a:t>
            </a:r>
            <a:r>
              <a:rPr lang="en-US" dirty="0"/>
              <a:t>“default” paragraphs pertaining general information when there are not any particular messages to post. The most widely used default paragraph </a:t>
            </a:r>
            <a:r>
              <a:rPr lang="en-US" dirty="0" smtClean="0"/>
              <a:t>messages carry </a:t>
            </a:r>
            <a:r>
              <a:rPr lang="en-US" dirty="0"/>
              <a:t>the importance of being registered and active in Maine’s Job Bank</a:t>
            </a:r>
            <a:r>
              <a:rPr lang="en-US" dirty="0" smtClean="0"/>
              <a:t>.</a:t>
            </a:r>
          </a:p>
          <a:p>
            <a:pPr marL="0" lvl="1" indent="0">
              <a:buFont typeface="Arial" charset="0"/>
              <a:buNone/>
              <a:defRPr/>
            </a:pPr>
            <a:r>
              <a:rPr lang="en-US" dirty="0" smtClean="0"/>
              <a:t> </a:t>
            </a:r>
            <a:endParaRPr lang="en-US" sz="1400" dirty="0"/>
          </a:p>
          <a:p>
            <a:pPr marL="342900" lvl="1" indent="-342900">
              <a:buFont typeface="Arial" charset="0"/>
              <a:buChar char="•"/>
              <a:defRPr/>
            </a:pPr>
            <a:r>
              <a:rPr lang="en-US" dirty="0"/>
              <a:t>Maine sends out the Work Search Log and Work Search Questionnaire with </a:t>
            </a:r>
            <a:r>
              <a:rPr lang="en-US" dirty="0" smtClean="0"/>
              <a:t>their claim</a:t>
            </a:r>
            <a:r>
              <a:rPr lang="en-US" dirty="0"/>
              <a:t>, and the REA selection letter reminds them to bring that completed documentation with them to the session.</a:t>
            </a:r>
            <a:endParaRPr lang="en-US" sz="1400" dirty="0"/>
          </a:p>
          <a:p>
            <a:pPr>
              <a:defRPr/>
            </a:pPr>
            <a:endParaRPr lang="en-US" dirty="0"/>
          </a:p>
        </p:txBody>
      </p:sp>
      <p:sp>
        <p:nvSpPr>
          <p:cNvPr id="47107"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4710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1FE0B5-2093-4D69-9006-10F864C8C26C}" type="slidenum">
              <a:rPr lang="en-US" smtClean="0">
                <a:latin typeface="Arial" charset="0"/>
                <a:cs typeface="Arial" charset="0"/>
              </a:rPr>
              <a:pPr fontAlgn="base">
                <a:spcBef>
                  <a:spcPct val="0"/>
                </a:spcBef>
                <a:spcAft>
                  <a:spcPct val="0"/>
                </a:spcAft>
              </a:pPr>
              <a:t>30</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Successful Strategies for scheduling Pre-&amp;-Post Labs and Group sessions</a:t>
            </a:r>
          </a:p>
        </p:txBody>
      </p:sp>
      <p:sp>
        <p:nvSpPr>
          <p:cNvPr id="48130" name="Content Placeholder 2"/>
          <p:cNvSpPr>
            <a:spLocks noGrp="1"/>
          </p:cNvSpPr>
          <p:nvPr>
            <p:ph idx="1"/>
          </p:nvPr>
        </p:nvSpPr>
        <p:spPr>
          <a:xfrm>
            <a:off x="457200" y="1752600"/>
            <a:ext cx="8229600" cy="4343400"/>
          </a:xfrm>
        </p:spPr>
        <p:txBody>
          <a:bodyPr/>
          <a:lstStyle/>
          <a:p>
            <a:r>
              <a:rPr lang="en-US" sz="2800" b="1" smtClean="0">
                <a:latin typeface="Arial" charset="0"/>
                <a:cs typeface="Arial" charset="0"/>
              </a:rPr>
              <a:t>Courtesy Reminder Calls</a:t>
            </a:r>
            <a:r>
              <a:rPr lang="en-US" sz="2800" smtClean="0">
                <a:latin typeface="Arial" charset="0"/>
                <a:cs typeface="Arial" charset="0"/>
              </a:rPr>
              <a:t>- increase attendance and our first connection and opportunity for intervention.</a:t>
            </a:r>
          </a:p>
          <a:p>
            <a:pPr marL="742950" lvl="2" indent="-342900"/>
            <a:r>
              <a:rPr lang="en-US" smtClean="0">
                <a:latin typeface="Arial" charset="0"/>
                <a:cs typeface="Arial" charset="0"/>
              </a:rPr>
              <a:t>After receiving, and researching participants on the weekly list, we contact each customer to remind them of the REA.</a:t>
            </a:r>
            <a:endParaRPr lang="en-US" sz="1000" smtClean="0">
              <a:latin typeface="Arial" charset="0"/>
              <a:cs typeface="Arial" charset="0"/>
            </a:endParaRPr>
          </a:p>
          <a:p>
            <a:pPr marL="742950" lvl="2" indent="-342900"/>
            <a:r>
              <a:rPr lang="en-US" smtClean="0">
                <a:latin typeface="Arial" charset="0"/>
                <a:cs typeface="Arial" charset="0"/>
              </a:rPr>
              <a:t>REA staff use the reminder calls as a tool to strategically schedule selected participants into our Pre- and Post- Lab sessions. </a:t>
            </a:r>
            <a:endParaRPr lang="en-US" sz="1000" smtClean="0">
              <a:latin typeface="Arial" charset="0"/>
              <a:cs typeface="Arial" charset="0"/>
            </a:endParaRPr>
          </a:p>
          <a:p>
            <a:endParaRPr lang="en-US" smtClean="0">
              <a:latin typeface="Arial" charset="0"/>
              <a:cs typeface="Arial" charset="0"/>
            </a:endParaRPr>
          </a:p>
        </p:txBody>
      </p:sp>
      <p:sp>
        <p:nvSpPr>
          <p:cNvPr id="48131"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4813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31A0D1-A8AC-4347-8714-2821B247DCAE}" type="slidenum">
              <a:rPr lang="en-US" smtClean="0">
                <a:latin typeface="Arial" charset="0"/>
                <a:cs typeface="Arial" charset="0"/>
              </a:rPr>
              <a:pPr fontAlgn="base">
                <a:spcBef>
                  <a:spcPct val="0"/>
                </a:spcBef>
                <a:spcAft>
                  <a:spcPct val="0"/>
                </a:spcAft>
              </a:pPr>
              <a:t>31</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Successful Strategies for scheduling Pre-&amp;-Post Labs and Group sessions</a:t>
            </a:r>
          </a:p>
        </p:txBody>
      </p:sp>
      <p:sp>
        <p:nvSpPr>
          <p:cNvPr id="49154" name="Content Placeholder 2"/>
          <p:cNvSpPr>
            <a:spLocks noGrp="1"/>
          </p:cNvSpPr>
          <p:nvPr>
            <p:ph idx="1"/>
          </p:nvPr>
        </p:nvSpPr>
        <p:spPr>
          <a:xfrm>
            <a:off x="163513" y="1257300"/>
            <a:ext cx="8458200" cy="5105400"/>
          </a:xfrm>
        </p:spPr>
        <p:txBody>
          <a:bodyPr/>
          <a:lstStyle/>
          <a:p>
            <a:pPr lvl="2"/>
            <a:r>
              <a:rPr lang="en-US" smtClean="0">
                <a:latin typeface="Arial" charset="0"/>
                <a:cs typeface="Arial" charset="0"/>
              </a:rPr>
              <a:t>The reminder call scheduling strategy allows approximately ½ the selected participants to attend the Pre-lab portion of this format and ½ attending the Post-lab portion - thus keeping the 1:1 numbers manageable within the contained REA workshop. </a:t>
            </a:r>
            <a:endParaRPr lang="en-US" sz="1200" smtClean="0">
              <a:latin typeface="Arial" charset="0"/>
              <a:cs typeface="Arial" charset="0"/>
            </a:endParaRPr>
          </a:p>
          <a:p>
            <a:pPr lvl="2"/>
            <a:r>
              <a:rPr lang="en-US" smtClean="0">
                <a:latin typeface="Arial" charset="0"/>
                <a:cs typeface="Arial" charset="0"/>
              </a:rPr>
              <a:t>We begin the Pre-lab in the following format:</a:t>
            </a:r>
            <a:endParaRPr lang="en-US" sz="1200" smtClean="0">
              <a:latin typeface="Arial" charset="0"/>
              <a:cs typeface="Arial" charset="0"/>
            </a:endParaRPr>
          </a:p>
          <a:p>
            <a:endParaRPr lang="en-US" smtClean="0">
              <a:latin typeface="Arial" charset="0"/>
              <a:cs typeface="Arial" charset="0"/>
            </a:endParaRPr>
          </a:p>
        </p:txBody>
      </p:sp>
      <p:sp>
        <p:nvSpPr>
          <p:cNvPr id="49155"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4915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A9DAC1-8C3B-4516-87F7-2AC1B94E815E}" type="slidenum">
              <a:rPr lang="en-US" smtClean="0">
                <a:latin typeface="Arial" charset="0"/>
                <a:cs typeface="Arial" charset="0"/>
              </a:rPr>
              <a:pPr fontAlgn="base">
                <a:spcBef>
                  <a:spcPct val="0"/>
                </a:spcBef>
                <a:spcAft>
                  <a:spcPct val="0"/>
                </a:spcAft>
              </a:pPr>
              <a:t>32</a:t>
            </a:fld>
            <a:endParaRPr lang="en-US" smtClean="0">
              <a:latin typeface="Arial" charset="0"/>
              <a:cs typeface="Arial" charset="0"/>
            </a:endParaRPr>
          </a:p>
        </p:txBody>
      </p:sp>
      <p:pic>
        <p:nvPicPr>
          <p:cNvPr id="3075" name="Picture 3"/>
          <p:cNvPicPr>
            <a:picLocks noChangeAspect="1" noChangeArrowheads="1"/>
          </p:cNvPicPr>
          <p:nvPr/>
        </p:nvPicPr>
        <p:blipFill>
          <a:blip r:embed="rId2" cstate="print">
            <a:extLst/>
          </a:blip>
          <a:srcRect/>
          <a:stretch>
            <a:fillRect/>
          </a:stretch>
        </p:blipFill>
        <p:spPr bwMode="auto">
          <a:xfrm rot="5400000">
            <a:off x="2462155" y="2578660"/>
            <a:ext cx="2848089" cy="5181600"/>
          </a:xfrm>
          <a:prstGeom prst="rect">
            <a:avLst/>
          </a:prstGeom>
          <a:noFill/>
          <a:ln w="0">
            <a:noFill/>
            <a:miter lim="800000"/>
            <a:headEnd/>
            <a:tailEnd/>
          </a:ln>
          <a:effectLst/>
          <a:scene3d>
            <a:camera prst="orthographicFront"/>
            <a:lightRig rig="threePt" dir="t"/>
          </a:scene3d>
          <a:sp3d prstMaterial="flat">
            <a:bevelT w="0" h="0"/>
            <a:bevelB w="0" h="0"/>
          </a:sp3d>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Value Added time spent in REA Pre-and-Post Labs</a:t>
            </a:r>
            <a:endParaRPr lang="en-US" dirty="0"/>
          </a:p>
        </p:txBody>
      </p:sp>
      <p:sp>
        <p:nvSpPr>
          <p:cNvPr id="50178" name="Content Placeholder 2"/>
          <p:cNvSpPr>
            <a:spLocks noGrp="1"/>
          </p:cNvSpPr>
          <p:nvPr>
            <p:ph idx="1"/>
          </p:nvPr>
        </p:nvSpPr>
        <p:spPr>
          <a:xfrm>
            <a:off x="457200" y="1600200"/>
            <a:ext cx="8229600" cy="4953000"/>
          </a:xfrm>
        </p:spPr>
        <p:txBody>
          <a:bodyPr/>
          <a:lstStyle/>
          <a:p>
            <a:r>
              <a:rPr lang="en-US" b="1" u="sng" smtClean="0">
                <a:latin typeface="Arial" charset="0"/>
                <a:cs typeface="Arial" charset="0"/>
              </a:rPr>
              <a:t>REA Pre- and Post-Lab Format</a:t>
            </a:r>
          </a:p>
          <a:p>
            <a:pPr marL="742950" lvl="2" indent="-342900"/>
            <a:endParaRPr lang="en-US" smtClean="0">
              <a:latin typeface="Arial" charset="0"/>
              <a:cs typeface="Arial" charset="0"/>
            </a:endParaRPr>
          </a:p>
          <a:p>
            <a:pPr marL="742950" lvl="2" indent="-342900"/>
            <a:r>
              <a:rPr lang="en-US" smtClean="0">
                <a:latin typeface="Arial" charset="0"/>
                <a:cs typeface="Arial" charset="0"/>
              </a:rPr>
              <a:t>We piloted this format model while delivering our REA-EUC program. The REA-U staff’s flexibility and performance was phenomenal and the pilot model was well received and working for our customers. </a:t>
            </a:r>
            <a:endParaRPr lang="en-US" sz="1000" smtClean="0">
              <a:latin typeface="Arial" charset="0"/>
              <a:cs typeface="Arial" charset="0"/>
            </a:endParaRPr>
          </a:p>
          <a:p>
            <a:pPr marL="742950" lvl="2" indent="-342900"/>
            <a:r>
              <a:rPr lang="en-US" smtClean="0">
                <a:latin typeface="Arial" charset="0"/>
                <a:cs typeface="Arial" charset="0"/>
              </a:rPr>
              <a:t>During Lab time, participants are accommodated in the workshop room engaged in job search activities, completion of paperwork and provided laptop access for hands-on experience to job seekers using Maine’s Job Bank and the internet. </a:t>
            </a:r>
            <a:endParaRPr lang="en-US" sz="1000" smtClean="0">
              <a:latin typeface="Arial" charset="0"/>
              <a:cs typeface="Arial" charset="0"/>
            </a:endParaRPr>
          </a:p>
          <a:p>
            <a:endParaRPr lang="en-US" smtClean="0">
              <a:latin typeface="Arial" charset="0"/>
              <a:cs typeface="Arial" charset="0"/>
            </a:endParaRPr>
          </a:p>
        </p:txBody>
      </p:sp>
      <p:sp>
        <p:nvSpPr>
          <p:cNvPr id="50179"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50180"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6DC9C9-E78C-42A1-A1A1-3EE88D85A59C}" type="slidenum">
              <a:rPr lang="en-US" smtClean="0">
                <a:latin typeface="Arial" charset="0"/>
                <a:cs typeface="Arial" charset="0"/>
              </a:rPr>
              <a:pPr fontAlgn="base">
                <a:spcBef>
                  <a:spcPct val="0"/>
                </a:spcBef>
                <a:spcAft>
                  <a:spcPct val="0"/>
                </a:spcAft>
              </a:pPr>
              <a:t>33</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Value Added time spent in REA Pre-and-Post Labs</a:t>
            </a:r>
          </a:p>
        </p:txBody>
      </p:sp>
      <p:sp>
        <p:nvSpPr>
          <p:cNvPr id="3" name="Content Placeholder 2"/>
          <p:cNvSpPr>
            <a:spLocks noGrp="1"/>
          </p:cNvSpPr>
          <p:nvPr>
            <p:ph idx="1"/>
          </p:nvPr>
        </p:nvSpPr>
        <p:spPr/>
        <p:txBody>
          <a:bodyPr/>
          <a:lstStyle/>
          <a:p>
            <a:pPr marL="342900" lvl="1" indent="-342900">
              <a:buFont typeface="Arial" charset="0"/>
              <a:buChar char="•"/>
              <a:defRPr/>
            </a:pPr>
            <a:r>
              <a:rPr lang="en-US" b="1" u="sng" dirty="0"/>
              <a:t>E&amp;E- Expectation &amp; Explanation</a:t>
            </a:r>
            <a:endParaRPr lang="en-US" sz="1200" dirty="0"/>
          </a:p>
          <a:p>
            <a:pPr lvl="2">
              <a:defRPr/>
            </a:pPr>
            <a:r>
              <a:rPr lang="en-US" b="1" i="1" dirty="0"/>
              <a:t>Extremely important to use the E&amp;E instruction time explicitly indicating the use of this time and ground rules for this activity</a:t>
            </a:r>
            <a:r>
              <a:rPr lang="en-US" dirty="0"/>
              <a:t>. The lab allows valuable time with work search activity tools, and resources. </a:t>
            </a:r>
            <a:endParaRPr lang="en-US" sz="1200" dirty="0"/>
          </a:p>
          <a:p>
            <a:pPr lvl="2">
              <a:defRPr/>
            </a:pPr>
            <a:r>
              <a:rPr lang="en-US" dirty="0"/>
              <a:t>We spend about 15 minutes of E&amp;E talking about resources available in the room and tools to use and ask that everyone participate in a positive </a:t>
            </a:r>
            <a:r>
              <a:rPr lang="en-US" dirty="0" smtClean="0"/>
              <a:t>manner. </a:t>
            </a:r>
            <a:endParaRPr lang="en-US" sz="1200" dirty="0"/>
          </a:p>
          <a:p>
            <a:pPr lvl="1">
              <a:defRPr/>
            </a:pPr>
            <a:endParaRPr lang="en-US" dirty="0"/>
          </a:p>
        </p:txBody>
      </p:sp>
      <p:sp>
        <p:nvSpPr>
          <p:cNvPr id="51203"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5120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141A09-7BF0-4683-9DD4-B61217FFB1B7}" type="slidenum">
              <a:rPr lang="en-US" smtClean="0">
                <a:latin typeface="Arial" charset="0"/>
                <a:cs typeface="Arial" charset="0"/>
              </a:rPr>
              <a:pPr fontAlgn="base">
                <a:spcBef>
                  <a:spcPct val="0"/>
                </a:spcBef>
                <a:spcAft>
                  <a:spcPct val="0"/>
                </a:spcAft>
              </a:pPr>
              <a:t>34</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Value Added time spent in REA Pre-and-Post Labs</a:t>
            </a:r>
          </a:p>
        </p:txBody>
      </p:sp>
      <p:sp>
        <p:nvSpPr>
          <p:cNvPr id="52226" name="Content Placeholder 2"/>
          <p:cNvSpPr>
            <a:spLocks noGrp="1"/>
          </p:cNvSpPr>
          <p:nvPr>
            <p:ph idx="1"/>
          </p:nvPr>
        </p:nvSpPr>
        <p:spPr/>
        <p:txBody>
          <a:bodyPr/>
          <a:lstStyle/>
          <a:p>
            <a:pPr lvl="1">
              <a:buFont typeface="Wingdings" pitchFamily="2" charset="2"/>
              <a:buChar char="ü"/>
            </a:pPr>
            <a:r>
              <a:rPr lang="en-US" smtClean="0">
                <a:latin typeface="Arial" charset="0"/>
                <a:cs typeface="Arial" charset="0"/>
              </a:rPr>
              <a:t>Provide a handout  </a:t>
            </a:r>
            <a:r>
              <a:rPr lang="en-US" sz="2400" smtClean="0">
                <a:latin typeface="Arial" charset="0"/>
                <a:cs typeface="Arial" charset="0"/>
              </a:rPr>
              <a:t>with a list of activities to do while waiting for individual One-on-one.</a:t>
            </a:r>
          </a:p>
          <a:p>
            <a:pPr lvl="1">
              <a:buFont typeface="Wingdings" pitchFamily="2" charset="2"/>
              <a:buChar char="ü"/>
            </a:pPr>
            <a:r>
              <a:rPr lang="en-US" smtClean="0">
                <a:latin typeface="Arial" charset="0"/>
                <a:cs typeface="Arial" charset="0"/>
              </a:rPr>
              <a:t>Individual Employment Plan- </a:t>
            </a:r>
            <a:r>
              <a:rPr lang="en-US" sz="2400" smtClean="0">
                <a:latin typeface="Arial" charset="0"/>
                <a:cs typeface="Arial" charset="0"/>
              </a:rPr>
              <a:t>Discuss goals and strategies resulting in success and provide examples for development. </a:t>
            </a:r>
          </a:p>
          <a:p>
            <a:pPr lvl="1">
              <a:buFont typeface="Wingdings" pitchFamily="2" charset="2"/>
              <a:buChar char="ü"/>
            </a:pPr>
            <a:r>
              <a:rPr lang="en-US" smtClean="0">
                <a:latin typeface="Arial" charset="0"/>
                <a:cs typeface="Arial" charset="0"/>
              </a:rPr>
              <a:t>Register for Maine’s Job Bank</a:t>
            </a:r>
            <a:r>
              <a:rPr lang="en-US" sz="2400" smtClean="0">
                <a:latin typeface="Arial" charset="0"/>
                <a:cs typeface="Arial" charset="0"/>
              </a:rPr>
              <a:t>-update and activate your profile and print out documentation.</a:t>
            </a:r>
          </a:p>
          <a:p>
            <a:pPr lvl="1">
              <a:buFont typeface="Wingdings" pitchFamily="2" charset="2"/>
              <a:buChar char="ü"/>
            </a:pPr>
            <a:r>
              <a:rPr lang="en-US" smtClean="0">
                <a:latin typeface="Arial" charset="0"/>
                <a:cs typeface="Arial" charset="0"/>
              </a:rPr>
              <a:t>Opportunity to Check e-mail </a:t>
            </a:r>
            <a:r>
              <a:rPr lang="en-US" sz="2400" smtClean="0">
                <a:latin typeface="Arial" charset="0"/>
                <a:cs typeface="Arial" charset="0"/>
              </a:rPr>
              <a:t>and possible job referrals. </a:t>
            </a:r>
          </a:p>
          <a:p>
            <a:pPr lvl="1">
              <a:buFont typeface="Wingdings" pitchFamily="2" charset="2"/>
              <a:buChar char="ü"/>
            </a:pPr>
            <a:endParaRPr lang="en-US" sz="2400" smtClean="0">
              <a:latin typeface="Arial" charset="0"/>
              <a:cs typeface="Arial" charset="0"/>
            </a:endParaRPr>
          </a:p>
          <a:p>
            <a:pPr lvl="1">
              <a:buFont typeface="Wingdings" pitchFamily="2" charset="2"/>
              <a:buChar char="ü"/>
            </a:pPr>
            <a:endParaRPr lang="en-US" sz="2400" smtClean="0">
              <a:latin typeface="Arial" charset="0"/>
              <a:cs typeface="Arial" charset="0"/>
            </a:endParaRPr>
          </a:p>
          <a:p>
            <a:pPr lvl="1">
              <a:buFont typeface="Wingdings" pitchFamily="2" charset="2"/>
              <a:buChar char="ü"/>
            </a:pPr>
            <a:endParaRPr lang="en-US" smtClean="0">
              <a:latin typeface="Arial" charset="0"/>
              <a:cs typeface="Arial" charset="0"/>
            </a:endParaRPr>
          </a:p>
          <a:p>
            <a:pPr lvl="1">
              <a:buFont typeface="Wingdings" pitchFamily="2" charset="2"/>
              <a:buChar char="ü"/>
            </a:pPr>
            <a:endParaRPr lang="en-US" smtClean="0">
              <a:latin typeface="Arial" charset="0"/>
              <a:cs typeface="Arial" charset="0"/>
            </a:endParaRPr>
          </a:p>
          <a:p>
            <a:endParaRPr lang="en-US" smtClean="0">
              <a:latin typeface="Arial" charset="0"/>
              <a:cs typeface="Arial" charset="0"/>
            </a:endParaRPr>
          </a:p>
        </p:txBody>
      </p:sp>
      <p:sp>
        <p:nvSpPr>
          <p:cNvPr id="52227"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5222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5883E4-C2CE-42FE-8A8A-59F23902A933}" type="slidenum">
              <a:rPr lang="en-US" smtClean="0">
                <a:latin typeface="Arial" charset="0"/>
                <a:cs typeface="Arial" charset="0"/>
              </a:rPr>
              <a:pPr fontAlgn="base">
                <a:spcBef>
                  <a:spcPct val="0"/>
                </a:spcBef>
                <a:spcAft>
                  <a:spcPct val="0"/>
                </a:spcAft>
              </a:pPr>
              <a:t>35</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Value Added time spent in REA Pre-and-Post Labs</a:t>
            </a:r>
          </a:p>
        </p:txBody>
      </p:sp>
      <p:sp>
        <p:nvSpPr>
          <p:cNvPr id="53250" name="Content Placeholder 2"/>
          <p:cNvSpPr>
            <a:spLocks noGrp="1"/>
          </p:cNvSpPr>
          <p:nvPr>
            <p:ph idx="1"/>
          </p:nvPr>
        </p:nvSpPr>
        <p:spPr/>
        <p:txBody>
          <a:bodyPr/>
          <a:lstStyle/>
          <a:p>
            <a:pPr lvl="1">
              <a:buFont typeface="Wingdings" pitchFamily="2" charset="2"/>
              <a:buChar char="ü"/>
            </a:pPr>
            <a:r>
              <a:rPr lang="en-US" smtClean="0">
                <a:latin typeface="Arial" charset="0"/>
                <a:cs typeface="Arial" charset="0"/>
              </a:rPr>
              <a:t>Elevator Pitch or speech- </a:t>
            </a:r>
            <a:r>
              <a:rPr lang="en-US" sz="2400" smtClean="0">
                <a:latin typeface="Arial" charset="0"/>
                <a:cs typeface="Arial" charset="0"/>
              </a:rPr>
              <a:t>template and how-to information.</a:t>
            </a:r>
          </a:p>
          <a:p>
            <a:pPr lvl="1">
              <a:buFont typeface="Wingdings" pitchFamily="2" charset="2"/>
              <a:buChar char="ü"/>
            </a:pPr>
            <a:r>
              <a:rPr lang="en-US" smtClean="0">
                <a:latin typeface="Arial" charset="0"/>
                <a:cs typeface="Arial" charset="0"/>
              </a:rPr>
              <a:t>Check out job search activities </a:t>
            </a:r>
            <a:r>
              <a:rPr lang="en-US" sz="2400" smtClean="0">
                <a:latin typeface="Arial" charset="0"/>
                <a:cs typeface="Arial" charset="0"/>
              </a:rPr>
              <a:t>and related materials. </a:t>
            </a:r>
          </a:p>
          <a:p>
            <a:pPr lvl="1">
              <a:buFont typeface="Wingdings" pitchFamily="2" charset="2"/>
              <a:buChar char="ü"/>
            </a:pPr>
            <a:r>
              <a:rPr lang="en-US" smtClean="0">
                <a:latin typeface="Arial" charset="0"/>
                <a:cs typeface="Arial" charset="0"/>
              </a:rPr>
              <a:t>Browse job boards. </a:t>
            </a:r>
          </a:p>
          <a:p>
            <a:pPr lvl="1">
              <a:buFont typeface="Wingdings" pitchFamily="2" charset="2"/>
              <a:buChar char="ü"/>
            </a:pPr>
            <a:r>
              <a:rPr lang="en-US" smtClean="0">
                <a:latin typeface="Arial" charset="0"/>
                <a:cs typeface="Arial" charset="0"/>
              </a:rPr>
              <a:t>Research companies.</a:t>
            </a:r>
          </a:p>
          <a:p>
            <a:pPr lvl="1">
              <a:buFont typeface="Wingdings" pitchFamily="2" charset="2"/>
              <a:buChar char="ü"/>
            </a:pPr>
            <a:r>
              <a:rPr lang="en-US" smtClean="0">
                <a:latin typeface="Arial" charset="0"/>
                <a:cs typeface="Arial" charset="0"/>
              </a:rPr>
              <a:t>Complete online applications  or complete a “Master Application.”</a:t>
            </a:r>
          </a:p>
          <a:p>
            <a:pPr lvl="1">
              <a:buFont typeface="Wingdings" pitchFamily="2" charset="2"/>
              <a:buChar char="ü"/>
            </a:pPr>
            <a:endParaRPr lang="en-US" smtClean="0">
              <a:latin typeface="Arial" charset="0"/>
              <a:cs typeface="Arial" charset="0"/>
            </a:endParaRPr>
          </a:p>
          <a:p>
            <a:endParaRPr lang="en-US" smtClean="0">
              <a:latin typeface="Arial" charset="0"/>
              <a:cs typeface="Arial" charset="0"/>
            </a:endParaRPr>
          </a:p>
        </p:txBody>
      </p:sp>
      <p:sp>
        <p:nvSpPr>
          <p:cNvPr id="53251"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5325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1122EF-7B17-4057-AD75-38A545D71B16}" type="slidenum">
              <a:rPr lang="en-US" smtClean="0">
                <a:latin typeface="Arial" charset="0"/>
                <a:cs typeface="Arial" charset="0"/>
              </a:rPr>
              <a:pPr fontAlgn="base">
                <a:spcBef>
                  <a:spcPct val="0"/>
                </a:spcBef>
                <a:spcAft>
                  <a:spcPct val="0"/>
                </a:spcAft>
              </a:pPr>
              <a:t>36</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Value Added time spent in REA Pre-and-Post Labs</a:t>
            </a:r>
          </a:p>
        </p:txBody>
      </p:sp>
      <p:sp>
        <p:nvSpPr>
          <p:cNvPr id="54274" name="Content Placeholder 2"/>
          <p:cNvSpPr>
            <a:spLocks noGrp="1"/>
          </p:cNvSpPr>
          <p:nvPr>
            <p:ph idx="1"/>
          </p:nvPr>
        </p:nvSpPr>
        <p:spPr/>
        <p:txBody>
          <a:bodyPr/>
          <a:lstStyle/>
          <a:p>
            <a:pPr lvl="1">
              <a:buFont typeface="Wingdings" pitchFamily="2" charset="2"/>
              <a:buChar char="ü"/>
            </a:pPr>
            <a:r>
              <a:rPr lang="en-US" smtClean="0">
                <a:latin typeface="Arial" charset="0"/>
                <a:cs typeface="Arial" charset="0"/>
              </a:rPr>
              <a:t>Explore CareerCenter website </a:t>
            </a:r>
            <a:r>
              <a:rPr lang="en-US" sz="2400" smtClean="0">
                <a:latin typeface="Arial" charset="0"/>
                <a:cs typeface="Arial" charset="0"/>
              </a:rPr>
              <a:t>for Job fairs and recruitments.</a:t>
            </a:r>
          </a:p>
          <a:p>
            <a:pPr lvl="1">
              <a:buFont typeface="Wingdings" pitchFamily="2" charset="2"/>
              <a:buChar char="ü"/>
            </a:pPr>
            <a:r>
              <a:rPr lang="en-US" smtClean="0">
                <a:latin typeface="Arial" charset="0"/>
                <a:cs typeface="Arial" charset="0"/>
              </a:rPr>
              <a:t>Sign up for additional CareerCenter </a:t>
            </a:r>
            <a:r>
              <a:rPr lang="en-US" sz="2400" smtClean="0">
                <a:latin typeface="Arial" charset="0"/>
                <a:cs typeface="Arial" charset="0"/>
              </a:rPr>
              <a:t>workshops.</a:t>
            </a:r>
          </a:p>
          <a:p>
            <a:pPr lvl="1">
              <a:buFont typeface="Wingdings" pitchFamily="2" charset="2"/>
              <a:buChar char="ü"/>
            </a:pPr>
            <a:r>
              <a:rPr lang="en-US" smtClean="0">
                <a:latin typeface="Arial" charset="0"/>
                <a:cs typeface="Arial" charset="0"/>
              </a:rPr>
              <a:t>Networking.</a:t>
            </a:r>
          </a:p>
          <a:p>
            <a:pPr lvl="1">
              <a:buFont typeface="Wingdings" pitchFamily="2" charset="2"/>
              <a:buChar char="ü"/>
            </a:pPr>
            <a:r>
              <a:rPr lang="en-US" smtClean="0">
                <a:latin typeface="Arial" charset="0"/>
                <a:cs typeface="Arial" charset="0"/>
              </a:rPr>
              <a:t>Job search video. </a:t>
            </a:r>
          </a:p>
          <a:p>
            <a:pPr lvl="1">
              <a:buFont typeface="Wingdings" pitchFamily="2" charset="2"/>
              <a:buChar char="ü"/>
            </a:pPr>
            <a:r>
              <a:rPr lang="en-US" smtClean="0">
                <a:latin typeface="Arial" charset="0"/>
                <a:cs typeface="Arial" charset="0"/>
              </a:rPr>
              <a:t>Browse “Job Hunting in Maine” publication.</a:t>
            </a:r>
          </a:p>
          <a:p>
            <a:pPr lvl="1">
              <a:buFont typeface="Wingdings" pitchFamily="2" charset="2"/>
              <a:buChar char="ü"/>
            </a:pPr>
            <a:r>
              <a:rPr lang="en-US" smtClean="0">
                <a:latin typeface="Arial" charset="0"/>
                <a:cs typeface="Arial" charset="0"/>
              </a:rPr>
              <a:t>Prepare questions for your 1:1 session.</a:t>
            </a:r>
          </a:p>
          <a:p>
            <a:pPr lvl="1">
              <a:buFont typeface="Wingdings" pitchFamily="2" charset="2"/>
              <a:buChar char="ü"/>
            </a:pPr>
            <a:endParaRPr lang="en-US" smtClean="0">
              <a:latin typeface="Arial" charset="0"/>
              <a:cs typeface="Arial" charset="0"/>
            </a:endParaRPr>
          </a:p>
          <a:p>
            <a:endParaRPr lang="en-US" smtClean="0">
              <a:latin typeface="Arial" charset="0"/>
              <a:cs typeface="Arial" charset="0"/>
            </a:endParaRPr>
          </a:p>
        </p:txBody>
      </p:sp>
      <p:sp>
        <p:nvSpPr>
          <p:cNvPr id="54275"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5427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DD4A31-A46B-46C0-B292-D5A44E356C81}" type="slidenum">
              <a:rPr lang="en-US" smtClean="0">
                <a:latin typeface="Arial" charset="0"/>
                <a:cs typeface="Arial" charset="0"/>
              </a:rPr>
              <a:pPr fontAlgn="base">
                <a:spcBef>
                  <a:spcPct val="0"/>
                </a:spcBef>
                <a:spcAft>
                  <a:spcPct val="0"/>
                </a:spcAft>
              </a:pPr>
              <a:t>37</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Value Added time spent in REA Pre-and-Post Labs</a:t>
            </a:r>
          </a:p>
        </p:txBody>
      </p:sp>
      <p:sp>
        <p:nvSpPr>
          <p:cNvPr id="3" name="Content Placeholder 2"/>
          <p:cNvSpPr>
            <a:spLocks noGrp="1"/>
          </p:cNvSpPr>
          <p:nvPr>
            <p:ph idx="1"/>
          </p:nvPr>
        </p:nvSpPr>
        <p:spPr>
          <a:xfrm>
            <a:off x="152400" y="1389063"/>
            <a:ext cx="8839200" cy="5486400"/>
          </a:xfrm>
        </p:spPr>
        <p:txBody>
          <a:bodyPr/>
          <a:lstStyle/>
          <a:p>
            <a:pPr lvl="1">
              <a:buFont typeface="Wingdings" panose="05000000000000000000" pitchFamily="2" charset="2"/>
              <a:buChar char="ü"/>
              <a:defRPr/>
            </a:pPr>
            <a:r>
              <a:rPr lang="en-US" dirty="0"/>
              <a:t>Sign up in REA Counselor calendar </a:t>
            </a:r>
            <a:r>
              <a:rPr lang="en-US" sz="2400" dirty="0"/>
              <a:t>for additional help or </a:t>
            </a:r>
            <a:r>
              <a:rPr lang="en-US" sz="2400" dirty="0" smtClean="0"/>
              <a:t>services.</a:t>
            </a:r>
          </a:p>
          <a:p>
            <a:pPr lvl="1">
              <a:buFont typeface="Wingdings" panose="05000000000000000000" pitchFamily="2" charset="2"/>
              <a:buChar char="ü"/>
              <a:defRPr/>
            </a:pPr>
            <a:r>
              <a:rPr lang="en-US" dirty="0"/>
              <a:t>Consider your “Referral” –</a:t>
            </a:r>
            <a:r>
              <a:rPr lang="en-US" sz="2400" dirty="0"/>
              <a:t>everyone must have a “next </a:t>
            </a:r>
            <a:r>
              <a:rPr lang="en-US" sz="2400" dirty="0" smtClean="0"/>
              <a:t>step.”</a:t>
            </a:r>
          </a:p>
          <a:p>
            <a:pPr lvl="1">
              <a:buFont typeface="Wingdings" panose="05000000000000000000" pitchFamily="2" charset="2"/>
              <a:buChar char="§"/>
              <a:defRPr/>
            </a:pPr>
            <a:r>
              <a:rPr lang="en-US" dirty="0" smtClean="0"/>
              <a:t>The </a:t>
            </a:r>
            <a:r>
              <a:rPr lang="en-US" dirty="0"/>
              <a:t>expectation is that everyone will be busy doing something related to searching for work. Lab time is considered a part of participating in the REA session for completion credit. The lab time was developed for participants to show they are actively looking for work. Be prepared to discuss how you spent your lab time.</a:t>
            </a:r>
          </a:p>
          <a:p>
            <a:pPr marL="457200" lvl="1" indent="0">
              <a:buFont typeface="Arial" charset="0"/>
              <a:buNone/>
              <a:defRPr/>
            </a:pPr>
            <a:endParaRPr lang="en-US" dirty="0"/>
          </a:p>
          <a:p>
            <a:pPr>
              <a:defRPr/>
            </a:pPr>
            <a:endParaRPr lang="en-US" dirty="0"/>
          </a:p>
        </p:txBody>
      </p:sp>
      <p:sp>
        <p:nvSpPr>
          <p:cNvPr id="55299"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55300"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8367BF-40D5-4D9C-8B08-CABFC6B011B8}" type="slidenum">
              <a:rPr lang="en-US" smtClean="0">
                <a:latin typeface="Arial" charset="0"/>
                <a:cs typeface="Arial" charset="0"/>
              </a:rPr>
              <a:pPr fontAlgn="base">
                <a:spcBef>
                  <a:spcPct val="0"/>
                </a:spcBef>
                <a:spcAft>
                  <a:spcPct val="0"/>
                </a:spcAft>
              </a:pPr>
              <a:t>38</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Value Added time spent in REA Pre-and-Post Labs</a:t>
            </a:r>
          </a:p>
        </p:txBody>
      </p:sp>
      <p:sp>
        <p:nvSpPr>
          <p:cNvPr id="3" name="Content Placeholder 2"/>
          <p:cNvSpPr>
            <a:spLocks noGrp="1"/>
          </p:cNvSpPr>
          <p:nvPr>
            <p:ph idx="1"/>
          </p:nvPr>
        </p:nvSpPr>
        <p:spPr>
          <a:xfrm>
            <a:off x="228600" y="1295400"/>
            <a:ext cx="8610600" cy="5029200"/>
          </a:xfrm>
        </p:spPr>
        <p:txBody>
          <a:bodyPr/>
          <a:lstStyle/>
          <a:p>
            <a:pPr marL="342900" lvl="1" indent="-342900">
              <a:buFont typeface="Arial" charset="0"/>
              <a:buChar char="•"/>
              <a:defRPr/>
            </a:pPr>
            <a:r>
              <a:rPr lang="en-US" b="1" dirty="0"/>
              <a:t>One-on-One, in person Eligibility Review interviews</a:t>
            </a:r>
            <a:r>
              <a:rPr lang="en-US" dirty="0"/>
              <a:t>. </a:t>
            </a:r>
            <a:endParaRPr lang="en-US" sz="1200" dirty="0"/>
          </a:p>
          <a:p>
            <a:pPr lvl="2">
              <a:defRPr/>
            </a:pPr>
            <a:r>
              <a:rPr lang="en-US" sz="2000" dirty="0"/>
              <a:t>Staff provide both reemployment services and a UI Eligibility </a:t>
            </a:r>
            <a:r>
              <a:rPr lang="en-US" sz="2000" dirty="0" smtClean="0"/>
              <a:t>review.</a:t>
            </a:r>
            <a:endParaRPr lang="en-US" sz="2000" dirty="0"/>
          </a:p>
          <a:p>
            <a:pPr lvl="2">
              <a:defRPr/>
            </a:pPr>
            <a:r>
              <a:rPr lang="en-US" sz="2000" dirty="0"/>
              <a:t>Participants are asked how they spent their time during the lab </a:t>
            </a:r>
            <a:r>
              <a:rPr lang="en-US" sz="2000" dirty="0" smtClean="0"/>
              <a:t>opportunity.</a:t>
            </a:r>
            <a:endParaRPr lang="en-US" sz="2000" dirty="0"/>
          </a:p>
          <a:p>
            <a:pPr lvl="2">
              <a:defRPr/>
            </a:pPr>
            <a:r>
              <a:rPr lang="en-US" sz="2000" dirty="0"/>
              <a:t>Staff are trained on how to conduct a UI eligibility review to Include Work Search Questionnaire, Work Search </a:t>
            </a:r>
            <a:r>
              <a:rPr lang="en-US" sz="2000" dirty="0" smtClean="0"/>
              <a:t>Log.</a:t>
            </a:r>
            <a:endParaRPr lang="en-US" sz="2000" dirty="0"/>
          </a:p>
          <a:p>
            <a:pPr lvl="2">
              <a:defRPr/>
            </a:pPr>
            <a:r>
              <a:rPr lang="en-US" sz="2000" dirty="0"/>
              <a:t>Review the IEP and discuss an appropriate referral for individual </a:t>
            </a:r>
            <a:r>
              <a:rPr lang="en-US" sz="2000" dirty="0" smtClean="0"/>
              <a:t>participant.</a:t>
            </a:r>
            <a:endParaRPr lang="en-US" sz="2000" dirty="0"/>
          </a:p>
          <a:p>
            <a:pPr lvl="2">
              <a:defRPr/>
            </a:pPr>
            <a:r>
              <a:rPr lang="en-US" sz="2000" dirty="0"/>
              <a:t>Apprise the participant of the appropriate UI process and expectations. </a:t>
            </a:r>
          </a:p>
          <a:p>
            <a:pPr lvl="1">
              <a:defRPr/>
            </a:pPr>
            <a:endParaRPr lang="en-US" dirty="0"/>
          </a:p>
        </p:txBody>
      </p:sp>
      <p:sp>
        <p:nvSpPr>
          <p:cNvPr id="56323"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5632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7C2BA0-A503-431B-A8FB-41F0E099967C}" type="slidenum">
              <a:rPr lang="en-US" smtClean="0">
                <a:latin typeface="Arial" charset="0"/>
                <a:cs typeface="Arial" charset="0"/>
              </a:rPr>
              <a:pPr fontAlgn="base">
                <a:spcBef>
                  <a:spcPct val="0"/>
                </a:spcBef>
                <a:spcAft>
                  <a:spcPct val="0"/>
                </a:spcAft>
              </a:pPr>
              <a:t>39</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p:cNvPicPr>
          <p:nvPr/>
        </p:nvPicPr>
        <p:blipFill>
          <a:blip r:embed="rId3"/>
          <a:srcRect l="19968" r="11218"/>
          <a:stretch>
            <a:fillRect/>
          </a:stretch>
        </p:blipFill>
        <p:spPr bwMode="auto">
          <a:xfrm>
            <a:off x="0" y="1143000"/>
            <a:ext cx="2633663" cy="5715000"/>
          </a:xfrm>
          <a:prstGeom prst="rect">
            <a:avLst/>
          </a:prstGeom>
          <a:noFill/>
          <a:ln w="9525">
            <a:noFill/>
            <a:miter lim="800000"/>
            <a:headEnd/>
            <a:tailEnd/>
          </a:ln>
        </p:spPr>
      </p:pic>
      <p:sp>
        <p:nvSpPr>
          <p:cNvPr id="2" name="Title 1"/>
          <p:cNvSpPr>
            <a:spLocks noGrp="1"/>
          </p:cNvSpPr>
          <p:nvPr>
            <p:ph type="title"/>
          </p:nvPr>
        </p:nvSpPr>
        <p:spPr/>
        <p:txBody>
          <a:bodyPr/>
          <a:lstStyle/>
          <a:p>
            <a:pPr eaLnBrk="1" fontAlgn="auto" hangingPunct="1">
              <a:spcAft>
                <a:spcPts val="0"/>
              </a:spcAft>
              <a:defRPr/>
            </a:pPr>
            <a:r>
              <a:rPr lang="en-US" dirty="0" smtClean="0"/>
              <a:t>Here’s what you can expect to get out of this webinar!</a:t>
            </a:r>
            <a:endParaRPr lang="en-US" dirty="0"/>
          </a:p>
        </p:txBody>
      </p:sp>
      <p:sp>
        <p:nvSpPr>
          <p:cNvPr id="15363"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2F855C-1659-4159-8FC2-D457B72FE9C9}" type="slidenum">
              <a:rPr lang="en-US" smtClean="0">
                <a:latin typeface="Arial" charset="0"/>
                <a:cs typeface="Arial" charset="0"/>
              </a:rPr>
              <a:pPr fontAlgn="base">
                <a:spcBef>
                  <a:spcPct val="0"/>
                </a:spcBef>
                <a:spcAft>
                  <a:spcPct val="0"/>
                </a:spcAft>
              </a:pPr>
              <a:t>4</a:t>
            </a:fld>
            <a:endParaRPr lang="en-US" smtClean="0">
              <a:latin typeface="Arial" charset="0"/>
              <a:cs typeface="Arial" charset="0"/>
            </a:endParaRPr>
          </a:p>
        </p:txBody>
      </p:sp>
      <p:sp>
        <p:nvSpPr>
          <p:cNvPr id="15364" name="Footer Placeholder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10" name="TextBox 9"/>
          <p:cNvSpPr txBox="1"/>
          <p:nvPr/>
        </p:nvSpPr>
        <p:spPr>
          <a:xfrm>
            <a:off x="2417763" y="1752600"/>
            <a:ext cx="6381750" cy="3878263"/>
          </a:xfrm>
          <a:prstGeom prst="rect">
            <a:avLst/>
          </a:prstGeom>
          <a:noFill/>
        </p:spPr>
        <p:txBody>
          <a:bodyPr>
            <a:spAutoFit/>
          </a:bodyPr>
          <a:lstStyle/>
          <a:p>
            <a:pPr marL="514350" indent="-514350" fontAlgn="auto">
              <a:spcBef>
                <a:spcPts val="0"/>
              </a:spcBef>
              <a:spcAft>
                <a:spcPts val="3000"/>
              </a:spcAft>
              <a:buFont typeface="+mj-lt"/>
              <a:buAutoNum type="arabicPeriod"/>
              <a:defRPr/>
            </a:pPr>
            <a:r>
              <a:rPr lang="en-US" sz="2800" dirty="0">
                <a:solidFill>
                  <a:schemeClr val="accent1">
                    <a:lumMod val="75000"/>
                  </a:schemeClr>
                </a:solidFill>
                <a:latin typeface="Arial" pitchFamily="34" charset="0"/>
                <a:cs typeface="Arial" pitchFamily="34" charset="0"/>
              </a:rPr>
              <a:t>Tips on Scheduling Group Orientation Sessions</a:t>
            </a:r>
          </a:p>
          <a:p>
            <a:pPr marL="514350" indent="-514350" fontAlgn="auto">
              <a:spcBef>
                <a:spcPts val="0"/>
              </a:spcBef>
              <a:spcAft>
                <a:spcPts val="3000"/>
              </a:spcAft>
              <a:buFont typeface="+mj-lt"/>
              <a:buAutoNum type="arabicPeriod"/>
              <a:defRPr/>
            </a:pPr>
            <a:r>
              <a:rPr lang="en-US" sz="2800" dirty="0">
                <a:solidFill>
                  <a:schemeClr val="accent1">
                    <a:lumMod val="75000"/>
                  </a:schemeClr>
                </a:solidFill>
                <a:latin typeface="Arial" pitchFamily="34" charset="0"/>
                <a:cs typeface="Arial" pitchFamily="34" charset="0"/>
              </a:rPr>
              <a:t>Ideas to keep claimants active during their time in the office</a:t>
            </a:r>
          </a:p>
          <a:p>
            <a:pPr marL="514350" indent="-514350" fontAlgn="auto">
              <a:spcBef>
                <a:spcPts val="0"/>
              </a:spcBef>
              <a:spcAft>
                <a:spcPts val="3000"/>
              </a:spcAft>
              <a:buFont typeface="+mj-lt"/>
              <a:buAutoNum type="arabicPeriod"/>
              <a:defRPr/>
            </a:pPr>
            <a:r>
              <a:rPr lang="en-US" sz="2800" dirty="0">
                <a:solidFill>
                  <a:schemeClr val="accent1">
                    <a:lumMod val="75000"/>
                  </a:schemeClr>
                </a:solidFill>
                <a:latin typeface="Arial" pitchFamily="34" charset="0"/>
                <a:cs typeface="Arial" pitchFamily="34" charset="0"/>
              </a:rPr>
              <a:t>Tips on getting correct data that reflects the positive results of the program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Value Added time spent in REA Pre-and-Post Labs</a:t>
            </a:r>
          </a:p>
        </p:txBody>
      </p:sp>
      <p:sp>
        <p:nvSpPr>
          <p:cNvPr id="57346" name="Content Placeholder 2"/>
          <p:cNvSpPr>
            <a:spLocks noGrp="1"/>
          </p:cNvSpPr>
          <p:nvPr>
            <p:ph idx="1"/>
          </p:nvPr>
        </p:nvSpPr>
        <p:spPr>
          <a:xfrm>
            <a:off x="457200" y="1600200"/>
            <a:ext cx="8153400" cy="4921250"/>
          </a:xfrm>
        </p:spPr>
        <p:txBody>
          <a:bodyPr/>
          <a:lstStyle/>
          <a:p>
            <a:pPr marL="342900" lvl="2" indent="-342900"/>
            <a:r>
              <a:rPr lang="en-US" smtClean="0">
                <a:latin typeface="Arial" charset="0"/>
                <a:cs typeface="Arial" charset="0"/>
              </a:rPr>
              <a:t>We use the “REA Activity Log” form, created for staff to organize and track participant’s individual submittal of forms during the Pre-&amp;Post labs. </a:t>
            </a:r>
            <a:endParaRPr lang="en-US" sz="1200" smtClean="0">
              <a:latin typeface="Arial" charset="0"/>
              <a:cs typeface="Arial" charset="0"/>
            </a:endParaRPr>
          </a:p>
          <a:p>
            <a:endParaRPr lang="en-US" smtClean="0">
              <a:latin typeface="Arial" charset="0"/>
              <a:cs typeface="Arial" charset="0"/>
            </a:endParaRPr>
          </a:p>
        </p:txBody>
      </p:sp>
      <p:sp>
        <p:nvSpPr>
          <p:cNvPr id="57347"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5734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63F25E-05D8-4DB0-B93C-7C16B76B4379}" type="slidenum">
              <a:rPr lang="en-US" smtClean="0">
                <a:latin typeface="Arial" charset="0"/>
                <a:cs typeface="Arial" charset="0"/>
              </a:rPr>
              <a:pPr fontAlgn="base">
                <a:spcBef>
                  <a:spcPct val="0"/>
                </a:spcBef>
                <a:spcAft>
                  <a:spcPct val="0"/>
                </a:spcAft>
              </a:pPr>
              <a:t>40</a:t>
            </a:fld>
            <a:endParaRPr lang="en-US" smtClean="0">
              <a:latin typeface="Arial" charset="0"/>
              <a:cs typeface="Arial" charset="0"/>
            </a:endParaRPr>
          </a:p>
        </p:txBody>
      </p:sp>
      <p:pic>
        <p:nvPicPr>
          <p:cNvPr id="57349" name="Picture 2"/>
          <p:cNvPicPr>
            <a:picLocks noChangeAspect="1" noChangeArrowheads="1"/>
          </p:cNvPicPr>
          <p:nvPr/>
        </p:nvPicPr>
        <p:blipFill>
          <a:blip r:embed="rId2"/>
          <a:srcRect/>
          <a:stretch>
            <a:fillRect/>
          </a:stretch>
        </p:blipFill>
        <p:spPr bwMode="auto">
          <a:xfrm>
            <a:off x="685800" y="3184525"/>
            <a:ext cx="3819525" cy="2751138"/>
          </a:xfrm>
          <a:prstGeom prst="rect">
            <a:avLst/>
          </a:prstGeom>
          <a:noFill/>
          <a:ln w="9525">
            <a:noFill/>
            <a:miter lim="800000"/>
            <a:headEnd/>
            <a:tailEnd/>
          </a:ln>
        </p:spPr>
      </p:pic>
      <p:pic>
        <p:nvPicPr>
          <p:cNvPr id="57350" name="Picture 3"/>
          <p:cNvPicPr>
            <a:picLocks noChangeAspect="1" noChangeArrowheads="1"/>
          </p:cNvPicPr>
          <p:nvPr/>
        </p:nvPicPr>
        <p:blipFill>
          <a:blip r:embed="rId3"/>
          <a:srcRect/>
          <a:stretch>
            <a:fillRect/>
          </a:stretch>
        </p:blipFill>
        <p:spPr bwMode="auto">
          <a:xfrm rot="580976">
            <a:off x="4848225" y="3128963"/>
            <a:ext cx="2168525" cy="2860675"/>
          </a:xfrm>
          <a:prstGeom prst="rect">
            <a:avLst/>
          </a:prstGeom>
          <a:noFill/>
          <a:ln w="9525">
            <a:solidFill>
              <a:schemeClr val="tx1"/>
            </a:solidFill>
            <a:miter lim="800000"/>
            <a:headEnd/>
            <a:tailEnd/>
          </a:ln>
        </p:spPr>
      </p:pic>
      <p:sp>
        <p:nvSpPr>
          <p:cNvPr id="57351" name="TextBox 5"/>
          <p:cNvSpPr txBox="1">
            <a:spLocks noChangeArrowheads="1"/>
          </p:cNvSpPr>
          <p:nvPr/>
        </p:nvSpPr>
        <p:spPr bwMode="auto">
          <a:xfrm>
            <a:off x="7265988" y="4110038"/>
            <a:ext cx="1595437" cy="2032000"/>
          </a:xfrm>
          <a:prstGeom prst="rect">
            <a:avLst/>
          </a:prstGeom>
          <a:noFill/>
          <a:ln w="9525">
            <a:noFill/>
            <a:miter lim="800000"/>
            <a:headEnd/>
            <a:tailEnd/>
          </a:ln>
        </p:spPr>
        <p:txBody>
          <a:bodyPr>
            <a:spAutoFit/>
          </a:bodyPr>
          <a:lstStyle/>
          <a:p>
            <a:r>
              <a:rPr lang="en-US"/>
              <a:t>This form is used to schedule participants during our reminder phone calls</a:t>
            </a:r>
          </a:p>
        </p:txBody>
      </p:sp>
      <p:sp>
        <p:nvSpPr>
          <p:cNvPr id="57352" name="TextBox 6"/>
          <p:cNvSpPr txBox="1">
            <a:spLocks noChangeArrowheads="1"/>
          </p:cNvSpPr>
          <p:nvPr/>
        </p:nvSpPr>
        <p:spPr bwMode="auto">
          <a:xfrm>
            <a:off x="592138" y="6029325"/>
            <a:ext cx="4419600" cy="369888"/>
          </a:xfrm>
          <a:prstGeom prst="rect">
            <a:avLst/>
          </a:prstGeom>
          <a:noFill/>
          <a:ln w="9525">
            <a:noFill/>
            <a:miter lim="800000"/>
            <a:headEnd/>
            <a:tailEnd/>
          </a:ln>
        </p:spPr>
        <p:txBody>
          <a:bodyPr>
            <a:spAutoFit/>
          </a:bodyPr>
          <a:lstStyle/>
          <a:p>
            <a:r>
              <a:rPr lang="en-US"/>
              <a:t>Activity Log Checklist for Pre-&amp;Post Labs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Value Added time spent in REA Pre-and-Post Labs</a:t>
            </a:r>
          </a:p>
        </p:txBody>
      </p:sp>
      <p:sp>
        <p:nvSpPr>
          <p:cNvPr id="58370" name="Content Placeholder 2"/>
          <p:cNvSpPr>
            <a:spLocks noGrp="1"/>
          </p:cNvSpPr>
          <p:nvPr>
            <p:ph idx="1"/>
          </p:nvPr>
        </p:nvSpPr>
        <p:spPr/>
        <p:txBody>
          <a:bodyPr/>
          <a:lstStyle/>
          <a:p>
            <a:r>
              <a:rPr lang="en-US" sz="2800" b="1" u="sng" smtClean="0">
                <a:latin typeface="Arial" charset="0"/>
                <a:cs typeface="Arial" charset="0"/>
              </a:rPr>
              <a:t>Components of an REA must include the following</a:t>
            </a:r>
            <a:r>
              <a:rPr lang="en-US" sz="2800" smtClean="0">
                <a:latin typeface="Arial" charset="0"/>
                <a:cs typeface="Arial" charset="0"/>
              </a:rPr>
              <a:t>:</a:t>
            </a:r>
          </a:p>
          <a:p>
            <a:pPr lvl="1"/>
            <a:r>
              <a:rPr lang="en-US" sz="2000" b="1" smtClean="0">
                <a:latin typeface="Arial" charset="0"/>
                <a:cs typeface="Arial" charset="0"/>
              </a:rPr>
              <a:t>1:1 session</a:t>
            </a:r>
            <a:r>
              <a:rPr lang="en-US" sz="2000" smtClean="0">
                <a:latin typeface="Arial" charset="0"/>
                <a:cs typeface="Arial" charset="0"/>
              </a:rPr>
              <a:t>-</a:t>
            </a:r>
          </a:p>
          <a:p>
            <a:pPr lvl="1"/>
            <a:r>
              <a:rPr lang="en-US" sz="2000" b="1" smtClean="0">
                <a:latin typeface="Arial" charset="0"/>
                <a:cs typeface="Arial" charset="0"/>
              </a:rPr>
              <a:t>Referral</a:t>
            </a:r>
            <a:r>
              <a:rPr lang="en-US" sz="2000" smtClean="0">
                <a:latin typeface="Arial" charset="0"/>
                <a:cs typeface="Arial" charset="0"/>
              </a:rPr>
              <a:t>-A referral to additional services or next step for participant. This may be an internal referral to additional CareerCenter services or an external referral to services and resources provided by a partner or agency. </a:t>
            </a:r>
          </a:p>
          <a:p>
            <a:pPr lvl="1"/>
            <a:r>
              <a:rPr lang="en-US" sz="2000" b="1" smtClean="0">
                <a:latin typeface="Arial" charset="0"/>
                <a:cs typeface="Arial" charset="0"/>
              </a:rPr>
              <a:t>Individual Employment Plan-</a:t>
            </a:r>
            <a:endParaRPr lang="en-US" sz="2000" smtClean="0">
              <a:latin typeface="Arial" charset="0"/>
              <a:cs typeface="Arial" charset="0"/>
            </a:endParaRPr>
          </a:p>
          <a:p>
            <a:pPr lvl="2"/>
            <a:r>
              <a:rPr lang="en-US" sz="2000" smtClean="0">
                <a:latin typeface="Arial" charset="0"/>
                <a:cs typeface="Arial" charset="0"/>
              </a:rPr>
              <a:t>IEP must be completed with a copy for local files. The IEP indicates the participant’s referral or “next step” in job search. </a:t>
            </a:r>
          </a:p>
          <a:p>
            <a:endParaRPr lang="en-US" sz="2800" smtClean="0">
              <a:latin typeface="Arial" charset="0"/>
              <a:cs typeface="Arial" charset="0"/>
            </a:endParaRPr>
          </a:p>
          <a:p>
            <a:endParaRPr lang="en-US" smtClean="0">
              <a:latin typeface="Arial" charset="0"/>
              <a:cs typeface="Arial" charset="0"/>
            </a:endParaRPr>
          </a:p>
        </p:txBody>
      </p:sp>
      <p:sp>
        <p:nvSpPr>
          <p:cNvPr id="58371"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5837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7A5B0C-24AA-43D2-A3EC-F20971A8448E}" type="slidenum">
              <a:rPr lang="en-US" smtClean="0">
                <a:latin typeface="Arial" charset="0"/>
                <a:cs typeface="Arial" charset="0"/>
              </a:rPr>
              <a:pPr fontAlgn="base">
                <a:spcBef>
                  <a:spcPct val="0"/>
                </a:spcBef>
                <a:spcAft>
                  <a:spcPct val="0"/>
                </a:spcAft>
              </a:pPr>
              <a:t>41</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p:cNvPicPr>
            <a:picLocks noChangeAspect="1" noChangeArrowheads="1"/>
          </p:cNvPicPr>
          <p:nvPr/>
        </p:nvPicPr>
        <p:blipFill>
          <a:blip r:embed="rId2"/>
          <a:srcRect/>
          <a:stretch>
            <a:fillRect/>
          </a:stretch>
        </p:blipFill>
        <p:spPr bwMode="auto">
          <a:xfrm>
            <a:off x="176213" y="1371600"/>
            <a:ext cx="3922712" cy="5067300"/>
          </a:xfrm>
          <a:prstGeom prst="rect">
            <a:avLst/>
          </a:prstGeom>
          <a:noFill/>
          <a:ln w="9525">
            <a:solidFill>
              <a:schemeClr val="tx1"/>
            </a:solidFill>
            <a:miter lim="800000"/>
            <a:headEnd/>
            <a:tailEnd/>
          </a:ln>
        </p:spPr>
      </p:pic>
      <p:pic>
        <p:nvPicPr>
          <p:cNvPr id="59394" name="Picture 2"/>
          <p:cNvPicPr>
            <a:picLocks noChangeAspect="1" noChangeArrowheads="1"/>
          </p:cNvPicPr>
          <p:nvPr/>
        </p:nvPicPr>
        <p:blipFill>
          <a:blip r:embed="rId3"/>
          <a:srcRect/>
          <a:stretch>
            <a:fillRect/>
          </a:stretch>
        </p:blipFill>
        <p:spPr bwMode="auto">
          <a:xfrm>
            <a:off x="6573838" y="860425"/>
            <a:ext cx="2301875" cy="2971800"/>
          </a:xfrm>
          <a:prstGeom prst="rect">
            <a:avLst/>
          </a:prstGeom>
          <a:noFill/>
          <a:ln w="9525">
            <a:solidFill>
              <a:schemeClr val="tx1"/>
            </a:solidFill>
            <a:miter lim="800000"/>
            <a:headEnd/>
            <a:tailEnd/>
          </a:ln>
        </p:spPr>
      </p:pic>
      <p:pic>
        <p:nvPicPr>
          <p:cNvPr id="59395" name="Picture 8"/>
          <p:cNvPicPr>
            <a:picLocks noChangeAspect="1" noChangeArrowheads="1"/>
          </p:cNvPicPr>
          <p:nvPr/>
        </p:nvPicPr>
        <p:blipFill>
          <a:blip r:embed="rId4"/>
          <a:srcRect/>
          <a:stretch>
            <a:fillRect/>
          </a:stretch>
        </p:blipFill>
        <p:spPr bwMode="auto">
          <a:xfrm>
            <a:off x="6627813" y="4022725"/>
            <a:ext cx="2109787" cy="2724150"/>
          </a:xfrm>
          <a:prstGeom prst="rect">
            <a:avLst/>
          </a:prstGeom>
          <a:noFill/>
          <a:ln w="9525">
            <a:solidFill>
              <a:schemeClr val="tx1"/>
            </a:solidFill>
            <a:miter lim="800000"/>
            <a:headEnd/>
            <a:tailEnd/>
          </a:ln>
        </p:spPr>
      </p:pic>
      <p:pic>
        <p:nvPicPr>
          <p:cNvPr id="59396" name="Picture 2"/>
          <p:cNvPicPr>
            <a:picLocks noChangeAspect="1" noChangeArrowheads="1"/>
          </p:cNvPicPr>
          <p:nvPr/>
        </p:nvPicPr>
        <p:blipFill>
          <a:blip r:embed="rId5"/>
          <a:srcRect/>
          <a:stretch>
            <a:fillRect/>
          </a:stretch>
        </p:blipFill>
        <p:spPr bwMode="auto">
          <a:xfrm>
            <a:off x="4216400" y="2933700"/>
            <a:ext cx="2714625" cy="3505200"/>
          </a:xfrm>
          <a:prstGeom prst="rect">
            <a:avLst/>
          </a:prstGeom>
          <a:noFill/>
          <a:ln w="9525">
            <a:solidFill>
              <a:schemeClr val="tx1"/>
            </a:solidFill>
            <a:miter lim="800000"/>
            <a:headEnd/>
            <a:tailEnd/>
          </a:ln>
        </p:spPr>
      </p:pic>
      <p:sp>
        <p:nvSpPr>
          <p:cNvPr id="59397" name="TextBox 1"/>
          <p:cNvSpPr txBox="1">
            <a:spLocks noChangeArrowheads="1"/>
          </p:cNvSpPr>
          <p:nvPr/>
        </p:nvSpPr>
        <p:spPr bwMode="auto">
          <a:xfrm>
            <a:off x="176213" y="152400"/>
            <a:ext cx="3557587" cy="708025"/>
          </a:xfrm>
          <a:prstGeom prst="rect">
            <a:avLst/>
          </a:prstGeom>
          <a:noFill/>
          <a:ln w="9525">
            <a:noFill/>
            <a:miter lim="800000"/>
            <a:headEnd/>
            <a:tailEnd/>
          </a:ln>
        </p:spPr>
        <p:txBody>
          <a:bodyPr>
            <a:spAutoFit/>
          </a:bodyPr>
          <a:lstStyle/>
          <a:p>
            <a:r>
              <a:rPr lang="en-US" sz="2000" b="1"/>
              <a:t>Individual Employment Plan</a:t>
            </a:r>
          </a:p>
        </p:txBody>
      </p:sp>
      <p:sp>
        <p:nvSpPr>
          <p:cNvPr id="59398" name="TextBox 2"/>
          <p:cNvSpPr txBox="1">
            <a:spLocks noChangeArrowheads="1"/>
          </p:cNvSpPr>
          <p:nvPr/>
        </p:nvSpPr>
        <p:spPr bwMode="auto">
          <a:xfrm>
            <a:off x="4343400" y="498475"/>
            <a:ext cx="2259013" cy="2309813"/>
          </a:xfrm>
          <a:prstGeom prst="rect">
            <a:avLst/>
          </a:prstGeom>
          <a:noFill/>
          <a:ln w="9525">
            <a:noFill/>
            <a:miter lim="800000"/>
            <a:headEnd/>
            <a:tailEnd/>
          </a:ln>
        </p:spPr>
        <p:txBody>
          <a:bodyPr>
            <a:spAutoFit/>
          </a:bodyPr>
          <a:lstStyle/>
          <a:p>
            <a:r>
              <a:rPr lang="en-US"/>
              <a:t>Start your plan TODAY, take it with you and work on it every day, when you come back for more help, bring it with you!</a:t>
            </a:r>
          </a:p>
        </p:txBody>
      </p:sp>
      <p:sp>
        <p:nvSpPr>
          <p:cNvPr id="59399" name="TextBox 4"/>
          <p:cNvSpPr txBox="1">
            <a:spLocks noChangeArrowheads="1"/>
          </p:cNvSpPr>
          <p:nvPr/>
        </p:nvSpPr>
        <p:spPr bwMode="auto">
          <a:xfrm>
            <a:off x="2455863" y="5422900"/>
            <a:ext cx="1524000" cy="1016000"/>
          </a:xfrm>
          <a:prstGeom prst="rect">
            <a:avLst/>
          </a:prstGeom>
          <a:solidFill>
            <a:schemeClr val="bg1"/>
          </a:solidFill>
          <a:ln w="9525">
            <a:noFill/>
            <a:miter lim="800000"/>
            <a:headEnd/>
            <a:tailEnd/>
          </a:ln>
        </p:spPr>
        <p:txBody>
          <a:bodyPr>
            <a:spAutoFit/>
          </a:bodyPr>
          <a:lstStyle/>
          <a:p>
            <a:endParaRPr lang="en-US" sz="1200"/>
          </a:p>
          <a:p>
            <a:r>
              <a:rPr lang="en-US" sz="1200"/>
              <a:t>Place your contact info or  business card here</a:t>
            </a:r>
          </a:p>
          <a:p>
            <a:endParaRPr lang="en-US" sz="12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p:cNvPicPr>
            <a:picLocks noChangeAspect="1" noChangeArrowheads="1"/>
          </p:cNvPicPr>
          <p:nvPr/>
        </p:nvPicPr>
        <p:blipFill>
          <a:blip r:embed="rId2"/>
          <a:srcRect/>
          <a:stretch>
            <a:fillRect/>
          </a:stretch>
        </p:blipFill>
        <p:spPr bwMode="auto">
          <a:xfrm rot="1051321">
            <a:off x="5284788" y="2809875"/>
            <a:ext cx="2833687" cy="3657600"/>
          </a:xfrm>
          <a:prstGeom prst="rect">
            <a:avLst/>
          </a:prstGeom>
          <a:noFill/>
          <a:ln w="9525">
            <a:solidFill>
              <a:schemeClr val="tx1"/>
            </a:solidFill>
            <a:miter lim="800000"/>
            <a:headEnd/>
            <a:tailEnd/>
          </a:ln>
        </p:spPr>
      </p:pic>
      <p:pic>
        <p:nvPicPr>
          <p:cNvPr id="60418" name="Picture 2"/>
          <p:cNvPicPr>
            <a:picLocks noChangeAspect="1" noChangeArrowheads="1"/>
          </p:cNvPicPr>
          <p:nvPr/>
        </p:nvPicPr>
        <p:blipFill>
          <a:blip r:embed="rId3"/>
          <a:srcRect/>
          <a:stretch>
            <a:fillRect/>
          </a:stretch>
        </p:blipFill>
        <p:spPr bwMode="auto">
          <a:xfrm>
            <a:off x="152400" y="1058863"/>
            <a:ext cx="4343400" cy="5607050"/>
          </a:xfrm>
          <a:prstGeom prst="rect">
            <a:avLst/>
          </a:prstGeom>
          <a:noFill/>
          <a:ln w="9525">
            <a:solidFill>
              <a:schemeClr val="tx1"/>
            </a:solidFill>
            <a:miter lim="800000"/>
            <a:headEnd/>
            <a:tailEnd/>
          </a:ln>
        </p:spPr>
      </p:pic>
      <p:sp>
        <p:nvSpPr>
          <p:cNvPr id="60419" name="Rectangle 1"/>
          <p:cNvSpPr>
            <a:spLocks noChangeArrowheads="1"/>
          </p:cNvSpPr>
          <p:nvPr/>
        </p:nvSpPr>
        <p:spPr bwMode="auto">
          <a:xfrm>
            <a:off x="304800" y="0"/>
            <a:ext cx="4038600" cy="954088"/>
          </a:xfrm>
          <a:prstGeom prst="rect">
            <a:avLst/>
          </a:prstGeom>
          <a:noFill/>
          <a:ln w="9525">
            <a:noFill/>
            <a:miter lim="800000"/>
            <a:headEnd/>
            <a:tailEnd/>
          </a:ln>
        </p:spPr>
        <p:txBody>
          <a:bodyPr>
            <a:spAutoFit/>
          </a:bodyPr>
          <a:lstStyle/>
          <a:p>
            <a:r>
              <a:rPr lang="en-US" sz="2800"/>
              <a:t>Individual Employment plan</a:t>
            </a:r>
          </a:p>
        </p:txBody>
      </p:sp>
      <p:sp>
        <p:nvSpPr>
          <p:cNvPr id="60420" name="Text Box 16"/>
          <p:cNvSpPr txBox="1">
            <a:spLocks noChangeArrowheads="1"/>
          </p:cNvSpPr>
          <p:nvPr/>
        </p:nvSpPr>
        <p:spPr bwMode="auto">
          <a:xfrm>
            <a:off x="4648200" y="477838"/>
            <a:ext cx="4343400" cy="4030662"/>
          </a:xfrm>
          <a:prstGeom prst="rect">
            <a:avLst/>
          </a:prstGeom>
          <a:noFill/>
          <a:ln w="9525">
            <a:noFill/>
            <a:miter lim="800000"/>
            <a:headEnd/>
            <a:tailEnd/>
          </a:ln>
        </p:spPr>
        <p:txBody>
          <a:bodyPr>
            <a:spAutoFit/>
          </a:bodyPr>
          <a:lstStyle/>
          <a:p>
            <a:r>
              <a:rPr lang="en-US" sz="1600" b="1"/>
              <a:t>Your Employment Plan tells us how you search for work.</a:t>
            </a:r>
          </a:p>
          <a:p>
            <a:endParaRPr lang="en-US" sz="1600" b="1"/>
          </a:p>
          <a:p>
            <a:r>
              <a:rPr lang="en-US" sz="1600" b="1"/>
              <a:t>It is a snapshot in time, and </a:t>
            </a:r>
            <a:r>
              <a:rPr lang="en-US" sz="1600" b="1">
                <a:solidFill>
                  <a:srgbClr val="CC0000"/>
                </a:solidFill>
              </a:rPr>
              <a:t>MUST</a:t>
            </a:r>
            <a:r>
              <a:rPr lang="en-US" sz="1600" b="1"/>
              <a:t> be completed with as accurate information as you can provide today. </a:t>
            </a:r>
          </a:p>
          <a:p>
            <a:endParaRPr lang="en-US" sz="1600" b="1"/>
          </a:p>
          <a:p>
            <a:r>
              <a:rPr lang="en-US" sz="1600" b="1"/>
              <a:t>This tool should be used as a guide going forward on how you plan to succeed in re-entering the workforce.</a:t>
            </a:r>
          </a:p>
          <a:p>
            <a:endParaRPr lang="en-US" sz="1600" b="1"/>
          </a:p>
          <a:p>
            <a:r>
              <a:rPr lang="en-US" sz="1600" b="1"/>
              <a:t>The activities listed will help you to remember to use alternative methods of job search.</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Value Added time spent in REA Pre-and-Post Labs</a:t>
            </a:r>
          </a:p>
        </p:txBody>
      </p:sp>
      <p:sp>
        <p:nvSpPr>
          <p:cNvPr id="61442" name="Content Placeholder 2"/>
          <p:cNvSpPr>
            <a:spLocks noGrp="1"/>
          </p:cNvSpPr>
          <p:nvPr>
            <p:ph idx="1"/>
          </p:nvPr>
        </p:nvSpPr>
        <p:spPr>
          <a:xfrm>
            <a:off x="457200" y="1600200"/>
            <a:ext cx="7924800" cy="4876800"/>
          </a:xfrm>
        </p:spPr>
        <p:txBody>
          <a:bodyPr/>
          <a:lstStyle/>
          <a:p>
            <a:r>
              <a:rPr lang="en-US" sz="2000" b="1" smtClean="0">
                <a:latin typeface="Arial" charset="0"/>
                <a:cs typeface="Arial" charset="0"/>
              </a:rPr>
              <a:t>Work Search Log</a:t>
            </a:r>
            <a:r>
              <a:rPr lang="en-US" sz="2000" smtClean="0">
                <a:latin typeface="Arial" charset="0"/>
                <a:cs typeface="Arial" charset="0"/>
              </a:rPr>
              <a:t>-content and information on this form are discussed during the 1:1 meeting. A review of the individual’s adherence to Maine’s UI job search and able and availability benefit eligibility requirement.</a:t>
            </a:r>
          </a:p>
          <a:p>
            <a:pPr marL="342900" lvl="1" indent="-342900">
              <a:buFont typeface="Arial" charset="0"/>
              <a:buChar char="•"/>
            </a:pPr>
            <a:r>
              <a:rPr lang="en-US" sz="2000" b="1" smtClean="0">
                <a:latin typeface="Arial" charset="0"/>
                <a:cs typeface="Arial" charset="0"/>
              </a:rPr>
              <a:t>Work Search Questionnaire</a:t>
            </a:r>
            <a:r>
              <a:rPr lang="en-US" sz="2000" smtClean="0">
                <a:latin typeface="Arial" charset="0"/>
                <a:cs typeface="Arial" charset="0"/>
              </a:rPr>
              <a:t>- questions and comment on this form are discussed during the 1:1 meeting. </a:t>
            </a:r>
          </a:p>
          <a:p>
            <a:pPr marL="342900" lvl="1" indent="-342900">
              <a:buFont typeface="Arial" charset="0"/>
              <a:buChar char="•"/>
            </a:pPr>
            <a:r>
              <a:rPr lang="en-US" sz="2000" b="1" smtClean="0">
                <a:latin typeface="Arial" charset="0"/>
                <a:cs typeface="Arial" charset="0"/>
              </a:rPr>
              <a:t>Group orientation </a:t>
            </a:r>
            <a:endParaRPr lang="en-US" sz="2000" smtClean="0">
              <a:latin typeface="Arial" charset="0"/>
              <a:cs typeface="Arial" charset="0"/>
            </a:endParaRPr>
          </a:p>
          <a:p>
            <a:pPr lvl="3"/>
            <a:r>
              <a:rPr lang="en-US" smtClean="0">
                <a:latin typeface="Arial" charset="0"/>
                <a:cs typeface="Arial" charset="0"/>
              </a:rPr>
              <a:t>The Eligibility Review Interview (ERI) process includes an evaluation of the participant’s reemployment efforts. </a:t>
            </a:r>
          </a:p>
          <a:p>
            <a:pPr lvl="3"/>
            <a:r>
              <a:rPr lang="en-US" smtClean="0">
                <a:latin typeface="Arial" charset="0"/>
                <a:cs typeface="Arial" charset="0"/>
              </a:rPr>
              <a:t>The ERI serves to protect the Program integrity and focuses on the participant’s responsibilities for receiving benefits. </a:t>
            </a:r>
          </a:p>
          <a:p>
            <a:pPr lvl="3"/>
            <a:endParaRPr lang="en-US" smtClean="0">
              <a:latin typeface="Arial" charset="0"/>
              <a:cs typeface="Arial" charset="0"/>
            </a:endParaRPr>
          </a:p>
          <a:p>
            <a:endParaRPr lang="en-US" sz="2000" smtClean="0">
              <a:latin typeface="Arial" charset="0"/>
              <a:cs typeface="Arial" charset="0"/>
            </a:endParaRPr>
          </a:p>
          <a:p>
            <a:endParaRPr lang="en-US" sz="2000" smtClean="0">
              <a:latin typeface="Arial" charset="0"/>
              <a:cs typeface="Arial" charset="0"/>
            </a:endParaRPr>
          </a:p>
        </p:txBody>
      </p:sp>
      <p:sp>
        <p:nvSpPr>
          <p:cNvPr id="61443"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6144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DC6582-6F9B-4366-AF8D-4E625E806259}" type="slidenum">
              <a:rPr lang="en-US" smtClean="0">
                <a:latin typeface="Arial" charset="0"/>
                <a:cs typeface="Arial" charset="0"/>
              </a:rPr>
              <a:pPr fontAlgn="base">
                <a:spcBef>
                  <a:spcPct val="0"/>
                </a:spcBef>
                <a:spcAft>
                  <a:spcPct val="0"/>
                </a:spcAft>
              </a:pPr>
              <a:t>44</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Interactive Group Workshops include “Live” website demonstrations</a:t>
            </a:r>
          </a:p>
        </p:txBody>
      </p:sp>
      <p:sp>
        <p:nvSpPr>
          <p:cNvPr id="3" name="Content Placeholder 2"/>
          <p:cNvSpPr>
            <a:spLocks noGrp="1"/>
          </p:cNvSpPr>
          <p:nvPr>
            <p:ph idx="1"/>
          </p:nvPr>
        </p:nvSpPr>
        <p:spPr>
          <a:xfrm>
            <a:off x="457200" y="1905000"/>
            <a:ext cx="7924800" cy="4525963"/>
          </a:xfrm>
        </p:spPr>
        <p:txBody>
          <a:bodyPr/>
          <a:lstStyle/>
          <a:p>
            <a:pPr>
              <a:defRPr/>
            </a:pPr>
            <a:r>
              <a:rPr lang="en-US" sz="2400" dirty="0"/>
              <a:t>Our group sessions disseminate information using </a:t>
            </a:r>
            <a:r>
              <a:rPr lang="en-US" sz="2400" b="1" u="sng" dirty="0"/>
              <a:t>live and interactive internet site access and  demonstrations for participants</a:t>
            </a:r>
            <a:r>
              <a:rPr lang="en-US" sz="2400" dirty="0"/>
              <a:t> with information covering:</a:t>
            </a:r>
          </a:p>
          <a:p>
            <a:pPr marL="800100" lvl="5" indent="-342900">
              <a:buFont typeface="Arial" charset="0"/>
              <a:buChar char="•"/>
              <a:defRPr/>
            </a:pPr>
            <a:r>
              <a:rPr lang="en-US" u="sng" dirty="0" smtClean="0"/>
              <a:t>CareerCenter </a:t>
            </a:r>
            <a:r>
              <a:rPr lang="en-US" u="sng" dirty="0"/>
              <a:t>orientation</a:t>
            </a:r>
            <a:r>
              <a:rPr lang="en-US" dirty="0"/>
              <a:t> </a:t>
            </a:r>
            <a:r>
              <a:rPr lang="en-US" u="sng" dirty="0" smtClean="0">
                <a:hlinkClick r:id="rId2"/>
              </a:rPr>
              <a:t>www.mainecareercenter.com</a:t>
            </a:r>
            <a:endParaRPr lang="en-US" u="sng" dirty="0" smtClean="0"/>
          </a:p>
          <a:p>
            <a:pPr marL="800100" lvl="5" indent="-342900">
              <a:buFont typeface="Arial" charset="0"/>
              <a:buChar char="•"/>
              <a:defRPr/>
            </a:pPr>
            <a:r>
              <a:rPr lang="en-US" u="sng" dirty="0"/>
              <a:t>CWRI</a:t>
            </a:r>
            <a:r>
              <a:rPr lang="en-US" dirty="0"/>
              <a:t> </a:t>
            </a:r>
            <a:r>
              <a:rPr lang="en-US" u="sng" dirty="0">
                <a:hlinkClick r:id="rId3"/>
              </a:rPr>
              <a:t>http://www.maine.gov/labor/cwri/jobseekers.html</a:t>
            </a:r>
            <a:r>
              <a:rPr lang="en-US" dirty="0"/>
              <a:t> </a:t>
            </a:r>
            <a:endParaRPr lang="en-US" dirty="0" smtClean="0"/>
          </a:p>
          <a:p>
            <a:pPr marL="800100" lvl="5" indent="-342900">
              <a:buFont typeface="Arial" charset="0"/>
              <a:buChar char="•"/>
              <a:defRPr/>
            </a:pPr>
            <a:r>
              <a:rPr lang="en-US" u="sng" dirty="0"/>
              <a:t>Maine’s Job Bank</a:t>
            </a:r>
            <a:r>
              <a:rPr lang="en-US" dirty="0"/>
              <a:t> </a:t>
            </a:r>
            <a:r>
              <a:rPr lang="en-US" u="sng" dirty="0">
                <a:hlinkClick r:id="rId2"/>
              </a:rPr>
              <a:t>http://www.mainecareercenter.com/</a:t>
            </a:r>
            <a:r>
              <a:rPr lang="en-US" dirty="0"/>
              <a:t> </a:t>
            </a:r>
            <a:endParaRPr lang="en-US" dirty="0" smtClean="0"/>
          </a:p>
          <a:p>
            <a:pPr marL="800100" lvl="5" indent="-342900">
              <a:buFont typeface="Arial" charset="0"/>
              <a:buChar char="•"/>
              <a:defRPr/>
            </a:pPr>
            <a:r>
              <a:rPr lang="en-US" u="sng" dirty="0"/>
              <a:t>Job Hunting in Maine</a:t>
            </a:r>
            <a:r>
              <a:rPr lang="en-US" dirty="0"/>
              <a:t>  </a:t>
            </a:r>
            <a:r>
              <a:rPr lang="en-US" u="sng" dirty="0">
                <a:hlinkClick r:id="rId4"/>
              </a:rPr>
              <a:t>http://www.mainecareercenter.com/docs/Job_Hunting_in%20_ME.pdf</a:t>
            </a:r>
            <a:r>
              <a:rPr lang="en-US" dirty="0"/>
              <a:t> </a:t>
            </a:r>
          </a:p>
          <a:p>
            <a:pPr marL="800100" lvl="5" indent="-342900">
              <a:buFont typeface="Arial" charset="0"/>
              <a:buChar char="•"/>
              <a:defRPr/>
            </a:pPr>
            <a:endParaRPr lang="en-US" dirty="0"/>
          </a:p>
          <a:p>
            <a:pPr marL="457200" lvl="5" indent="0">
              <a:buFont typeface="Arial" pitchFamily="34" charset="0"/>
              <a:buNone/>
              <a:defRPr/>
            </a:pPr>
            <a:endParaRPr lang="en-US" dirty="0"/>
          </a:p>
          <a:p>
            <a:pPr marL="800100" lvl="5" indent="-342900">
              <a:buFont typeface="Arial" charset="0"/>
              <a:buChar char="•"/>
              <a:defRPr/>
            </a:pPr>
            <a:endParaRPr lang="en-US" sz="1100" dirty="0"/>
          </a:p>
          <a:p>
            <a:pPr>
              <a:defRPr/>
            </a:pPr>
            <a:endParaRPr lang="en-US" dirty="0"/>
          </a:p>
        </p:txBody>
      </p:sp>
      <p:sp>
        <p:nvSpPr>
          <p:cNvPr id="62467"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6246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347DFE-BFF4-4237-8FC9-698643C9242C}" type="slidenum">
              <a:rPr lang="en-US" smtClean="0">
                <a:latin typeface="Arial" charset="0"/>
                <a:cs typeface="Arial" charset="0"/>
              </a:rPr>
              <a:pPr fontAlgn="base">
                <a:spcBef>
                  <a:spcPct val="0"/>
                </a:spcBef>
                <a:spcAft>
                  <a:spcPct val="0"/>
                </a:spcAft>
              </a:pPr>
              <a:t>45</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Interactive Group Workshops include “Live” website demonstrations</a:t>
            </a:r>
          </a:p>
        </p:txBody>
      </p:sp>
      <p:sp>
        <p:nvSpPr>
          <p:cNvPr id="3" name="Content Placeholder 2"/>
          <p:cNvSpPr>
            <a:spLocks noGrp="1"/>
          </p:cNvSpPr>
          <p:nvPr>
            <p:ph idx="1"/>
          </p:nvPr>
        </p:nvSpPr>
        <p:spPr>
          <a:xfrm>
            <a:off x="457200" y="1600200"/>
            <a:ext cx="8132763" cy="4687888"/>
          </a:xfrm>
        </p:spPr>
        <p:txBody>
          <a:bodyPr/>
          <a:lstStyle/>
          <a:p>
            <a:pPr>
              <a:defRPr/>
            </a:pPr>
            <a:r>
              <a:rPr lang="en-US" sz="2000" dirty="0"/>
              <a:t>Resource familiarity and tools such as; networking, job boards, master applications, and discussions covering tips and strategies on conducting a successful job search</a:t>
            </a:r>
            <a:r>
              <a:rPr lang="en-US" sz="2000" dirty="0" smtClean="0"/>
              <a:t>.</a:t>
            </a:r>
          </a:p>
          <a:p>
            <a:pPr>
              <a:defRPr/>
            </a:pPr>
            <a:r>
              <a:rPr lang="en-US" sz="2000" u="sng" dirty="0"/>
              <a:t>Elevator Pitch</a:t>
            </a:r>
            <a:r>
              <a:rPr lang="en-US" sz="2000" dirty="0"/>
              <a:t> -A description of your skills and career goals. Job seekers use this as a networking tool to briefly market themselves to potential </a:t>
            </a:r>
            <a:r>
              <a:rPr lang="en-US" sz="2000" dirty="0" smtClean="0"/>
              <a:t>employers. </a:t>
            </a:r>
            <a:endParaRPr lang="en-US" sz="2000" dirty="0"/>
          </a:p>
          <a:p>
            <a:pPr lvl="1">
              <a:defRPr/>
            </a:pPr>
            <a:endParaRPr lang="en-US" sz="1600" dirty="0"/>
          </a:p>
          <a:p>
            <a:pPr marL="0" indent="0">
              <a:buFont typeface="Arial" charset="0"/>
              <a:buNone/>
              <a:defRPr/>
            </a:pPr>
            <a:endParaRPr lang="en-US" dirty="0"/>
          </a:p>
        </p:txBody>
      </p:sp>
      <p:sp>
        <p:nvSpPr>
          <p:cNvPr id="63491"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6349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AEABF0-487F-4EFB-86AF-1DF22E6BDA35}" type="slidenum">
              <a:rPr lang="en-US" smtClean="0">
                <a:latin typeface="Arial" charset="0"/>
                <a:cs typeface="Arial" charset="0"/>
              </a:rPr>
              <a:pPr fontAlgn="base">
                <a:spcBef>
                  <a:spcPct val="0"/>
                </a:spcBef>
                <a:spcAft>
                  <a:spcPct val="0"/>
                </a:spcAft>
              </a:pPr>
              <a:t>46</a:t>
            </a:fld>
            <a:endParaRPr lang="en-US" smtClean="0">
              <a:latin typeface="Arial" charset="0"/>
              <a:cs typeface="Arial" charset="0"/>
            </a:endParaRPr>
          </a:p>
        </p:txBody>
      </p:sp>
      <p:sp>
        <p:nvSpPr>
          <p:cNvPr id="63493" name="AutoShape 5"/>
          <p:cNvSpPr>
            <a:spLocks noChangeArrowheads="1"/>
          </p:cNvSpPr>
          <p:nvPr/>
        </p:nvSpPr>
        <p:spPr bwMode="auto">
          <a:xfrm>
            <a:off x="1584325" y="4016375"/>
            <a:ext cx="1004888" cy="1524000"/>
          </a:xfrm>
          <a:prstGeom prst="rightArrowCallout">
            <a:avLst>
              <a:gd name="adj1" fmla="val 31497"/>
              <a:gd name="adj2" fmla="val 31497"/>
              <a:gd name="adj3" fmla="val 16667"/>
              <a:gd name="adj4" fmla="val 66667"/>
            </a:avLst>
          </a:prstGeom>
          <a:solidFill>
            <a:srgbClr val="CCFFFF"/>
          </a:solidFill>
          <a:ln w="9525">
            <a:solidFill>
              <a:schemeClr val="tx1"/>
            </a:solidFill>
            <a:miter lim="800000"/>
            <a:headEnd/>
            <a:tailEnd/>
          </a:ln>
        </p:spPr>
        <p:txBody>
          <a:bodyPr wrap="none" anchor="ctr"/>
          <a:lstStyle/>
          <a:p>
            <a:pPr algn="ctr" eaLnBrk="0" hangingPunct="0"/>
            <a:r>
              <a:rPr lang="en-US" sz="2000" b="1">
                <a:solidFill>
                  <a:srgbClr val="BF0303"/>
                </a:solidFill>
                <a:latin typeface="Garamond" pitchFamily="18" charset="0"/>
              </a:rPr>
              <a:t>     </a:t>
            </a:r>
            <a:r>
              <a:rPr lang="en-US" sz="1400" b="1">
                <a:solidFill>
                  <a:srgbClr val="BF0303"/>
                </a:solidFill>
                <a:latin typeface="Garamond" pitchFamily="18" charset="0"/>
              </a:rPr>
              <a:t>Who are you?</a:t>
            </a:r>
          </a:p>
        </p:txBody>
      </p:sp>
      <p:sp>
        <p:nvSpPr>
          <p:cNvPr id="63494" name="AutoShape 9"/>
          <p:cNvSpPr>
            <a:spLocks noChangeArrowheads="1"/>
          </p:cNvSpPr>
          <p:nvPr/>
        </p:nvSpPr>
        <p:spPr bwMode="auto">
          <a:xfrm>
            <a:off x="2622550" y="3830638"/>
            <a:ext cx="796925" cy="1752600"/>
          </a:xfrm>
          <a:prstGeom prst="upArrowCallout">
            <a:avLst>
              <a:gd name="adj1" fmla="val 25000"/>
              <a:gd name="adj2" fmla="val 25000"/>
              <a:gd name="adj3" fmla="val 26319"/>
              <a:gd name="adj4" fmla="val 66667"/>
            </a:avLst>
          </a:prstGeom>
          <a:solidFill>
            <a:srgbClr val="FFCC99"/>
          </a:solidFill>
          <a:ln w="9525">
            <a:solidFill>
              <a:schemeClr val="tx1"/>
            </a:solidFill>
            <a:miter lim="800000"/>
            <a:headEnd/>
            <a:tailEnd/>
          </a:ln>
        </p:spPr>
        <p:txBody>
          <a:bodyPr wrap="none" anchor="ctr"/>
          <a:lstStyle/>
          <a:p>
            <a:pPr algn="ctr" eaLnBrk="0" hangingPunct="0"/>
            <a:r>
              <a:rPr lang="en-US" sz="1400" b="1">
                <a:solidFill>
                  <a:srgbClr val="BF0303"/>
                </a:solidFill>
                <a:latin typeface="Garamond" pitchFamily="18" charset="0"/>
              </a:rPr>
              <a:t>What do </a:t>
            </a:r>
          </a:p>
          <a:p>
            <a:pPr algn="ctr" eaLnBrk="0" hangingPunct="0"/>
            <a:r>
              <a:rPr lang="en-US" sz="1400" b="1">
                <a:solidFill>
                  <a:srgbClr val="BF0303"/>
                </a:solidFill>
                <a:latin typeface="Garamond" pitchFamily="18" charset="0"/>
              </a:rPr>
              <a:t>you do?</a:t>
            </a:r>
          </a:p>
        </p:txBody>
      </p:sp>
      <p:sp>
        <p:nvSpPr>
          <p:cNvPr id="63495" name="AutoShape 7"/>
          <p:cNvSpPr>
            <a:spLocks noChangeArrowheads="1"/>
          </p:cNvSpPr>
          <p:nvPr/>
        </p:nvSpPr>
        <p:spPr bwMode="auto">
          <a:xfrm>
            <a:off x="3452813" y="3919538"/>
            <a:ext cx="1344612" cy="1574800"/>
          </a:xfrm>
          <a:prstGeom prst="leftRightArrowCallout">
            <a:avLst>
              <a:gd name="adj1" fmla="val 24985"/>
              <a:gd name="adj2" fmla="val 24985"/>
              <a:gd name="adj3" fmla="val 12500"/>
              <a:gd name="adj4" fmla="val 50000"/>
            </a:avLst>
          </a:prstGeom>
          <a:solidFill>
            <a:srgbClr val="FFFFFF"/>
          </a:solidFill>
          <a:ln w="9525">
            <a:solidFill>
              <a:schemeClr val="tx1"/>
            </a:solidFill>
            <a:miter lim="800000"/>
            <a:headEnd/>
            <a:tailEnd/>
          </a:ln>
        </p:spPr>
        <p:txBody>
          <a:bodyPr wrap="none" anchor="ctr"/>
          <a:lstStyle/>
          <a:p>
            <a:pPr algn="ctr" eaLnBrk="0" hangingPunct="0"/>
            <a:r>
              <a:rPr lang="en-US" sz="1400" b="1">
                <a:solidFill>
                  <a:srgbClr val="BF0303"/>
                </a:solidFill>
                <a:latin typeface="Garamond" pitchFamily="18" charset="0"/>
              </a:rPr>
              <a:t>What can  </a:t>
            </a:r>
          </a:p>
          <a:p>
            <a:pPr algn="ctr" eaLnBrk="0" hangingPunct="0"/>
            <a:r>
              <a:rPr lang="en-US" sz="1400" b="1">
                <a:solidFill>
                  <a:srgbClr val="BF0303"/>
                </a:solidFill>
                <a:latin typeface="Garamond" pitchFamily="18" charset="0"/>
              </a:rPr>
              <a:t>you do for me?</a:t>
            </a:r>
          </a:p>
        </p:txBody>
      </p:sp>
      <p:sp>
        <p:nvSpPr>
          <p:cNvPr id="63496" name="AutoShape 6"/>
          <p:cNvSpPr>
            <a:spLocks noChangeArrowheads="1"/>
          </p:cNvSpPr>
          <p:nvPr/>
        </p:nvSpPr>
        <p:spPr bwMode="auto">
          <a:xfrm>
            <a:off x="4819650" y="3919538"/>
            <a:ext cx="976313" cy="1719262"/>
          </a:xfrm>
          <a:prstGeom prst="downArrowCallout">
            <a:avLst>
              <a:gd name="adj1" fmla="val 25000"/>
              <a:gd name="adj2" fmla="val 25000"/>
              <a:gd name="adj3" fmla="val 24963"/>
              <a:gd name="adj4" fmla="val 66667"/>
            </a:avLst>
          </a:prstGeom>
          <a:solidFill>
            <a:srgbClr val="CCFFCC"/>
          </a:solidFill>
          <a:ln w="9525">
            <a:solidFill>
              <a:schemeClr val="tx1"/>
            </a:solidFill>
            <a:miter lim="800000"/>
            <a:headEnd/>
            <a:tailEnd/>
          </a:ln>
        </p:spPr>
        <p:txBody>
          <a:bodyPr wrap="none" anchor="ctr"/>
          <a:lstStyle/>
          <a:p>
            <a:pPr algn="ctr" eaLnBrk="0" hangingPunct="0"/>
            <a:r>
              <a:rPr lang="en-US" sz="1400" b="1">
                <a:solidFill>
                  <a:srgbClr val="BF0303"/>
                </a:solidFill>
                <a:latin typeface="Garamond" pitchFamily="18" charset="0"/>
              </a:rPr>
              <a:t>Why should I </a:t>
            </a:r>
          </a:p>
          <a:p>
            <a:pPr algn="ctr" eaLnBrk="0" hangingPunct="0"/>
            <a:r>
              <a:rPr lang="en-US" sz="1400" b="1">
                <a:solidFill>
                  <a:srgbClr val="BF0303"/>
                </a:solidFill>
                <a:latin typeface="Garamond" pitchFamily="18" charset="0"/>
              </a:rPr>
              <a:t>hire you?</a:t>
            </a:r>
          </a:p>
        </p:txBody>
      </p:sp>
      <p:sp>
        <p:nvSpPr>
          <p:cNvPr id="63497" name="AutoShape 8"/>
          <p:cNvSpPr>
            <a:spLocks noChangeArrowheads="1"/>
          </p:cNvSpPr>
          <p:nvPr/>
        </p:nvSpPr>
        <p:spPr bwMode="auto">
          <a:xfrm>
            <a:off x="5830888" y="3919538"/>
            <a:ext cx="1120775" cy="1679575"/>
          </a:xfrm>
          <a:prstGeom prst="leftArrowCallout">
            <a:avLst>
              <a:gd name="adj1" fmla="val 29014"/>
              <a:gd name="adj2" fmla="val 29007"/>
              <a:gd name="adj3" fmla="val 16667"/>
              <a:gd name="adj4" fmla="val 66667"/>
            </a:avLst>
          </a:prstGeom>
          <a:solidFill>
            <a:srgbClr val="FFFF99"/>
          </a:solidFill>
          <a:ln w="9525">
            <a:solidFill>
              <a:schemeClr val="tx1"/>
            </a:solidFill>
            <a:miter lim="800000"/>
            <a:headEnd/>
            <a:tailEnd/>
          </a:ln>
        </p:spPr>
        <p:txBody>
          <a:bodyPr wrap="none" anchor="ctr"/>
          <a:lstStyle/>
          <a:p>
            <a:pPr algn="ctr" eaLnBrk="0" hangingPunct="0"/>
            <a:r>
              <a:rPr lang="en-US" sz="1400" b="1">
                <a:solidFill>
                  <a:srgbClr val="BF0303"/>
                </a:solidFill>
                <a:latin typeface="Garamond" pitchFamily="18" charset="0"/>
              </a:rPr>
              <a:t>How can I </a:t>
            </a:r>
          </a:p>
          <a:p>
            <a:pPr algn="ctr" eaLnBrk="0" hangingPunct="0"/>
            <a:r>
              <a:rPr lang="en-US" sz="1400" b="1">
                <a:solidFill>
                  <a:srgbClr val="BF0303"/>
                </a:solidFill>
                <a:latin typeface="Garamond" pitchFamily="18" charset="0"/>
              </a:rPr>
              <a:t>contact you?</a:t>
            </a:r>
          </a:p>
        </p:txBody>
      </p:sp>
      <p:sp>
        <p:nvSpPr>
          <p:cNvPr id="63498" name="Rectangle 10"/>
          <p:cNvSpPr>
            <a:spLocks noChangeArrowheads="1"/>
          </p:cNvSpPr>
          <p:nvPr/>
        </p:nvSpPr>
        <p:spPr bwMode="auto">
          <a:xfrm>
            <a:off x="685800" y="5641975"/>
            <a:ext cx="8001000" cy="646113"/>
          </a:xfrm>
          <a:prstGeom prst="rect">
            <a:avLst/>
          </a:prstGeom>
          <a:noFill/>
          <a:ln w="9525">
            <a:noFill/>
            <a:miter lim="800000"/>
            <a:headEnd/>
            <a:tailEnd/>
          </a:ln>
        </p:spPr>
        <p:txBody>
          <a:bodyPr>
            <a:spAutoFit/>
          </a:bodyPr>
          <a:lstStyle/>
          <a:p>
            <a:r>
              <a:rPr lang="en-US"/>
              <a:t>Use these steps to answer 5 questions towards your own elevator pitch…you already have the answers to the first and last step.</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Interactive Group Workshops include “Live” website demonstrations</a:t>
            </a:r>
          </a:p>
        </p:txBody>
      </p:sp>
      <p:sp>
        <p:nvSpPr>
          <p:cNvPr id="64514" name="Content Placeholder 2"/>
          <p:cNvSpPr>
            <a:spLocks noGrp="1"/>
          </p:cNvSpPr>
          <p:nvPr>
            <p:ph idx="1"/>
          </p:nvPr>
        </p:nvSpPr>
        <p:spPr/>
        <p:txBody>
          <a:bodyPr/>
          <a:lstStyle/>
          <a:p>
            <a:endParaRPr lang="en-US" sz="2000" smtClean="0">
              <a:latin typeface="Arial" charset="0"/>
              <a:cs typeface="Arial" charset="0"/>
            </a:endParaRPr>
          </a:p>
          <a:p>
            <a:r>
              <a:rPr lang="en-US" sz="2000" smtClean="0">
                <a:latin typeface="Arial" charset="0"/>
                <a:cs typeface="Arial" charset="0"/>
              </a:rPr>
              <a:t>We utilize career exploration tools from USDOL as well as our own. </a:t>
            </a:r>
          </a:p>
          <a:p>
            <a:pPr lvl="1"/>
            <a:r>
              <a:rPr lang="en-US" sz="2000" u="sng" smtClean="0">
                <a:latin typeface="Arial" charset="0"/>
                <a:cs typeface="Arial" charset="0"/>
              </a:rPr>
              <a:t>O*NET</a:t>
            </a:r>
            <a:r>
              <a:rPr lang="en-US" sz="2000" smtClean="0">
                <a:latin typeface="Arial" charset="0"/>
                <a:cs typeface="Arial" charset="0"/>
              </a:rPr>
              <a:t>   </a:t>
            </a:r>
            <a:r>
              <a:rPr lang="en-US" sz="2000" u="sng" smtClean="0">
                <a:latin typeface="Arial" charset="0"/>
                <a:cs typeface="Arial" charset="0"/>
                <a:hlinkClick r:id="rId2"/>
              </a:rPr>
              <a:t>www.onetonline.org</a:t>
            </a:r>
            <a:r>
              <a:rPr lang="en-US" sz="2000" smtClean="0">
                <a:latin typeface="Arial" charset="0"/>
                <a:cs typeface="Arial" charset="0"/>
              </a:rPr>
              <a:t> </a:t>
            </a:r>
          </a:p>
          <a:p>
            <a:pPr lvl="1"/>
            <a:r>
              <a:rPr lang="en-US" sz="2000" u="sng" smtClean="0">
                <a:latin typeface="Arial" charset="0"/>
                <a:cs typeface="Arial" charset="0"/>
              </a:rPr>
              <a:t>My Next Move</a:t>
            </a:r>
            <a:r>
              <a:rPr lang="en-US" sz="2000" smtClean="0">
                <a:latin typeface="Arial" charset="0"/>
                <a:cs typeface="Arial" charset="0"/>
              </a:rPr>
              <a:t>   </a:t>
            </a:r>
            <a:r>
              <a:rPr lang="en-US" sz="2000" u="sng" smtClean="0">
                <a:latin typeface="Arial" charset="0"/>
                <a:cs typeface="Arial" charset="0"/>
                <a:hlinkClick r:id="rId3"/>
              </a:rPr>
              <a:t>www.mynextmove.org</a:t>
            </a:r>
            <a:r>
              <a:rPr lang="en-US" sz="2000" smtClean="0">
                <a:latin typeface="Arial" charset="0"/>
                <a:cs typeface="Arial" charset="0"/>
              </a:rPr>
              <a:t> </a:t>
            </a:r>
          </a:p>
          <a:p>
            <a:pPr lvl="1"/>
            <a:r>
              <a:rPr lang="en-US" sz="2000" u="sng" smtClean="0">
                <a:latin typeface="Arial" charset="0"/>
                <a:cs typeface="Arial" charset="0"/>
              </a:rPr>
              <a:t>My Skills-My Future</a:t>
            </a:r>
            <a:r>
              <a:rPr lang="en-US" sz="2000" smtClean="0">
                <a:latin typeface="Arial" charset="0"/>
                <a:cs typeface="Arial" charset="0"/>
              </a:rPr>
              <a:t>  </a:t>
            </a:r>
            <a:r>
              <a:rPr lang="en-US" sz="2000" u="sng" smtClean="0">
                <a:latin typeface="Arial" charset="0"/>
                <a:cs typeface="Arial" charset="0"/>
                <a:hlinkClick r:id="rId4"/>
              </a:rPr>
              <a:t>www.myskillsmyfuture.org</a:t>
            </a:r>
            <a:r>
              <a:rPr lang="en-US" sz="2000" smtClean="0">
                <a:latin typeface="Arial" charset="0"/>
                <a:cs typeface="Arial" charset="0"/>
              </a:rPr>
              <a:t> </a:t>
            </a:r>
          </a:p>
          <a:p>
            <a:endParaRPr lang="en-US" sz="2000" smtClean="0">
              <a:latin typeface="Arial" charset="0"/>
              <a:cs typeface="Arial" charset="0"/>
            </a:endParaRPr>
          </a:p>
          <a:p>
            <a:r>
              <a:rPr lang="en-US" sz="2000" smtClean="0">
                <a:latin typeface="Arial" charset="0"/>
                <a:cs typeface="Arial" charset="0"/>
              </a:rPr>
              <a:t>Relate… sequence… correlate… be sure to explain the relationship between the live sites and the information directing the consistent language and relevancy between the sites and the job seeker.</a:t>
            </a:r>
          </a:p>
          <a:p>
            <a:endParaRPr lang="en-US" smtClean="0">
              <a:latin typeface="Arial" charset="0"/>
              <a:cs typeface="Arial" charset="0"/>
            </a:endParaRPr>
          </a:p>
        </p:txBody>
      </p:sp>
      <p:sp>
        <p:nvSpPr>
          <p:cNvPr id="64515"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6451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2D015D-83D7-4A18-AD92-297E35256EFC}" type="slidenum">
              <a:rPr lang="en-US" smtClean="0">
                <a:latin typeface="Arial" charset="0"/>
                <a:cs typeface="Arial" charset="0"/>
              </a:rPr>
              <a:pPr fontAlgn="base">
                <a:spcBef>
                  <a:spcPct val="0"/>
                </a:spcBef>
                <a:spcAft>
                  <a:spcPct val="0"/>
                </a:spcAft>
              </a:pPr>
              <a:t>47</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Interactive Group Workshops include “Live” website demonstrations</a:t>
            </a:r>
          </a:p>
        </p:txBody>
      </p:sp>
      <p:sp>
        <p:nvSpPr>
          <p:cNvPr id="65538" name="Content Placeholder 2"/>
          <p:cNvSpPr>
            <a:spLocks noGrp="1"/>
          </p:cNvSpPr>
          <p:nvPr>
            <p:ph idx="1"/>
          </p:nvPr>
        </p:nvSpPr>
        <p:spPr>
          <a:xfrm>
            <a:off x="228600" y="1219200"/>
            <a:ext cx="8686800" cy="5486400"/>
          </a:xfrm>
        </p:spPr>
        <p:txBody>
          <a:bodyPr/>
          <a:lstStyle/>
          <a:p>
            <a:pPr marL="342900" lvl="2" indent="-342900"/>
            <a:r>
              <a:rPr lang="en-US" smtClean="0">
                <a:latin typeface="Arial" charset="0"/>
                <a:cs typeface="Arial" charset="0"/>
              </a:rPr>
              <a:t>The group workshop session is approximately an hour and half dissemination of required REA Program information Participants from both Labs are scheduled together for the group session of the workshop.</a:t>
            </a:r>
            <a:endParaRPr lang="en-US" sz="1200" smtClean="0">
              <a:latin typeface="Arial" charset="0"/>
              <a:cs typeface="Arial" charset="0"/>
            </a:endParaRPr>
          </a:p>
          <a:p>
            <a:pPr lvl="1"/>
            <a:r>
              <a:rPr lang="en-US" sz="2000" smtClean="0">
                <a:latin typeface="Arial" charset="0"/>
                <a:cs typeface="Arial" charset="0"/>
              </a:rPr>
              <a:t>Those participants having completed all forms to the satisfaction of REA staff and having attended the Pre-Lab session PRIOR to the group workshop are released at the end of the PowerPoint portion of the workshop.</a:t>
            </a:r>
          </a:p>
          <a:p>
            <a:pPr lvl="1"/>
            <a:r>
              <a:rPr lang="en-US" sz="2000" smtClean="0">
                <a:latin typeface="Arial" charset="0"/>
                <a:cs typeface="Arial" charset="0"/>
              </a:rPr>
              <a:t>Participants just joining the large group workshop and who will be participating in their Post-Lab immediately FOLLOWING the PowerPoint will begin the Post-Lab segment and may leave once they complete their full lab activities, and submit completed forms to the satisfaction of the REA staff.  (The Post-Lab is the repeated format of the Pre-Lab)</a:t>
            </a:r>
          </a:p>
          <a:p>
            <a:pPr lvl="1"/>
            <a:endParaRPr lang="en-US" sz="2000" smtClean="0">
              <a:latin typeface="Arial" charset="0"/>
              <a:cs typeface="Arial" charset="0"/>
            </a:endParaRPr>
          </a:p>
          <a:p>
            <a:pPr lvl="1"/>
            <a:endParaRPr lang="en-US" sz="2000" smtClean="0">
              <a:latin typeface="Arial" charset="0"/>
              <a:cs typeface="Arial" charset="0"/>
            </a:endParaRPr>
          </a:p>
        </p:txBody>
      </p:sp>
      <p:sp>
        <p:nvSpPr>
          <p:cNvPr id="65539"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65540"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D2CB60-5C3A-420C-B21E-68592CF1C837}" type="slidenum">
              <a:rPr lang="en-US" smtClean="0">
                <a:latin typeface="Arial" charset="0"/>
                <a:cs typeface="Arial" charset="0"/>
              </a:rPr>
              <a:pPr fontAlgn="base">
                <a:spcBef>
                  <a:spcPct val="0"/>
                </a:spcBef>
                <a:spcAft>
                  <a:spcPct val="0"/>
                </a:spcAft>
              </a:pPr>
              <a:t>48</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Interactive Group Workshops include “Live” website demonstrations</a:t>
            </a:r>
          </a:p>
        </p:txBody>
      </p:sp>
      <p:sp>
        <p:nvSpPr>
          <p:cNvPr id="3" name="Content Placeholder 2"/>
          <p:cNvSpPr>
            <a:spLocks noGrp="1"/>
          </p:cNvSpPr>
          <p:nvPr>
            <p:ph idx="1"/>
          </p:nvPr>
        </p:nvSpPr>
        <p:spPr>
          <a:xfrm>
            <a:off x="381000" y="1219200"/>
            <a:ext cx="8382000" cy="4678363"/>
          </a:xfrm>
        </p:spPr>
        <p:txBody>
          <a:bodyPr/>
          <a:lstStyle/>
          <a:p>
            <a:pPr marL="342900" lvl="1" indent="-342900">
              <a:buFont typeface="Arial" charset="0"/>
              <a:buChar char="•"/>
              <a:defRPr/>
            </a:pPr>
            <a:r>
              <a:rPr lang="en-US" sz="2400" b="1" dirty="0" smtClean="0"/>
              <a:t>Evaluations</a:t>
            </a:r>
            <a:r>
              <a:rPr lang="en-US" sz="2400" dirty="0" smtClean="0"/>
              <a:t>- </a:t>
            </a:r>
            <a:r>
              <a:rPr lang="en-US" sz="2400" dirty="0"/>
              <a:t>Critiquing our intent to be a “Value added” existence </a:t>
            </a:r>
            <a:endParaRPr lang="en-US" sz="2400" dirty="0" smtClean="0"/>
          </a:p>
          <a:p>
            <a:pPr marL="742950" lvl="2" indent="-342900">
              <a:defRPr/>
            </a:pPr>
            <a:r>
              <a:rPr lang="en-US" sz="2000" dirty="0"/>
              <a:t>We use survey evaluations to create and tweak our intervention </a:t>
            </a:r>
            <a:r>
              <a:rPr lang="en-US" sz="2000" dirty="0" smtClean="0"/>
              <a:t>development.</a:t>
            </a:r>
            <a:endParaRPr lang="en-US" sz="2000" dirty="0"/>
          </a:p>
          <a:p>
            <a:pPr marL="742950" lvl="2" indent="-342900">
              <a:defRPr/>
            </a:pPr>
            <a:r>
              <a:rPr lang="en-US" sz="2000" dirty="0"/>
              <a:t>Giving the ability to participants to “voice” their need, comments, and </a:t>
            </a:r>
            <a:r>
              <a:rPr lang="en-US" sz="2000" dirty="0" smtClean="0"/>
              <a:t>opinions.</a:t>
            </a:r>
            <a:endParaRPr lang="en-US" dirty="0"/>
          </a:p>
          <a:p>
            <a:pPr marL="342900" lvl="1" indent="-342900">
              <a:buFont typeface="Arial" charset="0"/>
              <a:buChar char="•"/>
              <a:defRPr/>
            </a:pPr>
            <a:r>
              <a:rPr lang="en-US" sz="2400" dirty="0" smtClean="0"/>
              <a:t>REA </a:t>
            </a:r>
            <a:r>
              <a:rPr lang="en-US" sz="2400" dirty="0"/>
              <a:t>format is a working product that changes slightly as needed </a:t>
            </a:r>
            <a:endParaRPr lang="en-US" sz="2400" dirty="0" smtClean="0"/>
          </a:p>
          <a:p>
            <a:pPr marL="742950" lvl="2" indent="-342900">
              <a:defRPr/>
            </a:pPr>
            <a:r>
              <a:rPr lang="en-US" sz="2000" dirty="0"/>
              <a:t>The Pre- and Post-lab provide valuable 1:1 time for real discussion and informed </a:t>
            </a:r>
            <a:r>
              <a:rPr lang="en-US" sz="2000" dirty="0" smtClean="0"/>
              <a:t>referrals.</a:t>
            </a:r>
          </a:p>
          <a:p>
            <a:pPr marL="742950" lvl="2" indent="-342900">
              <a:defRPr/>
            </a:pPr>
            <a:r>
              <a:rPr lang="en-US" sz="2000" dirty="0"/>
              <a:t>Growing into our current </a:t>
            </a:r>
            <a:r>
              <a:rPr lang="en-US" sz="2000" dirty="0" smtClean="0"/>
              <a:t>model.</a:t>
            </a:r>
          </a:p>
          <a:p>
            <a:pPr marL="742950" lvl="2" indent="-342900">
              <a:defRPr/>
            </a:pPr>
            <a:endParaRPr lang="en-US" sz="2000" dirty="0"/>
          </a:p>
          <a:p>
            <a:pPr marL="742950" lvl="2" indent="-342900">
              <a:defRPr/>
            </a:pPr>
            <a:endParaRPr lang="en-US" sz="2000" dirty="0"/>
          </a:p>
          <a:p>
            <a:pPr marL="342900" lvl="1" indent="-342900">
              <a:buFont typeface="Arial" charset="0"/>
              <a:buChar char="•"/>
              <a:defRPr/>
            </a:pPr>
            <a:endParaRPr lang="en-US" sz="2400" dirty="0" smtClean="0"/>
          </a:p>
          <a:p>
            <a:pPr marL="400050" lvl="2" indent="0">
              <a:buFont typeface="Arial" charset="0"/>
              <a:buNone/>
              <a:defRPr/>
            </a:pPr>
            <a:endParaRPr lang="en-US" sz="2000" dirty="0" smtClean="0"/>
          </a:p>
          <a:p>
            <a:pPr marL="342900" lvl="1" indent="-342900">
              <a:buFont typeface="Arial" charset="0"/>
              <a:buChar char="•"/>
              <a:defRPr/>
            </a:pPr>
            <a:endParaRPr lang="en-US" sz="2400" dirty="0"/>
          </a:p>
          <a:p>
            <a:pPr>
              <a:defRPr/>
            </a:pPr>
            <a:endParaRPr lang="en-US" dirty="0"/>
          </a:p>
        </p:txBody>
      </p:sp>
      <p:sp>
        <p:nvSpPr>
          <p:cNvPr id="67587"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6758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04907D-FB02-49D8-B3B8-4C8E50BEA82A}" type="slidenum">
              <a:rPr lang="en-US" smtClean="0">
                <a:latin typeface="Arial" charset="0"/>
                <a:cs typeface="Arial" charset="0"/>
              </a:rPr>
              <a:pPr fontAlgn="base">
                <a:spcBef>
                  <a:spcPct val="0"/>
                </a:spcBef>
                <a:spcAft>
                  <a:spcPct val="0"/>
                </a:spcAft>
              </a:pPr>
              <a:t>49</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REAs in Rhode Island</a:t>
            </a:r>
            <a:endParaRPr lang="en-US" dirty="0"/>
          </a:p>
        </p:txBody>
      </p:sp>
      <p:sp>
        <p:nvSpPr>
          <p:cNvPr id="3" name="Content Placeholder 2"/>
          <p:cNvSpPr>
            <a:spLocks noGrp="1"/>
          </p:cNvSpPr>
          <p:nvPr>
            <p:ph idx="1"/>
          </p:nvPr>
        </p:nvSpPr>
        <p:spPr/>
        <p:txBody>
          <a:bodyPr/>
          <a:lstStyle/>
          <a:p>
            <a:pPr marL="0" indent="0" fontAlgn="auto">
              <a:buFont typeface="Arial" pitchFamily="34" charset="0"/>
              <a:buNone/>
              <a:defRPr/>
            </a:pPr>
            <a:r>
              <a:rPr lang="en-US" sz="1800" b="1" dirty="0"/>
              <a:t>Presenter:  Kathy Catanzaro</a:t>
            </a:r>
          </a:p>
          <a:p>
            <a:pPr marL="0" indent="0" fontAlgn="auto">
              <a:buFont typeface="Arial" pitchFamily="34" charset="0"/>
              <a:buNone/>
              <a:defRPr/>
            </a:pPr>
            <a:r>
              <a:rPr lang="en-US" sz="1800" b="1" dirty="0"/>
              <a:t>Title:  Chief – UI Special Programs</a:t>
            </a:r>
          </a:p>
          <a:p>
            <a:pPr marL="0" indent="0" fontAlgn="auto">
              <a:buFont typeface="Arial" pitchFamily="34" charset="0"/>
              <a:buNone/>
              <a:defRPr/>
            </a:pPr>
            <a:r>
              <a:rPr lang="en-US" sz="1800" b="1" dirty="0"/>
              <a:t>Organization:  Rhode Island Department of Labor and </a:t>
            </a:r>
            <a:r>
              <a:rPr lang="en-US" sz="1800" b="1" dirty="0" smtClean="0"/>
              <a:t>Training</a:t>
            </a:r>
          </a:p>
          <a:p>
            <a:pPr marL="0" indent="0" fontAlgn="auto">
              <a:buFont typeface="Arial" pitchFamily="34" charset="0"/>
              <a:buNone/>
              <a:defRPr/>
            </a:pPr>
            <a:endParaRPr lang="en-US" sz="1800" b="1" dirty="0" smtClean="0"/>
          </a:p>
          <a:p>
            <a:pPr marL="0" indent="0">
              <a:buFont typeface="Arial" charset="0"/>
              <a:buNone/>
              <a:defRPr/>
            </a:pPr>
            <a:r>
              <a:rPr lang="en-US" sz="1800" b="1" dirty="0"/>
              <a:t>Presenter:  Hector Rivera</a:t>
            </a:r>
          </a:p>
          <a:p>
            <a:pPr marL="0" indent="0">
              <a:buFont typeface="Arial" charset="0"/>
              <a:buNone/>
              <a:defRPr/>
            </a:pPr>
            <a:r>
              <a:rPr lang="en-US" sz="1800" b="1" dirty="0"/>
              <a:t>Title:  Chief – Workforce Development</a:t>
            </a:r>
          </a:p>
          <a:p>
            <a:pPr>
              <a:lnSpc>
                <a:spcPct val="80000"/>
              </a:lnSpc>
              <a:buFont typeface="Arial" charset="0"/>
              <a:buNone/>
              <a:defRPr/>
            </a:pPr>
            <a:r>
              <a:rPr lang="en-US" sz="1800" b="1" dirty="0"/>
              <a:t>Organization:  Rhode Island Department of Labor and </a:t>
            </a:r>
            <a:r>
              <a:rPr lang="en-US" sz="1800" b="1" dirty="0" smtClean="0"/>
              <a:t>Training</a:t>
            </a:r>
          </a:p>
          <a:p>
            <a:pPr>
              <a:lnSpc>
                <a:spcPct val="80000"/>
              </a:lnSpc>
              <a:buFont typeface="Arial" charset="0"/>
              <a:buNone/>
              <a:defRPr/>
            </a:pPr>
            <a:endParaRPr lang="en-US" sz="2000" dirty="0"/>
          </a:p>
          <a:p>
            <a:pPr marL="0" indent="0" fontAlgn="auto">
              <a:buFont typeface="Arial" pitchFamily="34" charset="0"/>
              <a:buNone/>
              <a:defRPr/>
            </a:pPr>
            <a:endParaRPr lang="en-US" dirty="0"/>
          </a:p>
        </p:txBody>
      </p:sp>
      <p:sp>
        <p:nvSpPr>
          <p:cNvPr id="18435"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184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DC0847-AD7E-4540-88B5-B1759E9DFDBD}" type="slidenum">
              <a:rPr lang="en-US" smtClean="0">
                <a:latin typeface="Arial" charset="0"/>
                <a:cs typeface="Arial" charset="0"/>
              </a:rPr>
              <a:pPr fontAlgn="base">
                <a:spcBef>
                  <a:spcPct val="0"/>
                </a:spcBef>
                <a:spcAft>
                  <a:spcPct val="0"/>
                </a:spcAft>
              </a:pPr>
              <a:t>5</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Interactive Group Workshops include “Live” website demonstrations</a:t>
            </a:r>
            <a:endParaRPr lang="en-US" dirty="0"/>
          </a:p>
        </p:txBody>
      </p:sp>
      <p:sp>
        <p:nvSpPr>
          <p:cNvPr id="68610" name="Content Placeholder 2"/>
          <p:cNvSpPr>
            <a:spLocks noGrp="1"/>
          </p:cNvSpPr>
          <p:nvPr>
            <p:ph idx="1"/>
          </p:nvPr>
        </p:nvSpPr>
        <p:spPr>
          <a:xfrm>
            <a:off x="381000" y="1219200"/>
            <a:ext cx="8458200" cy="5334000"/>
          </a:xfrm>
        </p:spPr>
        <p:txBody>
          <a:bodyPr/>
          <a:lstStyle/>
          <a:p>
            <a:pPr marL="342900" lvl="1" indent="-342900">
              <a:buFont typeface="Arial" charset="0"/>
              <a:buChar char="•"/>
            </a:pPr>
            <a:r>
              <a:rPr lang="en-US" sz="2400" b="1" u="sng" smtClean="0">
                <a:latin typeface="Arial" charset="0"/>
                <a:cs typeface="Arial" charset="0"/>
              </a:rPr>
              <a:t>Database Interface- REAp Process Flow Tracking</a:t>
            </a:r>
          </a:p>
          <a:p>
            <a:pPr lvl="2"/>
            <a:r>
              <a:rPr lang="en-US" sz="2000" smtClean="0">
                <a:latin typeface="Arial" charset="0"/>
                <a:cs typeface="Arial" charset="0"/>
              </a:rPr>
              <a:t>Provide daily updated metrics from REA activities associated with Career Centers to REA coordinators and other pertinent BUC and BES managers </a:t>
            </a:r>
          </a:p>
          <a:p>
            <a:pPr lvl="2"/>
            <a:r>
              <a:rPr lang="en-US" sz="2000" smtClean="0">
                <a:latin typeface="Arial" charset="0"/>
                <a:cs typeface="Arial" charset="0"/>
              </a:rPr>
              <a:t>Provide REA reporting with tracking and control and documentation capability</a:t>
            </a:r>
          </a:p>
          <a:p>
            <a:pPr lvl="2"/>
            <a:r>
              <a:rPr lang="en-US" sz="2000" smtClean="0">
                <a:latin typeface="Arial" charset="0"/>
                <a:cs typeface="Arial" charset="0"/>
              </a:rPr>
              <a:t>Support more timely REA program data to enable better management decision making</a:t>
            </a:r>
          </a:p>
          <a:p>
            <a:pPr lvl="2"/>
            <a:r>
              <a:rPr lang="en-US" sz="2000" smtClean="0">
                <a:latin typeface="Arial" charset="0"/>
                <a:cs typeface="Arial" charset="0"/>
              </a:rPr>
              <a:t>Create efficient and accurate REA productivity tracking and comparisons </a:t>
            </a:r>
          </a:p>
          <a:p>
            <a:pPr lvl="2"/>
            <a:r>
              <a:rPr lang="en-US" sz="2000" smtClean="0">
                <a:latin typeface="Arial" charset="0"/>
                <a:cs typeface="Arial" charset="0"/>
              </a:rPr>
              <a:t>Create automatic update and scheduling for Fact Finding and adjudication</a:t>
            </a:r>
          </a:p>
          <a:p>
            <a:pPr lvl="2"/>
            <a:r>
              <a:rPr lang="en-US" sz="2000" smtClean="0">
                <a:latin typeface="Arial" charset="0"/>
                <a:cs typeface="Arial" charset="0"/>
              </a:rPr>
              <a:t>1:1 - Viable information and critical UI intervention </a:t>
            </a:r>
          </a:p>
          <a:p>
            <a:pPr lvl="2"/>
            <a:endParaRPr lang="en-US" sz="2000" smtClean="0">
              <a:latin typeface="Arial" charset="0"/>
              <a:cs typeface="Arial" charset="0"/>
            </a:endParaRPr>
          </a:p>
          <a:p>
            <a:pPr marL="342900" lvl="1" indent="-342900">
              <a:buFont typeface="Arial" charset="0"/>
              <a:buChar char="•"/>
            </a:pPr>
            <a:endParaRPr lang="en-US" sz="2000" smtClean="0">
              <a:latin typeface="Arial" charset="0"/>
              <a:cs typeface="Arial" charset="0"/>
            </a:endParaRPr>
          </a:p>
          <a:p>
            <a:endParaRPr lang="en-US" smtClean="0">
              <a:latin typeface="Arial" charset="0"/>
              <a:cs typeface="Arial" charset="0"/>
            </a:endParaRPr>
          </a:p>
        </p:txBody>
      </p:sp>
      <p:sp>
        <p:nvSpPr>
          <p:cNvPr id="68611"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6861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9819FB-C9B3-4B9A-A737-BFA6783BB811}" type="slidenum">
              <a:rPr lang="en-US" smtClean="0">
                <a:latin typeface="Arial" charset="0"/>
                <a:cs typeface="Arial" charset="0"/>
              </a:rPr>
              <a:pPr fontAlgn="base">
                <a:spcBef>
                  <a:spcPct val="0"/>
                </a:spcBef>
                <a:spcAft>
                  <a:spcPct val="0"/>
                </a:spcAft>
              </a:pPr>
              <a:t>50</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Interactive Group Workshops include “Live” website demonstrations</a:t>
            </a:r>
          </a:p>
        </p:txBody>
      </p:sp>
      <p:sp>
        <p:nvSpPr>
          <p:cNvPr id="69634" name="Content Placeholder 2"/>
          <p:cNvSpPr>
            <a:spLocks noGrp="1"/>
          </p:cNvSpPr>
          <p:nvPr>
            <p:ph idx="1"/>
          </p:nvPr>
        </p:nvSpPr>
        <p:spPr>
          <a:xfrm>
            <a:off x="228600" y="1295400"/>
            <a:ext cx="8610600" cy="5105400"/>
          </a:xfrm>
        </p:spPr>
        <p:txBody>
          <a:bodyPr/>
          <a:lstStyle/>
          <a:p>
            <a:r>
              <a:rPr lang="en-US" sz="2800" b="1" u="sng" smtClean="0">
                <a:latin typeface="Arial" charset="0"/>
                <a:cs typeface="Arial" charset="0"/>
              </a:rPr>
              <a:t>Closing statement</a:t>
            </a:r>
          </a:p>
          <a:p>
            <a:r>
              <a:rPr lang="en-US" sz="2000" smtClean="0">
                <a:latin typeface="Arial" charset="0"/>
                <a:cs typeface="Arial" charset="0"/>
              </a:rPr>
              <a:t>The research we do, and the resources we uncover and pass on to the REA participant, are great stuff. There are many good things included in REA sessions, and it is difficult for customers to absorb all that we deliver in one session. New and pertinent information is available every day. And, even though we present our workshops to include all the newest information, we grow in our delivery by what we see and learn ourselves each day. </a:t>
            </a:r>
          </a:p>
          <a:p>
            <a:pPr marL="342900" lvl="1" indent="-342900">
              <a:buFont typeface="Arial" charset="0"/>
              <a:buChar char="•"/>
            </a:pPr>
            <a:r>
              <a:rPr lang="en-US" sz="2000" smtClean="0">
                <a:latin typeface="Arial" charset="0"/>
                <a:cs typeface="Arial" charset="0"/>
              </a:rPr>
              <a:t>This program is a great help to many people and we see it in every session we hold. My appreciation and respect goes out to the REA team in our CareerCenters and the BUC for their consistent hard work and compassion.</a:t>
            </a:r>
          </a:p>
          <a:p>
            <a:endParaRPr lang="en-US" sz="2000" smtClean="0">
              <a:latin typeface="Arial" charset="0"/>
              <a:cs typeface="Arial" charset="0"/>
            </a:endParaRPr>
          </a:p>
          <a:p>
            <a:endParaRPr lang="en-US" sz="2800" smtClean="0">
              <a:latin typeface="Arial" charset="0"/>
              <a:cs typeface="Arial" charset="0"/>
            </a:endParaRPr>
          </a:p>
          <a:p>
            <a:endParaRPr lang="en-US" smtClean="0">
              <a:latin typeface="Arial" charset="0"/>
              <a:cs typeface="Arial" charset="0"/>
            </a:endParaRPr>
          </a:p>
        </p:txBody>
      </p:sp>
      <p:sp>
        <p:nvSpPr>
          <p:cNvPr id="69635"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69636"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9F2B5E-AA0D-4684-9CE2-3BE75A54E2E2}" type="slidenum">
              <a:rPr lang="en-US" smtClean="0">
                <a:latin typeface="Arial" charset="0"/>
                <a:cs typeface="Arial" charset="0"/>
              </a:rPr>
              <a:pPr fontAlgn="base">
                <a:spcBef>
                  <a:spcPct val="0"/>
                </a:spcBef>
                <a:spcAft>
                  <a:spcPct val="0"/>
                </a:spcAft>
              </a:pPr>
              <a:t>51</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Please enter your questions </a:t>
            </a:r>
            <a:r>
              <a:rPr lang="en-US" dirty="0" smtClean="0"/>
              <a:t>in </a:t>
            </a:r>
            <a:r>
              <a:rPr lang="en-US" dirty="0"/>
              <a:t>the Chat Room! </a:t>
            </a:r>
          </a:p>
        </p:txBody>
      </p:sp>
      <p:pic>
        <p:nvPicPr>
          <p:cNvPr id="5" name="Picture 4"/>
          <p:cNvPicPr>
            <a:picLocks noChangeAspect="1"/>
          </p:cNvPicPr>
          <p:nvPr/>
        </p:nvPicPr>
        <p:blipFill>
          <a:blip r:embed="rId3" cstate="print">
            <a:extLst/>
          </a:blip>
          <a:stretch>
            <a:fillRect/>
          </a:stretch>
        </p:blipFill>
        <p:spPr>
          <a:xfrm>
            <a:off x="2657475" y="1771650"/>
            <a:ext cx="3810000" cy="3790950"/>
          </a:xfrm>
          <a:prstGeom prst="rect">
            <a:avLst/>
          </a:prstGeom>
          <a:effectLst>
            <a:reflection blurRad="6350" stA="50000" endA="275" endPos="40000" dist="101600" dir="5400000" sy="-100000" algn="bl" rotWithShape="0"/>
          </a:effectLst>
        </p:spPr>
      </p:pic>
      <p:sp>
        <p:nvSpPr>
          <p:cNvPr id="70659"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E54CDD-5FC5-49EF-963D-01A67F974626}" type="slidenum">
              <a:rPr lang="en-US" smtClean="0">
                <a:latin typeface="Arial" charset="0"/>
                <a:cs typeface="Arial" charset="0"/>
              </a:rPr>
              <a:pPr fontAlgn="base">
                <a:spcBef>
                  <a:spcPct val="0"/>
                </a:spcBef>
                <a:spcAft>
                  <a:spcPct val="0"/>
                </a:spcAft>
              </a:pPr>
              <a:t>52</a:t>
            </a:fld>
            <a:endParaRPr lang="en-US" smtClean="0">
              <a:latin typeface="Arial" charset="0"/>
              <a:cs typeface="Arial" charset="0"/>
            </a:endParaRPr>
          </a:p>
        </p:txBody>
      </p:sp>
      <p:sp>
        <p:nvSpPr>
          <p:cNvPr id="70660"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11"/>
          <p:cNvPicPr>
            <a:picLocks noChangeAspect="1"/>
          </p:cNvPicPr>
          <p:nvPr/>
        </p:nvPicPr>
        <p:blipFill>
          <a:blip r:embed="rId3"/>
          <a:srcRect l="54626"/>
          <a:stretch>
            <a:fillRect/>
          </a:stretch>
        </p:blipFill>
        <p:spPr bwMode="auto">
          <a:xfrm>
            <a:off x="4419600" y="1089025"/>
            <a:ext cx="4724400" cy="5768975"/>
          </a:xfrm>
          <a:prstGeom prst="rect">
            <a:avLst/>
          </a:prstGeom>
          <a:noFill/>
          <a:ln w="9525">
            <a:noFill/>
            <a:miter lim="800000"/>
            <a:headEnd/>
            <a:tailEnd/>
          </a:ln>
        </p:spPr>
      </p:pic>
      <p:sp>
        <p:nvSpPr>
          <p:cNvPr id="2" name="Title 1"/>
          <p:cNvSpPr>
            <a:spLocks noGrp="1"/>
          </p:cNvSpPr>
          <p:nvPr>
            <p:ph type="title"/>
          </p:nvPr>
        </p:nvSpPr>
        <p:spPr/>
        <p:txBody>
          <a:bodyPr/>
          <a:lstStyle/>
          <a:p>
            <a:pPr eaLnBrk="1" fontAlgn="auto" hangingPunct="1">
              <a:spcAft>
                <a:spcPts val="0"/>
              </a:spcAft>
              <a:defRPr/>
            </a:pPr>
            <a:r>
              <a:rPr lang="en-US" dirty="0" smtClean="0"/>
              <a:t>Speakers’ Contact Information</a:t>
            </a:r>
            <a:endParaRPr lang="en-US" dirty="0"/>
          </a:p>
        </p:txBody>
      </p:sp>
      <p:sp>
        <p:nvSpPr>
          <p:cNvPr id="5" name="Rounded Rectangle 4"/>
          <p:cNvSpPr/>
          <p:nvPr/>
        </p:nvSpPr>
        <p:spPr>
          <a:xfrm>
            <a:off x="152400" y="1400175"/>
            <a:ext cx="5334000" cy="16303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600" dirty="0">
              <a:solidFill>
                <a:srgbClr val="C00000"/>
              </a:solidFill>
              <a:latin typeface="Tahoma" pitchFamily="34" charset="0"/>
            </a:endParaRPr>
          </a:p>
          <a:p>
            <a:pPr fontAlgn="auto">
              <a:spcBef>
                <a:spcPts val="0"/>
              </a:spcBef>
              <a:spcAft>
                <a:spcPts val="0"/>
              </a:spcAft>
              <a:defRPr/>
            </a:pPr>
            <a:r>
              <a:rPr lang="en-US" sz="1600" dirty="0">
                <a:solidFill>
                  <a:srgbClr val="C00000"/>
                </a:solidFill>
                <a:latin typeface="Tahoma" pitchFamily="34" charset="0"/>
              </a:rPr>
              <a:t>Speaker:	Kathy Catanzaro</a:t>
            </a:r>
          </a:p>
          <a:p>
            <a:pPr fontAlgn="auto">
              <a:spcBef>
                <a:spcPts val="0"/>
              </a:spcBef>
              <a:spcAft>
                <a:spcPts val="0"/>
              </a:spcAft>
              <a:defRPr/>
            </a:pPr>
            <a:r>
              <a:rPr lang="en-US" sz="1600" dirty="0">
                <a:solidFill>
                  <a:srgbClr val="C00000"/>
                </a:solidFill>
                <a:latin typeface="Tahoma" pitchFamily="34" charset="0"/>
              </a:rPr>
              <a:t>Title:  Chief – UI Special Programs		</a:t>
            </a:r>
          </a:p>
          <a:p>
            <a:pPr fontAlgn="auto">
              <a:spcBef>
                <a:spcPts val="0"/>
              </a:spcBef>
              <a:spcAft>
                <a:spcPts val="0"/>
              </a:spcAft>
              <a:defRPr/>
            </a:pPr>
            <a:r>
              <a:rPr lang="en-US" sz="1600" dirty="0">
                <a:solidFill>
                  <a:srgbClr val="C00000"/>
                </a:solidFill>
                <a:latin typeface="Tahoma" pitchFamily="34" charset="0"/>
              </a:rPr>
              <a:t>Organization:  Rhode Island Department of Labor and Training	</a:t>
            </a:r>
          </a:p>
          <a:p>
            <a:pPr fontAlgn="auto">
              <a:spcBef>
                <a:spcPts val="0"/>
              </a:spcBef>
              <a:spcAft>
                <a:spcPts val="0"/>
              </a:spcAft>
              <a:defRPr/>
            </a:pPr>
            <a:r>
              <a:rPr lang="en-US" sz="1600" dirty="0">
                <a:solidFill>
                  <a:srgbClr val="C00000"/>
                </a:solidFill>
                <a:latin typeface="Tahoma" pitchFamily="34" charset="0"/>
              </a:rPr>
              <a:t>Email:  Kathy. Catanzaro@dlt.ri.gov </a:t>
            </a:r>
            <a:r>
              <a:rPr lang="en-US" sz="1600" b="1" dirty="0"/>
              <a:t>Catanzaro</a:t>
            </a:r>
          </a:p>
          <a:p>
            <a:pPr fontAlgn="auto">
              <a:spcBef>
                <a:spcPts val="0"/>
              </a:spcBef>
              <a:spcAft>
                <a:spcPts val="0"/>
              </a:spcAft>
              <a:defRPr/>
            </a:pPr>
            <a:endParaRPr lang="en-US" sz="1600" dirty="0">
              <a:solidFill>
                <a:srgbClr val="C00000"/>
              </a:solidFill>
              <a:latin typeface="Tahoma" pitchFamily="34" charset="0"/>
            </a:endParaRPr>
          </a:p>
          <a:p>
            <a:pPr fontAlgn="auto">
              <a:spcBef>
                <a:spcPts val="0"/>
              </a:spcBef>
              <a:spcAft>
                <a:spcPts val="0"/>
              </a:spcAft>
              <a:defRPr/>
            </a:pPr>
            <a:endParaRPr lang="en-US" sz="1600" dirty="0">
              <a:solidFill>
                <a:srgbClr val="C00000"/>
              </a:solidFill>
              <a:latin typeface="Tahoma" pitchFamily="34" charset="0"/>
            </a:endParaRPr>
          </a:p>
          <a:p>
            <a:pPr fontAlgn="auto">
              <a:spcBef>
                <a:spcPts val="0"/>
              </a:spcBef>
              <a:spcAft>
                <a:spcPts val="0"/>
              </a:spcAft>
              <a:defRPr/>
            </a:pPr>
            <a:endParaRPr lang="en-US" sz="1600" dirty="0">
              <a:solidFill>
                <a:srgbClr val="C00000"/>
              </a:solidFill>
              <a:latin typeface="Tahoma" pitchFamily="34" charset="0"/>
            </a:endParaRPr>
          </a:p>
        </p:txBody>
      </p:sp>
      <p:sp>
        <p:nvSpPr>
          <p:cNvPr id="6" name="Rounded Rectangle 5"/>
          <p:cNvSpPr/>
          <p:nvPr/>
        </p:nvSpPr>
        <p:spPr>
          <a:xfrm>
            <a:off x="152400" y="3171825"/>
            <a:ext cx="5357813" cy="1476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600" dirty="0">
              <a:solidFill>
                <a:srgbClr val="C00000"/>
              </a:solidFill>
              <a:latin typeface="Tahoma" pitchFamily="34" charset="0"/>
            </a:endParaRPr>
          </a:p>
          <a:p>
            <a:pPr fontAlgn="auto">
              <a:spcBef>
                <a:spcPts val="0"/>
              </a:spcBef>
              <a:spcAft>
                <a:spcPts val="0"/>
              </a:spcAft>
              <a:defRPr/>
            </a:pPr>
            <a:r>
              <a:rPr lang="en-US" sz="1600" dirty="0">
                <a:solidFill>
                  <a:srgbClr val="C00000"/>
                </a:solidFill>
                <a:latin typeface="Tahoma" pitchFamily="34" charset="0"/>
              </a:rPr>
              <a:t>Speaker:  Hector Rivera</a:t>
            </a:r>
          </a:p>
          <a:p>
            <a:pPr fontAlgn="auto">
              <a:spcBef>
                <a:spcPts val="0"/>
              </a:spcBef>
              <a:spcAft>
                <a:spcPts val="0"/>
              </a:spcAft>
              <a:defRPr/>
            </a:pPr>
            <a:r>
              <a:rPr lang="en-US" sz="1600" dirty="0">
                <a:solidFill>
                  <a:srgbClr val="C00000"/>
                </a:solidFill>
                <a:latin typeface="Tahoma" pitchFamily="34" charset="0"/>
              </a:rPr>
              <a:t>Title:  Chief – Workforce Development </a:t>
            </a:r>
          </a:p>
          <a:p>
            <a:pPr fontAlgn="auto">
              <a:spcBef>
                <a:spcPts val="0"/>
              </a:spcBef>
              <a:spcAft>
                <a:spcPts val="0"/>
              </a:spcAft>
              <a:defRPr/>
            </a:pPr>
            <a:r>
              <a:rPr lang="en-US" sz="1600" dirty="0">
                <a:solidFill>
                  <a:srgbClr val="C00000"/>
                </a:solidFill>
                <a:latin typeface="Tahoma" pitchFamily="34" charset="0"/>
              </a:rPr>
              <a:t>Organization:  Rhode Island Department of Labor and Training	</a:t>
            </a:r>
          </a:p>
          <a:p>
            <a:pPr fontAlgn="auto">
              <a:spcBef>
                <a:spcPts val="0"/>
              </a:spcBef>
              <a:spcAft>
                <a:spcPts val="0"/>
              </a:spcAft>
              <a:defRPr/>
            </a:pPr>
            <a:r>
              <a:rPr lang="en-US" sz="1600" dirty="0">
                <a:solidFill>
                  <a:srgbClr val="C00000"/>
                </a:solidFill>
                <a:latin typeface="Tahoma" pitchFamily="34" charset="0"/>
              </a:rPr>
              <a:t>Email:  Hector.Rivera@dlt.ri.gov</a:t>
            </a:r>
          </a:p>
          <a:p>
            <a:pPr fontAlgn="auto">
              <a:spcBef>
                <a:spcPts val="0"/>
              </a:spcBef>
              <a:spcAft>
                <a:spcPts val="0"/>
              </a:spcAft>
              <a:defRPr/>
            </a:pPr>
            <a:endParaRPr lang="en-US" sz="1600" dirty="0">
              <a:solidFill>
                <a:srgbClr val="C00000"/>
              </a:solidFill>
              <a:latin typeface="Tahoma" pitchFamily="34" charset="0"/>
            </a:endParaRPr>
          </a:p>
          <a:p>
            <a:pPr fontAlgn="auto">
              <a:spcBef>
                <a:spcPts val="0"/>
              </a:spcBef>
              <a:spcAft>
                <a:spcPts val="0"/>
              </a:spcAft>
              <a:defRPr/>
            </a:pPr>
            <a:endParaRPr lang="en-US" sz="1600" dirty="0">
              <a:solidFill>
                <a:srgbClr val="C00000"/>
              </a:solidFill>
              <a:latin typeface="Tahoma" pitchFamily="34" charset="0"/>
            </a:endParaRPr>
          </a:p>
        </p:txBody>
      </p:sp>
      <p:sp>
        <p:nvSpPr>
          <p:cNvPr id="72709"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52939E-381C-4BD1-AAE4-AE1FD91FA074}" type="slidenum">
              <a:rPr lang="en-US" smtClean="0">
                <a:latin typeface="Arial" charset="0"/>
                <a:cs typeface="Arial" charset="0"/>
              </a:rPr>
              <a:pPr fontAlgn="base">
                <a:spcBef>
                  <a:spcPct val="0"/>
                </a:spcBef>
                <a:spcAft>
                  <a:spcPct val="0"/>
                </a:spcAft>
              </a:pPr>
              <a:t>53</a:t>
            </a:fld>
            <a:endParaRPr lang="en-US" smtClean="0">
              <a:latin typeface="Arial" charset="0"/>
              <a:cs typeface="Arial" charset="0"/>
            </a:endParaRPr>
          </a:p>
        </p:txBody>
      </p:sp>
      <p:sp>
        <p:nvSpPr>
          <p:cNvPr id="72710" name="Footer Placeholder 6"/>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10" name="Rounded Rectangle 9"/>
          <p:cNvSpPr/>
          <p:nvPr/>
        </p:nvSpPr>
        <p:spPr>
          <a:xfrm>
            <a:off x="152400" y="4848225"/>
            <a:ext cx="5357813" cy="14763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dirty="0">
                <a:solidFill>
                  <a:srgbClr val="C00000"/>
                </a:solidFill>
                <a:latin typeface="Tahoma" pitchFamily="34" charset="0"/>
              </a:rPr>
              <a:t>Speaker:  Gaetane Johnson</a:t>
            </a:r>
          </a:p>
          <a:p>
            <a:pPr fontAlgn="auto">
              <a:spcBef>
                <a:spcPts val="0"/>
              </a:spcBef>
              <a:spcAft>
                <a:spcPts val="0"/>
              </a:spcAft>
              <a:defRPr/>
            </a:pPr>
            <a:r>
              <a:rPr lang="en-US" sz="1600" dirty="0">
                <a:solidFill>
                  <a:srgbClr val="C00000"/>
                </a:solidFill>
                <a:latin typeface="Tahoma" pitchFamily="34" charset="0"/>
              </a:rPr>
              <a:t>Title:  Reemployment Services Program Manager</a:t>
            </a:r>
          </a:p>
          <a:p>
            <a:pPr fontAlgn="auto">
              <a:spcBef>
                <a:spcPts val="0"/>
              </a:spcBef>
              <a:spcAft>
                <a:spcPts val="0"/>
              </a:spcAft>
              <a:defRPr/>
            </a:pPr>
            <a:r>
              <a:rPr lang="en-US" sz="1600" dirty="0">
                <a:solidFill>
                  <a:srgbClr val="C00000"/>
                </a:solidFill>
                <a:latin typeface="Tahoma" pitchFamily="34" charset="0"/>
              </a:rPr>
              <a:t>Organization:  Maine Department of Labor</a:t>
            </a:r>
          </a:p>
          <a:p>
            <a:pPr fontAlgn="auto">
              <a:spcBef>
                <a:spcPts val="0"/>
              </a:spcBef>
              <a:spcAft>
                <a:spcPts val="0"/>
              </a:spcAft>
              <a:defRPr/>
            </a:pPr>
            <a:r>
              <a:rPr lang="en-US" sz="1600" dirty="0">
                <a:solidFill>
                  <a:srgbClr val="C00000"/>
                </a:solidFill>
                <a:latin typeface="Tahoma" pitchFamily="34" charset="0"/>
              </a:rPr>
              <a:t>Email:  Gaetane.S.Johnson@Maine.gov</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Speakers’ Contact Information</a:t>
            </a:r>
            <a:endParaRPr lang="en-US" dirty="0"/>
          </a:p>
        </p:txBody>
      </p:sp>
      <p:sp>
        <p:nvSpPr>
          <p:cNvPr id="7475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EDC78C-C869-4A6F-B3B5-137C74FFB6A2}" type="slidenum">
              <a:rPr lang="en-US" smtClean="0">
                <a:latin typeface="Arial" charset="0"/>
                <a:cs typeface="Arial" charset="0"/>
              </a:rPr>
              <a:pPr fontAlgn="base">
                <a:spcBef>
                  <a:spcPct val="0"/>
                </a:spcBef>
                <a:spcAft>
                  <a:spcPct val="0"/>
                </a:spcAft>
              </a:pPr>
              <a:t>54</a:t>
            </a:fld>
            <a:endParaRPr lang="en-US" smtClean="0">
              <a:latin typeface="Arial" charset="0"/>
              <a:cs typeface="Arial" charset="0"/>
            </a:endParaRPr>
          </a:p>
        </p:txBody>
      </p:sp>
      <p:sp>
        <p:nvSpPr>
          <p:cNvPr id="74755" name="Footer Placeholder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74756" name="Rectangle 4"/>
          <p:cNvSpPr>
            <a:spLocks noChangeArrowheads="1"/>
          </p:cNvSpPr>
          <p:nvPr/>
        </p:nvSpPr>
        <p:spPr bwMode="auto">
          <a:xfrm>
            <a:off x="2286000" y="2551113"/>
            <a:ext cx="4572000" cy="1201737"/>
          </a:xfrm>
          <a:prstGeom prst="rect">
            <a:avLst/>
          </a:prstGeom>
          <a:noFill/>
          <a:ln w="9525">
            <a:noFill/>
            <a:miter lim="800000"/>
            <a:headEnd/>
            <a:tailEnd/>
          </a:ln>
        </p:spPr>
        <p:txBody>
          <a:bodyPr>
            <a:spAutoFit/>
          </a:bodyPr>
          <a:lstStyle/>
          <a:p>
            <a:r>
              <a:rPr lang="en-US">
                <a:solidFill>
                  <a:srgbClr val="C00000"/>
                </a:solidFill>
                <a:latin typeface="Tahoma" pitchFamily="34" charset="0"/>
              </a:rPr>
              <a:t>Moderator:  Diane Wood</a:t>
            </a:r>
          </a:p>
          <a:p>
            <a:r>
              <a:rPr lang="en-US">
                <a:solidFill>
                  <a:srgbClr val="C00000"/>
                </a:solidFill>
                <a:latin typeface="Tahoma" pitchFamily="34" charset="0"/>
              </a:rPr>
              <a:t>Title:  UI Program Specialists</a:t>
            </a:r>
          </a:p>
          <a:p>
            <a:r>
              <a:rPr lang="en-US">
                <a:solidFill>
                  <a:srgbClr val="C00000"/>
                </a:solidFill>
                <a:latin typeface="Tahoma" pitchFamily="34" charset="0"/>
              </a:rPr>
              <a:t>Organization:  US Department of Labor</a:t>
            </a:r>
          </a:p>
          <a:p>
            <a:r>
              <a:rPr lang="en-US">
                <a:solidFill>
                  <a:srgbClr val="C00000"/>
                </a:solidFill>
                <a:latin typeface="Tahoma" pitchFamily="34" charset="0"/>
              </a:rPr>
              <a:t>Email:  Wood.diane@dol.gov </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0888" y="1600200"/>
            <a:ext cx="7620000" cy="4525963"/>
          </a:xfrm>
        </p:spPr>
        <p:txBody>
          <a:bodyPr rtlCol="0">
            <a:normAutofit/>
          </a:bodyPr>
          <a:lstStyle/>
          <a:p>
            <a:pPr marL="0" indent="0" algn="ctr" eaLnBrk="1" fontAlgn="auto" hangingPunct="1">
              <a:buFont typeface="Arial" pitchFamily="34" charset="0"/>
              <a:buNone/>
              <a:defRPr/>
            </a:pPr>
            <a:endParaRPr lang="en-US" dirty="0" smtClean="0"/>
          </a:p>
          <a:p>
            <a:pPr marL="0" indent="0" algn="ctr" eaLnBrk="1" fontAlgn="auto" hangingPunct="1">
              <a:buFont typeface="Arial" pitchFamily="34" charset="0"/>
              <a:buNone/>
              <a:defRPr/>
            </a:pPr>
            <a:endParaRPr lang="en-US" dirty="0"/>
          </a:p>
          <a:p>
            <a:pPr marL="0" indent="0" algn="ctr" eaLnBrk="1" fontAlgn="auto" hangingPunct="1">
              <a:buFont typeface="Arial" pitchFamily="34" charset="0"/>
              <a:buNone/>
              <a:defRPr/>
            </a:pPr>
            <a:r>
              <a:rPr lang="en-US" sz="5400" b="1" i="1" dirty="0" smtClean="0">
                <a:solidFill>
                  <a:srgbClr val="FF0000"/>
                </a:solidFill>
                <a:effectLst>
                  <a:outerShdw blurRad="38100" dist="38100" dir="2700000" algn="tl">
                    <a:srgbClr val="000000">
                      <a:alpha val="43137"/>
                    </a:srgbClr>
                  </a:outerShdw>
                </a:effectLst>
                <a:latin typeface="Comic Sans MS" pitchFamily="66" charset="0"/>
              </a:rPr>
              <a:t>Thank You!</a:t>
            </a:r>
          </a:p>
          <a:p>
            <a:pPr marL="0" indent="0" algn="ctr" eaLnBrk="1" fontAlgn="auto" hangingPunct="1">
              <a:buFont typeface="Arial" pitchFamily="34" charset="0"/>
              <a:buNone/>
              <a:defRPr/>
            </a:pPr>
            <a:endParaRPr lang="en-US" sz="2400" dirty="0" smtClean="0">
              <a:effectLst>
                <a:outerShdw blurRad="38100" dist="38100" dir="2700000" algn="tl">
                  <a:srgbClr val="000000">
                    <a:alpha val="43137"/>
                  </a:srgbClr>
                </a:outerShdw>
              </a:effectLst>
            </a:endParaRPr>
          </a:p>
          <a:p>
            <a:pPr marL="0" indent="0" algn="ctr" eaLnBrk="1" fontAlgn="auto" hangingPunct="1">
              <a:buFont typeface="Arial" pitchFamily="34" charset="0"/>
              <a:buNone/>
              <a:defRPr/>
            </a:pPr>
            <a:endParaRPr lang="en-US" sz="2400" dirty="0" smtClean="0">
              <a:effectLst>
                <a:outerShdw blurRad="38100" dist="38100" dir="2700000" algn="tl">
                  <a:srgbClr val="000000">
                    <a:alpha val="43137"/>
                  </a:srgbClr>
                </a:outerShdw>
              </a:effectLst>
            </a:endParaRPr>
          </a:p>
          <a:p>
            <a:pPr marL="0" indent="0" algn="ctr" eaLnBrk="1" fontAlgn="auto" hangingPunct="1">
              <a:spcAft>
                <a:spcPts val="0"/>
              </a:spcAft>
              <a:buFont typeface="Arial" pitchFamily="34" charset="0"/>
              <a:buNone/>
              <a:defRPr/>
            </a:pPr>
            <a:r>
              <a:rPr lang="en-US" sz="2400" dirty="0" smtClean="0"/>
              <a:t>Find resources for workforce system success at:</a:t>
            </a:r>
          </a:p>
          <a:p>
            <a:pPr marL="0" indent="0" algn="ctr" eaLnBrk="1" fontAlgn="auto" hangingPunct="1">
              <a:spcAft>
                <a:spcPts val="0"/>
              </a:spcAft>
              <a:buFont typeface="Arial" pitchFamily="34" charset="0"/>
              <a:buNone/>
              <a:defRPr/>
            </a:pPr>
            <a:r>
              <a:rPr lang="en-US" sz="2400" dirty="0" smtClean="0">
                <a:hlinkClick r:id="rId2"/>
              </a:rPr>
              <a:t>www.workforce3one.org</a:t>
            </a:r>
            <a:r>
              <a:rPr lang="en-US" sz="2400" dirty="0" smtClean="0"/>
              <a:t> </a:t>
            </a:r>
            <a:endParaRPr lang="en-US" sz="2400" dirty="0"/>
          </a:p>
        </p:txBody>
      </p:sp>
      <p:sp>
        <p:nvSpPr>
          <p:cNvPr id="76802"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42ED9F-171B-43C6-BDDB-EE73109F22E1}" type="slidenum">
              <a:rPr lang="en-US" smtClean="0">
                <a:latin typeface="Arial" charset="0"/>
                <a:cs typeface="Arial" charset="0"/>
              </a:rPr>
              <a:pPr fontAlgn="base">
                <a:spcBef>
                  <a:spcPct val="0"/>
                </a:spcBef>
                <a:spcAft>
                  <a:spcPct val="0"/>
                </a:spcAft>
              </a:pPr>
              <a:t>55</a:t>
            </a:fld>
            <a:endParaRPr lang="en-US" smtClean="0">
              <a:latin typeface="Arial" charset="0"/>
              <a:cs typeface="Arial" charset="0"/>
            </a:endParaRPr>
          </a:p>
        </p:txBody>
      </p:sp>
      <p:sp>
        <p:nvSpPr>
          <p:cNvPr id="76803"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compatLnSpc="1">
            <a:prstTxWarp prst="textNoShape">
              <a:avLst/>
            </a:prstTxWarp>
          </a:bodyPr>
          <a:lstStyle/>
          <a:p>
            <a:pPr eaLnBrk="1" hangingPunct="1">
              <a:defRPr/>
            </a:pPr>
            <a:r>
              <a:rPr lang="en-US" smtClean="0">
                <a:ln>
                  <a:noFill/>
                </a:ln>
                <a:effectLst>
                  <a:outerShdw blurRad="38100" dist="38100" dir="2700000" algn="tl">
                    <a:srgbClr val="C0C0C0"/>
                  </a:outerShdw>
                </a:effectLst>
                <a:latin typeface="Arial" charset="0"/>
                <a:cs typeface="Arial" charset="0"/>
              </a:rPr>
              <a:t>Rhode Island Agenda</a:t>
            </a:r>
          </a:p>
        </p:txBody>
      </p:sp>
      <p:sp>
        <p:nvSpPr>
          <p:cNvPr id="19458"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AA3492-1602-446D-A7D6-021C36C69C50}" type="slidenum">
              <a:rPr lang="en-US" smtClean="0">
                <a:latin typeface="Arial" charset="0"/>
                <a:cs typeface="Arial" charset="0"/>
              </a:rPr>
              <a:pPr fontAlgn="base">
                <a:spcBef>
                  <a:spcPct val="0"/>
                </a:spcBef>
                <a:spcAft>
                  <a:spcPct val="0"/>
                </a:spcAft>
              </a:pPr>
              <a:t>6</a:t>
            </a:fld>
            <a:endParaRPr lang="en-US" smtClean="0">
              <a:latin typeface="Arial" charset="0"/>
              <a:cs typeface="Arial" charset="0"/>
            </a:endParaRPr>
          </a:p>
        </p:txBody>
      </p:sp>
      <p:sp>
        <p:nvSpPr>
          <p:cNvPr id="19459"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pic>
        <p:nvPicPr>
          <p:cNvPr id="7" name="Picture 6"/>
          <p:cNvPicPr>
            <a:picLocks noChangeAspect="1"/>
          </p:cNvPicPr>
          <p:nvPr/>
        </p:nvPicPr>
        <p:blipFill>
          <a:blip r:embed="rId3" cstate="print">
            <a:extLst/>
          </a:blip>
          <a:stretch>
            <a:fillRect/>
          </a:stretch>
        </p:blipFill>
        <p:spPr>
          <a:xfrm>
            <a:off x="6629400" y="152400"/>
            <a:ext cx="2420815" cy="15735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9461" name="TextBox 7"/>
          <p:cNvSpPr txBox="1">
            <a:spLocks noChangeArrowheads="1"/>
          </p:cNvSpPr>
          <p:nvPr/>
        </p:nvSpPr>
        <p:spPr bwMode="auto">
          <a:xfrm>
            <a:off x="381000" y="2173288"/>
            <a:ext cx="7458075" cy="3136900"/>
          </a:xfrm>
          <a:prstGeom prst="rect">
            <a:avLst/>
          </a:prstGeom>
          <a:noFill/>
          <a:ln w="9525">
            <a:noFill/>
            <a:miter lim="800000"/>
            <a:headEnd/>
            <a:tailEnd/>
          </a:ln>
        </p:spPr>
        <p:txBody>
          <a:bodyPr>
            <a:spAutoFit/>
          </a:bodyPr>
          <a:lstStyle/>
          <a:p>
            <a:pPr marL="342900" indent="-342900">
              <a:spcAft>
                <a:spcPts val="2400"/>
              </a:spcAft>
              <a:buFont typeface="Calibri" pitchFamily="34" charset="0"/>
              <a:buAutoNum type="arabicPeriod"/>
            </a:pPr>
            <a:r>
              <a:rPr lang="en-US" sz="2400">
                <a:solidFill>
                  <a:schemeClr val="tx2"/>
                </a:solidFill>
              </a:rPr>
              <a:t>The Selection Process</a:t>
            </a:r>
          </a:p>
          <a:p>
            <a:pPr marL="342900" indent="-342900">
              <a:spcAft>
                <a:spcPts val="2400"/>
              </a:spcAft>
              <a:buFont typeface="Calibri" pitchFamily="34" charset="0"/>
              <a:buAutoNum type="arabicPeriod"/>
            </a:pPr>
            <a:r>
              <a:rPr lang="en-US" sz="2400">
                <a:solidFill>
                  <a:schemeClr val="tx2"/>
                </a:solidFill>
              </a:rPr>
              <a:t>Creating the Comparison Group</a:t>
            </a:r>
          </a:p>
          <a:p>
            <a:pPr marL="342900" indent="-342900">
              <a:spcAft>
                <a:spcPts val="2400"/>
              </a:spcAft>
              <a:buFont typeface="Calibri" pitchFamily="34" charset="0"/>
              <a:buAutoNum type="arabicPeriod"/>
            </a:pPr>
            <a:r>
              <a:rPr lang="en-US" sz="2400">
                <a:solidFill>
                  <a:schemeClr val="tx2"/>
                </a:solidFill>
              </a:rPr>
              <a:t>Reporting Challenges </a:t>
            </a:r>
          </a:p>
          <a:p>
            <a:pPr marL="342900" indent="-342900">
              <a:spcAft>
                <a:spcPts val="2400"/>
              </a:spcAft>
              <a:buFont typeface="Calibri" pitchFamily="34" charset="0"/>
              <a:buAutoNum type="arabicPeriod"/>
            </a:pPr>
            <a:r>
              <a:rPr lang="en-US" sz="2400">
                <a:solidFill>
                  <a:schemeClr val="tx2"/>
                </a:solidFill>
              </a:rPr>
              <a:t>REA Program Delivery</a:t>
            </a:r>
            <a:endParaRPr lang="en-US" sz="2400"/>
          </a:p>
          <a:p>
            <a:pPr marL="342900" indent="-342900">
              <a:spcAft>
                <a:spcPts val="2400"/>
              </a:spcAft>
              <a:buFont typeface="Calibri" pitchFamily="34" charset="0"/>
              <a:buAutoNum type="arabicPeriod"/>
            </a:pPr>
            <a:r>
              <a:rPr lang="en-US" sz="2400">
                <a:solidFill>
                  <a:schemeClr val="tx2"/>
                </a:solidFill>
              </a:rPr>
              <a:t>REA Outcomes</a:t>
            </a:r>
            <a:endParaRPr lang="en-US" sz="2400">
              <a:solidFill>
                <a:srgbClr val="37609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p:txBody>
          <a:bodyPr wrap="square" numCol="1" compatLnSpc="1">
            <a:prstTxWarp prst="textNoShape">
              <a:avLst/>
            </a:prstTxWarp>
            <a:normAutofit fontScale="90000"/>
          </a:bodyPr>
          <a:lstStyle/>
          <a:p>
            <a:pPr eaLnBrk="1" hangingPunct="1">
              <a:defRPr/>
            </a:pPr>
            <a:r>
              <a:rPr lang="en-US" sz="2400" smtClean="0">
                <a:ln>
                  <a:noFill/>
                </a:ln>
                <a:effectLst/>
                <a:latin typeface="Arial" charset="0"/>
                <a:cs typeface="Arial" charset="0"/>
              </a:rPr>
              <a:t/>
            </a:r>
            <a:br>
              <a:rPr lang="en-US" sz="2400" smtClean="0">
                <a:ln>
                  <a:noFill/>
                </a:ln>
                <a:effectLst/>
                <a:latin typeface="Arial" charset="0"/>
                <a:cs typeface="Arial" charset="0"/>
              </a:rPr>
            </a:br>
            <a:r>
              <a:rPr lang="en-US" smtClean="0">
                <a:ln>
                  <a:noFill/>
                </a:ln>
                <a:effectLst/>
                <a:latin typeface="Arial" charset="0"/>
                <a:cs typeface="Arial" charset="0"/>
              </a:rPr>
              <a:t>The Selection Process:</a:t>
            </a:r>
            <a:br>
              <a:rPr lang="en-US" smtClean="0">
                <a:ln>
                  <a:noFill/>
                </a:ln>
                <a:effectLst/>
                <a:latin typeface="Arial" charset="0"/>
                <a:cs typeface="Arial" charset="0"/>
              </a:rPr>
            </a:br>
            <a:endParaRPr lang="en-US" smtClean="0">
              <a:ln>
                <a:noFill/>
              </a:ln>
              <a:effectLst/>
              <a:latin typeface="Arial" charset="0"/>
              <a:cs typeface="Arial" charset="0"/>
            </a:endParaRPr>
          </a:p>
        </p:txBody>
      </p:sp>
      <p:sp>
        <p:nvSpPr>
          <p:cNvPr id="21506"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52572C-6420-4427-A299-EF87CE4AF738}" type="slidenum">
              <a:rPr lang="en-US" smtClean="0">
                <a:latin typeface="Arial" charset="0"/>
                <a:cs typeface="Arial" charset="0"/>
              </a:rPr>
              <a:pPr fontAlgn="base">
                <a:spcBef>
                  <a:spcPct val="0"/>
                </a:spcBef>
                <a:spcAft>
                  <a:spcPct val="0"/>
                </a:spcAft>
              </a:pPr>
              <a:t>7</a:t>
            </a:fld>
            <a:endParaRPr lang="en-US" smtClean="0">
              <a:latin typeface="Arial" charset="0"/>
              <a:cs typeface="Arial" charset="0"/>
            </a:endParaRPr>
          </a:p>
        </p:txBody>
      </p:sp>
      <p:sp>
        <p:nvSpPr>
          <p:cNvPr id="21507" name="Footer Placeholder 5"/>
          <p:cNvSpPr>
            <a:spLocks noGrp="1"/>
          </p:cNvSpPr>
          <p:nvPr>
            <p:ph type="ftr" sz="quarter" idx="11"/>
          </p:nvPr>
        </p:nvSpPr>
        <p:spPr bwMode="auto">
          <a:xfrm>
            <a:off x="3124200"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a:t>
            </a:r>
          </a:p>
        </p:txBody>
      </p:sp>
      <p:sp>
        <p:nvSpPr>
          <p:cNvPr id="21508" name="Rectangle 6"/>
          <p:cNvSpPr>
            <a:spLocks noChangeArrowheads="1"/>
          </p:cNvSpPr>
          <p:nvPr/>
        </p:nvSpPr>
        <p:spPr bwMode="auto">
          <a:xfrm>
            <a:off x="1066800" y="1600200"/>
            <a:ext cx="7620000" cy="4664075"/>
          </a:xfrm>
          <a:prstGeom prst="rect">
            <a:avLst/>
          </a:prstGeom>
          <a:noFill/>
          <a:ln w="9525">
            <a:noFill/>
            <a:miter lim="800000"/>
            <a:headEnd/>
            <a:tailEnd/>
          </a:ln>
        </p:spPr>
        <p:txBody>
          <a:bodyPr>
            <a:spAutoFit/>
          </a:bodyPr>
          <a:lstStyle/>
          <a:p>
            <a:pPr>
              <a:buFontTx/>
              <a:buChar char="•"/>
            </a:pPr>
            <a:r>
              <a:rPr lang="en-US" sz="2500">
                <a:solidFill>
                  <a:schemeClr val="tx2"/>
                </a:solidFill>
              </a:rPr>
              <a:t>Rhode Island uses the profiling score to build the weekly REA selection list.</a:t>
            </a:r>
          </a:p>
          <a:p>
            <a:endParaRPr lang="en-US" sz="2500">
              <a:solidFill>
                <a:schemeClr val="tx2"/>
              </a:solidFill>
            </a:endParaRPr>
          </a:p>
          <a:p>
            <a:pPr>
              <a:buFontTx/>
              <a:buChar char="•"/>
            </a:pPr>
            <a:r>
              <a:rPr lang="en-US" sz="2500">
                <a:solidFill>
                  <a:schemeClr val="tx2"/>
                </a:solidFill>
              </a:rPr>
              <a:t>Individuals with lower scores (less likely to exhaust benefits) are assigned to the REA selection list. Those with higher scores (more likely to exhaust) are assigned to the WPRS (Worker Profiling) selection list.</a:t>
            </a:r>
          </a:p>
          <a:p>
            <a:endParaRPr lang="en-US" sz="2500">
              <a:solidFill>
                <a:schemeClr val="tx2"/>
              </a:solidFill>
            </a:endParaRPr>
          </a:p>
          <a:p>
            <a:pPr>
              <a:buFontTx/>
              <a:buChar char="•"/>
            </a:pPr>
            <a:r>
              <a:rPr lang="en-US" sz="2500">
                <a:solidFill>
                  <a:schemeClr val="tx2"/>
                </a:solidFill>
              </a:rPr>
              <a:t>After all first UI payments are processed, selection lists are created each Tuesday, and populated into a selection option in our UI claims system.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p:txBody>
          <a:bodyPr wrap="square" numCol="1" compatLnSpc="1">
            <a:prstTxWarp prst="textNoShape">
              <a:avLst/>
            </a:prstTxWarp>
          </a:bodyPr>
          <a:lstStyle/>
          <a:p>
            <a:pPr eaLnBrk="1" hangingPunct="1"/>
            <a:r>
              <a:rPr lang="en-US" smtClean="0">
                <a:ln>
                  <a:noFill/>
                </a:ln>
                <a:effectLst/>
                <a:latin typeface="Arial" charset="0"/>
                <a:cs typeface="Arial" charset="0"/>
              </a:rPr>
              <a:t>The Selection Process (cont’d)</a:t>
            </a:r>
          </a:p>
        </p:txBody>
      </p:sp>
      <p:sp>
        <p:nvSpPr>
          <p:cNvPr id="22530" name="Content Placeholder 1"/>
          <p:cNvSpPr>
            <a:spLocks noGrp="1"/>
          </p:cNvSpPr>
          <p:nvPr>
            <p:ph idx="1"/>
          </p:nvPr>
        </p:nvSpPr>
        <p:spPr/>
        <p:txBody>
          <a:bodyPr/>
          <a:lstStyle/>
          <a:p>
            <a:pPr>
              <a:buFontTx/>
              <a:buChar char="•"/>
            </a:pPr>
            <a:r>
              <a:rPr lang="en-US" sz="2000" smtClean="0">
                <a:latin typeface="Arial" charset="0"/>
                <a:cs typeface="Arial" charset="0"/>
              </a:rPr>
              <a:t>REA selection lists are assigned by local office according to zip code, and are separately accessible to REA counselors by local office.</a:t>
            </a:r>
          </a:p>
          <a:p>
            <a:endParaRPr lang="en-US" sz="2000" smtClean="0">
              <a:latin typeface="Arial" charset="0"/>
              <a:cs typeface="Arial" charset="0"/>
            </a:endParaRPr>
          </a:p>
          <a:p>
            <a:pPr>
              <a:buFontTx/>
              <a:buChar char="•"/>
            </a:pPr>
            <a:r>
              <a:rPr lang="en-US" sz="2000" smtClean="0">
                <a:latin typeface="Arial" charset="0"/>
                <a:cs typeface="Arial" charset="0"/>
              </a:rPr>
              <a:t>Each Tuesday, counselors select the required number of REA participants for their offices.  Appointments are scheduled two weeks out from the selection date.</a:t>
            </a:r>
          </a:p>
          <a:p>
            <a:endParaRPr lang="en-US" sz="2000" smtClean="0">
              <a:latin typeface="Arial" charset="0"/>
              <a:cs typeface="Arial" charset="0"/>
            </a:endParaRPr>
          </a:p>
          <a:p>
            <a:pPr>
              <a:buFontTx/>
              <a:buChar char="•"/>
            </a:pPr>
            <a:r>
              <a:rPr lang="en-US" sz="2000" smtClean="0">
                <a:latin typeface="Arial" charset="0"/>
                <a:cs typeface="Arial" charset="0"/>
              </a:rPr>
              <a:t>REA appointment letters are auto-generated the following day based on these selections.  Modifications were made to the appointment letter to reinforce that participation is mandatory, and that failure to report WILL result in interruption of UI benefits.</a:t>
            </a:r>
            <a:endParaRPr lang="en-US" sz="2000" smtClean="0">
              <a:solidFill>
                <a:srgbClr val="C00000"/>
              </a:solidFill>
              <a:latin typeface="Tahoma" pitchFamily="34" charset="0"/>
              <a:cs typeface="Arial" charset="0"/>
            </a:endParaRPr>
          </a:p>
          <a:p>
            <a:endParaRPr lang="en-US" smtClean="0">
              <a:latin typeface="Arial" charset="0"/>
              <a:cs typeface="Arial" charset="0"/>
            </a:endParaRPr>
          </a:p>
        </p:txBody>
      </p:sp>
      <p:sp>
        <p:nvSpPr>
          <p:cNvPr id="22531"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43DC24-7E82-4168-B73C-27CB3490C1DB}" type="slidenum">
              <a:rPr lang="en-US" smtClean="0">
                <a:latin typeface="Arial" charset="0"/>
                <a:cs typeface="Arial" charset="0"/>
              </a:rPr>
              <a:pPr fontAlgn="base">
                <a:spcBef>
                  <a:spcPct val="0"/>
                </a:spcBef>
                <a:spcAft>
                  <a:spcPct val="0"/>
                </a:spcAft>
              </a:pPr>
              <a:t>8</a:t>
            </a:fld>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bwMode="auto">
          <a:xfrm>
            <a:off x="457200" y="274638"/>
            <a:ext cx="8229600" cy="1143000"/>
          </a:xfrm>
        </p:spPr>
        <p:txBody>
          <a:bodyPr wrap="square" numCol="1" anchorCtr="0" compatLnSpc="1">
            <a:prstTxWarp prst="textNoShape">
              <a:avLst/>
            </a:prstTxWarp>
          </a:bodyPr>
          <a:lstStyle/>
          <a:p>
            <a:pPr eaLnBrk="1" hangingPunct="1"/>
            <a:r>
              <a:rPr lang="en-US" smtClean="0">
                <a:ln>
                  <a:noFill/>
                </a:ln>
                <a:effectLst/>
                <a:latin typeface="Arial" charset="0"/>
                <a:cs typeface="Arial" charset="0"/>
              </a:rPr>
              <a:t>Creating the Comparison Group</a:t>
            </a:r>
          </a:p>
        </p:txBody>
      </p:sp>
      <p:sp>
        <p:nvSpPr>
          <p:cNvPr id="24578" name="Rectangle 3"/>
          <p:cNvSpPr>
            <a:spLocks noGrp="1"/>
          </p:cNvSpPr>
          <p:nvPr>
            <p:ph type="body" idx="1"/>
          </p:nvPr>
        </p:nvSpPr>
        <p:spPr/>
        <p:txBody>
          <a:bodyPr/>
          <a:lstStyle/>
          <a:p>
            <a:pPr eaLnBrk="1" hangingPunct="1">
              <a:lnSpc>
                <a:spcPct val="80000"/>
              </a:lnSpc>
            </a:pPr>
            <a:r>
              <a:rPr lang="en-US" sz="2800" smtClean="0">
                <a:latin typeface="Arial" charset="0"/>
                <a:cs typeface="Arial" charset="0"/>
              </a:rPr>
              <a:t>Creating a comparison group was a challenge for Rhode Island for several years.</a:t>
            </a:r>
          </a:p>
          <a:p>
            <a:pPr eaLnBrk="1" hangingPunct="1">
              <a:lnSpc>
                <a:spcPct val="80000"/>
              </a:lnSpc>
            </a:pPr>
            <a:r>
              <a:rPr lang="en-US" sz="2800" smtClean="0">
                <a:latin typeface="Arial" charset="0"/>
                <a:cs typeface="Arial" charset="0"/>
              </a:rPr>
              <a:t>In 2009, it was decided that the group would be comprised of individuals who have similar profiling scores to REA participants.  At that time, the number of individuals in the comparison group equaled those in the treatment group.</a:t>
            </a:r>
          </a:p>
          <a:p>
            <a:pPr eaLnBrk="1" hangingPunct="1">
              <a:lnSpc>
                <a:spcPct val="80000"/>
              </a:lnSpc>
            </a:pPr>
            <a:r>
              <a:rPr lang="en-US" sz="2800" smtClean="0">
                <a:latin typeface="Arial" charset="0"/>
                <a:cs typeface="Arial" charset="0"/>
              </a:rPr>
              <a:t>Currently, our control group is equal to 20% of the treatment group, and is created at the same time the REA selection group is created.</a:t>
            </a:r>
          </a:p>
          <a:p>
            <a:pPr eaLnBrk="1" hangingPunct="1">
              <a:lnSpc>
                <a:spcPct val="80000"/>
              </a:lnSpc>
            </a:pPr>
            <a:endParaRPr lang="en-US" sz="2800" smtClean="0">
              <a:latin typeface="Arial" charset="0"/>
              <a:cs typeface="Arial"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1404&quot;&gt;&lt;object type=&quot;3&quot; unique_id=&quot;11405&quot;&gt;&lt;property id=&quot;20148&quot; value=&quot;5&quot;/&gt;&lt;property id=&quot;20300&quot; value=&quot;Slide 1 - &amp;quot;Webinar Title&amp;quot;&quot;/&gt;&lt;property id=&quot;20307&quot; value=&quot;256&quot;/&gt;&lt;/object&gt;&lt;object type=&quot;3&quot; unique_id=&quot;11411&quot;&gt;&lt;property id=&quot;20148&quot; value=&quot;5&quot;/&gt;&lt;property id=&quot;20300&quot; value=&quot;Slide 2 - &amp;quot;Where are you?&amp;quot;&quot;/&gt;&lt;property id=&quot;20307&quot; value=&quot;259&quot;/&gt;&lt;/object&gt;&lt;object type=&quot;3&quot; unique_id=&quot;11412&quot;&gt;&lt;property id=&quot;20148&quot; value=&quot;5&quot;/&gt;&lt;property id=&quot;20300&quot; value=&quot;Slide 3 - &amp;quot;Here’s what you can expect to get out of this webinar!&amp;quot;&quot;/&gt;&lt;property id=&quot;20307&quot; value=&quot;264&quot;/&gt;&lt;/object&gt;&lt;object type=&quot;3&quot; unique_id=&quot;11413&quot;&gt;&lt;property id=&quot;20148&quot; value=&quot;5&quot;/&gt;&lt;property id=&quot;20300&quot; value=&quot;Slide 4 - &amp;quot;Agenda&amp;quot;&quot;/&gt;&lt;property id=&quot;20307&quot; value=&quot;266&quot;/&gt;&lt;/object&gt;&lt;object type=&quot;3&quot; unique_id=&quot;11414&quot;&gt;&lt;property id=&quot;20148&quot; value=&quot;5&quot;/&gt;&lt;property id=&quot;20300&quot; value=&quot;Slide 5 - &amp;quot;Moderator&amp;quot;&quot;/&gt;&lt;property id=&quot;20307&quot; value=&quot;261&quot;/&gt;&lt;/object&gt;&lt;object type=&quot;3&quot; unique_id=&quot;11415&quot;&gt;&lt;property id=&quot;20148&quot; value=&quot;5&quot;/&gt;&lt;property id=&quot;20300&quot; value=&quot;Slide 6 - &amp;quot;Presenters&amp;quot;&quot;/&gt;&lt;property id=&quot;20307&quot; value=&quot;286&quot;/&gt;&lt;/object&gt;&lt;object type=&quot;3&quot; unique_id=&quot;11416&quot;&gt;&lt;property id=&quot;20148&quot; value=&quot;5&quot;/&gt;&lt;property id=&quot;20300&quot; value=&quot;Slide 8 - &amp;quot;Content Heading &amp;quot;&quot;/&gt;&lt;property id=&quot;20307&quot; value=&quot;271&quot;/&gt;&lt;/object&gt;&lt;object type=&quot;3&quot; unique_id=&quot;11417&quot;&gt;&lt;property id=&quot;20148&quot; value=&quot;5&quot;/&gt;&lt;property id=&quot;20300&quot; value=&quot;Slide 12 - &amp;quot;Open Chat&amp;quot;&quot;/&gt;&lt;property id=&quot;20307&quot; value=&quot;267&quot;/&gt;&lt;/object&gt;&lt;object type=&quot;3&quot; unique_id=&quot;11418&quot;&gt;&lt;property id=&quot;20148&quot; value=&quot;5&quot;/&gt;&lt;property id=&quot;20300&quot; value=&quot;Slide 13 - &amp;quot;Polling Question&amp;quot;&quot;/&gt;&lt;property id=&quot;20307&quot; value=&quot;265&quot;/&gt;&lt;/object&gt;&lt;object type=&quot;3&quot; unique_id=&quot;11420&quot;&gt;&lt;property id=&quot;20148&quot; value=&quot;5&quot;/&gt;&lt;property id=&quot;20300&quot; value=&quot;Slide 14 - &amp;quot;Reminder…&amp;quot;&quot;/&gt;&lt;property id=&quot;20307&quot; value=&quot;276&quot;/&gt;&lt;/object&gt;&lt;object type=&quot;3&quot; unique_id=&quot;11421&quot;&gt;&lt;property id=&quot;20148&quot; value=&quot;5&quot;/&gt;&lt;property id=&quot;20300&quot; value=&quot;Slide 15 - &amp;quot;Resources&amp;quot;&quot;/&gt;&lt;property id=&quot;20307&quot; value=&quot;278&quot;/&gt;&lt;/object&gt;&lt;object type=&quot;3&quot; unique_id=&quot;11422&quot;&gt;&lt;property id=&quot;20148&quot; value=&quot;5&quot;/&gt;&lt;property id=&quot;20300&quot; value=&quot;Slide 16 - &amp;quot;Please enter your questions in the Chat Room! &amp;quot;&quot;/&gt;&lt;property id=&quot;20307&quot; value=&quot;279&quot;/&gt;&lt;/object&gt;&lt;object type=&quot;3&quot; unique_id=&quot;11423&quot;&gt;&lt;property id=&quot;20148&quot; value=&quot;5&quot;/&gt;&lt;property id=&quot;20300&quot; value=&quot;Slide 17 - &amp;quot;Speakers’ Contact Information&amp;quot;&quot;/&gt;&lt;property id=&quot;20307&quot; value=&quot;281&quot;/&gt;&lt;/object&gt;&lt;object type=&quot;3&quot; unique_id=&quot;11424&quot;&gt;&lt;property id=&quot;20148&quot; value=&quot;5&quot;/&gt;&lt;property id=&quot;20300&quot; value=&quot;Slide 18 - &amp;quot;Look for upcoming Webinars in this series!&amp;quot;&quot;/&gt;&lt;property id=&quot;20307&quot; value=&quot;283&quot;/&gt;&lt;/object&gt;&lt;object type=&quot;3&quot; unique_id=&quot;11425&quot;&gt;&lt;property id=&quot;20148&quot; value=&quot;5&quot;/&gt;&lt;property id=&quot;20300&quot; value=&quot;Slide 19&quot;/&gt;&lt;property id=&quot;20307&quot; value=&quot;262&quot;/&gt;&lt;/object&gt;&lt;object type=&quot;3&quot; unique_id=&quot;13267&quot;&gt;&lt;property id=&quot;20148&quot; value=&quot;5&quot;/&gt;&lt;property id=&quot;20300&quot; value=&quot;Slide 7 - &amp;quot;Presenter&amp;quot;&quot;/&gt;&lt;property id=&quot;20307&quot; value=&quot;287&quot;/&gt;&lt;/object&gt;&lt;object type=&quot;3&quot; unique_id=&quot;13268&quot;&gt;&lt;property id=&quot;20148&quot; value=&quot;5&quot;/&gt;&lt;property id=&quot;20300&quot; value=&quot;Slide 10 - &amp;quot;Content Heading &amp;quot;&quot;/&gt;&lt;property id=&quot;20307&quot; value=&quot;289&quot;/&gt;&lt;/object&gt;&lt;object type=&quot;3&quot; unique_id=&quot;13269&quot;&gt;&lt;property id=&quot;20148&quot; value=&quot;5&quot;/&gt;&lt;property id=&quot;20300&quot; value=&quot;Slide 11 - &amp;quot;Content Heading &amp;quot;&quot;/&gt;&lt;property id=&quot;20307&quot; value=&quot;290&quot;/&gt;&lt;/object&gt;&lt;object type=&quot;3&quot; unique_id=&quot;21377&quot;&gt;&lt;property id=&quot;20148&quot; value=&quot;5&quot;/&gt;&lt;property id=&quot;20300&quot; value=&quot;Slide 9 - &amp;quot;Content Heading &amp;quot;&quot;/&gt;&lt;property id=&quot;20307&quot; value=&quot;291&quot;/&gt;&lt;/object&gt;&lt;/object&gt;&lt;object type=&quot;8&quot; unique_id=&quot;11410&quot;&gt;&lt;/object&gt;&lt;/object&gt;&lt;/database&gt;"/>
  <p:tag name="SECTOMILLISECCONVERTED" val="1"/>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3660</Words>
  <Application>Microsoft Office PowerPoint</Application>
  <PresentationFormat>On-screen Show (4:3)</PresentationFormat>
  <Paragraphs>424</Paragraphs>
  <Slides>55</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Calibri</vt:lpstr>
      <vt:lpstr>Comic Sans MS</vt:lpstr>
      <vt:lpstr>Garamond</vt:lpstr>
      <vt:lpstr>Tahoma</vt:lpstr>
      <vt:lpstr>Times New Roman</vt:lpstr>
      <vt:lpstr>Wingdings</vt:lpstr>
      <vt:lpstr>Networking trio design template</vt:lpstr>
      <vt:lpstr>Reemployment and Eligibility Assessments (REA) Innovations in Maine and Rhode Island </vt:lpstr>
      <vt:lpstr>Where are you?</vt:lpstr>
      <vt:lpstr>Moderator</vt:lpstr>
      <vt:lpstr>Here’s what you can expect to get out of this webinar!</vt:lpstr>
      <vt:lpstr>REAs in Rhode Island</vt:lpstr>
      <vt:lpstr>Rhode Island Agenda</vt:lpstr>
      <vt:lpstr> The Selection Process: </vt:lpstr>
      <vt:lpstr>The Selection Process (cont’d)</vt:lpstr>
      <vt:lpstr>Creating the Comparison Group</vt:lpstr>
      <vt:lpstr>REA – Reporting Challenges</vt:lpstr>
      <vt:lpstr>REA – Reporting Challenges</vt:lpstr>
      <vt:lpstr>REA – Reporting Challenges</vt:lpstr>
      <vt:lpstr>REA – Program Delivery</vt:lpstr>
      <vt:lpstr>REA – Program Delivery</vt:lpstr>
      <vt:lpstr>REA – What’s in the Packet?</vt:lpstr>
      <vt:lpstr>REA – While you are waiting. . .</vt:lpstr>
      <vt:lpstr>REA Requirements for 30-day Follow-up Appointment</vt:lpstr>
      <vt:lpstr>REA Requirements for 30-day Follow-up;  New for PY 2014</vt:lpstr>
      <vt:lpstr>REA Requirements for 30-day Follow-up;  New for PY 2014</vt:lpstr>
      <vt:lpstr>REA Requirements for 30-day Follow-up;  New for PY 2014</vt:lpstr>
      <vt:lpstr>REA – Tracking Services</vt:lpstr>
      <vt:lpstr>REA Outcomes -  Period ending 3/31/13</vt:lpstr>
      <vt:lpstr>What the Comparison Shows</vt:lpstr>
      <vt:lpstr>REAs in Maine</vt:lpstr>
      <vt:lpstr>Agenda</vt:lpstr>
      <vt:lpstr>Successful Strategies for scheduling Pre-&amp;-Post Labs and Group sessions</vt:lpstr>
      <vt:lpstr>Reporting of successful strategies Report for period ending 6/30/2013</vt:lpstr>
      <vt:lpstr>Successful Strategies for scheduling Pre-&amp;-Post Labs and Group sessions</vt:lpstr>
      <vt:lpstr>Successful Strategies for scheduling Pre-&amp;-Post Labs and Group sessions</vt:lpstr>
      <vt:lpstr>Successful Strategies for scheduling Pre-&amp;-Post Labs and Group sessions</vt:lpstr>
      <vt:lpstr>Successful Strategies for scheduling Pre-&amp;-Post Labs and Group sessions</vt:lpstr>
      <vt:lpstr>Successful Strategies for scheduling Pre-&amp;-Post Labs and Group sessions</vt:lpstr>
      <vt:lpstr>Value Added time spent in REA Pre-and-Post Labs</vt:lpstr>
      <vt:lpstr>Value Added time spent in REA Pre-and-Post Labs</vt:lpstr>
      <vt:lpstr>Value Added time spent in REA Pre-and-Post Labs</vt:lpstr>
      <vt:lpstr>Value Added time spent in REA Pre-and-Post Labs</vt:lpstr>
      <vt:lpstr>Value Added time spent in REA Pre-and-Post Labs</vt:lpstr>
      <vt:lpstr>Value Added time spent in REA Pre-and-Post Labs</vt:lpstr>
      <vt:lpstr>Value Added time spent in REA Pre-and-Post Labs</vt:lpstr>
      <vt:lpstr>Value Added time spent in REA Pre-and-Post Labs</vt:lpstr>
      <vt:lpstr>Value Added time spent in REA Pre-and-Post Labs</vt:lpstr>
      <vt:lpstr>PowerPoint Presentation</vt:lpstr>
      <vt:lpstr>PowerPoint Presentation</vt:lpstr>
      <vt:lpstr>Value Added time spent in REA Pre-and-Post Labs</vt:lpstr>
      <vt:lpstr>Interactive Group Workshops include “Live” website demonstrations</vt:lpstr>
      <vt:lpstr>Interactive Group Workshops include “Live” website demonstrations</vt:lpstr>
      <vt:lpstr>Interactive Group Workshops include “Live” website demonstrations</vt:lpstr>
      <vt:lpstr>Interactive Group Workshops include “Live” website demonstrations</vt:lpstr>
      <vt:lpstr>Interactive Group Workshops include “Live” website demonstrations</vt:lpstr>
      <vt:lpstr>Interactive Group Workshops include “Live” website demonstrations</vt:lpstr>
      <vt:lpstr>Interactive Group Workshops include “Live” website demonstrations</vt:lpstr>
      <vt:lpstr>Please enter your questions in the Chat Room! </vt:lpstr>
      <vt:lpstr>Speakers’ Contact Information</vt:lpstr>
      <vt:lpstr>Speakers’ Contact Information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6</cp:revision>
  <dcterms:created xsi:type="dcterms:W3CDTF">2009-09-02T19:35:42Z</dcterms:created>
  <dcterms:modified xsi:type="dcterms:W3CDTF">2014-08-28T16:25:35Z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