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2" r:id="rId1"/>
  </p:sldMasterIdLst>
  <p:notesMasterIdLst>
    <p:notesMasterId r:id="rId66"/>
  </p:notesMasterIdLst>
  <p:sldIdLst>
    <p:sldId id="338" r:id="rId2"/>
    <p:sldId id="259" r:id="rId3"/>
    <p:sldId id="414" r:id="rId4"/>
    <p:sldId id="415" r:id="rId5"/>
    <p:sldId id="413" r:id="rId6"/>
    <p:sldId id="401" r:id="rId7"/>
    <p:sldId id="402" r:id="rId8"/>
    <p:sldId id="411" r:id="rId9"/>
    <p:sldId id="412" r:id="rId10"/>
    <p:sldId id="403" r:id="rId11"/>
    <p:sldId id="341" r:id="rId12"/>
    <p:sldId id="342" r:id="rId13"/>
    <p:sldId id="417" r:id="rId14"/>
    <p:sldId id="343" r:id="rId15"/>
    <p:sldId id="344" r:id="rId16"/>
    <p:sldId id="400" r:id="rId17"/>
    <p:sldId id="404" r:id="rId18"/>
    <p:sldId id="406" r:id="rId19"/>
    <p:sldId id="345" r:id="rId20"/>
    <p:sldId id="410" r:id="rId21"/>
    <p:sldId id="346" r:id="rId22"/>
    <p:sldId id="347" r:id="rId23"/>
    <p:sldId id="349" r:id="rId24"/>
    <p:sldId id="350" r:id="rId25"/>
    <p:sldId id="396" r:id="rId26"/>
    <p:sldId id="397" r:id="rId27"/>
    <p:sldId id="351" r:id="rId28"/>
    <p:sldId id="352" r:id="rId29"/>
    <p:sldId id="353" r:id="rId30"/>
    <p:sldId id="354" r:id="rId31"/>
    <p:sldId id="356" r:id="rId32"/>
    <p:sldId id="355" r:id="rId33"/>
    <p:sldId id="357" r:id="rId34"/>
    <p:sldId id="398" r:id="rId35"/>
    <p:sldId id="358" r:id="rId36"/>
    <p:sldId id="359" r:id="rId37"/>
    <p:sldId id="360" r:id="rId38"/>
    <p:sldId id="361" r:id="rId39"/>
    <p:sldId id="362" r:id="rId40"/>
    <p:sldId id="363" r:id="rId41"/>
    <p:sldId id="364" r:id="rId42"/>
    <p:sldId id="365" r:id="rId43"/>
    <p:sldId id="366" r:id="rId44"/>
    <p:sldId id="367" r:id="rId45"/>
    <p:sldId id="368" r:id="rId46"/>
    <p:sldId id="369" r:id="rId47"/>
    <p:sldId id="370" r:id="rId48"/>
    <p:sldId id="371" r:id="rId49"/>
    <p:sldId id="373" r:id="rId50"/>
    <p:sldId id="374" r:id="rId51"/>
    <p:sldId id="375" r:id="rId52"/>
    <p:sldId id="376" r:id="rId53"/>
    <p:sldId id="377" r:id="rId54"/>
    <p:sldId id="380" r:id="rId55"/>
    <p:sldId id="381" r:id="rId56"/>
    <p:sldId id="382" r:id="rId57"/>
    <p:sldId id="383" r:id="rId58"/>
    <p:sldId id="384" r:id="rId59"/>
    <p:sldId id="385" r:id="rId60"/>
    <p:sldId id="386" r:id="rId61"/>
    <p:sldId id="409" r:id="rId62"/>
    <p:sldId id="337" r:id="rId63"/>
    <p:sldId id="416" r:id="rId64"/>
    <p:sldId id="304" r:id="rId65"/>
  </p:sldIdLst>
  <p:sldSz cx="9144000" cy="6858000" type="screen4x3"/>
  <p:notesSz cx="7010400" cy="9296400"/>
  <p:custDataLst>
    <p:tags r:id="rId6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092"/>
    <a:srgbClr val="474A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0" autoAdjust="0"/>
    <p:restoredTop sz="67673" autoAdjust="0"/>
  </p:normalViewPr>
  <p:slideViewPr>
    <p:cSldViewPr>
      <p:cViewPr varScale="1">
        <p:scale>
          <a:sx n="74" d="100"/>
          <a:sy n="74" d="100"/>
        </p:scale>
        <p:origin x="-126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06"/>
    </p:cViewPr>
  </p:sorterViewPr>
  <p:notesViewPr>
    <p:cSldViewPr>
      <p:cViewPr varScale="1">
        <p:scale>
          <a:sx n="56" d="100"/>
          <a:sy n="56" d="100"/>
        </p:scale>
        <p:origin x="-1782"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gs" Target="tags/tag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318CA6-08AB-4ABE-B349-676605B65D6C}"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289BE584-3377-AE41-AEC1-B5CE0787176E}">
      <dgm:prSet custT="1"/>
      <dgm:spPr/>
      <dgm:t>
        <a:bodyPr/>
        <a:lstStyle/>
        <a:p>
          <a:r>
            <a:rPr lang="en-US" sz="3200" dirty="0" smtClean="0"/>
            <a:t>What type of entity do you represent?</a:t>
          </a:r>
          <a:endParaRPr lang="en-US" sz="3200" dirty="0"/>
        </a:p>
      </dgm:t>
    </dgm:pt>
    <dgm:pt modelId="{F6383A75-180F-BF42-8FB7-69622F7901BD}" type="parTrans" cxnId="{38E9AB60-1EFD-E54E-A1BD-57AF35D2C237}">
      <dgm:prSet/>
      <dgm:spPr/>
      <dgm:t>
        <a:bodyPr/>
        <a:lstStyle/>
        <a:p>
          <a:endParaRPr lang="en-US"/>
        </a:p>
      </dgm:t>
    </dgm:pt>
    <dgm:pt modelId="{6EC33FF0-B0B0-994A-95F1-0211BE3A6714}" type="sibTrans" cxnId="{38E9AB60-1EFD-E54E-A1BD-57AF35D2C237}">
      <dgm:prSet/>
      <dgm:spPr/>
      <dgm:t>
        <a:bodyPr/>
        <a:lstStyle/>
        <a:p>
          <a:endParaRPr lang="en-US"/>
        </a:p>
      </dgm:t>
    </dgm:pt>
    <dgm:pt modelId="{855749C9-25BC-45AC-B787-9457C050449F}" type="pres">
      <dgm:prSet presAssocID="{9F318CA6-08AB-4ABE-B349-676605B65D6C}" presName="diagram" presStyleCnt="0">
        <dgm:presLayoutVars>
          <dgm:chPref val="1"/>
          <dgm:dir/>
          <dgm:animOne val="branch"/>
          <dgm:animLvl val="lvl"/>
          <dgm:resizeHandles/>
        </dgm:presLayoutVars>
      </dgm:prSet>
      <dgm:spPr/>
      <dgm:t>
        <a:bodyPr/>
        <a:lstStyle/>
        <a:p>
          <a:endParaRPr lang="en-US"/>
        </a:p>
      </dgm:t>
    </dgm:pt>
    <dgm:pt modelId="{EC11A993-8645-AD48-8BE6-17EF714939F8}" type="pres">
      <dgm:prSet presAssocID="{289BE584-3377-AE41-AEC1-B5CE0787176E}" presName="root" presStyleCnt="0"/>
      <dgm:spPr/>
    </dgm:pt>
    <dgm:pt modelId="{256EA517-D546-A040-8600-BB5E9597D147}" type="pres">
      <dgm:prSet presAssocID="{289BE584-3377-AE41-AEC1-B5CE0787176E}" presName="rootComposite" presStyleCnt="0"/>
      <dgm:spPr/>
    </dgm:pt>
    <dgm:pt modelId="{88E720A1-8A51-DE45-9FBE-71B8C7568CB4}" type="pres">
      <dgm:prSet presAssocID="{289BE584-3377-AE41-AEC1-B5CE0787176E}" presName="rootText" presStyleLbl="node1" presStyleIdx="0" presStyleCnt="1" custScaleX="195752"/>
      <dgm:spPr/>
      <dgm:t>
        <a:bodyPr/>
        <a:lstStyle/>
        <a:p>
          <a:endParaRPr lang="en-US"/>
        </a:p>
      </dgm:t>
    </dgm:pt>
    <dgm:pt modelId="{7988503C-E8D4-9B46-A75F-77B93BE32795}" type="pres">
      <dgm:prSet presAssocID="{289BE584-3377-AE41-AEC1-B5CE0787176E}" presName="rootConnector" presStyleLbl="node1" presStyleIdx="0" presStyleCnt="1"/>
      <dgm:spPr/>
      <dgm:t>
        <a:bodyPr/>
        <a:lstStyle/>
        <a:p>
          <a:endParaRPr lang="en-US"/>
        </a:p>
      </dgm:t>
    </dgm:pt>
    <dgm:pt modelId="{69310443-3D17-444B-8E67-4A73D2687031}" type="pres">
      <dgm:prSet presAssocID="{289BE584-3377-AE41-AEC1-B5CE0787176E}" presName="childShape" presStyleCnt="0"/>
      <dgm:spPr/>
    </dgm:pt>
  </dgm:ptLst>
  <dgm:cxnLst>
    <dgm:cxn modelId="{38E9AB60-1EFD-E54E-A1BD-57AF35D2C237}" srcId="{9F318CA6-08AB-4ABE-B349-676605B65D6C}" destId="{289BE584-3377-AE41-AEC1-B5CE0787176E}" srcOrd="0" destOrd="0" parTransId="{F6383A75-180F-BF42-8FB7-69622F7901BD}" sibTransId="{6EC33FF0-B0B0-994A-95F1-0211BE3A6714}"/>
    <dgm:cxn modelId="{7820DBD1-9652-EE48-ADC5-7F668905B439}" type="presOf" srcId="{9F318CA6-08AB-4ABE-B349-676605B65D6C}" destId="{855749C9-25BC-45AC-B787-9457C050449F}" srcOrd="0" destOrd="0" presId="urn:microsoft.com/office/officeart/2005/8/layout/hierarchy3"/>
    <dgm:cxn modelId="{68520E08-A5A5-B74E-A03F-24E31C49305C}" type="presOf" srcId="{289BE584-3377-AE41-AEC1-B5CE0787176E}" destId="{7988503C-E8D4-9B46-A75F-77B93BE32795}" srcOrd="1" destOrd="0" presId="urn:microsoft.com/office/officeart/2005/8/layout/hierarchy3"/>
    <dgm:cxn modelId="{17356C05-2AAA-7946-B4E4-13FCE3803992}" type="presOf" srcId="{289BE584-3377-AE41-AEC1-B5CE0787176E}" destId="{88E720A1-8A51-DE45-9FBE-71B8C7568CB4}" srcOrd="0" destOrd="0" presId="urn:microsoft.com/office/officeart/2005/8/layout/hierarchy3"/>
    <dgm:cxn modelId="{CD74F067-AAB5-3041-AF17-4CA95F3726BE}" type="presParOf" srcId="{855749C9-25BC-45AC-B787-9457C050449F}" destId="{EC11A993-8645-AD48-8BE6-17EF714939F8}" srcOrd="0" destOrd="0" presId="urn:microsoft.com/office/officeart/2005/8/layout/hierarchy3"/>
    <dgm:cxn modelId="{2567CF74-037B-5146-BAAC-7CD88DD6213B}" type="presParOf" srcId="{EC11A993-8645-AD48-8BE6-17EF714939F8}" destId="{256EA517-D546-A040-8600-BB5E9597D147}" srcOrd="0" destOrd="0" presId="urn:microsoft.com/office/officeart/2005/8/layout/hierarchy3"/>
    <dgm:cxn modelId="{767D9A85-458C-A74B-9ACB-506BE8C32A39}" type="presParOf" srcId="{256EA517-D546-A040-8600-BB5E9597D147}" destId="{88E720A1-8A51-DE45-9FBE-71B8C7568CB4}" srcOrd="0" destOrd="0" presId="urn:microsoft.com/office/officeart/2005/8/layout/hierarchy3"/>
    <dgm:cxn modelId="{9FCE0075-6585-1244-8C08-0263C82C91F0}" type="presParOf" srcId="{256EA517-D546-A040-8600-BB5E9597D147}" destId="{7988503C-E8D4-9B46-A75F-77B93BE32795}" srcOrd="1" destOrd="0" presId="urn:microsoft.com/office/officeart/2005/8/layout/hierarchy3"/>
    <dgm:cxn modelId="{413C795E-79F7-F74A-8834-0F30610ED312}" type="presParOf" srcId="{EC11A993-8645-AD48-8BE6-17EF714939F8}" destId="{69310443-3D17-444B-8E67-4A73D2687031}"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F318CA6-08AB-4ABE-B349-676605B65D6C}"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289BE584-3377-AE41-AEC1-B5CE0787176E}">
      <dgm:prSet custT="1"/>
      <dgm:spPr/>
      <dgm:t>
        <a:bodyPr/>
        <a:lstStyle/>
        <a:p>
          <a:r>
            <a:rPr lang="en-US" sz="3200" dirty="0" smtClean="0"/>
            <a:t>What type of services do you primarily provide?</a:t>
          </a:r>
          <a:endParaRPr lang="en-US" sz="3200" dirty="0"/>
        </a:p>
      </dgm:t>
    </dgm:pt>
    <dgm:pt modelId="{F6383A75-180F-BF42-8FB7-69622F7901BD}" type="parTrans" cxnId="{38E9AB60-1EFD-E54E-A1BD-57AF35D2C237}">
      <dgm:prSet/>
      <dgm:spPr/>
      <dgm:t>
        <a:bodyPr/>
        <a:lstStyle/>
        <a:p>
          <a:endParaRPr lang="en-US"/>
        </a:p>
      </dgm:t>
    </dgm:pt>
    <dgm:pt modelId="{6EC33FF0-B0B0-994A-95F1-0211BE3A6714}" type="sibTrans" cxnId="{38E9AB60-1EFD-E54E-A1BD-57AF35D2C237}">
      <dgm:prSet/>
      <dgm:spPr/>
      <dgm:t>
        <a:bodyPr/>
        <a:lstStyle/>
        <a:p>
          <a:endParaRPr lang="en-US"/>
        </a:p>
      </dgm:t>
    </dgm:pt>
    <dgm:pt modelId="{855749C9-25BC-45AC-B787-9457C050449F}" type="pres">
      <dgm:prSet presAssocID="{9F318CA6-08AB-4ABE-B349-676605B65D6C}" presName="diagram" presStyleCnt="0">
        <dgm:presLayoutVars>
          <dgm:chPref val="1"/>
          <dgm:dir/>
          <dgm:animOne val="branch"/>
          <dgm:animLvl val="lvl"/>
          <dgm:resizeHandles/>
        </dgm:presLayoutVars>
      </dgm:prSet>
      <dgm:spPr/>
      <dgm:t>
        <a:bodyPr/>
        <a:lstStyle/>
        <a:p>
          <a:endParaRPr lang="en-US"/>
        </a:p>
      </dgm:t>
    </dgm:pt>
    <dgm:pt modelId="{EC11A993-8645-AD48-8BE6-17EF714939F8}" type="pres">
      <dgm:prSet presAssocID="{289BE584-3377-AE41-AEC1-B5CE0787176E}" presName="root" presStyleCnt="0"/>
      <dgm:spPr/>
    </dgm:pt>
    <dgm:pt modelId="{256EA517-D546-A040-8600-BB5E9597D147}" type="pres">
      <dgm:prSet presAssocID="{289BE584-3377-AE41-AEC1-B5CE0787176E}" presName="rootComposite" presStyleCnt="0"/>
      <dgm:spPr/>
    </dgm:pt>
    <dgm:pt modelId="{88E720A1-8A51-DE45-9FBE-71B8C7568CB4}" type="pres">
      <dgm:prSet presAssocID="{289BE584-3377-AE41-AEC1-B5CE0787176E}" presName="rootText" presStyleLbl="node1" presStyleIdx="0" presStyleCnt="1" custScaleX="195752"/>
      <dgm:spPr/>
      <dgm:t>
        <a:bodyPr/>
        <a:lstStyle/>
        <a:p>
          <a:endParaRPr lang="en-US"/>
        </a:p>
      </dgm:t>
    </dgm:pt>
    <dgm:pt modelId="{7988503C-E8D4-9B46-A75F-77B93BE32795}" type="pres">
      <dgm:prSet presAssocID="{289BE584-3377-AE41-AEC1-B5CE0787176E}" presName="rootConnector" presStyleLbl="node1" presStyleIdx="0" presStyleCnt="1"/>
      <dgm:spPr/>
      <dgm:t>
        <a:bodyPr/>
        <a:lstStyle/>
        <a:p>
          <a:endParaRPr lang="en-US"/>
        </a:p>
      </dgm:t>
    </dgm:pt>
    <dgm:pt modelId="{69310443-3D17-444B-8E67-4A73D2687031}" type="pres">
      <dgm:prSet presAssocID="{289BE584-3377-AE41-AEC1-B5CE0787176E}" presName="childShape" presStyleCnt="0"/>
      <dgm:spPr/>
    </dgm:pt>
  </dgm:ptLst>
  <dgm:cxnLst>
    <dgm:cxn modelId="{88ECD1FF-F3F5-1F4D-A68F-1B0F94A71688}" type="presOf" srcId="{9F318CA6-08AB-4ABE-B349-676605B65D6C}" destId="{855749C9-25BC-45AC-B787-9457C050449F}" srcOrd="0" destOrd="0" presId="urn:microsoft.com/office/officeart/2005/8/layout/hierarchy3"/>
    <dgm:cxn modelId="{318CECD3-5C73-344E-8436-A91070FB0F38}" type="presOf" srcId="{289BE584-3377-AE41-AEC1-B5CE0787176E}" destId="{7988503C-E8D4-9B46-A75F-77B93BE32795}" srcOrd="1" destOrd="0" presId="urn:microsoft.com/office/officeart/2005/8/layout/hierarchy3"/>
    <dgm:cxn modelId="{38E9AB60-1EFD-E54E-A1BD-57AF35D2C237}" srcId="{9F318CA6-08AB-4ABE-B349-676605B65D6C}" destId="{289BE584-3377-AE41-AEC1-B5CE0787176E}" srcOrd="0" destOrd="0" parTransId="{F6383A75-180F-BF42-8FB7-69622F7901BD}" sibTransId="{6EC33FF0-B0B0-994A-95F1-0211BE3A6714}"/>
    <dgm:cxn modelId="{7691C393-3134-814F-BA95-EC9B25BD3151}" type="presOf" srcId="{289BE584-3377-AE41-AEC1-B5CE0787176E}" destId="{88E720A1-8A51-DE45-9FBE-71B8C7568CB4}" srcOrd="0" destOrd="0" presId="urn:microsoft.com/office/officeart/2005/8/layout/hierarchy3"/>
    <dgm:cxn modelId="{73D86073-89A0-8D41-8A45-C8090388E9D4}" type="presParOf" srcId="{855749C9-25BC-45AC-B787-9457C050449F}" destId="{EC11A993-8645-AD48-8BE6-17EF714939F8}" srcOrd="0" destOrd="0" presId="urn:microsoft.com/office/officeart/2005/8/layout/hierarchy3"/>
    <dgm:cxn modelId="{D9A534EF-2374-344C-A6EB-8FF1D77AF0FD}" type="presParOf" srcId="{EC11A993-8645-AD48-8BE6-17EF714939F8}" destId="{256EA517-D546-A040-8600-BB5E9597D147}" srcOrd="0" destOrd="0" presId="urn:microsoft.com/office/officeart/2005/8/layout/hierarchy3"/>
    <dgm:cxn modelId="{EFBB730F-E69B-C745-9BB1-AEC9E65811AD}" type="presParOf" srcId="{256EA517-D546-A040-8600-BB5E9597D147}" destId="{88E720A1-8A51-DE45-9FBE-71B8C7568CB4}" srcOrd="0" destOrd="0" presId="urn:microsoft.com/office/officeart/2005/8/layout/hierarchy3"/>
    <dgm:cxn modelId="{28EEC56A-7B6A-0145-B60F-979ADD7541B3}" type="presParOf" srcId="{256EA517-D546-A040-8600-BB5E9597D147}" destId="{7988503C-E8D4-9B46-A75F-77B93BE32795}" srcOrd="1" destOrd="0" presId="urn:microsoft.com/office/officeart/2005/8/layout/hierarchy3"/>
    <dgm:cxn modelId="{0F272987-4501-594A-BEAF-A1AADE915558}" type="presParOf" srcId="{EC11A993-8645-AD48-8BE6-17EF714939F8}" destId="{69310443-3D17-444B-8E67-4A73D2687031}"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F318CA6-08AB-4ABE-B349-676605B65D6C}"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289BE584-3377-AE41-AEC1-B5CE0787176E}">
      <dgm:prSet custT="1"/>
      <dgm:spPr/>
      <dgm:t>
        <a:bodyPr/>
        <a:lstStyle/>
        <a:p>
          <a:r>
            <a:rPr lang="en-US" sz="3200" dirty="0" smtClean="0"/>
            <a:t>What is your level of interest in applying?</a:t>
          </a:r>
          <a:endParaRPr lang="en-US" sz="3200" dirty="0"/>
        </a:p>
      </dgm:t>
    </dgm:pt>
    <dgm:pt modelId="{F6383A75-180F-BF42-8FB7-69622F7901BD}" type="parTrans" cxnId="{38E9AB60-1EFD-E54E-A1BD-57AF35D2C237}">
      <dgm:prSet/>
      <dgm:spPr/>
      <dgm:t>
        <a:bodyPr/>
        <a:lstStyle/>
        <a:p>
          <a:endParaRPr lang="en-US"/>
        </a:p>
      </dgm:t>
    </dgm:pt>
    <dgm:pt modelId="{6EC33FF0-B0B0-994A-95F1-0211BE3A6714}" type="sibTrans" cxnId="{38E9AB60-1EFD-E54E-A1BD-57AF35D2C237}">
      <dgm:prSet/>
      <dgm:spPr/>
      <dgm:t>
        <a:bodyPr/>
        <a:lstStyle/>
        <a:p>
          <a:endParaRPr lang="en-US"/>
        </a:p>
      </dgm:t>
    </dgm:pt>
    <dgm:pt modelId="{855749C9-25BC-45AC-B787-9457C050449F}" type="pres">
      <dgm:prSet presAssocID="{9F318CA6-08AB-4ABE-B349-676605B65D6C}" presName="diagram" presStyleCnt="0">
        <dgm:presLayoutVars>
          <dgm:chPref val="1"/>
          <dgm:dir/>
          <dgm:animOne val="branch"/>
          <dgm:animLvl val="lvl"/>
          <dgm:resizeHandles/>
        </dgm:presLayoutVars>
      </dgm:prSet>
      <dgm:spPr/>
      <dgm:t>
        <a:bodyPr/>
        <a:lstStyle/>
        <a:p>
          <a:endParaRPr lang="en-US"/>
        </a:p>
      </dgm:t>
    </dgm:pt>
    <dgm:pt modelId="{EC11A993-8645-AD48-8BE6-17EF714939F8}" type="pres">
      <dgm:prSet presAssocID="{289BE584-3377-AE41-AEC1-B5CE0787176E}" presName="root" presStyleCnt="0"/>
      <dgm:spPr/>
    </dgm:pt>
    <dgm:pt modelId="{256EA517-D546-A040-8600-BB5E9597D147}" type="pres">
      <dgm:prSet presAssocID="{289BE584-3377-AE41-AEC1-B5CE0787176E}" presName="rootComposite" presStyleCnt="0"/>
      <dgm:spPr/>
    </dgm:pt>
    <dgm:pt modelId="{88E720A1-8A51-DE45-9FBE-71B8C7568CB4}" type="pres">
      <dgm:prSet presAssocID="{289BE584-3377-AE41-AEC1-B5CE0787176E}" presName="rootText" presStyleLbl="node1" presStyleIdx="0" presStyleCnt="1" custScaleX="195752"/>
      <dgm:spPr/>
      <dgm:t>
        <a:bodyPr/>
        <a:lstStyle/>
        <a:p>
          <a:endParaRPr lang="en-US"/>
        </a:p>
      </dgm:t>
    </dgm:pt>
    <dgm:pt modelId="{7988503C-E8D4-9B46-A75F-77B93BE32795}" type="pres">
      <dgm:prSet presAssocID="{289BE584-3377-AE41-AEC1-B5CE0787176E}" presName="rootConnector" presStyleLbl="node1" presStyleIdx="0" presStyleCnt="1"/>
      <dgm:spPr/>
      <dgm:t>
        <a:bodyPr/>
        <a:lstStyle/>
        <a:p>
          <a:endParaRPr lang="en-US"/>
        </a:p>
      </dgm:t>
    </dgm:pt>
    <dgm:pt modelId="{69310443-3D17-444B-8E67-4A73D2687031}" type="pres">
      <dgm:prSet presAssocID="{289BE584-3377-AE41-AEC1-B5CE0787176E}" presName="childShape" presStyleCnt="0"/>
      <dgm:spPr/>
    </dgm:pt>
  </dgm:ptLst>
  <dgm:cxnLst>
    <dgm:cxn modelId="{38E9AB60-1EFD-E54E-A1BD-57AF35D2C237}" srcId="{9F318CA6-08AB-4ABE-B349-676605B65D6C}" destId="{289BE584-3377-AE41-AEC1-B5CE0787176E}" srcOrd="0" destOrd="0" parTransId="{F6383A75-180F-BF42-8FB7-69622F7901BD}" sibTransId="{6EC33FF0-B0B0-994A-95F1-0211BE3A6714}"/>
    <dgm:cxn modelId="{B0DE44E7-C3D0-2D4E-8DBD-5CFDD4753B7E}" type="presOf" srcId="{9F318CA6-08AB-4ABE-B349-676605B65D6C}" destId="{855749C9-25BC-45AC-B787-9457C050449F}" srcOrd="0" destOrd="0" presId="urn:microsoft.com/office/officeart/2005/8/layout/hierarchy3"/>
    <dgm:cxn modelId="{F6BE6597-1F59-174A-8C9E-8EB508989F49}" type="presOf" srcId="{289BE584-3377-AE41-AEC1-B5CE0787176E}" destId="{88E720A1-8A51-DE45-9FBE-71B8C7568CB4}" srcOrd="0" destOrd="0" presId="urn:microsoft.com/office/officeart/2005/8/layout/hierarchy3"/>
    <dgm:cxn modelId="{444FF3D7-EE6B-3441-AC66-1E52A96DC566}" type="presOf" srcId="{289BE584-3377-AE41-AEC1-B5CE0787176E}" destId="{7988503C-E8D4-9B46-A75F-77B93BE32795}" srcOrd="1" destOrd="0" presId="urn:microsoft.com/office/officeart/2005/8/layout/hierarchy3"/>
    <dgm:cxn modelId="{F6ACDB39-8286-C14B-9933-6931B2B203A0}" type="presParOf" srcId="{855749C9-25BC-45AC-B787-9457C050449F}" destId="{EC11A993-8645-AD48-8BE6-17EF714939F8}" srcOrd="0" destOrd="0" presId="urn:microsoft.com/office/officeart/2005/8/layout/hierarchy3"/>
    <dgm:cxn modelId="{B42416F9-5E08-EA47-A1F0-B88BD11F9051}" type="presParOf" srcId="{EC11A993-8645-AD48-8BE6-17EF714939F8}" destId="{256EA517-D546-A040-8600-BB5E9597D147}" srcOrd="0" destOrd="0" presId="urn:microsoft.com/office/officeart/2005/8/layout/hierarchy3"/>
    <dgm:cxn modelId="{9359F7BA-1D63-9F4C-A6E5-CB3909431F1A}" type="presParOf" srcId="{256EA517-D546-A040-8600-BB5E9597D147}" destId="{88E720A1-8A51-DE45-9FBE-71B8C7568CB4}" srcOrd="0" destOrd="0" presId="urn:microsoft.com/office/officeart/2005/8/layout/hierarchy3"/>
    <dgm:cxn modelId="{320D2629-B06C-4B40-8A2B-206D260AC206}" type="presParOf" srcId="{256EA517-D546-A040-8600-BB5E9597D147}" destId="{7988503C-E8D4-9B46-A75F-77B93BE32795}" srcOrd="1" destOrd="0" presId="urn:microsoft.com/office/officeart/2005/8/layout/hierarchy3"/>
    <dgm:cxn modelId="{5C9CA0F5-7BC8-5942-9810-157159D97DAB}" type="presParOf" srcId="{EC11A993-8645-AD48-8BE6-17EF714939F8}" destId="{69310443-3D17-444B-8E67-4A73D2687031}"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E720A1-8A51-DE45-9FBE-71B8C7568CB4}">
      <dsp:nvSpPr>
        <dsp:cNvPr id="0" name=""/>
        <dsp:cNvSpPr/>
      </dsp:nvSpPr>
      <dsp:spPr>
        <a:xfrm>
          <a:off x="761998" y="446"/>
          <a:ext cx="6858003" cy="17517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kern="1200" dirty="0" smtClean="0"/>
            <a:t>What type of entity do you represent?</a:t>
          </a:r>
          <a:endParaRPr lang="en-US" sz="3200" kern="1200" dirty="0"/>
        </a:p>
      </dsp:txBody>
      <dsp:txXfrm>
        <a:off x="813304" y="51752"/>
        <a:ext cx="6755391" cy="16490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E720A1-8A51-DE45-9FBE-71B8C7568CB4}">
      <dsp:nvSpPr>
        <dsp:cNvPr id="0" name=""/>
        <dsp:cNvSpPr/>
      </dsp:nvSpPr>
      <dsp:spPr>
        <a:xfrm>
          <a:off x="761998" y="446"/>
          <a:ext cx="6858003" cy="17517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kern="1200" dirty="0" smtClean="0"/>
            <a:t>What type of services do you primarily provide?</a:t>
          </a:r>
          <a:endParaRPr lang="en-US" sz="3200" kern="1200" dirty="0"/>
        </a:p>
      </dsp:txBody>
      <dsp:txXfrm>
        <a:off x="813304" y="51752"/>
        <a:ext cx="6755391" cy="16490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E720A1-8A51-DE45-9FBE-71B8C7568CB4}">
      <dsp:nvSpPr>
        <dsp:cNvPr id="0" name=""/>
        <dsp:cNvSpPr/>
      </dsp:nvSpPr>
      <dsp:spPr>
        <a:xfrm>
          <a:off x="761998" y="446"/>
          <a:ext cx="6858003" cy="17517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kern="1200" dirty="0" smtClean="0"/>
            <a:t>What is your level of interest in applying?</a:t>
          </a:r>
          <a:endParaRPr lang="en-US" sz="3200" kern="1200" dirty="0"/>
        </a:p>
      </dsp:txBody>
      <dsp:txXfrm>
        <a:off x="813304" y="51752"/>
        <a:ext cx="6755391" cy="164909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A7E0071-00F4-4E10-9D54-AF8D99A8A3A0}" type="datetimeFigureOut">
              <a:rPr lang="en-US" smtClean="0"/>
              <a:pPr/>
              <a:t>12/1/2014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7C97589-81B3-48A3-8226-3514F3374294}" type="slidenum">
              <a:rPr lang="en-US" smtClean="0"/>
              <a:pPr/>
              <a:t>‹#›</a:t>
            </a:fld>
            <a:endParaRPr lang="en-US" dirty="0"/>
          </a:p>
        </p:txBody>
      </p:sp>
    </p:spTree>
    <p:extLst>
      <p:ext uri="{BB962C8B-B14F-4D97-AF65-F5344CB8AC3E}">
        <p14:creationId xmlns:p14="http://schemas.microsoft.com/office/powerpoint/2010/main" val="1259685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1</a:t>
            </a:fld>
            <a:endParaRPr lang="en-US" dirty="0"/>
          </a:p>
        </p:txBody>
      </p:sp>
    </p:spTree>
    <p:extLst>
      <p:ext uri="{BB962C8B-B14F-4D97-AF65-F5344CB8AC3E}">
        <p14:creationId xmlns:p14="http://schemas.microsoft.com/office/powerpoint/2010/main" val="2587738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10</a:t>
            </a:fld>
            <a:endParaRPr lang="en-US" dirty="0"/>
          </a:p>
        </p:txBody>
      </p:sp>
    </p:spTree>
    <p:extLst>
      <p:ext uri="{BB962C8B-B14F-4D97-AF65-F5344CB8AC3E}">
        <p14:creationId xmlns:p14="http://schemas.microsoft.com/office/powerpoint/2010/main" val="35442638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11</a:t>
            </a:fld>
            <a:endParaRPr lang="en-US" dirty="0"/>
          </a:p>
        </p:txBody>
      </p:sp>
    </p:spTree>
    <p:extLst>
      <p:ext uri="{BB962C8B-B14F-4D97-AF65-F5344CB8AC3E}">
        <p14:creationId xmlns:p14="http://schemas.microsoft.com/office/powerpoint/2010/main" val="2029917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12</a:t>
            </a:fld>
            <a:endParaRPr lang="en-US" dirty="0"/>
          </a:p>
        </p:txBody>
      </p:sp>
    </p:spTree>
    <p:extLst>
      <p:ext uri="{BB962C8B-B14F-4D97-AF65-F5344CB8AC3E}">
        <p14:creationId xmlns:p14="http://schemas.microsoft.com/office/powerpoint/2010/main" val="3338929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13</a:t>
            </a:fld>
            <a:endParaRPr lang="en-US" dirty="0"/>
          </a:p>
        </p:txBody>
      </p:sp>
    </p:spTree>
    <p:extLst>
      <p:ext uri="{BB962C8B-B14F-4D97-AF65-F5344CB8AC3E}">
        <p14:creationId xmlns:p14="http://schemas.microsoft.com/office/powerpoint/2010/main" val="34928509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14</a:t>
            </a:fld>
            <a:endParaRPr lang="en-US" dirty="0"/>
          </a:p>
        </p:txBody>
      </p:sp>
    </p:spTree>
    <p:extLst>
      <p:ext uri="{BB962C8B-B14F-4D97-AF65-F5344CB8AC3E}">
        <p14:creationId xmlns:p14="http://schemas.microsoft.com/office/powerpoint/2010/main" val="28537149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15</a:t>
            </a:fld>
            <a:endParaRPr lang="en-US" dirty="0"/>
          </a:p>
        </p:txBody>
      </p:sp>
    </p:spTree>
    <p:extLst>
      <p:ext uri="{BB962C8B-B14F-4D97-AF65-F5344CB8AC3E}">
        <p14:creationId xmlns:p14="http://schemas.microsoft.com/office/powerpoint/2010/main" val="39066341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16</a:t>
            </a:fld>
            <a:endParaRPr lang="en-US" dirty="0"/>
          </a:p>
        </p:txBody>
      </p:sp>
    </p:spTree>
    <p:extLst>
      <p:ext uri="{BB962C8B-B14F-4D97-AF65-F5344CB8AC3E}">
        <p14:creationId xmlns:p14="http://schemas.microsoft.com/office/powerpoint/2010/main" val="30803526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US" sz="1200" dirty="0" smtClean="0">
              <a:solidFill>
                <a:schemeClr val="tx1"/>
              </a:solidFill>
            </a:endParaRPr>
          </a:p>
        </p:txBody>
      </p:sp>
      <p:sp>
        <p:nvSpPr>
          <p:cNvPr id="4" name="Slide Number Placeholder 3"/>
          <p:cNvSpPr>
            <a:spLocks noGrp="1"/>
          </p:cNvSpPr>
          <p:nvPr>
            <p:ph type="sldNum" sz="quarter" idx="10"/>
          </p:nvPr>
        </p:nvSpPr>
        <p:spPr/>
        <p:txBody>
          <a:bodyPr/>
          <a:lstStyle/>
          <a:p>
            <a:fld id="{17C97589-81B3-48A3-8226-3514F3374294}" type="slidenum">
              <a:rPr lang="en-US" smtClean="0"/>
              <a:pPr/>
              <a:t>17</a:t>
            </a:fld>
            <a:endParaRPr lang="en-US" dirty="0"/>
          </a:p>
        </p:txBody>
      </p:sp>
    </p:spTree>
    <p:extLst>
      <p:ext uri="{BB962C8B-B14F-4D97-AF65-F5344CB8AC3E}">
        <p14:creationId xmlns:p14="http://schemas.microsoft.com/office/powerpoint/2010/main" val="38034167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smtClean="0"/>
          </a:p>
        </p:txBody>
      </p:sp>
      <p:sp>
        <p:nvSpPr>
          <p:cNvPr id="4" name="Slide Number Placeholder 3"/>
          <p:cNvSpPr>
            <a:spLocks noGrp="1"/>
          </p:cNvSpPr>
          <p:nvPr>
            <p:ph type="sldNum" sz="quarter" idx="10"/>
          </p:nvPr>
        </p:nvSpPr>
        <p:spPr/>
        <p:txBody>
          <a:bodyPr/>
          <a:lstStyle/>
          <a:p>
            <a:fld id="{17C97589-81B3-48A3-8226-3514F3374294}" type="slidenum">
              <a:rPr lang="en-US" smtClean="0"/>
              <a:pPr/>
              <a:t>18</a:t>
            </a:fld>
            <a:endParaRPr lang="en-US" dirty="0"/>
          </a:p>
        </p:txBody>
      </p:sp>
    </p:spTree>
    <p:extLst>
      <p:ext uri="{BB962C8B-B14F-4D97-AF65-F5344CB8AC3E}">
        <p14:creationId xmlns:p14="http://schemas.microsoft.com/office/powerpoint/2010/main" val="34351259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17C97589-81B3-48A3-8226-3514F3374294}" type="slidenum">
              <a:rPr lang="en-US" smtClean="0"/>
              <a:pPr/>
              <a:t>19</a:t>
            </a:fld>
            <a:endParaRPr lang="en-US" dirty="0"/>
          </a:p>
        </p:txBody>
      </p:sp>
    </p:spTree>
    <p:extLst>
      <p:ext uri="{BB962C8B-B14F-4D97-AF65-F5344CB8AC3E}">
        <p14:creationId xmlns:p14="http://schemas.microsoft.com/office/powerpoint/2010/main" val="3103943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2</a:t>
            </a:fld>
            <a:endParaRPr lang="en-US" dirty="0"/>
          </a:p>
        </p:txBody>
      </p:sp>
    </p:spTree>
    <p:extLst>
      <p:ext uri="{BB962C8B-B14F-4D97-AF65-F5344CB8AC3E}">
        <p14:creationId xmlns:p14="http://schemas.microsoft.com/office/powerpoint/2010/main" val="12712080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20</a:t>
            </a:fld>
            <a:endParaRPr lang="en-US" dirty="0"/>
          </a:p>
        </p:txBody>
      </p:sp>
    </p:spTree>
    <p:extLst>
      <p:ext uri="{BB962C8B-B14F-4D97-AF65-F5344CB8AC3E}">
        <p14:creationId xmlns:p14="http://schemas.microsoft.com/office/powerpoint/2010/main" val="5186098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7C97589-81B3-48A3-8226-3514F3374294}" type="slidenum">
              <a:rPr lang="en-US" smtClean="0"/>
              <a:pPr/>
              <a:t>21</a:t>
            </a:fld>
            <a:endParaRPr lang="en-US" dirty="0"/>
          </a:p>
        </p:txBody>
      </p:sp>
    </p:spTree>
    <p:extLst>
      <p:ext uri="{BB962C8B-B14F-4D97-AF65-F5344CB8AC3E}">
        <p14:creationId xmlns:p14="http://schemas.microsoft.com/office/powerpoint/2010/main" val="1208518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22</a:t>
            </a:fld>
            <a:endParaRPr lang="en-US" dirty="0"/>
          </a:p>
        </p:txBody>
      </p:sp>
    </p:spTree>
    <p:extLst>
      <p:ext uri="{BB962C8B-B14F-4D97-AF65-F5344CB8AC3E}">
        <p14:creationId xmlns:p14="http://schemas.microsoft.com/office/powerpoint/2010/main" val="36741230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23</a:t>
            </a:fld>
            <a:endParaRPr lang="en-US" dirty="0"/>
          </a:p>
        </p:txBody>
      </p:sp>
    </p:spTree>
    <p:extLst>
      <p:ext uri="{BB962C8B-B14F-4D97-AF65-F5344CB8AC3E}">
        <p14:creationId xmlns:p14="http://schemas.microsoft.com/office/powerpoint/2010/main" val="34754567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24</a:t>
            </a:fld>
            <a:endParaRPr lang="en-US" dirty="0"/>
          </a:p>
        </p:txBody>
      </p:sp>
    </p:spTree>
    <p:extLst>
      <p:ext uri="{BB962C8B-B14F-4D97-AF65-F5344CB8AC3E}">
        <p14:creationId xmlns:p14="http://schemas.microsoft.com/office/powerpoint/2010/main" val="892405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25</a:t>
            </a:fld>
            <a:endParaRPr lang="en-US" dirty="0"/>
          </a:p>
        </p:txBody>
      </p:sp>
    </p:spTree>
    <p:extLst>
      <p:ext uri="{BB962C8B-B14F-4D97-AF65-F5344CB8AC3E}">
        <p14:creationId xmlns:p14="http://schemas.microsoft.com/office/powerpoint/2010/main" val="30000410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7C97589-81B3-48A3-8226-3514F3374294}" type="slidenum">
              <a:rPr lang="en-US" smtClean="0"/>
              <a:pPr/>
              <a:t>26</a:t>
            </a:fld>
            <a:endParaRPr lang="en-US" dirty="0"/>
          </a:p>
        </p:txBody>
      </p:sp>
    </p:spTree>
    <p:extLst>
      <p:ext uri="{BB962C8B-B14F-4D97-AF65-F5344CB8AC3E}">
        <p14:creationId xmlns:p14="http://schemas.microsoft.com/office/powerpoint/2010/main" val="33344364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17C97589-81B3-48A3-8226-3514F3374294}" type="slidenum">
              <a:rPr lang="en-US" smtClean="0"/>
              <a:pPr/>
              <a:t>27</a:t>
            </a:fld>
            <a:endParaRPr lang="en-US" dirty="0"/>
          </a:p>
        </p:txBody>
      </p:sp>
    </p:spTree>
    <p:extLst>
      <p:ext uri="{BB962C8B-B14F-4D97-AF65-F5344CB8AC3E}">
        <p14:creationId xmlns:p14="http://schemas.microsoft.com/office/powerpoint/2010/main" val="28544903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7C97589-81B3-48A3-8226-3514F3374294}" type="slidenum">
              <a:rPr lang="en-US" smtClean="0"/>
              <a:pPr/>
              <a:t>28</a:t>
            </a:fld>
            <a:endParaRPr lang="en-US" dirty="0"/>
          </a:p>
        </p:txBody>
      </p:sp>
    </p:spTree>
    <p:extLst>
      <p:ext uri="{BB962C8B-B14F-4D97-AF65-F5344CB8AC3E}">
        <p14:creationId xmlns:p14="http://schemas.microsoft.com/office/powerpoint/2010/main" val="5069151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7C97589-81B3-48A3-8226-3514F3374294}" type="slidenum">
              <a:rPr lang="en-US" smtClean="0"/>
              <a:pPr/>
              <a:t>29</a:t>
            </a:fld>
            <a:endParaRPr lang="en-US" dirty="0"/>
          </a:p>
        </p:txBody>
      </p:sp>
    </p:spTree>
    <p:extLst>
      <p:ext uri="{BB962C8B-B14F-4D97-AF65-F5344CB8AC3E}">
        <p14:creationId xmlns:p14="http://schemas.microsoft.com/office/powerpoint/2010/main" val="1941509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3</a:t>
            </a:fld>
            <a:endParaRPr lang="en-US" dirty="0"/>
          </a:p>
        </p:txBody>
      </p:sp>
    </p:spTree>
    <p:extLst>
      <p:ext uri="{BB962C8B-B14F-4D97-AF65-F5344CB8AC3E}">
        <p14:creationId xmlns:p14="http://schemas.microsoft.com/office/powerpoint/2010/main" val="2661417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30</a:t>
            </a:fld>
            <a:endParaRPr lang="en-US" dirty="0"/>
          </a:p>
        </p:txBody>
      </p:sp>
    </p:spTree>
    <p:extLst>
      <p:ext uri="{BB962C8B-B14F-4D97-AF65-F5344CB8AC3E}">
        <p14:creationId xmlns:p14="http://schemas.microsoft.com/office/powerpoint/2010/main" val="3301687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31</a:t>
            </a:fld>
            <a:endParaRPr lang="en-US" dirty="0"/>
          </a:p>
        </p:txBody>
      </p:sp>
    </p:spTree>
    <p:extLst>
      <p:ext uri="{BB962C8B-B14F-4D97-AF65-F5344CB8AC3E}">
        <p14:creationId xmlns:p14="http://schemas.microsoft.com/office/powerpoint/2010/main" val="4629126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32</a:t>
            </a:fld>
            <a:endParaRPr lang="en-US" dirty="0"/>
          </a:p>
        </p:txBody>
      </p:sp>
    </p:spTree>
    <p:extLst>
      <p:ext uri="{BB962C8B-B14F-4D97-AF65-F5344CB8AC3E}">
        <p14:creationId xmlns:p14="http://schemas.microsoft.com/office/powerpoint/2010/main" val="30768062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33</a:t>
            </a:fld>
            <a:endParaRPr lang="en-US" dirty="0"/>
          </a:p>
        </p:txBody>
      </p:sp>
    </p:spTree>
    <p:extLst>
      <p:ext uri="{BB962C8B-B14F-4D97-AF65-F5344CB8AC3E}">
        <p14:creationId xmlns:p14="http://schemas.microsoft.com/office/powerpoint/2010/main" val="27999481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a:buNone/>
            </a:pPr>
            <a:endParaRPr lang="en-GB" altLang="en-US" sz="1200" i="0" dirty="0" smtClean="0">
              <a:solidFill>
                <a:schemeClr val="tx1"/>
              </a:solidFill>
            </a:endParaRPr>
          </a:p>
        </p:txBody>
      </p:sp>
      <p:sp>
        <p:nvSpPr>
          <p:cNvPr id="4" name="Slide Number Placeholder 3"/>
          <p:cNvSpPr>
            <a:spLocks noGrp="1"/>
          </p:cNvSpPr>
          <p:nvPr>
            <p:ph type="sldNum" sz="quarter" idx="10"/>
          </p:nvPr>
        </p:nvSpPr>
        <p:spPr/>
        <p:txBody>
          <a:bodyPr/>
          <a:lstStyle/>
          <a:p>
            <a:fld id="{17C97589-81B3-48A3-8226-3514F3374294}" type="slidenum">
              <a:rPr lang="en-US" smtClean="0"/>
              <a:pPr/>
              <a:t>34</a:t>
            </a:fld>
            <a:endParaRPr lang="en-US" dirty="0"/>
          </a:p>
        </p:txBody>
      </p:sp>
    </p:spTree>
    <p:extLst>
      <p:ext uri="{BB962C8B-B14F-4D97-AF65-F5344CB8AC3E}">
        <p14:creationId xmlns:p14="http://schemas.microsoft.com/office/powerpoint/2010/main" val="148495915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35</a:t>
            </a:fld>
            <a:endParaRPr lang="en-US" dirty="0"/>
          </a:p>
        </p:txBody>
      </p:sp>
    </p:spTree>
    <p:extLst>
      <p:ext uri="{BB962C8B-B14F-4D97-AF65-F5344CB8AC3E}">
        <p14:creationId xmlns:p14="http://schemas.microsoft.com/office/powerpoint/2010/main" val="404773177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36</a:t>
            </a:fld>
            <a:endParaRPr lang="en-US" dirty="0"/>
          </a:p>
        </p:txBody>
      </p:sp>
    </p:spTree>
    <p:extLst>
      <p:ext uri="{BB962C8B-B14F-4D97-AF65-F5344CB8AC3E}">
        <p14:creationId xmlns:p14="http://schemas.microsoft.com/office/powerpoint/2010/main" val="16194716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37</a:t>
            </a:fld>
            <a:endParaRPr lang="en-US" dirty="0"/>
          </a:p>
        </p:txBody>
      </p:sp>
    </p:spTree>
    <p:extLst>
      <p:ext uri="{BB962C8B-B14F-4D97-AF65-F5344CB8AC3E}">
        <p14:creationId xmlns:p14="http://schemas.microsoft.com/office/powerpoint/2010/main" val="402567853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dirty="0" smtClean="0"/>
          </a:p>
        </p:txBody>
      </p:sp>
      <p:sp>
        <p:nvSpPr>
          <p:cNvPr id="4" name="Slide Number Placeholder 3"/>
          <p:cNvSpPr>
            <a:spLocks noGrp="1"/>
          </p:cNvSpPr>
          <p:nvPr>
            <p:ph type="sldNum" sz="quarter" idx="10"/>
          </p:nvPr>
        </p:nvSpPr>
        <p:spPr/>
        <p:txBody>
          <a:bodyPr/>
          <a:lstStyle/>
          <a:p>
            <a:fld id="{17C97589-81B3-48A3-8226-3514F3374294}" type="slidenum">
              <a:rPr lang="en-US" smtClean="0"/>
              <a:pPr/>
              <a:t>38</a:t>
            </a:fld>
            <a:endParaRPr lang="en-US" dirty="0"/>
          </a:p>
        </p:txBody>
      </p:sp>
    </p:spTree>
    <p:extLst>
      <p:ext uri="{BB962C8B-B14F-4D97-AF65-F5344CB8AC3E}">
        <p14:creationId xmlns:p14="http://schemas.microsoft.com/office/powerpoint/2010/main" val="214061594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39</a:t>
            </a:fld>
            <a:endParaRPr lang="en-US" dirty="0"/>
          </a:p>
        </p:txBody>
      </p:sp>
    </p:spTree>
    <p:extLst>
      <p:ext uri="{BB962C8B-B14F-4D97-AF65-F5344CB8AC3E}">
        <p14:creationId xmlns:p14="http://schemas.microsoft.com/office/powerpoint/2010/main" val="3119405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4</a:t>
            </a:fld>
            <a:endParaRPr lang="en-US" dirty="0"/>
          </a:p>
        </p:txBody>
      </p:sp>
    </p:spTree>
    <p:extLst>
      <p:ext uri="{BB962C8B-B14F-4D97-AF65-F5344CB8AC3E}">
        <p14:creationId xmlns:p14="http://schemas.microsoft.com/office/powerpoint/2010/main" val="26614172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40</a:t>
            </a:fld>
            <a:endParaRPr lang="en-US" dirty="0"/>
          </a:p>
        </p:txBody>
      </p:sp>
    </p:spTree>
    <p:extLst>
      <p:ext uri="{BB962C8B-B14F-4D97-AF65-F5344CB8AC3E}">
        <p14:creationId xmlns:p14="http://schemas.microsoft.com/office/powerpoint/2010/main" val="393718208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41</a:t>
            </a:fld>
            <a:endParaRPr lang="en-US" dirty="0"/>
          </a:p>
        </p:txBody>
      </p:sp>
    </p:spTree>
    <p:extLst>
      <p:ext uri="{BB962C8B-B14F-4D97-AF65-F5344CB8AC3E}">
        <p14:creationId xmlns:p14="http://schemas.microsoft.com/office/powerpoint/2010/main" val="424011722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a:buNone/>
            </a:pPr>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7C97589-81B3-48A3-8226-3514F3374294}" type="slidenum">
              <a:rPr lang="en-US" smtClean="0"/>
              <a:pPr/>
              <a:t>42</a:t>
            </a:fld>
            <a:endParaRPr lang="en-US" dirty="0"/>
          </a:p>
        </p:txBody>
      </p:sp>
    </p:spTree>
    <p:extLst>
      <p:ext uri="{BB962C8B-B14F-4D97-AF65-F5344CB8AC3E}">
        <p14:creationId xmlns:p14="http://schemas.microsoft.com/office/powerpoint/2010/main" val="416974536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7C97589-81B3-48A3-8226-3514F3374294}" type="slidenum">
              <a:rPr lang="en-US" smtClean="0"/>
              <a:pPr/>
              <a:t>43</a:t>
            </a:fld>
            <a:endParaRPr lang="en-US" dirty="0"/>
          </a:p>
        </p:txBody>
      </p:sp>
    </p:spTree>
    <p:extLst>
      <p:ext uri="{BB962C8B-B14F-4D97-AF65-F5344CB8AC3E}">
        <p14:creationId xmlns:p14="http://schemas.microsoft.com/office/powerpoint/2010/main" val="19639841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7C97589-81B3-48A3-8226-3514F3374294}" type="slidenum">
              <a:rPr lang="en-US" smtClean="0"/>
              <a:pPr/>
              <a:t>44</a:t>
            </a:fld>
            <a:endParaRPr lang="en-US" dirty="0"/>
          </a:p>
        </p:txBody>
      </p:sp>
    </p:spTree>
    <p:extLst>
      <p:ext uri="{BB962C8B-B14F-4D97-AF65-F5344CB8AC3E}">
        <p14:creationId xmlns:p14="http://schemas.microsoft.com/office/powerpoint/2010/main" val="50705919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45</a:t>
            </a:fld>
            <a:endParaRPr lang="en-US" dirty="0"/>
          </a:p>
        </p:txBody>
      </p:sp>
    </p:spTree>
    <p:extLst>
      <p:ext uri="{BB962C8B-B14F-4D97-AF65-F5344CB8AC3E}">
        <p14:creationId xmlns:p14="http://schemas.microsoft.com/office/powerpoint/2010/main" val="195727131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46</a:t>
            </a:fld>
            <a:endParaRPr lang="en-US" dirty="0"/>
          </a:p>
        </p:txBody>
      </p:sp>
    </p:spTree>
    <p:extLst>
      <p:ext uri="{BB962C8B-B14F-4D97-AF65-F5344CB8AC3E}">
        <p14:creationId xmlns:p14="http://schemas.microsoft.com/office/powerpoint/2010/main" val="156701130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7C97589-81B3-48A3-8226-3514F3374294}" type="slidenum">
              <a:rPr lang="en-US" smtClean="0"/>
              <a:pPr/>
              <a:t>47</a:t>
            </a:fld>
            <a:endParaRPr lang="en-US" dirty="0"/>
          </a:p>
        </p:txBody>
      </p:sp>
    </p:spTree>
    <p:extLst>
      <p:ext uri="{BB962C8B-B14F-4D97-AF65-F5344CB8AC3E}">
        <p14:creationId xmlns:p14="http://schemas.microsoft.com/office/powerpoint/2010/main" val="248053781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48</a:t>
            </a:fld>
            <a:endParaRPr lang="en-US" dirty="0"/>
          </a:p>
        </p:txBody>
      </p:sp>
    </p:spTree>
    <p:extLst>
      <p:ext uri="{BB962C8B-B14F-4D97-AF65-F5344CB8AC3E}">
        <p14:creationId xmlns:p14="http://schemas.microsoft.com/office/powerpoint/2010/main" val="265091066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17C97589-81B3-48A3-8226-3514F3374294}" type="slidenum">
              <a:rPr lang="en-US" smtClean="0"/>
              <a:pPr/>
              <a:t>49</a:t>
            </a:fld>
            <a:endParaRPr lang="en-US" dirty="0"/>
          </a:p>
        </p:txBody>
      </p:sp>
    </p:spTree>
    <p:extLst>
      <p:ext uri="{BB962C8B-B14F-4D97-AF65-F5344CB8AC3E}">
        <p14:creationId xmlns:p14="http://schemas.microsoft.com/office/powerpoint/2010/main" val="188364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dirty="0" smtClean="0"/>
          </a:p>
        </p:txBody>
      </p:sp>
      <p:sp>
        <p:nvSpPr>
          <p:cNvPr id="4" name="Slide Number Placeholder 3"/>
          <p:cNvSpPr>
            <a:spLocks noGrp="1"/>
          </p:cNvSpPr>
          <p:nvPr>
            <p:ph type="sldNum" sz="quarter" idx="10"/>
          </p:nvPr>
        </p:nvSpPr>
        <p:spPr/>
        <p:txBody>
          <a:bodyPr/>
          <a:lstStyle/>
          <a:p>
            <a:fld id="{17C97589-81B3-48A3-8226-3514F3374294}" type="slidenum">
              <a:rPr lang="en-US" smtClean="0"/>
              <a:pPr/>
              <a:t>5</a:t>
            </a:fld>
            <a:endParaRPr lang="en-US" dirty="0"/>
          </a:p>
        </p:txBody>
      </p:sp>
    </p:spTree>
    <p:extLst>
      <p:ext uri="{BB962C8B-B14F-4D97-AF65-F5344CB8AC3E}">
        <p14:creationId xmlns:p14="http://schemas.microsoft.com/office/powerpoint/2010/main" val="358121198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7C97589-81B3-48A3-8226-3514F3374294}" type="slidenum">
              <a:rPr lang="en-US" smtClean="0"/>
              <a:pPr/>
              <a:t>50</a:t>
            </a:fld>
            <a:endParaRPr lang="en-US" dirty="0"/>
          </a:p>
        </p:txBody>
      </p:sp>
    </p:spTree>
    <p:extLst>
      <p:ext uri="{BB962C8B-B14F-4D97-AF65-F5344CB8AC3E}">
        <p14:creationId xmlns:p14="http://schemas.microsoft.com/office/powerpoint/2010/main" val="151936881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51</a:t>
            </a:fld>
            <a:endParaRPr lang="en-US" dirty="0"/>
          </a:p>
        </p:txBody>
      </p:sp>
    </p:spTree>
    <p:extLst>
      <p:ext uri="{BB962C8B-B14F-4D97-AF65-F5344CB8AC3E}">
        <p14:creationId xmlns:p14="http://schemas.microsoft.com/office/powerpoint/2010/main" val="154101978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52</a:t>
            </a:fld>
            <a:endParaRPr lang="en-US" dirty="0"/>
          </a:p>
        </p:txBody>
      </p:sp>
    </p:spTree>
    <p:extLst>
      <p:ext uri="{BB962C8B-B14F-4D97-AF65-F5344CB8AC3E}">
        <p14:creationId xmlns:p14="http://schemas.microsoft.com/office/powerpoint/2010/main" val="131487422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dirty="0" smtClean="0"/>
          </a:p>
        </p:txBody>
      </p:sp>
      <p:sp>
        <p:nvSpPr>
          <p:cNvPr id="4" name="Slide Number Placeholder 3"/>
          <p:cNvSpPr>
            <a:spLocks noGrp="1"/>
          </p:cNvSpPr>
          <p:nvPr>
            <p:ph type="sldNum" sz="quarter" idx="10"/>
          </p:nvPr>
        </p:nvSpPr>
        <p:spPr/>
        <p:txBody>
          <a:bodyPr/>
          <a:lstStyle/>
          <a:p>
            <a:fld id="{17C97589-81B3-48A3-8226-3514F3374294}" type="slidenum">
              <a:rPr lang="en-US" smtClean="0"/>
              <a:pPr/>
              <a:t>53</a:t>
            </a:fld>
            <a:endParaRPr lang="en-US" dirty="0"/>
          </a:p>
        </p:txBody>
      </p:sp>
    </p:spTree>
    <p:extLst>
      <p:ext uri="{BB962C8B-B14F-4D97-AF65-F5344CB8AC3E}">
        <p14:creationId xmlns:p14="http://schemas.microsoft.com/office/powerpoint/2010/main" val="179512599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54</a:t>
            </a:fld>
            <a:endParaRPr lang="en-US" dirty="0"/>
          </a:p>
        </p:txBody>
      </p:sp>
    </p:spTree>
    <p:extLst>
      <p:ext uri="{BB962C8B-B14F-4D97-AF65-F5344CB8AC3E}">
        <p14:creationId xmlns:p14="http://schemas.microsoft.com/office/powerpoint/2010/main" val="381885633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55</a:t>
            </a:fld>
            <a:endParaRPr lang="en-US" dirty="0"/>
          </a:p>
        </p:txBody>
      </p:sp>
    </p:spTree>
    <p:extLst>
      <p:ext uri="{BB962C8B-B14F-4D97-AF65-F5344CB8AC3E}">
        <p14:creationId xmlns:p14="http://schemas.microsoft.com/office/powerpoint/2010/main" val="44179547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56</a:t>
            </a:fld>
            <a:endParaRPr lang="en-US" dirty="0"/>
          </a:p>
        </p:txBody>
      </p:sp>
    </p:spTree>
    <p:extLst>
      <p:ext uri="{BB962C8B-B14F-4D97-AF65-F5344CB8AC3E}">
        <p14:creationId xmlns:p14="http://schemas.microsoft.com/office/powerpoint/2010/main" val="161042313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57</a:t>
            </a:fld>
            <a:endParaRPr lang="en-US" dirty="0"/>
          </a:p>
        </p:txBody>
      </p:sp>
    </p:spTree>
    <p:extLst>
      <p:ext uri="{BB962C8B-B14F-4D97-AF65-F5344CB8AC3E}">
        <p14:creationId xmlns:p14="http://schemas.microsoft.com/office/powerpoint/2010/main" val="352491182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58</a:t>
            </a:fld>
            <a:endParaRPr lang="en-US" dirty="0"/>
          </a:p>
        </p:txBody>
      </p:sp>
    </p:spTree>
    <p:extLst>
      <p:ext uri="{BB962C8B-B14F-4D97-AF65-F5344CB8AC3E}">
        <p14:creationId xmlns:p14="http://schemas.microsoft.com/office/powerpoint/2010/main" val="290518468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59</a:t>
            </a:fld>
            <a:endParaRPr lang="en-US" dirty="0"/>
          </a:p>
        </p:txBody>
      </p:sp>
    </p:spTree>
    <p:extLst>
      <p:ext uri="{BB962C8B-B14F-4D97-AF65-F5344CB8AC3E}">
        <p14:creationId xmlns:p14="http://schemas.microsoft.com/office/powerpoint/2010/main" val="245641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6</a:t>
            </a:fld>
            <a:endParaRPr lang="en-US" dirty="0"/>
          </a:p>
        </p:txBody>
      </p:sp>
    </p:spTree>
    <p:extLst>
      <p:ext uri="{BB962C8B-B14F-4D97-AF65-F5344CB8AC3E}">
        <p14:creationId xmlns:p14="http://schemas.microsoft.com/office/powerpoint/2010/main" val="141687119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60</a:t>
            </a:fld>
            <a:endParaRPr lang="en-US" dirty="0"/>
          </a:p>
        </p:txBody>
      </p:sp>
    </p:spTree>
    <p:extLst>
      <p:ext uri="{BB962C8B-B14F-4D97-AF65-F5344CB8AC3E}">
        <p14:creationId xmlns:p14="http://schemas.microsoft.com/office/powerpoint/2010/main" val="70672426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61</a:t>
            </a:fld>
            <a:endParaRPr lang="en-US" dirty="0"/>
          </a:p>
        </p:txBody>
      </p:sp>
    </p:spTree>
    <p:extLst>
      <p:ext uri="{BB962C8B-B14F-4D97-AF65-F5344CB8AC3E}">
        <p14:creationId xmlns:p14="http://schemas.microsoft.com/office/powerpoint/2010/main" val="19410122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62</a:t>
            </a:fld>
            <a:endParaRPr lang="en-US" dirty="0"/>
          </a:p>
        </p:txBody>
      </p:sp>
    </p:spTree>
    <p:extLst>
      <p:ext uri="{BB962C8B-B14F-4D97-AF65-F5344CB8AC3E}">
        <p14:creationId xmlns:p14="http://schemas.microsoft.com/office/powerpoint/2010/main" val="255865387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baseline="0" dirty="0" smtClean="0"/>
          </a:p>
        </p:txBody>
      </p:sp>
      <p:sp>
        <p:nvSpPr>
          <p:cNvPr id="4" name="Slide Number Placeholder 3"/>
          <p:cNvSpPr>
            <a:spLocks noGrp="1"/>
          </p:cNvSpPr>
          <p:nvPr>
            <p:ph type="sldNum" sz="quarter" idx="10"/>
          </p:nvPr>
        </p:nvSpPr>
        <p:spPr/>
        <p:txBody>
          <a:bodyPr/>
          <a:lstStyle/>
          <a:p>
            <a:fld id="{17C97589-81B3-48A3-8226-3514F3374294}" type="slidenum">
              <a:rPr lang="en-US" smtClean="0"/>
              <a:pPr/>
              <a:t>63</a:t>
            </a:fld>
            <a:endParaRPr lang="en-US" dirty="0"/>
          </a:p>
        </p:txBody>
      </p:sp>
    </p:spTree>
    <p:extLst>
      <p:ext uri="{BB962C8B-B14F-4D97-AF65-F5344CB8AC3E}">
        <p14:creationId xmlns:p14="http://schemas.microsoft.com/office/powerpoint/2010/main" val="26614172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17C97589-81B3-48A3-8226-3514F3374294}" type="slidenum">
              <a:rPr lang="en-US" smtClean="0"/>
              <a:pPr/>
              <a:t>64</a:t>
            </a:fld>
            <a:endParaRPr lang="en-US" dirty="0"/>
          </a:p>
        </p:txBody>
      </p:sp>
    </p:spTree>
    <p:extLst>
      <p:ext uri="{BB962C8B-B14F-4D97-AF65-F5344CB8AC3E}">
        <p14:creationId xmlns:p14="http://schemas.microsoft.com/office/powerpoint/2010/main" val="28525514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7</a:t>
            </a:fld>
            <a:endParaRPr lang="en-US" dirty="0"/>
          </a:p>
        </p:txBody>
      </p:sp>
    </p:spTree>
    <p:extLst>
      <p:ext uri="{BB962C8B-B14F-4D97-AF65-F5344CB8AC3E}">
        <p14:creationId xmlns:p14="http://schemas.microsoft.com/office/powerpoint/2010/main" val="39081184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17C97589-81B3-48A3-8226-3514F3374294}" type="slidenum">
              <a:rPr lang="en-US" smtClean="0"/>
              <a:pPr/>
              <a:t>8</a:t>
            </a:fld>
            <a:endParaRPr lang="en-US" dirty="0"/>
          </a:p>
        </p:txBody>
      </p:sp>
    </p:spTree>
    <p:extLst>
      <p:ext uri="{BB962C8B-B14F-4D97-AF65-F5344CB8AC3E}">
        <p14:creationId xmlns:p14="http://schemas.microsoft.com/office/powerpoint/2010/main" val="3822600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17C97589-81B3-48A3-8226-3514F3374294}" type="slidenum">
              <a:rPr lang="en-US" smtClean="0"/>
              <a:pPr/>
              <a:t>9</a:t>
            </a:fld>
            <a:endParaRPr lang="en-US" dirty="0"/>
          </a:p>
        </p:txBody>
      </p:sp>
    </p:spTree>
    <p:extLst>
      <p:ext uri="{BB962C8B-B14F-4D97-AF65-F5344CB8AC3E}">
        <p14:creationId xmlns:p14="http://schemas.microsoft.com/office/powerpoint/2010/main" val="482855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Middle BG"/>
          <p:cNvSpPr/>
          <p:nvPr/>
        </p:nvSpPr>
        <p:spPr>
          <a:xfrm>
            <a:off x="0" y="2667000"/>
            <a:ext cx="9144000" cy="2419586"/>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1" name="Footer"/>
          <p:cNvSpPr/>
          <p:nvPr/>
        </p:nvSpPr>
        <p:spPr>
          <a:xfrm>
            <a:off x="0" y="5105400"/>
            <a:ext cx="9144000" cy="1752600"/>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2" name="SubTitle Back"/>
          <p:cNvSpPr/>
          <p:nvPr/>
        </p:nvSpPr>
        <p:spPr>
          <a:xfrm>
            <a:off x="4176712" y="4545808"/>
            <a:ext cx="4953000" cy="18288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2" name="Title 1"/>
          <p:cNvSpPr>
            <a:spLocks noGrp="1"/>
          </p:cNvSpPr>
          <p:nvPr userDrawn="1">
            <p:ph type="ctrTitle" hasCustomPrompt="1"/>
          </p:nvPr>
        </p:nvSpPr>
        <p:spPr>
          <a:xfrm>
            <a:off x="381000" y="2869408"/>
            <a:ext cx="8458200" cy="1676400"/>
          </a:xfrm>
          <a:prstGeom prst="rect">
            <a:avLst/>
          </a:prstGeom>
        </p:spPr>
        <p:txBody>
          <a:bodyPr>
            <a:normAutofit/>
            <a:scene3d>
              <a:camera prst="perspectiveAbove"/>
              <a:lightRig rig="threePt" dir="t"/>
            </a:scene3d>
          </a:bodyPr>
          <a:lstStyle>
            <a:lvl1pPr>
              <a:defRPr sz="3200" b="1" cap="none" spc="0" baseline="0">
                <a:ln w="17780" cmpd="sng">
                  <a:noFill/>
                  <a:prstDash val="solid"/>
                  <a:miter lim="800000"/>
                </a:ln>
                <a:solidFill>
                  <a:schemeClr val="tx2"/>
                </a:solidFill>
                <a:effectLst/>
                <a:latin typeface="Arial" pitchFamily="34" charset="0"/>
                <a:cs typeface="Arial" pitchFamily="34" charset="0"/>
              </a:defRPr>
            </a:lvl1pPr>
          </a:lstStyle>
          <a:p>
            <a:r>
              <a:rPr lang="en-US" dirty="0" smtClean="0"/>
              <a:t>Webinar Title Here</a:t>
            </a:r>
            <a:endParaRPr lang="en-US" dirty="0"/>
          </a:p>
        </p:txBody>
      </p:sp>
      <p:sp>
        <p:nvSpPr>
          <p:cNvPr id="3" name="Subtitle 2"/>
          <p:cNvSpPr>
            <a:spLocks noGrp="1"/>
          </p:cNvSpPr>
          <p:nvPr userDrawn="1">
            <p:ph type="subTitle" idx="1" hasCustomPrompt="1"/>
          </p:nvPr>
        </p:nvSpPr>
        <p:spPr>
          <a:xfrm>
            <a:off x="4724400" y="4876800"/>
            <a:ext cx="4343400" cy="1143000"/>
          </a:xfrm>
        </p:spPr>
        <p:txBody>
          <a:bodyPr/>
          <a:lstStyle>
            <a:lvl1pPr marL="0" indent="0" algn="ctr">
              <a:buNone/>
              <a:defRPr b="1">
                <a:solidFill>
                  <a:schemeClr val="tx2"/>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Webinar Subtitle</a:t>
            </a:r>
            <a:endParaRPr lang="en-US" dirty="0"/>
          </a:p>
        </p:txBody>
      </p:sp>
      <p:sp>
        <p:nvSpPr>
          <p:cNvPr id="6" name="Slide Number Placeholder 5"/>
          <p:cNvSpPr>
            <a:spLocks noGrp="1"/>
          </p:cNvSpPr>
          <p:nvPr userDrawn="1">
            <p:ph type="sldNum" sz="quarter" idx="12"/>
          </p:nvPr>
        </p:nvSpPr>
        <p:spPr/>
        <p:txBody>
          <a:bodyPr/>
          <a:lstStyle>
            <a:lvl1pPr>
              <a:defRPr>
                <a:latin typeface="Arial" pitchFamily="34" charset="0"/>
                <a:cs typeface="Arial" pitchFamily="34" charset="0"/>
              </a:defRPr>
            </a:lvl1pPr>
          </a:lstStyle>
          <a:p>
            <a:fld id="{01723B91-CE10-4F20-890A-0852E2246859}" type="slidenum">
              <a:rPr lang="en-US" smtClean="0"/>
              <a:pPr/>
              <a:t>‹#›</a:t>
            </a:fld>
            <a:endParaRPr lang="en-US" dirty="0"/>
          </a:p>
        </p:txBody>
      </p:sp>
      <p:pic>
        <p:nvPicPr>
          <p:cNvPr id="2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576" y="4419600"/>
            <a:ext cx="1865376"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2570881"/>
          </a:xfrm>
          <a:prstGeom prst="rect">
            <a:avLst/>
          </a:prstGeom>
        </p:spPr>
      </p:pic>
      <p:sp>
        <p:nvSpPr>
          <p:cNvPr id="5" name="TextBox 4"/>
          <p:cNvSpPr txBox="1"/>
          <p:nvPr userDrawn="1"/>
        </p:nvSpPr>
        <p:spPr>
          <a:xfrm>
            <a:off x="381000" y="860595"/>
            <a:ext cx="3429000" cy="400110"/>
          </a:xfrm>
          <a:prstGeom prst="rect">
            <a:avLst/>
          </a:prstGeom>
          <a:noFill/>
        </p:spPr>
        <p:txBody>
          <a:bodyPr wrap="square" rtlCol="0">
            <a:spAutoFit/>
          </a:bodyPr>
          <a:lstStyle/>
          <a:p>
            <a:r>
              <a:rPr lang="en-US" sz="2000" b="1" dirty="0" smtClean="0">
                <a:solidFill>
                  <a:schemeClr val="bg1"/>
                </a:solidFill>
              </a:rPr>
              <a:t>Welcome</a:t>
            </a:r>
            <a:r>
              <a:rPr lang="en-US" sz="2000" b="1" baseline="0" dirty="0" smtClean="0">
                <a:solidFill>
                  <a:schemeClr val="bg1"/>
                </a:solidFill>
              </a:rPr>
              <a:t> to </a:t>
            </a:r>
            <a:r>
              <a:rPr lang="en-US" sz="2000" b="1" dirty="0" smtClean="0">
                <a:solidFill>
                  <a:schemeClr val="bg1"/>
                </a:solidFill>
              </a:rPr>
              <a:t>Workforce</a:t>
            </a:r>
            <a:r>
              <a:rPr lang="en-US" sz="2000" b="1" baseline="30000" dirty="0" smtClean="0">
                <a:solidFill>
                  <a:schemeClr val="bg1"/>
                </a:solidFill>
              </a:rPr>
              <a:t>3</a:t>
            </a:r>
            <a:r>
              <a:rPr lang="en-US" sz="2000" b="1" baseline="0" dirty="0" smtClean="0">
                <a:solidFill>
                  <a:schemeClr val="bg1"/>
                </a:solidFill>
              </a:rPr>
              <a:t> One</a:t>
            </a:r>
            <a:endParaRPr lang="en-US" sz="2000" b="1" dirty="0">
              <a:solidFill>
                <a:schemeClr val="bg1"/>
              </a:solidFill>
            </a:endParaRPr>
          </a:p>
        </p:txBody>
      </p:sp>
      <p:grpSp>
        <p:nvGrpSpPr>
          <p:cNvPr id="13" name="Header"/>
          <p:cNvGrpSpPr/>
          <p:nvPr/>
        </p:nvGrpSpPr>
        <p:grpSpPr>
          <a:xfrm>
            <a:off x="2894" y="-152400"/>
            <a:ext cx="9144000" cy="2819400"/>
            <a:chOff x="0" y="0"/>
            <a:chExt cx="9144000" cy="2819400"/>
          </a:xfrm>
        </p:grpSpPr>
        <p:sp>
          <p:nvSpPr>
            <p:cNvPr id="9" name="Rectangle 8"/>
            <p:cNvSpPr/>
            <p:nvPr userDrawn="1"/>
          </p:nvSpPr>
          <p:spPr>
            <a:xfrm>
              <a:off x="0" y="0"/>
              <a:ext cx="9144000" cy="2667000"/>
            </a:xfrm>
            <a:prstGeom prst="rect">
              <a:avLst/>
            </a:prstGeom>
            <a:solidFill>
              <a:schemeClr val="accent1">
                <a:lumMod val="75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0" name="Rectangle 9"/>
            <p:cNvSpPr/>
            <p:nvPr userDrawn="1"/>
          </p:nvSpPr>
          <p:spPr>
            <a:xfrm>
              <a:off x="0" y="2667000"/>
              <a:ext cx="9144000" cy="152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Arial" pitchFamily="34" charset="0"/>
                <a:ea typeface="+mn-ea"/>
                <a:cs typeface="Arial" pitchFamily="34" charset="0"/>
              </a:endParaRPr>
            </a:p>
          </p:txBody>
        </p:sp>
      </p:grpSp>
      <p:grpSp>
        <p:nvGrpSpPr>
          <p:cNvPr id="17" name="Group 16"/>
          <p:cNvGrpSpPr/>
          <p:nvPr userDrawn="1"/>
        </p:nvGrpSpPr>
        <p:grpSpPr>
          <a:xfrm>
            <a:off x="2133600" y="4572000"/>
            <a:ext cx="2209800" cy="483392"/>
            <a:chOff x="2133600" y="4572000"/>
            <a:chExt cx="2209800" cy="483392"/>
          </a:xfrm>
        </p:grpSpPr>
        <p:pic>
          <p:nvPicPr>
            <p:cNvPr id="7"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133600" y="4572000"/>
              <a:ext cx="483392" cy="483392"/>
            </a:xfrm>
            <a:prstGeom prst="rect">
              <a:avLst/>
            </a:prstGeom>
          </p:spPr>
        </p:pic>
        <p:sp>
          <p:nvSpPr>
            <p:cNvPr id="14" name="TextBox 13"/>
            <p:cNvSpPr txBox="1"/>
            <p:nvPr userDrawn="1"/>
          </p:nvSpPr>
          <p:spPr>
            <a:xfrm>
              <a:off x="2590800" y="4572000"/>
              <a:ext cx="1752600" cy="477054"/>
            </a:xfrm>
            <a:prstGeom prst="rect">
              <a:avLst/>
            </a:prstGeom>
            <a:noFill/>
          </p:spPr>
          <p:txBody>
            <a:bodyPr wrap="square" rtlCol="0">
              <a:spAutoFit/>
            </a:bodyPr>
            <a:lstStyle/>
            <a:p>
              <a:pPr>
                <a:lnSpc>
                  <a:spcPts val="1000"/>
                </a:lnSpc>
                <a:spcBef>
                  <a:spcPts val="0"/>
                </a:spcBef>
                <a:spcAft>
                  <a:spcPts val="0"/>
                </a:spcAft>
              </a:pPr>
              <a:r>
                <a:rPr lang="en-US" sz="900" b="1" i="1" kern="800" spc="0" dirty="0" smtClean="0">
                  <a:solidFill>
                    <a:schemeClr val="tx2">
                      <a:lumMod val="75000"/>
                    </a:schemeClr>
                  </a:solidFill>
                  <a:latin typeface="Arial" pitchFamily="34" charset="0"/>
                  <a:cs typeface="Arial" pitchFamily="34" charset="0"/>
                </a:rPr>
                <a:t>U.S. Department</a:t>
              </a:r>
              <a:r>
                <a:rPr lang="en-US" sz="900" b="1" i="1" kern="800" spc="0" baseline="0" dirty="0" smtClean="0">
                  <a:solidFill>
                    <a:schemeClr val="tx2">
                      <a:lumMod val="75000"/>
                    </a:schemeClr>
                  </a:solidFill>
                  <a:latin typeface="Arial" pitchFamily="34" charset="0"/>
                  <a:cs typeface="Arial" pitchFamily="34" charset="0"/>
                </a:rPr>
                <a:t> of Labor</a:t>
              </a:r>
            </a:p>
            <a:p>
              <a:pPr>
                <a:lnSpc>
                  <a:spcPts val="1000"/>
                </a:lnSpc>
                <a:spcBef>
                  <a:spcPts val="0"/>
                </a:spcBef>
                <a:spcAft>
                  <a:spcPts val="0"/>
                </a:spcAft>
              </a:pPr>
              <a:r>
                <a:rPr lang="en-US" sz="900" b="0" i="1" kern="800" spc="0" baseline="0" dirty="0" smtClean="0">
                  <a:solidFill>
                    <a:schemeClr val="tx2">
                      <a:lumMod val="75000"/>
                    </a:schemeClr>
                  </a:solidFill>
                  <a:latin typeface="Arial" pitchFamily="34" charset="0"/>
                  <a:cs typeface="Arial" pitchFamily="34" charset="0"/>
                </a:rPr>
                <a:t>Employment and Training Administration</a:t>
              </a:r>
              <a:endParaRPr lang="en-US" sz="900" b="0" i="1" kern="800" spc="0" dirty="0">
                <a:solidFill>
                  <a:schemeClr val="tx2">
                    <a:lumMod val="75000"/>
                  </a:schemeClr>
                </a:solidFill>
                <a:latin typeface="Arial" pitchFamily="34" charset="0"/>
                <a:cs typeface="Arial" pitchFamily="34" charset="0"/>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a:prstGeom prst="rect">
            <a:avLst/>
          </a:prstGeom>
        </p:spPr>
        <p:txBody>
          <a:bodyPr anchor="ctr" anchorCtr="1">
            <a:normAutofit/>
          </a:bodyPr>
          <a:lstStyle>
            <a:lvl1pPr>
              <a:defRPr sz="2800" baseline="0">
                <a:ln w="12700">
                  <a:noFill/>
                  <a:prstDash val="solid"/>
                </a:ln>
                <a:solidFill>
                  <a:schemeClr val="bg1"/>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n-US" dirty="0" smtClean="0"/>
              <a:t>Webinar Title Here</a:t>
            </a:r>
            <a:endParaRPr lang="en-US" dirty="0"/>
          </a:p>
        </p:txBody>
      </p:sp>
      <p:sp>
        <p:nvSpPr>
          <p:cNvPr id="5" name="Footer Placeholder 4"/>
          <p:cNvSpPr>
            <a:spLocks noGrp="1"/>
          </p:cNvSpPr>
          <p:nvPr>
            <p:ph type="ftr" sz="quarter" idx="11"/>
          </p:nvPr>
        </p:nvSpPr>
        <p:spPr/>
        <p:txBody>
          <a:bodyPr/>
          <a:lstStyle/>
          <a:p>
            <a:r>
              <a:rPr lang="en-US" dirty="0" smtClean="0"/>
              <a:t>#</a:t>
            </a:r>
            <a:endParaRPr lang="en-US" dirty="0"/>
          </a:p>
        </p:txBody>
      </p:sp>
      <p:sp>
        <p:nvSpPr>
          <p:cNvPr id="6" name="Slide Number Placeholder 5"/>
          <p:cNvSpPr>
            <a:spLocks noGrp="1"/>
          </p:cNvSpPr>
          <p:nvPr>
            <p:ph type="sldNum" sz="quarter" idx="12"/>
          </p:nvPr>
        </p:nvSpPr>
        <p:spPr>
          <a:xfrm>
            <a:off x="6324600" y="6416675"/>
            <a:ext cx="2133600" cy="365125"/>
          </a:xfrm>
        </p:spPr>
        <p:txBody>
          <a:bodyPr/>
          <a:lstStyle/>
          <a:p>
            <a:fld id="{01723B91-CE10-4F20-890A-0852E224685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t>Webinar Title Here</a:t>
            </a:r>
            <a:endParaRPr lang="en-US" dirty="0"/>
          </a:p>
        </p:txBody>
      </p:sp>
      <p:sp>
        <p:nvSpPr>
          <p:cNvPr id="5" name="Footer Placeholder 4"/>
          <p:cNvSpPr>
            <a:spLocks noGrp="1"/>
          </p:cNvSpPr>
          <p:nvPr>
            <p:ph type="ftr" sz="quarter" idx="11"/>
          </p:nvPr>
        </p:nvSpPr>
        <p:spPr/>
        <p:txBody>
          <a:bodyPr/>
          <a:lstStyle/>
          <a:p>
            <a:r>
              <a:rPr lang="en-US" dirty="0" smtClean="0"/>
              <a:t>#</a:t>
            </a:r>
            <a:endParaRPr lang="en-US" dirty="0"/>
          </a:p>
        </p:txBody>
      </p:sp>
      <p:sp>
        <p:nvSpPr>
          <p:cNvPr id="6" name="Slide Number Placeholder 5"/>
          <p:cNvSpPr>
            <a:spLocks noGrp="1"/>
          </p:cNvSpPr>
          <p:nvPr>
            <p:ph type="sldNum" sz="quarter" idx="12"/>
          </p:nvPr>
        </p:nvSpPr>
        <p:spPr/>
        <p:txBody>
          <a:bodyPr/>
          <a:lstStyle/>
          <a:p>
            <a:fld id="{01723B91-CE10-4F20-890A-0852E224685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a:prstGeom prst="rect">
            <a:avLst/>
          </a:prstGeom>
        </p:spPr>
        <p:txBody>
          <a:bodyPr anchor="ctr" anchorCtr="1"/>
          <a:lstStyle>
            <a:lvl1pPr algn="ctr" defTabSz="914400" rtl="0" eaLnBrk="1" latinLnBrk="0" hangingPunct="1">
              <a:spcBef>
                <a:spcPct val="0"/>
              </a:spcBef>
              <a:buNone/>
              <a:defRPr lang="en-US" sz="2800" b="1" kern="1200" cap="none" spc="0" baseline="0" dirty="0">
                <a:ln w="12700">
                  <a:noFill/>
                  <a:prstDash val="solid"/>
                </a:ln>
                <a:solidFill>
                  <a:schemeClr val="bg1"/>
                </a:solidFill>
                <a:effectLst/>
                <a:latin typeface="Arial" pitchFamily="34" charset="0"/>
                <a:ea typeface="+mj-ea"/>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Webinar Title Here</a:t>
            </a:r>
            <a:endParaRPr lang="en-US" dirty="0"/>
          </a:p>
        </p:txBody>
      </p:sp>
      <p:sp>
        <p:nvSpPr>
          <p:cNvPr id="8" name="Footer Placeholder 7"/>
          <p:cNvSpPr>
            <a:spLocks noGrp="1"/>
          </p:cNvSpPr>
          <p:nvPr>
            <p:ph type="ftr" sz="quarter" idx="11"/>
          </p:nvPr>
        </p:nvSpPr>
        <p:spPr/>
        <p:txBody>
          <a:bodyPr/>
          <a:lstStyle/>
          <a:p>
            <a:r>
              <a:rPr lang="en-US" dirty="0" smtClean="0"/>
              <a:t>#</a:t>
            </a:r>
            <a:endParaRPr lang="en-US" dirty="0"/>
          </a:p>
        </p:txBody>
      </p:sp>
      <p:sp>
        <p:nvSpPr>
          <p:cNvPr id="9" name="Slide Number Placeholder 8"/>
          <p:cNvSpPr>
            <a:spLocks noGrp="1"/>
          </p:cNvSpPr>
          <p:nvPr>
            <p:ph type="sldNum" sz="quarter" idx="12"/>
          </p:nvPr>
        </p:nvSpPr>
        <p:spPr/>
        <p:txBody>
          <a:bodyPr/>
          <a:lstStyle/>
          <a:p>
            <a:fld id="{01723B91-CE10-4F20-890A-0852E224685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10668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Webinar Title Here</a:t>
            </a:r>
            <a:endParaRPr lang="en-US"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Webinar Title Here</a:t>
            </a:r>
            <a:endParaRPr lang="en-US" dirty="0"/>
          </a:p>
        </p:txBody>
      </p:sp>
      <p:sp>
        <p:nvSpPr>
          <p:cNvPr id="3" name="Footer Placeholder 2"/>
          <p:cNvSpPr>
            <a:spLocks noGrp="1"/>
          </p:cNvSpPr>
          <p:nvPr>
            <p:ph type="ftr" sz="quarter" idx="11"/>
          </p:nvPr>
        </p:nvSpPr>
        <p:spPr/>
        <p:txBody>
          <a:bodyPr/>
          <a:lstStyle/>
          <a:p>
            <a:r>
              <a:rPr lang="en-US" dirty="0" smtClean="0"/>
              <a:t>#</a:t>
            </a:r>
            <a:endParaRPr lang="en-US" dirty="0"/>
          </a:p>
        </p:txBody>
      </p:sp>
      <p:sp>
        <p:nvSpPr>
          <p:cNvPr id="4" name="Slide Number Placeholder 3"/>
          <p:cNvSpPr>
            <a:spLocks noGrp="1"/>
          </p:cNvSpPr>
          <p:nvPr>
            <p:ph type="sldNum" sz="quarter" idx="12"/>
          </p:nvPr>
        </p:nvSpPr>
        <p:spPr/>
        <p:txBody>
          <a:bodyPr/>
          <a:lstStyle/>
          <a:p>
            <a:fld id="{01723B91-CE10-4F20-890A-0852E224685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Webinar Title Here</a:t>
            </a:r>
            <a:endParaRPr lang="en-US" dirty="0"/>
          </a:p>
        </p:txBody>
      </p:sp>
      <p:sp>
        <p:nvSpPr>
          <p:cNvPr id="6" name="Footer Placeholder 5"/>
          <p:cNvSpPr>
            <a:spLocks noGrp="1"/>
          </p:cNvSpPr>
          <p:nvPr>
            <p:ph type="ftr" sz="quarter" idx="11"/>
          </p:nvPr>
        </p:nvSpPr>
        <p:spPr/>
        <p:txBody>
          <a:bodyPr/>
          <a:lstStyle/>
          <a:p>
            <a:r>
              <a:rPr lang="en-US" dirty="0" smtClean="0"/>
              <a:t>#</a:t>
            </a:r>
            <a:endParaRPr lang="en-US" dirty="0"/>
          </a:p>
        </p:txBody>
      </p:sp>
      <p:sp>
        <p:nvSpPr>
          <p:cNvPr id="7" name="Slide Number Placeholder 6"/>
          <p:cNvSpPr>
            <a:spLocks noGrp="1"/>
          </p:cNvSpPr>
          <p:nvPr>
            <p:ph type="sldNum" sz="quarter" idx="12"/>
          </p:nvPr>
        </p:nvSpPr>
        <p:spPr/>
        <p:txBody>
          <a:bodyPr/>
          <a:lstStyle/>
          <a:p>
            <a:fld id="{01723B91-CE10-4F20-890A-0852E224685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Webinar Title Here</a:t>
            </a:r>
            <a:endParaRPr lang="en-US" dirty="0"/>
          </a:p>
        </p:txBody>
      </p:sp>
      <p:sp>
        <p:nvSpPr>
          <p:cNvPr id="6" name="Footer Placeholder 5"/>
          <p:cNvSpPr>
            <a:spLocks noGrp="1"/>
          </p:cNvSpPr>
          <p:nvPr>
            <p:ph type="ftr" sz="quarter" idx="11"/>
          </p:nvPr>
        </p:nvSpPr>
        <p:spPr/>
        <p:txBody>
          <a:bodyPr/>
          <a:lstStyle/>
          <a:p>
            <a:r>
              <a:rPr lang="en-US" dirty="0" smtClean="0"/>
              <a:t>#</a:t>
            </a:r>
            <a:endParaRPr lang="en-US" dirty="0"/>
          </a:p>
        </p:txBody>
      </p:sp>
      <p:sp>
        <p:nvSpPr>
          <p:cNvPr id="7" name="Slide Number Placeholder 6"/>
          <p:cNvSpPr>
            <a:spLocks noGrp="1"/>
          </p:cNvSpPr>
          <p:nvPr>
            <p:ph type="sldNum" sz="quarter" idx="12"/>
          </p:nvPr>
        </p:nvSpPr>
        <p:spPr/>
        <p:txBody>
          <a:bodyPr/>
          <a:lstStyle/>
          <a:p>
            <a:fld id="{01723B91-CE10-4F20-890A-0852E224685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BG Accent 1"/>
          <p:cNvSpPr/>
          <p:nvPr/>
        </p:nvSpPr>
        <p:spPr>
          <a:xfrm>
            <a:off x="-9526" y="0"/>
            <a:ext cx="9153525" cy="1097280"/>
          </a:xfrm>
          <a:prstGeom prst="rect">
            <a:avLst/>
          </a:prstGeom>
          <a:solidFill>
            <a:srgbClr val="376092">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Arial" pitchFamily="34" charset="0"/>
              <a:cs typeface="Arial" pitchFamily="34" charset="0"/>
            </a:endParaRPr>
          </a:p>
        </p:txBody>
      </p:sp>
      <p:sp>
        <p:nvSpPr>
          <p:cNvPr id="3" name="Text Placeholder 2"/>
          <p:cNvSpPr>
            <a:spLocks noGrp="1"/>
          </p:cNvSpPr>
          <p:nvPr userDrawn="1">
            <p:ph type="body" idx="1"/>
          </p:nvPr>
        </p:nvSpPr>
        <p:spPr>
          <a:xfrm>
            <a:off x="457200" y="1600200"/>
            <a:ext cx="79248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userDrawn="1">
            <p:ph type="dt" sz="half" idx="2"/>
          </p:nvPr>
        </p:nvSpPr>
        <p:spPr>
          <a:xfrm>
            <a:off x="457200" y="6416675"/>
            <a:ext cx="2133600" cy="365125"/>
          </a:xfrm>
          <a:prstGeom prst="rect">
            <a:avLst/>
          </a:prstGeom>
        </p:spPr>
        <p:txBody>
          <a:bodyPr vert="horz" lIns="91440" tIns="45720" rIns="91440" bIns="45720" rtlCol="0" anchor="ctr"/>
          <a:lstStyle>
            <a:lvl1pPr algn="l">
              <a:defRPr sz="800">
                <a:solidFill>
                  <a:schemeClr val="tx2"/>
                </a:solidFill>
                <a:latin typeface="Arial" pitchFamily="34" charset="0"/>
                <a:cs typeface="Arial" pitchFamily="34" charset="0"/>
              </a:defRPr>
            </a:lvl1pPr>
          </a:lstStyle>
          <a:p>
            <a:r>
              <a:rPr lang="en-US" dirty="0" smtClean="0"/>
              <a:t>Webinar Title Here</a:t>
            </a:r>
            <a:endParaRPr lang="en-US" dirty="0"/>
          </a:p>
        </p:txBody>
      </p:sp>
      <p:sp>
        <p:nvSpPr>
          <p:cNvPr id="5" name="Footer Placeholder 4"/>
          <p:cNvSpPr>
            <a:spLocks noGrp="1"/>
          </p:cNvSpPr>
          <p:nvPr userDrawn="1">
            <p:ph type="ftr" sz="quarter" idx="3"/>
          </p:nvPr>
        </p:nvSpPr>
        <p:spPr>
          <a:xfrm>
            <a:off x="3124200" y="6416675"/>
            <a:ext cx="2895600" cy="365125"/>
          </a:xfrm>
          <a:prstGeom prst="rect">
            <a:avLst/>
          </a:prstGeom>
        </p:spPr>
        <p:txBody>
          <a:bodyPr vert="horz" lIns="91440" tIns="45720" rIns="91440" bIns="45720" rtlCol="0" anchor="ctr"/>
          <a:lstStyle>
            <a:lvl1pPr algn="ctr">
              <a:defRPr sz="1200">
                <a:solidFill>
                  <a:schemeClr val="bg1"/>
                </a:solidFill>
                <a:latin typeface="Arial" pitchFamily="34" charset="0"/>
                <a:cs typeface="Arial" pitchFamily="34" charset="0"/>
              </a:defRPr>
            </a:lvl1pPr>
          </a:lstStyle>
          <a:p>
            <a:r>
              <a:rPr lang="en-US" dirty="0" smtClean="0"/>
              <a:t>#</a:t>
            </a:r>
            <a:endParaRPr lang="en-US" dirty="0"/>
          </a:p>
        </p:txBody>
      </p:sp>
      <p:sp>
        <p:nvSpPr>
          <p:cNvPr id="6" name="Slide Number Placeholder 5"/>
          <p:cNvSpPr>
            <a:spLocks noGrp="1"/>
          </p:cNvSpPr>
          <p:nvPr userDrawn="1">
            <p:ph type="sldNum" sz="quarter" idx="4"/>
          </p:nvPr>
        </p:nvSpPr>
        <p:spPr>
          <a:xfrm>
            <a:off x="6324600" y="6416675"/>
            <a:ext cx="2133600" cy="365125"/>
          </a:xfrm>
          <a:prstGeom prst="rect">
            <a:avLst/>
          </a:prstGeom>
        </p:spPr>
        <p:txBody>
          <a:bodyPr vert="horz" lIns="91440" tIns="45720" rIns="91440" bIns="45720" rtlCol="0" anchor="ctr"/>
          <a:lstStyle>
            <a:lvl1pPr algn="r">
              <a:defRPr sz="1200">
                <a:solidFill>
                  <a:schemeClr val="tx1"/>
                </a:solidFill>
                <a:latin typeface="Arial" pitchFamily="34" charset="0"/>
                <a:cs typeface="Arial" pitchFamily="34" charset="0"/>
              </a:defRPr>
            </a:lvl1pPr>
          </a:lstStyle>
          <a:p>
            <a:fld id="{F5B75F7A-516D-4850-9A30-35A47BF6499A}" type="slidenum">
              <a:rPr lang="en-US" smtClean="0"/>
              <a:pPr/>
              <a:t>‹#›</a:t>
            </a:fld>
            <a:endParaRPr lang="en-US" dirty="0"/>
          </a:p>
        </p:txBody>
      </p:sp>
      <p:pic>
        <p:nvPicPr>
          <p:cNvPr id="19" name="Picture 2"/>
          <p:cNvPicPr>
            <a:picLocks noChangeAspect="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7086600" y="6400800"/>
            <a:ext cx="984849" cy="482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8" r:id="rId4"/>
    <p:sldLayoutId id="2147483679" r:id="rId5"/>
    <p:sldLayoutId id="2147483680" r:id="rId6"/>
    <p:sldLayoutId id="2147483681" r:id="rId7"/>
    <p:sldLayoutId id="2147483682" r:id="rId8"/>
  </p:sldLayoutIdLst>
  <p:timing>
    <p:tnLst>
      <p:par>
        <p:cTn id="1" dur="indefinite" restart="never" nodeType="tmRoot"/>
      </p:par>
    </p:tnLst>
  </p:timing>
  <p:hf hdr="0" dt="0"/>
  <p:txStyles>
    <p:titleStyle>
      <a:lvl1pPr algn="ctr" defTabSz="914400" rtl="0" eaLnBrk="1" latinLnBrk="0" hangingPunct="1">
        <a:spcBef>
          <a:spcPct val="0"/>
        </a:spcBef>
        <a:buNone/>
        <a:defRPr sz="2800" b="1" kern="1200" cap="none" spc="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latin typeface="Arial" pitchFamily="34" charset="0"/>
          <a:ea typeface="+mj-ea"/>
          <a:cs typeface="Arial" pitchFamily="34" charset="0"/>
        </a:defRPr>
      </a:lvl1pPr>
    </p:titleStyle>
    <p:bodyStyle>
      <a:lvl1pPr marL="342900" indent="-342900" algn="l" defTabSz="914400" rtl="0" eaLnBrk="1" latinLnBrk="0" hangingPunct="1">
        <a:spcBef>
          <a:spcPts val="600"/>
        </a:spcBef>
        <a:spcAft>
          <a:spcPts val="600"/>
        </a:spcAft>
        <a:buFont typeface="Arial" pitchFamily="34" charset="0"/>
        <a:buChar char="•"/>
        <a:defRPr sz="3200" kern="1200">
          <a:solidFill>
            <a:schemeClr val="tx2"/>
          </a:solidFill>
          <a:latin typeface="Arial" pitchFamily="34" charset="0"/>
          <a:ea typeface="+mn-ea"/>
          <a:cs typeface="Arial" pitchFamily="34" charset="0"/>
        </a:defRPr>
      </a:lvl1pPr>
      <a:lvl2pPr marL="742950" indent="-285750" algn="l" defTabSz="914400" rtl="0" eaLnBrk="1" latinLnBrk="0" hangingPunct="1">
        <a:spcBef>
          <a:spcPts val="600"/>
        </a:spcBef>
        <a:spcAft>
          <a:spcPts val="600"/>
        </a:spcAft>
        <a:buFont typeface="Arial" pitchFamily="34" charset="0"/>
        <a:buChar char="–"/>
        <a:defRPr sz="2800" kern="1200">
          <a:solidFill>
            <a:schemeClr val="tx2"/>
          </a:solidFill>
          <a:latin typeface="Arial" pitchFamily="34" charset="0"/>
          <a:ea typeface="+mn-ea"/>
          <a:cs typeface="Arial" pitchFamily="34" charset="0"/>
        </a:defRPr>
      </a:lvl2pPr>
      <a:lvl3pPr marL="1143000" indent="-228600" algn="l" defTabSz="914400" rtl="0" eaLnBrk="1" latinLnBrk="0" hangingPunct="1">
        <a:spcBef>
          <a:spcPts val="600"/>
        </a:spcBef>
        <a:spcAft>
          <a:spcPts val="600"/>
        </a:spcAft>
        <a:buFont typeface="Arial" pitchFamily="34" charset="0"/>
        <a:buChar char="•"/>
        <a:defRPr sz="2400" kern="1200">
          <a:solidFill>
            <a:schemeClr val="tx2"/>
          </a:solidFill>
          <a:latin typeface="Arial" pitchFamily="34" charset="0"/>
          <a:ea typeface="+mn-ea"/>
          <a:cs typeface="Arial" pitchFamily="34" charset="0"/>
        </a:defRPr>
      </a:lvl3pPr>
      <a:lvl4pPr marL="1600200" indent="-228600" algn="l" defTabSz="914400" rtl="0" eaLnBrk="1" latinLnBrk="0" hangingPunct="1">
        <a:spcBef>
          <a:spcPts val="600"/>
        </a:spcBef>
        <a:spcAft>
          <a:spcPts val="600"/>
        </a:spcAft>
        <a:buFont typeface="Arial" pitchFamily="34" charset="0"/>
        <a:buChar char="–"/>
        <a:defRPr sz="2000" kern="1200">
          <a:solidFill>
            <a:schemeClr val="tx2"/>
          </a:solidFill>
          <a:latin typeface="Arial" pitchFamily="34" charset="0"/>
          <a:ea typeface="+mn-ea"/>
          <a:cs typeface="Arial" pitchFamily="34" charset="0"/>
        </a:defRPr>
      </a:lvl4pPr>
      <a:lvl5pPr marL="2057400" indent="-228600" algn="l" defTabSz="914400" rtl="0" eaLnBrk="1" latinLnBrk="0" hangingPunct="1">
        <a:spcBef>
          <a:spcPts val="600"/>
        </a:spcBef>
        <a:spcAft>
          <a:spcPts val="600"/>
        </a:spcAft>
        <a:buFont typeface="Arial" pitchFamily="34" charset="0"/>
        <a:buChar char="»"/>
        <a:defRPr sz="2000"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2.ed.gov/programs/reapsrsa/eligible14/index.html.%20/"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nces.ed.gov/ccd/schoolsearch/"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ies.ed.gov/ncee/wwc/pdf/reference_resources/wwc_procedures_v3_0_standards_handbook.pdf"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clear.dol.gov/sites/default/files/CLEAR_EvidenceGuidelines_1.1_revised.pdf"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hud.gov/promisezones"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mailto:disconnectedyouth@ed.gov" TargetMode="External"/><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819400"/>
            <a:ext cx="8458200" cy="1676400"/>
          </a:xfrm>
        </p:spPr>
        <p:txBody>
          <a:bodyPr>
            <a:normAutofit/>
          </a:bodyPr>
          <a:lstStyle/>
          <a:p>
            <a:r>
              <a:rPr lang="en-US" dirty="0"/>
              <a:t>Performance Partnership Pilots </a:t>
            </a:r>
            <a:br>
              <a:rPr lang="en-US" dirty="0"/>
            </a:br>
            <a:r>
              <a:rPr lang="en-US" sz="2800" dirty="0"/>
              <a:t>FY 2014 Notice Inviting Applications</a:t>
            </a:r>
            <a:endParaRPr lang="en-US" sz="2400" dirty="0"/>
          </a:p>
        </p:txBody>
      </p:sp>
      <p:sp>
        <p:nvSpPr>
          <p:cNvPr id="3" name="Subtitle 2"/>
          <p:cNvSpPr>
            <a:spLocks noGrp="1"/>
          </p:cNvSpPr>
          <p:nvPr>
            <p:ph type="subTitle" idx="1"/>
          </p:nvPr>
        </p:nvSpPr>
        <p:spPr>
          <a:xfrm>
            <a:off x="4191000" y="4572000"/>
            <a:ext cx="4953000" cy="1752600"/>
          </a:xfrm>
        </p:spPr>
        <p:txBody>
          <a:bodyPr anchor="t" anchorCtr="0">
            <a:noAutofit/>
          </a:bodyPr>
          <a:lstStyle/>
          <a:p>
            <a:pPr algn="l"/>
            <a:r>
              <a:rPr lang="en-US" sz="1800" dirty="0" smtClean="0">
                <a:ln w="17780" cmpd="sng">
                  <a:noFill/>
                  <a:prstDash val="solid"/>
                  <a:miter lim="800000"/>
                </a:ln>
                <a:ea typeface="+mj-ea"/>
              </a:rPr>
              <a:t>December 1, 2014</a:t>
            </a:r>
          </a:p>
          <a:p>
            <a:pPr algn="l"/>
            <a:r>
              <a:rPr lang="en-US" sz="1800" i="1" dirty="0" smtClean="0">
                <a:ln w="17780" cmpd="sng">
                  <a:noFill/>
                  <a:prstDash val="solid"/>
                  <a:miter lim="800000"/>
                </a:ln>
                <a:ea typeface="+mj-ea"/>
              </a:rPr>
              <a:t>Presented by</a:t>
            </a:r>
          </a:p>
          <a:p>
            <a:pPr algn="l">
              <a:spcAft>
                <a:spcPts val="0"/>
              </a:spcAft>
            </a:pPr>
            <a:r>
              <a:rPr lang="en-US" sz="1600" dirty="0" smtClean="0">
                <a:ln w="17780" cmpd="sng">
                  <a:noFill/>
                  <a:prstDash val="solid"/>
                  <a:miter lim="800000"/>
                </a:ln>
                <a:ea typeface="+mj-ea"/>
              </a:rPr>
              <a:t>U.S. Departments of Education, Health and Human Services, and Labor</a:t>
            </a:r>
          </a:p>
          <a:p>
            <a:pPr algn="l">
              <a:spcAft>
                <a:spcPts val="0"/>
              </a:spcAft>
            </a:pPr>
            <a:r>
              <a:rPr lang="en-US" sz="1600" dirty="0" smtClean="0">
                <a:ln w="17780" cmpd="sng">
                  <a:noFill/>
                  <a:prstDash val="solid"/>
                  <a:miter lim="800000"/>
                </a:ln>
                <a:ea typeface="+mj-ea"/>
              </a:rPr>
              <a:t>Corporation for National and Community Service</a:t>
            </a:r>
          </a:p>
          <a:p>
            <a:pPr algn="l">
              <a:spcBef>
                <a:spcPts val="0"/>
              </a:spcBef>
              <a:spcAft>
                <a:spcPts val="0"/>
              </a:spcAft>
            </a:pPr>
            <a:endParaRPr lang="en-US" sz="1600" dirty="0">
              <a:ln w="17780" cmpd="sng">
                <a:noFill/>
                <a:prstDash val="solid"/>
                <a:miter lim="800000"/>
              </a:ln>
              <a:ea typeface="+mj-ea"/>
            </a:endParaRPr>
          </a:p>
        </p:txBody>
      </p:sp>
    </p:spTree>
    <p:extLst>
      <p:ext uri="{BB962C8B-B14F-4D97-AF65-F5344CB8AC3E}">
        <p14:creationId xmlns:p14="http://schemas.microsoft.com/office/powerpoint/2010/main" val="564058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Testing Innovative</a:t>
            </a:r>
            <a:r>
              <a:rPr lang="en-US" dirty="0">
                <a:effectLst/>
              </a:rPr>
              <a:t>, </a:t>
            </a:r>
            <a:r>
              <a:rPr lang="en-US" dirty="0" smtClean="0">
                <a:effectLst/>
              </a:rPr>
              <a:t>Outcome-Focused </a:t>
            </a:r>
            <a:r>
              <a:rPr lang="en-US" dirty="0">
                <a:effectLst/>
              </a:rPr>
              <a:t>S</a:t>
            </a:r>
            <a:r>
              <a:rPr lang="en-US" dirty="0" smtClean="0">
                <a:effectLst/>
              </a:rPr>
              <a:t>trategies</a:t>
            </a:r>
            <a:endParaRPr lang="en-US" dirty="0"/>
          </a:p>
        </p:txBody>
      </p:sp>
      <p:sp>
        <p:nvSpPr>
          <p:cNvPr id="3" name="Content Placeholder 2"/>
          <p:cNvSpPr>
            <a:spLocks noGrp="1"/>
          </p:cNvSpPr>
          <p:nvPr>
            <p:ph idx="1"/>
          </p:nvPr>
        </p:nvSpPr>
        <p:spPr/>
        <p:txBody>
          <a:bodyPr>
            <a:normAutofit/>
          </a:bodyPr>
          <a:lstStyle/>
          <a:p>
            <a:pPr marL="0" indent="0" algn="ctr">
              <a:buNone/>
            </a:pPr>
            <a:r>
              <a:rPr lang="en-US" dirty="0" smtClean="0"/>
              <a:t>Test </a:t>
            </a:r>
            <a:r>
              <a:rPr lang="en-US" dirty="0"/>
              <a:t>the hypothesis that </a:t>
            </a:r>
            <a:r>
              <a:rPr lang="en-US" dirty="0">
                <a:solidFill>
                  <a:schemeClr val="tx1"/>
                </a:solidFill>
              </a:rPr>
              <a:t>additional flexibility</a:t>
            </a:r>
            <a:r>
              <a:rPr lang="en-US" dirty="0"/>
              <a:t> for States, localities, and tribes, in the form of </a:t>
            </a:r>
            <a:r>
              <a:rPr lang="en-US" dirty="0">
                <a:solidFill>
                  <a:schemeClr val="tx1"/>
                </a:solidFill>
              </a:rPr>
              <a:t>blending funds and obtaining waivers </a:t>
            </a:r>
            <a:r>
              <a:rPr lang="en-US" dirty="0"/>
              <a:t>of certain programmatic requirements, can help overcome some of the significant hurdles that States, localities, and tribes may face in </a:t>
            </a:r>
            <a:r>
              <a:rPr lang="en-US" dirty="0" smtClean="0">
                <a:solidFill>
                  <a:schemeClr val="tx1"/>
                </a:solidFill>
              </a:rPr>
              <a:t>improving </a:t>
            </a:r>
            <a:r>
              <a:rPr lang="en-US" dirty="0">
                <a:solidFill>
                  <a:schemeClr val="tx1"/>
                </a:solidFill>
              </a:rPr>
              <a:t>outcomes for disconnected youth</a:t>
            </a:r>
            <a:r>
              <a:rPr lang="en-US" dirty="0"/>
              <a:t>.  </a:t>
            </a:r>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10</a:t>
            </a:fld>
            <a:endParaRPr lang="en-US" dirty="0"/>
          </a:p>
        </p:txBody>
      </p:sp>
    </p:spTree>
    <p:extLst>
      <p:ext uri="{BB962C8B-B14F-4D97-AF65-F5344CB8AC3E}">
        <p14:creationId xmlns:p14="http://schemas.microsoft.com/office/powerpoint/2010/main" val="3752398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for Discussion</a:t>
            </a:r>
          </a:p>
        </p:txBody>
      </p:sp>
      <p:sp>
        <p:nvSpPr>
          <p:cNvPr id="3" name="Content Placeholder 2"/>
          <p:cNvSpPr>
            <a:spLocks noGrp="1"/>
          </p:cNvSpPr>
          <p:nvPr>
            <p:ph idx="1"/>
          </p:nvPr>
        </p:nvSpPr>
        <p:spPr/>
        <p:txBody>
          <a:bodyPr>
            <a:normAutofit fontScale="85000" lnSpcReduction="20000"/>
          </a:bodyPr>
          <a:lstStyle/>
          <a:p>
            <a:r>
              <a:rPr lang="en-US" dirty="0" smtClean="0"/>
              <a:t>Timeline</a:t>
            </a:r>
          </a:p>
          <a:p>
            <a:r>
              <a:rPr lang="en-US" dirty="0" smtClean="0"/>
              <a:t>Performance Partnership Pilots (P3) overview</a:t>
            </a:r>
            <a:endParaRPr lang="en-US" dirty="0"/>
          </a:p>
          <a:p>
            <a:r>
              <a:rPr lang="en-US" dirty="0"/>
              <a:t>Eligible applicants</a:t>
            </a:r>
          </a:p>
          <a:p>
            <a:r>
              <a:rPr lang="en-US" dirty="0" smtClean="0"/>
              <a:t>Eligible </a:t>
            </a:r>
            <a:r>
              <a:rPr lang="en-US" dirty="0"/>
              <a:t>programs</a:t>
            </a:r>
          </a:p>
          <a:p>
            <a:r>
              <a:rPr lang="en-US" dirty="0"/>
              <a:t>Absolute priorities</a:t>
            </a:r>
          </a:p>
          <a:p>
            <a:r>
              <a:rPr lang="en-US" dirty="0"/>
              <a:t>Competitive preference priorities</a:t>
            </a:r>
          </a:p>
          <a:p>
            <a:r>
              <a:rPr lang="en-US" dirty="0"/>
              <a:t>Application requirements</a:t>
            </a:r>
          </a:p>
          <a:p>
            <a:r>
              <a:rPr lang="en-US" dirty="0"/>
              <a:t>Selection </a:t>
            </a:r>
            <a:r>
              <a:rPr lang="en-US" dirty="0" smtClean="0"/>
              <a:t>criteria</a:t>
            </a:r>
          </a:p>
          <a:p>
            <a:r>
              <a:rPr lang="en-US" dirty="0" smtClean="0"/>
              <a:t>Review and selection process</a:t>
            </a:r>
            <a:endParaRPr lang="en-US"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11</a:t>
            </a:fld>
            <a:endParaRPr lang="en-US" dirty="0"/>
          </a:p>
        </p:txBody>
      </p:sp>
    </p:spTree>
    <p:extLst>
      <p:ext uri="{BB962C8B-B14F-4D97-AF65-F5344CB8AC3E}">
        <p14:creationId xmlns:p14="http://schemas.microsoft.com/office/powerpoint/2010/main" val="1759276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Timeline</a:t>
            </a:r>
            <a:endParaRPr lang="en-US" dirty="0"/>
          </a:p>
        </p:txBody>
      </p:sp>
      <p:sp>
        <p:nvSpPr>
          <p:cNvPr id="3" name="Content Placeholder 2"/>
          <p:cNvSpPr>
            <a:spLocks noGrp="1"/>
          </p:cNvSpPr>
          <p:nvPr>
            <p:ph idx="1"/>
          </p:nvPr>
        </p:nvSpPr>
        <p:spPr/>
        <p:txBody>
          <a:bodyPr/>
          <a:lstStyle/>
          <a:p>
            <a:pPr>
              <a:spcAft>
                <a:spcPts val="1800"/>
              </a:spcAft>
            </a:pPr>
            <a:r>
              <a:rPr lang="en-US" sz="2800" dirty="0"/>
              <a:t>Notice inviting applications published on </a:t>
            </a:r>
            <a:r>
              <a:rPr lang="en-US" sz="2800" dirty="0" smtClean="0"/>
              <a:t>November 24, </a:t>
            </a:r>
            <a:r>
              <a:rPr lang="en-US" sz="2800" dirty="0"/>
              <a:t>2014.</a:t>
            </a:r>
          </a:p>
          <a:p>
            <a:pPr>
              <a:spcAft>
                <a:spcPts val="1800"/>
              </a:spcAft>
            </a:pPr>
            <a:r>
              <a:rPr lang="en-US" sz="2800" dirty="0"/>
              <a:t>Deadline for notice of intent to apply (optional) is </a:t>
            </a:r>
            <a:r>
              <a:rPr lang="en-US" sz="2800" dirty="0" smtClean="0"/>
              <a:t>January </a:t>
            </a:r>
            <a:r>
              <a:rPr lang="en-US" sz="2800" dirty="0"/>
              <a:t>8</a:t>
            </a:r>
            <a:r>
              <a:rPr lang="en-US" sz="2800" dirty="0" smtClean="0"/>
              <a:t>, 2015.</a:t>
            </a:r>
            <a:endParaRPr lang="en-US" sz="2800" dirty="0"/>
          </a:p>
          <a:p>
            <a:pPr>
              <a:spcAft>
                <a:spcPts val="1800"/>
              </a:spcAft>
            </a:pPr>
            <a:r>
              <a:rPr lang="en-US" sz="2800" dirty="0"/>
              <a:t>Deadline for submitting applications is </a:t>
            </a:r>
            <a:r>
              <a:rPr lang="en-US" sz="2800" dirty="0" smtClean="0"/>
              <a:t>March 4, 2015. </a:t>
            </a:r>
            <a:endParaRPr lang="en-US" sz="2800" dirty="0"/>
          </a:p>
          <a:p>
            <a:endParaRPr lang="en-US"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12</a:t>
            </a:fld>
            <a:endParaRPr lang="en-US" dirty="0"/>
          </a:p>
        </p:txBody>
      </p:sp>
    </p:spTree>
    <p:extLst>
      <p:ext uri="{BB962C8B-B14F-4D97-AF65-F5344CB8AC3E}">
        <p14:creationId xmlns:p14="http://schemas.microsoft.com/office/powerpoint/2010/main" val="637974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lnSpcReduction="10000"/>
          </a:bodyPr>
          <a:lstStyle/>
          <a:p>
            <a:r>
              <a:rPr lang="en-US" dirty="0"/>
              <a:t>Up to 10 </a:t>
            </a:r>
            <a:r>
              <a:rPr lang="en-US" dirty="0" smtClean="0"/>
              <a:t>pilots </a:t>
            </a:r>
            <a:r>
              <a:rPr lang="en-US" dirty="0"/>
              <a:t>will receive start-up funds to implement performance agreements with their </a:t>
            </a:r>
            <a:r>
              <a:rPr lang="en-US" dirty="0" smtClean="0"/>
              <a:t>partners that:</a:t>
            </a:r>
            <a:endParaRPr lang="en-US" dirty="0"/>
          </a:p>
          <a:p>
            <a:pPr lvl="1"/>
            <a:r>
              <a:rPr lang="en-US" dirty="0" smtClean="0"/>
              <a:t>Blend discretionary funds to improve performance</a:t>
            </a:r>
          </a:p>
          <a:p>
            <a:pPr lvl="1"/>
            <a:r>
              <a:rPr lang="en-US" dirty="0" smtClean="0"/>
              <a:t>Waive certain statutory, regulatory, or administrative requirements</a:t>
            </a:r>
          </a:p>
          <a:p>
            <a:pPr lvl="1"/>
            <a:r>
              <a:rPr lang="en-US" dirty="0" smtClean="0"/>
              <a:t>Include at least two programs targeting disconnected youth</a:t>
            </a:r>
          </a:p>
          <a:p>
            <a:endParaRPr lang="en-US" dirty="0"/>
          </a:p>
        </p:txBody>
      </p:sp>
      <p:sp>
        <p:nvSpPr>
          <p:cNvPr id="4" name="Footer Placeholder 3"/>
          <p:cNvSpPr>
            <a:spLocks noGrp="1"/>
          </p:cNvSpPr>
          <p:nvPr>
            <p:ph type="ftr" sz="quarter" idx="11"/>
          </p:nvPr>
        </p:nvSpPr>
        <p:spPr/>
        <p:txBody>
          <a:bodyPr/>
          <a:lstStyle/>
          <a:p>
            <a:r>
              <a:rPr lang="en-US"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13</a:t>
            </a:fld>
            <a:endParaRPr lang="en-US" dirty="0"/>
          </a:p>
        </p:txBody>
      </p:sp>
    </p:spTree>
    <p:extLst>
      <p:ext uri="{BB962C8B-B14F-4D97-AF65-F5344CB8AC3E}">
        <p14:creationId xmlns:p14="http://schemas.microsoft.com/office/powerpoint/2010/main" val="913678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P3 Overview</a:t>
            </a:r>
            <a:endParaRPr lang="en-US" dirty="0"/>
          </a:p>
        </p:txBody>
      </p:sp>
      <p:sp>
        <p:nvSpPr>
          <p:cNvPr id="3" name="Content Placeholder 2"/>
          <p:cNvSpPr>
            <a:spLocks noGrp="1"/>
          </p:cNvSpPr>
          <p:nvPr>
            <p:ph idx="1"/>
          </p:nvPr>
        </p:nvSpPr>
        <p:spPr/>
        <p:txBody>
          <a:bodyPr>
            <a:normAutofit/>
          </a:bodyPr>
          <a:lstStyle/>
          <a:p>
            <a:pPr marL="0" indent="0" algn="ctr">
              <a:buNone/>
            </a:pPr>
            <a:r>
              <a:rPr lang="en-US" sz="2800" dirty="0" smtClean="0"/>
              <a:t>Who Can Participate:</a:t>
            </a:r>
            <a:endParaRPr lang="en-US" sz="2800" dirty="0"/>
          </a:p>
          <a:p>
            <a:r>
              <a:rPr lang="en-US" sz="2400" dirty="0">
                <a:solidFill>
                  <a:schemeClr val="tx1"/>
                </a:solidFill>
              </a:rPr>
              <a:t>Individuals between the ages of 14 and </a:t>
            </a:r>
            <a:r>
              <a:rPr lang="en-US" sz="2400" dirty="0" smtClean="0">
                <a:solidFill>
                  <a:schemeClr val="tx1"/>
                </a:solidFill>
              </a:rPr>
              <a:t>24</a:t>
            </a:r>
          </a:p>
          <a:p>
            <a:r>
              <a:rPr lang="en-US" sz="2400" dirty="0" smtClean="0">
                <a:solidFill>
                  <a:schemeClr val="tx1"/>
                </a:solidFill>
              </a:rPr>
              <a:t>Who </a:t>
            </a:r>
            <a:r>
              <a:rPr lang="en-US" sz="2400" dirty="0">
                <a:solidFill>
                  <a:schemeClr val="tx1"/>
                </a:solidFill>
              </a:rPr>
              <a:t>are low-income and </a:t>
            </a:r>
            <a:endParaRPr lang="en-US" sz="2400" dirty="0" smtClean="0">
              <a:solidFill>
                <a:schemeClr val="tx1"/>
              </a:solidFill>
            </a:endParaRPr>
          </a:p>
          <a:p>
            <a:r>
              <a:rPr lang="en-US" sz="2400" dirty="0" smtClean="0">
                <a:solidFill>
                  <a:schemeClr val="tx1"/>
                </a:solidFill>
              </a:rPr>
              <a:t>Either </a:t>
            </a:r>
            <a:r>
              <a:rPr lang="en-US" sz="2400" dirty="0">
                <a:solidFill>
                  <a:schemeClr val="tx1"/>
                </a:solidFill>
              </a:rPr>
              <a:t>homeless, in foster care, involved in the juvenile justice system, unemployed, or not enrolled in or at risk of dropping out of an educational institution.</a:t>
            </a:r>
          </a:p>
          <a:p>
            <a:endParaRPr lang="en-US"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14</a:t>
            </a:fld>
            <a:endParaRPr lang="en-US" dirty="0"/>
          </a:p>
        </p:txBody>
      </p:sp>
    </p:spTree>
    <p:extLst>
      <p:ext uri="{BB962C8B-B14F-4D97-AF65-F5344CB8AC3E}">
        <p14:creationId xmlns:p14="http://schemas.microsoft.com/office/powerpoint/2010/main" val="54391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P3 Overview </a:t>
            </a:r>
            <a:r>
              <a:rPr lang="en-US" dirty="0"/>
              <a:t>(cont’d)</a:t>
            </a:r>
          </a:p>
        </p:txBody>
      </p:sp>
      <p:sp>
        <p:nvSpPr>
          <p:cNvPr id="3" name="Content Placeholder 2"/>
          <p:cNvSpPr>
            <a:spLocks noGrp="1"/>
          </p:cNvSpPr>
          <p:nvPr>
            <p:ph idx="1"/>
          </p:nvPr>
        </p:nvSpPr>
        <p:spPr>
          <a:xfrm>
            <a:off x="457200" y="1600200"/>
            <a:ext cx="7924800" cy="4816475"/>
          </a:xfrm>
        </p:spPr>
        <p:txBody>
          <a:bodyPr>
            <a:normAutofit/>
          </a:bodyPr>
          <a:lstStyle/>
          <a:p>
            <a:pPr marL="0" indent="0" algn="ctr">
              <a:buNone/>
            </a:pPr>
            <a:r>
              <a:rPr lang="en-US" sz="2800" dirty="0" smtClean="0"/>
              <a:t>Pilots may blend certain funds appropriated by Congress in FY 2014.</a:t>
            </a:r>
          </a:p>
          <a:p>
            <a:r>
              <a:rPr lang="en-US" sz="2400" dirty="0" smtClean="0">
                <a:solidFill>
                  <a:schemeClr val="tx1"/>
                </a:solidFill>
              </a:rPr>
              <a:t>Blended funding merges two or more funding streams, or portions of multiple funding streams, to produce greater efficiency and/or effectiveness. </a:t>
            </a:r>
          </a:p>
          <a:p>
            <a:r>
              <a:rPr lang="en-US" sz="2400" dirty="0" smtClean="0">
                <a:solidFill>
                  <a:schemeClr val="tx1"/>
                </a:solidFill>
              </a:rPr>
              <a:t>Funds from each individual stream lose their award-specific identity.</a:t>
            </a:r>
          </a:p>
          <a:p>
            <a:r>
              <a:rPr lang="en-US" sz="2400" dirty="0" smtClean="0">
                <a:solidFill>
                  <a:schemeClr val="tx1"/>
                </a:solidFill>
              </a:rPr>
              <a:t>The blended funds together become subject to a single set of reporting and other requirements, consistent with the underlying purposes of the programs for which the funds were appropriated.</a:t>
            </a:r>
            <a:endParaRPr lang="en-US" sz="2400" dirty="0">
              <a:solidFill>
                <a:schemeClr val="tx1"/>
              </a:solidFill>
            </a:endParaRPr>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15</a:t>
            </a:fld>
            <a:endParaRPr lang="en-US" dirty="0"/>
          </a:p>
        </p:txBody>
      </p:sp>
    </p:spTree>
    <p:extLst>
      <p:ext uri="{BB962C8B-B14F-4D97-AF65-F5344CB8AC3E}">
        <p14:creationId xmlns:p14="http://schemas.microsoft.com/office/powerpoint/2010/main" val="220727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P3 Overview (cont’d)</a:t>
            </a:r>
          </a:p>
        </p:txBody>
      </p:sp>
      <p:sp>
        <p:nvSpPr>
          <p:cNvPr id="3" name="Content Placeholder 2"/>
          <p:cNvSpPr>
            <a:spLocks noGrp="1"/>
          </p:cNvSpPr>
          <p:nvPr>
            <p:ph idx="1"/>
          </p:nvPr>
        </p:nvSpPr>
        <p:spPr>
          <a:xfrm>
            <a:off x="457200" y="1600200"/>
            <a:ext cx="7924800" cy="4816475"/>
          </a:xfrm>
        </p:spPr>
        <p:txBody>
          <a:bodyPr>
            <a:normAutofit/>
          </a:bodyPr>
          <a:lstStyle/>
          <a:p>
            <a:pPr marL="0" indent="0" algn="ctr">
              <a:buNone/>
            </a:pPr>
            <a:r>
              <a:rPr lang="en-US" sz="2800" dirty="0" smtClean="0"/>
              <a:t>Pilots must </a:t>
            </a:r>
            <a:r>
              <a:rPr lang="en-US" sz="2800" dirty="0"/>
              <a:t>include at least two programs:</a:t>
            </a:r>
          </a:p>
          <a:p>
            <a:r>
              <a:rPr lang="en-US" sz="2400" dirty="0">
                <a:solidFill>
                  <a:schemeClr val="tx1"/>
                </a:solidFill>
              </a:rPr>
              <a:t>Targeted on disconnected youth, or designed  to prevent youth from disconnecting from school or work, that provide education, training, employment, and other related social services. </a:t>
            </a:r>
          </a:p>
          <a:p>
            <a:r>
              <a:rPr lang="en-US" sz="2400" dirty="0">
                <a:solidFill>
                  <a:schemeClr val="tx1"/>
                </a:solidFill>
              </a:rPr>
              <a:t>Administered by Departments of Education, Health and Human Services, and Labor; the Corporation for National and Community Service; and/or the Institute for Museum and Library Services. </a:t>
            </a:r>
          </a:p>
          <a:p>
            <a:r>
              <a:rPr lang="en-US" sz="2400" dirty="0">
                <a:solidFill>
                  <a:schemeClr val="tx1"/>
                </a:solidFill>
              </a:rPr>
              <a:t>At least one of which is administered (in whole or in part) by a State, local, or tribal government. </a:t>
            </a:r>
            <a:r>
              <a:rPr lang="en-US" sz="2400" dirty="0">
                <a:solidFill>
                  <a:srgbClr val="002060"/>
                </a:solidFill>
              </a:rPr>
              <a:t> </a:t>
            </a:r>
          </a:p>
          <a:p>
            <a:endParaRPr lang="en-US"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16</a:t>
            </a:fld>
            <a:endParaRPr lang="en-US" dirty="0"/>
          </a:p>
        </p:txBody>
      </p:sp>
    </p:spTree>
    <p:extLst>
      <p:ext uri="{BB962C8B-B14F-4D97-AF65-F5344CB8AC3E}">
        <p14:creationId xmlns:p14="http://schemas.microsoft.com/office/powerpoint/2010/main" val="311020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P3 Overview (cont’d)</a:t>
            </a:r>
          </a:p>
        </p:txBody>
      </p:sp>
      <p:sp>
        <p:nvSpPr>
          <p:cNvPr id="3" name="Content Placeholder 2"/>
          <p:cNvSpPr>
            <a:spLocks noGrp="1"/>
          </p:cNvSpPr>
          <p:nvPr>
            <p:ph idx="1"/>
          </p:nvPr>
        </p:nvSpPr>
        <p:spPr>
          <a:xfrm>
            <a:off x="457200" y="1600200"/>
            <a:ext cx="7924800" cy="4572000"/>
          </a:xfrm>
        </p:spPr>
        <p:txBody>
          <a:bodyPr>
            <a:normAutofit fontScale="92500" lnSpcReduction="20000"/>
          </a:bodyPr>
          <a:lstStyle/>
          <a:p>
            <a:pPr marL="0" indent="0" algn="ctr">
              <a:buNone/>
            </a:pPr>
            <a:r>
              <a:rPr lang="en-US" sz="2800" dirty="0"/>
              <a:t>In addition to </a:t>
            </a:r>
            <a:r>
              <a:rPr lang="en-US" sz="2800" dirty="0" smtClean="0"/>
              <a:t>existing </a:t>
            </a:r>
            <a:r>
              <a:rPr lang="en-US" sz="2800" dirty="0"/>
              <a:t>waiver authority, </a:t>
            </a:r>
            <a:r>
              <a:rPr lang="en-US" sz="2800" dirty="0" smtClean="0"/>
              <a:t>agencies </a:t>
            </a:r>
            <a:r>
              <a:rPr lang="en-US" sz="2800" dirty="0"/>
              <a:t>also may waive any statutory, regulatory, or administrative requirements that they are otherwise not authorized to </a:t>
            </a:r>
            <a:r>
              <a:rPr lang="en-US" sz="2800" dirty="0" smtClean="0"/>
              <a:t>waive, in keeping with important safeguards.  </a:t>
            </a:r>
          </a:p>
          <a:p>
            <a:pPr marL="0" indent="0">
              <a:buNone/>
            </a:pPr>
            <a:r>
              <a:rPr lang="en-US" sz="2800" dirty="0" smtClean="0"/>
              <a:t>Waivers must:</a:t>
            </a:r>
          </a:p>
          <a:p>
            <a:r>
              <a:rPr lang="en-US" sz="2400" dirty="0" smtClean="0">
                <a:solidFill>
                  <a:schemeClr val="tx1"/>
                </a:solidFill>
              </a:rPr>
              <a:t>Be consistent </a:t>
            </a:r>
            <a:r>
              <a:rPr lang="en-US" sz="2400" dirty="0">
                <a:solidFill>
                  <a:schemeClr val="tx1"/>
                </a:solidFill>
              </a:rPr>
              <a:t>with the statutory purposes of the relevant Federal </a:t>
            </a:r>
            <a:r>
              <a:rPr lang="en-US" sz="2400" dirty="0" smtClean="0">
                <a:solidFill>
                  <a:schemeClr val="tx1"/>
                </a:solidFill>
              </a:rPr>
              <a:t>program(s).</a:t>
            </a:r>
          </a:p>
          <a:p>
            <a:r>
              <a:rPr lang="en-US" sz="2400" dirty="0" smtClean="0">
                <a:solidFill>
                  <a:schemeClr val="tx1"/>
                </a:solidFill>
              </a:rPr>
              <a:t>Be necessary—and no broader in scope than necessary-- to achieve pilot outcomes.</a:t>
            </a:r>
          </a:p>
          <a:p>
            <a:r>
              <a:rPr lang="en-US" sz="2400" dirty="0" smtClean="0">
                <a:solidFill>
                  <a:schemeClr val="tx1"/>
                </a:solidFill>
              </a:rPr>
              <a:t>Result in either efficiencies or increased ability of individuals to obtain access to services.</a:t>
            </a:r>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17</a:t>
            </a:fld>
            <a:endParaRPr lang="en-US" dirty="0"/>
          </a:p>
        </p:txBody>
      </p:sp>
      <p:sp>
        <p:nvSpPr>
          <p:cNvPr id="7" name="TextBox 6"/>
          <p:cNvSpPr txBox="1"/>
          <p:nvPr/>
        </p:nvSpPr>
        <p:spPr>
          <a:xfrm>
            <a:off x="228600" y="6211669"/>
            <a:ext cx="6553200" cy="646331"/>
          </a:xfrm>
          <a:prstGeom prst="rect">
            <a:avLst/>
          </a:prstGeom>
          <a:noFill/>
        </p:spPr>
        <p:txBody>
          <a:bodyPr wrap="square" rtlCol="0">
            <a:spAutoFit/>
          </a:bodyPr>
          <a:lstStyle/>
          <a:p>
            <a:r>
              <a:rPr lang="en-US" i="1" dirty="0">
                <a:solidFill>
                  <a:srgbClr val="FF0000"/>
                </a:solidFill>
              </a:rPr>
              <a:t>To learn more, see FAQ </a:t>
            </a:r>
            <a:r>
              <a:rPr lang="en-US" i="1" dirty="0" smtClean="0">
                <a:solidFill>
                  <a:srgbClr val="FF0000"/>
                </a:solidFill>
              </a:rPr>
              <a:t>C-1, C-2, and C-3 </a:t>
            </a:r>
            <a:r>
              <a:rPr lang="en-US" i="1" dirty="0">
                <a:solidFill>
                  <a:srgbClr val="FF0000"/>
                </a:solidFill>
              </a:rPr>
              <a:t>in the application package.</a:t>
            </a:r>
          </a:p>
          <a:p>
            <a:endParaRPr lang="en-US" dirty="0"/>
          </a:p>
        </p:txBody>
      </p:sp>
    </p:spTree>
    <p:extLst>
      <p:ext uri="{BB962C8B-B14F-4D97-AF65-F5344CB8AC3E}">
        <p14:creationId xmlns:p14="http://schemas.microsoft.com/office/powerpoint/2010/main" val="32952331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P3 Overview (cont’d)</a:t>
            </a:r>
          </a:p>
        </p:txBody>
      </p:sp>
      <p:sp>
        <p:nvSpPr>
          <p:cNvPr id="3" name="Content Placeholder 2"/>
          <p:cNvSpPr>
            <a:spLocks noGrp="1"/>
          </p:cNvSpPr>
          <p:nvPr>
            <p:ph idx="1"/>
          </p:nvPr>
        </p:nvSpPr>
        <p:spPr/>
        <p:txBody>
          <a:bodyPr>
            <a:normAutofit fontScale="92500" lnSpcReduction="20000"/>
          </a:bodyPr>
          <a:lstStyle/>
          <a:p>
            <a:pPr marL="0" indent="0" algn="ctr">
              <a:buNone/>
            </a:pPr>
            <a:r>
              <a:rPr lang="en-US" sz="3000" dirty="0" smtClean="0"/>
              <a:t>Agencies cannot waive requirements related to:</a:t>
            </a:r>
          </a:p>
          <a:p>
            <a:r>
              <a:rPr lang="en-US" sz="2600" dirty="0" smtClean="0">
                <a:solidFill>
                  <a:schemeClr val="tx1"/>
                </a:solidFill>
              </a:rPr>
              <a:t>Nondiscrimination.</a:t>
            </a:r>
          </a:p>
          <a:p>
            <a:r>
              <a:rPr lang="en-US" sz="2600" dirty="0" smtClean="0">
                <a:solidFill>
                  <a:schemeClr val="tx1"/>
                </a:solidFill>
              </a:rPr>
              <a:t>Wage and labor standards.</a:t>
            </a:r>
          </a:p>
          <a:p>
            <a:r>
              <a:rPr lang="en-US" sz="2600" dirty="0" smtClean="0">
                <a:solidFill>
                  <a:schemeClr val="tx1"/>
                </a:solidFill>
              </a:rPr>
              <a:t>The allocation of funds to State and sub-State levels.</a:t>
            </a:r>
          </a:p>
          <a:p>
            <a:pPr marL="0" indent="0">
              <a:buNone/>
            </a:pPr>
            <a:endParaRPr lang="en-US" dirty="0" smtClean="0"/>
          </a:p>
          <a:p>
            <a:pPr marL="0" indent="0">
              <a:buNone/>
            </a:pPr>
            <a:r>
              <a:rPr lang="en-US" sz="3000" dirty="0"/>
              <a:t>Federal Agency heads must determine that </a:t>
            </a:r>
            <a:r>
              <a:rPr lang="en-US" sz="3000" dirty="0" smtClean="0"/>
              <a:t>the Agency’s </a:t>
            </a:r>
            <a:r>
              <a:rPr lang="en-US" sz="3000" dirty="0"/>
              <a:t>participation and the use of proposed program </a:t>
            </a:r>
            <a:r>
              <a:rPr lang="en-US" sz="3000" dirty="0" smtClean="0"/>
              <a:t>funds meet requirements related to:</a:t>
            </a:r>
          </a:p>
          <a:p>
            <a:r>
              <a:rPr lang="en-US" sz="2600" dirty="0" smtClean="0">
                <a:solidFill>
                  <a:schemeClr val="tx1"/>
                </a:solidFill>
              </a:rPr>
              <a:t>Not denying or restricting individual eligibility. </a:t>
            </a:r>
          </a:p>
          <a:p>
            <a:r>
              <a:rPr lang="en-US" sz="2600" dirty="0" smtClean="0">
                <a:solidFill>
                  <a:schemeClr val="tx1"/>
                </a:solidFill>
              </a:rPr>
              <a:t>Not adversely affecting vulnerable populations</a:t>
            </a:r>
            <a:r>
              <a:rPr lang="en-US" sz="2600" dirty="0" smtClean="0"/>
              <a:t>. </a:t>
            </a:r>
            <a:endParaRPr lang="en-US" sz="2600"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18</a:t>
            </a:fld>
            <a:endParaRPr lang="en-US" dirty="0"/>
          </a:p>
        </p:txBody>
      </p:sp>
      <p:sp>
        <p:nvSpPr>
          <p:cNvPr id="6" name="TextBox 5"/>
          <p:cNvSpPr txBox="1"/>
          <p:nvPr/>
        </p:nvSpPr>
        <p:spPr>
          <a:xfrm>
            <a:off x="228600" y="6211669"/>
            <a:ext cx="6553200" cy="646331"/>
          </a:xfrm>
          <a:prstGeom prst="rect">
            <a:avLst/>
          </a:prstGeom>
          <a:noFill/>
        </p:spPr>
        <p:txBody>
          <a:bodyPr wrap="square" rtlCol="0">
            <a:spAutoFit/>
          </a:bodyPr>
          <a:lstStyle/>
          <a:p>
            <a:r>
              <a:rPr lang="en-US" i="1" dirty="0">
                <a:solidFill>
                  <a:srgbClr val="FF0000"/>
                </a:solidFill>
              </a:rPr>
              <a:t>To learn more, see FAQ </a:t>
            </a:r>
            <a:r>
              <a:rPr lang="en-US" i="1" dirty="0" smtClean="0">
                <a:solidFill>
                  <a:srgbClr val="FF0000"/>
                </a:solidFill>
              </a:rPr>
              <a:t>C-1, C-2, and C-3 </a:t>
            </a:r>
            <a:r>
              <a:rPr lang="en-US" i="1" dirty="0">
                <a:solidFill>
                  <a:srgbClr val="FF0000"/>
                </a:solidFill>
              </a:rPr>
              <a:t>in the application package.</a:t>
            </a:r>
          </a:p>
          <a:p>
            <a:endParaRPr lang="en-US" dirty="0"/>
          </a:p>
        </p:txBody>
      </p:sp>
    </p:spTree>
    <p:extLst>
      <p:ext uri="{BB962C8B-B14F-4D97-AF65-F5344CB8AC3E}">
        <p14:creationId xmlns:p14="http://schemas.microsoft.com/office/powerpoint/2010/main" val="998084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P3 Overview </a:t>
            </a:r>
            <a:r>
              <a:rPr lang="en-US" dirty="0"/>
              <a:t>(cont’d)</a:t>
            </a:r>
          </a:p>
        </p:txBody>
      </p:sp>
      <p:sp>
        <p:nvSpPr>
          <p:cNvPr id="3" name="Content Placeholder 2"/>
          <p:cNvSpPr>
            <a:spLocks noGrp="1"/>
          </p:cNvSpPr>
          <p:nvPr>
            <p:ph idx="1"/>
          </p:nvPr>
        </p:nvSpPr>
        <p:spPr/>
        <p:txBody>
          <a:bodyPr>
            <a:normAutofit/>
          </a:bodyPr>
          <a:lstStyle/>
          <a:p>
            <a:pPr marL="0" indent="0" algn="ctr">
              <a:buNone/>
            </a:pPr>
            <a:r>
              <a:rPr lang="en-US" sz="2800" dirty="0"/>
              <a:t>Pilots also will receive start-up grant funds. </a:t>
            </a:r>
          </a:p>
          <a:p>
            <a:r>
              <a:rPr lang="en-US" sz="2400" dirty="0" smtClean="0">
                <a:solidFill>
                  <a:schemeClr val="tx1"/>
                </a:solidFill>
              </a:rPr>
              <a:t>Awards </a:t>
            </a:r>
            <a:r>
              <a:rPr lang="en-US" sz="2400" dirty="0">
                <a:solidFill>
                  <a:schemeClr val="tx1"/>
                </a:solidFill>
              </a:rPr>
              <a:t>may range from $400,000 to $700,000.</a:t>
            </a:r>
          </a:p>
          <a:p>
            <a:r>
              <a:rPr lang="en-US" sz="2400" dirty="0" smtClean="0">
                <a:solidFill>
                  <a:schemeClr val="tx1"/>
                </a:solidFill>
              </a:rPr>
              <a:t>Awards should support </a:t>
            </a:r>
            <a:r>
              <a:rPr lang="en-US" sz="2400" dirty="0">
                <a:solidFill>
                  <a:schemeClr val="tx1"/>
                </a:solidFill>
              </a:rPr>
              <a:t>effective </a:t>
            </a:r>
            <a:r>
              <a:rPr lang="en-US" sz="2400" dirty="0" smtClean="0">
                <a:solidFill>
                  <a:schemeClr val="tx1"/>
                </a:solidFill>
              </a:rPr>
              <a:t>implementation.</a:t>
            </a:r>
          </a:p>
          <a:p>
            <a:r>
              <a:rPr lang="en-US" sz="2400" dirty="0" smtClean="0">
                <a:solidFill>
                  <a:schemeClr val="tx1"/>
                </a:solidFill>
              </a:rPr>
              <a:t>Examples of uses: planning</a:t>
            </a:r>
            <a:r>
              <a:rPr lang="en-US" sz="2400" dirty="0">
                <a:solidFill>
                  <a:schemeClr val="tx1"/>
                </a:solidFill>
              </a:rPr>
              <a:t>, governance, technical assistance, evaluation, data collection, capacity-building, and coordination activities. </a:t>
            </a:r>
            <a:endParaRPr lang="en-US" sz="2400"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19</a:t>
            </a:fld>
            <a:endParaRPr lang="en-US" dirty="0"/>
          </a:p>
        </p:txBody>
      </p:sp>
      <p:sp>
        <p:nvSpPr>
          <p:cNvPr id="6" name="TextBox 5"/>
          <p:cNvSpPr txBox="1"/>
          <p:nvPr/>
        </p:nvSpPr>
        <p:spPr>
          <a:xfrm>
            <a:off x="228600" y="6211669"/>
            <a:ext cx="5257800" cy="646331"/>
          </a:xfrm>
          <a:prstGeom prst="rect">
            <a:avLst/>
          </a:prstGeom>
          <a:noFill/>
        </p:spPr>
        <p:txBody>
          <a:bodyPr wrap="square" rtlCol="0">
            <a:spAutoFit/>
          </a:bodyPr>
          <a:lstStyle/>
          <a:p>
            <a:r>
              <a:rPr lang="en-US" i="1" dirty="0">
                <a:solidFill>
                  <a:srgbClr val="FF0000"/>
                </a:solidFill>
              </a:rPr>
              <a:t>To learn more, see FAQ </a:t>
            </a:r>
            <a:r>
              <a:rPr lang="en-US" i="1" dirty="0" smtClean="0">
                <a:solidFill>
                  <a:srgbClr val="FF0000"/>
                </a:solidFill>
              </a:rPr>
              <a:t>K-1 </a:t>
            </a:r>
            <a:r>
              <a:rPr lang="en-US" i="1" dirty="0">
                <a:solidFill>
                  <a:srgbClr val="FF0000"/>
                </a:solidFill>
              </a:rPr>
              <a:t>in the application package.</a:t>
            </a:r>
          </a:p>
          <a:p>
            <a:endParaRPr lang="en-US" dirty="0"/>
          </a:p>
        </p:txBody>
      </p:sp>
    </p:spTree>
    <p:extLst>
      <p:ext uri="{BB962C8B-B14F-4D97-AF65-F5344CB8AC3E}">
        <p14:creationId xmlns:p14="http://schemas.microsoft.com/office/powerpoint/2010/main" val="2992761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066800"/>
            <a:ext cx="9144000" cy="5791200"/>
          </a:xfrm>
          <a:prstGeom prst="rect">
            <a:avLst/>
          </a:prstGeom>
        </p:spPr>
      </p:pic>
      <p:sp>
        <p:nvSpPr>
          <p:cNvPr id="2" name="Title 1"/>
          <p:cNvSpPr>
            <a:spLocks noGrp="1"/>
          </p:cNvSpPr>
          <p:nvPr>
            <p:ph type="title"/>
          </p:nvPr>
        </p:nvSpPr>
        <p:spPr/>
        <p:txBody>
          <a:bodyPr/>
          <a:lstStyle/>
          <a:p>
            <a:r>
              <a:rPr lang="en-US" dirty="0" smtClean="0"/>
              <a:t>Where are you?</a:t>
            </a:r>
            <a:endParaRPr lang="en-US" dirty="0"/>
          </a:p>
        </p:txBody>
      </p:sp>
      <p:sp>
        <p:nvSpPr>
          <p:cNvPr id="4" name="Slide Number Placeholder 3"/>
          <p:cNvSpPr>
            <a:spLocks noGrp="1"/>
          </p:cNvSpPr>
          <p:nvPr>
            <p:ph type="sldNum" sz="quarter" idx="12"/>
          </p:nvPr>
        </p:nvSpPr>
        <p:spPr/>
        <p:txBody>
          <a:bodyPr/>
          <a:lstStyle/>
          <a:p>
            <a:fld id="{01723B91-CE10-4F20-890A-0852E2246859}" type="slidenum">
              <a:rPr lang="en-US" smtClean="0"/>
              <a:pPr/>
              <a:t>2</a:t>
            </a:fld>
            <a:endParaRPr lang="en-US" dirty="0"/>
          </a:p>
        </p:txBody>
      </p:sp>
      <p:sp>
        <p:nvSpPr>
          <p:cNvPr id="5" name="Footer Placeholder 4"/>
          <p:cNvSpPr>
            <a:spLocks noGrp="1"/>
          </p:cNvSpPr>
          <p:nvPr>
            <p:ph type="ftr" sz="quarter" idx="11"/>
          </p:nvPr>
        </p:nvSpPr>
        <p:spPr/>
        <p:txBody>
          <a:bodyPr/>
          <a:lstStyle/>
          <a:p>
            <a:r>
              <a:rPr lang="en-US" dirty="0" smtClean="0"/>
              <a:t>#</a:t>
            </a:r>
            <a:endParaRPr lang="en-US" dirty="0"/>
          </a:p>
        </p:txBody>
      </p:sp>
      <p:sp>
        <p:nvSpPr>
          <p:cNvPr id="8" name="TextBox 7"/>
          <p:cNvSpPr txBox="1"/>
          <p:nvPr/>
        </p:nvSpPr>
        <p:spPr>
          <a:xfrm>
            <a:off x="1371600" y="685800"/>
            <a:ext cx="6324600" cy="338554"/>
          </a:xfrm>
          <a:prstGeom prst="rect">
            <a:avLst/>
          </a:prstGeom>
          <a:noFill/>
        </p:spPr>
        <p:txBody>
          <a:bodyPr wrap="square" rtlCol="0">
            <a:spAutoFit/>
          </a:bodyPr>
          <a:lstStyle/>
          <a:p>
            <a:pPr algn="ctr"/>
            <a:r>
              <a:rPr lang="en-US" sz="1600" b="1" i="1" dirty="0" smtClean="0">
                <a:solidFill>
                  <a:schemeClr val="bg1"/>
                </a:solidFill>
                <a:latin typeface="Arial" pitchFamily="34" charset="0"/>
                <a:cs typeface="Arial" pitchFamily="34" charset="0"/>
              </a:rPr>
              <a:t>Enter your location in the Chat window – lower left of screen</a:t>
            </a:r>
            <a:endParaRPr lang="en-US" sz="1600" b="1" i="1" dirty="0">
              <a:solidFill>
                <a:schemeClr val="bg1"/>
              </a:solidFill>
              <a:latin typeface="Arial" pitchFamily="34" charset="0"/>
              <a:cs typeface="Arial" pitchFamily="34" charset="0"/>
            </a:endParaRPr>
          </a:p>
        </p:txBody>
      </p:sp>
      <p:sp>
        <p:nvSpPr>
          <p:cNvPr id="9" name="Oval 8"/>
          <p:cNvSpPr/>
          <p:nvPr/>
        </p:nvSpPr>
        <p:spPr>
          <a:xfrm>
            <a:off x="8534400" y="6629400"/>
            <a:ext cx="381000" cy="228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725318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P3 Overview </a:t>
            </a:r>
            <a:r>
              <a:rPr lang="en-US" dirty="0"/>
              <a:t>(cont’d)</a:t>
            </a:r>
          </a:p>
        </p:txBody>
      </p:sp>
      <p:sp>
        <p:nvSpPr>
          <p:cNvPr id="3" name="Content Placeholder 2"/>
          <p:cNvSpPr>
            <a:spLocks noGrp="1"/>
          </p:cNvSpPr>
          <p:nvPr>
            <p:ph idx="1"/>
          </p:nvPr>
        </p:nvSpPr>
        <p:spPr/>
        <p:txBody>
          <a:bodyPr>
            <a:normAutofit/>
          </a:bodyPr>
          <a:lstStyle/>
          <a:p>
            <a:pPr marL="0" indent="0" algn="ctr">
              <a:buNone/>
            </a:pPr>
            <a:r>
              <a:rPr lang="en-US" sz="2800" dirty="0" smtClean="0"/>
              <a:t>Each pilot will be </a:t>
            </a:r>
            <a:r>
              <a:rPr lang="en-US" sz="2800" dirty="0"/>
              <a:t>governed by a performance agreement between a lead Federal agency and the respective representatives of all of </a:t>
            </a:r>
            <a:r>
              <a:rPr lang="en-US" sz="2800" dirty="0" smtClean="0"/>
              <a:t>the </a:t>
            </a:r>
            <a:r>
              <a:rPr lang="en-US" sz="2800" dirty="0"/>
              <a:t>State, local, or tribal governments participating in the </a:t>
            </a:r>
            <a:r>
              <a:rPr lang="en-US" sz="2800" dirty="0" smtClean="0"/>
              <a:t>agreement. </a:t>
            </a:r>
            <a:endParaRPr lang="en-US" sz="2800"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20</a:t>
            </a:fld>
            <a:endParaRPr lang="en-US" dirty="0"/>
          </a:p>
        </p:txBody>
      </p:sp>
    </p:spTree>
    <p:extLst>
      <p:ext uri="{BB962C8B-B14F-4D97-AF65-F5344CB8AC3E}">
        <p14:creationId xmlns:p14="http://schemas.microsoft.com/office/powerpoint/2010/main" val="36873444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Eligible Applicants</a:t>
            </a:r>
          </a:p>
        </p:txBody>
      </p:sp>
      <p:sp>
        <p:nvSpPr>
          <p:cNvPr id="3" name="Content Placeholder 2"/>
          <p:cNvSpPr>
            <a:spLocks noGrp="1"/>
          </p:cNvSpPr>
          <p:nvPr>
            <p:ph idx="1"/>
          </p:nvPr>
        </p:nvSpPr>
        <p:spPr>
          <a:xfrm>
            <a:off x="457200" y="1600200"/>
            <a:ext cx="7924800" cy="4648200"/>
          </a:xfrm>
        </p:spPr>
        <p:txBody>
          <a:bodyPr>
            <a:normAutofit/>
          </a:bodyPr>
          <a:lstStyle/>
          <a:p>
            <a:pPr marL="0" indent="0" algn="ctr">
              <a:spcAft>
                <a:spcPts val="1200"/>
              </a:spcAft>
              <a:buNone/>
            </a:pPr>
            <a:r>
              <a:rPr lang="en-US" sz="2800" b="1" dirty="0"/>
              <a:t>State, local government, or tribal entity</a:t>
            </a:r>
            <a:r>
              <a:rPr lang="en-US" sz="2800" dirty="0"/>
              <a:t>.</a:t>
            </a:r>
          </a:p>
          <a:p>
            <a:r>
              <a:rPr lang="en-US" sz="2400" dirty="0">
                <a:solidFill>
                  <a:schemeClr val="tx1"/>
                </a:solidFill>
              </a:rPr>
              <a:t>Represented by chief executive of the entity (e.g., governor, mayor) or the head of a State, local, or tribal agency.</a:t>
            </a:r>
          </a:p>
          <a:p>
            <a:r>
              <a:rPr lang="en-US" sz="2400" dirty="0">
                <a:solidFill>
                  <a:schemeClr val="tx1"/>
                </a:solidFill>
              </a:rPr>
              <a:t>Private non-profits are not eligible, but may play a role in the partnership. </a:t>
            </a:r>
          </a:p>
          <a:p>
            <a:endParaRPr lang="en-US"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21</a:t>
            </a:fld>
            <a:endParaRPr lang="en-US" dirty="0"/>
          </a:p>
        </p:txBody>
      </p:sp>
      <p:sp>
        <p:nvSpPr>
          <p:cNvPr id="6" name="TextBox 5"/>
          <p:cNvSpPr txBox="1"/>
          <p:nvPr/>
        </p:nvSpPr>
        <p:spPr>
          <a:xfrm>
            <a:off x="228600" y="6211669"/>
            <a:ext cx="6705600" cy="646331"/>
          </a:xfrm>
          <a:prstGeom prst="rect">
            <a:avLst/>
          </a:prstGeom>
          <a:noFill/>
        </p:spPr>
        <p:txBody>
          <a:bodyPr wrap="square" rtlCol="0">
            <a:spAutoFit/>
          </a:bodyPr>
          <a:lstStyle/>
          <a:p>
            <a:r>
              <a:rPr lang="en-US" i="1" dirty="0">
                <a:solidFill>
                  <a:srgbClr val="FF0000"/>
                </a:solidFill>
              </a:rPr>
              <a:t>To learn more, see FAQ </a:t>
            </a:r>
            <a:r>
              <a:rPr lang="en-US" i="1" dirty="0" smtClean="0">
                <a:solidFill>
                  <a:srgbClr val="FF0000"/>
                </a:solidFill>
              </a:rPr>
              <a:t>B-1, B-2, and B-3 </a:t>
            </a:r>
            <a:r>
              <a:rPr lang="en-US" i="1" dirty="0">
                <a:solidFill>
                  <a:srgbClr val="FF0000"/>
                </a:solidFill>
              </a:rPr>
              <a:t>in the application package.</a:t>
            </a:r>
          </a:p>
          <a:p>
            <a:endParaRPr lang="en-US" dirty="0"/>
          </a:p>
        </p:txBody>
      </p:sp>
    </p:spTree>
    <p:extLst>
      <p:ext uri="{BB962C8B-B14F-4D97-AF65-F5344CB8AC3E}">
        <p14:creationId xmlns:p14="http://schemas.microsoft.com/office/powerpoint/2010/main" val="3576382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Eligible </a:t>
            </a:r>
            <a:r>
              <a:rPr lang="en-US" dirty="0"/>
              <a:t>Programs</a:t>
            </a:r>
          </a:p>
        </p:txBody>
      </p:sp>
      <p:sp>
        <p:nvSpPr>
          <p:cNvPr id="3" name="Content Placeholder 2"/>
          <p:cNvSpPr>
            <a:spLocks noGrp="1"/>
          </p:cNvSpPr>
          <p:nvPr>
            <p:ph idx="1"/>
          </p:nvPr>
        </p:nvSpPr>
        <p:spPr>
          <a:xfrm>
            <a:off x="457200" y="1600200"/>
            <a:ext cx="8077200" cy="4525963"/>
          </a:xfrm>
        </p:spPr>
        <p:txBody>
          <a:bodyPr>
            <a:normAutofit fontScale="77500" lnSpcReduction="20000"/>
          </a:bodyPr>
          <a:lstStyle/>
          <a:p>
            <a:pPr marL="0" indent="0" algn="ctr">
              <a:spcAft>
                <a:spcPts val="1800"/>
              </a:spcAft>
              <a:buNone/>
            </a:pPr>
            <a:r>
              <a:rPr lang="en-US" sz="3600" dirty="0" smtClean="0"/>
              <a:t>The participating Federal Agencies have identified programs that may be eligible to be blended under a P3 pilot. </a:t>
            </a:r>
          </a:p>
          <a:p>
            <a:pPr>
              <a:spcAft>
                <a:spcPts val="1200"/>
              </a:spcAft>
            </a:pPr>
            <a:r>
              <a:rPr lang="en-US" sz="2900" dirty="0" smtClean="0">
                <a:solidFill>
                  <a:schemeClr val="tx1"/>
                </a:solidFill>
              </a:rPr>
              <a:t>At </a:t>
            </a:r>
            <a:r>
              <a:rPr lang="en-US" sz="2900" dirty="0">
                <a:solidFill>
                  <a:schemeClr val="tx1"/>
                </a:solidFill>
              </a:rPr>
              <a:t>the same time that funds are blended and pilots are given new flexibilities, pilots must protect vulnerable populations and individuals. </a:t>
            </a:r>
          </a:p>
          <a:p>
            <a:pPr>
              <a:spcAft>
                <a:spcPts val="1200"/>
              </a:spcAft>
            </a:pPr>
            <a:r>
              <a:rPr lang="en-US" sz="2900" dirty="0" smtClean="0">
                <a:solidFill>
                  <a:schemeClr val="tx1"/>
                </a:solidFill>
              </a:rPr>
              <a:t>Some </a:t>
            </a:r>
            <a:r>
              <a:rPr lang="en-US" sz="2900" dirty="0">
                <a:solidFill>
                  <a:schemeClr val="tx1"/>
                </a:solidFill>
              </a:rPr>
              <a:t>programs may introduce </a:t>
            </a:r>
            <a:r>
              <a:rPr lang="en-US" sz="2900" dirty="0" smtClean="0">
                <a:solidFill>
                  <a:schemeClr val="tx1"/>
                </a:solidFill>
              </a:rPr>
              <a:t>greater </a:t>
            </a:r>
            <a:r>
              <a:rPr lang="en-US" sz="2900" dirty="0">
                <a:solidFill>
                  <a:schemeClr val="tx1"/>
                </a:solidFill>
              </a:rPr>
              <a:t>likelihood of adversely affecting vulnerable </a:t>
            </a:r>
            <a:r>
              <a:rPr lang="en-US" sz="2900" dirty="0" smtClean="0">
                <a:solidFill>
                  <a:schemeClr val="tx1"/>
                </a:solidFill>
              </a:rPr>
              <a:t>populations.  </a:t>
            </a:r>
          </a:p>
          <a:p>
            <a:pPr>
              <a:spcAft>
                <a:spcPts val="1200"/>
              </a:spcAft>
            </a:pPr>
            <a:r>
              <a:rPr lang="en-US" sz="2900" dirty="0" smtClean="0">
                <a:solidFill>
                  <a:schemeClr val="tx1"/>
                </a:solidFill>
              </a:rPr>
              <a:t>The Agencies have identified three </a:t>
            </a:r>
            <a:r>
              <a:rPr lang="en-US" sz="2900" dirty="0">
                <a:solidFill>
                  <a:schemeClr val="tx1"/>
                </a:solidFill>
              </a:rPr>
              <a:t>categories of risk </a:t>
            </a:r>
            <a:r>
              <a:rPr lang="en-US" sz="2900" dirty="0" smtClean="0">
                <a:solidFill>
                  <a:schemeClr val="tx1"/>
                </a:solidFill>
              </a:rPr>
              <a:t>and </a:t>
            </a:r>
            <a:r>
              <a:rPr lang="en-US" sz="2900" dirty="0">
                <a:solidFill>
                  <a:schemeClr val="tx1"/>
                </a:solidFill>
              </a:rPr>
              <a:t>specific examples of the types of programs in each </a:t>
            </a:r>
            <a:r>
              <a:rPr lang="en-US" sz="2900" dirty="0" smtClean="0">
                <a:solidFill>
                  <a:schemeClr val="tx1"/>
                </a:solidFill>
              </a:rPr>
              <a:t>category.  See Appendix B of the notice inviting applications.</a:t>
            </a:r>
            <a:endParaRPr lang="en-US" sz="2900" dirty="0">
              <a:solidFill>
                <a:schemeClr val="tx1"/>
              </a:solidFill>
            </a:endParaRPr>
          </a:p>
          <a:p>
            <a:pPr marL="0" indent="0">
              <a:buNone/>
            </a:pPr>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22</a:t>
            </a:fld>
            <a:endParaRPr lang="en-US" dirty="0"/>
          </a:p>
        </p:txBody>
      </p:sp>
      <p:sp>
        <p:nvSpPr>
          <p:cNvPr id="7" name="TextBox 6"/>
          <p:cNvSpPr txBox="1"/>
          <p:nvPr/>
        </p:nvSpPr>
        <p:spPr>
          <a:xfrm>
            <a:off x="228600" y="6211669"/>
            <a:ext cx="6858000" cy="646331"/>
          </a:xfrm>
          <a:prstGeom prst="rect">
            <a:avLst/>
          </a:prstGeom>
          <a:noFill/>
        </p:spPr>
        <p:txBody>
          <a:bodyPr wrap="square" rtlCol="0">
            <a:spAutoFit/>
          </a:bodyPr>
          <a:lstStyle/>
          <a:p>
            <a:r>
              <a:rPr lang="en-US" i="1" dirty="0">
                <a:solidFill>
                  <a:srgbClr val="FF0000"/>
                </a:solidFill>
              </a:rPr>
              <a:t>To learn more, see FAQ </a:t>
            </a:r>
            <a:r>
              <a:rPr lang="en-US" i="1" dirty="0" smtClean="0">
                <a:solidFill>
                  <a:srgbClr val="FF0000"/>
                </a:solidFill>
              </a:rPr>
              <a:t>C-2, C-3, and D-1 </a:t>
            </a:r>
            <a:r>
              <a:rPr lang="en-US" i="1" dirty="0">
                <a:solidFill>
                  <a:srgbClr val="FF0000"/>
                </a:solidFill>
              </a:rPr>
              <a:t>in the application package.</a:t>
            </a:r>
          </a:p>
          <a:p>
            <a:endParaRPr lang="en-US" dirty="0"/>
          </a:p>
        </p:txBody>
      </p:sp>
    </p:spTree>
    <p:extLst>
      <p:ext uri="{BB962C8B-B14F-4D97-AF65-F5344CB8AC3E}">
        <p14:creationId xmlns:p14="http://schemas.microsoft.com/office/powerpoint/2010/main" val="16034274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Absolute Priorities</a:t>
            </a:r>
            <a:endParaRPr lang="en-US" dirty="0"/>
          </a:p>
        </p:txBody>
      </p:sp>
      <p:sp>
        <p:nvSpPr>
          <p:cNvPr id="3" name="Content Placeholder 2"/>
          <p:cNvSpPr>
            <a:spLocks noGrp="1"/>
          </p:cNvSpPr>
          <p:nvPr>
            <p:ph idx="1"/>
          </p:nvPr>
        </p:nvSpPr>
        <p:spPr/>
        <p:txBody>
          <a:bodyPr>
            <a:normAutofit fontScale="85000" lnSpcReduction="20000"/>
          </a:bodyPr>
          <a:lstStyle/>
          <a:p>
            <a:pPr>
              <a:spcAft>
                <a:spcPts val="1200"/>
              </a:spcAft>
            </a:pPr>
            <a:r>
              <a:rPr lang="en-US" dirty="0" smtClean="0"/>
              <a:t>The competition has three absolute priorities:</a:t>
            </a:r>
          </a:p>
          <a:p>
            <a:pPr lvl="1"/>
            <a:r>
              <a:rPr lang="en-US" sz="2600" dirty="0">
                <a:solidFill>
                  <a:schemeClr val="tx1"/>
                </a:solidFill>
              </a:rPr>
              <a:t>Absolute Priority 1 </a:t>
            </a:r>
            <a:r>
              <a:rPr lang="en-US" sz="2600" dirty="0" smtClean="0">
                <a:solidFill>
                  <a:schemeClr val="tx1"/>
                </a:solidFill>
              </a:rPr>
              <a:t>– </a:t>
            </a:r>
            <a:r>
              <a:rPr lang="en-US" sz="2600" dirty="0">
                <a:solidFill>
                  <a:schemeClr val="tx1"/>
                </a:solidFill>
              </a:rPr>
              <a:t>Improving Outcomes for Disconnected </a:t>
            </a:r>
            <a:r>
              <a:rPr lang="en-US" sz="2600" dirty="0" smtClean="0">
                <a:solidFill>
                  <a:schemeClr val="tx1"/>
                </a:solidFill>
              </a:rPr>
              <a:t>Youth</a:t>
            </a:r>
          </a:p>
          <a:p>
            <a:pPr lvl="1"/>
            <a:r>
              <a:rPr lang="en-US" sz="2600" dirty="0">
                <a:solidFill>
                  <a:schemeClr val="tx1"/>
                </a:solidFill>
              </a:rPr>
              <a:t>Absolute Priority 2 </a:t>
            </a:r>
            <a:r>
              <a:rPr lang="en-US" sz="2600" dirty="0" smtClean="0">
                <a:solidFill>
                  <a:schemeClr val="tx1"/>
                </a:solidFill>
              </a:rPr>
              <a:t>– </a:t>
            </a:r>
            <a:r>
              <a:rPr lang="en-US" sz="2600" dirty="0">
                <a:solidFill>
                  <a:schemeClr val="tx1"/>
                </a:solidFill>
              </a:rPr>
              <a:t>Improving Outcomes for Disconnected Youth in Rural </a:t>
            </a:r>
            <a:r>
              <a:rPr lang="en-US" sz="2600" dirty="0" smtClean="0">
                <a:solidFill>
                  <a:schemeClr val="tx1"/>
                </a:solidFill>
              </a:rPr>
              <a:t>Communities</a:t>
            </a:r>
          </a:p>
          <a:p>
            <a:pPr lvl="1"/>
            <a:r>
              <a:rPr lang="en-US" sz="2600" dirty="0" smtClean="0">
                <a:solidFill>
                  <a:schemeClr val="tx1"/>
                </a:solidFill>
              </a:rPr>
              <a:t>Absolute Priority </a:t>
            </a:r>
            <a:r>
              <a:rPr lang="en-US" sz="2600" dirty="0">
                <a:solidFill>
                  <a:schemeClr val="tx1"/>
                </a:solidFill>
              </a:rPr>
              <a:t>3 –Absolute Priority 3 -- Improving Outcomes for Disconnected Youth in Tribal Communities</a:t>
            </a:r>
            <a:endParaRPr lang="en-US" sz="2600" dirty="0" smtClean="0">
              <a:solidFill>
                <a:schemeClr val="tx1"/>
              </a:solidFill>
            </a:endParaRPr>
          </a:p>
          <a:p>
            <a:pPr>
              <a:spcBef>
                <a:spcPts val="1200"/>
              </a:spcBef>
            </a:pPr>
            <a:r>
              <a:rPr lang="en-US" dirty="0" smtClean="0"/>
              <a:t>Each </a:t>
            </a:r>
            <a:r>
              <a:rPr lang="en-US" dirty="0"/>
              <a:t>of the </a:t>
            </a:r>
            <a:r>
              <a:rPr lang="en-US" dirty="0" smtClean="0"/>
              <a:t>absolute priorities constitutes </a:t>
            </a:r>
            <a:r>
              <a:rPr lang="en-US" dirty="0"/>
              <a:t>its own funding category, and the </a:t>
            </a:r>
            <a:r>
              <a:rPr lang="en-US" dirty="0" smtClean="0"/>
              <a:t>Agencies hope to </a:t>
            </a:r>
            <a:r>
              <a:rPr lang="en-US" dirty="0"/>
              <a:t>award grants under each category for which applications of sufficient quality are submitted</a:t>
            </a:r>
            <a:r>
              <a:rPr lang="en-US" dirty="0" smtClean="0"/>
              <a:t>. </a:t>
            </a:r>
          </a:p>
          <a:p>
            <a:endParaRPr lang="en-US"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23</a:t>
            </a:fld>
            <a:endParaRPr lang="en-US" dirty="0"/>
          </a:p>
        </p:txBody>
      </p:sp>
    </p:spTree>
    <p:extLst>
      <p:ext uri="{BB962C8B-B14F-4D97-AF65-F5344CB8AC3E}">
        <p14:creationId xmlns:p14="http://schemas.microsoft.com/office/powerpoint/2010/main" val="15425140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Absolute Priority 1 – Improving Outcomes for Disconnected Youth</a:t>
            </a:r>
          </a:p>
        </p:txBody>
      </p:sp>
      <p:sp>
        <p:nvSpPr>
          <p:cNvPr id="3" name="Content Placeholder 2"/>
          <p:cNvSpPr>
            <a:spLocks noGrp="1"/>
          </p:cNvSpPr>
          <p:nvPr>
            <p:ph idx="1"/>
          </p:nvPr>
        </p:nvSpPr>
        <p:spPr/>
        <p:txBody>
          <a:bodyPr>
            <a:normAutofit/>
          </a:bodyPr>
          <a:lstStyle/>
          <a:p>
            <a:pPr marL="0" indent="0" algn="ctr">
              <a:buNone/>
            </a:pPr>
            <a:r>
              <a:rPr lang="en-US" dirty="0"/>
              <a:t>All applicants must indicate in their application that they are applying under Absolute Priority 1.</a:t>
            </a:r>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24</a:t>
            </a:fld>
            <a:endParaRPr lang="en-US" dirty="0"/>
          </a:p>
        </p:txBody>
      </p:sp>
    </p:spTree>
    <p:extLst>
      <p:ext uri="{BB962C8B-B14F-4D97-AF65-F5344CB8AC3E}">
        <p14:creationId xmlns:p14="http://schemas.microsoft.com/office/powerpoint/2010/main" val="7643519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Absolute Priority 2 – Improving Outcomes for Disconnected Youth in Rural Communities</a:t>
            </a:r>
          </a:p>
        </p:txBody>
      </p:sp>
      <p:sp>
        <p:nvSpPr>
          <p:cNvPr id="3" name="Content Placeholder 2"/>
          <p:cNvSpPr>
            <a:spLocks noGrp="1"/>
          </p:cNvSpPr>
          <p:nvPr>
            <p:ph idx="1"/>
          </p:nvPr>
        </p:nvSpPr>
        <p:spPr>
          <a:xfrm>
            <a:off x="457200" y="1600200"/>
            <a:ext cx="7924800" cy="4816475"/>
          </a:xfrm>
        </p:spPr>
        <p:txBody>
          <a:bodyPr>
            <a:normAutofit fontScale="55000" lnSpcReduction="20000"/>
          </a:bodyPr>
          <a:lstStyle/>
          <a:p>
            <a:pPr marL="0" indent="0" algn="ctr">
              <a:buNone/>
            </a:pPr>
            <a:r>
              <a:rPr lang="en-US" dirty="0"/>
              <a:t>An applicant also is eligible for Absolute Priority 2 if it proposes to serve disconnected youth in rural communities only.   </a:t>
            </a:r>
            <a:endParaRPr lang="en-US" dirty="0" smtClean="0"/>
          </a:p>
          <a:p>
            <a:r>
              <a:rPr lang="en-US" dirty="0"/>
              <a:t>A rural community is a community that is served </a:t>
            </a:r>
            <a:r>
              <a:rPr lang="en-US" i="1" dirty="0"/>
              <a:t>only</a:t>
            </a:r>
            <a:r>
              <a:rPr lang="en-US" dirty="0"/>
              <a:t> by one or more local educational agencies that are currently </a:t>
            </a:r>
            <a:r>
              <a:rPr lang="en-US" dirty="0" smtClean="0"/>
              <a:t>eligible under </a:t>
            </a:r>
            <a:r>
              <a:rPr lang="en-US" dirty="0"/>
              <a:t>the </a:t>
            </a:r>
            <a:r>
              <a:rPr lang="en-US" dirty="0" smtClean="0"/>
              <a:t>Department of Education's </a:t>
            </a:r>
            <a:r>
              <a:rPr lang="en-US" b="1" dirty="0" smtClean="0"/>
              <a:t>Small </a:t>
            </a:r>
            <a:r>
              <a:rPr lang="en-US" b="1" dirty="0"/>
              <a:t>Rural School Achievement </a:t>
            </a:r>
            <a:r>
              <a:rPr lang="en-US" dirty="0"/>
              <a:t>(SRSA) program or the </a:t>
            </a:r>
            <a:r>
              <a:rPr lang="en-US" b="1" dirty="0"/>
              <a:t>Rural and Low-Income School </a:t>
            </a:r>
            <a:r>
              <a:rPr lang="en-US" dirty="0"/>
              <a:t>(RLIS) program </a:t>
            </a:r>
            <a:r>
              <a:rPr lang="en-US" dirty="0" smtClean="0"/>
              <a:t>OR </a:t>
            </a:r>
            <a:r>
              <a:rPr lang="en-US" dirty="0"/>
              <a:t>includes only schools designated by the National Center for Education Statistics </a:t>
            </a:r>
            <a:r>
              <a:rPr lang="en-US" dirty="0" smtClean="0"/>
              <a:t>with </a:t>
            </a:r>
            <a:r>
              <a:rPr lang="en-US" dirty="0"/>
              <a:t>a locale code of 42 or 43.  </a:t>
            </a:r>
          </a:p>
          <a:p>
            <a:r>
              <a:rPr lang="en-US" dirty="0" smtClean="0"/>
              <a:t>Applicants may determine whether a particular LEA is eligible for </a:t>
            </a:r>
            <a:r>
              <a:rPr lang="en-US" b="1" dirty="0" smtClean="0"/>
              <a:t>SRS</a:t>
            </a:r>
            <a:r>
              <a:rPr lang="en-US" dirty="0" smtClean="0"/>
              <a:t>A or </a:t>
            </a:r>
            <a:r>
              <a:rPr lang="en-US" b="1" dirty="0" smtClean="0"/>
              <a:t>RLIS</a:t>
            </a:r>
            <a:r>
              <a:rPr lang="en-US" dirty="0" smtClean="0"/>
              <a:t> by referring to information on the following Department Web site: </a:t>
            </a:r>
          </a:p>
          <a:p>
            <a:pPr marL="0" indent="0" algn="ctr">
              <a:buNone/>
            </a:pPr>
            <a:r>
              <a:rPr lang="en-US" dirty="0" smtClean="0">
                <a:hlinkClick r:id="rId3"/>
              </a:rPr>
              <a:t>http://www2.ed.gov/programs/reapsrsa/eligible14/index.html </a:t>
            </a:r>
            <a:endParaRPr lang="en-US" dirty="0" smtClean="0"/>
          </a:p>
          <a:p>
            <a:pPr lvl="1"/>
            <a:r>
              <a:rPr lang="en-US" dirty="0" smtClean="0">
                <a:solidFill>
                  <a:schemeClr val="tx1"/>
                </a:solidFill>
              </a:rPr>
              <a:t>The first tab in each State spreadsheet lists the LEAs that are eligible for SRSA; the second tab lists the LEAs that are eligible for RLIS.  </a:t>
            </a:r>
          </a:p>
          <a:p>
            <a:r>
              <a:rPr lang="en-US" dirty="0" smtClean="0"/>
              <a:t>Applicants may determine school locale codes by referring to </a:t>
            </a:r>
            <a:r>
              <a:rPr lang="en-US" dirty="0" smtClean="0">
                <a:hlinkClick r:id="rId4"/>
              </a:rPr>
              <a:t>http://nces.ed.gov/ccd/schoolsearch/</a:t>
            </a:r>
            <a:endParaRPr lang="en-US" dirty="0" smtClean="0"/>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25</a:t>
            </a:fld>
            <a:endParaRPr lang="en-US" dirty="0"/>
          </a:p>
        </p:txBody>
      </p:sp>
    </p:spTree>
    <p:extLst>
      <p:ext uri="{BB962C8B-B14F-4D97-AF65-F5344CB8AC3E}">
        <p14:creationId xmlns:p14="http://schemas.microsoft.com/office/powerpoint/2010/main" val="22829320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Absolute Priority 2 – Improving Outcomes for Disconnected Youth in Rural Communities</a:t>
            </a:r>
          </a:p>
        </p:txBody>
      </p:sp>
      <p:sp>
        <p:nvSpPr>
          <p:cNvPr id="3" name="Content Placeholder 2"/>
          <p:cNvSpPr>
            <a:spLocks noGrp="1"/>
          </p:cNvSpPr>
          <p:nvPr>
            <p:ph idx="1"/>
          </p:nvPr>
        </p:nvSpPr>
        <p:spPr>
          <a:xfrm>
            <a:off x="457200" y="1600200"/>
            <a:ext cx="8001000" cy="4525963"/>
          </a:xfrm>
        </p:spPr>
        <p:txBody>
          <a:bodyPr>
            <a:normAutofit/>
          </a:bodyPr>
          <a:lstStyle/>
          <a:p>
            <a:pPr marL="0" indent="0" algn="ctr">
              <a:buNone/>
            </a:pPr>
            <a:r>
              <a:rPr lang="en-US" sz="2800" dirty="0"/>
              <a:t>To assist us in verifying eligibility, </a:t>
            </a:r>
            <a:r>
              <a:rPr lang="en-US" sz="2800" dirty="0" smtClean="0"/>
              <a:t>applicants applying </a:t>
            </a:r>
            <a:r>
              <a:rPr lang="en-US" sz="2800" dirty="0"/>
              <a:t>under Absolute Priority 2 must include the following </a:t>
            </a:r>
            <a:r>
              <a:rPr lang="en-US" sz="2800" dirty="0" smtClean="0"/>
              <a:t>information:</a:t>
            </a:r>
            <a:endParaRPr lang="en-US" sz="2800" dirty="0"/>
          </a:p>
          <a:p>
            <a:r>
              <a:rPr lang="en-US" sz="2400" dirty="0" smtClean="0">
                <a:solidFill>
                  <a:schemeClr val="tx1"/>
                </a:solidFill>
              </a:rPr>
              <a:t>A </a:t>
            </a:r>
            <a:r>
              <a:rPr lang="en-US" sz="2400" dirty="0">
                <a:solidFill>
                  <a:schemeClr val="tx1"/>
                </a:solidFill>
              </a:rPr>
              <a:t>list of the </a:t>
            </a:r>
            <a:r>
              <a:rPr lang="en-US" sz="2400" dirty="0" smtClean="0">
                <a:solidFill>
                  <a:schemeClr val="tx1"/>
                </a:solidFill>
              </a:rPr>
              <a:t>communities </a:t>
            </a:r>
            <a:r>
              <a:rPr lang="en-US" sz="2400" dirty="0">
                <a:solidFill>
                  <a:schemeClr val="tx1"/>
                </a:solidFill>
              </a:rPr>
              <a:t>it proposes to serve; and </a:t>
            </a:r>
          </a:p>
          <a:p>
            <a:r>
              <a:rPr lang="en-US" sz="2400" dirty="0" smtClean="0">
                <a:solidFill>
                  <a:schemeClr val="tx1"/>
                </a:solidFill>
              </a:rPr>
              <a:t>A </a:t>
            </a:r>
            <a:r>
              <a:rPr lang="en-US" sz="2400" dirty="0">
                <a:solidFill>
                  <a:schemeClr val="tx1"/>
                </a:solidFill>
              </a:rPr>
              <a:t>list of the LEAs that serve each of the </a:t>
            </a:r>
            <a:r>
              <a:rPr lang="en-US" sz="2400" dirty="0" smtClean="0">
                <a:solidFill>
                  <a:schemeClr val="tx1"/>
                </a:solidFill>
              </a:rPr>
              <a:t>communities </a:t>
            </a:r>
            <a:r>
              <a:rPr lang="en-US" sz="2400" dirty="0">
                <a:solidFill>
                  <a:schemeClr val="tx1"/>
                </a:solidFill>
              </a:rPr>
              <a:t>it proposes to serve. </a:t>
            </a:r>
            <a:endParaRPr lang="en-US" sz="2400" dirty="0" smtClean="0">
              <a:solidFill>
                <a:schemeClr val="tx1"/>
              </a:solidFill>
            </a:endParaRPr>
          </a:p>
          <a:p>
            <a:pPr marL="0" indent="0">
              <a:buNone/>
            </a:pPr>
            <a:r>
              <a:rPr lang="en-US" sz="2600" i="1" dirty="0" smtClean="0"/>
              <a:t>Note</a:t>
            </a:r>
            <a:r>
              <a:rPr lang="en-US" sz="2600" i="1" dirty="0"/>
              <a:t>: Involvement in a pilot by an LEA or school is not a requirement to participate in P3.</a:t>
            </a:r>
          </a:p>
          <a:p>
            <a:endParaRPr lang="en-US" dirty="0"/>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26</a:t>
            </a:fld>
            <a:endParaRPr lang="en-US" dirty="0"/>
          </a:p>
        </p:txBody>
      </p:sp>
    </p:spTree>
    <p:extLst>
      <p:ext uri="{BB962C8B-B14F-4D97-AF65-F5344CB8AC3E}">
        <p14:creationId xmlns:p14="http://schemas.microsoft.com/office/powerpoint/2010/main" val="25339781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Absolute </a:t>
            </a:r>
            <a:r>
              <a:rPr lang="en-US" dirty="0"/>
              <a:t>Priority 3 </a:t>
            </a:r>
            <a:r>
              <a:rPr lang="en-US" dirty="0" smtClean="0"/>
              <a:t>- Improving </a:t>
            </a:r>
            <a:r>
              <a:rPr lang="en-US" dirty="0"/>
              <a:t>Outcomes for </a:t>
            </a:r>
            <a:r>
              <a:rPr lang="en-US" dirty="0" smtClean="0"/>
              <a:t>Disconnected </a:t>
            </a:r>
            <a:r>
              <a:rPr lang="en-US" dirty="0"/>
              <a:t>Youth in Tribal </a:t>
            </a:r>
            <a:r>
              <a:rPr lang="en-US" dirty="0" smtClean="0"/>
              <a:t>Communities</a:t>
            </a:r>
            <a:endParaRPr lang="en-US" dirty="0"/>
          </a:p>
        </p:txBody>
      </p:sp>
      <p:sp>
        <p:nvSpPr>
          <p:cNvPr id="3" name="Content Placeholder 2"/>
          <p:cNvSpPr>
            <a:spLocks noGrp="1"/>
          </p:cNvSpPr>
          <p:nvPr>
            <p:ph idx="1"/>
          </p:nvPr>
        </p:nvSpPr>
        <p:spPr/>
        <p:txBody>
          <a:bodyPr>
            <a:normAutofit/>
          </a:bodyPr>
          <a:lstStyle/>
          <a:p>
            <a:pPr marL="0" indent="0" algn="ctr">
              <a:buNone/>
            </a:pPr>
            <a:r>
              <a:rPr lang="en-US" sz="2600" dirty="0"/>
              <a:t>An applicant also is eligible to apply under Absolute Priority 3 if it proposes to serve disconnected youth in one or more Indian tribes and its application is submitted by a partnership that includes one or more Indian tribes</a:t>
            </a:r>
            <a:r>
              <a:rPr lang="en-US" dirty="0"/>
              <a:t>. </a:t>
            </a:r>
            <a:endParaRPr lang="en-US" dirty="0" smtClean="0"/>
          </a:p>
          <a:p>
            <a:r>
              <a:rPr lang="en-US" sz="2400" dirty="0" smtClean="0">
                <a:solidFill>
                  <a:schemeClr val="tx1"/>
                </a:solidFill>
              </a:rPr>
              <a:t>Applicants </a:t>
            </a:r>
            <a:r>
              <a:rPr lang="en-US" sz="2400" dirty="0">
                <a:solidFill>
                  <a:schemeClr val="tx1"/>
                </a:solidFill>
              </a:rPr>
              <a:t>applying under Absolute Priority 3 must indicate clearly in their applications the Indian tribe(s) they propose to serve. </a:t>
            </a:r>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27</a:t>
            </a:fld>
            <a:endParaRPr lang="en-US" dirty="0"/>
          </a:p>
        </p:txBody>
      </p:sp>
    </p:spTree>
    <p:extLst>
      <p:ext uri="{BB962C8B-B14F-4D97-AF65-F5344CB8AC3E}">
        <p14:creationId xmlns:p14="http://schemas.microsoft.com/office/powerpoint/2010/main" val="19088845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Competitive Preference Priorities: Evaluation</a:t>
            </a:r>
          </a:p>
        </p:txBody>
      </p:sp>
      <p:sp>
        <p:nvSpPr>
          <p:cNvPr id="3" name="Content Placeholder 2"/>
          <p:cNvSpPr>
            <a:spLocks noGrp="1"/>
          </p:cNvSpPr>
          <p:nvPr>
            <p:ph idx="1"/>
          </p:nvPr>
        </p:nvSpPr>
        <p:spPr/>
        <p:txBody>
          <a:bodyPr>
            <a:normAutofit/>
          </a:bodyPr>
          <a:lstStyle/>
          <a:p>
            <a:r>
              <a:rPr lang="en-US" sz="2600" b="1" dirty="0"/>
              <a:t>Priority 1</a:t>
            </a:r>
            <a:r>
              <a:rPr lang="en-US" sz="2600" dirty="0"/>
              <a:t>: Applicants that propose to conduct an independent evaluation using a quasi-experimental </a:t>
            </a:r>
            <a:r>
              <a:rPr lang="en-US" sz="2600" dirty="0" smtClean="0"/>
              <a:t>design (QED). </a:t>
            </a:r>
          </a:p>
          <a:p>
            <a:pPr marL="0" indent="0">
              <a:buNone/>
            </a:pPr>
            <a:r>
              <a:rPr lang="en-US" sz="2600" b="1" dirty="0">
                <a:solidFill>
                  <a:srgbClr val="C00000"/>
                </a:solidFill>
              </a:rPr>
              <a:t>	</a:t>
            </a:r>
            <a:r>
              <a:rPr lang="en-US" sz="2600" b="1" dirty="0" smtClean="0">
                <a:solidFill>
                  <a:srgbClr val="C00000"/>
                </a:solidFill>
              </a:rPr>
              <a:t>Up </a:t>
            </a:r>
            <a:r>
              <a:rPr lang="en-US" sz="2600" b="1" dirty="0">
                <a:solidFill>
                  <a:srgbClr val="C00000"/>
                </a:solidFill>
              </a:rPr>
              <a:t>to 5 </a:t>
            </a:r>
            <a:r>
              <a:rPr lang="en-US" sz="2600" b="1" dirty="0" smtClean="0">
                <a:solidFill>
                  <a:srgbClr val="C00000"/>
                </a:solidFill>
              </a:rPr>
              <a:t>points </a:t>
            </a:r>
          </a:p>
          <a:p>
            <a:pPr marL="0" indent="0">
              <a:buNone/>
            </a:pPr>
            <a:endParaRPr lang="en-US" sz="2600" b="1" dirty="0">
              <a:solidFill>
                <a:srgbClr val="C00000"/>
              </a:solidFill>
            </a:endParaRPr>
          </a:p>
          <a:p>
            <a:r>
              <a:rPr lang="en-US" sz="2600" b="1" dirty="0"/>
              <a:t>Priority 2</a:t>
            </a:r>
            <a:r>
              <a:rPr lang="en-US" sz="2600" dirty="0"/>
              <a:t>: Applicants that propose to conduct an independent evaluation using a randomized controlled </a:t>
            </a:r>
            <a:r>
              <a:rPr lang="en-US" sz="2600" dirty="0" smtClean="0"/>
              <a:t>trial (RCT). </a:t>
            </a:r>
          </a:p>
          <a:p>
            <a:pPr marL="0" indent="0">
              <a:buNone/>
            </a:pPr>
            <a:r>
              <a:rPr lang="en-US" sz="2600" b="1" dirty="0">
                <a:solidFill>
                  <a:srgbClr val="C00000"/>
                </a:solidFill>
              </a:rPr>
              <a:t>	</a:t>
            </a:r>
            <a:r>
              <a:rPr lang="en-US" sz="2600" b="1" dirty="0" smtClean="0">
                <a:solidFill>
                  <a:srgbClr val="C00000"/>
                </a:solidFill>
              </a:rPr>
              <a:t>Up </a:t>
            </a:r>
            <a:r>
              <a:rPr lang="en-US" sz="2600" b="1" dirty="0">
                <a:solidFill>
                  <a:srgbClr val="C00000"/>
                </a:solidFill>
              </a:rPr>
              <a:t>to 10 </a:t>
            </a:r>
            <a:r>
              <a:rPr lang="en-US" sz="2600" b="1" dirty="0" smtClean="0">
                <a:solidFill>
                  <a:srgbClr val="C00000"/>
                </a:solidFill>
              </a:rPr>
              <a:t>points</a:t>
            </a:r>
            <a:endParaRPr lang="en-US" sz="2600" b="1" dirty="0">
              <a:solidFill>
                <a:srgbClr val="C00000"/>
              </a:solidFill>
            </a:endParaRPr>
          </a:p>
          <a:p>
            <a:endParaRPr lang="en-US"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28</a:t>
            </a:fld>
            <a:endParaRPr lang="en-US" dirty="0"/>
          </a:p>
        </p:txBody>
      </p:sp>
      <p:sp>
        <p:nvSpPr>
          <p:cNvPr id="7" name="TextBox 6"/>
          <p:cNvSpPr txBox="1"/>
          <p:nvPr/>
        </p:nvSpPr>
        <p:spPr>
          <a:xfrm>
            <a:off x="228600" y="6211669"/>
            <a:ext cx="5257800" cy="646331"/>
          </a:xfrm>
          <a:prstGeom prst="rect">
            <a:avLst/>
          </a:prstGeom>
          <a:noFill/>
        </p:spPr>
        <p:txBody>
          <a:bodyPr wrap="square" rtlCol="0">
            <a:spAutoFit/>
          </a:bodyPr>
          <a:lstStyle/>
          <a:p>
            <a:r>
              <a:rPr lang="en-US" i="1" dirty="0">
                <a:solidFill>
                  <a:srgbClr val="FF0000"/>
                </a:solidFill>
              </a:rPr>
              <a:t>To learn more, see FAQ </a:t>
            </a:r>
            <a:r>
              <a:rPr lang="en-US" i="1" dirty="0" smtClean="0">
                <a:solidFill>
                  <a:srgbClr val="FF0000"/>
                </a:solidFill>
              </a:rPr>
              <a:t>I-1 </a:t>
            </a:r>
            <a:r>
              <a:rPr lang="en-US" i="1" dirty="0">
                <a:solidFill>
                  <a:srgbClr val="FF0000"/>
                </a:solidFill>
              </a:rPr>
              <a:t>in the application package.</a:t>
            </a:r>
          </a:p>
          <a:p>
            <a:endParaRPr lang="en-US" dirty="0"/>
          </a:p>
        </p:txBody>
      </p:sp>
    </p:spTree>
    <p:extLst>
      <p:ext uri="{BB962C8B-B14F-4D97-AF65-F5344CB8AC3E}">
        <p14:creationId xmlns:p14="http://schemas.microsoft.com/office/powerpoint/2010/main" val="41873410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Competitive Preference Priorities: </a:t>
            </a:r>
            <a:r>
              <a:rPr lang="en-US" sz="3200" dirty="0" smtClean="0"/>
              <a:t>Evaluation</a:t>
            </a:r>
            <a:br>
              <a:rPr lang="en-US" sz="3200" dirty="0" smtClean="0"/>
            </a:br>
            <a:r>
              <a:rPr lang="en-US" sz="3200" dirty="0" smtClean="0"/>
              <a:t>(Cont’d)</a:t>
            </a:r>
            <a:endParaRPr lang="en-US" sz="3200" dirty="0"/>
          </a:p>
        </p:txBody>
      </p:sp>
      <p:sp>
        <p:nvSpPr>
          <p:cNvPr id="3" name="Content Placeholder 2"/>
          <p:cNvSpPr>
            <a:spLocks noGrp="1"/>
          </p:cNvSpPr>
          <p:nvPr>
            <p:ph idx="1"/>
          </p:nvPr>
        </p:nvSpPr>
        <p:spPr/>
        <p:txBody>
          <a:bodyPr>
            <a:normAutofit/>
          </a:bodyPr>
          <a:lstStyle/>
          <a:p>
            <a:pPr marL="0" indent="0">
              <a:buNone/>
            </a:pPr>
            <a:r>
              <a:rPr lang="en-US" sz="2800" dirty="0"/>
              <a:t>Applicants seeking points for Priority 1 or 2 must submit an </a:t>
            </a:r>
            <a:r>
              <a:rPr lang="en-US" sz="2800" b="1" dirty="0"/>
              <a:t>evaluation plan </a:t>
            </a:r>
            <a:r>
              <a:rPr lang="en-US" sz="2800" dirty="0"/>
              <a:t>that—</a:t>
            </a:r>
          </a:p>
          <a:p>
            <a:r>
              <a:rPr lang="en-US" sz="2400" dirty="0">
                <a:solidFill>
                  <a:schemeClr val="tx1"/>
                </a:solidFill>
              </a:rPr>
              <a:t>Describes the proposed research questions</a:t>
            </a:r>
          </a:p>
          <a:p>
            <a:r>
              <a:rPr lang="en-US" sz="2400" dirty="0">
                <a:solidFill>
                  <a:schemeClr val="tx1"/>
                </a:solidFill>
              </a:rPr>
              <a:t>Describes the impact-study methodology;</a:t>
            </a:r>
          </a:p>
          <a:p>
            <a:r>
              <a:rPr lang="en-US" sz="2400" dirty="0">
                <a:solidFill>
                  <a:schemeClr val="tx1"/>
                </a:solidFill>
              </a:rPr>
              <a:t>Provides a timeline; </a:t>
            </a:r>
          </a:p>
          <a:p>
            <a:r>
              <a:rPr lang="en-US" sz="2400" dirty="0">
                <a:solidFill>
                  <a:schemeClr val="tx1"/>
                </a:solidFill>
              </a:rPr>
              <a:t>Includes a plan for selecting an independent evaluator; and </a:t>
            </a:r>
          </a:p>
          <a:p>
            <a:r>
              <a:rPr lang="en-US" sz="2400" dirty="0">
                <a:solidFill>
                  <a:schemeClr val="tx1"/>
                </a:solidFill>
              </a:rPr>
              <a:t>Is no longer than 8 double-spaced pages. </a:t>
            </a:r>
          </a:p>
          <a:p>
            <a:endParaRPr lang="en-US"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29</a:t>
            </a:fld>
            <a:endParaRPr lang="en-US" dirty="0"/>
          </a:p>
        </p:txBody>
      </p:sp>
      <p:sp>
        <p:nvSpPr>
          <p:cNvPr id="6" name="TextBox 5"/>
          <p:cNvSpPr txBox="1"/>
          <p:nvPr/>
        </p:nvSpPr>
        <p:spPr>
          <a:xfrm>
            <a:off x="228600" y="6211669"/>
            <a:ext cx="5257800" cy="646331"/>
          </a:xfrm>
          <a:prstGeom prst="rect">
            <a:avLst/>
          </a:prstGeom>
          <a:noFill/>
        </p:spPr>
        <p:txBody>
          <a:bodyPr wrap="square" rtlCol="0">
            <a:spAutoFit/>
          </a:bodyPr>
          <a:lstStyle/>
          <a:p>
            <a:r>
              <a:rPr lang="en-US" i="1" dirty="0">
                <a:solidFill>
                  <a:srgbClr val="FF0000"/>
                </a:solidFill>
              </a:rPr>
              <a:t>To learn more, see FAQ </a:t>
            </a:r>
            <a:r>
              <a:rPr lang="en-US" i="1" dirty="0" smtClean="0">
                <a:solidFill>
                  <a:srgbClr val="FF0000"/>
                </a:solidFill>
              </a:rPr>
              <a:t>I-1 </a:t>
            </a:r>
            <a:r>
              <a:rPr lang="en-US" i="1" dirty="0">
                <a:solidFill>
                  <a:srgbClr val="FF0000"/>
                </a:solidFill>
              </a:rPr>
              <a:t>in the application package.</a:t>
            </a:r>
          </a:p>
          <a:p>
            <a:endParaRPr lang="en-US" dirty="0"/>
          </a:p>
        </p:txBody>
      </p:sp>
    </p:spTree>
    <p:extLst>
      <p:ext uri="{BB962C8B-B14F-4D97-AF65-F5344CB8AC3E}">
        <p14:creationId xmlns:p14="http://schemas.microsoft.com/office/powerpoint/2010/main" val="1103040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Polling Question</a:t>
            </a:r>
            <a:endParaRPr lang="en-US" dirty="0"/>
          </a:p>
        </p:txBody>
      </p:sp>
      <p:graphicFrame>
        <p:nvGraphicFramePr>
          <p:cNvPr id="10" name="Diagram 9"/>
          <p:cNvGraphicFramePr/>
          <p:nvPr>
            <p:extLst>
              <p:ext uri="{D42A27DB-BD31-4B8C-83A1-F6EECF244321}">
                <p14:modId xmlns:p14="http://schemas.microsoft.com/office/powerpoint/2010/main" val="2667781133"/>
              </p:ext>
            </p:extLst>
          </p:nvPr>
        </p:nvGraphicFramePr>
        <p:xfrm>
          <a:off x="304800" y="1219200"/>
          <a:ext cx="8382000" cy="175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01723B91-CE10-4F20-890A-0852E2246859}" type="slidenum">
              <a:rPr lang="en-US" smtClean="0"/>
              <a:pPr/>
              <a:t>3</a:t>
            </a:fld>
            <a:endParaRPr lang="en-US"/>
          </a:p>
        </p:txBody>
      </p:sp>
      <p:sp>
        <p:nvSpPr>
          <p:cNvPr id="4" name="Footer Placeholder 3"/>
          <p:cNvSpPr>
            <a:spLocks noGrp="1"/>
          </p:cNvSpPr>
          <p:nvPr>
            <p:ph type="ftr" sz="quarter" idx="11"/>
          </p:nvPr>
        </p:nvSpPr>
        <p:spPr/>
        <p:txBody>
          <a:bodyPr/>
          <a:lstStyle/>
          <a:p>
            <a:r>
              <a:rPr lang="en-US" smtClean="0"/>
              <a:t>#</a:t>
            </a:r>
            <a:endParaRPr lang="en-US"/>
          </a:p>
        </p:txBody>
      </p:sp>
      <p:sp>
        <p:nvSpPr>
          <p:cNvPr id="5" name="TextBox 4"/>
          <p:cNvSpPr txBox="1"/>
          <p:nvPr/>
        </p:nvSpPr>
        <p:spPr>
          <a:xfrm>
            <a:off x="685800" y="3352800"/>
            <a:ext cx="6781800" cy="3170099"/>
          </a:xfrm>
          <a:prstGeom prst="rect">
            <a:avLst/>
          </a:prstGeom>
          <a:noFill/>
        </p:spPr>
        <p:txBody>
          <a:bodyPr wrap="square" rtlCol="0">
            <a:spAutoFit/>
          </a:bodyPr>
          <a:lstStyle/>
          <a:p>
            <a:pPr marL="342900" indent="-342900">
              <a:spcAft>
                <a:spcPts val="2400"/>
              </a:spcAft>
              <a:buFont typeface="+mj-lt"/>
              <a:buAutoNum type="arabicPeriod"/>
            </a:pPr>
            <a:r>
              <a:rPr lang="en-US" sz="2400" dirty="0" smtClean="0">
                <a:solidFill>
                  <a:schemeClr val="accent1">
                    <a:lumMod val="75000"/>
                  </a:schemeClr>
                </a:solidFill>
                <a:latin typeface="Arial" pitchFamily="34" charset="0"/>
                <a:cs typeface="Arial" pitchFamily="34" charset="0"/>
              </a:rPr>
              <a:t>State Entity                   </a:t>
            </a:r>
            <a:r>
              <a:rPr lang="en-US" sz="2400" dirty="0" smtClean="0">
                <a:solidFill>
                  <a:schemeClr val="accent1">
                    <a:lumMod val="75000"/>
                  </a:schemeClr>
                </a:solidFill>
                <a:latin typeface="Arial" pitchFamily="34" charset="0"/>
                <a:cs typeface="Arial" pitchFamily="34" charset="0"/>
              </a:rPr>
              <a:t>5. </a:t>
            </a:r>
            <a:r>
              <a:rPr lang="en-US" sz="2400" dirty="0" smtClean="0">
                <a:solidFill>
                  <a:schemeClr val="accent1">
                    <a:lumMod val="75000"/>
                  </a:schemeClr>
                </a:solidFill>
                <a:latin typeface="Arial" pitchFamily="34" charset="0"/>
                <a:cs typeface="Arial" pitchFamily="34" charset="0"/>
              </a:rPr>
              <a:t>Non-profit</a:t>
            </a:r>
          </a:p>
          <a:p>
            <a:pPr marL="342900" indent="-342900">
              <a:spcAft>
                <a:spcPts val="2400"/>
              </a:spcAft>
              <a:buFont typeface="+mj-lt"/>
              <a:buAutoNum type="arabicPeriod"/>
            </a:pPr>
            <a:r>
              <a:rPr lang="en-US" sz="2400" dirty="0" smtClean="0">
                <a:solidFill>
                  <a:schemeClr val="accent1">
                    <a:lumMod val="75000"/>
                  </a:schemeClr>
                </a:solidFill>
                <a:latin typeface="Arial" pitchFamily="34" charset="0"/>
                <a:cs typeface="Arial" pitchFamily="34" charset="0"/>
              </a:rPr>
              <a:t>Local Entity                   </a:t>
            </a:r>
            <a:r>
              <a:rPr lang="en-US" sz="2400" dirty="0" smtClean="0">
                <a:solidFill>
                  <a:schemeClr val="accent1">
                    <a:lumMod val="75000"/>
                  </a:schemeClr>
                </a:solidFill>
                <a:latin typeface="Arial" pitchFamily="34" charset="0"/>
                <a:cs typeface="Arial" pitchFamily="34" charset="0"/>
              </a:rPr>
              <a:t>6. </a:t>
            </a:r>
            <a:r>
              <a:rPr lang="en-US" sz="2400" dirty="0" smtClean="0">
                <a:solidFill>
                  <a:schemeClr val="accent1">
                    <a:lumMod val="75000"/>
                  </a:schemeClr>
                </a:solidFill>
                <a:latin typeface="Arial" pitchFamily="34" charset="0"/>
                <a:cs typeface="Arial" pitchFamily="34" charset="0"/>
              </a:rPr>
              <a:t>Private Sector</a:t>
            </a:r>
          </a:p>
          <a:p>
            <a:pPr marL="342900" indent="-342900">
              <a:spcAft>
                <a:spcPts val="2400"/>
              </a:spcAft>
              <a:buFont typeface="+mj-lt"/>
              <a:buAutoNum type="arabicPeriod"/>
            </a:pPr>
            <a:r>
              <a:rPr lang="en-US" sz="2400" dirty="0" smtClean="0">
                <a:solidFill>
                  <a:schemeClr val="accent1">
                    <a:lumMod val="75000"/>
                  </a:schemeClr>
                </a:solidFill>
                <a:latin typeface="Arial" pitchFamily="34" charset="0"/>
                <a:cs typeface="Arial" pitchFamily="34" charset="0"/>
              </a:rPr>
              <a:t>Tribal Entity                   </a:t>
            </a:r>
            <a:r>
              <a:rPr lang="en-US" sz="2400" dirty="0" smtClean="0">
                <a:solidFill>
                  <a:schemeClr val="accent1">
                    <a:lumMod val="75000"/>
                  </a:schemeClr>
                </a:solidFill>
                <a:latin typeface="Arial" pitchFamily="34" charset="0"/>
                <a:cs typeface="Arial" pitchFamily="34" charset="0"/>
              </a:rPr>
              <a:t>7. </a:t>
            </a:r>
            <a:r>
              <a:rPr lang="en-US" sz="2400" dirty="0" smtClean="0">
                <a:solidFill>
                  <a:schemeClr val="accent1">
                    <a:lumMod val="75000"/>
                  </a:schemeClr>
                </a:solidFill>
                <a:latin typeface="Arial" pitchFamily="34" charset="0"/>
                <a:cs typeface="Arial" pitchFamily="34" charset="0"/>
              </a:rPr>
              <a:t>Federal Partner</a:t>
            </a:r>
          </a:p>
          <a:p>
            <a:pPr marL="342900" indent="-342900">
              <a:spcAft>
                <a:spcPts val="2400"/>
              </a:spcAft>
              <a:buFont typeface="+mj-lt"/>
              <a:buAutoNum type="arabicPeriod"/>
            </a:pPr>
            <a:r>
              <a:rPr lang="en-US" sz="2400" dirty="0" smtClean="0">
                <a:solidFill>
                  <a:schemeClr val="accent1">
                    <a:lumMod val="75000"/>
                  </a:schemeClr>
                </a:solidFill>
                <a:latin typeface="Arial" pitchFamily="34" charset="0"/>
                <a:cs typeface="Arial" pitchFamily="34" charset="0"/>
              </a:rPr>
              <a:t>Researcher</a:t>
            </a:r>
            <a:r>
              <a:rPr lang="en-US" sz="2400" dirty="0" smtClean="0">
                <a:solidFill>
                  <a:schemeClr val="accent1">
                    <a:lumMod val="75000"/>
                  </a:schemeClr>
                </a:solidFill>
                <a:latin typeface="Arial" pitchFamily="34" charset="0"/>
                <a:cs typeface="Arial" pitchFamily="34" charset="0"/>
              </a:rPr>
              <a:t>                   8. </a:t>
            </a:r>
            <a:r>
              <a:rPr lang="en-US" sz="2400" dirty="0" smtClean="0">
                <a:solidFill>
                  <a:schemeClr val="accent1">
                    <a:lumMod val="75000"/>
                  </a:schemeClr>
                </a:solidFill>
                <a:latin typeface="Arial" pitchFamily="34" charset="0"/>
                <a:cs typeface="Arial" pitchFamily="34" charset="0"/>
              </a:rPr>
              <a:t>Other</a:t>
            </a:r>
          </a:p>
          <a:p>
            <a:pPr>
              <a:spcAft>
                <a:spcPts val="2400"/>
              </a:spcAft>
            </a:pPr>
            <a:endParaRPr lang="en-US" sz="2400" dirty="0" smtClean="0">
              <a:solidFill>
                <a:schemeClr val="accent1">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9105539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Competitive Preference Priorities: </a:t>
            </a:r>
            <a:r>
              <a:rPr lang="en-US" sz="3200" dirty="0" smtClean="0"/>
              <a:t>Evaluation</a:t>
            </a:r>
            <a:br>
              <a:rPr lang="en-US" sz="3200" dirty="0" smtClean="0"/>
            </a:br>
            <a:r>
              <a:rPr lang="en-US" sz="3200" dirty="0" smtClean="0"/>
              <a:t>(Cont’d)</a:t>
            </a:r>
            <a:endParaRPr lang="en-US" sz="3200" dirty="0"/>
          </a:p>
        </p:txBody>
      </p:sp>
      <p:sp>
        <p:nvSpPr>
          <p:cNvPr id="3" name="Content Placeholder 2"/>
          <p:cNvSpPr>
            <a:spLocks noGrp="1"/>
          </p:cNvSpPr>
          <p:nvPr>
            <p:ph idx="1"/>
          </p:nvPr>
        </p:nvSpPr>
        <p:spPr>
          <a:xfrm>
            <a:off x="457200" y="1600200"/>
            <a:ext cx="7924800" cy="4816475"/>
          </a:xfrm>
        </p:spPr>
        <p:txBody>
          <a:bodyPr>
            <a:normAutofit fontScale="70000" lnSpcReduction="20000"/>
          </a:bodyPr>
          <a:lstStyle/>
          <a:p>
            <a:pPr marL="0" indent="0" algn="ctr">
              <a:spcAft>
                <a:spcPts val="1800"/>
              </a:spcAft>
              <a:buNone/>
            </a:pPr>
            <a:r>
              <a:rPr lang="en-US" sz="3700" dirty="0" smtClean="0"/>
              <a:t>Applicants seeking points for Priority </a:t>
            </a:r>
            <a:r>
              <a:rPr lang="en-US" sz="3700" dirty="0"/>
              <a:t>1 or 2 also must submit </a:t>
            </a:r>
            <a:r>
              <a:rPr lang="en-US" sz="3700" dirty="0" smtClean="0"/>
              <a:t>an </a:t>
            </a:r>
            <a:r>
              <a:rPr lang="en-US" sz="3700" b="1" dirty="0" smtClean="0"/>
              <a:t>evaluation budget narrative </a:t>
            </a:r>
            <a:r>
              <a:rPr lang="en-US" sz="3700" dirty="0" smtClean="0"/>
              <a:t>that</a:t>
            </a:r>
            <a:r>
              <a:rPr lang="en-US" sz="3700" dirty="0"/>
              <a:t>—</a:t>
            </a:r>
          </a:p>
          <a:p>
            <a:r>
              <a:rPr lang="en-US" sz="3100" dirty="0">
                <a:solidFill>
                  <a:schemeClr val="tx1"/>
                </a:solidFill>
              </a:rPr>
              <a:t>Describes the costs associated with funding the evaluation and an explanation of its funding sources;</a:t>
            </a:r>
          </a:p>
          <a:p>
            <a:r>
              <a:rPr lang="en-US" sz="3100" dirty="0">
                <a:solidFill>
                  <a:schemeClr val="tx1"/>
                </a:solidFill>
              </a:rPr>
              <a:t>Breaks out costs by evaluation activity;</a:t>
            </a:r>
          </a:p>
          <a:p>
            <a:r>
              <a:rPr lang="en-US" sz="3100" dirty="0">
                <a:solidFill>
                  <a:schemeClr val="tx1"/>
                </a:solidFill>
              </a:rPr>
              <a:t>Describes a strategy for refining the budget after the services of an evaluator have been procured;</a:t>
            </a:r>
          </a:p>
          <a:p>
            <a:r>
              <a:rPr lang="en-US" sz="3100" dirty="0">
                <a:solidFill>
                  <a:schemeClr val="tx1"/>
                </a:solidFill>
              </a:rPr>
              <a:t>Includes costs for the evaluator to attend one in-person meeting in Washington, DC.</a:t>
            </a:r>
          </a:p>
          <a:p>
            <a:pPr marL="0" indent="0">
              <a:spcBef>
                <a:spcPts val="1800"/>
              </a:spcBef>
              <a:buNone/>
            </a:pPr>
            <a:r>
              <a:rPr lang="en-US" sz="3400" dirty="0" smtClean="0"/>
              <a:t>There is no page limit for the evaluation budget narrative. </a:t>
            </a:r>
          </a:p>
          <a:p>
            <a:pPr marL="0" indent="0">
              <a:buNone/>
            </a:pPr>
            <a:r>
              <a:rPr lang="en-US" sz="3400" dirty="0" smtClean="0"/>
              <a:t>See </a:t>
            </a:r>
            <a:r>
              <a:rPr lang="en-US" sz="3400" dirty="0"/>
              <a:t>Appendix C of the notice </a:t>
            </a:r>
            <a:r>
              <a:rPr lang="en-US" sz="3400" dirty="0" smtClean="0"/>
              <a:t>for </a:t>
            </a:r>
            <a:r>
              <a:rPr lang="en-US" sz="3400" dirty="0"/>
              <a:t>more details on the </a:t>
            </a:r>
            <a:r>
              <a:rPr lang="en-US" sz="3400" b="1" dirty="0" smtClean="0"/>
              <a:t>evaluation </a:t>
            </a:r>
            <a:r>
              <a:rPr lang="en-US" sz="3400" b="1" dirty="0"/>
              <a:t>plan </a:t>
            </a:r>
            <a:r>
              <a:rPr lang="en-US" sz="3400" dirty="0"/>
              <a:t>and </a:t>
            </a:r>
            <a:r>
              <a:rPr lang="en-US" sz="3400" b="1" dirty="0"/>
              <a:t>evaluation budget narrative</a:t>
            </a:r>
            <a:r>
              <a:rPr lang="en-US" sz="3400" dirty="0"/>
              <a:t>. </a:t>
            </a:r>
          </a:p>
          <a:p>
            <a:endParaRPr lang="en-US"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30</a:t>
            </a:fld>
            <a:endParaRPr lang="en-US" dirty="0"/>
          </a:p>
        </p:txBody>
      </p:sp>
      <p:sp>
        <p:nvSpPr>
          <p:cNvPr id="7" name="TextBox 6"/>
          <p:cNvSpPr txBox="1"/>
          <p:nvPr/>
        </p:nvSpPr>
        <p:spPr>
          <a:xfrm>
            <a:off x="76200" y="6364069"/>
            <a:ext cx="5257800" cy="646331"/>
          </a:xfrm>
          <a:prstGeom prst="rect">
            <a:avLst/>
          </a:prstGeom>
          <a:noFill/>
        </p:spPr>
        <p:txBody>
          <a:bodyPr wrap="square" rtlCol="0">
            <a:spAutoFit/>
          </a:bodyPr>
          <a:lstStyle/>
          <a:p>
            <a:r>
              <a:rPr lang="en-US" i="1" dirty="0">
                <a:solidFill>
                  <a:srgbClr val="FF0000"/>
                </a:solidFill>
              </a:rPr>
              <a:t>To learn more, see FAQ </a:t>
            </a:r>
            <a:r>
              <a:rPr lang="en-US" i="1" dirty="0" smtClean="0">
                <a:solidFill>
                  <a:srgbClr val="FF0000"/>
                </a:solidFill>
              </a:rPr>
              <a:t>I-1 </a:t>
            </a:r>
            <a:r>
              <a:rPr lang="en-US" i="1" dirty="0">
                <a:solidFill>
                  <a:srgbClr val="FF0000"/>
                </a:solidFill>
              </a:rPr>
              <a:t>in the application package.</a:t>
            </a:r>
          </a:p>
          <a:p>
            <a:endParaRPr lang="en-US" dirty="0"/>
          </a:p>
        </p:txBody>
      </p:sp>
    </p:spTree>
    <p:extLst>
      <p:ext uri="{BB962C8B-B14F-4D97-AF65-F5344CB8AC3E}">
        <p14:creationId xmlns:p14="http://schemas.microsoft.com/office/powerpoint/2010/main" val="23564108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Competitive Preference Priorities: </a:t>
            </a:r>
            <a:r>
              <a:rPr lang="en-US" sz="3200" dirty="0" smtClean="0"/>
              <a:t>Evaluation</a:t>
            </a:r>
            <a:br>
              <a:rPr lang="en-US" sz="3200" dirty="0" smtClean="0"/>
            </a:br>
            <a:r>
              <a:rPr lang="en-US" sz="3200" dirty="0" smtClean="0"/>
              <a:t>(Cont’d)</a:t>
            </a:r>
            <a:endParaRPr lang="en-US" sz="3200" dirty="0"/>
          </a:p>
        </p:txBody>
      </p:sp>
      <p:sp>
        <p:nvSpPr>
          <p:cNvPr id="3" name="Content Placeholder 2"/>
          <p:cNvSpPr>
            <a:spLocks noGrp="1"/>
          </p:cNvSpPr>
          <p:nvPr>
            <p:ph idx="1"/>
          </p:nvPr>
        </p:nvSpPr>
        <p:spPr>
          <a:xfrm>
            <a:off x="457200" y="1600200"/>
            <a:ext cx="8305800" cy="4525963"/>
          </a:xfrm>
        </p:spPr>
        <p:txBody>
          <a:bodyPr>
            <a:normAutofit lnSpcReduction="10000"/>
          </a:bodyPr>
          <a:lstStyle/>
          <a:p>
            <a:r>
              <a:rPr lang="en-US" sz="2400" dirty="0" smtClean="0"/>
              <a:t>Evaluation </a:t>
            </a:r>
            <a:r>
              <a:rPr lang="en-US" sz="2400" dirty="0"/>
              <a:t>experts will score these priorities </a:t>
            </a:r>
            <a:r>
              <a:rPr lang="en-US" sz="2400" dirty="0" smtClean="0"/>
              <a:t>based on </a:t>
            </a:r>
            <a:r>
              <a:rPr lang="en-US" sz="2400" dirty="0"/>
              <a:t>clarity and feasibility of the proposed </a:t>
            </a:r>
            <a:r>
              <a:rPr lang="en-US" sz="2400" dirty="0" smtClean="0"/>
              <a:t>evaluation design </a:t>
            </a:r>
            <a:r>
              <a:rPr lang="en-US" sz="2400" dirty="0"/>
              <a:t>and </a:t>
            </a:r>
            <a:r>
              <a:rPr lang="en-US" sz="2400" dirty="0" smtClean="0"/>
              <a:t>demonstrated </a:t>
            </a:r>
            <a:r>
              <a:rPr lang="en-US" sz="2400" dirty="0"/>
              <a:t>expertise in planning and conducting a QED or RCT.</a:t>
            </a:r>
            <a:endParaRPr lang="en-US" sz="2400" dirty="0" smtClean="0"/>
          </a:p>
          <a:p>
            <a:r>
              <a:rPr lang="en-US" sz="2400" dirty="0" smtClean="0"/>
              <a:t>Agency resources to help design evaluations include:</a:t>
            </a:r>
          </a:p>
          <a:p>
            <a:pPr marL="0" indent="0" algn="ctr">
              <a:buNone/>
            </a:pPr>
            <a:r>
              <a:rPr lang="en-US" sz="2400" dirty="0" smtClean="0">
                <a:solidFill>
                  <a:schemeClr val="tx1"/>
                </a:solidFill>
              </a:rPr>
              <a:t>Education’s What Works Clearinghouse </a:t>
            </a:r>
          </a:p>
          <a:p>
            <a:pPr marL="0" indent="0" algn="ctr">
              <a:buNone/>
            </a:pPr>
            <a:r>
              <a:rPr lang="en-US" sz="2000" u="sng" dirty="0">
                <a:hlinkClick r:id="rId3"/>
              </a:rPr>
              <a:t>http://</a:t>
            </a:r>
            <a:r>
              <a:rPr lang="en-US" sz="2000" u="sng" dirty="0" smtClean="0">
                <a:hlinkClick r:id="rId3"/>
              </a:rPr>
              <a:t>ies.ed.gov/ncee/wwc/pdf/reference_resources/wwc_procedures_v3_0_standards_handbook.pdf</a:t>
            </a:r>
            <a:endParaRPr lang="en-US" sz="2000" u="sng" dirty="0" smtClean="0"/>
          </a:p>
          <a:p>
            <a:pPr marL="0" indent="0" algn="ctr">
              <a:buNone/>
            </a:pPr>
            <a:r>
              <a:rPr lang="en-US" sz="2400" dirty="0" smtClean="0">
                <a:solidFill>
                  <a:schemeClr val="tx1"/>
                </a:solidFill>
              </a:rPr>
              <a:t>Labor’s Clearinghouse for Labor Evaluation and Research</a:t>
            </a:r>
          </a:p>
          <a:p>
            <a:pPr marL="0" indent="0" algn="ctr">
              <a:buNone/>
            </a:pPr>
            <a:r>
              <a:rPr lang="en-US" sz="2000" dirty="0">
                <a:hlinkClick r:id="rId4"/>
              </a:rPr>
              <a:t>http://</a:t>
            </a:r>
            <a:r>
              <a:rPr lang="en-US" sz="2000" dirty="0" smtClean="0">
                <a:hlinkClick r:id="rId4"/>
              </a:rPr>
              <a:t>clear.dol.gov/sites/default/files/CLEAR_EvidenceGuidelines_1.1_revised.pdf</a:t>
            </a:r>
            <a:r>
              <a:rPr lang="en-US" sz="2000" dirty="0" smtClean="0"/>
              <a:t> </a:t>
            </a:r>
            <a:endParaRPr lang="en-US" sz="2000" dirty="0">
              <a:solidFill>
                <a:schemeClr val="tx1"/>
              </a:solidFill>
            </a:endParaRPr>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31</a:t>
            </a:fld>
            <a:endParaRPr lang="en-US" dirty="0"/>
          </a:p>
        </p:txBody>
      </p:sp>
      <p:sp>
        <p:nvSpPr>
          <p:cNvPr id="6" name="TextBox 5"/>
          <p:cNvSpPr txBox="1"/>
          <p:nvPr/>
        </p:nvSpPr>
        <p:spPr>
          <a:xfrm>
            <a:off x="228600" y="6172200"/>
            <a:ext cx="5257800" cy="646331"/>
          </a:xfrm>
          <a:prstGeom prst="rect">
            <a:avLst/>
          </a:prstGeom>
          <a:noFill/>
        </p:spPr>
        <p:txBody>
          <a:bodyPr wrap="square" rtlCol="0">
            <a:spAutoFit/>
          </a:bodyPr>
          <a:lstStyle/>
          <a:p>
            <a:r>
              <a:rPr lang="en-US" i="1" dirty="0">
                <a:solidFill>
                  <a:srgbClr val="FF0000"/>
                </a:solidFill>
              </a:rPr>
              <a:t>To learn more, see FAQ </a:t>
            </a:r>
            <a:r>
              <a:rPr lang="en-US" i="1" dirty="0" smtClean="0">
                <a:solidFill>
                  <a:srgbClr val="FF0000"/>
                </a:solidFill>
              </a:rPr>
              <a:t>I-1 </a:t>
            </a:r>
            <a:r>
              <a:rPr lang="en-US" i="1" dirty="0">
                <a:solidFill>
                  <a:srgbClr val="FF0000"/>
                </a:solidFill>
              </a:rPr>
              <a:t>in the application package.</a:t>
            </a:r>
          </a:p>
          <a:p>
            <a:endParaRPr lang="en-US" dirty="0"/>
          </a:p>
        </p:txBody>
      </p:sp>
    </p:spTree>
    <p:extLst>
      <p:ext uri="{BB962C8B-B14F-4D97-AF65-F5344CB8AC3E}">
        <p14:creationId xmlns:p14="http://schemas.microsoft.com/office/powerpoint/2010/main" val="3219496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Competitive Preference Priorities: Promise Zones</a:t>
            </a:r>
          </a:p>
        </p:txBody>
      </p:sp>
      <p:sp>
        <p:nvSpPr>
          <p:cNvPr id="3" name="Content Placeholder 2"/>
          <p:cNvSpPr>
            <a:spLocks noGrp="1"/>
          </p:cNvSpPr>
          <p:nvPr>
            <p:ph idx="1"/>
          </p:nvPr>
        </p:nvSpPr>
        <p:spPr/>
        <p:txBody>
          <a:bodyPr>
            <a:normAutofit/>
          </a:bodyPr>
          <a:lstStyle/>
          <a:p>
            <a:pPr>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dirty="0"/>
              <a:t>Priority  3</a:t>
            </a:r>
            <a:r>
              <a:rPr lang="en-GB" altLang="en-US" sz="2800" dirty="0"/>
              <a:t>: Projects designed to serve and coordinate with a federally designated Promise Zone. </a:t>
            </a:r>
            <a:r>
              <a:rPr lang="en-GB" altLang="en-US" sz="2800" b="1" dirty="0">
                <a:solidFill>
                  <a:srgbClr val="C00000"/>
                </a:solidFill>
              </a:rPr>
              <a:t>2 </a:t>
            </a:r>
            <a:r>
              <a:rPr lang="en-GB" altLang="en-US" sz="2800" b="1" dirty="0" smtClean="0">
                <a:solidFill>
                  <a:srgbClr val="C00000"/>
                </a:solidFill>
              </a:rPr>
              <a:t>points</a:t>
            </a:r>
            <a:endParaRPr lang="en-GB" altLang="en-US" sz="2800" dirty="0">
              <a:solidFill>
                <a:schemeClr val="accent1">
                  <a:lumMod val="75000"/>
                </a:schemeClr>
              </a:solidFill>
            </a:endParaRPr>
          </a:p>
          <a:p>
            <a:pPr>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dirty="0"/>
              <a:t>Must submit letter of support from a lead Promise Zone organization.</a:t>
            </a:r>
          </a:p>
          <a:p>
            <a:pPr>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dirty="0"/>
              <a:t>Designated Promise Zones and lead organizations: </a:t>
            </a:r>
          </a:p>
          <a:p>
            <a:pPr marL="0" indent="0" algn="ctr">
              <a:spcBef>
                <a:spcPts val="700"/>
              </a:spcBef>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dirty="0">
                <a:solidFill>
                  <a:schemeClr val="tx1"/>
                </a:solidFill>
                <a:hlinkClick r:id="rId3"/>
              </a:rPr>
              <a:t>http://</a:t>
            </a:r>
            <a:r>
              <a:rPr lang="en-GB" altLang="en-US" sz="2800" b="1" dirty="0" smtClean="0">
                <a:solidFill>
                  <a:schemeClr val="tx1"/>
                </a:solidFill>
                <a:hlinkClick r:id="rId3"/>
              </a:rPr>
              <a:t>hud.gov/promisezones</a:t>
            </a:r>
            <a:endParaRPr lang="en-GB" altLang="en-US" sz="2800" b="1" dirty="0" smtClean="0">
              <a:solidFill>
                <a:schemeClr val="tx1"/>
              </a:solidFill>
            </a:endParaRPr>
          </a:p>
          <a:p>
            <a:pPr marL="0" indent="0" algn="ctr">
              <a:spcBef>
                <a:spcPts val="700"/>
              </a:spcBef>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altLang="en-US" sz="2800" dirty="0">
              <a:solidFill>
                <a:schemeClr val="tx1"/>
              </a:solidFill>
            </a:endParaRPr>
          </a:p>
          <a:p>
            <a:endParaRPr lang="en-US"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32</a:t>
            </a:fld>
            <a:endParaRPr lang="en-US" dirty="0"/>
          </a:p>
        </p:txBody>
      </p:sp>
    </p:spTree>
    <p:extLst>
      <p:ext uri="{BB962C8B-B14F-4D97-AF65-F5344CB8AC3E}">
        <p14:creationId xmlns:p14="http://schemas.microsoft.com/office/powerpoint/2010/main" val="39217289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Application Narrative </a:t>
            </a:r>
            <a:endParaRPr lang="en-US" sz="3600" dirty="0"/>
          </a:p>
        </p:txBody>
      </p:sp>
      <p:sp>
        <p:nvSpPr>
          <p:cNvPr id="3" name="Content Placeholder 2"/>
          <p:cNvSpPr>
            <a:spLocks noGrp="1"/>
          </p:cNvSpPr>
          <p:nvPr>
            <p:ph idx="1"/>
          </p:nvPr>
        </p:nvSpPr>
        <p:spPr/>
        <p:txBody>
          <a:bodyPr>
            <a:normAutofit/>
          </a:bodyPr>
          <a:lstStyle/>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600" dirty="0"/>
              <a:t>The </a:t>
            </a:r>
            <a:r>
              <a:rPr lang="en-US" altLang="en-US" sz="2600" dirty="0" smtClean="0"/>
              <a:t>application narrative is where you respond </a:t>
            </a:r>
            <a:r>
              <a:rPr lang="en-US" altLang="en-US" sz="2600" dirty="0"/>
              <a:t>to the </a:t>
            </a:r>
            <a:r>
              <a:rPr lang="en-US" altLang="en-US" sz="2600" dirty="0" smtClean="0"/>
              <a:t>seven </a:t>
            </a:r>
            <a:r>
              <a:rPr lang="en-US" altLang="en-US" sz="2600" b="1" dirty="0" smtClean="0"/>
              <a:t>application </a:t>
            </a:r>
            <a:r>
              <a:rPr lang="en-US" altLang="en-US" sz="2600" b="1" dirty="0"/>
              <a:t>requirements</a:t>
            </a:r>
            <a:r>
              <a:rPr lang="en-US" altLang="en-US" sz="2600" dirty="0"/>
              <a:t> and </a:t>
            </a:r>
            <a:r>
              <a:rPr lang="en-US" altLang="en-US" sz="2600" dirty="0" smtClean="0"/>
              <a:t>the related </a:t>
            </a:r>
            <a:r>
              <a:rPr lang="en-US" altLang="en-US" sz="2600" b="1" dirty="0" smtClean="0"/>
              <a:t>selection criteria</a:t>
            </a:r>
            <a:r>
              <a:rPr lang="en-US" altLang="en-US" sz="2600" dirty="0" smtClean="0"/>
              <a:t>.  </a:t>
            </a:r>
          </a:p>
          <a:p>
            <a:pPr marL="0" inden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altLang="en-US" sz="2600" dirty="0" smtClean="0"/>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600" dirty="0" smtClean="0"/>
              <a:t>We encourage you to limit the length of your project narrative to </a:t>
            </a:r>
            <a:r>
              <a:rPr lang="en-US" altLang="en-US" sz="2600" b="1" dirty="0" smtClean="0"/>
              <a:t>40 </a:t>
            </a:r>
            <a:r>
              <a:rPr lang="en-US" altLang="en-US" sz="2600" b="1" dirty="0"/>
              <a:t>pages</a:t>
            </a:r>
            <a:r>
              <a:rPr lang="en-US" altLang="en-US" sz="2600" dirty="0"/>
              <a:t>. </a:t>
            </a:r>
            <a:endParaRPr lang="en-US" altLang="en-US" sz="2600" dirty="0" smtClean="0"/>
          </a:p>
          <a:p>
            <a:pPr marL="0" inden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altLang="en-US" sz="1500" dirty="0" smtClean="0"/>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altLang="en-US" sz="2600" dirty="0" smtClean="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33</a:t>
            </a:fld>
            <a:endParaRPr lang="en-US" dirty="0"/>
          </a:p>
        </p:txBody>
      </p:sp>
    </p:spTree>
    <p:extLst>
      <p:ext uri="{BB962C8B-B14F-4D97-AF65-F5344CB8AC3E}">
        <p14:creationId xmlns:p14="http://schemas.microsoft.com/office/powerpoint/2010/main" val="171331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a:t>
            </a:r>
            <a:r>
              <a:rPr lang="en-US" dirty="0" smtClean="0"/>
              <a:t>Requirement (a): </a:t>
            </a:r>
            <a:br>
              <a:rPr lang="en-US" dirty="0" smtClean="0"/>
            </a:br>
            <a:r>
              <a:rPr lang="en-US" dirty="0" smtClean="0"/>
              <a:t>Statement </a:t>
            </a:r>
            <a:r>
              <a:rPr lang="en-US" dirty="0"/>
              <a:t>of Need</a:t>
            </a:r>
          </a:p>
        </p:txBody>
      </p:sp>
      <p:sp>
        <p:nvSpPr>
          <p:cNvPr id="3" name="Content Placeholder 2"/>
          <p:cNvSpPr>
            <a:spLocks noGrp="1"/>
          </p:cNvSpPr>
          <p:nvPr>
            <p:ph idx="1"/>
          </p:nvPr>
        </p:nvSpPr>
        <p:spPr/>
        <p:txBody>
          <a:bodyPr>
            <a:normAutofit/>
          </a:bodyPr>
          <a:lstStyle/>
          <a:p>
            <a:pPr marL="0" inden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600" dirty="0"/>
              <a:t>Statement of need for a defined target </a:t>
            </a:r>
            <a:r>
              <a:rPr lang="en-GB" altLang="en-US" sz="2600" dirty="0" smtClean="0"/>
              <a:t>population:</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600" dirty="0" smtClean="0"/>
              <a:t>consistent </a:t>
            </a:r>
            <a:r>
              <a:rPr lang="en-GB" altLang="en-US" sz="2600" dirty="0"/>
              <a:t>with </a:t>
            </a:r>
            <a:r>
              <a:rPr lang="en-GB" altLang="en-US" sz="2600" dirty="0" smtClean="0"/>
              <a:t>sec</a:t>
            </a:r>
            <a:r>
              <a:rPr lang="en-GB" altLang="en-US" sz="2600" dirty="0"/>
              <a:t>. 526(a)(2) of the law: </a:t>
            </a:r>
            <a:endParaRPr lang="en-GB" altLang="en-US" sz="2600" dirty="0" smtClean="0"/>
          </a:p>
          <a:p>
            <a:pPr marL="400050" lvl="1" inden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i="1" dirty="0" smtClean="0">
                <a:solidFill>
                  <a:schemeClr val="tx1"/>
                </a:solidFill>
              </a:rPr>
              <a:t>Individuals </a:t>
            </a:r>
            <a:r>
              <a:rPr lang="en-GB" altLang="en-US" sz="2200" i="1" dirty="0">
                <a:solidFill>
                  <a:schemeClr val="tx1"/>
                </a:solidFill>
              </a:rPr>
              <a:t>between the ages of 14 and 24 and who are low-income and either homeless, in foster care, involved in the juvenile justice system, unemployed, or not enrolled in or at risk of dropping out of an educational institution.</a:t>
            </a:r>
          </a:p>
          <a:p>
            <a:r>
              <a:rPr lang="en-US" sz="2600" dirty="0"/>
              <a:t>based on data and analysis demonstrating the need for services within the relevant geographic area.</a:t>
            </a:r>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34</a:t>
            </a:fld>
            <a:endParaRPr lang="en-US" dirty="0"/>
          </a:p>
        </p:txBody>
      </p:sp>
      <p:sp>
        <p:nvSpPr>
          <p:cNvPr id="6" name="TextBox 5"/>
          <p:cNvSpPr txBox="1"/>
          <p:nvPr/>
        </p:nvSpPr>
        <p:spPr>
          <a:xfrm>
            <a:off x="228600" y="6248400"/>
            <a:ext cx="5257800" cy="646331"/>
          </a:xfrm>
          <a:prstGeom prst="rect">
            <a:avLst/>
          </a:prstGeom>
          <a:noFill/>
        </p:spPr>
        <p:txBody>
          <a:bodyPr wrap="square" rtlCol="0">
            <a:spAutoFit/>
          </a:bodyPr>
          <a:lstStyle/>
          <a:p>
            <a:r>
              <a:rPr lang="en-US" i="1" dirty="0">
                <a:solidFill>
                  <a:srgbClr val="FF0000"/>
                </a:solidFill>
              </a:rPr>
              <a:t>To learn more, see FAQ E</a:t>
            </a:r>
            <a:r>
              <a:rPr lang="en-US" i="1" dirty="0" smtClean="0">
                <a:solidFill>
                  <a:srgbClr val="FF0000"/>
                </a:solidFill>
              </a:rPr>
              <a:t>-1 </a:t>
            </a:r>
            <a:r>
              <a:rPr lang="en-US" i="1" dirty="0">
                <a:solidFill>
                  <a:srgbClr val="FF0000"/>
                </a:solidFill>
              </a:rPr>
              <a:t>in the application package.</a:t>
            </a:r>
          </a:p>
          <a:p>
            <a:endParaRPr lang="en-US" dirty="0"/>
          </a:p>
        </p:txBody>
      </p:sp>
    </p:spTree>
    <p:extLst>
      <p:ext uri="{BB962C8B-B14F-4D97-AF65-F5344CB8AC3E}">
        <p14:creationId xmlns:p14="http://schemas.microsoft.com/office/powerpoint/2010/main" val="10083830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a:t>
            </a:r>
            <a:r>
              <a:rPr lang="en-US" dirty="0" smtClean="0"/>
              <a:t>Requirement (a): </a:t>
            </a:r>
            <a:br>
              <a:rPr lang="en-US" dirty="0" smtClean="0"/>
            </a:br>
            <a:r>
              <a:rPr lang="en-US" dirty="0" smtClean="0"/>
              <a:t>Statement </a:t>
            </a:r>
            <a:r>
              <a:rPr lang="en-US" dirty="0"/>
              <a:t>of </a:t>
            </a:r>
            <a:r>
              <a:rPr lang="en-US" dirty="0" smtClean="0"/>
              <a:t>Need (</a:t>
            </a:r>
            <a:r>
              <a:rPr lang="en-US" dirty="0"/>
              <a:t>cont’d) </a:t>
            </a:r>
          </a:p>
        </p:txBody>
      </p:sp>
      <p:sp>
        <p:nvSpPr>
          <p:cNvPr id="3" name="Content Placeholder 2"/>
          <p:cNvSpPr>
            <a:spLocks noGrp="1"/>
          </p:cNvSpPr>
          <p:nvPr>
            <p:ph idx="1"/>
          </p:nvPr>
        </p:nvSpPr>
        <p:spPr/>
        <p:txBody>
          <a:bodyPr>
            <a:normAutofit/>
          </a:bodyPr>
          <a:lstStyle/>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dirty="0"/>
              <a:t>Present data demonstrating how target population lags behind other groups in achieving outcomes the proposed pilot seeks to attain. </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dirty="0"/>
              <a:t>Based on needs assessment conducted or updated within past 3 years </a:t>
            </a:r>
            <a:r>
              <a:rPr lang="en-GB" altLang="en-US" sz="2800" dirty="0">
                <a:solidFill>
                  <a:schemeClr val="tx1"/>
                </a:solidFill>
              </a:rPr>
              <a:t>(remember to identify the year the assessment was conducted).  </a:t>
            </a:r>
          </a:p>
          <a:p>
            <a:endParaRPr lang="en-US"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35</a:t>
            </a:fld>
            <a:endParaRPr lang="en-US" dirty="0"/>
          </a:p>
        </p:txBody>
      </p:sp>
      <p:sp>
        <p:nvSpPr>
          <p:cNvPr id="6" name="TextBox 5"/>
          <p:cNvSpPr txBox="1"/>
          <p:nvPr/>
        </p:nvSpPr>
        <p:spPr>
          <a:xfrm>
            <a:off x="228600" y="6211669"/>
            <a:ext cx="5257800" cy="646331"/>
          </a:xfrm>
          <a:prstGeom prst="rect">
            <a:avLst/>
          </a:prstGeom>
          <a:noFill/>
        </p:spPr>
        <p:txBody>
          <a:bodyPr wrap="square" rtlCol="0">
            <a:spAutoFit/>
          </a:bodyPr>
          <a:lstStyle/>
          <a:p>
            <a:r>
              <a:rPr lang="en-US" i="1" dirty="0">
                <a:solidFill>
                  <a:srgbClr val="FF0000"/>
                </a:solidFill>
              </a:rPr>
              <a:t>To learn more, see FAQ E</a:t>
            </a:r>
            <a:r>
              <a:rPr lang="en-US" i="1" dirty="0" smtClean="0">
                <a:solidFill>
                  <a:srgbClr val="FF0000"/>
                </a:solidFill>
              </a:rPr>
              <a:t>-1 </a:t>
            </a:r>
            <a:r>
              <a:rPr lang="en-US" i="1" dirty="0">
                <a:solidFill>
                  <a:srgbClr val="FF0000"/>
                </a:solidFill>
              </a:rPr>
              <a:t>in the application package.</a:t>
            </a:r>
          </a:p>
          <a:p>
            <a:endParaRPr lang="en-US" dirty="0"/>
          </a:p>
        </p:txBody>
      </p:sp>
    </p:spTree>
    <p:extLst>
      <p:ext uri="{BB962C8B-B14F-4D97-AF65-F5344CB8AC3E}">
        <p14:creationId xmlns:p14="http://schemas.microsoft.com/office/powerpoint/2010/main" val="38145463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a:t>
            </a:r>
            <a:r>
              <a:rPr lang="en-US" dirty="0" smtClean="0"/>
              <a:t>Requirement (b):</a:t>
            </a:r>
            <a:br>
              <a:rPr lang="en-US" dirty="0" smtClean="0"/>
            </a:br>
            <a:r>
              <a:rPr lang="en-US" dirty="0" smtClean="0"/>
              <a:t> </a:t>
            </a:r>
            <a:r>
              <a:rPr lang="en-US" dirty="0"/>
              <a:t>Flexibility </a:t>
            </a:r>
          </a:p>
        </p:txBody>
      </p:sp>
      <p:sp>
        <p:nvSpPr>
          <p:cNvPr id="3" name="Content Placeholder 2"/>
          <p:cNvSpPr>
            <a:spLocks noGrp="1"/>
          </p:cNvSpPr>
          <p:nvPr>
            <p:ph idx="1"/>
          </p:nvPr>
        </p:nvSpPr>
        <p:spPr/>
        <p:txBody>
          <a:bodyPr>
            <a:normAutofit/>
          </a:bodyPr>
          <a:lstStyle/>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dirty="0"/>
              <a:t>Federal flexibilities sought</a:t>
            </a:r>
            <a:r>
              <a:rPr lang="en-GB" altLang="en-US" sz="2800" dirty="0"/>
              <a:t>: identify specific Federal statutory, regulatory, or other requirements for which you are seeking flexibility. </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dirty="0"/>
              <a:t>Examples: ability to blend </a:t>
            </a:r>
            <a:r>
              <a:rPr lang="en-GB" altLang="en-US" sz="2800" dirty="0" smtClean="0"/>
              <a:t>funds, </a:t>
            </a:r>
            <a:r>
              <a:rPr lang="en-GB" altLang="en-US" sz="2800" dirty="0"/>
              <a:t>changes to eligibility requirements, allowable uses of funds, or performance reporting. </a:t>
            </a:r>
            <a:r>
              <a:rPr lang="en-GB" altLang="en-US" sz="2800" dirty="0">
                <a:solidFill>
                  <a:schemeClr val="accent1">
                    <a:lumMod val="75000"/>
                  </a:schemeClr>
                </a:solidFill>
              </a:rPr>
              <a:t>  </a:t>
            </a:r>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36</a:t>
            </a:fld>
            <a:endParaRPr lang="en-US" dirty="0"/>
          </a:p>
        </p:txBody>
      </p:sp>
      <p:sp>
        <p:nvSpPr>
          <p:cNvPr id="6" name="TextBox 5"/>
          <p:cNvSpPr txBox="1"/>
          <p:nvPr/>
        </p:nvSpPr>
        <p:spPr>
          <a:xfrm>
            <a:off x="228600" y="6211669"/>
            <a:ext cx="6934200" cy="646331"/>
          </a:xfrm>
          <a:prstGeom prst="rect">
            <a:avLst/>
          </a:prstGeom>
          <a:noFill/>
        </p:spPr>
        <p:txBody>
          <a:bodyPr wrap="square" rtlCol="0">
            <a:spAutoFit/>
          </a:bodyPr>
          <a:lstStyle/>
          <a:p>
            <a:r>
              <a:rPr lang="en-US" i="1" dirty="0">
                <a:solidFill>
                  <a:srgbClr val="FF0000"/>
                </a:solidFill>
              </a:rPr>
              <a:t>To learn more, </a:t>
            </a:r>
            <a:r>
              <a:rPr lang="en-US" i="1" dirty="0" smtClean="0">
                <a:solidFill>
                  <a:srgbClr val="FF0000"/>
                </a:solidFill>
              </a:rPr>
              <a:t>see </a:t>
            </a:r>
            <a:r>
              <a:rPr lang="en-US" i="1" dirty="0">
                <a:solidFill>
                  <a:srgbClr val="FF0000"/>
                </a:solidFill>
              </a:rPr>
              <a:t>FAQ </a:t>
            </a:r>
            <a:r>
              <a:rPr lang="en-US" i="1" dirty="0" smtClean="0">
                <a:solidFill>
                  <a:srgbClr val="FF0000"/>
                </a:solidFill>
              </a:rPr>
              <a:t>C-1, C-2, C-3, and C-4 </a:t>
            </a:r>
            <a:r>
              <a:rPr lang="en-US" i="1" dirty="0">
                <a:solidFill>
                  <a:srgbClr val="FF0000"/>
                </a:solidFill>
              </a:rPr>
              <a:t>in the application package.</a:t>
            </a:r>
          </a:p>
          <a:p>
            <a:endParaRPr lang="en-US" dirty="0"/>
          </a:p>
        </p:txBody>
      </p:sp>
    </p:spTree>
    <p:extLst>
      <p:ext uri="{BB962C8B-B14F-4D97-AF65-F5344CB8AC3E}">
        <p14:creationId xmlns:p14="http://schemas.microsoft.com/office/powerpoint/2010/main" val="21940603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a:t>
            </a:r>
            <a:r>
              <a:rPr lang="en-US" dirty="0" smtClean="0"/>
              <a:t>Requirement (b): </a:t>
            </a:r>
            <a:br>
              <a:rPr lang="en-US" dirty="0" smtClean="0"/>
            </a:br>
            <a:r>
              <a:rPr lang="en-US" dirty="0" smtClean="0"/>
              <a:t>Flexibility  (cont’d)</a:t>
            </a:r>
            <a:endParaRPr lang="en-US" dirty="0"/>
          </a:p>
        </p:txBody>
      </p:sp>
      <p:sp>
        <p:nvSpPr>
          <p:cNvPr id="3" name="Content Placeholder 2"/>
          <p:cNvSpPr>
            <a:spLocks noGrp="1"/>
          </p:cNvSpPr>
          <p:nvPr>
            <p:ph idx="1"/>
          </p:nvPr>
        </p:nvSpPr>
        <p:spPr/>
        <p:txBody>
          <a:bodyPr>
            <a:normAutofit/>
          </a:bodyPr>
          <a:lstStyle/>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dirty="0"/>
              <a:t>Non-Federal flexibilities to be provided</a:t>
            </a:r>
            <a:r>
              <a:rPr lang="en-GB" altLang="en-US" sz="2800" dirty="0"/>
              <a:t>: identify specific State, local, or tribal policies, regulations, or other requirements that will be waived.</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dirty="0"/>
              <a:t>Provide written assurance: </a:t>
            </a:r>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dirty="0">
                <a:solidFill>
                  <a:schemeClr val="tx1"/>
                </a:solidFill>
              </a:rPr>
              <a:t>State, local, or tribal government(s) will approve requested flexibility within 60 days of designation as a pilot finalist; </a:t>
            </a:r>
            <a:r>
              <a:rPr lang="en-GB" altLang="en-US" sz="2400" dirty="0" smtClean="0">
                <a:solidFill>
                  <a:schemeClr val="tx1"/>
                </a:solidFill>
              </a:rPr>
              <a:t>OR</a:t>
            </a:r>
            <a:endParaRPr lang="en-GB" altLang="en-US" sz="2400" dirty="0">
              <a:solidFill>
                <a:schemeClr val="tx1"/>
              </a:solidFill>
            </a:endParaRPr>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dirty="0">
                <a:solidFill>
                  <a:schemeClr val="tx1"/>
                </a:solidFill>
              </a:rPr>
              <a:t>Non-Federal flexibility is not needed to implement the pilot</a:t>
            </a:r>
            <a:r>
              <a:rPr lang="en-GB" altLang="en-US" sz="2400" dirty="0"/>
              <a:t>. </a:t>
            </a:r>
            <a:r>
              <a:rPr lang="en-GB" altLang="en-US" sz="2400" dirty="0">
                <a:solidFill>
                  <a:schemeClr val="accent1">
                    <a:lumMod val="75000"/>
                  </a:schemeClr>
                </a:solidFill>
              </a:rPr>
              <a:t>  </a:t>
            </a:r>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37</a:t>
            </a:fld>
            <a:endParaRPr lang="en-US" dirty="0"/>
          </a:p>
        </p:txBody>
      </p:sp>
      <p:sp>
        <p:nvSpPr>
          <p:cNvPr id="7" name="TextBox 6"/>
          <p:cNvSpPr txBox="1"/>
          <p:nvPr/>
        </p:nvSpPr>
        <p:spPr>
          <a:xfrm>
            <a:off x="228600" y="6211669"/>
            <a:ext cx="6934200" cy="646331"/>
          </a:xfrm>
          <a:prstGeom prst="rect">
            <a:avLst/>
          </a:prstGeom>
          <a:noFill/>
        </p:spPr>
        <p:txBody>
          <a:bodyPr wrap="square" rtlCol="0">
            <a:spAutoFit/>
          </a:bodyPr>
          <a:lstStyle/>
          <a:p>
            <a:r>
              <a:rPr lang="en-US" i="1" dirty="0">
                <a:solidFill>
                  <a:srgbClr val="FF0000"/>
                </a:solidFill>
              </a:rPr>
              <a:t>To learn more, </a:t>
            </a:r>
            <a:r>
              <a:rPr lang="en-US" i="1" dirty="0" smtClean="0">
                <a:solidFill>
                  <a:srgbClr val="FF0000"/>
                </a:solidFill>
              </a:rPr>
              <a:t>see </a:t>
            </a:r>
            <a:r>
              <a:rPr lang="en-US" i="1" dirty="0">
                <a:solidFill>
                  <a:srgbClr val="FF0000"/>
                </a:solidFill>
              </a:rPr>
              <a:t>FAQ </a:t>
            </a:r>
            <a:r>
              <a:rPr lang="en-US" i="1" dirty="0" smtClean="0">
                <a:solidFill>
                  <a:srgbClr val="FF0000"/>
                </a:solidFill>
              </a:rPr>
              <a:t>C-1, C-2, C-3, and C-4 </a:t>
            </a:r>
            <a:r>
              <a:rPr lang="en-US" i="1" dirty="0">
                <a:solidFill>
                  <a:srgbClr val="FF0000"/>
                </a:solidFill>
              </a:rPr>
              <a:t>in the application package.</a:t>
            </a:r>
          </a:p>
          <a:p>
            <a:endParaRPr lang="en-US" dirty="0"/>
          </a:p>
        </p:txBody>
      </p:sp>
    </p:spTree>
    <p:extLst>
      <p:ext uri="{BB962C8B-B14F-4D97-AF65-F5344CB8AC3E}">
        <p14:creationId xmlns:p14="http://schemas.microsoft.com/office/powerpoint/2010/main" val="28172210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a:t>
            </a:r>
            <a:r>
              <a:rPr lang="en-US" dirty="0" smtClean="0"/>
              <a:t>Requirement (c): </a:t>
            </a:r>
            <a:br>
              <a:rPr lang="en-US" dirty="0" smtClean="0"/>
            </a:br>
            <a:r>
              <a:rPr lang="en-US" dirty="0" smtClean="0"/>
              <a:t>Project </a:t>
            </a:r>
            <a:r>
              <a:rPr lang="en-US" dirty="0"/>
              <a:t>Design</a:t>
            </a:r>
          </a:p>
        </p:txBody>
      </p:sp>
      <p:sp>
        <p:nvSpPr>
          <p:cNvPr id="3" name="Content Placeholder 2"/>
          <p:cNvSpPr>
            <a:spLocks noGrp="1"/>
          </p:cNvSpPr>
          <p:nvPr>
            <p:ph idx="1"/>
          </p:nvPr>
        </p:nvSpPr>
        <p:spPr/>
        <p:txBody>
          <a:bodyPr>
            <a:normAutofit/>
          </a:bodyPr>
          <a:lstStyle/>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dirty="0"/>
              <a:t>Proposed length of pilot </a:t>
            </a:r>
            <a:r>
              <a:rPr lang="en-GB" altLang="en-US" sz="2800" dirty="0" smtClean="0">
                <a:solidFill>
                  <a:schemeClr val="tx1"/>
                </a:solidFill>
              </a:rPr>
              <a:t>(lasting up </a:t>
            </a:r>
            <a:r>
              <a:rPr lang="en-GB" altLang="en-US" sz="2800" dirty="0">
                <a:solidFill>
                  <a:schemeClr val="tx1"/>
                </a:solidFill>
              </a:rPr>
              <a:t>to 9/30/18</a:t>
            </a:r>
            <a:r>
              <a:rPr lang="en-GB" altLang="en-US" sz="2800" dirty="0" smtClean="0">
                <a:solidFill>
                  <a:schemeClr val="tx1"/>
                </a:solidFill>
              </a:rPr>
              <a:t>)</a:t>
            </a:r>
            <a:endParaRPr lang="en-GB" altLang="en-US" sz="2800" dirty="0">
              <a:solidFill>
                <a:schemeClr val="tx1"/>
              </a:solidFill>
            </a:endParaRP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dirty="0"/>
              <a:t>Whether and how </a:t>
            </a:r>
            <a:r>
              <a:rPr lang="en-GB" altLang="en-US" sz="2800" dirty="0" smtClean="0"/>
              <a:t>the pilot will </a:t>
            </a:r>
            <a:r>
              <a:rPr lang="en-GB" altLang="en-US" sz="2800" dirty="0"/>
              <a:t>incorporate future funding, including FY 15 funding, if Congress extends P3 </a:t>
            </a:r>
            <a:r>
              <a:rPr lang="en-GB" altLang="en-US" sz="2800" dirty="0" smtClean="0"/>
              <a:t>authority </a:t>
            </a:r>
            <a:endParaRPr lang="en-GB" altLang="en-US" sz="2800" dirty="0"/>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dirty="0" smtClean="0"/>
              <a:t>How </a:t>
            </a:r>
            <a:r>
              <a:rPr lang="en-GB" altLang="en-US" sz="2800" dirty="0"/>
              <a:t>strategies and activities are based on (or informed by) available research </a:t>
            </a:r>
            <a:r>
              <a:rPr lang="en-GB" altLang="en-US" sz="2800" dirty="0" smtClean="0"/>
              <a:t>evidence</a:t>
            </a:r>
            <a:endParaRPr lang="en-GB" altLang="en-US" sz="2800" dirty="0"/>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dirty="0">
                <a:solidFill>
                  <a:schemeClr val="tx1"/>
                </a:solidFill>
              </a:rPr>
              <a:t>Cite studies on interventions and system reform that informed pilot design and explain </a:t>
            </a:r>
            <a:r>
              <a:rPr lang="en-GB" altLang="en-US" sz="2400" dirty="0" smtClean="0">
                <a:solidFill>
                  <a:schemeClr val="tx1"/>
                </a:solidFill>
              </a:rPr>
              <a:t>relevance </a:t>
            </a:r>
            <a:r>
              <a:rPr lang="en-GB" altLang="en-US" sz="2400" dirty="0">
                <a:solidFill>
                  <a:schemeClr val="tx1"/>
                </a:solidFill>
              </a:rPr>
              <a:t>of the cited evidence to the project. </a:t>
            </a:r>
            <a:endParaRPr lang="en-GB" altLang="en-US" sz="2000" dirty="0">
              <a:solidFill>
                <a:schemeClr val="tx1"/>
              </a:solidFill>
            </a:endParaRPr>
          </a:p>
          <a:p>
            <a:endParaRPr lang="en-US"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38</a:t>
            </a:fld>
            <a:endParaRPr lang="en-US" dirty="0"/>
          </a:p>
        </p:txBody>
      </p:sp>
      <p:sp>
        <p:nvSpPr>
          <p:cNvPr id="6" name="TextBox 5"/>
          <p:cNvSpPr txBox="1"/>
          <p:nvPr/>
        </p:nvSpPr>
        <p:spPr>
          <a:xfrm>
            <a:off x="228600" y="6211669"/>
            <a:ext cx="6934200" cy="646331"/>
          </a:xfrm>
          <a:prstGeom prst="rect">
            <a:avLst/>
          </a:prstGeom>
          <a:noFill/>
        </p:spPr>
        <p:txBody>
          <a:bodyPr wrap="square" rtlCol="0">
            <a:spAutoFit/>
          </a:bodyPr>
          <a:lstStyle/>
          <a:p>
            <a:r>
              <a:rPr lang="en-US" i="1" dirty="0">
                <a:solidFill>
                  <a:srgbClr val="FF0000"/>
                </a:solidFill>
              </a:rPr>
              <a:t>To learn more, </a:t>
            </a:r>
            <a:r>
              <a:rPr lang="en-US" i="1" dirty="0" smtClean="0">
                <a:solidFill>
                  <a:srgbClr val="FF0000"/>
                </a:solidFill>
              </a:rPr>
              <a:t>see </a:t>
            </a:r>
            <a:r>
              <a:rPr lang="en-US" i="1" dirty="0">
                <a:solidFill>
                  <a:srgbClr val="FF0000"/>
                </a:solidFill>
              </a:rPr>
              <a:t>FAQ </a:t>
            </a:r>
            <a:r>
              <a:rPr lang="en-US" i="1" dirty="0" smtClean="0">
                <a:solidFill>
                  <a:srgbClr val="FF0000"/>
                </a:solidFill>
              </a:rPr>
              <a:t>H-1 in </a:t>
            </a:r>
            <a:r>
              <a:rPr lang="en-US" i="1" dirty="0">
                <a:solidFill>
                  <a:srgbClr val="FF0000"/>
                </a:solidFill>
              </a:rPr>
              <a:t>the application package.</a:t>
            </a:r>
          </a:p>
          <a:p>
            <a:endParaRPr lang="en-US" dirty="0"/>
          </a:p>
        </p:txBody>
      </p:sp>
    </p:spTree>
    <p:extLst>
      <p:ext uri="{BB962C8B-B14F-4D97-AF65-F5344CB8AC3E}">
        <p14:creationId xmlns:p14="http://schemas.microsoft.com/office/powerpoint/2010/main" val="14340895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Application </a:t>
            </a:r>
            <a:r>
              <a:rPr lang="en-US" dirty="0" smtClean="0"/>
              <a:t>Requirement (c): </a:t>
            </a:r>
            <a:br>
              <a:rPr lang="en-US" dirty="0" smtClean="0"/>
            </a:br>
            <a:r>
              <a:rPr lang="en-US" dirty="0" smtClean="0"/>
              <a:t>Project Design (cont’d)</a:t>
            </a:r>
            <a:endParaRPr lang="en-US" dirty="0"/>
          </a:p>
        </p:txBody>
      </p:sp>
      <p:sp>
        <p:nvSpPr>
          <p:cNvPr id="3" name="Content Placeholder 2"/>
          <p:cNvSpPr>
            <a:spLocks noGrp="1"/>
          </p:cNvSpPr>
          <p:nvPr>
            <p:ph idx="1"/>
          </p:nvPr>
        </p:nvSpPr>
        <p:spPr/>
        <p:txBody>
          <a:bodyPr>
            <a:normAutofit/>
          </a:bodyPr>
          <a:lstStyle/>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600" dirty="0" smtClean="0"/>
              <a:t>Graphic </a:t>
            </a:r>
            <a:r>
              <a:rPr lang="en-GB" altLang="en-US" sz="2600" dirty="0"/>
              <a:t>depiction of </a:t>
            </a:r>
            <a:r>
              <a:rPr lang="en-GB" altLang="en-US" sz="2600" b="1" dirty="0"/>
              <a:t>logic model </a:t>
            </a:r>
            <a:r>
              <a:rPr lang="en-GB" altLang="en-US" sz="2600" dirty="0"/>
              <a:t>(1 page).</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600" dirty="0" smtClean="0"/>
              <a:t>Description of </a:t>
            </a:r>
            <a:r>
              <a:rPr lang="en-GB" altLang="en-US" sz="2600" dirty="0"/>
              <a:t>Federal program funds that will be blended:</a:t>
            </a:r>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solidFill>
                  <a:schemeClr val="tx1"/>
                </a:solidFill>
              </a:rPr>
              <a:t>At least 2 Federal programs that have policy goals related to P3; and</a:t>
            </a:r>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solidFill>
                  <a:schemeClr val="tx1"/>
                </a:solidFill>
              </a:rPr>
              <a:t>At least one administered in whole or in part by a State, local, or tribal government</a:t>
            </a:r>
            <a:r>
              <a:rPr lang="en-GB" altLang="en-US" sz="2200" dirty="0"/>
              <a:t>.</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altLang="en-US" sz="2800" dirty="0">
              <a:solidFill>
                <a:schemeClr val="accent1">
                  <a:lumMod val="75000"/>
                </a:schemeClr>
              </a:solidFill>
            </a:endParaRPr>
          </a:p>
          <a:p>
            <a:endParaRPr lang="en-US"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39</a:t>
            </a:fld>
            <a:endParaRPr lang="en-US" dirty="0"/>
          </a:p>
        </p:txBody>
      </p:sp>
      <p:sp>
        <p:nvSpPr>
          <p:cNvPr id="6" name="TextBox 5"/>
          <p:cNvSpPr txBox="1"/>
          <p:nvPr/>
        </p:nvSpPr>
        <p:spPr>
          <a:xfrm>
            <a:off x="228600" y="6211669"/>
            <a:ext cx="6934200" cy="646331"/>
          </a:xfrm>
          <a:prstGeom prst="rect">
            <a:avLst/>
          </a:prstGeom>
          <a:noFill/>
        </p:spPr>
        <p:txBody>
          <a:bodyPr wrap="square" rtlCol="0">
            <a:spAutoFit/>
          </a:bodyPr>
          <a:lstStyle/>
          <a:p>
            <a:r>
              <a:rPr lang="en-US" i="1" dirty="0">
                <a:solidFill>
                  <a:srgbClr val="FF0000"/>
                </a:solidFill>
              </a:rPr>
              <a:t>To learn more, </a:t>
            </a:r>
            <a:r>
              <a:rPr lang="en-US" i="1" dirty="0" smtClean="0">
                <a:solidFill>
                  <a:srgbClr val="FF0000"/>
                </a:solidFill>
              </a:rPr>
              <a:t>see </a:t>
            </a:r>
            <a:r>
              <a:rPr lang="en-US" i="1" dirty="0">
                <a:solidFill>
                  <a:srgbClr val="FF0000"/>
                </a:solidFill>
              </a:rPr>
              <a:t>FAQ </a:t>
            </a:r>
            <a:r>
              <a:rPr lang="en-US" i="1" dirty="0" smtClean="0">
                <a:solidFill>
                  <a:srgbClr val="FF0000"/>
                </a:solidFill>
              </a:rPr>
              <a:t>F-1 in </a:t>
            </a:r>
            <a:r>
              <a:rPr lang="en-US" i="1" dirty="0">
                <a:solidFill>
                  <a:srgbClr val="FF0000"/>
                </a:solidFill>
              </a:rPr>
              <a:t>the application package.</a:t>
            </a:r>
          </a:p>
          <a:p>
            <a:endParaRPr lang="en-US" dirty="0"/>
          </a:p>
        </p:txBody>
      </p:sp>
    </p:spTree>
    <p:extLst>
      <p:ext uri="{BB962C8B-B14F-4D97-AF65-F5344CB8AC3E}">
        <p14:creationId xmlns:p14="http://schemas.microsoft.com/office/powerpoint/2010/main" val="1804697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Polling Question</a:t>
            </a:r>
            <a:endParaRPr lang="en-US" dirty="0"/>
          </a:p>
        </p:txBody>
      </p:sp>
      <p:graphicFrame>
        <p:nvGraphicFramePr>
          <p:cNvPr id="10" name="Diagram 9"/>
          <p:cNvGraphicFramePr/>
          <p:nvPr>
            <p:extLst>
              <p:ext uri="{D42A27DB-BD31-4B8C-83A1-F6EECF244321}">
                <p14:modId xmlns:p14="http://schemas.microsoft.com/office/powerpoint/2010/main" val="964796232"/>
              </p:ext>
            </p:extLst>
          </p:nvPr>
        </p:nvGraphicFramePr>
        <p:xfrm>
          <a:off x="304800" y="1219200"/>
          <a:ext cx="8382000" cy="175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01723B91-CE10-4F20-890A-0852E2246859}" type="slidenum">
              <a:rPr lang="en-US" smtClean="0"/>
              <a:pPr/>
              <a:t>4</a:t>
            </a:fld>
            <a:endParaRPr lang="en-US"/>
          </a:p>
        </p:txBody>
      </p:sp>
      <p:sp>
        <p:nvSpPr>
          <p:cNvPr id="4" name="Footer Placeholder 3"/>
          <p:cNvSpPr>
            <a:spLocks noGrp="1"/>
          </p:cNvSpPr>
          <p:nvPr>
            <p:ph type="ftr" sz="quarter" idx="11"/>
          </p:nvPr>
        </p:nvSpPr>
        <p:spPr/>
        <p:txBody>
          <a:bodyPr/>
          <a:lstStyle/>
          <a:p>
            <a:r>
              <a:rPr lang="en-US" smtClean="0"/>
              <a:t>#</a:t>
            </a:r>
            <a:endParaRPr lang="en-US"/>
          </a:p>
        </p:txBody>
      </p:sp>
      <p:sp>
        <p:nvSpPr>
          <p:cNvPr id="5" name="TextBox 4"/>
          <p:cNvSpPr txBox="1"/>
          <p:nvPr/>
        </p:nvSpPr>
        <p:spPr>
          <a:xfrm>
            <a:off x="685800" y="3352800"/>
            <a:ext cx="6781800" cy="3847207"/>
          </a:xfrm>
          <a:prstGeom prst="rect">
            <a:avLst/>
          </a:prstGeom>
          <a:noFill/>
        </p:spPr>
        <p:txBody>
          <a:bodyPr wrap="square" rtlCol="0">
            <a:spAutoFit/>
          </a:bodyPr>
          <a:lstStyle/>
          <a:p>
            <a:pPr marL="342900" indent="-342900">
              <a:spcAft>
                <a:spcPts val="2400"/>
              </a:spcAft>
              <a:buFont typeface="+mj-lt"/>
              <a:buAutoNum type="arabicPeriod"/>
            </a:pPr>
            <a:r>
              <a:rPr lang="en-US" sz="2400" dirty="0" smtClean="0">
                <a:solidFill>
                  <a:schemeClr val="accent1">
                    <a:lumMod val="75000"/>
                  </a:schemeClr>
                </a:solidFill>
                <a:latin typeface="Arial" pitchFamily="34" charset="0"/>
                <a:cs typeface="Arial" pitchFamily="34" charset="0"/>
              </a:rPr>
              <a:t>Education</a:t>
            </a:r>
          </a:p>
          <a:p>
            <a:pPr marL="342900" indent="-342900">
              <a:spcAft>
                <a:spcPts val="2400"/>
              </a:spcAft>
              <a:buFont typeface="+mj-lt"/>
              <a:buAutoNum type="arabicPeriod"/>
            </a:pPr>
            <a:r>
              <a:rPr lang="en-US" sz="2400" dirty="0" smtClean="0">
                <a:solidFill>
                  <a:schemeClr val="accent1">
                    <a:lumMod val="75000"/>
                  </a:schemeClr>
                </a:solidFill>
                <a:latin typeface="Arial" pitchFamily="34" charset="0"/>
                <a:cs typeface="Arial" pitchFamily="34" charset="0"/>
              </a:rPr>
              <a:t>Labor/workforce</a:t>
            </a:r>
          </a:p>
          <a:p>
            <a:pPr marL="342900" indent="-342900">
              <a:spcAft>
                <a:spcPts val="2400"/>
              </a:spcAft>
              <a:buFont typeface="+mj-lt"/>
              <a:buAutoNum type="arabicPeriod"/>
            </a:pPr>
            <a:r>
              <a:rPr lang="en-US" sz="2400" dirty="0" smtClean="0">
                <a:solidFill>
                  <a:schemeClr val="accent1">
                    <a:lumMod val="75000"/>
                  </a:schemeClr>
                </a:solidFill>
                <a:latin typeface="Arial" pitchFamily="34" charset="0"/>
                <a:cs typeface="Arial" pitchFamily="34" charset="0"/>
              </a:rPr>
              <a:t>Child welfare</a:t>
            </a:r>
          </a:p>
          <a:p>
            <a:pPr marL="342900" indent="-342900">
              <a:spcAft>
                <a:spcPts val="2400"/>
              </a:spcAft>
              <a:buFont typeface="+mj-lt"/>
              <a:buAutoNum type="arabicPeriod"/>
            </a:pPr>
            <a:r>
              <a:rPr lang="en-US" sz="2400" dirty="0" smtClean="0">
                <a:solidFill>
                  <a:schemeClr val="accent1">
                    <a:lumMod val="75000"/>
                  </a:schemeClr>
                </a:solidFill>
                <a:latin typeface="Arial" pitchFamily="34" charset="0"/>
                <a:cs typeface="Arial" pitchFamily="34" charset="0"/>
              </a:rPr>
              <a:t>Cross-cutting</a:t>
            </a:r>
          </a:p>
          <a:p>
            <a:pPr marL="342900" indent="-342900">
              <a:spcAft>
                <a:spcPts val="2400"/>
              </a:spcAft>
              <a:buFont typeface="+mj-lt"/>
              <a:buAutoNum type="arabicPeriod"/>
            </a:pPr>
            <a:r>
              <a:rPr lang="en-US" sz="2400" dirty="0" smtClean="0">
                <a:solidFill>
                  <a:schemeClr val="accent1">
                    <a:lumMod val="75000"/>
                  </a:schemeClr>
                </a:solidFill>
                <a:latin typeface="Arial" pitchFamily="34" charset="0"/>
                <a:cs typeface="Arial" pitchFamily="34" charset="0"/>
              </a:rPr>
              <a:t>Other</a:t>
            </a:r>
          </a:p>
          <a:p>
            <a:pPr>
              <a:spcAft>
                <a:spcPts val="2400"/>
              </a:spcAft>
            </a:pPr>
            <a:endParaRPr lang="en-US" sz="2400" dirty="0" smtClean="0">
              <a:solidFill>
                <a:schemeClr val="accent1">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17315422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a:t>
            </a:r>
            <a:r>
              <a:rPr lang="en-US" dirty="0" smtClean="0"/>
              <a:t>Requirement (d): </a:t>
            </a:r>
            <a:br>
              <a:rPr lang="en-US" dirty="0" smtClean="0"/>
            </a:br>
            <a:r>
              <a:rPr lang="en-US" dirty="0" smtClean="0"/>
              <a:t>Work </a:t>
            </a:r>
            <a:r>
              <a:rPr lang="en-US" dirty="0"/>
              <a:t>Plan</a:t>
            </a:r>
          </a:p>
        </p:txBody>
      </p:sp>
      <p:sp>
        <p:nvSpPr>
          <p:cNvPr id="3" name="Content Placeholder 2"/>
          <p:cNvSpPr>
            <a:spLocks noGrp="1"/>
          </p:cNvSpPr>
          <p:nvPr>
            <p:ph idx="1"/>
          </p:nvPr>
        </p:nvSpPr>
        <p:spPr/>
        <p:txBody>
          <a:bodyPr/>
          <a:lstStyle/>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dirty="0"/>
              <a:t>Detailed work plan that describes how work will be accomplished.</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dirty="0"/>
              <a:t>Describe professional qualifications of key personnel</a:t>
            </a:r>
            <a:r>
              <a:rPr lang="en-GB" altLang="en-US" sz="2400" dirty="0"/>
              <a:t>.</a:t>
            </a:r>
          </a:p>
          <a:p>
            <a:endParaRPr lang="en-US"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40</a:t>
            </a:fld>
            <a:endParaRPr lang="en-US" dirty="0"/>
          </a:p>
        </p:txBody>
      </p:sp>
    </p:spTree>
    <p:extLst>
      <p:ext uri="{BB962C8B-B14F-4D97-AF65-F5344CB8AC3E}">
        <p14:creationId xmlns:p14="http://schemas.microsoft.com/office/powerpoint/2010/main" val="33692077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a:t>
            </a:r>
            <a:r>
              <a:rPr lang="en-US" dirty="0" smtClean="0"/>
              <a:t>Requirement (e): </a:t>
            </a:r>
            <a:br>
              <a:rPr lang="en-US" dirty="0" smtClean="0"/>
            </a:br>
            <a:r>
              <a:rPr lang="en-US" dirty="0" smtClean="0"/>
              <a:t>Partnership </a:t>
            </a:r>
            <a:r>
              <a:rPr lang="en-US" dirty="0"/>
              <a:t>Capacity</a:t>
            </a:r>
          </a:p>
        </p:txBody>
      </p:sp>
      <p:sp>
        <p:nvSpPr>
          <p:cNvPr id="3" name="Content Placeholder 2"/>
          <p:cNvSpPr>
            <a:spLocks noGrp="1"/>
          </p:cNvSpPr>
          <p:nvPr>
            <p:ph idx="1"/>
          </p:nvPr>
        </p:nvSpPr>
        <p:spPr/>
        <p:txBody>
          <a:bodyPr>
            <a:normAutofit fontScale="85000" lnSpcReduction="20000"/>
          </a:bodyPr>
          <a:lstStyle/>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dirty="0"/>
              <a:t>Identify proposed partners.</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dirty="0"/>
              <a:t>Provide assurance of partners’ commitment, such as an MOU or letter of </a:t>
            </a:r>
            <a:r>
              <a:rPr lang="en-GB" altLang="en-US" sz="2800" dirty="0" smtClean="0"/>
              <a:t>commitment, describing: </a:t>
            </a:r>
            <a:endParaRPr lang="en-GB" altLang="en-US" sz="2800" dirty="0"/>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dirty="0" smtClean="0">
                <a:solidFill>
                  <a:schemeClr val="tx1"/>
                </a:solidFill>
              </a:rPr>
              <a:t>Partner’s commitment </a:t>
            </a:r>
            <a:r>
              <a:rPr lang="en-GB" altLang="en-US" dirty="0">
                <a:solidFill>
                  <a:schemeClr val="tx1"/>
                </a:solidFill>
              </a:rPr>
              <a:t>of financial or in-kind resources (if any)</a:t>
            </a:r>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dirty="0">
                <a:solidFill>
                  <a:schemeClr val="tx1"/>
                </a:solidFill>
              </a:rPr>
              <a:t>How </a:t>
            </a:r>
            <a:r>
              <a:rPr lang="en-GB" altLang="en-US" dirty="0" smtClean="0">
                <a:solidFill>
                  <a:schemeClr val="tx1"/>
                </a:solidFill>
              </a:rPr>
              <a:t>partner’s vision </a:t>
            </a:r>
            <a:r>
              <a:rPr lang="en-GB" altLang="en-US" dirty="0">
                <a:solidFill>
                  <a:schemeClr val="tx1"/>
                </a:solidFill>
              </a:rPr>
              <a:t>and current and proposed activities align with pilot; and</a:t>
            </a:r>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dirty="0">
                <a:solidFill>
                  <a:schemeClr val="tx1"/>
                </a:solidFill>
              </a:rPr>
              <a:t>How partner will be held accountable under the proposed governance structure. </a:t>
            </a:r>
            <a:endParaRPr lang="en-GB" altLang="en-US" dirty="0" smtClean="0">
              <a:solidFill>
                <a:schemeClr val="tx1"/>
              </a:solidFill>
            </a:endParaRP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dirty="0"/>
              <a:t>Describe how </a:t>
            </a:r>
            <a:r>
              <a:rPr lang="en-US" sz="2800" dirty="0" smtClean="0"/>
              <a:t>partners </a:t>
            </a:r>
            <a:r>
              <a:rPr lang="en-US" sz="2800" dirty="0"/>
              <a:t>will use and coordinate resources </a:t>
            </a:r>
            <a:r>
              <a:rPr lang="en-US" sz="2800" dirty="0" smtClean="0"/>
              <a:t>to </a:t>
            </a:r>
            <a:r>
              <a:rPr lang="en-US" sz="2800" dirty="0"/>
              <a:t>improve outcomes for disconnected youth. </a:t>
            </a:r>
            <a:endParaRPr lang="en-GB" altLang="en-US" sz="2800" dirty="0">
              <a:solidFill>
                <a:schemeClr val="tx1"/>
              </a:solidFill>
            </a:endParaRPr>
          </a:p>
          <a:p>
            <a:endParaRPr lang="en-US"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41</a:t>
            </a:fld>
            <a:endParaRPr lang="en-US" dirty="0"/>
          </a:p>
        </p:txBody>
      </p:sp>
      <p:sp>
        <p:nvSpPr>
          <p:cNvPr id="6" name="TextBox 5"/>
          <p:cNvSpPr txBox="1"/>
          <p:nvPr/>
        </p:nvSpPr>
        <p:spPr>
          <a:xfrm>
            <a:off x="228600" y="6211669"/>
            <a:ext cx="6934200" cy="646331"/>
          </a:xfrm>
          <a:prstGeom prst="rect">
            <a:avLst/>
          </a:prstGeom>
          <a:noFill/>
        </p:spPr>
        <p:txBody>
          <a:bodyPr wrap="square" rtlCol="0">
            <a:spAutoFit/>
          </a:bodyPr>
          <a:lstStyle/>
          <a:p>
            <a:r>
              <a:rPr lang="en-US" i="1" dirty="0">
                <a:solidFill>
                  <a:srgbClr val="FF0000"/>
                </a:solidFill>
              </a:rPr>
              <a:t>To learn more, </a:t>
            </a:r>
            <a:r>
              <a:rPr lang="en-US" i="1" dirty="0" smtClean="0">
                <a:solidFill>
                  <a:srgbClr val="FF0000"/>
                </a:solidFill>
              </a:rPr>
              <a:t>see </a:t>
            </a:r>
            <a:r>
              <a:rPr lang="en-US" i="1" dirty="0">
                <a:solidFill>
                  <a:srgbClr val="FF0000"/>
                </a:solidFill>
              </a:rPr>
              <a:t>FAQ </a:t>
            </a:r>
            <a:r>
              <a:rPr lang="en-US" i="1" dirty="0" smtClean="0">
                <a:solidFill>
                  <a:srgbClr val="FF0000"/>
                </a:solidFill>
              </a:rPr>
              <a:t>B-2 in </a:t>
            </a:r>
            <a:r>
              <a:rPr lang="en-US" i="1" dirty="0">
                <a:solidFill>
                  <a:srgbClr val="FF0000"/>
                </a:solidFill>
              </a:rPr>
              <a:t>the application package.</a:t>
            </a:r>
          </a:p>
          <a:p>
            <a:endParaRPr lang="en-US" dirty="0"/>
          </a:p>
        </p:txBody>
      </p:sp>
    </p:spTree>
    <p:extLst>
      <p:ext uri="{BB962C8B-B14F-4D97-AF65-F5344CB8AC3E}">
        <p14:creationId xmlns:p14="http://schemas.microsoft.com/office/powerpoint/2010/main" val="27128141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a:t>
            </a:r>
            <a:r>
              <a:rPr lang="en-US" dirty="0" smtClean="0"/>
              <a:t>Requirement (f): </a:t>
            </a:r>
            <a:br>
              <a:rPr lang="en-US" dirty="0" smtClean="0"/>
            </a:br>
            <a:r>
              <a:rPr lang="en-US" dirty="0" smtClean="0"/>
              <a:t>Data </a:t>
            </a:r>
            <a:r>
              <a:rPr lang="en-US" dirty="0"/>
              <a:t>&amp; Evaluation Capacity</a:t>
            </a:r>
          </a:p>
        </p:txBody>
      </p:sp>
      <p:sp>
        <p:nvSpPr>
          <p:cNvPr id="3" name="Content Placeholder 2"/>
          <p:cNvSpPr>
            <a:spLocks noGrp="1"/>
          </p:cNvSpPr>
          <p:nvPr>
            <p:ph idx="1"/>
          </p:nvPr>
        </p:nvSpPr>
        <p:spPr/>
        <p:txBody>
          <a:bodyPr>
            <a:normAutofit fontScale="77500" lnSpcReduction="20000"/>
          </a:bodyPr>
          <a:lstStyle/>
          <a:p>
            <a:pPr marL="0" inden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3400" dirty="0"/>
              <a:t>Describe extent to which </a:t>
            </a:r>
            <a:r>
              <a:rPr lang="en-GB" altLang="en-US" sz="3400" dirty="0" smtClean="0"/>
              <a:t>partners </a:t>
            </a:r>
            <a:r>
              <a:rPr lang="en-GB" altLang="en-US" sz="3400" dirty="0"/>
              <a:t>have, and will continue to—</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600" dirty="0">
                <a:solidFill>
                  <a:schemeClr val="tx1"/>
                </a:solidFill>
              </a:rPr>
              <a:t>Manage and maintain computerized administrative data systems to track program participants, services, and outcomes;</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600" dirty="0">
                <a:solidFill>
                  <a:schemeClr val="tx1"/>
                </a:solidFill>
              </a:rPr>
              <a:t>Execute data-sharing agreements;</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600" dirty="0">
                <a:solidFill>
                  <a:schemeClr val="tx1"/>
                </a:solidFill>
              </a:rPr>
              <a:t>Link or make progress toward linking program data to administrative data;</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600" dirty="0" smtClean="0">
                <a:solidFill>
                  <a:schemeClr val="tx1"/>
                </a:solidFill>
              </a:rPr>
              <a:t>Collect</a:t>
            </a:r>
            <a:r>
              <a:rPr lang="en-US" sz="2600" dirty="0">
                <a:solidFill>
                  <a:schemeClr val="tx1"/>
                </a:solidFill>
              </a:rPr>
              <a:t>, store, and make data available to program partners, researchers, and evaluators in accordance with Federal, State, and other privacy laws and regulations; </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600" dirty="0" smtClean="0">
                <a:solidFill>
                  <a:schemeClr val="tx1"/>
                </a:solidFill>
              </a:rPr>
              <a:t>Use </a:t>
            </a:r>
            <a:r>
              <a:rPr lang="en-GB" altLang="en-US" sz="2600" dirty="0">
                <a:solidFill>
                  <a:schemeClr val="tx1"/>
                </a:solidFill>
              </a:rPr>
              <a:t>data to determine cost-effective strategies for improving outcomes;</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600" dirty="0">
                <a:solidFill>
                  <a:schemeClr val="tx1"/>
                </a:solidFill>
              </a:rPr>
              <a:t>Regularly analyze program data to assess pilot’s progress</a:t>
            </a:r>
            <a:r>
              <a:rPr lang="en-GB" altLang="en-US" sz="2600" dirty="0"/>
              <a:t>.</a:t>
            </a:r>
          </a:p>
          <a:p>
            <a:endParaRPr lang="en-US"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42</a:t>
            </a:fld>
            <a:endParaRPr lang="en-US" dirty="0"/>
          </a:p>
        </p:txBody>
      </p:sp>
    </p:spTree>
    <p:extLst>
      <p:ext uri="{BB962C8B-B14F-4D97-AF65-F5344CB8AC3E}">
        <p14:creationId xmlns:p14="http://schemas.microsoft.com/office/powerpoint/2010/main" val="33853707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a:t>
            </a:r>
            <a:r>
              <a:rPr lang="en-US" dirty="0" smtClean="0"/>
              <a:t>Requirement (f): </a:t>
            </a:r>
            <a:br>
              <a:rPr lang="en-US" dirty="0" smtClean="0"/>
            </a:br>
            <a:r>
              <a:rPr lang="en-US" dirty="0" smtClean="0"/>
              <a:t>Data </a:t>
            </a:r>
            <a:r>
              <a:rPr lang="en-US" dirty="0"/>
              <a:t>&amp; Evaluation </a:t>
            </a:r>
            <a:r>
              <a:rPr lang="en-US" dirty="0" smtClean="0"/>
              <a:t>Capacity (cont’d)</a:t>
            </a:r>
            <a:endParaRPr lang="en-US" dirty="0"/>
          </a:p>
        </p:txBody>
      </p:sp>
      <p:sp>
        <p:nvSpPr>
          <p:cNvPr id="3" name="Content Placeholder 2"/>
          <p:cNvSpPr>
            <a:spLocks noGrp="1"/>
          </p:cNvSpPr>
          <p:nvPr>
            <p:ph idx="1"/>
          </p:nvPr>
        </p:nvSpPr>
        <p:spPr>
          <a:xfrm>
            <a:off x="457200" y="1600200"/>
            <a:ext cx="7924800" cy="4648200"/>
          </a:xfrm>
        </p:spPr>
        <p:txBody>
          <a:bodyPr>
            <a:normAutofit fontScale="92500" lnSpcReduction="10000"/>
          </a:bodyPr>
          <a:lstStyle/>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dirty="0"/>
              <a:t>Propose outcome measures and interim indicators.</a:t>
            </a:r>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solidFill>
                  <a:schemeClr val="tx1"/>
                </a:solidFill>
              </a:rPr>
              <a:t>At least one outcome measure must be in the domain of education and at least one measure must be in the domain of employment. </a:t>
            </a:r>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solidFill>
                  <a:schemeClr val="tx1"/>
                </a:solidFill>
              </a:rPr>
              <a:t>At least one interim indicator for each outcome measure</a:t>
            </a:r>
            <a:r>
              <a:rPr lang="en-GB" altLang="en-US" sz="2000" dirty="0">
                <a:solidFill>
                  <a:schemeClr val="tx1"/>
                </a:solidFill>
              </a:rPr>
              <a:t>.</a:t>
            </a:r>
          </a:p>
          <a:p>
            <a:pPr marL="914400" lvl="2" inden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1900" b="1" dirty="0">
                <a:solidFill>
                  <a:srgbClr val="C00000"/>
                </a:solidFill>
              </a:rPr>
              <a:t>Example: High school graduation </a:t>
            </a:r>
            <a:r>
              <a:rPr lang="en-GB" altLang="en-US" sz="1900" b="1" dirty="0" smtClean="0">
                <a:solidFill>
                  <a:srgbClr val="C00000"/>
                </a:solidFill>
              </a:rPr>
              <a:t>► </a:t>
            </a:r>
            <a:r>
              <a:rPr lang="en-GB" altLang="en-US" sz="1900" b="1" dirty="0">
                <a:solidFill>
                  <a:srgbClr val="C00000"/>
                </a:solidFill>
              </a:rPr>
              <a:t>high school enrollment</a:t>
            </a:r>
            <a:r>
              <a:rPr lang="en-GB" altLang="en-US" sz="1900" dirty="0">
                <a:solidFill>
                  <a:schemeClr val="accent1">
                    <a:lumMod val="75000"/>
                  </a:schemeClr>
                </a:solidFill>
              </a:rPr>
              <a:t>.</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dirty="0"/>
              <a:t>For each outcome measure and indicator—</a:t>
            </a:r>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solidFill>
                  <a:schemeClr val="tx1"/>
                </a:solidFill>
              </a:rPr>
              <a:t>Methodology and progress milestones (e.g., monthly, quarterly, annually) used to assess progress;</a:t>
            </a:r>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solidFill>
                  <a:schemeClr val="tx1"/>
                </a:solidFill>
              </a:rPr>
              <a:t>Data sources, and whether data are subject to audit or other means of validation;</a:t>
            </a:r>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solidFill>
                  <a:schemeClr val="tx1"/>
                </a:solidFill>
              </a:rPr>
              <a:t>Frequency with which data will be recorded and reported.</a:t>
            </a:r>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43</a:t>
            </a:fld>
            <a:endParaRPr lang="en-US" dirty="0"/>
          </a:p>
        </p:txBody>
      </p:sp>
      <p:sp>
        <p:nvSpPr>
          <p:cNvPr id="6" name="TextBox 5"/>
          <p:cNvSpPr txBox="1"/>
          <p:nvPr/>
        </p:nvSpPr>
        <p:spPr>
          <a:xfrm>
            <a:off x="228600" y="6211669"/>
            <a:ext cx="6934200" cy="646331"/>
          </a:xfrm>
          <a:prstGeom prst="rect">
            <a:avLst/>
          </a:prstGeom>
          <a:noFill/>
        </p:spPr>
        <p:txBody>
          <a:bodyPr wrap="square" rtlCol="0">
            <a:spAutoFit/>
          </a:bodyPr>
          <a:lstStyle/>
          <a:p>
            <a:r>
              <a:rPr lang="en-US" i="1" dirty="0">
                <a:solidFill>
                  <a:srgbClr val="FF0000"/>
                </a:solidFill>
              </a:rPr>
              <a:t>To learn more, </a:t>
            </a:r>
            <a:r>
              <a:rPr lang="en-US" i="1" dirty="0" smtClean="0">
                <a:solidFill>
                  <a:srgbClr val="FF0000"/>
                </a:solidFill>
              </a:rPr>
              <a:t>see </a:t>
            </a:r>
            <a:r>
              <a:rPr lang="en-US" i="1" dirty="0">
                <a:solidFill>
                  <a:srgbClr val="FF0000"/>
                </a:solidFill>
              </a:rPr>
              <a:t>FAQ </a:t>
            </a:r>
            <a:r>
              <a:rPr lang="en-US" i="1" dirty="0" smtClean="0">
                <a:solidFill>
                  <a:srgbClr val="FF0000"/>
                </a:solidFill>
              </a:rPr>
              <a:t>G-1 in </a:t>
            </a:r>
            <a:r>
              <a:rPr lang="en-US" i="1" dirty="0">
                <a:solidFill>
                  <a:srgbClr val="FF0000"/>
                </a:solidFill>
              </a:rPr>
              <a:t>the application package.</a:t>
            </a:r>
          </a:p>
          <a:p>
            <a:endParaRPr lang="en-US" dirty="0"/>
          </a:p>
        </p:txBody>
      </p:sp>
    </p:spTree>
    <p:extLst>
      <p:ext uri="{BB962C8B-B14F-4D97-AF65-F5344CB8AC3E}">
        <p14:creationId xmlns:p14="http://schemas.microsoft.com/office/powerpoint/2010/main" val="598830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Application </a:t>
            </a:r>
            <a:r>
              <a:rPr lang="en-GB" altLang="en-US" dirty="0" smtClean="0"/>
              <a:t>Requirement (g): </a:t>
            </a:r>
            <a:br>
              <a:rPr lang="en-GB" altLang="en-US" dirty="0" smtClean="0"/>
            </a:br>
            <a:r>
              <a:rPr lang="en-GB" altLang="en-US" dirty="0" smtClean="0"/>
              <a:t>Budget </a:t>
            </a:r>
            <a:r>
              <a:rPr lang="en-GB" altLang="en-US" dirty="0"/>
              <a:t>&amp; Budget Narrative</a:t>
            </a:r>
            <a:endParaRPr lang="en-US" dirty="0"/>
          </a:p>
        </p:txBody>
      </p:sp>
      <p:sp>
        <p:nvSpPr>
          <p:cNvPr id="3" name="Content Placeholder 2"/>
          <p:cNvSpPr>
            <a:spLocks noGrp="1"/>
          </p:cNvSpPr>
          <p:nvPr>
            <p:ph idx="1"/>
          </p:nvPr>
        </p:nvSpPr>
        <p:spPr/>
        <p:txBody>
          <a:bodyPr>
            <a:normAutofit lnSpcReduction="10000"/>
          </a:bodyPr>
          <a:lstStyle/>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dirty="0"/>
              <a:t>For each Federal program, the amount of funds to be blended and the percentage of total program funding received by the applicant that this amount represents;</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dirty="0"/>
              <a:t>Total amount of all </a:t>
            </a:r>
            <a:r>
              <a:rPr lang="en-GB" altLang="en-US" sz="2000" i="1" dirty="0"/>
              <a:t>Federal</a:t>
            </a:r>
            <a:r>
              <a:rPr lang="en-GB" altLang="en-US" sz="2000" dirty="0"/>
              <a:t> funds that will be blended;</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dirty="0"/>
              <a:t>Source and amount of </a:t>
            </a:r>
            <a:r>
              <a:rPr lang="en-GB" altLang="en-US" sz="2000" i="1" dirty="0"/>
              <a:t>non-Federal</a:t>
            </a:r>
            <a:r>
              <a:rPr lang="en-GB" altLang="en-US" sz="2000" dirty="0"/>
              <a:t> funds;</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dirty="0"/>
              <a:t>Total amount of all funds of all funds that will be used to support the pilot</a:t>
            </a:r>
            <a:r>
              <a:rPr lang="en-GB" altLang="en-US" sz="1600" dirty="0"/>
              <a:t>.;</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dirty="0"/>
              <a:t>Whether in-kind </a:t>
            </a:r>
            <a:r>
              <a:rPr lang="en-GB" altLang="en-US" sz="1800" dirty="0"/>
              <a:t>contrib</a:t>
            </a:r>
            <a:r>
              <a:rPr lang="en-GB" altLang="en-US" sz="2000" dirty="0"/>
              <a:t>utions will be used or any other braided Federal funds (and if so, identify them</a:t>
            </a:r>
            <a:r>
              <a:rPr lang="en-GB" altLang="en-US" sz="2000" dirty="0" smtClean="0"/>
              <a:t>);</a:t>
            </a:r>
            <a:endParaRPr lang="en-GB" altLang="en-US" sz="2000" dirty="0"/>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dirty="0"/>
              <a:t>Detailed budget and budget narrative describing how all funds will be used.</a:t>
            </a:r>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1800" dirty="0">
                <a:solidFill>
                  <a:schemeClr val="tx1"/>
                </a:solidFill>
              </a:rPr>
              <a:t>Include request for start-up grant funds ($400,000 to $700,000).</a:t>
            </a:r>
            <a:endParaRPr lang="en-GB" altLang="en-US" sz="1600" dirty="0">
              <a:solidFill>
                <a:schemeClr val="tx1"/>
              </a:solidFill>
            </a:endParaRPr>
          </a:p>
          <a:p>
            <a:endParaRPr lang="en-US"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44</a:t>
            </a:fld>
            <a:endParaRPr lang="en-US" dirty="0"/>
          </a:p>
        </p:txBody>
      </p:sp>
      <p:sp>
        <p:nvSpPr>
          <p:cNvPr id="6" name="TextBox 5"/>
          <p:cNvSpPr txBox="1"/>
          <p:nvPr/>
        </p:nvSpPr>
        <p:spPr>
          <a:xfrm>
            <a:off x="228600" y="6211669"/>
            <a:ext cx="6934200" cy="646331"/>
          </a:xfrm>
          <a:prstGeom prst="rect">
            <a:avLst/>
          </a:prstGeom>
          <a:noFill/>
        </p:spPr>
        <p:txBody>
          <a:bodyPr wrap="square" rtlCol="0">
            <a:spAutoFit/>
          </a:bodyPr>
          <a:lstStyle/>
          <a:p>
            <a:r>
              <a:rPr lang="en-US" i="1" dirty="0">
                <a:solidFill>
                  <a:srgbClr val="FF0000"/>
                </a:solidFill>
              </a:rPr>
              <a:t>To learn more, </a:t>
            </a:r>
            <a:r>
              <a:rPr lang="en-US" i="1" dirty="0" smtClean="0">
                <a:solidFill>
                  <a:srgbClr val="FF0000"/>
                </a:solidFill>
              </a:rPr>
              <a:t>see </a:t>
            </a:r>
            <a:r>
              <a:rPr lang="en-US" i="1" dirty="0">
                <a:solidFill>
                  <a:srgbClr val="FF0000"/>
                </a:solidFill>
              </a:rPr>
              <a:t>FAQ </a:t>
            </a:r>
            <a:r>
              <a:rPr lang="en-US" i="1" dirty="0" smtClean="0">
                <a:solidFill>
                  <a:srgbClr val="FF0000"/>
                </a:solidFill>
              </a:rPr>
              <a:t>J-1 and K-1 in </a:t>
            </a:r>
            <a:r>
              <a:rPr lang="en-US" i="1" dirty="0">
                <a:solidFill>
                  <a:srgbClr val="FF0000"/>
                </a:solidFill>
              </a:rPr>
              <a:t>the application package.</a:t>
            </a:r>
          </a:p>
          <a:p>
            <a:endParaRPr lang="en-US" dirty="0"/>
          </a:p>
        </p:txBody>
      </p:sp>
    </p:spTree>
    <p:extLst>
      <p:ext uri="{BB962C8B-B14F-4D97-AF65-F5344CB8AC3E}">
        <p14:creationId xmlns:p14="http://schemas.microsoft.com/office/powerpoint/2010/main" val="2651421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Program Requirements</a:t>
            </a:r>
          </a:p>
        </p:txBody>
      </p:sp>
      <p:sp>
        <p:nvSpPr>
          <p:cNvPr id="3" name="Content Placeholder 2"/>
          <p:cNvSpPr>
            <a:spLocks noGrp="1"/>
          </p:cNvSpPr>
          <p:nvPr>
            <p:ph idx="1"/>
          </p:nvPr>
        </p:nvSpPr>
        <p:spPr/>
        <p:txBody>
          <a:bodyPr>
            <a:normAutofit lnSpcReduction="10000"/>
          </a:bodyPr>
          <a:lstStyle/>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dirty="0"/>
              <a:t>Acknowledge responsibilities related to the Federal evaluation </a:t>
            </a:r>
            <a:r>
              <a:rPr lang="en-GB" altLang="en-US" sz="2000" dirty="0">
                <a:solidFill>
                  <a:schemeClr val="tx1"/>
                </a:solidFill>
              </a:rPr>
              <a:t>(use form in Appendix A of the notice</a:t>
            </a:r>
            <a:r>
              <a:rPr lang="en-GB" altLang="en-US" sz="2000" dirty="0" smtClean="0">
                <a:solidFill>
                  <a:schemeClr val="tx1"/>
                </a:solidFill>
              </a:rPr>
              <a:t>)</a:t>
            </a:r>
            <a:endParaRPr lang="en-GB" altLang="en-US" sz="2000" dirty="0">
              <a:solidFill>
                <a:schemeClr val="tx1"/>
              </a:solidFill>
            </a:endParaRP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dirty="0"/>
              <a:t>Participate in a community of practice that includes an annual in-person meeting (budget for this in your requested budget).</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dirty="0"/>
              <a:t>Describe how you will ensure compliance with Federal, State, and local privacy laws</a:t>
            </a:r>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dirty="0">
                <a:solidFill>
                  <a:schemeClr val="tx1"/>
                </a:solidFill>
              </a:rPr>
              <a:t>Such as by securing necessary consent from parents, students, or youth program participants.</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dirty="0"/>
              <a:t>Enter into a performance agreement that will govern implementation of the pilot.</a:t>
            </a:r>
            <a:endParaRPr lang="en-GB" altLang="en-US" sz="1600" dirty="0"/>
          </a:p>
          <a:p>
            <a:endParaRPr lang="en-US"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45</a:t>
            </a:fld>
            <a:endParaRPr lang="en-US" dirty="0"/>
          </a:p>
        </p:txBody>
      </p:sp>
      <p:sp>
        <p:nvSpPr>
          <p:cNvPr id="6" name="TextBox 5"/>
          <p:cNvSpPr txBox="1"/>
          <p:nvPr/>
        </p:nvSpPr>
        <p:spPr>
          <a:xfrm>
            <a:off x="228600" y="6211669"/>
            <a:ext cx="6934200" cy="646331"/>
          </a:xfrm>
          <a:prstGeom prst="rect">
            <a:avLst/>
          </a:prstGeom>
          <a:noFill/>
        </p:spPr>
        <p:txBody>
          <a:bodyPr wrap="square" rtlCol="0">
            <a:spAutoFit/>
          </a:bodyPr>
          <a:lstStyle/>
          <a:p>
            <a:r>
              <a:rPr lang="en-US" i="1" dirty="0">
                <a:solidFill>
                  <a:srgbClr val="FF0000"/>
                </a:solidFill>
              </a:rPr>
              <a:t>To learn more, </a:t>
            </a:r>
            <a:r>
              <a:rPr lang="en-US" i="1" dirty="0" smtClean="0">
                <a:solidFill>
                  <a:srgbClr val="FF0000"/>
                </a:solidFill>
              </a:rPr>
              <a:t>see </a:t>
            </a:r>
            <a:r>
              <a:rPr lang="en-US" i="1" dirty="0">
                <a:solidFill>
                  <a:srgbClr val="FF0000"/>
                </a:solidFill>
              </a:rPr>
              <a:t>FAQ </a:t>
            </a:r>
            <a:r>
              <a:rPr lang="en-US" i="1" dirty="0" smtClean="0">
                <a:solidFill>
                  <a:srgbClr val="FF0000"/>
                </a:solidFill>
              </a:rPr>
              <a:t>K-1 in </a:t>
            </a:r>
            <a:r>
              <a:rPr lang="en-US" i="1" dirty="0">
                <a:solidFill>
                  <a:srgbClr val="FF0000"/>
                </a:solidFill>
              </a:rPr>
              <a:t>the application package.</a:t>
            </a:r>
          </a:p>
          <a:p>
            <a:endParaRPr lang="en-US" dirty="0"/>
          </a:p>
        </p:txBody>
      </p:sp>
    </p:spTree>
    <p:extLst>
      <p:ext uri="{BB962C8B-B14F-4D97-AF65-F5344CB8AC3E}">
        <p14:creationId xmlns:p14="http://schemas.microsoft.com/office/powerpoint/2010/main" val="2980081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Selection </a:t>
            </a:r>
            <a:r>
              <a:rPr lang="en-US" dirty="0" smtClean="0"/>
              <a:t>Criterion (A): </a:t>
            </a:r>
            <a:br>
              <a:rPr lang="en-US" dirty="0" smtClean="0"/>
            </a:br>
            <a:r>
              <a:rPr lang="en-US" dirty="0" smtClean="0"/>
              <a:t>Need </a:t>
            </a:r>
            <a:r>
              <a:rPr lang="en-US" dirty="0"/>
              <a:t>for the Project </a:t>
            </a:r>
            <a:r>
              <a:rPr lang="en-US" dirty="0" smtClean="0"/>
              <a:t>- 5 Points</a:t>
            </a:r>
            <a:endParaRPr lang="en-US" dirty="0"/>
          </a:p>
        </p:txBody>
      </p:sp>
      <p:sp>
        <p:nvSpPr>
          <p:cNvPr id="3" name="Content Placeholder 2"/>
          <p:cNvSpPr>
            <a:spLocks noGrp="1"/>
          </p:cNvSpPr>
          <p:nvPr>
            <p:ph idx="1"/>
          </p:nvPr>
        </p:nvSpPr>
        <p:spPr/>
        <p:txBody>
          <a:bodyPr/>
          <a:lstStyle/>
          <a:p>
            <a:pPr marL="0" indent="0">
              <a:spcBef>
                <a:spcPts val="450"/>
              </a:spcBef>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600" dirty="0"/>
              <a:t>Extent to which the applicant used a comprehensive needs assessment completed within the past 3 years that draws on data on youth in the jurisdiction(s) to be served by the pilot that are disaggregated according to relevant demographic factors to—</a:t>
            </a:r>
          </a:p>
          <a:p>
            <a:pPr>
              <a:spcBef>
                <a:spcPts val="4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solidFill>
                  <a:schemeClr val="tx1"/>
                </a:solidFill>
              </a:rPr>
              <a:t>Show disparities in outcomes among key subpopulations; </a:t>
            </a:r>
          </a:p>
          <a:p>
            <a:pPr>
              <a:spcBef>
                <a:spcPts val="4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200" dirty="0">
                <a:solidFill>
                  <a:schemeClr val="tx1"/>
                </a:solidFill>
              </a:rPr>
              <a:t>Identify an appropriate target population of disconnected youth with a high level of need.</a:t>
            </a:r>
          </a:p>
          <a:p>
            <a:endParaRPr lang="en-US" dirty="0">
              <a:solidFill>
                <a:schemeClr val="tx1"/>
              </a:solidFill>
            </a:endParaRPr>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46</a:t>
            </a:fld>
            <a:endParaRPr lang="en-US" dirty="0"/>
          </a:p>
        </p:txBody>
      </p:sp>
      <p:sp>
        <p:nvSpPr>
          <p:cNvPr id="6" name="TextBox 5"/>
          <p:cNvSpPr txBox="1"/>
          <p:nvPr/>
        </p:nvSpPr>
        <p:spPr>
          <a:xfrm>
            <a:off x="228600" y="6211669"/>
            <a:ext cx="6934200" cy="646331"/>
          </a:xfrm>
          <a:prstGeom prst="rect">
            <a:avLst/>
          </a:prstGeom>
          <a:noFill/>
        </p:spPr>
        <p:txBody>
          <a:bodyPr wrap="square" rtlCol="0">
            <a:spAutoFit/>
          </a:bodyPr>
          <a:lstStyle/>
          <a:p>
            <a:r>
              <a:rPr lang="en-US" i="1" dirty="0">
                <a:solidFill>
                  <a:srgbClr val="FF0000"/>
                </a:solidFill>
              </a:rPr>
              <a:t>To learn more, </a:t>
            </a:r>
            <a:r>
              <a:rPr lang="en-US" i="1" dirty="0" smtClean="0">
                <a:solidFill>
                  <a:srgbClr val="FF0000"/>
                </a:solidFill>
              </a:rPr>
              <a:t>see </a:t>
            </a:r>
            <a:r>
              <a:rPr lang="en-US" i="1" dirty="0">
                <a:solidFill>
                  <a:srgbClr val="FF0000"/>
                </a:solidFill>
              </a:rPr>
              <a:t>FAQ </a:t>
            </a:r>
            <a:r>
              <a:rPr lang="en-US" i="1" dirty="0" smtClean="0">
                <a:solidFill>
                  <a:srgbClr val="FF0000"/>
                </a:solidFill>
              </a:rPr>
              <a:t>E-1 in </a:t>
            </a:r>
            <a:r>
              <a:rPr lang="en-US" i="1" dirty="0">
                <a:solidFill>
                  <a:srgbClr val="FF0000"/>
                </a:solidFill>
              </a:rPr>
              <a:t>the application package.</a:t>
            </a:r>
          </a:p>
          <a:p>
            <a:endParaRPr lang="en-US" dirty="0"/>
          </a:p>
        </p:txBody>
      </p:sp>
    </p:spTree>
    <p:extLst>
      <p:ext uri="{BB962C8B-B14F-4D97-AF65-F5344CB8AC3E}">
        <p14:creationId xmlns:p14="http://schemas.microsoft.com/office/powerpoint/2010/main" val="6502501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Selection </a:t>
            </a:r>
            <a:r>
              <a:rPr lang="en-US" dirty="0" smtClean="0"/>
              <a:t>Criterion (A): </a:t>
            </a:r>
            <a:br>
              <a:rPr lang="en-US" dirty="0" smtClean="0"/>
            </a:br>
            <a:r>
              <a:rPr lang="en-US" dirty="0" smtClean="0"/>
              <a:t>Need </a:t>
            </a:r>
            <a:r>
              <a:rPr lang="en-US" dirty="0"/>
              <a:t>for the Project </a:t>
            </a:r>
            <a:r>
              <a:rPr lang="en-US" dirty="0" smtClean="0"/>
              <a:t>- 5 Points (cont’d)</a:t>
            </a:r>
            <a:endParaRPr lang="en-US" dirty="0"/>
          </a:p>
        </p:txBody>
      </p:sp>
      <p:sp>
        <p:nvSpPr>
          <p:cNvPr id="3" name="Content Placeholder 2"/>
          <p:cNvSpPr>
            <a:spLocks noGrp="1"/>
          </p:cNvSpPr>
          <p:nvPr>
            <p:ph idx="1"/>
          </p:nvPr>
        </p:nvSpPr>
        <p:spPr/>
        <p:txBody>
          <a:bodyPr/>
          <a:lstStyle/>
          <a:p>
            <a:pPr>
              <a:spcBef>
                <a:spcPts val="4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dirty="0"/>
              <a:t>Examples of relevant demographic factors—</a:t>
            </a:r>
          </a:p>
          <a:p>
            <a:pPr lvl="1">
              <a:spcBef>
                <a:spcPts val="4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dirty="0">
                <a:solidFill>
                  <a:schemeClr val="tx1"/>
                </a:solidFill>
              </a:rPr>
              <a:t>Race, ethnicity, gender, age, disability status, involvement in systems such as foster care or justice, status as pregnant or parenting, and other factors selected by the applicant.</a:t>
            </a:r>
          </a:p>
          <a:p>
            <a:pPr>
              <a:spcBef>
                <a:spcPts val="4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dirty="0"/>
              <a:t>Remember to identify the year the needs assessment was conducted. </a:t>
            </a:r>
          </a:p>
          <a:p>
            <a:pPr>
              <a:spcBef>
                <a:spcPts val="4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dirty="0" smtClean="0"/>
              <a:t>Do </a:t>
            </a:r>
            <a:r>
              <a:rPr lang="en-GB" altLang="en-US" sz="2800" b="1" dirty="0" smtClean="0"/>
              <a:t>not</a:t>
            </a:r>
            <a:r>
              <a:rPr lang="en-GB" altLang="en-US" sz="2800" dirty="0" smtClean="0"/>
              <a:t> include a copy of the needs assessment with your application. </a:t>
            </a:r>
            <a:endParaRPr lang="en-GB" altLang="en-US" sz="1800" dirty="0" smtClean="0"/>
          </a:p>
          <a:p>
            <a:endParaRPr lang="en-US" dirty="0">
              <a:solidFill>
                <a:schemeClr val="tx1"/>
              </a:solidFill>
            </a:endParaRPr>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47</a:t>
            </a:fld>
            <a:endParaRPr lang="en-US" dirty="0"/>
          </a:p>
        </p:txBody>
      </p:sp>
      <p:sp>
        <p:nvSpPr>
          <p:cNvPr id="6" name="TextBox 5"/>
          <p:cNvSpPr txBox="1"/>
          <p:nvPr/>
        </p:nvSpPr>
        <p:spPr>
          <a:xfrm>
            <a:off x="228600" y="6211669"/>
            <a:ext cx="6934200" cy="646331"/>
          </a:xfrm>
          <a:prstGeom prst="rect">
            <a:avLst/>
          </a:prstGeom>
          <a:noFill/>
        </p:spPr>
        <p:txBody>
          <a:bodyPr wrap="square" rtlCol="0">
            <a:spAutoFit/>
          </a:bodyPr>
          <a:lstStyle/>
          <a:p>
            <a:r>
              <a:rPr lang="en-US" i="1" dirty="0">
                <a:solidFill>
                  <a:srgbClr val="FF0000"/>
                </a:solidFill>
              </a:rPr>
              <a:t>To learn more, </a:t>
            </a:r>
            <a:r>
              <a:rPr lang="en-US" i="1" dirty="0" smtClean="0">
                <a:solidFill>
                  <a:srgbClr val="FF0000"/>
                </a:solidFill>
              </a:rPr>
              <a:t>see </a:t>
            </a:r>
            <a:r>
              <a:rPr lang="en-US" i="1" dirty="0">
                <a:solidFill>
                  <a:srgbClr val="FF0000"/>
                </a:solidFill>
              </a:rPr>
              <a:t>FAQ </a:t>
            </a:r>
            <a:r>
              <a:rPr lang="en-US" i="1" dirty="0" smtClean="0">
                <a:solidFill>
                  <a:srgbClr val="FF0000"/>
                </a:solidFill>
              </a:rPr>
              <a:t>E-1 in </a:t>
            </a:r>
            <a:r>
              <a:rPr lang="en-US" i="1" dirty="0">
                <a:solidFill>
                  <a:srgbClr val="FF0000"/>
                </a:solidFill>
              </a:rPr>
              <a:t>the application package.</a:t>
            </a:r>
          </a:p>
          <a:p>
            <a:endParaRPr lang="en-US" dirty="0"/>
          </a:p>
        </p:txBody>
      </p:sp>
    </p:spTree>
    <p:extLst>
      <p:ext uri="{BB962C8B-B14F-4D97-AF65-F5344CB8AC3E}">
        <p14:creationId xmlns:p14="http://schemas.microsoft.com/office/powerpoint/2010/main" val="36181763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Selection </a:t>
            </a:r>
            <a:r>
              <a:rPr lang="en-US" dirty="0" smtClean="0"/>
              <a:t>Criterion (B): </a:t>
            </a:r>
            <a:br>
              <a:rPr lang="en-US" dirty="0" smtClean="0"/>
            </a:br>
            <a:r>
              <a:rPr lang="en-US" dirty="0" smtClean="0"/>
              <a:t>Need </a:t>
            </a:r>
            <a:r>
              <a:rPr lang="en-US" dirty="0"/>
              <a:t>for Requested </a:t>
            </a:r>
            <a:r>
              <a:rPr lang="en-US" dirty="0" smtClean="0"/>
              <a:t>Flexibility - 10 points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GB" altLang="en-US" sz="2800" dirty="0"/>
              <a:t>Extent to which the </a:t>
            </a:r>
            <a:r>
              <a:rPr lang="en-GB" altLang="en-US" sz="2800" dirty="0" smtClean="0"/>
              <a:t>applicant:</a:t>
            </a:r>
          </a:p>
          <a:p>
            <a:r>
              <a:rPr lang="en-GB" altLang="en-US" sz="2600" dirty="0" smtClean="0">
                <a:solidFill>
                  <a:schemeClr val="tx1"/>
                </a:solidFill>
              </a:rPr>
              <a:t>Presents </a:t>
            </a:r>
            <a:r>
              <a:rPr lang="en-GB" altLang="en-US" sz="2600" dirty="0">
                <a:solidFill>
                  <a:schemeClr val="tx1"/>
                </a:solidFill>
              </a:rPr>
              <a:t>evidence that specific Federal barriers are hindering successful achievement of outcomes for the target population identified by the applicant and cites relevant statute, regulation and/or administrative requirements for which it is seeking flexibility. </a:t>
            </a:r>
            <a:r>
              <a:rPr lang="en-GB" altLang="en-US" sz="2600" b="1" dirty="0">
                <a:solidFill>
                  <a:schemeClr val="tx1"/>
                </a:solidFill>
              </a:rPr>
              <a:t>(5 points)</a:t>
            </a:r>
          </a:p>
          <a:p>
            <a:r>
              <a:rPr lang="en-US" altLang="en-US" sz="2600" dirty="0" smtClean="0">
                <a:solidFill>
                  <a:schemeClr val="tx1"/>
                </a:solidFill>
              </a:rPr>
              <a:t>Provides </a:t>
            </a:r>
            <a:r>
              <a:rPr lang="en-US" altLang="en-US" sz="2600" dirty="0">
                <a:solidFill>
                  <a:schemeClr val="tx1"/>
                </a:solidFill>
              </a:rPr>
              <a:t>a justification of how requested flexibility, including blending funds and other waivers, will reduce barriers, increase efficiency, support implementation of the pilot, and produce significantly better outcomes for the target population. </a:t>
            </a:r>
            <a:r>
              <a:rPr lang="en-US" altLang="en-US" sz="2600" b="1" dirty="0">
                <a:solidFill>
                  <a:schemeClr val="tx1"/>
                </a:solidFill>
              </a:rPr>
              <a:t>(5 points)</a:t>
            </a:r>
            <a:endParaRPr lang="en-GB" altLang="en-US" sz="2600" b="1" dirty="0">
              <a:solidFill>
                <a:schemeClr val="tx1"/>
              </a:solidFill>
            </a:endParaRPr>
          </a:p>
          <a:p>
            <a:endParaRPr lang="en-US"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48</a:t>
            </a:fld>
            <a:endParaRPr lang="en-US" dirty="0"/>
          </a:p>
        </p:txBody>
      </p:sp>
      <p:sp>
        <p:nvSpPr>
          <p:cNvPr id="6" name="TextBox 5"/>
          <p:cNvSpPr txBox="1"/>
          <p:nvPr/>
        </p:nvSpPr>
        <p:spPr>
          <a:xfrm>
            <a:off x="228600" y="6211669"/>
            <a:ext cx="6934200" cy="646331"/>
          </a:xfrm>
          <a:prstGeom prst="rect">
            <a:avLst/>
          </a:prstGeom>
          <a:noFill/>
        </p:spPr>
        <p:txBody>
          <a:bodyPr wrap="square" rtlCol="0">
            <a:spAutoFit/>
          </a:bodyPr>
          <a:lstStyle/>
          <a:p>
            <a:r>
              <a:rPr lang="en-US" i="1" dirty="0">
                <a:solidFill>
                  <a:srgbClr val="FF0000"/>
                </a:solidFill>
              </a:rPr>
              <a:t>To learn more, </a:t>
            </a:r>
            <a:r>
              <a:rPr lang="en-US" i="1" dirty="0" smtClean="0">
                <a:solidFill>
                  <a:srgbClr val="FF0000"/>
                </a:solidFill>
              </a:rPr>
              <a:t>see </a:t>
            </a:r>
            <a:r>
              <a:rPr lang="en-US" i="1" dirty="0">
                <a:solidFill>
                  <a:srgbClr val="FF0000"/>
                </a:solidFill>
              </a:rPr>
              <a:t>FAQ </a:t>
            </a:r>
            <a:r>
              <a:rPr lang="en-US" i="1" dirty="0" smtClean="0">
                <a:solidFill>
                  <a:srgbClr val="FF0000"/>
                </a:solidFill>
              </a:rPr>
              <a:t>C-1, C-2, C-3, and C-4 </a:t>
            </a:r>
            <a:r>
              <a:rPr lang="en-US" i="1" dirty="0">
                <a:solidFill>
                  <a:srgbClr val="FF0000"/>
                </a:solidFill>
              </a:rPr>
              <a:t>in the application package.</a:t>
            </a:r>
          </a:p>
          <a:p>
            <a:endParaRPr lang="en-US" dirty="0"/>
          </a:p>
        </p:txBody>
      </p:sp>
    </p:spTree>
    <p:extLst>
      <p:ext uri="{BB962C8B-B14F-4D97-AF65-F5344CB8AC3E}">
        <p14:creationId xmlns:p14="http://schemas.microsoft.com/office/powerpoint/2010/main" val="14335708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Selection </a:t>
            </a:r>
            <a:r>
              <a:rPr lang="en-US" dirty="0" smtClean="0"/>
              <a:t>Criterion (C): </a:t>
            </a:r>
            <a:br>
              <a:rPr lang="en-US" dirty="0" smtClean="0"/>
            </a:br>
            <a:r>
              <a:rPr lang="en-US" dirty="0" smtClean="0"/>
              <a:t>Project Design - 25 points</a:t>
            </a:r>
            <a:endParaRPr lang="en-US" dirty="0"/>
          </a:p>
        </p:txBody>
      </p:sp>
      <p:sp>
        <p:nvSpPr>
          <p:cNvPr id="3" name="Content Placeholder 2"/>
          <p:cNvSpPr>
            <a:spLocks noGrp="1"/>
          </p:cNvSpPr>
          <p:nvPr>
            <p:ph idx="1"/>
          </p:nvPr>
        </p:nvSpPr>
        <p:spPr/>
        <p:txBody>
          <a:bodyPr>
            <a:normAutofit/>
          </a:bodyPr>
          <a:lstStyle/>
          <a:p>
            <a:pPr marL="0" indent="0">
              <a:spcBef>
                <a:spcPts val="450"/>
              </a:spcBef>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600" dirty="0"/>
              <a:t>Extent to which the applicant presents a clear and logical plan that is likely to improve outcomes significantly for the target population, by addressing the gaps and disparities identified through the needs assessment, including the extent to which—</a:t>
            </a:r>
          </a:p>
          <a:p>
            <a:pPr>
              <a:spcBef>
                <a:spcPts val="4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dirty="0">
                <a:solidFill>
                  <a:schemeClr val="tx1"/>
                </a:solidFill>
              </a:rPr>
              <a:t>The inputs and activities shown in the logic model are necessary and sufficient to achieve the project’s objectives; and</a:t>
            </a:r>
          </a:p>
          <a:p>
            <a:pPr>
              <a:spcBef>
                <a:spcPts val="4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dirty="0">
                <a:solidFill>
                  <a:schemeClr val="tx1"/>
                </a:solidFill>
              </a:rPr>
              <a:t>The assumptions of the logic model are identified and a rationale is provided for them. </a:t>
            </a:r>
            <a:r>
              <a:rPr lang="en-GB" altLang="en-US" sz="2400" b="1" dirty="0">
                <a:solidFill>
                  <a:srgbClr val="C00000"/>
                </a:solidFill>
              </a:rPr>
              <a:t>(10 points)</a:t>
            </a:r>
          </a:p>
          <a:p>
            <a:endParaRPr lang="en-US"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49</a:t>
            </a:fld>
            <a:endParaRPr lang="en-US" dirty="0"/>
          </a:p>
        </p:txBody>
      </p:sp>
      <p:sp>
        <p:nvSpPr>
          <p:cNvPr id="6" name="TextBox 5"/>
          <p:cNvSpPr txBox="1"/>
          <p:nvPr/>
        </p:nvSpPr>
        <p:spPr>
          <a:xfrm>
            <a:off x="228600" y="6211669"/>
            <a:ext cx="6934200" cy="646331"/>
          </a:xfrm>
          <a:prstGeom prst="rect">
            <a:avLst/>
          </a:prstGeom>
          <a:noFill/>
        </p:spPr>
        <p:txBody>
          <a:bodyPr wrap="square" rtlCol="0">
            <a:spAutoFit/>
          </a:bodyPr>
          <a:lstStyle/>
          <a:p>
            <a:r>
              <a:rPr lang="en-US" i="1" dirty="0">
                <a:solidFill>
                  <a:srgbClr val="FF0000"/>
                </a:solidFill>
              </a:rPr>
              <a:t>To learn more, </a:t>
            </a:r>
            <a:r>
              <a:rPr lang="en-US" i="1" dirty="0" smtClean="0">
                <a:solidFill>
                  <a:srgbClr val="FF0000"/>
                </a:solidFill>
              </a:rPr>
              <a:t>see </a:t>
            </a:r>
            <a:r>
              <a:rPr lang="en-US" i="1" dirty="0">
                <a:solidFill>
                  <a:srgbClr val="FF0000"/>
                </a:solidFill>
              </a:rPr>
              <a:t>FAQ </a:t>
            </a:r>
            <a:r>
              <a:rPr lang="en-US" i="1" dirty="0" smtClean="0">
                <a:solidFill>
                  <a:srgbClr val="FF0000"/>
                </a:solidFill>
              </a:rPr>
              <a:t>F-1 in </a:t>
            </a:r>
            <a:r>
              <a:rPr lang="en-US" i="1" dirty="0">
                <a:solidFill>
                  <a:srgbClr val="FF0000"/>
                </a:solidFill>
              </a:rPr>
              <a:t>the application package.</a:t>
            </a:r>
          </a:p>
          <a:p>
            <a:endParaRPr lang="en-US" dirty="0"/>
          </a:p>
        </p:txBody>
      </p:sp>
    </p:spTree>
    <p:extLst>
      <p:ext uri="{BB962C8B-B14F-4D97-AF65-F5344CB8AC3E}">
        <p14:creationId xmlns:p14="http://schemas.microsoft.com/office/powerpoint/2010/main" val="351285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Presenters</a:t>
            </a:r>
            <a:endParaRPr lang="en-US" dirty="0"/>
          </a:p>
        </p:txBody>
      </p:sp>
      <p:sp>
        <p:nvSpPr>
          <p:cNvPr id="3" name="Content Placeholder 2"/>
          <p:cNvSpPr>
            <a:spLocks noGrp="1"/>
          </p:cNvSpPr>
          <p:nvPr>
            <p:ph idx="1"/>
          </p:nvPr>
        </p:nvSpPr>
        <p:spPr/>
        <p:txBody>
          <a:bodyPr/>
          <a:lstStyle/>
          <a:p>
            <a:r>
              <a:rPr lang="en-US" dirty="0" smtClean="0"/>
              <a:t>Jennifer Kemp – ETA, DOL</a:t>
            </a:r>
          </a:p>
          <a:p>
            <a:r>
              <a:rPr lang="en-US" dirty="0"/>
              <a:t>Mary Ellen Wiggins – OMB </a:t>
            </a:r>
            <a:endParaRPr lang="en-US" dirty="0" smtClean="0"/>
          </a:p>
          <a:p>
            <a:r>
              <a:rPr lang="en-US" dirty="0"/>
              <a:t>Kimberly </a:t>
            </a:r>
            <a:r>
              <a:rPr lang="en-US" dirty="0" err="1"/>
              <a:t>Clum</a:t>
            </a:r>
            <a:r>
              <a:rPr lang="en-US" dirty="0"/>
              <a:t> – ASPE, HHS</a:t>
            </a:r>
          </a:p>
          <a:p>
            <a:r>
              <a:rPr lang="en-US" dirty="0"/>
              <a:t>Braden Goetz – OCTAE, </a:t>
            </a:r>
            <a:r>
              <a:rPr lang="en-US" dirty="0" smtClean="0"/>
              <a:t>ED</a:t>
            </a:r>
          </a:p>
          <a:p>
            <a:r>
              <a:rPr lang="en-US" dirty="0" smtClean="0"/>
              <a:t>Julie Glasier – ETA, DOL</a:t>
            </a:r>
          </a:p>
        </p:txBody>
      </p:sp>
      <p:sp>
        <p:nvSpPr>
          <p:cNvPr id="4" name="Footer Placeholder 3"/>
          <p:cNvSpPr>
            <a:spLocks noGrp="1"/>
          </p:cNvSpPr>
          <p:nvPr>
            <p:ph type="ftr" sz="quarter" idx="11"/>
          </p:nvPr>
        </p:nvSpPr>
        <p:spPr/>
        <p:txBody>
          <a:bodyPr/>
          <a:lstStyle/>
          <a:p>
            <a:r>
              <a:rPr lang="en-US"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5</a:t>
            </a:fld>
            <a:endParaRPr lang="en-US" dirty="0"/>
          </a:p>
        </p:txBody>
      </p:sp>
    </p:spTree>
    <p:extLst>
      <p:ext uri="{BB962C8B-B14F-4D97-AF65-F5344CB8AC3E}">
        <p14:creationId xmlns:p14="http://schemas.microsoft.com/office/powerpoint/2010/main" val="4527795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Selection </a:t>
            </a:r>
            <a:r>
              <a:rPr lang="en-US" dirty="0" smtClean="0"/>
              <a:t>Criterion (C): </a:t>
            </a:r>
            <a:br>
              <a:rPr lang="en-US" dirty="0" smtClean="0"/>
            </a:br>
            <a:r>
              <a:rPr lang="en-US" dirty="0" smtClean="0"/>
              <a:t>Project Design - 25 points (cont’d)</a:t>
            </a:r>
            <a:endParaRPr lang="en-US" dirty="0"/>
          </a:p>
        </p:txBody>
      </p:sp>
      <p:sp>
        <p:nvSpPr>
          <p:cNvPr id="3" name="Content Placeholder 2"/>
          <p:cNvSpPr>
            <a:spLocks noGrp="1"/>
          </p:cNvSpPr>
          <p:nvPr>
            <p:ph idx="1"/>
          </p:nvPr>
        </p:nvSpPr>
        <p:spPr/>
        <p:txBody>
          <a:bodyPr>
            <a:normAutofit fontScale="85000" lnSpcReduction="20000"/>
          </a:bodyPr>
          <a:lstStyle/>
          <a:p>
            <a:pPr marL="0" indent="0">
              <a:spcBef>
                <a:spcPts val="450"/>
              </a:spcBef>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900" dirty="0" smtClean="0"/>
              <a:t>Extent to which the applicant demonstrates that the pilot will use evidence-based and evidence-informed interventions, in addition to systems change, as documented by citations to the relevant evidence. </a:t>
            </a:r>
          </a:p>
          <a:p>
            <a:pPr marL="0" indent="0">
              <a:spcBef>
                <a:spcPts val="450"/>
              </a:spcBef>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900" b="1" dirty="0" smtClean="0">
                <a:solidFill>
                  <a:srgbClr val="C00000"/>
                </a:solidFill>
              </a:rPr>
              <a:t>(5 points)</a:t>
            </a:r>
            <a:endParaRPr lang="en-GB" altLang="en-US" sz="2900" b="1" dirty="0" smtClean="0">
              <a:solidFill>
                <a:srgbClr val="C00000"/>
              </a:solidFill>
            </a:endParaRPr>
          </a:p>
          <a:p>
            <a:pPr>
              <a:spcBef>
                <a:spcPts val="4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600" b="1" dirty="0" smtClean="0">
                <a:solidFill>
                  <a:schemeClr val="tx1"/>
                </a:solidFill>
              </a:rPr>
              <a:t>Evidence-based </a:t>
            </a:r>
            <a:r>
              <a:rPr lang="en-GB" altLang="en-US" sz="2600" b="1" dirty="0">
                <a:solidFill>
                  <a:schemeClr val="tx1"/>
                </a:solidFill>
              </a:rPr>
              <a:t>interventions </a:t>
            </a:r>
            <a:r>
              <a:rPr lang="en-GB" altLang="en-US" sz="2600" dirty="0">
                <a:solidFill>
                  <a:schemeClr val="tx1"/>
                </a:solidFill>
              </a:rPr>
              <a:t>= validated by scientific evidence from experimental, quasi-experimental, or correlational studies.</a:t>
            </a:r>
          </a:p>
          <a:p>
            <a:pPr>
              <a:spcBef>
                <a:spcPts val="4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600" b="1" dirty="0">
                <a:solidFill>
                  <a:schemeClr val="tx1"/>
                </a:solidFill>
              </a:rPr>
              <a:t>Evidence-informed interventions </a:t>
            </a:r>
            <a:r>
              <a:rPr lang="en-GB" altLang="en-US" sz="2600" dirty="0">
                <a:solidFill>
                  <a:schemeClr val="tx1"/>
                </a:solidFill>
              </a:rPr>
              <a:t>= bring together best available research, professional expertise, and input from youth and families to identify and deliver services that have promise to achieve positive outcomes. </a:t>
            </a:r>
          </a:p>
          <a:p>
            <a:pPr>
              <a:spcBef>
                <a:spcPts val="4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600" dirty="0" smtClean="0">
                <a:solidFill>
                  <a:schemeClr val="tx1"/>
                </a:solidFill>
              </a:rPr>
              <a:t>See footnote 8 in the notice for more information. </a:t>
            </a:r>
            <a:endParaRPr lang="en-US" altLang="en-US" sz="2600" dirty="0" smtClean="0">
              <a:solidFill>
                <a:schemeClr val="tx1"/>
              </a:solidFill>
            </a:endParaRPr>
          </a:p>
          <a:p>
            <a:endParaRPr lang="en-US"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50</a:t>
            </a:fld>
            <a:endParaRPr lang="en-US" dirty="0"/>
          </a:p>
        </p:txBody>
      </p:sp>
      <p:sp>
        <p:nvSpPr>
          <p:cNvPr id="7" name="TextBox 6"/>
          <p:cNvSpPr txBox="1"/>
          <p:nvPr/>
        </p:nvSpPr>
        <p:spPr>
          <a:xfrm>
            <a:off x="228600" y="6211669"/>
            <a:ext cx="6934200" cy="646331"/>
          </a:xfrm>
          <a:prstGeom prst="rect">
            <a:avLst/>
          </a:prstGeom>
          <a:noFill/>
        </p:spPr>
        <p:txBody>
          <a:bodyPr wrap="square" rtlCol="0">
            <a:spAutoFit/>
          </a:bodyPr>
          <a:lstStyle/>
          <a:p>
            <a:r>
              <a:rPr lang="en-US" i="1" dirty="0">
                <a:solidFill>
                  <a:srgbClr val="FF0000"/>
                </a:solidFill>
              </a:rPr>
              <a:t>To learn more, </a:t>
            </a:r>
            <a:r>
              <a:rPr lang="en-US" i="1" dirty="0" smtClean="0">
                <a:solidFill>
                  <a:srgbClr val="FF0000"/>
                </a:solidFill>
              </a:rPr>
              <a:t>see </a:t>
            </a:r>
            <a:r>
              <a:rPr lang="en-US" i="1" dirty="0">
                <a:solidFill>
                  <a:srgbClr val="FF0000"/>
                </a:solidFill>
              </a:rPr>
              <a:t>FAQ </a:t>
            </a:r>
            <a:r>
              <a:rPr lang="en-US" i="1" dirty="0" smtClean="0">
                <a:solidFill>
                  <a:srgbClr val="FF0000"/>
                </a:solidFill>
              </a:rPr>
              <a:t>H-1 in </a:t>
            </a:r>
            <a:r>
              <a:rPr lang="en-US" i="1" dirty="0">
                <a:solidFill>
                  <a:srgbClr val="FF0000"/>
                </a:solidFill>
              </a:rPr>
              <a:t>the application package.</a:t>
            </a:r>
          </a:p>
          <a:p>
            <a:endParaRPr lang="en-US" dirty="0"/>
          </a:p>
        </p:txBody>
      </p:sp>
    </p:spTree>
    <p:extLst>
      <p:ext uri="{BB962C8B-B14F-4D97-AF65-F5344CB8AC3E}">
        <p14:creationId xmlns:p14="http://schemas.microsoft.com/office/powerpoint/2010/main" val="14525596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Selection </a:t>
            </a:r>
            <a:r>
              <a:rPr lang="en-US" dirty="0" smtClean="0"/>
              <a:t>Criterion (C): </a:t>
            </a:r>
            <a:br>
              <a:rPr lang="en-US" dirty="0" smtClean="0"/>
            </a:br>
            <a:r>
              <a:rPr lang="en-US" dirty="0" smtClean="0"/>
              <a:t>Project Design - 25 points (cont’d)</a:t>
            </a:r>
            <a:endParaRPr lang="en-US" dirty="0"/>
          </a:p>
        </p:txBody>
      </p:sp>
      <p:sp>
        <p:nvSpPr>
          <p:cNvPr id="3" name="Content Placeholder 2"/>
          <p:cNvSpPr>
            <a:spLocks noGrp="1"/>
          </p:cNvSpPr>
          <p:nvPr>
            <p:ph idx="1"/>
          </p:nvPr>
        </p:nvSpPr>
        <p:spPr/>
        <p:txBody>
          <a:bodyPr>
            <a:normAutofit/>
          </a:bodyPr>
          <a:lstStyle/>
          <a:p>
            <a:pPr marL="0" indent="0" algn="ctr">
              <a:spcBef>
                <a:spcPts val="450"/>
              </a:spcBef>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600" dirty="0"/>
              <a:t>Extent to which the pilot will provide intensive, comprehensive, and sustained service pathways and coordinated approaches that are likely </a:t>
            </a:r>
            <a:r>
              <a:rPr lang="en-US" altLang="en-US" sz="2600" dirty="0" smtClean="0"/>
              <a:t>to </a:t>
            </a:r>
            <a:r>
              <a:rPr lang="en-US" altLang="en-US" sz="2600" dirty="0"/>
              <a:t>improve outcomes significantly over the short, medium, and long-term by helping individuals progress seamlessly from one educational stepping stone to another, across work-based training and education, or through other relevant programmatic milestones to improve </a:t>
            </a:r>
            <a:r>
              <a:rPr lang="en-US" altLang="en-US" sz="2600" dirty="0" smtClean="0"/>
              <a:t>outcomes. </a:t>
            </a:r>
            <a:r>
              <a:rPr lang="en-US" altLang="en-US" sz="2400" b="1" dirty="0" smtClean="0">
                <a:solidFill>
                  <a:srgbClr val="C00000"/>
                </a:solidFill>
              </a:rPr>
              <a:t>(</a:t>
            </a:r>
            <a:r>
              <a:rPr lang="en-US" altLang="en-US" sz="2400" b="1" dirty="0">
                <a:solidFill>
                  <a:srgbClr val="C00000"/>
                </a:solidFill>
              </a:rPr>
              <a:t>5 points)</a:t>
            </a:r>
          </a:p>
          <a:p>
            <a:endParaRPr lang="en-US"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51</a:t>
            </a:fld>
            <a:endParaRPr lang="en-US" dirty="0"/>
          </a:p>
        </p:txBody>
      </p:sp>
    </p:spTree>
    <p:extLst>
      <p:ext uri="{BB962C8B-B14F-4D97-AF65-F5344CB8AC3E}">
        <p14:creationId xmlns:p14="http://schemas.microsoft.com/office/powerpoint/2010/main" val="41532124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Selection </a:t>
            </a:r>
            <a:r>
              <a:rPr lang="en-US" dirty="0" smtClean="0"/>
              <a:t>Criterion </a:t>
            </a:r>
            <a:r>
              <a:rPr lang="en-US" dirty="0"/>
              <a:t>(C): </a:t>
            </a:r>
            <a:br>
              <a:rPr lang="en-US" dirty="0"/>
            </a:br>
            <a:r>
              <a:rPr lang="en-US" dirty="0"/>
              <a:t>Project Design - 25 points (cont’d)</a:t>
            </a:r>
          </a:p>
        </p:txBody>
      </p:sp>
      <p:sp>
        <p:nvSpPr>
          <p:cNvPr id="3" name="Content Placeholder 2"/>
          <p:cNvSpPr>
            <a:spLocks noGrp="1"/>
          </p:cNvSpPr>
          <p:nvPr>
            <p:ph idx="1"/>
          </p:nvPr>
        </p:nvSpPr>
        <p:spPr/>
        <p:txBody>
          <a:bodyPr>
            <a:normAutofit fontScale="92500" lnSpcReduction="20000"/>
          </a:bodyPr>
          <a:lstStyle/>
          <a:p>
            <a:pPr marL="0" indent="0">
              <a:spcBef>
                <a:spcPts val="450"/>
              </a:spcBef>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600" dirty="0" smtClean="0"/>
              <a:t>For Federal programs that will be included in the pilot, the extent to which the applicant explains how the use of funds for the pilot—</a:t>
            </a:r>
          </a:p>
          <a:p>
            <a:pPr>
              <a:spcBef>
                <a:spcPts val="4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400" dirty="0" smtClean="0">
                <a:solidFill>
                  <a:schemeClr val="tx1"/>
                </a:solidFill>
              </a:rPr>
              <a:t>Will not result in denying or restricting the eligibility of individuals for services that (in whole or in part) are otherwise funded by these programs; and </a:t>
            </a:r>
          </a:p>
          <a:p>
            <a:pPr>
              <a:spcBef>
                <a:spcPts val="4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400" dirty="0" smtClean="0">
                <a:solidFill>
                  <a:schemeClr val="tx1"/>
                </a:solidFill>
              </a:rPr>
              <a:t>Based </a:t>
            </a:r>
            <a:r>
              <a:rPr lang="en-US" altLang="en-US" sz="2400" dirty="0">
                <a:solidFill>
                  <a:schemeClr val="tx1"/>
                </a:solidFill>
              </a:rPr>
              <a:t>on  the best available information will not otherwise adversely affect vulnerable populations that are recipients of these services.</a:t>
            </a:r>
          </a:p>
          <a:p>
            <a:pPr>
              <a:spcBef>
                <a:spcPts val="4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400" dirty="0">
                <a:solidFill>
                  <a:schemeClr val="tx1"/>
                </a:solidFill>
              </a:rPr>
              <a:t>If </a:t>
            </a:r>
            <a:r>
              <a:rPr lang="en-US" altLang="en-US" sz="2400" dirty="0" smtClean="0">
                <a:solidFill>
                  <a:schemeClr val="tx1"/>
                </a:solidFill>
              </a:rPr>
              <a:t>proposing </a:t>
            </a:r>
            <a:r>
              <a:rPr lang="en-US" altLang="en-US" sz="2400" dirty="0">
                <a:solidFill>
                  <a:schemeClr val="tx1"/>
                </a:solidFill>
              </a:rPr>
              <a:t>to include FY 14 competitive grant funds that have already been awarded, the extent to which the applicant demonstrates </a:t>
            </a:r>
            <a:r>
              <a:rPr lang="en-US" altLang="en-US" sz="2400" dirty="0" smtClean="0">
                <a:solidFill>
                  <a:schemeClr val="tx1"/>
                </a:solidFill>
              </a:rPr>
              <a:t>that the </a:t>
            </a:r>
            <a:r>
              <a:rPr lang="en-US" altLang="en-US" sz="2400" dirty="0">
                <a:solidFill>
                  <a:schemeClr val="tx1"/>
                </a:solidFill>
              </a:rPr>
              <a:t>scope, objectives, and target population(s) of the existing award </a:t>
            </a:r>
            <a:r>
              <a:rPr lang="en-US" altLang="en-US" sz="2400" dirty="0" smtClean="0">
                <a:solidFill>
                  <a:schemeClr val="tx1"/>
                </a:solidFill>
              </a:rPr>
              <a:t>align </a:t>
            </a:r>
            <a:r>
              <a:rPr lang="en-US" altLang="en-US" sz="2400" dirty="0">
                <a:solidFill>
                  <a:schemeClr val="tx1"/>
                </a:solidFill>
              </a:rPr>
              <a:t>with the pilot. </a:t>
            </a:r>
            <a:r>
              <a:rPr lang="en-US" altLang="en-US" sz="2000" b="1" dirty="0" smtClean="0">
                <a:solidFill>
                  <a:schemeClr val="tx1"/>
                </a:solidFill>
              </a:rPr>
              <a:t>  </a:t>
            </a:r>
            <a:r>
              <a:rPr lang="en-US" altLang="en-US" sz="2400" b="1" dirty="0" smtClean="0">
                <a:solidFill>
                  <a:srgbClr val="C00000"/>
                </a:solidFill>
              </a:rPr>
              <a:t>(</a:t>
            </a:r>
            <a:r>
              <a:rPr lang="en-US" altLang="en-US" sz="2400" b="1" dirty="0">
                <a:solidFill>
                  <a:srgbClr val="C00000"/>
                </a:solidFill>
              </a:rPr>
              <a:t>5 points)</a:t>
            </a:r>
            <a:endParaRPr lang="en-US" dirty="0">
              <a:solidFill>
                <a:srgbClr val="C00000"/>
              </a:solidFill>
            </a:endParaRPr>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52</a:t>
            </a:fld>
            <a:endParaRPr lang="en-US" dirty="0"/>
          </a:p>
        </p:txBody>
      </p:sp>
      <p:sp>
        <p:nvSpPr>
          <p:cNvPr id="6" name="TextBox 5"/>
          <p:cNvSpPr txBox="1"/>
          <p:nvPr/>
        </p:nvSpPr>
        <p:spPr>
          <a:xfrm>
            <a:off x="228600" y="6211669"/>
            <a:ext cx="6934200" cy="646331"/>
          </a:xfrm>
          <a:prstGeom prst="rect">
            <a:avLst/>
          </a:prstGeom>
          <a:noFill/>
        </p:spPr>
        <p:txBody>
          <a:bodyPr wrap="square" rtlCol="0">
            <a:spAutoFit/>
          </a:bodyPr>
          <a:lstStyle/>
          <a:p>
            <a:r>
              <a:rPr lang="en-US" i="1" dirty="0">
                <a:solidFill>
                  <a:srgbClr val="FF0000"/>
                </a:solidFill>
              </a:rPr>
              <a:t>To learn more, </a:t>
            </a:r>
            <a:r>
              <a:rPr lang="en-US" i="1" dirty="0" smtClean="0">
                <a:solidFill>
                  <a:srgbClr val="FF0000"/>
                </a:solidFill>
              </a:rPr>
              <a:t>see FAQ C-2, C-3, and D-1 </a:t>
            </a:r>
            <a:r>
              <a:rPr lang="en-US" i="1" dirty="0">
                <a:solidFill>
                  <a:srgbClr val="FF0000"/>
                </a:solidFill>
              </a:rPr>
              <a:t>in the application package.</a:t>
            </a:r>
          </a:p>
          <a:p>
            <a:endParaRPr lang="en-US" dirty="0"/>
          </a:p>
        </p:txBody>
      </p:sp>
    </p:spTree>
    <p:extLst>
      <p:ext uri="{BB962C8B-B14F-4D97-AF65-F5344CB8AC3E}">
        <p14:creationId xmlns:p14="http://schemas.microsoft.com/office/powerpoint/2010/main" val="68772887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Selection </a:t>
            </a:r>
            <a:r>
              <a:rPr lang="en-US" dirty="0" smtClean="0"/>
              <a:t>Criterion (D): </a:t>
            </a:r>
            <a:br>
              <a:rPr lang="en-US" dirty="0" smtClean="0"/>
            </a:br>
            <a:r>
              <a:rPr lang="en-US" dirty="0" smtClean="0"/>
              <a:t>Work Plan and </a:t>
            </a:r>
            <a:r>
              <a:rPr lang="en-US" dirty="0"/>
              <a:t>Project </a:t>
            </a:r>
            <a:r>
              <a:rPr lang="en-US" dirty="0" smtClean="0"/>
              <a:t>Management - 10 points</a:t>
            </a:r>
            <a:endParaRPr lang="en-US" dirty="0"/>
          </a:p>
        </p:txBody>
      </p:sp>
      <p:sp>
        <p:nvSpPr>
          <p:cNvPr id="3" name="Content Placeholder 2"/>
          <p:cNvSpPr>
            <a:spLocks noGrp="1"/>
          </p:cNvSpPr>
          <p:nvPr>
            <p:ph idx="1"/>
          </p:nvPr>
        </p:nvSpPr>
        <p:spPr>
          <a:xfrm>
            <a:off x="457200" y="1600200"/>
            <a:ext cx="7924800" cy="4816475"/>
          </a:xfrm>
        </p:spPr>
        <p:txBody>
          <a:bodyPr>
            <a:normAutofit fontScale="92500" lnSpcReduction="10000"/>
          </a:bodyPr>
          <a:lstStyle/>
          <a:p>
            <a:pPr marL="0" indent="0">
              <a:spcBef>
                <a:spcPts val="450"/>
              </a:spcBef>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600" dirty="0"/>
              <a:t>The extent to which the applicant presents a strong work plan and project management approach that </a:t>
            </a:r>
            <a:r>
              <a:rPr lang="en-US" altLang="en-US" sz="2600" dirty="0" smtClean="0"/>
              <a:t>includes: </a:t>
            </a:r>
          </a:p>
          <a:p>
            <a:pPr>
              <a:spcBef>
                <a:spcPts val="4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400" dirty="0">
                <a:solidFill>
                  <a:schemeClr val="tx1"/>
                </a:solidFill>
              </a:rPr>
              <a:t>A</a:t>
            </a:r>
            <a:r>
              <a:rPr lang="en-US" altLang="en-US" sz="2400" dirty="0" smtClean="0">
                <a:solidFill>
                  <a:schemeClr val="tx1"/>
                </a:solidFill>
              </a:rPr>
              <a:t> </a:t>
            </a:r>
            <a:r>
              <a:rPr lang="en-US" altLang="en-US" sz="2400" dirty="0">
                <a:solidFill>
                  <a:schemeClr val="tx1"/>
                </a:solidFill>
              </a:rPr>
              <a:t>detailed timeline and implementation </a:t>
            </a:r>
            <a:r>
              <a:rPr lang="en-US" altLang="en-US" sz="2400" dirty="0" smtClean="0">
                <a:solidFill>
                  <a:schemeClr val="tx1"/>
                </a:solidFill>
              </a:rPr>
              <a:t>milestones</a:t>
            </a:r>
            <a:endParaRPr lang="en-US" altLang="en-US" sz="2400" dirty="0">
              <a:solidFill>
                <a:schemeClr val="tx1"/>
              </a:solidFill>
            </a:endParaRPr>
          </a:p>
          <a:p>
            <a:pPr>
              <a:spcBef>
                <a:spcPts val="4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400" dirty="0">
                <a:solidFill>
                  <a:schemeClr val="tx1"/>
                </a:solidFill>
              </a:rPr>
              <a:t>A description of how the proposed budget and budget narrative align with the work plan, identifying how each implementation milestone will be adequately funded;</a:t>
            </a:r>
          </a:p>
          <a:p>
            <a:pPr>
              <a:spcBef>
                <a:spcPts val="4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400" dirty="0">
                <a:solidFill>
                  <a:schemeClr val="tx1"/>
                </a:solidFill>
              </a:rPr>
              <a:t>A description of any existing or anticipated barriers to implementation and how they will be overcome; and </a:t>
            </a:r>
          </a:p>
          <a:p>
            <a:pPr>
              <a:spcBef>
                <a:spcPts val="4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400" dirty="0">
                <a:solidFill>
                  <a:schemeClr val="tx1"/>
                </a:solidFill>
              </a:rPr>
              <a:t>A description of the professional qualifications that will be required of the project manager and other key personnel, including a description of how such qualifications are sufficient  to ensure proper management of all grant </a:t>
            </a:r>
            <a:r>
              <a:rPr lang="en-US" altLang="en-US" sz="2400" dirty="0" smtClean="0">
                <a:solidFill>
                  <a:schemeClr val="tx1"/>
                </a:solidFill>
              </a:rPr>
              <a:t>activities. </a:t>
            </a:r>
            <a:r>
              <a:rPr lang="en-US" altLang="en-US" sz="2400" b="1" dirty="0">
                <a:solidFill>
                  <a:srgbClr val="C00000"/>
                </a:solidFill>
              </a:rPr>
              <a:t>(10 points)</a:t>
            </a:r>
          </a:p>
          <a:p>
            <a:pPr>
              <a:spcBef>
                <a:spcPts val="4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altLang="en-US" sz="2400" dirty="0"/>
          </a:p>
          <a:p>
            <a:endParaRPr lang="en-US"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53</a:t>
            </a:fld>
            <a:endParaRPr lang="en-US" dirty="0"/>
          </a:p>
        </p:txBody>
      </p:sp>
    </p:spTree>
    <p:extLst>
      <p:ext uri="{BB962C8B-B14F-4D97-AF65-F5344CB8AC3E}">
        <p14:creationId xmlns:p14="http://schemas.microsoft.com/office/powerpoint/2010/main" val="4281528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Selection </a:t>
            </a:r>
            <a:r>
              <a:rPr lang="en-US" dirty="0" smtClean="0"/>
              <a:t>Criterion (E): </a:t>
            </a:r>
            <a:br>
              <a:rPr lang="en-US" dirty="0" smtClean="0"/>
            </a:br>
            <a:r>
              <a:rPr lang="en-US" dirty="0" smtClean="0"/>
              <a:t>Partnership Capacity - 15 points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altLang="en-US" sz="3400" dirty="0"/>
              <a:t>Extent to which applicant demonstrates that it has an effective governance structure in </a:t>
            </a:r>
            <a:r>
              <a:rPr lang="en-US" altLang="en-US" sz="3400" dirty="0" smtClean="0"/>
              <a:t>which: </a:t>
            </a:r>
          </a:p>
          <a:p>
            <a:r>
              <a:rPr lang="en-US" altLang="en-US" dirty="0" smtClean="0">
                <a:solidFill>
                  <a:schemeClr val="tx1"/>
                </a:solidFill>
              </a:rPr>
              <a:t>Partners </a:t>
            </a:r>
            <a:r>
              <a:rPr lang="en-US" altLang="en-US" dirty="0">
                <a:solidFill>
                  <a:schemeClr val="tx1"/>
                </a:solidFill>
              </a:rPr>
              <a:t>necessary to successfully implement pilot are represented and </a:t>
            </a:r>
            <a:endParaRPr lang="en-US" altLang="en-US" dirty="0" smtClean="0">
              <a:solidFill>
                <a:schemeClr val="tx1"/>
              </a:solidFill>
            </a:endParaRPr>
          </a:p>
          <a:p>
            <a:r>
              <a:rPr lang="en-US" altLang="en-US" dirty="0">
                <a:solidFill>
                  <a:schemeClr val="tx1"/>
                </a:solidFill>
              </a:rPr>
              <a:t>P</a:t>
            </a:r>
            <a:r>
              <a:rPr lang="en-US" altLang="en-US" dirty="0" smtClean="0">
                <a:solidFill>
                  <a:schemeClr val="tx1"/>
                </a:solidFill>
              </a:rPr>
              <a:t>artners </a:t>
            </a:r>
            <a:r>
              <a:rPr lang="en-US" altLang="en-US" dirty="0">
                <a:solidFill>
                  <a:schemeClr val="tx1"/>
                </a:solidFill>
              </a:rPr>
              <a:t>have the necessary authority, resources, expertise, and incentives to achieve the pilot’s goals, resolve unforeseen issues, and sustain efforts to the extent possible after the project period ends, including by demonstrating the extent to which, and how, participating partners have successfully collaborated to improve outcomes for disconnected youth in the past.  </a:t>
            </a:r>
            <a:r>
              <a:rPr lang="en-US" altLang="en-US" b="1" dirty="0" smtClean="0">
                <a:solidFill>
                  <a:srgbClr val="C00000"/>
                </a:solidFill>
              </a:rPr>
              <a:t>(</a:t>
            </a:r>
            <a:r>
              <a:rPr lang="en-US" altLang="en-US" b="1" dirty="0">
                <a:solidFill>
                  <a:srgbClr val="C00000"/>
                </a:solidFill>
              </a:rPr>
              <a:t>10 points)</a:t>
            </a:r>
          </a:p>
          <a:p>
            <a:endParaRPr lang="en-US"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54</a:t>
            </a:fld>
            <a:endParaRPr lang="en-US" dirty="0"/>
          </a:p>
        </p:txBody>
      </p:sp>
    </p:spTree>
    <p:extLst>
      <p:ext uri="{BB962C8B-B14F-4D97-AF65-F5344CB8AC3E}">
        <p14:creationId xmlns:p14="http://schemas.microsoft.com/office/powerpoint/2010/main" val="80053239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Selection </a:t>
            </a:r>
            <a:r>
              <a:rPr lang="en-US" dirty="0" smtClean="0"/>
              <a:t>Criterion </a:t>
            </a:r>
            <a:r>
              <a:rPr lang="en-US" dirty="0"/>
              <a:t>(E): </a:t>
            </a:r>
            <a:br>
              <a:rPr lang="en-US" dirty="0"/>
            </a:br>
            <a:r>
              <a:rPr lang="en-US" dirty="0"/>
              <a:t>Partnership Capacity - 15 </a:t>
            </a:r>
            <a:r>
              <a:rPr lang="en-US" dirty="0" smtClean="0"/>
              <a:t>points (</a:t>
            </a:r>
            <a:r>
              <a:rPr lang="en-US" dirty="0"/>
              <a:t>cont’d</a:t>
            </a:r>
            <a:r>
              <a:rPr lang="en-US" dirty="0" smtClean="0"/>
              <a:t>)</a:t>
            </a:r>
            <a:endParaRPr lang="en-US" dirty="0"/>
          </a:p>
        </p:txBody>
      </p:sp>
      <p:sp>
        <p:nvSpPr>
          <p:cNvPr id="3" name="Content Placeholder 2"/>
          <p:cNvSpPr>
            <a:spLocks noGrp="1"/>
          </p:cNvSpPr>
          <p:nvPr>
            <p:ph idx="1"/>
          </p:nvPr>
        </p:nvSpPr>
        <p:spPr/>
        <p:txBody>
          <a:bodyPr>
            <a:normAutofit/>
          </a:bodyPr>
          <a:lstStyle/>
          <a:p>
            <a:pPr marL="0" indent="0">
              <a:spcBef>
                <a:spcPts val="450"/>
              </a:spcBef>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600" dirty="0"/>
              <a:t>Extent which applicant demonstrates that its proposal was designed with input from all relevant stakeholders, including disconnected youth and other community partners. </a:t>
            </a:r>
            <a:endParaRPr lang="en-US" altLang="en-US" sz="2600" dirty="0" smtClean="0"/>
          </a:p>
          <a:p>
            <a:pPr>
              <a:spcBef>
                <a:spcPts val="4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400" dirty="0" smtClean="0">
                <a:solidFill>
                  <a:schemeClr val="tx1"/>
                </a:solidFill>
              </a:rPr>
              <a:t>Where </a:t>
            </a:r>
            <a:r>
              <a:rPr lang="en-US" altLang="en-US" sz="2400" dirty="0">
                <a:solidFill>
                  <a:schemeClr val="tx1"/>
                </a:solidFill>
              </a:rPr>
              <a:t>the project design includes job training strategies, the extent of employer input and engagement in the identification of skills and competencies needed by employers, the development of the curriculum, and the offering of work-based learning opportunities, including apprenticeship and prep-apprenticeship, will be considered</a:t>
            </a:r>
            <a:r>
              <a:rPr lang="en-US" altLang="en-US" sz="2400" dirty="0"/>
              <a:t>. </a:t>
            </a:r>
            <a:r>
              <a:rPr lang="en-US" altLang="en-US" sz="2400" b="1" dirty="0">
                <a:solidFill>
                  <a:srgbClr val="C00000"/>
                </a:solidFill>
              </a:rPr>
              <a:t>(5 points)</a:t>
            </a:r>
          </a:p>
          <a:p>
            <a:endParaRPr lang="en-US"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55</a:t>
            </a:fld>
            <a:endParaRPr lang="en-US" dirty="0"/>
          </a:p>
        </p:txBody>
      </p:sp>
    </p:spTree>
    <p:extLst>
      <p:ext uri="{BB962C8B-B14F-4D97-AF65-F5344CB8AC3E}">
        <p14:creationId xmlns:p14="http://schemas.microsoft.com/office/powerpoint/2010/main" val="393241004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Selection </a:t>
            </a:r>
            <a:r>
              <a:rPr lang="en-US" dirty="0" smtClean="0"/>
              <a:t>Criterion (F): </a:t>
            </a:r>
            <a:br>
              <a:rPr lang="en-US" dirty="0" smtClean="0"/>
            </a:br>
            <a:r>
              <a:rPr lang="en-US" dirty="0" smtClean="0"/>
              <a:t>Data Capacity - 30 points</a:t>
            </a:r>
            <a:endParaRPr lang="en-US" dirty="0"/>
          </a:p>
        </p:txBody>
      </p:sp>
      <p:sp>
        <p:nvSpPr>
          <p:cNvPr id="3" name="Content Placeholder 2"/>
          <p:cNvSpPr>
            <a:spLocks noGrp="1"/>
          </p:cNvSpPr>
          <p:nvPr>
            <p:ph idx="1"/>
          </p:nvPr>
        </p:nvSpPr>
        <p:spPr>
          <a:xfrm>
            <a:off x="457200" y="1600200"/>
            <a:ext cx="7924800" cy="4953000"/>
          </a:xfrm>
        </p:spPr>
        <p:txBody>
          <a:bodyPr>
            <a:normAutofit fontScale="70000" lnSpcReduction="20000"/>
          </a:bodyPr>
          <a:lstStyle/>
          <a:p>
            <a:pPr marL="0" indent="0">
              <a:spcBef>
                <a:spcPts val="450"/>
              </a:spcBef>
              <a:spcAft>
                <a:spcPts val="1800"/>
              </a:spcAft>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800" dirty="0"/>
              <a:t>Extent which applicant demonstrates the capacity to collect, analyze, and use data for decision-making, learning, continuous improvement, and accountability, and has strong plan to bridge the gaps in its ability to do so, including the extent to which applicant has, and will continue to—</a:t>
            </a:r>
          </a:p>
          <a:p>
            <a:pPr>
              <a:spcBef>
                <a:spcPts val="450"/>
              </a:spcBef>
              <a:spcAft>
                <a:spcPts val="12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600" dirty="0">
                <a:solidFill>
                  <a:schemeClr val="tx1"/>
                </a:solidFill>
              </a:rPr>
              <a:t>Manage and maintain computerized administrative data systems to track program participants, services, and outcomes;</a:t>
            </a:r>
          </a:p>
          <a:p>
            <a:pPr>
              <a:spcBef>
                <a:spcPts val="450"/>
              </a:spcBef>
              <a:spcAft>
                <a:spcPts val="12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600" dirty="0">
                <a:solidFill>
                  <a:schemeClr val="tx1"/>
                </a:solidFill>
              </a:rPr>
              <a:t>Execute data-sharing agreements with program partners and evaluators for case management, performance management, and evaluation purposes in accordance with Federal, State, local and other privacy laws and requirements;</a:t>
            </a:r>
          </a:p>
          <a:p>
            <a:pPr>
              <a:spcBef>
                <a:spcPts val="450"/>
              </a:spcBef>
              <a:spcAft>
                <a:spcPts val="12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600" dirty="0">
                <a:solidFill>
                  <a:schemeClr val="tx1"/>
                </a:solidFill>
              </a:rPr>
              <a:t>Use data to determine cost-effective strategies for improving outcomes; and</a:t>
            </a:r>
          </a:p>
          <a:p>
            <a:pPr>
              <a:spcBef>
                <a:spcPts val="4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600" dirty="0">
                <a:solidFill>
                  <a:schemeClr val="tx1"/>
                </a:solidFill>
              </a:rPr>
              <a:t>Regularly analyze program data to assess the pilot’s progress, identify operational strengths and weaknesses and determine how implementation can be strengthened to improve outcomes. </a:t>
            </a:r>
            <a:r>
              <a:rPr lang="en-US" altLang="en-US" sz="2200" b="1" dirty="0">
                <a:solidFill>
                  <a:srgbClr val="C00000"/>
                </a:solidFill>
              </a:rPr>
              <a:t>(5 points)</a:t>
            </a:r>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56</a:t>
            </a:fld>
            <a:endParaRPr lang="en-US" dirty="0"/>
          </a:p>
        </p:txBody>
      </p:sp>
    </p:spTree>
    <p:extLst>
      <p:ext uri="{BB962C8B-B14F-4D97-AF65-F5344CB8AC3E}">
        <p14:creationId xmlns:p14="http://schemas.microsoft.com/office/powerpoint/2010/main" val="373018017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Selection </a:t>
            </a:r>
            <a:r>
              <a:rPr lang="en-US" dirty="0" smtClean="0"/>
              <a:t>Criterion </a:t>
            </a:r>
            <a:r>
              <a:rPr lang="en-US" dirty="0"/>
              <a:t>(F): </a:t>
            </a:r>
            <a:br>
              <a:rPr lang="en-US" dirty="0"/>
            </a:br>
            <a:r>
              <a:rPr lang="en-US" dirty="0"/>
              <a:t>Data Capacity - 30 </a:t>
            </a:r>
            <a:r>
              <a:rPr lang="en-US" dirty="0" smtClean="0"/>
              <a:t>points (cont’d)</a:t>
            </a:r>
            <a:endParaRPr lang="en-US" dirty="0"/>
          </a:p>
        </p:txBody>
      </p:sp>
      <p:sp>
        <p:nvSpPr>
          <p:cNvPr id="3" name="Content Placeholder 2"/>
          <p:cNvSpPr>
            <a:spLocks noGrp="1"/>
          </p:cNvSpPr>
          <p:nvPr>
            <p:ph idx="1"/>
          </p:nvPr>
        </p:nvSpPr>
        <p:spPr/>
        <p:txBody>
          <a:bodyPr>
            <a:normAutofit fontScale="70000" lnSpcReduction="20000"/>
          </a:bodyPr>
          <a:lstStyle/>
          <a:p>
            <a:pPr>
              <a:spcBef>
                <a:spcPts val="4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900" dirty="0"/>
              <a:t>Strength of the applicant’s plan to manage and link data in ways that comply with all relevant Federal, State, and local privacy laws and regulations to ensure the protection of personally identifiable information. </a:t>
            </a:r>
            <a:r>
              <a:rPr lang="en-US" altLang="en-US" sz="2900" b="1" dirty="0">
                <a:solidFill>
                  <a:srgbClr val="C00000"/>
                </a:solidFill>
              </a:rPr>
              <a:t>(5 points)</a:t>
            </a:r>
          </a:p>
          <a:p>
            <a:pPr>
              <a:spcBef>
                <a:spcPts val="4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900" dirty="0"/>
              <a:t>Extent to which the applicant shows how the outcomes of the proposed pilot will be a significant improvement compared with what might have occurred in its absence, both during  the project period and, for longer-term outcomes, beyond the project period. </a:t>
            </a:r>
            <a:r>
              <a:rPr lang="en-US" altLang="en-US" sz="2900" b="1" dirty="0">
                <a:solidFill>
                  <a:srgbClr val="C00000"/>
                </a:solidFill>
              </a:rPr>
              <a:t>(10 points)</a:t>
            </a:r>
          </a:p>
          <a:p>
            <a:pPr>
              <a:spcBef>
                <a:spcPts val="4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900" dirty="0"/>
              <a:t>Extent which proposed outcome measures and interim indicators, as well as their measurement methodologies and progress milestones, are appropriate and sufficient to gauge progress toward pilot objectives</a:t>
            </a:r>
            <a:r>
              <a:rPr lang="en-US" altLang="en-US" sz="2900" dirty="0">
                <a:solidFill>
                  <a:srgbClr val="00B0F0"/>
                </a:solidFill>
              </a:rPr>
              <a:t>. </a:t>
            </a:r>
            <a:r>
              <a:rPr lang="en-US" altLang="en-US" sz="2900" b="1" dirty="0">
                <a:solidFill>
                  <a:srgbClr val="C00000"/>
                </a:solidFill>
              </a:rPr>
              <a:t>(5 points)</a:t>
            </a:r>
          </a:p>
          <a:p>
            <a:pPr>
              <a:spcBef>
                <a:spcPts val="4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900" dirty="0"/>
              <a:t>Extent to which the data sources for the outcome measures and interim indicators will be accessible and independently </a:t>
            </a:r>
            <a:r>
              <a:rPr lang="en-US" altLang="en-US" sz="2900" dirty="0" smtClean="0"/>
              <a:t>audited </a:t>
            </a:r>
            <a:r>
              <a:rPr lang="en-US" altLang="en-US" sz="2900" dirty="0"/>
              <a:t>or validated for accuracy. </a:t>
            </a:r>
            <a:r>
              <a:rPr lang="en-US" altLang="en-US" sz="2900" b="1" dirty="0">
                <a:solidFill>
                  <a:srgbClr val="C00000"/>
                </a:solidFill>
              </a:rPr>
              <a:t>(5 points)</a:t>
            </a:r>
            <a:endParaRPr lang="en-US" altLang="en-US" sz="2900" i="1" dirty="0"/>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57</a:t>
            </a:fld>
            <a:endParaRPr lang="en-US" dirty="0"/>
          </a:p>
        </p:txBody>
      </p:sp>
    </p:spTree>
    <p:extLst>
      <p:ext uri="{BB962C8B-B14F-4D97-AF65-F5344CB8AC3E}">
        <p14:creationId xmlns:p14="http://schemas.microsoft.com/office/powerpoint/2010/main" val="35877589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Selection </a:t>
            </a:r>
            <a:r>
              <a:rPr lang="en-US" dirty="0" smtClean="0"/>
              <a:t>Criterion (G): </a:t>
            </a:r>
            <a:br>
              <a:rPr lang="en-US" dirty="0" smtClean="0"/>
            </a:br>
            <a:r>
              <a:rPr lang="en-US" dirty="0" smtClean="0"/>
              <a:t>Budget </a:t>
            </a:r>
            <a:r>
              <a:rPr lang="en-US" dirty="0"/>
              <a:t>and Budget </a:t>
            </a:r>
            <a:r>
              <a:rPr lang="en-US" dirty="0" smtClean="0"/>
              <a:t>Narrative - 5 points</a:t>
            </a:r>
            <a:endParaRPr lang="en-US" dirty="0"/>
          </a:p>
        </p:txBody>
      </p:sp>
      <p:sp>
        <p:nvSpPr>
          <p:cNvPr id="3" name="Content Placeholder 2"/>
          <p:cNvSpPr>
            <a:spLocks noGrp="1"/>
          </p:cNvSpPr>
          <p:nvPr>
            <p:ph idx="1"/>
          </p:nvPr>
        </p:nvSpPr>
        <p:spPr/>
        <p:txBody>
          <a:bodyPr>
            <a:normAutofit/>
          </a:bodyPr>
          <a:lstStyle/>
          <a:p>
            <a:pPr marL="0" indent="0">
              <a:buNone/>
            </a:pPr>
            <a:r>
              <a:rPr lang="en-US" altLang="en-US" sz="2800" dirty="0"/>
              <a:t>Extent to which the costs are reasonable in relation to the objectives, design, and potential significance of the project. </a:t>
            </a:r>
            <a:r>
              <a:rPr lang="en-US" altLang="en-US" sz="2800" b="1" dirty="0">
                <a:solidFill>
                  <a:srgbClr val="C00000"/>
                </a:solidFill>
              </a:rPr>
              <a:t>(5 points)</a:t>
            </a:r>
          </a:p>
          <a:p>
            <a:endParaRPr lang="en-US" sz="2800"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58</a:t>
            </a:fld>
            <a:endParaRPr lang="en-US" dirty="0"/>
          </a:p>
        </p:txBody>
      </p:sp>
    </p:spTree>
    <p:extLst>
      <p:ext uri="{BB962C8B-B14F-4D97-AF65-F5344CB8AC3E}">
        <p14:creationId xmlns:p14="http://schemas.microsoft.com/office/powerpoint/2010/main" val="23551849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and Selection Process</a:t>
            </a:r>
            <a:endParaRPr lang="en-US" dirty="0"/>
          </a:p>
        </p:txBody>
      </p:sp>
      <p:sp>
        <p:nvSpPr>
          <p:cNvPr id="3" name="Content Placeholder 2"/>
          <p:cNvSpPr>
            <a:spLocks noGrp="1"/>
          </p:cNvSpPr>
          <p:nvPr>
            <p:ph idx="1"/>
          </p:nvPr>
        </p:nvSpPr>
        <p:spPr/>
        <p:txBody>
          <a:bodyPr/>
          <a:lstStyle/>
          <a:p>
            <a:pPr marL="0" indent="0">
              <a:lnSpc>
                <a:spcPct val="80000"/>
              </a:lnSpc>
              <a:spcBef>
                <a:spcPts val="700"/>
              </a:spcBef>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dirty="0" smtClean="0"/>
              <a:t>Reviewers with expertise on issues related to improving outcomes for disconnected youth will score the selection criteria, while experts in evaluation will score Competitive Preference Priorities 1 and 2.</a:t>
            </a:r>
          </a:p>
          <a:p>
            <a:pPr marL="0" indent="0" algn="ctr">
              <a:lnSpc>
                <a:spcPct val="80000"/>
              </a:lnSpc>
              <a:spcBef>
                <a:spcPts val="700"/>
              </a:spcBef>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altLang="en-US" sz="2000" dirty="0" smtClean="0"/>
          </a:p>
          <a:p>
            <a:pPr marL="0" indent="0" algn="ctr">
              <a:lnSpc>
                <a:spcPct val="80000"/>
              </a:lnSpc>
              <a:spcBef>
                <a:spcPts val="700"/>
              </a:spcBef>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000" dirty="0" smtClean="0"/>
              <a:t>Scoring Rubric</a:t>
            </a:r>
          </a:p>
          <a:p>
            <a:endParaRPr lang="en-US"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59</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825904697"/>
              </p:ext>
            </p:extLst>
          </p:nvPr>
        </p:nvGraphicFramePr>
        <p:xfrm>
          <a:off x="838200" y="3657600"/>
          <a:ext cx="7620000" cy="2598420"/>
        </p:xfrm>
        <a:graphic>
          <a:graphicData uri="http://schemas.openxmlformats.org/drawingml/2006/table">
            <a:tbl>
              <a:tblPr firstRow="1" firstCol="1" bandRow="1">
                <a:tableStyleId>{5C22544A-7EE6-4342-B048-85BDC9FD1C3A}</a:tableStyleId>
              </a:tblPr>
              <a:tblGrid>
                <a:gridCol w="2438400"/>
                <a:gridCol w="1485900"/>
                <a:gridCol w="1962150"/>
                <a:gridCol w="1733550"/>
              </a:tblGrid>
              <a:tr h="952500">
                <a:tc>
                  <a:txBody>
                    <a:bodyPr/>
                    <a:lstStyle/>
                    <a:p>
                      <a:pPr marL="0" marR="0" algn="ctr">
                        <a:lnSpc>
                          <a:spcPct val="200000"/>
                        </a:lnSpc>
                        <a:spcBef>
                          <a:spcPts val="0"/>
                        </a:spcBef>
                        <a:spcAft>
                          <a:spcPts val="0"/>
                        </a:spcAft>
                        <a:tabLst>
                          <a:tab pos="457200" algn="l"/>
                        </a:tabLst>
                      </a:pPr>
                      <a:r>
                        <a:rPr lang="en-US" sz="1800" dirty="0">
                          <a:effectLst/>
                        </a:rPr>
                        <a:t>Maximum </a:t>
                      </a:r>
                      <a:r>
                        <a:rPr lang="en-US" sz="1800" dirty="0" smtClean="0">
                          <a:effectLst/>
                        </a:rPr>
                        <a:t>point</a:t>
                      </a:r>
                      <a:r>
                        <a:rPr lang="en-US" sz="1800" baseline="0" dirty="0" smtClean="0">
                          <a:effectLst/>
                        </a:rPr>
                        <a:t> </a:t>
                      </a:r>
                      <a:r>
                        <a:rPr lang="en-US" sz="1800" dirty="0" smtClean="0">
                          <a:effectLst/>
                        </a:rPr>
                        <a:t>value</a:t>
                      </a:r>
                      <a:endParaRPr lang="en-US" sz="1800" dirty="0">
                        <a:effectLst/>
                        <a:latin typeface="Courier New"/>
                        <a:ea typeface="Times New Roman"/>
                        <a:cs typeface="Times New Roman"/>
                      </a:endParaRPr>
                    </a:p>
                  </a:txBody>
                  <a:tcPr marL="68580" marR="68580" marT="0" marB="0"/>
                </a:tc>
                <a:tc gridSpan="3">
                  <a:txBody>
                    <a:bodyPr/>
                    <a:lstStyle/>
                    <a:p>
                      <a:pPr marL="0" marR="0" algn="ctr">
                        <a:lnSpc>
                          <a:spcPct val="200000"/>
                        </a:lnSpc>
                        <a:spcBef>
                          <a:spcPts val="0"/>
                        </a:spcBef>
                        <a:spcAft>
                          <a:spcPts val="0"/>
                        </a:spcAft>
                        <a:tabLst>
                          <a:tab pos="457200" algn="l"/>
                        </a:tabLst>
                      </a:pPr>
                      <a:r>
                        <a:rPr lang="en-US" sz="1800" dirty="0">
                          <a:effectLst/>
                        </a:rPr>
                        <a:t>Quality of applicant’s response</a:t>
                      </a:r>
                      <a:endParaRPr lang="en-US" sz="1800" dirty="0">
                        <a:effectLst/>
                        <a:latin typeface="Courier New"/>
                        <a:ea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r>
              <a:tr h="495299">
                <a:tc>
                  <a:txBody>
                    <a:bodyPr/>
                    <a:lstStyle/>
                    <a:p>
                      <a:pPr marL="0" marR="0" algn="ctr">
                        <a:lnSpc>
                          <a:spcPct val="200000"/>
                        </a:lnSpc>
                        <a:spcBef>
                          <a:spcPts val="0"/>
                        </a:spcBef>
                        <a:spcAft>
                          <a:spcPts val="0"/>
                        </a:spcAft>
                        <a:tabLst>
                          <a:tab pos="457200" algn="l"/>
                        </a:tabLst>
                      </a:pPr>
                      <a:r>
                        <a:rPr lang="en-US" sz="1200" dirty="0">
                          <a:effectLst/>
                        </a:rPr>
                        <a:t> </a:t>
                      </a:r>
                      <a:endParaRPr lang="en-US" sz="1200" dirty="0">
                        <a:effectLst/>
                        <a:latin typeface="Courier New"/>
                        <a:ea typeface="Times New Roman"/>
                        <a:cs typeface="Times New Roman"/>
                      </a:endParaRPr>
                    </a:p>
                  </a:txBody>
                  <a:tcPr marL="68580" marR="68580" marT="0" marB="0"/>
                </a:tc>
                <a:tc>
                  <a:txBody>
                    <a:bodyPr/>
                    <a:lstStyle/>
                    <a:p>
                      <a:pPr marL="0" marR="0" algn="ctr">
                        <a:lnSpc>
                          <a:spcPct val="200000"/>
                        </a:lnSpc>
                        <a:spcBef>
                          <a:spcPts val="0"/>
                        </a:spcBef>
                        <a:spcAft>
                          <a:spcPts val="0"/>
                        </a:spcAft>
                        <a:tabLst>
                          <a:tab pos="457200" algn="l"/>
                        </a:tabLst>
                      </a:pPr>
                      <a:r>
                        <a:rPr lang="en-US" sz="1800" dirty="0">
                          <a:effectLst/>
                        </a:rPr>
                        <a:t>Low </a:t>
                      </a:r>
                      <a:endParaRPr lang="en-US" sz="1800" dirty="0">
                        <a:effectLst/>
                        <a:latin typeface="Courier New"/>
                        <a:ea typeface="Times New Roman"/>
                        <a:cs typeface="Times New Roman"/>
                      </a:endParaRPr>
                    </a:p>
                  </a:txBody>
                  <a:tcPr marL="68580" marR="68580" marT="0" marB="0"/>
                </a:tc>
                <a:tc>
                  <a:txBody>
                    <a:bodyPr/>
                    <a:lstStyle/>
                    <a:p>
                      <a:pPr marL="0" marR="0" algn="ctr">
                        <a:lnSpc>
                          <a:spcPct val="200000"/>
                        </a:lnSpc>
                        <a:spcBef>
                          <a:spcPts val="0"/>
                        </a:spcBef>
                        <a:spcAft>
                          <a:spcPts val="0"/>
                        </a:spcAft>
                        <a:tabLst>
                          <a:tab pos="457200" algn="l"/>
                        </a:tabLst>
                      </a:pPr>
                      <a:r>
                        <a:rPr lang="en-US" sz="1800" dirty="0">
                          <a:effectLst/>
                        </a:rPr>
                        <a:t>Medium</a:t>
                      </a:r>
                      <a:endParaRPr lang="en-US" sz="1800" dirty="0">
                        <a:effectLst/>
                        <a:latin typeface="Courier New"/>
                        <a:ea typeface="Times New Roman"/>
                        <a:cs typeface="Times New Roman"/>
                      </a:endParaRPr>
                    </a:p>
                  </a:txBody>
                  <a:tcPr marL="68580" marR="68580" marT="0" marB="0"/>
                </a:tc>
                <a:tc>
                  <a:txBody>
                    <a:bodyPr/>
                    <a:lstStyle/>
                    <a:p>
                      <a:pPr marL="0" marR="0" algn="ctr">
                        <a:lnSpc>
                          <a:spcPct val="200000"/>
                        </a:lnSpc>
                        <a:spcBef>
                          <a:spcPts val="0"/>
                        </a:spcBef>
                        <a:spcAft>
                          <a:spcPts val="0"/>
                        </a:spcAft>
                        <a:tabLst>
                          <a:tab pos="457200" algn="l"/>
                        </a:tabLst>
                      </a:pPr>
                      <a:r>
                        <a:rPr lang="en-US" sz="1800" dirty="0">
                          <a:effectLst/>
                        </a:rPr>
                        <a:t>High</a:t>
                      </a:r>
                      <a:endParaRPr lang="en-US" sz="1800" dirty="0">
                        <a:effectLst/>
                        <a:latin typeface="Courier New"/>
                        <a:ea typeface="Times New Roman"/>
                        <a:cs typeface="Times New Roman"/>
                      </a:endParaRPr>
                    </a:p>
                  </a:txBody>
                  <a:tcPr marL="68580" marR="68580" marT="0" marB="0"/>
                </a:tc>
              </a:tr>
              <a:tr h="431799">
                <a:tc>
                  <a:txBody>
                    <a:bodyPr/>
                    <a:lstStyle/>
                    <a:p>
                      <a:pPr marL="0" marR="0" algn="ctr">
                        <a:lnSpc>
                          <a:spcPct val="200000"/>
                        </a:lnSpc>
                        <a:spcBef>
                          <a:spcPts val="0"/>
                        </a:spcBef>
                        <a:spcAft>
                          <a:spcPts val="0"/>
                        </a:spcAft>
                        <a:tabLst>
                          <a:tab pos="457200" algn="l"/>
                        </a:tabLst>
                      </a:pPr>
                      <a:r>
                        <a:rPr lang="en-US" sz="1800" dirty="0">
                          <a:effectLst/>
                        </a:rPr>
                        <a:t>10</a:t>
                      </a:r>
                      <a:endParaRPr lang="en-US" sz="1800" dirty="0">
                        <a:effectLst/>
                        <a:latin typeface="Courier New"/>
                        <a:ea typeface="Times New Roman"/>
                        <a:cs typeface="Times New Roman"/>
                      </a:endParaRPr>
                    </a:p>
                  </a:txBody>
                  <a:tcPr marL="68580" marR="68580" marT="0" marB="0"/>
                </a:tc>
                <a:tc>
                  <a:txBody>
                    <a:bodyPr/>
                    <a:lstStyle/>
                    <a:p>
                      <a:pPr marL="0" marR="0" algn="ctr">
                        <a:lnSpc>
                          <a:spcPct val="200000"/>
                        </a:lnSpc>
                        <a:spcBef>
                          <a:spcPts val="0"/>
                        </a:spcBef>
                        <a:spcAft>
                          <a:spcPts val="0"/>
                        </a:spcAft>
                        <a:tabLst>
                          <a:tab pos="457200" algn="l"/>
                        </a:tabLst>
                      </a:pPr>
                      <a:r>
                        <a:rPr lang="en-US" sz="1800" dirty="0">
                          <a:effectLst/>
                        </a:rPr>
                        <a:t>0-2</a:t>
                      </a:r>
                      <a:endParaRPr lang="en-US" sz="1800" dirty="0">
                        <a:effectLst/>
                        <a:latin typeface="Courier New"/>
                        <a:ea typeface="Times New Roman"/>
                        <a:cs typeface="Times New Roman"/>
                      </a:endParaRPr>
                    </a:p>
                  </a:txBody>
                  <a:tcPr marL="68580" marR="68580" marT="0" marB="0"/>
                </a:tc>
                <a:tc>
                  <a:txBody>
                    <a:bodyPr/>
                    <a:lstStyle/>
                    <a:p>
                      <a:pPr marL="0" marR="0" algn="ctr">
                        <a:lnSpc>
                          <a:spcPct val="200000"/>
                        </a:lnSpc>
                        <a:spcBef>
                          <a:spcPts val="0"/>
                        </a:spcBef>
                        <a:spcAft>
                          <a:spcPts val="0"/>
                        </a:spcAft>
                        <a:tabLst>
                          <a:tab pos="457200" algn="l"/>
                        </a:tabLst>
                      </a:pPr>
                      <a:r>
                        <a:rPr lang="en-US" sz="1800" dirty="0">
                          <a:effectLst/>
                        </a:rPr>
                        <a:t>3-7</a:t>
                      </a:r>
                      <a:endParaRPr lang="en-US" sz="1800" dirty="0">
                        <a:effectLst/>
                        <a:latin typeface="Courier New"/>
                        <a:ea typeface="Times New Roman"/>
                        <a:cs typeface="Times New Roman"/>
                      </a:endParaRPr>
                    </a:p>
                  </a:txBody>
                  <a:tcPr marL="68580" marR="68580" marT="0" marB="0"/>
                </a:tc>
                <a:tc>
                  <a:txBody>
                    <a:bodyPr/>
                    <a:lstStyle/>
                    <a:p>
                      <a:pPr marL="0" marR="0" algn="ctr">
                        <a:lnSpc>
                          <a:spcPct val="200000"/>
                        </a:lnSpc>
                        <a:spcBef>
                          <a:spcPts val="0"/>
                        </a:spcBef>
                        <a:spcAft>
                          <a:spcPts val="0"/>
                        </a:spcAft>
                        <a:tabLst>
                          <a:tab pos="457200" algn="l"/>
                        </a:tabLst>
                      </a:pPr>
                      <a:r>
                        <a:rPr lang="en-US" sz="1800" dirty="0">
                          <a:effectLst/>
                        </a:rPr>
                        <a:t>8-10</a:t>
                      </a:r>
                      <a:endParaRPr lang="en-US" sz="1800" dirty="0">
                        <a:effectLst/>
                        <a:latin typeface="Courier New"/>
                        <a:ea typeface="Times New Roman"/>
                        <a:cs typeface="Times New Roman"/>
                      </a:endParaRPr>
                    </a:p>
                  </a:txBody>
                  <a:tcPr marL="68580" marR="68580" marT="0" marB="0"/>
                </a:tc>
              </a:tr>
              <a:tr h="444500">
                <a:tc>
                  <a:txBody>
                    <a:bodyPr/>
                    <a:lstStyle/>
                    <a:p>
                      <a:pPr marL="0" marR="0" algn="ctr">
                        <a:lnSpc>
                          <a:spcPct val="200000"/>
                        </a:lnSpc>
                        <a:spcBef>
                          <a:spcPts val="0"/>
                        </a:spcBef>
                        <a:spcAft>
                          <a:spcPts val="0"/>
                        </a:spcAft>
                        <a:tabLst>
                          <a:tab pos="457200" algn="l"/>
                        </a:tabLst>
                      </a:pPr>
                      <a:r>
                        <a:rPr lang="en-US" sz="1800" dirty="0">
                          <a:effectLst/>
                        </a:rPr>
                        <a:t>5</a:t>
                      </a:r>
                      <a:endParaRPr lang="en-US" sz="1800" dirty="0">
                        <a:effectLst/>
                        <a:latin typeface="Courier New"/>
                        <a:ea typeface="Times New Roman"/>
                        <a:cs typeface="Times New Roman"/>
                      </a:endParaRPr>
                    </a:p>
                  </a:txBody>
                  <a:tcPr marL="68580" marR="68580" marT="0" marB="0"/>
                </a:tc>
                <a:tc>
                  <a:txBody>
                    <a:bodyPr/>
                    <a:lstStyle/>
                    <a:p>
                      <a:pPr marL="0" marR="0" algn="ctr">
                        <a:lnSpc>
                          <a:spcPct val="200000"/>
                        </a:lnSpc>
                        <a:spcBef>
                          <a:spcPts val="0"/>
                        </a:spcBef>
                        <a:spcAft>
                          <a:spcPts val="0"/>
                        </a:spcAft>
                        <a:tabLst>
                          <a:tab pos="457200" algn="l"/>
                        </a:tabLst>
                      </a:pPr>
                      <a:r>
                        <a:rPr lang="en-US" sz="1800" dirty="0">
                          <a:effectLst/>
                        </a:rPr>
                        <a:t>0-1</a:t>
                      </a:r>
                      <a:endParaRPr lang="en-US" sz="1800" dirty="0">
                        <a:effectLst/>
                        <a:latin typeface="Courier New"/>
                        <a:ea typeface="Times New Roman"/>
                        <a:cs typeface="Times New Roman"/>
                      </a:endParaRPr>
                    </a:p>
                  </a:txBody>
                  <a:tcPr marL="68580" marR="68580" marT="0" marB="0"/>
                </a:tc>
                <a:tc>
                  <a:txBody>
                    <a:bodyPr/>
                    <a:lstStyle/>
                    <a:p>
                      <a:pPr marL="0" marR="0" algn="ctr">
                        <a:lnSpc>
                          <a:spcPct val="200000"/>
                        </a:lnSpc>
                        <a:spcBef>
                          <a:spcPts val="0"/>
                        </a:spcBef>
                        <a:spcAft>
                          <a:spcPts val="0"/>
                        </a:spcAft>
                        <a:tabLst>
                          <a:tab pos="457200" algn="l"/>
                        </a:tabLst>
                      </a:pPr>
                      <a:r>
                        <a:rPr lang="en-US" sz="1800" dirty="0">
                          <a:effectLst/>
                        </a:rPr>
                        <a:t>2-3</a:t>
                      </a:r>
                      <a:endParaRPr lang="en-US" sz="1800" dirty="0">
                        <a:effectLst/>
                        <a:latin typeface="Courier New"/>
                        <a:ea typeface="Times New Roman"/>
                        <a:cs typeface="Times New Roman"/>
                      </a:endParaRPr>
                    </a:p>
                  </a:txBody>
                  <a:tcPr marL="68580" marR="68580" marT="0" marB="0"/>
                </a:tc>
                <a:tc>
                  <a:txBody>
                    <a:bodyPr/>
                    <a:lstStyle/>
                    <a:p>
                      <a:pPr marL="0" marR="0" algn="ctr">
                        <a:lnSpc>
                          <a:spcPct val="200000"/>
                        </a:lnSpc>
                        <a:spcBef>
                          <a:spcPts val="0"/>
                        </a:spcBef>
                        <a:spcAft>
                          <a:spcPts val="0"/>
                        </a:spcAft>
                        <a:tabLst>
                          <a:tab pos="457200" algn="l"/>
                        </a:tabLst>
                      </a:pPr>
                      <a:r>
                        <a:rPr lang="en-US" sz="1800" dirty="0">
                          <a:effectLst/>
                        </a:rPr>
                        <a:t>4-5</a:t>
                      </a:r>
                      <a:endParaRPr lang="en-US" sz="1800" dirty="0">
                        <a:effectLst/>
                        <a:latin typeface="Courier New"/>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3323184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Context for P3</a:t>
            </a:r>
            <a:endParaRPr lang="en-US" dirty="0"/>
          </a:p>
        </p:txBody>
      </p:sp>
      <p:sp>
        <p:nvSpPr>
          <p:cNvPr id="3" name="Content Placeholder 2"/>
          <p:cNvSpPr>
            <a:spLocks noGrp="1"/>
          </p:cNvSpPr>
          <p:nvPr>
            <p:ph idx="1"/>
          </p:nvPr>
        </p:nvSpPr>
        <p:spPr/>
        <p:txBody>
          <a:bodyPr>
            <a:normAutofit/>
          </a:bodyPr>
          <a:lstStyle/>
          <a:p>
            <a:pPr>
              <a:spcAft>
                <a:spcPts val="1800"/>
              </a:spcAft>
            </a:pPr>
            <a:r>
              <a:rPr lang="en-US" sz="2800" dirty="0"/>
              <a:t>Johan Uvin, </a:t>
            </a:r>
            <a:r>
              <a:rPr lang="en-US" sz="2800" i="1" dirty="0" smtClean="0"/>
              <a:t>Acting Assistant </a:t>
            </a:r>
            <a:r>
              <a:rPr lang="en-US" sz="2800" i="1" dirty="0"/>
              <a:t>Secretary, Office of </a:t>
            </a:r>
            <a:r>
              <a:rPr lang="en-US" sz="2800" i="1" dirty="0" smtClean="0"/>
              <a:t>Career</a:t>
            </a:r>
            <a:r>
              <a:rPr lang="en-US" sz="2800" i="1" dirty="0"/>
              <a:t>, Technical and Adult Education, </a:t>
            </a:r>
            <a:r>
              <a:rPr lang="en-US" sz="2800" i="1" dirty="0" smtClean="0"/>
              <a:t>Department of Education</a:t>
            </a:r>
          </a:p>
          <a:p>
            <a:r>
              <a:rPr lang="en-US" sz="2800" dirty="0" smtClean="0"/>
              <a:t>Demetra Nightingale, </a:t>
            </a:r>
            <a:r>
              <a:rPr lang="en-US" sz="2800" i="1" dirty="0" smtClean="0"/>
              <a:t>Chief Evaluation Officer, Department of Labor</a:t>
            </a:r>
            <a:endParaRPr lang="en-US" sz="2800"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6</a:t>
            </a:fld>
            <a:endParaRPr lang="en-US" dirty="0"/>
          </a:p>
        </p:txBody>
      </p:sp>
    </p:spTree>
    <p:extLst>
      <p:ext uri="{BB962C8B-B14F-4D97-AF65-F5344CB8AC3E}">
        <p14:creationId xmlns:p14="http://schemas.microsoft.com/office/powerpoint/2010/main" val="185382136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and Selection </a:t>
            </a:r>
            <a:r>
              <a:rPr lang="en-US" dirty="0" smtClean="0"/>
              <a:t>Process (</a:t>
            </a:r>
            <a:r>
              <a:rPr lang="en-US" dirty="0"/>
              <a:t>cont’d</a:t>
            </a:r>
            <a:r>
              <a:rPr lang="en-US" dirty="0" smtClean="0"/>
              <a:t>)</a:t>
            </a:r>
            <a:endParaRPr lang="en-US" dirty="0"/>
          </a:p>
        </p:txBody>
      </p:sp>
      <p:sp>
        <p:nvSpPr>
          <p:cNvPr id="3" name="Content Placeholder 2"/>
          <p:cNvSpPr>
            <a:spLocks noGrp="1"/>
          </p:cNvSpPr>
          <p:nvPr>
            <p:ph idx="1"/>
          </p:nvPr>
        </p:nvSpPr>
        <p:spPr/>
        <p:txBody>
          <a:bodyPr>
            <a:normAutofit/>
          </a:bodyPr>
          <a:lstStyle/>
          <a:p>
            <a:pPr>
              <a:lnSpc>
                <a:spcPct val="80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600" dirty="0"/>
              <a:t>ED staff will assign points for Competitive Preference Priority 3 (Promise Zones).</a:t>
            </a:r>
          </a:p>
          <a:p>
            <a:pPr>
              <a:lnSpc>
                <a:spcPct val="80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600" dirty="0"/>
              <a:t>Applications will be rank ordered based on their total scores.</a:t>
            </a:r>
          </a:p>
          <a:p>
            <a:pPr>
              <a:lnSpc>
                <a:spcPct val="80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600" dirty="0"/>
              <a:t>Agency officials will evaluate whether the flexibility and  waivers sought by the top-scoring applicants meet the statutory requirements for P3 and are otherwise appropriate.</a:t>
            </a:r>
          </a:p>
          <a:p>
            <a:pPr lvl="1">
              <a:lnSpc>
                <a:spcPct val="80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dirty="0">
                <a:solidFill>
                  <a:schemeClr val="tx1"/>
                </a:solidFill>
              </a:rPr>
              <a:t>Applicants may be asked to participate in an interview to clarify aspects of their proposals. </a:t>
            </a:r>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60</a:t>
            </a:fld>
            <a:endParaRPr lang="en-US" dirty="0"/>
          </a:p>
        </p:txBody>
      </p:sp>
    </p:spTree>
    <p:extLst>
      <p:ext uri="{BB962C8B-B14F-4D97-AF65-F5344CB8AC3E}">
        <p14:creationId xmlns:p14="http://schemas.microsoft.com/office/powerpoint/2010/main" val="34879499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and Selection </a:t>
            </a:r>
            <a:r>
              <a:rPr lang="en-US" dirty="0" smtClean="0"/>
              <a:t>Process (</a:t>
            </a:r>
            <a:r>
              <a:rPr lang="en-US" dirty="0"/>
              <a:t>cont’d</a:t>
            </a:r>
            <a:r>
              <a:rPr lang="en-US" dirty="0" smtClean="0"/>
              <a:t>)</a:t>
            </a:r>
            <a:endParaRPr lang="en-US" dirty="0"/>
          </a:p>
        </p:txBody>
      </p:sp>
      <p:sp>
        <p:nvSpPr>
          <p:cNvPr id="3" name="Content Placeholder 2"/>
          <p:cNvSpPr>
            <a:spLocks noGrp="1"/>
          </p:cNvSpPr>
          <p:nvPr>
            <p:ph idx="1"/>
          </p:nvPr>
        </p:nvSpPr>
        <p:spPr/>
        <p:txBody>
          <a:bodyPr>
            <a:normAutofit/>
          </a:bodyPr>
          <a:lstStyle/>
          <a:p>
            <a:pPr>
              <a:lnSpc>
                <a:spcPct val="80000"/>
              </a:lnSpc>
              <a:spcBef>
                <a:spcPts val="700"/>
              </a:spcBef>
              <a:spcAft>
                <a:spcPts val="18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600" dirty="0" smtClean="0"/>
              <a:t>Agency </a:t>
            </a:r>
            <a:r>
              <a:rPr lang="en-GB" altLang="en-US" sz="2600" dirty="0"/>
              <a:t>officials may recommend up to 10 projects.</a:t>
            </a:r>
          </a:p>
          <a:p>
            <a:pPr>
              <a:lnSpc>
                <a:spcPct val="80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600" dirty="0"/>
              <a:t>If a performance agreement cannot be negotiated within 60 days, an alternative project may be selected. </a:t>
            </a:r>
          </a:p>
          <a:p>
            <a:endParaRPr lang="en-US" dirty="0"/>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61</a:t>
            </a:fld>
            <a:endParaRPr lang="en-US" dirty="0"/>
          </a:p>
        </p:txBody>
      </p:sp>
    </p:spTree>
    <p:extLst>
      <p:ext uri="{BB962C8B-B14F-4D97-AF65-F5344CB8AC3E}">
        <p14:creationId xmlns:p14="http://schemas.microsoft.com/office/powerpoint/2010/main" val="23677760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5" name="Rounded Rectangle 4"/>
          <p:cNvSpPr/>
          <p:nvPr/>
        </p:nvSpPr>
        <p:spPr>
          <a:xfrm>
            <a:off x="152400" y="1729946"/>
            <a:ext cx="8763000" cy="3886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solidFill>
                <a:srgbClr val="C00000"/>
              </a:solidFill>
              <a:latin typeface="Tahoma" pitchFamily="34" charset="0"/>
            </a:endParaRPr>
          </a:p>
          <a:p>
            <a:pPr algn="ctr"/>
            <a:r>
              <a:rPr lang="en-US" sz="2800" dirty="0" smtClean="0">
                <a:solidFill>
                  <a:schemeClr val="tx1"/>
                </a:solidFill>
                <a:latin typeface="Tahoma" pitchFamily="34" charset="0"/>
              </a:rPr>
              <a:t>Braden Goetz</a:t>
            </a:r>
          </a:p>
          <a:p>
            <a:pPr algn="ctr"/>
            <a:r>
              <a:rPr lang="en-US" sz="2400" dirty="0" smtClean="0">
                <a:solidFill>
                  <a:schemeClr val="tx1"/>
                </a:solidFill>
                <a:latin typeface="Tahoma" pitchFamily="34" charset="0"/>
              </a:rPr>
              <a:t>U.S. Department of Education</a:t>
            </a:r>
          </a:p>
          <a:p>
            <a:pPr algn="ctr"/>
            <a:r>
              <a:rPr lang="en-US" sz="2400" dirty="0" smtClean="0">
                <a:solidFill>
                  <a:schemeClr val="tx1"/>
                </a:solidFill>
                <a:latin typeface="Tahoma" pitchFamily="34" charset="0"/>
              </a:rPr>
              <a:t>Phone: (202) 245-7405</a:t>
            </a:r>
          </a:p>
          <a:p>
            <a:pPr algn="ctr"/>
            <a:r>
              <a:rPr lang="en-US" sz="2400" dirty="0" smtClean="0">
                <a:solidFill>
                  <a:schemeClr val="tx1"/>
                </a:solidFill>
                <a:latin typeface="Tahoma" pitchFamily="34" charset="0"/>
              </a:rPr>
              <a:t>Email: </a:t>
            </a:r>
            <a:r>
              <a:rPr lang="en-US" sz="2400" dirty="0" smtClean="0">
                <a:solidFill>
                  <a:schemeClr val="tx1"/>
                </a:solidFill>
                <a:latin typeface="Tahoma" pitchFamily="34" charset="0"/>
                <a:hlinkClick r:id="rId3"/>
              </a:rPr>
              <a:t>disconnectedyouth@ed.gov</a:t>
            </a:r>
            <a:endParaRPr lang="en-US" sz="2400" dirty="0" smtClean="0">
              <a:solidFill>
                <a:schemeClr val="tx1"/>
              </a:solidFill>
              <a:latin typeface="Tahoma" pitchFamily="34" charset="0"/>
            </a:endParaRPr>
          </a:p>
        </p:txBody>
      </p:sp>
      <p:sp>
        <p:nvSpPr>
          <p:cNvPr id="3" name="Slide Number Placeholder 2"/>
          <p:cNvSpPr>
            <a:spLocks noGrp="1"/>
          </p:cNvSpPr>
          <p:nvPr>
            <p:ph type="sldNum" sz="quarter" idx="12"/>
          </p:nvPr>
        </p:nvSpPr>
        <p:spPr/>
        <p:txBody>
          <a:bodyPr/>
          <a:lstStyle/>
          <a:p>
            <a:fld id="{01723B91-CE10-4F20-890A-0852E2246859}" type="slidenum">
              <a:rPr lang="en-US" smtClean="0"/>
              <a:pPr/>
              <a:t>62</a:t>
            </a:fld>
            <a:endParaRPr lang="en-US" dirty="0"/>
          </a:p>
        </p:txBody>
      </p:sp>
      <p:sp>
        <p:nvSpPr>
          <p:cNvPr id="7" name="Footer Placeholder 6"/>
          <p:cNvSpPr>
            <a:spLocks noGrp="1"/>
          </p:cNvSpPr>
          <p:nvPr>
            <p:ph type="ftr" sz="quarter" idx="11"/>
          </p:nvPr>
        </p:nvSpPr>
        <p:spPr/>
        <p:txBody>
          <a:bodyPr/>
          <a:lstStyle/>
          <a:p>
            <a:r>
              <a:rPr lang="en-US" dirty="0" smtClean="0"/>
              <a:t>#</a:t>
            </a:r>
            <a:endParaRPr lang="en-US" dirty="0"/>
          </a:p>
        </p:txBody>
      </p:sp>
    </p:spTree>
    <p:extLst>
      <p:ext uri="{BB962C8B-B14F-4D97-AF65-F5344CB8AC3E}">
        <p14:creationId xmlns:p14="http://schemas.microsoft.com/office/powerpoint/2010/main" val="346441056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Polling Question</a:t>
            </a:r>
            <a:endParaRPr lang="en-US" dirty="0"/>
          </a:p>
        </p:txBody>
      </p:sp>
      <p:graphicFrame>
        <p:nvGraphicFramePr>
          <p:cNvPr id="10" name="Diagram 9"/>
          <p:cNvGraphicFramePr/>
          <p:nvPr>
            <p:extLst>
              <p:ext uri="{D42A27DB-BD31-4B8C-83A1-F6EECF244321}">
                <p14:modId xmlns:p14="http://schemas.microsoft.com/office/powerpoint/2010/main" val="2298613176"/>
              </p:ext>
            </p:extLst>
          </p:nvPr>
        </p:nvGraphicFramePr>
        <p:xfrm>
          <a:off x="304800" y="1219200"/>
          <a:ext cx="8382000" cy="175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01723B91-CE10-4F20-890A-0852E2246859}" type="slidenum">
              <a:rPr lang="en-US" smtClean="0"/>
              <a:pPr/>
              <a:t>63</a:t>
            </a:fld>
            <a:endParaRPr lang="en-US"/>
          </a:p>
        </p:txBody>
      </p:sp>
      <p:sp>
        <p:nvSpPr>
          <p:cNvPr id="4" name="Footer Placeholder 3"/>
          <p:cNvSpPr>
            <a:spLocks noGrp="1"/>
          </p:cNvSpPr>
          <p:nvPr>
            <p:ph type="ftr" sz="quarter" idx="11"/>
          </p:nvPr>
        </p:nvSpPr>
        <p:spPr/>
        <p:txBody>
          <a:bodyPr/>
          <a:lstStyle/>
          <a:p>
            <a:r>
              <a:rPr lang="en-US" smtClean="0"/>
              <a:t>#</a:t>
            </a:r>
            <a:endParaRPr lang="en-US"/>
          </a:p>
        </p:txBody>
      </p:sp>
      <p:sp>
        <p:nvSpPr>
          <p:cNvPr id="5" name="TextBox 4"/>
          <p:cNvSpPr txBox="1"/>
          <p:nvPr/>
        </p:nvSpPr>
        <p:spPr>
          <a:xfrm>
            <a:off x="685800" y="3352800"/>
            <a:ext cx="6781800" cy="2492990"/>
          </a:xfrm>
          <a:prstGeom prst="rect">
            <a:avLst/>
          </a:prstGeom>
          <a:noFill/>
        </p:spPr>
        <p:txBody>
          <a:bodyPr wrap="square" rtlCol="0">
            <a:spAutoFit/>
          </a:bodyPr>
          <a:lstStyle/>
          <a:p>
            <a:pPr>
              <a:spcAft>
                <a:spcPts val="2400"/>
              </a:spcAft>
            </a:pPr>
            <a:r>
              <a:rPr lang="en-US" sz="2400" dirty="0" smtClean="0">
                <a:solidFill>
                  <a:schemeClr val="accent1">
                    <a:lumMod val="75000"/>
                  </a:schemeClr>
                </a:solidFill>
                <a:latin typeface="Arial" pitchFamily="34" charset="0"/>
                <a:cs typeface="Arial" pitchFamily="34" charset="0"/>
              </a:rPr>
              <a:t>1. Do plan </a:t>
            </a:r>
            <a:r>
              <a:rPr lang="en-US" sz="2400" dirty="0">
                <a:solidFill>
                  <a:schemeClr val="accent1">
                    <a:lumMod val="75000"/>
                  </a:schemeClr>
                </a:solidFill>
                <a:latin typeface="Arial" pitchFamily="34" charset="0"/>
                <a:cs typeface="Arial" pitchFamily="34" charset="0"/>
              </a:rPr>
              <a:t>a</a:t>
            </a:r>
            <a:r>
              <a:rPr lang="en-US" sz="2400" dirty="0" smtClean="0">
                <a:solidFill>
                  <a:schemeClr val="accent1">
                    <a:lumMod val="75000"/>
                  </a:schemeClr>
                </a:solidFill>
                <a:latin typeface="Arial" pitchFamily="34" charset="0"/>
                <a:cs typeface="Arial" pitchFamily="34" charset="0"/>
              </a:rPr>
              <a:t>pply</a:t>
            </a:r>
          </a:p>
          <a:p>
            <a:pPr>
              <a:spcAft>
                <a:spcPts val="2400"/>
              </a:spcAft>
            </a:pPr>
            <a:r>
              <a:rPr lang="en-US" sz="2400" dirty="0" smtClean="0">
                <a:solidFill>
                  <a:schemeClr val="accent1">
                    <a:lumMod val="75000"/>
                  </a:schemeClr>
                </a:solidFill>
                <a:latin typeface="Arial" pitchFamily="34" charset="0"/>
                <a:cs typeface="Arial" pitchFamily="34" charset="0"/>
              </a:rPr>
              <a:t>2. Do </a:t>
            </a:r>
            <a:r>
              <a:rPr lang="en-US" sz="2400" u="sng" dirty="0" smtClean="0">
                <a:solidFill>
                  <a:schemeClr val="accent1">
                    <a:lumMod val="75000"/>
                  </a:schemeClr>
                </a:solidFill>
                <a:latin typeface="Arial" pitchFamily="34" charset="0"/>
                <a:cs typeface="Arial" pitchFamily="34" charset="0"/>
              </a:rPr>
              <a:t>not</a:t>
            </a:r>
            <a:r>
              <a:rPr lang="en-US" sz="2400" dirty="0" smtClean="0">
                <a:solidFill>
                  <a:schemeClr val="accent1">
                    <a:lumMod val="75000"/>
                  </a:schemeClr>
                </a:solidFill>
                <a:latin typeface="Arial" pitchFamily="34" charset="0"/>
                <a:cs typeface="Arial" pitchFamily="34" charset="0"/>
              </a:rPr>
              <a:t> plan to apply</a:t>
            </a:r>
          </a:p>
          <a:p>
            <a:pPr>
              <a:spcAft>
                <a:spcPts val="2400"/>
              </a:spcAft>
            </a:pPr>
            <a:r>
              <a:rPr lang="en-US" sz="2400" dirty="0" smtClean="0">
                <a:solidFill>
                  <a:schemeClr val="accent1">
                    <a:lumMod val="75000"/>
                  </a:schemeClr>
                </a:solidFill>
                <a:latin typeface="Arial" pitchFamily="34" charset="0"/>
                <a:cs typeface="Arial" pitchFamily="34" charset="0"/>
              </a:rPr>
              <a:t>3. Unsure</a:t>
            </a:r>
          </a:p>
          <a:p>
            <a:pPr>
              <a:spcAft>
                <a:spcPts val="2400"/>
              </a:spcAft>
            </a:pPr>
            <a:endParaRPr lang="en-US" sz="2400" dirty="0" smtClean="0">
              <a:solidFill>
                <a:schemeClr val="accent1">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17315422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1367" y="1600200"/>
            <a:ext cx="7620000" cy="4525963"/>
          </a:xfrm>
        </p:spPr>
        <p:txBody>
          <a:bodyPr>
            <a:normAutofit/>
          </a:bodyPr>
          <a:lstStyle/>
          <a:p>
            <a:pPr marL="0" indent="0" algn="ctr">
              <a:buNone/>
            </a:pPr>
            <a:endParaRPr lang="en-US" dirty="0" smtClean="0"/>
          </a:p>
          <a:p>
            <a:pPr marL="0" indent="0" algn="ctr">
              <a:buNone/>
            </a:pPr>
            <a:endParaRPr lang="en-US" dirty="0"/>
          </a:p>
          <a:p>
            <a:pPr marL="0" indent="0" algn="ctr">
              <a:buNone/>
            </a:pPr>
            <a:r>
              <a:rPr lang="en-US" sz="5400" b="1" i="1" dirty="0" smtClean="0">
                <a:solidFill>
                  <a:srgbClr val="FF0000"/>
                </a:solidFill>
              </a:rPr>
              <a:t>Thank You!</a:t>
            </a:r>
          </a:p>
          <a:p>
            <a:pPr marL="0" indent="0" algn="ctr">
              <a:buNone/>
            </a:pPr>
            <a:endParaRPr lang="en-US" sz="2400" dirty="0" smtClean="0">
              <a:effectLst>
                <a:outerShdw blurRad="38100" dist="38100" dir="2700000" algn="tl">
                  <a:srgbClr val="000000">
                    <a:alpha val="43137"/>
                  </a:srgbClr>
                </a:outerShdw>
              </a:effectLst>
            </a:endParaRPr>
          </a:p>
          <a:p>
            <a:pPr marL="0" indent="0" algn="ctr">
              <a:buNone/>
            </a:pPr>
            <a:endParaRPr lang="en-US" sz="2400" dirty="0" smtClean="0">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2"/>
          </p:nvPr>
        </p:nvSpPr>
        <p:spPr/>
        <p:txBody>
          <a:bodyPr/>
          <a:lstStyle/>
          <a:p>
            <a:fld id="{01723B91-CE10-4F20-890A-0852E2246859}" type="slidenum">
              <a:rPr lang="en-US" smtClean="0"/>
              <a:pPr/>
              <a:t>64</a:t>
            </a:fld>
            <a:endParaRPr lang="en-US" dirty="0"/>
          </a:p>
        </p:txBody>
      </p:sp>
      <p:sp>
        <p:nvSpPr>
          <p:cNvPr id="4" name="Footer Placeholder 3"/>
          <p:cNvSpPr>
            <a:spLocks noGrp="1"/>
          </p:cNvSpPr>
          <p:nvPr>
            <p:ph type="ftr" sz="quarter" idx="11"/>
          </p:nvPr>
        </p:nvSpPr>
        <p:spPr/>
        <p:txBody>
          <a:bodyPr/>
          <a:lstStyle/>
          <a:p>
            <a:r>
              <a:rPr lang="en-US" dirty="0" smtClean="0"/>
              <a:t>#</a:t>
            </a:r>
            <a:endParaRPr lang="en-US" dirty="0"/>
          </a:p>
        </p:txBody>
      </p:sp>
    </p:spTree>
    <p:extLst>
      <p:ext uri="{BB962C8B-B14F-4D97-AF65-F5344CB8AC3E}">
        <p14:creationId xmlns:p14="http://schemas.microsoft.com/office/powerpoint/2010/main" val="38364152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Restoring the Promise of Opportunity for All</a:t>
            </a:r>
            <a:endParaRPr lang="en-US" dirty="0"/>
          </a:p>
        </p:txBody>
      </p:sp>
      <p:sp>
        <p:nvSpPr>
          <p:cNvPr id="3" name="Content Placeholder 2"/>
          <p:cNvSpPr>
            <a:spLocks noGrp="1"/>
          </p:cNvSpPr>
          <p:nvPr>
            <p:ph idx="1"/>
          </p:nvPr>
        </p:nvSpPr>
        <p:spPr/>
        <p:txBody>
          <a:bodyPr>
            <a:normAutofit/>
          </a:bodyPr>
          <a:lstStyle/>
          <a:p>
            <a:r>
              <a:rPr lang="en-US" sz="2800" dirty="0"/>
              <a:t>Creating a clearer path to postsecondary education </a:t>
            </a:r>
            <a:r>
              <a:rPr lang="en-US" sz="2800" dirty="0" smtClean="0"/>
              <a:t>and </a:t>
            </a:r>
            <a:r>
              <a:rPr lang="en-US" sz="2800" dirty="0"/>
              <a:t>careers.</a:t>
            </a:r>
          </a:p>
          <a:p>
            <a:r>
              <a:rPr lang="en-US" sz="2800" dirty="0" smtClean="0"/>
              <a:t>More </a:t>
            </a:r>
            <a:r>
              <a:rPr lang="en-US" sz="2800" dirty="0"/>
              <a:t>than 5 million disconnected 14-24 year olds in </a:t>
            </a:r>
            <a:r>
              <a:rPr lang="en-US" sz="2800" dirty="0" smtClean="0"/>
              <a:t>U.S</a:t>
            </a:r>
            <a:r>
              <a:rPr lang="en-US" sz="2800" dirty="0"/>
              <a:t>.</a:t>
            </a:r>
          </a:p>
          <a:p>
            <a:r>
              <a:rPr lang="en-US" sz="2800" dirty="0" smtClean="0"/>
              <a:t>Significant </a:t>
            </a:r>
            <a:r>
              <a:rPr lang="en-US" sz="2800" dirty="0"/>
              <a:t>challenges hinder meaningful </a:t>
            </a:r>
            <a:r>
              <a:rPr lang="en-US" sz="2800" dirty="0" smtClean="0"/>
              <a:t>improvements </a:t>
            </a:r>
            <a:r>
              <a:rPr lang="en-US" sz="2800" dirty="0"/>
              <a:t>to education, employment, health and </a:t>
            </a:r>
            <a:r>
              <a:rPr lang="en-US" sz="2800" dirty="0" smtClean="0"/>
              <a:t>well-being</a:t>
            </a:r>
            <a:r>
              <a:rPr lang="en-US" sz="2800" dirty="0"/>
              <a:t>.</a:t>
            </a:r>
          </a:p>
        </p:txBody>
      </p:sp>
      <p:sp>
        <p:nvSpPr>
          <p:cNvPr id="4" name="Footer Placeholder 3"/>
          <p:cNvSpPr>
            <a:spLocks noGrp="1"/>
          </p:cNvSpPr>
          <p:nvPr>
            <p:ph type="ftr" sz="quarter" idx="11"/>
          </p:nvPr>
        </p:nvSpPr>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7</a:t>
            </a:fld>
            <a:endParaRPr lang="en-US" dirty="0"/>
          </a:p>
        </p:txBody>
      </p:sp>
    </p:spTree>
    <p:extLst>
      <p:ext uri="{BB962C8B-B14F-4D97-AF65-F5344CB8AC3E}">
        <p14:creationId xmlns:p14="http://schemas.microsoft.com/office/powerpoint/2010/main" val="1664105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Promoting Community-Driven, Evidence-Based Solutions</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One of several Obama Administration initiatives that seek to address critical social challenges through community-driven, evidence-based strategies: </a:t>
            </a:r>
          </a:p>
          <a:p>
            <a:r>
              <a:rPr lang="en-US" sz="2800" dirty="0" smtClean="0">
                <a:solidFill>
                  <a:schemeClr val="tx1"/>
                </a:solidFill>
              </a:rPr>
              <a:t>Promise Zones</a:t>
            </a:r>
          </a:p>
          <a:p>
            <a:r>
              <a:rPr lang="en-US" sz="2800" dirty="0" smtClean="0">
                <a:solidFill>
                  <a:schemeClr val="tx1"/>
                </a:solidFill>
              </a:rPr>
              <a:t>Job-Driven Training</a:t>
            </a:r>
          </a:p>
          <a:p>
            <a:r>
              <a:rPr lang="en-US" sz="2800" dirty="0" smtClean="0">
                <a:solidFill>
                  <a:schemeClr val="tx1"/>
                </a:solidFill>
              </a:rPr>
              <a:t>Federal Innovation Funds</a:t>
            </a:r>
            <a:endParaRPr lang="en-US" sz="2800" dirty="0" smtClean="0"/>
          </a:p>
          <a:p>
            <a:r>
              <a:rPr lang="en-US" sz="2800" dirty="0">
                <a:solidFill>
                  <a:schemeClr val="tx1"/>
                </a:solidFill>
              </a:rPr>
              <a:t>Pay for Success </a:t>
            </a:r>
            <a:endParaRPr lang="en-US" sz="2800" dirty="0" smtClean="0">
              <a:solidFill>
                <a:schemeClr val="tx1"/>
              </a:solidFill>
            </a:endParaRP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a:t>
            </a:r>
            <a:endParaRPr lang="en-US" dirty="0"/>
          </a:p>
        </p:txBody>
      </p:sp>
      <p:sp>
        <p:nvSpPr>
          <p:cNvPr id="5" name="Slide Number Placeholder 4"/>
          <p:cNvSpPr>
            <a:spLocks noGrp="1"/>
          </p:cNvSpPr>
          <p:nvPr>
            <p:ph type="sldNum" sz="quarter" idx="12"/>
          </p:nvPr>
        </p:nvSpPr>
        <p:spPr/>
        <p:txBody>
          <a:bodyPr/>
          <a:lstStyle/>
          <a:p>
            <a:fld id="{01723B91-CE10-4F20-890A-0852E2246859}" type="slidenum">
              <a:rPr lang="en-US" smtClean="0"/>
              <a:pPr/>
              <a:t>8</a:t>
            </a:fld>
            <a:endParaRPr lang="en-US" dirty="0"/>
          </a:p>
        </p:txBody>
      </p:sp>
    </p:spTree>
    <p:extLst>
      <p:ext uri="{BB962C8B-B14F-4D97-AF65-F5344CB8AC3E}">
        <p14:creationId xmlns:p14="http://schemas.microsoft.com/office/powerpoint/2010/main" val="761947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sz="quarter" idx="1"/>
          </p:nvPr>
        </p:nvSpPr>
        <p:spPr>
          <a:xfrm>
            <a:off x="301625" y="1527175"/>
            <a:ext cx="8504238" cy="4572000"/>
          </a:xfrm>
        </p:spPr>
        <p:txBody>
          <a:bodyPr>
            <a:normAutofit fontScale="92500" lnSpcReduction="20000"/>
          </a:bodyPr>
          <a:lstStyle/>
          <a:p>
            <a:pPr eaLnBrk="1" hangingPunct="1"/>
            <a:r>
              <a:rPr lang="en-US" altLang="en-US" dirty="0" smtClean="0"/>
              <a:t>President Obama also is committed to strengthening the nation to nation relationship with Indian tribes as well as strengthening broader tribal communities </a:t>
            </a:r>
          </a:p>
          <a:p>
            <a:pPr eaLnBrk="1" hangingPunct="1"/>
            <a:endParaRPr lang="en-US" altLang="en-US" dirty="0" smtClean="0">
              <a:solidFill>
                <a:schemeClr val="tx1"/>
              </a:solidFill>
            </a:endParaRPr>
          </a:p>
          <a:p>
            <a:pPr eaLnBrk="1" hangingPunct="1"/>
            <a:r>
              <a:rPr lang="en-US" altLang="en-US" dirty="0" smtClean="0"/>
              <a:t>2009 Presidential Memorandum on Tribal Consultation issues to agency heads</a:t>
            </a:r>
          </a:p>
          <a:p>
            <a:pPr eaLnBrk="1" hangingPunct="1"/>
            <a:endParaRPr lang="en-US" altLang="en-US" dirty="0" smtClean="0"/>
          </a:p>
          <a:p>
            <a:pPr eaLnBrk="1" hangingPunct="1"/>
            <a:r>
              <a:rPr lang="en-US" altLang="en-US" dirty="0" smtClean="0"/>
              <a:t>2011 Executive Order - White House Initiative on American Indian &amp; Alaska Native Education</a:t>
            </a:r>
          </a:p>
          <a:p>
            <a:pPr eaLnBrk="1" hangingPunct="1"/>
            <a:endParaRPr lang="en-US" altLang="en-US" dirty="0" smtClean="0"/>
          </a:p>
        </p:txBody>
      </p:sp>
      <p:sp>
        <p:nvSpPr>
          <p:cNvPr id="15363" name="Title 1"/>
          <p:cNvSpPr>
            <a:spLocks noGrp="1"/>
          </p:cNvSpPr>
          <p:nvPr>
            <p:ph type="title"/>
          </p:nvPr>
        </p:nvSpPr>
        <p:spPr/>
        <p:txBody>
          <a:bodyPr/>
          <a:lstStyle/>
          <a:p>
            <a:pPr eaLnBrk="1" hangingPunct="1"/>
            <a:r>
              <a:rPr lang="en-US" altLang="en-US" dirty="0" smtClean="0"/>
              <a:t>Strengthening Tribal Communities</a:t>
            </a:r>
          </a:p>
        </p:txBody>
      </p:sp>
    </p:spTree>
    <p:extLst>
      <p:ext uri="{BB962C8B-B14F-4D97-AF65-F5344CB8AC3E}">
        <p14:creationId xmlns:p14="http://schemas.microsoft.com/office/powerpoint/2010/main" val="37471992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1"/>
  <p:tag name="MMPROD_UIDATA" val="&lt;database version=&quot;7.0&quot;&gt;&lt;object type=&quot;1&quot; unique_id=&quot;10001&quot;&gt;&lt;object type=&quot;2&quot; unique_id=&quot;11404&quot;&gt;&lt;object type=&quot;3&quot; unique_id=&quot;11405&quot;&gt;&lt;property id=&quot;20148&quot; value=&quot;5&quot;/&gt;&lt;property id=&quot;20300&quot; value=&quot;Slide 1&quot;/&gt;&lt;property id=&quot;20307&quot; value=&quot;256&quot;/&gt;&lt;/object&gt;&lt;object type=&quot;3&quot; unique_id=&quot;11406&quot;&gt;&lt;property id=&quot;20148&quot; value=&quot;5&quot;/&gt;&lt;property id=&quot;20300&quot; value=&quot;Slide 2&quot;/&gt;&lt;property id=&quot;20307&quot; value=&quot;257&quot;/&gt;&lt;/object&gt;&lt;/object&gt;&lt;object type=&quot;8&quot; unique_id=&quot;11410&quot;&gt;&lt;/object&gt;&lt;/object&gt;&lt;/database&gt;"/>
  <p:tag name="SECTOMILLISECCONVERTED" val="1"/>
</p:tagLst>
</file>

<file path=ppt/theme/theme1.xml><?xml version="1.0" encoding="utf-8"?>
<a:theme xmlns:a="http://schemas.openxmlformats.org/drawingml/2006/main" name="Networking trio design template">
  <a:themeElements>
    <a:clrScheme name="Custom 1">
      <a:dk1>
        <a:sysClr val="windowText" lastClr="000000"/>
      </a:dk1>
      <a:lt1>
        <a:sysClr val="window" lastClr="FFFFFF"/>
      </a:lt1>
      <a:dk2>
        <a:srgbClr val="1F497D"/>
      </a:dk2>
      <a:lt2>
        <a:srgbClr val="EEECE1"/>
      </a:lt2>
      <a:accent1>
        <a:srgbClr val="4F81BD"/>
      </a:accent1>
      <a:accent2>
        <a:srgbClr val="F79646"/>
      </a:accent2>
      <a:accent3>
        <a:srgbClr val="9BBB59"/>
      </a:accent3>
      <a:accent4>
        <a:srgbClr val="8064A2"/>
      </a:accent4>
      <a:accent5>
        <a:srgbClr val="4BACC6"/>
      </a:accent5>
      <a:accent6>
        <a:srgbClr val="C0504D"/>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Networking trio design template</Template>
  <TotalTime>0</TotalTime>
  <Words>4651</Words>
  <Application>Microsoft Office PowerPoint</Application>
  <PresentationFormat>On-screen Show (4:3)</PresentationFormat>
  <Paragraphs>549</Paragraphs>
  <Slides>64</Slides>
  <Notes>64</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Networking trio design template</vt:lpstr>
      <vt:lpstr>Performance Partnership Pilots  FY 2014 Notice Inviting Applications</vt:lpstr>
      <vt:lpstr>Where are you?</vt:lpstr>
      <vt:lpstr>Polling Question</vt:lpstr>
      <vt:lpstr>Polling Question</vt:lpstr>
      <vt:lpstr>Today’s Presenters</vt:lpstr>
      <vt:lpstr>The Context for P3</vt:lpstr>
      <vt:lpstr>Restoring the Promise of Opportunity for All</vt:lpstr>
      <vt:lpstr>Promoting Community-Driven, Evidence-Based Solutions</vt:lpstr>
      <vt:lpstr>Strengthening Tribal Communities</vt:lpstr>
      <vt:lpstr>Testing Innovative, Outcome-Focused Strategies</vt:lpstr>
      <vt:lpstr>Topics for Discussion</vt:lpstr>
      <vt:lpstr>Timeline</vt:lpstr>
      <vt:lpstr>Summary</vt:lpstr>
      <vt:lpstr>P3 Overview</vt:lpstr>
      <vt:lpstr>P3 Overview (cont’d)</vt:lpstr>
      <vt:lpstr>P3 Overview (cont’d)</vt:lpstr>
      <vt:lpstr>P3 Overview (cont’d)</vt:lpstr>
      <vt:lpstr>P3 Overview (cont’d)</vt:lpstr>
      <vt:lpstr>P3 Overview (cont’d)</vt:lpstr>
      <vt:lpstr>P3 Overview (cont’d)</vt:lpstr>
      <vt:lpstr>Eligible Applicants</vt:lpstr>
      <vt:lpstr>Eligible Programs</vt:lpstr>
      <vt:lpstr>Absolute Priorities</vt:lpstr>
      <vt:lpstr>Absolute Priority 1 – Improving Outcomes for Disconnected Youth</vt:lpstr>
      <vt:lpstr>Absolute Priority 2 – Improving Outcomes for Disconnected Youth in Rural Communities</vt:lpstr>
      <vt:lpstr>Absolute Priority 2 – Improving Outcomes for Disconnected Youth in Rural Communities</vt:lpstr>
      <vt:lpstr>Absolute Priority 3 - Improving Outcomes for Disconnected Youth in Tribal Communities</vt:lpstr>
      <vt:lpstr>Competitive Preference Priorities: Evaluation</vt:lpstr>
      <vt:lpstr>Competitive Preference Priorities: Evaluation (Cont’d)</vt:lpstr>
      <vt:lpstr>Competitive Preference Priorities: Evaluation (Cont’d)</vt:lpstr>
      <vt:lpstr>Competitive Preference Priorities: Evaluation (Cont’d)</vt:lpstr>
      <vt:lpstr>Competitive Preference Priorities: Promise Zones</vt:lpstr>
      <vt:lpstr>Application Narrative </vt:lpstr>
      <vt:lpstr>Application Requirement (a):  Statement of Need</vt:lpstr>
      <vt:lpstr>Application Requirement (a):  Statement of Need (cont’d) </vt:lpstr>
      <vt:lpstr>Application Requirement (b):  Flexibility </vt:lpstr>
      <vt:lpstr>Application Requirement (b):  Flexibility  (cont’d)</vt:lpstr>
      <vt:lpstr>Application Requirement (c):  Project Design</vt:lpstr>
      <vt:lpstr>Application Requirement (c):  Project Design (cont’d)</vt:lpstr>
      <vt:lpstr>Application Requirement (d):  Work Plan</vt:lpstr>
      <vt:lpstr>Application Requirement (e):  Partnership Capacity</vt:lpstr>
      <vt:lpstr>Application Requirement (f):  Data &amp; Evaluation Capacity</vt:lpstr>
      <vt:lpstr>Application Requirement (f):  Data &amp; Evaluation Capacity (cont’d)</vt:lpstr>
      <vt:lpstr>Application Requirement (g):  Budget &amp; Budget Narrative</vt:lpstr>
      <vt:lpstr>Program Requirements</vt:lpstr>
      <vt:lpstr>Selection Criterion (A):  Need for the Project - 5 Points</vt:lpstr>
      <vt:lpstr>Selection Criterion (A):  Need for the Project - 5 Points (cont’d)</vt:lpstr>
      <vt:lpstr>Selection Criterion (B):  Need for Requested Flexibility - 10 points</vt:lpstr>
      <vt:lpstr>Selection Criterion (C):  Project Design - 25 points</vt:lpstr>
      <vt:lpstr>Selection Criterion (C):  Project Design - 25 points (cont’d)</vt:lpstr>
      <vt:lpstr>Selection Criterion (C):  Project Design - 25 points (cont’d)</vt:lpstr>
      <vt:lpstr>Selection Criterion (C):  Project Design - 25 points (cont’d)</vt:lpstr>
      <vt:lpstr>Selection Criterion (D):  Work Plan and Project Management - 10 points</vt:lpstr>
      <vt:lpstr>Selection Criterion (E):  Partnership Capacity - 15 points</vt:lpstr>
      <vt:lpstr>Selection Criterion (E):  Partnership Capacity - 15 points (cont’d)</vt:lpstr>
      <vt:lpstr>Selection Criterion (F):  Data Capacity - 30 points</vt:lpstr>
      <vt:lpstr>Selection Criterion (F):  Data Capacity - 30 points (cont’d)</vt:lpstr>
      <vt:lpstr>Selection Criterion (G):  Budget and Budget Narrative - 5 points</vt:lpstr>
      <vt:lpstr>Review and Selection Process</vt:lpstr>
      <vt:lpstr>Review and Selection Process (cont’d)</vt:lpstr>
      <vt:lpstr>Review and Selection Process (cont’d)</vt:lpstr>
      <vt:lpstr>Contact Information</vt:lpstr>
      <vt:lpstr>Polling Question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2009-09-02T19:35:42Z</dcterms:created>
  <dcterms:modified xsi:type="dcterms:W3CDTF">2014-12-01T16:34:56Z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TC102413891033</vt:lpwstr>
  </property>
</Properties>
</file>