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26"/>
  </p:notesMasterIdLst>
  <p:sldIdLst>
    <p:sldId id="256" r:id="rId2"/>
    <p:sldId id="259" r:id="rId3"/>
    <p:sldId id="293" r:id="rId4"/>
    <p:sldId id="264" r:id="rId5"/>
    <p:sldId id="292" r:id="rId6"/>
    <p:sldId id="294" r:id="rId7"/>
    <p:sldId id="305" r:id="rId8"/>
    <p:sldId id="295" r:id="rId9"/>
    <p:sldId id="296" r:id="rId10"/>
    <p:sldId id="271" r:id="rId11"/>
    <p:sldId id="298" r:id="rId12"/>
    <p:sldId id="297" r:id="rId13"/>
    <p:sldId id="299" r:id="rId14"/>
    <p:sldId id="300" r:id="rId15"/>
    <p:sldId id="301" r:id="rId16"/>
    <p:sldId id="302" r:id="rId17"/>
    <p:sldId id="303" r:id="rId18"/>
    <p:sldId id="291" r:id="rId19"/>
    <p:sldId id="304" r:id="rId20"/>
    <p:sldId id="306" r:id="rId21"/>
    <p:sldId id="267" r:id="rId22"/>
    <p:sldId id="279" r:id="rId23"/>
    <p:sldId id="281" r:id="rId24"/>
    <p:sldId id="262" r:id="rId25"/>
  </p:sldIdLst>
  <p:sldSz cx="9144000" cy="6858000" type="screen4x3"/>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0015" autoAdjust="0"/>
  </p:normalViewPr>
  <p:slideViewPr>
    <p:cSldViewPr>
      <p:cViewPr varScale="1">
        <p:scale>
          <a:sx n="67" d="100"/>
          <a:sy n="67" d="100"/>
        </p:scale>
        <p:origin x="147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1/30/2014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extLst>
      <p:ext uri="{BB962C8B-B14F-4D97-AF65-F5344CB8AC3E}">
        <p14:creationId xmlns:p14="http://schemas.microsoft.com/office/powerpoint/2010/main" val="1112398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11</a:t>
            </a:fld>
            <a:endParaRPr lang="en-US"/>
          </a:p>
        </p:txBody>
      </p:sp>
    </p:spTree>
    <p:extLst>
      <p:ext uri="{BB962C8B-B14F-4D97-AF65-F5344CB8AC3E}">
        <p14:creationId xmlns:p14="http://schemas.microsoft.com/office/powerpoint/2010/main" val="92152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12</a:t>
            </a:fld>
            <a:endParaRPr lang="en-US"/>
          </a:p>
        </p:txBody>
      </p:sp>
    </p:spTree>
    <p:extLst>
      <p:ext uri="{BB962C8B-B14F-4D97-AF65-F5344CB8AC3E}">
        <p14:creationId xmlns:p14="http://schemas.microsoft.com/office/powerpoint/2010/main" val="673713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13</a:t>
            </a:fld>
            <a:endParaRPr lang="en-US"/>
          </a:p>
        </p:txBody>
      </p:sp>
    </p:spTree>
    <p:extLst>
      <p:ext uri="{BB962C8B-B14F-4D97-AF65-F5344CB8AC3E}">
        <p14:creationId xmlns:p14="http://schemas.microsoft.com/office/powerpoint/2010/main" val="3631053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Miranda</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14</a:t>
            </a:fld>
            <a:endParaRPr lang="en-US"/>
          </a:p>
        </p:txBody>
      </p:sp>
    </p:spTree>
    <p:extLst>
      <p:ext uri="{BB962C8B-B14F-4D97-AF65-F5344CB8AC3E}">
        <p14:creationId xmlns:p14="http://schemas.microsoft.com/office/powerpoint/2010/main" val="919237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Miranda</a:t>
            </a:r>
          </a:p>
          <a:p>
            <a:endParaRPr lang="en-US" dirty="0" smtClean="0"/>
          </a:p>
          <a:p>
            <a:r>
              <a:rPr lang="en-US" sz="1200" kern="1200" dirty="0" smtClean="0">
                <a:solidFill>
                  <a:schemeClr val="tx1"/>
                </a:solidFill>
                <a:effectLst/>
                <a:latin typeface="+mn-lt"/>
                <a:ea typeface="+mn-ea"/>
                <a:cs typeface="+mn-cs"/>
              </a:rPr>
              <a:t>A framework which isolates the attributes of development along a continuum and describes more fully how the implementation cycle can help determine the progress of any state’s initiative at a given time.  It can help states plan the progression for growing and expanding their state DEI project beyond grant funds. It can help evaluators assess the effectiveness of various implementation efforts.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following three pivotal factors can be used to gauge the development of DEI implementation of the strategic service delivery components of a grantee’s service delivery approach to serve the youth or adult population: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degree and distribution of </a:t>
            </a:r>
            <a:r>
              <a:rPr lang="en-US" sz="1200" b="1" i="1" kern="1200" dirty="0" smtClean="0">
                <a:solidFill>
                  <a:schemeClr val="tx1"/>
                </a:solidFill>
                <a:effectLst/>
                <a:latin typeface="+mn-lt"/>
                <a:ea typeface="+mn-ea"/>
                <a:cs typeface="+mn-cs"/>
              </a:rPr>
              <a:t>disability expertise</a:t>
            </a:r>
            <a:r>
              <a:rPr lang="en-US" sz="1200" kern="1200" dirty="0" smtClean="0">
                <a:solidFill>
                  <a:schemeClr val="tx1"/>
                </a:solidFill>
                <a:effectLst/>
                <a:latin typeface="+mn-lt"/>
                <a:ea typeface="+mn-ea"/>
                <a:cs typeface="+mn-cs"/>
              </a:rPr>
              <a:t> related to employment;</a:t>
            </a:r>
          </a:p>
          <a:p>
            <a:pPr lvl="0"/>
            <a:r>
              <a:rPr lang="en-US" sz="1200" kern="1200" dirty="0" smtClean="0">
                <a:solidFill>
                  <a:schemeClr val="tx1"/>
                </a:solidFill>
                <a:effectLst/>
                <a:latin typeface="+mn-lt"/>
                <a:ea typeface="+mn-ea"/>
                <a:cs typeface="+mn-cs"/>
              </a:rPr>
              <a:t>The level of </a:t>
            </a:r>
            <a:r>
              <a:rPr lang="en-US" sz="1200" b="1" i="1" kern="1200" dirty="0" smtClean="0">
                <a:solidFill>
                  <a:schemeClr val="tx1"/>
                </a:solidFill>
                <a:effectLst/>
                <a:latin typeface="+mn-lt"/>
                <a:ea typeface="+mn-ea"/>
                <a:cs typeface="+mn-cs"/>
              </a:rPr>
              <a:t>problem solving</a:t>
            </a:r>
            <a:r>
              <a:rPr lang="en-US" sz="1200" kern="1200" dirty="0" smtClean="0">
                <a:solidFill>
                  <a:schemeClr val="tx1"/>
                </a:solidFill>
                <a:effectLst/>
                <a:latin typeface="+mn-lt"/>
                <a:ea typeface="+mn-ea"/>
                <a:cs typeface="+mn-cs"/>
              </a:rPr>
              <a:t> in which the DRC and/or the DEI pilot site staff and DEI Project state level leadership is primarily engaged; and</a:t>
            </a:r>
          </a:p>
          <a:p>
            <a:r>
              <a:rPr lang="en-US" sz="1200" kern="1200" dirty="0" smtClean="0">
                <a:solidFill>
                  <a:schemeClr val="tx1"/>
                </a:solidFill>
                <a:effectLst/>
                <a:latin typeface="+mn-lt"/>
                <a:ea typeface="+mn-ea"/>
                <a:cs typeface="+mn-cs"/>
              </a:rPr>
              <a:t>The</a:t>
            </a:r>
            <a:r>
              <a:rPr lang="en-US" sz="1200" b="1" i="1" kern="1200" dirty="0" smtClean="0">
                <a:solidFill>
                  <a:schemeClr val="tx1"/>
                </a:solidFill>
                <a:effectLst/>
                <a:latin typeface="+mn-lt"/>
                <a:ea typeface="+mn-ea"/>
                <a:cs typeface="+mn-cs"/>
              </a:rPr>
              <a:t> sustainability </a:t>
            </a:r>
            <a:r>
              <a:rPr lang="en-US" sz="1200" kern="1200" dirty="0" smtClean="0">
                <a:solidFill>
                  <a:schemeClr val="tx1"/>
                </a:solidFill>
                <a:effectLst/>
                <a:latin typeface="+mn-lt"/>
                <a:ea typeface="+mn-ea"/>
                <a:cs typeface="+mn-cs"/>
              </a:rPr>
              <a:t>of promising practices into state policies and procedures.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DEI Framework tool, which begins on the next page, includes the three focus areas (Disability Expertise, Problem-Solving, and Policies and Practices) for each of the seven strategic service delivery components. These have been further clarified in the tool as being designated as Beginner, Intermediate and Advanced. For each area key outcome indicators have been identified.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of the activities under each specific Strategic Service Delivery Component in this Framework tool are connected to one another.  The goal is to look first under the Beginner Column and then move on to activities under the other columns (e.g., Intermediate and then Advanced).</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15</a:t>
            </a:fld>
            <a:endParaRPr lang="en-US"/>
          </a:p>
        </p:txBody>
      </p:sp>
    </p:spTree>
    <p:extLst>
      <p:ext uri="{BB962C8B-B14F-4D97-AF65-F5344CB8AC3E}">
        <p14:creationId xmlns:p14="http://schemas.microsoft.com/office/powerpoint/2010/main" val="2471035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Miranda</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a:p>
        </p:txBody>
      </p:sp>
    </p:spTree>
    <p:extLst>
      <p:ext uri="{BB962C8B-B14F-4D97-AF65-F5344CB8AC3E}">
        <p14:creationId xmlns:p14="http://schemas.microsoft.com/office/powerpoint/2010/main" val="2471035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Miranda</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17</a:t>
            </a:fld>
            <a:endParaRPr lang="en-US"/>
          </a:p>
        </p:txBody>
      </p:sp>
    </p:spTree>
    <p:extLst>
      <p:ext uri="{BB962C8B-B14F-4D97-AF65-F5344CB8AC3E}">
        <p14:creationId xmlns:p14="http://schemas.microsoft.com/office/powerpoint/2010/main" val="2010115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18</a:t>
            </a:fld>
            <a:endParaRPr lang="en-US"/>
          </a:p>
        </p:txBody>
      </p:sp>
    </p:spTree>
    <p:extLst>
      <p:ext uri="{BB962C8B-B14F-4D97-AF65-F5344CB8AC3E}">
        <p14:creationId xmlns:p14="http://schemas.microsoft.com/office/powerpoint/2010/main" val="1534519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19</a:t>
            </a:fld>
            <a:endParaRPr lang="en-US"/>
          </a:p>
        </p:txBody>
      </p:sp>
    </p:spTree>
    <p:extLst>
      <p:ext uri="{BB962C8B-B14F-4D97-AF65-F5344CB8AC3E}">
        <p14:creationId xmlns:p14="http://schemas.microsoft.com/office/powerpoint/2010/main" val="4220103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Randee</a:t>
            </a:r>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20</a:t>
            </a:fld>
            <a:endParaRPr lang="en-US"/>
          </a:p>
        </p:txBody>
      </p:sp>
    </p:spTree>
    <p:extLst>
      <p:ext uri="{BB962C8B-B14F-4D97-AF65-F5344CB8AC3E}">
        <p14:creationId xmlns:p14="http://schemas.microsoft.com/office/powerpoint/2010/main" val="278231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 the Chat Room, please type the name of the your organization, your location, and how many people are attending with you today.</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ct val="80000"/>
              </a:lnSpc>
            </a:pPr>
            <a:r>
              <a:rPr lang="en-US" sz="800" b="1" u="sng" dirty="0" smtClean="0">
                <a:latin typeface="Arial" pitchFamily="34" charset="0"/>
              </a:rPr>
              <a:t>2</a:t>
            </a:r>
            <a:r>
              <a:rPr lang="en-US" sz="800" b="1" u="sng" baseline="30000" dirty="0" smtClean="0">
                <a:latin typeface="Arial" pitchFamily="34" charset="0"/>
              </a:rPr>
              <a:t>nd</a:t>
            </a:r>
            <a:r>
              <a:rPr lang="en-US" sz="800" b="1" u="sng" dirty="0" smtClean="0">
                <a:latin typeface="Arial" pitchFamily="34" charset="0"/>
              </a:rPr>
              <a:t> POLL – using chat feature</a:t>
            </a:r>
          </a:p>
          <a:p>
            <a:pPr marL="174708" indent="-174708">
              <a:lnSpc>
                <a:spcPct val="80000"/>
              </a:lnSpc>
            </a:pPr>
            <a:endParaRPr lang="en-US" sz="800" b="1" u="sng" dirty="0" smtClean="0">
              <a:latin typeface="Arial" pitchFamily="34" charset="0"/>
            </a:endParaRPr>
          </a:p>
          <a:p>
            <a:pPr marL="174708" indent="-174708">
              <a:lnSpc>
                <a:spcPct val="80000"/>
              </a:lnSpc>
            </a:pPr>
            <a:r>
              <a:rPr lang="en-US" b="1" i="1" dirty="0" smtClean="0">
                <a:latin typeface="Arial" pitchFamily="34" charset="0"/>
              </a:rPr>
              <a:t>OPTION 2 POLLING</a:t>
            </a:r>
          </a:p>
          <a:p>
            <a:pPr marL="174708" indent="-174708">
              <a:lnSpc>
                <a:spcPct val="80000"/>
              </a:lnSpc>
            </a:pPr>
            <a:endParaRPr lang="en-US" b="1" i="1" dirty="0" smtClean="0">
              <a:latin typeface="Arial" pitchFamily="34" charset="0"/>
            </a:endParaRPr>
          </a:p>
          <a:p>
            <a:pPr marL="174708" indent="-174708">
              <a:lnSpc>
                <a:spcPct val="80000"/>
              </a:lnSpc>
            </a:pPr>
            <a:r>
              <a:rPr lang="en-US" b="1" dirty="0" smtClean="0">
                <a:latin typeface="Arial" pitchFamily="34" charset="0"/>
              </a:rPr>
              <a:t>NOTE – the chat box will remain open for the duration of the Webinar, and the questions will weave into the webinar as we go – no question is a dumb question – so please feel free!  </a:t>
            </a:r>
          </a:p>
          <a:p>
            <a:pPr marL="174708" indent="-174708">
              <a:lnSpc>
                <a:spcPct val="80000"/>
              </a:lnSpc>
            </a:pPr>
            <a:endParaRPr lang="en-US" b="1" i="1" dirty="0" smtClean="0">
              <a:latin typeface="Arial" pitchFamily="34" charset="0"/>
            </a:endParaRPr>
          </a:p>
          <a:p>
            <a:pPr marL="174708" indent="-174708">
              <a:lnSpc>
                <a:spcPct val="80000"/>
              </a:lnSpc>
            </a:pPr>
            <a:r>
              <a:rPr lang="en-US" b="1" i="1" dirty="0" smtClean="0">
                <a:latin typeface="Arial" pitchFamily="34" charset="0"/>
              </a:rPr>
              <a:t>(Click to next slide)</a:t>
            </a:r>
          </a:p>
          <a:p>
            <a:pPr marL="174708" indent="-174708">
              <a:lnSpc>
                <a:spcPct val="80000"/>
              </a:lnSpc>
            </a:pPr>
            <a:endParaRPr lang="en-US" b="1" u="sng" dirty="0" smtClean="0">
              <a:latin typeface="Arial" pitchFamily="34" charset="0"/>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a:p>
        </p:txBody>
      </p:sp>
    </p:spTree>
    <p:extLst>
      <p:ext uri="{BB962C8B-B14F-4D97-AF65-F5344CB8AC3E}">
        <p14:creationId xmlns:p14="http://schemas.microsoft.com/office/powerpoint/2010/main" val="1493860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Please enter your questions into the Chat Room! </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a:p>
        </p:txBody>
      </p:sp>
    </p:spTree>
    <p:extLst>
      <p:ext uri="{BB962C8B-B14F-4D97-AF65-F5344CB8AC3E}">
        <p14:creationId xmlns:p14="http://schemas.microsoft.com/office/powerpoint/2010/main" val="3007108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a:p>
        </p:txBody>
      </p:sp>
    </p:spTree>
    <p:extLst>
      <p:ext uri="{BB962C8B-B14F-4D97-AF65-F5344CB8AC3E}">
        <p14:creationId xmlns:p14="http://schemas.microsoft.com/office/powerpoint/2010/main" val="2558653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Randee</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75" fontAlgn="auto">
              <a:spcBef>
                <a:spcPts val="0"/>
              </a:spcBef>
              <a:spcAft>
                <a:spcPts val="0"/>
              </a:spcAft>
              <a:defRPr/>
            </a:pPr>
            <a:r>
              <a:rPr lang="en-US" sz="2000" b="1" dirty="0" smtClean="0">
                <a:latin typeface="Arial" pitchFamily="34" charset="0"/>
              </a:rPr>
              <a:t>Randee</a:t>
            </a:r>
          </a:p>
          <a:p>
            <a:pPr marL="3175" fontAlgn="auto">
              <a:spcBef>
                <a:spcPts val="0"/>
              </a:spcBef>
              <a:spcAft>
                <a:spcPts val="0"/>
              </a:spcAft>
              <a:defRPr/>
            </a:pPr>
            <a:endParaRPr lang="en-US" sz="2000" b="1" dirty="0" smtClean="0">
              <a:latin typeface="Arial" pitchFamily="34" charset="0"/>
            </a:endParaRPr>
          </a:p>
          <a:p>
            <a:pPr marL="3175" fontAlgn="auto">
              <a:spcBef>
                <a:spcPts val="0"/>
              </a:spcBef>
              <a:spcAft>
                <a:spcPts val="0"/>
              </a:spcAft>
              <a:defRPr/>
            </a:pPr>
            <a:r>
              <a:rPr lang="en-US" sz="2000" b="1" dirty="0" smtClean="0">
                <a:latin typeface="Arial" pitchFamily="34" charset="0"/>
              </a:rPr>
              <a:t>Upon completion of this training, DEI grantees will have the following:</a:t>
            </a:r>
          </a:p>
          <a:p>
            <a:pPr marL="3175" fontAlgn="auto">
              <a:spcBef>
                <a:spcPts val="0"/>
              </a:spcBef>
              <a:spcAft>
                <a:spcPts val="0"/>
              </a:spcAft>
              <a:defRPr/>
            </a:pPr>
            <a:endParaRPr lang="en-US" sz="1000" dirty="0" smtClean="0">
              <a:latin typeface="Arial" pitchFamily="34" charset="0"/>
            </a:endParaRPr>
          </a:p>
          <a:p>
            <a:pPr marL="346075" indent="-342900" fontAlgn="auto">
              <a:spcBef>
                <a:spcPts val="0"/>
              </a:spcBef>
              <a:spcAft>
                <a:spcPts val="0"/>
              </a:spcAft>
              <a:buFont typeface="Arial" pitchFamily="34" charset="0"/>
              <a:buChar char="•"/>
              <a:defRPr/>
            </a:pPr>
            <a:r>
              <a:rPr lang="en-US" sz="2000" dirty="0" smtClean="0">
                <a:latin typeface="Arial" pitchFamily="34" charset="0"/>
              </a:rPr>
              <a:t>An "overview" of the 7 Strategic Service Delivery Components </a:t>
            </a:r>
          </a:p>
          <a:p>
            <a:pPr marL="3175" fontAlgn="auto">
              <a:spcBef>
                <a:spcPts val="0"/>
              </a:spcBef>
              <a:spcAft>
                <a:spcPts val="0"/>
              </a:spcAft>
              <a:defRPr/>
            </a:pPr>
            <a:endParaRPr lang="en-US" sz="1000" dirty="0" smtClean="0">
              <a:latin typeface="Arial" pitchFamily="34" charset="0"/>
            </a:endParaRPr>
          </a:p>
          <a:p>
            <a:pPr marL="346075" indent="-342900" fontAlgn="auto">
              <a:spcBef>
                <a:spcPts val="0"/>
              </a:spcBef>
              <a:spcAft>
                <a:spcPts val="0"/>
              </a:spcAft>
              <a:buFont typeface="Arial" pitchFamily="34" charset="0"/>
              <a:buChar char="•"/>
              <a:defRPr/>
            </a:pPr>
            <a:r>
              <a:rPr lang="en-US" sz="2000" dirty="0" smtClean="0">
                <a:latin typeface="Arial" pitchFamily="34" charset="0"/>
              </a:rPr>
              <a:t>Understanding of the purpose and relevance of the DEI Development Framework as it relates to state level DEI Projects and local</a:t>
            </a:r>
            <a:r>
              <a:rPr lang="en-US" sz="2000" baseline="0" dirty="0" smtClean="0">
                <a:latin typeface="Arial" pitchFamily="34" charset="0"/>
              </a:rPr>
              <a:t> DEI Pilot Sites</a:t>
            </a:r>
            <a:endParaRPr lang="en-US" sz="2000" dirty="0" smtClean="0">
              <a:latin typeface="Arial" pitchFamily="34" charset="0"/>
            </a:endParaRPr>
          </a:p>
          <a:p>
            <a:pPr marL="3175" fontAlgn="auto">
              <a:spcBef>
                <a:spcPts val="0"/>
              </a:spcBef>
              <a:spcAft>
                <a:spcPts val="0"/>
              </a:spcAft>
              <a:defRPr/>
            </a:pPr>
            <a:endParaRPr lang="en-US" sz="1000" dirty="0" smtClean="0">
              <a:latin typeface="Arial" pitchFamily="34" charset="0"/>
            </a:endParaRPr>
          </a:p>
          <a:p>
            <a:pPr marL="346075" indent="-342900" fontAlgn="auto">
              <a:spcBef>
                <a:spcPts val="0"/>
              </a:spcBef>
              <a:spcAft>
                <a:spcPts val="0"/>
              </a:spcAft>
              <a:buFont typeface="Arial" pitchFamily="34" charset="0"/>
              <a:buChar char="•"/>
              <a:defRPr/>
            </a:pPr>
            <a:r>
              <a:rPr lang="en-US" sz="2000" u="sng" dirty="0" smtClean="0">
                <a:latin typeface="Arial" pitchFamily="34" charset="0"/>
              </a:rPr>
              <a:t>Ability to effectively utilize the DEI Development Framework to:</a:t>
            </a:r>
          </a:p>
          <a:p>
            <a:pPr marL="803275" lvl="1" indent="-342900" fontAlgn="auto">
              <a:spcBef>
                <a:spcPts val="0"/>
              </a:spcBef>
              <a:spcAft>
                <a:spcPts val="0"/>
              </a:spcAft>
              <a:buFont typeface="Arial" pitchFamily="34" charset="0"/>
              <a:buChar char="•"/>
              <a:defRPr/>
            </a:pPr>
            <a:r>
              <a:rPr lang="en-US" dirty="0" smtClean="0">
                <a:latin typeface="Arial" pitchFamily="34" charset="0"/>
              </a:rPr>
              <a:t>Asses the current stage of development of the state DEI Project across all categories at any point in the project</a:t>
            </a:r>
          </a:p>
          <a:p>
            <a:pPr marL="803275" lvl="1" indent="-342900" fontAlgn="auto">
              <a:spcBef>
                <a:spcPts val="0"/>
              </a:spcBef>
              <a:spcAft>
                <a:spcPts val="0"/>
              </a:spcAft>
              <a:buFont typeface="Arial" pitchFamily="34" charset="0"/>
              <a:buChar char="•"/>
              <a:defRPr/>
            </a:pPr>
            <a:r>
              <a:rPr lang="en-US" dirty="0" smtClean="0">
                <a:latin typeface="Arial" pitchFamily="34" charset="0"/>
              </a:rPr>
              <a:t>Chart a course for future activities from any starting point within each strategic service delivery component</a:t>
            </a:r>
          </a:p>
          <a:p>
            <a:pPr marL="803275" lvl="1" indent="-342900" fontAlgn="auto">
              <a:spcBef>
                <a:spcPts val="0"/>
              </a:spcBef>
              <a:spcAft>
                <a:spcPts val="0"/>
              </a:spcAft>
              <a:buFont typeface="Arial" pitchFamily="34" charset="0"/>
              <a:buChar char="•"/>
              <a:defRPr/>
            </a:pPr>
            <a:r>
              <a:rPr lang="en-US" dirty="0" smtClean="0">
                <a:latin typeface="Arial" pitchFamily="34" charset="0"/>
              </a:rPr>
              <a:t>Clearly identify successful implementation outcomes to serve as ultimate outcome goals for the state DEI Project</a:t>
            </a:r>
          </a:p>
          <a:p>
            <a:pPr marL="803275" lvl="1" indent="-342900" fontAlgn="auto">
              <a:spcBef>
                <a:spcPts val="0"/>
              </a:spcBef>
              <a:spcAft>
                <a:spcPts val="0"/>
              </a:spcAft>
              <a:buFont typeface="Arial" pitchFamily="34" charset="0"/>
              <a:buChar char="•"/>
              <a:defRPr/>
            </a:pPr>
            <a:endParaRPr lang="en-US" sz="1000" dirty="0" smtClean="0">
              <a:latin typeface="Arial" pitchFamily="34" charset="0"/>
            </a:endParaRPr>
          </a:p>
          <a:p>
            <a:pPr marL="352425" lvl="1" indent="-342900" fontAlgn="auto">
              <a:spcBef>
                <a:spcPts val="0"/>
              </a:spcBef>
              <a:spcAft>
                <a:spcPts val="0"/>
              </a:spcAft>
              <a:buFont typeface="Arial" pitchFamily="34" charset="0"/>
              <a:buChar char="•"/>
              <a:defRPr/>
            </a:pPr>
            <a:r>
              <a:rPr lang="en-US" sz="2000" dirty="0" smtClean="0">
                <a:latin typeface="Arial" pitchFamily="34" charset="0"/>
              </a:rPr>
              <a:t>Information on upcoming trainings and technical assistance support related to these service delivery components</a:t>
            </a:r>
            <a:endParaRPr lang="en-US" sz="2000" dirty="0">
              <a:latin typeface="Arial" pitchFamily="34" charset="0"/>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Randee</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a:p>
        </p:txBody>
      </p:sp>
    </p:spTree>
    <p:extLst>
      <p:ext uri="{BB962C8B-B14F-4D97-AF65-F5344CB8AC3E}">
        <p14:creationId xmlns:p14="http://schemas.microsoft.com/office/powerpoint/2010/main" val="2769710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75" fontAlgn="auto">
              <a:spcBef>
                <a:spcPts val="0"/>
              </a:spcBef>
              <a:spcAft>
                <a:spcPts val="0"/>
              </a:spcAft>
              <a:defRPr/>
            </a:pPr>
            <a:r>
              <a:rPr lang="en-US" sz="2000" dirty="0" smtClean="0">
                <a:latin typeface="Arial" pitchFamily="34" charset="0"/>
              </a:rPr>
              <a:t>Miranda</a:t>
            </a:r>
            <a:endParaRPr lang="en-US" sz="2000" dirty="0">
              <a:latin typeface="Arial" pitchFamily="34" charset="0"/>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Miranda</a:t>
            </a:r>
          </a:p>
          <a:p>
            <a:endParaRPr lang="en-US" dirty="0" smtClean="0"/>
          </a:p>
          <a:p>
            <a:r>
              <a:rPr lang="en-US" dirty="0" smtClean="0"/>
              <a:t>Go to NDI TA Team Intro 30-Second</a:t>
            </a:r>
            <a:r>
              <a:rPr lang="en-US" baseline="0" dirty="0" smtClean="0"/>
              <a:t> Training. Miranda will facilitate. Brian will post poll’s w/ names of NDI TA Team members. Randee will read the content of the TA Team members slides explaining who they are, etc…</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a:p>
        </p:txBody>
      </p:sp>
    </p:spTree>
    <p:extLst>
      <p:ext uri="{BB962C8B-B14F-4D97-AF65-F5344CB8AC3E}">
        <p14:creationId xmlns:p14="http://schemas.microsoft.com/office/powerpoint/2010/main" val="2532535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a:p>
        </p:txBody>
      </p:sp>
    </p:spTree>
    <p:extLst>
      <p:ext uri="{BB962C8B-B14F-4D97-AF65-F5344CB8AC3E}">
        <p14:creationId xmlns:p14="http://schemas.microsoft.com/office/powerpoint/2010/main" val="2514791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10</a:t>
            </a:fld>
            <a:endParaRPr lang="en-US"/>
          </a:p>
        </p:txBody>
      </p:sp>
    </p:spTree>
    <p:extLst>
      <p:ext uri="{BB962C8B-B14F-4D97-AF65-F5344CB8AC3E}">
        <p14:creationId xmlns:p14="http://schemas.microsoft.com/office/powerpoint/2010/main" val="2425930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Webinar Title Here</a:t>
            </a:r>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Webinar Title Here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Webinar Title Here</a:t>
            </a:r>
            <a:endParaRPr lang="en-US" dirty="0"/>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t>#</a:t>
            </a:r>
            <a:endParaRPr lang="en-US"/>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ei-ideas.org/chapter1/page01a_webinar_private.cf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workforce3on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normAutofit fontScale="90000"/>
          </a:bodyPr>
          <a:lstStyle/>
          <a:p>
            <a:r>
              <a:rPr lang="en-US" dirty="0" smtClean="0"/>
              <a:t>DEI Orientation Part 2: </a:t>
            </a:r>
            <a:br>
              <a:rPr lang="en-US" dirty="0" smtClean="0"/>
            </a:br>
            <a:r>
              <a:rPr lang="en-US" dirty="0" smtClean="0"/>
              <a:t>DEI Strategic Service Delivery Components &amp; the DEI Development Framework Tool</a:t>
            </a:r>
            <a:endParaRPr lang="en-US" dirty="0"/>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r>
              <a:rPr lang="en-US" sz="1800" dirty="0" smtClean="0">
                <a:ln w="17780" cmpd="sng">
                  <a:noFill/>
                  <a:prstDash val="solid"/>
                  <a:miter lim="800000"/>
                </a:ln>
                <a:ea typeface="+mj-ea"/>
              </a:rPr>
              <a:t>Webinar Date: </a:t>
            </a:r>
            <a:r>
              <a:rPr lang="en-US" sz="1800" dirty="0" smtClean="0">
                <a:ln w="17780" cmpd="sng">
                  <a:noFill/>
                  <a:prstDash val="solid"/>
                  <a:miter lim="800000"/>
                </a:ln>
                <a:solidFill>
                  <a:srgbClr val="C00000"/>
                </a:solidFill>
                <a:ea typeface="+mj-ea"/>
              </a:rPr>
              <a:t>January 30</a:t>
            </a:r>
            <a:r>
              <a:rPr lang="en-US" sz="1800" baseline="30000" dirty="0" smtClean="0">
                <a:ln w="17780" cmpd="sng">
                  <a:noFill/>
                  <a:prstDash val="solid"/>
                  <a:miter lim="800000"/>
                </a:ln>
                <a:solidFill>
                  <a:srgbClr val="C00000"/>
                </a:solidFill>
                <a:ea typeface="+mj-ea"/>
              </a:rPr>
              <a:t>th</a:t>
            </a:r>
            <a:r>
              <a:rPr lang="en-US" sz="1800" dirty="0" smtClean="0">
                <a:ln w="17780" cmpd="sng">
                  <a:noFill/>
                  <a:prstDash val="solid"/>
                  <a:miter lim="800000"/>
                </a:ln>
                <a:solidFill>
                  <a:srgbClr val="C00000"/>
                </a:solidFill>
                <a:ea typeface="+mj-ea"/>
              </a:rPr>
              <a:t> 2014</a:t>
            </a:r>
          </a:p>
          <a:p>
            <a:pPr algn="l">
              <a:spcBef>
                <a:spcPts val="300"/>
              </a:spcBef>
            </a:pPr>
            <a:r>
              <a:rPr lang="en-US" sz="1800" i="1" dirty="0" smtClean="0">
                <a:ln w="17780" cmpd="sng">
                  <a:noFill/>
                  <a:prstDash val="solid"/>
                  <a:miter lim="800000"/>
                </a:ln>
                <a:ea typeface="+mj-ea"/>
              </a:rPr>
              <a:t>Presented </a:t>
            </a:r>
            <a:r>
              <a:rPr lang="en-US" sz="1800" i="1" dirty="0">
                <a:ln w="17780" cmpd="sng">
                  <a:noFill/>
                  <a:prstDash val="solid"/>
                  <a:miter lim="800000"/>
                </a:ln>
                <a:ea typeface="+mj-ea"/>
              </a:rPr>
              <a:t>b</a:t>
            </a:r>
            <a:r>
              <a:rPr lang="en-US" sz="1800" i="1" dirty="0" smtClean="0">
                <a:ln w="17780" cmpd="sng">
                  <a:noFill/>
                  <a:prstDash val="solid"/>
                  <a:miter lim="800000"/>
                </a:ln>
                <a:ea typeface="+mj-ea"/>
              </a:rPr>
              <a:t>y: </a:t>
            </a:r>
            <a:r>
              <a:rPr lang="en-US" sz="1600" i="1" dirty="0" smtClean="0">
                <a:ln w="17780" cmpd="sng">
                  <a:noFill/>
                  <a:prstDash val="solid"/>
                  <a:miter lim="800000"/>
                </a:ln>
                <a:ea typeface="+mj-ea"/>
              </a:rPr>
              <a:t>Laura Gleneck and Miranda Kennedy with NDI Technical Assistance Team</a:t>
            </a:r>
          </a:p>
          <a:p>
            <a:pPr algn="l">
              <a:spcBef>
                <a:spcPts val="300"/>
              </a:spcBef>
            </a:pPr>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 Strategic Service Delivery Components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10</a:t>
            </a:fld>
            <a:endParaRPr lang="en-US"/>
          </a:p>
        </p:txBody>
      </p:sp>
      <p:sp>
        <p:nvSpPr>
          <p:cNvPr id="8" name="TextBox 7"/>
          <p:cNvSpPr txBox="1"/>
          <p:nvPr/>
        </p:nvSpPr>
        <p:spPr>
          <a:xfrm>
            <a:off x="347663" y="1603375"/>
            <a:ext cx="8448675" cy="4370388"/>
          </a:xfrm>
          <a:prstGeom prst="rect">
            <a:avLst/>
          </a:prstGeom>
          <a:noFill/>
        </p:spPr>
        <p:txBody>
          <a:bodyPr>
            <a:spAutoFit/>
          </a:bodyPr>
          <a:lstStyle/>
          <a:p>
            <a:pPr marL="3175" fontAlgn="auto">
              <a:spcBef>
                <a:spcPts val="0"/>
              </a:spcBef>
              <a:spcAft>
                <a:spcPts val="0"/>
              </a:spcAft>
              <a:defRPr/>
            </a:pPr>
            <a:r>
              <a:rPr lang="en-US" dirty="0">
                <a:latin typeface="Arial" pitchFamily="34" charset="0"/>
              </a:rPr>
              <a:t>DOL Requires that all applicants implement the first component, Partnerships and Collaboration, as part of their service delivery approach for the adult or youth population they plan to serve. In addition, an applicant must identify at least two of the other six strategic service delivery components listed below to include in their service delivery approach. Note however that applicants focusing on a youth population must choose the Youth Guideposts for Success components as one of their two additional strategies.</a:t>
            </a:r>
          </a:p>
          <a:p>
            <a:pPr marL="3175" fontAlgn="auto">
              <a:spcBef>
                <a:spcPts val="0"/>
              </a:spcBef>
              <a:spcAft>
                <a:spcPts val="0"/>
              </a:spcAft>
              <a:defRPr/>
            </a:pPr>
            <a:endParaRPr lang="en-US" sz="2000" dirty="0">
              <a:latin typeface="Arial" pitchFamily="34" charset="0"/>
            </a:endParaRPr>
          </a:p>
          <a:p>
            <a:pPr marL="3175" fontAlgn="auto">
              <a:spcBef>
                <a:spcPts val="0"/>
              </a:spcBef>
              <a:spcAft>
                <a:spcPts val="0"/>
              </a:spcAft>
              <a:defRPr/>
            </a:pPr>
            <a:r>
              <a:rPr lang="en-US" sz="2000" b="1" u="sng" dirty="0">
                <a:latin typeface="Arial" pitchFamily="34" charset="0"/>
              </a:rPr>
              <a:t>DEI Strategic Service Delivery Components:</a:t>
            </a:r>
          </a:p>
          <a:p>
            <a:pPr marL="1711325" indent="-342900" fontAlgn="auto">
              <a:spcBef>
                <a:spcPts val="0"/>
              </a:spcBef>
              <a:spcAft>
                <a:spcPts val="0"/>
              </a:spcAft>
              <a:buFontTx/>
              <a:buChar char="-"/>
              <a:tabLst>
                <a:tab pos="1655763" algn="l"/>
              </a:tabLst>
              <a:defRPr/>
            </a:pPr>
            <a:r>
              <a:rPr lang="en-US" sz="1600" dirty="0">
                <a:latin typeface="Arial" pitchFamily="34" charset="0"/>
              </a:rPr>
              <a:t>Integrated Resource Teams (IRTs)</a:t>
            </a:r>
          </a:p>
          <a:p>
            <a:pPr marL="1711325" indent="-342900" fontAlgn="auto">
              <a:spcBef>
                <a:spcPts val="0"/>
              </a:spcBef>
              <a:spcAft>
                <a:spcPts val="0"/>
              </a:spcAft>
              <a:buFontTx/>
              <a:buChar char="-"/>
              <a:tabLst>
                <a:tab pos="1655763" algn="l"/>
              </a:tabLst>
              <a:defRPr/>
            </a:pPr>
            <a:r>
              <a:rPr lang="en-US" sz="1600" dirty="0">
                <a:latin typeface="Arial" pitchFamily="34" charset="0"/>
              </a:rPr>
              <a:t>Integrating Resources and Services, Blending and Braiding Funds, and Leveraging Resources</a:t>
            </a:r>
          </a:p>
          <a:p>
            <a:pPr marL="1711325" indent="-342900" fontAlgn="auto">
              <a:spcBef>
                <a:spcPts val="0"/>
              </a:spcBef>
              <a:spcAft>
                <a:spcPts val="0"/>
              </a:spcAft>
              <a:buFontTx/>
              <a:buChar char="-"/>
              <a:tabLst>
                <a:tab pos="1655763" algn="l"/>
              </a:tabLst>
              <a:defRPr/>
            </a:pPr>
            <a:r>
              <a:rPr lang="en-US" sz="1600" dirty="0">
                <a:latin typeface="Arial" pitchFamily="34" charset="0"/>
              </a:rPr>
              <a:t>Customized Employment</a:t>
            </a:r>
          </a:p>
          <a:p>
            <a:pPr marL="1711325" indent="-342900" fontAlgn="auto">
              <a:spcBef>
                <a:spcPts val="0"/>
              </a:spcBef>
              <a:spcAft>
                <a:spcPts val="0"/>
              </a:spcAft>
              <a:buFontTx/>
              <a:buChar char="-"/>
              <a:tabLst>
                <a:tab pos="1655763" algn="l"/>
              </a:tabLst>
              <a:defRPr/>
            </a:pPr>
            <a:r>
              <a:rPr lang="en-US" sz="1600" dirty="0">
                <a:latin typeface="Arial" pitchFamily="34" charset="0"/>
              </a:rPr>
              <a:t>Self-Employment</a:t>
            </a:r>
          </a:p>
          <a:p>
            <a:pPr marL="1711325" indent="-342900" fontAlgn="auto">
              <a:spcBef>
                <a:spcPts val="0"/>
              </a:spcBef>
              <a:spcAft>
                <a:spcPts val="0"/>
              </a:spcAft>
              <a:buFontTx/>
              <a:buChar char="-"/>
              <a:tabLst>
                <a:tab pos="1655763" algn="l"/>
              </a:tabLst>
              <a:defRPr/>
            </a:pPr>
            <a:r>
              <a:rPr lang="en-US" sz="1600" dirty="0">
                <a:latin typeface="Arial" pitchFamily="34" charset="0"/>
              </a:rPr>
              <a:t>Youth Guideposts for Success</a:t>
            </a:r>
          </a:p>
          <a:p>
            <a:pPr marL="1711325" indent="-342900" fontAlgn="auto">
              <a:spcBef>
                <a:spcPts val="0"/>
              </a:spcBef>
              <a:spcAft>
                <a:spcPts val="0"/>
              </a:spcAft>
              <a:buFontTx/>
              <a:buChar char="-"/>
              <a:tabLst>
                <a:tab pos="1655763" algn="l"/>
              </a:tabLst>
              <a:defRPr/>
            </a:pPr>
            <a:r>
              <a:rPr lang="en-US" sz="1600" dirty="0">
                <a:latin typeface="Arial" pitchFamily="34" charset="0"/>
              </a:rPr>
              <a:t>Asset Development Strategies</a:t>
            </a:r>
          </a:p>
        </p:txBody>
      </p:sp>
    </p:spTree>
    <p:extLst>
      <p:ext uri="{BB962C8B-B14F-4D97-AF65-F5344CB8AC3E}">
        <p14:creationId xmlns:p14="http://schemas.microsoft.com/office/powerpoint/2010/main" val="3727527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br>
              <a:rPr lang="en-US" dirty="0" smtClean="0"/>
            </a:br>
            <a:r>
              <a:rPr lang="en-US" dirty="0" smtClean="0"/>
              <a:t>The Creation of the DEI Benchmarks &amp; Outcomes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11</a:t>
            </a:fld>
            <a:endParaRPr lang="en-US"/>
          </a:p>
        </p:txBody>
      </p:sp>
      <p:sp>
        <p:nvSpPr>
          <p:cNvPr id="5" name="TextBox 4"/>
          <p:cNvSpPr txBox="1"/>
          <p:nvPr/>
        </p:nvSpPr>
        <p:spPr>
          <a:xfrm>
            <a:off x="347663" y="1435100"/>
            <a:ext cx="8448675" cy="3970338"/>
          </a:xfrm>
          <a:prstGeom prst="rect">
            <a:avLst/>
          </a:prstGeom>
          <a:noFill/>
        </p:spPr>
        <p:txBody>
          <a:bodyPr>
            <a:spAutoFit/>
          </a:bodyPr>
          <a:lstStyle/>
          <a:p>
            <a:pPr fontAlgn="auto">
              <a:spcBef>
                <a:spcPts val="0"/>
              </a:spcBef>
              <a:spcAft>
                <a:spcPts val="0"/>
              </a:spcAft>
              <a:defRPr/>
            </a:pPr>
            <a:r>
              <a:rPr lang="en-US" sz="2000" b="1" u="sng" dirty="0">
                <a:latin typeface="Arial" pitchFamily="34" charset="0"/>
              </a:rPr>
              <a:t>Strategic Service Delivery Components </a:t>
            </a:r>
          </a:p>
          <a:p>
            <a:pPr fontAlgn="auto">
              <a:spcBef>
                <a:spcPts val="0"/>
              </a:spcBef>
              <a:spcAft>
                <a:spcPts val="0"/>
              </a:spcAft>
              <a:defRPr/>
            </a:pPr>
            <a:endParaRPr lang="en-US" sz="1600" b="1" u="sng" dirty="0">
              <a:latin typeface="Arial" pitchFamily="34" charset="0"/>
            </a:endParaRPr>
          </a:p>
          <a:p>
            <a:pPr marL="465138" lvl="1" indent="-342900" fontAlgn="auto">
              <a:spcBef>
                <a:spcPts val="0"/>
              </a:spcBef>
              <a:spcAft>
                <a:spcPts val="0"/>
              </a:spcAft>
              <a:buFont typeface="Arial" pitchFamily="34" charset="0"/>
              <a:buChar char="•"/>
              <a:defRPr/>
            </a:pPr>
            <a:r>
              <a:rPr lang="en-US" sz="2000" dirty="0">
                <a:latin typeface="Arial" pitchFamily="34" charset="0"/>
              </a:rPr>
              <a:t>Developed in response to requests and feedback from both the evaluation team and grantees on guidance around implementation of the DEI service delivery strategies and grantee progress. </a:t>
            </a:r>
          </a:p>
          <a:p>
            <a:pPr marL="465138" lvl="1" indent="-342900" fontAlgn="auto">
              <a:spcBef>
                <a:spcPts val="0"/>
              </a:spcBef>
              <a:spcAft>
                <a:spcPts val="0"/>
              </a:spcAft>
              <a:defRPr/>
            </a:pPr>
            <a:endParaRPr lang="en-US" sz="900" dirty="0">
              <a:latin typeface="Arial" pitchFamily="34" charset="0"/>
            </a:endParaRPr>
          </a:p>
          <a:p>
            <a:pPr marL="465138" lvl="1" indent="-342900" fontAlgn="auto">
              <a:spcBef>
                <a:spcPts val="0"/>
              </a:spcBef>
              <a:spcAft>
                <a:spcPts val="0"/>
              </a:spcAft>
              <a:buFont typeface="Arial" pitchFamily="34" charset="0"/>
              <a:buChar char="•"/>
              <a:defRPr/>
            </a:pPr>
            <a:r>
              <a:rPr lang="en-US" sz="2000" dirty="0">
                <a:latin typeface="Arial" pitchFamily="34" charset="0"/>
              </a:rPr>
              <a:t>Similarities between this tool and the Maturity Model that was created under the Disability Program Navigator (DPN) initiative.</a:t>
            </a:r>
          </a:p>
          <a:p>
            <a:pPr marL="465138" lvl="1" indent="-342900" fontAlgn="auto">
              <a:spcBef>
                <a:spcPts val="0"/>
              </a:spcBef>
              <a:spcAft>
                <a:spcPts val="0"/>
              </a:spcAft>
              <a:defRPr/>
            </a:pPr>
            <a:endParaRPr lang="en-US" sz="900" dirty="0">
              <a:latin typeface="Arial" pitchFamily="34" charset="0"/>
            </a:endParaRPr>
          </a:p>
          <a:p>
            <a:pPr marL="465138" lvl="1" indent="-342900" fontAlgn="auto">
              <a:spcBef>
                <a:spcPts val="0"/>
              </a:spcBef>
              <a:spcAft>
                <a:spcPts val="0"/>
              </a:spcAft>
              <a:buFont typeface="Arial" pitchFamily="34" charset="0"/>
              <a:buChar char="•"/>
              <a:defRPr/>
            </a:pPr>
            <a:r>
              <a:rPr lang="en-US" sz="2000" dirty="0">
                <a:latin typeface="Arial" pitchFamily="34" charset="0"/>
              </a:rPr>
              <a:t>Designed to serve as a continuum to assess implementation status of the DEI and identify priorities for development. </a:t>
            </a:r>
          </a:p>
          <a:p>
            <a:pPr marL="122238" lvl="1" fontAlgn="auto">
              <a:spcBef>
                <a:spcPts val="0"/>
              </a:spcBef>
              <a:spcAft>
                <a:spcPts val="0"/>
              </a:spcAft>
              <a:defRPr/>
            </a:pPr>
            <a:endParaRPr lang="en-US" dirty="0">
              <a:latin typeface="Arial" pitchFamily="34" charset="0"/>
            </a:endParaRPr>
          </a:p>
          <a:p>
            <a:pPr marL="465138" lvl="1" indent="-342900" fontAlgn="auto">
              <a:spcBef>
                <a:spcPts val="0"/>
              </a:spcBef>
              <a:spcAft>
                <a:spcPts val="0"/>
              </a:spcAft>
              <a:buFont typeface="Arial" pitchFamily="34" charset="0"/>
              <a:buChar char="•"/>
              <a:defRPr/>
            </a:pPr>
            <a:r>
              <a:rPr lang="en-US" sz="2000" dirty="0">
                <a:latin typeface="Arial" pitchFamily="34" charset="0"/>
              </a:rPr>
              <a:t>A framework to achieve outcomes in each of the strategic service delivery areas. </a:t>
            </a:r>
          </a:p>
        </p:txBody>
      </p:sp>
    </p:spTree>
    <p:extLst>
      <p:ext uri="{BB962C8B-B14F-4D97-AF65-F5344CB8AC3E}">
        <p14:creationId xmlns:p14="http://schemas.microsoft.com/office/powerpoint/2010/main" val="588668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was the DEI Development Framework Tool and Worksheet developed?</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12</a:t>
            </a:fld>
            <a:endParaRPr lang="en-US"/>
          </a:p>
        </p:txBody>
      </p:sp>
      <p:sp>
        <p:nvSpPr>
          <p:cNvPr id="5" name="TextBox 4"/>
          <p:cNvSpPr txBox="1">
            <a:spLocks noChangeArrowheads="1"/>
          </p:cNvSpPr>
          <p:nvPr/>
        </p:nvSpPr>
        <p:spPr bwMode="auto">
          <a:xfrm>
            <a:off x="358775" y="1273175"/>
            <a:ext cx="8450263"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Font typeface="Arial" pitchFamily="34" charset="0"/>
              <a:buChar char="•"/>
            </a:pPr>
            <a:r>
              <a:rPr lang="en-US" altLang="en-US" sz="2000" dirty="0">
                <a:latin typeface="Arial" pitchFamily="34" charset="0"/>
              </a:rPr>
              <a:t>To help define the activities and outcomes associated with those activities that projects will need to engage in order to deliver each of the DEI strategic service delivery components that they committed to implementing in their grant application</a:t>
            </a:r>
            <a:r>
              <a:rPr lang="en-US" altLang="en-US" sz="2000" dirty="0" smtClean="0">
                <a:latin typeface="Arial" pitchFamily="34" charset="0"/>
              </a:rPr>
              <a:t>.</a:t>
            </a:r>
          </a:p>
          <a:p>
            <a:pPr marL="0" indent="0"/>
            <a:endParaRPr lang="en-US" altLang="en-US" sz="2000" dirty="0">
              <a:latin typeface="Arial" pitchFamily="34" charset="0"/>
            </a:endParaRPr>
          </a:p>
          <a:p>
            <a:pPr>
              <a:buFont typeface="Arial" pitchFamily="34" charset="0"/>
              <a:buChar char="•"/>
            </a:pPr>
            <a:r>
              <a:rPr lang="en-US" altLang="en-US" sz="2000" dirty="0">
                <a:latin typeface="Arial" pitchFamily="34" charset="0"/>
              </a:rPr>
              <a:t>To help states and local areas assess their baseline and see where they need to go (some might be pleased with having already covered many basics, etc</a:t>
            </a:r>
            <a:r>
              <a:rPr lang="en-US" altLang="en-US" sz="2000" dirty="0" smtClean="0">
                <a:latin typeface="Arial" pitchFamily="34" charset="0"/>
              </a:rPr>
              <a:t>…)</a:t>
            </a:r>
          </a:p>
          <a:p>
            <a:pPr marL="0" indent="0"/>
            <a:endParaRPr lang="en-US" altLang="en-US" sz="2000" dirty="0">
              <a:latin typeface="Arial" pitchFamily="34" charset="0"/>
            </a:endParaRPr>
          </a:p>
          <a:p>
            <a:pPr>
              <a:buFont typeface="Arial" pitchFamily="34" charset="0"/>
              <a:buChar char="•"/>
            </a:pPr>
            <a:r>
              <a:rPr lang="en-US" altLang="en-US" sz="2000" dirty="0">
                <a:latin typeface="Arial" pitchFamily="34" charset="0"/>
              </a:rPr>
              <a:t>To help state and local areas identify any areas they have not addressed and tag those for support from TA, state level leadership, national level, etc</a:t>
            </a:r>
            <a:r>
              <a:rPr lang="en-US" altLang="en-US" sz="2000" dirty="0" smtClean="0">
                <a:latin typeface="Arial" pitchFamily="34" charset="0"/>
              </a:rPr>
              <a:t>…</a:t>
            </a:r>
          </a:p>
          <a:p>
            <a:pPr marL="0" indent="0"/>
            <a:endParaRPr lang="en-US" altLang="en-US" sz="2000" dirty="0">
              <a:latin typeface="Arial" pitchFamily="34" charset="0"/>
            </a:endParaRPr>
          </a:p>
          <a:p>
            <a:pPr>
              <a:buFont typeface="Arial" pitchFamily="34" charset="0"/>
              <a:buChar char="•"/>
            </a:pPr>
            <a:r>
              <a:rPr lang="en-US" altLang="en-US" sz="2000" dirty="0">
                <a:latin typeface="Arial" pitchFamily="34" charset="0"/>
              </a:rPr>
              <a:t>To provide a framework and guide, within which each project is encouraged to be innovative and tailor activities to meet the needs of the local area, etc…</a:t>
            </a:r>
          </a:p>
          <a:p>
            <a:pPr>
              <a:buFont typeface="Arial" pitchFamily="34" charset="0"/>
              <a:buChar char="•"/>
            </a:pPr>
            <a:endParaRPr lang="en-US" altLang="en-US" sz="2000" b="1" dirty="0">
              <a:latin typeface="Arial" pitchFamily="34" charset="0"/>
            </a:endParaRPr>
          </a:p>
        </p:txBody>
      </p:sp>
    </p:spTree>
    <p:extLst>
      <p:ext uri="{BB962C8B-B14F-4D97-AF65-F5344CB8AC3E}">
        <p14:creationId xmlns:p14="http://schemas.microsoft.com/office/powerpoint/2010/main" val="588668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was the DEI Development Framework Tool and Worksheet developed? (cont.)</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13</a:t>
            </a:fld>
            <a:endParaRPr lang="en-US"/>
          </a:p>
        </p:txBody>
      </p:sp>
      <p:sp>
        <p:nvSpPr>
          <p:cNvPr id="6" name="TextBox 5"/>
          <p:cNvSpPr txBox="1"/>
          <p:nvPr/>
        </p:nvSpPr>
        <p:spPr>
          <a:xfrm>
            <a:off x="358775" y="1273175"/>
            <a:ext cx="8450263" cy="3786188"/>
          </a:xfrm>
          <a:prstGeom prst="rect">
            <a:avLst/>
          </a:prstGeom>
          <a:noFill/>
        </p:spPr>
        <p:txBody>
          <a:bodyPr>
            <a:spAutoFit/>
          </a:bodyPr>
          <a:lstStyle/>
          <a:p>
            <a:pPr marL="285750" indent="-285750" fontAlgn="auto">
              <a:spcBef>
                <a:spcPts val="0"/>
              </a:spcBef>
              <a:spcAft>
                <a:spcPts val="0"/>
              </a:spcAft>
              <a:buFont typeface="Arial" pitchFamily="34" charset="0"/>
              <a:buChar char="•"/>
              <a:defRPr/>
            </a:pPr>
            <a:endParaRPr lang="en-US" sz="2400" dirty="0">
              <a:latin typeface="Arial" pitchFamily="34" charset="0"/>
            </a:endParaRPr>
          </a:p>
          <a:p>
            <a:pPr marL="285750" indent="-285750" fontAlgn="auto">
              <a:spcBef>
                <a:spcPts val="0"/>
              </a:spcBef>
              <a:spcAft>
                <a:spcPts val="0"/>
              </a:spcAft>
              <a:buFont typeface="Arial" pitchFamily="34" charset="0"/>
              <a:buChar char="•"/>
              <a:defRPr/>
            </a:pPr>
            <a:r>
              <a:rPr lang="en-US" sz="2400" dirty="0">
                <a:latin typeface="Arial" pitchFamily="34" charset="0"/>
              </a:rPr>
              <a:t>It is </a:t>
            </a:r>
            <a:r>
              <a:rPr lang="en-US" sz="2400" b="1" dirty="0">
                <a:latin typeface="Arial" pitchFamily="34" charset="0"/>
              </a:rPr>
              <a:t>NOT</a:t>
            </a:r>
            <a:r>
              <a:rPr lang="en-US" sz="2400" dirty="0">
                <a:latin typeface="Arial" pitchFamily="34" charset="0"/>
              </a:rPr>
              <a:t> to limit projects to only those activities identified in the framework. </a:t>
            </a:r>
          </a:p>
          <a:p>
            <a:pPr marL="342900" indent="-342900" fontAlgn="auto">
              <a:spcBef>
                <a:spcPts val="0"/>
              </a:spcBef>
              <a:spcAft>
                <a:spcPts val="0"/>
              </a:spcAft>
              <a:buFont typeface="Arial" pitchFamily="34" charset="0"/>
              <a:buChar char="•"/>
              <a:defRPr/>
            </a:pPr>
            <a:endParaRPr lang="en-US" sz="2400" dirty="0">
              <a:latin typeface="Arial" pitchFamily="34" charset="0"/>
            </a:endParaRPr>
          </a:p>
          <a:p>
            <a:pPr marL="342900" indent="-342900" fontAlgn="auto">
              <a:spcBef>
                <a:spcPts val="0"/>
              </a:spcBef>
              <a:spcAft>
                <a:spcPts val="0"/>
              </a:spcAft>
              <a:buFont typeface="Arial" pitchFamily="34" charset="0"/>
              <a:buChar char="•"/>
              <a:defRPr/>
            </a:pPr>
            <a:r>
              <a:rPr lang="en-US" sz="2400" dirty="0">
                <a:latin typeface="Arial" pitchFamily="34" charset="0"/>
              </a:rPr>
              <a:t>This framework is </a:t>
            </a:r>
            <a:r>
              <a:rPr lang="en-US" sz="2400" b="1" dirty="0">
                <a:latin typeface="Arial" pitchFamily="34" charset="0"/>
              </a:rPr>
              <a:t>NOT</a:t>
            </a:r>
            <a:r>
              <a:rPr lang="en-US" sz="2400" dirty="0">
                <a:latin typeface="Arial" pitchFamily="34" charset="0"/>
              </a:rPr>
              <a:t> to be used to evaluate staff or program performance.  </a:t>
            </a:r>
          </a:p>
          <a:p>
            <a:pPr marL="285750" indent="-285750" fontAlgn="auto">
              <a:spcBef>
                <a:spcPts val="0"/>
              </a:spcBef>
              <a:spcAft>
                <a:spcPts val="0"/>
              </a:spcAft>
              <a:buFont typeface="Arial" pitchFamily="34" charset="0"/>
              <a:buChar char="•"/>
              <a:defRPr/>
            </a:pPr>
            <a:endParaRPr lang="en-US" sz="2400" dirty="0">
              <a:latin typeface="Arial" pitchFamily="34" charset="0"/>
            </a:endParaRPr>
          </a:p>
          <a:p>
            <a:pPr marL="285750" indent="-285750" fontAlgn="auto">
              <a:spcBef>
                <a:spcPts val="0"/>
              </a:spcBef>
              <a:spcAft>
                <a:spcPts val="0"/>
              </a:spcAft>
              <a:buFont typeface="Arial" pitchFamily="34" charset="0"/>
              <a:buChar char="•"/>
              <a:defRPr/>
            </a:pPr>
            <a:r>
              <a:rPr lang="en-US" sz="2400" dirty="0">
                <a:latin typeface="Arial" pitchFamily="34" charset="0"/>
              </a:rPr>
              <a:t>The framework is a tool to assess the implementation level of the DEI</a:t>
            </a:r>
            <a:r>
              <a:rPr lang="en-US" sz="2400" b="1" dirty="0">
                <a:latin typeface="Arial" pitchFamily="34" charset="0"/>
              </a:rPr>
              <a:t>. </a:t>
            </a:r>
          </a:p>
          <a:p>
            <a:pPr marL="285750" indent="-285750" fontAlgn="auto">
              <a:spcBef>
                <a:spcPts val="0"/>
              </a:spcBef>
              <a:spcAft>
                <a:spcPts val="0"/>
              </a:spcAft>
              <a:buFont typeface="Arial" pitchFamily="34" charset="0"/>
              <a:buChar char="•"/>
              <a:defRPr/>
            </a:pPr>
            <a:endParaRPr lang="en-US" sz="2400" b="1" dirty="0">
              <a:latin typeface="Arial" pitchFamily="34" charset="0"/>
            </a:endParaRPr>
          </a:p>
        </p:txBody>
      </p:sp>
    </p:spTree>
    <p:extLst>
      <p:ext uri="{BB962C8B-B14F-4D97-AF65-F5344CB8AC3E}">
        <p14:creationId xmlns:p14="http://schemas.microsoft.com/office/powerpoint/2010/main" val="660713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 Development Framework Tool</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14</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5208588"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1600200" y="4419600"/>
            <a:ext cx="5784850" cy="2041525"/>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defRPr/>
            </a:pPr>
            <a:r>
              <a:rPr lang="en-US" sz="1800" i="1" dirty="0" smtClean="0">
                <a:solidFill>
                  <a:schemeClr val="tx1"/>
                </a:solidFill>
              </a:rPr>
              <a:t>“The secret of getting ahead is getting started. The secret of getting started is breaking your complex overwhelming tasks into manageable tasks, and</a:t>
            </a:r>
            <a:br>
              <a:rPr lang="en-US" sz="1800" i="1" dirty="0" smtClean="0">
                <a:solidFill>
                  <a:schemeClr val="tx1"/>
                </a:solidFill>
              </a:rPr>
            </a:br>
            <a:r>
              <a:rPr lang="en-US" sz="1800" i="1" dirty="0" smtClean="0">
                <a:solidFill>
                  <a:schemeClr val="tx1"/>
                </a:solidFill>
              </a:rPr>
              <a:t>then starting on the first one.” </a:t>
            </a:r>
            <a:r>
              <a:rPr lang="en-US" sz="1800" dirty="0" smtClean="0">
                <a:solidFill>
                  <a:schemeClr val="tx1"/>
                </a:solidFill>
              </a:rPr>
              <a:t>– Mark Twain</a:t>
            </a:r>
            <a:endParaRPr lang="en-US" sz="1800" dirty="0">
              <a:solidFill>
                <a:schemeClr val="tx1"/>
              </a:solidFill>
            </a:endParaRPr>
          </a:p>
        </p:txBody>
      </p:sp>
    </p:spTree>
    <p:extLst>
      <p:ext uri="{BB962C8B-B14F-4D97-AF65-F5344CB8AC3E}">
        <p14:creationId xmlns:p14="http://schemas.microsoft.com/office/powerpoint/2010/main" val="1568861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“DEI Development Framework Tool”?</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15</a:t>
            </a:fld>
            <a:endParaRPr lang="en-US"/>
          </a:p>
        </p:txBody>
      </p:sp>
      <p:sp>
        <p:nvSpPr>
          <p:cNvPr id="5" name="TextBox 4"/>
          <p:cNvSpPr txBox="1"/>
          <p:nvPr/>
        </p:nvSpPr>
        <p:spPr>
          <a:xfrm>
            <a:off x="457200" y="1458913"/>
            <a:ext cx="8229600" cy="4562788"/>
          </a:xfrm>
          <a:prstGeom prst="rect">
            <a:avLst/>
          </a:prstGeom>
          <a:noFill/>
        </p:spPr>
        <p:txBody>
          <a:bodyPr>
            <a:spAutoFit/>
          </a:bodyPr>
          <a:lstStyle/>
          <a:p>
            <a:pPr fontAlgn="auto">
              <a:spcBef>
                <a:spcPts val="0"/>
              </a:spcBef>
              <a:spcAft>
                <a:spcPts val="0"/>
              </a:spcAft>
              <a:defRPr/>
            </a:pPr>
            <a:r>
              <a:rPr lang="en-US" sz="2000" dirty="0">
                <a:latin typeface="Arial" pitchFamily="34" charset="0"/>
              </a:rPr>
              <a:t>The Development Framework of DEI Implementation is designed to provide states and local workforce investment areas that are serving as DEI pilot (implementing) sites with a developmental tool to:</a:t>
            </a:r>
          </a:p>
          <a:p>
            <a:pPr marL="1087438" indent="-404813" fontAlgn="auto">
              <a:spcBef>
                <a:spcPts val="0"/>
              </a:spcBef>
              <a:spcAft>
                <a:spcPts val="0"/>
              </a:spcAft>
              <a:buFontTx/>
              <a:buAutoNum type="alphaLcParenBoth"/>
              <a:defRPr/>
            </a:pPr>
            <a:r>
              <a:rPr lang="en-US" dirty="0">
                <a:latin typeface="Arial" pitchFamily="34" charset="0"/>
              </a:rPr>
              <a:t>assess implementation status of the DEI and </a:t>
            </a:r>
          </a:p>
          <a:p>
            <a:pPr marL="1087438" indent="-404813" fontAlgn="auto">
              <a:spcBef>
                <a:spcPts val="0"/>
              </a:spcBef>
              <a:spcAft>
                <a:spcPts val="0"/>
              </a:spcAft>
              <a:buFontTx/>
              <a:buAutoNum type="alphaLcParenBoth"/>
              <a:defRPr/>
            </a:pPr>
            <a:r>
              <a:rPr lang="en-US" dirty="0">
                <a:latin typeface="Arial" pitchFamily="34" charset="0"/>
              </a:rPr>
              <a:t>identify priorities for development.  </a:t>
            </a:r>
          </a:p>
          <a:p>
            <a:pPr marL="342900" indent="-342900" fontAlgn="auto">
              <a:spcBef>
                <a:spcPts val="0"/>
              </a:spcBef>
              <a:spcAft>
                <a:spcPts val="0"/>
              </a:spcAft>
              <a:buFontTx/>
              <a:buAutoNum type="alphaLcParenBoth"/>
              <a:defRPr/>
            </a:pPr>
            <a:endParaRPr lang="en-US" sz="1050" dirty="0">
              <a:latin typeface="Arial" pitchFamily="34" charset="0"/>
            </a:endParaRPr>
          </a:p>
          <a:p>
            <a:pPr fontAlgn="auto">
              <a:spcBef>
                <a:spcPts val="0"/>
              </a:spcBef>
              <a:spcAft>
                <a:spcPts val="0"/>
              </a:spcAft>
              <a:defRPr/>
            </a:pPr>
            <a:r>
              <a:rPr lang="en-US" sz="2000" dirty="0">
                <a:latin typeface="Arial" pitchFamily="34" charset="0"/>
              </a:rPr>
              <a:t>This tool serves as an approved framework to help projects develop in terms of achieving outcomes in each of the </a:t>
            </a:r>
            <a:r>
              <a:rPr lang="en-US" sz="2000" dirty="0" smtClean="0">
                <a:latin typeface="Arial" pitchFamily="34" charset="0"/>
              </a:rPr>
              <a:t>7 service </a:t>
            </a:r>
            <a:r>
              <a:rPr lang="en-US" sz="2000" dirty="0">
                <a:latin typeface="Arial" pitchFamily="34" charset="0"/>
              </a:rPr>
              <a:t>delivery areas. </a:t>
            </a:r>
          </a:p>
          <a:p>
            <a:pPr fontAlgn="auto">
              <a:spcBef>
                <a:spcPts val="0"/>
              </a:spcBef>
              <a:spcAft>
                <a:spcPts val="0"/>
              </a:spcAft>
              <a:defRPr/>
            </a:pPr>
            <a:endParaRPr lang="en-US" sz="1050" dirty="0">
              <a:latin typeface="Arial" pitchFamily="34" charset="0"/>
            </a:endParaRPr>
          </a:p>
          <a:p>
            <a:pPr fontAlgn="auto">
              <a:spcBef>
                <a:spcPts val="0"/>
              </a:spcBef>
              <a:spcAft>
                <a:spcPts val="0"/>
              </a:spcAft>
              <a:defRPr/>
            </a:pPr>
            <a:r>
              <a:rPr lang="en-US" sz="2000" dirty="0">
                <a:latin typeface="Arial" pitchFamily="34" charset="0"/>
              </a:rPr>
              <a:t>There are three focus areas within each service delivery component to assess priorities for growth and improvement of implementation:  </a:t>
            </a:r>
          </a:p>
          <a:p>
            <a:pPr marL="285750" indent="-285750" fontAlgn="auto">
              <a:spcBef>
                <a:spcPts val="0"/>
              </a:spcBef>
              <a:spcAft>
                <a:spcPts val="0"/>
              </a:spcAft>
              <a:buFont typeface="Arial" pitchFamily="34" charset="0"/>
              <a:buChar char="•"/>
              <a:defRPr/>
            </a:pPr>
            <a:r>
              <a:rPr lang="en-US" dirty="0">
                <a:latin typeface="Arial" pitchFamily="34" charset="0"/>
              </a:rPr>
              <a:t>Beginner (disability expertise)</a:t>
            </a:r>
          </a:p>
          <a:p>
            <a:pPr marL="285750" indent="-285750" fontAlgn="auto">
              <a:spcBef>
                <a:spcPts val="0"/>
              </a:spcBef>
              <a:spcAft>
                <a:spcPts val="0"/>
              </a:spcAft>
              <a:buFont typeface="Arial" pitchFamily="34" charset="0"/>
              <a:buChar char="•"/>
              <a:defRPr/>
            </a:pPr>
            <a:r>
              <a:rPr lang="en-US" dirty="0">
                <a:latin typeface="Arial" pitchFamily="34" charset="0"/>
              </a:rPr>
              <a:t>Intermediate (problem solving); and </a:t>
            </a:r>
          </a:p>
          <a:p>
            <a:pPr marL="285750" indent="-285750" fontAlgn="auto">
              <a:spcBef>
                <a:spcPts val="0"/>
              </a:spcBef>
              <a:spcAft>
                <a:spcPts val="0"/>
              </a:spcAft>
              <a:buFont typeface="Arial" pitchFamily="34" charset="0"/>
              <a:buChar char="•"/>
              <a:defRPr/>
            </a:pPr>
            <a:r>
              <a:rPr lang="en-US" dirty="0">
                <a:latin typeface="Arial" pitchFamily="34" charset="0"/>
              </a:rPr>
              <a:t>Advanced (policies and practices)</a:t>
            </a:r>
          </a:p>
          <a:p>
            <a:pPr marL="285750" indent="-285750" fontAlgn="auto">
              <a:spcBef>
                <a:spcPts val="0"/>
              </a:spcBef>
              <a:spcAft>
                <a:spcPts val="0"/>
              </a:spcAft>
              <a:buFont typeface="Arial" pitchFamily="34" charset="0"/>
              <a:buChar char="•"/>
              <a:defRPr/>
            </a:pPr>
            <a:endParaRPr lang="en-US" sz="1050" dirty="0">
              <a:latin typeface="Arial" pitchFamily="34" charset="0"/>
            </a:endParaRPr>
          </a:p>
          <a:p>
            <a:pPr fontAlgn="auto">
              <a:spcBef>
                <a:spcPts val="0"/>
              </a:spcBef>
              <a:spcAft>
                <a:spcPts val="0"/>
              </a:spcAft>
              <a:defRPr/>
            </a:pPr>
            <a:r>
              <a:rPr lang="en-US" sz="2000" dirty="0">
                <a:latin typeface="Arial" pitchFamily="34" charset="0"/>
              </a:rPr>
              <a:t>Within each focus area, key outcome indicators have been highlighted.  </a:t>
            </a:r>
          </a:p>
          <a:p>
            <a:pPr fontAlgn="auto">
              <a:spcBef>
                <a:spcPts val="0"/>
              </a:spcBef>
              <a:spcAft>
                <a:spcPts val="0"/>
              </a:spcAft>
              <a:defRPr/>
            </a:pPr>
            <a:endParaRPr lang="en-US" sz="900" dirty="0">
              <a:latin typeface="Arial" pitchFamily="34" charset="0"/>
            </a:endParaRPr>
          </a:p>
        </p:txBody>
      </p:sp>
    </p:spTree>
    <p:extLst>
      <p:ext uri="{BB962C8B-B14F-4D97-AF65-F5344CB8AC3E}">
        <p14:creationId xmlns:p14="http://schemas.microsoft.com/office/powerpoint/2010/main" val="1568861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to DEI Development: DEI Project Start-Up</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16</a:t>
            </a:fld>
            <a:endParaRPr lang="en-US"/>
          </a:p>
        </p:txBody>
      </p:sp>
      <p:sp>
        <p:nvSpPr>
          <p:cNvPr id="6" name="TextBox 5"/>
          <p:cNvSpPr txBox="1"/>
          <p:nvPr/>
        </p:nvSpPr>
        <p:spPr>
          <a:xfrm>
            <a:off x="347663" y="1428750"/>
            <a:ext cx="8448675" cy="4924425"/>
          </a:xfrm>
          <a:prstGeom prst="rect">
            <a:avLst/>
          </a:prstGeom>
          <a:noFill/>
        </p:spPr>
        <p:txBody>
          <a:bodyPr>
            <a:spAutoFit/>
          </a:bodyPr>
          <a:lstStyle/>
          <a:p>
            <a:pPr fontAlgn="auto">
              <a:spcBef>
                <a:spcPts val="0"/>
              </a:spcBef>
              <a:spcAft>
                <a:spcPts val="0"/>
              </a:spcAft>
              <a:defRPr/>
            </a:pPr>
            <a:r>
              <a:rPr lang="en-US" sz="2000" b="1" dirty="0">
                <a:latin typeface="Arial" pitchFamily="34" charset="0"/>
              </a:rPr>
              <a:t>During project start-up and initial implementation, grantees have been focused on three core areas:</a:t>
            </a:r>
          </a:p>
          <a:p>
            <a:pPr fontAlgn="auto">
              <a:spcBef>
                <a:spcPts val="0"/>
              </a:spcBef>
              <a:spcAft>
                <a:spcPts val="0"/>
              </a:spcAft>
              <a:defRPr/>
            </a:pPr>
            <a:endParaRPr lang="en-US" sz="2000" b="1" dirty="0">
              <a:latin typeface="Arial" pitchFamily="34" charset="0"/>
            </a:endParaRPr>
          </a:p>
          <a:p>
            <a:pPr marL="457200" indent="-457200" fontAlgn="auto">
              <a:spcBef>
                <a:spcPts val="0"/>
              </a:spcBef>
              <a:spcAft>
                <a:spcPts val="0"/>
              </a:spcAft>
              <a:buFont typeface="+mj-lt"/>
              <a:buAutoNum type="arabicPeriod"/>
              <a:defRPr/>
            </a:pPr>
            <a:r>
              <a:rPr lang="en-US" dirty="0">
                <a:latin typeface="Arial" pitchFamily="34" charset="0"/>
              </a:rPr>
              <a:t>Working with DOL and the DEI evaluation team on the lottery rules used to select the local workforce investment boards (WIBs) that will participate in the DEI grant project.</a:t>
            </a:r>
          </a:p>
          <a:p>
            <a:pPr marL="457200" indent="-457200" fontAlgn="auto">
              <a:spcBef>
                <a:spcPts val="0"/>
              </a:spcBef>
              <a:spcAft>
                <a:spcPts val="0"/>
              </a:spcAft>
              <a:buFont typeface="+mj-lt"/>
              <a:buAutoNum type="arabicPeriod"/>
              <a:defRPr/>
            </a:pPr>
            <a:endParaRPr lang="en-US" dirty="0">
              <a:latin typeface="Arial" pitchFamily="34" charset="0"/>
            </a:endParaRPr>
          </a:p>
          <a:p>
            <a:pPr marL="457200" indent="-457200" fontAlgn="auto">
              <a:spcBef>
                <a:spcPts val="0"/>
              </a:spcBef>
              <a:spcAft>
                <a:spcPts val="0"/>
              </a:spcAft>
              <a:buFont typeface="+mj-lt"/>
              <a:buAutoNum type="arabicPeriod"/>
              <a:defRPr/>
            </a:pPr>
            <a:r>
              <a:rPr lang="en-US" dirty="0">
                <a:latin typeface="Arial" pitchFamily="34" charset="0"/>
              </a:rPr>
              <a:t>The State workforce agency or local WIB: 1) already operate as an Employment Network (EN) under the Ticket to Work and Work Incentives Improvement Act; or 2) committed to apply for EN status to the Social Security Administration (SSA) within 60 days of pilot site selection.</a:t>
            </a:r>
          </a:p>
          <a:p>
            <a:pPr marL="457200" indent="-457200" fontAlgn="auto">
              <a:spcBef>
                <a:spcPts val="0"/>
              </a:spcBef>
              <a:spcAft>
                <a:spcPts val="0"/>
              </a:spcAft>
              <a:buFont typeface="+mj-lt"/>
              <a:buAutoNum type="arabicPeriod"/>
              <a:defRPr/>
            </a:pPr>
            <a:endParaRPr lang="en-US" dirty="0">
              <a:latin typeface="Arial" pitchFamily="34" charset="0"/>
            </a:endParaRPr>
          </a:p>
          <a:p>
            <a:pPr marL="457200" indent="-457200" fontAlgn="auto">
              <a:spcBef>
                <a:spcPts val="0"/>
              </a:spcBef>
              <a:spcAft>
                <a:spcPts val="0"/>
              </a:spcAft>
              <a:buFont typeface="+mj-lt"/>
              <a:buAutoNum type="arabicPeriod"/>
              <a:defRPr/>
            </a:pPr>
            <a:r>
              <a:rPr lang="en-US" dirty="0">
                <a:latin typeface="Arial" pitchFamily="34" charset="0"/>
              </a:rPr>
              <a:t>Developed the process for hiring and supervising local level full-time Disability Resource Coordinator (DRC) positions to implement the state’s DEI project strategic approach OR assisting the designated local WIBs in this process.</a:t>
            </a:r>
          </a:p>
          <a:p>
            <a:pPr marL="285750" indent="-285750" fontAlgn="auto">
              <a:spcBef>
                <a:spcPts val="0"/>
              </a:spcBef>
              <a:spcAft>
                <a:spcPts val="0"/>
              </a:spcAft>
              <a:buFont typeface="Arial" pitchFamily="34" charset="0"/>
              <a:buChar char="•"/>
              <a:defRPr/>
            </a:pPr>
            <a:endParaRPr lang="en-US" sz="2000" dirty="0">
              <a:latin typeface="Arial" pitchFamily="34" charset="0"/>
            </a:endParaRPr>
          </a:p>
        </p:txBody>
      </p:sp>
    </p:spTree>
    <p:extLst>
      <p:ext uri="{BB962C8B-B14F-4D97-AF65-F5344CB8AC3E}">
        <p14:creationId xmlns:p14="http://schemas.microsoft.com/office/powerpoint/2010/main" val="3077808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977" y="1600200"/>
            <a:ext cx="2746435" cy="4114800"/>
          </a:xfrm>
          <a:prstGeom prst="rect">
            <a:avLst/>
          </a:prstGeom>
        </p:spPr>
      </p:pic>
      <p:sp>
        <p:nvSpPr>
          <p:cNvPr id="2" name="Title 1"/>
          <p:cNvSpPr>
            <a:spLocks noGrp="1"/>
          </p:cNvSpPr>
          <p:nvPr>
            <p:ph type="title"/>
          </p:nvPr>
        </p:nvSpPr>
        <p:spPr/>
        <p:txBody>
          <a:bodyPr/>
          <a:lstStyle/>
          <a:p>
            <a:r>
              <a:rPr lang="en-US" dirty="0" smtClean="0"/>
              <a:t>	DEI Development Framework Tool</a:t>
            </a:r>
            <a:endParaRPr lang="en-US" dirty="0"/>
          </a:p>
        </p:txBody>
      </p:sp>
      <p:sp>
        <p:nvSpPr>
          <p:cNvPr id="4" name="Rounded Rectangle 3"/>
          <p:cNvSpPr/>
          <p:nvPr/>
        </p:nvSpPr>
        <p:spPr>
          <a:xfrm>
            <a:off x="152400" y="2757726"/>
            <a:ext cx="6152474" cy="6469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ctr"/>
            <a:r>
              <a:rPr lang="en-US" sz="3200" dirty="0" smtClean="0">
                <a:solidFill>
                  <a:srgbClr val="C00000"/>
                </a:solidFill>
                <a:latin typeface="Tahoma" pitchFamily="34" charset="0"/>
              </a:rPr>
              <a:t>Let’s check out the Tool!</a:t>
            </a:r>
            <a:endParaRPr lang="en-US" sz="3200" dirty="0">
              <a:solidFill>
                <a:srgbClr val="C00000"/>
              </a:solidFill>
              <a:latin typeface="Tahom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17</a:t>
            </a:fld>
            <a:endParaRPr lang="en-US"/>
          </a:p>
        </p:txBody>
      </p:sp>
      <p:pic>
        <p:nvPicPr>
          <p:cNvPr id="6" name="Picture 2" descr="C:\Users\mkennedy\Documents\NDI\DEI\DEI BRANDING\DEI Logos hi_low\DEI_Logo_l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197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Trainings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18</a:t>
            </a:fld>
            <a:endParaRPr lang="en-US"/>
          </a:p>
        </p:txBody>
      </p:sp>
      <p:sp>
        <p:nvSpPr>
          <p:cNvPr id="8" name="TextBox 7"/>
          <p:cNvSpPr txBox="1"/>
          <p:nvPr/>
        </p:nvSpPr>
        <p:spPr>
          <a:xfrm>
            <a:off x="387350" y="1325563"/>
            <a:ext cx="8450263" cy="5078313"/>
          </a:xfrm>
          <a:prstGeom prst="rect">
            <a:avLst/>
          </a:prstGeom>
          <a:noFill/>
        </p:spPr>
        <p:txBody>
          <a:bodyPr>
            <a:spAutoFit/>
          </a:bodyPr>
          <a:lstStyle/>
          <a:p>
            <a:pPr fontAlgn="auto">
              <a:spcBef>
                <a:spcPts val="0"/>
              </a:spcBef>
              <a:spcAft>
                <a:spcPts val="0"/>
              </a:spcAft>
              <a:defRPr/>
            </a:pPr>
            <a:r>
              <a:rPr lang="en-US" b="1" dirty="0">
                <a:latin typeface="Arial" pitchFamily="34" charset="0"/>
              </a:rPr>
              <a:t>The NDI team will be providing ongoing additional trainings on DEI Strategic Service delivery Components</a:t>
            </a:r>
          </a:p>
          <a:p>
            <a:pPr fontAlgn="auto">
              <a:spcBef>
                <a:spcPts val="0"/>
              </a:spcBef>
              <a:spcAft>
                <a:spcPts val="0"/>
              </a:spcAft>
              <a:defRPr/>
            </a:pPr>
            <a:endParaRPr lang="en-US" dirty="0">
              <a:latin typeface="Arial" pitchFamily="34" charset="0"/>
            </a:endParaRPr>
          </a:p>
          <a:p>
            <a:pPr fontAlgn="auto">
              <a:spcBef>
                <a:spcPts val="0"/>
              </a:spcBef>
              <a:spcAft>
                <a:spcPts val="0"/>
              </a:spcAft>
              <a:defRPr/>
            </a:pPr>
            <a:r>
              <a:rPr lang="en-US" b="1" u="sng" dirty="0">
                <a:solidFill>
                  <a:srgbClr val="FF0000"/>
                </a:solidFill>
                <a:latin typeface="Arial" pitchFamily="34" charset="0"/>
              </a:rPr>
              <a:t>For example </a:t>
            </a:r>
            <a:r>
              <a:rPr lang="en-US" dirty="0">
                <a:latin typeface="Arial" pitchFamily="34" charset="0"/>
              </a:rPr>
              <a:t>on the IRT Strategic Service Delivery Element these trainings are currently archived on the DEI password protected website Training Archives </a:t>
            </a:r>
            <a:r>
              <a:rPr lang="en-US" dirty="0" smtClean="0">
                <a:latin typeface="Arial" pitchFamily="34" charset="0"/>
              </a:rPr>
              <a:t>page, </a:t>
            </a:r>
            <a:r>
              <a:rPr lang="en-US" dirty="0">
                <a:latin typeface="Arial" pitchFamily="34" charset="0"/>
              </a:rPr>
              <a:t>and will be updated and presented again during </a:t>
            </a:r>
            <a:r>
              <a:rPr lang="en-US" dirty="0" smtClean="0">
                <a:latin typeface="Arial" pitchFamily="34" charset="0"/>
              </a:rPr>
              <a:t>2014.</a:t>
            </a:r>
            <a:endParaRPr lang="en-US" dirty="0">
              <a:latin typeface="Arial" pitchFamily="34" charset="0"/>
            </a:endParaRPr>
          </a:p>
          <a:p>
            <a:pPr fontAlgn="auto">
              <a:spcBef>
                <a:spcPts val="0"/>
              </a:spcBef>
              <a:spcAft>
                <a:spcPts val="0"/>
              </a:spcAft>
              <a:defRPr/>
            </a:pPr>
            <a:endParaRPr lang="en-US" dirty="0">
              <a:latin typeface="Arial" pitchFamily="34" charset="0"/>
            </a:endParaRPr>
          </a:p>
          <a:p>
            <a:pPr marL="914400" fontAlgn="auto">
              <a:spcBef>
                <a:spcPts val="0"/>
              </a:spcBef>
              <a:spcAft>
                <a:spcPts val="0"/>
              </a:spcAft>
              <a:defRPr/>
            </a:pPr>
            <a:r>
              <a:rPr lang="en-US" b="1" dirty="0">
                <a:latin typeface="Arial" pitchFamily="34" charset="0"/>
              </a:rPr>
              <a:t>Introduction to the Integrated Resource Team (IRT) Model</a:t>
            </a:r>
          </a:p>
          <a:p>
            <a:pPr marL="914400" fontAlgn="auto">
              <a:spcBef>
                <a:spcPts val="0"/>
              </a:spcBef>
              <a:spcAft>
                <a:spcPts val="0"/>
              </a:spcAft>
              <a:buFont typeface="Arial" pitchFamily="34" charset="0"/>
              <a:buChar char="•"/>
              <a:defRPr/>
            </a:pPr>
            <a:r>
              <a:rPr lang="en-US" dirty="0">
                <a:latin typeface="Arial" pitchFamily="34" charset="0"/>
              </a:rPr>
              <a:t>Will provide a basic overview of the IRT approach </a:t>
            </a:r>
          </a:p>
          <a:p>
            <a:pPr marL="914400" fontAlgn="auto">
              <a:spcBef>
                <a:spcPts val="0"/>
              </a:spcBef>
              <a:spcAft>
                <a:spcPts val="0"/>
              </a:spcAft>
              <a:defRPr/>
            </a:pPr>
            <a:endParaRPr lang="en-US" dirty="0">
              <a:latin typeface="Arial" pitchFamily="34" charset="0"/>
            </a:endParaRPr>
          </a:p>
          <a:p>
            <a:pPr marL="914400" fontAlgn="auto">
              <a:spcBef>
                <a:spcPts val="0"/>
              </a:spcBef>
              <a:spcAft>
                <a:spcPts val="0"/>
              </a:spcAft>
              <a:defRPr/>
            </a:pPr>
            <a:r>
              <a:rPr lang="en-US" b="1" dirty="0">
                <a:latin typeface="Arial" pitchFamily="34" charset="0"/>
              </a:rPr>
              <a:t>Comprehensive Breakdown of the Integrated Resource Team (IRT) Approach</a:t>
            </a:r>
          </a:p>
          <a:p>
            <a:pPr marL="914400" fontAlgn="auto">
              <a:spcBef>
                <a:spcPts val="0"/>
              </a:spcBef>
              <a:spcAft>
                <a:spcPts val="0"/>
              </a:spcAft>
              <a:buFont typeface="Arial" pitchFamily="34" charset="0"/>
              <a:buChar char="•"/>
              <a:defRPr/>
            </a:pPr>
            <a:r>
              <a:rPr lang="en-US" dirty="0">
                <a:latin typeface="Arial" pitchFamily="34" charset="0"/>
              </a:rPr>
              <a:t>Will build upon the first training by providing a comprehensive in-depth breakdown of the IRT model from start to finish.</a:t>
            </a:r>
          </a:p>
          <a:p>
            <a:pPr fontAlgn="auto">
              <a:spcBef>
                <a:spcPts val="0"/>
              </a:spcBef>
              <a:spcAft>
                <a:spcPts val="0"/>
              </a:spcAft>
              <a:defRPr/>
            </a:pPr>
            <a:endParaRPr lang="en-US" dirty="0">
              <a:latin typeface="Arial" pitchFamily="34" charset="0"/>
            </a:endParaRPr>
          </a:p>
          <a:p>
            <a:pPr fontAlgn="auto">
              <a:spcBef>
                <a:spcPts val="0"/>
              </a:spcBef>
              <a:spcAft>
                <a:spcPts val="0"/>
              </a:spcAft>
              <a:defRPr/>
            </a:pPr>
            <a:r>
              <a:rPr lang="en-US" i="1" u="sng" dirty="0">
                <a:latin typeface="Arial" pitchFamily="34" charset="0"/>
              </a:rPr>
              <a:t>Be sure and take note of all available DEI trainings through the NDI training notices distributed monthly via the DEI listserv!</a:t>
            </a:r>
          </a:p>
          <a:p>
            <a:pPr fontAlgn="auto">
              <a:spcBef>
                <a:spcPts val="0"/>
              </a:spcBef>
              <a:spcAft>
                <a:spcPts val="0"/>
              </a:spcAft>
              <a:defRPr/>
            </a:pPr>
            <a:endParaRPr lang="en-US" i="1" u="sng" dirty="0">
              <a:latin typeface="+mn-lt"/>
              <a:cs typeface="+mn-cs"/>
            </a:endParaRPr>
          </a:p>
        </p:txBody>
      </p:sp>
    </p:spTree>
    <p:extLst>
      <p:ext uri="{BB962C8B-B14F-4D97-AF65-F5344CB8AC3E}">
        <p14:creationId xmlns:p14="http://schemas.microsoft.com/office/powerpoint/2010/main" val="2689683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Assistance Support </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19</a:t>
            </a:fld>
            <a:endParaRPr lang="en-US" dirty="0"/>
          </a:p>
        </p:txBody>
      </p:sp>
      <p:sp>
        <p:nvSpPr>
          <p:cNvPr id="5" name="TextBox 4"/>
          <p:cNvSpPr txBox="1"/>
          <p:nvPr/>
        </p:nvSpPr>
        <p:spPr>
          <a:xfrm>
            <a:off x="347663" y="1677988"/>
            <a:ext cx="8448675" cy="4616648"/>
          </a:xfrm>
          <a:prstGeom prst="rect">
            <a:avLst/>
          </a:prstGeom>
          <a:noFill/>
        </p:spPr>
        <p:txBody>
          <a:bodyPr>
            <a:spAutoFit/>
          </a:bodyPr>
          <a:lstStyle/>
          <a:p>
            <a:pPr fontAlgn="auto">
              <a:spcBef>
                <a:spcPts val="0"/>
              </a:spcBef>
              <a:spcAft>
                <a:spcPts val="0"/>
              </a:spcAft>
              <a:defRPr/>
            </a:pPr>
            <a:r>
              <a:rPr lang="en-US" sz="2000" b="1" dirty="0">
                <a:latin typeface="Arial" pitchFamily="34" charset="0"/>
              </a:rPr>
              <a:t>Your designated TA Liaison can provided the following supports:</a:t>
            </a:r>
          </a:p>
          <a:p>
            <a:pPr marL="342900" indent="-342900" fontAlgn="auto">
              <a:spcBef>
                <a:spcPts val="0"/>
              </a:spcBef>
              <a:spcAft>
                <a:spcPts val="0"/>
              </a:spcAft>
              <a:buFont typeface="Arial" pitchFamily="34" charset="0"/>
              <a:buChar char="•"/>
              <a:defRPr/>
            </a:pPr>
            <a:r>
              <a:rPr lang="en-US" dirty="0">
                <a:latin typeface="Arial" pitchFamily="34" charset="0"/>
              </a:rPr>
              <a:t>Coordinate/Facilitate/Present on these topics on  your DEI Project’s monthly call and/or on ad hoc calls with your project as needed</a:t>
            </a:r>
          </a:p>
          <a:p>
            <a:pPr marL="342900" indent="-342900" fontAlgn="auto">
              <a:spcBef>
                <a:spcPts val="0"/>
              </a:spcBef>
              <a:spcAft>
                <a:spcPts val="0"/>
              </a:spcAft>
              <a:buFont typeface="Arial" pitchFamily="34" charset="0"/>
              <a:buChar char="•"/>
              <a:defRPr/>
            </a:pPr>
            <a:r>
              <a:rPr lang="en-US" dirty="0">
                <a:latin typeface="Arial" pitchFamily="34" charset="0"/>
              </a:rPr>
              <a:t>Provide one-on-one support, engage in problem-solving, and provide resources to individual DRCs and local areas via phone and e-mail </a:t>
            </a:r>
            <a:r>
              <a:rPr lang="en-US" dirty="0" smtClean="0">
                <a:latin typeface="Arial" pitchFamily="34" charset="0"/>
              </a:rPr>
              <a:t>to: </a:t>
            </a:r>
            <a:endParaRPr lang="en-US" dirty="0">
              <a:latin typeface="Arial" pitchFamily="34" charset="0"/>
            </a:endParaRPr>
          </a:p>
          <a:p>
            <a:pPr marL="806450" indent="-342900" fontAlgn="auto">
              <a:spcBef>
                <a:spcPts val="0"/>
              </a:spcBef>
              <a:spcAft>
                <a:spcPts val="0"/>
              </a:spcAft>
              <a:buFont typeface="Arial" pitchFamily="34" charset="0"/>
              <a:buChar char="•"/>
              <a:defRPr/>
            </a:pPr>
            <a:r>
              <a:rPr lang="en-US" dirty="0">
                <a:latin typeface="Arial" pitchFamily="34" charset="0"/>
              </a:rPr>
              <a:t>Present information and address challenges during site-visits with project</a:t>
            </a:r>
          </a:p>
          <a:p>
            <a:pPr marL="806450" indent="-342900" fontAlgn="auto">
              <a:spcBef>
                <a:spcPts val="0"/>
              </a:spcBef>
              <a:spcAft>
                <a:spcPts val="0"/>
              </a:spcAft>
              <a:buFont typeface="Arial" pitchFamily="34" charset="0"/>
              <a:buChar char="•"/>
              <a:defRPr/>
            </a:pPr>
            <a:r>
              <a:rPr lang="en-US" dirty="0">
                <a:latin typeface="Arial" pitchFamily="34" charset="0"/>
              </a:rPr>
              <a:t>Connect state and local level DEI grantees with experts and peers as appropriate</a:t>
            </a:r>
          </a:p>
          <a:p>
            <a:pPr fontAlgn="auto">
              <a:spcBef>
                <a:spcPts val="0"/>
              </a:spcBef>
              <a:spcAft>
                <a:spcPts val="0"/>
              </a:spcAft>
              <a:defRPr/>
            </a:pPr>
            <a:endParaRPr lang="en-US" dirty="0">
              <a:latin typeface="Arial" pitchFamily="34" charset="0"/>
            </a:endParaRPr>
          </a:p>
          <a:p>
            <a:pPr marL="285750" indent="-285750" fontAlgn="auto">
              <a:spcBef>
                <a:spcPts val="0"/>
              </a:spcBef>
              <a:spcAft>
                <a:spcPts val="0"/>
              </a:spcAft>
              <a:buFont typeface="Arial" pitchFamily="34" charset="0"/>
              <a:buChar char="•"/>
              <a:defRPr/>
            </a:pPr>
            <a:endParaRPr lang="en-US" dirty="0">
              <a:latin typeface="Arial" pitchFamily="34" charset="0"/>
            </a:endParaRPr>
          </a:p>
          <a:p>
            <a:pPr fontAlgn="auto">
              <a:spcBef>
                <a:spcPts val="0"/>
              </a:spcBef>
              <a:spcAft>
                <a:spcPts val="0"/>
              </a:spcAft>
              <a:defRPr/>
            </a:pPr>
            <a:r>
              <a:rPr lang="en-US" sz="2000" b="1" dirty="0">
                <a:latin typeface="Arial" pitchFamily="34" charset="0"/>
              </a:rPr>
              <a:t>NDI General support on DEI Strategic Service Delivery Components </a:t>
            </a:r>
            <a:r>
              <a:rPr lang="en-US" dirty="0">
                <a:latin typeface="Arial" pitchFamily="34" charset="0"/>
              </a:rPr>
              <a:t>DEI password protected website </a:t>
            </a:r>
          </a:p>
          <a:p>
            <a:pPr lvl="1" fontAlgn="auto">
              <a:spcBef>
                <a:spcPts val="0"/>
              </a:spcBef>
              <a:spcAft>
                <a:spcPts val="0"/>
              </a:spcAft>
              <a:defRPr/>
            </a:pPr>
            <a:r>
              <a:rPr lang="en-US" dirty="0">
                <a:latin typeface="Arial" pitchFamily="34" charset="0"/>
              </a:rPr>
              <a:t>Training </a:t>
            </a:r>
            <a:r>
              <a:rPr lang="en-US" dirty="0" smtClean="0">
                <a:latin typeface="Arial" pitchFamily="34" charset="0"/>
              </a:rPr>
              <a:t>Archives page</a:t>
            </a:r>
            <a:r>
              <a:rPr lang="en-US" dirty="0">
                <a:latin typeface="Arial" pitchFamily="34" charset="0"/>
              </a:rPr>
              <a:t>: </a:t>
            </a:r>
          </a:p>
          <a:p>
            <a:pPr lvl="1" fontAlgn="auto">
              <a:spcBef>
                <a:spcPts val="0"/>
              </a:spcBef>
              <a:spcAft>
                <a:spcPts val="0"/>
              </a:spcAft>
              <a:defRPr/>
            </a:pPr>
            <a:r>
              <a:rPr lang="en-US" dirty="0">
                <a:latin typeface="Arial" pitchFamily="34" charset="0"/>
                <a:hlinkClick r:id="rId3"/>
              </a:rPr>
              <a:t>http://</a:t>
            </a:r>
            <a:r>
              <a:rPr lang="en-US" dirty="0" smtClean="0">
                <a:latin typeface="Arial" pitchFamily="34" charset="0"/>
                <a:hlinkClick r:id="rId3"/>
              </a:rPr>
              <a:t>www.dei-ideas.org/chapter1/page01a_webinar_private.cfm</a:t>
            </a:r>
            <a:endParaRPr lang="en-US" dirty="0" smtClean="0">
              <a:latin typeface="Arial" pitchFamily="34" charset="0"/>
            </a:endParaRPr>
          </a:p>
          <a:p>
            <a:pPr lvl="1" fontAlgn="auto">
              <a:spcBef>
                <a:spcPts val="0"/>
              </a:spcBef>
              <a:spcAft>
                <a:spcPts val="0"/>
              </a:spcAft>
              <a:defRPr/>
            </a:pPr>
            <a:endParaRPr lang="en-US" dirty="0">
              <a:latin typeface="Arial" pitchFamily="34" charset="0"/>
            </a:endParaRPr>
          </a:p>
          <a:p>
            <a:pPr lvl="1" fontAlgn="auto">
              <a:spcBef>
                <a:spcPts val="0"/>
              </a:spcBef>
              <a:spcAft>
                <a:spcPts val="0"/>
              </a:spcAft>
              <a:defRPr/>
            </a:pPr>
            <a:endParaRPr lang="en-US" sz="2000" dirty="0">
              <a:latin typeface="Arial" pitchFamily="34" charset="0"/>
            </a:endParaRPr>
          </a:p>
        </p:txBody>
      </p:sp>
    </p:spTree>
    <p:extLst>
      <p:ext uri="{BB962C8B-B14F-4D97-AF65-F5344CB8AC3E}">
        <p14:creationId xmlns:p14="http://schemas.microsoft.com/office/powerpoint/2010/main" val="1718199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20</a:t>
            </a:fld>
            <a:endParaRPr lang="en-US"/>
          </a:p>
        </p:txBody>
      </p:sp>
      <p:sp>
        <p:nvSpPr>
          <p:cNvPr id="5" name="TextBox 4"/>
          <p:cNvSpPr txBox="1"/>
          <p:nvPr/>
        </p:nvSpPr>
        <p:spPr>
          <a:xfrm>
            <a:off x="347663" y="1677988"/>
            <a:ext cx="8448675" cy="4955203"/>
          </a:xfrm>
          <a:prstGeom prst="rect">
            <a:avLst/>
          </a:prstGeom>
          <a:noFill/>
        </p:spPr>
        <p:txBody>
          <a:bodyPr>
            <a:spAutoFit/>
          </a:bodyPr>
          <a:lstStyle/>
          <a:p>
            <a:pPr fontAlgn="auto">
              <a:spcBef>
                <a:spcPts val="0"/>
              </a:spcBef>
              <a:spcAft>
                <a:spcPts val="0"/>
              </a:spcAft>
              <a:defRPr/>
            </a:pPr>
            <a:r>
              <a:rPr lang="en-US" sz="2400" b="1" u="sng" dirty="0" smtClean="0">
                <a:latin typeface="Arial" pitchFamily="34" charset="0"/>
              </a:rPr>
              <a:t>On today’s training  we provided:</a:t>
            </a:r>
          </a:p>
          <a:p>
            <a:pPr fontAlgn="auto">
              <a:spcBef>
                <a:spcPts val="0"/>
              </a:spcBef>
              <a:spcAft>
                <a:spcPts val="0"/>
              </a:spcAft>
              <a:defRPr/>
            </a:pPr>
            <a:endParaRPr lang="en-US" sz="2400" b="1" dirty="0">
              <a:latin typeface="Arial" pitchFamily="34" charset="0"/>
            </a:endParaRPr>
          </a:p>
          <a:p>
            <a:pPr marL="346075" indent="-342900" fontAlgn="auto">
              <a:spcBef>
                <a:spcPts val="0"/>
              </a:spcBef>
              <a:spcAft>
                <a:spcPts val="0"/>
              </a:spcAft>
              <a:buFont typeface="Arial" panose="020B0604020202020204" pitchFamily="34" charset="0"/>
              <a:buChar char="•"/>
              <a:defRPr/>
            </a:pPr>
            <a:r>
              <a:rPr lang="en-US" sz="2400" dirty="0" smtClean="0">
                <a:latin typeface="Arial" pitchFamily="34" charset="0"/>
              </a:rPr>
              <a:t>An introduction to your </a:t>
            </a:r>
            <a:r>
              <a:rPr lang="en-US" sz="2400" dirty="0">
                <a:latin typeface="Arial" pitchFamily="34" charset="0"/>
              </a:rPr>
              <a:t>NDI TA Team</a:t>
            </a:r>
          </a:p>
          <a:p>
            <a:pPr marL="3175" fontAlgn="auto">
              <a:spcBef>
                <a:spcPts val="0"/>
              </a:spcBef>
              <a:spcAft>
                <a:spcPts val="0"/>
              </a:spcAft>
              <a:defRPr/>
            </a:pPr>
            <a:endParaRPr lang="en-US" sz="1400" dirty="0">
              <a:latin typeface="Arial" pitchFamily="34" charset="0"/>
            </a:endParaRPr>
          </a:p>
          <a:p>
            <a:pPr marL="346075" indent="-342900" fontAlgn="auto">
              <a:spcBef>
                <a:spcPts val="0"/>
              </a:spcBef>
              <a:spcAft>
                <a:spcPts val="0"/>
              </a:spcAft>
              <a:buFont typeface="Arial" panose="020B0604020202020204" pitchFamily="34" charset="0"/>
              <a:buChar char="•"/>
              <a:defRPr/>
            </a:pPr>
            <a:r>
              <a:rPr lang="en-US" sz="2400" dirty="0" smtClean="0">
                <a:latin typeface="Arial" pitchFamily="34" charset="0"/>
              </a:rPr>
              <a:t>Information on the creation</a:t>
            </a:r>
            <a:r>
              <a:rPr lang="en-US" sz="2400" dirty="0">
                <a:latin typeface="Arial" pitchFamily="34" charset="0"/>
              </a:rPr>
              <a:t>, background and purpose of </a:t>
            </a:r>
            <a:r>
              <a:rPr lang="en-US" sz="2400" dirty="0" smtClean="0">
                <a:latin typeface="Arial" pitchFamily="34" charset="0"/>
              </a:rPr>
              <a:t>the DEI </a:t>
            </a:r>
            <a:r>
              <a:rPr lang="en-US" sz="2400" dirty="0">
                <a:latin typeface="Arial" pitchFamily="34" charset="0"/>
              </a:rPr>
              <a:t>Development Framework</a:t>
            </a:r>
          </a:p>
          <a:p>
            <a:pPr marL="346075" indent="-342900" fontAlgn="auto">
              <a:spcBef>
                <a:spcPts val="0"/>
              </a:spcBef>
              <a:spcAft>
                <a:spcPts val="0"/>
              </a:spcAft>
              <a:buFont typeface="Arial" panose="020B0604020202020204" pitchFamily="34" charset="0"/>
              <a:buChar char="•"/>
              <a:defRPr/>
            </a:pPr>
            <a:endParaRPr lang="en-US" sz="1400" dirty="0">
              <a:latin typeface="Arial" pitchFamily="34" charset="0"/>
            </a:endParaRPr>
          </a:p>
          <a:p>
            <a:pPr marL="346075" indent="-342900" fontAlgn="auto">
              <a:spcBef>
                <a:spcPts val="0"/>
              </a:spcBef>
              <a:spcAft>
                <a:spcPts val="0"/>
              </a:spcAft>
              <a:buFont typeface="Arial" panose="020B0604020202020204" pitchFamily="34" charset="0"/>
              <a:buChar char="•"/>
              <a:defRPr/>
            </a:pPr>
            <a:r>
              <a:rPr lang="en-US" sz="2400" dirty="0" smtClean="0">
                <a:latin typeface="Arial" pitchFamily="34" charset="0"/>
              </a:rPr>
              <a:t>Information on how state and local DEI staff can use the DEI </a:t>
            </a:r>
            <a:r>
              <a:rPr lang="en-US" sz="2400" dirty="0">
                <a:latin typeface="Arial" pitchFamily="34" charset="0"/>
              </a:rPr>
              <a:t>Development Framework Tool </a:t>
            </a:r>
            <a:r>
              <a:rPr lang="en-US" sz="2400" dirty="0" smtClean="0">
                <a:latin typeface="Arial" pitchFamily="34" charset="0"/>
              </a:rPr>
              <a:t>and Worksheet</a:t>
            </a:r>
            <a:endParaRPr lang="en-US" sz="2400" dirty="0">
              <a:latin typeface="Arial" pitchFamily="34" charset="0"/>
            </a:endParaRPr>
          </a:p>
          <a:p>
            <a:pPr marL="346075" indent="-342900" fontAlgn="auto">
              <a:spcBef>
                <a:spcPts val="0"/>
              </a:spcBef>
              <a:spcAft>
                <a:spcPts val="0"/>
              </a:spcAft>
              <a:buFont typeface="Arial" panose="020B0604020202020204" pitchFamily="34" charset="0"/>
              <a:buChar char="•"/>
              <a:defRPr/>
            </a:pPr>
            <a:endParaRPr lang="en-US" sz="1400" dirty="0">
              <a:latin typeface="Arial" pitchFamily="34" charset="0"/>
            </a:endParaRPr>
          </a:p>
          <a:p>
            <a:pPr marL="346075" indent="-342900" fontAlgn="auto">
              <a:spcBef>
                <a:spcPts val="0"/>
              </a:spcBef>
              <a:spcAft>
                <a:spcPts val="0"/>
              </a:spcAft>
              <a:buFont typeface="Arial" panose="020B0604020202020204" pitchFamily="34" charset="0"/>
              <a:buChar char="•"/>
              <a:defRPr/>
            </a:pPr>
            <a:r>
              <a:rPr lang="en-US" sz="2400" dirty="0" smtClean="0">
                <a:latin typeface="Arial" pitchFamily="34" charset="0"/>
              </a:rPr>
              <a:t>A Walk-Through and Overview </a:t>
            </a:r>
            <a:r>
              <a:rPr lang="en-US" sz="2400" dirty="0">
                <a:latin typeface="Arial" pitchFamily="34" charset="0"/>
              </a:rPr>
              <a:t>of the DEI Development Framework Worksheet</a:t>
            </a:r>
          </a:p>
          <a:p>
            <a:pPr marL="346075" indent="-342900" fontAlgn="auto">
              <a:spcBef>
                <a:spcPts val="0"/>
              </a:spcBef>
              <a:spcAft>
                <a:spcPts val="0"/>
              </a:spcAft>
              <a:buFont typeface="Arial" panose="020B0604020202020204" pitchFamily="34" charset="0"/>
              <a:buChar char="•"/>
              <a:defRPr/>
            </a:pPr>
            <a:endParaRPr lang="en-US" sz="1400" dirty="0">
              <a:latin typeface="Arial" pitchFamily="34" charset="0"/>
            </a:endParaRPr>
          </a:p>
          <a:p>
            <a:pPr marL="346075" indent="-342900" fontAlgn="auto">
              <a:spcBef>
                <a:spcPts val="0"/>
              </a:spcBef>
              <a:spcAft>
                <a:spcPts val="0"/>
              </a:spcAft>
              <a:buFont typeface="Arial" panose="020B0604020202020204" pitchFamily="34" charset="0"/>
              <a:buChar char="•"/>
              <a:defRPr/>
            </a:pPr>
            <a:r>
              <a:rPr lang="en-US" sz="2400" dirty="0" smtClean="0">
                <a:latin typeface="Arial" pitchFamily="34" charset="0"/>
              </a:rPr>
              <a:t>Information on Training </a:t>
            </a:r>
            <a:r>
              <a:rPr lang="en-US" sz="2400" dirty="0">
                <a:latin typeface="Arial" pitchFamily="34" charset="0"/>
              </a:rPr>
              <a:t>and Technical Assistance Support</a:t>
            </a:r>
          </a:p>
          <a:p>
            <a:pPr lvl="1" fontAlgn="auto">
              <a:spcBef>
                <a:spcPts val="0"/>
              </a:spcBef>
              <a:spcAft>
                <a:spcPts val="0"/>
              </a:spcAft>
              <a:defRPr/>
            </a:pPr>
            <a:endParaRPr lang="en-US" sz="2000" dirty="0">
              <a:latin typeface="Arial" pitchFamily="34" charset="0"/>
            </a:endParaRPr>
          </a:p>
        </p:txBody>
      </p:sp>
    </p:spTree>
    <p:extLst>
      <p:ext uri="{BB962C8B-B14F-4D97-AF65-F5344CB8AC3E}">
        <p14:creationId xmlns:p14="http://schemas.microsoft.com/office/powerpoint/2010/main" val="1022093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Chat</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21</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pic>
        <p:nvPicPr>
          <p:cNvPr id="4099" name="Picture 3" descr="C:\Users\mlamb\AppData\Local\Microsoft\Windows\Temporary Internet Files\Content.IE5\1QJXKSNR\MP9004395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984959"/>
            <a:ext cx="4953965" cy="2968041"/>
          </a:xfrm>
          <a:prstGeom prst="roundRect">
            <a:avLst>
              <a:gd name="adj" fmla="val 4167"/>
            </a:avLst>
          </a:prstGeom>
          <a:solidFill>
            <a:srgbClr val="FFFFFF"/>
          </a:solidFill>
          <a:ln w="76200" cap="sq">
            <a:solidFill>
              <a:schemeClr val="tx2"/>
            </a:solidFill>
            <a:miter lim="800000"/>
          </a:ln>
          <a:effectLst>
            <a:reflection blurRad="6350" stA="50000" endA="275" endPos="40000" dist="101600" dir="5400000" sy="-100000" algn="bl" rotWithShape="0"/>
          </a:effectLst>
          <a:scene3d>
            <a:camera prst="orthographicFront"/>
            <a:lightRig rig="threePt" dir="t">
              <a:rot lat="0" lon="0" rev="2700000"/>
            </a:lightRig>
          </a:scene3d>
          <a:sp3d>
            <a:bevelT h="38100"/>
            <a:contourClr>
              <a:srgbClr val="C0C0C0"/>
            </a:contourClr>
          </a:sp3d>
          <a:extLst/>
        </p:spPr>
      </p:pic>
      <p:sp>
        <p:nvSpPr>
          <p:cNvPr id="7" name="Pentagon 6"/>
          <p:cNvSpPr/>
          <p:nvPr/>
        </p:nvSpPr>
        <p:spPr>
          <a:xfrm>
            <a:off x="76200" y="2494543"/>
            <a:ext cx="4648200" cy="1848857"/>
          </a:xfrm>
          <a:prstGeom prst="homePlate">
            <a:avLst>
              <a:gd name="adj" fmla="val 45640"/>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rgbClr val="C00000"/>
              </a:solidFill>
              <a:latin typeface="Arial" pitchFamily="34" charset="0"/>
              <a:cs typeface="Arial" pitchFamily="34" charset="0"/>
            </a:endParaRPr>
          </a:p>
          <a:p>
            <a:pPr algn="ctr"/>
            <a:r>
              <a:rPr lang="en-US" sz="2000" dirty="0" smtClean="0">
                <a:solidFill>
                  <a:srgbClr val="C00000"/>
                </a:solidFill>
                <a:latin typeface="Arial" pitchFamily="34" charset="0"/>
                <a:cs typeface="Arial" pitchFamily="34" charset="0"/>
              </a:rPr>
              <a:t>What are your thoughts/questions about the DEI Development Framework Tool?</a:t>
            </a:r>
            <a:endParaRPr lang="en-US" sz="2000" dirty="0">
              <a:solidFill>
                <a:srgbClr val="C00000"/>
              </a:solidFill>
              <a:latin typeface="Arial" pitchFamily="34" charset="0"/>
              <a:cs typeface="Arial" pitchFamily="34" charset="0"/>
            </a:endParaRPr>
          </a:p>
          <a:p>
            <a:pPr algn="ctr"/>
            <a:endParaRPr lang="en-US" dirty="0"/>
          </a:p>
        </p:txBody>
      </p:sp>
    </p:spTree>
    <p:extLst>
      <p:ext uri="{BB962C8B-B14F-4D97-AF65-F5344CB8AC3E}">
        <p14:creationId xmlns:p14="http://schemas.microsoft.com/office/powerpoint/2010/main" val="3929454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enter your questions </a:t>
            </a:r>
            <a:r>
              <a:rPr lang="en-US" dirty="0" smtClean="0"/>
              <a:t>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22</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2819406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4627"/>
          <a:stretch/>
        </p:blipFill>
        <p:spPr>
          <a:xfrm>
            <a:off x="4419600" y="1088408"/>
            <a:ext cx="4724399" cy="5769592"/>
          </a:xfrm>
          <a:prstGeom prst="rect">
            <a:avLst/>
          </a:prstGeom>
        </p:spPr>
      </p:pic>
      <p:sp>
        <p:nvSpPr>
          <p:cNvPr id="2" name="Title 1"/>
          <p:cNvSpPr>
            <a:spLocks noGrp="1"/>
          </p:cNvSpPr>
          <p:nvPr>
            <p:ph type="title"/>
          </p:nvPr>
        </p:nvSpPr>
        <p:spPr/>
        <p:txBody>
          <a:bodyPr/>
          <a:lstStyle/>
          <a:p>
            <a:r>
              <a:rPr lang="en-US" dirty="0" smtClean="0"/>
              <a:t>Speakers’ Contact Information</a:t>
            </a:r>
            <a:endParaRPr lang="en-US" dirty="0"/>
          </a:p>
        </p:txBody>
      </p:sp>
      <p:sp>
        <p:nvSpPr>
          <p:cNvPr id="5" name="Rounded Rectangle 4"/>
          <p:cNvSpPr/>
          <p:nvPr/>
        </p:nvSpPr>
        <p:spPr>
          <a:xfrm>
            <a:off x="152400" y="1400572"/>
            <a:ext cx="5334000" cy="1629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Speaker:	Miranda Kennedy</a:t>
            </a:r>
          </a:p>
          <a:p>
            <a:r>
              <a:rPr lang="en-US" sz="1600" dirty="0" smtClean="0">
                <a:solidFill>
                  <a:srgbClr val="C00000"/>
                </a:solidFill>
                <a:latin typeface="Tahoma" pitchFamily="34" charset="0"/>
              </a:rPr>
              <a:t>Title:</a:t>
            </a:r>
            <a:r>
              <a:rPr lang="en-US" sz="1600" dirty="0">
                <a:solidFill>
                  <a:srgbClr val="C00000"/>
                </a:solidFill>
                <a:latin typeface="Tahoma" pitchFamily="34" charset="0"/>
              </a:rPr>
              <a:t> </a:t>
            </a:r>
            <a:r>
              <a:rPr lang="en-US" sz="1600" dirty="0" smtClean="0">
                <a:solidFill>
                  <a:srgbClr val="C00000"/>
                </a:solidFill>
                <a:latin typeface="Tahoma" pitchFamily="34" charset="0"/>
              </a:rPr>
              <a:t>Director of Training</a:t>
            </a:r>
          </a:p>
          <a:p>
            <a:r>
              <a:rPr lang="en-US" sz="1600" dirty="0" smtClean="0">
                <a:solidFill>
                  <a:srgbClr val="C00000"/>
                </a:solidFill>
                <a:latin typeface="Tahoma" pitchFamily="34" charset="0"/>
              </a:rPr>
              <a:t>Organization: National Disability Institute	</a:t>
            </a:r>
          </a:p>
          <a:p>
            <a:r>
              <a:rPr lang="en-US" sz="1600" dirty="0" smtClean="0">
                <a:solidFill>
                  <a:srgbClr val="C00000"/>
                </a:solidFill>
                <a:latin typeface="Tahoma" pitchFamily="34" charset="0"/>
              </a:rPr>
              <a:t>Email:</a:t>
            </a:r>
            <a:r>
              <a:rPr lang="en-US" sz="1600" dirty="0">
                <a:solidFill>
                  <a:srgbClr val="C00000"/>
                </a:solidFill>
                <a:latin typeface="Tahoma" pitchFamily="34" charset="0"/>
              </a:rPr>
              <a:t> </a:t>
            </a:r>
            <a:r>
              <a:rPr lang="en-US" sz="1600" dirty="0" smtClean="0">
                <a:solidFill>
                  <a:srgbClr val="C00000"/>
                </a:solidFill>
                <a:latin typeface="Tahoma" pitchFamily="34" charset="0"/>
              </a:rPr>
              <a:t>mkennedy@ndi-inc.org</a:t>
            </a:r>
          </a:p>
          <a:p>
            <a:r>
              <a:rPr lang="en-US" sz="1600" dirty="0" smtClean="0">
                <a:solidFill>
                  <a:srgbClr val="C00000"/>
                </a:solidFill>
                <a:latin typeface="Tahoma" pitchFamily="34" charset="0"/>
              </a:rPr>
              <a:t>Telephone: 720-890-3990</a:t>
            </a:r>
            <a:endParaRPr lang="en-US" sz="1600" dirty="0">
              <a:solidFill>
                <a:srgbClr val="C00000"/>
              </a:solidFill>
              <a:latin typeface="Tahoma" pitchFamily="34" charset="0"/>
            </a:endParaRPr>
          </a:p>
          <a:p>
            <a:endParaRPr lang="en-US" sz="1600" dirty="0" smtClean="0">
              <a:solidFill>
                <a:srgbClr val="C00000"/>
              </a:solidFill>
              <a:latin typeface="Tahoma" pitchFamily="34" charset="0"/>
            </a:endParaRPr>
          </a:p>
        </p:txBody>
      </p:sp>
      <p:sp>
        <p:nvSpPr>
          <p:cNvPr id="6" name="Rounded Rectangle 5"/>
          <p:cNvSpPr/>
          <p:nvPr/>
        </p:nvSpPr>
        <p:spPr>
          <a:xfrm>
            <a:off x="152400" y="3171428"/>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Speaker: Laura Gleneck</a:t>
            </a:r>
          </a:p>
          <a:p>
            <a:r>
              <a:rPr lang="en-US" sz="1600" dirty="0" smtClean="0">
                <a:solidFill>
                  <a:srgbClr val="C00000"/>
                </a:solidFill>
                <a:latin typeface="Tahoma" pitchFamily="34" charset="0"/>
              </a:rPr>
              <a:t>Title: Program Manager</a:t>
            </a:r>
          </a:p>
          <a:p>
            <a:r>
              <a:rPr lang="en-US" sz="1600" dirty="0" smtClean="0">
                <a:solidFill>
                  <a:srgbClr val="C00000"/>
                </a:solidFill>
                <a:latin typeface="Tahoma" pitchFamily="34" charset="0"/>
              </a:rPr>
              <a:t>Organization: National Disability Institute</a:t>
            </a:r>
          </a:p>
          <a:p>
            <a:r>
              <a:rPr lang="en-US" sz="1600" dirty="0" smtClean="0">
                <a:solidFill>
                  <a:srgbClr val="C00000"/>
                </a:solidFill>
                <a:latin typeface="Tahoma" pitchFamily="34" charset="0"/>
              </a:rPr>
              <a:t>Email: lgleneck@ndi-inc.org</a:t>
            </a:r>
          </a:p>
          <a:p>
            <a:r>
              <a:rPr lang="en-US" sz="1600" dirty="0" smtClean="0">
                <a:solidFill>
                  <a:srgbClr val="C00000"/>
                </a:solidFill>
                <a:latin typeface="Tahoma" pitchFamily="34" charset="0"/>
              </a:rPr>
              <a:t>Telephone: 781-899-0139</a:t>
            </a:r>
          </a:p>
          <a:p>
            <a:endParaRPr lang="en-US" sz="1600" dirty="0" smtClean="0">
              <a:solidFill>
                <a:srgbClr val="C00000"/>
              </a:solidFill>
              <a:latin typeface="Tahom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23</a:t>
            </a:fld>
            <a:endParaRPr lang="en-US"/>
          </a:p>
        </p:txBody>
      </p:sp>
      <p:sp>
        <p:nvSpPr>
          <p:cNvPr id="7" name="Footer Placeholder 6"/>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2396095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a:bodyPr>
          <a:lstStyle/>
          <a:p>
            <a:pPr marL="0" indent="0" algn="ctr">
              <a:buNone/>
            </a:pPr>
            <a:endParaRPr lang="en-US" dirty="0" smtClean="0"/>
          </a:p>
          <a:p>
            <a:pPr marL="0" indent="0" algn="ctr">
              <a:buNone/>
            </a:pPr>
            <a:endParaRPr lang="en-US" dirty="0"/>
          </a:p>
          <a:p>
            <a:pPr marL="0" indent="0" algn="ctr">
              <a:buNone/>
            </a:pPr>
            <a:r>
              <a:rPr lang="en-US" sz="5400" b="1" i="1" dirty="0" smtClean="0">
                <a:solidFill>
                  <a:srgbClr val="FF0000"/>
                </a:solidFill>
                <a:effectLst>
                  <a:outerShdw blurRad="38100" dist="38100" dir="2700000" algn="tl">
                    <a:srgbClr val="000000">
                      <a:alpha val="43137"/>
                    </a:srgbClr>
                  </a:outerShdw>
                </a:effectLst>
                <a:latin typeface="Comic Sans MS" pitchFamily="66" charset="0"/>
              </a:rPr>
              <a:t>Thank You!</a:t>
            </a:r>
          </a:p>
          <a:p>
            <a:pPr marL="0" indent="0" algn="ctr">
              <a:buNone/>
            </a:pPr>
            <a:endParaRPr lang="en-US" sz="2400" dirty="0" smtClean="0">
              <a:effectLst>
                <a:outerShdw blurRad="38100" dist="38100" dir="2700000" algn="tl">
                  <a:srgbClr val="000000">
                    <a:alpha val="43137"/>
                  </a:srgbClr>
                </a:outerShdw>
              </a:effectLst>
            </a:endParaRPr>
          </a:p>
          <a:p>
            <a:pPr marL="0" indent="0" algn="ctr">
              <a:buNone/>
            </a:pPr>
            <a:endParaRPr lang="en-US" sz="2400" dirty="0" smtClean="0">
              <a:effectLst>
                <a:outerShdw blurRad="38100" dist="38100" dir="2700000" algn="tl">
                  <a:srgbClr val="000000">
                    <a:alpha val="43137"/>
                  </a:srgbClr>
                </a:outerShdw>
              </a:effectLst>
            </a:endParaRPr>
          </a:p>
          <a:p>
            <a:pPr marL="0" indent="0" algn="ctr">
              <a:spcAft>
                <a:spcPts val="0"/>
              </a:spcAft>
              <a:buNone/>
            </a:pPr>
            <a:r>
              <a:rPr lang="en-US" sz="2400" dirty="0" smtClean="0"/>
              <a:t>Find resources for workforce system success at:</a:t>
            </a:r>
          </a:p>
          <a:p>
            <a:pPr marL="0" indent="0" algn="ctr">
              <a:spcAft>
                <a:spcPts val="0"/>
              </a:spcAft>
              <a:buNone/>
            </a:pPr>
            <a:r>
              <a:rPr lang="en-US" sz="2400" dirty="0" smtClean="0">
                <a:hlinkClick r:id="rId2"/>
              </a:rPr>
              <a:t>www.workforce3one.org</a:t>
            </a:r>
            <a:r>
              <a:rPr lang="en-US" sz="2400" dirty="0" smtClean="0"/>
              <a:t> </a:t>
            </a:r>
            <a:endParaRPr lang="en-US" sz="2400" dirty="0"/>
          </a:p>
        </p:txBody>
      </p:sp>
      <p:sp>
        <p:nvSpPr>
          <p:cNvPr id="2" name="Slide Number Placeholder 1"/>
          <p:cNvSpPr>
            <a:spLocks noGrp="1"/>
          </p:cNvSpPr>
          <p:nvPr>
            <p:ph type="sldNum" sz="quarter" idx="12"/>
          </p:nvPr>
        </p:nvSpPr>
        <p:spPr/>
        <p:txBody>
          <a:bodyPr/>
          <a:lstStyle/>
          <a:p>
            <a:fld id="{01723B91-CE10-4F20-890A-0852E2246859}" type="slidenum">
              <a:rPr lang="en-US" smtClean="0"/>
              <a:pPr/>
              <a:t>24</a:t>
            </a:fld>
            <a:endParaRPr lang="en-US"/>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66800"/>
          </a:xfrm>
          <a:prstGeom prst="rect">
            <a:avLst/>
          </a:prstGeom>
        </p:spPr>
        <p:txBody>
          <a:bodyPr anchor="ctr" anchorCtr="1">
            <a:normAutofit/>
          </a:bodyPr>
          <a:lstStyle/>
          <a:p>
            <a:pPr eaLnBrk="1" hangingPunct="1">
              <a:defRPr/>
            </a:pPr>
            <a:r>
              <a:rPr lang="en-US" altLang="en-US" dirty="0" smtClean="0">
                <a:ln>
                  <a:noFill/>
                </a:ln>
                <a:effectLst>
                  <a:outerShdw blurRad="38100" dist="38100" dir="2700000" algn="tl">
                    <a:srgbClr val="C0C0C0"/>
                  </a:outerShdw>
                </a:effectLst>
              </a:rPr>
              <a:t>Moderator</a:t>
            </a:r>
          </a:p>
        </p:txBody>
      </p:sp>
      <p:sp>
        <p:nvSpPr>
          <p:cNvPr id="7" name="Content Placeholder 2"/>
          <p:cNvSpPr txBox="1">
            <a:spLocks/>
          </p:cNvSpPr>
          <p:nvPr/>
        </p:nvSpPr>
        <p:spPr>
          <a:xfrm>
            <a:off x="2769358" y="28194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Moderator: Randee Chafkin</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Title: Workforce Development Specialist</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a:t>
            </a:r>
            <a:r>
              <a:rPr lang="en-US" altLang="en-US" sz="2000" dirty="0" smtClean="0">
                <a:latin typeface="Arial" pitchFamily="34" charset="0"/>
              </a:rPr>
              <a:t>Employment and Training Administration</a:t>
            </a:r>
          </a:p>
        </p:txBody>
      </p:sp>
      <p:sp>
        <p:nvSpPr>
          <p:cNvPr id="7173"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C4DEFD1C-5500-455F-8B4A-F8A2ABEEE2CF}" type="slidenum">
              <a:rPr lang="en-US" altLang="en-US" sz="1200">
                <a:solidFill>
                  <a:schemeClr val="tx1"/>
                </a:solidFill>
              </a:rPr>
              <a:pPr algn="r" eaLnBrk="1" hangingPunct="1">
                <a:spcBef>
                  <a:spcPct val="0"/>
                </a:spcBef>
                <a:spcAft>
                  <a:spcPct val="0"/>
                </a:spcAft>
                <a:buFontTx/>
                <a:buNone/>
              </a:pPr>
              <a:t>3</a:t>
            </a:fld>
            <a:endParaRPr lang="en-US" altLang="en-US" sz="1200">
              <a:solidFill>
                <a:schemeClr val="tx1"/>
              </a:solidFill>
            </a:endParaRPr>
          </a:p>
        </p:txBody>
      </p:sp>
      <p:sp>
        <p:nvSpPr>
          <p:cNvPr id="7174"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a:solidFill>
                  <a:schemeClr val="bg1"/>
                </a:solidFill>
              </a:rPr>
              <a:t>#</a:t>
            </a:r>
          </a:p>
        </p:txBody>
      </p:sp>
      <p:pic>
        <p:nvPicPr>
          <p:cNvPr id="9223" name="Content Placeholder 14" descr="randeeprof.JPG" title="Photo of Randee Chafkin"/>
          <p:cNvPicPr>
            <a:picLocks noGrp="1" noChangeAspect="1"/>
          </p:cNvPicPr>
          <p:nvPr>
            <p:ph sz="half" idx="4294967295"/>
          </p:nvPr>
        </p:nvPicPr>
        <p:blipFill>
          <a:blip r:embed="rId2"/>
          <a:srcRect/>
          <a:stretch>
            <a:fillRect/>
          </a:stretch>
        </p:blipFill>
        <p:spPr>
          <a:xfrm>
            <a:off x="762000" y="2667000"/>
            <a:ext cx="1219200" cy="1600200"/>
          </a:xfrm>
        </p:spPr>
      </p:pic>
    </p:spTree>
    <p:extLst>
      <p:ext uri="{BB962C8B-B14F-4D97-AF65-F5344CB8AC3E}">
        <p14:creationId xmlns:p14="http://schemas.microsoft.com/office/powerpoint/2010/main" val="98761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967" r="11218"/>
          <a:stretch/>
        </p:blipFill>
        <p:spPr>
          <a:xfrm>
            <a:off x="0" y="1143000"/>
            <a:ext cx="2634018" cy="5715000"/>
          </a:xfrm>
          <a:prstGeom prst="rect">
            <a:avLst/>
          </a:prstGeom>
        </p:spPr>
      </p:pic>
      <p:sp>
        <p:nvSpPr>
          <p:cNvPr id="2" name="Title 1"/>
          <p:cNvSpPr>
            <a:spLocks noGrp="1"/>
          </p:cNvSpPr>
          <p:nvPr>
            <p:ph type="title"/>
          </p:nvPr>
        </p:nvSpPr>
        <p:spPr/>
        <p:txBody>
          <a:bodyPr/>
          <a:lstStyle/>
          <a:p>
            <a:r>
              <a:rPr lang="en-US" dirty="0" smtClean="0"/>
              <a:t>	Disability Employment Initiative</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10" name="TextBox 9"/>
          <p:cNvSpPr txBox="1"/>
          <p:nvPr/>
        </p:nvSpPr>
        <p:spPr>
          <a:xfrm>
            <a:off x="1447800" y="1752600"/>
            <a:ext cx="7351593" cy="3625608"/>
          </a:xfrm>
          <a:prstGeom prst="rect">
            <a:avLst/>
          </a:prstGeom>
          <a:noFill/>
        </p:spPr>
        <p:txBody>
          <a:bodyPr wrap="square" rtlCol="0">
            <a:spAutoFit/>
          </a:bodyPr>
          <a:lstStyle/>
          <a:p>
            <a:pPr fontAlgn="auto">
              <a:spcBef>
                <a:spcPts val="0"/>
              </a:spcBef>
              <a:spcAft>
                <a:spcPts val="0"/>
              </a:spcAft>
              <a:defRPr/>
            </a:pPr>
            <a:r>
              <a:rPr lang="en-US" sz="2800" dirty="0">
                <a:latin typeface="Arial" pitchFamily="34" charset="0"/>
                <a:ea typeface="ヒラギノ角ゴ Pro W3" charset="-128"/>
              </a:rPr>
              <a:t>Training and Technical Assistance to DEI Projects is provided under U.S. DOLETA contract with NDI Consulting, Inc. and the National Disability Institute (NDI).</a:t>
            </a:r>
          </a:p>
          <a:p>
            <a:pPr marL="109537" fontAlgn="auto">
              <a:spcBef>
                <a:spcPts val="0"/>
              </a:spcBef>
              <a:spcAft>
                <a:spcPts val="0"/>
              </a:spcAft>
              <a:defRPr/>
            </a:pPr>
            <a:endParaRPr lang="en-US" sz="2800" dirty="0">
              <a:solidFill>
                <a:srgbClr val="2304DE"/>
              </a:solidFill>
              <a:latin typeface="Arial" pitchFamily="34" charset="0"/>
              <a:ea typeface="ヒラギノ角ゴ Pro W3" charset="-128"/>
            </a:endParaRPr>
          </a:p>
          <a:p>
            <a:pPr fontAlgn="auto">
              <a:lnSpc>
                <a:spcPct val="80000"/>
              </a:lnSpc>
              <a:spcBef>
                <a:spcPts val="0"/>
              </a:spcBef>
              <a:spcAft>
                <a:spcPts val="0"/>
              </a:spcAft>
              <a:defRPr/>
            </a:pPr>
            <a:r>
              <a:rPr lang="en-US" sz="2800" dirty="0">
                <a:latin typeface="Arial" pitchFamily="34" charset="0"/>
                <a:ea typeface="ヒラギノ角ゴ Pro W3" charset="-128"/>
              </a:rPr>
              <a:t>Evaluation of the impact of the DEI Projects implementation and outcomes will be provided under U.S. DOL ODEP contract with Social Dynamics and its partners.</a:t>
            </a:r>
            <a:endParaRPr lang="en-US" sz="2800" dirty="0">
              <a:solidFill>
                <a:srgbClr val="FF0000"/>
              </a:solidFill>
              <a:latin typeface="Arial" pitchFamily="34" charset="0"/>
              <a:ea typeface="ヒラギノ角ゴ Pro W3" charset="-128"/>
            </a:endParaRPr>
          </a:p>
        </p:txBody>
      </p:sp>
      <p:pic>
        <p:nvPicPr>
          <p:cNvPr id="8" name="Picture 2" descr="C:\Users\mkennedy\Documents\NDI\DEI\DEI BRANDING\DEI Logos hi_low\DEI_Logo_l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449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10" name="TextBox 9"/>
          <p:cNvSpPr txBox="1"/>
          <p:nvPr/>
        </p:nvSpPr>
        <p:spPr>
          <a:xfrm>
            <a:off x="380999" y="1905000"/>
            <a:ext cx="8189793" cy="4139595"/>
          </a:xfrm>
          <a:prstGeom prst="rect">
            <a:avLst/>
          </a:prstGeom>
          <a:noFill/>
        </p:spPr>
        <p:txBody>
          <a:bodyPr wrap="square" rtlCol="0">
            <a:spAutoFit/>
          </a:bodyPr>
          <a:lstStyle/>
          <a:p>
            <a:pPr marL="3175" fontAlgn="auto">
              <a:spcBef>
                <a:spcPts val="0"/>
              </a:spcBef>
              <a:spcAft>
                <a:spcPts val="0"/>
              </a:spcAft>
              <a:defRPr/>
            </a:pPr>
            <a:r>
              <a:rPr lang="en-US" sz="2000" b="1" dirty="0">
                <a:latin typeface="Arial" pitchFamily="34" charset="0"/>
              </a:rPr>
              <a:t>Upon completion of this training, DEI grantees will have the following:</a:t>
            </a:r>
          </a:p>
          <a:p>
            <a:pPr marL="3175" fontAlgn="auto">
              <a:spcBef>
                <a:spcPts val="0"/>
              </a:spcBef>
              <a:spcAft>
                <a:spcPts val="0"/>
              </a:spcAft>
              <a:defRPr/>
            </a:pPr>
            <a:endParaRPr lang="en-US" sz="1000" dirty="0">
              <a:latin typeface="Arial" pitchFamily="34" charset="0"/>
            </a:endParaRPr>
          </a:p>
          <a:p>
            <a:pPr marL="346075" indent="-342900" fontAlgn="auto">
              <a:spcBef>
                <a:spcPts val="0"/>
              </a:spcBef>
              <a:spcAft>
                <a:spcPts val="0"/>
              </a:spcAft>
              <a:buFont typeface="Arial" pitchFamily="34" charset="0"/>
              <a:buChar char="•"/>
              <a:defRPr/>
            </a:pPr>
            <a:r>
              <a:rPr lang="en-US" sz="2400" dirty="0">
                <a:latin typeface="Arial" pitchFamily="34" charset="0"/>
              </a:rPr>
              <a:t>An "overview" of the 7 </a:t>
            </a:r>
            <a:r>
              <a:rPr lang="en-US" sz="2400" dirty="0" smtClean="0">
                <a:latin typeface="Arial" pitchFamily="34" charset="0"/>
              </a:rPr>
              <a:t>DEI Strategic </a:t>
            </a:r>
            <a:r>
              <a:rPr lang="en-US" sz="2400" dirty="0">
                <a:latin typeface="Arial" pitchFamily="34" charset="0"/>
              </a:rPr>
              <a:t>Service Delivery Components </a:t>
            </a:r>
          </a:p>
          <a:p>
            <a:pPr marL="3175" fontAlgn="auto">
              <a:spcBef>
                <a:spcPts val="0"/>
              </a:spcBef>
              <a:spcAft>
                <a:spcPts val="0"/>
              </a:spcAft>
              <a:defRPr/>
            </a:pPr>
            <a:endParaRPr lang="en-US" sz="1050" dirty="0">
              <a:latin typeface="Arial" pitchFamily="34" charset="0"/>
            </a:endParaRPr>
          </a:p>
          <a:p>
            <a:pPr marL="346075" indent="-342900" fontAlgn="auto">
              <a:spcBef>
                <a:spcPts val="0"/>
              </a:spcBef>
              <a:spcAft>
                <a:spcPts val="0"/>
              </a:spcAft>
              <a:buFont typeface="Arial" pitchFamily="34" charset="0"/>
              <a:buChar char="•"/>
              <a:defRPr/>
            </a:pPr>
            <a:r>
              <a:rPr lang="en-US" sz="2400" dirty="0">
                <a:latin typeface="Arial" pitchFamily="34" charset="0"/>
              </a:rPr>
              <a:t>Understanding of the purpose and relevance of the DEI Development Framework as it relates to </a:t>
            </a:r>
            <a:r>
              <a:rPr lang="en-US" sz="2400" dirty="0" smtClean="0">
                <a:latin typeface="Arial" pitchFamily="34" charset="0"/>
              </a:rPr>
              <a:t>state level </a:t>
            </a:r>
            <a:r>
              <a:rPr lang="en-US" sz="2400" dirty="0">
                <a:latin typeface="Arial" pitchFamily="34" charset="0"/>
              </a:rPr>
              <a:t>DEI </a:t>
            </a:r>
            <a:r>
              <a:rPr lang="en-US" sz="2400" dirty="0" smtClean="0">
                <a:latin typeface="Arial" pitchFamily="34" charset="0"/>
              </a:rPr>
              <a:t>Projects and local DEI Pilot Sites</a:t>
            </a:r>
            <a:endParaRPr lang="en-US" sz="1050" dirty="0">
              <a:latin typeface="Arial" pitchFamily="34" charset="0"/>
            </a:endParaRPr>
          </a:p>
          <a:p>
            <a:pPr marL="460375" lvl="1" fontAlgn="auto">
              <a:spcBef>
                <a:spcPts val="0"/>
              </a:spcBef>
              <a:spcAft>
                <a:spcPts val="0"/>
              </a:spcAft>
              <a:defRPr/>
            </a:pPr>
            <a:endParaRPr lang="en-US" sz="1050" dirty="0">
              <a:latin typeface="Arial" pitchFamily="34" charset="0"/>
            </a:endParaRPr>
          </a:p>
          <a:p>
            <a:pPr marL="352425" lvl="1" indent="-342900" fontAlgn="auto">
              <a:spcBef>
                <a:spcPts val="0"/>
              </a:spcBef>
              <a:spcAft>
                <a:spcPts val="0"/>
              </a:spcAft>
              <a:buFont typeface="Arial" pitchFamily="34" charset="0"/>
              <a:buChar char="•"/>
              <a:defRPr/>
            </a:pPr>
            <a:r>
              <a:rPr lang="en-US" sz="2400" dirty="0" smtClean="0">
                <a:latin typeface="Arial" pitchFamily="34" charset="0"/>
              </a:rPr>
              <a:t>Information on upcoming </a:t>
            </a:r>
            <a:r>
              <a:rPr lang="en-US" sz="2400" dirty="0">
                <a:latin typeface="Arial" pitchFamily="34" charset="0"/>
              </a:rPr>
              <a:t>trainings and technical assistance support related to these service delivery components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2" descr="C:\Users\mkennedy\Documents\NDI\DEI\DEI BRANDING\DEI Logos hi_low\DEI_Logo_l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573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66800"/>
          </a:xfrm>
          <a:prstGeom prst="rect">
            <a:avLst/>
          </a:prstGeom>
        </p:spPr>
        <p:txBody>
          <a:bodyPr anchor="ctr" anchorCtr="1">
            <a:normAutofit/>
          </a:bodyPr>
          <a:lstStyle/>
          <a:p>
            <a:pPr eaLnBrk="1" hangingPunct="1">
              <a:defRPr/>
            </a:pPr>
            <a:r>
              <a:rPr lang="en-US" altLang="en-US" dirty="0" smtClean="0">
                <a:ln>
                  <a:noFill/>
                </a:ln>
                <a:effectLst>
                  <a:outerShdw blurRad="38100" dist="38100" dir="2700000" algn="tl">
                    <a:srgbClr val="C0C0C0"/>
                  </a:outerShdw>
                </a:effectLst>
              </a:rPr>
              <a:t>Presenters</a:t>
            </a:r>
          </a:p>
        </p:txBody>
      </p:sp>
      <p:sp>
        <p:nvSpPr>
          <p:cNvPr id="7" name="Content Placeholder 2"/>
          <p:cNvSpPr txBox="1">
            <a:spLocks/>
          </p:cNvSpPr>
          <p:nvPr/>
        </p:nvSpPr>
        <p:spPr>
          <a:xfrm>
            <a:off x="2743200" y="17526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Presenter: Laura Gleneck</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Title: Program Manager for DEI, NDI Technical Assistance Team</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a:t>
            </a:r>
            <a:r>
              <a:rPr lang="en-US" altLang="en-US" sz="2000" dirty="0" smtClean="0">
                <a:latin typeface="Arial" pitchFamily="34" charset="0"/>
              </a:rPr>
              <a:t>National Disability Institute</a:t>
            </a:r>
          </a:p>
        </p:txBody>
      </p:sp>
      <p:sp>
        <p:nvSpPr>
          <p:cNvPr id="9" name="Content Placeholder 2"/>
          <p:cNvSpPr txBox="1">
            <a:spLocks/>
          </p:cNvSpPr>
          <p:nvPr/>
        </p:nvSpPr>
        <p:spPr>
          <a:xfrm>
            <a:off x="2716213" y="38862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Presenter: Miranda Kennedy</a:t>
            </a:r>
            <a:r>
              <a:rPr lang="en-US" altLang="en-US" sz="2000" dirty="0" smtClean="0">
                <a:latin typeface="Arial" pitchFamily="34" charset="0"/>
              </a:rPr>
              <a:t> </a:t>
            </a:r>
            <a:endParaRPr lang="en-US" altLang="en-US" sz="2000" dirty="0" smtClean="0">
              <a:latin typeface="Arial" pitchFamily="34" charset="0"/>
              <a:cs typeface="Arial" pitchFamily="34" charset="0"/>
            </a:endParaRP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Title: Director of Training for DEI, NDI Technical Assistance Team</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National Disability Institute</a:t>
            </a:r>
          </a:p>
        </p:txBody>
      </p:sp>
      <p:sp>
        <p:nvSpPr>
          <p:cNvPr id="7173"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C4DEFD1C-5500-455F-8B4A-F8A2ABEEE2CF}" type="slidenum">
              <a:rPr lang="en-US" altLang="en-US" sz="1200">
                <a:solidFill>
                  <a:schemeClr val="tx1"/>
                </a:solidFill>
              </a:rPr>
              <a:pPr algn="r" eaLnBrk="1" hangingPunct="1">
                <a:spcBef>
                  <a:spcPct val="0"/>
                </a:spcBef>
                <a:spcAft>
                  <a:spcPct val="0"/>
                </a:spcAft>
                <a:buFontTx/>
                <a:buNone/>
              </a:pPr>
              <a:t>6</a:t>
            </a:fld>
            <a:endParaRPr lang="en-US" altLang="en-US" sz="1200">
              <a:solidFill>
                <a:schemeClr val="tx1"/>
              </a:solidFill>
            </a:endParaRPr>
          </a:p>
        </p:txBody>
      </p:sp>
      <p:sp>
        <p:nvSpPr>
          <p:cNvPr id="7174"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a:solidFill>
                  <a:schemeClr val="bg1"/>
                </a:solidFill>
              </a:rPr>
              <a:t>#</a:t>
            </a:r>
          </a:p>
        </p:txBody>
      </p:sp>
      <p:pic>
        <p:nvPicPr>
          <p:cNvPr id="9224" name="Picture 10" descr="Photo of Miranda Kennedy" title="Photo  of Miranda Kennedy"/>
          <p:cNvPicPr>
            <a:picLocks noChangeAspect="1" noChangeArrowheads="1"/>
          </p:cNvPicPr>
          <p:nvPr/>
        </p:nvPicPr>
        <p:blipFill>
          <a:blip r:embed="rId3"/>
          <a:srcRect/>
          <a:stretch>
            <a:fillRect/>
          </a:stretch>
        </p:blipFill>
        <p:spPr bwMode="auto">
          <a:xfrm>
            <a:off x="762000" y="3886200"/>
            <a:ext cx="1219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hoto of Laura Glene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52600"/>
            <a:ext cx="125331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kennedy\Documents\NDI\DEI\DEI BRANDING\DEI Logos hi_low\DEI_Logo_lo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823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10" name="TextBox 9"/>
          <p:cNvSpPr txBox="1"/>
          <p:nvPr/>
        </p:nvSpPr>
        <p:spPr>
          <a:xfrm>
            <a:off x="380999" y="1905000"/>
            <a:ext cx="8189793" cy="4462760"/>
          </a:xfrm>
          <a:prstGeom prst="rect">
            <a:avLst/>
          </a:prstGeom>
          <a:noFill/>
        </p:spPr>
        <p:txBody>
          <a:bodyPr wrap="square" rtlCol="0">
            <a:spAutoFit/>
          </a:bodyPr>
          <a:lstStyle/>
          <a:p>
            <a:pPr marL="346075" indent="-342900" fontAlgn="auto">
              <a:spcBef>
                <a:spcPts val="0"/>
              </a:spcBef>
              <a:spcAft>
                <a:spcPts val="0"/>
              </a:spcAft>
              <a:buFont typeface="Arial" panose="020B0604020202020204" pitchFamily="34" charset="0"/>
              <a:buChar char="•"/>
              <a:defRPr/>
            </a:pPr>
            <a:r>
              <a:rPr lang="en-US" sz="2000" b="1" dirty="0" smtClean="0">
                <a:latin typeface="Arial" pitchFamily="34" charset="0"/>
              </a:rPr>
              <a:t>30-Second Training Introducing your NDI TA Team</a:t>
            </a:r>
          </a:p>
          <a:p>
            <a:pPr marL="346075" indent="-342900" fontAlgn="auto">
              <a:spcBef>
                <a:spcPts val="0"/>
              </a:spcBef>
              <a:spcAft>
                <a:spcPts val="0"/>
              </a:spcAft>
              <a:buFont typeface="Arial" panose="020B0604020202020204" pitchFamily="34" charset="0"/>
              <a:buChar char="•"/>
              <a:defRPr/>
            </a:pPr>
            <a:endParaRPr lang="en-US" sz="2000" b="1" dirty="0" smtClean="0">
              <a:latin typeface="Arial" pitchFamily="34" charset="0"/>
            </a:endParaRPr>
          </a:p>
          <a:p>
            <a:pPr marL="346075" indent="-342900" fontAlgn="auto">
              <a:spcBef>
                <a:spcPts val="0"/>
              </a:spcBef>
              <a:spcAft>
                <a:spcPts val="0"/>
              </a:spcAft>
              <a:buFont typeface="Arial" panose="020B0604020202020204" pitchFamily="34" charset="0"/>
              <a:buChar char="•"/>
              <a:defRPr/>
            </a:pPr>
            <a:r>
              <a:rPr lang="en-US" sz="2000" b="1" dirty="0" smtClean="0">
                <a:latin typeface="Arial" pitchFamily="34" charset="0"/>
              </a:rPr>
              <a:t>Creation, background and purpose of DEI Development Framework</a:t>
            </a:r>
          </a:p>
          <a:p>
            <a:pPr marL="346075" indent="-342900" fontAlgn="auto">
              <a:spcBef>
                <a:spcPts val="0"/>
              </a:spcBef>
              <a:spcAft>
                <a:spcPts val="0"/>
              </a:spcAft>
              <a:buFont typeface="Arial" panose="020B0604020202020204" pitchFamily="34" charset="0"/>
              <a:buChar char="•"/>
              <a:defRPr/>
            </a:pPr>
            <a:endParaRPr lang="en-US" sz="2000" b="1" dirty="0">
              <a:latin typeface="Arial" pitchFamily="34" charset="0"/>
            </a:endParaRPr>
          </a:p>
          <a:p>
            <a:pPr marL="346075" indent="-342900" fontAlgn="auto">
              <a:spcBef>
                <a:spcPts val="0"/>
              </a:spcBef>
              <a:spcAft>
                <a:spcPts val="0"/>
              </a:spcAft>
              <a:buFont typeface="Arial" panose="020B0604020202020204" pitchFamily="34" charset="0"/>
              <a:buChar char="•"/>
              <a:defRPr/>
            </a:pPr>
            <a:r>
              <a:rPr lang="en-US" sz="2000" b="1" dirty="0" smtClean="0">
                <a:latin typeface="Arial" pitchFamily="34" charset="0"/>
              </a:rPr>
              <a:t>Use of DEI Development Framework Tool by State and Local DEI staff</a:t>
            </a:r>
          </a:p>
          <a:p>
            <a:pPr marL="346075" indent="-342900" fontAlgn="auto">
              <a:spcBef>
                <a:spcPts val="0"/>
              </a:spcBef>
              <a:spcAft>
                <a:spcPts val="0"/>
              </a:spcAft>
              <a:buFont typeface="Arial" panose="020B0604020202020204" pitchFamily="34" charset="0"/>
              <a:buChar char="•"/>
              <a:defRPr/>
            </a:pPr>
            <a:endParaRPr lang="en-US" sz="2000" b="1" dirty="0">
              <a:latin typeface="Arial" pitchFamily="34" charset="0"/>
            </a:endParaRPr>
          </a:p>
          <a:p>
            <a:pPr marL="346075" indent="-342900" fontAlgn="auto">
              <a:spcBef>
                <a:spcPts val="0"/>
              </a:spcBef>
              <a:spcAft>
                <a:spcPts val="0"/>
              </a:spcAft>
              <a:buFont typeface="Arial" panose="020B0604020202020204" pitchFamily="34" charset="0"/>
              <a:buChar char="•"/>
              <a:defRPr/>
            </a:pPr>
            <a:r>
              <a:rPr lang="en-US" sz="2000" b="1" dirty="0" smtClean="0">
                <a:latin typeface="Arial" pitchFamily="34" charset="0"/>
              </a:rPr>
              <a:t>Overview of the DEI Development Framework Worksheet</a:t>
            </a:r>
          </a:p>
          <a:p>
            <a:pPr marL="346075" indent="-342900" fontAlgn="auto">
              <a:spcBef>
                <a:spcPts val="0"/>
              </a:spcBef>
              <a:spcAft>
                <a:spcPts val="0"/>
              </a:spcAft>
              <a:buFont typeface="Arial" panose="020B0604020202020204" pitchFamily="34" charset="0"/>
              <a:buChar char="•"/>
              <a:defRPr/>
            </a:pPr>
            <a:endParaRPr lang="en-US" sz="2000" b="1" dirty="0">
              <a:latin typeface="Arial" pitchFamily="34" charset="0"/>
            </a:endParaRPr>
          </a:p>
          <a:p>
            <a:pPr marL="346075" indent="-342900" fontAlgn="auto">
              <a:spcBef>
                <a:spcPts val="0"/>
              </a:spcBef>
              <a:spcAft>
                <a:spcPts val="0"/>
              </a:spcAft>
              <a:buFont typeface="Arial" panose="020B0604020202020204" pitchFamily="34" charset="0"/>
              <a:buChar char="•"/>
              <a:defRPr/>
            </a:pPr>
            <a:r>
              <a:rPr lang="en-US" sz="2000" b="1" dirty="0" smtClean="0">
                <a:latin typeface="Arial" pitchFamily="34" charset="0"/>
              </a:rPr>
              <a:t>Training and Technical Assistance Support</a:t>
            </a:r>
          </a:p>
          <a:p>
            <a:pPr marL="346075" indent="-342900" fontAlgn="auto">
              <a:spcBef>
                <a:spcPts val="0"/>
              </a:spcBef>
              <a:spcAft>
                <a:spcPts val="0"/>
              </a:spcAft>
              <a:buFont typeface="Arial" panose="020B0604020202020204" pitchFamily="34" charset="0"/>
              <a:buChar char="•"/>
              <a:defRPr/>
            </a:pPr>
            <a:endParaRPr lang="en-US" sz="2000" b="1" dirty="0">
              <a:latin typeface="Arial" pitchFamily="34" charset="0"/>
            </a:endParaRPr>
          </a:p>
          <a:p>
            <a:pPr marL="346075" indent="-342900" fontAlgn="auto">
              <a:spcBef>
                <a:spcPts val="0"/>
              </a:spcBef>
              <a:spcAft>
                <a:spcPts val="0"/>
              </a:spcAft>
              <a:buFont typeface="Arial" panose="020B0604020202020204" pitchFamily="34" charset="0"/>
              <a:buChar char="•"/>
              <a:defRPr/>
            </a:pPr>
            <a:endParaRPr lang="en-US" sz="2000" b="1" dirty="0" smtClean="0">
              <a:latin typeface="Arial" pitchFamily="34" charset="0"/>
            </a:endParaRPr>
          </a:p>
          <a:p>
            <a:pPr marL="346075" indent="-342900" fontAlgn="auto">
              <a:spcBef>
                <a:spcPts val="0"/>
              </a:spcBef>
              <a:spcAft>
                <a:spcPts val="0"/>
              </a:spcAft>
              <a:buFont typeface="Arial" panose="020B0604020202020204" pitchFamily="34" charset="0"/>
              <a:buChar char="•"/>
              <a:defRPr/>
            </a:pPr>
            <a:endParaRPr lang="en-US" sz="2400" dirty="0">
              <a:latin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2" descr="C:\Users\mkennedy\Documents\NDI\DEI\DEI BRANDING\DEI Logos hi_low\DEI_Logo_l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53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977" y="1600200"/>
            <a:ext cx="2746435" cy="4114800"/>
          </a:xfrm>
          <a:prstGeom prst="rect">
            <a:avLst/>
          </a:prstGeom>
        </p:spPr>
      </p:pic>
      <p:sp>
        <p:nvSpPr>
          <p:cNvPr id="2" name="Title 1"/>
          <p:cNvSpPr>
            <a:spLocks noGrp="1"/>
          </p:cNvSpPr>
          <p:nvPr>
            <p:ph type="title"/>
          </p:nvPr>
        </p:nvSpPr>
        <p:spPr/>
        <p:txBody>
          <a:bodyPr/>
          <a:lstStyle/>
          <a:p>
            <a:r>
              <a:rPr lang="en-US" dirty="0" smtClean="0"/>
              <a:t>It’s time to meet your Technical Assistance Team</a:t>
            </a:r>
            <a:endParaRPr lang="en-US" dirty="0"/>
          </a:p>
        </p:txBody>
      </p:sp>
      <p:sp>
        <p:nvSpPr>
          <p:cNvPr id="4" name="Rounded Rectangle 3"/>
          <p:cNvSpPr/>
          <p:nvPr/>
        </p:nvSpPr>
        <p:spPr>
          <a:xfrm>
            <a:off x="248503" y="2757726"/>
            <a:ext cx="6152474" cy="6469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ctr"/>
            <a:r>
              <a:rPr lang="en-US" sz="3200" dirty="0" smtClean="0">
                <a:solidFill>
                  <a:srgbClr val="C00000"/>
                </a:solidFill>
                <a:latin typeface="Tahoma" pitchFamily="34" charset="0"/>
              </a:rPr>
              <a:t>Let’s do a 30-Second Training!</a:t>
            </a:r>
            <a:endParaRPr lang="en-US" sz="3200" dirty="0">
              <a:solidFill>
                <a:srgbClr val="C00000"/>
              </a:solidFill>
              <a:latin typeface="Tahom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8</a:t>
            </a:fld>
            <a:endParaRPr lang="en-US"/>
          </a:p>
        </p:txBody>
      </p:sp>
    </p:spTree>
    <p:extLst>
      <p:ext uri="{BB962C8B-B14F-4D97-AF65-F5344CB8AC3E}">
        <p14:creationId xmlns:p14="http://schemas.microsoft.com/office/powerpoint/2010/main" val="756879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Creation of the DEI Development Framework</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9</a:t>
            </a:fld>
            <a:endParaRPr lang="en-US"/>
          </a:p>
        </p:txBody>
      </p:sp>
      <p:pic>
        <p:nvPicPr>
          <p:cNvPr id="6" name="Picture 2" descr="Picture of a small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92288"/>
            <a:ext cx="502920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724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ebinar Titl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5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8 - &amp;quot;Content Heading &amp;quot;&quot;/&gt;&lt;property id=&quot;20307&quot; value=&quot;271&quot;/&gt;&lt;/object&gt;&lt;object type=&quot;3&quot; unique_id=&quot;11417&quot;&gt;&lt;property id=&quot;20148&quot; value=&quot;5&quot;/&gt;&lt;property id=&quot;20300&quot; value=&quot;Slide 12 - &amp;quot;Open Chat&amp;quot;&quot;/&gt;&lt;property id=&quot;20307&quot; value=&quot;267&quot;/&gt;&lt;/object&gt;&lt;object type=&quot;3&quot; unique_id=&quot;11418&quot;&gt;&lt;property id=&quot;20148&quot; value=&quot;5&quot;/&gt;&lt;property id=&quot;20300&quot; value=&quot;Slide 13 - &amp;quot;Polling Question&amp;quot;&quot;/&gt;&lt;property id=&quot;20307&quot; value=&quot;265&quot;/&gt;&lt;/object&gt;&lt;object type=&quot;3&quot; unique_id=&quot;11420&quot;&gt;&lt;property id=&quot;20148&quot; value=&quot;5&quot;/&gt;&lt;property id=&quot;20300&quot; value=&quot;Slide 14 - &amp;quot;Reminder…&amp;quot;&quot;/&gt;&lt;property id=&quot;20307&quot; value=&quot;276&quot;/&gt;&lt;/object&gt;&lt;object type=&quot;3&quot; unique_id=&quot;11421&quot;&gt;&lt;property id=&quot;20148&quot; value=&quot;5&quot;/&gt;&lt;property id=&quot;20300&quot; value=&quot;Slide 15 - &amp;quot;Resources&amp;quot;&quot;/&gt;&lt;property id=&quot;20307&quot; value=&quot;278&quot;/&gt;&lt;/object&gt;&lt;object type=&quot;3&quot; unique_id=&quot;11422&quot;&gt;&lt;property id=&quot;20148&quot; value=&quot;5&quot;/&gt;&lt;property id=&quot;20300&quot; value=&quot;Slide 16 - &amp;quot;Please enter your questions in the Chat Room! &amp;quot;&quot;/&gt;&lt;property id=&quot;20307&quot; value=&quot;279&quot;/&gt;&lt;/object&gt;&lt;object type=&quot;3&quot; unique_id=&quot;11423&quot;&gt;&lt;property id=&quot;20148&quot; value=&quot;5&quot;/&gt;&lt;property id=&quot;20300&quot; value=&quot;Slide 17 - &amp;quot;Speakers’ Contact Information&amp;quot;&quot;/&gt;&lt;property id=&quot;20307&quot; value=&quot;281&quot;/&gt;&lt;/object&gt;&lt;object type=&quot;3&quot; unique_id=&quot;11424&quot;&gt;&lt;property id=&quot;20148&quot; value=&quot;5&quot;/&gt;&lt;property id=&quot;20300&quot; value=&quot;Slide 18 - &amp;quot;Look for upcoming Webinars in this series!&amp;quot;&quot;/&gt;&lt;property id=&quot;20307&quot; value=&quot;283&quot;/&gt;&lt;/object&gt;&lt;object type=&quot;3&quot; unique_id=&quot;11425&quot;&gt;&lt;property id=&quot;20148&quot; value=&quot;5&quot;/&gt;&lt;property id=&quot;20300&quot; value=&quot;Slide 19&quot;/&gt;&lt;property id=&quot;20307&quot; value=&quot;262&quot;/&gt;&lt;/object&gt;&lt;object type=&quot;3&quot; unique_id=&quot;13267&quot;&gt;&lt;property id=&quot;20148&quot; value=&quot;5&quot;/&gt;&lt;property id=&quot;20300&quot; value=&quot;Slide 7 - &amp;quot;Presenter&amp;quot;&quot;/&gt;&lt;property id=&quot;20307&quot; value=&quot;287&quot;/&gt;&lt;/object&gt;&lt;object type=&quot;3&quot; unique_id=&quot;13268&quot;&gt;&lt;property id=&quot;20148&quot; value=&quot;5&quot;/&gt;&lt;property id=&quot;20300&quot; value=&quot;Slide 10 - &amp;quot;Content Heading &amp;quot;&quot;/&gt;&lt;property id=&quot;20307&quot; value=&quot;289&quot;/&gt;&lt;/object&gt;&lt;object type=&quot;3&quot; unique_id=&quot;13269&quot;&gt;&lt;property id=&quot;20148&quot; value=&quot;5&quot;/&gt;&lt;property id=&quot;20300&quot; value=&quot;Slide 11 - &amp;quot;Content Heading &amp;quot;&quot;/&gt;&lt;property id=&quot;20307&quot; value=&quot;290&quot;/&gt;&lt;/object&gt;&lt;object type=&quot;3&quot; unique_id=&quot;21377&quot;&gt;&lt;property id=&quot;20148&quot; value=&quot;5&quot;/&gt;&lt;property id=&quot;20300&quot; value=&quot;Slide 9 - &amp;quot;Content Heading &amp;quot;&quot;/&gt;&lt;property id=&quot;20307&quot; value=&quot;291&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1744</Words>
  <Application>Microsoft Office PowerPoint</Application>
  <PresentationFormat>On-screen Show (4:3)</PresentationFormat>
  <Paragraphs>272</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Comic Sans MS</vt:lpstr>
      <vt:lpstr>Tahoma</vt:lpstr>
      <vt:lpstr>ヒラギノ角ゴ Pro W3</vt:lpstr>
      <vt:lpstr>Networking trio design template</vt:lpstr>
      <vt:lpstr>DEI Orientation Part 2:  DEI Strategic Service Delivery Components &amp; the DEI Development Framework Tool</vt:lpstr>
      <vt:lpstr>Where are you?</vt:lpstr>
      <vt:lpstr>Moderator</vt:lpstr>
      <vt:lpstr> Disability Employment Initiative</vt:lpstr>
      <vt:lpstr>Learning Objectives</vt:lpstr>
      <vt:lpstr>Presenters</vt:lpstr>
      <vt:lpstr>Agenda</vt:lpstr>
      <vt:lpstr>It’s time to meet your Technical Assistance Team</vt:lpstr>
      <vt:lpstr>The Creation of the DEI Development Framework</vt:lpstr>
      <vt:lpstr>DEI Strategic Service Delivery Components</vt:lpstr>
      <vt:lpstr>Background:  The Creation of the DEI Benchmarks &amp; Outcomes</vt:lpstr>
      <vt:lpstr>Why was the DEI Development Framework Tool and Worksheet developed?</vt:lpstr>
      <vt:lpstr>Why was the DEI Development Framework Tool and Worksheet developed? (cont.)</vt:lpstr>
      <vt:lpstr>DEI Development Framework Tool</vt:lpstr>
      <vt:lpstr>What is the “DEI Development Framework Tool”?</vt:lpstr>
      <vt:lpstr>Prior to DEI Development: DEI Project Start-Up</vt:lpstr>
      <vt:lpstr> DEI Development Framework Tool</vt:lpstr>
      <vt:lpstr>Upcoming Trainings</vt:lpstr>
      <vt:lpstr>Technical Assistance Support </vt:lpstr>
      <vt:lpstr>Summary</vt:lpstr>
      <vt:lpstr>Open Chat</vt:lpstr>
      <vt:lpstr>Please enter your questions in the Chat Room! </vt:lpstr>
      <vt:lpstr>Speakers’ Contact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2014-01-30T17:06:00Z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