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61" r:id="rId4"/>
    <p:sldId id="380" r:id="rId5"/>
    <p:sldId id="264" r:id="rId6"/>
    <p:sldId id="412" r:id="rId7"/>
    <p:sldId id="381" r:id="rId8"/>
    <p:sldId id="286" r:id="rId9"/>
    <p:sldId id="408" r:id="rId10"/>
    <p:sldId id="384" r:id="rId11"/>
    <p:sldId id="351" r:id="rId12"/>
    <p:sldId id="409" r:id="rId13"/>
    <p:sldId id="410" r:id="rId14"/>
    <p:sldId id="385" r:id="rId15"/>
    <p:sldId id="388" r:id="rId16"/>
    <p:sldId id="390" r:id="rId17"/>
    <p:sldId id="389" r:id="rId18"/>
    <p:sldId id="391" r:id="rId19"/>
    <p:sldId id="413" r:id="rId20"/>
    <p:sldId id="392" r:id="rId21"/>
    <p:sldId id="393" r:id="rId22"/>
    <p:sldId id="394" r:id="rId23"/>
    <p:sldId id="395" r:id="rId24"/>
    <p:sldId id="396" r:id="rId25"/>
    <p:sldId id="398" r:id="rId26"/>
    <p:sldId id="414" r:id="rId27"/>
    <p:sldId id="399" r:id="rId28"/>
    <p:sldId id="400" r:id="rId29"/>
    <p:sldId id="416" r:id="rId30"/>
    <p:sldId id="403" r:id="rId31"/>
    <p:sldId id="404" r:id="rId32"/>
    <p:sldId id="406" r:id="rId33"/>
    <p:sldId id="375" r:id="rId34"/>
    <p:sldId id="415" r:id="rId35"/>
    <p:sldId id="411" r:id="rId36"/>
    <p:sldId id="378" r:id="rId37"/>
  </p:sldIdLst>
  <p:sldSz cx="9144000" cy="6858000" type="screen4x3"/>
  <p:notesSz cx="6858000" cy="92964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79429" autoAdjust="0"/>
  </p:normalViewPr>
  <p:slideViewPr>
    <p:cSldViewPr>
      <p:cViewPr varScale="1">
        <p:scale>
          <a:sx n="69" d="100"/>
          <a:sy n="69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D8C42-E82E-4BBE-96BA-6F8332ADAA3C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13B2F-0901-40FF-B9D7-9F55ADA02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5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3236-4180-43B6-A9B6-9135AD9567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9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3236-4180-43B6-A9B6-9135AD9567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00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3236-4180-43B6-A9B6-9135AD9567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4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3236-4180-43B6-A9B6-9135AD9567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41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3236-4180-43B6-A9B6-9135AD9567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79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00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defRPr/>
            </a:pPr>
            <a:endParaRPr lang="en-US" sz="2400" b="0" kern="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6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A1A413-42EE-4DFB-B834-FD787A818D4B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6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3236-4180-43B6-A9B6-9135AD9567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9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3236-4180-43B6-A9B6-9135AD9567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Webinar Title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Webinar Subtitle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Welcome</a:t>
            </a:r>
            <a:r>
              <a:rPr lang="en-US" sz="2000" b="1" baseline="0" dirty="0">
                <a:solidFill>
                  <a:schemeClr val="bg1"/>
                </a:solidFill>
              </a:rPr>
              <a:t> to </a:t>
            </a:r>
            <a:r>
              <a:rPr lang="en-US" sz="2000" b="1" dirty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>
                <a:solidFill>
                  <a:schemeClr val="bg1"/>
                </a:solidFill>
              </a:rPr>
              <a:t>3</a:t>
            </a:r>
            <a:r>
              <a:rPr lang="en-US" sz="2000" b="1" baseline="0" dirty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Webinar Title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Webinar Title Here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dr.doleta.gov/directives/corr_doc.cfm?DOCN=604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.workforce3one.org/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ntoring.org/" TargetMode="External"/><Relationship Id="rId5" Type="http://schemas.openxmlformats.org/officeDocument/2006/relationships/hyperlink" Target="http://www.findyouthinfo.gov/youth-topics" TargetMode="External"/><Relationship Id="rId4" Type="http://schemas.openxmlformats.org/officeDocument/2006/relationships/hyperlink" Target="http://strategies.workforce3one.org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ttai@mentor.org" TargetMode="External"/><Relationship Id="rId3" Type="http://schemas.openxmlformats.org/officeDocument/2006/relationships/image" Target="../media/image21.jpg"/><Relationship Id="rId7" Type="http://schemas.openxmlformats.org/officeDocument/2006/relationships/hyperlink" Target="mailto:kerri@dannonproject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ihernandez@la.altamed.org" TargetMode="External"/><Relationship Id="rId5" Type="http://schemas.openxmlformats.org/officeDocument/2006/relationships/hyperlink" Target="mailto:alas-Kos.Gloria@dol.gov" TargetMode="External"/><Relationship Id="rId4" Type="http://schemas.openxmlformats.org/officeDocument/2006/relationships/hyperlink" Target="mailto:meminger.maisha@dol.gov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kforce3on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dr.doleta.gov/directives/corr_doc.cfm?DOCN=468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/>
          <a:lstStyle/>
          <a:p>
            <a:r>
              <a:rPr lang="en-US" dirty="0"/>
              <a:t>Integrating Effective Mentoring Strategies and Services into Youth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8288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June 9, 2014</a:t>
            </a:r>
          </a:p>
          <a:p>
            <a:pPr algn="l">
              <a:spcBef>
                <a:spcPts val="300"/>
              </a:spcBef>
            </a:pP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by: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Office of Policy Development and Research</a:t>
            </a:r>
          </a:p>
          <a:p>
            <a:pPr algn="l"/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U.S. 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and Training Administration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alas-kos.gloria\AppData\Local\Microsoft\Windows\Temporary Internet Files\Content.IE5\N4SEKPLX\MC9002293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704348" cy="50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084635" y="4572000"/>
            <a:ext cx="5061843" cy="144780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5400" dirty="0">
                <a:solidFill>
                  <a:srgbClr val="1F497D"/>
                </a:solidFill>
              </a:rPr>
              <a:t>Maisha Meminger</a:t>
            </a:r>
          </a:p>
          <a:p>
            <a:pPr marL="57150" algn="ctr"/>
            <a:r>
              <a:rPr lang="en-US" sz="3400" i="1" dirty="0">
                <a:solidFill>
                  <a:srgbClr val="1F497D"/>
                </a:solidFill>
              </a:rPr>
              <a:t>Division of Youth Services</a:t>
            </a:r>
          </a:p>
          <a:p>
            <a:pPr marL="57150" algn="ctr"/>
            <a:r>
              <a:rPr lang="en-US" sz="3400" i="1" dirty="0">
                <a:solidFill>
                  <a:srgbClr val="1F497D"/>
                </a:solidFill>
              </a:rPr>
              <a:t>Office of Workforce Investment</a:t>
            </a:r>
          </a:p>
          <a:p>
            <a:pPr marL="57150" algn="ctr"/>
            <a:r>
              <a:rPr lang="en-US" sz="3400" b="1" i="1" dirty="0">
                <a:solidFill>
                  <a:srgbClr val="1F497D"/>
                </a:solidFill>
              </a:rPr>
              <a:t>Employment and Training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09800"/>
            <a:ext cx="17021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9357" y="0"/>
            <a:ext cx="77724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Strengthen Mentoring As a Service</a:t>
            </a:r>
          </a:p>
        </p:txBody>
      </p:sp>
    </p:spTree>
    <p:extLst>
      <p:ext uri="{BB962C8B-B14F-4D97-AF65-F5344CB8AC3E}">
        <p14:creationId xmlns:p14="http://schemas.microsoft.com/office/powerpoint/2010/main" val="304118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Division of Youth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C:\Users\salas-kos.gloria\AppData\Local\Microsoft\Windows\Temporary Internet Files\Content.IE5\Y0SEI44P\MC9003898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84" y="1863209"/>
            <a:ext cx="220251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93915" y="1447800"/>
            <a:ext cx="6487886" cy="534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Our Office’s primary responsibilities: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Coordinating all youth-related workforce activities;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Providing leadership, policy direction, program administration, technical assistance and guidance;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Supporting activities for youth programs authorized under the Workforce Investment Act (WIA) of 1998</a:t>
            </a:r>
          </a:p>
        </p:txBody>
      </p:sp>
    </p:spTree>
    <p:extLst>
      <p:ext uri="{BB962C8B-B14F-4D97-AF65-F5344CB8AC3E}">
        <p14:creationId xmlns:p14="http://schemas.microsoft.com/office/powerpoint/2010/main" val="244117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WIA Youth Program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dirty="0"/>
              <a:t>14-21 year old, low-income youth, with one of the following barriers:</a:t>
            </a:r>
          </a:p>
          <a:p>
            <a:pPr lvl="1" eaLnBrk="1" hangingPunct="1"/>
            <a:r>
              <a:rPr lang="en-US" altLang="en-US" sz="2400" dirty="0"/>
              <a:t>Basic skills deficient</a:t>
            </a:r>
          </a:p>
          <a:p>
            <a:pPr lvl="1" eaLnBrk="1" hangingPunct="1"/>
            <a:r>
              <a:rPr lang="en-US" altLang="en-US" sz="2400" dirty="0"/>
              <a:t>School dropout</a:t>
            </a:r>
          </a:p>
          <a:p>
            <a:pPr lvl="1" eaLnBrk="1" hangingPunct="1"/>
            <a:r>
              <a:rPr lang="en-US" altLang="en-US" sz="2400" dirty="0"/>
              <a:t>Homeless, runaway, or foster child</a:t>
            </a:r>
          </a:p>
          <a:p>
            <a:pPr lvl="1" eaLnBrk="1" hangingPunct="1"/>
            <a:r>
              <a:rPr lang="en-US" altLang="en-US" sz="2400" dirty="0"/>
              <a:t>Pregnant or parent</a:t>
            </a:r>
          </a:p>
          <a:p>
            <a:pPr lvl="1" eaLnBrk="1" hangingPunct="1"/>
            <a:r>
              <a:rPr lang="en-US" altLang="en-US" sz="2400" dirty="0"/>
              <a:t>Offender</a:t>
            </a:r>
          </a:p>
          <a:p>
            <a:pPr lvl="1" eaLnBrk="1" hangingPunct="1"/>
            <a:r>
              <a:rPr lang="en-US" altLang="en-US" sz="2400" dirty="0"/>
              <a:t>Individual who requires additional assistance to complete an education program or secure and hold employment</a:t>
            </a:r>
          </a:p>
        </p:txBody>
      </p:sp>
    </p:spTree>
    <p:extLst>
      <p:ext uri="{BB962C8B-B14F-4D97-AF65-F5344CB8AC3E}">
        <p14:creationId xmlns:p14="http://schemas.microsoft.com/office/powerpoint/2010/main" val="128110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Services under</a:t>
            </a:r>
            <a:br>
              <a:rPr lang="en-US" altLang="en-US" sz="4000" b="1" dirty="0"/>
            </a:br>
            <a:r>
              <a:rPr lang="en-US" altLang="en-US" sz="4000" b="1" dirty="0"/>
              <a:t>the WIA Youth Program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8613"/>
            <a:ext cx="8382000" cy="4525962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Academic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Tutoring, study skills training, and dropout prevention activities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Alternative secondary school offerings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Vocational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Work experience, summer employment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Occupational skills 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Leadership development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Supportive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rgbClr val="00B050"/>
                </a:solidFill>
              </a:rPr>
              <a:t>Mentoring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Follow-up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Comprehensive guidance and counseling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*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*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*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5545101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Integrating Effective Mentoring Strategies and Services into Youth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Training and Employment Guidance Letter No. 5-12: </a:t>
            </a:r>
            <a:r>
              <a:rPr lang="en-US" i="1" dirty="0">
                <a:hlinkClick r:id="rId3"/>
              </a:rPr>
              <a:t>Workforce Investment Act (WIA) Youth Program Guidance for Program Year (PY) 2012</a:t>
            </a:r>
            <a:endParaRPr lang="en-US" i="1" dirty="0"/>
          </a:p>
          <a:p>
            <a:r>
              <a:rPr lang="en-US" dirty="0">
                <a:solidFill>
                  <a:schemeClr val="tx1"/>
                </a:solidFill>
              </a:rPr>
              <a:t>Increasing the quantity and quality of mentoring services available for WIA Youth</a:t>
            </a:r>
          </a:p>
          <a:p>
            <a:r>
              <a:rPr lang="en-US" dirty="0">
                <a:solidFill>
                  <a:schemeClr val="tx1"/>
                </a:solidFill>
              </a:rPr>
              <a:t>Identifying existing mentoring programs and connect WIA youth to those services</a:t>
            </a:r>
          </a:p>
          <a:p>
            <a:r>
              <a:rPr lang="en-US" dirty="0">
                <a:solidFill>
                  <a:schemeClr val="tx1"/>
                </a:solidFill>
              </a:rPr>
              <a:t>Partnering with organizations to serve older or out-of-school youth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las-kos.gloria\AppData\Local\Microsoft\Windows\Temporary Internet Files\Content.IE5\N4SEKPLX\MC9002293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6" y="1371600"/>
            <a:ext cx="7704348" cy="50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81200" y="4419600"/>
            <a:ext cx="4724400" cy="150018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200" dirty="0">
                <a:solidFill>
                  <a:srgbClr val="1F497D"/>
                </a:solidFill>
              </a:rPr>
              <a:t>Diana Hernandez</a:t>
            </a:r>
          </a:p>
          <a:p>
            <a:pPr marL="57150" algn="ctr"/>
            <a:r>
              <a:rPr lang="en-US" i="1" dirty="0">
                <a:solidFill>
                  <a:srgbClr val="1F497D"/>
                </a:solidFill>
              </a:rPr>
              <a:t>Workforce Development Director </a:t>
            </a:r>
          </a:p>
          <a:p>
            <a:pPr marL="57150" algn="ctr"/>
            <a:r>
              <a:rPr lang="en-US" i="1" dirty="0">
                <a:solidFill>
                  <a:srgbClr val="1F497D"/>
                </a:solidFill>
              </a:rPr>
              <a:t>Youth Programs</a:t>
            </a:r>
          </a:p>
          <a:p>
            <a:pPr marL="57150" algn="ctr"/>
            <a:r>
              <a:rPr lang="en-US" b="1" i="1" dirty="0" err="1">
                <a:solidFill>
                  <a:srgbClr val="1F497D"/>
                </a:solidFill>
              </a:rPr>
              <a:t>AltaMed</a:t>
            </a:r>
            <a:r>
              <a:rPr lang="en-US" b="1" i="1" dirty="0">
                <a:solidFill>
                  <a:srgbClr val="1F497D"/>
                </a:solidFill>
              </a:rPr>
              <a:t> Health Services Corporation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152401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Mentoring as a New Service</a:t>
            </a:r>
          </a:p>
        </p:txBody>
      </p:sp>
      <p:pic>
        <p:nvPicPr>
          <p:cNvPr id="8" name="Picture 7" descr="C:\Users\dihernandez\AppData\Local\Microsoft\Windows\Temporary Internet Files\Content.Outlook\BY4U9XJQ\photo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1617980" cy="210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75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Mentoring as a New Service for Existing Youth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Largest independent Federally Qualified Community Health Center in the U.S. delivering more than 855,000 annual patient  Comprehensive Services from Birth through Seniors years</a:t>
            </a:r>
          </a:p>
          <a:p>
            <a:r>
              <a:rPr lang="en-US" dirty="0"/>
              <a:t>Youth Programs: case management, pregnancy prevention, health and parenting education, academic and career services. </a:t>
            </a:r>
          </a:p>
          <a:p>
            <a:r>
              <a:rPr lang="en-US" dirty="0"/>
              <a:t>Serve 1,700 pregnant/parenting teens la county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5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Defining </a:t>
            </a:r>
            <a:r>
              <a:rPr lang="en-US" sz="3200" dirty="0" err="1"/>
              <a:t>AltaMed’s</a:t>
            </a:r>
            <a:r>
              <a:rPr lang="en-US" sz="3200" dirty="0"/>
              <a:t> Mentoring Strategies and Services for the </a:t>
            </a:r>
            <a:r>
              <a:rPr lang="en-US" sz="3200" dirty="0" err="1"/>
              <a:t>Escalera</a:t>
            </a:r>
            <a:r>
              <a:rPr lang="en-US" sz="3200" dirty="0"/>
              <a:t> Young Parents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610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407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 Management and Capacity-building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3733800" cy="3951288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Coordinator </a:t>
            </a:r>
          </a:p>
          <a:p>
            <a:pPr lvl="2"/>
            <a:r>
              <a:rPr lang="en-US" sz="2000" dirty="0"/>
              <a:t>Mentor Recruitment</a:t>
            </a:r>
          </a:p>
          <a:p>
            <a:pPr lvl="2"/>
            <a:r>
              <a:rPr lang="en-US" sz="2000" dirty="0"/>
              <a:t>Matching </a:t>
            </a:r>
          </a:p>
          <a:p>
            <a:pPr lvl="2"/>
            <a:r>
              <a:rPr lang="en-US" sz="2000" dirty="0"/>
              <a:t>Training </a:t>
            </a:r>
          </a:p>
          <a:p>
            <a:pPr lvl="2"/>
            <a:r>
              <a:rPr lang="en-US" sz="2000" dirty="0"/>
              <a:t>Mentor Recognition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AmeriCorps Members </a:t>
            </a:r>
          </a:p>
          <a:p>
            <a:pPr lvl="2"/>
            <a:r>
              <a:rPr lang="en-US" sz="2000" dirty="0"/>
              <a:t>Group Mentors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Program Alumni </a:t>
            </a:r>
          </a:p>
          <a:p>
            <a:pPr lvl="2"/>
            <a:r>
              <a:rPr lang="en-US" sz="2000" dirty="0"/>
              <a:t>One-to-One Mentors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1295400"/>
            <a:ext cx="4041775" cy="639762"/>
          </a:xfrm>
        </p:spPr>
        <p:txBody>
          <a:bodyPr/>
          <a:lstStyle/>
          <a:p>
            <a:r>
              <a:rPr lang="en-US" dirty="0"/>
              <a:t>Mentor Training (10 hours)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5800" y="1981200"/>
            <a:ext cx="3889375" cy="4225925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Overview of the project and their role;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Description of what mentoring is and is not;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Qualities of a good mentor; obligations, goals and expectations;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Characteristics of youth in the program and special needs;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The mentoring relationship and setting appropriate boundaries;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Program rules;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Relationship development and maintenance;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Ethical issues that may arise;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Mentoring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06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Mentor Engagement and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Mentoring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33800" cy="395128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Structured Activities</a:t>
            </a:r>
          </a:p>
          <a:p>
            <a:pPr lvl="2"/>
            <a:r>
              <a:rPr lang="en-US" dirty="0"/>
              <a:t>Leadership Skills</a:t>
            </a:r>
          </a:p>
          <a:p>
            <a:pPr lvl="2"/>
            <a:r>
              <a:rPr lang="en-US" dirty="0"/>
              <a:t>Career Development </a:t>
            </a:r>
          </a:p>
          <a:p>
            <a:pPr lvl="2"/>
            <a:r>
              <a:rPr lang="en-US" dirty="0"/>
              <a:t>Conflict Resolution</a:t>
            </a:r>
          </a:p>
          <a:p>
            <a:pPr lvl="2"/>
            <a:r>
              <a:rPr lang="en-US" dirty="0"/>
              <a:t>Health And Wellness </a:t>
            </a:r>
          </a:p>
          <a:p>
            <a:pPr lvl="2"/>
            <a:r>
              <a:rPr lang="en-US" dirty="0"/>
              <a:t>Parenting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 hour Monthly Meetings </a:t>
            </a:r>
          </a:p>
          <a:p>
            <a:pPr lvl="2"/>
            <a:r>
              <a:rPr lang="en-US" dirty="0"/>
              <a:t>In Person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1" y="2174875"/>
            <a:ext cx="3962400" cy="3951288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Peer Support </a:t>
            </a:r>
          </a:p>
          <a:p>
            <a:pPr lvl="2"/>
            <a:r>
              <a:rPr lang="en-US" dirty="0"/>
              <a:t>Mutually agreed upon activities </a:t>
            </a:r>
          </a:p>
          <a:p>
            <a:pPr lvl="2"/>
            <a:r>
              <a:rPr lang="en-US" dirty="0"/>
              <a:t>Cultural Outings</a:t>
            </a:r>
          </a:p>
          <a:p>
            <a:pPr lvl="2"/>
            <a:r>
              <a:rPr lang="en-US" dirty="0"/>
              <a:t>Recreational</a:t>
            </a:r>
          </a:p>
          <a:p>
            <a:pPr lvl="2"/>
            <a:r>
              <a:rPr lang="en-US" dirty="0"/>
              <a:t>Career Guidance </a:t>
            </a:r>
          </a:p>
          <a:p>
            <a:pPr lvl="2"/>
            <a:r>
              <a:rPr lang="en-US" dirty="0"/>
              <a:t>Homework Assistance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4 hours Monthly </a:t>
            </a:r>
          </a:p>
          <a:p>
            <a:pPr lvl="2"/>
            <a:r>
              <a:rPr lang="en-US" dirty="0"/>
              <a:t>In Person </a:t>
            </a:r>
          </a:p>
          <a:p>
            <a:pPr lvl="2"/>
            <a:r>
              <a:rPr lang="en-US" dirty="0"/>
              <a:t>Phone</a:t>
            </a:r>
          </a:p>
          <a:p>
            <a:pPr lvl="2"/>
            <a:r>
              <a:rPr lang="en-US" dirty="0"/>
              <a:t>e-mail</a:t>
            </a:r>
          </a:p>
          <a:p>
            <a:pPr lvl="2"/>
            <a:r>
              <a:rPr lang="en-US" dirty="0"/>
              <a:t>text message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9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Challenges and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Lessons Learned </a:t>
            </a:r>
          </a:p>
          <a:p>
            <a:pPr lvl="1"/>
            <a:r>
              <a:rPr lang="en-US" dirty="0"/>
              <a:t>Provide resources to support mentoring activities</a:t>
            </a:r>
          </a:p>
          <a:p>
            <a:pPr lvl="2"/>
            <a:r>
              <a:rPr lang="en-US" dirty="0"/>
              <a:t>Transportation, child care, activity options</a:t>
            </a:r>
          </a:p>
          <a:p>
            <a:pPr lvl="1"/>
            <a:r>
              <a:rPr lang="en-US" dirty="0"/>
              <a:t>Mentor Retention</a:t>
            </a:r>
          </a:p>
          <a:p>
            <a:pPr lvl="2"/>
            <a:r>
              <a:rPr lang="en-US" dirty="0"/>
              <a:t>Acknowledgement</a:t>
            </a:r>
          </a:p>
          <a:p>
            <a:pPr lvl="2"/>
            <a:r>
              <a:rPr lang="en-US" dirty="0"/>
              <a:t>Continued Training </a:t>
            </a:r>
          </a:p>
          <a:p>
            <a:pPr lvl="2"/>
            <a:r>
              <a:rPr lang="en-US" dirty="0"/>
              <a:t>Engaging different audiences; age, professional levels</a:t>
            </a:r>
          </a:p>
          <a:p>
            <a:pPr lvl="1"/>
            <a:r>
              <a:rPr lang="en-US" dirty="0"/>
              <a:t>Leverage community partnerships and organizational strengths </a:t>
            </a:r>
          </a:p>
          <a:p>
            <a:pPr lvl="2"/>
            <a:r>
              <a:rPr lang="en-US" dirty="0" err="1"/>
              <a:t>AltaMed</a:t>
            </a:r>
            <a:r>
              <a:rPr lang="en-US" dirty="0"/>
              <a:t> employees as mentors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0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las-kos.gloria\AppData\Local\Microsoft\Windows\Temporary Internet Files\Content.IE5\N4SEKPLX\MC9002293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704348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Strengthening Mentor Services through Enhancements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4419600"/>
            <a:ext cx="5486400" cy="1524000"/>
          </a:xfrm>
        </p:spPr>
        <p:txBody>
          <a:bodyPr>
            <a:normAutofit fontScale="47500" lnSpcReduction="20000"/>
          </a:bodyPr>
          <a:lstStyle/>
          <a:p>
            <a:endParaRPr lang="en-US" sz="3200" dirty="0"/>
          </a:p>
          <a:p>
            <a:pPr algn="ctr"/>
            <a:r>
              <a:rPr lang="en-US" sz="4900" dirty="0">
                <a:solidFill>
                  <a:srgbClr val="1F497D"/>
                </a:solidFill>
              </a:rPr>
              <a:t>Kerri Pruitt </a:t>
            </a:r>
          </a:p>
          <a:p>
            <a:pPr algn="ctr"/>
            <a:r>
              <a:rPr lang="en-US" sz="3600" i="1" dirty="0">
                <a:solidFill>
                  <a:srgbClr val="1F497D"/>
                </a:solidFill>
              </a:rPr>
              <a:t>Executive Director</a:t>
            </a:r>
          </a:p>
          <a:p>
            <a:pPr algn="ctr"/>
            <a:r>
              <a:rPr lang="en-US" sz="3600" b="1" i="1" dirty="0">
                <a:solidFill>
                  <a:srgbClr val="1F497D"/>
                </a:solidFill>
              </a:rPr>
              <a:t>The </a:t>
            </a:r>
            <a:r>
              <a:rPr lang="en-US" sz="3600" b="1" i="1" dirty="0" err="1">
                <a:solidFill>
                  <a:srgbClr val="1F497D"/>
                </a:solidFill>
              </a:rPr>
              <a:t>Dannon</a:t>
            </a:r>
            <a:r>
              <a:rPr lang="en-US" sz="3600" b="1" i="1" dirty="0">
                <a:solidFill>
                  <a:srgbClr val="1F497D"/>
                </a:solidFill>
              </a:rPr>
              <a:t> Project</a:t>
            </a:r>
          </a:p>
          <a:p>
            <a:pPr algn="ctr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1448" y="1915886"/>
            <a:ext cx="17173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09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YPD + Partnerships and Collaborations = </a:t>
            </a:r>
            <a:br>
              <a:rPr lang="en-US" sz="3200" dirty="0"/>
            </a:br>
            <a:r>
              <a:rPr lang="en-US" sz="3200" dirty="0"/>
              <a:t>YPD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Dannon</a:t>
            </a:r>
            <a:r>
              <a:rPr lang="en-US" dirty="0"/>
              <a:t> Project assessed existing partnerships and used assessment build new sustainable collaborations.</a:t>
            </a:r>
          </a:p>
          <a:p>
            <a:pPr lvl="2"/>
            <a:r>
              <a:rPr lang="en-US" dirty="0"/>
              <a:t>Existing partnerships collaborations</a:t>
            </a:r>
          </a:p>
          <a:p>
            <a:pPr lvl="2"/>
            <a:r>
              <a:rPr lang="en-US" dirty="0"/>
              <a:t>New and sustainable collaborations</a:t>
            </a:r>
          </a:p>
          <a:p>
            <a:pPr lvl="3"/>
            <a:r>
              <a:rPr lang="en-US" dirty="0"/>
              <a:t>Childcare</a:t>
            </a:r>
          </a:p>
          <a:p>
            <a:pPr lvl="3"/>
            <a:r>
              <a:rPr lang="en-US" dirty="0"/>
              <a:t>Employment</a:t>
            </a:r>
          </a:p>
          <a:p>
            <a:pPr lvl="3"/>
            <a:r>
              <a:rPr lang="en-US" dirty="0"/>
              <a:t>Recruitment efforts</a:t>
            </a:r>
          </a:p>
          <a:p>
            <a:pPr lvl="3"/>
            <a:r>
              <a:rPr lang="en-US" dirty="0"/>
              <a:t>Mentors positively affecting the overall outcome of the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0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Assessing Services to Enhance Mentoring for Young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Dannon</a:t>
            </a:r>
            <a:r>
              <a:rPr lang="en-US" dirty="0"/>
              <a:t> Project’s relationship with the Department of Human Resources (TANF)</a:t>
            </a:r>
          </a:p>
          <a:p>
            <a:pPr lvl="1"/>
            <a:r>
              <a:rPr lang="en-US" dirty="0"/>
              <a:t>Children of TANF Jobs Program participants received priority in child care while parents enrolled in YPD</a:t>
            </a:r>
          </a:p>
          <a:p>
            <a:pPr lvl="1"/>
            <a:r>
              <a:rPr lang="en-US" dirty="0"/>
              <a:t>Recruitment partner</a:t>
            </a:r>
          </a:p>
          <a:p>
            <a:pPr lvl="1"/>
            <a:r>
              <a:rPr lang="en-US" dirty="0"/>
              <a:t>Post YPD outcomes: career placement for YPD participants, and no longer on TANF</a:t>
            </a:r>
          </a:p>
          <a:p>
            <a:r>
              <a:rPr lang="en-US" dirty="0"/>
              <a:t>Create an action plan</a:t>
            </a:r>
          </a:p>
          <a:p>
            <a:r>
              <a:rPr lang="en-US" dirty="0"/>
              <a:t>Identify key stakeholders and partners</a:t>
            </a:r>
          </a:p>
          <a:p>
            <a:r>
              <a:rPr lang="en-US" dirty="0"/>
              <a:t>Involve stakeholders and partners in the action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Action Plan: With Focus on Partners and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24</a:t>
            </a:fld>
            <a:endParaRPr lang="en-US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83920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0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Sustaining Mentoring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Matching</a:t>
            </a:r>
          </a:p>
          <a:p>
            <a:pPr lvl="1"/>
            <a:r>
              <a:rPr lang="en-US" sz="3600" dirty="0"/>
              <a:t>Assess interests (etc.) of mentor and mentees</a:t>
            </a:r>
          </a:p>
          <a:p>
            <a:pPr lvl="1"/>
            <a:r>
              <a:rPr lang="en-US" sz="3600" dirty="0"/>
              <a:t>Group activities </a:t>
            </a:r>
          </a:p>
          <a:p>
            <a:r>
              <a:rPr lang="en-US" sz="4000" dirty="0"/>
              <a:t>Time Commitment</a:t>
            </a:r>
          </a:p>
          <a:p>
            <a:pPr lvl="1"/>
            <a:r>
              <a:rPr lang="en-US" sz="3600" dirty="0"/>
              <a:t>Schedule and number of hours</a:t>
            </a:r>
          </a:p>
          <a:p>
            <a:r>
              <a:rPr lang="en-US" sz="4000" dirty="0"/>
              <a:t>Incentives</a:t>
            </a:r>
          </a:p>
          <a:p>
            <a:pPr lvl="1"/>
            <a:r>
              <a:rPr lang="en-US" sz="3600" dirty="0"/>
              <a:t>Mutually beneficial</a:t>
            </a:r>
          </a:p>
          <a:p>
            <a:r>
              <a:rPr lang="en-US" sz="4000" dirty="0"/>
              <a:t>Agreements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43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Effective Mentor/Mentee Engagement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/>
              <a:t>Group Events</a:t>
            </a:r>
          </a:p>
          <a:p>
            <a:pPr lvl="1"/>
            <a:r>
              <a:rPr lang="en-US" dirty="0"/>
              <a:t>Offering group mentoring first helped to pave the successful way to individual mentoring relationships</a:t>
            </a:r>
          </a:p>
          <a:p>
            <a:pPr lvl="2"/>
            <a:r>
              <a:rPr lang="en-US" dirty="0"/>
              <a:t>Mentor Coordinator plans group events –</a:t>
            </a:r>
          </a:p>
          <a:p>
            <a:pPr lvl="3"/>
            <a:r>
              <a:rPr lang="en-US" dirty="0"/>
              <a:t>With topical discussions, training, food (provided by Jack’s Restaurant), and FUN!</a:t>
            </a:r>
          </a:p>
          <a:p>
            <a:pPr lvl="3"/>
            <a:r>
              <a:rPr lang="en-US" dirty="0"/>
              <a:t>Participants bring their children as well to places like the park, zoo, etc.  </a:t>
            </a:r>
          </a:p>
          <a:p>
            <a:pPr lvl="3"/>
            <a:r>
              <a:rPr lang="en-US" dirty="0"/>
              <a:t>This method allows mentees and mentors to get to know each other better.</a:t>
            </a:r>
            <a:endParaRPr lang="en-US" sz="3000" b="1" dirty="0"/>
          </a:p>
          <a:p>
            <a:r>
              <a:rPr lang="en-US" sz="3000" b="1" dirty="0"/>
              <a:t>Individual Activities</a:t>
            </a:r>
          </a:p>
          <a:p>
            <a:pPr lvl="1"/>
            <a:r>
              <a:rPr lang="en-US" dirty="0"/>
              <a:t>Matches decide how they wanted to spend their 3 hours per month during the group events.</a:t>
            </a:r>
          </a:p>
          <a:p>
            <a:pPr lvl="1"/>
            <a:r>
              <a:rPr lang="en-US" dirty="0"/>
              <a:t>Use time to communicate and interact one-to-one (i.e. text, phone calls, job references, assisting with job interviews, tutoring, church and program attendance)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53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las-kos.gloria\AppData\Local\Microsoft\Windows\Temporary Internet Files\Content.IE5\N4SEKPLX\MC9002293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70434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06680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Creating Quality and Expanding Mentor Relationships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0" y="4648200"/>
            <a:ext cx="4038600" cy="12192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11200" dirty="0"/>
          </a:p>
          <a:p>
            <a:pPr algn="ctr"/>
            <a:r>
              <a:rPr lang="en-US" sz="11200" dirty="0">
                <a:solidFill>
                  <a:srgbClr val="1F497D"/>
                </a:solidFill>
              </a:rPr>
              <a:t>Tammy Tai</a:t>
            </a:r>
          </a:p>
          <a:p>
            <a:pPr algn="ctr"/>
            <a:r>
              <a:rPr lang="en-US" sz="5400" i="1" dirty="0">
                <a:solidFill>
                  <a:srgbClr val="1F497D"/>
                </a:solidFill>
              </a:rPr>
              <a:t>Chief Program Officer</a:t>
            </a:r>
          </a:p>
          <a:p>
            <a:pPr algn="ctr"/>
            <a:r>
              <a:rPr lang="en-US" sz="7200" b="1" i="1" dirty="0">
                <a:solidFill>
                  <a:srgbClr val="1F497D"/>
                </a:solidFill>
              </a:rPr>
              <a:t>MENTOR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25" descr="Tammy-Ta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1981200" cy="24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154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MENTOR’s 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76400"/>
            <a:ext cx="7718367" cy="4495800"/>
          </a:xfrm>
        </p:spPr>
        <p:txBody>
          <a:bodyPr>
            <a:normAutofit/>
          </a:bodyPr>
          <a:lstStyle/>
          <a:p>
            <a:r>
              <a:rPr lang="en-US" sz="2400" dirty="0"/>
              <a:t>Fuel the quality and quantity of mentoring relationships for America’s young people and to close the mentoring gap. </a:t>
            </a:r>
          </a:p>
          <a:p>
            <a:r>
              <a:rPr lang="en-US" sz="2400" dirty="0"/>
              <a:t>For nearly 25 years, MENTOR and its growing network of affiliate </a:t>
            </a:r>
            <a:r>
              <a:rPr lang="en-US" sz="2400" i="1" dirty="0"/>
              <a:t>Mentoring Partnerships </a:t>
            </a:r>
            <a:r>
              <a:rPr lang="en-US" sz="2400" dirty="0"/>
              <a:t>have served the mentoring field by providing a public voice, developing and delivering resources to mentoring programs nationwide and promoting quality for mentoring through standards, cutting-edge research and state of the art tools. </a:t>
            </a:r>
            <a:endParaRPr lang="en-US" sz="19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028950" y="562451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@MENTORNational     |    www.mentoring.org</a:t>
            </a:r>
            <a:r>
              <a:rPr lang="en-US" u="sng">
                <a:solidFill>
                  <a:schemeClr val="bg1"/>
                </a:solidFill>
              </a:rPr>
              <a:t> 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20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858000" cy="4908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28" y="3325586"/>
            <a:ext cx="1378744" cy="634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858000" cy="49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2308391"/>
            <a:ext cx="5410200" cy="179371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dirty="0"/>
              <a:t>Gloria Salas-Kos</a:t>
            </a:r>
          </a:p>
          <a:p>
            <a:pPr marL="57150" indent="0">
              <a:buNone/>
            </a:pPr>
            <a:r>
              <a:rPr lang="en-US" sz="2200" dirty="0"/>
              <a:t>Office of Policy Development and Research</a:t>
            </a:r>
          </a:p>
          <a:p>
            <a:pPr marL="57150" indent="0">
              <a:buNone/>
            </a:pPr>
            <a:r>
              <a:rPr lang="en-US" sz="2200" b="1" i="1" dirty="0"/>
              <a:t>Employment and Training Administration</a:t>
            </a:r>
          </a:p>
          <a:p>
            <a:pPr marL="57150" indent="0">
              <a:buNone/>
            </a:pPr>
            <a:r>
              <a:rPr lang="en-US" sz="2200" i="1" dirty="0"/>
              <a:t>U.S. Department of Labor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08391"/>
            <a:ext cx="1671638" cy="17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Unifying Champion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71600"/>
            <a:ext cx="7924800" cy="4525963"/>
          </a:xfrm>
        </p:spPr>
        <p:txBody>
          <a:bodyPr>
            <a:noAutofit/>
          </a:bodyPr>
          <a:lstStyle/>
          <a:p>
            <a:pPr marL="514350"/>
            <a:r>
              <a:rPr lang="en-US" sz="2600" dirty="0"/>
              <a:t>Unite a coalition to drive advocacy for federal funding for mentoring ($80 million in FY14)</a:t>
            </a:r>
          </a:p>
          <a:p>
            <a:pPr marL="514350"/>
            <a:r>
              <a:rPr lang="en-US" sz="2600" dirty="0"/>
              <a:t>Lead annual public awareness campaign National Mentoring Month (est. 2002)</a:t>
            </a:r>
          </a:p>
          <a:p>
            <a:pPr marL="514350"/>
            <a:r>
              <a:rPr lang="en-US" sz="2600" dirty="0"/>
              <a:t>Direct the Corporate Mentoring Challenge to increase private sector engagement in youth mentoring </a:t>
            </a:r>
          </a:p>
          <a:p>
            <a:pPr marL="514350"/>
            <a:r>
              <a:rPr lang="en-US" sz="2600" dirty="0"/>
              <a:t>Convene 1,000 attendees at the National Mentoring Summit</a:t>
            </a:r>
          </a:p>
          <a:p>
            <a:pPr marL="514350"/>
            <a:r>
              <a:rPr lang="en-US" sz="2600" dirty="0"/>
              <a:t>Provide thought leadership through innovative research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5800" y="6463099"/>
            <a:ext cx="38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01723B91-CE10-4F20-890A-0852E2246859}" type="slidenum">
              <a:rPr lang="en-US" sz="1200"/>
              <a:pPr/>
              <a:t>30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5264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Ensuring Quality. Building Capacity.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marL="428625" indent="-257175"/>
            <a:r>
              <a:rPr lang="en-US" sz="2600" dirty="0"/>
              <a:t>Instituted nationally recognized standards – </a:t>
            </a:r>
            <a:r>
              <a:rPr lang="en-US" sz="2600" i="1" dirty="0"/>
              <a:t>The Elements of Effective Practice for Mentoring </a:t>
            </a:r>
            <a:r>
              <a:rPr lang="en-US" sz="2600" dirty="0"/>
              <a:t>™</a:t>
            </a:r>
          </a:p>
          <a:p>
            <a:pPr marL="428625" indent="-257175"/>
            <a:r>
              <a:rPr lang="en-US" sz="2600" dirty="0"/>
              <a:t>Operate the only national database for volunteer mentoring opportunities</a:t>
            </a:r>
          </a:p>
          <a:p>
            <a:pPr marL="428625" indent="-257175"/>
            <a:r>
              <a:rPr lang="en-US" sz="2600" dirty="0"/>
              <a:t>Establishing a National Quality Mentoring System </a:t>
            </a:r>
          </a:p>
          <a:p>
            <a:pPr marL="428625" indent="-257175"/>
            <a:r>
              <a:rPr lang="en-US" sz="2600" dirty="0"/>
              <a:t>Support network of affiliate </a:t>
            </a:r>
            <a:r>
              <a:rPr lang="en-US" sz="2600" i="1" dirty="0"/>
              <a:t>Mentoring Partnerships </a:t>
            </a:r>
            <a:r>
              <a:rPr lang="en-US" sz="2600" dirty="0"/>
              <a:t>that serve as local capacity builders / movement leaders</a:t>
            </a:r>
          </a:p>
          <a:p>
            <a:pPr marL="428625" indent="-257175"/>
            <a:r>
              <a:rPr lang="en-US" sz="2600" dirty="0"/>
              <a:t>Developing the National Mentoring Resource Center in collaboration with the Office of Juvenile Justice and Delinquency Prevention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8305800" y="6463099"/>
            <a:ext cx="38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01723B91-CE10-4F20-890A-0852E2246859}" type="slidenum">
              <a:rPr lang="en-US" sz="1200"/>
              <a:pPr/>
              <a:t>31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1569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Engage with MENTOR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80960" cy="4572000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Connect with an affiliate Mentoring Partnership in your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Attend the 2015 National Mentoring Summit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Access free mentoring resources on mentoring.org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Attend a monthly webinar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Register in or search the Volunteer Referral Service (VRS)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Sign up to receive the MENTOR Minute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Adopt </a:t>
            </a:r>
            <a:r>
              <a:rPr lang="en-US" sz="3800" dirty="0" err="1"/>
              <a:t>MentorCore</a:t>
            </a:r>
            <a:r>
              <a:rPr lang="en-US" sz="3800" dirty="0"/>
              <a:t> as your program’s database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Connect on social media - follow us on Twitter and like the MENTOR Facebook page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05800" y="6463099"/>
            <a:ext cx="38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01723B91-CE10-4F20-890A-0852E2246859}" type="slidenum">
              <a:rPr lang="en-US" sz="1200"/>
              <a:pPr/>
              <a:t>32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5954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enter your questions in 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02322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8828"/>
            <a:ext cx="8610600" cy="56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Handouts</a:t>
            </a:r>
          </a:p>
          <a:p>
            <a:pPr lvl="1"/>
            <a:r>
              <a:rPr lang="en-US" sz="2600" dirty="0"/>
              <a:t>Mentoring Youth and Young Parents Guidebook</a:t>
            </a:r>
          </a:p>
          <a:p>
            <a:pPr lvl="1"/>
            <a:r>
              <a:rPr lang="en-US" sz="2600" dirty="0"/>
              <a:t>Mentoring/Employment Assessment Tool</a:t>
            </a:r>
          </a:p>
          <a:p>
            <a:pPr lvl="1"/>
            <a:r>
              <a:rPr lang="en-US" sz="2600" dirty="0"/>
              <a:t>Action Plan Sample</a:t>
            </a:r>
          </a:p>
          <a:p>
            <a:r>
              <a:rPr lang="en-US" sz="3000" dirty="0"/>
              <a:t>Workforce3One</a:t>
            </a:r>
          </a:p>
          <a:p>
            <a:pPr lvl="2"/>
            <a:r>
              <a:rPr lang="en-US" dirty="0">
                <a:hlinkClick r:id="rId3"/>
              </a:rPr>
              <a:t>Youth Connections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Workforce System Strategies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000" dirty="0">
                <a:hlinkClick r:id="rId5"/>
              </a:rPr>
              <a:t>Find Youth Info</a:t>
            </a:r>
            <a:endParaRPr lang="en-US" sz="3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000" dirty="0"/>
              <a:t>MENTOR  - </a:t>
            </a:r>
            <a:r>
              <a:rPr lang="en-US" sz="3000" dirty="0">
                <a:hlinkClick r:id="rId6"/>
              </a:rPr>
              <a:t>www.mentoring.org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78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>
          <a:xfrm>
            <a:off x="4606789" y="1066801"/>
            <a:ext cx="4554904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Presenters’ Contact Information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8286" y="2286000"/>
            <a:ext cx="4367514" cy="890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Maisha Meminger	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Office of Workforce Investment-Youth Services, USDOL-ETA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200" dirty="0">
                <a:solidFill>
                  <a:srgbClr val="C00000"/>
                </a:solidFill>
                <a:latin typeface="Tahoma" pitchFamily="34" charset="0"/>
                <a:hlinkClick r:id="rId4"/>
              </a:rPr>
              <a:t>meminger.maisha@dol.gov</a:t>
            </a:r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		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Telephone: 202-693-3962	</a:t>
            </a:r>
          </a:p>
          <a:p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219200"/>
            <a:ext cx="43434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Gloria Salas-Kos 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Office of Policy Development and Research, USDOL-ETA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200" dirty="0">
                <a:solidFill>
                  <a:srgbClr val="C00000"/>
                </a:solidFill>
                <a:latin typeface="Tahoma" pitchFamily="34" charset="0"/>
                <a:hlinkClick r:id="rId5"/>
              </a:rPr>
              <a:t>salas-kos.gloria@dol.gov</a:t>
            </a:r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 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Telephone: 202-693-3596</a:t>
            </a:r>
          </a:p>
          <a:p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8286" y="3429000"/>
            <a:ext cx="4367514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Diana Hernandez , Workforce Development Director</a:t>
            </a:r>
          </a:p>
          <a:p>
            <a:r>
              <a:rPr lang="en-US" sz="1200" dirty="0" err="1">
                <a:solidFill>
                  <a:srgbClr val="C00000"/>
                </a:solidFill>
                <a:latin typeface="Tahoma" pitchFamily="34" charset="0"/>
              </a:rPr>
              <a:t>AltaMed</a:t>
            </a:r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 Health Services, Inc. 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200" dirty="0">
                <a:solidFill>
                  <a:srgbClr val="C00000"/>
                </a:solidFill>
                <a:latin typeface="Tahoma" pitchFamily="34" charset="0"/>
                <a:hlinkClick r:id="rId6"/>
              </a:rPr>
              <a:t>dihernandez@la.altamed.org</a:t>
            </a:r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 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Telephone: 323-307-0111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4457" y="4572000"/>
            <a:ext cx="4331343" cy="8381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Kerri Pruitt, Executive Director 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The </a:t>
            </a:r>
            <a:r>
              <a:rPr lang="en-US" sz="1200" dirty="0" err="1">
                <a:solidFill>
                  <a:srgbClr val="C00000"/>
                </a:solidFill>
                <a:latin typeface="Tahoma" pitchFamily="34" charset="0"/>
              </a:rPr>
              <a:t>Dannon</a:t>
            </a:r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 Project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200" dirty="0">
                <a:solidFill>
                  <a:srgbClr val="C00000"/>
                </a:solidFill>
                <a:latin typeface="Tahoma" pitchFamily="34" charset="0"/>
                <a:hlinkClick r:id="rId7"/>
              </a:rPr>
              <a:t>kerri@dannonproject.org</a:t>
            </a:r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   		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Telephone: 205-202-4072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5057" y="5638800"/>
            <a:ext cx="4310743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Tammy Tai, Chief Program Officer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MENTOR</a:t>
            </a: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200" dirty="0">
                <a:solidFill>
                  <a:srgbClr val="C00000"/>
                </a:solidFill>
                <a:latin typeface="Tahoma" pitchFamily="34" charset="0"/>
                <a:hlinkClick r:id="rId8"/>
              </a:rPr>
              <a:t>ttai@mentor.org</a:t>
            </a:r>
            <a:endParaRPr lang="en-US" sz="12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200" dirty="0">
                <a:solidFill>
                  <a:srgbClr val="C00000"/>
                </a:solidFill>
                <a:latin typeface="Tahoma" pitchFamily="34" charset="0"/>
              </a:rPr>
              <a:t>Telephone: 617-303-4607</a:t>
            </a:r>
          </a:p>
        </p:txBody>
      </p:sp>
    </p:spTree>
    <p:extLst>
      <p:ext uri="{BB962C8B-B14F-4D97-AF65-F5344CB8AC3E}">
        <p14:creationId xmlns:p14="http://schemas.microsoft.com/office/powerpoint/2010/main" val="3760570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>
                <a:hlinkClick r:id="rId2"/>
              </a:rPr>
              <a:t>www.workforce3one.org</a:t>
            </a:r>
            <a:r>
              <a:rPr lang="en-US" sz="24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0538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Integrating Effective Mentoring Strategies and Services into Youth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906963"/>
          </a:xfrm>
        </p:spPr>
        <p:txBody>
          <a:bodyPr/>
          <a:lstStyle/>
          <a:p>
            <a:r>
              <a:rPr lang="en-US" dirty="0"/>
              <a:t>Poll Question: </a:t>
            </a:r>
            <a:r>
              <a:rPr lang="en-US" i="1" dirty="0"/>
              <a:t>What is the biggest challenge to setting up mentoring as a service within your organization?</a:t>
            </a:r>
          </a:p>
          <a:p>
            <a:pPr lvl="1"/>
            <a:r>
              <a:rPr lang="en-US" dirty="0"/>
              <a:t>Initiating a new program</a:t>
            </a:r>
          </a:p>
          <a:p>
            <a:pPr lvl="1"/>
            <a:r>
              <a:rPr lang="en-US" dirty="0"/>
              <a:t>Identifying and recruiting mentors</a:t>
            </a:r>
          </a:p>
          <a:p>
            <a:pPr lvl="1"/>
            <a:r>
              <a:rPr lang="en-US" dirty="0"/>
              <a:t>Training staff and mentors to understand youth culture</a:t>
            </a:r>
          </a:p>
          <a:p>
            <a:pPr lvl="1"/>
            <a:r>
              <a:rPr lang="en-US" dirty="0"/>
              <a:t>Establishing and retaining long-term and quality mentoring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you can expect to get out of this webinar!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69125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information about programs with mentoring services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strategies examples used for new and existing programs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and other program resources available through Workforce 3One and MENTOR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discussion!</a:t>
            </a:r>
          </a:p>
        </p:txBody>
      </p:sp>
      <p:pic>
        <p:nvPicPr>
          <p:cNvPr id="7" name="Picture 3" descr="C:\Users\salas-kos.gloria\AppData\Local\Microsoft\Windows\Temporary Internet Files\Content.IE5\R57FBQLD\MC9102163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00" y="3962400"/>
            <a:ext cx="2997426" cy="221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4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610600" cy="56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752600"/>
            <a:ext cx="7848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4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Workforce Investment Act Youth Activities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Mentoring as a New Service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2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Core Components of Effectiveness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2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Lessons Learned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Strengthening Mentor Services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2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Partnerships and Collaboration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2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Sustaining Mentoring Relationships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2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Effective Mentor/Mentee Engagement Strategies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Creating Quality and Expanding Mentor Relationships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Open Chat</a:t>
            </a:r>
          </a:p>
        </p:txBody>
      </p:sp>
    </p:spTree>
    <p:extLst>
      <p:ext uri="{BB962C8B-B14F-4D97-AF65-F5344CB8AC3E}">
        <p14:creationId xmlns:p14="http://schemas.microsoft.com/office/powerpoint/2010/main" val="140283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9248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/>
              <a:t>Young Parents Demonstration Project</a:t>
            </a:r>
          </a:p>
          <a:p>
            <a:pPr lvl="1"/>
            <a:r>
              <a:rPr lang="en-US" i="1" dirty="0"/>
              <a:t>Mentoring Youth and Young Parents: A Guidebook for Programs Helping Youth and Young Parents Navigate a Pathway to Self-Sufficiency</a:t>
            </a:r>
          </a:p>
          <a:p>
            <a:pPr lvl="1"/>
            <a:r>
              <a:rPr lang="en-US" dirty="0">
                <a:hlinkClick r:id="rId2"/>
              </a:rPr>
              <a:t>Training and Employment Notice (TEN) 28-13 </a:t>
            </a:r>
            <a:r>
              <a:rPr lang="en-US" dirty="0"/>
              <a:t>-- </a:t>
            </a:r>
            <a:r>
              <a:rPr lang="en-US" i="1" dirty="0"/>
              <a:t>Release and Availability of a Report, “Mentoring Youth and Young Parents: A Guidebook for Programs Helping Youth and Young Parents Navigate a Pathway to Self-Sufficiency” </a:t>
            </a:r>
            <a:r>
              <a:rPr lang="en-US" dirty="0"/>
              <a:t> 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300" dirty="0"/>
              <a:t>Strengthening mentoring services for eligible youth and tying the resources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1D91D-491A-4505-9FA6-B56CC4DEF3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4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0" y="1460500"/>
            <a:ext cx="17021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16763" y="1543050"/>
            <a:ext cx="5410200" cy="17399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/>
              <a:t> Maisha Meminger</a:t>
            </a:r>
          </a:p>
          <a:p>
            <a:pPr marL="57150" indent="0">
              <a:buNone/>
            </a:pPr>
            <a:r>
              <a:rPr lang="en-US" i="1" dirty="0"/>
              <a:t>Division of Youth Services</a:t>
            </a:r>
          </a:p>
          <a:p>
            <a:pPr marL="57150" indent="0">
              <a:buNone/>
            </a:pPr>
            <a:r>
              <a:rPr lang="en-US" i="1" dirty="0"/>
              <a:t>Office of Workforce Investment</a:t>
            </a:r>
          </a:p>
          <a:p>
            <a:pPr marL="57150" indent="0">
              <a:buNone/>
            </a:pPr>
            <a:r>
              <a:rPr lang="en-US" b="1" i="1" dirty="0"/>
              <a:t>Employment and Training Administration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16763" y="3962400"/>
            <a:ext cx="5410200" cy="1828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900" dirty="0"/>
              <a:t>Diana Hernandez</a:t>
            </a:r>
          </a:p>
          <a:p>
            <a:pPr marL="57150" indent="0">
              <a:buNone/>
            </a:pPr>
            <a:r>
              <a:rPr lang="en-US" sz="4200" i="1" dirty="0"/>
              <a:t>Workforce Development Director </a:t>
            </a:r>
          </a:p>
          <a:p>
            <a:pPr marL="57150" indent="0">
              <a:buNone/>
            </a:pPr>
            <a:r>
              <a:rPr lang="en-US" sz="4200" i="1" dirty="0"/>
              <a:t>Youth Programs</a:t>
            </a:r>
          </a:p>
          <a:p>
            <a:pPr marL="57150" indent="0">
              <a:buNone/>
            </a:pPr>
            <a:r>
              <a:rPr lang="en-US" sz="4200" b="1" i="1" dirty="0" err="1"/>
              <a:t>AltaMed</a:t>
            </a:r>
            <a:r>
              <a:rPr lang="en-US" sz="4200" b="1" i="1" dirty="0"/>
              <a:t> Health Services Corporation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pic>
        <p:nvPicPr>
          <p:cNvPr id="10" name="Picture 9" descr="C:\Users\dihernandez\AppData\Local\Microsoft\Windows\Temporary Internet Files\Content.Outlook\BY4U9XJQ\photo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" y="3744686"/>
            <a:ext cx="1617980" cy="210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19400" y="1751076"/>
            <a:ext cx="5410200" cy="1677924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Kerri Pruitt </a:t>
            </a:r>
          </a:p>
          <a:p>
            <a:pPr marL="0" indent="0">
              <a:buNone/>
            </a:pPr>
            <a:r>
              <a:rPr lang="en-US" sz="2600" i="1" dirty="0"/>
              <a:t>Executive Director</a:t>
            </a:r>
          </a:p>
          <a:p>
            <a:pPr marL="0" indent="0">
              <a:buNone/>
            </a:pPr>
            <a:r>
              <a:rPr lang="en-US" sz="2600" b="1" i="1" dirty="0"/>
              <a:t>The </a:t>
            </a:r>
            <a:r>
              <a:rPr lang="en-US" sz="2600" b="1" i="1" dirty="0" err="1"/>
              <a:t>Dannon</a:t>
            </a:r>
            <a:r>
              <a:rPr lang="en-US" sz="2600" b="1" i="1" dirty="0"/>
              <a:t>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851" y="1409700"/>
            <a:ext cx="1651149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5" descr="Tammy-Ta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51" y="4038600"/>
            <a:ext cx="1651149" cy="204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819400" y="4191000"/>
            <a:ext cx="5410200" cy="16002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Tammy Tai</a:t>
            </a:r>
          </a:p>
          <a:p>
            <a:pPr marL="0" indent="0">
              <a:buNone/>
            </a:pPr>
            <a:r>
              <a:rPr lang="en-US" sz="2800" i="1" dirty="0"/>
              <a:t>Chief Program Officer</a:t>
            </a:r>
          </a:p>
          <a:p>
            <a:pPr marL="0" indent="0">
              <a:buNone/>
            </a:pPr>
            <a:r>
              <a:rPr lang="en-US" sz="2800" b="1" i="1" dirty="0"/>
              <a:t>MENTOR</a:t>
            </a:r>
          </a:p>
        </p:txBody>
      </p:sp>
    </p:spTree>
    <p:extLst>
      <p:ext uri="{BB962C8B-B14F-4D97-AF65-F5344CB8AC3E}">
        <p14:creationId xmlns:p14="http://schemas.microsoft.com/office/powerpoint/2010/main" val="2065095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Integrating Effective Mentoring Strategies and Services into Youth Services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5 - &amp;quot;Here’s what you can expect to get out of this webinar!&amp;quot;&quot;/&gt;&lt;property id=&quot;20307&quot; value=&quot;264&quot;/&gt;&lt;/object&gt;&lt;object type=&quot;3&quot; unique_id=&quot;11414&quot;&gt;&lt;property id=&quot;20148&quot; value=&quot;5&quot;/&gt;&lt;property id=&quot;20300&quot; value=&quot;Slide 3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8 - &amp;quot;Presenters&amp;quot;&quot;/&gt;&lt;property id=&quot;20307&quot; value=&quot;286&quot;/&gt;&lt;/object&gt;&lt;object type=&quot;3&quot; unique_id=&quot;21379&quot;&gt;&lt;property id=&quot;20148&quot; value=&quot;5&quot;/&gt;&lt;property id=&quot;20300&quot; value=&quot;Slide 4 - &amp;quot;Integrating Effective Mentoring Strategies and Services into Youth Services&amp;quot;&quot;/&gt;&lt;property id=&quot;20307&quot; value=&quot;380&quot;/&gt;&lt;/object&gt;&lt;object type=&quot;3&quot; unique_id=&quot;21380&quot;&gt;&lt;property id=&quot;20148&quot; value=&quot;5&quot;/&gt;&lt;property id=&quot;20300&quot; value=&quot;Slide 6 - &amp;quot;Agenda&amp;quot;&quot;/&gt;&lt;property id=&quot;20307&quot; value=&quot;412&quot;/&gt;&lt;/object&gt;&lt;object type=&quot;3&quot; unique_id=&quot;21381&quot;&gt;&lt;property id=&quot;20148&quot; value=&quot;5&quot;/&gt;&lt;property id=&quot;20300&quot; value=&quot;Slide 7 - &amp;quot;INTRODUCTION&amp;quot;&quot;/&gt;&lt;property id=&quot;20307&quot; value=&quot;381&quot;/&gt;&lt;/object&gt;&lt;object type=&quot;3&quot; unique_id=&quot;21382&quot;&gt;&lt;property id=&quot;20148&quot; value=&quot;5&quot;/&gt;&lt;property id=&quot;20300&quot; value=&quot;Slide 9 - &amp;quot;Presenters&amp;quot;&quot;/&gt;&lt;property id=&quot;20307&quot; value=&quot;408&quot;/&gt;&lt;/object&gt;&lt;object type=&quot;3&quot; unique_id=&quot;21383&quot;&gt;&lt;property id=&quot;20148&quot; value=&quot;5&quot;/&gt;&lt;property id=&quot;20300&quot; value=&quot;Slide 10 - &amp;quot;Strengthen Mentoring As a Service&amp;quot;&quot;/&gt;&lt;property id=&quot;20307&quot; value=&quot;384&quot;/&gt;&lt;/object&gt;&lt;object type=&quot;3&quot; unique_id=&quot;21384&quot;&gt;&lt;property id=&quot;20148&quot; value=&quot;5&quot;/&gt;&lt;property id=&quot;20300&quot; value=&quot;Slide 11 - &amp;quot;Division of Youth Services&amp;quot;&quot;/&gt;&lt;property id=&quot;20307&quot; value=&quot;351&quot;/&gt;&lt;/object&gt;&lt;object type=&quot;3&quot; unique_id=&quot;21385&quot;&gt;&lt;property id=&quot;20148&quot; value=&quot;5&quot;/&gt;&lt;property id=&quot;20300&quot; value=&quot;Slide 12 - &amp;quot;WIA Youth Program&amp;quot;&quot;/&gt;&lt;property id=&quot;20307&quot; value=&quot;409&quot;/&gt;&lt;/object&gt;&lt;object type=&quot;3&quot; unique_id=&quot;21386&quot;&gt;&lt;property id=&quot;20148&quot; value=&quot;5&quot;/&gt;&lt;property id=&quot;20300&quot; value=&quot;Slide 13 - &amp;quot;Services under the WIA Youth Program&amp;quot;&quot;/&gt;&lt;property id=&quot;20307&quot; value=&quot;410&quot;/&gt;&lt;/object&gt;&lt;object type=&quot;3&quot; unique_id=&quot;21387&quot;&gt;&lt;property id=&quot;20148&quot; value=&quot;5&quot;/&gt;&lt;property id=&quot;20300&quot; value=&quot;Slide 14 - &amp;quot;Integrating Effective Mentoring Strategies and Services into Youth Services&amp;quot;&quot;/&gt;&lt;property id=&quot;20307&quot; value=&quot;385&quot;/&gt;&lt;/object&gt;&lt;object type=&quot;3&quot; unique_id=&quot;21388&quot;&gt;&lt;property id=&quot;20148&quot; value=&quot;5&quot;/&gt;&lt;property id=&quot;20300&quot; value=&quot;Slide 15 - &amp;quot;Mentoring as a New Service&amp;quot;&quot;/&gt;&lt;property id=&quot;20307&quot; value=&quot;388&quot;/&gt;&lt;/object&gt;&lt;object type=&quot;3&quot; unique_id=&quot;21389&quot;&gt;&lt;property id=&quot;20148&quot; value=&quot;5&quot;/&gt;&lt;property id=&quot;20300&quot; value=&quot;Slide 16 - &amp;quot;Mentoring as a New Service for Existing Youth Programs&amp;quot;&quot;/&gt;&lt;property id=&quot;20307&quot; value=&quot;390&quot;/&gt;&lt;/object&gt;&lt;object type=&quot;3&quot; unique_id=&quot;21390&quot;&gt;&lt;property id=&quot;20148&quot; value=&quot;5&quot;/&gt;&lt;property id=&quot;20300&quot; value=&quot;Slide 17 - &amp;quot;Defining AltaMed’s Mentoring Strategies and Services for the Escalera Young Parents Program&amp;quot;&quot;/&gt;&lt;property id=&quot;20307&quot; value=&quot;389&quot;/&gt;&lt;/object&gt;&lt;object type=&quot;3&quot; unique_id=&quot;21391&quot;&gt;&lt;property id=&quot;20148&quot; value=&quot;5&quot;/&gt;&lt;property id=&quot;20300&quot; value=&quot;Slide 18 - &amp;quot;Program Management and Capacity-building&amp;quot;&quot;/&gt;&lt;property id=&quot;20307&quot; value=&quot;391&quot;/&gt;&lt;/object&gt;&lt;object type=&quot;3&quot; unique_id=&quot;21392&quot;&gt;&lt;property id=&quot;20148&quot; value=&quot;5&quot;/&gt;&lt;property id=&quot;20300&quot; value=&quot;Slide 19 - &amp;quot;Mentor Engagement and Activities&amp;quot;&quot;/&gt;&lt;property id=&quot;20307&quot; value=&quot;413&quot;/&gt;&lt;/object&gt;&lt;object type=&quot;3&quot; unique_id=&quot;21393&quot;&gt;&lt;property id=&quot;20148&quot; value=&quot;5&quot;/&gt;&lt;property id=&quot;20300&quot; value=&quot;Slide 20 - &amp;quot;Challenges and Lessons Learned&amp;quot;&quot;/&gt;&lt;property id=&quot;20307&quot; value=&quot;392&quot;/&gt;&lt;/object&gt;&lt;object type=&quot;3&quot; unique_id=&quot;21394&quot;&gt;&lt;property id=&quot;20148&quot; value=&quot;5&quot;/&gt;&lt;property id=&quot;20300&quot; value=&quot;Slide 21 - &amp;quot;Strengthening Mentor Services through Enhancements&amp;quot;&quot;/&gt;&lt;property id=&quot;20307&quot; value=&quot;393&quot;/&gt;&lt;/object&gt;&lt;object type=&quot;3&quot; unique_id=&quot;21395&quot;&gt;&lt;property id=&quot;20148&quot; value=&quot;5&quot;/&gt;&lt;property id=&quot;20300&quot; value=&quot;Slide 22 - &amp;quot;YPD + Partnerships and Collaborations =  YPD Success&amp;quot;&quot;/&gt;&lt;property id=&quot;20307&quot; value=&quot;394&quot;/&gt;&lt;/object&gt;&lt;object type=&quot;3&quot; unique_id=&quot;21396&quot;&gt;&lt;property id=&quot;20148&quot; value=&quot;5&quot;/&gt;&lt;property id=&quot;20300&quot; value=&quot;Slide 23 - &amp;quot;Assessing Services to Enhance Mentoring for Young Parents&amp;quot;&quot;/&gt;&lt;property id=&quot;20307&quot; value=&quot;395&quot;/&gt;&lt;/object&gt;&lt;object type=&quot;3&quot; unique_id=&quot;21397&quot;&gt;&lt;property id=&quot;20148&quot; value=&quot;5&quot;/&gt;&lt;property id=&quot;20300&quot; value=&quot;Slide 24 - &amp;quot;Action Plan: With Focus on Partners and Benefits&amp;quot;&quot;/&gt;&lt;property id=&quot;20307&quot; value=&quot;396&quot;/&gt;&lt;/object&gt;&lt;object type=&quot;3&quot; unique_id=&quot;21398&quot;&gt;&lt;property id=&quot;20148&quot; value=&quot;5&quot;/&gt;&lt;property id=&quot;20300&quot; value=&quot;Slide 25 - &amp;quot;Sustaining Mentoring Relationships&amp;quot;&quot;/&gt;&lt;property id=&quot;20307&quot; value=&quot;398&quot;/&gt;&lt;/object&gt;&lt;object type=&quot;3&quot; unique_id=&quot;21399&quot;&gt;&lt;property id=&quot;20148&quot; value=&quot;5&quot;/&gt;&lt;property id=&quot;20300&quot; value=&quot;Slide 26 - &amp;quot;Effective Mentor/Mentee Engagement Strategies&amp;quot;&quot;/&gt;&lt;property id=&quot;20307&quot; value=&quot;414&quot;/&gt;&lt;/object&gt;&lt;object type=&quot;3&quot; unique_id=&quot;21400&quot;&gt;&lt;property id=&quot;20148&quot; value=&quot;5&quot;/&gt;&lt;property id=&quot;20300&quot; value=&quot;Slide 27 - &amp;quot;Creating Quality and Expanding Mentor Relationships&amp;quot;&quot;/&gt;&lt;property id=&quot;20307&quot; value=&quot;399&quot;/&gt;&lt;/object&gt;&lt;object type=&quot;3&quot; unique_id=&quot;21401&quot;&gt;&lt;property id=&quot;20148&quot; value=&quot;5&quot;/&gt;&lt;property id=&quot;20300&quot; value=&quot;Slide 28 - &amp;quot;MENTOR’s Mission &amp;quot;&quot;/&gt;&lt;property id=&quot;20307&quot; value=&quot;400&quot;/&gt;&lt;/object&gt;&lt;object type=&quot;3&quot; unique_id=&quot;21402&quot;&gt;&lt;property id=&quot;20148&quot; value=&quot;5&quot;/&gt;&lt;property id=&quot;20300&quot; value=&quot;Slide 29&quot;/&gt;&lt;property id=&quot;20307&quot; value=&quot;416&quot;/&gt;&lt;/object&gt;&lt;object type=&quot;3&quot; unique_id=&quot;21403&quot;&gt;&lt;property id=&quot;20148&quot; value=&quot;5&quot;/&gt;&lt;property id=&quot;20300&quot; value=&quot;Slide 30 - &amp;quot;Unifying Champion&amp;quot;&quot;/&gt;&lt;property id=&quot;20307&quot; value=&quot;403&quot;/&gt;&lt;/object&gt;&lt;object type=&quot;3&quot; unique_id=&quot;21404&quot;&gt;&lt;property id=&quot;20148&quot; value=&quot;5&quot;/&gt;&lt;property id=&quot;20300&quot; value=&quot;Slide 31 - &amp;quot;Ensuring Quality. Building Capacity.&amp;quot;&quot;/&gt;&lt;property id=&quot;20307&quot; value=&quot;404&quot;/&gt;&lt;/object&gt;&lt;object type=&quot;3&quot; unique_id=&quot;21405&quot;&gt;&lt;property id=&quot;20148&quot; value=&quot;5&quot;/&gt;&lt;property id=&quot;20300&quot; value=&quot;Slide 32 - &amp;quot;Engage with MENTOR&amp;quot;&quot;/&gt;&lt;property id=&quot;20307&quot; value=&quot;406&quot;/&gt;&lt;/object&gt;&lt;object type=&quot;3&quot; unique_id=&quot;21406&quot;&gt;&lt;property id=&quot;20148&quot; value=&quot;5&quot;/&gt;&lt;property id=&quot;20300&quot; value=&quot;Slide 33 - &amp;quot;Please enter your questions in the Chat Room! &amp;quot;&quot;/&gt;&lt;property id=&quot;20307&quot; value=&quot;375&quot;/&gt;&lt;/object&gt;&lt;object type=&quot;3&quot; unique_id=&quot;21407&quot;&gt;&lt;property id=&quot;20148&quot; value=&quot;5&quot;/&gt;&lt;property id=&quot;20300&quot; value=&quot;Slide 34 - &amp;quot;RESOURCES&amp;quot;&quot;/&gt;&lt;property id=&quot;20307&quot; value=&quot;415&quot;/&gt;&lt;/object&gt;&lt;object type=&quot;3&quot; unique_id=&quot;21408&quot;&gt;&lt;property id=&quot;20148&quot; value=&quot;5&quot;/&gt;&lt;property id=&quot;20300&quot; value=&quot;Slide 35 - &amp;quot;Presenters’ Contact Information&amp;quot;&quot;/&gt;&lt;property id=&quot;20307&quot; value=&quot;411&quot;/&gt;&lt;/object&gt;&lt;object type=&quot;3&quot; unique_id=&quot;21409&quot;&gt;&lt;property id=&quot;20148&quot; value=&quot;5&quot;/&gt;&lt;property id=&quot;20300&quot; value=&quot;Slide 36&quot;/&gt;&lt;property id=&quot;20307&quot; value=&quot;378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1513</Words>
  <Application>Microsoft Office PowerPoint</Application>
  <PresentationFormat>On-screen Show (4:3)</PresentationFormat>
  <Paragraphs>332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Comic Sans MS</vt:lpstr>
      <vt:lpstr>Tahoma</vt:lpstr>
      <vt:lpstr>Wingdings</vt:lpstr>
      <vt:lpstr>Networking trio design template</vt:lpstr>
      <vt:lpstr>Integrating Effective Mentoring Strategies and Services into Youth Services</vt:lpstr>
      <vt:lpstr>Where are you?</vt:lpstr>
      <vt:lpstr>Moderator</vt:lpstr>
      <vt:lpstr>Integrating Effective Mentoring Strategies and Services into Youth Services</vt:lpstr>
      <vt:lpstr>Here’s what you can expect to get out of this webinar!</vt:lpstr>
      <vt:lpstr>Agenda</vt:lpstr>
      <vt:lpstr>INTRODUCTION</vt:lpstr>
      <vt:lpstr>Presenters</vt:lpstr>
      <vt:lpstr>Presenters</vt:lpstr>
      <vt:lpstr>Strengthen Mentoring As a Service</vt:lpstr>
      <vt:lpstr>Division of Youth Services</vt:lpstr>
      <vt:lpstr>WIA Youth Program</vt:lpstr>
      <vt:lpstr>Services under the WIA Youth Program</vt:lpstr>
      <vt:lpstr>Integrating Effective Mentoring Strategies and Services into Youth Services</vt:lpstr>
      <vt:lpstr>Mentoring as a New Service</vt:lpstr>
      <vt:lpstr>Mentoring as a New Service for Existing Youth Programs</vt:lpstr>
      <vt:lpstr>Defining AltaMed’s Mentoring Strategies and Services for the Escalera Young Parents Program</vt:lpstr>
      <vt:lpstr>Program Management and Capacity-building</vt:lpstr>
      <vt:lpstr>Mentor Engagement and Activities</vt:lpstr>
      <vt:lpstr>Challenges and Lessons Learned</vt:lpstr>
      <vt:lpstr>Strengthening Mentor Services through Enhancements</vt:lpstr>
      <vt:lpstr>YPD + Partnerships and Collaborations =  YPD Success</vt:lpstr>
      <vt:lpstr>Assessing Services to Enhance Mentoring for Young Parents</vt:lpstr>
      <vt:lpstr>Action Plan: With Focus on Partners and Benefits</vt:lpstr>
      <vt:lpstr>Sustaining Mentoring Relationships</vt:lpstr>
      <vt:lpstr>Effective Mentor/Mentee Engagement Strategies</vt:lpstr>
      <vt:lpstr>Creating Quality and Expanding Mentor Relationships</vt:lpstr>
      <vt:lpstr>MENTOR’s Mission </vt:lpstr>
      <vt:lpstr>PowerPoint Presentation</vt:lpstr>
      <vt:lpstr>Unifying Champion</vt:lpstr>
      <vt:lpstr>Ensuring Quality. Building Capacity.</vt:lpstr>
      <vt:lpstr>Engage with MENTOR</vt:lpstr>
      <vt:lpstr>Please enter your questions in the Chat Room! </vt:lpstr>
      <vt:lpstr>RESOURCES</vt:lpstr>
      <vt:lpstr>Presenters’ 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2016-11-03T13:35:57Z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