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42"/>
  </p:notesMasterIdLst>
  <p:sldIdLst>
    <p:sldId id="256" r:id="rId2"/>
    <p:sldId id="259" r:id="rId3"/>
    <p:sldId id="307" r:id="rId4"/>
    <p:sldId id="292" r:id="rId5"/>
    <p:sldId id="340" r:id="rId6"/>
    <p:sldId id="289" r:id="rId7"/>
    <p:sldId id="290" r:id="rId8"/>
    <p:sldId id="291" r:id="rId9"/>
    <p:sldId id="308" r:id="rId10"/>
    <p:sldId id="312" r:id="rId11"/>
    <p:sldId id="313" r:id="rId12"/>
    <p:sldId id="314" r:id="rId13"/>
    <p:sldId id="315"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295" r:id="rId35"/>
    <p:sldId id="296" r:id="rId36"/>
    <p:sldId id="297" r:id="rId37"/>
    <p:sldId id="298" r:id="rId38"/>
    <p:sldId id="310" r:id="rId39"/>
    <p:sldId id="281" r:id="rId40"/>
    <p:sldId id="304" r:id="rId41"/>
  </p:sldIdLst>
  <p:sldSz cx="9144000" cy="6858000" type="screen4x3"/>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2894" autoAdjust="0"/>
  </p:normalViewPr>
  <p:slideViewPr>
    <p:cSldViewPr>
      <p:cViewPr>
        <p:scale>
          <a:sx n="84" d="100"/>
          <a:sy n="84" d="100"/>
        </p:scale>
        <p:origin x="-239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78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FF0000"/>
              </a:solidFill>
              <a:latin typeface="Arial" pitchFamily="34" charset="0"/>
              <a:cs typeface="Arial" pitchFamily="34" charset="0"/>
            </a:rPr>
            <a:t>Were you able to watch at </a:t>
          </a:r>
          <a:r>
            <a:rPr lang="en-US" sz="2400" dirty="0" smtClean="0">
              <a:solidFill>
                <a:srgbClr val="FF0000"/>
              </a:solidFill>
              <a:latin typeface="Arial" pitchFamily="34" charset="0"/>
              <a:cs typeface="Arial" pitchFamily="34" charset="0"/>
            </a:rPr>
            <a:t>least </a:t>
          </a:r>
          <a:r>
            <a:rPr lang="en-US" sz="2400" dirty="0" smtClean="0">
              <a:solidFill>
                <a:srgbClr val="FF0000"/>
              </a:solidFill>
              <a:latin typeface="Arial" pitchFamily="34" charset="0"/>
              <a:cs typeface="Arial" pitchFamily="34" charset="0"/>
            </a:rPr>
            <a:t>one of the webcasts in preparation for today’s webinar? </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08A0D36-C0A7-442C-9905-63E713614C59}">
      <dgm:prSet phldrT="[Text]" custT="1"/>
      <dgm:spPr/>
      <dgm:t>
        <a:bodyPr/>
        <a:lstStyle/>
        <a:p>
          <a:r>
            <a:rPr lang="en-US" sz="2400" dirty="0" smtClean="0">
              <a:latin typeface="Arial" pitchFamily="34" charset="0"/>
              <a:cs typeface="Arial" pitchFamily="34" charset="0"/>
            </a:rPr>
            <a:t>Yes</a:t>
          </a:r>
          <a:endParaRPr lang="en-US" sz="2400" dirty="0">
            <a:latin typeface="Arial" pitchFamily="34" charset="0"/>
            <a:cs typeface="Arial" pitchFamily="34" charset="0"/>
          </a:endParaRPr>
        </a:p>
      </dgm:t>
    </dgm:pt>
    <dgm:pt modelId="{9A146820-8DA6-4ECD-AE57-ED6243E50C27}" type="parTrans" cxnId="{A02DC7C4-BBB7-4222-8C5A-D982657E1BBA}">
      <dgm:prSet/>
      <dgm:spPr/>
      <dgm:t>
        <a:bodyPr/>
        <a:lstStyle/>
        <a:p>
          <a:endParaRPr lang="en-US"/>
        </a:p>
      </dgm:t>
    </dgm:pt>
    <dgm:pt modelId="{1171BF9A-2151-4491-A45E-D0B29CD518EC}" type="sibTrans" cxnId="{A02DC7C4-BBB7-4222-8C5A-D982657E1BBA}">
      <dgm:prSet/>
      <dgm:spPr/>
      <dgm:t>
        <a:bodyPr/>
        <a:lstStyle/>
        <a:p>
          <a:endParaRPr lang="en-US"/>
        </a:p>
      </dgm:t>
    </dgm:pt>
    <dgm:pt modelId="{FA4617A2-F5A0-4CDB-80B2-28D94CF6BFEF}">
      <dgm:prSet phldrT="[Text]" custT="1"/>
      <dgm:spPr/>
      <dgm:t>
        <a:bodyPr/>
        <a:lstStyle/>
        <a:p>
          <a:r>
            <a:rPr lang="en-US" sz="2400" dirty="0" smtClean="0">
              <a:latin typeface="Arial" pitchFamily="34" charset="0"/>
              <a:cs typeface="Arial" pitchFamily="34" charset="0"/>
            </a:rPr>
            <a:t>No</a:t>
          </a:r>
        </a:p>
      </dgm:t>
    </dgm:pt>
    <dgm:pt modelId="{5D672F48-C686-42A1-90B0-6E6019215D06}" type="parTrans" cxnId="{CBF60DA1-D24B-4FA9-8C38-602105A15A4A}">
      <dgm:prSet/>
      <dgm:spPr/>
      <dgm:t>
        <a:bodyPr/>
        <a:lstStyle/>
        <a:p>
          <a:endParaRPr lang="en-US"/>
        </a:p>
      </dgm:t>
    </dgm:pt>
    <dgm:pt modelId="{063D6C3C-40E9-4AD9-9F7C-03C9E3EA2277}" type="sibTrans" cxnId="{CBF60DA1-D24B-4FA9-8C38-602105A15A4A}">
      <dgm:prSet/>
      <dgm:spPr/>
      <dgm:t>
        <a:bodyPr/>
        <a:lstStyle/>
        <a:p>
          <a:endParaRPr lang="en-US"/>
        </a:p>
      </dgm:t>
    </dgm:pt>
    <dgm:pt modelId="{C225B865-91DC-48CE-B54E-A4A61FDBC05B}">
      <dgm:prSet custT="1"/>
      <dgm:spPr/>
      <dgm:t>
        <a:bodyPr/>
        <a:lstStyle/>
        <a:p>
          <a:r>
            <a:rPr lang="en-US" sz="2400" dirty="0" smtClean="0">
              <a:latin typeface="Arial" pitchFamily="34" charset="0"/>
              <a:cs typeface="Arial" pitchFamily="34" charset="0"/>
            </a:rPr>
            <a:t>Some of the webcast</a:t>
          </a:r>
          <a:endParaRPr lang="en-US" sz="2400" dirty="0">
            <a:latin typeface="Arial" pitchFamily="34" charset="0"/>
            <a:cs typeface="Arial" pitchFamily="34" charset="0"/>
          </a:endParaRPr>
        </a:p>
      </dgm:t>
    </dgm:pt>
    <dgm:pt modelId="{C20841D3-FCA5-4BF4-BCCB-A53821DD56EF}" type="parTrans" cxnId="{AEC21720-6F3B-4BE6-9760-9AD0D36C7A97}">
      <dgm:prSet/>
      <dgm:spPr/>
      <dgm:t>
        <a:bodyPr/>
        <a:lstStyle/>
        <a:p>
          <a:endParaRPr lang="en-US"/>
        </a:p>
      </dgm:t>
    </dgm:pt>
    <dgm:pt modelId="{2E3AD2A8-B0BC-424A-AC97-7174C9656995}" type="sibTrans" cxnId="{AEC21720-6F3B-4BE6-9760-9AD0D36C7A97}">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 modelId="{9971E873-05F1-4EAF-A9D9-BDBE047C5B80}" type="pres">
      <dgm:prSet presAssocID="{9A146820-8DA6-4ECD-AE57-ED6243E50C27}" presName="Name13" presStyleLbl="parChTrans1D2" presStyleIdx="0" presStyleCnt="3"/>
      <dgm:spPr/>
      <dgm:t>
        <a:bodyPr/>
        <a:lstStyle/>
        <a:p>
          <a:endParaRPr lang="en-US"/>
        </a:p>
      </dgm:t>
    </dgm:pt>
    <dgm:pt modelId="{B5D96E5A-A087-4E1D-BD2B-9DB04E6D5D91}" type="pres">
      <dgm:prSet presAssocID="{808A0D36-C0A7-442C-9905-63E713614C59}" presName="childText" presStyleLbl="bgAcc1" presStyleIdx="0" presStyleCnt="3" custScaleX="340535">
        <dgm:presLayoutVars>
          <dgm:bulletEnabled val="1"/>
        </dgm:presLayoutVars>
      </dgm:prSet>
      <dgm:spPr/>
      <dgm:t>
        <a:bodyPr/>
        <a:lstStyle/>
        <a:p>
          <a:endParaRPr lang="en-US"/>
        </a:p>
      </dgm:t>
    </dgm:pt>
    <dgm:pt modelId="{0E92A2C9-2415-41C6-A002-7AA8880458A2}" type="pres">
      <dgm:prSet presAssocID="{5D672F48-C686-42A1-90B0-6E6019215D06}" presName="Name13" presStyleLbl="parChTrans1D2" presStyleIdx="1" presStyleCnt="3"/>
      <dgm:spPr/>
      <dgm:t>
        <a:bodyPr/>
        <a:lstStyle/>
        <a:p>
          <a:endParaRPr lang="en-US"/>
        </a:p>
      </dgm:t>
    </dgm:pt>
    <dgm:pt modelId="{F897B583-C49E-4BFF-A76D-4DE2F0BF93F9}" type="pres">
      <dgm:prSet presAssocID="{FA4617A2-F5A0-4CDB-80B2-28D94CF6BFEF}" presName="childText" presStyleLbl="bgAcc1" presStyleIdx="1" presStyleCnt="3" custScaleX="340728">
        <dgm:presLayoutVars>
          <dgm:bulletEnabled val="1"/>
        </dgm:presLayoutVars>
      </dgm:prSet>
      <dgm:spPr/>
      <dgm:t>
        <a:bodyPr/>
        <a:lstStyle/>
        <a:p>
          <a:endParaRPr lang="en-US"/>
        </a:p>
      </dgm:t>
    </dgm:pt>
    <dgm:pt modelId="{CCB2BCCE-F456-4E13-B265-424AF58CA483}" type="pres">
      <dgm:prSet presAssocID="{C20841D3-FCA5-4BF4-BCCB-A53821DD56EF}" presName="Name13" presStyleLbl="parChTrans1D2" presStyleIdx="2" presStyleCnt="3"/>
      <dgm:spPr/>
      <dgm:t>
        <a:bodyPr/>
        <a:lstStyle/>
        <a:p>
          <a:endParaRPr lang="en-US"/>
        </a:p>
      </dgm:t>
    </dgm:pt>
    <dgm:pt modelId="{D38648E9-4252-446B-AE4E-7A0BF6704379}" type="pres">
      <dgm:prSet presAssocID="{C225B865-91DC-48CE-B54E-A4A61FDBC05B}" presName="childText" presStyleLbl="bgAcc1" presStyleIdx="2" presStyleCnt="3" custScaleX="340728">
        <dgm:presLayoutVars>
          <dgm:bulletEnabled val="1"/>
        </dgm:presLayoutVars>
      </dgm:prSet>
      <dgm:spPr/>
      <dgm:t>
        <a:bodyPr/>
        <a:lstStyle/>
        <a:p>
          <a:endParaRPr lang="en-US"/>
        </a:p>
      </dgm:t>
    </dgm:pt>
  </dgm:ptLst>
  <dgm:cxnLst>
    <dgm:cxn modelId="{A7BA9E55-3FEC-4E4E-B283-F6B70B1D29BA}" type="presOf" srcId="{9F318CA6-08AB-4ABE-B349-676605B65D6C}" destId="{855749C9-25BC-45AC-B787-9457C050449F}" srcOrd="0" destOrd="0" presId="urn:microsoft.com/office/officeart/2005/8/layout/hierarchy3"/>
    <dgm:cxn modelId="{D7EA90E2-FF28-4619-9040-693BBA73290D}" type="presOf" srcId="{C225B865-91DC-48CE-B54E-A4A61FDBC05B}" destId="{D38648E9-4252-446B-AE4E-7A0BF6704379}"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8A3CF081-AEA9-48E5-A0EE-C2578F549A2C}" type="presOf" srcId="{808A0D36-C0A7-442C-9905-63E713614C59}" destId="{B5D96E5A-A087-4E1D-BD2B-9DB04E6D5D91}" srcOrd="0" destOrd="0" presId="urn:microsoft.com/office/officeart/2005/8/layout/hierarchy3"/>
    <dgm:cxn modelId="{80A929F8-A15F-4789-BABD-1EA675B9DA02}" type="presOf" srcId="{FC9D8059-D2E0-4C91-8D8D-A79D1FB79854}" destId="{326860F1-B8CF-451E-A26A-39B929BC3F19}" srcOrd="1" destOrd="0" presId="urn:microsoft.com/office/officeart/2005/8/layout/hierarchy3"/>
    <dgm:cxn modelId="{0BE3C7BE-1CC5-47E9-80DF-BBE8EBA95425}" type="presOf" srcId="{9A146820-8DA6-4ECD-AE57-ED6243E50C27}" destId="{9971E873-05F1-4EAF-A9D9-BDBE047C5B80}" srcOrd="0" destOrd="0" presId="urn:microsoft.com/office/officeart/2005/8/layout/hierarchy3"/>
    <dgm:cxn modelId="{333B1896-F82F-4C23-8418-C5F3C772B2EA}" type="presOf" srcId="{FC9D8059-D2E0-4C91-8D8D-A79D1FB79854}" destId="{7A996C81-500F-4B1F-B5A4-1B476941A02A}" srcOrd="0" destOrd="0" presId="urn:microsoft.com/office/officeart/2005/8/layout/hierarchy3"/>
    <dgm:cxn modelId="{876FFDC5-FE50-4928-89A7-81D71DBAFB1F}" type="presOf" srcId="{C20841D3-FCA5-4BF4-BCCB-A53821DD56EF}" destId="{CCB2BCCE-F456-4E13-B265-424AF58CA483}" srcOrd="0" destOrd="0" presId="urn:microsoft.com/office/officeart/2005/8/layout/hierarchy3"/>
    <dgm:cxn modelId="{CBF60DA1-D24B-4FA9-8C38-602105A15A4A}" srcId="{FC9D8059-D2E0-4C91-8D8D-A79D1FB79854}" destId="{FA4617A2-F5A0-4CDB-80B2-28D94CF6BFEF}" srcOrd="1" destOrd="0" parTransId="{5D672F48-C686-42A1-90B0-6E6019215D06}" sibTransId="{063D6C3C-40E9-4AD9-9F7C-03C9E3EA2277}"/>
    <dgm:cxn modelId="{AEC21720-6F3B-4BE6-9760-9AD0D36C7A97}" srcId="{FC9D8059-D2E0-4C91-8D8D-A79D1FB79854}" destId="{C225B865-91DC-48CE-B54E-A4A61FDBC05B}" srcOrd="2" destOrd="0" parTransId="{C20841D3-FCA5-4BF4-BCCB-A53821DD56EF}" sibTransId="{2E3AD2A8-B0BC-424A-AC97-7174C9656995}"/>
    <dgm:cxn modelId="{BFC3480E-4E72-4088-AFEA-EE597FD37D23}" type="presOf" srcId="{5D672F48-C686-42A1-90B0-6E6019215D06}" destId="{0E92A2C9-2415-41C6-A002-7AA8880458A2}" srcOrd="0" destOrd="0" presId="urn:microsoft.com/office/officeart/2005/8/layout/hierarchy3"/>
    <dgm:cxn modelId="{A02DC7C4-BBB7-4222-8C5A-D982657E1BBA}" srcId="{FC9D8059-D2E0-4C91-8D8D-A79D1FB79854}" destId="{808A0D36-C0A7-442C-9905-63E713614C59}" srcOrd="0" destOrd="0" parTransId="{9A146820-8DA6-4ECD-AE57-ED6243E50C27}" sibTransId="{1171BF9A-2151-4491-A45E-D0B29CD518EC}"/>
    <dgm:cxn modelId="{A87451DF-FEC6-4081-9DBE-B4CC01DB0331}" type="presOf" srcId="{FA4617A2-F5A0-4CDB-80B2-28D94CF6BFEF}" destId="{F897B583-C49E-4BFF-A76D-4DE2F0BF93F9}" srcOrd="0" destOrd="0" presId="urn:microsoft.com/office/officeart/2005/8/layout/hierarchy3"/>
    <dgm:cxn modelId="{1C9334B7-5F97-444E-BC84-61E3D575494A}" type="presParOf" srcId="{855749C9-25BC-45AC-B787-9457C050449F}" destId="{1E4DC371-F7C6-47CE-B90E-1AFFF13B3F0E}" srcOrd="0" destOrd="0" presId="urn:microsoft.com/office/officeart/2005/8/layout/hierarchy3"/>
    <dgm:cxn modelId="{71F1E655-77BD-4B08-ABCC-62297F3B7376}" type="presParOf" srcId="{1E4DC371-F7C6-47CE-B90E-1AFFF13B3F0E}" destId="{77B1561D-399D-4DFB-9AB8-7B690400EE7B}" srcOrd="0" destOrd="0" presId="urn:microsoft.com/office/officeart/2005/8/layout/hierarchy3"/>
    <dgm:cxn modelId="{23FBB27F-E78C-418A-B9B4-18E619DE1321}" type="presParOf" srcId="{77B1561D-399D-4DFB-9AB8-7B690400EE7B}" destId="{7A996C81-500F-4B1F-B5A4-1B476941A02A}" srcOrd="0" destOrd="0" presId="urn:microsoft.com/office/officeart/2005/8/layout/hierarchy3"/>
    <dgm:cxn modelId="{6002DC78-8D44-4496-9AAF-9DF6DB688B60}" type="presParOf" srcId="{77B1561D-399D-4DFB-9AB8-7B690400EE7B}" destId="{326860F1-B8CF-451E-A26A-39B929BC3F19}" srcOrd="1" destOrd="0" presId="urn:microsoft.com/office/officeart/2005/8/layout/hierarchy3"/>
    <dgm:cxn modelId="{075E6D7E-D513-4B61-922C-0DDA8C20E588}" type="presParOf" srcId="{1E4DC371-F7C6-47CE-B90E-1AFFF13B3F0E}" destId="{2E4345B9-8324-4DBE-9681-CF7D074FAF45}" srcOrd="1" destOrd="0" presId="urn:microsoft.com/office/officeart/2005/8/layout/hierarchy3"/>
    <dgm:cxn modelId="{F3F7FE55-E622-4C75-8966-566C35A585CD}" type="presParOf" srcId="{2E4345B9-8324-4DBE-9681-CF7D074FAF45}" destId="{9971E873-05F1-4EAF-A9D9-BDBE047C5B80}" srcOrd="0" destOrd="0" presId="urn:microsoft.com/office/officeart/2005/8/layout/hierarchy3"/>
    <dgm:cxn modelId="{FB8A7DBB-7339-486C-86AC-01EED5AFC016}" type="presParOf" srcId="{2E4345B9-8324-4DBE-9681-CF7D074FAF45}" destId="{B5D96E5A-A087-4E1D-BD2B-9DB04E6D5D91}" srcOrd="1" destOrd="0" presId="urn:microsoft.com/office/officeart/2005/8/layout/hierarchy3"/>
    <dgm:cxn modelId="{1982E95D-6A45-422B-9C56-28726291B132}" type="presParOf" srcId="{2E4345B9-8324-4DBE-9681-CF7D074FAF45}" destId="{0E92A2C9-2415-41C6-A002-7AA8880458A2}" srcOrd="2" destOrd="0" presId="urn:microsoft.com/office/officeart/2005/8/layout/hierarchy3"/>
    <dgm:cxn modelId="{E2E3D1DF-53A1-493B-B3A6-891E33992C10}" type="presParOf" srcId="{2E4345B9-8324-4DBE-9681-CF7D074FAF45}" destId="{F897B583-C49E-4BFF-A76D-4DE2F0BF93F9}" srcOrd="3" destOrd="0" presId="urn:microsoft.com/office/officeart/2005/8/layout/hierarchy3"/>
    <dgm:cxn modelId="{71DACB87-A925-4400-8D27-1E9A44109BB3}" type="presParOf" srcId="{2E4345B9-8324-4DBE-9681-CF7D074FAF45}" destId="{CCB2BCCE-F456-4E13-B265-424AF58CA483}" srcOrd="4" destOrd="0" presId="urn:microsoft.com/office/officeart/2005/8/layout/hierarchy3"/>
    <dgm:cxn modelId="{FD32CB20-7781-4595-A2A7-9157AFC9D43B}" type="presParOf" srcId="{2E4345B9-8324-4DBE-9681-CF7D074FAF45}" destId="{D38648E9-4252-446B-AE4E-7A0BF6704379}"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FF0000"/>
              </a:solidFill>
              <a:latin typeface="Arial" pitchFamily="34" charset="0"/>
              <a:cs typeface="Arial" pitchFamily="34" charset="0"/>
            </a:rPr>
            <a:t>Which breakout session do you choose to participate in?</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08A0D36-C0A7-442C-9905-63E713614C59}">
      <dgm:prSet phldrT="[Text]" custT="1"/>
      <dgm:spPr/>
      <dgm:t>
        <a:bodyPr/>
        <a:lstStyle/>
        <a:p>
          <a:r>
            <a:rPr lang="en-US" sz="2400" dirty="0" smtClean="0">
              <a:latin typeface="Arial" pitchFamily="34" charset="0"/>
              <a:cs typeface="Arial" pitchFamily="34" charset="0"/>
            </a:rPr>
            <a:t>Math </a:t>
          </a:r>
          <a:endParaRPr lang="en-US" sz="2400" dirty="0">
            <a:latin typeface="Arial" pitchFamily="34" charset="0"/>
            <a:cs typeface="Arial" pitchFamily="34" charset="0"/>
          </a:endParaRPr>
        </a:p>
      </dgm:t>
    </dgm:pt>
    <dgm:pt modelId="{9A146820-8DA6-4ECD-AE57-ED6243E50C27}" type="parTrans" cxnId="{A02DC7C4-BBB7-4222-8C5A-D982657E1BBA}">
      <dgm:prSet/>
      <dgm:spPr/>
      <dgm:t>
        <a:bodyPr/>
        <a:lstStyle/>
        <a:p>
          <a:endParaRPr lang="en-US"/>
        </a:p>
      </dgm:t>
    </dgm:pt>
    <dgm:pt modelId="{1171BF9A-2151-4491-A45E-D0B29CD518EC}" type="sibTrans" cxnId="{A02DC7C4-BBB7-4222-8C5A-D982657E1BBA}">
      <dgm:prSet/>
      <dgm:spPr/>
      <dgm:t>
        <a:bodyPr/>
        <a:lstStyle/>
        <a:p>
          <a:endParaRPr lang="en-US"/>
        </a:p>
      </dgm:t>
    </dgm:pt>
    <dgm:pt modelId="{FA4617A2-F5A0-4CDB-80B2-28D94CF6BFEF}">
      <dgm:prSet phldrT="[Text]" custT="1"/>
      <dgm:spPr/>
      <dgm:t>
        <a:bodyPr/>
        <a:lstStyle/>
        <a:p>
          <a:r>
            <a:rPr lang="en-US" sz="2400" dirty="0" smtClean="0">
              <a:latin typeface="Arial" pitchFamily="34" charset="0"/>
              <a:cs typeface="Arial" pitchFamily="34" charset="0"/>
            </a:rPr>
            <a:t>ELA </a:t>
          </a:r>
        </a:p>
      </dgm:t>
    </dgm:pt>
    <dgm:pt modelId="{5D672F48-C686-42A1-90B0-6E6019215D06}" type="parTrans" cxnId="{CBF60DA1-D24B-4FA9-8C38-602105A15A4A}">
      <dgm:prSet/>
      <dgm:spPr/>
      <dgm:t>
        <a:bodyPr/>
        <a:lstStyle/>
        <a:p>
          <a:endParaRPr lang="en-US"/>
        </a:p>
      </dgm:t>
    </dgm:pt>
    <dgm:pt modelId="{063D6C3C-40E9-4AD9-9F7C-03C9E3EA2277}" type="sibTrans" cxnId="{CBF60DA1-D24B-4FA9-8C38-602105A15A4A}">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 modelId="{9971E873-05F1-4EAF-A9D9-BDBE047C5B80}" type="pres">
      <dgm:prSet presAssocID="{9A146820-8DA6-4ECD-AE57-ED6243E50C27}" presName="Name13" presStyleLbl="parChTrans1D2" presStyleIdx="0" presStyleCnt="2"/>
      <dgm:spPr/>
      <dgm:t>
        <a:bodyPr/>
        <a:lstStyle/>
        <a:p>
          <a:endParaRPr lang="en-US"/>
        </a:p>
      </dgm:t>
    </dgm:pt>
    <dgm:pt modelId="{B5D96E5A-A087-4E1D-BD2B-9DB04E6D5D91}" type="pres">
      <dgm:prSet presAssocID="{808A0D36-C0A7-442C-9905-63E713614C59}" presName="childText" presStyleLbl="bgAcc1" presStyleIdx="0" presStyleCnt="2" custScaleX="340535">
        <dgm:presLayoutVars>
          <dgm:bulletEnabled val="1"/>
        </dgm:presLayoutVars>
      </dgm:prSet>
      <dgm:spPr/>
      <dgm:t>
        <a:bodyPr/>
        <a:lstStyle/>
        <a:p>
          <a:endParaRPr lang="en-US"/>
        </a:p>
      </dgm:t>
    </dgm:pt>
    <dgm:pt modelId="{0E92A2C9-2415-41C6-A002-7AA8880458A2}" type="pres">
      <dgm:prSet presAssocID="{5D672F48-C686-42A1-90B0-6E6019215D06}" presName="Name13" presStyleLbl="parChTrans1D2" presStyleIdx="1" presStyleCnt="2"/>
      <dgm:spPr/>
      <dgm:t>
        <a:bodyPr/>
        <a:lstStyle/>
        <a:p>
          <a:endParaRPr lang="en-US"/>
        </a:p>
      </dgm:t>
    </dgm:pt>
    <dgm:pt modelId="{F897B583-C49E-4BFF-A76D-4DE2F0BF93F9}" type="pres">
      <dgm:prSet presAssocID="{FA4617A2-F5A0-4CDB-80B2-28D94CF6BFEF}" presName="childText" presStyleLbl="bgAcc1" presStyleIdx="1" presStyleCnt="2" custScaleX="340728">
        <dgm:presLayoutVars>
          <dgm:bulletEnabled val="1"/>
        </dgm:presLayoutVars>
      </dgm:prSet>
      <dgm:spPr/>
      <dgm:t>
        <a:bodyPr/>
        <a:lstStyle/>
        <a:p>
          <a:endParaRPr lang="en-US"/>
        </a:p>
      </dgm:t>
    </dgm:pt>
  </dgm:ptLst>
  <dgm:cxnLst>
    <dgm:cxn modelId="{0C3365E1-0A6B-47EF-9FE4-76C52EEBE0D3}" type="presOf" srcId="{FA4617A2-F5A0-4CDB-80B2-28D94CF6BFEF}" destId="{F897B583-C49E-4BFF-A76D-4DE2F0BF93F9}"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CBF60DA1-D24B-4FA9-8C38-602105A15A4A}" srcId="{FC9D8059-D2E0-4C91-8D8D-A79D1FB79854}" destId="{FA4617A2-F5A0-4CDB-80B2-28D94CF6BFEF}" srcOrd="1" destOrd="0" parTransId="{5D672F48-C686-42A1-90B0-6E6019215D06}" sibTransId="{063D6C3C-40E9-4AD9-9F7C-03C9E3EA2277}"/>
    <dgm:cxn modelId="{CD197DB0-0CFC-4666-BAE4-7F2AFDFBD929}" type="presOf" srcId="{9A146820-8DA6-4ECD-AE57-ED6243E50C27}" destId="{9971E873-05F1-4EAF-A9D9-BDBE047C5B80}" srcOrd="0" destOrd="0" presId="urn:microsoft.com/office/officeart/2005/8/layout/hierarchy3"/>
    <dgm:cxn modelId="{C3F2B1EE-4044-4898-8629-772746395698}" type="presOf" srcId="{808A0D36-C0A7-442C-9905-63E713614C59}" destId="{B5D96E5A-A087-4E1D-BD2B-9DB04E6D5D91}" srcOrd="0" destOrd="0" presId="urn:microsoft.com/office/officeart/2005/8/layout/hierarchy3"/>
    <dgm:cxn modelId="{66DD1FE9-2234-40EE-BAA5-5A32FD464F5A}" type="presOf" srcId="{9F318CA6-08AB-4ABE-B349-676605B65D6C}" destId="{855749C9-25BC-45AC-B787-9457C050449F}" srcOrd="0" destOrd="0" presId="urn:microsoft.com/office/officeart/2005/8/layout/hierarchy3"/>
    <dgm:cxn modelId="{A02DC7C4-BBB7-4222-8C5A-D982657E1BBA}" srcId="{FC9D8059-D2E0-4C91-8D8D-A79D1FB79854}" destId="{808A0D36-C0A7-442C-9905-63E713614C59}" srcOrd="0" destOrd="0" parTransId="{9A146820-8DA6-4ECD-AE57-ED6243E50C27}" sibTransId="{1171BF9A-2151-4491-A45E-D0B29CD518EC}"/>
    <dgm:cxn modelId="{76C1F154-6EE8-4D28-8D5A-7459D3899FE8}" type="presOf" srcId="{FC9D8059-D2E0-4C91-8D8D-A79D1FB79854}" destId="{326860F1-B8CF-451E-A26A-39B929BC3F19}" srcOrd="1" destOrd="0" presId="urn:microsoft.com/office/officeart/2005/8/layout/hierarchy3"/>
    <dgm:cxn modelId="{CE78B6E7-64B3-4C08-9510-EA942CD81E40}" type="presOf" srcId="{FC9D8059-D2E0-4C91-8D8D-A79D1FB79854}" destId="{7A996C81-500F-4B1F-B5A4-1B476941A02A}" srcOrd="0" destOrd="0" presId="urn:microsoft.com/office/officeart/2005/8/layout/hierarchy3"/>
    <dgm:cxn modelId="{A264B17C-DE5F-41FC-95C0-358B56DA7DEE}" type="presOf" srcId="{5D672F48-C686-42A1-90B0-6E6019215D06}" destId="{0E92A2C9-2415-41C6-A002-7AA8880458A2}" srcOrd="0" destOrd="0" presId="urn:microsoft.com/office/officeart/2005/8/layout/hierarchy3"/>
    <dgm:cxn modelId="{BE6425CC-7248-4AE2-9E27-1C3632F7626C}" type="presParOf" srcId="{855749C9-25BC-45AC-B787-9457C050449F}" destId="{1E4DC371-F7C6-47CE-B90E-1AFFF13B3F0E}" srcOrd="0" destOrd="0" presId="urn:microsoft.com/office/officeart/2005/8/layout/hierarchy3"/>
    <dgm:cxn modelId="{F89B7279-F8A8-42FB-9508-DC08141FE8F4}" type="presParOf" srcId="{1E4DC371-F7C6-47CE-B90E-1AFFF13B3F0E}" destId="{77B1561D-399D-4DFB-9AB8-7B690400EE7B}" srcOrd="0" destOrd="0" presId="urn:microsoft.com/office/officeart/2005/8/layout/hierarchy3"/>
    <dgm:cxn modelId="{CA5185B9-015F-4772-9057-7FB9CB3BD7D7}" type="presParOf" srcId="{77B1561D-399D-4DFB-9AB8-7B690400EE7B}" destId="{7A996C81-500F-4B1F-B5A4-1B476941A02A}" srcOrd="0" destOrd="0" presId="urn:microsoft.com/office/officeart/2005/8/layout/hierarchy3"/>
    <dgm:cxn modelId="{7AA7D7BF-08BB-4392-A3E5-3FEEB94F3860}" type="presParOf" srcId="{77B1561D-399D-4DFB-9AB8-7B690400EE7B}" destId="{326860F1-B8CF-451E-A26A-39B929BC3F19}" srcOrd="1" destOrd="0" presId="urn:microsoft.com/office/officeart/2005/8/layout/hierarchy3"/>
    <dgm:cxn modelId="{6452231F-8F11-4882-B2D6-1C327D3C7550}" type="presParOf" srcId="{1E4DC371-F7C6-47CE-B90E-1AFFF13B3F0E}" destId="{2E4345B9-8324-4DBE-9681-CF7D074FAF45}" srcOrd="1" destOrd="0" presId="urn:microsoft.com/office/officeart/2005/8/layout/hierarchy3"/>
    <dgm:cxn modelId="{0D593194-3EB8-453B-AA7D-52D57ECC2022}" type="presParOf" srcId="{2E4345B9-8324-4DBE-9681-CF7D074FAF45}" destId="{9971E873-05F1-4EAF-A9D9-BDBE047C5B80}" srcOrd="0" destOrd="0" presId="urn:microsoft.com/office/officeart/2005/8/layout/hierarchy3"/>
    <dgm:cxn modelId="{70C6D8A7-1D28-4B7D-B4B1-32654D171110}" type="presParOf" srcId="{2E4345B9-8324-4DBE-9681-CF7D074FAF45}" destId="{B5D96E5A-A087-4E1D-BD2B-9DB04E6D5D91}" srcOrd="1" destOrd="0" presId="urn:microsoft.com/office/officeart/2005/8/layout/hierarchy3"/>
    <dgm:cxn modelId="{929EC978-35AD-492F-A93C-A60E4687FD3C}" type="presParOf" srcId="{2E4345B9-8324-4DBE-9681-CF7D074FAF45}" destId="{0E92A2C9-2415-41C6-A002-7AA8880458A2}" srcOrd="2" destOrd="0" presId="urn:microsoft.com/office/officeart/2005/8/layout/hierarchy3"/>
    <dgm:cxn modelId="{0A1DE834-D892-478F-9460-5F903ED72A23}" type="presParOf" srcId="{2E4345B9-8324-4DBE-9681-CF7D074FAF45}" destId="{F897B583-C49E-4BFF-A76D-4DE2F0BF93F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477349"/>
          <a:ext cx="8376408" cy="1505810"/>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latin typeface="Arial" pitchFamily="34" charset="0"/>
              <a:cs typeface="Arial" pitchFamily="34" charset="0"/>
            </a:rPr>
            <a:t>Were you able to watch at </a:t>
          </a:r>
          <a:r>
            <a:rPr lang="en-US" sz="2400" kern="1200" dirty="0" smtClean="0">
              <a:solidFill>
                <a:srgbClr val="FF0000"/>
              </a:solidFill>
              <a:latin typeface="Arial" pitchFamily="34" charset="0"/>
              <a:cs typeface="Arial" pitchFamily="34" charset="0"/>
            </a:rPr>
            <a:t>least </a:t>
          </a:r>
          <a:r>
            <a:rPr lang="en-US" sz="2400" kern="1200" dirty="0" smtClean="0">
              <a:solidFill>
                <a:srgbClr val="FF0000"/>
              </a:solidFill>
              <a:latin typeface="Arial" pitchFamily="34" charset="0"/>
              <a:cs typeface="Arial" pitchFamily="34" charset="0"/>
            </a:rPr>
            <a:t>one of the webcasts in preparation for today’s webinar? </a:t>
          </a:r>
        </a:p>
      </dsp:txBody>
      <dsp:txXfrm>
        <a:off x="44107" y="521453"/>
        <a:ext cx="8288200" cy="1417602"/>
      </dsp:txXfrm>
    </dsp:sp>
    <dsp:sp modelId="{9971E873-05F1-4EAF-A9D9-BDBE047C5B80}">
      <dsp:nvSpPr>
        <dsp:cNvPr id="0" name=""/>
        <dsp:cNvSpPr/>
      </dsp:nvSpPr>
      <dsp:spPr>
        <a:xfrm>
          <a:off x="837644" y="1983160"/>
          <a:ext cx="840432" cy="648360"/>
        </a:xfrm>
        <a:custGeom>
          <a:avLst/>
          <a:gdLst/>
          <a:ahLst/>
          <a:cxnLst/>
          <a:rect l="0" t="0" r="0" b="0"/>
          <a:pathLst>
            <a:path>
              <a:moveTo>
                <a:pt x="0" y="0"/>
              </a:moveTo>
              <a:lnTo>
                <a:pt x="0" y="648360"/>
              </a:lnTo>
              <a:lnTo>
                <a:pt x="840432" y="648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96E5A-A087-4E1D-BD2B-9DB04E6D5D91}">
      <dsp:nvSpPr>
        <dsp:cNvPr id="0" name=""/>
        <dsp:cNvSpPr/>
      </dsp:nvSpPr>
      <dsp:spPr>
        <a:xfrm>
          <a:off x="1678077" y="2264194"/>
          <a:ext cx="4002800" cy="7346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Yes</a:t>
          </a:r>
          <a:endParaRPr lang="en-US" sz="2400" kern="1200" dirty="0">
            <a:latin typeface="Arial" pitchFamily="34" charset="0"/>
            <a:cs typeface="Arial" pitchFamily="34" charset="0"/>
          </a:endParaRPr>
        </a:p>
      </dsp:txBody>
      <dsp:txXfrm>
        <a:off x="1699594" y="2285711"/>
        <a:ext cx="3959766" cy="691618"/>
      </dsp:txXfrm>
    </dsp:sp>
    <dsp:sp modelId="{0E92A2C9-2415-41C6-A002-7AA8880458A2}">
      <dsp:nvSpPr>
        <dsp:cNvPr id="0" name=""/>
        <dsp:cNvSpPr/>
      </dsp:nvSpPr>
      <dsp:spPr>
        <a:xfrm>
          <a:off x="837644" y="1983160"/>
          <a:ext cx="840432" cy="1566676"/>
        </a:xfrm>
        <a:custGeom>
          <a:avLst/>
          <a:gdLst/>
          <a:ahLst/>
          <a:cxnLst/>
          <a:rect l="0" t="0" r="0" b="0"/>
          <a:pathLst>
            <a:path>
              <a:moveTo>
                <a:pt x="0" y="0"/>
              </a:moveTo>
              <a:lnTo>
                <a:pt x="0" y="1566676"/>
              </a:lnTo>
              <a:lnTo>
                <a:pt x="840432" y="1566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7B583-C49E-4BFF-A76D-4DE2F0BF93F9}">
      <dsp:nvSpPr>
        <dsp:cNvPr id="0" name=""/>
        <dsp:cNvSpPr/>
      </dsp:nvSpPr>
      <dsp:spPr>
        <a:xfrm>
          <a:off x="1678077" y="3182510"/>
          <a:ext cx="4005068" cy="7346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No</a:t>
          </a:r>
        </a:p>
      </dsp:txBody>
      <dsp:txXfrm>
        <a:off x="1699594" y="3204027"/>
        <a:ext cx="3962034" cy="691618"/>
      </dsp:txXfrm>
    </dsp:sp>
    <dsp:sp modelId="{CCB2BCCE-F456-4E13-B265-424AF58CA483}">
      <dsp:nvSpPr>
        <dsp:cNvPr id="0" name=""/>
        <dsp:cNvSpPr/>
      </dsp:nvSpPr>
      <dsp:spPr>
        <a:xfrm>
          <a:off x="837644" y="1983160"/>
          <a:ext cx="840432" cy="2484992"/>
        </a:xfrm>
        <a:custGeom>
          <a:avLst/>
          <a:gdLst/>
          <a:ahLst/>
          <a:cxnLst/>
          <a:rect l="0" t="0" r="0" b="0"/>
          <a:pathLst>
            <a:path>
              <a:moveTo>
                <a:pt x="0" y="0"/>
              </a:moveTo>
              <a:lnTo>
                <a:pt x="0" y="2484992"/>
              </a:lnTo>
              <a:lnTo>
                <a:pt x="840432" y="24849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648E9-4252-446B-AE4E-7A0BF6704379}">
      <dsp:nvSpPr>
        <dsp:cNvPr id="0" name=""/>
        <dsp:cNvSpPr/>
      </dsp:nvSpPr>
      <dsp:spPr>
        <a:xfrm>
          <a:off x="1678077" y="4100826"/>
          <a:ext cx="4005068" cy="7346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Some of the webcast</a:t>
          </a:r>
          <a:endParaRPr lang="en-US" sz="2400" kern="1200" dirty="0">
            <a:latin typeface="Arial" pitchFamily="34" charset="0"/>
            <a:cs typeface="Arial" pitchFamily="34" charset="0"/>
          </a:endParaRPr>
        </a:p>
      </dsp:txBody>
      <dsp:txXfrm>
        <a:off x="1699594" y="4122343"/>
        <a:ext cx="3962034" cy="691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936507"/>
          <a:ext cx="8376408" cy="1505810"/>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latin typeface="Arial" pitchFamily="34" charset="0"/>
              <a:cs typeface="Arial" pitchFamily="34" charset="0"/>
            </a:rPr>
            <a:t>Which breakout session do you choose to participate in?</a:t>
          </a:r>
        </a:p>
      </dsp:txBody>
      <dsp:txXfrm>
        <a:off x="44107" y="980611"/>
        <a:ext cx="8288200" cy="1417602"/>
      </dsp:txXfrm>
    </dsp:sp>
    <dsp:sp modelId="{9971E873-05F1-4EAF-A9D9-BDBE047C5B80}">
      <dsp:nvSpPr>
        <dsp:cNvPr id="0" name=""/>
        <dsp:cNvSpPr/>
      </dsp:nvSpPr>
      <dsp:spPr>
        <a:xfrm>
          <a:off x="837644" y="2442318"/>
          <a:ext cx="840432" cy="648360"/>
        </a:xfrm>
        <a:custGeom>
          <a:avLst/>
          <a:gdLst/>
          <a:ahLst/>
          <a:cxnLst/>
          <a:rect l="0" t="0" r="0" b="0"/>
          <a:pathLst>
            <a:path>
              <a:moveTo>
                <a:pt x="0" y="0"/>
              </a:moveTo>
              <a:lnTo>
                <a:pt x="0" y="648360"/>
              </a:lnTo>
              <a:lnTo>
                <a:pt x="840432" y="648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96E5A-A087-4E1D-BD2B-9DB04E6D5D91}">
      <dsp:nvSpPr>
        <dsp:cNvPr id="0" name=""/>
        <dsp:cNvSpPr/>
      </dsp:nvSpPr>
      <dsp:spPr>
        <a:xfrm>
          <a:off x="1678077" y="2723352"/>
          <a:ext cx="4002800" cy="7346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Math </a:t>
          </a:r>
          <a:endParaRPr lang="en-US" sz="2400" kern="1200" dirty="0">
            <a:latin typeface="Arial" pitchFamily="34" charset="0"/>
            <a:cs typeface="Arial" pitchFamily="34" charset="0"/>
          </a:endParaRPr>
        </a:p>
      </dsp:txBody>
      <dsp:txXfrm>
        <a:off x="1699594" y="2744869"/>
        <a:ext cx="3959766" cy="691618"/>
      </dsp:txXfrm>
    </dsp:sp>
    <dsp:sp modelId="{0E92A2C9-2415-41C6-A002-7AA8880458A2}">
      <dsp:nvSpPr>
        <dsp:cNvPr id="0" name=""/>
        <dsp:cNvSpPr/>
      </dsp:nvSpPr>
      <dsp:spPr>
        <a:xfrm>
          <a:off x="837644" y="2442318"/>
          <a:ext cx="840432" cy="1566676"/>
        </a:xfrm>
        <a:custGeom>
          <a:avLst/>
          <a:gdLst/>
          <a:ahLst/>
          <a:cxnLst/>
          <a:rect l="0" t="0" r="0" b="0"/>
          <a:pathLst>
            <a:path>
              <a:moveTo>
                <a:pt x="0" y="0"/>
              </a:moveTo>
              <a:lnTo>
                <a:pt x="0" y="1566676"/>
              </a:lnTo>
              <a:lnTo>
                <a:pt x="840432" y="1566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7B583-C49E-4BFF-A76D-4DE2F0BF93F9}">
      <dsp:nvSpPr>
        <dsp:cNvPr id="0" name=""/>
        <dsp:cNvSpPr/>
      </dsp:nvSpPr>
      <dsp:spPr>
        <a:xfrm>
          <a:off x="1678077" y="3641668"/>
          <a:ext cx="4005068" cy="7346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ELA </a:t>
          </a:r>
        </a:p>
      </dsp:txBody>
      <dsp:txXfrm>
        <a:off x="1699594" y="3663185"/>
        <a:ext cx="3962034" cy="691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11/4/2014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315519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3997182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2229779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E5986A3-50CE-4FD1-930D-CBF2FC10B9E2}" type="slidenum">
              <a:rPr lang="en-US" smtClean="0"/>
              <a:t>12</a:t>
            </a:fld>
            <a:endParaRPr lang="en-US"/>
          </a:p>
        </p:txBody>
      </p:sp>
    </p:spTree>
    <p:extLst>
      <p:ext uri="{BB962C8B-B14F-4D97-AF65-F5344CB8AC3E}">
        <p14:creationId xmlns:p14="http://schemas.microsoft.com/office/powerpoint/2010/main" val="96429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986A3-50CE-4FD1-930D-CBF2FC10B9E2}" type="slidenum">
              <a:rPr lang="en-US" smtClean="0"/>
              <a:t>13</a:t>
            </a:fld>
            <a:endParaRPr lang="en-US"/>
          </a:p>
        </p:txBody>
      </p:sp>
    </p:spTree>
    <p:extLst>
      <p:ext uri="{BB962C8B-B14F-4D97-AF65-F5344CB8AC3E}">
        <p14:creationId xmlns:p14="http://schemas.microsoft.com/office/powerpoint/2010/main" val="812113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403835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33536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843251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1390850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nSpc>
                <a:spcPct val="80000"/>
              </a:lnSpc>
            </a:pPr>
            <a:endParaRPr lang="en-US" b="0" i="0" dirty="0" smtClean="0">
              <a:latin typeface="Arial" pitchFamily="34" charset="0"/>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36</a:t>
            </a:fld>
            <a:endParaRPr lang="en-US"/>
          </a:p>
        </p:txBody>
      </p:sp>
    </p:spTree>
    <p:extLst>
      <p:ext uri="{BB962C8B-B14F-4D97-AF65-F5344CB8AC3E}">
        <p14:creationId xmlns:p14="http://schemas.microsoft.com/office/powerpoint/2010/main" val="1493860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2981612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1733487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40</a:t>
            </a:fld>
            <a:endParaRPr lang="en-US"/>
          </a:p>
        </p:txBody>
      </p:sp>
    </p:spTree>
    <p:extLst>
      <p:ext uri="{BB962C8B-B14F-4D97-AF65-F5344CB8AC3E}">
        <p14:creationId xmlns:p14="http://schemas.microsoft.com/office/powerpoint/2010/main" val="28525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323078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386581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255073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631053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con2ward@aol.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mailto:rdezab@resourcevt.org" TargetMode="External"/><Relationship Id="rId5" Type="http://schemas.openxmlformats.org/officeDocument/2006/relationships/image" Target="../media/image26.jpeg"/><Relationship Id="rId4" Type="http://schemas.openxmlformats.org/officeDocument/2006/relationships/hyperlink" Target="mailto:Wilson.toni@dol.go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normAutofit fontScale="90000"/>
          </a:bodyPr>
          <a:lstStyle/>
          <a:p>
            <a:r>
              <a:rPr lang="en-US" dirty="0" smtClean="0"/>
              <a:t>YouthBuild Webinar Series</a:t>
            </a:r>
            <a:br>
              <a:rPr lang="en-US" dirty="0" smtClean="0"/>
            </a:br>
            <a:r>
              <a:rPr lang="en-US" dirty="0" smtClean="0"/>
              <a:t>High </a:t>
            </a:r>
            <a:r>
              <a:rPr lang="en-US" dirty="0"/>
              <a:t>School Equivalency Instruction in Action: ELA and Math Lessons that Support Student Success</a:t>
            </a:r>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November 4, 2014</a:t>
            </a:r>
          </a:p>
          <a:p>
            <a:pPr algn="l"/>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a:t>
            </a:r>
          </a:p>
          <a:p>
            <a:pPr algn="l"/>
            <a:r>
              <a:rPr lang="en-US" sz="1800" i="1" dirty="0" smtClean="0">
                <a:ln w="17780" cmpd="sng">
                  <a:noFill/>
                  <a:prstDash val="solid"/>
                  <a:miter lim="800000"/>
                </a:ln>
                <a:ea typeface="+mj-ea"/>
              </a:rPr>
              <a:t>Division of </a:t>
            </a:r>
            <a:r>
              <a:rPr lang="en-US" sz="1800" i="1" dirty="0">
                <a:ln w="17780" cmpd="sng">
                  <a:noFill/>
                  <a:prstDash val="solid"/>
                  <a:miter lim="800000"/>
                </a:ln>
              </a:rPr>
              <a:t>Youth Services </a:t>
            </a:r>
            <a:r>
              <a:rPr lang="en-US" sz="1800" i="1" dirty="0" smtClean="0">
                <a:ln w="17780" cmpd="sng">
                  <a:noFill/>
                  <a:prstDash val="solid"/>
                  <a:miter lim="800000"/>
                </a:ln>
                <a:ea typeface="+mj-ea"/>
              </a:rPr>
              <a:t>– YouthBuild</a:t>
            </a: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 Discovery Approach</a:t>
            </a:r>
            <a:endParaRPr lang="en-US" sz="32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7" name="TextBox 6"/>
          <p:cNvSpPr txBox="1"/>
          <p:nvPr/>
        </p:nvSpPr>
        <p:spPr>
          <a:xfrm>
            <a:off x="3848100" y="1593880"/>
            <a:ext cx="4953000" cy="4524315"/>
          </a:xfrm>
          <a:prstGeom prst="rect">
            <a:avLst/>
          </a:prstGeom>
          <a:noFill/>
        </p:spPr>
        <p:txBody>
          <a:bodyPr wrap="square" rtlCol="0">
            <a:spAutoFit/>
          </a:bodyPr>
          <a:lstStyle/>
          <a:p>
            <a:pPr algn="ctr"/>
            <a:r>
              <a:rPr lang="en-US" sz="3600" b="1" dirty="0" smtClean="0">
                <a:solidFill>
                  <a:schemeClr val="accent1">
                    <a:lumMod val="75000"/>
                  </a:schemeClr>
                </a:solidFill>
                <a:latin typeface="Arial" pitchFamily="34" charset="0"/>
                <a:cs typeface="Arial" pitchFamily="34" charset="0"/>
              </a:rPr>
              <a:t>With a discovery approach, </a:t>
            </a:r>
          </a:p>
          <a:p>
            <a:pPr algn="ctr"/>
            <a:r>
              <a:rPr lang="en-US" sz="3600" b="1" dirty="0" smtClean="0">
                <a:solidFill>
                  <a:schemeClr val="accent1">
                    <a:lumMod val="75000"/>
                  </a:schemeClr>
                </a:solidFill>
                <a:latin typeface="Arial" pitchFamily="34" charset="0"/>
                <a:cs typeface="Arial" pitchFamily="34" charset="0"/>
              </a:rPr>
              <a:t>students construct rules and discover formulas on their own through carefully structured activities.</a:t>
            </a:r>
            <a:endParaRPr lang="en-US" sz="3600" b="1" dirty="0">
              <a:solidFill>
                <a:schemeClr val="accent1">
                  <a:lumMod val="75000"/>
                </a:schemeClr>
              </a:solidFill>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447800"/>
            <a:ext cx="3314700" cy="4972050"/>
          </a:xfrm>
          <a:prstGeom prst="rect">
            <a:avLst/>
          </a:prstGeom>
          <a:ln>
            <a:noFill/>
          </a:ln>
          <a:effectLst>
            <a:softEdge rad="112500"/>
          </a:effectLst>
        </p:spPr>
      </p:pic>
    </p:spTree>
    <p:extLst>
      <p:ext uri="{BB962C8B-B14F-4D97-AF65-F5344CB8AC3E}">
        <p14:creationId xmlns:p14="http://schemas.microsoft.com/office/powerpoint/2010/main" val="125532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066800"/>
          </a:xfrm>
        </p:spPr>
        <p:txBody>
          <a:bodyPr/>
          <a:lstStyle/>
          <a:p>
            <a:r>
              <a:rPr lang="en-US" dirty="0" smtClean="0">
                <a:ln w="12700">
                  <a:noFill/>
                  <a:prstDash val="solid"/>
                </a:ln>
              </a:rPr>
              <a:t>Lessons that </a:t>
            </a:r>
            <a:r>
              <a:rPr lang="en-US" sz="3600" dirty="0" smtClean="0">
                <a:ln w="12700">
                  <a:noFill/>
                  <a:prstDash val="solid"/>
                </a:ln>
              </a:rPr>
              <a:t>Discover</a:t>
            </a:r>
            <a:r>
              <a:rPr lang="en-US" dirty="0" smtClean="0">
                <a:ln w="12700">
                  <a:noFill/>
                  <a:prstDash val="solid"/>
                </a:ln>
              </a:rPr>
              <a:t> Rules and Formulas</a:t>
            </a:r>
            <a:endParaRPr lang="en-US" dirty="0">
              <a:ln w="12700">
                <a:noFill/>
                <a:prstDash val="solid"/>
              </a:ln>
            </a:endParaRPr>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11</a:t>
            </a:fld>
            <a:endParaRPr lang="en-US"/>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946" t="-248" r="-246" b="28915"/>
          <a:stretch/>
        </p:blipFill>
        <p:spPr>
          <a:xfrm>
            <a:off x="152400" y="1293269"/>
            <a:ext cx="2752723" cy="2743200"/>
          </a:xfrm>
          <a:prstGeom prst="ellipse">
            <a:avLst/>
          </a:prstGeom>
          <a:ln>
            <a:solidFill>
              <a:schemeClr val="accent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617" y="4119941"/>
            <a:ext cx="2739259" cy="2743200"/>
          </a:xfrm>
          <a:prstGeom prst="ellipse">
            <a:avLst/>
          </a:prstGeom>
          <a:ln>
            <a:solidFill>
              <a:schemeClr val="accent1"/>
            </a:solidFill>
          </a:ln>
        </p:spPr>
      </p:pic>
      <p:sp>
        <p:nvSpPr>
          <p:cNvPr id="13" name="Rectangle 12"/>
          <p:cNvSpPr/>
          <p:nvPr/>
        </p:nvSpPr>
        <p:spPr>
          <a:xfrm>
            <a:off x="2743200" y="1405793"/>
            <a:ext cx="4572000" cy="584775"/>
          </a:xfrm>
          <a:prstGeom prst="rect">
            <a:avLst/>
          </a:prstGeom>
        </p:spPr>
        <p:txBody>
          <a:bodyPr>
            <a:spAutoFit/>
          </a:bodyPr>
          <a:lstStyle/>
          <a:p>
            <a:r>
              <a:rPr lang="en-US" sz="3200" b="1" dirty="0" smtClean="0">
                <a:solidFill>
                  <a:srgbClr val="4F81BD">
                    <a:lumMod val="75000"/>
                  </a:srgbClr>
                </a:solidFill>
                <a:latin typeface="Arial" pitchFamily="34" charset="0"/>
                <a:cs typeface="Arial" pitchFamily="34" charset="0"/>
              </a:rPr>
              <a:t>Student-Centered</a:t>
            </a:r>
            <a:endParaRPr lang="en-US" dirty="0"/>
          </a:p>
        </p:txBody>
      </p:sp>
      <p:sp>
        <p:nvSpPr>
          <p:cNvPr id="14" name="Rectangle 13"/>
          <p:cNvSpPr/>
          <p:nvPr/>
        </p:nvSpPr>
        <p:spPr>
          <a:xfrm>
            <a:off x="4213847" y="5533275"/>
            <a:ext cx="4374916" cy="584775"/>
          </a:xfrm>
          <a:prstGeom prst="rect">
            <a:avLst/>
          </a:prstGeom>
        </p:spPr>
        <p:txBody>
          <a:bodyPr wrap="none">
            <a:spAutoFit/>
          </a:bodyPr>
          <a:lstStyle/>
          <a:p>
            <a:pPr lvl="0"/>
            <a:r>
              <a:rPr lang="en-US" sz="3200" b="1" dirty="0" smtClean="0">
                <a:solidFill>
                  <a:srgbClr val="4F81BD">
                    <a:lumMod val="75000"/>
                  </a:srgbClr>
                </a:solidFill>
                <a:latin typeface="Arial" pitchFamily="34" charset="0"/>
                <a:cs typeface="Arial" pitchFamily="34" charset="0"/>
              </a:rPr>
              <a:t>Pursue </a:t>
            </a:r>
            <a:r>
              <a:rPr lang="en-US" sz="3200" b="1" i="1" dirty="0" smtClean="0">
                <a:solidFill>
                  <a:srgbClr val="4F81BD">
                    <a:lumMod val="75000"/>
                  </a:srgbClr>
                </a:solidFill>
                <a:latin typeface="Arial" pitchFamily="34" charset="0"/>
                <a:cs typeface="Arial" pitchFamily="34" charset="0"/>
              </a:rPr>
              <a:t>How</a:t>
            </a:r>
            <a:r>
              <a:rPr lang="en-US" sz="3200" b="1" dirty="0" smtClean="0">
                <a:solidFill>
                  <a:srgbClr val="4F81BD">
                    <a:lumMod val="75000"/>
                  </a:srgbClr>
                </a:solidFill>
                <a:latin typeface="Arial" pitchFamily="34" charset="0"/>
                <a:cs typeface="Arial" pitchFamily="34" charset="0"/>
              </a:rPr>
              <a:t> and </a:t>
            </a:r>
            <a:r>
              <a:rPr lang="en-US" sz="3200" b="1" i="1" dirty="0" smtClean="0">
                <a:solidFill>
                  <a:srgbClr val="4F81BD">
                    <a:lumMod val="75000"/>
                  </a:srgbClr>
                </a:solidFill>
                <a:latin typeface="Arial" pitchFamily="34" charset="0"/>
                <a:cs typeface="Arial" pitchFamily="34" charset="0"/>
              </a:rPr>
              <a:t>Why</a:t>
            </a:r>
            <a:endParaRPr lang="en-US" i="1" dirty="0">
              <a:solidFill>
                <a:prstClr val="black"/>
              </a:solidFill>
            </a:endParaRPr>
          </a:p>
        </p:txBody>
      </p:sp>
      <p:sp>
        <p:nvSpPr>
          <p:cNvPr id="15" name="Rectangle 14"/>
          <p:cNvSpPr/>
          <p:nvPr/>
        </p:nvSpPr>
        <p:spPr>
          <a:xfrm>
            <a:off x="3962400" y="2740020"/>
            <a:ext cx="2278188" cy="1077218"/>
          </a:xfrm>
          <a:prstGeom prst="rect">
            <a:avLst/>
          </a:prstGeom>
        </p:spPr>
        <p:txBody>
          <a:bodyPr wrap="none">
            <a:spAutoFit/>
          </a:bodyPr>
          <a:lstStyle/>
          <a:p>
            <a:pPr lvl="0"/>
            <a:r>
              <a:rPr lang="en-US" sz="3200" b="1" dirty="0" smtClean="0">
                <a:solidFill>
                  <a:srgbClr val="4F81BD">
                    <a:lumMod val="75000"/>
                  </a:srgbClr>
                </a:solidFill>
                <a:latin typeface="Arial" pitchFamily="34" charset="0"/>
                <a:cs typeface="Arial" pitchFamily="34" charset="0"/>
              </a:rPr>
              <a:t>Scaffolded</a:t>
            </a:r>
            <a:endParaRPr lang="en-US" sz="3200" b="1" dirty="0">
              <a:solidFill>
                <a:srgbClr val="4F81BD">
                  <a:lumMod val="75000"/>
                </a:srgbClr>
              </a:solidFill>
              <a:latin typeface="Arial" pitchFamily="34" charset="0"/>
              <a:cs typeface="Arial" pitchFamily="34" charset="0"/>
            </a:endParaRPr>
          </a:p>
          <a:p>
            <a:pPr lvl="0"/>
            <a:r>
              <a:rPr lang="en-US" sz="3200" b="1" dirty="0" smtClean="0">
                <a:solidFill>
                  <a:srgbClr val="4F81BD">
                    <a:lumMod val="75000"/>
                  </a:srgbClr>
                </a:solidFill>
                <a:latin typeface="Arial" pitchFamily="34" charset="0"/>
                <a:cs typeface="Arial" pitchFamily="34" charset="0"/>
              </a:rPr>
              <a:t>Exercises</a:t>
            </a:r>
            <a:endParaRPr lang="en-US" dirty="0">
              <a:solidFill>
                <a:prstClr val="black"/>
              </a:solidFill>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33778"/>
          <a:stretch/>
        </p:blipFill>
        <p:spPr>
          <a:xfrm>
            <a:off x="6248400" y="1876184"/>
            <a:ext cx="2752405" cy="2743200"/>
          </a:xfrm>
          <a:prstGeom prst="ellipse">
            <a:avLst/>
          </a:prstGeom>
          <a:ln>
            <a:solidFill>
              <a:schemeClr val="accent1"/>
            </a:solidFill>
          </a:ln>
        </p:spPr>
      </p:pic>
    </p:spTree>
    <p:custDataLst>
      <p:tags r:id="rId1"/>
    </p:custDataLst>
    <p:extLst>
      <p:ext uri="{BB962C8B-B14F-4D97-AF65-F5344CB8AC3E}">
        <p14:creationId xmlns:p14="http://schemas.microsoft.com/office/powerpoint/2010/main" val="629550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895600"/>
            <a:ext cx="8001000" cy="769441"/>
          </a:xfrm>
          <a:prstGeom prst="rect">
            <a:avLst/>
          </a:prstGeom>
          <a:noFill/>
        </p:spPr>
        <p:txBody>
          <a:bodyPr wrap="square" rtlCol="0">
            <a:spAutoFit/>
          </a:bodyPr>
          <a:lstStyle/>
          <a:p>
            <a:r>
              <a:rPr lang="en-US" sz="4400" dirty="0" smtClean="0"/>
              <a:t>1 + 2 + 3 + 4 + 5 + 6 + 7 + 8 + 9 =</a:t>
            </a:r>
            <a:endParaRPr lang="en-US" sz="4400" dirty="0"/>
          </a:p>
        </p:txBody>
      </p:sp>
      <p:sp>
        <p:nvSpPr>
          <p:cNvPr id="13" name="Title 1"/>
          <p:cNvSpPr txBox="1">
            <a:spLocks/>
          </p:cNvSpPr>
          <p:nvPr/>
        </p:nvSpPr>
        <p:spPr>
          <a:xfrm>
            <a:off x="76200" y="308699"/>
            <a:ext cx="8686800" cy="1066800"/>
          </a:xfrm>
          <a:prstGeom prst="rect">
            <a:avLst/>
          </a:prstGeom>
          <a:ln>
            <a:noFill/>
          </a:ln>
        </p:spPr>
        <p:txBody>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sz="3200" dirty="0" smtClean="0">
                <a:ln w="12700">
                  <a:noFill/>
                  <a:prstDash val="solid"/>
                </a:ln>
              </a:rPr>
              <a:t>Lead Students to a Conclusion</a:t>
            </a:r>
            <a:endParaRPr lang="en-US" sz="3200" dirty="0">
              <a:ln w="12700">
                <a:noFill/>
                <a:prstDash val="solid"/>
              </a:ln>
            </a:endParaRPr>
          </a:p>
        </p:txBody>
      </p:sp>
    </p:spTree>
    <p:extLst>
      <p:ext uri="{BB962C8B-B14F-4D97-AF65-F5344CB8AC3E}">
        <p14:creationId xmlns:p14="http://schemas.microsoft.com/office/powerpoint/2010/main" val="348605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895600"/>
            <a:ext cx="8001000" cy="769441"/>
          </a:xfrm>
          <a:prstGeom prst="rect">
            <a:avLst/>
          </a:prstGeom>
          <a:noFill/>
        </p:spPr>
        <p:txBody>
          <a:bodyPr wrap="square" rtlCol="0">
            <a:spAutoFit/>
          </a:bodyPr>
          <a:lstStyle/>
          <a:p>
            <a:r>
              <a:rPr lang="en-US" sz="4400" dirty="0" smtClean="0"/>
              <a:t>1 + 2 + 3 + 4 + 5 + 6 + 7 + 8 + 9 =</a:t>
            </a:r>
            <a:endParaRPr lang="en-US" sz="4400" dirty="0"/>
          </a:p>
        </p:txBody>
      </p:sp>
      <p:sp>
        <p:nvSpPr>
          <p:cNvPr id="4" name="Right Bracket 3"/>
          <p:cNvSpPr/>
          <p:nvPr/>
        </p:nvSpPr>
        <p:spPr>
          <a:xfrm rot="5400000">
            <a:off x="3699624" y="880226"/>
            <a:ext cx="1058952" cy="6629400"/>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p:cNvSpPr/>
          <p:nvPr/>
        </p:nvSpPr>
        <p:spPr>
          <a:xfrm rot="16200000">
            <a:off x="3748176" y="-60603"/>
            <a:ext cx="961852" cy="4953000"/>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ket 5"/>
          <p:cNvSpPr/>
          <p:nvPr/>
        </p:nvSpPr>
        <p:spPr>
          <a:xfrm rot="5400000">
            <a:off x="3966325" y="2282075"/>
            <a:ext cx="525550" cy="3124200"/>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ket 6"/>
          <p:cNvSpPr/>
          <p:nvPr/>
        </p:nvSpPr>
        <p:spPr>
          <a:xfrm rot="16200000">
            <a:off x="4040563" y="2051513"/>
            <a:ext cx="377075" cy="1600199"/>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848100" y="4648200"/>
            <a:ext cx="914400" cy="769441"/>
          </a:xfrm>
          <a:prstGeom prst="rect">
            <a:avLst/>
          </a:prstGeom>
          <a:noFill/>
        </p:spPr>
        <p:txBody>
          <a:bodyPr wrap="square" rtlCol="0">
            <a:spAutoFit/>
          </a:bodyPr>
          <a:lstStyle/>
          <a:p>
            <a:r>
              <a:rPr lang="en-US" sz="4400" b="1" dirty="0" smtClean="0">
                <a:solidFill>
                  <a:schemeClr val="accent5">
                    <a:lumMod val="50000"/>
                  </a:schemeClr>
                </a:solidFill>
              </a:rPr>
              <a:t>10</a:t>
            </a:r>
            <a:endParaRPr lang="en-US" sz="4400" b="1" dirty="0">
              <a:solidFill>
                <a:schemeClr val="accent5">
                  <a:lumMod val="50000"/>
                </a:schemeClr>
              </a:solidFill>
            </a:endParaRPr>
          </a:p>
        </p:txBody>
      </p:sp>
      <p:sp>
        <p:nvSpPr>
          <p:cNvPr id="9" name="Rectangle 8"/>
          <p:cNvSpPr/>
          <p:nvPr/>
        </p:nvSpPr>
        <p:spPr>
          <a:xfrm>
            <a:off x="3892865" y="1295400"/>
            <a:ext cx="755335" cy="769441"/>
          </a:xfrm>
          <a:prstGeom prst="rect">
            <a:avLst/>
          </a:prstGeom>
        </p:spPr>
        <p:txBody>
          <a:bodyPr wrap="none">
            <a:spAutoFit/>
          </a:bodyPr>
          <a:lstStyle/>
          <a:p>
            <a:r>
              <a:rPr lang="en-US" sz="4400" b="1" dirty="0">
                <a:solidFill>
                  <a:schemeClr val="accent5">
                    <a:lumMod val="50000"/>
                  </a:schemeClr>
                </a:solidFill>
              </a:rPr>
              <a:t>10</a:t>
            </a:r>
          </a:p>
        </p:txBody>
      </p:sp>
      <p:sp>
        <p:nvSpPr>
          <p:cNvPr id="10" name="Rectangle 9"/>
          <p:cNvSpPr/>
          <p:nvPr/>
        </p:nvSpPr>
        <p:spPr>
          <a:xfrm>
            <a:off x="3861352" y="3954961"/>
            <a:ext cx="755335" cy="769441"/>
          </a:xfrm>
          <a:prstGeom prst="rect">
            <a:avLst/>
          </a:prstGeom>
        </p:spPr>
        <p:txBody>
          <a:bodyPr wrap="none">
            <a:spAutoFit/>
          </a:bodyPr>
          <a:lstStyle/>
          <a:p>
            <a:r>
              <a:rPr lang="en-US" sz="4400" b="1" dirty="0">
                <a:solidFill>
                  <a:schemeClr val="accent5">
                    <a:lumMod val="50000"/>
                  </a:schemeClr>
                </a:solidFill>
              </a:rPr>
              <a:t>10</a:t>
            </a:r>
          </a:p>
        </p:txBody>
      </p:sp>
      <p:sp>
        <p:nvSpPr>
          <p:cNvPr id="11" name="Rectangle 10"/>
          <p:cNvSpPr/>
          <p:nvPr/>
        </p:nvSpPr>
        <p:spPr>
          <a:xfrm>
            <a:off x="3892865" y="1934971"/>
            <a:ext cx="755335" cy="769441"/>
          </a:xfrm>
          <a:prstGeom prst="rect">
            <a:avLst/>
          </a:prstGeom>
        </p:spPr>
        <p:txBody>
          <a:bodyPr wrap="none">
            <a:spAutoFit/>
          </a:bodyPr>
          <a:lstStyle/>
          <a:p>
            <a:r>
              <a:rPr lang="en-US" sz="4400" b="1" dirty="0">
                <a:solidFill>
                  <a:schemeClr val="accent5">
                    <a:lumMod val="50000"/>
                  </a:schemeClr>
                </a:solidFill>
              </a:rPr>
              <a:t>10</a:t>
            </a:r>
          </a:p>
        </p:txBody>
      </p:sp>
      <p:sp>
        <p:nvSpPr>
          <p:cNvPr id="12" name="Rectangle 11"/>
          <p:cNvSpPr/>
          <p:nvPr/>
        </p:nvSpPr>
        <p:spPr>
          <a:xfrm>
            <a:off x="3962400" y="2948966"/>
            <a:ext cx="526735" cy="68457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76200" y="308699"/>
            <a:ext cx="8686800" cy="1066800"/>
          </a:xfrm>
          <a:prstGeom prst="rect">
            <a:avLst/>
          </a:prstGeom>
          <a:ln>
            <a:noFill/>
          </a:ln>
        </p:spPr>
        <p:txBody>
          <a:bodyPr/>
          <a:lst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a:lstStyle>
          <a:p>
            <a:r>
              <a:rPr lang="en-US" sz="3200" dirty="0" smtClean="0">
                <a:ln w="12700">
                  <a:noFill/>
                  <a:prstDash val="solid"/>
                </a:ln>
              </a:rPr>
              <a:t>Add Mentally</a:t>
            </a:r>
            <a:endParaRPr lang="en-US" sz="3200" dirty="0">
              <a:ln w="12700">
                <a:noFill/>
                <a:prstDash val="solid"/>
              </a:ln>
            </a:endParaRPr>
          </a:p>
        </p:txBody>
      </p:sp>
    </p:spTree>
    <p:custDataLst>
      <p:tags r:id="rId1"/>
    </p:custDataLst>
    <p:extLst>
      <p:ext uri="{BB962C8B-B14F-4D97-AF65-F5344CB8AC3E}">
        <p14:creationId xmlns:p14="http://schemas.microsoft.com/office/powerpoint/2010/main" val="240252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pic>
        <p:nvPicPr>
          <p:cNvPr id="5" name="Picture 4" descr="5.jpg"/>
          <p:cNvPicPr>
            <a:picLocks noChangeAspect="1"/>
          </p:cNvPicPr>
          <p:nvPr/>
        </p:nvPicPr>
        <p:blipFill>
          <a:blip r:embed="rId3" cstate="print">
            <a:grayscl/>
          </a:blip>
          <a:stretch>
            <a:fillRect/>
          </a:stretch>
        </p:blipFill>
        <p:spPr>
          <a:xfrm>
            <a:off x="533400" y="2825087"/>
            <a:ext cx="1905000" cy="1905000"/>
          </a:xfrm>
          <a:prstGeom prst="rect">
            <a:avLst/>
          </a:prstGeom>
          <a:ln>
            <a:noFill/>
          </a:ln>
          <a:effectLst>
            <a:outerShdw blurRad="292100" dist="139700" dir="2700000" algn="tl" rotWithShape="0">
              <a:srgbClr val="333333">
                <a:alpha val="65000"/>
              </a:srgbClr>
            </a:outerShdw>
          </a:effectLst>
        </p:spPr>
      </p:pic>
      <p:sp>
        <p:nvSpPr>
          <p:cNvPr id="9" name="Content Placeholder 2"/>
          <p:cNvSpPr txBox="1">
            <a:spLocks/>
          </p:cNvSpPr>
          <p:nvPr/>
        </p:nvSpPr>
        <p:spPr>
          <a:xfrm>
            <a:off x="3276600" y="2971800"/>
            <a:ext cx="5410200" cy="1447800"/>
          </a:xfrm>
          <a:prstGeom prst="rect">
            <a:avLst/>
          </a:prstGeom>
          <a:solidFill>
            <a:schemeClr val="bg1">
              <a:lumMod val="75000"/>
              <a:alpha val="85000"/>
            </a:schemeClr>
          </a:solidFill>
        </p:spPr>
        <p:txBody>
          <a:bodyPr vert="horz" lIns="91440" tIns="45720" rIns="91440" bIns="45720" rtlCol="0">
            <a:normAutofit fontScale="70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Rebecca Dezan</a:t>
            </a:r>
            <a:endParaRPr lang="en-US" dirty="0"/>
          </a:p>
          <a:p>
            <a:pPr marL="0" indent="0">
              <a:buNone/>
            </a:pPr>
            <a:r>
              <a:rPr lang="en-US" dirty="0" smtClean="0"/>
              <a:t>Education Manager</a:t>
            </a:r>
            <a:endParaRPr lang="en-US" dirty="0"/>
          </a:p>
          <a:p>
            <a:pPr marL="0" indent="0">
              <a:buNone/>
            </a:pPr>
            <a:r>
              <a:rPr lang="en-US" dirty="0" smtClean="0"/>
              <a:t>ReSOURCE YouthBuild, Burlington, VT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7" name="Picture 6" descr="RND Head Shot.jpg"/>
          <p:cNvPicPr>
            <a:picLocks noChangeAspect="1"/>
          </p:cNvPicPr>
          <p:nvPr/>
        </p:nvPicPr>
        <p:blipFill>
          <a:blip r:embed="rId4" cstate="print"/>
          <a:stretch>
            <a:fillRect/>
          </a:stretch>
        </p:blipFill>
        <p:spPr>
          <a:xfrm>
            <a:off x="228600" y="2133600"/>
            <a:ext cx="2914650" cy="3630133"/>
          </a:xfrm>
          <a:prstGeom prst="rect">
            <a:avLst/>
          </a:prstGeom>
        </p:spPr>
      </p:pic>
    </p:spTree>
    <p:extLst>
      <p:ext uri="{BB962C8B-B14F-4D97-AF65-F5344CB8AC3E}">
        <p14:creationId xmlns:p14="http://schemas.microsoft.com/office/powerpoint/2010/main" val="842882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Instruction: The Context</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8" name="Content Placeholder 7"/>
          <p:cNvSpPr>
            <a:spLocks noGrp="1"/>
          </p:cNvSpPr>
          <p:nvPr>
            <p:ph idx="1"/>
          </p:nvPr>
        </p:nvSpPr>
        <p:spPr>
          <a:xfrm>
            <a:off x="19756" y="1143000"/>
            <a:ext cx="9144000" cy="5105400"/>
          </a:xfrm>
        </p:spPr>
        <p:txBody>
          <a:bodyPr>
            <a:normAutofit lnSpcReduction="10000"/>
          </a:bodyPr>
          <a:lstStyle/>
          <a:p>
            <a:pPr>
              <a:buNone/>
            </a:pPr>
            <a:r>
              <a:rPr lang="en-US" dirty="0" smtClean="0"/>
              <a:t>GED 2014 / CCSS</a:t>
            </a:r>
          </a:p>
          <a:p>
            <a:pPr>
              <a:buNone/>
            </a:pPr>
            <a:r>
              <a:rPr lang="en-US" dirty="0" smtClean="0"/>
              <a:t>			Instructional Shifts Require: </a:t>
            </a:r>
          </a:p>
          <a:p>
            <a:pPr>
              <a:buNone/>
            </a:pPr>
            <a:r>
              <a:rPr lang="en-US" dirty="0" smtClean="0"/>
              <a:t>	 - Informational Texts </a:t>
            </a:r>
          </a:p>
          <a:p>
            <a:pPr>
              <a:buNone/>
            </a:pPr>
            <a:r>
              <a:rPr lang="en-US" dirty="0" smtClean="0"/>
              <a:t>	 - Depth over Breadth  (Close Reading) </a:t>
            </a:r>
          </a:p>
          <a:p>
            <a:pPr>
              <a:buNone/>
            </a:pPr>
            <a:r>
              <a:rPr lang="en-US" dirty="0" smtClean="0"/>
              <a:t>	 - Complex Texts    </a:t>
            </a:r>
          </a:p>
          <a:p>
            <a:pPr>
              <a:buNone/>
            </a:pPr>
            <a:r>
              <a:rPr lang="en-US" dirty="0" smtClean="0"/>
              <a:t>    - Text-Dependent Questions </a:t>
            </a:r>
          </a:p>
          <a:p>
            <a:pPr>
              <a:buNone/>
            </a:pPr>
            <a:r>
              <a:rPr lang="en-US" dirty="0" smtClean="0"/>
              <a:t>    - Academic Vocabulary </a:t>
            </a:r>
          </a:p>
          <a:p>
            <a:pPr>
              <a:buNone/>
            </a:pPr>
            <a:r>
              <a:rPr lang="en-US" dirty="0" smtClean="0"/>
              <a:t>	 - Writing from Sources </a:t>
            </a:r>
          </a:p>
          <a:p>
            <a:pPr>
              <a:buNone/>
            </a:pPr>
            <a:endParaRPr lang="en-US" dirty="0" smtClean="0"/>
          </a:p>
        </p:txBody>
      </p:sp>
    </p:spTree>
    <p:extLst>
      <p:ext uri="{BB962C8B-B14F-4D97-AF65-F5344CB8AC3E}">
        <p14:creationId xmlns:p14="http://schemas.microsoft.com/office/powerpoint/2010/main" val="2716817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#1:	Selecting Texts</a:t>
            </a:r>
            <a:endParaRPr lang="en-US" dirty="0"/>
          </a:p>
        </p:txBody>
      </p:sp>
      <p:sp>
        <p:nvSpPr>
          <p:cNvPr id="3" name="Content Placeholder 2"/>
          <p:cNvSpPr>
            <a:spLocks noGrp="1"/>
          </p:cNvSpPr>
          <p:nvPr>
            <p:ph idx="1"/>
          </p:nvPr>
        </p:nvSpPr>
        <p:spPr/>
        <p:txBody>
          <a:bodyPr/>
          <a:lstStyle/>
          <a:p>
            <a:pPr>
              <a:buNone/>
            </a:pPr>
            <a:r>
              <a:rPr lang="en-US" dirty="0" smtClean="0"/>
              <a:t>“Chunk” larger texts into manageable pieces. </a:t>
            </a:r>
          </a:p>
          <a:p>
            <a:pPr>
              <a:buNone/>
            </a:pPr>
            <a:endParaRPr lang="en-US" dirty="0" smtClean="0"/>
          </a:p>
          <a:p>
            <a:pPr>
              <a:buNone/>
            </a:pPr>
            <a:r>
              <a:rPr lang="en-US" dirty="0" smtClean="0"/>
              <a:t>Scaffold complexity. </a:t>
            </a:r>
          </a:p>
          <a:p>
            <a:pPr>
              <a:buNone/>
            </a:pPr>
            <a:endParaRPr lang="en-US" dirty="0" smtClean="0"/>
          </a:p>
          <a:p>
            <a:pPr>
              <a:buNone/>
            </a:pPr>
            <a:r>
              <a:rPr lang="en-US" dirty="0" smtClean="0"/>
              <a:t>Model annotation and reading strategies </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spTree>
    <p:extLst>
      <p:ext uri="{BB962C8B-B14F-4D97-AF65-F5344CB8AC3E}">
        <p14:creationId xmlns:p14="http://schemas.microsoft.com/office/powerpoint/2010/main" val="204573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248400"/>
          </a:xfrm>
          <a:solidFill>
            <a:schemeClr val="bg1"/>
          </a:solidFill>
        </p:spPr>
        <p:txBody>
          <a:bodyPr>
            <a:normAutofit fontScale="40000" lnSpcReduction="20000"/>
          </a:bodyPr>
          <a:lstStyle/>
          <a:p>
            <a:pPr>
              <a:buNone/>
            </a:pPr>
            <a:r>
              <a:rPr lang="en-US" dirty="0" smtClean="0"/>
              <a:t>	ReSOURCE YouthBuild</a:t>
            </a:r>
          </a:p>
          <a:p>
            <a:pPr>
              <a:buNone/>
            </a:pPr>
            <a:r>
              <a:rPr lang="en-US" dirty="0" smtClean="0"/>
              <a:t>	Current Events- Education </a:t>
            </a:r>
          </a:p>
          <a:p>
            <a:pPr>
              <a:buNone/>
            </a:pPr>
            <a:r>
              <a:rPr lang="en-US" dirty="0" smtClean="0"/>
              <a:t> </a:t>
            </a:r>
          </a:p>
          <a:p>
            <a:pPr>
              <a:buNone/>
            </a:pPr>
            <a:r>
              <a:rPr lang="en-US" dirty="0" smtClean="0"/>
              <a:t>	A View of What’s Missing From the Classroom</a:t>
            </a:r>
          </a:p>
          <a:p>
            <a:pPr>
              <a:buNone/>
            </a:pPr>
            <a:r>
              <a:rPr lang="en-US" dirty="0" smtClean="0"/>
              <a:t>	Jane L. </a:t>
            </a:r>
            <a:r>
              <a:rPr lang="en-US" dirty="0" err="1" smtClean="0"/>
              <a:t>Levere</a:t>
            </a:r>
            <a:endParaRPr lang="en-US" dirty="0" smtClean="0"/>
          </a:p>
          <a:p>
            <a:pPr>
              <a:buNone/>
            </a:pPr>
            <a:r>
              <a:rPr lang="en-US" dirty="0" smtClean="0"/>
              <a:t>	The New York Times </a:t>
            </a:r>
          </a:p>
          <a:p>
            <a:pPr>
              <a:buNone/>
            </a:pPr>
            <a:r>
              <a:rPr lang="en-US" dirty="0" smtClean="0"/>
              <a:t> </a:t>
            </a:r>
          </a:p>
          <a:p>
            <a:pPr>
              <a:buNone/>
            </a:pPr>
            <a:r>
              <a:rPr lang="en-US" dirty="0" smtClean="0"/>
              <a:t>	The Advertising Council and the United States Army, hoping to lower </a:t>
            </a:r>
            <a:r>
              <a:rPr lang="en-US" b="1" dirty="0" smtClean="0"/>
              <a:t>absenteeism</a:t>
            </a:r>
            <a:r>
              <a:rPr lang="en-US" dirty="0" smtClean="0"/>
              <a:t> in schools across the country, are introducing a public service campaign this week aimed at helping parents keep track of their children’s absences. </a:t>
            </a:r>
          </a:p>
          <a:p>
            <a:pPr>
              <a:buNone/>
            </a:pPr>
            <a:r>
              <a:rPr lang="en-US" dirty="0" smtClean="0"/>
              <a:t>	 </a:t>
            </a:r>
          </a:p>
          <a:p>
            <a:pPr>
              <a:buNone/>
            </a:pPr>
            <a:r>
              <a:rPr lang="en-US" dirty="0" smtClean="0"/>
              <a:t>	As many as 7.5 million students miss nearly a month of school each year, according to the Ad Council, which noted that </a:t>
            </a:r>
            <a:r>
              <a:rPr lang="en-US" b="1" dirty="0" smtClean="0"/>
              <a:t>chronic</a:t>
            </a:r>
            <a:r>
              <a:rPr lang="en-US" dirty="0" smtClean="0"/>
              <a:t> absenteeism- defined as missing 10 percent, or 18 days, or more of school for any reason- is a critical warning sign that a student will fall behind and risk not graduating from high school. </a:t>
            </a:r>
          </a:p>
          <a:p>
            <a:pPr>
              <a:buNone/>
            </a:pPr>
            <a:r>
              <a:rPr lang="en-US" dirty="0" smtClean="0"/>
              <a:t> </a:t>
            </a:r>
          </a:p>
          <a:p>
            <a:pPr>
              <a:buNone/>
            </a:pPr>
            <a:r>
              <a:rPr lang="en-US" dirty="0" smtClean="0"/>
              <a:t>	The new campaign focuses on chronic absenteeism because “we know without a doubt” that it is a “proven early </a:t>
            </a:r>
            <a:r>
              <a:rPr lang="en-US" b="1" dirty="0" smtClean="0"/>
              <a:t>indicator</a:t>
            </a:r>
            <a:r>
              <a:rPr lang="en-US" dirty="0" smtClean="0"/>
              <a:t> of the potential of dropping out,” said Priscilla </a:t>
            </a:r>
            <a:r>
              <a:rPr lang="en-US" dirty="0" err="1" smtClean="0"/>
              <a:t>Natkins</a:t>
            </a:r>
            <a:r>
              <a:rPr lang="en-US" dirty="0" smtClean="0"/>
              <a:t>, an executive vice president of the Ad Council. “We believe that by communicating with parents a very </a:t>
            </a:r>
            <a:r>
              <a:rPr lang="en-US" b="1" dirty="0" smtClean="0"/>
              <a:t>pointed</a:t>
            </a:r>
            <a:r>
              <a:rPr lang="en-US" dirty="0" smtClean="0"/>
              <a:t> message about absenteeism, we can actually change behavior and have a real impact on graduation rates.” </a:t>
            </a:r>
          </a:p>
          <a:p>
            <a:pPr>
              <a:buNone/>
            </a:pPr>
            <a:r>
              <a:rPr lang="en-US" dirty="0" smtClean="0"/>
              <a:t>	 </a:t>
            </a:r>
          </a:p>
          <a:p>
            <a:pPr>
              <a:buNone/>
            </a:pPr>
            <a:r>
              <a:rPr lang="en-US" dirty="0" smtClean="0"/>
              <a:t>	She said parents’ </a:t>
            </a:r>
            <a:r>
              <a:rPr lang="en-US" b="1" dirty="0" smtClean="0"/>
              <a:t>misconceptions</a:t>
            </a:r>
            <a:r>
              <a:rPr lang="en-US" dirty="0" smtClean="0"/>
              <a:t> about the importance of attendance include the belief that attendance matters only in high school, that excused absences will not hurt a child’s academic performance and that an occasional absence will not make a difference. </a:t>
            </a:r>
          </a:p>
          <a:p>
            <a:pPr>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Tree>
    <p:extLst>
      <p:ext uri="{BB962C8B-B14F-4D97-AF65-F5344CB8AC3E}">
        <p14:creationId xmlns:p14="http://schemas.microsoft.com/office/powerpoint/2010/main" val="1433362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#2:	Close Reading </a:t>
            </a:r>
            <a:endParaRPr lang="en-US" dirty="0"/>
          </a:p>
        </p:txBody>
      </p:sp>
      <p:sp>
        <p:nvSpPr>
          <p:cNvPr id="3" name="Content Placeholder 2"/>
          <p:cNvSpPr>
            <a:spLocks noGrp="1"/>
          </p:cNvSpPr>
          <p:nvPr>
            <p:ph idx="1"/>
          </p:nvPr>
        </p:nvSpPr>
        <p:spPr>
          <a:xfrm>
            <a:off x="0" y="1143000"/>
            <a:ext cx="9144000" cy="4572000"/>
          </a:xfrm>
        </p:spPr>
        <p:txBody>
          <a:bodyPr>
            <a:normAutofit/>
          </a:bodyPr>
          <a:lstStyle/>
          <a:p>
            <a:pPr>
              <a:buNone/>
            </a:pPr>
            <a:r>
              <a:rPr lang="en-US" dirty="0" smtClean="0"/>
              <a:t>        </a:t>
            </a:r>
            <a:r>
              <a:rPr lang="en-US" u="sng" dirty="0" smtClean="0"/>
              <a:t>Three Complete Readings of a Text </a:t>
            </a:r>
          </a:p>
          <a:p>
            <a:pPr>
              <a:buNone/>
            </a:pPr>
            <a:r>
              <a:rPr lang="en-US" dirty="0" smtClean="0"/>
              <a:t>  1</a:t>
            </a:r>
            <a:r>
              <a:rPr lang="en-US" baseline="30000" dirty="0" smtClean="0"/>
              <a:t>st</a:t>
            </a:r>
            <a:r>
              <a:rPr lang="en-US" dirty="0" smtClean="0"/>
              <a:t> Reading- Instructor Reading- Model Fluency</a:t>
            </a:r>
            <a:endParaRPr lang="en-US" sz="800" dirty="0" smtClean="0"/>
          </a:p>
          <a:p>
            <a:pPr>
              <a:buNone/>
            </a:pPr>
            <a:endParaRPr lang="en-US" sz="800" dirty="0" smtClean="0"/>
          </a:p>
          <a:p>
            <a:pPr>
              <a:buNone/>
            </a:pPr>
            <a:r>
              <a:rPr lang="en-US" dirty="0" smtClean="0"/>
              <a:t>  2</a:t>
            </a:r>
            <a:r>
              <a:rPr lang="en-US" baseline="30000" dirty="0" smtClean="0"/>
              <a:t>nd</a:t>
            </a:r>
            <a:r>
              <a:rPr lang="en-US" dirty="0" smtClean="0"/>
              <a:t> Reading- Thinking Out Loud </a:t>
            </a:r>
          </a:p>
          <a:p>
            <a:r>
              <a:rPr lang="en-US" sz="2400" dirty="0" smtClean="0"/>
              <a:t>Model Strategies Out Loud </a:t>
            </a:r>
          </a:p>
          <a:p>
            <a:pPr lvl="1">
              <a:buFontTx/>
              <a:buChar char="-"/>
            </a:pPr>
            <a:r>
              <a:rPr lang="en-US" sz="2400" dirty="0" smtClean="0"/>
              <a:t>Fluent Reading 	- Inference</a:t>
            </a:r>
          </a:p>
          <a:p>
            <a:pPr lvl="1">
              <a:buFontTx/>
              <a:buChar char="-"/>
            </a:pPr>
            <a:r>
              <a:rPr lang="en-US" sz="2400" dirty="0" smtClean="0"/>
              <a:t>Questioning 		- Connection </a:t>
            </a:r>
          </a:p>
          <a:p>
            <a:pPr lvl="1">
              <a:buFontTx/>
              <a:buChar char="-"/>
            </a:pPr>
            <a:r>
              <a:rPr lang="en-US" sz="2400" dirty="0" smtClean="0"/>
              <a:t>Visualization 		- Monitoring</a:t>
            </a:r>
            <a:r>
              <a:rPr lang="en-US" dirty="0" smtClean="0"/>
              <a:t>		</a:t>
            </a:r>
          </a:p>
          <a:p>
            <a:pPr lvl="1">
              <a:buNone/>
            </a:pPr>
            <a:endParaRPr lang="en-US" dirty="0" smtClean="0"/>
          </a:p>
          <a:p>
            <a:pPr lvl="1">
              <a:buNone/>
            </a:pPr>
            <a:endParaRPr lang="en-US" dirty="0" smtClean="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
        <p:nvSpPr>
          <p:cNvPr id="7" name="TextBox 6"/>
          <p:cNvSpPr txBox="1"/>
          <p:nvPr/>
        </p:nvSpPr>
        <p:spPr>
          <a:xfrm>
            <a:off x="0" y="5486400"/>
            <a:ext cx="9144000" cy="584775"/>
          </a:xfrm>
          <a:prstGeom prst="rect">
            <a:avLst/>
          </a:prstGeom>
          <a:noFill/>
        </p:spPr>
        <p:txBody>
          <a:bodyPr wrap="square" rtlCol="0">
            <a:spAutoFit/>
          </a:bodyPr>
          <a:lstStyle/>
          <a:p>
            <a:r>
              <a:rPr lang="en-US" sz="3200" dirty="0" smtClean="0">
                <a:solidFill>
                  <a:schemeClr val="tx2"/>
                </a:solidFill>
                <a:latin typeface="Arial" pitchFamily="34" charset="0"/>
                <a:cs typeface="Arial" pitchFamily="34" charset="0"/>
              </a:rPr>
              <a:t>  3</a:t>
            </a:r>
            <a:r>
              <a:rPr lang="en-US" sz="3200" baseline="30000" dirty="0" smtClean="0">
                <a:solidFill>
                  <a:schemeClr val="tx2"/>
                </a:solidFill>
                <a:latin typeface="Arial" pitchFamily="34" charset="0"/>
                <a:cs typeface="Arial" pitchFamily="34" charset="0"/>
              </a:rPr>
              <a:t>rd</a:t>
            </a:r>
            <a:r>
              <a:rPr lang="en-US" sz="3200" dirty="0" smtClean="0">
                <a:solidFill>
                  <a:schemeClr val="tx2"/>
                </a:solidFill>
                <a:latin typeface="Arial" pitchFamily="34" charset="0"/>
                <a:cs typeface="Arial" pitchFamily="34" charset="0"/>
              </a:rPr>
              <a:t> Reading – Student Silent Reading  </a:t>
            </a:r>
            <a:endParaRPr lang="en-US" sz="32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202083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Reading Recommendations</a:t>
            </a:r>
            <a:endParaRPr lang="en-US" dirty="0"/>
          </a:p>
        </p:txBody>
      </p:sp>
      <p:sp>
        <p:nvSpPr>
          <p:cNvPr id="3" name="Content Placeholder 2"/>
          <p:cNvSpPr>
            <a:spLocks noGrp="1"/>
          </p:cNvSpPr>
          <p:nvPr>
            <p:ph idx="1"/>
          </p:nvPr>
        </p:nvSpPr>
        <p:spPr>
          <a:xfrm>
            <a:off x="457200" y="1600201"/>
            <a:ext cx="8229600" cy="3200400"/>
          </a:xfrm>
        </p:spPr>
        <p:txBody>
          <a:bodyPr>
            <a:noAutofit/>
          </a:bodyPr>
          <a:lstStyle/>
          <a:p>
            <a:r>
              <a:rPr lang="en-US" sz="4000" dirty="0" smtClean="0"/>
              <a:t>Develop Routines and Processes for Close Reading</a:t>
            </a:r>
          </a:p>
          <a:p>
            <a:r>
              <a:rPr lang="en-US" sz="4000" dirty="0" smtClean="0"/>
              <a:t>Model Fluency </a:t>
            </a:r>
          </a:p>
          <a:p>
            <a:r>
              <a:rPr lang="en-US" sz="4000" dirty="0" smtClean="0"/>
              <a:t>Explicitly Teach Annotation	 </a:t>
            </a:r>
          </a:p>
          <a:p>
            <a:r>
              <a:rPr lang="en-US" sz="4000" dirty="0" smtClean="0"/>
              <a:t>Instruct and Model Specific Reading Strategies </a:t>
            </a:r>
            <a:endParaRPr lang="en-US" sz="40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spTree>
    <p:extLst>
      <p:ext uri="{BB962C8B-B14F-4D97-AF65-F5344CB8AC3E}">
        <p14:creationId xmlns:p14="http://schemas.microsoft.com/office/powerpoint/2010/main" val="63967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#3:	Shifting Instruction: Text Dependent      </a:t>
            </a:r>
            <a:br>
              <a:rPr lang="en-US" dirty="0" smtClean="0"/>
            </a:br>
            <a:r>
              <a:rPr lang="en-US" dirty="0" smtClean="0"/>
              <a:t>                                                          Questions </a:t>
            </a:r>
            <a:endParaRPr lang="en-US" dirty="0"/>
          </a:p>
        </p:txBody>
      </p:sp>
      <p:sp>
        <p:nvSpPr>
          <p:cNvPr id="3" name="Content Placeholder 2"/>
          <p:cNvSpPr>
            <a:spLocks noGrp="1"/>
          </p:cNvSpPr>
          <p:nvPr>
            <p:ph idx="1"/>
          </p:nvPr>
        </p:nvSpPr>
        <p:spPr>
          <a:xfrm>
            <a:off x="457200" y="1143000"/>
            <a:ext cx="7924800" cy="4983163"/>
          </a:xfrm>
        </p:spPr>
        <p:txBody>
          <a:bodyPr>
            <a:normAutofit fontScale="70000" lnSpcReduction="20000"/>
          </a:bodyPr>
          <a:lstStyle/>
          <a:p>
            <a:pPr algn="ctr">
              <a:buNone/>
            </a:pPr>
            <a:r>
              <a:rPr lang="en-US" sz="5100" dirty="0" smtClean="0"/>
              <a:t>Shift from Reflection to Evidence-Based Conversation about Text </a:t>
            </a:r>
          </a:p>
          <a:p>
            <a:pPr>
              <a:buNone/>
            </a:pPr>
            <a:endParaRPr lang="en-US" dirty="0" smtClean="0"/>
          </a:p>
          <a:p>
            <a:pPr>
              <a:buNone/>
            </a:pPr>
            <a:endParaRPr lang="en-US" dirty="0" smtClean="0"/>
          </a:p>
          <a:p>
            <a:pPr>
              <a:buNone/>
            </a:pPr>
            <a:r>
              <a:rPr lang="en-US" sz="3600" dirty="0" smtClean="0"/>
              <a:t>“Where did you see…” </a:t>
            </a:r>
          </a:p>
          <a:p>
            <a:pPr>
              <a:buNone/>
            </a:pPr>
            <a:r>
              <a:rPr lang="en-US" sz="3600" dirty="0" smtClean="0"/>
              <a:t>“Take me to a place where…” </a:t>
            </a:r>
          </a:p>
          <a:p>
            <a:pPr>
              <a:buNone/>
            </a:pPr>
            <a:r>
              <a:rPr lang="en-US" sz="3600" dirty="0" smtClean="0"/>
              <a:t>“How did the author use…” </a:t>
            </a:r>
          </a:p>
          <a:p>
            <a:pPr>
              <a:buNone/>
            </a:pPr>
            <a:r>
              <a:rPr lang="en-US" sz="3600" dirty="0" smtClean="0"/>
              <a:t>“Connect a place in this article to the article we read yesterday…” </a:t>
            </a:r>
          </a:p>
          <a:p>
            <a:pPr>
              <a:buNone/>
            </a:pPr>
            <a:r>
              <a:rPr lang="en-US" sz="3600" dirty="0" smtClean="0"/>
              <a:t>“Is there a line that shows…” </a:t>
            </a:r>
          </a:p>
          <a:p>
            <a:pPr>
              <a:buNone/>
            </a:pPr>
            <a:r>
              <a:rPr lang="en-US" sz="3600" dirty="0" smtClean="0"/>
              <a:t>“Where is the argument for…” </a:t>
            </a:r>
          </a:p>
          <a:p>
            <a:pPr>
              <a:buNone/>
            </a:pPr>
            <a:endParaRPr lang="en-US" dirty="0" smtClean="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440408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Text-Dependent Questions</a:t>
            </a:r>
            <a:br>
              <a:rPr lang="en-US" u="sng" dirty="0" smtClean="0"/>
            </a:br>
            <a:endParaRPr lang="en-US" dirty="0"/>
          </a:p>
        </p:txBody>
      </p:sp>
      <p:sp>
        <p:nvSpPr>
          <p:cNvPr id="3" name="Content Placeholder 2"/>
          <p:cNvSpPr>
            <a:spLocks noGrp="1"/>
          </p:cNvSpPr>
          <p:nvPr>
            <p:ph idx="1"/>
          </p:nvPr>
        </p:nvSpPr>
        <p:spPr>
          <a:xfrm>
            <a:off x="0" y="762000"/>
            <a:ext cx="9144000" cy="5364163"/>
          </a:xfrm>
          <a:solidFill>
            <a:schemeClr val="bg1"/>
          </a:solidFill>
        </p:spPr>
        <p:txBody>
          <a:bodyPr>
            <a:normAutofit fontScale="77500" lnSpcReduction="20000"/>
          </a:bodyPr>
          <a:lstStyle/>
          <a:p>
            <a:pPr>
              <a:buNone/>
            </a:pPr>
            <a:endParaRPr lang="en-US" dirty="0" smtClean="0"/>
          </a:p>
          <a:p>
            <a:pPr marL="514350" indent="-514350">
              <a:buAutoNum type="arabicPeriod"/>
            </a:pPr>
            <a:r>
              <a:rPr lang="en-US" dirty="0" smtClean="0"/>
              <a:t>Who is being targeted by this Ad campaign? </a:t>
            </a:r>
          </a:p>
          <a:p>
            <a:pPr marL="514350" indent="-514350">
              <a:buNone/>
            </a:pPr>
            <a:endParaRPr lang="en-US" dirty="0" smtClean="0"/>
          </a:p>
          <a:p>
            <a:pPr>
              <a:buNone/>
            </a:pPr>
            <a:r>
              <a:rPr lang="en-US" dirty="0" smtClean="0"/>
              <a:t>2.  How does the article define chronic absenteeism? </a:t>
            </a:r>
          </a:p>
          <a:p>
            <a:pPr>
              <a:buNone/>
            </a:pPr>
            <a:endParaRPr lang="en-US" dirty="0" smtClean="0"/>
          </a:p>
          <a:p>
            <a:pPr>
              <a:buNone/>
            </a:pPr>
            <a:r>
              <a:rPr lang="en-US" dirty="0" smtClean="0"/>
              <a:t>3. What is the purpose of the campaign? Why are the having it?  </a:t>
            </a:r>
          </a:p>
          <a:p>
            <a:pPr>
              <a:buNone/>
            </a:pPr>
            <a:endParaRPr lang="en-US" dirty="0" smtClean="0"/>
          </a:p>
          <a:p>
            <a:pPr lvl="0">
              <a:buNone/>
            </a:pPr>
            <a:r>
              <a:rPr lang="en-US" dirty="0" smtClean="0"/>
              <a:t>4. Why are parents keeping children out of school? </a:t>
            </a:r>
          </a:p>
          <a:p>
            <a:pPr lvl="0">
              <a:buNone/>
            </a:pPr>
            <a:endParaRPr lang="en-US" dirty="0" smtClean="0"/>
          </a:p>
          <a:p>
            <a:pPr lvl="0">
              <a:buNone/>
            </a:pPr>
            <a:r>
              <a:rPr lang="en-US" dirty="0" smtClean="0"/>
              <a:t>5. In your experience, does missing school matter? Why? How? </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Tree>
    <p:extLst>
      <p:ext uri="{BB962C8B-B14F-4D97-AF65-F5344CB8AC3E}">
        <p14:creationId xmlns:p14="http://schemas.microsoft.com/office/powerpoint/2010/main" val="54204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 Dependent Questions: Student Response</a:t>
            </a:r>
            <a:endParaRPr lang="en-US" dirty="0"/>
          </a:p>
        </p:txBody>
      </p:sp>
      <p:pic>
        <p:nvPicPr>
          <p:cNvPr id="6" name="Content Placeholder 5" descr="BW CE PP photo.jpg"/>
          <p:cNvPicPr>
            <a:picLocks noGrp="1" noChangeAspect="1"/>
          </p:cNvPicPr>
          <p:nvPr>
            <p:ph idx="1"/>
          </p:nvPr>
        </p:nvPicPr>
        <p:blipFill>
          <a:blip r:embed="rId3" cstate="print"/>
          <a:stretch>
            <a:fillRect/>
          </a:stretch>
        </p:blipFill>
        <p:spPr>
          <a:xfrm>
            <a:off x="-9771" y="1295400"/>
            <a:ext cx="9077571" cy="4724400"/>
          </a:xfrm>
        </p:spPr>
      </p:pic>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spTree>
    <p:extLst>
      <p:ext uri="{BB962C8B-B14F-4D97-AF65-F5344CB8AC3E}">
        <p14:creationId xmlns:p14="http://schemas.microsoft.com/office/powerpoint/2010/main" val="10082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#4:	Shifting Instruction: Academic </a:t>
            </a:r>
            <a:br>
              <a:rPr lang="en-US" dirty="0" smtClean="0"/>
            </a:br>
            <a:r>
              <a:rPr lang="en-US" dirty="0" smtClean="0"/>
              <a:t>                                                               Vocabulary</a:t>
            </a:r>
            <a:endParaRPr lang="en-US" dirty="0"/>
          </a:p>
        </p:txBody>
      </p:sp>
      <p:sp>
        <p:nvSpPr>
          <p:cNvPr id="3" name="Content Placeholder 2"/>
          <p:cNvSpPr>
            <a:spLocks noGrp="1"/>
          </p:cNvSpPr>
          <p:nvPr>
            <p:ph idx="1"/>
          </p:nvPr>
        </p:nvSpPr>
        <p:spPr>
          <a:xfrm>
            <a:off x="0" y="1143000"/>
            <a:ext cx="9144000" cy="5257800"/>
          </a:xfrm>
        </p:spPr>
        <p:txBody>
          <a:bodyPr>
            <a:normAutofit fontScale="55000" lnSpcReduction="20000"/>
          </a:bodyPr>
          <a:lstStyle/>
          <a:p>
            <a:pPr>
              <a:buNone/>
            </a:pPr>
            <a:r>
              <a:rPr lang="en-US" sz="3700" b="1" u="sng" dirty="0" smtClean="0"/>
              <a:t>Word Work</a:t>
            </a:r>
            <a:endParaRPr lang="en-US" sz="3700" dirty="0" smtClean="0"/>
          </a:p>
          <a:p>
            <a:pPr>
              <a:buNone/>
            </a:pPr>
            <a:r>
              <a:rPr lang="en-US" sz="3700" b="1" dirty="0" smtClean="0"/>
              <a:t>Absenteeism </a:t>
            </a:r>
          </a:p>
          <a:p>
            <a:pPr lvl="0">
              <a:buNone/>
            </a:pPr>
            <a:r>
              <a:rPr lang="en-US" sz="3700" dirty="0" smtClean="0"/>
              <a:t>Look up the definition of “absenteeism.” Put it in your own words to create a user-friendly definition. Develop a sentence, complete with a context clue, that will help a future student understand this vocabulary word. </a:t>
            </a:r>
          </a:p>
          <a:p>
            <a:pPr lvl="1"/>
            <a:r>
              <a:rPr lang="en-US" sz="3700" dirty="0" smtClean="0"/>
              <a:t>Now, draw an illustration of the word “absenteeism” that incorporates its’ meaning. On the same paper, include your own definition, and your original sentence for inclusion on the word wall.  </a:t>
            </a:r>
          </a:p>
          <a:p>
            <a:pPr>
              <a:buNone/>
            </a:pPr>
            <a:r>
              <a:rPr lang="en-US" sz="3700" b="1" dirty="0" smtClean="0"/>
              <a:t>Chronic </a:t>
            </a:r>
          </a:p>
          <a:p>
            <a:pPr>
              <a:buNone/>
            </a:pPr>
            <a:r>
              <a:rPr lang="en-US" sz="3700" dirty="0" smtClean="0"/>
              <a:t>Look up the definition of “chronic,” and find a definition that works in the context of this article (chronic absenteeism). Rewrite the definition in your words. </a:t>
            </a:r>
          </a:p>
          <a:p>
            <a:pPr lvl="1"/>
            <a:r>
              <a:rPr lang="en-US" sz="3700" dirty="0" smtClean="0"/>
              <a:t>Develop a list of synonyms for the word “chronic.” What other words could you use that have the same meaning.  </a:t>
            </a:r>
          </a:p>
          <a:p>
            <a:pPr>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44573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 Student Example</a:t>
            </a:r>
            <a:endParaRPr lang="en-US" dirty="0"/>
          </a:p>
        </p:txBody>
      </p:sp>
      <p:pic>
        <p:nvPicPr>
          <p:cNvPr id="6" name="Content Placeholder 5" descr="CE BW PP Photo2.jpg"/>
          <p:cNvPicPr>
            <a:picLocks noGrp="1" noChangeAspect="1"/>
          </p:cNvPicPr>
          <p:nvPr>
            <p:ph idx="1"/>
          </p:nvPr>
        </p:nvPicPr>
        <p:blipFill>
          <a:blip r:embed="rId3" cstate="print"/>
          <a:stretch>
            <a:fillRect/>
          </a:stretch>
        </p:blipFill>
        <p:spPr>
          <a:xfrm>
            <a:off x="1524000" y="1143000"/>
            <a:ext cx="6474225" cy="4525963"/>
          </a:xfrm>
        </p:spPr>
      </p:pic>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spTree>
    <p:extLst>
      <p:ext uri="{BB962C8B-B14F-4D97-AF65-F5344CB8AC3E}">
        <p14:creationId xmlns:p14="http://schemas.microsoft.com/office/powerpoint/2010/main" val="3467605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 Student Examples</a:t>
            </a:r>
            <a:endParaRPr lang="en-US" dirty="0"/>
          </a:p>
        </p:txBody>
      </p:sp>
      <p:sp>
        <p:nvSpPr>
          <p:cNvPr id="3" name="Content Placeholder 2"/>
          <p:cNvSpPr>
            <a:spLocks noGrp="1"/>
          </p:cNvSpPr>
          <p:nvPr>
            <p:ph idx="1"/>
          </p:nvPr>
        </p:nvSpPr>
        <p:spPr>
          <a:xfrm>
            <a:off x="381000" y="1295400"/>
            <a:ext cx="8001000" cy="4830763"/>
          </a:xfrm>
        </p:spPr>
        <p:txBody>
          <a:bodyPr/>
          <a:lstStyle/>
          <a:p>
            <a:pPr>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pic>
        <p:nvPicPr>
          <p:cNvPr id="7" name="Content Placeholder 5" descr="Tier Two Words.jpg"/>
          <p:cNvPicPr>
            <a:picLocks noChangeAspect="1"/>
          </p:cNvPicPr>
          <p:nvPr/>
        </p:nvPicPr>
        <p:blipFill>
          <a:blip r:embed="rId3" cstate="print"/>
          <a:stretch>
            <a:fillRect/>
          </a:stretch>
        </p:blipFill>
        <p:spPr>
          <a:xfrm>
            <a:off x="1295400" y="1066800"/>
            <a:ext cx="6248400" cy="5638154"/>
          </a:xfrm>
          <a:prstGeom prst="rect">
            <a:avLst/>
          </a:prstGeom>
        </p:spPr>
      </p:pic>
    </p:spTree>
    <p:extLst>
      <p:ext uri="{BB962C8B-B14F-4D97-AF65-F5344CB8AC3E}">
        <p14:creationId xmlns:p14="http://schemas.microsoft.com/office/powerpoint/2010/main" val="2145622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 Student Examples</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pic>
        <p:nvPicPr>
          <p:cNvPr id="47106" name="Picture 2"/>
          <p:cNvPicPr>
            <a:picLocks noGrp="1" noChangeAspect="1" noChangeArrowheads="1"/>
          </p:cNvPicPr>
          <p:nvPr>
            <p:ph idx="1"/>
          </p:nvPr>
        </p:nvPicPr>
        <p:blipFill>
          <a:blip r:embed="rId3" cstate="print"/>
          <a:srcRect/>
          <a:stretch>
            <a:fillRect/>
          </a:stretch>
        </p:blipFill>
        <p:spPr bwMode="auto">
          <a:xfrm>
            <a:off x="0" y="1447800"/>
            <a:ext cx="4876907" cy="3642440"/>
          </a:xfrm>
          <a:prstGeom prst="rect">
            <a:avLst/>
          </a:prstGeom>
          <a:noFill/>
          <a:ln w="9525">
            <a:noFill/>
            <a:miter lim="800000"/>
            <a:headEnd/>
            <a:tailEnd/>
          </a:ln>
          <a:effectLst/>
        </p:spPr>
      </p:pic>
      <p:pic>
        <p:nvPicPr>
          <p:cNvPr id="7" name="Picture 2" descr="C:\Users\rdezan\AppData\Local\Microsoft\Windows\Temporary Internet Files\Content.Outlook\7OOZE1I3\photo 2.JPG"/>
          <p:cNvPicPr>
            <a:picLocks noChangeAspect="1" noChangeArrowheads="1"/>
          </p:cNvPicPr>
          <p:nvPr/>
        </p:nvPicPr>
        <p:blipFill>
          <a:blip r:embed="rId4" cstate="print"/>
          <a:srcRect/>
          <a:stretch>
            <a:fillRect/>
          </a:stretch>
        </p:blipFill>
        <p:spPr bwMode="auto">
          <a:xfrm>
            <a:off x="4752776" y="1828800"/>
            <a:ext cx="4391224" cy="3279696"/>
          </a:xfrm>
          <a:prstGeom prst="rect">
            <a:avLst/>
          </a:prstGeom>
          <a:noFill/>
        </p:spPr>
      </p:pic>
    </p:spTree>
    <p:extLst>
      <p:ext uri="{BB962C8B-B14F-4D97-AF65-F5344CB8AC3E}">
        <p14:creationId xmlns:p14="http://schemas.microsoft.com/office/powerpoint/2010/main" val="4069343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Strategy #5:	Instructional Shifts: Increase Text Complexity </a:t>
            </a:r>
            <a:endParaRPr lang="en-US" sz="2400" dirty="0"/>
          </a:p>
        </p:txBody>
      </p:sp>
      <p:sp>
        <p:nvSpPr>
          <p:cNvPr id="3" name="Content Placeholder 2"/>
          <p:cNvSpPr>
            <a:spLocks noGrp="1"/>
          </p:cNvSpPr>
          <p:nvPr>
            <p:ph idx="1"/>
          </p:nvPr>
        </p:nvSpPr>
        <p:spPr>
          <a:xfrm>
            <a:off x="0" y="762000"/>
            <a:ext cx="9144000" cy="6096000"/>
          </a:xfrm>
          <a:solidFill>
            <a:schemeClr val="bg1"/>
          </a:solidFill>
        </p:spPr>
        <p:txBody>
          <a:bodyPr>
            <a:normAutofit fontScale="32500" lnSpcReduction="20000"/>
          </a:bodyPr>
          <a:lstStyle/>
          <a:p>
            <a:pPr>
              <a:buNone/>
            </a:pPr>
            <a:r>
              <a:rPr lang="en-US" dirty="0" smtClean="0"/>
              <a:t>“The True Cost of High School Dropouts,” The New York Times</a:t>
            </a:r>
          </a:p>
          <a:p>
            <a:pPr>
              <a:buNone/>
            </a:pPr>
            <a:r>
              <a:rPr lang="en-US" dirty="0" smtClean="0"/>
              <a:t> 	 </a:t>
            </a:r>
            <a:r>
              <a:rPr lang="en-US" sz="4900" dirty="0" smtClean="0"/>
              <a:t>Only 21 states require students to attend high school until they graduate or turn 18. The proposal President Obama announced- to make such attendance </a:t>
            </a:r>
            <a:r>
              <a:rPr lang="en-US" sz="4900" b="1" dirty="0" smtClean="0"/>
              <a:t>compulsory</a:t>
            </a:r>
            <a:r>
              <a:rPr lang="en-US" sz="4900" dirty="0" smtClean="0"/>
              <a:t> in every state- is a step in the right direction, but it would not go far enough to reduce a dropout rate that </a:t>
            </a:r>
            <a:r>
              <a:rPr lang="en-US" sz="4900" b="1" dirty="0" smtClean="0"/>
              <a:t>imposes</a:t>
            </a:r>
            <a:r>
              <a:rPr lang="en-US" sz="4900" dirty="0" smtClean="0"/>
              <a:t> a heavy cost on the entire economy, not just on those who fail to obtain a diploma.  </a:t>
            </a:r>
          </a:p>
          <a:p>
            <a:pPr>
              <a:buNone/>
            </a:pPr>
            <a:r>
              <a:rPr lang="en-US" sz="4900" dirty="0" smtClean="0"/>
              <a:t>	In 1970, the Unites States had the world’s highest rate of high school and college graduation. Today, according to the Organization for the Economic Cooperation and Development, we’ve slipped to No. 21 in high school completion and No. 15 in college completion, as other countries </a:t>
            </a:r>
            <a:r>
              <a:rPr lang="en-US" sz="4900" b="1" dirty="0" smtClean="0"/>
              <a:t>surpassed</a:t>
            </a:r>
            <a:r>
              <a:rPr lang="en-US" sz="4900" dirty="0" smtClean="0"/>
              <a:t> us in the quality of their primary and secondary education. </a:t>
            </a:r>
          </a:p>
          <a:p>
            <a:pPr>
              <a:buNone/>
            </a:pPr>
            <a:endParaRPr lang="en-US" sz="4900" dirty="0" smtClean="0"/>
          </a:p>
          <a:p>
            <a:pPr>
              <a:buNone/>
            </a:pPr>
            <a:r>
              <a:rPr lang="en-US" sz="4900" dirty="0" smtClean="0"/>
              <a:t>	Only 7 of 10 ninth graders today will get high school diplomas. A decade after the No Child Left Behind law </a:t>
            </a:r>
            <a:r>
              <a:rPr lang="en-US" sz="4900" b="1" dirty="0" smtClean="0"/>
              <a:t>mandated</a:t>
            </a:r>
            <a:r>
              <a:rPr lang="en-US" sz="4900" dirty="0" smtClean="0"/>
              <a:t> efforts to </a:t>
            </a:r>
            <a:r>
              <a:rPr lang="en-US" sz="4900" b="1" i="1" dirty="0" smtClean="0"/>
              <a:t>reduce the racial gap</a:t>
            </a:r>
            <a:r>
              <a:rPr lang="en-US" sz="4900" dirty="0" smtClean="0"/>
              <a:t>, about 80 percent of white and Asian students graduate from high school, compared with only 55 percent of blacks and Hispanics. </a:t>
            </a:r>
          </a:p>
          <a:p>
            <a:pPr>
              <a:buNone/>
            </a:pPr>
            <a:r>
              <a:rPr lang="en-US" sz="4900" dirty="0" smtClean="0"/>
              <a:t> 	Some Americans probably think that preventing 1.3 million students from dropping out of high school each year can’t be done- but in fact the costs of inaction are far greater.  </a:t>
            </a:r>
          </a:p>
          <a:p>
            <a:pPr>
              <a:buNone/>
            </a:pPr>
            <a:r>
              <a:rPr lang="en-US" sz="4900" dirty="0" smtClean="0"/>
              <a:t>	If we could </a:t>
            </a:r>
            <a:r>
              <a:rPr lang="en-US" sz="4900" b="1" dirty="0" smtClean="0"/>
              <a:t>reduce</a:t>
            </a:r>
            <a:r>
              <a:rPr lang="en-US" sz="4900" dirty="0" smtClean="0"/>
              <a:t> the current number of dropout by just half, we would </a:t>
            </a:r>
            <a:r>
              <a:rPr lang="en-US" sz="4900" b="1" dirty="0" smtClean="0"/>
              <a:t>yield</a:t>
            </a:r>
            <a:r>
              <a:rPr lang="en-US" sz="4900" dirty="0" smtClean="0"/>
              <a:t> almost 700,000 new graduates a year, and it would more than pay for itself. Studies show that the typical high school graduate will </a:t>
            </a:r>
            <a:r>
              <a:rPr lang="en-US" sz="4900" b="1" dirty="0" smtClean="0"/>
              <a:t>obtain</a:t>
            </a:r>
            <a:r>
              <a:rPr lang="en-US" sz="4900" dirty="0" smtClean="0"/>
              <a:t> higher employment and earnings- an astonishing 50 percent to 100 percent increase in lifetime income- and will be less likely </a:t>
            </a:r>
            <a:r>
              <a:rPr lang="en-US" sz="4900" b="1" i="1" dirty="0" smtClean="0"/>
              <a:t>to draw on public money</a:t>
            </a:r>
            <a:r>
              <a:rPr lang="en-US" sz="4900" dirty="0" smtClean="0"/>
              <a:t> for health care and welfare and less likely to be involved in the criminal justice systems. Further, because of the increased income, the typical graduate will contribute more in tax revenues over his lifetime than if he’d dropped out.</a:t>
            </a:r>
          </a:p>
          <a:p>
            <a:pPr>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dirty="0"/>
          </a:p>
        </p:txBody>
      </p:sp>
    </p:spTree>
    <p:extLst>
      <p:ext uri="{BB962C8B-B14F-4D97-AF65-F5344CB8AC3E}">
        <p14:creationId xmlns:p14="http://schemas.microsoft.com/office/powerpoint/2010/main" val="2729666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Text Complexity</a:t>
            </a:r>
            <a:endParaRPr lang="en-US" dirty="0"/>
          </a:p>
        </p:txBody>
      </p:sp>
      <p:sp>
        <p:nvSpPr>
          <p:cNvPr id="3" name="Content Placeholder 2"/>
          <p:cNvSpPr>
            <a:spLocks noGrp="1"/>
          </p:cNvSpPr>
          <p:nvPr>
            <p:ph idx="1"/>
          </p:nvPr>
        </p:nvSpPr>
        <p:spPr/>
        <p:txBody>
          <a:bodyPr/>
          <a:lstStyle/>
          <a:p>
            <a:r>
              <a:rPr lang="en-US" dirty="0" smtClean="0"/>
              <a:t>Use appropriate scaffolds </a:t>
            </a:r>
          </a:p>
          <a:p>
            <a:endParaRPr lang="en-US" dirty="0" smtClean="0"/>
          </a:p>
          <a:p>
            <a:pPr>
              <a:buNone/>
            </a:pPr>
            <a:endParaRPr lang="en-US" dirty="0" smtClean="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cxnSp>
        <p:nvCxnSpPr>
          <p:cNvPr id="7" name="Elbow Connector 6"/>
          <p:cNvCxnSpPr/>
          <p:nvPr/>
        </p:nvCxnSpPr>
        <p:spPr>
          <a:xfrm flipV="1">
            <a:off x="1219200" y="3962400"/>
            <a:ext cx="6324600" cy="1676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4648200"/>
            <a:ext cx="3048000" cy="923330"/>
          </a:xfrm>
          <a:prstGeom prst="rect">
            <a:avLst/>
          </a:prstGeom>
          <a:noFill/>
        </p:spPr>
        <p:txBody>
          <a:bodyPr wrap="square" rtlCol="0">
            <a:spAutoFit/>
          </a:bodyPr>
          <a:lstStyle/>
          <a:p>
            <a:r>
              <a:rPr lang="en-US" dirty="0" smtClean="0"/>
              <a:t>Model Annotations to the text. Provide copies with annotations on them already.</a:t>
            </a:r>
            <a:endParaRPr lang="en-US" dirty="0"/>
          </a:p>
        </p:txBody>
      </p:sp>
      <p:sp>
        <p:nvSpPr>
          <p:cNvPr id="9" name="TextBox 8"/>
          <p:cNvSpPr txBox="1"/>
          <p:nvPr/>
        </p:nvSpPr>
        <p:spPr>
          <a:xfrm>
            <a:off x="4495800" y="2819400"/>
            <a:ext cx="2971800" cy="1200329"/>
          </a:xfrm>
          <a:prstGeom prst="rect">
            <a:avLst/>
          </a:prstGeom>
          <a:noFill/>
        </p:spPr>
        <p:txBody>
          <a:bodyPr wrap="square" rtlCol="0">
            <a:spAutoFit/>
          </a:bodyPr>
          <a:lstStyle/>
          <a:p>
            <a:r>
              <a:rPr lang="en-US" dirty="0" smtClean="0"/>
              <a:t>Annotate together using a white board or projector. Students lead their own process. </a:t>
            </a:r>
            <a:endParaRPr lang="en-US" dirty="0"/>
          </a:p>
        </p:txBody>
      </p:sp>
    </p:spTree>
    <p:extLst>
      <p:ext uri="{BB962C8B-B14F-4D97-AF65-F5344CB8AC3E}">
        <p14:creationId xmlns:p14="http://schemas.microsoft.com/office/powerpoint/2010/main" val="52102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Cognitive Demand </a:t>
            </a:r>
            <a:endParaRPr lang="en-US" dirty="0"/>
          </a:p>
        </p:txBody>
      </p:sp>
      <p:sp>
        <p:nvSpPr>
          <p:cNvPr id="3" name="Content Placeholder 2"/>
          <p:cNvSpPr>
            <a:spLocks noGrp="1"/>
          </p:cNvSpPr>
          <p:nvPr>
            <p:ph idx="1"/>
          </p:nvPr>
        </p:nvSpPr>
        <p:spPr>
          <a:xfrm>
            <a:off x="228600" y="1143000"/>
            <a:ext cx="8610600" cy="5334000"/>
          </a:xfrm>
        </p:spPr>
        <p:txBody>
          <a:bodyPr>
            <a:normAutofit fontScale="32500" lnSpcReduction="20000"/>
          </a:bodyPr>
          <a:lstStyle/>
          <a:p>
            <a:pPr>
              <a:buNone/>
            </a:pPr>
            <a:r>
              <a:rPr lang="en-US" dirty="0" smtClean="0"/>
              <a:t>ReSOURCE YouthBuild </a:t>
            </a:r>
          </a:p>
          <a:p>
            <a:pPr>
              <a:buNone/>
            </a:pPr>
            <a:r>
              <a:rPr lang="en-US" dirty="0" smtClean="0"/>
              <a:t>Current Events: Education- September 2013 </a:t>
            </a:r>
          </a:p>
          <a:p>
            <a:pPr>
              <a:buNone/>
            </a:pPr>
            <a:r>
              <a:rPr lang="en-US" dirty="0" smtClean="0"/>
              <a:t> </a:t>
            </a:r>
            <a:r>
              <a:rPr lang="en-US" b="1" u="sng" dirty="0" smtClean="0"/>
              <a:t>Word Work</a:t>
            </a:r>
            <a:endParaRPr lang="en-US" dirty="0" smtClean="0"/>
          </a:p>
          <a:p>
            <a:pPr>
              <a:buNone/>
            </a:pPr>
            <a:r>
              <a:rPr lang="en-US" b="1" dirty="0" smtClean="0"/>
              <a:t> What do the following words mean? Define it in your own words, make a list of synonyms (words that mean the same thing), and write a sentence with  a context clue to help remember its meaning. </a:t>
            </a:r>
            <a:endParaRPr lang="en-US" dirty="0" smtClean="0"/>
          </a:p>
          <a:p>
            <a:pPr>
              <a:buNone/>
            </a:pPr>
            <a:r>
              <a:rPr lang="en-US" b="1" dirty="0" smtClean="0"/>
              <a:t> Compulsory</a:t>
            </a:r>
            <a:endParaRPr lang="en-US" dirty="0" smtClean="0"/>
          </a:p>
          <a:p>
            <a:pPr lvl="0">
              <a:buNone/>
            </a:pPr>
            <a:r>
              <a:rPr lang="en-US" b="1" dirty="0" smtClean="0"/>
              <a:t>Surpassed </a:t>
            </a:r>
            <a:endParaRPr lang="en-US" dirty="0" smtClean="0"/>
          </a:p>
          <a:p>
            <a:pPr lvl="0">
              <a:buNone/>
            </a:pPr>
            <a:r>
              <a:rPr lang="en-US" b="1" dirty="0" smtClean="0"/>
              <a:t>Mandated </a:t>
            </a:r>
            <a:endParaRPr lang="en-US" dirty="0" smtClean="0"/>
          </a:p>
          <a:p>
            <a:pPr lvl="0">
              <a:buNone/>
            </a:pPr>
            <a:r>
              <a:rPr lang="en-US" b="1" dirty="0" smtClean="0"/>
              <a:t>Reduce</a:t>
            </a:r>
            <a:endParaRPr lang="en-US" dirty="0" smtClean="0"/>
          </a:p>
          <a:p>
            <a:pPr lvl="0">
              <a:buNone/>
            </a:pPr>
            <a:r>
              <a:rPr lang="en-US" b="1" dirty="0" smtClean="0"/>
              <a:t>Yield </a:t>
            </a:r>
            <a:endParaRPr lang="en-US" dirty="0" smtClean="0"/>
          </a:p>
          <a:p>
            <a:pPr lvl="0">
              <a:buNone/>
            </a:pPr>
            <a:r>
              <a:rPr lang="en-US" b="1" dirty="0" smtClean="0"/>
              <a:t>Obtain</a:t>
            </a:r>
            <a:r>
              <a:rPr lang="en-US" dirty="0" smtClean="0"/>
              <a:t> </a:t>
            </a:r>
          </a:p>
          <a:p>
            <a:pPr>
              <a:buNone/>
            </a:pPr>
            <a:r>
              <a:rPr lang="en-US" b="1" dirty="0" smtClean="0"/>
              <a:t>Select one of the words from the above list and make an illustration of the definition that includes the word. How would you create a pictorial representation of the word that illustrates the meaning of the word?  </a:t>
            </a:r>
            <a:endParaRPr lang="en-US" dirty="0" smtClean="0"/>
          </a:p>
          <a:p>
            <a:pPr>
              <a:buNone/>
            </a:pPr>
            <a:r>
              <a:rPr lang="en-US" b="1" u="sng" dirty="0" smtClean="0"/>
              <a:t>Text-Dependent Questions </a:t>
            </a:r>
            <a:endParaRPr lang="en-US" dirty="0" smtClean="0"/>
          </a:p>
          <a:p>
            <a:pPr lvl="0">
              <a:buNone/>
            </a:pPr>
            <a:r>
              <a:rPr lang="en-US" b="1" dirty="0" smtClean="0"/>
              <a:t> What is the Main Idea of this story? </a:t>
            </a:r>
            <a:endParaRPr lang="en-US" dirty="0" smtClean="0"/>
          </a:p>
          <a:p>
            <a:pPr lvl="0">
              <a:buNone/>
            </a:pPr>
            <a:r>
              <a:rPr lang="en-US" b="1" dirty="0" smtClean="0"/>
              <a:t>What is the author of the article persuading the readers to believe? </a:t>
            </a:r>
            <a:endParaRPr lang="en-US" dirty="0" smtClean="0"/>
          </a:p>
          <a:p>
            <a:pPr lvl="0">
              <a:buNone/>
            </a:pPr>
            <a:r>
              <a:rPr lang="en-US" b="1" dirty="0" smtClean="0"/>
              <a:t>What does the term “</a:t>
            </a:r>
            <a:r>
              <a:rPr lang="en-US" b="1" i="1" dirty="0" smtClean="0"/>
              <a:t>reduce the racial gap</a:t>
            </a:r>
            <a:r>
              <a:rPr lang="en-US" b="1" dirty="0" smtClean="0"/>
              <a:t>” in the third paragraph mean? </a:t>
            </a:r>
            <a:endParaRPr lang="en-US" dirty="0" smtClean="0"/>
          </a:p>
          <a:p>
            <a:pPr lvl="0">
              <a:buNone/>
            </a:pPr>
            <a:r>
              <a:rPr lang="en-US" b="1" dirty="0" smtClean="0"/>
              <a:t>What does “</a:t>
            </a:r>
            <a:r>
              <a:rPr lang="en-US" b="1" i="1" dirty="0" smtClean="0"/>
              <a:t>draw on public money</a:t>
            </a:r>
            <a:r>
              <a:rPr lang="en-US" b="1" dirty="0" smtClean="0"/>
              <a:t>” in the fifth paragraph refer to? </a:t>
            </a:r>
            <a:endParaRPr lang="en-US" dirty="0" smtClean="0"/>
          </a:p>
          <a:p>
            <a:pPr lvl="0">
              <a:buNone/>
            </a:pPr>
            <a:r>
              <a:rPr lang="en-US" b="1" dirty="0" smtClean="0"/>
              <a:t>As the title implies, what is “The True Cost of High School Dropouts?” </a:t>
            </a: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spTree>
    <p:extLst>
      <p:ext uri="{BB962C8B-B14F-4D97-AF65-F5344CB8AC3E}">
        <p14:creationId xmlns:p14="http://schemas.microsoft.com/office/powerpoint/2010/main" val="855229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a:t>
            </a:r>
            <a:endParaRPr lang="en-US" dirty="0"/>
          </a:p>
        </p:txBody>
      </p:sp>
      <p:sp>
        <p:nvSpPr>
          <p:cNvPr id="7" name="Content Placeholder 2"/>
          <p:cNvSpPr txBox="1">
            <a:spLocks/>
          </p:cNvSpPr>
          <p:nvPr/>
        </p:nvSpPr>
        <p:spPr>
          <a:xfrm>
            <a:off x="2895599" y="2895600"/>
            <a:ext cx="5256663" cy="14478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solidFill>
                  <a:srgbClr val="1F497D"/>
                </a:solidFill>
              </a:rPr>
              <a:t>Toni Wilson</a:t>
            </a:r>
          </a:p>
          <a:p>
            <a:pPr marL="0" indent="0">
              <a:buFont typeface="Arial" pitchFamily="34" charset="0"/>
              <a:buNone/>
            </a:pPr>
            <a:r>
              <a:rPr lang="en-US" dirty="0" smtClean="0">
                <a:solidFill>
                  <a:srgbClr val="1F497D"/>
                </a:solidFill>
              </a:rPr>
              <a:t>Workforce Analyst</a:t>
            </a:r>
          </a:p>
          <a:p>
            <a:pPr marL="0" indent="0">
              <a:buFont typeface="Arial" pitchFamily="34" charset="0"/>
              <a:buNone/>
            </a:pPr>
            <a:r>
              <a:rPr lang="en-US" dirty="0" smtClean="0">
                <a:solidFill>
                  <a:srgbClr val="1F497D"/>
                </a:solidFill>
              </a:rPr>
              <a:t>U.S. Department of Labor</a:t>
            </a:r>
            <a:endParaRPr lang="en-US" dirty="0">
              <a:solidFill>
                <a:srgbClr val="1F497D"/>
              </a:solidFill>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a:t>
            </a:r>
            <a:endParaRPr lang="en-US" dirty="0">
              <a:solidFill>
                <a:prstClr val="white"/>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5293" y="2238590"/>
            <a:ext cx="1841213" cy="2761820"/>
          </a:xfrm>
          <a:prstGeom prst="rect">
            <a:avLst/>
          </a:prstGeom>
          <a:noFill/>
          <a:ln w="9525">
            <a:noFill/>
            <a:miter lim="800000"/>
            <a:headEnd/>
            <a:tailEnd/>
          </a:ln>
        </p:spPr>
      </p:pic>
    </p:spTree>
    <p:extLst>
      <p:ext uri="{BB962C8B-B14F-4D97-AF65-F5344CB8AC3E}">
        <p14:creationId xmlns:p14="http://schemas.microsoft.com/office/powerpoint/2010/main" val="1504543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Cognitive Demand: Student Examples </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pic>
        <p:nvPicPr>
          <p:cNvPr id="58370" name="Picture 2" descr="C:\Users\rdezan\AppData\Local\Microsoft\Windows\Temporary Internet Files\Content.Outlook\7OOZE1I3\photo (4).JPG"/>
          <p:cNvPicPr>
            <a:picLocks noGrp="1" noChangeAspect="1" noChangeArrowheads="1"/>
          </p:cNvPicPr>
          <p:nvPr>
            <p:ph idx="1"/>
          </p:nvPr>
        </p:nvPicPr>
        <p:blipFill>
          <a:blip r:embed="rId3" cstate="print"/>
          <a:srcRect/>
          <a:stretch>
            <a:fillRect/>
          </a:stretch>
        </p:blipFill>
        <p:spPr bwMode="auto">
          <a:xfrm>
            <a:off x="838200" y="914400"/>
            <a:ext cx="7467600" cy="5577363"/>
          </a:xfrm>
          <a:prstGeom prst="rect">
            <a:avLst/>
          </a:prstGeom>
          <a:noFill/>
        </p:spPr>
      </p:pic>
    </p:spTree>
    <p:extLst>
      <p:ext uri="{BB962C8B-B14F-4D97-AF65-F5344CB8AC3E}">
        <p14:creationId xmlns:p14="http://schemas.microsoft.com/office/powerpoint/2010/main" val="1773294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Cognitive Demand: Student Examples </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31</a:t>
            </a:fld>
            <a:endParaRPr lang="en-US" dirty="0"/>
          </a:p>
        </p:txBody>
      </p:sp>
      <p:pic>
        <p:nvPicPr>
          <p:cNvPr id="56322" name="Picture 2" descr="C:\Users\rdezan\AppData\Local\Microsoft\Windows\Temporary Internet Files\Content.Outlook\7OOZE1I3\photo 1 (4).JPG"/>
          <p:cNvPicPr>
            <a:picLocks noGrp="1" noChangeAspect="1" noChangeArrowheads="1"/>
          </p:cNvPicPr>
          <p:nvPr>
            <p:ph idx="1"/>
          </p:nvPr>
        </p:nvPicPr>
        <p:blipFill>
          <a:blip r:embed="rId3" cstate="print"/>
          <a:srcRect/>
          <a:stretch>
            <a:fillRect/>
          </a:stretch>
        </p:blipFill>
        <p:spPr bwMode="auto">
          <a:xfrm>
            <a:off x="1389666" y="1600200"/>
            <a:ext cx="6059867" cy="4525963"/>
          </a:xfrm>
          <a:prstGeom prst="rect">
            <a:avLst/>
          </a:prstGeom>
          <a:noFill/>
        </p:spPr>
      </p:pic>
    </p:spTree>
    <p:extLst>
      <p:ext uri="{BB962C8B-B14F-4D97-AF65-F5344CB8AC3E}">
        <p14:creationId xmlns:p14="http://schemas.microsoft.com/office/powerpoint/2010/main" val="1190225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 Cognitive Demand: Student Examples </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pic>
        <p:nvPicPr>
          <p:cNvPr id="57346" name="Picture 2" descr="C:\Users\rdezan\AppData\Local\Microsoft\Windows\Temporary Internet Files\Content.Outlook\7OOZE1I3\photo 2 (2).JPG"/>
          <p:cNvPicPr>
            <a:picLocks noGrp="1" noChangeAspect="1" noChangeArrowheads="1"/>
          </p:cNvPicPr>
          <p:nvPr>
            <p:ph idx="1"/>
          </p:nvPr>
        </p:nvPicPr>
        <p:blipFill>
          <a:blip r:embed="rId3" cstate="print"/>
          <a:srcRect/>
          <a:stretch>
            <a:fillRect/>
          </a:stretch>
        </p:blipFill>
        <p:spPr bwMode="auto">
          <a:xfrm>
            <a:off x="1389666" y="1600200"/>
            <a:ext cx="6059867" cy="4525963"/>
          </a:xfrm>
          <a:prstGeom prst="rect">
            <a:avLst/>
          </a:prstGeom>
          <a:noFill/>
        </p:spPr>
      </p:pic>
    </p:spTree>
    <p:extLst>
      <p:ext uri="{BB962C8B-B14F-4D97-AF65-F5344CB8AC3E}">
        <p14:creationId xmlns:p14="http://schemas.microsoft.com/office/powerpoint/2010/main" val="294362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Shifts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Instruction of texts should be deep, balanced and thorough. </a:t>
            </a:r>
          </a:p>
          <a:p>
            <a:pPr>
              <a:buNone/>
            </a:pPr>
            <a:endParaRPr lang="en-US" dirty="0" smtClean="0"/>
          </a:p>
          <a:p>
            <a:pPr>
              <a:buNone/>
            </a:pPr>
            <a:r>
              <a:rPr lang="en-US" dirty="0" smtClean="0"/>
              <a:t>Look for content and evidence in texts to develop questions that ask students to think abstractly and deeply.</a:t>
            </a:r>
          </a:p>
          <a:p>
            <a:pPr>
              <a:buNone/>
            </a:pPr>
            <a:endParaRPr lang="en-US" dirty="0" smtClean="0"/>
          </a:p>
          <a:p>
            <a:pPr>
              <a:buNone/>
            </a:pPr>
            <a:r>
              <a:rPr lang="en-US" dirty="0" smtClean="0"/>
              <a:t>Play with words- academic vocabulary building is key </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33</a:t>
            </a:fld>
            <a:endParaRPr lang="en-US" dirty="0"/>
          </a:p>
        </p:txBody>
      </p:sp>
    </p:spTree>
    <p:extLst>
      <p:ext uri="{BB962C8B-B14F-4D97-AF65-F5344CB8AC3E}">
        <p14:creationId xmlns:p14="http://schemas.microsoft.com/office/powerpoint/2010/main" val="3882409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Discussion</a:t>
            </a:r>
            <a:endParaRPr lang="en-US" sz="3800" dirty="0"/>
          </a:p>
        </p:txBody>
      </p:sp>
      <p:sp>
        <p:nvSpPr>
          <p:cNvPr id="4" name="Rounded Rectangle 3"/>
          <p:cNvSpPr/>
          <p:nvPr/>
        </p:nvSpPr>
        <p:spPr>
          <a:xfrm>
            <a:off x="152400" y="1295400"/>
            <a:ext cx="8763000" cy="5105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indent="-347663">
              <a:buFont typeface="Arial" pitchFamily="34" charset="0"/>
              <a:buChar char="•"/>
            </a:pPr>
            <a:r>
              <a:rPr lang="en-US" sz="2800" dirty="0" smtClean="0">
                <a:solidFill>
                  <a:srgbClr val="FF0000"/>
                </a:solidFill>
                <a:latin typeface="Arial" pitchFamily="34" charset="0"/>
                <a:cs typeface="Arial" pitchFamily="34" charset="0"/>
              </a:rPr>
              <a:t>Participate in open discussion with facilitators and peers. Phones will be un-muted.</a:t>
            </a:r>
          </a:p>
          <a:p>
            <a:pPr marL="347663" indent="-347663">
              <a:buFont typeface="Arial" pitchFamily="34" charset="0"/>
              <a:buChar char="•"/>
            </a:pPr>
            <a:endParaRPr lang="en-US" sz="2800" dirty="0" smtClean="0">
              <a:solidFill>
                <a:srgbClr val="FF0000"/>
              </a:solidFill>
              <a:latin typeface="Arial" pitchFamily="34" charset="0"/>
              <a:cs typeface="Arial" pitchFamily="34" charset="0"/>
            </a:endParaRPr>
          </a:p>
          <a:p>
            <a:pPr marL="347663" indent="-347663">
              <a:buFont typeface="Arial" pitchFamily="34" charset="0"/>
              <a:buChar char="•"/>
            </a:pPr>
            <a:r>
              <a:rPr lang="en-US" sz="2800" dirty="0" smtClean="0">
                <a:solidFill>
                  <a:srgbClr val="FF0000"/>
                </a:solidFill>
                <a:latin typeface="Arial" pitchFamily="34" charset="0"/>
                <a:cs typeface="Arial" pitchFamily="34" charset="0"/>
              </a:rPr>
              <a:t>Be courteous. Reduce extraneous noise for the best audio quality by muting your phone, if you are not speaking.</a:t>
            </a:r>
          </a:p>
          <a:p>
            <a:pPr marL="347663" indent="-347663">
              <a:buFont typeface="Arial" pitchFamily="34" charset="0"/>
              <a:buChar char="•"/>
            </a:pPr>
            <a:endParaRPr lang="en-US" sz="2800" dirty="0" smtClean="0">
              <a:solidFill>
                <a:srgbClr val="FF0000"/>
              </a:solidFill>
              <a:latin typeface="Arial" pitchFamily="34" charset="0"/>
              <a:cs typeface="Arial" pitchFamily="34" charset="0"/>
            </a:endParaRPr>
          </a:p>
          <a:p>
            <a:pPr marL="347663" indent="-347663">
              <a:buFont typeface="Arial" pitchFamily="34" charset="0"/>
              <a:buChar char="•"/>
            </a:pPr>
            <a:r>
              <a:rPr lang="en-US" sz="2800" dirty="0" smtClean="0">
                <a:solidFill>
                  <a:srgbClr val="FF0000"/>
                </a:solidFill>
                <a:latin typeface="Arial" pitchFamily="34" charset="0"/>
                <a:cs typeface="Arial" pitchFamily="34" charset="0"/>
              </a:rPr>
              <a:t>Choose the breakout room based on the number shown on your screen. </a:t>
            </a:r>
          </a:p>
          <a:p>
            <a:pPr marL="347663" indent="-347663">
              <a:buFont typeface="Arial" pitchFamily="34" charset="0"/>
              <a:buChar char="•"/>
            </a:pPr>
            <a:endParaRPr lang="en-US" sz="2800" dirty="0" smtClean="0">
              <a:solidFill>
                <a:srgbClr val="FF0000"/>
              </a:solidFill>
              <a:latin typeface="Arial" pitchFamily="34" charset="0"/>
              <a:cs typeface="Arial" pitchFamily="34" charset="0"/>
            </a:endParaRPr>
          </a:p>
          <a:p>
            <a:pPr marL="347663" indent="-347663">
              <a:buFont typeface="Arial" pitchFamily="34" charset="0"/>
              <a:buChar char="•"/>
            </a:pPr>
            <a:r>
              <a:rPr lang="en-US" sz="2800" dirty="0" smtClean="0">
                <a:solidFill>
                  <a:srgbClr val="FF0000"/>
                </a:solidFill>
                <a:latin typeface="Arial" pitchFamily="34" charset="0"/>
                <a:cs typeface="Arial" pitchFamily="34" charset="0"/>
              </a:rPr>
              <a:t>It may take a few minutes for the room number to appear on your screen. </a:t>
            </a:r>
            <a:endParaRPr lang="en-US" sz="2800" dirty="0">
              <a:solidFill>
                <a:srgbClr val="FF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3713841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pic>
        <p:nvPicPr>
          <p:cNvPr id="6" name="Picture 5"/>
          <p:cNvPicPr>
            <a:picLocks noChangeAspect="1"/>
          </p:cNvPicPr>
          <p:nvPr/>
        </p:nvPicPr>
        <p:blipFill>
          <a:blip r:embed="rId3" cstate="print"/>
          <a:srcRect/>
          <a:stretch>
            <a:fillRect/>
          </a:stretch>
        </p:blipFill>
        <p:spPr bwMode="auto">
          <a:xfrm>
            <a:off x="0" y="609600"/>
            <a:ext cx="9144000" cy="5791200"/>
          </a:xfrm>
          <a:prstGeom prst="rect">
            <a:avLst/>
          </a:prstGeom>
          <a:noFill/>
          <a:ln w="9525">
            <a:noFill/>
            <a:miter lim="800000"/>
            <a:headEnd/>
            <a:tailEnd/>
          </a:ln>
        </p:spPr>
      </p:pic>
      <p:sp>
        <p:nvSpPr>
          <p:cNvPr id="7" name="Slide Number Placeholder 2"/>
          <p:cNvSpPr txBox="1">
            <a:spLocks/>
          </p:cNvSpPr>
          <p:nvPr/>
        </p:nvSpPr>
        <p:spPr>
          <a:xfrm>
            <a:off x="6477000" y="56388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88155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osweatpublicspeaking.com/wp-content/uploads/2010/03/Hands-Raised.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041648" y="3200400"/>
            <a:ext cx="4956048" cy="2971800"/>
          </a:xfrm>
          <a:prstGeom prst="roundRect">
            <a:avLst>
              <a:gd name="adj" fmla="val 4167"/>
            </a:avLst>
          </a:prstGeom>
          <a:solidFill>
            <a:srgbClr val="FFFFFF"/>
          </a:solidFill>
          <a:ln w="76200" cap="sq">
            <a:solidFill>
              <a:schemeClr val="tx2"/>
            </a:solidFill>
            <a:miter lim="800000"/>
          </a:ln>
          <a:effectLst>
            <a:reflection blurRad="6350" stA="50000" endPos="40000" dist="101600" dir="5400000" sy="-100000" algn="bl" rotWithShape="0"/>
          </a:effectLst>
          <a:scene3d>
            <a:camera prst="orthographicFront"/>
            <a:lightRig rig="threePt" dir="t">
              <a:rot lat="0" lon="0" rev="2700000"/>
            </a:lightRig>
          </a:scene3d>
          <a:sp3d>
            <a:bevelT h="38100"/>
            <a:contourClr>
              <a:srgbClr val="C0C0C0"/>
            </a:contourClr>
          </a:sp3d>
        </p:spPr>
      </p:pic>
      <p:sp>
        <p:nvSpPr>
          <p:cNvPr id="2" name="Title 1"/>
          <p:cNvSpPr>
            <a:spLocks noGrp="1"/>
          </p:cNvSpPr>
          <p:nvPr>
            <p:ph type="title"/>
          </p:nvPr>
        </p:nvSpPr>
        <p:spPr/>
        <p:txBody>
          <a:bodyPr>
            <a:normAutofit/>
          </a:bodyPr>
          <a:lstStyle/>
          <a:p>
            <a:r>
              <a:rPr lang="en-US" sz="3800" dirty="0" smtClean="0"/>
              <a:t>Report Back</a:t>
            </a:r>
            <a:endParaRPr lang="en-US" sz="38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36</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7" name="Pentagon 6"/>
          <p:cNvSpPr/>
          <p:nvPr/>
        </p:nvSpPr>
        <p:spPr>
          <a:xfrm>
            <a:off x="304800" y="1828800"/>
            <a:ext cx="5943600" cy="2438400"/>
          </a:xfrm>
          <a:prstGeom prst="homePlate">
            <a:avLst>
              <a:gd name="adj" fmla="val 4564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itchFamily="34" charset="0"/>
              <a:buChar char="•"/>
            </a:pPr>
            <a:r>
              <a:rPr lang="en-US" sz="3200" dirty="0" smtClean="0">
                <a:solidFill>
                  <a:srgbClr val="FF0000"/>
                </a:solidFill>
              </a:rPr>
              <a:t>What was discussed during the session? </a:t>
            </a:r>
          </a:p>
          <a:p>
            <a:pPr marL="228600" indent="-228600">
              <a:buFont typeface="Arial" pitchFamily="34" charset="0"/>
              <a:buChar char="•"/>
            </a:pPr>
            <a:r>
              <a:rPr lang="en-US" sz="3200" dirty="0" smtClean="0">
                <a:solidFill>
                  <a:srgbClr val="FF0000"/>
                </a:solidFill>
              </a:rPr>
              <a:t>What questions consistently surfaced? </a:t>
            </a:r>
            <a:endParaRPr lang="en-US" sz="3200" dirty="0">
              <a:solidFill>
                <a:srgbClr val="FF0000"/>
              </a:solidFill>
            </a:endParaRPr>
          </a:p>
        </p:txBody>
      </p:sp>
    </p:spTree>
    <p:extLst>
      <p:ext uri="{BB962C8B-B14F-4D97-AF65-F5344CB8AC3E}">
        <p14:creationId xmlns:p14="http://schemas.microsoft.com/office/powerpoint/2010/main" val="2480758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37</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308852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Date! </a:t>
            </a:r>
            <a:endParaRPr lang="en-US" dirty="0"/>
          </a:p>
        </p:txBody>
      </p:sp>
      <p:pic>
        <p:nvPicPr>
          <p:cNvPr id="5122" name="Picture 2" descr="C:\Users\mlamb\AppData\Local\Microsoft\Windows\Temporary Internet Files\Content.IE5\8DMP7EC1\MP9004227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371600"/>
            <a:ext cx="4572000" cy="4419600"/>
          </a:xfrm>
          <a:prstGeom prst="roundRect">
            <a:avLst>
              <a:gd name="adj" fmla="val 16667"/>
            </a:avLst>
          </a:prstGeom>
          <a:ln>
            <a:noFill/>
          </a:ln>
          <a:effectLst>
            <a:outerShdw blurRad="76200" dist="38100" dir="7800000" algn="tl" rotWithShape="0">
              <a:srgbClr val="000000">
                <a:alpha val="40000"/>
              </a:srgbClr>
            </a:outerShdw>
            <a:reflection blurRad="6350" stA="50000" endA="300" endPos="55500" dist="1016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Pentagon 4"/>
          <p:cNvSpPr/>
          <p:nvPr/>
        </p:nvSpPr>
        <p:spPr>
          <a:xfrm>
            <a:off x="0" y="1143000"/>
            <a:ext cx="6705600" cy="4419600"/>
          </a:xfrm>
          <a:prstGeom prst="homePlate">
            <a:avLst>
              <a:gd name="adj" fmla="val 450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600" b="1" dirty="0" smtClean="0">
                <a:solidFill>
                  <a:srgbClr val="FF0000"/>
                </a:solidFill>
                <a:latin typeface="Tahoma" pitchFamily="34" charset="0"/>
              </a:rPr>
              <a:t>Data/MIS</a:t>
            </a:r>
            <a:r>
              <a:rPr lang="en-US" sz="2600" dirty="0">
                <a:solidFill>
                  <a:srgbClr val="FF0000"/>
                </a:solidFill>
                <a:latin typeface="Tahoma" pitchFamily="34" charset="0"/>
              </a:rPr>
              <a:t/>
            </a:r>
            <a:br>
              <a:rPr lang="en-US" sz="2600" dirty="0">
                <a:solidFill>
                  <a:srgbClr val="FF0000"/>
                </a:solidFill>
                <a:latin typeface="Tahoma" pitchFamily="34" charset="0"/>
              </a:rPr>
            </a:br>
            <a:r>
              <a:rPr lang="en-US" sz="2600" dirty="0" smtClean="0">
                <a:solidFill>
                  <a:srgbClr val="FF0000"/>
                </a:solidFill>
                <a:latin typeface="Tahoma" pitchFamily="34" charset="0"/>
              </a:rPr>
              <a:t>December 2 </a:t>
            </a:r>
            <a:r>
              <a:rPr lang="en-US" sz="2600" dirty="0">
                <a:solidFill>
                  <a:srgbClr val="FF0000"/>
                </a:solidFill>
                <a:latin typeface="Tahoma" pitchFamily="34" charset="0"/>
              </a:rPr>
              <a:t>at 2:00 PM (EDT)</a:t>
            </a:r>
          </a:p>
          <a:p>
            <a:endParaRPr lang="en-US" sz="2600" dirty="0" smtClean="0">
              <a:solidFill>
                <a:srgbClr val="FF0000"/>
              </a:solidFill>
              <a:latin typeface="Tahoma" pitchFamily="34" charset="0"/>
            </a:endParaRPr>
          </a:p>
          <a:p>
            <a:pPr marL="342900" indent="-342900">
              <a:buFont typeface="Arial" pitchFamily="34" charset="0"/>
              <a:buChar char="•"/>
            </a:pPr>
            <a:r>
              <a:rPr lang="en-US" sz="2600" b="1" dirty="0" smtClean="0">
                <a:solidFill>
                  <a:srgbClr val="FF0000"/>
                </a:solidFill>
                <a:latin typeface="Tahoma" pitchFamily="34" charset="0"/>
              </a:rPr>
              <a:t>Construction (Registered Apprenticeship)</a:t>
            </a:r>
            <a:r>
              <a:rPr lang="en-US" sz="2600" dirty="0">
                <a:solidFill>
                  <a:srgbClr val="FF0000"/>
                </a:solidFill>
                <a:latin typeface="Tahoma" pitchFamily="34" charset="0"/>
              </a:rPr>
              <a:t/>
            </a:r>
            <a:br>
              <a:rPr lang="en-US" sz="2600" dirty="0">
                <a:solidFill>
                  <a:srgbClr val="FF0000"/>
                </a:solidFill>
                <a:latin typeface="Tahoma" pitchFamily="34" charset="0"/>
              </a:rPr>
            </a:br>
            <a:r>
              <a:rPr lang="en-US" sz="2600" dirty="0" smtClean="0">
                <a:solidFill>
                  <a:srgbClr val="FF0000"/>
                </a:solidFill>
                <a:latin typeface="Tahoma" pitchFamily="34" charset="0"/>
              </a:rPr>
              <a:t>January 6 </a:t>
            </a:r>
            <a:r>
              <a:rPr lang="en-US" sz="2600" dirty="0">
                <a:solidFill>
                  <a:srgbClr val="FF0000"/>
                </a:solidFill>
                <a:latin typeface="Tahoma" pitchFamily="34" charset="0"/>
              </a:rPr>
              <a:t>at 2:00 PM (EDT</a:t>
            </a:r>
            <a:r>
              <a:rPr lang="en-US" sz="2600" dirty="0" smtClean="0">
                <a:solidFill>
                  <a:srgbClr val="FF0000"/>
                </a:solidFill>
                <a:latin typeface="Tahoma" pitchFamily="34" charset="0"/>
              </a:rPr>
              <a:t>)</a:t>
            </a:r>
          </a:p>
          <a:p>
            <a:pPr marL="342900" indent="-342900">
              <a:buFont typeface="Arial" pitchFamily="34" charset="0"/>
              <a:buChar char="•"/>
            </a:pPr>
            <a:endParaRPr lang="en-US" sz="2600" b="1" dirty="0" smtClean="0">
              <a:solidFill>
                <a:srgbClr val="FF0000"/>
              </a:solidFill>
              <a:latin typeface="Tahoma" pitchFamily="34" charset="0"/>
            </a:endParaRPr>
          </a:p>
          <a:p>
            <a:pPr marL="342900" indent="-342900">
              <a:buFont typeface="Arial" pitchFamily="34" charset="0"/>
              <a:buChar char="•"/>
            </a:pPr>
            <a:r>
              <a:rPr lang="en-US" sz="2600" b="1" dirty="0" smtClean="0">
                <a:solidFill>
                  <a:srgbClr val="FF0000"/>
                </a:solidFill>
                <a:latin typeface="Tahoma" pitchFamily="34" charset="0"/>
              </a:rPr>
              <a:t>Counseling and Case Management</a:t>
            </a:r>
            <a:r>
              <a:rPr lang="en-US" sz="2600" dirty="0">
                <a:solidFill>
                  <a:srgbClr val="FF0000"/>
                </a:solidFill>
                <a:latin typeface="Tahoma" pitchFamily="34" charset="0"/>
              </a:rPr>
              <a:t/>
            </a:r>
            <a:br>
              <a:rPr lang="en-US" sz="2600" dirty="0">
                <a:solidFill>
                  <a:srgbClr val="FF0000"/>
                </a:solidFill>
                <a:latin typeface="Tahoma" pitchFamily="34" charset="0"/>
              </a:rPr>
            </a:br>
            <a:r>
              <a:rPr lang="en-US" sz="2600" dirty="0" smtClean="0">
                <a:solidFill>
                  <a:srgbClr val="FF0000"/>
                </a:solidFill>
                <a:latin typeface="Tahoma" pitchFamily="34" charset="0"/>
              </a:rPr>
              <a:t>February 3 at </a:t>
            </a:r>
            <a:r>
              <a:rPr lang="en-US" sz="2600" dirty="0">
                <a:solidFill>
                  <a:srgbClr val="FF0000"/>
                </a:solidFill>
                <a:latin typeface="Tahoma" pitchFamily="34" charset="0"/>
              </a:rPr>
              <a:t>2:00 PM (EDT</a:t>
            </a:r>
            <a:r>
              <a:rPr lang="en-US" sz="2600" dirty="0" smtClean="0">
                <a:solidFill>
                  <a:srgbClr val="FF0000"/>
                </a:solidFill>
                <a:latin typeface="Tahoma" pitchFamily="34" charset="0"/>
              </a:rPr>
              <a:t>)</a:t>
            </a:r>
            <a:endParaRPr lang="en-US" sz="2600" dirty="0">
              <a:solidFill>
                <a:srgbClr val="FF0000"/>
              </a:solidFill>
              <a:latin typeface="Tahoma" pitchFamily="34" charset="0"/>
            </a:endParaRPr>
          </a:p>
          <a:p>
            <a:pPr marL="342900" indent="-342900">
              <a:buFont typeface="Arial" pitchFamily="34" charset="0"/>
              <a:buChar char="•"/>
            </a:pPr>
            <a:endParaRPr lang="en-US" sz="2600" dirty="0">
              <a:solidFill>
                <a:srgbClr val="FF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1455089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5" name="Rounded Rectangle 4"/>
          <p:cNvSpPr/>
          <p:nvPr/>
        </p:nvSpPr>
        <p:spPr>
          <a:xfrm>
            <a:off x="170144" y="1319014"/>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Connie Rivera</a:t>
            </a:r>
          </a:p>
          <a:p>
            <a:r>
              <a:rPr lang="en-US" sz="1600" dirty="0" smtClean="0">
                <a:solidFill>
                  <a:srgbClr val="C00000"/>
                </a:solidFill>
                <a:latin typeface="Tahoma" pitchFamily="34" charset="0"/>
              </a:rPr>
              <a:t>Math Teacher		</a:t>
            </a:r>
          </a:p>
          <a:p>
            <a:r>
              <a:rPr lang="en-US" sz="1600" dirty="0" smtClean="0">
                <a:solidFill>
                  <a:srgbClr val="C00000"/>
                </a:solidFill>
                <a:latin typeface="Tahoma" pitchFamily="34" charset="0"/>
              </a:rPr>
              <a:t>Capital City </a:t>
            </a:r>
            <a:r>
              <a:rPr lang="en-US" sz="1600" dirty="0" err="1" smtClean="0">
                <a:solidFill>
                  <a:srgbClr val="C00000"/>
                </a:solidFill>
                <a:latin typeface="Tahoma" pitchFamily="34" charset="0"/>
              </a:rPr>
              <a:t>YouthBuild</a:t>
            </a:r>
            <a:r>
              <a:rPr lang="en-US" sz="1600" dirty="0" smtClean="0">
                <a:solidFill>
                  <a:srgbClr val="C00000"/>
                </a:solidFill>
                <a:latin typeface="Tahoma" pitchFamily="34" charset="0"/>
              </a:rPr>
              <a:t>; Hartford, CT	</a:t>
            </a:r>
          </a:p>
          <a:p>
            <a:r>
              <a:rPr lang="en-US" sz="1600" dirty="0" smtClean="0">
                <a:solidFill>
                  <a:srgbClr val="C00000"/>
                </a:solidFill>
                <a:latin typeface="Tahoma" pitchFamily="34" charset="0"/>
                <a:hlinkClick r:id="rId3"/>
              </a:rPr>
              <a:t>con2ward@aol.com</a:t>
            </a:r>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83338" y="4876800"/>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Toni Wilson</a:t>
            </a:r>
            <a:endParaRPr lang="en-US" sz="1600" dirty="0">
              <a:solidFill>
                <a:srgbClr val="C00000"/>
              </a:solidFill>
              <a:latin typeface="Tahoma" pitchFamily="34" charset="0"/>
            </a:endParaRPr>
          </a:p>
          <a:p>
            <a:r>
              <a:rPr lang="en-US" sz="1600" dirty="0" smtClean="0">
                <a:solidFill>
                  <a:srgbClr val="C00000"/>
                </a:solidFill>
                <a:latin typeface="Tahoma" pitchFamily="34" charset="0"/>
              </a:rPr>
              <a:t>Acting DOL YouthBuild Director</a:t>
            </a:r>
            <a:r>
              <a:rPr lang="en-US" sz="1600" dirty="0">
                <a:solidFill>
                  <a:srgbClr val="C00000"/>
                </a:solidFill>
                <a:latin typeface="Tahoma" pitchFamily="34" charset="0"/>
              </a:rPr>
              <a:t>		</a:t>
            </a:r>
          </a:p>
          <a:p>
            <a:r>
              <a:rPr lang="en-US" sz="1600" dirty="0" smtClean="0">
                <a:solidFill>
                  <a:srgbClr val="C00000"/>
                </a:solidFill>
                <a:latin typeface="Tahoma" pitchFamily="34" charset="0"/>
              </a:rPr>
              <a:t>U.S. Department of Labor</a:t>
            </a:r>
            <a:r>
              <a:rPr lang="en-US" sz="1600" dirty="0">
                <a:solidFill>
                  <a:srgbClr val="C00000"/>
                </a:solidFill>
                <a:latin typeface="Tahoma" pitchFamily="34" charset="0"/>
              </a:rPr>
              <a:t>	</a:t>
            </a:r>
          </a:p>
          <a:p>
            <a:r>
              <a:rPr lang="en-US" sz="1600" dirty="0" smtClean="0">
                <a:solidFill>
                  <a:srgbClr val="C00000"/>
                </a:solidFill>
                <a:latin typeface="Tahoma" pitchFamily="34" charset="0"/>
                <a:hlinkClick r:id="rId4"/>
              </a:rPr>
              <a:t>Wilson.toni@dol.gov</a:t>
            </a:r>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pic>
        <p:nvPicPr>
          <p:cNvPr id="5123" name="Picture 3" descr="C:\Users\mlamb\AppData\Local\Microsoft\Windows\Temporary Internet Files\Content.IE5\6LU72YX7\MP90043867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133600"/>
            <a:ext cx="2819400" cy="2438400"/>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a:extLst/>
        </p:spPr>
      </p:pic>
      <p:sp>
        <p:nvSpPr>
          <p:cNvPr id="8" name="Rounded Rectangle 7"/>
          <p:cNvSpPr/>
          <p:nvPr/>
        </p:nvSpPr>
        <p:spPr>
          <a:xfrm>
            <a:off x="183338" y="3048000"/>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Rebecca Dezan</a:t>
            </a:r>
          </a:p>
          <a:p>
            <a:r>
              <a:rPr lang="en-US" sz="1600" dirty="0" smtClean="0">
                <a:solidFill>
                  <a:srgbClr val="C00000"/>
                </a:solidFill>
                <a:latin typeface="Tahoma" pitchFamily="34" charset="0"/>
              </a:rPr>
              <a:t>Education Manager 		</a:t>
            </a:r>
          </a:p>
          <a:p>
            <a:r>
              <a:rPr lang="en-US" sz="1600" dirty="0" smtClean="0">
                <a:solidFill>
                  <a:srgbClr val="C00000"/>
                </a:solidFill>
                <a:latin typeface="Tahoma" pitchFamily="34" charset="0"/>
              </a:rPr>
              <a:t>Resource YouthBuild; Burlington, VT 	</a:t>
            </a:r>
          </a:p>
          <a:p>
            <a:r>
              <a:rPr lang="en-US" sz="1600" dirty="0" smtClean="0">
                <a:solidFill>
                  <a:srgbClr val="C00000"/>
                </a:solidFill>
                <a:latin typeface="Tahoma" pitchFamily="34" charset="0"/>
                <a:hlinkClick r:id="rId6"/>
              </a:rPr>
              <a:t>rdezab@resourcevt.org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Question 1</a:t>
            </a:r>
            <a:endParaRPr lang="en-US" sz="3800" dirty="0"/>
          </a:p>
        </p:txBody>
      </p:sp>
      <p:graphicFrame>
        <p:nvGraphicFramePr>
          <p:cNvPr id="10" name="Diagram 9"/>
          <p:cNvGraphicFramePr/>
          <p:nvPr>
            <p:extLst>
              <p:ext uri="{D42A27DB-BD31-4B8C-83A1-F6EECF244321}">
                <p14:modId xmlns:p14="http://schemas.microsoft.com/office/powerpoint/2010/main" val="910482155"/>
              </p:ext>
            </p:extLst>
          </p:nvPr>
        </p:nvGraphicFramePr>
        <p:xfrm>
          <a:off x="304800" y="12192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31611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endParaRPr lang="en-US" sz="2400" dirty="0" smtClean="0"/>
          </a:p>
        </p:txBody>
      </p:sp>
      <p:sp>
        <p:nvSpPr>
          <p:cNvPr id="2" name="Slide Number Placeholder 1"/>
          <p:cNvSpPr>
            <a:spLocks noGrp="1"/>
          </p:cNvSpPr>
          <p:nvPr>
            <p:ph type="sldNum" sz="quarter" idx="12"/>
          </p:nvPr>
        </p:nvSpPr>
        <p:spPr/>
        <p:txBody>
          <a:bodyPr/>
          <a:lstStyle/>
          <a:p>
            <a:fld id="{01723B91-CE10-4F20-890A-0852E2246859}" type="slidenum">
              <a:rPr lang="en-US" smtClean="0"/>
              <a:pPr/>
              <a:t>40</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3836415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Question 2</a:t>
            </a:r>
            <a:endParaRPr lang="en-US" sz="3800" dirty="0"/>
          </a:p>
        </p:txBody>
      </p:sp>
      <p:graphicFrame>
        <p:nvGraphicFramePr>
          <p:cNvPr id="10" name="Diagram 9"/>
          <p:cNvGraphicFramePr/>
          <p:nvPr>
            <p:extLst>
              <p:ext uri="{D42A27DB-BD31-4B8C-83A1-F6EECF244321}">
                <p14:modId xmlns:p14="http://schemas.microsoft.com/office/powerpoint/2010/main" val="72954010"/>
              </p:ext>
            </p:extLst>
          </p:nvPr>
        </p:nvGraphicFramePr>
        <p:xfrm>
          <a:off x="304800" y="12192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4181822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can expect in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4" name="Content Placeholder 3"/>
          <p:cNvSpPr>
            <a:spLocks noGrp="1"/>
          </p:cNvSpPr>
          <p:nvPr>
            <p:ph idx="1"/>
          </p:nvPr>
        </p:nvSpPr>
        <p:spPr>
          <a:xfrm>
            <a:off x="304800" y="1219200"/>
            <a:ext cx="8610600" cy="5257800"/>
          </a:xfrm>
        </p:spPr>
        <p:txBody>
          <a:bodyPr/>
          <a:lstStyle/>
          <a:p>
            <a:pPr marL="457200" lvl="0" indent="-457200">
              <a:spcBef>
                <a:spcPts val="0"/>
              </a:spcBef>
              <a:spcAft>
                <a:spcPts val="0"/>
              </a:spcAft>
              <a:buFontTx/>
              <a:buAutoNum type="arabicPeriod"/>
            </a:pPr>
            <a:endParaRPr lang="en-US" sz="2800" dirty="0" smtClean="0"/>
          </a:p>
          <a:p>
            <a:pPr marL="457200" lvl="0" indent="-457200">
              <a:spcBef>
                <a:spcPts val="0"/>
              </a:spcBef>
              <a:spcAft>
                <a:spcPts val="0"/>
              </a:spcAft>
              <a:buFontTx/>
              <a:buAutoNum type="arabicPeriod"/>
            </a:pPr>
            <a:r>
              <a:rPr lang="en-US" sz="2800" dirty="0" smtClean="0"/>
              <a:t>Participants </a:t>
            </a:r>
            <a:r>
              <a:rPr lang="en-US" sz="2800" dirty="0"/>
              <a:t>will receive recommendations on </a:t>
            </a:r>
            <a:r>
              <a:rPr lang="en-US" sz="2800" dirty="0" smtClean="0"/>
              <a:t>strategies for implementing quality </a:t>
            </a:r>
            <a:r>
              <a:rPr lang="en-US" sz="2800" dirty="0"/>
              <a:t>ELA and math instruction to support students’ success on high school equivalency exams. </a:t>
            </a:r>
            <a:endParaRPr lang="en-US" sz="2800" dirty="0" smtClean="0"/>
          </a:p>
          <a:p>
            <a:pPr marL="0" lvl="0" indent="0">
              <a:spcBef>
                <a:spcPts val="0"/>
              </a:spcBef>
              <a:spcAft>
                <a:spcPts val="0"/>
              </a:spcAft>
              <a:buNone/>
            </a:pPr>
            <a:endParaRPr lang="en-US" sz="2800" dirty="0"/>
          </a:p>
          <a:p>
            <a:pPr marL="0" lvl="0" indent="0">
              <a:spcBef>
                <a:spcPts val="0"/>
              </a:spcBef>
              <a:spcAft>
                <a:spcPts val="0"/>
              </a:spcAft>
              <a:buNone/>
            </a:pPr>
            <a:endParaRPr lang="en-US" sz="2800" dirty="0"/>
          </a:p>
          <a:p>
            <a:pPr marL="457200" lvl="0" indent="-457200">
              <a:spcBef>
                <a:spcPts val="0"/>
              </a:spcBef>
              <a:spcAft>
                <a:spcPts val="0"/>
              </a:spcAft>
              <a:buFont typeface="+mj-lt"/>
              <a:buAutoNum type="arabicPeriod" startAt="2"/>
            </a:pPr>
            <a:r>
              <a:rPr lang="en-US" sz="2800" dirty="0"/>
              <a:t>Participants will be able to network and peer share promising strategies.</a:t>
            </a:r>
          </a:p>
          <a:p>
            <a:pPr marL="457200" lvl="0" indent="-457200">
              <a:spcBef>
                <a:spcPts val="0"/>
              </a:spcBef>
              <a:spcAft>
                <a:spcPts val="0"/>
              </a:spcAft>
              <a:buFont typeface="+mj-lt"/>
              <a:buAutoNum type="arabicPeriod" startAt="2"/>
            </a:pPr>
            <a:endParaRPr lang="en-US" sz="2800" dirty="0"/>
          </a:p>
        </p:txBody>
      </p:sp>
    </p:spTree>
    <p:extLst>
      <p:ext uri="{BB962C8B-B14F-4D97-AF65-F5344CB8AC3E}">
        <p14:creationId xmlns:p14="http://schemas.microsoft.com/office/powerpoint/2010/main" val="3051515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Webinar Format</a:t>
            </a:r>
            <a:endParaRPr lang="en-US" sz="3800" dirty="0"/>
          </a:p>
        </p:txBody>
      </p:sp>
      <p:sp>
        <p:nvSpPr>
          <p:cNvPr id="3" name="Content Placeholder 2"/>
          <p:cNvSpPr>
            <a:spLocks noGrp="1"/>
          </p:cNvSpPr>
          <p:nvPr>
            <p:ph idx="1"/>
          </p:nvPr>
        </p:nvSpPr>
        <p:spPr/>
        <p:txBody>
          <a:bodyPr anchor="ctr">
            <a:normAutofit lnSpcReduction="10000"/>
          </a:bodyPr>
          <a:lstStyle/>
          <a:p>
            <a:r>
              <a:rPr lang="en-US" dirty="0" smtClean="0"/>
              <a:t>Content available to participants at registration via webcast</a:t>
            </a:r>
            <a:br>
              <a:rPr lang="en-US" dirty="0" smtClean="0"/>
            </a:br>
            <a:endParaRPr lang="en-US" dirty="0" smtClean="0"/>
          </a:p>
          <a:p>
            <a:r>
              <a:rPr lang="en-US" dirty="0" smtClean="0"/>
              <a:t>Overview of the content</a:t>
            </a:r>
            <a:br>
              <a:rPr lang="en-US" dirty="0" smtClean="0"/>
            </a:br>
            <a:endParaRPr lang="en-US" dirty="0" smtClean="0"/>
          </a:p>
          <a:p>
            <a:r>
              <a:rPr lang="en-US" dirty="0" smtClean="0"/>
              <a:t>Discussion</a:t>
            </a:r>
            <a:br>
              <a:rPr lang="en-US" dirty="0" smtClean="0"/>
            </a:br>
            <a:endParaRPr lang="en-US" dirty="0" smtClean="0"/>
          </a:p>
          <a:p>
            <a:r>
              <a:rPr lang="en-US" dirty="0" smtClean="0"/>
              <a:t>Links to resources provided at the end of the webinar </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647629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Discussion</a:t>
            </a:r>
            <a:endParaRPr lang="en-US" sz="3800" dirty="0"/>
          </a:p>
        </p:txBody>
      </p:sp>
      <p:sp>
        <p:nvSpPr>
          <p:cNvPr id="3" name="Content Placeholder 2"/>
          <p:cNvSpPr>
            <a:spLocks noGrp="1"/>
          </p:cNvSpPr>
          <p:nvPr>
            <p:ph idx="1"/>
          </p:nvPr>
        </p:nvSpPr>
        <p:spPr/>
        <p:txBody>
          <a:bodyPr>
            <a:normAutofit fontScale="92500" lnSpcReduction="20000"/>
          </a:bodyPr>
          <a:lstStyle/>
          <a:p>
            <a:r>
              <a:rPr lang="en-US" dirty="0" smtClean="0"/>
              <a:t>Participate in open discussion with facilitators and peers. Phones will be un-muted. </a:t>
            </a:r>
          </a:p>
          <a:p>
            <a:endParaRPr lang="en-US" dirty="0" smtClean="0"/>
          </a:p>
          <a:p>
            <a:r>
              <a:rPr lang="en-US" dirty="0" smtClean="0"/>
              <a:t>Be courteous. Reduce extraneous noise for the best audio quality by muting your phone, if you are not speaking.</a:t>
            </a:r>
          </a:p>
          <a:p>
            <a:endParaRPr lang="en-US" dirty="0" smtClean="0"/>
          </a:p>
          <a:p>
            <a:r>
              <a:rPr lang="en-US" dirty="0" smtClean="0"/>
              <a:t>Choose the breakout room based on the number shown on your screen.</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spTree>
    <p:extLst>
      <p:ext uri="{BB962C8B-B14F-4D97-AF65-F5344CB8AC3E}">
        <p14:creationId xmlns:p14="http://schemas.microsoft.com/office/powerpoint/2010/main" val="1795938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9" name="Content Placeholder 2"/>
          <p:cNvSpPr txBox="1">
            <a:spLocks/>
          </p:cNvSpPr>
          <p:nvPr/>
        </p:nvSpPr>
        <p:spPr>
          <a:xfrm>
            <a:off x="4114800" y="2580564"/>
            <a:ext cx="4114800" cy="2296236"/>
          </a:xfrm>
          <a:prstGeom prst="rect">
            <a:avLst/>
          </a:prstGeom>
          <a:solidFill>
            <a:schemeClr val="bg1">
              <a:lumMod val="75000"/>
              <a:alpha val="85000"/>
            </a:schemeClr>
          </a:solidFill>
        </p:spPr>
        <p:txBody>
          <a:bodyPr vert="horz" lIns="91440" tIns="45720" rIns="91440" bIns="45720" rtlCol="0">
            <a:normAutofit fontScale="92500" lnSpcReduction="1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Connie Rivera</a:t>
            </a:r>
            <a:endParaRPr lang="en-US" dirty="0"/>
          </a:p>
          <a:p>
            <a:pPr marL="0" indent="0">
              <a:buNone/>
            </a:pPr>
            <a:r>
              <a:rPr lang="en-US" dirty="0" smtClean="0"/>
              <a:t>Math Teacher</a:t>
            </a:r>
          </a:p>
          <a:p>
            <a:pPr marL="0" indent="0">
              <a:buNone/>
            </a:pPr>
            <a:r>
              <a:rPr lang="en-US" dirty="0" smtClean="0"/>
              <a:t>Capital City YouthBuild</a:t>
            </a:r>
          </a:p>
          <a:p>
            <a:pPr marL="0" indent="0">
              <a:buNone/>
            </a:pPr>
            <a:r>
              <a:rPr lang="en-US" dirty="0" smtClean="0"/>
              <a:t>Hartford, Connecticut</a:t>
            </a:r>
          </a:p>
        </p:txBody>
      </p:sp>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43" y="1648421"/>
            <a:ext cx="3087435" cy="4322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857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YouthBuild Webinar Series High School Equivalency Instruction in Action: ELA and Math Lessons that Support Student &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Moderator&amp;quot;&quot;/&gt;&lt;property id=&quot;20307&quot; value=&quot;307&quot;/&gt;&lt;/object&gt;&lt;object type=&quot;3&quot; unique_id=&quot;11413&quot;&gt;&lt;property id=&quot;20148&quot; value=&quot;5&quot;/&gt;&lt;property id=&quot;20300&quot; value=&quot;Slide 4 - &amp;quot;Question 1&amp;quot;&quot;/&gt;&lt;property id=&quot;20307&quot; value=&quot;292&quot;/&gt;&lt;/object&gt;&lt;object type=&quot;3&quot; unique_id=&quot;11414&quot;&gt;&lt;property id=&quot;20148&quot; value=&quot;5&quot;/&gt;&lt;property id=&quot;20300&quot; value=&quot;Slide 5 - &amp;quot;Question 2&amp;quot;&quot;/&gt;&lt;property id=&quot;20307&quot; value=&quot;340&quot;/&gt;&lt;/object&gt;&lt;object type=&quot;3&quot; unique_id=&quot;11415&quot;&gt;&lt;property id=&quot;20148&quot; value=&quot;5&quot;/&gt;&lt;property id=&quot;20300&quot; value=&quot;Slide 6 - &amp;quot;Here’s what you can expect in this webinar&amp;quot;&quot;/&gt;&lt;property id=&quot;20307&quot; value=&quot;289&quot;/&gt;&lt;/object&gt;&lt;object type=&quot;3&quot; unique_id=&quot;11416&quot;&gt;&lt;property id=&quot;20148&quot; value=&quot;5&quot;/&gt;&lt;property id=&quot;20300&quot; value=&quot;Slide 7 - &amp;quot;Webinar Format&amp;quot;&quot;/&gt;&lt;property id=&quot;20307&quot; value=&quot;290&quot;/&gt;&lt;/object&gt;&lt;object type=&quot;3&quot; unique_id=&quot;11417&quot;&gt;&lt;property id=&quot;20148&quot; value=&quot;5&quot;/&gt;&lt;property id=&quot;20300&quot; value=&quot;Slide 8 - &amp;quot;Discussion&amp;quot;&quot;/&gt;&lt;property id=&quot;20307&quot; value=&quot;291&quot;/&gt;&lt;/object&gt;&lt;object type=&quot;3&quot; unique_id=&quot;11418&quot;&gt;&lt;property id=&quot;20148&quot; value=&quot;5&quot;/&gt;&lt;property id=&quot;20300&quot; value=&quot;Slide 9 - &amp;quot;Presenter&amp;quot;&quot;/&gt;&lt;property id=&quot;20307&quot; value=&quot;308&quot;/&gt;&lt;/object&gt;&lt;object type=&quot;3&quot; unique_id=&quot;11419&quot;&gt;&lt;property id=&quot;20148&quot; value=&quot;5&quot;/&gt;&lt;property id=&quot;20300&quot; value=&quot;Slide 10 - &amp;quot;A Discovery Approach&amp;quot;&quot;/&gt;&lt;property id=&quot;20307&quot; value=&quot;312&quot;/&gt;&lt;/object&gt;&lt;object type=&quot;3&quot; unique_id=&quot;11420&quot;&gt;&lt;property id=&quot;20148&quot; value=&quot;5&quot;/&gt;&lt;property id=&quot;20300&quot; value=&quot;Slide 11 - &amp;quot;Lessons that Discover Rules and Formulas&amp;quot;&quot;/&gt;&lt;property id=&quot;20307&quot; value=&quot;313&quot;/&gt;&lt;/object&gt;&lt;object type=&quot;3&quot; unique_id=&quot;11421&quot;&gt;&lt;property id=&quot;20148&quot; value=&quot;5&quot;/&gt;&lt;property id=&quot;20300&quot; value=&quot;Slide 12&quot;/&gt;&lt;property id=&quot;20307&quot; value=&quot;314&quot;/&gt;&lt;/object&gt;&lt;object type=&quot;3&quot; unique_id=&quot;11422&quot;&gt;&lt;property id=&quot;20148&quot; value=&quot;5&quot;/&gt;&lt;property id=&quot;20300&quot; value=&quot;Slide 13&quot;/&gt;&lt;property id=&quot;20307&quot; value=&quot;315&quot;/&gt;&lt;/object&gt;&lt;object type=&quot;3&quot; unique_id=&quot;11423&quot;&gt;&lt;property id=&quot;20148&quot; value=&quot;5&quot;/&gt;&lt;property id=&quot;20300&quot; value=&quot;Slide 14 - &amp;quot;Presenter&amp;quot;&quot;/&gt;&lt;property id=&quot;20307&quot; value=&quot;341&quot;/&gt;&lt;/object&gt;&lt;object type=&quot;3&quot; unique_id=&quot;11424&quot;&gt;&lt;property id=&quot;20148&quot; value=&quot;5&quot;/&gt;&lt;property id=&quot;20300&quot; value=&quot;Slide 15 - &amp;quot;Shifting Instruction: The Context&amp;quot;&quot;/&gt;&lt;property id=&quot;20307&quot; value=&quot;342&quot;/&gt;&lt;/object&gt;&lt;object type=&quot;3&quot; unique_id=&quot;11425&quot;&gt;&lt;property id=&quot;20148&quot; value=&quot;5&quot;/&gt;&lt;property id=&quot;20300&quot; value=&quot;Slide 16 - &amp;quot;Strategy #1:&amp;amp;#x09;Selecting Texts&amp;quot;&quot;/&gt;&lt;property id=&quot;20307&quot; value=&quot;343&quot;/&gt;&lt;/object&gt;&lt;object type=&quot;3&quot; unique_id=&quot;11426&quot;&gt;&lt;property id=&quot;20148&quot; value=&quot;5&quot;/&gt;&lt;property id=&quot;20300&quot; value=&quot;Slide 17&quot;/&gt;&lt;property id=&quot;20307&quot; value=&quot;344&quot;/&gt;&lt;/object&gt;&lt;object type=&quot;3&quot; unique_id=&quot;11427&quot;&gt;&lt;property id=&quot;20148&quot; value=&quot;5&quot;/&gt;&lt;property id=&quot;20300&quot; value=&quot;Slide 18 - &amp;quot;Strategy #2:&amp;amp;#x09;Close Reading &amp;quot;&quot;/&gt;&lt;property id=&quot;20307&quot; value=&quot;345&quot;/&gt;&lt;/object&gt;&lt;object type=&quot;3&quot; unique_id=&quot;11428&quot;&gt;&lt;property id=&quot;20148&quot; value=&quot;5&quot;/&gt;&lt;property id=&quot;20300&quot; value=&quot;Slide 19 - &amp;quot;Close Reading Recommendations&amp;quot;&quot;/&gt;&lt;property id=&quot;20307&quot; value=&quot;346&quot;/&gt;&lt;/object&gt;&lt;object type=&quot;3&quot; unique_id=&quot;11429&quot;&gt;&lt;property id=&quot;20148&quot; value=&quot;5&quot;/&gt;&lt;property id=&quot;20300&quot; value=&quot;Slide 20 - &amp;quot;Strategy #3:&amp;amp;#x09;Shifting Instruction: Text Dependent                                                                 &quot;/&gt;&lt;property id=&quot;20307&quot; value=&quot;347&quot;/&gt;&lt;/object&gt;&lt;object type=&quot;3&quot; unique_id=&quot;11430&quot;&gt;&lt;property id=&quot;20148&quot; value=&quot;5&quot;/&gt;&lt;property id=&quot;20300&quot; value=&quot;Slide 21 - &amp;quot;Text-Dependent Questions &amp;quot;&quot;/&gt;&lt;property id=&quot;20307&quot; value=&quot;348&quot;/&gt;&lt;/object&gt;&lt;object type=&quot;3&quot; unique_id=&quot;11431&quot;&gt;&lt;property id=&quot;20148&quot; value=&quot;5&quot;/&gt;&lt;property id=&quot;20300&quot; value=&quot;Slide 22 - &amp;quot;Text – Dependent Questions: Student Response&amp;quot;&quot;/&gt;&lt;property id=&quot;20307&quot; value=&quot;349&quot;/&gt;&lt;/object&gt;&lt;object type=&quot;3&quot; unique_id=&quot;11432&quot;&gt;&lt;property id=&quot;20148&quot; value=&quot;5&quot;/&gt;&lt;property id=&quot;20300&quot; value=&quot;Slide 23 - &amp;quot;Strategy #4:&amp;amp;#x09;Shifting Instruction: Academic                                                                 Vocabu&quot;/&gt;&lt;property id=&quot;20307&quot; value=&quot;350&quot;/&gt;&lt;/object&gt;&lt;object type=&quot;3&quot; unique_id=&quot;11433&quot;&gt;&lt;property id=&quot;20148&quot; value=&quot;5&quot;/&gt;&lt;property id=&quot;20300&quot; value=&quot;Slide 24 - &amp;quot;Academic Vocabulary: Student Example&amp;quot;&quot;/&gt;&lt;property id=&quot;20307&quot; value=&quot;351&quot;/&gt;&lt;/object&gt;&lt;object type=&quot;3&quot; unique_id=&quot;11434&quot;&gt;&lt;property id=&quot;20148&quot; value=&quot;5&quot;/&gt;&lt;property id=&quot;20300&quot; value=&quot;Slide 25 - &amp;quot;Academic Vocabulary: Student Examples&amp;quot;&quot;/&gt;&lt;property id=&quot;20307&quot; value=&quot;352&quot;/&gt;&lt;/object&gt;&lt;object type=&quot;3&quot; unique_id=&quot;11435&quot;&gt;&lt;property id=&quot;20148&quot; value=&quot;5&quot;/&gt;&lt;property id=&quot;20300&quot; value=&quot;Slide 26 - &amp;quot;Academic Vocabulary: Student Examples&amp;quot;&quot;/&gt;&lt;property id=&quot;20307&quot; value=&quot;353&quot;/&gt;&lt;/object&gt;&lt;object type=&quot;3&quot; unique_id=&quot;11436&quot;&gt;&lt;property id=&quot;20148&quot; value=&quot;5&quot;/&gt;&lt;property id=&quot;20300&quot; value=&quot;Slide 27 - &amp;quot;Strategy #5:&amp;amp;#x09;Instructional Shifts: Increase Text Complexity &amp;quot;&quot;/&gt;&lt;property id=&quot;20307&quot; value=&quot;354&quot;/&gt;&lt;/object&gt;&lt;object type=&quot;3&quot; unique_id=&quot;11437&quot;&gt;&lt;property id=&quot;20148&quot; value=&quot;5&quot;/&gt;&lt;property id=&quot;20300&quot; value=&quot;Slide 28 - &amp;quot;Increase Text Complexity&amp;quot;&quot;/&gt;&lt;property id=&quot;20307&quot; value=&quot;355&quot;/&gt;&lt;/object&gt;&lt;object type=&quot;3&quot; unique_id=&quot;11438&quot;&gt;&lt;property id=&quot;20148&quot; value=&quot;5&quot;/&gt;&lt;property id=&quot;20300&quot; value=&quot;Slide 29 - &amp;quot;Increase Cognitive Demand &amp;quot;&quot;/&gt;&lt;property id=&quot;20307&quot; value=&quot;356&quot;/&gt;&lt;/object&gt;&lt;object type=&quot;3&quot; unique_id=&quot;11439&quot;&gt;&lt;property id=&quot;20148&quot; value=&quot;5&quot;/&gt;&lt;property id=&quot;20300&quot; value=&quot;Slide 30 - &amp;quot;Increase Cognitive Demand: Student Examples &amp;quot;&quot;/&gt;&lt;property id=&quot;20307&quot; value=&quot;357&quot;/&gt;&lt;/object&gt;&lt;object type=&quot;3&quot; unique_id=&quot;11440&quot;&gt;&lt;property id=&quot;20148&quot; value=&quot;5&quot;/&gt;&lt;property id=&quot;20300&quot; value=&quot;Slide 31 - &amp;quot;Increase Cognitive Demand: Student Examples &amp;quot;&quot;/&gt;&lt;property id=&quot;20307&quot; value=&quot;358&quot;/&gt;&lt;/object&gt;&lt;object type=&quot;3&quot; unique_id=&quot;11441&quot;&gt;&lt;property id=&quot;20148&quot; value=&quot;5&quot;/&gt;&lt;property id=&quot;20300&quot; value=&quot;Slide 32 - &amp;quot;Increase Cognitive Demand: Student Examples &amp;quot;&quot;/&gt;&lt;property id=&quot;20307&quot; value=&quot;359&quot;/&gt;&lt;/object&gt;&lt;object type=&quot;3&quot; unique_id=&quot;11442&quot;&gt;&lt;property id=&quot;20148&quot; value=&quot;5&quot;/&gt;&lt;property id=&quot;20300&quot; value=&quot;Slide 33 - &amp;quot;ELA Shifts &amp;quot;&quot;/&gt;&lt;property id=&quot;20307&quot; value=&quot;360&quot;/&gt;&lt;/object&gt;&lt;object type=&quot;3&quot; unique_id=&quot;11443&quot;&gt;&lt;property id=&quot;20148&quot; value=&quot;5&quot;/&gt;&lt;property id=&quot;20300&quot; value=&quot;Slide 34 - &amp;quot;Discussion&amp;quot;&quot;/&gt;&lt;property id=&quot;20307&quot; value=&quot;295&quot;/&gt;&lt;/object&gt;&lt;object type=&quot;3&quot; unique_id=&quot;11444&quot;&gt;&lt;property id=&quot;20148&quot; value=&quot;5&quot;/&gt;&lt;property id=&quot;20300&quot; value=&quot;Slide 35&quot;/&gt;&lt;property id=&quot;20307&quot; value=&quot;296&quot;/&gt;&lt;/object&gt;&lt;object type=&quot;3&quot; unique_id=&quot;11445&quot;&gt;&lt;property id=&quot;20148&quot; value=&quot;5&quot;/&gt;&lt;property id=&quot;20300&quot; value=&quot;Slide 36 - &amp;quot;Report Back&amp;quot;&quot;/&gt;&lt;property id=&quot;20307&quot; value=&quot;297&quot;/&gt;&lt;/object&gt;&lt;object type=&quot;3&quot; unique_id=&quot;11446&quot;&gt;&lt;property id=&quot;20148&quot; value=&quot;5&quot;/&gt;&lt;property id=&quot;20300&quot; value=&quot;Slide 37 - &amp;quot;Please enter your questions in the Chat Room! &amp;quot;&quot;/&gt;&lt;property id=&quot;20307&quot; value=&quot;298&quot;/&gt;&lt;/object&gt;&lt;object type=&quot;3&quot; unique_id=&quot;11447&quot;&gt;&lt;property id=&quot;20148&quot; value=&quot;5&quot;/&gt;&lt;property id=&quot;20300&quot; value=&quot;Slide 38 - &amp;quot;Save the Date! &amp;quot;&quot;/&gt;&lt;property id=&quot;20307&quot; value=&quot;310&quot;/&gt;&lt;/object&gt;&lt;object type=&quot;3&quot; unique_id=&quot;11448&quot;&gt;&lt;property id=&quot;20148&quot; value=&quot;5&quot;/&gt;&lt;property id=&quot;20300&quot; value=&quot;Slide 39 - &amp;quot;Contact Information&amp;quot;&quot;/&gt;&lt;property id=&quot;20307&quot; value=&quot;281&quot;/&gt;&lt;/object&gt;&lt;object type=&quot;3&quot; unique_id=&quot;11449&quot;&gt;&lt;property id=&quot;20148&quot; value=&quot;5&quot;/&gt;&lt;property id=&quot;20300&quot; value=&quot;Slide 40&quot;/&gt;&lt;property id=&quot;20307&quot; value=&quot;304&quot;/&gt;&lt;/object&gt;&lt;/object&gt;&lt;object type=&quot;8&quot; unique_id=&quot;114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1|9.9|6.7"/>
</p:tagLst>
</file>

<file path=ppt/tags/tag3.xml><?xml version="1.0" encoding="utf-8"?>
<p:tagLst xmlns:a="http://schemas.openxmlformats.org/drawingml/2006/main" xmlns:r="http://schemas.openxmlformats.org/officeDocument/2006/relationships" xmlns:p="http://schemas.openxmlformats.org/presentationml/2006/main">
  <p:tag name="TIMING" val="|12|3.5|2.4|1.9|1.3"/>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920</Words>
  <Application>Microsoft Office PowerPoint</Application>
  <PresentationFormat>On-screen Show (4:3)</PresentationFormat>
  <Paragraphs>336</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Networking trio design template</vt:lpstr>
      <vt:lpstr>YouthBuild Webinar Series High School Equivalency Instruction in Action: ELA and Math Lessons that Support Student Success</vt:lpstr>
      <vt:lpstr>Where are you?</vt:lpstr>
      <vt:lpstr>Moderator</vt:lpstr>
      <vt:lpstr>Question 1</vt:lpstr>
      <vt:lpstr>Question 2</vt:lpstr>
      <vt:lpstr>Here’s what you can expect in this webinar</vt:lpstr>
      <vt:lpstr>Webinar Format</vt:lpstr>
      <vt:lpstr>Discussion</vt:lpstr>
      <vt:lpstr>Presenter</vt:lpstr>
      <vt:lpstr>A Discovery Approach</vt:lpstr>
      <vt:lpstr>Lessons that Discover Rules and Formulas</vt:lpstr>
      <vt:lpstr>PowerPoint Presentation</vt:lpstr>
      <vt:lpstr>PowerPoint Presentation</vt:lpstr>
      <vt:lpstr>Presenter</vt:lpstr>
      <vt:lpstr>Shifting Instruction: The Context</vt:lpstr>
      <vt:lpstr>Strategy #1: Selecting Texts</vt:lpstr>
      <vt:lpstr>PowerPoint Presentation</vt:lpstr>
      <vt:lpstr>Strategy #2: Close Reading </vt:lpstr>
      <vt:lpstr>Close Reading Recommendations</vt:lpstr>
      <vt:lpstr>Strategy #3: Shifting Instruction: Text Dependent                                                                 Questions </vt:lpstr>
      <vt:lpstr>Text-Dependent Questions </vt:lpstr>
      <vt:lpstr>Text – Dependent Questions: Student Response</vt:lpstr>
      <vt:lpstr>Strategy #4: Shifting Instruction: Academic                                                                 Vocabulary</vt:lpstr>
      <vt:lpstr>Academic Vocabulary: Student Example</vt:lpstr>
      <vt:lpstr>Academic Vocabulary: Student Examples</vt:lpstr>
      <vt:lpstr>Academic Vocabulary: Student Examples</vt:lpstr>
      <vt:lpstr>Strategy #5: Instructional Shifts: Increase Text Complexity </vt:lpstr>
      <vt:lpstr>Increase Text Complexity</vt:lpstr>
      <vt:lpstr>Increase Cognitive Demand </vt:lpstr>
      <vt:lpstr>Increase Cognitive Demand: Student Examples </vt:lpstr>
      <vt:lpstr>Increase Cognitive Demand: Student Examples </vt:lpstr>
      <vt:lpstr>Increase Cognitive Demand: Student Examples </vt:lpstr>
      <vt:lpstr>ELA Shifts </vt:lpstr>
      <vt:lpstr>Discussion</vt:lpstr>
      <vt:lpstr>PowerPoint Presentation</vt:lpstr>
      <vt:lpstr>Report Back</vt:lpstr>
      <vt:lpstr>Please enter your questions in the Chat Room! </vt:lpstr>
      <vt:lpstr>Save the Date! </vt:lpstr>
      <vt:lpstr>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2014-11-04T15:35:56Z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