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57"/>
  </p:notesMasterIdLst>
  <p:sldIdLst>
    <p:sldId id="256" r:id="rId2"/>
    <p:sldId id="259" r:id="rId3"/>
    <p:sldId id="292" r:id="rId4"/>
    <p:sldId id="266" r:id="rId5"/>
    <p:sldId id="293" r:id="rId6"/>
    <p:sldId id="294" r:id="rId7"/>
    <p:sldId id="295" r:id="rId8"/>
    <p:sldId id="296" r:id="rId9"/>
    <p:sldId id="298" r:id="rId10"/>
    <p:sldId id="297" r:id="rId11"/>
    <p:sldId id="299" r:id="rId12"/>
    <p:sldId id="301" r:id="rId13"/>
    <p:sldId id="302" r:id="rId14"/>
    <p:sldId id="363" r:id="rId15"/>
    <p:sldId id="304" r:id="rId16"/>
    <p:sldId id="307" r:id="rId17"/>
    <p:sldId id="308" r:id="rId18"/>
    <p:sldId id="309" r:id="rId19"/>
    <p:sldId id="305" r:id="rId20"/>
    <p:sldId id="306" r:id="rId21"/>
    <p:sldId id="310" r:id="rId22"/>
    <p:sldId id="311" r:id="rId23"/>
    <p:sldId id="312" r:id="rId24"/>
    <p:sldId id="313" r:id="rId25"/>
    <p:sldId id="356" r:id="rId26"/>
    <p:sldId id="314" r:id="rId27"/>
    <p:sldId id="315" r:id="rId28"/>
    <p:sldId id="317" r:id="rId29"/>
    <p:sldId id="319" r:id="rId30"/>
    <p:sldId id="320" r:id="rId31"/>
    <p:sldId id="321" r:id="rId32"/>
    <p:sldId id="360" r:id="rId33"/>
    <p:sldId id="323" r:id="rId34"/>
    <p:sldId id="325" r:id="rId35"/>
    <p:sldId id="327" r:id="rId36"/>
    <p:sldId id="328" r:id="rId37"/>
    <p:sldId id="329" r:id="rId38"/>
    <p:sldId id="330" r:id="rId39"/>
    <p:sldId id="331" r:id="rId40"/>
    <p:sldId id="332" r:id="rId41"/>
    <p:sldId id="333" r:id="rId42"/>
    <p:sldId id="334" r:id="rId43"/>
    <p:sldId id="335" r:id="rId44"/>
    <p:sldId id="336" r:id="rId45"/>
    <p:sldId id="337" r:id="rId46"/>
    <p:sldId id="338" r:id="rId47"/>
    <p:sldId id="355" r:id="rId48"/>
    <p:sldId id="341" r:id="rId49"/>
    <p:sldId id="342" r:id="rId50"/>
    <p:sldId id="357" r:id="rId51"/>
    <p:sldId id="362" r:id="rId52"/>
    <p:sldId id="358" r:id="rId53"/>
    <p:sldId id="278" r:id="rId54"/>
    <p:sldId id="279" r:id="rId55"/>
    <p:sldId id="262" r:id="rId56"/>
  </p:sldIdLst>
  <p:sldSz cx="9144000" cy="6858000" type="screen4x3"/>
  <p:notesSz cx="7010400" cy="92964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29803" autoAdjust="0"/>
  </p:normalViewPr>
  <p:slideViewPr>
    <p:cSldViewPr>
      <p:cViewPr varScale="1">
        <p:scale>
          <a:sx n="22" d="100"/>
          <a:sy n="22" d="100"/>
        </p:scale>
        <p:origin x="2760"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3200"/>
          </a:pPr>
          <a:endParaRPr lang="en-US"/>
        </a:p>
      </c:txPr>
    </c:title>
    <c:autoTitleDeleted val="0"/>
    <c:plotArea>
      <c:layout/>
      <c:pieChart>
        <c:varyColors val="1"/>
        <c:ser>
          <c:idx val="0"/>
          <c:order val="0"/>
          <c:tx>
            <c:strRef>
              <c:f>Sheet1!$B$1</c:f>
              <c:strCache>
                <c:ptCount val="1"/>
                <c:pt idx="0">
                  <c:v>Industry Focus Areas</c:v>
                </c:pt>
              </c:strCache>
            </c:strRef>
          </c:tx>
          <c:cat>
            <c:strRef>
              <c:f>Sheet1!$A$2:$A$8</c:f>
              <c:strCache>
                <c:ptCount val="7"/>
                <c:pt idx="0">
                  <c:v>IT (17)</c:v>
                </c:pt>
                <c:pt idx="1">
                  <c:v>Advanced Manufacturing (8)</c:v>
                </c:pt>
                <c:pt idx="2">
                  <c:v>Healthcare (6)</c:v>
                </c:pt>
                <c:pt idx="3">
                  <c:v>STEM (3)</c:v>
                </c:pt>
                <c:pt idx="4">
                  <c:v>Engineering (3)</c:v>
                </c:pt>
                <c:pt idx="5">
                  <c:v>Bioscience (2)</c:v>
                </c:pt>
                <c:pt idx="6">
                  <c:v>Other (4)</c:v>
                </c:pt>
              </c:strCache>
            </c:strRef>
          </c:cat>
          <c:val>
            <c:numRef>
              <c:f>Sheet1!$B$2:$B$8</c:f>
              <c:numCache>
                <c:formatCode>General</c:formatCode>
                <c:ptCount val="7"/>
                <c:pt idx="0">
                  <c:v>17</c:v>
                </c:pt>
                <c:pt idx="1">
                  <c:v>8</c:v>
                </c:pt>
                <c:pt idx="2">
                  <c:v>6</c:v>
                </c:pt>
                <c:pt idx="3">
                  <c:v>3</c:v>
                </c:pt>
                <c:pt idx="4">
                  <c:v>3</c:v>
                </c:pt>
                <c:pt idx="5">
                  <c:v>2</c:v>
                </c:pt>
                <c:pt idx="6">
                  <c:v>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2450799118860145"/>
          <c:y val="0.11522515935508061"/>
          <c:w val="0.35436111111111113"/>
          <c:h val="0.82366688538932631"/>
        </c:manualLayout>
      </c:layout>
      <c:overlay val="0"/>
      <c:txPr>
        <a:bodyPr/>
        <a:lstStyle/>
        <a:p>
          <a:pPr>
            <a:defRPr sz="1600" baseline="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400" dirty="0" smtClean="0">
              <a:solidFill>
                <a:srgbClr val="C00000"/>
              </a:solidFill>
              <a:latin typeface="Arial" pitchFamily="34" charset="0"/>
              <a:cs typeface="Arial" pitchFamily="34" charset="0"/>
            </a:rPr>
            <a:t>Is this your first ETA grant?</a:t>
          </a:r>
        </a:p>
        <a:p>
          <a:r>
            <a:rPr lang="en-US" sz="1700" dirty="0" smtClean="0">
              <a:solidFill>
                <a:srgbClr val="C00000"/>
              </a:solidFill>
              <a:latin typeface="Arial" pitchFamily="34" charset="0"/>
              <a:cs typeface="Arial" pitchFamily="34" charset="0"/>
            </a:rPr>
            <a:t>Choose the answer that best reflects you (or your group):</a:t>
          </a:r>
          <a:endParaRPr lang="en-US" sz="1700" dirty="0">
            <a:latin typeface="Arial" pitchFamily="34" charset="0"/>
            <a:cs typeface="Arial" pitchFamily="34" charset="0"/>
          </a:endParaRP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t>
        <a:bodyPr/>
        <a:lstStyle/>
        <a:p>
          <a:endParaRPr lang="en-US"/>
        </a:p>
      </dgm:t>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190" custLinFactNeighborY="-13254"/>
      <dgm:spPr/>
      <dgm:t>
        <a:bodyPr/>
        <a:lstStyle/>
        <a:p>
          <a:endParaRPr lang="en-US"/>
        </a:p>
      </dgm:t>
    </dgm:pt>
    <dgm:pt modelId="{326860F1-B8CF-451E-A26A-39B929BC3F19}" type="pres">
      <dgm:prSet presAssocID="{FC9D8059-D2E0-4C91-8D8D-A79D1FB79854}" presName="rootConnector" presStyleLbl="node1" presStyleIdx="0" presStyleCnt="1"/>
      <dgm:spPr/>
      <dgm:t>
        <a:bodyPr/>
        <a:lstStyle/>
        <a:p>
          <a:endParaRPr lang="en-US"/>
        </a:p>
      </dgm:t>
    </dgm:pt>
    <dgm:pt modelId="{2E4345B9-8324-4DBE-9681-CF7D074FAF45}" type="pres">
      <dgm:prSet presAssocID="{FC9D8059-D2E0-4C91-8D8D-A79D1FB79854}" presName="childShape" presStyleCnt="0"/>
      <dgm:spPr/>
    </dgm:pt>
  </dgm:ptLst>
  <dgm:cxnLst>
    <dgm:cxn modelId="{B9A324A5-DEB0-449F-9B6A-52AD1EE26A76}" type="presOf" srcId="{FC9D8059-D2E0-4C91-8D8D-A79D1FB79854}" destId="{7A996C81-500F-4B1F-B5A4-1B476941A02A}" srcOrd="0" destOrd="0" presId="urn:microsoft.com/office/officeart/2005/8/layout/hierarchy3"/>
    <dgm:cxn modelId="{40345B4F-F44A-4773-920D-A5DF5F2B5CD9}" type="presOf" srcId="{FC9D8059-D2E0-4C91-8D8D-A79D1FB79854}" destId="{326860F1-B8CF-451E-A26A-39B929BC3F19}" srcOrd="1"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531FBAAE-F4EA-411B-87C1-1A36BE3DC000}" type="presOf" srcId="{9F318CA6-08AB-4ABE-B349-676605B65D6C}" destId="{855749C9-25BC-45AC-B787-9457C050449F}" srcOrd="0" destOrd="0" presId="urn:microsoft.com/office/officeart/2005/8/layout/hierarchy3"/>
    <dgm:cxn modelId="{ECB11913-838F-4A9B-8846-57FE771DAECB}" type="presParOf" srcId="{855749C9-25BC-45AC-B787-9457C050449F}" destId="{1E4DC371-F7C6-47CE-B90E-1AFFF13B3F0E}" srcOrd="0" destOrd="0" presId="urn:microsoft.com/office/officeart/2005/8/layout/hierarchy3"/>
    <dgm:cxn modelId="{0BF9B67D-8E5B-41F1-9B2A-37991420F5D1}" type="presParOf" srcId="{1E4DC371-F7C6-47CE-B90E-1AFFF13B3F0E}" destId="{77B1561D-399D-4DFB-9AB8-7B690400EE7B}" srcOrd="0" destOrd="0" presId="urn:microsoft.com/office/officeart/2005/8/layout/hierarchy3"/>
    <dgm:cxn modelId="{11285CBF-5B63-4ABD-BEC1-2634C4980772}" type="presParOf" srcId="{77B1561D-399D-4DFB-9AB8-7B690400EE7B}" destId="{7A996C81-500F-4B1F-B5A4-1B476941A02A}" srcOrd="0" destOrd="0" presId="urn:microsoft.com/office/officeart/2005/8/layout/hierarchy3"/>
    <dgm:cxn modelId="{96451E3F-C5FC-4881-B48D-715F3E97973E}" type="presParOf" srcId="{77B1561D-399D-4DFB-9AB8-7B690400EE7B}" destId="{326860F1-B8CF-451E-A26A-39B929BC3F19}" srcOrd="1" destOrd="0" presId="urn:microsoft.com/office/officeart/2005/8/layout/hierarchy3"/>
    <dgm:cxn modelId="{D27617F0-8879-4188-94CF-28D77C446461}"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400" dirty="0" smtClean="0">
              <a:solidFill>
                <a:srgbClr val="C00000"/>
              </a:solidFill>
              <a:latin typeface="Arial" pitchFamily="34" charset="0"/>
              <a:cs typeface="Arial" pitchFamily="34" charset="0"/>
            </a:rPr>
            <a:t>How do you feel after today’s webinar?</a:t>
          </a:r>
        </a:p>
        <a:p>
          <a:r>
            <a:rPr lang="en-US" sz="1700" dirty="0" smtClean="0">
              <a:solidFill>
                <a:srgbClr val="C00000"/>
              </a:solidFill>
              <a:latin typeface="Arial" pitchFamily="34" charset="0"/>
              <a:cs typeface="Arial" pitchFamily="34" charset="0"/>
            </a:rPr>
            <a:t>Choose the answer that best reflects you (or your group):</a:t>
          </a:r>
          <a:endParaRPr lang="en-US" sz="1700" dirty="0">
            <a:latin typeface="Arial" pitchFamily="34" charset="0"/>
            <a:cs typeface="Arial" pitchFamily="34" charset="0"/>
          </a:endParaRP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t>
        <a:bodyPr/>
        <a:lstStyle/>
        <a:p>
          <a:endParaRPr lang="en-US"/>
        </a:p>
      </dgm:t>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190" custLinFactNeighborY="-13254"/>
      <dgm:spPr/>
      <dgm:t>
        <a:bodyPr/>
        <a:lstStyle/>
        <a:p>
          <a:endParaRPr lang="en-US"/>
        </a:p>
      </dgm:t>
    </dgm:pt>
    <dgm:pt modelId="{326860F1-B8CF-451E-A26A-39B929BC3F19}" type="pres">
      <dgm:prSet presAssocID="{FC9D8059-D2E0-4C91-8D8D-A79D1FB79854}" presName="rootConnector" presStyleLbl="node1" presStyleIdx="0" presStyleCnt="1"/>
      <dgm:spPr/>
      <dgm:t>
        <a:bodyPr/>
        <a:lstStyle/>
        <a:p>
          <a:endParaRPr lang="en-US"/>
        </a:p>
      </dgm:t>
    </dgm:pt>
    <dgm:pt modelId="{2E4345B9-8324-4DBE-9681-CF7D074FAF45}" type="pres">
      <dgm:prSet presAssocID="{FC9D8059-D2E0-4C91-8D8D-A79D1FB79854}" presName="childShape" presStyleCnt="0"/>
      <dgm:spPr/>
    </dgm:pt>
  </dgm:ptLst>
  <dgm:cxnLst>
    <dgm:cxn modelId="{2744B54B-D6B3-47D9-9DF6-296953631DCD}" type="presOf" srcId="{FC9D8059-D2E0-4C91-8D8D-A79D1FB79854}" destId="{7A996C81-500F-4B1F-B5A4-1B476941A02A}" srcOrd="0" destOrd="0" presId="urn:microsoft.com/office/officeart/2005/8/layout/hierarchy3"/>
    <dgm:cxn modelId="{37615A04-EA5A-49C0-BE42-47E715CC96FB}" type="presOf" srcId="{FC9D8059-D2E0-4C91-8D8D-A79D1FB79854}" destId="{326860F1-B8CF-451E-A26A-39B929BC3F19}" srcOrd="1"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61EEC630-7412-4A31-BE72-C596491652FE}" type="presOf" srcId="{9F318CA6-08AB-4ABE-B349-676605B65D6C}" destId="{855749C9-25BC-45AC-B787-9457C050449F}" srcOrd="0" destOrd="0" presId="urn:microsoft.com/office/officeart/2005/8/layout/hierarchy3"/>
    <dgm:cxn modelId="{00F00CD0-1B24-46CD-8617-AD57D1297F3F}" type="presParOf" srcId="{855749C9-25BC-45AC-B787-9457C050449F}" destId="{1E4DC371-F7C6-47CE-B90E-1AFFF13B3F0E}" srcOrd="0" destOrd="0" presId="urn:microsoft.com/office/officeart/2005/8/layout/hierarchy3"/>
    <dgm:cxn modelId="{D3B5C8B5-9CE7-47F6-9EE5-6099E31B35F3}" type="presParOf" srcId="{1E4DC371-F7C6-47CE-B90E-1AFFF13B3F0E}" destId="{77B1561D-399D-4DFB-9AB8-7B690400EE7B}" srcOrd="0" destOrd="0" presId="urn:microsoft.com/office/officeart/2005/8/layout/hierarchy3"/>
    <dgm:cxn modelId="{BD65005D-F4C3-4410-9795-8FACD9D5C402}" type="presParOf" srcId="{77B1561D-399D-4DFB-9AB8-7B690400EE7B}" destId="{7A996C81-500F-4B1F-B5A4-1B476941A02A}" srcOrd="0" destOrd="0" presId="urn:microsoft.com/office/officeart/2005/8/layout/hierarchy3"/>
    <dgm:cxn modelId="{AC3793D7-B896-420C-93AE-9D5321F3ACBA}" type="presParOf" srcId="{77B1561D-399D-4DFB-9AB8-7B690400EE7B}" destId="{326860F1-B8CF-451E-A26A-39B929BC3F19}" srcOrd="1" destOrd="0" presId="urn:microsoft.com/office/officeart/2005/8/layout/hierarchy3"/>
    <dgm:cxn modelId="{98B81764-2288-4896-9756-B050E48DA3A6}"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3" y="26023"/>
          <a:ext cx="8376408" cy="1505810"/>
        </a:xfrm>
        <a:prstGeom prst="roundRect">
          <a:avLst>
            <a:gd name="adj" fmla="val 10000"/>
          </a:avLst>
        </a:prstGeom>
        <a:noFill/>
        <a:ln w="381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C00000"/>
              </a:solidFill>
              <a:latin typeface="Arial" pitchFamily="34" charset="0"/>
              <a:cs typeface="Arial" pitchFamily="34" charset="0"/>
            </a:rPr>
            <a:t>Is this your first ETA grant?</a:t>
          </a:r>
        </a:p>
        <a:p>
          <a:pPr lvl="0" algn="ctr" defTabSz="1066800">
            <a:lnSpc>
              <a:spcPct val="90000"/>
            </a:lnSpc>
            <a:spcBef>
              <a:spcPct val="0"/>
            </a:spcBef>
            <a:spcAft>
              <a:spcPct val="35000"/>
            </a:spcAft>
          </a:pPr>
          <a:r>
            <a:rPr lang="en-US" sz="1700" kern="1200" dirty="0" smtClean="0">
              <a:solidFill>
                <a:srgbClr val="C00000"/>
              </a:solidFill>
              <a:latin typeface="Arial" pitchFamily="34" charset="0"/>
              <a:cs typeface="Arial" pitchFamily="34" charset="0"/>
            </a:rPr>
            <a:t>Choose the answer that best reflects you (or your group):</a:t>
          </a:r>
          <a:endParaRPr lang="en-US" sz="1700" kern="1200" dirty="0">
            <a:latin typeface="Arial" pitchFamily="34" charset="0"/>
            <a:cs typeface="Arial" pitchFamily="34" charset="0"/>
          </a:endParaRPr>
        </a:p>
      </dsp:txBody>
      <dsp:txXfrm>
        <a:off x="44107" y="70127"/>
        <a:ext cx="8288200" cy="1417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3" y="26023"/>
          <a:ext cx="8376408" cy="1505810"/>
        </a:xfrm>
        <a:prstGeom prst="roundRect">
          <a:avLst>
            <a:gd name="adj" fmla="val 10000"/>
          </a:avLst>
        </a:prstGeom>
        <a:noFill/>
        <a:ln w="381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C00000"/>
              </a:solidFill>
              <a:latin typeface="Arial" pitchFamily="34" charset="0"/>
              <a:cs typeface="Arial" pitchFamily="34" charset="0"/>
            </a:rPr>
            <a:t>How do you feel after today’s webinar?</a:t>
          </a:r>
        </a:p>
        <a:p>
          <a:pPr lvl="0" algn="ctr" defTabSz="1066800">
            <a:lnSpc>
              <a:spcPct val="90000"/>
            </a:lnSpc>
            <a:spcBef>
              <a:spcPct val="0"/>
            </a:spcBef>
            <a:spcAft>
              <a:spcPct val="35000"/>
            </a:spcAft>
          </a:pPr>
          <a:r>
            <a:rPr lang="en-US" sz="1700" kern="1200" dirty="0" smtClean="0">
              <a:solidFill>
                <a:srgbClr val="C00000"/>
              </a:solidFill>
              <a:latin typeface="Arial" pitchFamily="34" charset="0"/>
              <a:cs typeface="Arial" pitchFamily="34" charset="0"/>
            </a:rPr>
            <a:t>Choose the answer that best reflects you (or your group):</a:t>
          </a:r>
          <a:endParaRPr lang="en-US" sz="1700" kern="1200" dirty="0">
            <a:latin typeface="Arial" pitchFamily="34" charset="0"/>
            <a:cs typeface="Arial" pitchFamily="34" charset="0"/>
          </a:endParaRPr>
        </a:p>
      </dsp:txBody>
      <dsp:txXfrm>
        <a:off x="44107" y="70127"/>
        <a:ext cx="8288200" cy="14176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11/19/2014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a:p>
        </p:txBody>
      </p:sp>
    </p:spTree>
    <p:extLst>
      <p:ext uri="{BB962C8B-B14F-4D97-AF65-F5344CB8AC3E}">
        <p14:creationId xmlns:p14="http://schemas.microsoft.com/office/powerpoint/2010/main" val="909040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10</a:t>
            </a:fld>
            <a:endParaRPr lang="en-US"/>
          </a:p>
        </p:txBody>
      </p:sp>
    </p:spTree>
    <p:extLst>
      <p:ext uri="{BB962C8B-B14F-4D97-AF65-F5344CB8AC3E}">
        <p14:creationId xmlns:p14="http://schemas.microsoft.com/office/powerpoint/2010/main" val="2902502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11</a:t>
            </a:fld>
            <a:endParaRPr lang="en-US"/>
          </a:p>
        </p:txBody>
      </p:sp>
    </p:spTree>
    <p:extLst>
      <p:ext uri="{BB962C8B-B14F-4D97-AF65-F5344CB8AC3E}">
        <p14:creationId xmlns:p14="http://schemas.microsoft.com/office/powerpoint/2010/main" val="3973191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12</a:t>
            </a:fld>
            <a:endParaRPr lang="en-US"/>
          </a:p>
        </p:txBody>
      </p:sp>
    </p:spTree>
    <p:extLst>
      <p:ext uri="{BB962C8B-B14F-4D97-AF65-F5344CB8AC3E}">
        <p14:creationId xmlns:p14="http://schemas.microsoft.com/office/powerpoint/2010/main" val="680145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13</a:t>
            </a:fld>
            <a:endParaRPr lang="en-US"/>
          </a:p>
        </p:txBody>
      </p:sp>
    </p:spTree>
    <p:extLst>
      <p:ext uri="{BB962C8B-B14F-4D97-AF65-F5344CB8AC3E}">
        <p14:creationId xmlns:p14="http://schemas.microsoft.com/office/powerpoint/2010/main" val="1265719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14</a:t>
            </a:fld>
            <a:endParaRPr lang="en-US"/>
          </a:p>
        </p:txBody>
      </p:sp>
    </p:spTree>
    <p:extLst>
      <p:ext uri="{BB962C8B-B14F-4D97-AF65-F5344CB8AC3E}">
        <p14:creationId xmlns:p14="http://schemas.microsoft.com/office/powerpoint/2010/main" val="2342025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15</a:t>
            </a:fld>
            <a:endParaRPr lang="en-US"/>
          </a:p>
        </p:txBody>
      </p:sp>
    </p:spTree>
    <p:extLst>
      <p:ext uri="{BB962C8B-B14F-4D97-AF65-F5344CB8AC3E}">
        <p14:creationId xmlns:p14="http://schemas.microsoft.com/office/powerpoint/2010/main" val="2933912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16</a:t>
            </a:fld>
            <a:endParaRPr lang="en-US"/>
          </a:p>
        </p:txBody>
      </p:sp>
    </p:spTree>
    <p:extLst>
      <p:ext uri="{BB962C8B-B14F-4D97-AF65-F5344CB8AC3E}">
        <p14:creationId xmlns:p14="http://schemas.microsoft.com/office/powerpoint/2010/main" val="2643434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17</a:t>
            </a:fld>
            <a:endParaRPr lang="en-US"/>
          </a:p>
        </p:txBody>
      </p:sp>
    </p:spTree>
    <p:extLst>
      <p:ext uri="{BB962C8B-B14F-4D97-AF65-F5344CB8AC3E}">
        <p14:creationId xmlns:p14="http://schemas.microsoft.com/office/powerpoint/2010/main" val="2722940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18</a:t>
            </a:fld>
            <a:endParaRPr lang="en-US"/>
          </a:p>
        </p:txBody>
      </p:sp>
    </p:spTree>
    <p:extLst>
      <p:ext uri="{BB962C8B-B14F-4D97-AF65-F5344CB8AC3E}">
        <p14:creationId xmlns:p14="http://schemas.microsoft.com/office/powerpoint/2010/main" val="1866890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19</a:t>
            </a:fld>
            <a:endParaRPr lang="en-US"/>
          </a:p>
        </p:txBody>
      </p:sp>
    </p:spTree>
    <p:extLst>
      <p:ext uri="{BB962C8B-B14F-4D97-AF65-F5344CB8AC3E}">
        <p14:creationId xmlns:p14="http://schemas.microsoft.com/office/powerpoint/2010/main" val="88843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a:p>
        </p:txBody>
      </p:sp>
    </p:spTree>
    <p:extLst>
      <p:ext uri="{BB962C8B-B14F-4D97-AF65-F5344CB8AC3E}">
        <p14:creationId xmlns:p14="http://schemas.microsoft.com/office/powerpoint/2010/main" val="1271208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20</a:t>
            </a:fld>
            <a:endParaRPr lang="en-US"/>
          </a:p>
        </p:txBody>
      </p:sp>
    </p:spTree>
    <p:extLst>
      <p:ext uri="{BB962C8B-B14F-4D97-AF65-F5344CB8AC3E}">
        <p14:creationId xmlns:p14="http://schemas.microsoft.com/office/powerpoint/2010/main" val="2765946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21</a:t>
            </a:fld>
            <a:endParaRPr lang="en-US"/>
          </a:p>
        </p:txBody>
      </p:sp>
    </p:spTree>
    <p:extLst>
      <p:ext uri="{BB962C8B-B14F-4D97-AF65-F5344CB8AC3E}">
        <p14:creationId xmlns:p14="http://schemas.microsoft.com/office/powerpoint/2010/main" val="1265719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22</a:t>
            </a:fld>
            <a:endParaRPr lang="en-US"/>
          </a:p>
        </p:txBody>
      </p:sp>
    </p:spTree>
    <p:extLst>
      <p:ext uri="{BB962C8B-B14F-4D97-AF65-F5344CB8AC3E}">
        <p14:creationId xmlns:p14="http://schemas.microsoft.com/office/powerpoint/2010/main" val="470359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23</a:t>
            </a:fld>
            <a:endParaRPr lang="en-US"/>
          </a:p>
        </p:txBody>
      </p:sp>
    </p:spTree>
    <p:extLst>
      <p:ext uri="{BB962C8B-B14F-4D97-AF65-F5344CB8AC3E}">
        <p14:creationId xmlns:p14="http://schemas.microsoft.com/office/powerpoint/2010/main" val="1559156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24</a:t>
            </a:fld>
            <a:endParaRPr lang="en-US"/>
          </a:p>
        </p:txBody>
      </p:sp>
    </p:spTree>
    <p:extLst>
      <p:ext uri="{BB962C8B-B14F-4D97-AF65-F5344CB8AC3E}">
        <p14:creationId xmlns:p14="http://schemas.microsoft.com/office/powerpoint/2010/main" val="206923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25</a:t>
            </a:fld>
            <a:endParaRPr lang="en-US"/>
          </a:p>
        </p:txBody>
      </p:sp>
    </p:spTree>
    <p:extLst>
      <p:ext uri="{BB962C8B-B14F-4D97-AF65-F5344CB8AC3E}">
        <p14:creationId xmlns:p14="http://schemas.microsoft.com/office/powerpoint/2010/main" val="2673891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26</a:t>
            </a:fld>
            <a:endParaRPr lang="en-US"/>
          </a:p>
        </p:txBody>
      </p:sp>
    </p:spTree>
    <p:extLst>
      <p:ext uri="{BB962C8B-B14F-4D97-AF65-F5344CB8AC3E}">
        <p14:creationId xmlns:p14="http://schemas.microsoft.com/office/powerpoint/2010/main" val="3528211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27</a:t>
            </a:fld>
            <a:endParaRPr lang="en-US"/>
          </a:p>
        </p:txBody>
      </p:sp>
    </p:spTree>
    <p:extLst>
      <p:ext uri="{BB962C8B-B14F-4D97-AF65-F5344CB8AC3E}">
        <p14:creationId xmlns:p14="http://schemas.microsoft.com/office/powerpoint/2010/main" val="327205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28</a:t>
            </a:fld>
            <a:endParaRPr lang="en-US"/>
          </a:p>
        </p:txBody>
      </p:sp>
    </p:spTree>
    <p:extLst>
      <p:ext uri="{BB962C8B-B14F-4D97-AF65-F5344CB8AC3E}">
        <p14:creationId xmlns:p14="http://schemas.microsoft.com/office/powerpoint/2010/main" val="1265719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fontAlgn="auto">
              <a:spcBef>
                <a:spcPts val="0"/>
              </a:spcBef>
              <a:spcAft>
                <a:spcPts val="0"/>
              </a:spcAft>
              <a:defRPr/>
            </a:pPr>
            <a:endParaRPr lang="en-US" dirty="0"/>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F01C1DA-78AE-4CCD-87B7-7CE028A3BA29}" type="slidenum">
              <a:rPr lang="en-US" altLang="en-US"/>
              <a:pPr fontAlgn="base">
                <a:spcBef>
                  <a:spcPct val="0"/>
                </a:spcBef>
                <a:spcAft>
                  <a:spcPct val="0"/>
                </a:spcAft>
              </a:pPr>
              <a:t>29</a:t>
            </a:fld>
            <a:endParaRPr lang="en-US" altLang="en-US"/>
          </a:p>
        </p:txBody>
      </p:sp>
    </p:spTree>
    <p:extLst>
      <p:ext uri="{BB962C8B-B14F-4D97-AF65-F5344CB8AC3E}">
        <p14:creationId xmlns:p14="http://schemas.microsoft.com/office/powerpoint/2010/main" val="2514998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a:t>
            </a:fld>
            <a:endParaRPr lang="en-US"/>
          </a:p>
        </p:txBody>
      </p:sp>
    </p:spTree>
    <p:extLst>
      <p:ext uri="{BB962C8B-B14F-4D97-AF65-F5344CB8AC3E}">
        <p14:creationId xmlns:p14="http://schemas.microsoft.com/office/powerpoint/2010/main" val="857225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30</a:t>
            </a:fld>
            <a:endParaRPr lang="en-US"/>
          </a:p>
        </p:txBody>
      </p:sp>
    </p:spTree>
    <p:extLst>
      <p:ext uri="{BB962C8B-B14F-4D97-AF65-F5344CB8AC3E}">
        <p14:creationId xmlns:p14="http://schemas.microsoft.com/office/powerpoint/2010/main" val="3066197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31</a:t>
            </a:fld>
            <a:endParaRPr lang="en-US"/>
          </a:p>
        </p:txBody>
      </p:sp>
    </p:spTree>
    <p:extLst>
      <p:ext uri="{BB962C8B-B14F-4D97-AF65-F5344CB8AC3E}">
        <p14:creationId xmlns:p14="http://schemas.microsoft.com/office/powerpoint/2010/main" val="3029665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32</a:t>
            </a:fld>
            <a:endParaRPr lang="en-US"/>
          </a:p>
        </p:txBody>
      </p:sp>
    </p:spTree>
    <p:extLst>
      <p:ext uri="{BB962C8B-B14F-4D97-AF65-F5344CB8AC3E}">
        <p14:creationId xmlns:p14="http://schemas.microsoft.com/office/powerpoint/2010/main" val="1905907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AAE8DF1-2DAC-41C4-B862-82ACC2B8FD9F}" type="slidenum">
              <a:rPr lang="en-US" altLang="en-US"/>
              <a:pPr fontAlgn="base">
                <a:spcBef>
                  <a:spcPct val="0"/>
                </a:spcBef>
                <a:spcAft>
                  <a:spcPct val="0"/>
                </a:spcAft>
              </a:pPr>
              <a:t>33</a:t>
            </a:fld>
            <a:endParaRPr lang="en-US" altLang="en-US"/>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endParaRPr lang="en-US" altLang="en-US" dirty="0" smtClean="0"/>
          </a:p>
          <a:p>
            <a:pPr>
              <a:lnSpc>
                <a:spcPct val="80000"/>
              </a:lnSpc>
              <a:spcBef>
                <a:spcPct val="0"/>
              </a:spcBef>
            </a:pPr>
            <a:endParaRPr lang="en-US" altLang="en-US" dirty="0" smtClean="0"/>
          </a:p>
        </p:txBody>
      </p:sp>
    </p:spTree>
    <p:extLst>
      <p:ext uri="{BB962C8B-B14F-4D97-AF65-F5344CB8AC3E}">
        <p14:creationId xmlns:p14="http://schemas.microsoft.com/office/powerpoint/2010/main" val="3735995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0" tIns="46586" rIns="93170" bIns="46586" numCol="1" anchor="t" anchorCtr="0" compatLnSpc="1">
            <a:prstTxWarp prst="textNoShape">
              <a:avLst/>
            </a:prstTxWarp>
          </a:bodyPr>
          <a:lstStyle/>
          <a:p>
            <a:pPr>
              <a:spcBef>
                <a:spcPct val="0"/>
              </a:spcBef>
            </a:pPr>
            <a:endParaRPr lang="en-US" altLang="en-US" sz="800" dirty="0" smtClean="0"/>
          </a:p>
          <a:p>
            <a:pPr>
              <a:spcBef>
                <a:spcPct val="0"/>
              </a:spcBef>
            </a:pPr>
            <a:endParaRPr lang="en-US" altLang="en-US" sz="800" dirty="0" smtClean="0"/>
          </a:p>
        </p:txBody>
      </p:sp>
    </p:spTree>
    <p:extLst>
      <p:ext uri="{BB962C8B-B14F-4D97-AF65-F5344CB8AC3E}">
        <p14:creationId xmlns:p14="http://schemas.microsoft.com/office/powerpoint/2010/main" val="2625902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35</a:t>
            </a:fld>
            <a:endParaRPr lang="en-US"/>
          </a:p>
        </p:txBody>
      </p:sp>
    </p:spTree>
    <p:extLst>
      <p:ext uri="{BB962C8B-B14F-4D97-AF65-F5344CB8AC3E}">
        <p14:creationId xmlns:p14="http://schemas.microsoft.com/office/powerpoint/2010/main" val="1265719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u="sng" dirty="0" smtClean="0"/>
              <a:t/>
            </a:r>
            <a:br>
              <a:rPr lang="en-US" altLang="en-US" b="1" u="sng" dirty="0" smtClean="0"/>
            </a:br>
            <a:endParaRPr lang="en-US" altLang="en-US" dirty="0" smtClean="0"/>
          </a:p>
          <a:p>
            <a:pPr>
              <a:spcBef>
                <a:spcPct val="0"/>
              </a:spcBef>
            </a:pPr>
            <a:endParaRPr lang="en-US" altLang="en-US" dirty="0" smtClean="0"/>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DA84884-5D44-491C-854B-E2C081C8A2DD}" type="slidenum">
              <a:rPr lang="en-US" altLang="en-US"/>
              <a:pPr fontAlgn="base">
                <a:spcBef>
                  <a:spcPct val="0"/>
                </a:spcBef>
                <a:spcAft>
                  <a:spcPct val="0"/>
                </a:spcAft>
              </a:pPr>
              <a:t>36</a:t>
            </a:fld>
            <a:endParaRPr lang="en-US" altLang="en-US"/>
          </a:p>
        </p:txBody>
      </p:sp>
    </p:spTree>
    <p:extLst>
      <p:ext uri="{BB962C8B-B14F-4D97-AF65-F5344CB8AC3E}">
        <p14:creationId xmlns:p14="http://schemas.microsoft.com/office/powerpoint/2010/main" val="21945328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spcBef>
                <a:spcPct val="0"/>
              </a:spcBef>
            </a:pPr>
            <a:endParaRPr lang="en-US" altLang="en-US" dirty="0" smtClean="0"/>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340B5C6-C624-4634-9165-95A56D08C3B5}" type="slidenum">
              <a:rPr lang="en-US" altLang="en-US"/>
              <a:pPr fontAlgn="base">
                <a:spcBef>
                  <a:spcPct val="0"/>
                </a:spcBef>
                <a:spcAft>
                  <a:spcPct val="0"/>
                </a:spcAft>
              </a:pPr>
              <a:t>37</a:t>
            </a:fld>
            <a:endParaRPr lang="en-US" altLang="en-US"/>
          </a:p>
        </p:txBody>
      </p:sp>
    </p:spTree>
    <p:extLst>
      <p:ext uri="{BB962C8B-B14F-4D97-AF65-F5344CB8AC3E}">
        <p14:creationId xmlns:p14="http://schemas.microsoft.com/office/powerpoint/2010/main" val="16177674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spcBef>
                <a:spcPct val="0"/>
              </a:spcBef>
            </a:pPr>
            <a:r>
              <a:rPr lang="en-US" altLang="en-US" dirty="0" smtClean="0"/>
              <a:t/>
            </a:r>
            <a:br>
              <a:rPr lang="en-US" altLang="en-US" dirty="0" smtClean="0"/>
            </a:br>
            <a:r>
              <a:rPr lang="en-US" altLang="en-US" dirty="0" smtClean="0"/>
              <a:t> </a:t>
            </a:r>
          </a:p>
          <a:p>
            <a:pPr defTabSz="930275">
              <a:spcBef>
                <a:spcPct val="0"/>
              </a:spcBef>
            </a:pPr>
            <a:endParaRPr lang="en-US" altLang="en-US" dirty="0" smtClean="0"/>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C74D932-1B02-437C-9034-4F848A2E2DFE}" type="slidenum">
              <a:rPr lang="en-US" altLang="en-US"/>
              <a:pPr fontAlgn="base">
                <a:spcBef>
                  <a:spcPct val="0"/>
                </a:spcBef>
                <a:spcAft>
                  <a:spcPct val="0"/>
                </a:spcAft>
              </a:pPr>
              <a:t>38</a:t>
            </a:fld>
            <a:endParaRPr lang="en-US" altLang="en-US"/>
          </a:p>
        </p:txBody>
      </p:sp>
    </p:spTree>
    <p:extLst>
      <p:ext uri="{BB962C8B-B14F-4D97-AF65-F5344CB8AC3E}">
        <p14:creationId xmlns:p14="http://schemas.microsoft.com/office/powerpoint/2010/main" val="3114445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spcBef>
                <a:spcPct val="0"/>
              </a:spcBef>
            </a:pPr>
            <a:endParaRPr lang="en-US" altLang="en-US" dirty="0" smtClean="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7D91AEB-968B-4819-A1B7-7CCF44B346E0}" type="slidenum">
              <a:rPr lang="en-US" altLang="en-US"/>
              <a:pPr fontAlgn="base">
                <a:spcBef>
                  <a:spcPct val="0"/>
                </a:spcBef>
                <a:spcAft>
                  <a:spcPct val="0"/>
                </a:spcAft>
              </a:pPr>
              <a:t>39</a:t>
            </a:fld>
            <a:endParaRPr lang="en-US" altLang="en-US"/>
          </a:p>
        </p:txBody>
      </p:sp>
    </p:spTree>
    <p:extLst>
      <p:ext uri="{BB962C8B-B14F-4D97-AF65-F5344CB8AC3E}">
        <p14:creationId xmlns:p14="http://schemas.microsoft.com/office/powerpoint/2010/main" val="51778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31774" fontAlgn="base">
              <a:spcBef>
                <a:spcPts val="1223"/>
              </a:spcBef>
              <a:spcAft>
                <a:spcPts val="1223"/>
              </a:spcAft>
              <a:buClr>
                <a:srgbClr val="CC0000"/>
              </a:buClr>
              <a:defRPr/>
            </a:pPr>
            <a:endParaRPr lang="en-US" sz="2400" b="1" kern="0" dirty="0" smtClean="0">
              <a:solidFill>
                <a:srgbClr val="000000"/>
              </a:solidFill>
              <a:latin typeface="Tahoma"/>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a:p>
        </p:txBody>
      </p:sp>
    </p:spTree>
    <p:extLst>
      <p:ext uri="{BB962C8B-B14F-4D97-AF65-F5344CB8AC3E}">
        <p14:creationId xmlns:p14="http://schemas.microsoft.com/office/powerpoint/2010/main" val="29314758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spcBef>
                <a:spcPct val="0"/>
              </a:spcBef>
            </a:pPr>
            <a:endParaRPr lang="en-US" altLang="en-US" dirty="0" smtClean="0"/>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9B7E936-F44C-4ED4-9393-B8150110A052}" type="slidenum">
              <a:rPr lang="en-US" altLang="en-US"/>
              <a:pPr fontAlgn="base">
                <a:spcBef>
                  <a:spcPct val="0"/>
                </a:spcBef>
                <a:spcAft>
                  <a:spcPct val="0"/>
                </a:spcAft>
              </a:pPr>
              <a:t>40</a:t>
            </a:fld>
            <a:endParaRPr lang="en-US" altLang="en-US"/>
          </a:p>
        </p:txBody>
      </p:sp>
    </p:spTree>
    <p:extLst>
      <p:ext uri="{BB962C8B-B14F-4D97-AF65-F5344CB8AC3E}">
        <p14:creationId xmlns:p14="http://schemas.microsoft.com/office/powerpoint/2010/main" val="41012191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spcBef>
                <a:spcPct val="0"/>
              </a:spcBef>
            </a:pPr>
            <a:endParaRPr lang="en-US" altLang="en-US" dirty="0" smtClean="0"/>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9B7E936-F44C-4ED4-9393-B8150110A052}" type="slidenum">
              <a:rPr lang="en-US" altLang="en-US"/>
              <a:pPr fontAlgn="base">
                <a:spcBef>
                  <a:spcPct val="0"/>
                </a:spcBef>
                <a:spcAft>
                  <a:spcPct val="0"/>
                </a:spcAft>
              </a:pPr>
              <a:t>41</a:t>
            </a:fld>
            <a:endParaRPr lang="en-US" altLang="en-US"/>
          </a:p>
        </p:txBody>
      </p:sp>
    </p:spTree>
    <p:extLst>
      <p:ext uri="{BB962C8B-B14F-4D97-AF65-F5344CB8AC3E}">
        <p14:creationId xmlns:p14="http://schemas.microsoft.com/office/powerpoint/2010/main" val="35303122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spcBef>
                <a:spcPct val="0"/>
              </a:spcBef>
            </a:pPr>
            <a:endParaRPr lang="en-US" altLang="en-US" dirty="0" smtClean="0"/>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9B7E936-F44C-4ED4-9393-B8150110A052}" type="slidenum">
              <a:rPr lang="en-US" altLang="en-US"/>
              <a:pPr fontAlgn="base">
                <a:spcBef>
                  <a:spcPct val="0"/>
                </a:spcBef>
                <a:spcAft>
                  <a:spcPct val="0"/>
                </a:spcAft>
              </a:pPr>
              <a:t>42</a:t>
            </a:fld>
            <a:endParaRPr lang="en-US" altLang="en-US"/>
          </a:p>
        </p:txBody>
      </p:sp>
    </p:spTree>
    <p:extLst>
      <p:ext uri="{BB962C8B-B14F-4D97-AF65-F5344CB8AC3E}">
        <p14:creationId xmlns:p14="http://schemas.microsoft.com/office/powerpoint/2010/main" val="28680289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7E802F6-9739-4BF4-A485-F2ADC47326A6}" type="slidenum">
              <a:rPr lang="en-US" altLang="en-US"/>
              <a:pPr fontAlgn="base">
                <a:spcBef>
                  <a:spcPct val="0"/>
                </a:spcBef>
                <a:spcAft>
                  <a:spcPct val="0"/>
                </a:spcAft>
              </a:pPr>
              <a:t>43</a:t>
            </a:fld>
            <a:endParaRPr lang="en-US" altLang="en-US"/>
          </a:p>
        </p:txBody>
      </p:sp>
    </p:spTree>
    <p:extLst>
      <p:ext uri="{BB962C8B-B14F-4D97-AF65-F5344CB8AC3E}">
        <p14:creationId xmlns:p14="http://schemas.microsoft.com/office/powerpoint/2010/main" val="9588320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endParaRPr lang="en-US" dirty="0" smtClean="0"/>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436F08C-7858-4F8E-9048-B86F6E393045}" type="slidenum">
              <a:rPr lang="en-US" altLang="en-US"/>
              <a:pPr fontAlgn="base">
                <a:spcBef>
                  <a:spcPct val="0"/>
                </a:spcBef>
                <a:spcAft>
                  <a:spcPct val="0"/>
                </a:spcAft>
              </a:pPr>
              <a:t>44</a:t>
            </a:fld>
            <a:endParaRPr lang="en-US" altLang="en-US"/>
          </a:p>
        </p:txBody>
      </p:sp>
    </p:spTree>
    <p:extLst>
      <p:ext uri="{BB962C8B-B14F-4D97-AF65-F5344CB8AC3E}">
        <p14:creationId xmlns:p14="http://schemas.microsoft.com/office/powerpoint/2010/main" val="22587918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spcBef>
                <a:spcPct val="0"/>
              </a:spcBef>
            </a:pPr>
            <a:endParaRPr lang="en-US" altLang="en-US" dirty="0" smtClean="0"/>
          </a:p>
          <a:p>
            <a:pPr defTabSz="930275">
              <a:spcBef>
                <a:spcPct val="0"/>
              </a:spcBef>
            </a:pPr>
            <a:endParaRPr lang="en-US" altLang="en-US" dirty="0" smtClean="0"/>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9A5F3D1-5BBF-4399-B322-34F1469D1B61}" type="slidenum">
              <a:rPr lang="en-US" altLang="en-US"/>
              <a:pPr fontAlgn="base">
                <a:spcBef>
                  <a:spcPct val="0"/>
                </a:spcBef>
                <a:spcAft>
                  <a:spcPct val="0"/>
                </a:spcAft>
              </a:pPr>
              <a:t>45</a:t>
            </a:fld>
            <a:endParaRPr lang="en-US" altLang="en-US"/>
          </a:p>
        </p:txBody>
      </p:sp>
    </p:spTree>
    <p:extLst>
      <p:ext uri="{BB962C8B-B14F-4D97-AF65-F5344CB8AC3E}">
        <p14:creationId xmlns:p14="http://schemas.microsoft.com/office/powerpoint/2010/main" val="2374706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spcBef>
                <a:spcPct val="0"/>
              </a:spcBef>
            </a:pPr>
            <a:endParaRPr lang="en-US" altLang="en-US" dirty="0" smtClean="0"/>
          </a:p>
          <a:p>
            <a:pPr defTabSz="930275">
              <a:spcBef>
                <a:spcPct val="0"/>
              </a:spcBef>
            </a:pPr>
            <a:endParaRPr lang="en-US" altLang="en-US" dirty="0" smtClean="0"/>
          </a:p>
          <a:p>
            <a:pPr defTabSz="930275">
              <a:spcBef>
                <a:spcPct val="0"/>
              </a:spcBef>
            </a:pPr>
            <a:endParaRPr lang="en-US" altLang="en-US" dirty="0" smtClean="0"/>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DC420D2-C3FD-4B75-B774-F5419F9990A1}" type="slidenum">
              <a:rPr lang="en-US" altLang="en-US"/>
              <a:pPr fontAlgn="base">
                <a:spcBef>
                  <a:spcPct val="0"/>
                </a:spcBef>
                <a:spcAft>
                  <a:spcPct val="0"/>
                </a:spcAft>
              </a:pPr>
              <a:t>46</a:t>
            </a:fld>
            <a:endParaRPr lang="en-US" altLang="en-US"/>
          </a:p>
        </p:txBody>
      </p:sp>
    </p:spTree>
    <p:extLst>
      <p:ext uri="{BB962C8B-B14F-4D97-AF65-F5344CB8AC3E}">
        <p14:creationId xmlns:p14="http://schemas.microsoft.com/office/powerpoint/2010/main" val="23132228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47</a:t>
            </a:fld>
            <a:endParaRPr lang="en-US"/>
          </a:p>
        </p:txBody>
      </p:sp>
    </p:spTree>
    <p:extLst>
      <p:ext uri="{BB962C8B-B14F-4D97-AF65-F5344CB8AC3E}">
        <p14:creationId xmlns:p14="http://schemas.microsoft.com/office/powerpoint/2010/main" val="12657199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spcBef>
                <a:spcPct val="0"/>
              </a:spcBef>
            </a:pPr>
            <a:endParaRPr lang="en-US" altLang="en-US" dirty="0" smtClean="0"/>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96C8972-5F4E-4B33-B997-67F5A4A8C9F9}" type="slidenum">
              <a:rPr lang="en-US" altLang="en-US"/>
              <a:pPr fontAlgn="base">
                <a:spcBef>
                  <a:spcPct val="0"/>
                </a:spcBef>
                <a:spcAft>
                  <a:spcPct val="0"/>
                </a:spcAft>
              </a:pPr>
              <a:t>48</a:t>
            </a:fld>
            <a:endParaRPr lang="en-US" altLang="en-US"/>
          </a:p>
        </p:txBody>
      </p:sp>
    </p:spTree>
    <p:extLst>
      <p:ext uri="{BB962C8B-B14F-4D97-AF65-F5344CB8AC3E}">
        <p14:creationId xmlns:p14="http://schemas.microsoft.com/office/powerpoint/2010/main" val="32041053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aseline="0" dirty="0" smtClean="0"/>
          </a:p>
          <a:p>
            <a:pPr>
              <a:spcBef>
                <a:spcPct val="0"/>
              </a:spcBef>
            </a:pPr>
            <a:endParaRPr lang="en-US" alt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smtClean="0"/>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B80DDD2-C922-4C77-A5BF-D95335ADC127}" type="slidenum">
              <a:rPr lang="en-US" altLang="en-US"/>
              <a:pPr fontAlgn="base">
                <a:spcBef>
                  <a:spcPct val="0"/>
                </a:spcBef>
                <a:spcAft>
                  <a:spcPct val="0"/>
                </a:spcAft>
              </a:pPr>
              <a:t>49</a:t>
            </a:fld>
            <a:endParaRPr lang="en-US" altLang="en-US"/>
          </a:p>
        </p:txBody>
      </p:sp>
    </p:spTree>
    <p:extLst>
      <p:ext uri="{BB962C8B-B14F-4D97-AF65-F5344CB8AC3E}">
        <p14:creationId xmlns:p14="http://schemas.microsoft.com/office/powerpoint/2010/main" val="204363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a:t>
            </a:fld>
            <a:endParaRPr lang="en-US"/>
          </a:p>
        </p:txBody>
      </p:sp>
    </p:spTree>
    <p:extLst>
      <p:ext uri="{BB962C8B-B14F-4D97-AF65-F5344CB8AC3E}">
        <p14:creationId xmlns:p14="http://schemas.microsoft.com/office/powerpoint/2010/main" val="29373609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50</a:t>
            </a:fld>
            <a:endParaRPr lang="en-US"/>
          </a:p>
        </p:txBody>
      </p:sp>
    </p:spTree>
    <p:extLst>
      <p:ext uri="{BB962C8B-B14F-4D97-AF65-F5344CB8AC3E}">
        <p14:creationId xmlns:p14="http://schemas.microsoft.com/office/powerpoint/2010/main" val="31305764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51</a:t>
            </a:fld>
            <a:endParaRPr lang="en-US"/>
          </a:p>
        </p:txBody>
      </p:sp>
    </p:spTree>
    <p:extLst>
      <p:ext uri="{BB962C8B-B14F-4D97-AF65-F5344CB8AC3E}">
        <p14:creationId xmlns:p14="http://schemas.microsoft.com/office/powerpoint/2010/main" val="1190784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52</a:t>
            </a:fld>
            <a:endParaRPr lang="en-US"/>
          </a:p>
        </p:txBody>
      </p:sp>
    </p:spTree>
    <p:extLst>
      <p:ext uri="{BB962C8B-B14F-4D97-AF65-F5344CB8AC3E}">
        <p14:creationId xmlns:p14="http://schemas.microsoft.com/office/powerpoint/2010/main" val="6801456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53</a:t>
            </a:fld>
            <a:endParaRPr lang="en-US"/>
          </a:p>
        </p:txBody>
      </p:sp>
    </p:spTree>
    <p:extLst>
      <p:ext uri="{BB962C8B-B14F-4D97-AF65-F5344CB8AC3E}">
        <p14:creationId xmlns:p14="http://schemas.microsoft.com/office/powerpoint/2010/main" val="30597811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enter your questions into the Chat Room! </a:t>
            </a: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54</a:t>
            </a:fld>
            <a:endParaRPr lang="en-US"/>
          </a:p>
        </p:txBody>
      </p:sp>
    </p:spTree>
    <p:extLst>
      <p:ext uri="{BB962C8B-B14F-4D97-AF65-F5344CB8AC3E}">
        <p14:creationId xmlns:p14="http://schemas.microsoft.com/office/powerpoint/2010/main" val="3007108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6</a:t>
            </a:fld>
            <a:endParaRPr lang="en-US"/>
          </a:p>
        </p:txBody>
      </p:sp>
    </p:spTree>
    <p:extLst>
      <p:ext uri="{BB962C8B-B14F-4D97-AF65-F5344CB8AC3E}">
        <p14:creationId xmlns:p14="http://schemas.microsoft.com/office/powerpoint/2010/main" val="382891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7</a:t>
            </a:fld>
            <a:endParaRPr lang="en-US"/>
          </a:p>
        </p:txBody>
      </p:sp>
    </p:spTree>
    <p:extLst>
      <p:ext uri="{BB962C8B-B14F-4D97-AF65-F5344CB8AC3E}">
        <p14:creationId xmlns:p14="http://schemas.microsoft.com/office/powerpoint/2010/main" val="657243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8</a:t>
            </a:fld>
            <a:endParaRPr lang="en-US"/>
          </a:p>
        </p:txBody>
      </p:sp>
    </p:spTree>
    <p:extLst>
      <p:ext uri="{BB962C8B-B14F-4D97-AF65-F5344CB8AC3E}">
        <p14:creationId xmlns:p14="http://schemas.microsoft.com/office/powerpoint/2010/main" val="3111389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9</a:t>
            </a:fld>
            <a:endParaRPr lang="en-US"/>
          </a:p>
        </p:txBody>
      </p:sp>
    </p:spTree>
    <p:extLst>
      <p:ext uri="{BB962C8B-B14F-4D97-AF65-F5344CB8AC3E}">
        <p14:creationId xmlns:p14="http://schemas.microsoft.com/office/powerpoint/2010/main" val="2327216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67000"/>
            <a:ext cx="9144000" cy="2419586"/>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Footer"/>
          <p:cNvSpPr/>
          <p:nvPr/>
        </p:nvSpPr>
        <p:spPr>
          <a:xfrm>
            <a:off x="0" y="5105400"/>
            <a:ext cx="914400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SubTitle Back"/>
          <p:cNvSpPr/>
          <p:nvPr/>
        </p:nvSpPr>
        <p:spPr>
          <a:xfrm>
            <a:off x="4176712" y="4545808"/>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 name="Title 1"/>
          <p:cNvSpPr>
            <a:spLocks noGrp="1"/>
          </p:cNvSpPr>
          <p:nvPr userDrawn="1">
            <p:ph type="ctrTitle" hasCustomPrompt="1"/>
          </p:nvPr>
        </p:nvSpPr>
        <p:spPr>
          <a:xfrm>
            <a:off x="381000" y="2869408"/>
            <a:ext cx="84582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01723B91-CE10-4F20-890A-0852E2246859}" type="slidenum">
              <a:rPr lang="en-US" smtClean="0"/>
              <a:pPr/>
              <a:t>‹#›</a:t>
            </a:fld>
            <a:endParaRPr lang="en-US"/>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52400"/>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Arial" pitchFamily="34" charset="0"/>
                <a:ea typeface="+mn-ea"/>
                <a:cs typeface="Arial" pitchFamily="34" charset="0"/>
              </a:endParaRPr>
            </a:p>
          </p:txBody>
        </p:sp>
      </p:grpSp>
      <p:grpSp>
        <p:nvGrpSpPr>
          <p:cNvPr id="17" name="Group 16"/>
          <p:cNvGrpSpPr/>
          <p:nvPr userDrawn="1"/>
        </p:nvGrpSpPr>
        <p:grpSpPr>
          <a:xfrm>
            <a:off x="2133600" y="4572000"/>
            <a:ext cx="2209800" cy="483392"/>
            <a:chOff x="2133600" y="4572000"/>
            <a:chExt cx="2209800" cy="48339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4572000"/>
              <a:ext cx="483392" cy="483392"/>
            </a:xfrm>
            <a:prstGeom prst="rect">
              <a:avLst/>
            </a:prstGeom>
          </p:spPr>
        </p:pic>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Webinar Title Here</a:t>
            </a:r>
            <a:endParaRPr lang="en-US"/>
          </a:p>
        </p:txBody>
      </p:sp>
      <p:sp>
        <p:nvSpPr>
          <p:cNvPr id="8" name="Footer Placeholder 7"/>
          <p:cNvSpPr>
            <a:spLocks noGrp="1"/>
          </p:cNvSpPr>
          <p:nvPr>
            <p:ph type="ftr" sz="quarter" idx="11"/>
          </p:nvPr>
        </p:nvSpPr>
        <p:spPr/>
        <p:txBody>
          <a:bodyPr/>
          <a:lstStyle/>
          <a:p>
            <a:r>
              <a:rPr lang="en-US" smtClean="0"/>
              <a:t>#</a:t>
            </a:r>
            <a:endParaRPr lang="en-US"/>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Webinar Title Here</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Webinar Title Here</a:t>
            </a:r>
            <a:endParaRPr lang="en-US" dirty="0"/>
          </a:p>
        </p:txBody>
      </p:sp>
      <p:sp>
        <p:nvSpPr>
          <p:cNvPr id="3" name="Footer Placeholder 2"/>
          <p:cNvSpPr>
            <a:spLocks noGrp="1"/>
          </p:cNvSpPr>
          <p:nvPr>
            <p:ph type="ftr" sz="quarter" idx="11"/>
          </p:nvPr>
        </p:nvSpPr>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userDrawn="1">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t>Webinar Title Here</a:t>
            </a:r>
            <a:endParaRPr lang="en-US" dirty="0"/>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smtClean="0"/>
              <a:t>#</a:t>
            </a:r>
            <a:endParaRPr lang="en-US"/>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19" name="Picture 2"/>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etagrantees.workforce3one.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mailto:RTW@dol.gov" TargetMode="External"/><Relationship Id="rId4" Type="http://schemas.openxmlformats.org/officeDocument/2006/relationships/hyperlink" Target="http://www.doleta.gov/readytowork"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doleta.gov/readytowor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tagrantees.workforce3one.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etagrantees.workforce3one.org/page/resources/1001432150333279972"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RTW@dol.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EBSS.help@do.gov"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doleta.gov/grant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ecfr.gov/cgi-bin/ECFR?page=brows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mailto:RTW@dol.gov"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9.xml.rels><?xml version="1.0" encoding="UTF-8" standalone="yes"?>
<Relationships xmlns="http://schemas.openxmlformats.org/package/2006/relationships"><Relationship Id="rId3" Type="http://schemas.openxmlformats.org/officeDocument/2006/relationships/hyperlink" Target="https://etareporting.workforce3one.org/view/4011200950256115537/info"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etareporting.workforce3one.org/view/4011130549531844024/info" TargetMode="External"/><Relationship Id="rId5" Type="http://schemas.openxmlformats.org/officeDocument/2006/relationships/hyperlink" Target="https://www.workforce3one.org/view/4201120336293625358/info" TargetMode="External"/><Relationship Id="rId4" Type="http://schemas.openxmlformats.org/officeDocument/2006/relationships/hyperlink" Target="https://etareporting.workforce3one.org/view/4011130552739025566/info"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etagrantees.workforce3one.org/"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etagrantees.workforce3one.org/" TargetMode="External"/><Relationship Id="rId4" Type="http://schemas.openxmlformats.org/officeDocument/2006/relationships/hyperlink" Target="http://www.doleta.gov/readytowork"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workforce3one.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458200" cy="1676400"/>
          </a:xfrm>
        </p:spPr>
        <p:txBody>
          <a:bodyPr/>
          <a:lstStyle/>
          <a:p>
            <a:r>
              <a:rPr lang="en-US" dirty="0" smtClean="0"/>
              <a:t>H-1B Ready To Work </a:t>
            </a:r>
            <a:br>
              <a:rPr lang="en-US" dirty="0" smtClean="0"/>
            </a:br>
            <a:r>
              <a:rPr lang="en-US" dirty="0" smtClean="0"/>
              <a:t/>
            </a:r>
            <a:br>
              <a:rPr lang="en-US" dirty="0" smtClean="0"/>
            </a:br>
            <a:r>
              <a:rPr lang="en-US" b="0" dirty="0" smtClean="0"/>
              <a:t>New Grantee Orientation</a:t>
            </a:r>
            <a:endParaRPr lang="en-US" b="0" dirty="0"/>
          </a:p>
        </p:txBody>
      </p:sp>
      <p:sp>
        <p:nvSpPr>
          <p:cNvPr id="3" name="Subtitle 2"/>
          <p:cNvSpPr>
            <a:spLocks noGrp="1"/>
          </p:cNvSpPr>
          <p:nvPr>
            <p:ph type="subTitle" idx="1"/>
          </p:nvPr>
        </p:nvSpPr>
        <p:spPr>
          <a:xfrm>
            <a:off x="4191000" y="4572000"/>
            <a:ext cx="4953000" cy="1752600"/>
          </a:xfrm>
        </p:spPr>
        <p:txBody>
          <a:bodyPr anchor="t" anchorCtr="0">
            <a:noAutofit/>
          </a:bodyPr>
          <a:lstStyle/>
          <a:p>
            <a:pPr algn="l"/>
            <a:r>
              <a:rPr lang="en-US" sz="1800" dirty="0" smtClean="0">
                <a:ln w="17780" cmpd="sng">
                  <a:noFill/>
                  <a:prstDash val="solid"/>
                  <a:miter lim="800000"/>
                </a:ln>
                <a:ea typeface="+mj-ea"/>
              </a:rPr>
              <a:t>Webinar Date: </a:t>
            </a:r>
            <a:r>
              <a:rPr lang="en-US" sz="1800" dirty="0" smtClean="0">
                <a:ln w="17780" cmpd="sng">
                  <a:noFill/>
                  <a:prstDash val="solid"/>
                  <a:miter lim="800000"/>
                </a:ln>
                <a:solidFill>
                  <a:srgbClr val="C00000"/>
                </a:solidFill>
                <a:ea typeface="+mj-ea"/>
              </a:rPr>
              <a:t>November 19, 2014</a:t>
            </a:r>
          </a:p>
          <a:p>
            <a:pPr algn="l">
              <a:spcBef>
                <a:spcPts val="300"/>
              </a:spcBef>
            </a:pPr>
            <a:r>
              <a:rPr lang="en-US" sz="1800" i="1" dirty="0" smtClean="0">
                <a:ln w="17780" cmpd="sng">
                  <a:noFill/>
                  <a:prstDash val="solid"/>
                  <a:miter lim="800000"/>
                </a:ln>
                <a:ea typeface="+mj-ea"/>
              </a:rPr>
              <a:t>Presented </a:t>
            </a:r>
            <a:r>
              <a:rPr lang="en-US" sz="1800" i="1" dirty="0">
                <a:ln w="17780" cmpd="sng">
                  <a:noFill/>
                  <a:prstDash val="solid"/>
                  <a:miter lim="800000"/>
                </a:ln>
                <a:ea typeface="+mj-ea"/>
              </a:rPr>
              <a:t>b</a:t>
            </a:r>
            <a:r>
              <a:rPr lang="en-US" sz="1800" i="1" dirty="0" smtClean="0">
                <a:ln w="17780" cmpd="sng">
                  <a:noFill/>
                  <a:prstDash val="solid"/>
                  <a:miter lim="800000"/>
                </a:ln>
                <a:ea typeface="+mj-ea"/>
              </a:rPr>
              <a:t>y:</a:t>
            </a:r>
          </a:p>
          <a:p>
            <a:pPr algn="l"/>
            <a:r>
              <a:rPr lang="en-US" sz="1800" i="1" dirty="0" smtClean="0">
                <a:ln w="17780" cmpd="sng">
                  <a:noFill/>
                  <a:prstDash val="solid"/>
                  <a:miter lim="800000"/>
                </a:ln>
                <a:solidFill>
                  <a:srgbClr val="C00000"/>
                </a:solidFill>
                <a:ea typeface="+mj-ea"/>
              </a:rPr>
              <a:t>Office of Workforce Investment, Division of Strategic Investments</a:t>
            </a:r>
          </a:p>
          <a:p>
            <a:pPr algn="l">
              <a:spcAft>
                <a:spcPts val="0"/>
              </a:spcAft>
            </a:pPr>
            <a:r>
              <a:rPr lang="en-US" sz="1600" dirty="0" smtClean="0">
                <a:ln w="17780" cmpd="sng">
                  <a:noFill/>
                  <a:prstDash val="solid"/>
                  <a:miter lim="800000"/>
                </a:ln>
                <a:ea typeface="+mj-ea"/>
              </a:rPr>
              <a:t>U.S</a:t>
            </a:r>
            <a:r>
              <a:rPr lang="en-US" sz="1600" dirty="0">
                <a:ln w="17780" cmpd="sng">
                  <a:noFill/>
                  <a:prstDash val="solid"/>
                  <a:miter lim="800000"/>
                </a:ln>
                <a:ea typeface="+mj-ea"/>
              </a:rPr>
              <a:t>. </a:t>
            </a:r>
            <a:r>
              <a:rPr lang="en-US" sz="1600" dirty="0" smtClean="0">
                <a:ln w="17780" cmpd="sng">
                  <a:noFill/>
                  <a:prstDash val="solid"/>
                  <a:miter lim="800000"/>
                </a:ln>
                <a:ea typeface="+mj-ea"/>
              </a:rPr>
              <a:t>Department of Labor</a:t>
            </a:r>
          </a:p>
          <a:p>
            <a:pPr algn="l">
              <a:spcBef>
                <a:spcPts val="0"/>
              </a:spcBef>
              <a:spcAft>
                <a:spcPts val="0"/>
              </a:spcAft>
            </a:pPr>
            <a:r>
              <a:rPr lang="en-US" sz="1600" dirty="0" smtClean="0">
                <a:ln w="17780" cmpd="sng">
                  <a:noFill/>
                  <a:prstDash val="solid"/>
                  <a:miter lim="800000"/>
                </a:ln>
                <a:ea typeface="+mj-ea"/>
              </a:rPr>
              <a:t>Employment </a:t>
            </a:r>
            <a:r>
              <a:rPr lang="en-US" sz="1600" dirty="0">
                <a:ln w="17780" cmpd="sng">
                  <a:noFill/>
                  <a:prstDash val="solid"/>
                  <a:miter lim="800000"/>
                </a:ln>
                <a:ea typeface="+mj-ea"/>
              </a:rPr>
              <a:t>and </a:t>
            </a:r>
            <a:r>
              <a:rPr lang="en-US" sz="1600" dirty="0" smtClean="0">
                <a:ln w="17780" cmpd="sng">
                  <a:noFill/>
                  <a:prstDash val="solid"/>
                  <a:miter lim="800000"/>
                </a:ln>
                <a:ea typeface="+mj-ea"/>
              </a:rPr>
              <a:t>Training Administration </a:t>
            </a:r>
            <a:endParaRPr lang="en-US" sz="1600" dirty="0">
              <a:ln w="17780" cmpd="sng">
                <a:noFill/>
                <a:prstDash val="solid"/>
                <a:miter lim="800000"/>
              </a:ln>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Office </a:t>
            </a:r>
            <a:r>
              <a:rPr lang="en-US" dirty="0" smtClean="0"/>
              <a:t>– Office of Policy Development &amp; Research/Chief Evaluation Office</a:t>
            </a:r>
            <a:endParaRPr lang="en-US" dirty="0"/>
          </a:p>
        </p:txBody>
      </p:sp>
      <p:sp>
        <p:nvSpPr>
          <p:cNvPr id="3" name="Content Placeholder 2"/>
          <p:cNvSpPr>
            <a:spLocks noGrp="1"/>
          </p:cNvSpPr>
          <p:nvPr>
            <p:ph idx="1"/>
          </p:nvPr>
        </p:nvSpPr>
        <p:spPr>
          <a:xfrm>
            <a:off x="457200" y="1371600"/>
            <a:ext cx="8305800" cy="4953000"/>
          </a:xfrm>
        </p:spPr>
        <p:txBody>
          <a:bodyPr>
            <a:noAutofit/>
          </a:bodyPr>
          <a:lstStyle/>
          <a:p>
            <a:pPr marL="0" lvl="1" indent="0">
              <a:buNone/>
            </a:pPr>
            <a:r>
              <a:rPr lang="en-US" sz="2400" b="1" dirty="0">
                <a:solidFill>
                  <a:srgbClr val="4F81BD">
                    <a:lumMod val="50000"/>
                  </a:srgbClr>
                </a:solidFill>
                <a:latin typeface="Calibri"/>
                <a:cs typeface="+mn-cs"/>
              </a:rPr>
              <a:t>Evaluating Successful RTW Strategies</a:t>
            </a:r>
          </a:p>
          <a:p>
            <a:pPr marL="342900" lvl="1" indent="-342900">
              <a:buFont typeface="Arial" pitchFamily="34" charset="0"/>
              <a:buChar char="•"/>
            </a:pPr>
            <a:r>
              <a:rPr lang="en-US" sz="2400" dirty="0">
                <a:solidFill>
                  <a:srgbClr val="4F81BD">
                    <a:lumMod val="50000"/>
                  </a:srgbClr>
                </a:solidFill>
                <a:latin typeface="Calibri"/>
                <a:cs typeface="+mn-cs"/>
              </a:rPr>
              <a:t>Conduct the Ready To Work national evaluation</a:t>
            </a:r>
          </a:p>
          <a:p>
            <a:r>
              <a:rPr lang="en-US" sz="2400" dirty="0">
                <a:solidFill>
                  <a:srgbClr val="4F81BD">
                    <a:lumMod val="50000"/>
                  </a:srgbClr>
                </a:solidFill>
                <a:latin typeface="Calibri"/>
                <a:cs typeface="+mn-cs"/>
              </a:rPr>
              <a:t>Oversight of Evaluation Contractors: </a:t>
            </a:r>
            <a:r>
              <a:rPr lang="en-US" sz="2400" dirty="0" err="1">
                <a:solidFill>
                  <a:srgbClr val="4F81BD">
                    <a:lumMod val="50000"/>
                  </a:srgbClr>
                </a:solidFill>
                <a:latin typeface="Calibri"/>
                <a:cs typeface="+mn-cs"/>
              </a:rPr>
              <a:t>Abt</a:t>
            </a:r>
            <a:r>
              <a:rPr lang="en-US" sz="2400" dirty="0">
                <a:solidFill>
                  <a:srgbClr val="4F81BD">
                    <a:lumMod val="50000"/>
                  </a:srgbClr>
                </a:solidFill>
                <a:latin typeface="Calibri"/>
                <a:cs typeface="+mn-cs"/>
              </a:rPr>
              <a:t> Associates and MEF Associates </a:t>
            </a:r>
          </a:p>
          <a:p>
            <a:r>
              <a:rPr lang="en-US" sz="2400" dirty="0">
                <a:solidFill>
                  <a:srgbClr val="4F81BD">
                    <a:lumMod val="50000"/>
                  </a:srgbClr>
                </a:solidFill>
                <a:latin typeface="Calibri"/>
                <a:cs typeface="+mn-cs"/>
              </a:rPr>
              <a:t>Committed to producing strong evidence about what works  </a:t>
            </a:r>
          </a:p>
          <a:p>
            <a:pPr marL="457200" lvl="1" indent="-457200">
              <a:buFont typeface="Arial" panose="020B0604020202020204" pitchFamily="34" charset="0"/>
              <a:buChar char="•"/>
            </a:pPr>
            <a:endParaRPr lang="en-US" sz="2400" b="1" dirty="0">
              <a:solidFill>
                <a:srgbClr val="4F81BD">
                  <a:lumMod val="50000"/>
                </a:srgbClr>
              </a:solidFill>
              <a:latin typeface="Calibri"/>
              <a:cs typeface="+mn-cs"/>
            </a:endParaRPr>
          </a:p>
          <a:p>
            <a:pPr marL="0" indent="0">
              <a:buNone/>
            </a:pPr>
            <a:r>
              <a:rPr lang="en-US" sz="2400" b="1" u="sng" dirty="0">
                <a:solidFill>
                  <a:srgbClr val="4F81BD">
                    <a:lumMod val="50000"/>
                  </a:srgbClr>
                </a:solidFill>
                <a:latin typeface="Calibri"/>
                <a:cs typeface="+mn-cs"/>
              </a:rPr>
              <a:t>Next Steps</a:t>
            </a:r>
            <a:r>
              <a:rPr lang="en-US" sz="2400" b="1" dirty="0">
                <a:solidFill>
                  <a:srgbClr val="4F81BD">
                    <a:lumMod val="50000"/>
                  </a:srgbClr>
                </a:solidFill>
                <a:latin typeface="Calibri"/>
                <a:cs typeface="+mn-cs"/>
              </a:rPr>
              <a:t>: </a:t>
            </a:r>
          </a:p>
          <a:p>
            <a:pPr marL="0" indent="0">
              <a:buNone/>
            </a:pPr>
            <a:r>
              <a:rPr lang="en-US" sz="2400" dirty="0">
                <a:solidFill>
                  <a:srgbClr val="4F81BD">
                    <a:lumMod val="50000"/>
                  </a:srgbClr>
                </a:solidFill>
                <a:latin typeface="Calibri"/>
                <a:cs typeface="+mn-cs"/>
              </a:rPr>
              <a:t>We will be reaching out to grantees in the near future to tell you more about the evaluation and to learn more about your programs.</a:t>
            </a: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10</a:t>
            </a:fld>
            <a:endParaRPr lang="en-US" dirty="0"/>
          </a:p>
        </p:txBody>
      </p:sp>
    </p:spTree>
    <p:extLst>
      <p:ext uri="{BB962C8B-B14F-4D97-AF65-F5344CB8AC3E}">
        <p14:creationId xmlns:p14="http://schemas.microsoft.com/office/powerpoint/2010/main" val="3323683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Ready To Work Grantees</a:t>
            </a:r>
            <a:endParaRPr lang="en-US" dirty="0"/>
          </a:p>
        </p:txBody>
      </p:sp>
      <p:sp>
        <p:nvSpPr>
          <p:cNvPr id="3" name="Content Placeholder 2"/>
          <p:cNvSpPr>
            <a:spLocks noGrp="1"/>
          </p:cNvSpPr>
          <p:nvPr>
            <p:ph idx="1"/>
          </p:nvPr>
        </p:nvSpPr>
        <p:spPr/>
        <p:txBody>
          <a:bodyPr/>
          <a:lstStyle/>
          <a:p>
            <a:pPr marL="0" indent="0">
              <a:buNone/>
            </a:pPr>
            <a:r>
              <a:rPr lang="en-US" dirty="0"/>
              <a:t>Create a virtual name tag…</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11</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33600"/>
            <a:ext cx="610235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433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Grantee Polling Question</a:t>
            </a:r>
            <a:endParaRPr lang="en-US" dirty="0"/>
          </a:p>
        </p:txBody>
      </p:sp>
      <p:graphicFrame>
        <p:nvGraphicFramePr>
          <p:cNvPr id="10" name="Diagram 9"/>
          <p:cNvGraphicFramePr/>
          <p:nvPr>
            <p:extLst>
              <p:ext uri="{D42A27DB-BD31-4B8C-83A1-F6EECF244321}">
                <p14:modId xmlns:p14="http://schemas.microsoft.com/office/powerpoint/2010/main" val="3874996606"/>
              </p:ext>
            </p:extLst>
          </p:nvPr>
        </p:nvGraphicFramePr>
        <p:xfrm>
          <a:off x="304800" y="1219200"/>
          <a:ext cx="83820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01723B91-CE10-4F20-890A-0852E2246859}" type="slidenum">
              <a:rPr lang="en-US" smtClean="0"/>
              <a:pPr/>
              <a:t>12</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sp>
        <p:nvSpPr>
          <p:cNvPr id="5" name="TextBox 4"/>
          <p:cNvSpPr txBox="1"/>
          <p:nvPr/>
        </p:nvSpPr>
        <p:spPr>
          <a:xfrm>
            <a:off x="1143000" y="3352800"/>
            <a:ext cx="6781800" cy="1138773"/>
          </a:xfrm>
          <a:prstGeom prst="rect">
            <a:avLst/>
          </a:prstGeom>
          <a:noFill/>
        </p:spPr>
        <p:txBody>
          <a:bodyPr wrap="square" rtlCol="0">
            <a:spAutoFit/>
          </a:bodyPr>
          <a:lstStyle/>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Yes</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No</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7000" y="4114800"/>
            <a:ext cx="2460953" cy="2293005"/>
          </a:xfrm>
          <a:prstGeom prst="rect">
            <a:avLst/>
          </a:prstGeom>
        </p:spPr>
      </p:pic>
    </p:spTree>
    <p:extLst>
      <p:ext uri="{BB962C8B-B14F-4D97-AF65-F5344CB8AC3E}">
        <p14:creationId xmlns:p14="http://schemas.microsoft.com/office/powerpoint/2010/main" val="1637802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724400"/>
            <a:ext cx="7772400" cy="1362075"/>
          </a:xfrm>
        </p:spPr>
        <p:txBody>
          <a:bodyPr>
            <a:normAutofit fontScale="90000"/>
          </a:bodyPr>
          <a:lstStyle/>
          <a:p>
            <a:pPr lvl="0" algn="r" fontAlgn="base">
              <a:spcBef>
                <a:spcPts val="0"/>
              </a:spcBef>
              <a:spcAft>
                <a:spcPct val="0"/>
              </a:spcAft>
            </a:pPr>
            <a:r>
              <a:rPr lang="en-US" sz="2000" cap="none" dirty="0" smtClean="0">
                <a:ln>
                  <a:noFill/>
                </a:ln>
                <a:solidFill>
                  <a:srgbClr val="376092"/>
                </a:solidFill>
                <a:effectLst/>
                <a:latin typeface="Franklin Gothic Medium" panose="020B0603020102020204" pitchFamily="34" charset="0"/>
                <a:ea typeface="+mn-ea"/>
                <a:cs typeface="+mn-cs"/>
              </a:rPr>
              <a:t>Melissa Smith</a:t>
            </a:r>
            <a:r>
              <a:rPr lang="en-US" sz="2000" cap="none" dirty="0">
                <a:ln>
                  <a:noFill/>
                </a:ln>
                <a:solidFill>
                  <a:srgbClr val="376092"/>
                </a:solidFill>
                <a:effectLst/>
                <a:latin typeface="Franklin Gothic Medium" panose="020B0603020102020204" pitchFamily="34" charset="0"/>
                <a:ea typeface="+mn-ea"/>
                <a:cs typeface="+mn-cs"/>
              </a:rPr>
              <a:t/>
            </a:r>
            <a:br>
              <a:rPr lang="en-US" sz="2000" cap="none" dirty="0">
                <a:ln>
                  <a:noFill/>
                </a:ln>
                <a:solidFill>
                  <a:srgbClr val="376092"/>
                </a:solidFill>
                <a:effectLst/>
                <a:latin typeface="Franklin Gothic Medium" panose="020B0603020102020204" pitchFamily="34" charset="0"/>
                <a:ea typeface="+mn-ea"/>
                <a:cs typeface="+mn-cs"/>
              </a:rPr>
            </a:br>
            <a:r>
              <a:rPr lang="en-US" sz="2000" b="0" cap="none" dirty="0">
                <a:ln>
                  <a:noFill/>
                </a:ln>
                <a:solidFill>
                  <a:srgbClr val="376092"/>
                </a:solidFill>
                <a:effectLst/>
                <a:latin typeface="Franklin Gothic Medium" panose="020B0603020102020204" pitchFamily="34" charset="0"/>
                <a:ea typeface="+mn-ea"/>
                <a:cs typeface="+mn-cs"/>
              </a:rPr>
              <a:t>Division of Strategic Investments</a:t>
            </a:r>
            <a:br>
              <a:rPr lang="en-US" sz="2000" b="0" cap="none" dirty="0">
                <a:ln>
                  <a:noFill/>
                </a:ln>
                <a:solidFill>
                  <a:srgbClr val="376092"/>
                </a:solidFill>
                <a:effectLst/>
                <a:latin typeface="Franklin Gothic Medium" panose="020B0603020102020204" pitchFamily="34" charset="0"/>
                <a:ea typeface="+mn-ea"/>
                <a:cs typeface="+mn-cs"/>
              </a:rPr>
            </a:br>
            <a:r>
              <a:rPr lang="en-US" sz="2000" b="0" cap="none" dirty="0">
                <a:ln>
                  <a:noFill/>
                </a:ln>
                <a:solidFill>
                  <a:srgbClr val="376092"/>
                </a:solidFill>
                <a:effectLst/>
                <a:latin typeface="Franklin Gothic Medium" panose="020B0603020102020204" pitchFamily="34" charset="0"/>
                <a:ea typeface="+mn-ea"/>
                <a:cs typeface="+mn-cs"/>
              </a:rPr>
              <a:t>ETA Office of Workforce Investments</a:t>
            </a:r>
            <a:r>
              <a:rPr lang="en-US" sz="2000" b="0" cap="none" dirty="0">
                <a:ln>
                  <a:noFill/>
                </a:ln>
                <a:solidFill>
                  <a:prstClr val="black">
                    <a:lumMod val="75000"/>
                    <a:lumOff val="25000"/>
                  </a:prstClr>
                </a:solidFill>
                <a:effectLst/>
                <a:latin typeface="Franklin Gothic Medium" panose="020B0603020102020204" pitchFamily="34" charset="0"/>
                <a:ea typeface="+mn-ea"/>
                <a:cs typeface="+mn-cs"/>
              </a:rPr>
              <a:t/>
            </a:r>
            <a:br>
              <a:rPr lang="en-US" sz="2000" b="0" cap="none" dirty="0">
                <a:ln>
                  <a:noFill/>
                </a:ln>
                <a:solidFill>
                  <a:prstClr val="black">
                    <a:lumMod val="75000"/>
                    <a:lumOff val="25000"/>
                  </a:prstClr>
                </a:solidFill>
                <a:effectLst/>
                <a:latin typeface="Franklin Gothic Medium" panose="020B0603020102020204" pitchFamily="34" charset="0"/>
                <a:ea typeface="+mn-ea"/>
                <a:cs typeface="+mn-cs"/>
              </a:rPr>
            </a:br>
            <a:r>
              <a:rPr lang="en-US" dirty="0"/>
              <a:t/>
            </a:r>
            <a:br>
              <a:rPr lang="en-US" dirty="0"/>
            </a:br>
            <a:endParaRPr lang="en-US" dirty="0"/>
          </a:p>
        </p:txBody>
      </p:sp>
      <p:sp>
        <p:nvSpPr>
          <p:cNvPr id="7" name="Text Placeholder 6"/>
          <p:cNvSpPr>
            <a:spLocks noGrp="1"/>
          </p:cNvSpPr>
          <p:nvPr>
            <p:ph type="body" idx="1"/>
          </p:nvPr>
        </p:nvSpPr>
        <p:spPr>
          <a:xfrm>
            <a:off x="762000" y="2362200"/>
            <a:ext cx="7772400" cy="1500187"/>
          </a:xfrm>
        </p:spPr>
        <p:txBody>
          <a:bodyPr>
            <a:normAutofit/>
          </a:bodyPr>
          <a:lstStyle/>
          <a:p>
            <a:pPr algn="ctr"/>
            <a:r>
              <a:rPr lang="en-US" sz="6000" b="1" dirty="0">
                <a:solidFill>
                  <a:srgbClr val="376092"/>
                </a:solidFill>
                <a:effectLst>
                  <a:outerShdw blurRad="38100" dist="38100" dir="2700000" algn="tl">
                    <a:srgbClr val="000000">
                      <a:alpha val="43137"/>
                    </a:srgbClr>
                  </a:outerShdw>
                </a:effectLst>
              </a:rPr>
              <a:t>Program Overview</a:t>
            </a: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13</a:t>
            </a:fld>
            <a:endParaRPr lang="en-US" dirty="0"/>
          </a:p>
        </p:txBody>
      </p:sp>
    </p:spTree>
    <p:extLst>
      <p:ext uri="{BB962C8B-B14F-4D97-AF65-F5344CB8AC3E}">
        <p14:creationId xmlns:p14="http://schemas.microsoft.com/office/powerpoint/2010/main" val="592899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Program Overview</a:t>
            </a:r>
          </a:p>
        </p:txBody>
      </p:sp>
      <p:sp>
        <p:nvSpPr>
          <p:cNvPr id="7" name="Content Placeholder 6"/>
          <p:cNvSpPr>
            <a:spLocks noGrp="1"/>
          </p:cNvSpPr>
          <p:nvPr>
            <p:ph idx="1"/>
          </p:nvPr>
        </p:nvSpPr>
        <p:spPr>
          <a:xfrm>
            <a:off x="457200" y="1447800"/>
            <a:ext cx="7924800" cy="4678363"/>
          </a:xfrm>
        </p:spPr>
        <p:txBody>
          <a:bodyPr>
            <a:normAutofit fontScale="92500" lnSpcReduction="20000"/>
          </a:bodyPr>
          <a:lstStyle/>
          <a:p>
            <a:pPr marL="0" indent="0">
              <a:buNone/>
            </a:pPr>
            <a:r>
              <a:rPr lang="en-US" b="1" dirty="0" smtClean="0"/>
              <a:t>Nearly $170 million in grant funds </a:t>
            </a:r>
          </a:p>
          <a:p>
            <a:pPr lvl="1"/>
            <a:r>
              <a:rPr lang="en-US" dirty="0" smtClean="0"/>
              <a:t> To support </a:t>
            </a:r>
            <a:r>
              <a:rPr lang="en-US" dirty="0"/>
              <a:t>development of workforce partnerships between employers, non-profit organizations, and America’s public workforce </a:t>
            </a:r>
            <a:r>
              <a:rPr lang="en-US" dirty="0" smtClean="0"/>
              <a:t>system; </a:t>
            </a:r>
          </a:p>
          <a:p>
            <a:pPr lvl="1"/>
            <a:endParaRPr lang="en-US" dirty="0" smtClean="0"/>
          </a:p>
          <a:p>
            <a:pPr lvl="1"/>
            <a:r>
              <a:rPr lang="en-US" dirty="0"/>
              <a:t>To effectively recruit and serve long-term unemployed </a:t>
            </a:r>
            <a:r>
              <a:rPr lang="en-US" dirty="0" smtClean="0"/>
              <a:t>workers; and</a:t>
            </a:r>
          </a:p>
          <a:p>
            <a:pPr lvl="1"/>
            <a:endParaRPr lang="en-US" dirty="0"/>
          </a:p>
          <a:p>
            <a:pPr lvl="1"/>
            <a:r>
              <a:rPr lang="en-US" dirty="0"/>
              <a:t>T</a:t>
            </a:r>
            <a:r>
              <a:rPr lang="en-US" dirty="0" smtClean="0"/>
              <a:t>o </a:t>
            </a:r>
            <a:r>
              <a:rPr lang="en-US" dirty="0"/>
              <a:t>help place the long term unemployed in to skilled jobs with good </a:t>
            </a:r>
            <a:r>
              <a:rPr lang="en-US" dirty="0" smtClean="0"/>
              <a:t>wages.</a:t>
            </a:r>
          </a:p>
          <a:p>
            <a:pPr lvl="1"/>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14</a:t>
            </a:fld>
            <a:endParaRPr lang="en-US"/>
          </a:p>
        </p:txBody>
      </p:sp>
    </p:spTree>
    <p:extLst>
      <p:ext uri="{BB962C8B-B14F-4D97-AF65-F5344CB8AC3E}">
        <p14:creationId xmlns:p14="http://schemas.microsoft.com/office/powerpoint/2010/main" val="444079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Grantees</a:t>
            </a:r>
            <a:endParaRPr lang="en-US" dirty="0"/>
          </a:p>
        </p:txBody>
      </p:sp>
      <p:sp>
        <p:nvSpPr>
          <p:cNvPr id="3" name="Content Placeholder 2"/>
          <p:cNvSpPr>
            <a:spLocks noGrp="1"/>
          </p:cNvSpPr>
          <p:nvPr>
            <p:ph idx="1"/>
          </p:nvPr>
        </p:nvSpPr>
        <p:spPr>
          <a:xfrm>
            <a:off x="457200" y="1295400"/>
            <a:ext cx="7924800" cy="4830763"/>
          </a:xfrm>
        </p:spPr>
        <p:txBody>
          <a:bodyPr/>
          <a:lstStyle/>
          <a:p>
            <a:pPr marL="0" indent="0">
              <a:buNone/>
            </a:pPr>
            <a:r>
              <a:rPr lang="en-US" sz="2400" b="1" dirty="0" smtClean="0"/>
              <a:t>Awards to </a:t>
            </a:r>
            <a:r>
              <a:rPr lang="en-US" sz="2400" b="1" dirty="0"/>
              <a:t>23 </a:t>
            </a:r>
            <a:r>
              <a:rPr lang="en-US" sz="2400" b="1" dirty="0" smtClean="0"/>
              <a:t>public and private partnerships </a:t>
            </a:r>
          </a:p>
          <a:p>
            <a:pPr lvl="1"/>
            <a:r>
              <a:rPr lang="en-US" sz="2000" dirty="0" smtClean="0"/>
              <a:t>Projects provide services </a:t>
            </a:r>
            <a:r>
              <a:rPr lang="en-US" sz="2000" dirty="0"/>
              <a:t>in </a:t>
            </a:r>
            <a:r>
              <a:rPr lang="en-US" sz="2000" dirty="0" smtClean="0"/>
              <a:t>20 states and PR</a:t>
            </a:r>
          </a:p>
          <a:p>
            <a:pPr lvl="1"/>
            <a:r>
              <a:rPr lang="en-US" sz="2000" dirty="0" smtClean="0"/>
              <a:t>Includes 3 multi-state projects</a:t>
            </a:r>
            <a:endParaRPr lang="en-US" sz="2000" dirty="0"/>
          </a:p>
          <a:p>
            <a:pPr marL="0" indent="0">
              <a:buNone/>
            </a:pPr>
            <a:endParaRPr lang="en-US" dirty="0" smtClean="0"/>
          </a:p>
          <a:p>
            <a:pPr marL="0" indent="0">
              <a:buNone/>
            </a:pPr>
            <a:r>
              <a:rPr lang="en-US" sz="2400" b="1" dirty="0"/>
              <a:t>Period of performance is 48 months</a:t>
            </a:r>
          </a:p>
          <a:p>
            <a:pPr lvl="1"/>
            <a:r>
              <a:rPr lang="en-US" sz="2000" dirty="0"/>
              <a:t>Grant start date:  November 1, 2014</a:t>
            </a:r>
          </a:p>
          <a:p>
            <a:pPr lvl="1"/>
            <a:r>
              <a:rPr lang="en-US" sz="2000" dirty="0"/>
              <a:t>Grant end date: October 31, 2018</a:t>
            </a: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15</a:t>
            </a:fld>
            <a:endParaRPr lang="en-US" dirty="0"/>
          </a:p>
        </p:txBody>
      </p:sp>
    </p:spTree>
    <p:extLst>
      <p:ext uri="{BB962C8B-B14F-4D97-AF65-F5344CB8AC3E}">
        <p14:creationId xmlns:p14="http://schemas.microsoft.com/office/powerpoint/2010/main" val="4195436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Grantees</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16</a:t>
            </a:fld>
            <a:endParaRPr lang="en-US" dirty="0"/>
          </a:p>
        </p:txBody>
      </p:sp>
      <p:sp>
        <p:nvSpPr>
          <p:cNvPr id="6" name="Content Placeholder 5"/>
          <p:cNvSpPr>
            <a:spLocks noGrp="1"/>
          </p:cNvSpPr>
          <p:nvPr>
            <p:ph idx="1"/>
          </p:nvPr>
        </p:nvSpPr>
        <p:spPr/>
        <p:txBody>
          <a:bodyPr/>
          <a:lstStyle/>
          <a:p>
            <a:endParaRPr lang="en-US"/>
          </a:p>
        </p:txBody>
      </p:sp>
      <p:pic>
        <p:nvPicPr>
          <p:cNvPr id="10" name="Picture 9"/>
          <p:cNvPicPr/>
          <p:nvPr/>
        </p:nvPicPr>
        <p:blipFill rotWithShape="1">
          <a:blip r:embed="rId3"/>
          <a:srcRect l="52024" t="22822" r="19395" b="29460"/>
          <a:stretch/>
        </p:blipFill>
        <p:spPr bwMode="auto">
          <a:xfrm>
            <a:off x="76200" y="1066800"/>
            <a:ext cx="8915400" cy="5562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6976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Grantees</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17</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231812200"/>
              </p:ext>
            </p:extLst>
          </p:nvPr>
        </p:nvGraphicFramePr>
        <p:xfrm>
          <a:off x="228600" y="1219200"/>
          <a:ext cx="86868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0471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Populations</a:t>
            </a:r>
            <a:endParaRPr lang="en-US" dirty="0"/>
          </a:p>
        </p:txBody>
      </p:sp>
      <p:sp>
        <p:nvSpPr>
          <p:cNvPr id="3" name="Content Placeholder 2"/>
          <p:cNvSpPr>
            <a:spLocks noGrp="1"/>
          </p:cNvSpPr>
          <p:nvPr>
            <p:ph idx="1"/>
          </p:nvPr>
        </p:nvSpPr>
        <p:spPr>
          <a:xfrm>
            <a:off x="457200" y="1371600"/>
            <a:ext cx="7924800" cy="5029200"/>
          </a:xfrm>
        </p:spPr>
        <p:txBody>
          <a:bodyPr>
            <a:normAutofit fontScale="77500" lnSpcReduction="20000"/>
          </a:bodyPr>
          <a:lstStyle/>
          <a:p>
            <a:r>
              <a:rPr lang="en-US" b="1" dirty="0" smtClean="0"/>
              <a:t>Long-term Unemployed Workers</a:t>
            </a:r>
          </a:p>
          <a:p>
            <a:pPr lvl="1"/>
            <a:r>
              <a:rPr lang="en-US" dirty="0" smtClean="0"/>
              <a:t>Every project is serving at least 85% long-term unemployed workers</a:t>
            </a:r>
          </a:p>
          <a:p>
            <a:r>
              <a:rPr lang="en-US" b="1" dirty="0" smtClean="0"/>
              <a:t>Unemployed Workers</a:t>
            </a:r>
          </a:p>
          <a:p>
            <a:r>
              <a:rPr lang="en-US" b="1" dirty="0" smtClean="0"/>
              <a:t>Incumbent Workers </a:t>
            </a:r>
          </a:p>
          <a:p>
            <a:pPr marL="57150" indent="0">
              <a:buNone/>
            </a:pPr>
            <a:endParaRPr lang="en-US" sz="3600" dirty="0"/>
          </a:p>
          <a:p>
            <a:pPr marL="57150" indent="0">
              <a:buNone/>
            </a:pPr>
            <a:r>
              <a:rPr lang="en-US" sz="3600" b="1" i="1" dirty="0" smtClean="0"/>
              <a:t>Within these populations: </a:t>
            </a:r>
          </a:p>
          <a:p>
            <a:pPr>
              <a:buFont typeface="Wingdings" panose="05000000000000000000" pitchFamily="2" charset="2"/>
              <a:buChar char="Ø"/>
            </a:pPr>
            <a:r>
              <a:rPr lang="en-US" sz="2800" dirty="0" smtClean="0"/>
              <a:t>9 projects are targeting veterans</a:t>
            </a:r>
          </a:p>
          <a:p>
            <a:pPr>
              <a:buFont typeface="Wingdings" panose="05000000000000000000" pitchFamily="2" charset="2"/>
              <a:buChar char="Ø"/>
            </a:pPr>
            <a:r>
              <a:rPr lang="en-US" sz="2800" dirty="0" smtClean="0"/>
              <a:t>11 projects are targeting lower-skilled workers that can benefit form training along a career pathways</a:t>
            </a:r>
          </a:p>
          <a:p>
            <a:pPr>
              <a:buFont typeface="Wingdings" panose="05000000000000000000" pitchFamily="2" charset="2"/>
              <a:buChar char="Ø"/>
            </a:pPr>
            <a:r>
              <a:rPr lang="en-US" sz="2800" dirty="0" smtClean="0"/>
              <a:t>19 projects are targeting shorter-term unemployed workers</a:t>
            </a: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18</a:t>
            </a:fld>
            <a:endParaRPr lang="en-US" dirty="0"/>
          </a:p>
        </p:txBody>
      </p:sp>
    </p:spTree>
    <p:extLst>
      <p:ext uri="{BB962C8B-B14F-4D97-AF65-F5344CB8AC3E}">
        <p14:creationId xmlns:p14="http://schemas.microsoft.com/office/powerpoint/2010/main" val="39872826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Overview</a:t>
            </a:r>
            <a:endParaRPr lang="en-US" dirty="0"/>
          </a:p>
        </p:txBody>
      </p:sp>
      <p:sp>
        <p:nvSpPr>
          <p:cNvPr id="3" name="Content Placeholder 2"/>
          <p:cNvSpPr>
            <a:spLocks noGrp="1"/>
          </p:cNvSpPr>
          <p:nvPr>
            <p:ph idx="1"/>
          </p:nvPr>
        </p:nvSpPr>
        <p:spPr>
          <a:xfrm>
            <a:off x="457200" y="1295400"/>
            <a:ext cx="7924800" cy="4830763"/>
          </a:xfrm>
        </p:spPr>
        <p:txBody>
          <a:bodyPr>
            <a:normAutofit fontScale="92500" lnSpcReduction="10000"/>
          </a:bodyPr>
          <a:lstStyle/>
          <a:p>
            <a:pPr marL="469900" lvl="0" indent="-469900" eaLnBrk="0" fontAlgn="base" hangingPunct="0">
              <a:spcBef>
                <a:spcPct val="20000"/>
              </a:spcBef>
              <a:spcAft>
                <a:spcPct val="0"/>
              </a:spcAft>
              <a:buClr>
                <a:srgbClr val="660000"/>
              </a:buClr>
              <a:buSzPct val="70000"/>
              <a:buFont typeface="Wingdings" pitchFamily="2" charset="2"/>
              <a:buChar char="§"/>
            </a:pPr>
            <a:r>
              <a:rPr lang="en-US" sz="2600" kern="0" dirty="0">
                <a:solidFill>
                  <a:srgbClr val="376092"/>
                </a:solidFill>
                <a:latin typeface="Calibri"/>
                <a:cs typeface="+mn-cs"/>
              </a:rPr>
              <a:t>Provide a range of interventions that lead to middle and high skilled employment</a:t>
            </a:r>
          </a:p>
          <a:p>
            <a:pPr marL="469900" lvl="0" indent="-469900" eaLnBrk="0" fontAlgn="base" hangingPunct="0">
              <a:spcBef>
                <a:spcPct val="20000"/>
              </a:spcBef>
              <a:spcAft>
                <a:spcPct val="0"/>
              </a:spcAft>
              <a:buClr>
                <a:srgbClr val="660000"/>
              </a:buClr>
              <a:buSzPct val="70000"/>
              <a:buFont typeface="Wingdings" pitchFamily="2" charset="2"/>
              <a:buChar char="§"/>
            </a:pPr>
            <a:r>
              <a:rPr lang="en-US" sz="2600" kern="0" dirty="0">
                <a:solidFill>
                  <a:srgbClr val="376092"/>
                </a:solidFill>
                <a:latin typeface="Calibri"/>
                <a:cs typeface="+mn-cs"/>
              </a:rPr>
              <a:t>Incorporate  strong up-front assessment component, allowing for a customization of services and training along one or more of the customized intervention tracks to employment: </a:t>
            </a:r>
            <a:endParaRPr lang="en-US" sz="3000" b="1" kern="0" dirty="0">
              <a:solidFill>
                <a:srgbClr val="376092"/>
              </a:solidFill>
              <a:latin typeface="Calibri"/>
              <a:cs typeface="+mn-cs"/>
            </a:endParaRPr>
          </a:p>
          <a:p>
            <a:pPr marL="914400" lvl="1" indent="-514350" eaLnBrk="0" fontAlgn="base" hangingPunct="0">
              <a:spcBef>
                <a:spcPct val="20000"/>
              </a:spcBef>
              <a:spcAft>
                <a:spcPct val="0"/>
              </a:spcAft>
              <a:buClr>
                <a:srgbClr val="999966"/>
              </a:buClr>
              <a:buSzPct val="75000"/>
              <a:buFont typeface="+mj-lt"/>
              <a:buAutoNum type="arabicParenR"/>
            </a:pPr>
            <a:r>
              <a:rPr lang="en-US" sz="2200" u="sng" kern="0" dirty="0">
                <a:solidFill>
                  <a:srgbClr val="376092"/>
                </a:solidFill>
                <a:latin typeface="Calibri"/>
              </a:rPr>
              <a:t>Intensive coaching and other short-term, specialized services </a:t>
            </a:r>
            <a:r>
              <a:rPr lang="en-US" sz="2200" kern="0" dirty="0">
                <a:solidFill>
                  <a:srgbClr val="376092"/>
                </a:solidFill>
                <a:latin typeface="Calibri"/>
              </a:rPr>
              <a:t>culminating in direct job placement into middle and high-skilled jobs. </a:t>
            </a:r>
          </a:p>
          <a:p>
            <a:pPr marL="914400" lvl="1" indent="-514350" eaLnBrk="0" fontAlgn="base" hangingPunct="0">
              <a:spcBef>
                <a:spcPct val="20000"/>
              </a:spcBef>
              <a:spcAft>
                <a:spcPct val="0"/>
              </a:spcAft>
              <a:buClr>
                <a:srgbClr val="999966"/>
              </a:buClr>
              <a:buSzPct val="75000"/>
              <a:buFont typeface="+mj-lt"/>
              <a:buAutoNum type="arabicParenR"/>
            </a:pPr>
            <a:r>
              <a:rPr lang="en-US" sz="2200" u="sng" kern="0" dirty="0">
                <a:solidFill>
                  <a:srgbClr val="376092"/>
                </a:solidFill>
                <a:latin typeface="Calibri"/>
              </a:rPr>
              <a:t>Short-term training </a:t>
            </a:r>
            <a:r>
              <a:rPr lang="en-US" sz="2200" kern="0" dirty="0">
                <a:solidFill>
                  <a:srgbClr val="376092"/>
                </a:solidFill>
                <a:latin typeface="Calibri"/>
              </a:rPr>
              <a:t>that may or may not result in an industry-recognized credential, but will lead to a skilled job. </a:t>
            </a:r>
          </a:p>
          <a:p>
            <a:pPr marL="914400" lvl="1" indent="-514350" eaLnBrk="0" fontAlgn="base" hangingPunct="0">
              <a:spcBef>
                <a:spcPct val="20000"/>
              </a:spcBef>
              <a:spcAft>
                <a:spcPct val="0"/>
              </a:spcAft>
              <a:buClr>
                <a:srgbClr val="999966"/>
              </a:buClr>
              <a:buSzPct val="75000"/>
              <a:buFont typeface="+mj-lt"/>
              <a:buAutoNum type="arabicParenR"/>
            </a:pPr>
            <a:r>
              <a:rPr lang="en-US" sz="2200" u="sng" kern="0" dirty="0">
                <a:solidFill>
                  <a:srgbClr val="376092"/>
                </a:solidFill>
                <a:latin typeface="Calibri"/>
              </a:rPr>
              <a:t>Training along a career pathway </a:t>
            </a:r>
            <a:r>
              <a:rPr lang="en-US" sz="2200" kern="0" dirty="0">
                <a:solidFill>
                  <a:srgbClr val="376092"/>
                </a:solidFill>
                <a:latin typeface="Calibri"/>
              </a:rPr>
              <a:t>that leads to an industry-recognized credential and employment in middle and high skilled jobs.</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19</a:t>
            </a:fld>
            <a:endParaRPr lang="en-US" dirty="0"/>
          </a:p>
        </p:txBody>
      </p:sp>
    </p:spTree>
    <p:extLst>
      <p:ext uri="{BB962C8B-B14F-4D97-AF65-F5344CB8AC3E}">
        <p14:creationId xmlns:p14="http://schemas.microsoft.com/office/powerpoint/2010/main" val="2278483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
        <p:nvSpPr>
          <p:cNvPr id="2" name="Title 1"/>
          <p:cNvSpPr>
            <a:spLocks noGrp="1"/>
          </p:cNvSpPr>
          <p:nvPr>
            <p:ph type="title"/>
          </p:nvPr>
        </p:nvSpPr>
        <p:spPr/>
        <p:txBody>
          <a:bodyPr/>
          <a:lstStyle/>
          <a:p>
            <a:r>
              <a:rPr lang="en-US" dirty="0" smtClean="0"/>
              <a:t>Where are you?</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8" name="TextBox 7"/>
          <p:cNvSpPr txBox="1"/>
          <p:nvPr/>
        </p:nvSpPr>
        <p:spPr>
          <a:xfrm>
            <a:off x="1371600" y="685800"/>
            <a:ext cx="6324600" cy="338554"/>
          </a:xfrm>
          <a:prstGeom prst="rect">
            <a:avLst/>
          </a:prstGeom>
          <a:noFill/>
        </p:spPr>
        <p:txBody>
          <a:bodyPr wrap="square" rtlCol="0">
            <a:spAutoFit/>
          </a:bodyPr>
          <a:lstStyle/>
          <a:p>
            <a:pPr algn="ctr"/>
            <a:r>
              <a:rPr lang="en-US" sz="1600" b="1" i="1" dirty="0" smtClean="0">
                <a:solidFill>
                  <a:schemeClr val="bg1"/>
                </a:solidFill>
                <a:latin typeface="Arial" pitchFamily="34" charset="0"/>
                <a:cs typeface="Arial" pitchFamily="34" charset="0"/>
              </a:rPr>
              <a:t>Enter your location in the Chat window – lower left of screen</a:t>
            </a:r>
            <a:endParaRPr lang="en-US" sz="1600" b="1" i="1" dirty="0">
              <a:solidFill>
                <a:schemeClr val="bg1"/>
              </a:solidFill>
              <a:latin typeface="Arial" pitchFamily="34" charset="0"/>
              <a:cs typeface="Arial" pitchFamily="34" charset="0"/>
            </a:endParaRPr>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531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Overview</a:t>
            </a:r>
            <a:endParaRPr lang="en-US" dirty="0"/>
          </a:p>
        </p:txBody>
      </p:sp>
      <p:sp>
        <p:nvSpPr>
          <p:cNvPr id="3" name="Content Placeholder 2"/>
          <p:cNvSpPr>
            <a:spLocks noGrp="1"/>
          </p:cNvSpPr>
          <p:nvPr>
            <p:ph idx="1"/>
          </p:nvPr>
        </p:nvSpPr>
        <p:spPr>
          <a:xfrm>
            <a:off x="228600" y="1143000"/>
            <a:ext cx="8686800" cy="5410200"/>
          </a:xfrm>
        </p:spPr>
        <p:txBody>
          <a:bodyPr>
            <a:normAutofit fontScale="62500" lnSpcReduction="20000"/>
          </a:bodyPr>
          <a:lstStyle/>
          <a:p>
            <a:r>
              <a:rPr lang="en-US" b="1" dirty="0"/>
              <a:t>Training Strategies</a:t>
            </a:r>
          </a:p>
          <a:p>
            <a:pPr lvl="1"/>
            <a:r>
              <a:rPr lang="en-US" dirty="0"/>
              <a:t>OJT</a:t>
            </a:r>
          </a:p>
          <a:p>
            <a:pPr lvl="1"/>
            <a:r>
              <a:rPr lang="en-US" dirty="0"/>
              <a:t>Paid Work Experience</a:t>
            </a:r>
          </a:p>
          <a:p>
            <a:pPr lvl="1"/>
            <a:r>
              <a:rPr lang="en-US" dirty="0"/>
              <a:t>Paid </a:t>
            </a:r>
            <a:r>
              <a:rPr lang="en-US" dirty="0" smtClean="0"/>
              <a:t>Internships</a:t>
            </a:r>
          </a:p>
          <a:p>
            <a:pPr lvl="1"/>
            <a:r>
              <a:rPr lang="en-US" dirty="0" smtClean="0"/>
              <a:t>Registered Apprenticeships</a:t>
            </a:r>
          </a:p>
          <a:p>
            <a:pPr lvl="1"/>
            <a:r>
              <a:rPr lang="en-US" dirty="0" smtClean="0"/>
              <a:t>Classroom Training</a:t>
            </a:r>
          </a:p>
          <a:p>
            <a:pPr lvl="1"/>
            <a:r>
              <a:rPr lang="en-US" dirty="0" smtClean="0"/>
              <a:t>Distance Learning</a:t>
            </a:r>
          </a:p>
          <a:p>
            <a:pPr lvl="1"/>
            <a:r>
              <a:rPr lang="en-US" dirty="0" smtClean="0"/>
              <a:t>Technology-based Learning</a:t>
            </a:r>
            <a:endParaRPr lang="en-US" dirty="0"/>
          </a:p>
          <a:p>
            <a:pPr lvl="1"/>
            <a:r>
              <a:rPr lang="en-US" dirty="0"/>
              <a:t>Other Training </a:t>
            </a:r>
            <a:r>
              <a:rPr lang="en-US" dirty="0" smtClean="0"/>
              <a:t>Strategies</a:t>
            </a:r>
          </a:p>
          <a:p>
            <a:pPr lvl="1"/>
            <a:endParaRPr lang="en-US" dirty="0"/>
          </a:p>
          <a:p>
            <a:r>
              <a:rPr lang="en-US" b="1" dirty="0"/>
              <a:t>Activities and Service Strategies</a:t>
            </a:r>
          </a:p>
          <a:p>
            <a:pPr lvl="1"/>
            <a:r>
              <a:rPr lang="en-US" dirty="0"/>
              <a:t>Services and activities that support skill </a:t>
            </a:r>
            <a:r>
              <a:rPr lang="en-US" dirty="0" smtClean="0"/>
              <a:t>development, training retention, and reemployment</a:t>
            </a:r>
          </a:p>
          <a:p>
            <a:pPr lvl="2"/>
            <a:r>
              <a:rPr lang="en-US" dirty="0" smtClean="0"/>
              <a:t>Financial counseling; mental health counseling; child and/or dependent care, etc. </a:t>
            </a:r>
            <a:endParaRPr lang="en-US" dirty="0"/>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20</a:t>
            </a:fld>
            <a:endParaRPr lang="en-US" dirty="0"/>
          </a:p>
        </p:txBody>
      </p:sp>
    </p:spTree>
    <p:extLst>
      <p:ext uri="{BB962C8B-B14F-4D97-AF65-F5344CB8AC3E}">
        <p14:creationId xmlns:p14="http://schemas.microsoft.com/office/powerpoint/2010/main" val="1690938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724400"/>
            <a:ext cx="7772400" cy="1362075"/>
          </a:xfrm>
        </p:spPr>
        <p:txBody>
          <a:bodyPr>
            <a:normAutofit fontScale="90000"/>
          </a:bodyPr>
          <a:lstStyle/>
          <a:p>
            <a:pPr lvl="0" algn="r" fontAlgn="base">
              <a:spcBef>
                <a:spcPts val="0"/>
              </a:spcBef>
              <a:spcAft>
                <a:spcPct val="0"/>
              </a:spcAft>
            </a:pPr>
            <a:r>
              <a:rPr lang="en-US" sz="2000" cap="none" dirty="0" smtClean="0">
                <a:ln>
                  <a:noFill/>
                </a:ln>
                <a:solidFill>
                  <a:srgbClr val="376092"/>
                </a:solidFill>
                <a:effectLst/>
                <a:latin typeface="Franklin Gothic Medium" panose="020B0603020102020204" pitchFamily="34" charset="0"/>
                <a:ea typeface="+mn-ea"/>
                <a:cs typeface="+mn-cs"/>
              </a:rPr>
              <a:t>Megan Baird</a:t>
            </a:r>
            <a:r>
              <a:rPr lang="en-US" sz="2000" cap="none" dirty="0">
                <a:ln>
                  <a:noFill/>
                </a:ln>
                <a:solidFill>
                  <a:srgbClr val="376092"/>
                </a:solidFill>
                <a:effectLst/>
                <a:latin typeface="Franklin Gothic Medium" panose="020B0603020102020204" pitchFamily="34" charset="0"/>
                <a:ea typeface="+mn-ea"/>
                <a:cs typeface="+mn-cs"/>
              </a:rPr>
              <a:t/>
            </a:r>
            <a:br>
              <a:rPr lang="en-US" sz="2000" cap="none" dirty="0">
                <a:ln>
                  <a:noFill/>
                </a:ln>
                <a:solidFill>
                  <a:srgbClr val="376092"/>
                </a:solidFill>
                <a:effectLst/>
                <a:latin typeface="Franklin Gothic Medium" panose="020B0603020102020204" pitchFamily="34" charset="0"/>
                <a:ea typeface="+mn-ea"/>
                <a:cs typeface="+mn-cs"/>
              </a:rPr>
            </a:br>
            <a:r>
              <a:rPr lang="en-US" sz="2000" b="0" cap="none" dirty="0">
                <a:ln>
                  <a:noFill/>
                </a:ln>
                <a:solidFill>
                  <a:srgbClr val="376092"/>
                </a:solidFill>
                <a:effectLst/>
                <a:latin typeface="Franklin Gothic Medium" panose="020B0603020102020204" pitchFamily="34" charset="0"/>
                <a:ea typeface="+mn-ea"/>
                <a:cs typeface="+mn-cs"/>
              </a:rPr>
              <a:t>Division of Strategic Investments</a:t>
            </a:r>
            <a:br>
              <a:rPr lang="en-US" sz="2000" b="0" cap="none" dirty="0">
                <a:ln>
                  <a:noFill/>
                </a:ln>
                <a:solidFill>
                  <a:srgbClr val="376092"/>
                </a:solidFill>
                <a:effectLst/>
                <a:latin typeface="Franklin Gothic Medium" panose="020B0603020102020204" pitchFamily="34" charset="0"/>
                <a:ea typeface="+mn-ea"/>
                <a:cs typeface="+mn-cs"/>
              </a:rPr>
            </a:br>
            <a:r>
              <a:rPr lang="en-US" sz="2000" b="0" cap="none" dirty="0">
                <a:ln>
                  <a:noFill/>
                </a:ln>
                <a:solidFill>
                  <a:srgbClr val="376092"/>
                </a:solidFill>
                <a:effectLst/>
                <a:latin typeface="Franklin Gothic Medium" panose="020B0603020102020204" pitchFamily="34" charset="0"/>
                <a:ea typeface="+mn-ea"/>
                <a:cs typeface="+mn-cs"/>
              </a:rPr>
              <a:t>ETA Office of Workforce Investments</a:t>
            </a:r>
            <a:r>
              <a:rPr lang="en-US" sz="2000" b="0" cap="none" dirty="0">
                <a:ln>
                  <a:noFill/>
                </a:ln>
                <a:solidFill>
                  <a:prstClr val="black">
                    <a:lumMod val="75000"/>
                    <a:lumOff val="25000"/>
                  </a:prstClr>
                </a:solidFill>
                <a:effectLst/>
                <a:latin typeface="Franklin Gothic Medium" panose="020B0603020102020204" pitchFamily="34" charset="0"/>
                <a:ea typeface="+mn-ea"/>
                <a:cs typeface="+mn-cs"/>
              </a:rPr>
              <a:t/>
            </a:r>
            <a:br>
              <a:rPr lang="en-US" sz="2000" b="0" cap="none" dirty="0">
                <a:ln>
                  <a:noFill/>
                </a:ln>
                <a:solidFill>
                  <a:prstClr val="black">
                    <a:lumMod val="75000"/>
                    <a:lumOff val="25000"/>
                  </a:prstClr>
                </a:solidFill>
                <a:effectLst/>
                <a:latin typeface="Franklin Gothic Medium" panose="020B0603020102020204" pitchFamily="34" charset="0"/>
                <a:ea typeface="+mn-ea"/>
                <a:cs typeface="+mn-cs"/>
              </a:rPr>
            </a:br>
            <a:r>
              <a:rPr lang="en-US" dirty="0"/>
              <a:t/>
            </a:r>
            <a:br>
              <a:rPr lang="en-US" dirty="0"/>
            </a:br>
            <a:endParaRPr lang="en-US" dirty="0"/>
          </a:p>
        </p:txBody>
      </p:sp>
      <p:sp>
        <p:nvSpPr>
          <p:cNvPr id="7" name="Text Placeholder 6"/>
          <p:cNvSpPr>
            <a:spLocks noGrp="1"/>
          </p:cNvSpPr>
          <p:nvPr>
            <p:ph type="body" idx="1"/>
          </p:nvPr>
        </p:nvSpPr>
        <p:spPr>
          <a:xfrm>
            <a:off x="762000" y="2362200"/>
            <a:ext cx="7772400" cy="1500187"/>
          </a:xfrm>
        </p:spPr>
        <p:txBody>
          <a:bodyPr>
            <a:normAutofit/>
          </a:bodyPr>
          <a:lstStyle/>
          <a:p>
            <a:pPr algn="ctr"/>
            <a:r>
              <a:rPr lang="en-US" sz="6000" b="1" dirty="0" smtClean="0">
                <a:solidFill>
                  <a:srgbClr val="376092"/>
                </a:solidFill>
                <a:effectLst>
                  <a:outerShdw blurRad="38100" dist="38100" dir="2700000" algn="tl">
                    <a:srgbClr val="000000">
                      <a:alpha val="43137"/>
                    </a:srgbClr>
                  </a:outerShdw>
                </a:effectLst>
              </a:rPr>
              <a:t>Communication Plan</a:t>
            </a:r>
            <a:endParaRPr lang="en-US" sz="6000" b="1" dirty="0">
              <a:solidFill>
                <a:srgbClr val="376092"/>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21</a:t>
            </a:fld>
            <a:endParaRPr lang="en-US" dirty="0"/>
          </a:p>
        </p:txBody>
      </p:sp>
    </p:spTree>
    <p:extLst>
      <p:ext uri="{BB962C8B-B14F-4D97-AF65-F5344CB8AC3E}">
        <p14:creationId xmlns:p14="http://schemas.microsoft.com/office/powerpoint/2010/main" val="1132790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Communication Plan</a:t>
            </a:r>
            <a:endParaRPr lang="en-US" dirty="0"/>
          </a:p>
        </p:txBody>
      </p:sp>
      <p:sp>
        <p:nvSpPr>
          <p:cNvPr id="7" name="Content Placeholder 6"/>
          <p:cNvSpPr>
            <a:spLocks noGrp="1"/>
          </p:cNvSpPr>
          <p:nvPr>
            <p:ph idx="1"/>
          </p:nvPr>
        </p:nvSpPr>
        <p:spPr>
          <a:xfrm>
            <a:off x="457200" y="1371600"/>
            <a:ext cx="8153400" cy="4953000"/>
          </a:xfrm>
        </p:spPr>
        <p:txBody>
          <a:bodyPr>
            <a:normAutofit lnSpcReduction="10000"/>
          </a:bodyPr>
          <a:lstStyle/>
          <a:p>
            <a:pPr marL="0" lvl="0" indent="0">
              <a:spcBef>
                <a:spcPts val="0"/>
              </a:spcBef>
              <a:spcAft>
                <a:spcPts val="0"/>
              </a:spcAft>
              <a:buNone/>
              <a:defRPr/>
            </a:pPr>
            <a:r>
              <a:rPr lang="en-US" sz="2400" b="1" u="sng" dirty="0">
                <a:solidFill>
                  <a:srgbClr val="4F81BD">
                    <a:lumMod val="50000"/>
                  </a:srgbClr>
                </a:solidFill>
                <a:latin typeface="Calibri"/>
                <a:cs typeface="+mn-cs"/>
              </a:rPr>
              <a:t>From: ETA, To: You</a:t>
            </a:r>
          </a:p>
          <a:p>
            <a:pPr lvl="0">
              <a:spcBef>
                <a:spcPts val="0"/>
              </a:spcBef>
              <a:spcAft>
                <a:spcPts val="0"/>
              </a:spcAft>
              <a:buFontTx/>
              <a:buChar char="-"/>
              <a:defRPr/>
            </a:pPr>
            <a:r>
              <a:rPr lang="en-US" sz="2200" dirty="0">
                <a:solidFill>
                  <a:prstClr val="black"/>
                </a:solidFill>
                <a:latin typeface="Calibri"/>
                <a:cs typeface="+mn-cs"/>
              </a:rPr>
              <a:t>Usually through your FPO for specific requests and information</a:t>
            </a:r>
          </a:p>
          <a:p>
            <a:pPr lvl="0">
              <a:spcBef>
                <a:spcPts val="0"/>
              </a:spcBef>
              <a:spcAft>
                <a:spcPts val="0"/>
              </a:spcAft>
              <a:buFontTx/>
              <a:buChar char="-"/>
              <a:defRPr/>
            </a:pPr>
            <a:r>
              <a:rPr lang="en-US" sz="2200" dirty="0" smtClean="0">
                <a:solidFill>
                  <a:prstClr val="black"/>
                </a:solidFill>
                <a:latin typeface="Calibri"/>
                <a:cs typeface="+mn-cs"/>
              </a:rPr>
              <a:t>RTW </a:t>
            </a:r>
            <a:r>
              <a:rPr lang="en-US" sz="2200" dirty="0">
                <a:solidFill>
                  <a:prstClr val="black"/>
                </a:solidFill>
                <a:latin typeface="Calibri"/>
                <a:cs typeface="+mn-cs"/>
              </a:rPr>
              <a:t>mailbox for general requests and information</a:t>
            </a:r>
          </a:p>
          <a:p>
            <a:pPr lvl="0">
              <a:spcBef>
                <a:spcPts val="0"/>
              </a:spcBef>
              <a:spcAft>
                <a:spcPts val="0"/>
              </a:spcAft>
              <a:buFontTx/>
              <a:buChar char="-"/>
              <a:defRPr/>
            </a:pPr>
            <a:r>
              <a:rPr lang="en-US" sz="2200" dirty="0">
                <a:solidFill>
                  <a:prstClr val="black"/>
                </a:solidFill>
                <a:latin typeface="Calibri"/>
                <a:cs typeface="+mn-cs"/>
              </a:rPr>
              <a:t>Grantee Community of </a:t>
            </a:r>
            <a:r>
              <a:rPr lang="en-US" sz="2200" dirty="0" smtClean="0">
                <a:solidFill>
                  <a:prstClr val="black"/>
                </a:solidFill>
                <a:latin typeface="Calibri"/>
                <a:cs typeface="+mn-cs"/>
              </a:rPr>
              <a:t>Practice: </a:t>
            </a:r>
            <a:r>
              <a:rPr lang="en-US" sz="2200" dirty="0" smtClean="0">
                <a:solidFill>
                  <a:prstClr val="black"/>
                </a:solidFill>
                <a:latin typeface="Calibri"/>
                <a:cs typeface="+mn-cs"/>
                <a:hlinkClick r:id="rId3"/>
              </a:rPr>
              <a:t>https://etagrantees.workforce3one.org</a:t>
            </a:r>
            <a:r>
              <a:rPr lang="en-US" sz="2200" dirty="0" smtClean="0">
                <a:solidFill>
                  <a:prstClr val="black"/>
                </a:solidFill>
                <a:latin typeface="Calibri"/>
                <a:cs typeface="+mn-cs"/>
              </a:rPr>
              <a:t> </a:t>
            </a:r>
          </a:p>
          <a:p>
            <a:pPr lvl="1">
              <a:spcBef>
                <a:spcPts val="0"/>
              </a:spcBef>
              <a:spcAft>
                <a:spcPts val="0"/>
              </a:spcAft>
              <a:buFontTx/>
              <a:buChar char="-"/>
              <a:defRPr/>
            </a:pPr>
            <a:r>
              <a:rPr lang="en-US" sz="1800" dirty="0" smtClean="0">
                <a:solidFill>
                  <a:prstClr val="black"/>
                </a:solidFill>
                <a:latin typeface="Calibri"/>
                <a:cs typeface="+mn-cs"/>
              </a:rPr>
              <a:t>Click on “H-1B Technical Skills Training and Jobs Accelerator” link</a:t>
            </a:r>
            <a:endParaRPr lang="en-US" sz="1800" dirty="0">
              <a:solidFill>
                <a:prstClr val="black"/>
              </a:solidFill>
              <a:latin typeface="Calibri"/>
              <a:cs typeface="+mn-cs"/>
            </a:endParaRPr>
          </a:p>
          <a:p>
            <a:pPr lvl="0">
              <a:spcBef>
                <a:spcPts val="0"/>
              </a:spcBef>
              <a:spcAft>
                <a:spcPts val="0"/>
              </a:spcAft>
              <a:buFontTx/>
              <a:buChar char="-"/>
              <a:defRPr/>
            </a:pPr>
            <a:r>
              <a:rPr lang="en-US" sz="2200" dirty="0">
                <a:solidFill>
                  <a:prstClr val="black"/>
                </a:solidFill>
                <a:latin typeface="Calibri"/>
                <a:cs typeface="+mn-cs"/>
              </a:rPr>
              <a:t>ETA Website:  </a:t>
            </a:r>
            <a:r>
              <a:rPr lang="en-US" sz="2200" dirty="0" smtClean="0">
                <a:solidFill>
                  <a:prstClr val="black"/>
                </a:solidFill>
                <a:latin typeface="Calibri"/>
                <a:cs typeface="+mn-cs"/>
                <a:hlinkClick r:id="rId4"/>
              </a:rPr>
              <a:t>www.doleta.gov/readytowork</a:t>
            </a:r>
            <a:r>
              <a:rPr lang="en-US" sz="2200" dirty="0" smtClean="0">
                <a:solidFill>
                  <a:prstClr val="black"/>
                </a:solidFill>
                <a:latin typeface="Calibri"/>
                <a:cs typeface="+mn-cs"/>
              </a:rPr>
              <a:t> </a:t>
            </a:r>
            <a:endParaRPr lang="en-US" sz="2200" dirty="0">
              <a:solidFill>
                <a:prstClr val="black"/>
              </a:solidFill>
              <a:latin typeface="Calibri"/>
              <a:cs typeface="+mn-cs"/>
            </a:endParaRPr>
          </a:p>
          <a:p>
            <a:pPr marL="0" lvl="0" indent="0">
              <a:spcBef>
                <a:spcPts val="0"/>
              </a:spcBef>
              <a:spcAft>
                <a:spcPts val="0"/>
              </a:spcAft>
              <a:buNone/>
              <a:defRPr/>
            </a:pPr>
            <a:endParaRPr lang="en-US" sz="2200" dirty="0">
              <a:solidFill>
                <a:prstClr val="black"/>
              </a:solidFill>
              <a:latin typeface="Calibri"/>
            </a:endParaRPr>
          </a:p>
          <a:p>
            <a:pPr marL="0" lvl="0" indent="0">
              <a:spcBef>
                <a:spcPts val="0"/>
              </a:spcBef>
              <a:spcAft>
                <a:spcPts val="0"/>
              </a:spcAft>
              <a:buNone/>
              <a:defRPr/>
            </a:pPr>
            <a:r>
              <a:rPr lang="en-US" sz="2200" b="1" u="sng" dirty="0">
                <a:solidFill>
                  <a:srgbClr val="4F81BD">
                    <a:lumMod val="50000"/>
                  </a:srgbClr>
                </a:solidFill>
                <a:latin typeface="Calibri"/>
                <a:cs typeface="+mn-cs"/>
              </a:rPr>
              <a:t>From: You, To: ETA (National Office)</a:t>
            </a:r>
          </a:p>
          <a:p>
            <a:pPr lvl="0">
              <a:spcBef>
                <a:spcPts val="0"/>
              </a:spcBef>
              <a:spcAft>
                <a:spcPts val="0"/>
              </a:spcAft>
              <a:buFontTx/>
              <a:buChar char="-"/>
              <a:defRPr/>
            </a:pPr>
            <a:r>
              <a:rPr lang="en-US" sz="2200" b="1" dirty="0">
                <a:solidFill>
                  <a:prstClr val="black"/>
                </a:solidFill>
                <a:latin typeface="Calibri"/>
                <a:cs typeface="+mn-cs"/>
              </a:rPr>
              <a:t>Contact your FPO first</a:t>
            </a:r>
          </a:p>
          <a:p>
            <a:pPr lvl="0">
              <a:spcBef>
                <a:spcPts val="0"/>
              </a:spcBef>
              <a:spcAft>
                <a:spcPts val="0"/>
              </a:spcAft>
              <a:buFontTx/>
              <a:buChar char="-"/>
              <a:defRPr/>
            </a:pPr>
            <a:r>
              <a:rPr lang="en-US" sz="2200" dirty="0">
                <a:solidFill>
                  <a:prstClr val="black"/>
                </a:solidFill>
                <a:latin typeface="Calibri"/>
                <a:cs typeface="+mn-cs"/>
              </a:rPr>
              <a:t>Copy the </a:t>
            </a:r>
            <a:r>
              <a:rPr lang="en-US" sz="2200" dirty="0" smtClean="0">
                <a:solidFill>
                  <a:prstClr val="black"/>
                </a:solidFill>
                <a:latin typeface="Calibri"/>
                <a:cs typeface="+mn-cs"/>
              </a:rPr>
              <a:t>RTW </a:t>
            </a:r>
            <a:r>
              <a:rPr lang="en-US" sz="2200" dirty="0">
                <a:solidFill>
                  <a:prstClr val="black"/>
                </a:solidFill>
                <a:latin typeface="Calibri"/>
                <a:cs typeface="+mn-cs"/>
              </a:rPr>
              <a:t>Mailbox: </a:t>
            </a:r>
            <a:r>
              <a:rPr lang="en-US" sz="2200" dirty="0" smtClean="0">
                <a:solidFill>
                  <a:prstClr val="black"/>
                </a:solidFill>
                <a:latin typeface="Calibri"/>
                <a:cs typeface="+mn-cs"/>
                <a:hlinkClick r:id="rId5"/>
              </a:rPr>
              <a:t>RTW@dol.gov</a:t>
            </a:r>
            <a:r>
              <a:rPr lang="en-US" sz="2200" dirty="0" smtClean="0">
                <a:solidFill>
                  <a:prstClr val="black"/>
                </a:solidFill>
                <a:latin typeface="Calibri"/>
                <a:cs typeface="+mn-cs"/>
              </a:rPr>
              <a:t>, </a:t>
            </a:r>
            <a:r>
              <a:rPr lang="en-US" sz="2200" dirty="0">
                <a:solidFill>
                  <a:prstClr val="black"/>
                </a:solidFill>
                <a:latin typeface="Calibri"/>
                <a:cs typeface="+mn-cs"/>
              </a:rPr>
              <a:t>if appropriate</a:t>
            </a:r>
          </a:p>
          <a:p>
            <a:pPr marL="0" lvl="0" indent="0">
              <a:spcBef>
                <a:spcPts val="0"/>
              </a:spcBef>
              <a:spcAft>
                <a:spcPts val="0"/>
              </a:spcAft>
              <a:buNone/>
              <a:defRPr/>
            </a:pPr>
            <a:endParaRPr lang="en-US" sz="2200" b="1" dirty="0">
              <a:solidFill>
                <a:prstClr val="black"/>
              </a:solidFill>
              <a:latin typeface="Calibri"/>
            </a:endParaRPr>
          </a:p>
          <a:p>
            <a:pPr marL="0" lvl="0" indent="0">
              <a:spcBef>
                <a:spcPts val="0"/>
              </a:spcBef>
              <a:spcAft>
                <a:spcPts val="0"/>
              </a:spcAft>
              <a:buNone/>
              <a:defRPr/>
            </a:pPr>
            <a:r>
              <a:rPr lang="en-US" sz="2200" b="1" u="sng" dirty="0">
                <a:solidFill>
                  <a:srgbClr val="4F81BD">
                    <a:lumMod val="50000"/>
                  </a:srgbClr>
                </a:solidFill>
                <a:latin typeface="Calibri"/>
                <a:cs typeface="+mn-cs"/>
              </a:rPr>
              <a:t>Remember</a:t>
            </a:r>
          </a:p>
          <a:p>
            <a:pPr lvl="0">
              <a:spcBef>
                <a:spcPts val="0"/>
              </a:spcBef>
              <a:spcAft>
                <a:spcPts val="0"/>
              </a:spcAft>
              <a:buFontTx/>
              <a:buChar char="-"/>
              <a:defRPr/>
            </a:pPr>
            <a:r>
              <a:rPr lang="en-US" sz="2200" dirty="0">
                <a:solidFill>
                  <a:prstClr val="black"/>
                </a:solidFill>
                <a:latin typeface="Calibri"/>
                <a:cs typeface="+mn-cs"/>
              </a:rPr>
              <a:t>Include your grant </a:t>
            </a:r>
            <a:r>
              <a:rPr lang="en-US" sz="2200" dirty="0" smtClean="0">
                <a:solidFill>
                  <a:prstClr val="black"/>
                </a:solidFill>
                <a:latin typeface="Calibri"/>
                <a:cs typeface="+mn-cs"/>
              </a:rPr>
              <a:t>number and lead grantee organization </a:t>
            </a:r>
            <a:r>
              <a:rPr lang="en-US" sz="2200" dirty="0">
                <a:solidFill>
                  <a:prstClr val="black"/>
                </a:solidFill>
                <a:latin typeface="Calibri"/>
                <a:cs typeface="+mn-cs"/>
              </a:rPr>
              <a:t>name</a:t>
            </a:r>
          </a:p>
          <a:p>
            <a:pPr lvl="0">
              <a:spcBef>
                <a:spcPts val="0"/>
              </a:spcBef>
              <a:spcAft>
                <a:spcPts val="0"/>
              </a:spcAft>
              <a:buFontTx/>
              <a:buChar char="-"/>
              <a:defRPr/>
            </a:pPr>
            <a:r>
              <a:rPr lang="en-US" sz="2200" dirty="0">
                <a:solidFill>
                  <a:prstClr val="black"/>
                </a:solidFill>
                <a:latin typeface="Calibri"/>
                <a:cs typeface="+mn-cs"/>
              </a:rPr>
              <a:t>Describe your question/issue as specifically as possible</a:t>
            </a:r>
          </a:p>
          <a:p>
            <a:pPr lvl="0">
              <a:spcBef>
                <a:spcPts val="0"/>
              </a:spcBef>
              <a:spcAft>
                <a:spcPts val="0"/>
              </a:spcAft>
              <a:buFontTx/>
              <a:buChar char="-"/>
              <a:defRPr/>
            </a:pPr>
            <a:r>
              <a:rPr lang="en-US" sz="2200" dirty="0">
                <a:solidFill>
                  <a:prstClr val="black"/>
                </a:solidFill>
                <a:latin typeface="Calibri"/>
                <a:cs typeface="+mn-cs"/>
              </a:rPr>
              <a:t>Please be patient!</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22</a:t>
            </a:fld>
            <a:endParaRPr lang="en-US"/>
          </a:p>
        </p:txBody>
      </p:sp>
    </p:spTree>
    <p:extLst>
      <p:ext uri="{BB962C8B-B14F-4D97-AF65-F5344CB8AC3E}">
        <p14:creationId xmlns:p14="http://schemas.microsoft.com/office/powerpoint/2010/main" val="1769706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Grantee Team </a:t>
            </a:r>
            <a:r>
              <a:rPr lang="en-US" dirty="0"/>
              <a:t>Communications &amp; Support</a:t>
            </a:r>
          </a:p>
        </p:txBody>
      </p:sp>
      <p:sp>
        <p:nvSpPr>
          <p:cNvPr id="3" name="Content Placeholder 2"/>
          <p:cNvSpPr>
            <a:spLocks noGrp="1"/>
          </p:cNvSpPr>
          <p:nvPr>
            <p:ph idx="1"/>
          </p:nvPr>
        </p:nvSpPr>
        <p:spPr/>
        <p:txBody>
          <a:bodyPr/>
          <a:lstStyle/>
          <a:p>
            <a:pPr>
              <a:spcBef>
                <a:spcPts val="0"/>
              </a:spcBef>
              <a:spcAft>
                <a:spcPts val="0"/>
              </a:spcAft>
              <a:buNone/>
              <a:defRPr/>
            </a:pPr>
            <a:r>
              <a:rPr lang="en-US" sz="2400" b="1" u="sng" dirty="0">
                <a:solidFill>
                  <a:srgbClr val="4F81BD">
                    <a:lumMod val="50000"/>
                  </a:srgbClr>
                </a:solidFill>
                <a:latin typeface="Calibri"/>
                <a:cs typeface="+mn-cs"/>
              </a:rPr>
              <a:t>Main Point of Contact (POC)</a:t>
            </a:r>
          </a:p>
          <a:p>
            <a:pPr>
              <a:spcBef>
                <a:spcPts val="0"/>
              </a:spcBef>
              <a:spcAft>
                <a:spcPts val="0"/>
              </a:spcAft>
              <a:defRPr/>
            </a:pPr>
            <a:r>
              <a:rPr lang="en-US" sz="2400" dirty="0">
                <a:solidFill>
                  <a:srgbClr val="4F81BD">
                    <a:lumMod val="50000"/>
                  </a:srgbClr>
                </a:solidFill>
                <a:latin typeface="Calibri"/>
                <a:cs typeface="+mn-cs"/>
              </a:rPr>
              <a:t>Receives communication from ETA</a:t>
            </a:r>
          </a:p>
          <a:p>
            <a:pPr>
              <a:spcBef>
                <a:spcPts val="0"/>
              </a:spcBef>
              <a:spcAft>
                <a:spcPts val="0"/>
              </a:spcAft>
              <a:defRPr/>
            </a:pPr>
            <a:r>
              <a:rPr lang="en-US" sz="2400" dirty="0">
                <a:solidFill>
                  <a:srgbClr val="4F81BD">
                    <a:lumMod val="50000"/>
                  </a:srgbClr>
                </a:solidFill>
                <a:latin typeface="Calibri"/>
                <a:cs typeface="+mn-cs"/>
              </a:rPr>
              <a:t>Responsible for sharing information with project team and consortium members </a:t>
            </a:r>
          </a:p>
          <a:p>
            <a:pPr>
              <a:spcBef>
                <a:spcPts val="0"/>
              </a:spcBef>
              <a:spcAft>
                <a:spcPts val="0"/>
              </a:spcAft>
              <a:defRPr/>
            </a:pPr>
            <a:r>
              <a:rPr lang="en-US" sz="2400" dirty="0">
                <a:solidFill>
                  <a:srgbClr val="4F81BD">
                    <a:lumMod val="50000"/>
                  </a:srgbClr>
                </a:solidFill>
                <a:latin typeface="Calibri"/>
                <a:cs typeface="+mn-cs"/>
              </a:rPr>
              <a:t>Any time the main point of contact for your grant changes, please remember to alert your Federal Project Officer (FPO) and National Office staff </a:t>
            </a:r>
          </a:p>
          <a:p>
            <a:pPr marL="6350" indent="0" fontAlgn="auto">
              <a:spcBef>
                <a:spcPts val="0"/>
              </a:spcBef>
              <a:spcAft>
                <a:spcPts val="0"/>
              </a:spcAft>
              <a:buNone/>
              <a:defRPr/>
            </a:pPr>
            <a:endParaRPr lang="en-US" sz="2400" b="1" u="sng" dirty="0">
              <a:solidFill>
                <a:srgbClr val="4F81BD">
                  <a:lumMod val="50000"/>
                </a:srgbClr>
              </a:solidFill>
              <a:latin typeface="Calibri"/>
              <a:cs typeface="+mn-cs"/>
            </a:endParaRPr>
          </a:p>
          <a:p>
            <a:pPr marL="6350" indent="0" fontAlgn="auto">
              <a:spcBef>
                <a:spcPts val="0"/>
              </a:spcBef>
              <a:spcAft>
                <a:spcPts val="0"/>
              </a:spcAft>
              <a:buNone/>
              <a:defRPr/>
            </a:pPr>
            <a:r>
              <a:rPr lang="en-US" sz="2400" b="1" i="1" dirty="0">
                <a:solidFill>
                  <a:srgbClr val="4F81BD">
                    <a:lumMod val="50000"/>
                  </a:srgbClr>
                </a:solidFill>
                <a:latin typeface="Calibri"/>
                <a:cs typeface="+mn-cs"/>
              </a:rPr>
              <a:t>Note</a:t>
            </a:r>
            <a:r>
              <a:rPr lang="en-US" sz="2400" dirty="0">
                <a:solidFill>
                  <a:srgbClr val="4F81BD">
                    <a:lumMod val="50000"/>
                  </a:srgbClr>
                </a:solidFill>
                <a:latin typeface="Calibri"/>
                <a:cs typeface="+mn-cs"/>
              </a:rPr>
              <a:t>: Changing signature authority requires a formal grant modification</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23</a:t>
            </a:fld>
            <a:endParaRPr lang="en-US" dirty="0"/>
          </a:p>
        </p:txBody>
      </p:sp>
    </p:spTree>
    <p:extLst>
      <p:ext uri="{BB962C8B-B14F-4D97-AF65-F5344CB8AC3E}">
        <p14:creationId xmlns:p14="http://schemas.microsoft.com/office/powerpoint/2010/main" val="3204799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Ready To Work Webpage</a:t>
            </a:r>
            <a:endParaRPr lang="en-US" dirty="0"/>
          </a:p>
        </p:txBody>
      </p:sp>
      <p:sp>
        <p:nvSpPr>
          <p:cNvPr id="3" name="Content Placeholder 2"/>
          <p:cNvSpPr>
            <a:spLocks noGrp="1"/>
          </p:cNvSpPr>
          <p:nvPr>
            <p:ph idx="1"/>
          </p:nvPr>
        </p:nvSpPr>
        <p:spPr>
          <a:xfrm>
            <a:off x="304800" y="1166018"/>
            <a:ext cx="8382000" cy="4830763"/>
          </a:xfrm>
        </p:spPr>
        <p:txBody>
          <a:bodyPr/>
          <a:lstStyle/>
          <a:p>
            <a:pPr marL="0" indent="0">
              <a:buNone/>
            </a:pPr>
            <a:r>
              <a:rPr lang="en-US" sz="2400" b="1" dirty="0" smtClean="0"/>
              <a:t>Ready To Work webpage</a:t>
            </a:r>
            <a:r>
              <a:rPr lang="en-US" sz="2400" dirty="0" smtClean="0"/>
              <a:t>:  </a:t>
            </a:r>
            <a:r>
              <a:rPr lang="en-US" sz="2400" b="1" dirty="0" smtClean="0">
                <a:hlinkClick r:id="rId3"/>
              </a:rPr>
              <a:t>www.doleta.gov/readytowork</a:t>
            </a:r>
            <a:r>
              <a:rPr lang="en-US" sz="2400" dirty="0" smtClean="0"/>
              <a:t> </a:t>
            </a:r>
          </a:p>
          <a:p>
            <a:pPr lvl="1"/>
            <a:r>
              <a:rPr lang="en-US" sz="2000" dirty="0" smtClean="0"/>
              <a:t>SGA and Amendments</a:t>
            </a:r>
          </a:p>
          <a:p>
            <a:pPr lvl="1"/>
            <a:r>
              <a:rPr lang="en-US" sz="2000" dirty="0" smtClean="0"/>
              <a:t>Abstracts</a:t>
            </a:r>
          </a:p>
          <a:p>
            <a:pPr lvl="1"/>
            <a:r>
              <a:rPr lang="en-US" sz="2000" dirty="0" smtClean="0"/>
              <a:t>Resources</a:t>
            </a: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24</a:t>
            </a:fld>
            <a:endParaRPr lang="en-US" dirty="0"/>
          </a:p>
        </p:txBody>
      </p:sp>
      <p:pic>
        <p:nvPicPr>
          <p:cNvPr id="6" name="Picture 5"/>
          <p:cNvPicPr/>
          <p:nvPr/>
        </p:nvPicPr>
        <p:blipFill rotWithShape="1">
          <a:blip r:embed="rId4"/>
          <a:srcRect l="6197" t="9151" r="55359" b="26143"/>
          <a:stretch/>
        </p:blipFill>
        <p:spPr bwMode="auto">
          <a:xfrm>
            <a:off x="457200" y="3048000"/>
            <a:ext cx="8001000" cy="381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1953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Ready To Work Webpage</a:t>
            </a:r>
            <a:endParaRPr lang="en-US" dirty="0"/>
          </a:p>
        </p:txBody>
      </p:sp>
      <p:sp>
        <p:nvSpPr>
          <p:cNvPr id="3" name="Content Placeholder 2"/>
          <p:cNvSpPr>
            <a:spLocks noGrp="1"/>
          </p:cNvSpPr>
          <p:nvPr>
            <p:ph idx="1"/>
          </p:nvPr>
        </p:nvSpPr>
        <p:spPr>
          <a:xfrm>
            <a:off x="457200" y="1219200"/>
            <a:ext cx="7924800" cy="4906963"/>
          </a:xfrm>
        </p:spPr>
        <p:txBody>
          <a:bodyPr>
            <a:normAutofit/>
          </a:bodyPr>
          <a:lstStyle/>
          <a:p>
            <a:pPr marL="0" indent="0" algn="ctr">
              <a:buNone/>
            </a:pPr>
            <a:r>
              <a:rPr lang="en-US" sz="2000" i="1" dirty="0" smtClean="0">
                <a:solidFill>
                  <a:srgbClr val="FF0000"/>
                </a:solidFill>
              </a:rPr>
              <a:t>Check out your fellow Ready To Work grantees ! </a:t>
            </a: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25</a:t>
            </a:fld>
            <a:endParaRPr lang="en-US" dirty="0"/>
          </a:p>
        </p:txBody>
      </p:sp>
      <p:pic>
        <p:nvPicPr>
          <p:cNvPr id="6" name="Picture 5"/>
          <p:cNvPicPr/>
          <p:nvPr/>
        </p:nvPicPr>
        <p:blipFill rotWithShape="1">
          <a:blip r:embed="rId3"/>
          <a:srcRect l="6778" t="7963" r="54525" b="26432"/>
          <a:stretch/>
        </p:blipFill>
        <p:spPr bwMode="auto">
          <a:xfrm>
            <a:off x="870204" y="1600200"/>
            <a:ext cx="7848600" cy="4953000"/>
          </a:xfrm>
          <a:prstGeom prst="rect">
            <a:avLst/>
          </a:prstGeom>
          <a:ln>
            <a:noFill/>
          </a:ln>
          <a:extLst>
            <a:ext uri="{53640926-AAD7-44D8-BBD7-CCE9431645EC}">
              <a14:shadowObscured xmlns:a14="http://schemas.microsoft.com/office/drawing/2010/main"/>
            </a:ext>
          </a:extLst>
        </p:spPr>
      </p:pic>
      <p:sp>
        <p:nvSpPr>
          <p:cNvPr id="14" name="Striped Right Arrow 13"/>
          <p:cNvSpPr/>
          <p:nvPr/>
        </p:nvSpPr>
        <p:spPr>
          <a:xfrm>
            <a:off x="109091" y="2910501"/>
            <a:ext cx="740641" cy="216323"/>
          </a:xfrm>
          <a:prstGeom prst="stripedRightArrow">
            <a:avLst/>
          </a:prstGeom>
          <a:solidFill>
            <a:srgbClr val="FFFF00"/>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3321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of Practice</a:t>
            </a:r>
            <a:endParaRPr lang="en-US" dirty="0"/>
          </a:p>
        </p:txBody>
      </p:sp>
      <p:sp>
        <p:nvSpPr>
          <p:cNvPr id="3" name="Content Placeholder 2"/>
          <p:cNvSpPr>
            <a:spLocks noGrp="1"/>
          </p:cNvSpPr>
          <p:nvPr>
            <p:ph idx="1"/>
          </p:nvPr>
        </p:nvSpPr>
        <p:spPr>
          <a:xfrm>
            <a:off x="457200" y="1295400"/>
            <a:ext cx="7443098" cy="4830763"/>
          </a:xfrm>
        </p:spPr>
        <p:txBody>
          <a:bodyPr>
            <a:normAutofit/>
          </a:bodyPr>
          <a:lstStyle/>
          <a:p>
            <a:pPr marL="0" indent="0">
              <a:buNone/>
            </a:pPr>
            <a:r>
              <a:rPr lang="en-US" sz="2400" b="1" dirty="0" smtClean="0"/>
              <a:t>Ready To Work Community of Practice:</a:t>
            </a:r>
          </a:p>
          <a:p>
            <a:pPr marL="0" indent="0">
              <a:buNone/>
            </a:pPr>
            <a:r>
              <a:rPr lang="en-US" sz="2000" dirty="0" smtClean="0">
                <a:hlinkClick r:id="rId3"/>
              </a:rPr>
              <a:t>https://etagrantees.workforce3one.org</a:t>
            </a:r>
            <a:r>
              <a:rPr lang="en-US" sz="2000" dirty="0" smtClean="0"/>
              <a:t> – click on </a:t>
            </a:r>
            <a:r>
              <a:rPr lang="en-US" sz="2000" i="1" dirty="0" smtClean="0"/>
              <a:t>“H-1B Technical Skills Training and Jobs Accelerator Link” and “Ready To Work Grantees” folder</a:t>
            </a:r>
          </a:p>
          <a:p>
            <a:pPr lvl="1"/>
            <a:r>
              <a:rPr lang="en-US" sz="2000" dirty="0" smtClean="0"/>
              <a:t>Resources</a:t>
            </a:r>
          </a:p>
          <a:p>
            <a:pPr lvl="1"/>
            <a:r>
              <a:rPr lang="en-US" sz="2000" dirty="0" smtClean="0"/>
              <a:t>Technical Assistance Materials, training modules, FAQs</a:t>
            </a:r>
          </a:p>
          <a:p>
            <a:pPr marL="457200" lvl="1" indent="0">
              <a:buNone/>
            </a:pPr>
            <a:endParaRPr lang="en-US" dirty="0" smtClean="0"/>
          </a:p>
          <a:p>
            <a:pPr marL="57150" indent="0">
              <a:buNone/>
            </a:pPr>
            <a:r>
              <a:rPr lang="en-US" sz="2400" i="1" dirty="0" smtClean="0">
                <a:solidFill>
                  <a:srgbClr val="FF0000"/>
                </a:solidFill>
              </a:rPr>
              <a:t>Ready To Work Grantee Orientation Series Posted!</a:t>
            </a:r>
          </a:p>
          <a:p>
            <a:pPr marL="57150" indent="0">
              <a:buNone/>
            </a:pPr>
            <a:r>
              <a:rPr lang="en-US" sz="2400" dirty="0">
                <a:hlinkClick r:id="rId4"/>
              </a:rPr>
              <a:t>https://</a:t>
            </a:r>
            <a:r>
              <a:rPr lang="en-US" sz="2400" dirty="0" smtClean="0">
                <a:hlinkClick r:id="rId4"/>
              </a:rPr>
              <a:t>etagrantees.workforce3one.org/page/resources/1001432150333279972</a:t>
            </a:r>
            <a:r>
              <a:rPr lang="en-US" sz="2400" dirty="0" smtClean="0"/>
              <a:t> </a:t>
            </a:r>
            <a:endParaRPr lang="en-US" sz="2400"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26</a:t>
            </a:fld>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1800" y="4343400"/>
            <a:ext cx="2846597" cy="2779546"/>
          </a:xfrm>
          <a:prstGeom prst="rect">
            <a:avLst/>
          </a:prstGeom>
        </p:spPr>
      </p:pic>
    </p:spTree>
    <p:extLst>
      <p:ext uri="{BB962C8B-B14F-4D97-AF65-F5344CB8AC3E}">
        <p14:creationId xmlns:p14="http://schemas.microsoft.com/office/powerpoint/2010/main" val="2760691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Plan</a:t>
            </a:r>
            <a:endParaRPr lang="en-US" dirty="0"/>
          </a:p>
        </p:txBody>
      </p:sp>
      <p:sp>
        <p:nvSpPr>
          <p:cNvPr id="3" name="Content Placeholder 2"/>
          <p:cNvSpPr>
            <a:spLocks noGrp="1"/>
          </p:cNvSpPr>
          <p:nvPr>
            <p:ph idx="1"/>
          </p:nvPr>
        </p:nvSpPr>
        <p:spPr>
          <a:xfrm>
            <a:off x="457200" y="1295400"/>
            <a:ext cx="7924800" cy="4830763"/>
          </a:xfrm>
        </p:spPr>
        <p:txBody>
          <a:bodyPr/>
          <a:lstStyle/>
          <a:p>
            <a:pPr lvl="0" algn="ctr">
              <a:spcBef>
                <a:spcPts val="0"/>
              </a:spcBef>
              <a:spcAft>
                <a:spcPts val="0"/>
              </a:spcAft>
              <a:buNone/>
              <a:defRPr/>
            </a:pPr>
            <a:r>
              <a:rPr lang="en-US" sz="2400" b="1" dirty="0">
                <a:solidFill>
                  <a:srgbClr val="C00000"/>
                </a:solidFill>
                <a:latin typeface="Calibri"/>
                <a:cs typeface="+mn-cs"/>
              </a:rPr>
              <a:t>Always contact your FPO first if you have questions!</a:t>
            </a:r>
            <a:endParaRPr lang="en-US" sz="2200" b="1" dirty="0">
              <a:solidFill>
                <a:srgbClr val="4F81BD">
                  <a:lumMod val="50000"/>
                </a:srgbClr>
              </a:solidFill>
              <a:latin typeface="Calibri"/>
              <a:cs typeface="+mn-cs"/>
            </a:endParaRP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188464810"/>
              </p:ext>
            </p:extLst>
          </p:nvPr>
        </p:nvGraphicFramePr>
        <p:xfrm>
          <a:off x="671286" y="1981200"/>
          <a:ext cx="7772400" cy="2788920"/>
        </p:xfrm>
        <a:graphic>
          <a:graphicData uri="http://schemas.openxmlformats.org/drawingml/2006/table">
            <a:tbl>
              <a:tblPr firstRow="1" bandRow="1">
                <a:tableStyleId>{793D81CF-94F2-401A-BA57-92F5A7B2D0C5}</a:tableStyleId>
              </a:tblPr>
              <a:tblGrid>
                <a:gridCol w="3886200"/>
                <a:gridCol w="3886200"/>
              </a:tblGrid>
              <a:tr h="320040">
                <a:tc>
                  <a:txBody>
                    <a:bodyPr/>
                    <a:lstStyle/>
                    <a:p>
                      <a:r>
                        <a:rPr lang="en-US" sz="2000" dirty="0" smtClean="0"/>
                        <a:t>If you…</a:t>
                      </a:r>
                      <a:endParaRPr lang="en-US" sz="2000" dirty="0"/>
                    </a:p>
                  </a:txBody>
                  <a:tcPr/>
                </a:tc>
                <a:tc>
                  <a:txBody>
                    <a:bodyPr/>
                    <a:lstStyle/>
                    <a:p>
                      <a:r>
                        <a:rPr lang="en-US" sz="2000" dirty="0" smtClean="0"/>
                        <a:t>Contact:</a:t>
                      </a:r>
                      <a:endParaRPr lang="en-US" dirty="0"/>
                    </a:p>
                  </a:txBody>
                  <a:tcPr/>
                </a:tc>
              </a:tr>
              <a:tr h="370840">
                <a:tc>
                  <a:txBody>
                    <a:bodyPr/>
                    <a:lstStyle/>
                    <a:p>
                      <a:r>
                        <a:rPr lang="en-US" dirty="0" smtClean="0"/>
                        <a:t>Are the</a:t>
                      </a:r>
                      <a:r>
                        <a:rPr lang="en-US" baseline="0" dirty="0" smtClean="0"/>
                        <a:t> grant lead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FPO</a:t>
                      </a:r>
                    </a:p>
                  </a:txBody>
                  <a:tcPr/>
                </a:tc>
              </a:tr>
              <a:tr h="370840">
                <a:tc>
                  <a:txBody>
                    <a:bodyPr/>
                    <a:lstStyle/>
                    <a:p>
                      <a:r>
                        <a:rPr lang="en-US" sz="1800" dirty="0" smtClean="0"/>
                        <a:t>Are a member of a grant project</a:t>
                      </a:r>
                      <a:endParaRPr lang="en-US" dirty="0"/>
                    </a:p>
                  </a:txBody>
                  <a:tcPr/>
                </a:tc>
                <a:tc>
                  <a:txBody>
                    <a:bodyPr/>
                    <a:lstStyle/>
                    <a:p>
                      <a:r>
                        <a:rPr lang="en-US" dirty="0" smtClean="0"/>
                        <a:t>The </a:t>
                      </a:r>
                      <a:r>
                        <a:rPr lang="en-US" baseline="0" dirty="0" smtClean="0"/>
                        <a:t>lead for your grant</a:t>
                      </a:r>
                      <a:endParaRPr lang="en-US" dirty="0"/>
                    </a:p>
                  </a:txBody>
                  <a:tcPr/>
                </a:tc>
              </a:tr>
              <a:tr h="370840">
                <a:tc>
                  <a:txBody>
                    <a:bodyPr/>
                    <a:lstStyle/>
                    <a:p>
                      <a:r>
                        <a:rPr lang="en-US" sz="1800" dirty="0" smtClean="0"/>
                        <a:t>Have questions or difficulty accessing the </a:t>
                      </a:r>
                      <a:r>
                        <a:rPr lang="en-US" sz="1800" u="sng" dirty="0" smtClean="0"/>
                        <a:t>performance</a:t>
                      </a:r>
                      <a:r>
                        <a:rPr lang="en-US" sz="1800" dirty="0" smtClean="0"/>
                        <a:t> reporting system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hlinkClick r:id="rId3"/>
                        </a:rPr>
                        <a:t>RTW@dol.gov</a:t>
                      </a:r>
                      <a:r>
                        <a:rPr lang="en-US" sz="1800" dirty="0" smtClean="0"/>
                        <a:t> with a copy to your FPO</a:t>
                      </a:r>
                      <a:endParaRPr lang="en-US" sz="1800" b="0" dirty="0" smtClean="0"/>
                    </a:p>
                  </a:txBody>
                  <a:tcPr/>
                </a:tc>
              </a:tr>
              <a:tr h="370840">
                <a:tc>
                  <a:txBody>
                    <a:bodyPr/>
                    <a:lstStyle/>
                    <a:p>
                      <a:r>
                        <a:rPr lang="en-US" sz="1800" dirty="0" smtClean="0"/>
                        <a:t>Have questions or difficulty accessing the </a:t>
                      </a:r>
                      <a:r>
                        <a:rPr lang="en-US" sz="1800" u="sng" dirty="0" smtClean="0"/>
                        <a:t>financial</a:t>
                      </a:r>
                      <a:r>
                        <a:rPr lang="en-US" sz="1800" dirty="0" smtClean="0"/>
                        <a:t> reporting system</a:t>
                      </a:r>
                      <a:endParaRPr lang="en-US" dirty="0"/>
                    </a:p>
                  </a:txBody>
                  <a:tcPr/>
                </a:tc>
                <a:tc>
                  <a:txBody>
                    <a:bodyPr/>
                    <a:lstStyle/>
                    <a:p>
                      <a:r>
                        <a:rPr lang="en-US" sz="1800" dirty="0" smtClean="0">
                          <a:hlinkClick r:id="rId4"/>
                        </a:rPr>
                        <a:t>EBSS.help@dov.gov</a:t>
                      </a:r>
                      <a:r>
                        <a:rPr lang="en-US" sz="1800" dirty="0" smtClean="0"/>
                        <a:t>, with a copy to your FPO and </a:t>
                      </a:r>
                      <a:r>
                        <a:rPr lang="en-US" sz="1800" dirty="0" smtClean="0">
                          <a:hlinkClick r:id="rId3"/>
                        </a:rPr>
                        <a:t>RTW@dol.gov</a:t>
                      </a:r>
                      <a:r>
                        <a:rPr lang="en-US" sz="1800" dirty="0" smtClean="0"/>
                        <a:t> </a:t>
                      </a:r>
                      <a:endParaRPr lang="en-US" dirty="0"/>
                    </a:p>
                  </a:txBody>
                  <a:tcPr/>
                </a:tc>
              </a:tr>
              <a:tr h="370840">
                <a:tc>
                  <a:txBody>
                    <a:bodyPr/>
                    <a:lstStyle/>
                    <a:p>
                      <a:r>
                        <a:rPr lang="en-US" sz="1800" dirty="0" smtClean="0"/>
                        <a:t>Have questions about evaluations</a:t>
                      </a:r>
                      <a:endParaRPr lang="en-US" dirty="0"/>
                    </a:p>
                  </a:txBody>
                  <a:tcPr/>
                </a:tc>
                <a:tc>
                  <a:txBody>
                    <a:bodyPr/>
                    <a:lstStyle/>
                    <a:p>
                      <a:r>
                        <a:rPr lang="en-US" sz="1800" dirty="0" smtClean="0">
                          <a:hlinkClick r:id="rId3"/>
                        </a:rPr>
                        <a:t>RTW@dol.gov</a:t>
                      </a:r>
                      <a:r>
                        <a:rPr lang="en-US" sz="1800" dirty="0" smtClean="0"/>
                        <a:t> with a copy to your FPO</a:t>
                      </a:r>
                      <a:endParaRPr lang="en-US" dirty="0"/>
                    </a:p>
                  </a:txBody>
                  <a:tcPr/>
                </a:tc>
              </a:tr>
            </a:tbl>
          </a:graphicData>
        </a:graphic>
      </p:graphicFrame>
    </p:spTree>
    <p:extLst>
      <p:ext uri="{BB962C8B-B14F-4D97-AF65-F5344CB8AC3E}">
        <p14:creationId xmlns:p14="http://schemas.microsoft.com/office/powerpoint/2010/main" val="138240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724400"/>
            <a:ext cx="7772400" cy="1362075"/>
          </a:xfrm>
        </p:spPr>
        <p:txBody>
          <a:bodyPr>
            <a:normAutofit fontScale="90000"/>
          </a:bodyPr>
          <a:lstStyle/>
          <a:p>
            <a:pPr lvl="0" algn="r" fontAlgn="base">
              <a:spcBef>
                <a:spcPts val="0"/>
              </a:spcBef>
              <a:spcAft>
                <a:spcPct val="0"/>
              </a:spcAft>
            </a:pPr>
            <a:r>
              <a:rPr lang="en-US" sz="2000" cap="none" dirty="0" smtClean="0">
                <a:ln>
                  <a:noFill/>
                </a:ln>
                <a:solidFill>
                  <a:srgbClr val="376092"/>
                </a:solidFill>
                <a:effectLst/>
                <a:latin typeface="Franklin Gothic Medium" panose="020B0603020102020204" pitchFamily="34" charset="0"/>
                <a:ea typeface="+mn-ea"/>
                <a:cs typeface="+mn-cs"/>
              </a:rPr>
              <a:t>Megan Baird</a:t>
            </a:r>
            <a:r>
              <a:rPr lang="en-US" sz="2000" cap="none" dirty="0">
                <a:ln>
                  <a:noFill/>
                </a:ln>
                <a:solidFill>
                  <a:srgbClr val="376092"/>
                </a:solidFill>
                <a:effectLst/>
                <a:latin typeface="Franklin Gothic Medium" panose="020B0603020102020204" pitchFamily="34" charset="0"/>
                <a:ea typeface="+mn-ea"/>
                <a:cs typeface="+mn-cs"/>
              </a:rPr>
              <a:t/>
            </a:r>
            <a:br>
              <a:rPr lang="en-US" sz="2000" cap="none" dirty="0">
                <a:ln>
                  <a:noFill/>
                </a:ln>
                <a:solidFill>
                  <a:srgbClr val="376092"/>
                </a:solidFill>
                <a:effectLst/>
                <a:latin typeface="Franklin Gothic Medium" panose="020B0603020102020204" pitchFamily="34" charset="0"/>
                <a:ea typeface="+mn-ea"/>
                <a:cs typeface="+mn-cs"/>
              </a:rPr>
            </a:br>
            <a:r>
              <a:rPr lang="en-US" sz="2000" b="0" cap="none" dirty="0">
                <a:ln>
                  <a:noFill/>
                </a:ln>
                <a:solidFill>
                  <a:srgbClr val="376092"/>
                </a:solidFill>
                <a:effectLst/>
                <a:latin typeface="Franklin Gothic Medium" panose="020B0603020102020204" pitchFamily="34" charset="0"/>
                <a:ea typeface="+mn-ea"/>
                <a:cs typeface="+mn-cs"/>
              </a:rPr>
              <a:t>Division of Strategic Investments</a:t>
            </a:r>
            <a:br>
              <a:rPr lang="en-US" sz="2000" b="0" cap="none" dirty="0">
                <a:ln>
                  <a:noFill/>
                </a:ln>
                <a:solidFill>
                  <a:srgbClr val="376092"/>
                </a:solidFill>
                <a:effectLst/>
                <a:latin typeface="Franklin Gothic Medium" panose="020B0603020102020204" pitchFamily="34" charset="0"/>
                <a:ea typeface="+mn-ea"/>
                <a:cs typeface="+mn-cs"/>
              </a:rPr>
            </a:br>
            <a:r>
              <a:rPr lang="en-US" sz="2000" b="0" cap="none" dirty="0">
                <a:ln>
                  <a:noFill/>
                </a:ln>
                <a:solidFill>
                  <a:srgbClr val="376092"/>
                </a:solidFill>
                <a:effectLst/>
                <a:latin typeface="Franklin Gothic Medium" panose="020B0603020102020204" pitchFamily="34" charset="0"/>
                <a:ea typeface="+mn-ea"/>
                <a:cs typeface="+mn-cs"/>
              </a:rPr>
              <a:t>ETA Office of Workforce Investments</a:t>
            </a:r>
            <a:r>
              <a:rPr lang="en-US" sz="2000" b="0" cap="none" dirty="0">
                <a:ln>
                  <a:noFill/>
                </a:ln>
                <a:solidFill>
                  <a:prstClr val="black">
                    <a:lumMod val="75000"/>
                    <a:lumOff val="25000"/>
                  </a:prstClr>
                </a:solidFill>
                <a:effectLst/>
                <a:latin typeface="Franklin Gothic Medium" panose="020B0603020102020204" pitchFamily="34" charset="0"/>
                <a:ea typeface="+mn-ea"/>
                <a:cs typeface="+mn-cs"/>
              </a:rPr>
              <a:t/>
            </a:r>
            <a:br>
              <a:rPr lang="en-US" sz="2000" b="0" cap="none" dirty="0">
                <a:ln>
                  <a:noFill/>
                </a:ln>
                <a:solidFill>
                  <a:prstClr val="black">
                    <a:lumMod val="75000"/>
                    <a:lumOff val="25000"/>
                  </a:prstClr>
                </a:solidFill>
                <a:effectLst/>
                <a:latin typeface="Franklin Gothic Medium" panose="020B0603020102020204" pitchFamily="34" charset="0"/>
                <a:ea typeface="+mn-ea"/>
                <a:cs typeface="+mn-cs"/>
              </a:rPr>
            </a:br>
            <a:r>
              <a:rPr lang="en-US" dirty="0"/>
              <a:t/>
            </a:r>
            <a:br>
              <a:rPr lang="en-US" dirty="0"/>
            </a:br>
            <a:endParaRPr lang="en-US" dirty="0"/>
          </a:p>
        </p:txBody>
      </p:sp>
      <p:sp>
        <p:nvSpPr>
          <p:cNvPr id="7" name="Text Placeholder 6"/>
          <p:cNvSpPr>
            <a:spLocks noGrp="1"/>
          </p:cNvSpPr>
          <p:nvPr>
            <p:ph type="body" idx="1"/>
          </p:nvPr>
        </p:nvSpPr>
        <p:spPr>
          <a:xfrm>
            <a:off x="762000" y="2362200"/>
            <a:ext cx="7772400" cy="1500187"/>
          </a:xfrm>
        </p:spPr>
        <p:txBody>
          <a:bodyPr>
            <a:normAutofit fontScale="92500" lnSpcReduction="20000"/>
          </a:bodyPr>
          <a:lstStyle/>
          <a:p>
            <a:pPr algn="ctr"/>
            <a:r>
              <a:rPr lang="en-US" sz="6000" b="1" dirty="0" smtClean="0">
                <a:solidFill>
                  <a:srgbClr val="376092"/>
                </a:solidFill>
                <a:effectLst>
                  <a:outerShdw blurRad="38100" dist="38100" dir="2700000" algn="tl">
                    <a:srgbClr val="000000">
                      <a:alpha val="43137"/>
                    </a:srgbClr>
                  </a:outerShdw>
                </a:effectLst>
              </a:rPr>
              <a:t>Reporting Requirements</a:t>
            </a:r>
            <a:endParaRPr lang="en-US" sz="6000" b="1" dirty="0">
              <a:solidFill>
                <a:srgbClr val="376092"/>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28</a:t>
            </a:fld>
            <a:endParaRPr lang="en-US" dirty="0"/>
          </a:p>
        </p:txBody>
      </p:sp>
    </p:spTree>
    <p:extLst>
      <p:ext uri="{BB962C8B-B14F-4D97-AF65-F5344CB8AC3E}">
        <p14:creationId xmlns:p14="http://schemas.microsoft.com/office/powerpoint/2010/main" val="3975676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r>
              <a:rPr lang="en-US" dirty="0" smtClean="0"/>
              <a:t>The Value of Reporting</a:t>
            </a:r>
            <a:endParaRPr lang="en-US" dirty="0"/>
          </a:p>
        </p:txBody>
      </p:sp>
      <p:sp>
        <p:nvSpPr>
          <p:cNvPr id="3" name="Content Placeholder 2"/>
          <p:cNvSpPr>
            <a:spLocks noGrp="1"/>
          </p:cNvSpPr>
          <p:nvPr>
            <p:ph idx="1"/>
          </p:nvPr>
        </p:nvSpPr>
        <p:spPr>
          <a:xfrm>
            <a:off x="457200" y="1295400"/>
            <a:ext cx="7924800" cy="4830763"/>
          </a:xfrm>
        </p:spPr>
        <p:txBody>
          <a:bodyPr rtlCol="0">
            <a:normAutofit/>
          </a:bodyPr>
          <a:lstStyle/>
          <a:p>
            <a:pPr fontAlgn="auto">
              <a:spcBef>
                <a:spcPts val="0"/>
              </a:spcBef>
              <a:spcAft>
                <a:spcPts val="600"/>
              </a:spcAft>
              <a:buFont typeface="Arial" pitchFamily="34" charset="0"/>
              <a:buChar char="•"/>
              <a:defRPr/>
            </a:pPr>
            <a:r>
              <a:rPr lang="en-US" sz="2400" b="0" dirty="0" smtClean="0"/>
              <a:t>Reporting successes of high profile programs to Congress, Administration, OMB, GAO, etc.</a:t>
            </a:r>
          </a:p>
          <a:p>
            <a:pPr fontAlgn="auto">
              <a:spcBef>
                <a:spcPts val="0"/>
              </a:spcBef>
              <a:spcAft>
                <a:spcPts val="600"/>
              </a:spcAft>
              <a:buFont typeface="Arial" pitchFamily="34" charset="0"/>
              <a:buChar char="•"/>
              <a:defRPr/>
            </a:pPr>
            <a:r>
              <a:rPr lang="en-US" sz="2400" b="0" dirty="0" smtClean="0"/>
              <a:t>Demonstrating Grant Outcomes to investors and partners</a:t>
            </a:r>
          </a:p>
          <a:p>
            <a:pPr fontAlgn="auto">
              <a:spcBef>
                <a:spcPts val="0"/>
              </a:spcBef>
              <a:spcAft>
                <a:spcPts val="600"/>
              </a:spcAft>
              <a:buFont typeface="Arial" pitchFamily="34" charset="0"/>
              <a:buChar char="•"/>
              <a:defRPr/>
            </a:pPr>
            <a:r>
              <a:rPr lang="en-US" sz="2400" b="0" dirty="0" smtClean="0"/>
              <a:t>Illustrating Return on Investment (ROI) to employer partners</a:t>
            </a:r>
          </a:p>
          <a:p>
            <a:pPr fontAlgn="auto">
              <a:spcBef>
                <a:spcPts val="0"/>
              </a:spcBef>
              <a:spcAft>
                <a:spcPts val="600"/>
              </a:spcAft>
              <a:buFont typeface="Arial" pitchFamily="34" charset="0"/>
              <a:buChar char="•"/>
              <a:defRPr/>
            </a:pPr>
            <a:r>
              <a:rPr lang="en-US" sz="2400" b="0" dirty="0" smtClean="0"/>
              <a:t>Building additional strategic partnerships and leveraging resources</a:t>
            </a:r>
          </a:p>
          <a:p>
            <a:pPr fontAlgn="auto">
              <a:spcBef>
                <a:spcPts val="0"/>
              </a:spcBef>
              <a:spcAft>
                <a:spcPts val="600"/>
              </a:spcAft>
              <a:buFont typeface="Arial" pitchFamily="34" charset="0"/>
              <a:buChar char="•"/>
              <a:defRPr/>
            </a:pPr>
            <a:r>
              <a:rPr lang="en-US" sz="2400" b="0" dirty="0" smtClean="0"/>
              <a:t>Sustainability of the project and partnership</a:t>
            </a:r>
          </a:p>
          <a:p>
            <a:pPr fontAlgn="auto">
              <a:spcBef>
                <a:spcPts val="0"/>
              </a:spcBef>
              <a:spcAft>
                <a:spcPts val="600"/>
              </a:spcAft>
              <a:buFont typeface="Arial" pitchFamily="34" charset="0"/>
              <a:buChar char="•"/>
              <a:defRPr/>
            </a:pPr>
            <a:r>
              <a:rPr lang="en-US" sz="2400" b="0" dirty="0" smtClean="0"/>
              <a:t>Continuously improving program to meet the needs of participants</a:t>
            </a:r>
          </a:p>
        </p:txBody>
      </p:sp>
    </p:spTree>
    <p:extLst>
      <p:ext uri="{BB962C8B-B14F-4D97-AF65-F5344CB8AC3E}">
        <p14:creationId xmlns:p14="http://schemas.microsoft.com/office/powerpoint/2010/main" val="342656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Content Placeholder 2"/>
          <p:cNvSpPr>
            <a:spLocks noGrp="1"/>
          </p:cNvSpPr>
          <p:nvPr>
            <p:ph idx="1"/>
          </p:nvPr>
        </p:nvSpPr>
        <p:spPr>
          <a:xfrm>
            <a:off x="304800" y="1295400"/>
            <a:ext cx="8077200" cy="5181600"/>
          </a:xfrm>
        </p:spPr>
        <p:txBody>
          <a:bodyPr>
            <a:normAutofit/>
          </a:bodyPr>
          <a:lstStyle/>
          <a:p>
            <a:pPr lvl="0">
              <a:lnSpc>
                <a:spcPct val="120000"/>
              </a:lnSpc>
              <a:spcBef>
                <a:spcPts val="0"/>
              </a:spcBef>
              <a:buFont typeface="Wingdings" panose="05000000000000000000" pitchFamily="2" charset="2"/>
              <a:buChar char="Ø"/>
              <a:defRPr/>
            </a:pPr>
            <a:r>
              <a:rPr lang="en-US" altLang="en-US" sz="2200" b="1" dirty="0">
                <a:solidFill>
                  <a:schemeClr val="accent1">
                    <a:lumMod val="50000"/>
                  </a:schemeClr>
                </a:solidFill>
                <a:latin typeface="+mn-lt"/>
                <a:cs typeface="+mn-cs"/>
              </a:rPr>
              <a:t>Robin Fernkas</a:t>
            </a:r>
          </a:p>
          <a:p>
            <a:pPr marL="0" lvl="0" indent="0">
              <a:lnSpc>
                <a:spcPct val="120000"/>
              </a:lnSpc>
              <a:spcBef>
                <a:spcPts val="0"/>
              </a:spcBef>
              <a:buNone/>
              <a:defRPr/>
            </a:pPr>
            <a:r>
              <a:rPr lang="en-US" sz="2200" b="1" dirty="0">
                <a:solidFill>
                  <a:schemeClr val="accent1">
                    <a:lumMod val="50000"/>
                  </a:schemeClr>
                </a:solidFill>
                <a:latin typeface="+mn-lt"/>
                <a:cs typeface="+mn-cs"/>
              </a:rPr>
              <a:t> </a:t>
            </a:r>
            <a:r>
              <a:rPr lang="en-US" sz="2200" b="1" dirty="0" smtClean="0">
                <a:solidFill>
                  <a:schemeClr val="accent1">
                    <a:lumMod val="50000"/>
                  </a:schemeClr>
                </a:solidFill>
                <a:latin typeface="+mn-lt"/>
                <a:cs typeface="+mn-cs"/>
              </a:rPr>
              <a:t>       </a:t>
            </a:r>
            <a:r>
              <a:rPr lang="en-US" sz="2200" dirty="0" smtClean="0">
                <a:solidFill>
                  <a:schemeClr val="accent1">
                    <a:lumMod val="50000"/>
                  </a:schemeClr>
                </a:solidFill>
                <a:latin typeface="+mn-lt"/>
                <a:cs typeface="+mn-cs"/>
              </a:rPr>
              <a:t>Division </a:t>
            </a:r>
            <a:r>
              <a:rPr lang="en-US" sz="2200" dirty="0">
                <a:solidFill>
                  <a:schemeClr val="accent1">
                    <a:lumMod val="50000"/>
                  </a:schemeClr>
                </a:solidFill>
                <a:latin typeface="+mn-lt"/>
                <a:cs typeface="+mn-cs"/>
              </a:rPr>
              <a:t>Chief, Division of Strategic </a:t>
            </a:r>
            <a:r>
              <a:rPr lang="en-US" sz="2200" dirty="0" smtClean="0">
                <a:solidFill>
                  <a:schemeClr val="accent1">
                    <a:lumMod val="50000"/>
                  </a:schemeClr>
                </a:solidFill>
                <a:latin typeface="+mn-lt"/>
                <a:cs typeface="+mn-cs"/>
              </a:rPr>
              <a:t>Investments</a:t>
            </a:r>
            <a:endParaRPr lang="en-US" altLang="en-US" sz="2200" b="1" dirty="0" smtClean="0">
              <a:solidFill>
                <a:schemeClr val="accent1">
                  <a:lumMod val="50000"/>
                </a:schemeClr>
              </a:solidFill>
              <a:latin typeface="+mn-lt"/>
              <a:cs typeface="+mn-cs"/>
            </a:endParaRPr>
          </a:p>
          <a:p>
            <a:pPr lvl="0">
              <a:lnSpc>
                <a:spcPct val="120000"/>
              </a:lnSpc>
              <a:spcBef>
                <a:spcPts val="0"/>
              </a:spcBef>
              <a:buFont typeface="Wingdings" panose="05000000000000000000" pitchFamily="2" charset="2"/>
              <a:buChar char="Ø"/>
              <a:defRPr/>
            </a:pPr>
            <a:r>
              <a:rPr lang="en-US" altLang="en-US" sz="2200" b="1" dirty="0" smtClean="0">
                <a:solidFill>
                  <a:schemeClr val="accent1">
                    <a:lumMod val="50000"/>
                  </a:schemeClr>
                </a:solidFill>
                <a:latin typeface="+mn-lt"/>
                <a:cs typeface="+mn-cs"/>
              </a:rPr>
              <a:t>Melissa </a:t>
            </a:r>
            <a:r>
              <a:rPr lang="en-US" altLang="en-US" sz="2200" b="1" dirty="0">
                <a:solidFill>
                  <a:schemeClr val="accent1">
                    <a:lumMod val="50000"/>
                  </a:schemeClr>
                </a:solidFill>
                <a:latin typeface="+mn-lt"/>
                <a:cs typeface="+mn-cs"/>
              </a:rPr>
              <a:t>Smith </a:t>
            </a:r>
          </a:p>
          <a:p>
            <a:pPr marL="0" lvl="0" indent="0">
              <a:lnSpc>
                <a:spcPct val="120000"/>
              </a:lnSpc>
              <a:spcBef>
                <a:spcPts val="0"/>
              </a:spcBef>
              <a:buNone/>
              <a:defRPr/>
            </a:pPr>
            <a:r>
              <a:rPr lang="en-US" sz="2200" b="1" dirty="0">
                <a:solidFill>
                  <a:schemeClr val="accent1">
                    <a:lumMod val="50000"/>
                  </a:schemeClr>
                </a:solidFill>
                <a:latin typeface="+mn-lt"/>
                <a:cs typeface="+mn-cs"/>
              </a:rPr>
              <a:t> </a:t>
            </a:r>
            <a:r>
              <a:rPr lang="en-US" sz="2200" b="1" dirty="0" smtClean="0">
                <a:solidFill>
                  <a:schemeClr val="accent1">
                    <a:lumMod val="50000"/>
                  </a:schemeClr>
                </a:solidFill>
                <a:latin typeface="+mn-lt"/>
                <a:cs typeface="+mn-cs"/>
              </a:rPr>
              <a:t>       </a:t>
            </a:r>
            <a:r>
              <a:rPr lang="en-US" sz="2200" dirty="0" smtClean="0">
                <a:solidFill>
                  <a:schemeClr val="accent1">
                    <a:lumMod val="50000"/>
                  </a:schemeClr>
                </a:solidFill>
                <a:latin typeface="+mn-lt"/>
                <a:cs typeface="+mn-cs"/>
              </a:rPr>
              <a:t>Program </a:t>
            </a:r>
            <a:r>
              <a:rPr lang="en-US" sz="2200" dirty="0">
                <a:solidFill>
                  <a:schemeClr val="accent1">
                    <a:lumMod val="50000"/>
                  </a:schemeClr>
                </a:solidFill>
                <a:latin typeface="+mn-lt"/>
                <a:cs typeface="+mn-cs"/>
              </a:rPr>
              <a:t>Manager, Division of Strategic </a:t>
            </a:r>
            <a:r>
              <a:rPr lang="en-US" sz="2200" dirty="0" smtClean="0">
                <a:solidFill>
                  <a:schemeClr val="accent1">
                    <a:lumMod val="50000"/>
                  </a:schemeClr>
                </a:solidFill>
                <a:latin typeface="+mn-lt"/>
                <a:cs typeface="+mn-cs"/>
              </a:rPr>
              <a:t>Investments</a:t>
            </a:r>
            <a:endParaRPr lang="en-US" altLang="en-US" sz="2200" b="1" dirty="0" smtClean="0">
              <a:solidFill>
                <a:schemeClr val="accent1">
                  <a:lumMod val="50000"/>
                </a:schemeClr>
              </a:solidFill>
              <a:latin typeface="+mn-lt"/>
              <a:cs typeface="+mn-cs"/>
            </a:endParaRPr>
          </a:p>
          <a:p>
            <a:pPr lvl="0">
              <a:lnSpc>
                <a:spcPct val="120000"/>
              </a:lnSpc>
              <a:spcBef>
                <a:spcPts val="0"/>
              </a:spcBef>
              <a:buFont typeface="Wingdings" panose="05000000000000000000" pitchFamily="2" charset="2"/>
              <a:buChar char="Ø"/>
              <a:defRPr/>
            </a:pPr>
            <a:r>
              <a:rPr lang="en-US" altLang="en-US" sz="2200" b="1" dirty="0" smtClean="0">
                <a:solidFill>
                  <a:schemeClr val="accent1">
                    <a:lumMod val="50000"/>
                  </a:schemeClr>
                </a:solidFill>
                <a:latin typeface="+mn-lt"/>
                <a:cs typeface="+mn-cs"/>
              </a:rPr>
              <a:t>Megan </a:t>
            </a:r>
            <a:r>
              <a:rPr lang="en-US" altLang="en-US" sz="2200" b="1" dirty="0">
                <a:solidFill>
                  <a:schemeClr val="accent1">
                    <a:lumMod val="50000"/>
                  </a:schemeClr>
                </a:solidFill>
                <a:latin typeface="+mn-lt"/>
                <a:cs typeface="+mn-cs"/>
              </a:rPr>
              <a:t>Baird</a:t>
            </a:r>
          </a:p>
          <a:p>
            <a:pPr marL="0" lvl="0" indent="0">
              <a:lnSpc>
                <a:spcPct val="120000"/>
              </a:lnSpc>
              <a:spcBef>
                <a:spcPts val="0"/>
              </a:spcBef>
              <a:buNone/>
              <a:defRPr/>
            </a:pPr>
            <a:r>
              <a:rPr lang="en-US" sz="2200" b="1" dirty="0">
                <a:solidFill>
                  <a:schemeClr val="accent1">
                    <a:lumMod val="50000"/>
                  </a:schemeClr>
                </a:solidFill>
                <a:latin typeface="+mn-lt"/>
                <a:cs typeface="+mn-cs"/>
              </a:rPr>
              <a:t> </a:t>
            </a:r>
            <a:r>
              <a:rPr lang="en-US" sz="2200" b="1" dirty="0" smtClean="0">
                <a:solidFill>
                  <a:schemeClr val="accent1">
                    <a:lumMod val="50000"/>
                  </a:schemeClr>
                </a:solidFill>
                <a:latin typeface="+mn-lt"/>
                <a:cs typeface="+mn-cs"/>
              </a:rPr>
              <a:t>       </a:t>
            </a:r>
            <a:r>
              <a:rPr lang="en-US" sz="2200" dirty="0" smtClean="0">
                <a:solidFill>
                  <a:schemeClr val="accent1">
                    <a:lumMod val="50000"/>
                  </a:schemeClr>
                </a:solidFill>
                <a:latin typeface="+mn-lt"/>
                <a:cs typeface="+mn-cs"/>
              </a:rPr>
              <a:t>Workforce </a:t>
            </a:r>
            <a:r>
              <a:rPr lang="en-US" sz="2200" dirty="0">
                <a:solidFill>
                  <a:schemeClr val="accent1">
                    <a:lumMod val="50000"/>
                  </a:schemeClr>
                </a:solidFill>
                <a:latin typeface="+mn-lt"/>
                <a:cs typeface="+mn-cs"/>
              </a:rPr>
              <a:t>Analyst, Division of Strategic </a:t>
            </a:r>
            <a:r>
              <a:rPr lang="en-US" sz="2200" dirty="0" smtClean="0">
                <a:solidFill>
                  <a:schemeClr val="accent1">
                    <a:lumMod val="50000"/>
                  </a:schemeClr>
                </a:solidFill>
                <a:latin typeface="+mn-lt"/>
                <a:cs typeface="+mn-cs"/>
              </a:rPr>
              <a:t>Investments</a:t>
            </a:r>
            <a:endParaRPr lang="en-US" altLang="en-US" sz="2200" b="1" dirty="0" smtClean="0">
              <a:solidFill>
                <a:schemeClr val="accent1">
                  <a:lumMod val="50000"/>
                </a:schemeClr>
              </a:solidFill>
              <a:latin typeface="+mn-lt"/>
              <a:cs typeface="+mn-cs"/>
            </a:endParaRPr>
          </a:p>
          <a:p>
            <a:pPr lvl="0">
              <a:lnSpc>
                <a:spcPct val="120000"/>
              </a:lnSpc>
              <a:spcBef>
                <a:spcPts val="0"/>
              </a:spcBef>
              <a:buFont typeface="Wingdings" panose="05000000000000000000" pitchFamily="2" charset="2"/>
              <a:buChar char="Ø"/>
              <a:defRPr/>
            </a:pPr>
            <a:r>
              <a:rPr lang="en-US" altLang="en-US" sz="2200" b="1" dirty="0" smtClean="0">
                <a:solidFill>
                  <a:schemeClr val="accent1">
                    <a:lumMod val="50000"/>
                  </a:schemeClr>
                </a:solidFill>
                <a:latin typeface="+mn-lt"/>
                <a:cs typeface="+mn-cs"/>
              </a:rPr>
              <a:t>Steve </a:t>
            </a:r>
            <a:r>
              <a:rPr lang="en-US" altLang="en-US" sz="2200" b="1" dirty="0">
                <a:solidFill>
                  <a:schemeClr val="accent1">
                    <a:lumMod val="50000"/>
                  </a:schemeClr>
                </a:solidFill>
                <a:latin typeface="+mn-lt"/>
                <a:cs typeface="+mn-cs"/>
              </a:rPr>
              <a:t>Rietzke</a:t>
            </a:r>
          </a:p>
          <a:p>
            <a:pPr marL="0" lvl="0" indent="0">
              <a:lnSpc>
                <a:spcPct val="120000"/>
              </a:lnSpc>
              <a:spcBef>
                <a:spcPts val="0"/>
              </a:spcBef>
              <a:buNone/>
              <a:defRPr/>
            </a:pPr>
            <a:r>
              <a:rPr lang="en-US" sz="2200" b="1" dirty="0">
                <a:solidFill>
                  <a:schemeClr val="accent1">
                    <a:lumMod val="50000"/>
                  </a:schemeClr>
                </a:solidFill>
                <a:latin typeface="+mn-lt"/>
                <a:cs typeface="+mn-cs"/>
              </a:rPr>
              <a:t> </a:t>
            </a:r>
            <a:r>
              <a:rPr lang="en-US" sz="2200" b="1" dirty="0" smtClean="0">
                <a:solidFill>
                  <a:schemeClr val="accent1">
                    <a:lumMod val="50000"/>
                  </a:schemeClr>
                </a:solidFill>
                <a:latin typeface="+mn-lt"/>
                <a:cs typeface="+mn-cs"/>
              </a:rPr>
              <a:t>       </a:t>
            </a:r>
            <a:r>
              <a:rPr lang="en-US" sz="2200" dirty="0" smtClean="0">
                <a:solidFill>
                  <a:schemeClr val="accent1">
                    <a:lumMod val="50000"/>
                  </a:schemeClr>
                </a:solidFill>
                <a:latin typeface="+mn-lt"/>
                <a:cs typeface="+mn-cs"/>
              </a:rPr>
              <a:t>Grant </a:t>
            </a:r>
            <a:r>
              <a:rPr lang="en-US" sz="2200" dirty="0">
                <a:solidFill>
                  <a:schemeClr val="accent1">
                    <a:lumMod val="50000"/>
                  </a:schemeClr>
                </a:solidFill>
                <a:latin typeface="+mn-lt"/>
                <a:cs typeface="+mn-cs"/>
              </a:rPr>
              <a:t>Officer, Office of Grants </a:t>
            </a:r>
            <a:r>
              <a:rPr lang="en-US" sz="2200" dirty="0" smtClean="0">
                <a:solidFill>
                  <a:schemeClr val="accent1">
                    <a:lumMod val="50000"/>
                  </a:schemeClr>
                </a:solidFill>
                <a:latin typeface="+mn-lt"/>
                <a:cs typeface="+mn-cs"/>
              </a:rPr>
              <a:t>Management</a:t>
            </a:r>
            <a:endParaRPr lang="en-US" altLang="en-US" sz="2200" b="1" dirty="0" smtClean="0">
              <a:solidFill>
                <a:schemeClr val="accent1">
                  <a:lumMod val="50000"/>
                </a:schemeClr>
              </a:solidFill>
              <a:latin typeface="+mn-lt"/>
              <a:cs typeface="+mn-cs"/>
            </a:endParaRPr>
          </a:p>
          <a:p>
            <a:pPr lvl="0">
              <a:lnSpc>
                <a:spcPct val="120000"/>
              </a:lnSpc>
              <a:spcBef>
                <a:spcPts val="0"/>
              </a:spcBef>
              <a:buFont typeface="Wingdings" panose="05000000000000000000" pitchFamily="2" charset="2"/>
              <a:buChar char="Ø"/>
              <a:defRPr/>
            </a:pPr>
            <a:r>
              <a:rPr lang="en-US" altLang="en-US" sz="2200" b="1" dirty="0" smtClean="0">
                <a:solidFill>
                  <a:schemeClr val="accent1">
                    <a:lumMod val="50000"/>
                  </a:schemeClr>
                </a:solidFill>
                <a:latin typeface="+mn-lt"/>
                <a:cs typeface="+mn-cs"/>
              </a:rPr>
              <a:t>Kia </a:t>
            </a:r>
            <a:r>
              <a:rPr lang="en-US" altLang="en-US" sz="2200" b="1" dirty="0">
                <a:solidFill>
                  <a:schemeClr val="accent1">
                    <a:lumMod val="50000"/>
                  </a:schemeClr>
                </a:solidFill>
                <a:latin typeface="+mn-lt"/>
                <a:cs typeface="+mn-cs"/>
              </a:rPr>
              <a:t>Mason</a:t>
            </a:r>
          </a:p>
          <a:p>
            <a:pPr marL="400050" lvl="1" indent="0">
              <a:lnSpc>
                <a:spcPct val="120000"/>
              </a:lnSpc>
              <a:spcBef>
                <a:spcPts val="0"/>
              </a:spcBef>
              <a:buNone/>
              <a:defRPr/>
            </a:pPr>
            <a:r>
              <a:rPr lang="en-US" sz="2200" b="1" dirty="0">
                <a:solidFill>
                  <a:schemeClr val="accent1">
                    <a:lumMod val="50000"/>
                  </a:schemeClr>
                </a:solidFill>
                <a:latin typeface="+mn-lt"/>
                <a:cs typeface="+mn-cs"/>
              </a:rPr>
              <a:t> </a:t>
            </a:r>
            <a:r>
              <a:rPr lang="en-US" sz="2200" b="1" dirty="0" smtClean="0">
                <a:solidFill>
                  <a:schemeClr val="accent1">
                    <a:lumMod val="50000"/>
                  </a:schemeClr>
                </a:solidFill>
                <a:latin typeface="+mn-lt"/>
                <a:cs typeface="+mn-cs"/>
              </a:rPr>
              <a:t>  </a:t>
            </a:r>
            <a:r>
              <a:rPr lang="en-US" sz="2200" dirty="0" smtClean="0">
                <a:solidFill>
                  <a:schemeClr val="accent1">
                    <a:lumMod val="50000"/>
                  </a:schemeClr>
                </a:solidFill>
                <a:latin typeface="+mn-lt"/>
                <a:cs typeface="+mn-cs"/>
              </a:rPr>
              <a:t>Grants </a:t>
            </a:r>
            <a:r>
              <a:rPr lang="en-US" sz="2200" dirty="0">
                <a:solidFill>
                  <a:schemeClr val="accent1">
                    <a:lumMod val="50000"/>
                  </a:schemeClr>
                </a:solidFill>
                <a:latin typeface="+mn-lt"/>
                <a:cs typeface="+mn-cs"/>
              </a:rPr>
              <a:t>Management Specialist, Office of </a:t>
            </a:r>
            <a:r>
              <a:rPr lang="en-US" sz="2200" dirty="0" smtClean="0">
                <a:solidFill>
                  <a:schemeClr val="accent1">
                    <a:lumMod val="50000"/>
                  </a:schemeClr>
                </a:solidFill>
                <a:latin typeface="+mn-lt"/>
                <a:cs typeface="+mn-cs"/>
              </a:rPr>
              <a:t>Grants Management</a:t>
            </a:r>
            <a:endParaRPr lang="en-US" sz="2200" dirty="0">
              <a:solidFill>
                <a:schemeClr val="accent1">
                  <a:lumMod val="50000"/>
                </a:schemeClr>
              </a:solidFill>
              <a:latin typeface="+mn-lt"/>
              <a:cs typeface="+mn-cs"/>
            </a:endParaRP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a:t>
            </a:fld>
            <a:endParaRPr lang="en-US" dirty="0"/>
          </a:p>
        </p:txBody>
      </p:sp>
    </p:spTree>
    <p:extLst>
      <p:ext uri="{BB962C8B-B14F-4D97-AF65-F5344CB8AC3E}">
        <p14:creationId xmlns:p14="http://schemas.microsoft.com/office/powerpoint/2010/main" val="2688478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Requirements</a:t>
            </a:r>
            <a:endParaRPr lang="en-US" dirty="0"/>
          </a:p>
        </p:txBody>
      </p:sp>
      <p:sp>
        <p:nvSpPr>
          <p:cNvPr id="3" name="Content Placeholder 2"/>
          <p:cNvSpPr>
            <a:spLocks noGrp="1"/>
          </p:cNvSpPr>
          <p:nvPr>
            <p:ph idx="1"/>
          </p:nvPr>
        </p:nvSpPr>
        <p:spPr>
          <a:xfrm>
            <a:off x="457200" y="1295400"/>
            <a:ext cx="7924800" cy="4830763"/>
          </a:xfrm>
        </p:spPr>
        <p:txBody>
          <a:bodyPr>
            <a:normAutofit/>
          </a:bodyPr>
          <a:lstStyle/>
          <a:p>
            <a:pPr marL="0" indent="0">
              <a:buNone/>
            </a:pPr>
            <a:r>
              <a:rPr lang="en-US" sz="2400" b="1" dirty="0" smtClean="0"/>
              <a:t>Ready To Work grantees are required to submit reports </a:t>
            </a:r>
            <a:r>
              <a:rPr lang="en-US" sz="2400" b="1" u="sng" dirty="0" smtClean="0"/>
              <a:t>Quarterly</a:t>
            </a:r>
            <a:r>
              <a:rPr lang="en-US" sz="2400" b="1" dirty="0" smtClean="0"/>
              <a:t> to ETA, including a final report </a:t>
            </a:r>
          </a:p>
          <a:p>
            <a:pPr marL="0" indent="0">
              <a:buNone/>
            </a:pPr>
            <a:endParaRPr lang="en-US" sz="2400" b="1" dirty="0"/>
          </a:p>
          <a:p>
            <a:pPr marL="0" indent="0">
              <a:buNone/>
            </a:pPr>
            <a:r>
              <a:rPr lang="en-US" sz="2400" b="1" dirty="0" smtClean="0"/>
              <a:t>These reports are:  </a:t>
            </a:r>
          </a:p>
          <a:p>
            <a:pPr lvl="1">
              <a:lnSpc>
                <a:spcPct val="80000"/>
              </a:lnSpc>
              <a:spcBef>
                <a:spcPts val="0"/>
              </a:spcBef>
              <a:spcAft>
                <a:spcPts val="1200"/>
              </a:spcAft>
              <a:defRPr/>
            </a:pPr>
            <a:r>
              <a:rPr lang="en-US" sz="2400" dirty="0"/>
              <a:t>Quarterly </a:t>
            </a:r>
            <a:r>
              <a:rPr lang="en-US" sz="2400" dirty="0" smtClean="0"/>
              <a:t>Progress Reports </a:t>
            </a:r>
            <a:r>
              <a:rPr lang="en-US" sz="2400" dirty="0"/>
              <a:t>(</a:t>
            </a:r>
            <a:r>
              <a:rPr lang="en-US" sz="2400" dirty="0" smtClean="0"/>
              <a:t>QPR)</a:t>
            </a:r>
          </a:p>
          <a:p>
            <a:pPr lvl="2">
              <a:lnSpc>
                <a:spcPct val="80000"/>
              </a:lnSpc>
              <a:spcBef>
                <a:spcPts val="0"/>
              </a:spcBef>
              <a:spcAft>
                <a:spcPts val="1200"/>
              </a:spcAft>
              <a:defRPr/>
            </a:pPr>
            <a:r>
              <a:rPr lang="en-US" sz="2000" dirty="0" smtClean="0"/>
              <a:t>Includes performance report</a:t>
            </a:r>
          </a:p>
          <a:p>
            <a:pPr lvl="2">
              <a:lnSpc>
                <a:spcPct val="80000"/>
              </a:lnSpc>
              <a:spcBef>
                <a:spcPts val="0"/>
              </a:spcBef>
              <a:spcAft>
                <a:spcPts val="1200"/>
              </a:spcAft>
              <a:defRPr/>
            </a:pPr>
            <a:r>
              <a:rPr lang="en-US" sz="2000" dirty="0" smtClean="0"/>
              <a:t>Includes narrative report</a:t>
            </a:r>
            <a:endParaRPr lang="en-US" sz="2000" dirty="0"/>
          </a:p>
          <a:p>
            <a:pPr lvl="1">
              <a:lnSpc>
                <a:spcPct val="80000"/>
              </a:lnSpc>
              <a:spcBef>
                <a:spcPts val="0"/>
              </a:spcBef>
              <a:spcAft>
                <a:spcPts val="1200"/>
              </a:spcAft>
              <a:defRPr/>
            </a:pPr>
            <a:r>
              <a:rPr lang="en-US" sz="2400" dirty="0" smtClean="0"/>
              <a:t>Quarterly </a:t>
            </a:r>
            <a:r>
              <a:rPr lang="en-US" sz="2400" dirty="0"/>
              <a:t>Financial Report (ETA-9130</a:t>
            </a:r>
            <a:r>
              <a:rPr lang="en-US" sz="2400" dirty="0" smtClean="0"/>
              <a:t>)</a:t>
            </a:r>
          </a:p>
          <a:p>
            <a:pPr lvl="1">
              <a:lnSpc>
                <a:spcPct val="80000"/>
              </a:lnSpc>
              <a:spcBef>
                <a:spcPts val="0"/>
              </a:spcBef>
              <a:spcAft>
                <a:spcPts val="1200"/>
              </a:spcAft>
              <a:defRPr/>
            </a:pPr>
            <a:r>
              <a:rPr lang="en-US" sz="2400" dirty="0" smtClean="0"/>
              <a:t>Final Report</a:t>
            </a:r>
            <a:endParaRPr lang="en-US" sz="2400" dirty="0"/>
          </a:p>
          <a:p>
            <a:pPr marL="0" indent="0">
              <a:buNone/>
            </a:pPr>
            <a:endParaRPr lang="en-US" sz="2400" b="1"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30</a:t>
            </a:fld>
            <a:endParaRPr lang="en-US" dirty="0"/>
          </a:p>
        </p:txBody>
      </p:sp>
    </p:spTree>
    <p:extLst>
      <p:ext uri="{BB962C8B-B14F-4D97-AF65-F5344CB8AC3E}">
        <p14:creationId xmlns:p14="http://schemas.microsoft.com/office/powerpoint/2010/main" val="833605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Quarterly Progress Report</a:t>
            </a:r>
            <a:endParaRPr lang="en-US" dirty="0"/>
          </a:p>
        </p:txBody>
      </p:sp>
      <p:sp>
        <p:nvSpPr>
          <p:cNvPr id="3" name="Content Placeholder 2"/>
          <p:cNvSpPr>
            <a:spLocks noGrp="1"/>
          </p:cNvSpPr>
          <p:nvPr>
            <p:ph idx="1"/>
          </p:nvPr>
        </p:nvSpPr>
        <p:spPr>
          <a:xfrm>
            <a:off x="457200" y="1295401"/>
            <a:ext cx="7924800" cy="1981200"/>
          </a:xfrm>
        </p:spPr>
        <p:txBody>
          <a:bodyPr>
            <a:normAutofit lnSpcReduction="10000"/>
          </a:bodyPr>
          <a:lstStyle/>
          <a:p>
            <a:pPr marL="0" lvl="0" indent="0">
              <a:lnSpc>
                <a:spcPct val="110000"/>
              </a:lnSpc>
              <a:spcBef>
                <a:spcPts val="0"/>
              </a:spcBef>
              <a:buNone/>
              <a:defRPr/>
            </a:pPr>
            <a:r>
              <a:rPr lang="en-US" sz="2600" b="1" dirty="0">
                <a:solidFill>
                  <a:srgbClr val="376092"/>
                </a:solidFill>
                <a:latin typeface="Calibri"/>
                <a:cs typeface="+mn-cs"/>
              </a:rPr>
              <a:t>Each grantee must submit a Quarterly Progress Report (</a:t>
            </a:r>
            <a:r>
              <a:rPr lang="en-US" sz="2600" b="1" dirty="0" smtClean="0">
                <a:solidFill>
                  <a:srgbClr val="376092"/>
                </a:solidFill>
                <a:latin typeface="Calibri"/>
                <a:cs typeface="+mn-cs"/>
              </a:rPr>
              <a:t>QPR</a:t>
            </a:r>
            <a:r>
              <a:rPr lang="en-US" sz="2600" b="1" dirty="0">
                <a:solidFill>
                  <a:srgbClr val="376092"/>
                </a:solidFill>
                <a:latin typeface="Calibri"/>
                <a:cs typeface="+mn-cs"/>
              </a:rPr>
              <a:t>) </a:t>
            </a:r>
          </a:p>
          <a:p>
            <a:pPr marL="285750" lvl="1">
              <a:lnSpc>
                <a:spcPct val="110000"/>
              </a:lnSpc>
              <a:spcBef>
                <a:spcPts val="1200"/>
              </a:spcBef>
              <a:defRPr/>
            </a:pPr>
            <a:r>
              <a:rPr lang="en-US" sz="2200" dirty="0">
                <a:solidFill>
                  <a:srgbClr val="376092"/>
                </a:solidFill>
                <a:latin typeface="Calibri"/>
                <a:cs typeface="+mn-cs"/>
              </a:rPr>
              <a:t>Due no later than 45 days after the end of a quarter</a:t>
            </a:r>
          </a:p>
          <a:p>
            <a:pPr marL="285750" lvl="1">
              <a:spcBef>
                <a:spcPts val="0"/>
              </a:spcBef>
              <a:defRPr/>
            </a:pPr>
            <a:r>
              <a:rPr lang="en-US" sz="2200" i="1" dirty="0" smtClean="0">
                <a:solidFill>
                  <a:srgbClr val="376092"/>
                </a:solidFill>
                <a:latin typeface="Calibri"/>
                <a:cs typeface="+mn-cs"/>
              </a:rPr>
              <a:t>More </a:t>
            </a:r>
            <a:r>
              <a:rPr lang="en-US" sz="2200" i="1" dirty="0">
                <a:solidFill>
                  <a:srgbClr val="376092"/>
                </a:solidFill>
                <a:latin typeface="Calibri"/>
                <a:cs typeface="+mn-cs"/>
              </a:rPr>
              <a:t>information and training will be provided</a:t>
            </a:r>
            <a:endParaRPr lang="en-US" sz="2200" b="1" i="1" dirty="0">
              <a:solidFill>
                <a:srgbClr val="376092"/>
              </a:solidFill>
              <a:latin typeface="Calibri"/>
              <a:cs typeface="+mn-cs"/>
            </a:endParaRPr>
          </a:p>
          <a:p>
            <a:endParaRPr lang="en-US" dirty="0"/>
          </a:p>
        </p:txBody>
      </p:sp>
      <p:sp>
        <p:nvSpPr>
          <p:cNvPr id="4" name="Footer Placeholder 3"/>
          <p:cNvSpPr>
            <a:spLocks noGrp="1"/>
          </p:cNvSpPr>
          <p:nvPr>
            <p:ph type="ftr" sz="quarter" idx="11"/>
          </p:nvPr>
        </p:nvSpPr>
        <p:spPr>
          <a:xfrm>
            <a:off x="457199" y="5276897"/>
            <a:ext cx="8232775" cy="1066800"/>
          </a:xfrm>
        </p:spPr>
        <p:txBody>
          <a:bodyPr/>
          <a:lstStyle/>
          <a:p>
            <a:r>
              <a:rPr lang="en-US" sz="1800" b="1" dirty="0" smtClean="0">
                <a:solidFill>
                  <a:srgbClr val="C00000"/>
                </a:solidFill>
              </a:rPr>
              <a:t>Your 1</a:t>
            </a:r>
            <a:r>
              <a:rPr lang="en-US" sz="1800" b="1" baseline="30000" dirty="0" smtClean="0">
                <a:solidFill>
                  <a:srgbClr val="C00000"/>
                </a:solidFill>
              </a:rPr>
              <a:t>st</a:t>
            </a:r>
            <a:r>
              <a:rPr lang="en-US" sz="1800" b="1" dirty="0" smtClean="0">
                <a:solidFill>
                  <a:srgbClr val="C00000"/>
                </a:solidFill>
              </a:rPr>
              <a:t>  QPR is due no later than February 14, 2015</a:t>
            </a:r>
          </a:p>
          <a:p>
            <a:pPr marL="285750" indent="-285750">
              <a:buFont typeface="Wingdings" panose="05000000000000000000" pitchFamily="2" charset="2"/>
              <a:buChar char="Ø"/>
            </a:pPr>
            <a:r>
              <a:rPr lang="en-US" sz="1800" dirty="0" smtClean="0">
                <a:solidFill>
                  <a:srgbClr val="C00000"/>
                </a:solidFill>
              </a:rPr>
              <a:t>Covers activities beginning November 1, 2014 through December 31, 2014</a:t>
            </a:r>
            <a:endParaRPr lang="en-US" sz="1800" dirty="0">
              <a:solidFill>
                <a:srgbClr val="C00000"/>
              </a:solidFill>
            </a:endParaRPr>
          </a:p>
        </p:txBody>
      </p:sp>
      <p:sp>
        <p:nvSpPr>
          <p:cNvPr id="5" name="Slide Number Placeholder 4"/>
          <p:cNvSpPr>
            <a:spLocks noGrp="1"/>
          </p:cNvSpPr>
          <p:nvPr>
            <p:ph type="sldNum" sz="quarter" idx="12"/>
          </p:nvPr>
        </p:nvSpPr>
        <p:spPr/>
        <p:txBody>
          <a:bodyPr/>
          <a:lstStyle/>
          <a:p>
            <a:fld id="{01723B91-CE10-4F20-890A-0852E2246859}" type="slidenum">
              <a:rPr lang="en-US" smtClean="0"/>
              <a:pPr/>
              <a:t>31</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657600"/>
            <a:ext cx="800417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904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Quarterly Progress Reports</a:t>
            </a:r>
            <a:endParaRPr lang="en-US" dirty="0"/>
          </a:p>
        </p:txBody>
      </p:sp>
      <p:sp>
        <p:nvSpPr>
          <p:cNvPr id="3" name="Content Placeholder 2"/>
          <p:cNvSpPr>
            <a:spLocks noGrp="1"/>
          </p:cNvSpPr>
          <p:nvPr>
            <p:ph idx="1"/>
          </p:nvPr>
        </p:nvSpPr>
        <p:spPr>
          <a:xfrm>
            <a:off x="457200" y="1219200"/>
            <a:ext cx="7924800" cy="4906963"/>
          </a:xfrm>
        </p:spPr>
        <p:txBody>
          <a:bodyPr>
            <a:normAutofit lnSpcReduction="10000"/>
          </a:bodyPr>
          <a:lstStyle/>
          <a:p>
            <a:pPr marL="0" indent="0">
              <a:lnSpc>
                <a:spcPct val="110000"/>
              </a:lnSpc>
              <a:spcBef>
                <a:spcPts val="0"/>
              </a:spcBef>
              <a:buNone/>
              <a:defRPr/>
            </a:pPr>
            <a:r>
              <a:rPr lang="en-US" sz="2600" b="1" dirty="0">
                <a:solidFill>
                  <a:srgbClr val="376092"/>
                </a:solidFill>
                <a:latin typeface="Calibri"/>
                <a:cs typeface="+mn-cs"/>
              </a:rPr>
              <a:t>Submitting </a:t>
            </a:r>
            <a:r>
              <a:rPr lang="en-US" sz="2600" b="1" dirty="0" smtClean="0">
                <a:solidFill>
                  <a:srgbClr val="376092"/>
                </a:solidFill>
                <a:latin typeface="Calibri"/>
                <a:cs typeface="+mn-cs"/>
              </a:rPr>
              <a:t>QPRs to ETA</a:t>
            </a:r>
          </a:p>
          <a:p>
            <a:pPr lvl="1">
              <a:lnSpc>
                <a:spcPct val="110000"/>
              </a:lnSpc>
              <a:spcBef>
                <a:spcPts val="0"/>
              </a:spcBef>
              <a:defRPr/>
            </a:pPr>
            <a:r>
              <a:rPr lang="en-US" sz="2200" dirty="0" smtClean="0">
                <a:solidFill>
                  <a:srgbClr val="376092"/>
                </a:solidFill>
                <a:latin typeface="Calibri"/>
                <a:cs typeface="+mn-cs"/>
              </a:rPr>
              <a:t>Web-based reporting system is still in development and is anticipated to be available in early 2015</a:t>
            </a:r>
          </a:p>
          <a:p>
            <a:pPr lvl="1">
              <a:lnSpc>
                <a:spcPct val="110000"/>
              </a:lnSpc>
              <a:spcBef>
                <a:spcPts val="0"/>
              </a:spcBef>
              <a:defRPr/>
            </a:pPr>
            <a:r>
              <a:rPr lang="en-US" sz="2200" dirty="0" smtClean="0">
                <a:solidFill>
                  <a:srgbClr val="376092"/>
                </a:solidFill>
                <a:latin typeface="Calibri"/>
                <a:cs typeface="+mn-cs"/>
              </a:rPr>
              <a:t>In preparation, grantees should prepare to collect and track participant-level data on demographic information, services and training received, credential outcomes, and employment and employment retention information.</a:t>
            </a:r>
          </a:p>
          <a:p>
            <a:pPr lvl="2">
              <a:lnSpc>
                <a:spcPct val="110000"/>
              </a:lnSpc>
              <a:spcBef>
                <a:spcPts val="0"/>
              </a:spcBef>
              <a:defRPr/>
            </a:pPr>
            <a:r>
              <a:rPr lang="en-US" sz="1800" dirty="0" smtClean="0">
                <a:solidFill>
                  <a:srgbClr val="376092"/>
                </a:solidFill>
                <a:latin typeface="Calibri"/>
                <a:cs typeface="+mn-cs"/>
              </a:rPr>
              <a:t>This includes providing participant SSNs, which will be used by ETA to track and report long-term employment outcome measures (ETA Common Measures)</a:t>
            </a:r>
          </a:p>
          <a:p>
            <a:pPr lvl="2">
              <a:lnSpc>
                <a:spcPct val="110000"/>
              </a:lnSpc>
              <a:spcBef>
                <a:spcPts val="0"/>
              </a:spcBef>
              <a:defRPr/>
            </a:pPr>
            <a:r>
              <a:rPr lang="en-US" sz="1800" dirty="0" smtClean="0">
                <a:solidFill>
                  <a:srgbClr val="376092"/>
                </a:solidFill>
                <a:latin typeface="Calibri"/>
                <a:cs typeface="+mn-cs"/>
              </a:rPr>
              <a:t>Please ensure you follow PII protocol. </a:t>
            </a:r>
          </a:p>
          <a:p>
            <a:pPr lvl="2">
              <a:lnSpc>
                <a:spcPct val="110000"/>
              </a:lnSpc>
              <a:spcBef>
                <a:spcPts val="0"/>
              </a:spcBef>
              <a:defRPr/>
            </a:pPr>
            <a:endParaRPr lang="en-US" sz="1800" i="1" dirty="0">
              <a:solidFill>
                <a:srgbClr val="376092"/>
              </a:solidFill>
              <a:latin typeface="Calibri"/>
              <a:cs typeface="+mn-cs"/>
            </a:endParaRPr>
          </a:p>
          <a:p>
            <a:pPr marL="914400" lvl="2" indent="0">
              <a:lnSpc>
                <a:spcPct val="110000"/>
              </a:lnSpc>
              <a:spcBef>
                <a:spcPts val="0"/>
              </a:spcBef>
              <a:buNone/>
              <a:defRPr/>
            </a:pPr>
            <a:r>
              <a:rPr lang="en-US" sz="1800" i="1" dirty="0" smtClean="0">
                <a:solidFill>
                  <a:srgbClr val="FF0000"/>
                </a:solidFill>
                <a:latin typeface="Calibri"/>
                <a:cs typeface="+mn-cs"/>
              </a:rPr>
              <a:t>Stay tuned for training on performance reporting in January 2015!</a:t>
            </a:r>
          </a:p>
          <a:p>
            <a:pPr lvl="1">
              <a:lnSpc>
                <a:spcPct val="110000"/>
              </a:lnSpc>
              <a:spcBef>
                <a:spcPts val="0"/>
              </a:spcBef>
              <a:defRPr/>
            </a:pPr>
            <a:endParaRPr lang="en-US" sz="2200" b="1" dirty="0">
              <a:solidFill>
                <a:srgbClr val="376092"/>
              </a:solidFill>
              <a:latin typeface="Calibri"/>
              <a:cs typeface="+mn-cs"/>
            </a:endParaRP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32</a:t>
            </a:fld>
            <a:endParaRPr lang="en-US" dirty="0"/>
          </a:p>
        </p:txBody>
      </p:sp>
    </p:spTree>
    <p:extLst>
      <p:ext uri="{BB962C8B-B14F-4D97-AF65-F5344CB8AC3E}">
        <p14:creationId xmlns:p14="http://schemas.microsoft.com/office/powerpoint/2010/main" val="3869346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7"/>
          <p:cNvSpPr>
            <a:spLocks noGrp="1" noChangeArrowheads="1"/>
          </p:cNvSpPr>
          <p:nvPr>
            <p:ph type="title"/>
          </p:nvPr>
        </p:nvSpPr>
        <p:spPr/>
        <p:txBody>
          <a:bodyPr rtlCol="0"/>
          <a:lstStyle/>
          <a:p>
            <a:pPr fontAlgn="auto">
              <a:spcAft>
                <a:spcPts val="0"/>
              </a:spcAft>
              <a:defRPr/>
            </a:pPr>
            <a:r>
              <a:rPr lang="en-US" dirty="0" smtClean="0"/>
              <a:t>Quarterly Financial Report</a:t>
            </a:r>
          </a:p>
        </p:txBody>
      </p:sp>
      <p:sp>
        <p:nvSpPr>
          <p:cNvPr id="20482" name="Slide Number Placeholder 5"/>
          <p:cNvSpPr>
            <a:spLocks noGrp="1"/>
          </p:cNvSpPr>
          <p:nvPr>
            <p:ph type="sldNum" sz="quarter" idx="10"/>
          </p:nvPr>
        </p:nvSpPr>
        <p:spPr/>
        <p:txBody>
          <a:bodyPr/>
          <a:lstStyle/>
          <a:p>
            <a:pPr>
              <a:defRPr/>
            </a:pPr>
            <a:fld id="{F5AAB0F6-40C3-4289-B39D-C51F8ACDD4B9}" type="slidenum">
              <a:rPr lang="en-US"/>
              <a:pPr>
                <a:defRPr/>
              </a:pPr>
              <a:t>33</a:t>
            </a:fld>
            <a:endParaRPr lang="en-US" dirty="0"/>
          </a:p>
        </p:txBody>
      </p:sp>
      <p:sp>
        <p:nvSpPr>
          <p:cNvPr id="20484" name="Rectangle 8"/>
          <p:cNvSpPr>
            <a:spLocks noGrp="1" noChangeArrowheads="1"/>
          </p:cNvSpPr>
          <p:nvPr>
            <p:ph idx="1"/>
          </p:nvPr>
        </p:nvSpPr>
        <p:spPr>
          <a:xfrm>
            <a:off x="533400" y="1143000"/>
            <a:ext cx="7924800" cy="4525963"/>
          </a:xfrm>
        </p:spPr>
        <p:txBody>
          <a:bodyPr rtlCol="0">
            <a:normAutofit/>
          </a:bodyPr>
          <a:lstStyle/>
          <a:p>
            <a:pPr marL="0" indent="0" fontAlgn="auto">
              <a:lnSpc>
                <a:spcPct val="110000"/>
              </a:lnSpc>
              <a:spcBef>
                <a:spcPts val="0"/>
              </a:spcBef>
              <a:spcAft>
                <a:spcPts val="600"/>
              </a:spcAft>
              <a:buFont typeface="Arial" pitchFamily="34" charset="0"/>
              <a:buNone/>
              <a:defRPr/>
            </a:pPr>
            <a:r>
              <a:rPr lang="en-US" sz="2600" dirty="0" smtClean="0"/>
              <a:t>Each grantee must submit a Quarterly Financial Report (ETA 9130) </a:t>
            </a:r>
          </a:p>
          <a:p>
            <a:pPr marL="285750" lvl="1" fontAlgn="auto">
              <a:lnSpc>
                <a:spcPct val="110000"/>
              </a:lnSpc>
              <a:spcBef>
                <a:spcPts val="1200"/>
              </a:spcBef>
              <a:spcAft>
                <a:spcPts val="600"/>
              </a:spcAft>
              <a:buFont typeface="Arial" pitchFamily="34" charset="0"/>
              <a:buChar char="–"/>
              <a:defRPr/>
            </a:pPr>
            <a:r>
              <a:rPr lang="en-US" sz="2000" dirty="0" smtClean="0"/>
              <a:t>Due no later than 45 days after the end of a quarter</a:t>
            </a:r>
          </a:p>
          <a:p>
            <a:pPr marL="285750" lvl="1" fontAlgn="auto">
              <a:spcBef>
                <a:spcPts val="0"/>
              </a:spcBef>
              <a:spcAft>
                <a:spcPts val="600"/>
              </a:spcAft>
              <a:buFont typeface="Arial" pitchFamily="34" charset="0"/>
              <a:buChar char="–"/>
              <a:defRPr/>
            </a:pPr>
            <a:r>
              <a:rPr lang="en-US" sz="2000" dirty="0" smtClean="0"/>
              <a:t>Financial reporting system different than performance reporting system</a:t>
            </a:r>
          </a:p>
          <a:p>
            <a:pPr marL="285750" lvl="1" fontAlgn="auto">
              <a:spcBef>
                <a:spcPts val="0"/>
              </a:spcBef>
              <a:spcAft>
                <a:spcPts val="600"/>
              </a:spcAft>
              <a:buFont typeface="Arial" pitchFamily="34" charset="0"/>
              <a:buChar char="–"/>
              <a:defRPr/>
            </a:pPr>
            <a:r>
              <a:rPr lang="en-US" sz="2000" i="1" dirty="0" smtClean="0"/>
              <a:t>More information and training will be provided</a:t>
            </a:r>
            <a:endParaRPr lang="en-US" sz="2000" b="1" i="1" dirty="0" smtClean="0"/>
          </a:p>
        </p:txBody>
      </p:sp>
      <p:graphicFrame>
        <p:nvGraphicFramePr>
          <p:cNvPr id="7" name="Table 6"/>
          <p:cNvGraphicFramePr>
            <a:graphicFrameLocks noGrp="1"/>
          </p:cNvGraphicFramePr>
          <p:nvPr>
            <p:extLst>
              <p:ext uri="{D42A27DB-BD31-4B8C-83A1-F6EECF244321}">
                <p14:modId xmlns:p14="http://schemas.microsoft.com/office/powerpoint/2010/main" val="1129147521"/>
              </p:ext>
            </p:extLst>
          </p:nvPr>
        </p:nvGraphicFramePr>
        <p:xfrm>
          <a:off x="533400" y="4038600"/>
          <a:ext cx="8000999" cy="1482724"/>
        </p:xfrm>
        <a:graphic>
          <a:graphicData uri="http://schemas.openxmlformats.org/drawingml/2006/table">
            <a:tbl>
              <a:tblPr firstRow="1" bandRow="1">
                <a:tableStyleId>{5C22544A-7EE6-4342-B048-85BDC9FD1C3A}</a:tableStyleId>
              </a:tblPr>
              <a:tblGrid>
                <a:gridCol w="2220173"/>
                <a:gridCol w="2136392"/>
                <a:gridCol w="3644434"/>
              </a:tblGrid>
              <a:tr h="370681">
                <a:tc>
                  <a:txBody>
                    <a:bodyPr/>
                    <a:lstStyle/>
                    <a:p>
                      <a:r>
                        <a:rPr lang="en-US" sz="1800" b="1" dirty="0" smtClean="0"/>
                        <a:t>Quarter End Dates</a:t>
                      </a:r>
                      <a:endParaRPr lang="en-US" sz="1800" dirty="0"/>
                    </a:p>
                  </a:txBody>
                  <a:tcPr marT="45700" marB="45700"/>
                </a:tc>
                <a:tc>
                  <a:txBody>
                    <a:bodyPr/>
                    <a:lstStyle/>
                    <a:p>
                      <a:r>
                        <a:rPr lang="en-US" sz="1800" dirty="0" smtClean="0"/>
                        <a:t>9130 Due Date</a:t>
                      </a:r>
                      <a:endParaRPr lang="en-US" sz="1800" dirty="0"/>
                    </a:p>
                  </a:txBody>
                  <a:tcPr marT="45700" marB="45700"/>
                </a:tc>
                <a:tc>
                  <a:txBody>
                    <a:bodyPr/>
                    <a:lstStyle/>
                    <a:p>
                      <a:r>
                        <a:rPr lang="en-US" sz="1800" b="1" dirty="0" smtClean="0"/>
                        <a:t>Report Fiscal Activities Occurring</a:t>
                      </a:r>
                      <a:endParaRPr lang="en-US" sz="1800" dirty="0"/>
                    </a:p>
                  </a:txBody>
                  <a:tcPr marT="45700" marB="45700"/>
                </a:tc>
              </a:tr>
              <a:tr h="370681">
                <a:tc>
                  <a:txBody>
                    <a:bodyPr/>
                    <a:lstStyle/>
                    <a:p>
                      <a:r>
                        <a:rPr lang="en-US" sz="1800" dirty="0" smtClean="0"/>
                        <a:t>December 31, 2014</a:t>
                      </a:r>
                      <a:endParaRPr lang="en-US" sz="1800" dirty="0"/>
                    </a:p>
                  </a:txBody>
                  <a:tcPr marT="45700" marB="45700"/>
                </a:tc>
                <a:tc>
                  <a:txBody>
                    <a:bodyPr/>
                    <a:lstStyle/>
                    <a:p>
                      <a:r>
                        <a:rPr lang="en-US" sz="1800" dirty="0" smtClean="0"/>
                        <a:t>February 14, 2015</a:t>
                      </a:r>
                      <a:endParaRPr lang="en-US" sz="1800" dirty="0"/>
                    </a:p>
                  </a:txBody>
                  <a:tcPr marT="45700" marB="45700"/>
                </a:tc>
                <a:tc>
                  <a:txBody>
                    <a:bodyPr/>
                    <a:lstStyle/>
                    <a:p>
                      <a:r>
                        <a:rPr lang="en-US" sz="1800" dirty="0" smtClean="0"/>
                        <a:t>October 1 – December 31, 2014</a:t>
                      </a:r>
                      <a:endParaRPr lang="en-US" sz="1800" dirty="0"/>
                    </a:p>
                  </a:txBody>
                  <a:tcPr marT="45700" marB="45700"/>
                </a:tc>
              </a:tr>
              <a:tr h="370681">
                <a:tc>
                  <a:txBody>
                    <a:bodyPr/>
                    <a:lstStyle/>
                    <a:p>
                      <a:r>
                        <a:rPr lang="en-US" sz="1800" dirty="0" smtClean="0"/>
                        <a:t>March 31, 2015</a:t>
                      </a:r>
                      <a:endParaRPr lang="en-US" sz="1800" dirty="0"/>
                    </a:p>
                  </a:txBody>
                  <a:tcPr marT="45700" marB="45700"/>
                </a:tc>
                <a:tc>
                  <a:txBody>
                    <a:bodyPr/>
                    <a:lstStyle/>
                    <a:p>
                      <a:r>
                        <a:rPr lang="en-US" sz="1800" dirty="0" smtClean="0"/>
                        <a:t>May 15, 2015</a:t>
                      </a:r>
                      <a:endParaRPr lang="en-US" sz="1800" dirty="0"/>
                    </a:p>
                  </a:txBody>
                  <a:tcPr marT="45700" marB="45700"/>
                </a:tc>
                <a:tc>
                  <a:txBody>
                    <a:bodyPr/>
                    <a:lstStyle/>
                    <a:p>
                      <a:r>
                        <a:rPr lang="en-US" sz="1800" dirty="0" smtClean="0"/>
                        <a:t>January 1 – March 31, 2015</a:t>
                      </a:r>
                      <a:endParaRPr lang="en-US" sz="1800" dirty="0"/>
                    </a:p>
                  </a:txBody>
                  <a:tcPr marT="45700" marB="45700"/>
                </a:tc>
              </a:tr>
              <a:tr h="370681">
                <a:tc>
                  <a:txBody>
                    <a:bodyPr/>
                    <a:lstStyle/>
                    <a:p>
                      <a:r>
                        <a:rPr lang="en-US" sz="1800" dirty="0" smtClean="0"/>
                        <a:t>June 30, 2015</a:t>
                      </a:r>
                      <a:endParaRPr lang="en-US" sz="1800" dirty="0"/>
                    </a:p>
                  </a:txBody>
                  <a:tcPr marT="45700" marB="45700"/>
                </a:tc>
                <a:tc>
                  <a:txBody>
                    <a:bodyPr/>
                    <a:lstStyle/>
                    <a:p>
                      <a:r>
                        <a:rPr lang="en-US" sz="1800" dirty="0" smtClean="0"/>
                        <a:t>August 14, 2015</a:t>
                      </a:r>
                      <a:endParaRPr lang="en-US" sz="1800" dirty="0"/>
                    </a:p>
                  </a:txBody>
                  <a:tcPr marT="45700" marB="45700"/>
                </a:tc>
                <a:tc>
                  <a:txBody>
                    <a:bodyPr/>
                    <a:lstStyle/>
                    <a:p>
                      <a:r>
                        <a:rPr lang="en-US" sz="1800" dirty="0" smtClean="0"/>
                        <a:t>April 1 – June 30, 2015</a:t>
                      </a:r>
                      <a:endParaRPr lang="en-US" sz="1800" dirty="0"/>
                    </a:p>
                  </a:txBody>
                  <a:tcPr marT="45700" marB="45700"/>
                </a:tc>
              </a:tr>
            </a:tbl>
          </a:graphicData>
        </a:graphic>
      </p:graphicFrame>
      <p:sp>
        <p:nvSpPr>
          <p:cNvPr id="6" name="Footer Placeholder 3"/>
          <p:cNvSpPr>
            <a:spLocks noGrp="1"/>
          </p:cNvSpPr>
          <p:nvPr>
            <p:ph type="ftr" sz="quarter" idx="11"/>
          </p:nvPr>
        </p:nvSpPr>
        <p:spPr>
          <a:xfrm>
            <a:off x="457200" y="5410200"/>
            <a:ext cx="8232775" cy="1066800"/>
          </a:xfrm>
        </p:spPr>
        <p:txBody>
          <a:bodyPr/>
          <a:lstStyle/>
          <a:p>
            <a:r>
              <a:rPr lang="en-US" sz="1800" b="1" dirty="0" smtClean="0">
                <a:solidFill>
                  <a:srgbClr val="C00000"/>
                </a:solidFill>
              </a:rPr>
              <a:t>Your 1</a:t>
            </a:r>
            <a:r>
              <a:rPr lang="en-US" sz="1800" b="1" baseline="30000" dirty="0" smtClean="0">
                <a:solidFill>
                  <a:srgbClr val="C00000"/>
                </a:solidFill>
              </a:rPr>
              <a:t>st</a:t>
            </a:r>
            <a:r>
              <a:rPr lang="en-US" sz="1800" b="1" dirty="0" smtClean="0">
                <a:solidFill>
                  <a:srgbClr val="C00000"/>
                </a:solidFill>
              </a:rPr>
              <a:t>  QFR is due no later than February 14, 2015</a:t>
            </a:r>
          </a:p>
          <a:p>
            <a:pPr marL="285750" indent="-285750">
              <a:buFont typeface="Wingdings" panose="05000000000000000000" pitchFamily="2" charset="2"/>
              <a:buChar char="Ø"/>
            </a:pPr>
            <a:r>
              <a:rPr lang="en-US" sz="1800" dirty="0" smtClean="0">
                <a:solidFill>
                  <a:srgbClr val="C00000"/>
                </a:solidFill>
              </a:rPr>
              <a:t>Covers activities beginning November 1, 2014 through December 31, 2014</a:t>
            </a:r>
            <a:endParaRPr lang="en-US" sz="1800" dirty="0">
              <a:solidFill>
                <a:srgbClr val="C00000"/>
              </a:solidFill>
            </a:endParaRPr>
          </a:p>
        </p:txBody>
      </p:sp>
    </p:spTree>
    <p:extLst>
      <p:ext uri="{BB962C8B-B14F-4D97-AF65-F5344CB8AC3E}">
        <p14:creationId xmlns:p14="http://schemas.microsoft.com/office/powerpoint/2010/main" val="2348674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rtlCol="0"/>
          <a:lstStyle/>
          <a:p>
            <a:pPr fontAlgn="auto">
              <a:spcAft>
                <a:spcPts val="0"/>
              </a:spcAft>
              <a:defRPr/>
            </a:pPr>
            <a:r>
              <a:rPr lang="en-US" dirty="0" smtClean="0"/>
              <a:t>Key Dates</a:t>
            </a:r>
          </a:p>
        </p:txBody>
      </p:sp>
      <p:sp>
        <p:nvSpPr>
          <p:cNvPr id="23555" name="Rectangle 3"/>
          <p:cNvSpPr>
            <a:spLocks noGrp="1" noChangeArrowheads="1"/>
          </p:cNvSpPr>
          <p:nvPr>
            <p:ph idx="1"/>
          </p:nvPr>
        </p:nvSpPr>
        <p:spPr/>
        <p:txBody>
          <a:bodyPr rtlCol="0">
            <a:normAutofit/>
          </a:bodyPr>
          <a:lstStyle/>
          <a:p>
            <a:pPr marL="293688" lvl="1" fontAlgn="auto">
              <a:spcBef>
                <a:spcPts val="0"/>
              </a:spcBef>
              <a:spcAft>
                <a:spcPts val="1200"/>
              </a:spcAft>
              <a:buNone/>
              <a:defRPr/>
            </a:pPr>
            <a:r>
              <a:rPr lang="en-US" sz="2200" dirty="0" smtClean="0"/>
              <a:t>		</a:t>
            </a:r>
            <a:endParaRPr lang="en-US" sz="2400" dirty="0" smtClean="0"/>
          </a:p>
        </p:txBody>
      </p:sp>
      <p:graphicFrame>
        <p:nvGraphicFramePr>
          <p:cNvPr id="5" name="Table 4"/>
          <p:cNvGraphicFramePr>
            <a:graphicFrameLocks noGrp="1"/>
          </p:cNvGraphicFramePr>
          <p:nvPr>
            <p:extLst>
              <p:ext uri="{D42A27DB-BD31-4B8C-83A1-F6EECF244321}">
                <p14:modId xmlns:p14="http://schemas.microsoft.com/office/powerpoint/2010/main" val="3104264818"/>
              </p:ext>
            </p:extLst>
          </p:nvPr>
        </p:nvGraphicFramePr>
        <p:xfrm>
          <a:off x="762000" y="1524000"/>
          <a:ext cx="7467600" cy="3428999"/>
        </p:xfrm>
        <a:graphic>
          <a:graphicData uri="http://schemas.openxmlformats.org/drawingml/2006/table">
            <a:tbl>
              <a:tblPr firstRow="1" bandRow="1">
                <a:tableStyleId>{8A107856-5554-42FB-B03E-39F5DBC370BA}</a:tableStyleId>
              </a:tblPr>
              <a:tblGrid>
                <a:gridCol w="3733800"/>
                <a:gridCol w="3733800"/>
              </a:tblGrid>
              <a:tr h="814353">
                <a:tc>
                  <a:txBody>
                    <a:bodyPr/>
                    <a:lstStyle/>
                    <a:p>
                      <a:r>
                        <a:rPr lang="en-US" dirty="0" smtClean="0"/>
                        <a:t>Grant Start Date</a:t>
                      </a:r>
                      <a:endParaRPr lang="en-US" b="1" dirty="0"/>
                    </a:p>
                  </a:txBody>
                  <a:tcPr/>
                </a:tc>
                <a:tc>
                  <a:txBody>
                    <a:bodyPr/>
                    <a:lstStyle/>
                    <a:p>
                      <a:r>
                        <a:rPr lang="en-US" b="0" dirty="0" smtClean="0"/>
                        <a:t>November</a:t>
                      </a:r>
                      <a:r>
                        <a:rPr lang="en-US" b="0" baseline="0" dirty="0" smtClean="0"/>
                        <a:t> 1, 2014</a:t>
                      </a:r>
                      <a:endParaRPr lang="en-US" b="0" dirty="0"/>
                    </a:p>
                  </a:txBody>
                  <a:tcPr/>
                </a:tc>
              </a:tr>
              <a:tr h="825663">
                <a:tc>
                  <a:txBody>
                    <a:bodyPr/>
                    <a:lstStyle/>
                    <a:p>
                      <a:r>
                        <a:rPr lang="en-US" b="1" dirty="0" smtClean="0"/>
                        <a:t>1</a:t>
                      </a:r>
                      <a:r>
                        <a:rPr lang="en-US" b="1" baseline="30000" dirty="0" smtClean="0"/>
                        <a:t>st</a:t>
                      </a:r>
                      <a:r>
                        <a:rPr lang="en-US" b="1" dirty="0" smtClean="0"/>
                        <a:t> QPR Due Date</a:t>
                      </a:r>
                    </a:p>
                    <a:p>
                      <a:pPr marL="285750" indent="-285750">
                        <a:buFont typeface="Wingdings" panose="05000000000000000000" pitchFamily="2" charset="2"/>
                        <a:buChar char="Ø"/>
                      </a:pPr>
                      <a:r>
                        <a:rPr lang="en-US" b="0" i="1" dirty="0" smtClean="0"/>
                        <a:t>Performance</a:t>
                      </a:r>
                      <a:r>
                        <a:rPr lang="en-US" b="0" i="1" baseline="0" dirty="0" smtClean="0"/>
                        <a:t> report and narrative</a:t>
                      </a:r>
                      <a:endParaRPr lang="en-US" b="0" i="1" dirty="0"/>
                    </a:p>
                  </a:txBody>
                  <a:tcPr/>
                </a:tc>
                <a:tc>
                  <a:txBody>
                    <a:bodyPr/>
                    <a:lstStyle/>
                    <a:p>
                      <a:r>
                        <a:rPr lang="en-US" dirty="0" smtClean="0">
                          <a:solidFill>
                            <a:srgbClr val="C00000"/>
                          </a:solidFill>
                        </a:rPr>
                        <a:t>February 14, 2015</a:t>
                      </a:r>
                      <a:endParaRPr lang="en-US" b="0" dirty="0">
                        <a:solidFill>
                          <a:srgbClr val="C00000"/>
                        </a:solidFill>
                      </a:endParaRPr>
                    </a:p>
                  </a:txBody>
                  <a:tcPr/>
                </a:tc>
              </a:tr>
              <a:tr h="963320">
                <a:tc>
                  <a:txBody>
                    <a:bodyPr/>
                    <a:lstStyle/>
                    <a:p>
                      <a:r>
                        <a:rPr lang="en-US" b="1" dirty="0" smtClean="0"/>
                        <a:t>1</a:t>
                      </a:r>
                      <a:r>
                        <a:rPr lang="en-US" b="1" baseline="30000" dirty="0" smtClean="0"/>
                        <a:t>st</a:t>
                      </a:r>
                      <a:r>
                        <a:rPr lang="en-US" b="1" dirty="0" smtClean="0"/>
                        <a:t> ETA QFR</a:t>
                      </a:r>
                      <a:r>
                        <a:rPr lang="en-US" b="1" baseline="0" dirty="0" smtClean="0"/>
                        <a:t> Due Date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1" u="none" strike="noStrike" kern="1200" cap="none" spc="0" normalizeH="0" baseline="0" noProof="0" dirty="0" smtClean="0">
                          <a:ln>
                            <a:noFill/>
                          </a:ln>
                          <a:solidFill>
                            <a:prstClr val="black"/>
                          </a:solidFill>
                          <a:effectLst/>
                          <a:uLnTx/>
                          <a:uFillTx/>
                          <a:latin typeface="+mn-lt"/>
                          <a:ea typeface="+mn-ea"/>
                          <a:cs typeface="+mn-cs"/>
                        </a:rPr>
                        <a:t>Financial report (9130)</a:t>
                      </a:r>
                    </a:p>
                    <a:p>
                      <a:endParaRPr lang="en-US" b="1" dirty="0"/>
                    </a:p>
                  </a:txBody>
                  <a:tcPr/>
                </a:tc>
                <a:tc>
                  <a:txBody>
                    <a:bodyPr/>
                    <a:lstStyle/>
                    <a:p>
                      <a:r>
                        <a:rPr lang="en-US" dirty="0" smtClean="0">
                          <a:solidFill>
                            <a:srgbClr val="C00000"/>
                          </a:solidFill>
                        </a:rPr>
                        <a:t>February 14, 2014</a:t>
                      </a:r>
                      <a:endParaRPr lang="en-US" b="0" dirty="0">
                        <a:solidFill>
                          <a:srgbClr val="C00000"/>
                        </a:solidFill>
                      </a:endParaRPr>
                    </a:p>
                  </a:txBody>
                  <a:tcPr/>
                </a:tc>
              </a:tr>
              <a:tr h="825663">
                <a:tc>
                  <a:txBody>
                    <a:bodyPr/>
                    <a:lstStyle/>
                    <a:p>
                      <a:r>
                        <a:rPr lang="en-US" b="1" dirty="0" smtClean="0"/>
                        <a:t>Grant End Date</a:t>
                      </a:r>
                      <a:endParaRPr lang="en-US" b="1" dirty="0"/>
                    </a:p>
                  </a:txBody>
                  <a:tcPr/>
                </a:tc>
                <a:tc>
                  <a:txBody>
                    <a:bodyPr/>
                    <a:lstStyle/>
                    <a:p>
                      <a:r>
                        <a:rPr lang="en-US" dirty="0" smtClean="0"/>
                        <a:t>October 31, 2018</a:t>
                      </a:r>
                      <a:endParaRPr lang="en-US" b="0" dirty="0"/>
                    </a:p>
                  </a:txBody>
                  <a:tcPr/>
                </a:tc>
              </a:tr>
            </a:tbl>
          </a:graphicData>
        </a:graphic>
      </p:graphicFrame>
    </p:spTree>
    <p:custDataLst>
      <p:tags r:id="rId1"/>
    </p:custDataLst>
    <p:extLst>
      <p:ext uri="{BB962C8B-B14F-4D97-AF65-F5344CB8AC3E}">
        <p14:creationId xmlns:p14="http://schemas.microsoft.com/office/powerpoint/2010/main" val="13910003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724400"/>
            <a:ext cx="7772400" cy="1362075"/>
          </a:xfrm>
        </p:spPr>
        <p:txBody>
          <a:bodyPr>
            <a:normAutofit fontScale="90000"/>
          </a:bodyPr>
          <a:lstStyle/>
          <a:p>
            <a:pPr lvl="0" algn="r" fontAlgn="base">
              <a:spcBef>
                <a:spcPts val="0"/>
              </a:spcBef>
              <a:spcAft>
                <a:spcPct val="0"/>
              </a:spcAft>
            </a:pPr>
            <a:r>
              <a:rPr lang="en-US" sz="2000" cap="none" dirty="0">
                <a:ln>
                  <a:noFill/>
                </a:ln>
                <a:solidFill>
                  <a:srgbClr val="376092"/>
                </a:solidFill>
                <a:effectLst/>
                <a:latin typeface="Franklin Gothic Medium" panose="020B0603020102020204" pitchFamily="34" charset="0"/>
                <a:ea typeface="+mn-ea"/>
                <a:cs typeface="+mn-cs"/>
              </a:rPr>
              <a:t>Steve Rietzke and </a:t>
            </a:r>
            <a:r>
              <a:rPr lang="en-US" sz="2000" cap="none" dirty="0" smtClean="0">
                <a:ln>
                  <a:noFill/>
                </a:ln>
                <a:solidFill>
                  <a:srgbClr val="376092"/>
                </a:solidFill>
                <a:effectLst/>
                <a:latin typeface="Franklin Gothic Medium" panose="020B0603020102020204" pitchFamily="34" charset="0"/>
                <a:ea typeface="+mn-ea"/>
                <a:cs typeface="+mn-cs"/>
              </a:rPr>
              <a:t>Kia Mason</a:t>
            </a:r>
            <a:r>
              <a:rPr lang="en-US" sz="2000" cap="none" dirty="0">
                <a:ln>
                  <a:noFill/>
                </a:ln>
                <a:solidFill>
                  <a:srgbClr val="376092"/>
                </a:solidFill>
                <a:effectLst/>
                <a:latin typeface="Franklin Gothic Medium" panose="020B0603020102020204" pitchFamily="34" charset="0"/>
                <a:ea typeface="+mn-ea"/>
                <a:cs typeface="+mn-cs"/>
              </a:rPr>
              <a:t/>
            </a:r>
            <a:br>
              <a:rPr lang="en-US" sz="2000" cap="none" dirty="0">
                <a:ln>
                  <a:noFill/>
                </a:ln>
                <a:solidFill>
                  <a:srgbClr val="376092"/>
                </a:solidFill>
                <a:effectLst/>
                <a:latin typeface="Franklin Gothic Medium" panose="020B0603020102020204" pitchFamily="34" charset="0"/>
                <a:ea typeface="+mn-ea"/>
                <a:cs typeface="+mn-cs"/>
              </a:rPr>
            </a:br>
            <a:r>
              <a:rPr lang="en-US" sz="2000" b="0" cap="none" dirty="0">
                <a:ln>
                  <a:noFill/>
                </a:ln>
                <a:solidFill>
                  <a:srgbClr val="376092"/>
                </a:solidFill>
                <a:effectLst/>
                <a:latin typeface="Franklin Gothic Medium" panose="020B0603020102020204" pitchFamily="34" charset="0"/>
                <a:ea typeface="+mn-ea"/>
                <a:cs typeface="+mn-cs"/>
              </a:rPr>
              <a:t>ETA Office of Grants Management</a:t>
            </a:r>
            <a:r>
              <a:rPr lang="en-US" sz="2000" cap="none" dirty="0">
                <a:ln>
                  <a:noFill/>
                </a:ln>
                <a:solidFill>
                  <a:srgbClr val="376092"/>
                </a:solidFill>
                <a:effectLst/>
                <a:latin typeface="Franklin Gothic Medium" panose="020B0603020102020204" pitchFamily="34" charset="0"/>
                <a:ea typeface="+mn-ea"/>
                <a:cs typeface="+mn-cs"/>
              </a:rPr>
              <a:t/>
            </a:r>
            <a:br>
              <a:rPr lang="en-US" sz="2000" cap="none" dirty="0">
                <a:ln>
                  <a:noFill/>
                </a:ln>
                <a:solidFill>
                  <a:srgbClr val="376092"/>
                </a:solidFill>
                <a:effectLst/>
                <a:latin typeface="Franklin Gothic Medium" panose="020B0603020102020204" pitchFamily="34" charset="0"/>
                <a:ea typeface="+mn-ea"/>
                <a:cs typeface="+mn-cs"/>
              </a:rPr>
            </a:br>
            <a:r>
              <a:rPr lang="en-US" sz="2000" b="0" cap="none" dirty="0">
                <a:ln>
                  <a:noFill/>
                </a:ln>
                <a:solidFill>
                  <a:prstClr val="black">
                    <a:lumMod val="75000"/>
                    <a:lumOff val="25000"/>
                  </a:prstClr>
                </a:solidFill>
                <a:effectLst/>
                <a:latin typeface="Franklin Gothic Medium" panose="020B0603020102020204" pitchFamily="34" charset="0"/>
                <a:ea typeface="+mn-ea"/>
                <a:cs typeface="+mn-cs"/>
              </a:rPr>
              <a:t/>
            </a:r>
            <a:br>
              <a:rPr lang="en-US" sz="2000" b="0" cap="none" dirty="0">
                <a:ln>
                  <a:noFill/>
                </a:ln>
                <a:solidFill>
                  <a:prstClr val="black">
                    <a:lumMod val="75000"/>
                    <a:lumOff val="25000"/>
                  </a:prstClr>
                </a:solidFill>
                <a:effectLst/>
                <a:latin typeface="Franklin Gothic Medium" panose="020B0603020102020204" pitchFamily="34" charset="0"/>
                <a:ea typeface="+mn-ea"/>
                <a:cs typeface="+mn-cs"/>
              </a:rPr>
            </a:br>
            <a:r>
              <a:rPr lang="en-US" dirty="0"/>
              <a:t/>
            </a:r>
            <a:br>
              <a:rPr lang="en-US" dirty="0"/>
            </a:br>
            <a:endParaRPr lang="en-US" dirty="0"/>
          </a:p>
        </p:txBody>
      </p:sp>
      <p:sp>
        <p:nvSpPr>
          <p:cNvPr id="7" name="Text Placeholder 6"/>
          <p:cNvSpPr>
            <a:spLocks noGrp="1"/>
          </p:cNvSpPr>
          <p:nvPr>
            <p:ph type="body" idx="1"/>
          </p:nvPr>
        </p:nvSpPr>
        <p:spPr>
          <a:xfrm>
            <a:off x="762000" y="2362200"/>
            <a:ext cx="7772400" cy="1500187"/>
          </a:xfrm>
        </p:spPr>
        <p:txBody>
          <a:bodyPr>
            <a:normAutofit fontScale="92500"/>
          </a:bodyPr>
          <a:lstStyle/>
          <a:p>
            <a:pPr algn="ctr"/>
            <a:r>
              <a:rPr lang="en-US" sz="6000" b="1" dirty="0" smtClean="0">
                <a:solidFill>
                  <a:srgbClr val="376092"/>
                </a:solidFill>
                <a:effectLst>
                  <a:outerShdw blurRad="38100" dist="38100" dir="2700000" algn="tl">
                    <a:srgbClr val="000000">
                      <a:alpha val="43137"/>
                    </a:srgbClr>
                  </a:outerShdw>
                </a:effectLst>
              </a:rPr>
              <a:t>Grant Award Package</a:t>
            </a:r>
            <a:endParaRPr lang="en-US" sz="6000" b="1" dirty="0">
              <a:solidFill>
                <a:srgbClr val="376092"/>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35</a:t>
            </a:fld>
            <a:endParaRPr lang="en-US" dirty="0"/>
          </a:p>
        </p:txBody>
      </p:sp>
    </p:spTree>
    <p:extLst>
      <p:ext uri="{BB962C8B-B14F-4D97-AF65-F5344CB8AC3E}">
        <p14:creationId xmlns:p14="http://schemas.microsoft.com/office/powerpoint/2010/main" val="24724248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Sunderlin.Sarah\Local Settings\Temporary Internet Files\Content.IE5\BZX04FOX\MP900309645[1].jpg"/>
          <p:cNvPicPr>
            <a:picLocks noChangeAspect="1" noChangeArrowheads="1"/>
          </p:cNvPicPr>
          <p:nvPr/>
        </p:nvPicPr>
        <p:blipFill>
          <a:blip r:embed="rId3" cstate="print"/>
          <a:srcRect/>
          <a:stretch>
            <a:fillRect/>
          </a:stretch>
        </p:blipFill>
        <p:spPr bwMode="auto">
          <a:xfrm>
            <a:off x="7010400" y="152400"/>
            <a:ext cx="1676400" cy="1225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rtlCol="0"/>
          <a:lstStyle/>
          <a:p>
            <a:pPr fontAlgn="auto">
              <a:spcAft>
                <a:spcPts val="0"/>
              </a:spcAft>
              <a:defRPr/>
            </a:pPr>
            <a:r>
              <a:rPr lang="en-US" dirty="0" smtClean="0"/>
              <a:t>The Grant Award</a:t>
            </a:r>
            <a:endParaRPr lang="en-US" dirty="0"/>
          </a:p>
        </p:txBody>
      </p:sp>
      <p:sp>
        <p:nvSpPr>
          <p:cNvPr id="3" name="Content Placeholder 2"/>
          <p:cNvSpPr>
            <a:spLocks noGrp="1"/>
          </p:cNvSpPr>
          <p:nvPr>
            <p:ph idx="1"/>
          </p:nvPr>
        </p:nvSpPr>
        <p:spPr/>
        <p:txBody>
          <a:bodyPr rtlCol="0"/>
          <a:lstStyle/>
          <a:p>
            <a:pPr fontAlgn="auto">
              <a:spcBef>
                <a:spcPts val="0"/>
              </a:spcBef>
              <a:spcAft>
                <a:spcPts val="600"/>
              </a:spcAft>
              <a:buFont typeface="Arial" pitchFamily="34" charset="0"/>
              <a:buNone/>
              <a:defRPr/>
            </a:pPr>
            <a:r>
              <a:rPr lang="en-US" sz="2400" dirty="0" smtClean="0"/>
              <a:t>Grant Award Letter</a:t>
            </a:r>
          </a:p>
          <a:p>
            <a:pPr fontAlgn="auto">
              <a:spcBef>
                <a:spcPts val="0"/>
              </a:spcBef>
              <a:spcAft>
                <a:spcPts val="600"/>
              </a:spcAft>
              <a:buFont typeface="Arial" pitchFamily="34" charset="0"/>
              <a:buNone/>
              <a:defRPr/>
            </a:pPr>
            <a:r>
              <a:rPr lang="en-US" sz="2400" dirty="0" smtClean="0"/>
              <a:t>Grant Agreement -</a:t>
            </a:r>
          </a:p>
          <a:p>
            <a:pPr marL="457200" indent="-457200" fontAlgn="auto">
              <a:spcAft>
                <a:spcPts val="0"/>
              </a:spcAft>
              <a:buFont typeface="Arial" panose="020B0604020202020204" pitchFamily="34" charset="0"/>
              <a:buChar char="•"/>
              <a:defRPr/>
            </a:pPr>
            <a:r>
              <a:rPr lang="en-US" sz="2400" b="0" dirty="0" smtClean="0"/>
              <a:t>Signature Page / Notice of Obligation (NOO)</a:t>
            </a:r>
          </a:p>
          <a:p>
            <a:pPr marL="457200" indent="-457200" fontAlgn="auto">
              <a:spcAft>
                <a:spcPts val="0"/>
              </a:spcAft>
              <a:buFont typeface="Arial" panose="020B0604020202020204" pitchFamily="34" charset="0"/>
              <a:buChar char="•"/>
              <a:defRPr/>
            </a:pPr>
            <a:r>
              <a:rPr lang="en-US" sz="2400" b="0" dirty="0" smtClean="0"/>
              <a:t>Condition of Award Page</a:t>
            </a:r>
          </a:p>
          <a:p>
            <a:pPr marL="457200" indent="-457200" fontAlgn="auto">
              <a:spcAft>
                <a:spcPts val="0"/>
              </a:spcAft>
              <a:buFont typeface="Arial" panose="020B0604020202020204" pitchFamily="34" charset="0"/>
              <a:buChar char="•"/>
              <a:defRPr/>
            </a:pPr>
            <a:r>
              <a:rPr lang="en-US" sz="2400" b="0" dirty="0" smtClean="0"/>
              <a:t>Terms and Conditions</a:t>
            </a:r>
          </a:p>
          <a:p>
            <a:pPr marL="457200" indent="-457200" fontAlgn="auto">
              <a:spcAft>
                <a:spcPts val="0"/>
              </a:spcAft>
              <a:buFont typeface="Arial" panose="020B0604020202020204" pitchFamily="34" charset="0"/>
              <a:buChar char="•"/>
              <a:defRPr/>
            </a:pPr>
            <a:r>
              <a:rPr lang="en-US" sz="2400" b="0" dirty="0" smtClean="0"/>
              <a:t>Application for Federal Assistance</a:t>
            </a:r>
          </a:p>
          <a:p>
            <a:pPr marL="457200" indent="-457200" fontAlgn="auto">
              <a:spcAft>
                <a:spcPts val="0"/>
              </a:spcAft>
              <a:buFont typeface="Arial" panose="020B0604020202020204" pitchFamily="34" charset="0"/>
              <a:buChar char="•"/>
              <a:defRPr/>
            </a:pPr>
            <a:r>
              <a:rPr lang="en-US" sz="2400" b="0" dirty="0" smtClean="0"/>
              <a:t>Budget</a:t>
            </a:r>
          </a:p>
          <a:p>
            <a:pPr marL="457200" indent="-457200" fontAlgn="auto">
              <a:spcAft>
                <a:spcPts val="0"/>
              </a:spcAft>
              <a:buFont typeface="Arial" panose="020B0604020202020204" pitchFamily="34" charset="0"/>
              <a:buChar char="•"/>
              <a:defRPr/>
            </a:pPr>
            <a:r>
              <a:rPr lang="en-US" sz="2400" b="0" dirty="0" smtClean="0"/>
              <a:t>Statement of Work (SOW)</a:t>
            </a:r>
          </a:p>
          <a:p>
            <a:pPr marL="457200" indent="-457200" fontAlgn="auto">
              <a:spcAft>
                <a:spcPts val="0"/>
              </a:spcAft>
              <a:buFont typeface="Arial" panose="020B0604020202020204" pitchFamily="34" charset="0"/>
              <a:buChar char="•"/>
              <a:defRPr/>
            </a:pPr>
            <a:r>
              <a:rPr lang="en-US" sz="2400" b="0" dirty="0" smtClean="0"/>
              <a:t>Indirect Cost Rate Agreement (if applicable)</a:t>
            </a:r>
          </a:p>
          <a:p>
            <a:pPr marL="457200" indent="-457200" fontAlgn="auto">
              <a:spcAft>
                <a:spcPts val="0"/>
              </a:spcAft>
              <a:buFont typeface="Arial" panose="020B0604020202020204" pitchFamily="34" charset="0"/>
              <a:buChar char="•"/>
              <a:defRPr/>
            </a:pPr>
            <a:endParaRPr lang="en-US" dirty="0"/>
          </a:p>
        </p:txBody>
      </p:sp>
    </p:spTree>
    <p:extLst>
      <p:ext uri="{BB962C8B-B14F-4D97-AF65-F5344CB8AC3E}">
        <p14:creationId xmlns:p14="http://schemas.microsoft.com/office/powerpoint/2010/main" val="36305801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r>
              <a:rPr lang="en-US" dirty="0" smtClean="0"/>
              <a:t>Grant Award Letter</a:t>
            </a:r>
            <a:endParaRPr lang="en-US" dirty="0"/>
          </a:p>
        </p:txBody>
      </p:sp>
      <p:sp>
        <p:nvSpPr>
          <p:cNvPr id="3" name="Content Placeholder 2"/>
          <p:cNvSpPr>
            <a:spLocks noGrp="1"/>
          </p:cNvSpPr>
          <p:nvPr>
            <p:ph idx="1"/>
          </p:nvPr>
        </p:nvSpPr>
        <p:spPr>
          <a:xfrm>
            <a:off x="457200" y="1295400"/>
            <a:ext cx="7924800" cy="4830763"/>
          </a:xfrm>
        </p:spPr>
        <p:txBody>
          <a:bodyPr rtlCol="0">
            <a:normAutofit fontScale="85000" lnSpcReduction="10000"/>
          </a:bodyPr>
          <a:lstStyle/>
          <a:p>
            <a:pPr fontAlgn="auto">
              <a:spcAft>
                <a:spcPts val="0"/>
              </a:spcAft>
              <a:buFont typeface="Arial" pitchFamily="34" charset="0"/>
              <a:buNone/>
              <a:defRPr/>
            </a:pPr>
            <a:r>
              <a:rPr lang="en-US" sz="2400" b="1" dirty="0" smtClean="0"/>
              <a:t>Acknowledgements of Award</a:t>
            </a:r>
          </a:p>
          <a:p>
            <a:pPr fontAlgn="auto">
              <a:spcAft>
                <a:spcPts val="0"/>
              </a:spcAft>
              <a:buFont typeface="Arial" pitchFamily="34" charset="0"/>
              <a:buNone/>
              <a:defRPr/>
            </a:pPr>
            <a:r>
              <a:rPr lang="en-US" sz="2400" b="1" dirty="0" smtClean="0"/>
              <a:t>Payment Management System</a:t>
            </a:r>
          </a:p>
          <a:p>
            <a:pPr lvl="1" fontAlgn="auto">
              <a:spcAft>
                <a:spcPts val="0"/>
              </a:spcAft>
              <a:buFont typeface="Arial" pitchFamily="34" charset="0"/>
              <a:buChar char="–"/>
              <a:defRPr/>
            </a:pPr>
            <a:r>
              <a:rPr lang="en-US" dirty="0" smtClean="0"/>
              <a:t>Information and forms on </a:t>
            </a:r>
            <a:r>
              <a:rPr lang="en-US" u="sng" dirty="0" smtClean="0">
                <a:hlinkClick r:id="rId3"/>
              </a:rPr>
              <a:t>www.doleta.gov/grants</a:t>
            </a:r>
            <a:r>
              <a:rPr lang="en-US" dirty="0" smtClean="0"/>
              <a:t> under Payment Information</a:t>
            </a:r>
          </a:p>
          <a:p>
            <a:pPr fontAlgn="auto">
              <a:spcAft>
                <a:spcPts val="0"/>
              </a:spcAft>
              <a:buFont typeface="Arial" pitchFamily="34" charset="0"/>
              <a:buNone/>
              <a:defRPr/>
            </a:pPr>
            <a:endParaRPr lang="en-US" sz="2400" b="1" dirty="0" smtClean="0"/>
          </a:p>
          <a:p>
            <a:pPr fontAlgn="auto">
              <a:spcAft>
                <a:spcPts val="0"/>
              </a:spcAft>
              <a:buFont typeface="Arial" pitchFamily="34" charset="0"/>
              <a:buNone/>
              <a:defRPr/>
            </a:pPr>
            <a:r>
              <a:rPr lang="en-US" sz="2400" b="1" dirty="0" smtClean="0"/>
              <a:t>ETA’s on-line Grantee Fiscal Reporting System </a:t>
            </a:r>
          </a:p>
          <a:p>
            <a:pPr lvl="1" fontAlgn="auto">
              <a:spcAft>
                <a:spcPts val="0"/>
              </a:spcAft>
              <a:buFont typeface="Arial" pitchFamily="34" charset="0"/>
              <a:buChar char="–"/>
              <a:defRPr/>
            </a:pPr>
            <a:r>
              <a:rPr lang="en-US" dirty="0" smtClean="0"/>
              <a:t>ETA 9130</a:t>
            </a:r>
          </a:p>
          <a:p>
            <a:pPr lvl="1" fontAlgn="auto">
              <a:spcAft>
                <a:spcPts val="0"/>
              </a:spcAft>
              <a:buFont typeface="Arial" pitchFamily="34" charset="0"/>
              <a:buChar char="–"/>
              <a:defRPr/>
            </a:pPr>
            <a:r>
              <a:rPr lang="en-US" dirty="0" smtClean="0"/>
              <a:t>Information to access system on </a:t>
            </a:r>
            <a:r>
              <a:rPr lang="en-US" u="sng" dirty="0" smtClean="0">
                <a:hlinkClick r:id="rId3"/>
              </a:rPr>
              <a:t>www.doleta.gov/grants</a:t>
            </a:r>
            <a:r>
              <a:rPr lang="en-US" dirty="0" smtClean="0"/>
              <a:t> under Financial Reporting</a:t>
            </a:r>
          </a:p>
          <a:p>
            <a:pPr marL="0" indent="0" fontAlgn="auto">
              <a:spcAft>
                <a:spcPts val="0"/>
              </a:spcAft>
              <a:buFont typeface="Arial" pitchFamily="34" charset="0"/>
              <a:buNone/>
              <a:defRPr/>
            </a:pPr>
            <a:endParaRPr lang="en-US" sz="2400" dirty="0" smtClean="0"/>
          </a:p>
          <a:p>
            <a:pPr marL="0" indent="0" fontAlgn="auto">
              <a:spcAft>
                <a:spcPts val="0"/>
              </a:spcAft>
              <a:buFont typeface="Arial" pitchFamily="34" charset="0"/>
              <a:buNone/>
              <a:defRPr/>
            </a:pPr>
            <a:r>
              <a:rPr lang="en-US" sz="2400" b="1" dirty="0" smtClean="0"/>
              <a:t>Passwords/PINs are sent separately after supplying the necessary information </a:t>
            </a:r>
          </a:p>
          <a:p>
            <a:pPr algn="ctr" fontAlgn="auto">
              <a:spcAft>
                <a:spcPts val="0"/>
              </a:spcAft>
              <a:buFont typeface="Arial" pitchFamily="34" charset="0"/>
              <a:buNone/>
              <a:defRPr/>
            </a:pPr>
            <a:r>
              <a:rPr lang="en-US" b="1" u="sng" dirty="0" smtClean="0">
                <a:solidFill>
                  <a:srgbClr val="C00000"/>
                </a:solidFill>
              </a:rPr>
              <a:t>Once you receive this please DO NOT LOSE IT!</a:t>
            </a:r>
          </a:p>
          <a:p>
            <a:pPr fontAlgn="auto">
              <a:spcAft>
                <a:spcPts val="0"/>
              </a:spcAft>
              <a:buFont typeface="Arial" pitchFamily="34" charset="0"/>
              <a:buNone/>
              <a:defRPr/>
            </a:pPr>
            <a:endParaRPr lang="en-US" sz="2400" dirty="0"/>
          </a:p>
        </p:txBody>
      </p:sp>
      <p:pic>
        <p:nvPicPr>
          <p:cNvPr id="52227" name="Picture 2" descr="C:\Documents and Settings\Sunderlin.Sarah\Local Settings\Temporary Internet Files\Content.IE5\ZC7ZI7M3\MC90044216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083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Grant Agreement Notice of Award Obligation</a:t>
            </a:r>
            <a:endParaRPr lang="en-US" dirty="0"/>
          </a:p>
        </p:txBody>
      </p:sp>
      <p:sp>
        <p:nvSpPr>
          <p:cNvPr id="3" name="Content Placeholder 2"/>
          <p:cNvSpPr>
            <a:spLocks noGrp="1"/>
          </p:cNvSpPr>
          <p:nvPr>
            <p:ph idx="1"/>
          </p:nvPr>
        </p:nvSpPr>
        <p:spPr>
          <a:xfrm>
            <a:off x="457200" y="1295400"/>
            <a:ext cx="7924800" cy="4830763"/>
          </a:xfrm>
        </p:spPr>
        <p:txBody>
          <a:bodyPr rtlCol="0">
            <a:normAutofit fontScale="85000" lnSpcReduction="20000"/>
          </a:bodyPr>
          <a:lstStyle/>
          <a:p>
            <a:pPr fontAlgn="auto">
              <a:spcBef>
                <a:spcPts val="0"/>
              </a:spcBef>
              <a:spcAft>
                <a:spcPts val="600"/>
              </a:spcAft>
              <a:buFont typeface="Arial" pitchFamily="34" charset="0"/>
              <a:buNone/>
              <a:defRPr/>
            </a:pPr>
            <a:r>
              <a:rPr lang="en-US" sz="2400" b="1" dirty="0" smtClean="0"/>
              <a:t>Project Title </a:t>
            </a:r>
            <a:r>
              <a:rPr lang="en-US" sz="2400" dirty="0" smtClean="0"/>
              <a:t>– </a:t>
            </a:r>
            <a:r>
              <a:rPr lang="en-US" sz="2400" i="1" dirty="0" smtClean="0">
                <a:solidFill>
                  <a:schemeClr val="accent1">
                    <a:lumMod val="75000"/>
                  </a:schemeClr>
                </a:solidFill>
              </a:rPr>
              <a:t>READY To Work Partnership Grant Program (Ready To Work)</a:t>
            </a:r>
          </a:p>
          <a:p>
            <a:pPr fontAlgn="auto">
              <a:spcBef>
                <a:spcPts val="0"/>
              </a:spcBef>
              <a:spcAft>
                <a:spcPts val="600"/>
              </a:spcAft>
              <a:buFont typeface="Arial" pitchFamily="34" charset="0"/>
              <a:buNone/>
              <a:defRPr/>
            </a:pPr>
            <a:endParaRPr lang="en-US" sz="2400" b="1" dirty="0" smtClean="0"/>
          </a:p>
          <a:p>
            <a:pPr fontAlgn="auto">
              <a:spcBef>
                <a:spcPts val="0"/>
              </a:spcBef>
              <a:spcAft>
                <a:spcPts val="600"/>
              </a:spcAft>
              <a:buFont typeface="Arial" pitchFamily="34" charset="0"/>
              <a:buNone/>
              <a:defRPr/>
            </a:pPr>
            <a:r>
              <a:rPr lang="en-US" sz="2400" b="1" dirty="0" smtClean="0"/>
              <a:t>Grant Awardees' Identifying Information </a:t>
            </a:r>
            <a:endParaRPr lang="en-US" sz="3600" b="1" dirty="0" smtClean="0"/>
          </a:p>
          <a:p>
            <a:pPr fontAlgn="auto">
              <a:spcBef>
                <a:spcPts val="0"/>
              </a:spcBef>
              <a:spcAft>
                <a:spcPts val="600"/>
              </a:spcAft>
              <a:buFont typeface="Arial" pitchFamily="34" charset="0"/>
              <a:buNone/>
              <a:defRPr/>
            </a:pPr>
            <a:endParaRPr lang="en-US" sz="2400" b="1" dirty="0" smtClean="0"/>
          </a:p>
          <a:p>
            <a:pPr fontAlgn="auto">
              <a:spcBef>
                <a:spcPts val="0"/>
              </a:spcBef>
              <a:spcAft>
                <a:spcPts val="600"/>
              </a:spcAft>
              <a:buFont typeface="Arial" pitchFamily="34" charset="0"/>
              <a:buNone/>
              <a:defRPr/>
            </a:pPr>
            <a:r>
              <a:rPr lang="en-US" sz="2400" b="1" dirty="0" smtClean="0"/>
              <a:t>DOL Identifying Information </a:t>
            </a:r>
            <a:endParaRPr lang="en-US" sz="3600" b="1" dirty="0" smtClean="0"/>
          </a:p>
          <a:p>
            <a:pPr lvl="1" fontAlgn="auto">
              <a:spcBef>
                <a:spcPts val="0"/>
              </a:spcBef>
              <a:spcAft>
                <a:spcPts val="600"/>
              </a:spcAft>
              <a:buFont typeface="Arial" pitchFamily="34" charset="0"/>
              <a:buChar char="–"/>
              <a:defRPr/>
            </a:pPr>
            <a:r>
              <a:rPr lang="en-US" sz="2200" dirty="0" smtClean="0"/>
              <a:t>Agreement # HG-266XX-15-60-A-XX</a:t>
            </a:r>
          </a:p>
          <a:p>
            <a:pPr fontAlgn="auto">
              <a:spcBef>
                <a:spcPts val="0"/>
              </a:spcBef>
              <a:spcAft>
                <a:spcPts val="600"/>
              </a:spcAft>
              <a:buFont typeface="Arial" pitchFamily="34" charset="0"/>
              <a:buNone/>
              <a:defRPr/>
            </a:pPr>
            <a:endParaRPr lang="en-US" sz="2400" b="1" dirty="0" smtClean="0"/>
          </a:p>
          <a:p>
            <a:pPr fontAlgn="auto">
              <a:spcBef>
                <a:spcPts val="0"/>
              </a:spcBef>
              <a:spcAft>
                <a:spcPts val="600"/>
              </a:spcAft>
              <a:buFont typeface="Arial" pitchFamily="34" charset="0"/>
              <a:buNone/>
              <a:defRPr/>
            </a:pPr>
            <a:r>
              <a:rPr lang="en-US" sz="2400" b="1" dirty="0" smtClean="0"/>
              <a:t>Period of Performance</a:t>
            </a:r>
            <a:endParaRPr lang="en-US" sz="3600" b="1" dirty="0" smtClean="0"/>
          </a:p>
          <a:p>
            <a:pPr fontAlgn="auto">
              <a:spcBef>
                <a:spcPts val="0"/>
              </a:spcBef>
              <a:spcAft>
                <a:spcPts val="600"/>
              </a:spcAft>
              <a:buFont typeface="Arial" pitchFamily="34" charset="0"/>
              <a:buNone/>
              <a:defRPr/>
            </a:pPr>
            <a:endParaRPr lang="en-US" sz="2400" b="1" dirty="0" smtClean="0"/>
          </a:p>
          <a:p>
            <a:pPr fontAlgn="auto">
              <a:spcBef>
                <a:spcPts val="0"/>
              </a:spcBef>
              <a:spcAft>
                <a:spcPts val="600"/>
              </a:spcAft>
              <a:buFont typeface="Arial" pitchFamily="34" charset="0"/>
              <a:buNone/>
              <a:defRPr/>
            </a:pPr>
            <a:r>
              <a:rPr lang="en-US" sz="2400" b="1" dirty="0" smtClean="0"/>
              <a:t>Award Amount</a:t>
            </a:r>
            <a:endParaRPr lang="en-US" sz="3600" b="1" dirty="0" smtClean="0"/>
          </a:p>
          <a:p>
            <a:pPr fontAlgn="auto">
              <a:spcBef>
                <a:spcPts val="0"/>
              </a:spcBef>
              <a:spcAft>
                <a:spcPts val="600"/>
              </a:spcAft>
              <a:buFont typeface="Arial" pitchFamily="34" charset="0"/>
              <a:buNone/>
              <a:defRPr/>
            </a:pPr>
            <a:endParaRPr lang="en-US" sz="2400" b="1" dirty="0" smtClean="0"/>
          </a:p>
          <a:p>
            <a:pPr fontAlgn="auto">
              <a:spcBef>
                <a:spcPts val="0"/>
              </a:spcBef>
              <a:spcAft>
                <a:spcPts val="600"/>
              </a:spcAft>
              <a:buFont typeface="Arial" pitchFamily="34" charset="0"/>
              <a:buNone/>
              <a:defRPr/>
            </a:pPr>
            <a:r>
              <a:rPr lang="en-US" sz="2400" b="1" dirty="0" smtClean="0"/>
              <a:t>Regulations and Cost Principles </a:t>
            </a:r>
            <a:endParaRPr lang="en-US" sz="3600" b="1" dirty="0" smtClean="0"/>
          </a:p>
          <a:p>
            <a:pPr fontAlgn="auto">
              <a:spcBef>
                <a:spcPts val="0"/>
              </a:spcBef>
              <a:spcAft>
                <a:spcPts val="600"/>
              </a:spcAft>
              <a:buFont typeface="Arial" pitchFamily="34" charset="0"/>
              <a:buNone/>
              <a:defRPr/>
            </a:pPr>
            <a:endParaRPr lang="en-US" sz="2400" b="1" dirty="0" smtClean="0"/>
          </a:p>
          <a:p>
            <a:pPr fontAlgn="auto">
              <a:spcBef>
                <a:spcPts val="0"/>
              </a:spcBef>
              <a:spcAft>
                <a:spcPts val="600"/>
              </a:spcAft>
              <a:buFont typeface="Arial" pitchFamily="34" charset="0"/>
              <a:buNone/>
              <a:defRPr/>
            </a:pPr>
            <a:r>
              <a:rPr lang="en-US" sz="2400" b="1" dirty="0" smtClean="0"/>
              <a:t>Signatures</a:t>
            </a:r>
            <a:endParaRPr lang="en-US" sz="3600" b="1" dirty="0" smtClean="0"/>
          </a:p>
        </p:txBody>
      </p:sp>
    </p:spTree>
    <p:extLst>
      <p:ext uri="{BB962C8B-B14F-4D97-AF65-F5344CB8AC3E}">
        <p14:creationId xmlns:p14="http://schemas.microsoft.com/office/powerpoint/2010/main" val="36986248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Notice of Award Obligation </a:t>
            </a:r>
            <a:br>
              <a:rPr lang="en-US" dirty="0" smtClean="0"/>
            </a:br>
            <a:r>
              <a:rPr lang="en-US" dirty="0" smtClean="0"/>
              <a:t>Regulations &amp; Cost Principles</a:t>
            </a:r>
            <a:endParaRPr lang="en-US" dirty="0"/>
          </a:p>
        </p:txBody>
      </p:sp>
      <p:sp>
        <p:nvSpPr>
          <p:cNvPr id="3" name="Content Placeholder 2"/>
          <p:cNvSpPr>
            <a:spLocks noGrp="1"/>
          </p:cNvSpPr>
          <p:nvPr>
            <p:ph idx="1"/>
          </p:nvPr>
        </p:nvSpPr>
        <p:spPr>
          <a:xfrm>
            <a:off x="304800" y="1265237"/>
            <a:ext cx="8839200" cy="5059363"/>
          </a:xfrm>
        </p:spPr>
        <p:txBody>
          <a:bodyPr rtlCol="0">
            <a:normAutofit/>
          </a:bodyPr>
          <a:lstStyle/>
          <a:p>
            <a:pPr marL="0" indent="0" fontAlgn="auto">
              <a:spcAft>
                <a:spcPts val="0"/>
              </a:spcAft>
              <a:buFont typeface="Arial" pitchFamily="34" charset="0"/>
              <a:buNone/>
              <a:defRPr/>
            </a:pPr>
            <a:r>
              <a:rPr lang="en-US" sz="2400" b="1" dirty="0" smtClean="0">
                <a:solidFill>
                  <a:schemeClr val="accent1">
                    <a:lumMod val="75000"/>
                  </a:schemeClr>
                </a:solidFill>
              </a:rPr>
              <a:t>Code of Federal Regulations (CFR) can be found at:</a:t>
            </a:r>
          </a:p>
          <a:p>
            <a:pPr fontAlgn="auto">
              <a:spcAft>
                <a:spcPts val="0"/>
              </a:spcAft>
              <a:buFont typeface="Arial" panose="020B0604020202020204" pitchFamily="34" charset="0"/>
              <a:buChar char="•"/>
              <a:defRPr/>
            </a:pPr>
            <a:r>
              <a:rPr lang="en-US" sz="2200" u="sng" dirty="0">
                <a:solidFill>
                  <a:schemeClr val="accent1">
                    <a:lumMod val="75000"/>
                  </a:schemeClr>
                </a:solidFill>
                <a:hlinkClick r:id="rId3"/>
              </a:rPr>
              <a:t>http://</a:t>
            </a:r>
            <a:r>
              <a:rPr lang="en-US" sz="2200" u="sng" dirty="0" smtClean="0">
                <a:solidFill>
                  <a:schemeClr val="accent1">
                    <a:lumMod val="75000"/>
                  </a:schemeClr>
                </a:solidFill>
                <a:hlinkClick r:id="rId3"/>
              </a:rPr>
              <a:t>www.ecfr.gov/cgi-bin/ECFR?page=browse</a:t>
            </a:r>
            <a:endParaRPr lang="en-US" sz="2200" u="sng" dirty="0" smtClean="0">
              <a:solidFill>
                <a:schemeClr val="accent1">
                  <a:lumMod val="75000"/>
                </a:schemeClr>
              </a:solidFill>
            </a:endParaRPr>
          </a:p>
          <a:p>
            <a:pPr marL="0" indent="0" algn="r" fontAlgn="auto">
              <a:spcAft>
                <a:spcPts val="0"/>
              </a:spcAft>
              <a:defRPr/>
            </a:pPr>
            <a:endParaRPr lang="en-US" sz="2200" b="1" u="sng" dirty="0" smtClean="0">
              <a:solidFill>
                <a:schemeClr val="accent1">
                  <a:lumMod val="75000"/>
                </a:schemeClr>
              </a:solidFill>
            </a:endParaRPr>
          </a:p>
          <a:p>
            <a:pPr marL="0" indent="0" fontAlgn="auto">
              <a:spcAft>
                <a:spcPts val="0"/>
              </a:spcAft>
              <a:buNone/>
              <a:defRPr/>
            </a:pPr>
            <a:r>
              <a:rPr lang="en-US" sz="2400" b="1" dirty="0">
                <a:solidFill>
                  <a:schemeClr val="accent1">
                    <a:lumMod val="75000"/>
                  </a:schemeClr>
                </a:solidFill>
              </a:rPr>
              <a:t>Uniform Administrative Requirements</a:t>
            </a:r>
          </a:p>
          <a:p>
            <a:pPr marL="342900" lvl="2" indent="-342900" fontAlgn="auto">
              <a:spcAft>
                <a:spcPts val="0"/>
              </a:spcAft>
              <a:buFont typeface="Arial" pitchFamily="34" charset="0"/>
              <a:buChar char="•"/>
              <a:defRPr/>
            </a:pPr>
            <a:r>
              <a:rPr lang="en-US" sz="2000" dirty="0" smtClean="0"/>
              <a:t>29 CFR Part 95 - </a:t>
            </a:r>
            <a:r>
              <a:rPr lang="en-US" sz="2000" dirty="0" smtClean="0">
                <a:solidFill>
                  <a:srgbClr val="00B0F0"/>
                </a:solidFill>
              </a:rPr>
              <a:t>Institutions for Higher Education</a:t>
            </a:r>
          </a:p>
          <a:p>
            <a:pPr marL="342900" lvl="2" indent="-342900" fontAlgn="auto">
              <a:spcAft>
                <a:spcPts val="0"/>
              </a:spcAft>
              <a:buFont typeface="Arial" pitchFamily="34" charset="0"/>
              <a:buChar char="•"/>
              <a:defRPr/>
            </a:pPr>
            <a:r>
              <a:rPr lang="en-US" sz="2000" dirty="0" smtClean="0"/>
              <a:t>29 CFR Part 97 - </a:t>
            </a:r>
            <a:r>
              <a:rPr lang="en-US" sz="2000" dirty="0" smtClean="0">
                <a:solidFill>
                  <a:srgbClr val="00B0F0"/>
                </a:solidFill>
              </a:rPr>
              <a:t>State/Local Governments and Indian Tribes</a:t>
            </a:r>
          </a:p>
          <a:p>
            <a:pPr marL="0" lvl="1" indent="0" fontAlgn="auto">
              <a:spcAft>
                <a:spcPts val="0"/>
              </a:spcAft>
              <a:buFont typeface="Arial" pitchFamily="34" charset="0"/>
              <a:buNone/>
              <a:defRPr/>
            </a:pPr>
            <a:endParaRPr lang="en-US" sz="2200" b="1" dirty="0" smtClean="0"/>
          </a:p>
          <a:p>
            <a:pPr marL="0" lvl="1" indent="0" fontAlgn="auto">
              <a:spcAft>
                <a:spcPts val="0"/>
              </a:spcAft>
              <a:buNone/>
              <a:defRPr/>
            </a:pPr>
            <a:r>
              <a:rPr lang="en-US" sz="2400" b="1" dirty="0">
                <a:solidFill>
                  <a:schemeClr val="accent1">
                    <a:lumMod val="75000"/>
                  </a:schemeClr>
                </a:solidFill>
              </a:rPr>
              <a:t>Cost Principles</a:t>
            </a:r>
          </a:p>
          <a:p>
            <a:pPr marL="342900" lvl="2" indent="-342900" fontAlgn="auto">
              <a:spcAft>
                <a:spcPts val="0"/>
              </a:spcAft>
              <a:buFont typeface="Arial" pitchFamily="34" charset="0"/>
              <a:buChar char="•"/>
              <a:defRPr/>
            </a:pPr>
            <a:r>
              <a:rPr lang="en-US" sz="2000" dirty="0" smtClean="0"/>
              <a:t>2 CFR 220 (OMB Circular A-21) – </a:t>
            </a:r>
            <a:r>
              <a:rPr lang="en-US" sz="2000" dirty="0" smtClean="0">
                <a:solidFill>
                  <a:srgbClr val="00B0F0"/>
                </a:solidFill>
              </a:rPr>
              <a:t>Educational Institutions</a:t>
            </a:r>
          </a:p>
          <a:p>
            <a:pPr marL="342900" lvl="2" indent="-342900" fontAlgn="auto">
              <a:spcAft>
                <a:spcPts val="0"/>
              </a:spcAft>
              <a:buFont typeface="Arial" pitchFamily="34" charset="0"/>
              <a:buChar char="•"/>
              <a:defRPr/>
            </a:pPr>
            <a:r>
              <a:rPr lang="en-US" sz="2000" dirty="0" smtClean="0"/>
              <a:t>2 CFR 225 (OMB Circular A-87) – </a:t>
            </a:r>
            <a:r>
              <a:rPr lang="en-US" sz="2000" dirty="0" smtClean="0">
                <a:solidFill>
                  <a:srgbClr val="00B0F0"/>
                </a:solidFill>
              </a:rPr>
              <a:t>State/Local Government, Indian Tribes</a:t>
            </a:r>
          </a:p>
          <a:p>
            <a:pPr marL="342900" lvl="2" indent="-342900" fontAlgn="auto">
              <a:spcAft>
                <a:spcPts val="0"/>
              </a:spcAft>
              <a:buFont typeface="Arial" pitchFamily="34" charset="0"/>
              <a:buChar char="•"/>
              <a:defRPr/>
            </a:pPr>
            <a:r>
              <a:rPr lang="en-US" sz="2000" dirty="0" smtClean="0"/>
              <a:t>2 CFR 230 (OMB Circular A-122) – </a:t>
            </a:r>
            <a:r>
              <a:rPr lang="en-US" sz="2000" dirty="0" smtClean="0">
                <a:solidFill>
                  <a:srgbClr val="00B0F0"/>
                </a:solidFill>
              </a:rPr>
              <a:t>Non-profit Organizations</a:t>
            </a:r>
          </a:p>
          <a:p>
            <a:pPr fontAlgn="auto">
              <a:spcAft>
                <a:spcPts val="0"/>
              </a:spcAft>
              <a:buFont typeface="Arial" pitchFamily="34" charset="0"/>
              <a:buNone/>
              <a:defRPr/>
            </a:pPr>
            <a:endParaRPr lang="en-US" dirty="0"/>
          </a:p>
        </p:txBody>
      </p:sp>
    </p:spTree>
    <p:extLst>
      <p:ext uri="{BB962C8B-B14F-4D97-AF65-F5344CB8AC3E}">
        <p14:creationId xmlns:p14="http://schemas.microsoft.com/office/powerpoint/2010/main" val="2449177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52400"/>
            <a:ext cx="2420815" cy="15735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extBox 7"/>
          <p:cNvSpPr txBox="1"/>
          <p:nvPr/>
        </p:nvSpPr>
        <p:spPr>
          <a:xfrm>
            <a:off x="381001" y="1447800"/>
            <a:ext cx="7458806" cy="5201424"/>
          </a:xfrm>
          <a:prstGeom prst="rect">
            <a:avLst/>
          </a:prstGeom>
          <a:noFill/>
        </p:spPr>
        <p:txBody>
          <a:bodyPr wrap="square" rtlCol="0">
            <a:spAutoFit/>
          </a:bodyPr>
          <a:lstStyle/>
          <a:p>
            <a:pPr marL="342900" indent="-342900">
              <a:spcAft>
                <a:spcPts val="2400"/>
              </a:spcAft>
              <a:buFont typeface="Arial" panose="020B0604020202020204" pitchFamily="34" charset="0"/>
              <a:buChar char="•"/>
            </a:pPr>
            <a:r>
              <a:rPr lang="en-US" sz="2400" dirty="0" smtClean="0">
                <a:solidFill>
                  <a:schemeClr val="accent1">
                    <a:lumMod val="75000"/>
                  </a:schemeClr>
                </a:solidFill>
                <a:latin typeface="Arial" pitchFamily="34" charset="0"/>
                <a:cs typeface="Arial" pitchFamily="34" charset="0"/>
              </a:rPr>
              <a:t>Welcome to ETA!</a:t>
            </a:r>
          </a:p>
          <a:p>
            <a:pPr marL="342900" indent="-342900">
              <a:spcAft>
                <a:spcPts val="2400"/>
              </a:spcAft>
              <a:buFont typeface="Arial" panose="020B0604020202020204" pitchFamily="34" charset="0"/>
              <a:buChar char="•"/>
            </a:pPr>
            <a:r>
              <a:rPr lang="en-US" sz="2400" dirty="0" smtClean="0">
                <a:solidFill>
                  <a:schemeClr val="accent1">
                    <a:lumMod val="75000"/>
                  </a:schemeClr>
                </a:solidFill>
                <a:latin typeface="Arial" pitchFamily="34" charset="0"/>
                <a:cs typeface="Arial" pitchFamily="34" charset="0"/>
              </a:rPr>
              <a:t>Introductions</a:t>
            </a:r>
            <a:endParaRPr lang="en-US" sz="2400" dirty="0">
              <a:solidFill>
                <a:schemeClr val="accent1">
                  <a:lumMod val="75000"/>
                </a:schemeClr>
              </a:solidFill>
              <a:latin typeface="Arial" pitchFamily="34" charset="0"/>
              <a:cs typeface="Arial" pitchFamily="34" charset="0"/>
            </a:endParaRPr>
          </a:p>
          <a:p>
            <a:pPr marL="342900" indent="-342900">
              <a:spcAft>
                <a:spcPts val="2400"/>
              </a:spcAft>
              <a:buFont typeface="Arial" panose="020B0604020202020204" pitchFamily="34" charset="0"/>
              <a:buChar char="•"/>
            </a:pPr>
            <a:r>
              <a:rPr lang="en-US" sz="2400" dirty="0" smtClean="0">
                <a:solidFill>
                  <a:schemeClr val="accent1">
                    <a:lumMod val="75000"/>
                  </a:schemeClr>
                </a:solidFill>
                <a:latin typeface="Arial" pitchFamily="34" charset="0"/>
                <a:cs typeface="Arial" pitchFamily="34" charset="0"/>
              </a:rPr>
              <a:t>Program Overview</a:t>
            </a:r>
            <a:endParaRPr lang="en-US" sz="2400" dirty="0">
              <a:solidFill>
                <a:schemeClr val="accent1">
                  <a:lumMod val="75000"/>
                </a:schemeClr>
              </a:solidFill>
              <a:latin typeface="Arial" pitchFamily="34" charset="0"/>
              <a:cs typeface="Arial" pitchFamily="34" charset="0"/>
            </a:endParaRPr>
          </a:p>
          <a:p>
            <a:pPr marL="342900" indent="-342900">
              <a:spcAft>
                <a:spcPts val="2400"/>
              </a:spcAft>
              <a:buFont typeface="Arial" panose="020B0604020202020204" pitchFamily="34" charset="0"/>
              <a:buChar char="•"/>
            </a:pPr>
            <a:r>
              <a:rPr lang="en-US" sz="2400" dirty="0" smtClean="0">
                <a:solidFill>
                  <a:schemeClr val="accent1">
                    <a:lumMod val="75000"/>
                  </a:schemeClr>
                </a:solidFill>
                <a:latin typeface="Arial" pitchFamily="34" charset="0"/>
                <a:cs typeface="Arial" pitchFamily="34" charset="0"/>
              </a:rPr>
              <a:t>Communication Plan</a:t>
            </a:r>
          </a:p>
          <a:p>
            <a:pPr marL="342900" indent="-342900">
              <a:spcAft>
                <a:spcPts val="2400"/>
              </a:spcAft>
              <a:buFont typeface="Arial" panose="020B0604020202020204" pitchFamily="34" charset="0"/>
              <a:buChar char="•"/>
            </a:pPr>
            <a:r>
              <a:rPr lang="en-US" sz="2400" dirty="0" smtClean="0">
                <a:solidFill>
                  <a:schemeClr val="accent1">
                    <a:lumMod val="75000"/>
                  </a:schemeClr>
                </a:solidFill>
                <a:latin typeface="Arial" pitchFamily="34" charset="0"/>
                <a:cs typeface="Arial" pitchFamily="34" charset="0"/>
              </a:rPr>
              <a:t>Reporting Requirements</a:t>
            </a:r>
          </a:p>
          <a:p>
            <a:pPr marL="342900" indent="-342900">
              <a:spcAft>
                <a:spcPts val="2400"/>
              </a:spcAft>
              <a:buFont typeface="Arial" panose="020B0604020202020204" pitchFamily="34" charset="0"/>
              <a:buChar char="•"/>
            </a:pPr>
            <a:r>
              <a:rPr lang="en-US" sz="2400" dirty="0" smtClean="0">
                <a:solidFill>
                  <a:schemeClr val="accent1">
                    <a:lumMod val="75000"/>
                  </a:schemeClr>
                </a:solidFill>
                <a:latin typeface="Arial" pitchFamily="34" charset="0"/>
                <a:cs typeface="Arial" pitchFamily="34" charset="0"/>
              </a:rPr>
              <a:t>Grant Package</a:t>
            </a:r>
          </a:p>
          <a:p>
            <a:pPr marL="342900" indent="-342900">
              <a:spcAft>
                <a:spcPts val="2400"/>
              </a:spcAft>
              <a:buFont typeface="Arial" panose="020B0604020202020204" pitchFamily="34" charset="0"/>
              <a:buChar char="•"/>
            </a:pPr>
            <a:r>
              <a:rPr lang="en-US" sz="2400" dirty="0" smtClean="0">
                <a:solidFill>
                  <a:schemeClr val="accent1">
                    <a:lumMod val="75000"/>
                  </a:schemeClr>
                </a:solidFill>
                <a:latin typeface="Arial" pitchFamily="34" charset="0"/>
                <a:cs typeface="Arial" pitchFamily="34" charset="0"/>
              </a:rPr>
              <a:t>Next Steps</a:t>
            </a:r>
          </a:p>
          <a:p>
            <a:pPr marL="342900" indent="-342900">
              <a:spcAft>
                <a:spcPts val="2400"/>
              </a:spcAft>
              <a:buFont typeface="Arial" panose="020B0604020202020204" pitchFamily="34" charset="0"/>
              <a:buChar char="•"/>
            </a:pPr>
            <a:r>
              <a:rPr lang="en-US" sz="2400" dirty="0" smtClean="0">
                <a:solidFill>
                  <a:schemeClr val="accent1">
                    <a:lumMod val="75000"/>
                  </a:schemeClr>
                </a:solidFill>
                <a:latin typeface="Arial" pitchFamily="34" charset="0"/>
                <a:cs typeface="Arial" pitchFamily="34" charset="0"/>
              </a:rPr>
              <a:t>Tips and Advice </a:t>
            </a:r>
            <a:endParaRPr lang="en-US" sz="2400"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4675688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2800" dirty="0" smtClean="0"/>
              <a:t>Grant Agreement</a:t>
            </a:r>
            <a:br>
              <a:rPr lang="en-US" sz="2800" dirty="0" smtClean="0"/>
            </a:br>
            <a:r>
              <a:rPr lang="en-US" sz="2800" dirty="0" smtClean="0"/>
              <a:t>Condition of Award &amp; Terms and Conditions</a:t>
            </a:r>
            <a:endParaRPr lang="en-US" sz="2800" dirty="0"/>
          </a:p>
        </p:txBody>
      </p:sp>
      <p:sp>
        <p:nvSpPr>
          <p:cNvPr id="3" name="Content Placeholder 2"/>
          <p:cNvSpPr>
            <a:spLocks noGrp="1"/>
          </p:cNvSpPr>
          <p:nvPr>
            <p:ph idx="1"/>
          </p:nvPr>
        </p:nvSpPr>
        <p:spPr>
          <a:xfrm>
            <a:off x="457200" y="1219200"/>
            <a:ext cx="5181600" cy="4754563"/>
          </a:xfrm>
        </p:spPr>
        <p:txBody>
          <a:bodyPr rtlCol="0">
            <a:normAutofit/>
          </a:bodyPr>
          <a:lstStyle/>
          <a:p>
            <a:pPr fontAlgn="auto">
              <a:spcAft>
                <a:spcPts val="0"/>
              </a:spcAft>
              <a:buFont typeface="Arial" pitchFamily="34" charset="0"/>
              <a:buNone/>
              <a:defRPr/>
            </a:pPr>
            <a:r>
              <a:rPr lang="en-US" sz="2400" b="1" dirty="0" smtClean="0"/>
              <a:t>Condition of Award</a:t>
            </a:r>
          </a:p>
          <a:p>
            <a:pPr marL="457200" indent="-457200" fontAlgn="auto">
              <a:spcAft>
                <a:spcPts val="0"/>
              </a:spcAft>
              <a:buFont typeface="Arial" panose="020B0604020202020204" pitchFamily="34" charset="0"/>
              <a:buChar char="•"/>
              <a:defRPr/>
            </a:pPr>
            <a:r>
              <a:rPr lang="en-US" sz="2400" b="0" dirty="0" smtClean="0"/>
              <a:t>All have first 2 conditions with additional conditions as needed</a:t>
            </a:r>
          </a:p>
          <a:p>
            <a:pPr fontAlgn="auto">
              <a:spcAft>
                <a:spcPts val="0"/>
              </a:spcAft>
              <a:buFont typeface="Arial" pitchFamily="34" charset="0"/>
              <a:buNone/>
              <a:defRPr/>
            </a:pPr>
            <a:endParaRPr lang="en-US" sz="2400" dirty="0"/>
          </a:p>
          <a:p>
            <a:pPr fontAlgn="auto">
              <a:spcAft>
                <a:spcPts val="0"/>
              </a:spcAft>
              <a:buFont typeface="Arial" pitchFamily="34" charset="0"/>
              <a:buNone/>
              <a:defRPr/>
            </a:pPr>
            <a:r>
              <a:rPr lang="en-US" sz="2400" b="1" dirty="0" smtClean="0"/>
              <a:t>Terms and Conditions</a:t>
            </a:r>
          </a:p>
          <a:p>
            <a:pPr marL="457200" indent="-457200" fontAlgn="auto">
              <a:spcAft>
                <a:spcPts val="0"/>
              </a:spcAft>
              <a:buFont typeface="Arial" panose="020B0604020202020204" pitchFamily="34" charset="0"/>
              <a:buChar char="•"/>
              <a:defRPr/>
            </a:pPr>
            <a:r>
              <a:rPr lang="en-US" sz="2400" b="0" dirty="0" smtClean="0"/>
              <a:t>Order of Precedence</a:t>
            </a:r>
          </a:p>
          <a:p>
            <a:pPr marL="457200" indent="-457200" fontAlgn="auto">
              <a:spcAft>
                <a:spcPts val="0"/>
              </a:spcAft>
              <a:buFont typeface="Arial" panose="020B0604020202020204" pitchFamily="34" charset="0"/>
              <a:buChar char="•"/>
              <a:defRPr/>
            </a:pPr>
            <a:r>
              <a:rPr lang="en-US" sz="2400" b="0" dirty="0" smtClean="0"/>
              <a:t>Solicitation for Grant Applications (SGA) and Amendments (incorporated by reference)</a:t>
            </a:r>
            <a:endParaRPr lang="en-US" sz="2400" b="0" dirty="0"/>
          </a:p>
        </p:txBody>
      </p:sp>
      <p:pic>
        <p:nvPicPr>
          <p:cNvPr id="5" name="Picture 4" descr="p2"/>
          <p:cNvPicPr/>
          <p:nvPr/>
        </p:nvPicPr>
        <p:blipFill>
          <a:blip r:embed="rId3" cstate="print"/>
          <a:srcRect/>
          <a:stretch>
            <a:fillRect/>
          </a:stretch>
        </p:blipFill>
        <p:spPr bwMode="auto">
          <a:xfrm rot="690449">
            <a:off x="6145512" y="2634950"/>
            <a:ext cx="1424976" cy="21678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6" descr="p1"/>
          <p:cNvPicPr>
            <a:picLocks noChangeAspect="1" noChangeArrowheads="1"/>
          </p:cNvPicPr>
          <p:nvPr/>
        </p:nvPicPr>
        <p:blipFill>
          <a:blip r:embed="rId4" cstate="print"/>
          <a:srcRect/>
          <a:stretch>
            <a:fillRect/>
          </a:stretch>
        </p:blipFill>
        <p:spPr bwMode="auto">
          <a:xfrm rot="689509">
            <a:off x="6980811" y="2275066"/>
            <a:ext cx="1637745" cy="21626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30924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Grant Agreement Terms and Conditions</a:t>
            </a:r>
            <a:endParaRPr lang="en-US" dirty="0"/>
          </a:p>
        </p:txBody>
      </p:sp>
      <p:sp>
        <p:nvSpPr>
          <p:cNvPr id="3" name="Content Placeholder 2"/>
          <p:cNvSpPr>
            <a:spLocks noGrp="1"/>
          </p:cNvSpPr>
          <p:nvPr>
            <p:ph idx="1"/>
          </p:nvPr>
        </p:nvSpPr>
        <p:spPr>
          <a:xfrm>
            <a:off x="457200" y="1219200"/>
            <a:ext cx="5181600" cy="5410200"/>
          </a:xfrm>
        </p:spPr>
        <p:txBody>
          <a:bodyPr rtlCol="0">
            <a:normAutofit fontScale="92500"/>
          </a:bodyPr>
          <a:lstStyle/>
          <a:p>
            <a:pPr marL="457200" indent="-457200" fontAlgn="auto">
              <a:spcAft>
                <a:spcPts val="0"/>
              </a:spcAft>
              <a:buFont typeface="Arial" panose="020B0604020202020204" pitchFamily="34" charset="0"/>
              <a:buChar char="•"/>
              <a:defRPr/>
            </a:pPr>
            <a:r>
              <a:rPr lang="en-US" b="0" dirty="0" smtClean="0"/>
              <a:t>Indirect Cost Rates</a:t>
            </a:r>
          </a:p>
          <a:p>
            <a:pPr marL="457200" indent="-457200" fontAlgn="auto">
              <a:spcAft>
                <a:spcPts val="0"/>
              </a:spcAft>
              <a:buFont typeface="Arial" panose="020B0604020202020204" pitchFamily="34" charset="0"/>
              <a:buChar char="•"/>
              <a:defRPr/>
            </a:pPr>
            <a:r>
              <a:rPr lang="en-US" b="0" dirty="0" smtClean="0"/>
              <a:t>FPO Contact Information</a:t>
            </a:r>
          </a:p>
          <a:p>
            <a:pPr marL="457200" indent="-457200" fontAlgn="auto">
              <a:spcAft>
                <a:spcPts val="0"/>
              </a:spcAft>
              <a:buFont typeface="Arial" panose="020B0604020202020204" pitchFamily="34" charset="0"/>
              <a:buChar char="•"/>
              <a:defRPr/>
            </a:pPr>
            <a:r>
              <a:rPr lang="en-US" b="0" dirty="0" smtClean="0"/>
              <a:t>Equipment Requirements</a:t>
            </a:r>
          </a:p>
          <a:p>
            <a:pPr marL="457200" indent="-457200" fontAlgn="auto">
              <a:spcAft>
                <a:spcPts val="0"/>
              </a:spcAft>
              <a:buFont typeface="Arial" panose="020B0604020202020204" pitchFamily="34" charset="0"/>
              <a:buChar char="•"/>
              <a:defRPr/>
            </a:pPr>
            <a:r>
              <a:rPr lang="en-US" b="0" dirty="0" smtClean="0"/>
              <a:t>Pre-Award Costs</a:t>
            </a:r>
          </a:p>
          <a:p>
            <a:pPr marL="457200" indent="-457200" fontAlgn="auto">
              <a:spcAft>
                <a:spcPts val="0"/>
              </a:spcAft>
              <a:buFont typeface="Arial" panose="020B0604020202020204" pitchFamily="34" charset="0"/>
              <a:buChar char="•"/>
              <a:defRPr/>
            </a:pPr>
            <a:r>
              <a:rPr lang="en-US" b="0" dirty="0" smtClean="0"/>
              <a:t>Reporting Requirements</a:t>
            </a:r>
          </a:p>
          <a:p>
            <a:pPr marL="457200" indent="-457200" fontAlgn="auto">
              <a:spcAft>
                <a:spcPts val="0"/>
              </a:spcAft>
              <a:buFont typeface="Arial" panose="020B0604020202020204" pitchFamily="34" charset="0"/>
              <a:buChar char="•"/>
              <a:defRPr/>
            </a:pPr>
            <a:r>
              <a:rPr lang="en-US" b="0" dirty="0" smtClean="0"/>
              <a:t>Consultant Fees</a:t>
            </a:r>
          </a:p>
          <a:p>
            <a:pPr marL="457200" indent="-457200" fontAlgn="auto">
              <a:spcAft>
                <a:spcPts val="0"/>
              </a:spcAft>
              <a:buFont typeface="Arial" panose="020B0604020202020204" pitchFamily="34" charset="0"/>
              <a:buChar char="•"/>
              <a:defRPr/>
            </a:pPr>
            <a:r>
              <a:rPr lang="en-US" b="0" dirty="0" smtClean="0"/>
              <a:t>Publicity</a:t>
            </a:r>
          </a:p>
          <a:p>
            <a:pPr marL="457200" indent="-457200" fontAlgn="auto">
              <a:spcAft>
                <a:spcPts val="0"/>
              </a:spcAft>
              <a:buFont typeface="Arial" panose="020B0604020202020204" pitchFamily="34" charset="0"/>
              <a:buChar char="•"/>
              <a:defRPr/>
            </a:pPr>
            <a:r>
              <a:rPr lang="en-US" b="0" dirty="0" smtClean="0"/>
              <a:t>Procurement</a:t>
            </a:r>
          </a:p>
          <a:p>
            <a:pPr marL="457200" indent="-457200" fontAlgn="auto">
              <a:spcAft>
                <a:spcPts val="0"/>
              </a:spcAft>
              <a:buFont typeface="Arial" panose="020B0604020202020204" pitchFamily="34" charset="0"/>
              <a:buChar char="•"/>
              <a:defRPr/>
            </a:pPr>
            <a:r>
              <a:rPr lang="en-US" b="0" dirty="0" smtClean="0"/>
              <a:t>Audit Requirements</a:t>
            </a:r>
          </a:p>
          <a:p>
            <a:pPr marL="457200" indent="-457200" fontAlgn="auto">
              <a:spcAft>
                <a:spcPts val="0"/>
              </a:spcAft>
              <a:buFont typeface="Arial" panose="020B0604020202020204" pitchFamily="34" charset="0"/>
              <a:buChar char="•"/>
              <a:defRPr/>
            </a:pPr>
            <a:r>
              <a:rPr lang="en-US" b="0" dirty="0" smtClean="0"/>
              <a:t>Intellectual Property</a:t>
            </a:r>
            <a:endParaRPr lang="en-US" b="0" dirty="0"/>
          </a:p>
        </p:txBody>
      </p:sp>
      <p:pic>
        <p:nvPicPr>
          <p:cNvPr id="5" name="Picture 4" descr="p2"/>
          <p:cNvPicPr/>
          <p:nvPr/>
        </p:nvPicPr>
        <p:blipFill>
          <a:blip r:embed="rId3" cstate="print"/>
          <a:srcRect/>
          <a:stretch>
            <a:fillRect/>
          </a:stretch>
        </p:blipFill>
        <p:spPr bwMode="auto">
          <a:xfrm rot="690449">
            <a:off x="6145512" y="2634950"/>
            <a:ext cx="1424976" cy="21678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6" descr="p1"/>
          <p:cNvPicPr>
            <a:picLocks noChangeAspect="1" noChangeArrowheads="1"/>
          </p:cNvPicPr>
          <p:nvPr/>
        </p:nvPicPr>
        <p:blipFill>
          <a:blip r:embed="rId4" cstate="print"/>
          <a:srcRect/>
          <a:stretch>
            <a:fillRect/>
          </a:stretch>
        </p:blipFill>
        <p:spPr bwMode="auto">
          <a:xfrm rot="689509">
            <a:off x="6980811" y="2275066"/>
            <a:ext cx="1637745" cy="21626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6328199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Grant Agreement Attachments</a:t>
            </a:r>
            <a:endParaRPr lang="en-US" dirty="0"/>
          </a:p>
        </p:txBody>
      </p:sp>
      <p:sp>
        <p:nvSpPr>
          <p:cNvPr id="3" name="Content Placeholder 2"/>
          <p:cNvSpPr>
            <a:spLocks noGrp="1"/>
          </p:cNvSpPr>
          <p:nvPr>
            <p:ph idx="1"/>
          </p:nvPr>
        </p:nvSpPr>
        <p:spPr>
          <a:xfrm>
            <a:off x="457200" y="1219200"/>
            <a:ext cx="5181600" cy="4754563"/>
          </a:xfrm>
        </p:spPr>
        <p:txBody>
          <a:bodyPr rtlCol="0">
            <a:normAutofit/>
          </a:bodyPr>
          <a:lstStyle/>
          <a:p>
            <a:pPr marL="0" indent="0" eaLnBrk="1" hangingPunct="1">
              <a:spcBef>
                <a:spcPct val="45000"/>
              </a:spcBef>
              <a:spcAft>
                <a:spcPts val="600"/>
              </a:spcAft>
              <a:buNone/>
              <a:defRPr/>
            </a:pPr>
            <a:r>
              <a:rPr lang="en-US" sz="2400" b="1" dirty="0" smtClean="0"/>
              <a:t>Attachment </a:t>
            </a:r>
            <a:r>
              <a:rPr lang="en-US" sz="2400" b="1" dirty="0"/>
              <a:t>A</a:t>
            </a:r>
            <a:r>
              <a:rPr lang="en-US" sz="2400" b="0" dirty="0"/>
              <a:t>: SF-424</a:t>
            </a:r>
          </a:p>
          <a:p>
            <a:pPr marL="0" indent="0" eaLnBrk="1" hangingPunct="1">
              <a:spcBef>
                <a:spcPct val="45000"/>
              </a:spcBef>
              <a:spcAft>
                <a:spcPts val="600"/>
              </a:spcAft>
              <a:buNone/>
              <a:defRPr/>
            </a:pPr>
            <a:r>
              <a:rPr lang="en-US" sz="2400" b="1" dirty="0"/>
              <a:t>Attachment B</a:t>
            </a:r>
            <a:r>
              <a:rPr lang="en-US" sz="2400" b="0" dirty="0"/>
              <a:t>: SF-424A</a:t>
            </a:r>
          </a:p>
          <a:p>
            <a:pPr marL="0" indent="0" eaLnBrk="1" hangingPunct="1">
              <a:spcBef>
                <a:spcPct val="45000"/>
              </a:spcBef>
              <a:spcAft>
                <a:spcPts val="600"/>
              </a:spcAft>
              <a:buNone/>
              <a:defRPr/>
            </a:pPr>
            <a:r>
              <a:rPr lang="en-US" sz="2400" b="1" dirty="0"/>
              <a:t>Attachment C</a:t>
            </a:r>
            <a:r>
              <a:rPr lang="en-US" sz="2400" b="0" dirty="0"/>
              <a:t>: Budget Narrative</a:t>
            </a:r>
          </a:p>
          <a:p>
            <a:pPr marL="0" indent="0" eaLnBrk="1" hangingPunct="1">
              <a:spcBef>
                <a:spcPct val="45000"/>
              </a:spcBef>
              <a:spcAft>
                <a:spcPts val="600"/>
              </a:spcAft>
              <a:buNone/>
              <a:defRPr/>
            </a:pPr>
            <a:r>
              <a:rPr lang="en-US" sz="2400" b="1" dirty="0"/>
              <a:t>Attachment D</a:t>
            </a:r>
            <a:r>
              <a:rPr lang="en-US" sz="2400" b="0" dirty="0"/>
              <a:t>: Statement of Work</a:t>
            </a:r>
          </a:p>
          <a:p>
            <a:pPr marL="0" indent="0" eaLnBrk="1" hangingPunct="1">
              <a:spcBef>
                <a:spcPct val="45000"/>
              </a:spcBef>
              <a:spcAft>
                <a:spcPts val="600"/>
              </a:spcAft>
              <a:buNone/>
              <a:defRPr/>
            </a:pPr>
            <a:r>
              <a:rPr lang="en-US" sz="2400" b="1" dirty="0"/>
              <a:t>Attachment E</a:t>
            </a:r>
            <a:r>
              <a:rPr lang="en-US" sz="2400" b="0" dirty="0"/>
              <a:t>: </a:t>
            </a:r>
            <a:r>
              <a:rPr lang="en-US" sz="2400" b="0" dirty="0" smtClean="0"/>
              <a:t>Indirect </a:t>
            </a:r>
            <a:r>
              <a:rPr lang="en-US" sz="2400" b="0" dirty="0"/>
              <a:t>Cost Rate Agreement (if applicable)</a:t>
            </a:r>
          </a:p>
          <a:p>
            <a:pPr fontAlgn="auto">
              <a:spcAft>
                <a:spcPts val="0"/>
              </a:spcAft>
              <a:buFont typeface="Arial" pitchFamily="34" charset="0"/>
              <a:buNone/>
              <a:defRPr/>
            </a:pPr>
            <a:endParaRPr lang="en-US" sz="2400" b="0" dirty="0"/>
          </a:p>
        </p:txBody>
      </p:sp>
      <p:pic>
        <p:nvPicPr>
          <p:cNvPr id="5" name="Picture 4" descr="p2"/>
          <p:cNvPicPr/>
          <p:nvPr/>
        </p:nvPicPr>
        <p:blipFill>
          <a:blip r:embed="rId3" cstate="print"/>
          <a:srcRect/>
          <a:stretch>
            <a:fillRect/>
          </a:stretch>
        </p:blipFill>
        <p:spPr bwMode="auto">
          <a:xfrm rot="690449">
            <a:off x="6145512" y="2634950"/>
            <a:ext cx="1424976" cy="21678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6" descr="p1"/>
          <p:cNvPicPr>
            <a:picLocks noChangeAspect="1" noChangeArrowheads="1"/>
          </p:cNvPicPr>
          <p:nvPr/>
        </p:nvPicPr>
        <p:blipFill>
          <a:blip r:embed="rId4" cstate="print"/>
          <a:srcRect/>
          <a:stretch>
            <a:fillRect/>
          </a:stretch>
        </p:blipFill>
        <p:spPr bwMode="auto">
          <a:xfrm rot="689509">
            <a:off x="6980811" y="2275066"/>
            <a:ext cx="1637745" cy="21626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378474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Terms and Conditions – Equipment Purchases</a:t>
            </a:r>
            <a:endParaRPr lang="en-US" dirty="0"/>
          </a:p>
        </p:txBody>
      </p:sp>
      <p:sp>
        <p:nvSpPr>
          <p:cNvPr id="3" name="Content Placeholder 2"/>
          <p:cNvSpPr>
            <a:spLocks noGrp="1"/>
          </p:cNvSpPr>
          <p:nvPr>
            <p:ph idx="1"/>
          </p:nvPr>
        </p:nvSpPr>
        <p:spPr>
          <a:xfrm>
            <a:off x="442686" y="1190172"/>
            <a:ext cx="8229600" cy="4754563"/>
          </a:xfrm>
        </p:spPr>
        <p:txBody>
          <a:bodyPr rtlCol="0"/>
          <a:lstStyle/>
          <a:p>
            <a:pPr marL="342900" lvl="1" indent="-342900" fontAlgn="auto">
              <a:spcBef>
                <a:spcPts val="0"/>
              </a:spcBef>
              <a:spcAft>
                <a:spcPts val="1200"/>
              </a:spcAft>
              <a:buFont typeface="Arial" pitchFamily="34" charset="0"/>
              <a:buChar char="–"/>
              <a:defRPr/>
            </a:pPr>
            <a:r>
              <a:rPr lang="en-US" sz="2200" dirty="0" smtClean="0"/>
              <a:t>Equipment purchases  with a per unit acquisition cost of $5,000 or more, and a useful life of more than one year need prior approval from Grant Officer.</a:t>
            </a:r>
          </a:p>
          <a:p>
            <a:pPr marL="342900" lvl="1" indent="-342900" fontAlgn="auto">
              <a:spcBef>
                <a:spcPts val="0"/>
              </a:spcBef>
              <a:spcAft>
                <a:spcPts val="1200"/>
              </a:spcAft>
              <a:buFont typeface="Arial" pitchFamily="34" charset="0"/>
              <a:buChar char="–"/>
              <a:defRPr/>
            </a:pPr>
            <a:r>
              <a:rPr lang="en-US" sz="2200" dirty="0"/>
              <a:t>Submit a detailed equipment purchase list with descriptions of each item to your Federal Project Officer (FPO) for review.  We encourage you to submit this request as early as possible in the period of performance, </a:t>
            </a:r>
            <a:r>
              <a:rPr lang="en-US" sz="2200" dirty="0" smtClean="0"/>
              <a:t>with </a:t>
            </a:r>
            <a:r>
              <a:rPr lang="en-US" sz="2200" dirty="0"/>
              <a:t>as many planned pieces of equipment as </a:t>
            </a:r>
            <a:r>
              <a:rPr lang="en-US" sz="2200" dirty="0" smtClean="0"/>
              <a:t>possible</a:t>
            </a:r>
            <a:r>
              <a:rPr lang="en-US" sz="2200" dirty="0"/>
              <a:t>.</a:t>
            </a:r>
          </a:p>
          <a:p>
            <a:pPr marL="342900" lvl="1" indent="-342900" fontAlgn="auto">
              <a:spcBef>
                <a:spcPts val="0"/>
              </a:spcBef>
              <a:spcAft>
                <a:spcPts val="1200"/>
              </a:spcAft>
              <a:buFont typeface="Arial" pitchFamily="34" charset="0"/>
              <a:buChar char="–"/>
              <a:defRPr/>
            </a:pPr>
            <a:r>
              <a:rPr lang="en-US" sz="2200" dirty="0" smtClean="0"/>
              <a:t>Your FPO will review the items and submit the list for approval.  A modification to your grant will be processed approving the equipment purchases. </a:t>
            </a:r>
          </a:p>
          <a:p>
            <a:pPr fontAlgn="auto">
              <a:spcAft>
                <a:spcPts val="0"/>
              </a:spcAft>
              <a:buFont typeface="Arial" pitchFamily="34" charset="0"/>
              <a:buNone/>
              <a:defRPr/>
            </a:pPr>
            <a:endParaRPr lang="en-US" dirty="0"/>
          </a:p>
        </p:txBody>
      </p:sp>
    </p:spTree>
    <p:extLst>
      <p:ext uri="{BB962C8B-B14F-4D97-AF65-F5344CB8AC3E}">
        <p14:creationId xmlns:p14="http://schemas.microsoft.com/office/powerpoint/2010/main" val="7616034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Budget and Statement of Work</a:t>
            </a:r>
            <a:endParaRPr lang="en-US" dirty="0"/>
          </a:p>
        </p:txBody>
      </p:sp>
      <p:sp>
        <p:nvSpPr>
          <p:cNvPr id="3" name="Content Placeholder 2"/>
          <p:cNvSpPr>
            <a:spLocks noGrp="1"/>
          </p:cNvSpPr>
          <p:nvPr>
            <p:ph idx="1"/>
          </p:nvPr>
        </p:nvSpPr>
        <p:spPr>
          <a:xfrm>
            <a:off x="457200" y="1219200"/>
            <a:ext cx="7924800" cy="4906963"/>
          </a:xfrm>
        </p:spPr>
        <p:txBody>
          <a:bodyPr rtlCol="0">
            <a:normAutofit fontScale="92500" lnSpcReduction="20000"/>
          </a:bodyPr>
          <a:lstStyle/>
          <a:p>
            <a:pPr marL="0" indent="0" fontAlgn="auto">
              <a:spcAft>
                <a:spcPts val="0"/>
              </a:spcAft>
              <a:buNone/>
              <a:defRPr/>
            </a:pPr>
            <a:r>
              <a:rPr lang="en-US" b="1" dirty="0"/>
              <a:t>Budget Information</a:t>
            </a:r>
          </a:p>
          <a:p>
            <a:pPr lvl="1" fontAlgn="auto">
              <a:spcAft>
                <a:spcPts val="0"/>
              </a:spcAft>
              <a:buFont typeface="Arial" pitchFamily="34" charset="0"/>
              <a:buChar char="–"/>
              <a:defRPr/>
            </a:pPr>
            <a:r>
              <a:rPr lang="en-US" dirty="0">
                <a:ea typeface="Arial Unicode MS" panose="020B0604020202020204" pitchFamily="34" charset="-128"/>
                <a:cs typeface="Arial Unicode MS" panose="020B0604020202020204" pitchFamily="34" charset="-128"/>
              </a:rPr>
              <a:t>SF-424A</a:t>
            </a:r>
          </a:p>
          <a:p>
            <a:pPr lvl="1" fontAlgn="auto">
              <a:spcAft>
                <a:spcPts val="0"/>
              </a:spcAft>
              <a:buFont typeface="Arial" pitchFamily="34" charset="0"/>
              <a:buChar char="–"/>
              <a:defRPr/>
            </a:pPr>
            <a:r>
              <a:rPr lang="en-US" dirty="0">
                <a:ea typeface="Arial Unicode MS" panose="020B0604020202020204" pitchFamily="34" charset="-128"/>
                <a:cs typeface="Arial Unicode MS" panose="020B0604020202020204" pitchFamily="34" charset="-128"/>
              </a:rPr>
              <a:t>Budget </a:t>
            </a:r>
            <a:r>
              <a:rPr lang="en-US" dirty="0" smtClean="0">
                <a:ea typeface="Arial Unicode MS" panose="020B0604020202020204" pitchFamily="34" charset="-128"/>
                <a:cs typeface="Arial Unicode MS" panose="020B0604020202020204" pitchFamily="34" charset="-128"/>
              </a:rPr>
              <a:t>Narrative</a:t>
            </a:r>
          </a:p>
          <a:p>
            <a:pPr lvl="1" fontAlgn="auto">
              <a:spcAft>
                <a:spcPts val="0"/>
              </a:spcAft>
              <a:buFont typeface="Arial" pitchFamily="34" charset="0"/>
              <a:buChar char="–"/>
              <a:defRPr/>
            </a:pPr>
            <a:endParaRPr lang="en-US" dirty="0">
              <a:ea typeface="Arial Unicode MS" panose="020B0604020202020204" pitchFamily="34" charset="-128"/>
              <a:cs typeface="Arial Unicode MS" panose="020B0604020202020204" pitchFamily="34" charset="-128"/>
            </a:endParaRPr>
          </a:p>
          <a:p>
            <a:pPr fontAlgn="auto">
              <a:spcAft>
                <a:spcPts val="0"/>
              </a:spcAft>
              <a:buFont typeface="Arial" pitchFamily="34" charset="0"/>
              <a:buNone/>
              <a:defRPr/>
            </a:pPr>
            <a:r>
              <a:rPr lang="en-US" b="1" dirty="0" smtClean="0"/>
              <a:t>Grantee’s original proposal </a:t>
            </a:r>
          </a:p>
          <a:p>
            <a:pPr lvl="1" fontAlgn="auto">
              <a:spcAft>
                <a:spcPts val="0"/>
              </a:spcAft>
              <a:buFont typeface="Arial" pitchFamily="34" charset="0"/>
              <a:buChar char="–"/>
              <a:defRPr/>
            </a:pPr>
            <a:r>
              <a:rPr lang="en-US" dirty="0" smtClean="0">
                <a:ea typeface="Arial Unicode MS" panose="020B0604020202020204" pitchFamily="34" charset="-128"/>
                <a:cs typeface="Arial Unicode MS" panose="020B0604020202020204" pitchFamily="34" charset="-128"/>
              </a:rPr>
              <a:t>Technical Proposal</a:t>
            </a:r>
          </a:p>
          <a:p>
            <a:pPr lvl="1" fontAlgn="auto">
              <a:spcAft>
                <a:spcPts val="0"/>
              </a:spcAft>
              <a:buFont typeface="Arial" pitchFamily="34" charset="0"/>
              <a:buChar char="–"/>
              <a:defRPr/>
            </a:pPr>
            <a:r>
              <a:rPr lang="en-US" dirty="0" smtClean="0">
                <a:ea typeface="Arial Unicode MS" panose="020B0604020202020204" pitchFamily="34" charset="-128"/>
                <a:cs typeface="Arial Unicode MS" panose="020B0604020202020204" pitchFamily="34" charset="-128"/>
              </a:rPr>
              <a:t>Abstract</a:t>
            </a:r>
          </a:p>
          <a:p>
            <a:pPr lvl="1" fontAlgn="auto">
              <a:spcAft>
                <a:spcPts val="0"/>
              </a:spcAft>
              <a:buFont typeface="Arial" pitchFamily="34" charset="0"/>
              <a:buChar char="–"/>
              <a:defRPr/>
            </a:pPr>
            <a:r>
              <a:rPr lang="en-US" dirty="0" smtClean="0">
                <a:ea typeface="Arial Unicode MS" panose="020B0604020202020204" pitchFamily="34" charset="-128"/>
                <a:cs typeface="Arial Unicode MS" panose="020B0604020202020204" pitchFamily="34" charset="-128"/>
              </a:rPr>
              <a:t>Documentation of Employer commitment</a:t>
            </a:r>
          </a:p>
          <a:p>
            <a:pPr lvl="1" fontAlgn="auto">
              <a:spcAft>
                <a:spcPts val="0"/>
              </a:spcAft>
              <a:buFont typeface="Arial" pitchFamily="34" charset="0"/>
              <a:buChar char="–"/>
              <a:defRPr/>
            </a:pPr>
            <a:r>
              <a:rPr lang="en-US" dirty="0" smtClean="0">
                <a:ea typeface="Arial Unicode MS" panose="020B0604020202020204" pitchFamily="34" charset="-128"/>
                <a:cs typeface="Arial Unicode MS" panose="020B0604020202020204" pitchFamily="34" charset="-128"/>
              </a:rPr>
              <a:t>Documentation of Commitment to Participate in an Evaluation</a:t>
            </a:r>
          </a:p>
          <a:p>
            <a:pPr lvl="1" fontAlgn="auto">
              <a:spcAft>
                <a:spcPts val="0"/>
              </a:spcAft>
              <a:buFont typeface="Arial" pitchFamily="34" charset="0"/>
              <a:buChar char="–"/>
              <a:defRPr/>
            </a:pPr>
            <a:r>
              <a:rPr lang="en-US" dirty="0" smtClean="0">
                <a:ea typeface="Arial Unicode MS" panose="020B0604020202020204" pitchFamily="34" charset="-128"/>
                <a:cs typeface="Arial Unicode MS" panose="020B0604020202020204" pitchFamily="34" charset="-128"/>
              </a:rPr>
              <a:t>Organization Chart</a:t>
            </a:r>
          </a:p>
          <a:p>
            <a:pPr lvl="1" fontAlgn="auto">
              <a:spcAft>
                <a:spcPts val="0"/>
              </a:spcAft>
              <a:buFont typeface="Arial" pitchFamily="34" charset="0"/>
              <a:buChar char="–"/>
              <a:defRPr/>
            </a:pPr>
            <a:r>
              <a:rPr lang="en-US" dirty="0" smtClean="0">
                <a:ea typeface="Arial Unicode MS" panose="020B0604020202020204" pitchFamily="34" charset="-128"/>
                <a:cs typeface="Arial Unicode MS" panose="020B0604020202020204" pitchFamily="34" charset="-128"/>
              </a:rPr>
              <a:t>Performance Outcomes Table</a:t>
            </a:r>
            <a:endParaRPr lang="en-US" dirty="0" smtClean="0"/>
          </a:p>
          <a:p>
            <a:pPr fontAlgn="auto">
              <a:spcAft>
                <a:spcPts val="0"/>
              </a:spcAft>
              <a:buFont typeface="Arial" pitchFamily="34" charset="0"/>
              <a:buNone/>
              <a:defRPr/>
            </a:pPr>
            <a:endParaRPr lang="en-US" dirty="0"/>
          </a:p>
        </p:txBody>
      </p:sp>
    </p:spTree>
    <p:extLst>
      <p:ext uri="{BB962C8B-B14F-4D97-AF65-F5344CB8AC3E}">
        <p14:creationId xmlns:p14="http://schemas.microsoft.com/office/powerpoint/2010/main" val="5999624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r>
              <a:rPr lang="en-US" dirty="0" smtClean="0"/>
              <a:t>Indirect Cost Rate Agreement</a:t>
            </a:r>
            <a:endParaRPr lang="en-US" dirty="0"/>
          </a:p>
        </p:txBody>
      </p:sp>
      <p:sp>
        <p:nvSpPr>
          <p:cNvPr id="3" name="Content Placeholder 2"/>
          <p:cNvSpPr>
            <a:spLocks noGrp="1"/>
          </p:cNvSpPr>
          <p:nvPr>
            <p:ph idx="1"/>
          </p:nvPr>
        </p:nvSpPr>
        <p:spPr/>
        <p:txBody>
          <a:bodyPr rtlCol="0">
            <a:normAutofit/>
          </a:bodyPr>
          <a:lstStyle/>
          <a:p>
            <a:pPr marL="457200" indent="-457200" fontAlgn="auto">
              <a:spcBef>
                <a:spcPts val="0"/>
              </a:spcBef>
              <a:spcAft>
                <a:spcPts val="0"/>
              </a:spcAft>
              <a:buFont typeface="Arial" panose="020B0604020202020204" pitchFamily="34" charset="0"/>
              <a:buChar char="•"/>
              <a:defRPr/>
            </a:pPr>
            <a:r>
              <a:rPr lang="en-US" sz="2400" dirty="0" smtClean="0"/>
              <a:t>Only applicable to those claiming indirect costs</a:t>
            </a:r>
          </a:p>
          <a:p>
            <a:pPr marL="457200" indent="-457200" fontAlgn="auto">
              <a:spcBef>
                <a:spcPts val="0"/>
              </a:spcBef>
              <a:spcAft>
                <a:spcPts val="0"/>
              </a:spcAft>
              <a:buFont typeface="Arial" panose="020B0604020202020204" pitchFamily="34" charset="0"/>
              <a:buChar char="•"/>
              <a:defRPr/>
            </a:pPr>
            <a:endParaRPr lang="en-US" sz="2400" dirty="0" smtClean="0"/>
          </a:p>
          <a:p>
            <a:pPr marL="457200" indent="-457200" fontAlgn="auto">
              <a:spcBef>
                <a:spcPts val="0"/>
              </a:spcBef>
              <a:spcAft>
                <a:spcPts val="0"/>
              </a:spcAft>
              <a:buFont typeface="Arial" panose="020B0604020202020204" pitchFamily="34" charset="0"/>
              <a:buChar char="•"/>
              <a:defRPr/>
            </a:pPr>
            <a:r>
              <a:rPr lang="en-US" sz="2400" dirty="0" smtClean="0"/>
              <a:t>If grantee is claiming indirect costs but did not provide agreement, placed on 90-day temporary rate</a:t>
            </a:r>
          </a:p>
          <a:p>
            <a:pPr marL="0" indent="0" fontAlgn="auto">
              <a:spcBef>
                <a:spcPts val="0"/>
              </a:spcBef>
              <a:spcAft>
                <a:spcPts val="0"/>
              </a:spcAft>
              <a:defRPr/>
            </a:pPr>
            <a:endParaRPr lang="en-US" sz="2400" dirty="0" smtClean="0"/>
          </a:p>
          <a:p>
            <a:pPr marL="457200" indent="-457200" fontAlgn="auto">
              <a:spcBef>
                <a:spcPts val="0"/>
              </a:spcBef>
              <a:spcAft>
                <a:spcPts val="0"/>
              </a:spcAft>
              <a:buFont typeface="Arial" panose="020B0604020202020204" pitchFamily="34" charset="0"/>
              <a:buChar char="•"/>
              <a:defRPr/>
            </a:pPr>
            <a:r>
              <a:rPr lang="en-US" sz="2400" dirty="0" smtClean="0"/>
              <a:t>Indirect cost spending limited to lesser of either 10% of total Personnel budget or total claimed indirect costs</a:t>
            </a:r>
          </a:p>
          <a:p>
            <a:pPr fontAlgn="auto">
              <a:spcAft>
                <a:spcPts val="0"/>
              </a:spcAft>
              <a:buFont typeface="Arial" pitchFamily="34" charset="0"/>
              <a:buNone/>
              <a:defRPr/>
            </a:pPr>
            <a:endParaRPr lang="en-US" b="0" dirty="0"/>
          </a:p>
        </p:txBody>
      </p:sp>
    </p:spTree>
    <p:extLst>
      <p:ext uri="{BB962C8B-B14F-4D97-AF65-F5344CB8AC3E}">
        <p14:creationId xmlns:p14="http://schemas.microsoft.com/office/powerpoint/2010/main" val="13671410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r>
              <a:rPr lang="en-US" dirty="0" smtClean="0"/>
              <a:t>SOW Review</a:t>
            </a:r>
            <a:endParaRPr lang="en-US" dirty="0"/>
          </a:p>
        </p:txBody>
      </p:sp>
      <p:sp>
        <p:nvSpPr>
          <p:cNvPr id="3" name="Content Placeholder 2"/>
          <p:cNvSpPr>
            <a:spLocks noGrp="1"/>
          </p:cNvSpPr>
          <p:nvPr>
            <p:ph idx="1"/>
          </p:nvPr>
        </p:nvSpPr>
        <p:spPr>
          <a:xfrm>
            <a:off x="457200" y="1371600"/>
            <a:ext cx="7924800" cy="4754563"/>
          </a:xfrm>
        </p:spPr>
        <p:txBody>
          <a:bodyPr rtlCol="0">
            <a:normAutofit/>
          </a:bodyPr>
          <a:lstStyle/>
          <a:p>
            <a:pPr marL="342900" lvl="1" indent="-342900" fontAlgn="auto">
              <a:spcBef>
                <a:spcPts val="600"/>
              </a:spcBef>
              <a:spcAft>
                <a:spcPts val="600"/>
              </a:spcAft>
              <a:buFont typeface="Arial" pitchFamily="34" charset="0"/>
              <a:buNone/>
              <a:defRPr/>
            </a:pPr>
            <a:r>
              <a:rPr lang="en-US" b="1" dirty="0" smtClean="0"/>
              <a:t>Ready To Work grantees</a:t>
            </a:r>
          </a:p>
          <a:p>
            <a:pPr marL="0" lvl="1" indent="0" fontAlgn="auto">
              <a:spcBef>
                <a:spcPts val="0"/>
              </a:spcBef>
              <a:spcAft>
                <a:spcPts val="600"/>
              </a:spcAft>
              <a:buFont typeface="Arial" pitchFamily="34" charset="0"/>
              <a:buNone/>
              <a:defRPr/>
            </a:pPr>
            <a:r>
              <a:rPr lang="en-US" sz="2200" dirty="0" smtClean="0"/>
              <a:t>Conditions detailing potential issues in your SOW are included in your grant package</a:t>
            </a:r>
          </a:p>
          <a:p>
            <a:pPr fontAlgn="auto">
              <a:spcBef>
                <a:spcPts val="1200"/>
              </a:spcBef>
              <a:spcAft>
                <a:spcPts val="0"/>
              </a:spcAft>
              <a:buFont typeface="Arial" panose="020B0604020202020204" pitchFamily="34" charset="0"/>
              <a:buChar char="•"/>
              <a:defRPr/>
            </a:pPr>
            <a:r>
              <a:rPr lang="en-US" sz="2400" b="1" dirty="0" smtClean="0"/>
              <a:t>Review of SOW, budgets, other attachments</a:t>
            </a:r>
          </a:p>
          <a:p>
            <a:pPr lvl="1" fontAlgn="auto">
              <a:lnSpc>
                <a:spcPct val="110000"/>
              </a:lnSpc>
              <a:spcBef>
                <a:spcPts val="0"/>
              </a:spcBef>
              <a:spcAft>
                <a:spcPts val="0"/>
              </a:spcAft>
              <a:buFontTx/>
              <a:buChar char="-"/>
              <a:defRPr/>
            </a:pPr>
            <a:r>
              <a:rPr lang="en-US" sz="2200" dirty="0" smtClean="0"/>
              <a:t>45 days to respond</a:t>
            </a:r>
          </a:p>
          <a:p>
            <a:pPr lvl="1" fontAlgn="auto">
              <a:lnSpc>
                <a:spcPct val="110000"/>
              </a:lnSpc>
              <a:spcBef>
                <a:spcPts val="0"/>
              </a:spcBef>
              <a:spcAft>
                <a:spcPts val="0"/>
              </a:spcAft>
              <a:buFontTx/>
              <a:buChar char="-"/>
              <a:defRPr/>
            </a:pPr>
            <a:r>
              <a:rPr lang="en-US" sz="2200" dirty="0" smtClean="0"/>
              <a:t>Assistance from FPO, DSI, and OGM</a:t>
            </a:r>
          </a:p>
          <a:p>
            <a:pPr fontAlgn="auto">
              <a:spcBef>
                <a:spcPts val="1200"/>
              </a:spcBef>
              <a:spcAft>
                <a:spcPts val="0"/>
              </a:spcAft>
              <a:buFont typeface="Arial" panose="020B0604020202020204" pitchFamily="34" charset="0"/>
              <a:buChar char="•"/>
              <a:defRPr/>
            </a:pPr>
            <a:r>
              <a:rPr lang="en-US" sz="2400" b="1" dirty="0" smtClean="0"/>
              <a:t>Review of Program Outcomes</a:t>
            </a:r>
          </a:p>
          <a:p>
            <a:pPr lvl="1" fontAlgn="auto">
              <a:lnSpc>
                <a:spcPct val="110000"/>
              </a:lnSpc>
              <a:spcBef>
                <a:spcPts val="0"/>
              </a:spcBef>
              <a:spcAft>
                <a:spcPts val="0"/>
              </a:spcAft>
              <a:buFontTx/>
              <a:buChar char="-"/>
              <a:defRPr/>
            </a:pPr>
            <a:r>
              <a:rPr lang="en-US" sz="2200" dirty="0" smtClean="0"/>
              <a:t>Mathematical accuracy and benchmarks for years 1-4</a:t>
            </a:r>
          </a:p>
          <a:p>
            <a:pPr lvl="1" fontAlgn="auto">
              <a:lnSpc>
                <a:spcPct val="110000"/>
              </a:lnSpc>
              <a:spcBef>
                <a:spcPts val="0"/>
              </a:spcBef>
              <a:spcAft>
                <a:spcPts val="0"/>
              </a:spcAft>
              <a:buFontTx/>
              <a:buChar char="-"/>
              <a:defRPr/>
            </a:pPr>
            <a:r>
              <a:rPr lang="en-US" sz="2200" dirty="0" smtClean="0"/>
              <a:t>45 days to respond</a:t>
            </a:r>
          </a:p>
          <a:p>
            <a:pPr lvl="1" fontAlgn="auto">
              <a:lnSpc>
                <a:spcPct val="110000"/>
              </a:lnSpc>
              <a:spcBef>
                <a:spcPts val="0"/>
              </a:spcBef>
              <a:spcAft>
                <a:spcPts val="0"/>
              </a:spcAft>
              <a:buFontTx/>
              <a:buChar char="-"/>
              <a:defRPr/>
            </a:pPr>
            <a:r>
              <a:rPr lang="en-US" sz="2200" dirty="0" smtClean="0"/>
              <a:t>Assistance from FPO and DSI</a:t>
            </a:r>
          </a:p>
        </p:txBody>
      </p:sp>
    </p:spTree>
    <p:extLst>
      <p:ext uri="{BB962C8B-B14F-4D97-AF65-F5344CB8AC3E}">
        <p14:creationId xmlns:p14="http://schemas.microsoft.com/office/powerpoint/2010/main" val="23366306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724400"/>
            <a:ext cx="7772400" cy="1362075"/>
          </a:xfrm>
        </p:spPr>
        <p:txBody>
          <a:bodyPr>
            <a:normAutofit fontScale="90000"/>
          </a:bodyPr>
          <a:lstStyle/>
          <a:p>
            <a:pPr lvl="0" algn="r" fontAlgn="base">
              <a:spcBef>
                <a:spcPts val="0"/>
              </a:spcBef>
              <a:spcAft>
                <a:spcPct val="0"/>
              </a:spcAft>
            </a:pPr>
            <a:r>
              <a:rPr lang="en-US" sz="2000" cap="none" dirty="0" smtClean="0">
                <a:ln>
                  <a:noFill/>
                </a:ln>
                <a:solidFill>
                  <a:srgbClr val="376092"/>
                </a:solidFill>
                <a:effectLst/>
                <a:latin typeface="Franklin Gothic Medium" panose="020B0603020102020204" pitchFamily="34" charset="0"/>
                <a:ea typeface="+mn-ea"/>
                <a:cs typeface="+mn-cs"/>
              </a:rPr>
              <a:t>Megan Baird</a:t>
            </a:r>
            <a:br>
              <a:rPr lang="en-US" sz="2000" cap="none" dirty="0" smtClean="0">
                <a:ln>
                  <a:noFill/>
                </a:ln>
                <a:solidFill>
                  <a:srgbClr val="376092"/>
                </a:solidFill>
                <a:effectLst/>
                <a:latin typeface="Franklin Gothic Medium" panose="020B0603020102020204" pitchFamily="34" charset="0"/>
                <a:ea typeface="+mn-ea"/>
                <a:cs typeface="+mn-cs"/>
              </a:rPr>
            </a:br>
            <a:r>
              <a:rPr lang="en-US" sz="2000" b="0" cap="none" dirty="0" smtClean="0">
                <a:ln>
                  <a:noFill/>
                </a:ln>
                <a:solidFill>
                  <a:srgbClr val="376092"/>
                </a:solidFill>
                <a:effectLst/>
                <a:latin typeface="Franklin Gothic Medium" panose="020B0603020102020204" pitchFamily="34" charset="0"/>
                <a:ea typeface="+mn-ea"/>
                <a:cs typeface="+mn-cs"/>
              </a:rPr>
              <a:t>Division </a:t>
            </a:r>
            <a:r>
              <a:rPr lang="en-US" sz="2000" b="0" cap="none" dirty="0">
                <a:ln>
                  <a:noFill/>
                </a:ln>
                <a:solidFill>
                  <a:srgbClr val="376092"/>
                </a:solidFill>
                <a:effectLst/>
                <a:latin typeface="Franklin Gothic Medium" panose="020B0603020102020204" pitchFamily="34" charset="0"/>
                <a:ea typeface="+mn-ea"/>
                <a:cs typeface="+mn-cs"/>
              </a:rPr>
              <a:t>of Strategic Investments</a:t>
            </a:r>
            <a:br>
              <a:rPr lang="en-US" sz="2000" b="0" cap="none" dirty="0">
                <a:ln>
                  <a:noFill/>
                </a:ln>
                <a:solidFill>
                  <a:srgbClr val="376092"/>
                </a:solidFill>
                <a:effectLst/>
                <a:latin typeface="Franklin Gothic Medium" panose="020B0603020102020204" pitchFamily="34" charset="0"/>
                <a:ea typeface="+mn-ea"/>
                <a:cs typeface="+mn-cs"/>
              </a:rPr>
            </a:br>
            <a:r>
              <a:rPr lang="en-US" sz="2000" b="0" cap="none" dirty="0">
                <a:ln>
                  <a:noFill/>
                </a:ln>
                <a:solidFill>
                  <a:srgbClr val="376092"/>
                </a:solidFill>
                <a:effectLst/>
                <a:latin typeface="Franklin Gothic Medium" panose="020B0603020102020204" pitchFamily="34" charset="0"/>
                <a:ea typeface="+mn-ea"/>
                <a:cs typeface="+mn-cs"/>
              </a:rPr>
              <a:t>ETA Office of Workforce Investments</a:t>
            </a:r>
            <a:r>
              <a:rPr lang="en-US" sz="2000" b="0" cap="none" dirty="0">
                <a:ln>
                  <a:noFill/>
                </a:ln>
                <a:solidFill>
                  <a:prstClr val="black">
                    <a:lumMod val="75000"/>
                    <a:lumOff val="25000"/>
                  </a:prstClr>
                </a:solidFill>
                <a:effectLst/>
                <a:latin typeface="Franklin Gothic Medium" panose="020B0603020102020204" pitchFamily="34" charset="0"/>
                <a:ea typeface="+mn-ea"/>
                <a:cs typeface="+mn-cs"/>
              </a:rPr>
              <a:t/>
            </a:r>
            <a:br>
              <a:rPr lang="en-US" sz="2000" b="0" cap="none" dirty="0">
                <a:ln>
                  <a:noFill/>
                </a:ln>
                <a:solidFill>
                  <a:prstClr val="black">
                    <a:lumMod val="75000"/>
                    <a:lumOff val="25000"/>
                  </a:prstClr>
                </a:solidFill>
                <a:effectLst/>
                <a:latin typeface="Franklin Gothic Medium" panose="020B0603020102020204" pitchFamily="34" charset="0"/>
                <a:ea typeface="+mn-ea"/>
                <a:cs typeface="+mn-cs"/>
              </a:rPr>
            </a:br>
            <a:r>
              <a:rPr lang="en-US" dirty="0"/>
              <a:t/>
            </a:r>
            <a:br>
              <a:rPr lang="en-US" dirty="0"/>
            </a:br>
            <a:endParaRPr lang="en-US" dirty="0"/>
          </a:p>
        </p:txBody>
      </p:sp>
      <p:sp>
        <p:nvSpPr>
          <p:cNvPr id="7" name="Text Placeholder 6"/>
          <p:cNvSpPr>
            <a:spLocks noGrp="1"/>
          </p:cNvSpPr>
          <p:nvPr>
            <p:ph type="body" idx="1"/>
          </p:nvPr>
        </p:nvSpPr>
        <p:spPr>
          <a:xfrm>
            <a:off x="762000" y="2362200"/>
            <a:ext cx="7772400" cy="1500187"/>
          </a:xfrm>
        </p:spPr>
        <p:txBody>
          <a:bodyPr>
            <a:normAutofit/>
          </a:bodyPr>
          <a:lstStyle/>
          <a:p>
            <a:pPr algn="ctr"/>
            <a:r>
              <a:rPr lang="en-US" sz="6000" b="1" dirty="0" smtClean="0">
                <a:solidFill>
                  <a:srgbClr val="376092"/>
                </a:solidFill>
                <a:effectLst>
                  <a:outerShdw blurRad="38100" dist="38100" dir="2700000" algn="tl">
                    <a:srgbClr val="000000">
                      <a:alpha val="43137"/>
                    </a:srgbClr>
                  </a:outerShdw>
                </a:effectLst>
              </a:rPr>
              <a:t>Next Steps</a:t>
            </a:r>
            <a:endParaRPr lang="en-US" sz="6000" b="1" dirty="0">
              <a:solidFill>
                <a:srgbClr val="376092"/>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47</a:t>
            </a:fld>
            <a:endParaRPr lang="en-US" dirty="0"/>
          </a:p>
        </p:txBody>
      </p:sp>
    </p:spTree>
    <p:extLst>
      <p:ext uri="{BB962C8B-B14F-4D97-AF65-F5344CB8AC3E}">
        <p14:creationId xmlns:p14="http://schemas.microsoft.com/office/powerpoint/2010/main" val="1009150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r>
              <a:rPr lang="en-US" dirty="0" smtClean="0"/>
              <a:t>Immediate Next Steps</a:t>
            </a:r>
            <a:endParaRPr lang="en-US" dirty="0"/>
          </a:p>
        </p:txBody>
      </p:sp>
      <p:sp>
        <p:nvSpPr>
          <p:cNvPr id="3" name="Content Placeholder 2"/>
          <p:cNvSpPr>
            <a:spLocks noGrp="1"/>
          </p:cNvSpPr>
          <p:nvPr>
            <p:ph idx="1"/>
          </p:nvPr>
        </p:nvSpPr>
        <p:spPr>
          <a:xfrm>
            <a:off x="457200" y="1371600"/>
            <a:ext cx="7924800" cy="4754563"/>
          </a:xfrm>
        </p:spPr>
        <p:txBody>
          <a:bodyPr rtlCol="0"/>
          <a:lstStyle/>
          <a:p>
            <a:pPr marL="514350" indent="-514350" fontAlgn="auto">
              <a:spcAft>
                <a:spcPts val="0"/>
              </a:spcAft>
              <a:buFont typeface="+mj-lt"/>
              <a:buAutoNum type="arabicPeriod"/>
              <a:defRPr/>
            </a:pPr>
            <a:r>
              <a:rPr lang="en-US" sz="2200" b="0" dirty="0" smtClean="0"/>
              <a:t>Redacted Technical Proposals – due 11/15</a:t>
            </a:r>
          </a:p>
          <a:p>
            <a:pPr marL="914400" lvl="1" indent="-514350">
              <a:spcAft>
                <a:spcPts val="0"/>
              </a:spcAft>
              <a:buFont typeface="Wingdings" panose="05000000000000000000" pitchFamily="2" charset="2"/>
              <a:buChar char="Ø"/>
              <a:defRPr/>
            </a:pPr>
            <a:r>
              <a:rPr lang="en-US" sz="1800" b="0" dirty="0" smtClean="0"/>
              <a:t>If you have not already submitted, please do so </a:t>
            </a:r>
          </a:p>
          <a:p>
            <a:pPr marL="400050" lvl="1" indent="0">
              <a:spcAft>
                <a:spcPts val="0"/>
              </a:spcAft>
              <a:buNone/>
              <a:defRPr/>
            </a:pPr>
            <a:r>
              <a:rPr lang="en-US" sz="1800" dirty="0"/>
              <a:t>	</a:t>
            </a:r>
            <a:r>
              <a:rPr lang="en-US" sz="1800" b="0" dirty="0" smtClean="0"/>
              <a:t>ASAP to </a:t>
            </a:r>
            <a:r>
              <a:rPr lang="en-US" sz="1800" b="0" dirty="0" smtClean="0">
                <a:hlinkClick r:id="rId3"/>
              </a:rPr>
              <a:t>RTW@dol.gov</a:t>
            </a:r>
            <a:r>
              <a:rPr lang="en-US" sz="1800" b="0" dirty="0" smtClean="0"/>
              <a:t> </a:t>
            </a:r>
          </a:p>
          <a:p>
            <a:pPr marL="400050" lvl="1" indent="0">
              <a:spcAft>
                <a:spcPts val="0"/>
              </a:spcAft>
              <a:buNone/>
              <a:defRPr/>
            </a:pPr>
            <a:endParaRPr lang="en-US" sz="1800" b="0" dirty="0" smtClean="0"/>
          </a:p>
          <a:p>
            <a:pPr marL="514350" indent="-514350" fontAlgn="auto">
              <a:spcAft>
                <a:spcPts val="0"/>
              </a:spcAft>
              <a:buFont typeface="+mj-lt"/>
              <a:buAutoNum type="arabicPeriod"/>
              <a:defRPr/>
            </a:pPr>
            <a:r>
              <a:rPr lang="en-US" sz="2200" dirty="0" smtClean="0"/>
              <a:t>Send updated point of contact information to </a:t>
            </a:r>
            <a:r>
              <a:rPr lang="en-US" sz="2200" dirty="0" smtClean="0">
                <a:hlinkClick r:id="rId3"/>
              </a:rPr>
              <a:t>RTW@dol.gov</a:t>
            </a:r>
            <a:r>
              <a:rPr lang="en-US" sz="2200" dirty="0" smtClean="0"/>
              <a:t> </a:t>
            </a:r>
          </a:p>
          <a:p>
            <a:pPr marL="514350" indent="-514350" fontAlgn="auto">
              <a:spcAft>
                <a:spcPts val="0"/>
              </a:spcAft>
              <a:buFont typeface="+mj-lt"/>
              <a:buAutoNum type="arabicPeriod"/>
              <a:defRPr/>
            </a:pPr>
            <a:endParaRPr lang="en-US" sz="2200" dirty="0"/>
          </a:p>
          <a:p>
            <a:pPr marL="514350" indent="-514350" fontAlgn="auto">
              <a:spcAft>
                <a:spcPts val="0"/>
              </a:spcAft>
              <a:buFont typeface="+mj-lt"/>
              <a:buAutoNum type="arabicPeriod"/>
              <a:defRPr/>
            </a:pPr>
            <a:r>
              <a:rPr lang="en-US" sz="2200" dirty="0" smtClean="0"/>
              <a:t>Respond </a:t>
            </a:r>
            <a:r>
              <a:rPr lang="en-US" sz="2200" dirty="0"/>
              <a:t>to SOW review, as appropriate</a:t>
            </a:r>
          </a:p>
          <a:p>
            <a:pPr marL="514350" indent="-514350" fontAlgn="auto">
              <a:spcAft>
                <a:spcPts val="0"/>
              </a:spcAft>
              <a:buFont typeface="+mj-lt"/>
              <a:buAutoNum type="arabicPeriod"/>
              <a:defRPr/>
            </a:pPr>
            <a:endParaRPr lang="en-US" sz="2400" dirty="0" smtClean="0"/>
          </a:p>
          <a:p>
            <a:pPr marL="514350" indent="-514350" fontAlgn="auto">
              <a:spcAft>
                <a:spcPts val="0"/>
              </a:spcAft>
              <a:buFont typeface="+mj-lt"/>
              <a:buAutoNum type="arabicPeriod"/>
              <a:defRPr/>
            </a:pPr>
            <a:r>
              <a:rPr lang="en-US" sz="2400" dirty="0" smtClean="0"/>
              <a:t>Get started on fiscal/admin online </a:t>
            </a:r>
          </a:p>
          <a:p>
            <a:pPr marL="0" indent="0" fontAlgn="auto">
              <a:spcAft>
                <a:spcPts val="0"/>
              </a:spcAft>
              <a:buNone/>
              <a:defRPr/>
            </a:pPr>
            <a:r>
              <a:rPr lang="en-US" sz="2400" dirty="0" smtClean="0"/>
              <a:t>      training series! </a:t>
            </a:r>
          </a:p>
          <a:p>
            <a:pPr marL="914400" lvl="1" indent="-457200" fontAlgn="auto">
              <a:spcAft>
                <a:spcPts val="0"/>
              </a:spcAft>
              <a:buFont typeface="+mj-lt"/>
              <a:buAutoNum type="arabicPeriod"/>
              <a:defRPr/>
            </a:pPr>
            <a:endParaRPr lang="en-US" dirty="0" smtClean="0"/>
          </a:p>
          <a:p>
            <a:pPr marL="514350" indent="-514350" fontAlgn="auto">
              <a:spcAft>
                <a:spcPts val="0"/>
              </a:spcAft>
              <a:buFont typeface="+mj-lt"/>
              <a:buAutoNum type="arabicPeriod"/>
              <a:defRPr/>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1600200"/>
            <a:ext cx="2746435" cy="4114800"/>
          </a:xfrm>
          <a:prstGeom prst="rect">
            <a:avLst/>
          </a:prstGeom>
        </p:spPr>
      </p:pic>
    </p:spTree>
    <p:extLst>
      <p:ext uri="{BB962C8B-B14F-4D97-AF65-F5344CB8AC3E}">
        <p14:creationId xmlns:p14="http://schemas.microsoft.com/office/powerpoint/2010/main" val="10460485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r>
              <a:rPr lang="en-US" dirty="0" smtClean="0"/>
              <a:t>Next Steps – Upcoming TA	</a:t>
            </a:r>
            <a:endParaRPr lang="en-US" dirty="0"/>
          </a:p>
        </p:txBody>
      </p:sp>
      <p:sp>
        <p:nvSpPr>
          <p:cNvPr id="3" name="Content Placeholder 2"/>
          <p:cNvSpPr>
            <a:spLocks noGrp="1"/>
          </p:cNvSpPr>
          <p:nvPr>
            <p:ph idx="1"/>
          </p:nvPr>
        </p:nvSpPr>
        <p:spPr>
          <a:xfrm>
            <a:off x="457200" y="1143000"/>
            <a:ext cx="7924800" cy="4983163"/>
          </a:xfrm>
        </p:spPr>
        <p:txBody>
          <a:bodyPr rtlCol="0">
            <a:normAutofit/>
          </a:bodyPr>
          <a:lstStyle/>
          <a:p>
            <a:pPr marL="0" indent="0" algn="ctr" fontAlgn="auto">
              <a:spcAft>
                <a:spcPts val="0"/>
              </a:spcAft>
              <a:buFont typeface="Arial" pitchFamily="34" charset="0"/>
              <a:buNone/>
              <a:defRPr/>
            </a:pPr>
            <a:r>
              <a:rPr lang="en-US" sz="2000" b="1" dirty="0" smtClean="0">
                <a:solidFill>
                  <a:srgbClr val="C00000"/>
                </a:solidFill>
              </a:rPr>
              <a:t>Available Now!</a:t>
            </a:r>
          </a:p>
          <a:p>
            <a:pPr marL="0" indent="0" algn="ctr" fontAlgn="auto">
              <a:spcAft>
                <a:spcPts val="0"/>
              </a:spcAft>
              <a:buFont typeface="Arial" pitchFamily="34" charset="0"/>
              <a:buNone/>
              <a:defRPr/>
            </a:pPr>
            <a:r>
              <a:rPr lang="en-US" sz="2000" b="1" dirty="0" smtClean="0"/>
              <a:t>Get Started Now on your Fiscal/Admin Online Training Series!</a:t>
            </a:r>
            <a:endParaRPr lang="en-US" sz="2000" b="1" dirty="0"/>
          </a:p>
          <a:p>
            <a:pPr marL="457200" lvl="3" indent="0" fontAlgn="auto">
              <a:spcAft>
                <a:spcPts val="0"/>
              </a:spcAft>
              <a:buFont typeface="Arial" pitchFamily="34" charset="0"/>
              <a:buChar char="–"/>
              <a:defRPr/>
            </a:pPr>
            <a:endParaRPr lang="en-US" sz="2200" dirty="0"/>
          </a:p>
          <a:p>
            <a:pPr marL="0" indent="0" fontAlgn="auto">
              <a:spcAft>
                <a:spcPts val="0"/>
              </a:spcAft>
              <a:buFont typeface="Arial" pitchFamily="34" charset="0"/>
              <a:buNone/>
              <a:defRPr/>
            </a:pPr>
            <a:endParaRPr lang="en-US" sz="2000" dirty="0" smtClean="0"/>
          </a:p>
          <a:p>
            <a:pPr marL="914400" lvl="1" indent="-457200" fontAlgn="auto">
              <a:spcAft>
                <a:spcPts val="0"/>
              </a:spcAft>
              <a:buFont typeface="+mj-lt"/>
              <a:buAutoNum type="arabicPeriod"/>
              <a:defRPr/>
            </a:pPr>
            <a:endParaRPr lang="en-US" dirty="0" smtClean="0"/>
          </a:p>
          <a:p>
            <a:pPr marL="514350" indent="-514350" fontAlgn="auto">
              <a:spcAft>
                <a:spcPts val="0"/>
              </a:spcAft>
              <a:buFont typeface="+mj-lt"/>
              <a:buAutoNum type="arabicPeriod"/>
              <a:defRPr/>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56126850"/>
              </p:ext>
            </p:extLst>
          </p:nvPr>
        </p:nvGraphicFramePr>
        <p:xfrm>
          <a:off x="152400" y="2123440"/>
          <a:ext cx="8839200" cy="4114800"/>
        </p:xfrm>
        <a:graphic>
          <a:graphicData uri="http://schemas.openxmlformats.org/drawingml/2006/table">
            <a:tbl>
              <a:tblPr firstRow="1" bandRow="1">
                <a:tableStyleId>{5C22544A-7EE6-4342-B048-85BDC9FD1C3A}</a:tableStyleId>
              </a:tblPr>
              <a:tblGrid>
                <a:gridCol w="2209800"/>
                <a:gridCol w="1066800"/>
                <a:gridCol w="3352800"/>
                <a:gridCol w="2209800"/>
              </a:tblGrid>
              <a:tr h="0">
                <a:tc>
                  <a:txBody>
                    <a:bodyPr/>
                    <a:lstStyle/>
                    <a:p>
                      <a:r>
                        <a:rPr lang="en-US" dirty="0" smtClean="0"/>
                        <a:t>Title</a:t>
                      </a:r>
                      <a:endParaRPr lang="en-US" dirty="0"/>
                    </a:p>
                  </a:txBody>
                  <a:tcPr/>
                </a:tc>
                <a:tc>
                  <a:txBody>
                    <a:bodyPr/>
                    <a:lstStyle/>
                    <a:p>
                      <a:r>
                        <a:rPr lang="en-US" dirty="0" smtClean="0"/>
                        <a:t>Event Type</a:t>
                      </a:r>
                      <a:endParaRPr lang="en-US" dirty="0"/>
                    </a:p>
                  </a:txBody>
                  <a:tcPr/>
                </a:tc>
                <a:tc>
                  <a:txBody>
                    <a:bodyPr/>
                    <a:lstStyle/>
                    <a:p>
                      <a:r>
                        <a:rPr lang="en-US" dirty="0" smtClean="0"/>
                        <a:t>Link</a:t>
                      </a:r>
                      <a:endParaRPr lang="en-US" dirty="0"/>
                    </a:p>
                  </a:txBody>
                  <a:tcPr/>
                </a:tc>
                <a:tc>
                  <a:txBody>
                    <a:bodyPr/>
                    <a:lstStyle/>
                    <a:p>
                      <a:r>
                        <a:rPr lang="en-US" dirty="0" smtClean="0"/>
                        <a:t>Due Date</a:t>
                      </a:r>
                      <a:endParaRPr lang="en-US" dirty="0"/>
                    </a:p>
                  </a:txBody>
                  <a:tcPr/>
                </a:tc>
              </a:tr>
              <a:tr h="883920">
                <a:tc>
                  <a:txBody>
                    <a:bodyPr/>
                    <a:lstStyle/>
                    <a:p>
                      <a:r>
                        <a:rPr lang="en-US" sz="1600" dirty="0" smtClean="0"/>
                        <a:t>(1) Uniform Administrative Requirements</a:t>
                      </a:r>
                      <a:endParaRPr lang="en-US" sz="1600" dirty="0"/>
                    </a:p>
                  </a:txBody>
                  <a:tcPr/>
                </a:tc>
                <a:tc>
                  <a:txBody>
                    <a:bodyPr/>
                    <a:lstStyle/>
                    <a:p>
                      <a:r>
                        <a:rPr lang="en-US" sz="1600" dirty="0" smtClean="0"/>
                        <a:t>Online</a:t>
                      </a:r>
                      <a:r>
                        <a:rPr lang="en-US" sz="1600" baseline="0" dirty="0" smtClean="0"/>
                        <a:t> Training</a:t>
                      </a:r>
                      <a:endParaRPr lang="en-US" sz="1600" dirty="0"/>
                    </a:p>
                  </a:txBody>
                  <a:tcPr/>
                </a:tc>
                <a:tc>
                  <a:txBody>
                    <a:bodyPr/>
                    <a:lstStyle/>
                    <a:p>
                      <a:r>
                        <a:rPr lang="en-US" sz="1600" kern="1200" dirty="0" smtClean="0">
                          <a:solidFill>
                            <a:schemeClr val="dk1"/>
                          </a:solidFill>
                          <a:effectLst/>
                          <a:latin typeface="+mn-lt"/>
                          <a:ea typeface="+mn-ea"/>
                          <a:cs typeface="+mn-cs"/>
                        </a:rPr>
                        <a:t>Recorded Link:</a:t>
                      </a:r>
                    </a:p>
                    <a:p>
                      <a:r>
                        <a:rPr lang="en-US" sz="1600" u="sng" kern="1200" dirty="0" smtClean="0">
                          <a:solidFill>
                            <a:schemeClr val="dk1"/>
                          </a:solidFill>
                          <a:effectLst/>
                          <a:latin typeface="+mn-lt"/>
                          <a:ea typeface="+mn-ea"/>
                          <a:cs typeface="+mn-cs"/>
                          <a:hlinkClick r:id="rId3"/>
                        </a:rPr>
                        <a:t>https://etareporting.workforce3one.org/view/4011200950256115537/info</a:t>
                      </a:r>
                      <a:r>
                        <a:rPr lang="en-US" sz="1600" kern="1200" dirty="0" smtClean="0">
                          <a:solidFill>
                            <a:schemeClr val="dk1"/>
                          </a:solidFill>
                          <a:effectLst/>
                          <a:latin typeface="+mn-lt"/>
                          <a:ea typeface="+mn-ea"/>
                          <a:cs typeface="+mn-cs"/>
                        </a:rPr>
                        <a:t> </a:t>
                      </a:r>
                      <a:endParaRPr lang="en-US" sz="1600" dirty="0"/>
                    </a:p>
                  </a:txBody>
                  <a:tcPr/>
                </a:tc>
                <a:tc>
                  <a:txBody>
                    <a:bodyPr/>
                    <a:lstStyle/>
                    <a:p>
                      <a:r>
                        <a:rPr lang="en-US" sz="1600" dirty="0" smtClean="0"/>
                        <a:t>Watch by December 17, 2014</a:t>
                      </a:r>
                      <a:endParaRPr lang="en-US" sz="1600" dirty="0"/>
                    </a:p>
                  </a:txBody>
                  <a:tcPr/>
                </a:tc>
              </a:tr>
              <a:tr h="838200">
                <a:tc>
                  <a:txBody>
                    <a:bodyPr/>
                    <a:lstStyle/>
                    <a:p>
                      <a:r>
                        <a:rPr lang="en-US" sz="1600" dirty="0" smtClean="0"/>
                        <a:t>(2) Cost Principles and Selected Items of Cost</a:t>
                      </a:r>
                      <a:endParaRPr lang="en-US" sz="1600" dirty="0"/>
                    </a:p>
                  </a:txBody>
                  <a:tcPr/>
                </a:tc>
                <a:tc>
                  <a:txBody>
                    <a:bodyPr/>
                    <a:lstStyle/>
                    <a:p>
                      <a:r>
                        <a:rPr lang="en-US" sz="1600" dirty="0" smtClean="0"/>
                        <a:t>Online</a:t>
                      </a:r>
                      <a:r>
                        <a:rPr lang="en-US" sz="1600" baseline="0" dirty="0" smtClean="0"/>
                        <a:t> Training</a:t>
                      </a:r>
                      <a:endParaRPr lang="en-US" sz="1600" dirty="0"/>
                    </a:p>
                  </a:txBody>
                  <a:tcPr/>
                </a:tc>
                <a:tc>
                  <a:txBody>
                    <a:bodyPr/>
                    <a:lstStyle/>
                    <a:p>
                      <a:r>
                        <a:rPr lang="en-US" sz="1600" kern="1200" dirty="0" smtClean="0">
                          <a:solidFill>
                            <a:schemeClr val="dk1"/>
                          </a:solidFill>
                          <a:effectLst/>
                          <a:latin typeface="+mn-lt"/>
                          <a:ea typeface="+mn-ea"/>
                          <a:cs typeface="+mn-cs"/>
                        </a:rPr>
                        <a:t>Recorded Link:</a:t>
                      </a:r>
                    </a:p>
                    <a:p>
                      <a:r>
                        <a:rPr lang="en-US" sz="1600" u="sng" kern="1200" dirty="0" smtClean="0">
                          <a:solidFill>
                            <a:schemeClr val="dk1"/>
                          </a:solidFill>
                          <a:effectLst/>
                          <a:latin typeface="+mn-lt"/>
                          <a:ea typeface="+mn-ea"/>
                          <a:cs typeface="+mn-cs"/>
                          <a:hlinkClick r:id="rId4"/>
                        </a:rPr>
                        <a:t>https://etareporting.workforce3one.org/view/4011130552739025566/info</a:t>
                      </a:r>
                      <a:r>
                        <a:rPr lang="en-US" sz="1600" kern="1200" dirty="0" smtClean="0">
                          <a:solidFill>
                            <a:schemeClr val="dk1"/>
                          </a:solidFill>
                          <a:effectLst/>
                          <a:latin typeface="+mn-lt"/>
                          <a:ea typeface="+mn-ea"/>
                          <a:cs typeface="+mn-cs"/>
                        </a:rPr>
                        <a:t>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Watch by December 17, 2014</a:t>
                      </a:r>
                    </a:p>
                    <a:p>
                      <a:endParaRPr lang="en-US" sz="1600" dirty="0"/>
                    </a:p>
                  </a:txBody>
                  <a:tcPr/>
                </a:tc>
              </a:tr>
              <a:tr h="838200">
                <a:tc>
                  <a:txBody>
                    <a:bodyPr/>
                    <a:lstStyle/>
                    <a:p>
                      <a:r>
                        <a:rPr lang="en-US" sz="1600" dirty="0" smtClean="0"/>
                        <a:t>(3) Administrative Costs and Indirect Costs</a:t>
                      </a:r>
                      <a:endParaRPr lang="en-US" sz="1600" dirty="0"/>
                    </a:p>
                  </a:txBody>
                  <a:tcPr/>
                </a:tc>
                <a:tc>
                  <a:txBody>
                    <a:bodyPr/>
                    <a:lstStyle/>
                    <a:p>
                      <a:r>
                        <a:rPr lang="en-US" sz="1600" dirty="0" smtClean="0"/>
                        <a:t>Online Training</a:t>
                      </a:r>
                      <a:endParaRPr lang="en-US" sz="1600" dirty="0"/>
                    </a:p>
                  </a:txBody>
                  <a:tcPr/>
                </a:tc>
                <a:tc>
                  <a:txBody>
                    <a:bodyPr/>
                    <a:lstStyle/>
                    <a:p>
                      <a:r>
                        <a:rPr lang="en-US" sz="1600" kern="1200" dirty="0" smtClean="0">
                          <a:solidFill>
                            <a:schemeClr val="dk1"/>
                          </a:solidFill>
                          <a:effectLst/>
                          <a:latin typeface="+mn-lt"/>
                          <a:ea typeface="+mn-ea"/>
                          <a:cs typeface="+mn-cs"/>
                        </a:rPr>
                        <a:t>Recorded Link:</a:t>
                      </a:r>
                    </a:p>
                    <a:p>
                      <a:r>
                        <a:rPr lang="en-US" sz="1600" u="sng" kern="1200" dirty="0" smtClean="0">
                          <a:solidFill>
                            <a:schemeClr val="dk1"/>
                          </a:solidFill>
                          <a:effectLst/>
                          <a:latin typeface="+mn-lt"/>
                          <a:ea typeface="+mn-ea"/>
                          <a:cs typeface="+mn-cs"/>
                          <a:hlinkClick r:id="rId5"/>
                        </a:rPr>
                        <a:t>https://www.workforce3one.org/view/4201120336293625358/info</a:t>
                      </a:r>
                      <a:r>
                        <a:rPr lang="en-US" sz="1600" kern="1200" dirty="0" smtClean="0">
                          <a:solidFill>
                            <a:schemeClr val="dk1"/>
                          </a:solidFill>
                          <a:effectLst/>
                          <a:latin typeface="+mn-lt"/>
                          <a:ea typeface="+mn-ea"/>
                          <a:cs typeface="+mn-cs"/>
                        </a:rPr>
                        <a:t>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Watch by December 17, 2014</a:t>
                      </a:r>
                    </a:p>
                    <a:p>
                      <a:endParaRPr lang="en-US" sz="1600" dirty="0"/>
                    </a:p>
                  </a:txBody>
                  <a:tcPr/>
                </a:tc>
              </a:tr>
              <a:tr h="914400">
                <a:tc>
                  <a:txBody>
                    <a:bodyPr/>
                    <a:lstStyle/>
                    <a:p>
                      <a:r>
                        <a:rPr lang="en-US" sz="1600" dirty="0" smtClean="0"/>
                        <a:t>(4) Fiscal Management Principles</a:t>
                      </a:r>
                      <a:endParaRPr lang="en-US" sz="1600" dirty="0"/>
                    </a:p>
                  </a:txBody>
                  <a:tcPr/>
                </a:tc>
                <a:tc>
                  <a:txBody>
                    <a:bodyPr/>
                    <a:lstStyle/>
                    <a:p>
                      <a:r>
                        <a:rPr lang="en-US" sz="1600" dirty="0" smtClean="0"/>
                        <a:t>Online Training</a:t>
                      </a:r>
                      <a:endParaRPr lang="en-US" sz="1600" dirty="0"/>
                    </a:p>
                  </a:txBody>
                  <a:tcPr/>
                </a:tc>
                <a:tc>
                  <a:txBody>
                    <a:bodyPr/>
                    <a:lstStyle/>
                    <a:p>
                      <a:r>
                        <a:rPr lang="en-US" sz="1600" kern="1200" dirty="0" smtClean="0">
                          <a:solidFill>
                            <a:schemeClr val="dk1"/>
                          </a:solidFill>
                          <a:effectLst/>
                          <a:latin typeface="+mn-lt"/>
                          <a:ea typeface="+mn-ea"/>
                          <a:cs typeface="+mn-cs"/>
                        </a:rPr>
                        <a:t>Recorded Link:</a:t>
                      </a:r>
                    </a:p>
                    <a:p>
                      <a:r>
                        <a:rPr lang="en-US" sz="1600" u="sng" kern="1200" dirty="0" smtClean="0">
                          <a:solidFill>
                            <a:schemeClr val="dk1"/>
                          </a:solidFill>
                          <a:effectLst/>
                          <a:latin typeface="+mn-lt"/>
                          <a:ea typeface="+mn-ea"/>
                          <a:cs typeface="+mn-cs"/>
                          <a:hlinkClick r:id="rId6"/>
                        </a:rPr>
                        <a:t>https://etareporting.workforce3one.org/view/4011130549531844024/info</a:t>
                      </a:r>
                      <a:r>
                        <a:rPr lang="en-US" sz="1600" kern="1200" dirty="0" smtClean="0">
                          <a:solidFill>
                            <a:schemeClr val="dk1"/>
                          </a:solidFill>
                          <a:effectLst/>
                          <a:latin typeface="+mn-lt"/>
                          <a:ea typeface="+mn-ea"/>
                          <a:cs typeface="+mn-cs"/>
                        </a:rPr>
                        <a:t> </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Watch by December 17, 2014</a:t>
                      </a:r>
                    </a:p>
                    <a:p>
                      <a:endParaRPr lang="en-US" sz="1600" dirty="0"/>
                    </a:p>
                  </a:txBody>
                  <a:tcPr/>
                </a:tc>
              </a:tr>
            </a:tbl>
          </a:graphicData>
        </a:graphic>
      </p:graphicFrame>
    </p:spTree>
    <p:extLst>
      <p:ext uri="{BB962C8B-B14F-4D97-AF65-F5344CB8AC3E}">
        <p14:creationId xmlns:p14="http://schemas.microsoft.com/office/powerpoint/2010/main" val="1247006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Introductions</a:t>
            </a:r>
          </a:p>
        </p:txBody>
      </p:sp>
      <p:sp>
        <p:nvSpPr>
          <p:cNvPr id="3" name="Content Placeholder 2"/>
          <p:cNvSpPr>
            <a:spLocks noGrp="1"/>
          </p:cNvSpPr>
          <p:nvPr>
            <p:ph idx="1"/>
          </p:nvPr>
        </p:nvSpPr>
        <p:spPr/>
        <p:txBody>
          <a:bodyPr/>
          <a:lstStyle/>
          <a:p>
            <a:pPr lvl="0">
              <a:spcBef>
                <a:spcPts val="0"/>
              </a:spcBef>
              <a:buNone/>
              <a:defRPr/>
            </a:pPr>
            <a:r>
              <a:rPr lang="en-US" sz="2800" b="1" dirty="0">
                <a:solidFill>
                  <a:srgbClr val="4F81BD">
                    <a:lumMod val="50000"/>
                  </a:srgbClr>
                </a:solidFill>
                <a:latin typeface="Calibri"/>
                <a:cs typeface="+mn-cs"/>
              </a:rPr>
              <a:t>Employment and Training Administration (ETA)</a:t>
            </a:r>
          </a:p>
          <a:p>
            <a:pPr marL="0" lvl="0" indent="0">
              <a:spcBef>
                <a:spcPts val="0"/>
              </a:spcBef>
              <a:buNone/>
              <a:defRPr/>
            </a:pPr>
            <a:r>
              <a:rPr lang="en-US" sz="2400" b="1" u="sng" dirty="0">
                <a:solidFill>
                  <a:srgbClr val="4F81BD">
                    <a:lumMod val="50000"/>
                  </a:srgbClr>
                </a:solidFill>
                <a:latin typeface="Calibri"/>
                <a:cs typeface="+mn-cs"/>
              </a:rPr>
              <a:t>National Office</a:t>
            </a:r>
          </a:p>
          <a:p>
            <a:pPr marL="457200" lvl="0" indent="-457200">
              <a:spcBef>
                <a:spcPts val="0"/>
              </a:spcBef>
              <a:buFont typeface="Arial" charset="0"/>
              <a:buChar char="•"/>
              <a:defRPr/>
            </a:pPr>
            <a:r>
              <a:rPr lang="en-US" sz="2400" dirty="0">
                <a:solidFill>
                  <a:srgbClr val="4F81BD">
                    <a:lumMod val="50000"/>
                  </a:srgbClr>
                </a:solidFill>
                <a:latin typeface="Calibri"/>
                <a:cs typeface="+mn-cs"/>
              </a:rPr>
              <a:t>Program Office – Division of Strategic Investments (DSI)</a:t>
            </a:r>
          </a:p>
          <a:p>
            <a:pPr marL="457200" lvl="0" indent="-457200">
              <a:spcBef>
                <a:spcPts val="0"/>
              </a:spcBef>
              <a:buFont typeface="Arial" charset="0"/>
              <a:buChar char="•"/>
              <a:defRPr/>
            </a:pPr>
            <a:r>
              <a:rPr lang="en-US" sz="2400" dirty="0">
                <a:solidFill>
                  <a:srgbClr val="4F81BD">
                    <a:lumMod val="50000"/>
                  </a:srgbClr>
                </a:solidFill>
                <a:latin typeface="Calibri"/>
                <a:cs typeface="+mn-cs"/>
              </a:rPr>
              <a:t>Grant Office – Office of Grants Management (OGM)</a:t>
            </a:r>
          </a:p>
          <a:p>
            <a:pPr marL="457200" lvl="0" indent="-457200">
              <a:spcBef>
                <a:spcPts val="0"/>
              </a:spcBef>
              <a:buFont typeface="Arial" charset="0"/>
              <a:buChar char="•"/>
              <a:defRPr/>
            </a:pPr>
            <a:r>
              <a:rPr lang="en-US" sz="2400" dirty="0">
                <a:solidFill>
                  <a:srgbClr val="4F81BD">
                    <a:lumMod val="50000"/>
                  </a:srgbClr>
                </a:solidFill>
                <a:latin typeface="Calibri"/>
                <a:cs typeface="+mn-cs"/>
              </a:rPr>
              <a:t>Chief Evaluation Office (CEO</a:t>
            </a:r>
            <a:r>
              <a:rPr lang="en-US" sz="2400" dirty="0" smtClean="0">
                <a:solidFill>
                  <a:srgbClr val="4F81BD">
                    <a:lumMod val="50000"/>
                  </a:srgbClr>
                </a:solidFill>
                <a:latin typeface="Calibri"/>
                <a:cs typeface="+mn-cs"/>
              </a:rPr>
              <a:t>)</a:t>
            </a:r>
          </a:p>
          <a:p>
            <a:pPr marL="457200" lvl="0" indent="-457200">
              <a:spcBef>
                <a:spcPts val="0"/>
              </a:spcBef>
              <a:buFont typeface="Arial" charset="0"/>
              <a:buChar char="•"/>
              <a:defRPr/>
            </a:pPr>
            <a:r>
              <a:rPr lang="en-US" sz="2400" dirty="0" smtClean="0">
                <a:solidFill>
                  <a:srgbClr val="4F81BD">
                    <a:lumMod val="50000"/>
                  </a:srgbClr>
                </a:solidFill>
                <a:latin typeface="Calibri"/>
                <a:cs typeface="+mn-cs"/>
              </a:rPr>
              <a:t>Office of Policy Development and research (OPDR)</a:t>
            </a:r>
            <a:endParaRPr lang="en-US" sz="2400" dirty="0">
              <a:solidFill>
                <a:srgbClr val="4F81BD">
                  <a:lumMod val="50000"/>
                </a:srgbClr>
              </a:solidFill>
              <a:latin typeface="Calibri"/>
              <a:cs typeface="+mn-cs"/>
            </a:endParaRPr>
          </a:p>
          <a:p>
            <a:pPr marL="0" lvl="0" indent="0">
              <a:spcBef>
                <a:spcPts val="0"/>
              </a:spcBef>
              <a:buNone/>
              <a:defRPr/>
            </a:pPr>
            <a:endParaRPr lang="en-US" sz="2400" b="1" u="sng" dirty="0">
              <a:solidFill>
                <a:srgbClr val="4F81BD">
                  <a:lumMod val="50000"/>
                </a:srgbClr>
              </a:solidFill>
              <a:latin typeface="Calibri"/>
              <a:cs typeface="+mn-cs"/>
            </a:endParaRPr>
          </a:p>
          <a:p>
            <a:pPr marL="0" lvl="0" indent="0">
              <a:spcBef>
                <a:spcPts val="0"/>
              </a:spcBef>
              <a:buNone/>
              <a:defRPr/>
            </a:pPr>
            <a:r>
              <a:rPr lang="en-US" sz="2400" b="1" u="sng" dirty="0">
                <a:solidFill>
                  <a:srgbClr val="4F81BD">
                    <a:lumMod val="50000"/>
                  </a:srgbClr>
                </a:solidFill>
                <a:latin typeface="Calibri"/>
                <a:cs typeface="+mn-cs"/>
              </a:rPr>
              <a:t>Regional Office</a:t>
            </a:r>
          </a:p>
          <a:p>
            <a:pPr marL="457200" lvl="0" indent="-457200">
              <a:spcBef>
                <a:spcPts val="0"/>
              </a:spcBef>
              <a:buFont typeface="Arial" charset="0"/>
              <a:buChar char="•"/>
              <a:defRPr/>
            </a:pPr>
            <a:r>
              <a:rPr lang="en-US" sz="2400" dirty="0">
                <a:solidFill>
                  <a:srgbClr val="4F81BD">
                    <a:lumMod val="50000"/>
                  </a:srgbClr>
                </a:solidFill>
                <a:latin typeface="Calibri"/>
                <a:cs typeface="+mn-cs"/>
              </a:rPr>
              <a:t>Federal Project Officer (FPO)</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5</a:t>
            </a:fld>
            <a:endParaRPr lang="en-US" dirty="0"/>
          </a:p>
        </p:txBody>
      </p:sp>
    </p:spTree>
    <p:extLst>
      <p:ext uri="{BB962C8B-B14F-4D97-AF65-F5344CB8AC3E}">
        <p14:creationId xmlns:p14="http://schemas.microsoft.com/office/powerpoint/2010/main" val="31280080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 Upcoming TA	</a:t>
            </a:r>
            <a:r>
              <a:rPr lang="en-US" dirty="0" smtClean="0"/>
              <a:t> (cont.)</a:t>
            </a:r>
            <a:endParaRPr lang="en-US" dirty="0"/>
          </a:p>
        </p:txBody>
      </p:sp>
      <p:sp>
        <p:nvSpPr>
          <p:cNvPr id="3" name="Content Placeholder 2"/>
          <p:cNvSpPr>
            <a:spLocks noGrp="1"/>
          </p:cNvSpPr>
          <p:nvPr>
            <p:ph idx="1"/>
          </p:nvPr>
        </p:nvSpPr>
        <p:spPr>
          <a:xfrm>
            <a:off x="457200" y="1219200"/>
            <a:ext cx="7924800" cy="4906963"/>
          </a:xfrm>
        </p:spPr>
        <p:txBody>
          <a:bodyPr>
            <a:normAutofit fontScale="92500" lnSpcReduction="20000"/>
          </a:bodyPr>
          <a:lstStyle/>
          <a:p>
            <a:pPr marL="6350" lvl="3" indent="0" algn="ctr" fontAlgn="auto">
              <a:spcAft>
                <a:spcPts val="0"/>
              </a:spcAft>
              <a:buNone/>
              <a:defRPr/>
            </a:pPr>
            <a:r>
              <a:rPr lang="en-US" sz="2200" b="1" i="1" dirty="0" smtClean="0">
                <a:solidFill>
                  <a:srgbClr val="C00000"/>
                </a:solidFill>
              </a:rPr>
              <a:t>Coming in January/February 2015!</a:t>
            </a:r>
          </a:p>
          <a:p>
            <a:pPr marL="6350" lvl="3" indent="0" algn="ctr" fontAlgn="auto">
              <a:spcAft>
                <a:spcPts val="0"/>
              </a:spcAft>
              <a:buNone/>
              <a:defRPr/>
            </a:pPr>
            <a:endParaRPr lang="en-US" sz="2200" i="1" dirty="0" smtClean="0">
              <a:solidFill>
                <a:srgbClr val="C00000"/>
              </a:solidFill>
            </a:endParaRPr>
          </a:p>
          <a:p>
            <a:pPr marL="6350" lvl="3" indent="0" fontAlgn="auto">
              <a:spcAft>
                <a:spcPts val="0"/>
              </a:spcAft>
              <a:buNone/>
              <a:defRPr/>
            </a:pPr>
            <a:r>
              <a:rPr lang="en-US" sz="2200" b="1" dirty="0" smtClean="0"/>
              <a:t>Performance Reporting</a:t>
            </a:r>
          </a:p>
          <a:p>
            <a:pPr marL="349250" lvl="3" indent="-342900">
              <a:spcAft>
                <a:spcPts val="0"/>
              </a:spcAft>
              <a:buFont typeface="Wingdings" panose="05000000000000000000" pitchFamily="2" charset="2"/>
              <a:buChar char="§"/>
              <a:defRPr/>
            </a:pPr>
            <a:r>
              <a:rPr lang="en-US" sz="2200" i="1" dirty="0" smtClean="0">
                <a:solidFill>
                  <a:srgbClr val="00B0F0"/>
                </a:solidFill>
              </a:rPr>
              <a:t>Live</a:t>
            </a:r>
            <a:r>
              <a:rPr lang="en-US" sz="2200" dirty="0" smtClean="0"/>
              <a:t> Performance Reporting Overview and Quarterly Progress Report Training</a:t>
            </a:r>
          </a:p>
          <a:p>
            <a:pPr marL="349250" lvl="3" indent="-342900">
              <a:spcAft>
                <a:spcPts val="0"/>
              </a:spcAft>
              <a:buFont typeface="Wingdings" panose="05000000000000000000" pitchFamily="2" charset="2"/>
              <a:buChar char="§"/>
              <a:defRPr/>
            </a:pPr>
            <a:r>
              <a:rPr lang="en-US" sz="2200" i="1" dirty="0">
                <a:solidFill>
                  <a:srgbClr val="00B0F0"/>
                </a:solidFill>
              </a:rPr>
              <a:t>Live </a:t>
            </a:r>
            <a:r>
              <a:rPr lang="en-US" sz="2200" dirty="0" smtClean="0"/>
              <a:t>QPR Reporting System Orientation and Q&amp;A</a:t>
            </a:r>
            <a:endParaRPr lang="en-US" sz="2200" dirty="0"/>
          </a:p>
          <a:p>
            <a:pPr marL="6350" lvl="3" indent="0" fontAlgn="auto">
              <a:spcAft>
                <a:spcPts val="0"/>
              </a:spcAft>
              <a:buNone/>
              <a:defRPr/>
            </a:pPr>
            <a:endParaRPr lang="en-US" sz="2200" b="1" dirty="0" smtClean="0"/>
          </a:p>
          <a:p>
            <a:pPr marL="6350" lvl="3" indent="0" fontAlgn="auto">
              <a:spcAft>
                <a:spcPts val="0"/>
              </a:spcAft>
              <a:buNone/>
              <a:defRPr/>
            </a:pPr>
            <a:r>
              <a:rPr lang="en-US" sz="2200" b="1" dirty="0" smtClean="0"/>
              <a:t>Fiscal/Admin</a:t>
            </a:r>
          </a:p>
          <a:p>
            <a:pPr marL="349250" lvl="3" indent="-342900">
              <a:spcAft>
                <a:spcPts val="0"/>
              </a:spcAft>
              <a:buFont typeface="Wingdings" panose="05000000000000000000" pitchFamily="2" charset="2"/>
              <a:buChar char="§"/>
              <a:defRPr/>
            </a:pPr>
            <a:r>
              <a:rPr lang="en-US" sz="2200" dirty="0" smtClean="0"/>
              <a:t>Introduction to Financial Reporting </a:t>
            </a:r>
            <a:r>
              <a:rPr lang="en-US" sz="2200" i="1" dirty="0">
                <a:solidFill>
                  <a:srgbClr val="00B0F0"/>
                </a:solidFill>
              </a:rPr>
              <a:t>(self-paced tutorial)</a:t>
            </a:r>
          </a:p>
          <a:p>
            <a:pPr marL="349250" lvl="3" indent="-342900">
              <a:spcAft>
                <a:spcPts val="0"/>
              </a:spcAft>
              <a:buFont typeface="Wingdings" panose="05000000000000000000" pitchFamily="2" charset="2"/>
              <a:buChar char="§"/>
              <a:defRPr/>
            </a:pPr>
            <a:r>
              <a:rPr lang="en-US" sz="2200" dirty="0" smtClean="0"/>
              <a:t>ETA 9130 Reporting for ETA Discretionary Grantees </a:t>
            </a:r>
            <a:r>
              <a:rPr lang="en-US" sz="2200" i="1" dirty="0">
                <a:solidFill>
                  <a:srgbClr val="00B0F0"/>
                </a:solidFill>
              </a:rPr>
              <a:t>(self-paced tutorial)</a:t>
            </a:r>
          </a:p>
          <a:p>
            <a:pPr marL="349250" lvl="3" indent="-342900">
              <a:spcAft>
                <a:spcPts val="0"/>
              </a:spcAft>
              <a:buFont typeface="Wingdings" panose="05000000000000000000" pitchFamily="2" charset="2"/>
              <a:buChar char="§"/>
              <a:defRPr/>
            </a:pPr>
            <a:r>
              <a:rPr lang="en-US" sz="2200" dirty="0" smtClean="0"/>
              <a:t>Accrual Accounting </a:t>
            </a:r>
            <a:r>
              <a:rPr lang="en-US" sz="2200" i="1" dirty="0">
                <a:solidFill>
                  <a:srgbClr val="00B0F0"/>
                </a:solidFill>
              </a:rPr>
              <a:t>(self-paced tutorial)</a:t>
            </a:r>
          </a:p>
          <a:p>
            <a:pPr marL="349250" lvl="3" indent="-342900">
              <a:spcAft>
                <a:spcPts val="0"/>
              </a:spcAft>
              <a:buFont typeface="Wingdings" panose="05000000000000000000" pitchFamily="2" charset="2"/>
              <a:buChar char="§"/>
              <a:defRPr/>
            </a:pPr>
            <a:r>
              <a:rPr lang="en-US" sz="2200" dirty="0" smtClean="0"/>
              <a:t>Reporting Obligations </a:t>
            </a:r>
            <a:r>
              <a:rPr lang="en-US" sz="2200" i="1" dirty="0">
                <a:solidFill>
                  <a:srgbClr val="00B0F0"/>
                </a:solidFill>
              </a:rPr>
              <a:t>(self-paced tutorial)</a:t>
            </a:r>
          </a:p>
          <a:p>
            <a:pPr marL="6350" lvl="3" indent="0" fontAlgn="auto">
              <a:spcAft>
                <a:spcPts val="0"/>
              </a:spcAft>
              <a:buNone/>
              <a:defRPr/>
            </a:pPr>
            <a:endParaRPr lang="en-US" sz="2400" b="1" dirty="0" smtClean="0">
              <a:solidFill>
                <a:schemeClr val="accent1">
                  <a:lumMod val="50000"/>
                </a:schemeClr>
              </a:solidFill>
            </a:endParaRPr>
          </a:p>
          <a:p>
            <a:pPr marL="6350" lvl="3" indent="0" fontAlgn="auto">
              <a:spcAft>
                <a:spcPts val="0"/>
              </a:spcAft>
              <a:buNone/>
              <a:defRPr/>
            </a:pPr>
            <a:r>
              <a:rPr lang="en-US" sz="2200" b="1" dirty="0"/>
              <a:t>Evaluation </a:t>
            </a:r>
            <a:r>
              <a:rPr lang="en-US" sz="2200" b="1" dirty="0" smtClean="0"/>
              <a:t>Orientation</a:t>
            </a:r>
            <a:endParaRPr lang="en-US" sz="2200" b="1" dirty="0"/>
          </a:p>
          <a:p>
            <a:pPr marL="349250" lvl="3" indent="-342900" fontAlgn="auto">
              <a:spcAft>
                <a:spcPts val="0"/>
              </a:spcAft>
              <a:defRPr/>
            </a:pPr>
            <a:endParaRPr lang="en-US" sz="2200"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50</a:t>
            </a:fld>
            <a:endParaRPr lang="en-US" dirty="0"/>
          </a:p>
        </p:txBody>
      </p:sp>
    </p:spTree>
    <p:extLst>
      <p:ext uri="{BB962C8B-B14F-4D97-AF65-F5344CB8AC3E}">
        <p14:creationId xmlns:p14="http://schemas.microsoft.com/office/powerpoint/2010/main" val="17125461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967" r="11218"/>
          <a:stretch/>
        </p:blipFill>
        <p:spPr>
          <a:xfrm>
            <a:off x="15922" y="1142999"/>
            <a:ext cx="2634018" cy="5094027"/>
          </a:xfrm>
          <a:prstGeom prst="rect">
            <a:avLst/>
          </a:prstGeom>
        </p:spPr>
      </p:pic>
      <p:sp>
        <p:nvSpPr>
          <p:cNvPr id="2" name="Title 1"/>
          <p:cNvSpPr>
            <a:spLocks noGrp="1"/>
          </p:cNvSpPr>
          <p:nvPr>
            <p:ph type="title"/>
          </p:nvPr>
        </p:nvSpPr>
        <p:spPr/>
        <p:txBody>
          <a:bodyPr/>
          <a:lstStyle/>
          <a:p>
            <a:r>
              <a:rPr lang="en-US" dirty="0"/>
              <a:t>Next Steps – Upcoming TA	 (cont.)</a:t>
            </a:r>
          </a:p>
        </p:txBody>
      </p:sp>
      <p:sp>
        <p:nvSpPr>
          <p:cNvPr id="3" name="Content Placeholder 2"/>
          <p:cNvSpPr>
            <a:spLocks noGrp="1"/>
          </p:cNvSpPr>
          <p:nvPr>
            <p:ph idx="1"/>
          </p:nvPr>
        </p:nvSpPr>
        <p:spPr>
          <a:xfrm>
            <a:off x="1981200" y="1295400"/>
            <a:ext cx="6781800" cy="4771893"/>
          </a:xfrm>
        </p:spPr>
        <p:txBody>
          <a:bodyPr>
            <a:normAutofit fontScale="85000" lnSpcReduction="20000"/>
          </a:bodyPr>
          <a:lstStyle/>
          <a:p>
            <a:pPr marL="0" indent="0" algn="ctr">
              <a:buNone/>
            </a:pPr>
            <a:r>
              <a:rPr lang="en-US" sz="2800" dirty="0" smtClean="0"/>
              <a:t>Check out upcoming TA events in the Ready To Work Training Plan – posted on the </a:t>
            </a:r>
            <a:r>
              <a:rPr lang="en-US" sz="2800" dirty="0" err="1" smtClean="0"/>
              <a:t>CoP</a:t>
            </a:r>
            <a:r>
              <a:rPr lang="en-US" sz="2800" dirty="0" smtClean="0"/>
              <a:t> and updated regularly!</a:t>
            </a:r>
          </a:p>
          <a:p>
            <a:pPr marL="0" indent="0" algn="ctr">
              <a:buNone/>
            </a:pPr>
            <a:endParaRPr lang="en-US" sz="2800" dirty="0" smtClean="0"/>
          </a:p>
          <a:p>
            <a:pPr marL="0" indent="0" algn="ctr">
              <a:buNone/>
            </a:pPr>
            <a:r>
              <a:rPr lang="en-US" dirty="0" smtClean="0">
                <a:solidFill>
                  <a:srgbClr val="FF0000"/>
                </a:solidFill>
                <a:hlinkClick r:id="rId4"/>
              </a:rPr>
              <a:t>https://etagrantees.workforce3one.org</a:t>
            </a:r>
            <a:endParaRPr lang="en-US" dirty="0" smtClean="0">
              <a:solidFill>
                <a:srgbClr val="FF0000"/>
              </a:solidFill>
            </a:endParaRPr>
          </a:p>
          <a:p>
            <a:pPr lvl="2">
              <a:buFont typeface="Arial" charset="0"/>
              <a:buChar char="•"/>
            </a:pPr>
            <a:r>
              <a:rPr lang="en-US" sz="1900" i="1" dirty="0"/>
              <a:t>Click on “H-1B Technical Skills Training and Jobs Accelerator”</a:t>
            </a:r>
          </a:p>
          <a:p>
            <a:pPr lvl="2">
              <a:buFont typeface="Arial" charset="0"/>
              <a:buChar char="•"/>
            </a:pPr>
            <a:r>
              <a:rPr lang="en-US" sz="1900" i="1" dirty="0" smtClean="0"/>
              <a:t>“H-1B </a:t>
            </a:r>
            <a:r>
              <a:rPr lang="en-US" sz="1900" i="1" dirty="0"/>
              <a:t>Ready To Work Grantees” has it’s own folder!  </a:t>
            </a:r>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2400" i="1" dirty="0" smtClean="0">
                <a:solidFill>
                  <a:srgbClr val="FF0000"/>
                </a:solidFill>
              </a:rPr>
              <a:t>Start the fiscal/admin </a:t>
            </a:r>
            <a:r>
              <a:rPr lang="en-US" sz="2400" i="1" dirty="0">
                <a:solidFill>
                  <a:srgbClr val="FF0000"/>
                </a:solidFill>
              </a:rPr>
              <a:t>online </a:t>
            </a:r>
            <a:r>
              <a:rPr lang="en-US" sz="2400" i="1" dirty="0" smtClean="0">
                <a:solidFill>
                  <a:srgbClr val="FF0000"/>
                </a:solidFill>
              </a:rPr>
              <a:t>training series now! </a:t>
            </a:r>
            <a:endParaRPr lang="en-US" sz="2400" i="1" dirty="0">
              <a:solidFill>
                <a:srgbClr val="FF0000"/>
              </a:solidFill>
            </a:endParaRPr>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51</a:t>
            </a:fld>
            <a:endParaRPr lang="en-US" dirty="0"/>
          </a:p>
        </p:txBody>
      </p:sp>
    </p:spTree>
    <p:extLst>
      <p:ext uri="{BB962C8B-B14F-4D97-AF65-F5344CB8AC3E}">
        <p14:creationId xmlns:p14="http://schemas.microsoft.com/office/powerpoint/2010/main" val="14730031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Grantee Polling Question</a:t>
            </a:r>
            <a:endParaRPr lang="en-US" dirty="0"/>
          </a:p>
        </p:txBody>
      </p:sp>
      <p:graphicFrame>
        <p:nvGraphicFramePr>
          <p:cNvPr id="10" name="Diagram 9"/>
          <p:cNvGraphicFramePr/>
          <p:nvPr>
            <p:extLst>
              <p:ext uri="{D42A27DB-BD31-4B8C-83A1-F6EECF244321}">
                <p14:modId xmlns:p14="http://schemas.microsoft.com/office/powerpoint/2010/main" val="56024987"/>
              </p:ext>
            </p:extLst>
          </p:nvPr>
        </p:nvGraphicFramePr>
        <p:xfrm>
          <a:off x="304800" y="1219200"/>
          <a:ext cx="83820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01723B91-CE10-4F20-890A-0852E2246859}" type="slidenum">
              <a:rPr lang="en-US" smtClean="0"/>
              <a:pPr/>
              <a:t>52</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sp>
        <p:nvSpPr>
          <p:cNvPr id="5" name="TextBox 4"/>
          <p:cNvSpPr txBox="1"/>
          <p:nvPr/>
        </p:nvSpPr>
        <p:spPr>
          <a:xfrm>
            <a:off x="894969" y="3545413"/>
            <a:ext cx="6781800" cy="1815882"/>
          </a:xfrm>
          <a:prstGeom prst="rect">
            <a:avLst/>
          </a:prstGeom>
          <a:noFill/>
        </p:spPr>
        <p:txBody>
          <a:bodyPr wrap="square" rtlCol="0">
            <a:spAutoFit/>
          </a:bodyPr>
          <a:lstStyle/>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Geronimo</a:t>
            </a:r>
            <a:r>
              <a:rPr lang="en-US" sz="2400" dirty="0">
                <a:solidFill>
                  <a:schemeClr val="accent1">
                    <a:lumMod val="75000"/>
                  </a:schemeClr>
                </a:solidFill>
                <a:latin typeface="Arial" pitchFamily="34" charset="0"/>
                <a:cs typeface="Arial" pitchFamily="34" charset="0"/>
              </a:rPr>
              <a:t>!!!</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Uh</a:t>
            </a:r>
            <a:r>
              <a:rPr lang="en-US" sz="2400" dirty="0">
                <a:solidFill>
                  <a:schemeClr val="accent1">
                    <a:lumMod val="75000"/>
                  </a:schemeClr>
                </a:solidFill>
                <a:latin typeface="Arial" pitchFamily="34" charset="0"/>
                <a:cs typeface="Arial" pitchFamily="34" charset="0"/>
              </a:rPr>
              <a:t>… Ready to what ?</a:t>
            </a:r>
          </a:p>
          <a:p>
            <a:pPr marL="342900" indent="-342900">
              <a:spcAft>
                <a:spcPts val="2400"/>
              </a:spcAft>
              <a:buFont typeface="+mj-lt"/>
              <a:buAutoNum type="arabicPeriod"/>
            </a:pPr>
            <a:r>
              <a:rPr lang="en-US" sz="2400" dirty="0" smtClean="0">
                <a:solidFill>
                  <a:schemeClr val="accent1">
                    <a:lumMod val="75000"/>
                  </a:schemeClr>
                </a:solidFill>
                <a:latin typeface="Arial" pitchFamily="34" charset="0"/>
                <a:cs typeface="Arial" pitchFamily="34" charset="0"/>
              </a:rPr>
              <a:t>A </a:t>
            </a:r>
            <a:r>
              <a:rPr lang="en-US" sz="2400" dirty="0">
                <a:solidFill>
                  <a:schemeClr val="accent1">
                    <a:lumMod val="75000"/>
                  </a:schemeClr>
                </a:solidFill>
                <a:latin typeface="Arial" pitchFamily="34" charset="0"/>
                <a:cs typeface="Arial" pitchFamily="34" charset="0"/>
              </a:rPr>
              <a:t>little overwhelmed, but excited!</a:t>
            </a: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7000" y="4114800"/>
            <a:ext cx="2460953" cy="2293005"/>
          </a:xfrm>
          <a:prstGeom prst="rect">
            <a:avLst/>
          </a:prstGeom>
        </p:spPr>
      </p:pic>
    </p:spTree>
    <p:extLst>
      <p:ext uri="{BB962C8B-B14F-4D97-AF65-F5344CB8AC3E}">
        <p14:creationId xmlns:p14="http://schemas.microsoft.com/office/powerpoint/2010/main" val="2475739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53</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12475"/>
            <a:ext cx="2846597" cy="2779546"/>
          </a:xfrm>
          <a:prstGeom prst="rect">
            <a:avLst/>
          </a:prstGeom>
        </p:spPr>
      </p:pic>
      <p:sp>
        <p:nvSpPr>
          <p:cNvPr id="14" name="Content Placeholder 13"/>
          <p:cNvSpPr>
            <a:spLocks noGrp="1"/>
          </p:cNvSpPr>
          <p:nvPr>
            <p:ph idx="1"/>
          </p:nvPr>
        </p:nvSpPr>
        <p:spPr>
          <a:xfrm>
            <a:off x="457200" y="2133600"/>
            <a:ext cx="8229600" cy="4267200"/>
          </a:xfrm>
        </p:spPr>
        <p:txBody>
          <a:bodyPr>
            <a:normAutofit/>
          </a:bodyPr>
          <a:lstStyle/>
          <a:p>
            <a:pPr>
              <a:spcBef>
                <a:spcPts val="0"/>
              </a:spcBef>
            </a:pPr>
            <a:r>
              <a:rPr lang="en-US" sz="2400" dirty="0" smtClean="0"/>
              <a:t>Ready To Work webpage: </a:t>
            </a:r>
            <a:r>
              <a:rPr lang="en-US" sz="2400" dirty="0" smtClean="0">
                <a:hlinkClick r:id="rId4"/>
              </a:rPr>
              <a:t>www.doleta.gov/readytowork</a:t>
            </a:r>
            <a:r>
              <a:rPr lang="en-US" sz="2400" dirty="0" smtClean="0"/>
              <a:t> </a:t>
            </a:r>
          </a:p>
          <a:p>
            <a:pPr marL="0" indent="0">
              <a:spcBef>
                <a:spcPts val="0"/>
              </a:spcBef>
              <a:buNone/>
            </a:pPr>
            <a:endParaRPr lang="en-US" sz="2400" dirty="0" smtClean="0"/>
          </a:p>
          <a:p>
            <a:pPr>
              <a:spcBef>
                <a:spcPts val="0"/>
              </a:spcBef>
            </a:pPr>
            <a:r>
              <a:rPr lang="en-US" sz="2400" dirty="0" smtClean="0"/>
              <a:t>Ready To Work </a:t>
            </a:r>
            <a:r>
              <a:rPr lang="en-US" sz="2400" dirty="0" err="1" smtClean="0"/>
              <a:t>CoP</a:t>
            </a:r>
            <a:r>
              <a:rPr lang="en-US" sz="2400" dirty="0" smtClean="0"/>
              <a:t>: </a:t>
            </a:r>
            <a:r>
              <a:rPr lang="en-US" sz="2400" dirty="0" smtClean="0">
                <a:hlinkClick r:id="rId5"/>
              </a:rPr>
              <a:t>http://etagrantees.workforce3one.org</a:t>
            </a:r>
            <a:r>
              <a:rPr lang="en-US" sz="2400" dirty="0" smtClean="0"/>
              <a:t> –</a:t>
            </a:r>
            <a:r>
              <a:rPr lang="en-US" sz="2400" i="1" dirty="0" smtClean="0"/>
              <a:t> click on the “H-1B technical Skills Training and Jobs Accelerator” link! </a:t>
            </a:r>
          </a:p>
          <a:p>
            <a:pPr marL="0" indent="0">
              <a:spcBef>
                <a:spcPts val="0"/>
              </a:spcBef>
              <a:buNone/>
            </a:pPr>
            <a:endParaRPr lang="en-US" sz="2400" i="1" dirty="0" smtClean="0"/>
          </a:p>
          <a:p>
            <a:pPr>
              <a:spcBef>
                <a:spcPts val="0"/>
              </a:spcBef>
            </a:pPr>
            <a:r>
              <a:rPr lang="en-US" sz="2400" dirty="0" smtClean="0"/>
              <a:t>Your FPO! </a:t>
            </a:r>
          </a:p>
        </p:txBody>
      </p:sp>
    </p:spTree>
    <p:extLst>
      <p:ext uri="{BB962C8B-B14F-4D97-AF65-F5344CB8AC3E}">
        <p14:creationId xmlns:p14="http://schemas.microsoft.com/office/powerpoint/2010/main" val="3289323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enter your questions </a:t>
            </a:r>
            <a:r>
              <a:rPr lang="en-US" dirty="0" smtClean="0"/>
              <a:t>in </a:t>
            </a:r>
            <a:r>
              <a:rPr lang="en-US" dirty="0"/>
              <a:t>the Chat Room!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475" y="1771650"/>
            <a:ext cx="3810000" cy="3790950"/>
          </a:xfrm>
          <a:prstGeom prst="rect">
            <a:avLst/>
          </a:prstGeom>
          <a:effectLst>
            <a:reflection blurRad="6350" stA="50000" endA="275" endPos="40000" dist="101600" dir="5400000" sy="-100000" algn="bl" rotWithShape="0"/>
          </a:effectLst>
        </p:spPr>
      </p:pic>
      <p:sp>
        <p:nvSpPr>
          <p:cNvPr id="3" name="Slide Number Placeholder 2"/>
          <p:cNvSpPr>
            <a:spLocks noGrp="1"/>
          </p:cNvSpPr>
          <p:nvPr>
            <p:ph type="sldNum" sz="quarter" idx="12"/>
          </p:nvPr>
        </p:nvSpPr>
        <p:spPr/>
        <p:txBody>
          <a:bodyPr/>
          <a:lstStyle/>
          <a:p>
            <a:fld id="{01723B91-CE10-4F20-890A-0852E2246859}" type="slidenum">
              <a:rPr lang="en-US" smtClean="0"/>
              <a:pPr/>
              <a:t>54</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spTree>
    <p:extLst>
      <p:ext uri="{BB962C8B-B14F-4D97-AF65-F5344CB8AC3E}">
        <p14:creationId xmlns:p14="http://schemas.microsoft.com/office/powerpoint/2010/main" val="28194069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367" y="1600200"/>
            <a:ext cx="7620000" cy="4525963"/>
          </a:xfrm>
        </p:spPr>
        <p:txBody>
          <a:bodyPr>
            <a:normAutofit/>
          </a:bodyPr>
          <a:lstStyle/>
          <a:p>
            <a:pPr marL="0" indent="0" algn="ctr">
              <a:buNone/>
            </a:pPr>
            <a:endParaRPr lang="en-US" dirty="0" smtClean="0"/>
          </a:p>
          <a:p>
            <a:pPr marL="0" indent="0" algn="ctr">
              <a:buNone/>
            </a:pPr>
            <a:endParaRPr lang="en-US" dirty="0"/>
          </a:p>
          <a:p>
            <a:pPr marL="0" indent="0" algn="ctr">
              <a:buNone/>
            </a:pPr>
            <a:r>
              <a:rPr lang="en-US" sz="5400" b="1" i="1" dirty="0" smtClean="0">
                <a:solidFill>
                  <a:srgbClr val="FF0000"/>
                </a:solidFill>
                <a:effectLst>
                  <a:outerShdw blurRad="38100" dist="38100" dir="2700000" algn="tl">
                    <a:srgbClr val="000000">
                      <a:alpha val="43137"/>
                    </a:srgbClr>
                  </a:outerShdw>
                </a:effectLst>
                <a:latin typeface="Comic Sans MS" pitchFamily="66" charset="0"/>
              </a:rPr>
              <a:t>Thank You!</a:t>
            </a:r>
          </a:p>
          <a:p>
            <a:pPr marL="0" indent="0" algn="ctr">
              <a:buNone/>
            </a:pPr>
            <a:endParaRPr lang="en-US" sz="2400" dirty="0" smtClean="0">
              <a:effectLst>
                <a:outerShdw blurRad="38100" dist="38100" dir="2700000" algn="tl">
                  <a:srgbClr val="000000">
                    <a:alpha val="43137"/>
                  </a:srgbClr>
                </a:outerShdw>
              </a:effectLst>
            </a:endParaRPr>
          </a:p>
          <a:p>
            <a:pPr marL="0" indent="0" algn="ctr">
              <a:buNone/>
            </a:pPr>
            <a:endParaRPr lang="en-US" sz="2400" dirty="0" smtClean="0">
              <a:effectLst>
                <a:outerShdw blurRad="38100" dist="38100" dir="2700000" algn="tl">
                  <a:srgbClr val="000000">
                    <a:alpha val="43137"/>
                  </a:srgbClr>
                </a:outerShdw>
              </a:effectLst>
            </a:endParaRPr>
          </a:p>
          <a:p>
            <a:pPr marL="0" indent="0" algn="ctr">
              <a:spcAft>
                <a:spcPts val="0"/>
              </a:spcAft>
              <a:buNone/>
            </a:pPr>
            <a:r>
              <a:rPr lang="en-US" sz="2400" dirty="0" smtClean="0"/>
              <a:t>Find resources for workforce system success at:</a:t>
            </a:r>
          </a:p>
          <a:p>
            <a:pPr marL="0" indent="0" algn="ctr">
              <a:spcAft>
                <a:spcPts val="0"/>
              </a:spcAft>
              <a:buNone/>
            </a:pPr>
            <a:r>
              <a:rPr lang="en-US" sz="2400" dirty="0" smtClean="0">
                <a:hlinkClick r:id="rId2"/>
              </a:rPr>
              <a:t>www.workforce3one.org</a:t>
            </a:r>
            <a:r>
              <a:rPr lang="en-US" sz="2400" dirty="0" smtClean="0"/>
              <a:t> </a:t>
            </a:r>
            <a:endParaRPr lang="en-US" sz="2400" dirty="0"/>
          </a:p>
        </p:txBody>
      </p:sp>
      <p:sp>
        <p:nvSpPr>
          <p:cNvPr id="2" name="Slide Number Placeholder 1"/>
          <p:cNvSpPr>
            <a:spLocks noGrp="1"/>
          </p:cNvSpPr>
          <p:nvPr>
            <p:ph type="sldNum" sz="quarter" idx="12"/>
          </p:nvPr>
        </p:nvSpPr>
        <p:spPr/>
        <p:txBody>
          <a:bodyPr/>
          <a:lstStyle/>
          <a:p>
            <a:fld id="{01723B91-CE10-4F20-890A-0852E2246859}" type="slidenum">
              <a:rPr lang="en-US" smtClean="0"/>
              <a:pPr/>
              <a:t>55</a:t>
            </a:fld>
            <a:endParaRPr lang="en-US"/>
          </a:p>
        </p:txBody>
      </p:sp>
      <p:sp>
        <p:nvSpPr>
          <p:cNvPr id="4" name="Footer Placeholder 3"/>
          <p:cNvSpPr>
            <a:spLocks noGrp="1"/>
          </p:cNvSpPr>
          <p:nvPr>
            <p:ph type="ftr" sz="quarter" idx="11"/>
          </p:nvPr>
        </p:nvSpPr>
        <p:spPr/>
        <p:txBody>
          <a:bodyPr/>
          <a:lstStyle/>
          <a:p>
            <a:r>
              <a:rPr lang="en-US" dirty="0" smtClean="0"/>
              <a:t>#</a:t>
            </a:r>
            <a:endParaRPr lang="en-US" dirty="0"/>
          </a:p>
        </p:txBody>
      </p:sp>
    </p:spTree>
    <p:extLst>
      <p:ext uri="{BB962C8B-B14F-4D97-AF65-F5344CB8AC3E}">
        <p14:creationId xmlns:p14="http://schemas.microsoft.com/office/powerpoint/2010/main" val="1561795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Office – </a:t>
            </a:r>
            <a:r>
              <a:rPr lang="en-US" dirty="0" smtClean="0"/>
              <a:t/>
            </a:r>
            <a:br>
              <a:rPr lang="en-US" dirty="0" smtClean="0"/>
            </a:br>
            <a:r>
              <a:rPr lang="en-US" dirty="0" smtClean="0"/>
              <a:t>Division of Strategic Investments (DSI) </a:t>
            </a:r>
            <a:endParaRPr lang="en-US" dirty="0"/>
          </a:p>
        </p:txBody>
      </p:sp>
      <p:sp>
        <p:nvSpPr>
          <p:cNvPr id="3" name="Content Placeholder 2"/>
          <p:cNvSpPr>
            <a:spLocks noGrp="1"/>
          </p:cNvSpPr>
          <p:nvPr>
            <p:ph idx="1"/>
          </p:nvPr>
        </p:nvSpPr>
        <p:spPr>
          <a:xfrm>
            <a:off x="457200" y="1371600"/>
            <a:ext cx="8153400" cy="4754563"/>
          </a:xfrm>
        </p:spPr>
        <p:txBody>
          <a:bodyPr>
            <a:normAutofit/>
          </a:bodyPr>
          <a:lstStyle/>
          <a:p>
            <a:pPr lvl="0">
              <a:spcAft>
                <a:spcPts val="1200"/>
              </a:spcAft>
              <a:buNone/>
              <a:defRPr/>
            </a:pPr>
            <a:r>
              <a:rPr lang="en-US" sz="2400" b="1" dirty="0">
                <a:solidFill>
                  <a:srgbClr val="4F81BD">
                    <a:lumMod val="50000"/>
                  </a:srgbClr>
                </a:solidFill>
                <a:latin typeface="Calibri"/>
                <a:cs typeface="+mn-cs"/>
              </a:rPr>
              <a:t>The </a:t>
            </a:r>
            <a:r>
              <a:rPr lang="en-US" sz="2400" b="1" u="sng" dirty="0">
                <a:solidFill>
                  <a:srgbClr val="4F81BD">
                    <a:lumMod val="50000"/>
                  </a:srgbClr>
                </a:solidFill>
                <a:latin typeface="Calibri"/>
                <a:cs typeface="+mn-cs"/>
              </a:rPr>
              <a:t>Program Office</a:t>
            </a:r>
            <a:r>
              <a:rPr lang="en-US" sz="2400" b="1" dirty="0">
                <a:solidFill>
                  <a:srgbClr val="4F81BD">
                    <a:lumMod val="50000"/>
                  </a:srgbClr>
                </a:solidFill>
                <a:latin typeface="Calibri"/>
                <a:cs typeface="+mn-cs"/>
              </a:rPr>
              <a:t> has several functions:</a:t>
            </a:r>
            <a:endParaRPr lang="en-US" sz="3600" b="1" dirty="0">
              <a:solidFill>
                <a:srgbClr val="4F81BD">
                  <a:lumMod val="50000"/>
                </a:srgbClr>
              </a:solidFill>
              <a:latin typeface="Calibri"/>
              <a:cs typeface="+mn-cs"/>
            </a:endParaRPr>
          </a:p>
          <a:p>
            <a:pPr marL="342900" lvl="1" indent="-342900">
              <a:spcBef>
                <a:spcPct val="20000"/>
              </a:spcBef>
              <a:spcAft>
                <a:spcPts val="0"/>
              </a:spcAft>
              <a:buFont typeface="Arial" pitchFamily="34" charset="0"/>
              <a:buChar char="•"/>
              <a:defRPr/>
            </a:pPr>
            <a:r>
              <a:rPr lang="en-US" sz="2400" dirty="0">
                <a:solidFill>
                  <a:prstClr val="black"/>
                </a:solidFill>
                <a:latin typeface="Calibri"/>
                <a:cs typeface="+mn-cs"/>
              </a:rPr>
              <a:t>Supports Federal Project Officers (FPOs)</a:t>
            </a:r>
          </a:p>
          <a:p>
            <a:pPr marL="342900" lvl="1" indent="-342900">
              <a:spcBef>
                <a:spcPct val="20000"/>
              </a:spcBef>
              <a:spcAft>
                <a:spcPts val="0"/>
              </a:spcAft>
              <a:buFont typeface="Arial" pitchFamily="34" charset="0"/>
              <a:buChar char="•"/>
              <a:defRPr/>
            </a:pPr>
            <a:r>
              <a:rPr lang="en-US" sz="2400" dirty="0">
                <a:solidFill>
                  <a:prstClr val="black"/>
                </a:solidFill>
                <a:latin typeface="Calibri"/>
                <a:cs typeface="+mn-cs"/>
              </a:rPr>
              <a:t>Provides Technical Assistance (“TA”)</a:t>
            </a:r>
          </a:p>
          <a:p>
            <a:pPr marL="815975" lvl="3" indent="-342900">
              <a:spcBef>
                <a:spcPct val="20000"/>
              </a:spcBef>
              <a:spcAft>
                <a:spcPts val="0"/>
              </a:spcAft>
              <a:buFont typeface="Arial" charset="0"/>
              <a:buChar char="–"/>
              <a:defRPr/>
            </a:pPr>
            <a:r>
              <a:rPr lang="en-US" i="1" dirty="0">
                <a:solidFill>
                  <a:schemeClr val="tx1"/>
                </a:solidFill>
                <a:latin typeface="Calibri"/>
                <a:cs typeface="+mn-cs"/>
              </a:rPr>
              <a:t>Together with </a:t>
            </a:r>
            <a:r>
              <a:rPr lang="en-US" i="1" dirty="0" smtClean="0">
                <a:solidFill>
                  <a:schemeClr val="tx1"/>
                </a:solidFill>
                <a:latin typeface="Calibri"/>
                <a:cs typeface="+mn-cs"/>
              </a:rPr>
              <a:t>an external TA provider</a:t>
            </a:r>
            <a:endParaRPr lang="en-US" i="1" dirty="0">
              <a:solidFill>
                <a:schemeClr val="tx1"/>
              </a:solidFill>
              <a:latin typeface="Calibri"/>
              <a:cs typeface="+mn-cs"/>
            </a:endParaRPr>
          </a:p>
          <a:p>
            <a:pPr marL="342900" lvl="1" indent="-342900">
              <a:spcBef>
                <a:spcPct val="20000"/>
              </a:spcBef>
              <a:spcAft>
                <a:spcPts val="0"/>
              </a:spcAft>
              <a:buFont typeface="Arial" pitchFamily="34" charset="0"/>
              <a:buChar char="•"/>
              <a:defRPr/>
            </a:pPr>
            <a:r>
              <a:rPr lang="en-US" sz="2400" dirty="0">
                <a:solidFill>
                  <a:prstClr val="black"/>
                </a:solidFill>
                <a:latin typeface="Calibri"/>
                <a:cs typeface="+mn-cs"/>
              </a:rPr>
              <a:t>Creates peer learning opportunities</a:t>
            </a:r>
          </a:p>
          <a:p>
            <a:pPr marL="342900" lvl="1" indent="-342900">
              <a:spcBef>
                <a:spcPct val="20000"/>
              </a:spcBef>
              <a:spcAft>
                <a:spcPts val="0"/>
              </a:spcAft>
              <a:buFont typeface="Arial" pitchFamily="34" charset="0"/>
              <a:buChar char="•"/>
              <a:defRPr/>
            </a:pPr>
            <a:r>
              <a:rPr lang="en-US" sz="2400" dirty="0">
                <a:solidFill>
                  <a:prstClr val="black"/>
                </a:solidFill>
                <a:latin typeface="Calibri"/>
                <a:cs typeface="+mn-cs"/>
              </a:rPr>
              <a:t>Collects performance data</a:t>
            </a:r>
          </a:p>
          <a:p>
            <a:pPr marL="342900" lvl="1" indent="-342900">
              <a:spcBef>
                <a:spcPct val="20000"/>
              </a:spcBef>
              <a:spcAft>
                <a:spcPts val="0"/>
              </a:spcAft>
              <a:buFont typeface="Arial" pitchFamily="34" charset="0"/>
              <a:buChar char="•"/>
              <a:defRPr/>
            </a:pPr>
            <a:r>
              <a:rPr lang="en-US" sz="2400" dirty="0">
                <a:solidFill>
                  <a:prstClr val="black"/>
                </a:solidFill>
                <a:latin typeface="Calibri"/>
                <a:cs typeface="+mn-cs"/>
              </a:rPr>
              <a:t>Reviews some grant modifications</a:t>
            </a:r>
          </a:p>
          <a:p>
            <a:pPr marL="342900" lvl="1" indent="-342900">
              <a:spcBef>
                <a:spcPct val="20000"/>
              </a:spcBef>
              <a:spcAft>
                <a:spcPts val="0"/>
              </a:spcAft>
              <a:buFont typeface="Arial" pitchFamily="34" charset="0"/>
              <a:buChar char="•"/>
              <a:defRPr/>
            </a:pPr>
            <a:r>
              <a:rPr lang="en-US" sz="2400" dirty="0">
                <a:solidFill>
                  <a:prstClr val="black"/>
                </a:solidFill>
                <a:latin typeface="Calibri"/>
                <a:cs typeface="+mn-cs"/>
              </a:rPr>
              <a:t>Coordinates product submissions and dissemination</a:t>
            </a:r>
          </a:p>
          <a:p>
            <a:pPr marL="342900" lvl="1" indent="-342900">
              <a:spcBef>
                <a:spcPct val="20000"/>
              </a:spcBef>
              <a:spcAft>
                <a:spcPts val="0"/>
              </a:spcAft>
              <a:buFont typeface="Arial" pitchFamily="34" charset="0"/>
              <a:buChar char="•"/>
              <a:defRPr/>
            </a:pPr>
            <a:r>
              <a:rPr lang="en-US" sz="2400" dirty="0" smtClean="0">
                <a:solidFill>
                  <a:prstClr val="black"/>
                </a:solidFill>
                <a:latin typeface="Calibri"/>
                <a:cs typeface="+mn-cs"/>
              </a:rPr>
              <a:t>Periodically </a:t>
            </a:r>
            <a:r>
              <a:rPr lang="en-US" sz="2400" dirty="0">
                <a:solidFill>
                  <a:prstClr val="black"/>
                </a:solidFill>
                <a:latin typeface="Calibri"/>
                <a:cs typeface="+mn-cs"/>
              </a:rPr>
              <a:t>requests additional information about your grant</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6</a:t>
            </a:fld>
            <a:endParaRPr lang="en-US" dirty="0"/>
          </a:p>
        </p:txBody>
      </p:sp>
    </p:spTree>
    <p:extLst>
      <p:ext uri="{BB962C8B-B14F-4D97-AF65-F5344CB8AC3E}">
        <p14:creationId xmlns:p14="http://schemas.microsoft.com/office/powerpoint/2010/main" val="1961205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Office – </a:t>
            </a:r>
            <a:r>
              <a:rPr lang="en-US" dirty="0" smtClean="0"/>
              <a:t>Technical Assistance Initiative</a:t>
            </a:r>
            <a:endParaRPr lang="en-US" dirty="0"/>
          </a:p>
        </p:txBody>
      </p:sp>
      <p:sp>
        <p:nvSpPr>
          <p:cNvPr id="3" name="Content Placeholder 2"/>
          <p:cNvSpPr>
            <a:spLocks noGrp="1"/>
          </p:cNvSpPr>
          <p:nvPr>
            <p:ph idx="1"/>
          </p:nvPr>
        </p:nvSpPr>
        <p:spPr>
          <a:xfrm>
            <a:off x="457200" y="1295400"/>
            <a:ext cx="7924800" cy="4830763"/>
          </a:xfrm>
        </p:spPr>
        <p:txBody>
          <a:bodyPr>
            <a:normAutofit/>
          </a:bodyPr>
          <a:lstStyle/>
          <a:p>
            <a:pPr marL="0" indent="0">
              <a:buNone/>
            </a:pPr>
            <a:r>
              <a:rPr lang="en-US" sz="2600" b="1" dirty="0">
                <a:solidFill>
                  <a:srgbClr val="4F81BD">
                    <a:lumMod val="50000"/>
                  </a:srgbClr>
                </a:solidFill>
                <a:latin typeface="Calibri"/>
                <a:cs typeface="+mn-cs"/>
              </a:rPr>
              <a:t>Technical Assistance Initiative</a:t>
            </a:r>
          </a:p>
          <a:p>
            <a:r>
              <a:rPr lang="en-US" sz="2600" dirty="0">
                <a:solidFill>
                  <a:srgbClr val="4F81BD">
                    <a:lumMod val="50000"/>
                  </a:srgbClr>
                </a:solidFill>
                <a:latin typeface="Calibri"/>
                <a:cs typeface="+mn-cs"/>
              </a:rPr>
              <a:t>DOL is in process of procuring a TA provider (in addition to TA provided by the National and Regional Offices).</a:t>
            </a:r>
          </a:p>
          <a:p>
            <a:r>
              <a:rPr lang="en-US" sz="2600" dirty="0">
                <a:solidFill>
                  <a:srgbClr val="4F81BD">
                    <a:lumMod val="50000"/>
                  </a:srgbClr>
                </a:solidFill>
                <a:latin typeface="Calibri"/>
                <a:cs typeface="+mn-cs"/>
              </a:rPr>
              <a:t>Functions include: </a:t>
            </a:r>
          </a:p>
          <a:p>
            <a:pPr lvl="1"/>
            <a:r>
              <a:rPr lang="en-US" sz="2600" dirty="0">
                <a:solidFill>
                  <a:srgbClr val="4F81BD">
                    <a:lumMod val="50000"/>
                  </a:srgbClr>
                </a:solidFill>
                <a:latin typeface="Calibri"/>
                <a:cs typeface="+mn-cs"/>
              </a:rPr>
              <a:t>general technical assistance to all grantees on topics such as, recruiting LTU, employer engagement, job placement, etc.;  </a:t>
            </a:r>
          </a:p>
          <a:p>
            <a:pPr lvl="1"/>
            <a:r>
              <a:rPr lang="en-US" sz="2600" dirty="0">
                <a:solidFill>
                  <a:srgbClr val="4F81BD">
                    <a:lumMod val="50000"/>
                  </a:srgbClr>
                </a:solidFill>
                <a:latin typeface="Calibri"/>
                <a:cs typeface="+mn-cs"/>
              </a:rPr>
              <a:t>Customized technical assistance to specific grantees identified in need of one-on-one TA</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7</a:t>
            </a:fld>
            <a:endParaRPr lang="en-US" dirty="0"/>
          </a:p>
        </p:txBody>
      </p:sp>
    </p:spTree>
    <p:extLst>
      <p:ext uri="{BB962C8B-B14F-4D97-AF65-F5344CB8AC3E}">
        <p14:creationId xmlns:p14="http://schemas.microsoft.com/office/powerpoint/2010/main" val="1682660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Office – </a:t>
            </a:r>
            <a:r>
              <a:rPr lang="en-US" dirty="0" smtClean="0"/>
              <a:t/>
            </a:r>
            <a:br>
              <a:rPr lang="en-US" dirty="0" smtClean="0"/>
            </a:br>
            <a:r>
              <a:rPr lang="en-US" dirty="0" smtClean="0"/>
              <a:t>Office of Grants Management (OGM) </a:t>
            </a:r>
            <a:endParaRPr lang="en-US" dirty="0"/>
          </a:p>
        </p:txBody>
      </p:sp>
      <p:sp>
        <p:nvSpPr>
          <p:cNvPr id="3" name="Content Placeholder 2"/>
          <p:cNvSpPr>
            <a:spLocks noGrp="1"/>
          </p:cNvSpPr>
          <p:nvPr>
            <p:ph idx="1"/>
          </p:nvPr>
        </p:nvSpPr>
        <p:spPr/>
        <p:txBody>
          <a:bodyPr/>
          <a:lstStyle/>
          <a:p>
            <a:pPr lvl="0">
              <a:spcBef>
                <a:spcPct val="20000"/>
              </a:spcBef>
              <a:spcAft>
                <a:spcPts val="0"/>
              </a:spcAft>
              <a:buNone/>
              <a:defRPr/>
            </a:pPr>
            <a:r>
              <a:rPr lang="en-US" sz="2400" b="1" dirty="0">
                <a:solidFill>
                  <a:srgbClr val="4F81BD">
                    <a:lumMod val="50000"/>
                  </a:srgbClr>
                </a:solidFill>
                <a:latin typeface="Calibri"/>
                <a:cs typeface="+mn-cs"/>
              </a:rPr>
              <a:t>The </a:t>
            </a:r>
            <a:r>
              <a:rPr lang="en-US" sz="2400" b="1" u="sng" dirty="0">
                <a:solidFill>
                  <a:srgbClr val="4F81BD">
                    <a:lumMod val="50000"/>
                  </a:srgbClr>
                </a:solidFill>
                <a:latin typeface="Calibri"/>
                <a:cs typeface="+mn-cs"/>
              </a:rPr>
              <a:t>Grant Officer</a:t>
            </a:r>
            <a:r>
              <a:rPr lang="en-US" sz="2400" b="1" dirty="0">
                <a:solidFill>
                  <a:srgbClr val="4F81BD">
                    <a:lumMod val="50000"/>
                  </a:srgbClr>
                </a:solidFill>
                <a:latin typeface="Calibri"/>
                <a:cs typeface="+mn-cs"/>
              </a:rPr>
              <a:t> performs official grant duties: </a:t>
            </a:r>
            <a:endParaRPr lang="en-US" sz="3600" b="1" dirty="0">
              <a:solidFill>
                <a:srgbClr val="4F81BD">
                  <a:lumMod val="50000"/>
                </a:srgbClr>
              </a:solidFill>
              <a:latin typeface="Calibri"/>
              <a:cs typeface="+mn-cs"/>
            </a:endParaRPr>
          </a:p>
          <a:p>
            <a:pPr marL="468313" lvl="1">
              <a:spcAft>
                <a:spcPts val="0"/>
              </a:spcAft>
              <a:defRPr/>
            </a:pPr>
            <a:r>
              <a:rPr lang="en-US" sz="2200" dirty="0">
                <a:solidFill>
                  <a:prstClr val="black"/>
                </a:solidFill>
                <a:latin typeface="Calibri"/>
                <a:cs typeface="+mn-cs"/>
              </a:rPr>
              <a:t>Maintains official grant documents such as modifications, no-cost extensions, and other relevant documents</a:t>
            </a:r>
          </a:p>
          <a:p>
            <a:pPr marL="468313" lvl="1">
              <a:spcBef>
                <a:spcPct val="20000"/>
              </a:spcBef>
              <a:spcAft>
                <a:spcPts val="0"/>
              </a:spcAft>
              <a:defRPr/>
            </a:pPr>
            <a:r>
              <a:rPr lang="en-US" sz="2200" dirty="0">
                <a:solidFill>
                  <a:prstClr val="black"/>
                </a:solidFill>
                <a:latin typeface="Calibri"/>
                <a:cs typeface="+mn-cs"/>
              </a:rPr>
              <a:t>Approves all purchases over $5,000</a:t>
            </a:r>
          </a:p>
          <a:p>
            <a:pPr marL="468313" lvl="1">
              <a:spcBef>
                <a:spcPct val="20000"/>
              </a:spcBef>
              <a:spcAft>
                <a:spcPts val="0"/>
              </a:spcAft>
              <a:defRPr/>
            </a:pPr>
            <a:r>
              <a:rPr lang="en-US" sz="2200" dirty="0">
                <a:solidFill>
                  <a:prstClr val="black"/>
                </a:solidFill>
                <a:latin typeface="Calibri"/>
                <a:cs typeface="+mn-cs"/>
              </a:rPr>
              <a:t>ETA Grant Officer: Steve Rietzke </a:t>
            </a:r>
          </a:p>
          <a:p>
            <a:pPr marL="468313" lvl="1">
              <a:spcBef>
                <a:spcPct val="20000"/>
              </a:spcBef>
              <a:spcAft>
                <a:spcPts val="0"/>
              </a:spcAft>
              <a:defRPr/>
            </a:pPr>
            <a:r>
              <a:rPr lang="en-US" sz="2200" dirty="0" smtClean="0">
                <a:solidFill>
                  <a:prstClr val="black"/>
                </a:solidFill>
                <a:latin typeface="Calibri"/>
                <a:cs typeface="+mn-cs"/>
              </a:rPr>
              <a:t>Ready To Work </a:t>
            </a:r>
            <a:r>
              <a:rPr lang="en-US" sz="2200" dirty="0">
                <a:solidFill>
                  <a:prstClr val="black"/>
                </a:solidFill>
                <a:latin typeface="Calibri"/>
                <a:cs typeface="+mn-cs"/>
              </a:rPr>
              <a:t>Specialist: </a:t>
            </a:r>
            <a:r>
              <a:rPr lang="en-US" sz="2200" dirty="0" smtClean="0">
                <a:solidFill>
                  <a:prstClr val="black"/>
                </a:solidFill>
                <a:latin typeface="Calibri"/>
                <a:cs typeface="+mn-cs"/>
              </a:rPr>
              <a:t>Kia Mason</a:t>
            </a:r>
            <a:endParaRPr lang="en-US" sz="2200" dirty="0">
              <a:solidFill>
                <a:prstClr val="black"/>
              </a:solidFill>
              <a:latin typeface="Calibri"/>
              <a:cs typeface="+mn-cs"/>
            </a:endParaRPr>
          </a:p>
          <a:p>
            <a:pPr marL="0" lvl="1" indent="0">
              <a:spcBef>
                <a:spcPct val="20000"/>
              </a:spcBef>
              <a:spcAft>
                <a:spcPts val="0"/>
              </a:spcAft>
              <a:buNone/>
              <a:defRPr/>
            </a:pPr>
            <a:endParaRPr lang="en-US" sz="2200" dirty="0">
              <a:solidFill>
                <a:prstClr val="black"/>
              </a:solidFill>
              <a:latin typeface="Calibri"/>
              <a:cs typeface="+mn-cs"/>
            </a:endParaRPr>
          </a:p>
          <a:p>
            <a:pPr lvl="0">
              <a:spcBef>
                <a:spcPct val="20000"/>
              </a:spcBef>
              <a:spcAft>
                <a:spcPts val="0"/>
              </a:spcAft>
              <a:buNone/>
              <a:defRPr/>
            </a:pPr>
            <a:r>
              <a:rPr lang="en-US" sz="2400" b="1" dirty="0">
                <a:solidFill>
                  <a:srgbClr val="4F81BD">
                    <a:lumMod val="50000"/>
                  </a:srgbClr>
                </a:solidFill>
                <a:latin typeface="Calibri"/>
                <a:cs typeface="+mn-cs"/>
              </a:rPr>
              <a:t>The </a:t>
            </a:r>
            <a:r>
              <a:rPr lang="en-US" sz="2400" b="1" u="sng" dirty="0">
                <a:solidFill>
                  <a:srgbClr val="4F81BD">
                    <a:lumMod val="50000"/>
                  </a:srgbClr>
                </a:solidFill>
                <a:latin typeface="Calibri"/>
                <a:cs typeface="+mn-cs"/>
              </a:rPr>
              <a:t>Office of Grants Management (OGM</a:t>
            </a:r>
            <a:r>
              <a:rPr lang="en-US" sz="2400" b="1" dirty="0">
                <a:solidFill>
                  <a:srgbClr val="4F81BD">
                    <a:lumMod val="50000"/>
                  </a:srgbClr>
                </a:solidFill>
                <a:latin typeface="Calibri"/>
                <a:cs typeface="+mn-cs"/>
              </a:rPr>
              <a:t>) also provides guidance on policy issues and training on fiscal and administrative requirements.</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8</a:t>
            </a:fld>
            <a:endParaRPr lang="en-US" dirty="0"/>
          </a:p>
        </p:txBody>
      </p:sp>
    </p:spTree>
    <p:extLst>
      <p:ext uri="{BB962C8B-B14F-4D97-AF65-F5344CB8AC3E}">
        <p14:creationId xmlns:p14="http://schemas.microsoft.com/office/powerpoint/2010/main" val="1450781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Office Role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0490"/>
            <a:ext cx="8991600" cy="5422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2212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1404&quot;&gt;&lt;object type=&quot;3&quot; unique_id=&quot;11405&quot;&gt;&lt;property id=&quot;20148&quot; value=&quot;5&quot;/&gt;&lt;property id=&quot;20300&quot; value=&quot;Slide 1 - &amp;quot;Webinar Title&amp;quot;&quot;/&gt;&lt;property id=&quot;20307&quot; value=&quot;256&quot;/&gt;&lt;/object&gt;&lt;object type=&quot;3&quot; unique_id=&quot;11411&quot;&gt;&lt;property id=&quot;20148&quot; value=&quot;5&quot;/&gt;&lt;property id=&quot;20300&quot; value=&quot;Slide 2 - &amp;quot;Where are you?&amp;quot;&quot;/&gt;&lt;property id=&quot;20307&quot; value=&quot;259&quot;/&gt;&lt;/object&gt;&lt;object type=&quot;3&quot; unique_id=&quot;11412&quot;&gt;&lt;property id=&quot;20148&quot; value=&quot;5&quot;/&gt;&lt;property id=&quot;20300&quot; value=&quot;Slide 3 - &amp;quot;Here’s what you can expect to get out of this webinar!&amp;quot;&quot;/&gt;&lt;property id=&quot;20307&quot; value=&quot;264&quot;/&gt;&lt;/object&gt;&lt;object type=&quot;3&quot; unique_id=&quot;11413&quot;&gt;&lt;property id=&quot;20148&quot; value=&quot;5&quot;/&gt;&lt;property id=&quot;20300&quot; value=&quot;Slide 4 - &amp;quot;Agenda&amp;quot;&quot;/&gt;&lt;property id=&quot;20307&quot; value=&quot;266&quot;/&gt;&lt;/object&gt;&lt;object type=&quot;3&quot; unique_id=&quot;11414&quot;&gt;&lt;property id=&quot;20148&quot; value=&quot;5&quot;/&gt;&lt;property id=&quot;20300&quot; value=&quot;Slide 5 - &amp;quot;Moderator&amp;quot;&quot;/&gt;&lt;property id=&quot;20307&quot; value=&quot;261&quot;/&gt;&lt;/object&gt;&lt;object type=&quot;3&quot; unique_id=&quot;11415&quot;&gt;&lt;property id=&quot;20148&quot; value=&quot;5&quot;/&gt;&lt;property id=&quot;20300&quot; value=&quot;Slide 6 - &amp;quot;Presenters&amp;quot;&quot;/&gt;&lt;property id=&quot;20307&quot; value=&quot;286&quot;/&gt;&lt;/object&gt;&lt;object type=&quot;3&quot; unique_id=&quot;11416&quot;&gt;&lt;property id=&quot;20148&quot; value=&quot;5&quot;/&gt;&lt;property id=&quot;20300&quot; value=&quot;Slide 8 - &amp;quot;Content Heading &amp;quot;&quot;/&gt;&lt;property id=&quot;20307&quot; value=&quot;271&quot;/&gt;&lt;/object&gt;&lt;object type=&quot;3&quot; unique_id=&quot;11417&quot;&gt;&lt;property id=&quot;20148&quot; value=&quot;5&quot;/&gt;&lt;property id=&quot;20300&quot; value=&quot;Slide 12 - &amp;quot;Open Chat&amp;quot;&quot;/&gt;&lt;property id=&quot;20307&quot; value=&quot;267&quot;/&gt;&lt;/object&gt;&lt;object type=&quot;3&quot; unique_id=&quot;11418&quot;&gt;&lt;property id=&quot;20148&quot; value=&quot;5&quot;/&gt;&lt;property id=&quot;20300&quot; value=&quot;Slide 13 - &amp;quot;Polling Question&amp;quot;&quot;/&gt;&lt;property id=&quot;20307&quot; value=&quot;265&quot;/&gt;&lt;/object&gt;&lt;object type=&quot;3&quot; unique_id=&quot;11420&quot;&gt;&lt;property id=&quot;20148&quot; value=&quot;5&quot;/&gt;&lt;property id=&quot;20300&quot; value=&quot;Slide 14 - &amp;quot;Reminder…&amp;quot;&quot;/&gt;&lt;property id=&quot;20307&quot; value=&quot;276&quot;/&gt;&lt;/object&gt;&lt;object type=&quot;3&quot; unique_id=&quot;11421&quot;&gt;&lt;property id=&quot;20148&quot; value=&quot;5&quot;/&gt;&lt;property id=&quot;20300&quot; value=&quot;Slide 15 - &amp;quot;Resources&amp;quot;&quot;/&gt;&lt;property id=&quot;20307&quot; value=&quot;278&quot;/&gt;&lt;/object&gt;&lt;object type=&quot;3&quot; unique_id=&quot;11422&quot;&gt;&lt;property id=&quot;20148&quot; value=&quot;5&quot;/&gt;&lt;property id=&quot;20300&quot; value=&quot;Slide 16 - &amp;quot;Please enter your questions in the Chat Room! &amp;quot;&quot;/&gt;&lt;property id=&quot;20307&quot; value=&quot;279&quot;/&gt;&lt;/object&gt;&lt;object type=&quot;3&quot; unique_id=&quot;11423&quot;&gt;&lt;property id=&quot;20148&quot; value=&quot;5&quot;/&gt;&lt;property id=&quot;20300&quot; value=&quot;Slide 17 - &amp;quot;Speakers’ Contact Information&amp;quot;&quot;/&gt;&lt;property id=&quot;20307&quot; value=&quot;281&quot;/&gt;&lt;/object&gt;&lt;object type=&quot;3&quot; unique_id=&quot;11424&quot;&gt;&lt;property id=&quot;20148&quot; value=&quot;5&quot;/&gt;&lt;property id=&quot;20300&quot; value=&quot;Slide 18 - &amp;quot;Look for upcoming Webinars in this series!&amp;quot;&quot;/&gt;&lt;property id=&quot;20307&quot; value=&quot;283&quot;/&gt;&lt;/object&gt;&lt;object type=&quot;3&quot; unique_id=&quot;11425&quot;&gt;&lt;property id=&quot;20148&quot; value=&quot;5&quot;/&gt;&lt;property id=&quot;20300&quot; value=&quot;Slide 19&quot;/&gt;&lt;property id=&quot;20307&quot; value=&quot;262&quot;/&gt;&lt;/object&gt;&lt;object type=&quot;3&quot; unique_id=&quot;13267&quot;&gt;&lt;property id=&quot;20148&quot; value=&quot;5&quot;/&gt;&lt;property id=&quot;20300&quot; value=&quot;Slide 7 - &amp;quot;Presenter&amp;quot;&quot;/&gt;&lt;property id=&quot;20307&quot; value=&quot;287&quot;/&gt;&lt;/object&gt;&lt;object type=&quot;3&quot; unique_id=&quot;13268&quot;&gt;&lt;property id=&quot;20148&quot; value=&quot;5&quot;/&gt;&lt;property id=&quot;20300&quot; value=&quot;Slide 10 - &amp;quot;Content Heading &amp;quot;&quot;/&gt;&lt;property id=&quot;20307&quot; value=&quot;289&quot;/&gt;&lt;/object&gt;&lt;object type=&quot;3&quot; unique_id=&quot;13269&quot;&gt;&lt;property id=&quot;20148&quot; value=&quot;5&quot;/&gt;&lt;property id=&quot;20300&quot; value=&quot;Slide 11 - &amp;quot;Content Heading &amp;quot;&quot;/&gt;&lt;property id=&quot;20307&quot; value=&quot;290&quot;/&gt;&lt;/object&gt;&lt;object type=&quot;3&quot; unique_id=&quot;21377&quot;&gt;&lt;property id=&quot;20148&quot; value=&quot;5&quot;/&gt;&lt;property id=&quot;20300&quot; value=&quot;Slide 9 - &amp;quot;Content Heading &amp;quot;&quot;/&gt;&lt;property id=&quot;20307&quot; value=&quot;291&quot;/&gt;&lt;/object&gt;&lt;/object&gt;&lt;object type=&quot;8&quot; unique_id=&quot;1141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PROPS" val="U:\users\Chad\CBJTG_July2010_TA\audio\finalaudio\slide10_Tom.mp3"/>
  <p:tag name="PPSNARRATION" val="11,-923750053,U:\users\Chad\CBJTG_July2010_TA\Breeze_CBJTG_Round5_20100809.ppc"/>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2581</Words>
  <Application>Microsoft Office PowerPoint</Application>
  <PresentationFormat>On-screen Show (4:3)</PresentationFormat>
  <Paragraphs>575</Paragraphs>
  <Slides>55</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 Unicode MS</vt:lpstr>
      <vt:lpstr>Arial</vt:lpstr>
      <vt:lpstr>Calibri</vt:lpstr>
      <vt:lpstr>Comic Sans MS</vt:lpstr>
      <vt:lpstr>Franklin Gothic Medium</vt:lpstr>
      <vt:lpstr>Tahoma</vt:lpstr>
      <vt:lpstr>Wingdings</vt:lpstr>
      <vt:lpstr>Networking trio design template</vt:lpstr>
      <vt:lpstr>H-1B Ready To Work   New Grantee Orientation</vt:lpstr>
      <vt:lpstr>Where are you?</vt:lpstr>
      <vt:lpstr>Presenters</vt:lpstr>
      <vt:lpstr>Today’s Agenda</vt:lpstr>
      <vt:lpstr>Introductions</vt:lpstr>
      <vt:lpstr>National Office –  Division of Strategic Investments (DSI) </vt:lpstr>
      <vt:lpstr>National Office – Technical Assistance Initiative</vt:lpstr>
      <vt:lpstr>National Office –  Office of Grants Management (OGM) </vt:lpstr>
      <vt:lpstr>Regional Office Role</vt:lpstr>
      <vt:lpstr>National Office – Office of Policy Development &amp; Research/Chief Evaluation Office</vt:lpstr>
      <vt:lpstr>Ready To Work Grantees</vt:lpstr>
      <vt:lpstr>Grantee Polling Question</vt:lpstr>
      <vt:lpstr>Melissa Smith Division of Strategic Investments ETA Office of Workforce Investments  </vt:lpstr>
      <vt:lpstr>Program Overview</vt:lpstr>
      <vt:lpstr>Overview of Grantees</vt:lpstr>
      <vt:lpstr>Overview of Grantees</vt:lpstr>
      <vt:lpstr>Overview of Grantees</vt:lpstr>
      <vt:lpstr>Target Populations</vt:lpstr>
      <vt:lpstr>Program Overview</vt:lpstr>
      <vt:lpstr>Program Overview</vt:lpstr>
      <vt:lpstr>Megan Baird Division of Strategic Investments ETA Office of Workforce Investments  </vt:lpstr>
      <vt:lpstr>Communication Plan</vt:lpstr>
      <vt:lpstr> Grantee Team Communications &amp; Support</vt:lpstr>
      <vt:lpstr>Ready To Work Webpage</vt:lpstr>
      <vt:lpstr>Ready To Work Webpage</vt:lpstr>
      <vt:lpstr>Community of Practice</vt:lpstr>
      <vt:lpstr>Communication Plan</vt:lpstr>
      <vt:lpstr>Megan Baird Division of Strategic Investments ETA Office of Workforce Investments  </vt:lpstr>
      <vt:lpstr>The Value of Reporting</vt:lpstr>
      <vt:lpstr>Reporting Requirements</vt:lpstr>
      <vt:lpstr>Quarterly Progress Report</vt:lpstr>
      <vt:lpstr>Quarterly Progress Reports</vt:lpstr>
      <vt:lpstr>Quarterly Financial Report</vt:lpstr>
      <vt:lpstr>Key Dates</vt:lpstr>
      <vt:lpstr>Steve Rietzke and Kia Mason ETA Office of Grants Management   </vt:lpstr>
      <vt:lpstr>The Grant Award</vt:lpstr>
      <vt:lpstr>Grant Award Letter</vt:lpstr>
      <vt:lpstr>Grant Agreement Notice of Award Obligation</vt:lpstr>
      <vt:lpstr>Notice of Award Obligation  Regulations &amp; Cost Principles</vt:lpstr>
      <vt:lpstr>Grant Agreement Condition of Award &amp; Terms and Conditions</vt:lpstr>
      <vt:lpstr>Grant Agreement Terms and Conditions</vt:lpstr>
      <vt:lpstr>Grant Agreement Attachments</vt:lpstr>
      <vt:lpstr>Terms and Conditions – Equipment Purchases</vt:lpstr>
      <vt:lpstr>Budget and Statement of Work</vt:lpstr>
      <vt:lpstr>Indirect Cost Rate Agreement</vt:lpstr>
      <vt:lpstr>SOW Review</vt:lpstr>
      <vt:lpstr>Megan Baird Division of Strategic Investments ETA Office of Workforce Investments  </vt:lpstr>
      <vt:lpstr>Immediate Next Steps</vt:lpstr>
      <vt:lpstr>Next Steps – Upcoming TA </vt:lpstr>
      <vt:lpstr>Next Steps – Upcoming TA  (cont.)</vt:lpstr>
      <vt:lpstr>Next Steps – Upcoming TA  (cont.)</vt:lpstr>
      <vt:lpstr>Grantee Polling Question</vt:lpstr>
      <vt:lpstr>Resources</vt:lpstr>
      <vt:lpstr>Please enter your questions in the Chat Room!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2014-11-19T17:15:15Z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