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9" r:id="rId3"/>
    <p:sldId id="504" r:id="rId4"/>
    <p:sldId id="352" r:id="rId5"/>
    <p:sldId id="292" r:id="rId6"/>
    <p:sldId id="350" r:id="rId7"/>
    <p:sldId id="430" r:id="rId8"/>
    <p:sldId id="431" r:id="rId9"/>
    <p:sldId id="429" r:id="rId10"/>
    <p:sldId id="360" r:id="rId11"/>
    <p:sldId id="361" r:id="rId12"/>
    <p:sldId id="396" r:id="rId13"/>
    <p:sldId id="449" r:id="rId14"/>
    <p:sldId id="450" r:id="rId15"/>
    <p:sldId id="451" r:id="rId16"/>
    <p:sldId id="452" r:id="rId17"/>
    <p:sldId id="438" r:id="rId18"/>
    <p:sldId id="454" r:id="rId19"/>
    <p:sldId id="455" r:id="rId20"/>
    <p:sldId id="456" r:id="rId21"/>
    <p:sldId id="457" r:id="rId22"/>
    <p:sldId id="502" r:id="rId23"/>
    <p:sldId id="453" r:id="rId24"/>
    <p:sldId id="445" r:id="rId25"/>
    <p:sldId id="501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279" r:id="rId46"/>
    <p:sldId id="321" r:id="rId47"/>
    <p:sldId id="448" r:id="rId48"/>
    <p:sldId id="262" r:id="rId49"/>
  </p:sldIdLst>
  <p:sldSz cx="9144000" cy="6858000" type="screen4x3"/>
  <p:notesSz cx="6858000" cy="9313863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84">
          <p15:clr>
            <a:srgbClr val="A4A3A4"/>
          </p15:clr>
        </p15:guide>
        <p15:guide id="4" pos="832">
          <p15:clr>
            <a:srgbClr val="A4A3A4"/>
          </p15:clr>
        </p15:guide>
        <p15:guide id="5" pos="3312">
          <p15:clr>
            <a:srgbClr val="A4A3A4"/>
          </p15:clr>
        </p15:guide>
        <p15:guide id="6" pos="5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02E"/>
    <a:srgbClr val="297083"/>
    <a:srgbClr val="593B79"/>
    <a:srgbClr val="4B2D77"/>
    <a:srgbClr val="6B8537"/>
    <a:srgbClr val="D45C02"/>
    <a:srgbClr val="F2A100"/>
    <a:srgbClr val="F6B600"/>
    <a:srgbClr val="F6862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92031" autoAdjust="0"/>
  </p:normalViewPr>
  <p:slideViewPr>
    <p:cSldViewPr snapToGrid="0">
      <p:cViewPr varScale="1">
        <p:scale>
          <a:sx n="74" d="100"/>
          <a:sy n="74" d="100"/>
        </p:scale>
        <p:origin x="1930" y="62"/>
      </p:cViewPr>
      <p:guideLst>
        <p:guide orient="horz" pos="2160"/>
        <p:guide pos="2880"/>
        <p:guide orient="horz" pos="1584"/>
        <p:guide pos="832"/>
        <p:guide pos="3312"/>
        <p:guide pos="5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/>
        <a:lstStyle/>
        <a:p>
          <a:pPr algn="l"/>
          <a:r>
            <a:rPr lang="en-US" sz="4800" b="0" dirty="0" smtClean="0">
              <a:solidFill>
                <a:srgbClr val="98081D"/>
              </a:solidFill>
              <a:latin typeface="Arial" pitchFamily="34" charset="0"/>
              <a:cs typeface="Arial" pitchFamily="34" charset="0"/>
            </a:rPr>
            <a:t>What organization</a:t>
          </a:r>
          <a:br>
            <a:rPr lang="en-US" sz="4800" b="0" dirty="0" smtClean="0">
              <a:solidFill>
                <a:srgbClr val="98081D"/>
              </a:solidFill>
              <a:latin typeface="Arial" pitchFamily="34" charset="0"/>
              <a:cs typeface="Arial" pitchFamily="34" charset="0"/>
            </a:rPr>
          </a:br>
          <a:r>
            <a:rPr lang="en-US" sz="4800" b="0" dirty="0" smtClean="0">
              <a:solidFill>
                <a:srgbClr val="98081D"/>
              </a:solidFill>
              <a:latin typeface="Arial" pitchFamily="34" charset="0"/>
              <a:cs typeface="Arial" pitchFamily="34" charset="0"/>
            </a:rPr>
            <a:t>do you represent?</a:t>
          </a:r>
          <a:endParaRPr lang="en-US" sz="3600" b="0" dirty="0">
            <a:solidFill>
              <a:srgbClr val="98081D"/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99114" custLinFactNeighborX="-190" custLinFactNeighborY="-38607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5778B490-1B25-42E2-83E9-CF34B5731FA0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34CBA046-4AE3-44CA-82D5-C386FA245EB0}" type="presOf" srcId="{FC9D8059-D2E0-4C91-8D8D-A79D1FB79854}" destId="{7A996C81-500F-4B1F-B5A4-1B476941A02A}" srcOrd="0" destOrd="0" presId="urn:microsoft.com/office/officeart/2005/8/layout/hierarchy3"/>
    <dgm:cxn modelId="{2BC112AA-0D24-44AD-B282-7A4675CEA468}" type="presOf" srcId="{FC9D8059-D2E0-4C91-8D8D-A79D1FB79854}" destId="{326860F1-B8CF-451E-A26A-39B929BC3F19}" srcOrd="1" destOrd="0" presId="urn:microsoft.com/office/officeart/2005/8/layout/hierarchy3"/>
    <dgm:cxn modelId="{5FDFC545-BDB4-42E5-AEE6-3D30C8A378E3}" type="presParOf" srcId="{855749C9-25BC-45AC-B787-9457C050449F}" destId="{1E4DC371-F7C6-47CE-B90E-1AFFF13B3F0E}" srcOrd="0" destOrd="0" presId="urn:microsoft.com/office/officeart/2005/8/layout/hierarchy3"/>
    <dgm:cxn modelId="{BB28E6AB-84B4-425E-99FA-F03828196158}" type="presParOf" srcId="{1E4DC371-F7C6-47CE-B90E-1AFFF13B3F0E}" destId="{77B1561D-399D-4DFB-9AB8-7B690400EE7B}" srcOrd="0" destOrd="0" presId="urn:microsoft.com/office/officeart/2005/8/layout/hierarchy3"/>
    <dgm:cxn modelId="{365DBC13-6E00-47BA-9FC6-F248642AC4DD}" type="presParOf" srcId="{77B1561D-399D-4DFB-9AB8-7B690400EE7B}" destId="{7A996C81-500F-4B1F-B5A4-1B476941A02A}" srcOrd="0" destOrd="0" presId="urn:microsoft.com/office/officeart/2005/8/layout/hierarchy3"/>
    <dgm:cxn modelId="{66512240-5D4B-4514-A786-6FFD4DA656C3}" type="presParOf" srcId="{77B1561D-399D-4DFB-9AB8-7B690400EE7B}" destId="{326860F1-B8CF-451E-A26A-39B929BC3F19}" srcOrd="1" destOrd="0" presId="urn:microsoft.com/office/officeart/2005/8/layout/hierarchy3"/>
    <dgm:cxn modelId="{745810A3-ADD2-4128-8EEB-99ADDBD53AF6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6DD85-6C75-4C83-B655-6F658F19C1EC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4F5B6D-5136-4BDA-B3EA-8821FE723EF8}">
      <dgm:prSet phldrT="[Text]" custT="1"/>
      <dgm:spPr>
        <a:solidFill>
          <a:srgbClr val="5578A2"/>
        </a:solidFill>
      </dgm:spPr>
      <dgm:t>
        <a:bodyPr lIns="0" tIns="0" rIns="0" bIns="0"/>
        <a:lstStyle/>
        <a:p>
          <a:r>
            <a:rPr lang="en-US" sz="2000" dirty="0" smtClean="0"/>
            <a:t> </a:t>
          </a:r>
          <a:endParaRPr lang="en-US" sz="2000" dirty="0"/>
        </a:p>
      </dgm:t>
    </dgm:pt>
    <dgm:pt modelId="{691EA31B-D757-4AE7-A65A-1008685C7E62}" type="parTrans" cxnId="{89018AA3-719D-42B1-A7CE-9D7437AF0284}">
      <dgm:prSet/>
      <dgm:spPr/>
      <dgm:t>
        <a:bodyPr/>
        <a:lstStyle/>
        <a:p>
          <a:endParaRPr lang="en-US"/>
        </a:p>
      </dgm:t>
    </dgm:pt>
    <dgm:pt modelId="{F155A21C-7B17-4B37-9772-99ED254AD805}" type="sibTrans" cxnId="{89018AA3-719D-42B1-A7CE-9D7437AF0284}">
      <dgm:prSet/>
      <dgm:spPr/>
      <dgm:t>
        <a:bodyPr/>
        <a:lstStyle/>
        <a:p>
          <a:endParaRPr lang="en-US"/>
        </a:p>
      </dgm:t>
    </dgm:pt>
    <dgm:pt modelId="{F432BEC4-A80C-40DE-9D53-CBFC1B082F2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an integral partner on workforce boards and in workforce planning</a:t>
          </a:r>
          <a:endParaRPr lang="en-US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FCFE038-BCC4-4737-8F66-7BED9AAC863D}" type="parTrans" cxnId="{13E28D43-37BA-4D9A-A5F4-1D747FC7B116}">
      <dgm:prSet/>
      <dgm:spPr/>
      <dgm:t>
        <a:bodyPr/>
        <a:lstStyle/>
        <a:p>
          <a:endParaRPr lang="en-US"/>
        </a:p>
      </dgm:t>
    </dgm:pt>
    <dgm:pt modelId="{9FFA2DF2-6914-4C62-9848-9481FB3DA3CF}" type="sibTrans" cxnId="{13E28D43-37BA-4D9A-A5F4-1D747FC7B116}">
      <dgm:prSet/>
      <dgm:spPr/>
      <dgm:t>
        <a:bodyPr/>
        <a:lstStyle/>
        <a:p>
          <a:endParaRPr lang="en-US"/>
        </a:p>
      </dgm:t>
    </dgm:pt>
    <dgm:pt modelId="{34923BC8-066E-4B5A-824B-E26290B8DB44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 key element in business engagement and industry sector strategies</a:t>
          </a:r>
          <a:endParaRPr lang="en-US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D5A98C6-BA37-479C-B3D6-8AD1CA363F4E}" type="parTrans" cxnId="{CB6AA853-2BF2-44B5-A9A1-A45B48B41168}">
      <dgm:prSet/>
      <dgm:spPr/>
      <dgm:t>
        <a:bodyPr/>
        <a:lstStyle/>
        <a:p>
          <a:endParaRPr lang="en-US"/>
        </a:p>
      </dgm:t>
    </dgm:pt>
    <dgm:pt modelId="{1889E3CF-9C0E-4628-AD0F-99BE62527CEB}" type="sibTrans" cxnId="{CB6AA853-2BF2-44B5-A9A1-A45B48B41168}">
      <dgm:prSet/>
      <dgm:spPr/>
      <dgm:t>
        <a:bodyPr/>
        <a:lstStyle/>
        <a:p>
          <a:endParaRPr lang="en-US"/>
        </a:p>
      </dgm:t>
    </dgm:pt>
    <dgm:pt modelId="{09A4325C-94B3-4959-AC91-3E0BA1964C9C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 proven work-based learning model for job seekers</a:t>
          </a:r>
        </a:p>
      </dgm:t>
    </dgm:pt>
    <dgm:pt modelId="{9800532F-012A-45D4-869A-8492A0507D63}" type="parTrans" cxnId="{38FB295C-F06F-4EB2-AD2E-2A41075FC478}">
      <dgm:prSet/>
      <dgm:spPr/>
      <dgm:t>
        <a:bodyPr/>
        <a:lstStyle/>
        <a:p>
          <a:endParaRPr lang="en-US"/>
        </a:p>
      </dgm:t>
    </dgm:pt>
    <dgm:pt modelId="{0D4A4BA8-703F-498F-8BD8-1CCADF705A13}" type="sibTrans" cxnId="{38FB295C-F06F-4EB2-AD2E-2A41075FC478}">
      <dgm:prSet/>
      <dgm:spPr/>
      <dgm:t>
        <a:bodyPr/>
        <a:lstStyle/>
        <a:p>
          <a:endParaRPr lang="en-US"/>
        </a:p>
      </dgm:t>
    </dgm:pt>
    <dgm:pt modelId="{E0915147-9E23-4810-A87C-F1C2A0E0E60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 strategy for increasing outcomes on performance measures</a:t>
          </a:r>
          <a:endParaRPr lang="en-US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0136F09-1110-46C0-84C4-F53295B660AD}" type="parTrans" cxnId="{E3AEF5D5-B9BD-445F-9229-54A19966D46E}">
      <dgm:prSet/>
      <dgm:spPr/>
      <dgm:t>
        <a:bodyPr/>
        <a:lstStyle/>
        <a:p>
          <a:endParaRPr lang="en-US"/>
        </a:p>
      </dgm:t>
    </dgm:pt>
    <dgm:pt modelId="{E5DE3804-37AB-447F-827C-19F90B80F96C}" type="sibTrans" cxnId="{E3AEF5D5-B9BD-445F-9229-54A19966D46E}">
      <dgm:prSet/>
      <dgm:spPr/>
      <dgm:t>
        <a:bodyPr/>
        <a:lstStyle/>
        <a:p>
          <a:endParaRPr lang="en-US"/>
        </a:p>
      </dgm:t>
    </dgm:pt>
    <dgm:pt modelId="{7A2728CA-4314-4427-A817-EBDDF6C3C13E}" type="pres">
      <dgm:prSet presAssocID="{7A26DD85-6C75-4C83-B655-6F658F19C1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A8344-C018-4A98-AE0C-6A020900B423}" type="pres">
      <dgm:prSet presAssocID="{E44F5B6D-5136-4BDA-B3EA-8821FE723EF8}" presName="centerShape" presStyleLbl="node0" presStyleIdx="0" presStyleCnt="1" custScaleX="107692" custScaleY="107692"/>
      <dgm:spPr/>
      <dgm:t>
        <a:bodyPr/>
        <a:lstStyle/>
        <a:p>
          <a:endParaRPr lang="en-US"/>
        </a:p>
      </dgm:t>
    </dgm:pt>
    <dgm:pt modelId="{4898C15C-562C-419B-B68C-2BE1DF2AF8D0}" type="pres">
      <dgm:prSet presAssocID="{1FCFE038-BCC4-4737-8F66-7BED9AAC863D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439C6B48-9F0E-4D7A-8BF5-E69841D4BFDB}" type="pres">
      <dgm:prSet presAssocID="{F432BEC4-A80C-40DE-9D53-CBFC1B082F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D8428-1423-4E32-BE90-30A64721C0F1}" type="pres">
      <dgm:prSet presAssocID="{8D5A98C6-BA37-479C-B3D6-8AD1CA363F4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CA66E1E-B9CC-4778-B82A-A341A800B42F}" type="pres">
      <dgm:prSet presAssocID="{34923BC8-066E-4B5A-824B-E26290B8DB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129B7-7262-47D9-BD2B-A635B241E6D1}" type="pres">
      <dgm:prSet presAssocID="{9800532F-012A-45D4-869A-8492A0507D6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60C3511-9B61-40D8-B230-B52DC5A95CB5}" type="pres">
      <dgm:prSet presAssocID="{09A4325C-94B3-4959-AC91-3E0BA1964C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11CA-5D27-42E3-8FFD-06B1D697F810}" type="pres">
      <dgm:prSet presAssocID="{10136F09-1110-46C0-84C4-F53295B660A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8844388-CBC3-4B20-917C-530A8309711F}" type="pres">
      <dgm:prSet presAssocID="{E0915147-9E23-4810-A87C-F1C2A0E0E6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CC47D-254C-4879-B06A-8285E0BB39B9}" type="presOf" srcId="{E44F5B6D-5136-4BDA-B3EA-8821FE723EF8}" destId="{035A8344-C018-4A98-AE0C-6A020900B423}" srcOrd="0" destOrd="0" presId="urn:microsoft.com/office/officeart/2005/8/layout/radial4"/>
    <dgm:cxn modelId="{38FB295C-F06F-4EB2-AD2E-2A41075FC478}" srcId="{E44F5B6D-5136-4BDA-B3EA-8821FE723EF8}" destId="{09A4325C-94B3-4959-AC91-3E0BA1964C9C}" srcOrd="2" destOrd="0" parTransId="{9800532F-012A-45D4-869A-8492A0507D63}" sibTransId="{0D4A4BA8-703F-498F-8BD8-1CCADF705A13}"/>
    <dgm:cxn modelId="{CB6AA853-2BF2-44B5-A9A1-A45B48B41168}" srcId="{E44F5B6D-5136-4BDA-B3EA-8821FE723EF8}" destId="{34923BC8-066E-4B5A-824B-E26290B8DB44}" srcOrd="1" destOrd="0" parTransId="{8D5A98C6-BA37-479C-B3D6-8AD1CA363F4E}" sibTransId="{1889E3CF-9C0E-4628-AD0F-99BE62527CEB}"/>
    <dgm:cxn modelId="{5495C634-A35C-4B54-8DC8-828DF23C02C3}" type="presOf" srcId="{09A4325C-94B3-4959-AC91-3E0BA1964C9C}" destId="{D60C3511-9B61-40D8-B230-B52DC5A95CB5}" srcOrd="0" destOrd="0" presId="urn:microsoft.com/office/officeart/2005/8/layout/radial4"/>
    <dgm:cxn modelId="{C500EAD4-4194-40BD-88D0-A57AAC806372}" type="presOf" srcId="{E0915147-9E23-4810-A87C-F1C2A0E0E600}" destId="{D8844388-CBC3-4B20-917C-530A8309711F}" srcOrd="0" destOrd="0" presId="urn:microsoft.com/office/officeart/2005/8/layout/radial4"/>
    <dgm:cxn modelId="{37142EFF-0B33-45D9-8C65-F502C8E37BF7}" type="presOf" srcId="{9800532F-012A-45D4-869A-8492A0507D63}" destId="{28D129B7-7262-47D9-BD2B-A635B241E6D1}" srcOrd="0" destOrd="0" presId="urn:microsoft.com/office/officeart/2005/8/layout/radial4"/>
    <dgm:cxn modelId="{EF53830B-45A7-492D-8E1A-F12209D523E8}" type="presOf" srcId="{8D5A98C6-BA37-479C-B3D6-8AD1CA363F4E}" destId="{A84D8428-1423-4E32-BE90-30A64721C0F1}" srcOrd="0" destOrd="0" presId="urn:microsoft.com/office/officeart/2005/8/layout/radial4"/>
    <dgm:cxn modelId="{B8780245-E477-4106-B3E6-E400005AC5A2}" type="presOf" srcId="{34923BC8-066E-4B5A-824B-E26290B8DB44}" destId="{3CA66E1E-B9CC-4778-B82A-A341A800B42F}" srcOrd="0" destOrd="0" presId="urn:microsoft.com/office/officeart/2005/8/layout/radial4"/>
    <dgm:cxn modelId="{13E28D43-37BA-4D9A-A5F4-1D747FC7B116}" srcId="{E44F5B6D-5136-4BDA-B3EA-8821FE723EF8}" destId="{F432BEC4-A80C-40DE-9D53-CBFC1B082F29}" srcOrd="0" destOrd="0" parTransId="{1FCFE038-BCC4-4737-8F66-7BED9AAC863D}" sibTransId="{9FFA2DF2-6914-4C62-9848-9481FB3DA3CF}"/>
    <dgm:cxn modelId="{E3AEF5D5-B9BD-445F-9229-54A19966D46E}" srcId="{E44F5B6D-5136-4BDA-B3EA-8821FE723EF8}" destId="{E0915147-9E23-4810-A87C-F1C2A0E0E600}" srcOrd="3" destOrd="0" parTransId="{10136F09-1110-46C0-84C4-F53295B660AD}" sibTransId="{E5DE3804-37AB-447F-827C-19F90B80F96C}"/>
    <dgm:cxn modelId="{57FC3BDC-9414-4DA8-AE70-A34069A01D8D}" type="presOf" srcId="{F432BEC4-A80C-40DE-9D53-CBFC1B082F29}" destId="{439C6B48-9F0E-4D7A-8BF5-E69841D4BFDB}" srcOrd="0" destOrd="0" presId="urn:microsoft.com/office/officeart/2005/8/layout/radial4"/>
    <dgm:cxn modelId="{73400B44-AD5B-4B31-87B4-39AA021CCF3D}" type="presOf" srcId="{10136F09-1110-46C0-84C4-F53295B660AD}" destId="{C2B511CA-5D27-42E3-8FFD-06B1D697F810}" srcOrd="0" destOrd="0" presId="urn:microsoft.com/office/officeart/2005/8/layout/radial4"/>
    <dgm:cxn modelId="{565A5106-8598-4A4A-BE3E-C1F67258FA87}" type="presOf" srcId="{7A26DD85-6C75-4C83-B655-6F658F19C1EC}" destId="{7A2728CA-4314-4427-A817-EBDDF6C3C13E}" srcOrd="0" destOrd="0" presId="urn:microsoft.com/office/officeart/2005/8/layout/radial4"/>
    <dgm:cxn modelId="{CC2E240C-EF6F-405C-ACDE-9293A89B8D86}" type="presOf" srcId="{1FCFE038-BCC4-4737-8F66-7BED9AAC863D}" destId="{4898C15C-562C-419B-B68C-2BE1DF2AF8D0}" srcOrd="0" destOrd="0" presId="urn:microsoft.com/office/officeart/2005/8/layout/radial4"/>
    <dgm:cxn modelId="{89018AA3-719D-42B1-A7CE-9D7437AF0284}" srcId="{7A26DD85-6C75-4C83-B655-6F658F19C1EC}" destId="{E44F5B6D-5136-4BDA-B3EA-8821FE723EF8}" srcOrd="0" destOrd="0" parTransId="{691EA31B-D757-4AE7-A65A-1008685C7E62}" sibTransId="{F155A21C-7B17-4B37-9772-99ED254AD805}"/>
    <dgm:cxn modelId="{D63D86F6-F2FA-45CE-BF6A-9D7C0761D481}" type="presParOf" srcId="{7A2728CA-4314-4427-A817-EBDDF6C3C13E}" destId="{035A8344-C018-4A98-AE0C-6A020900B423}" srcOrd="0" destOrd="0" presId="urn:microsoft.com/office/officeart/2005/8/layout/radial4"/>
    <dgm:cxn modelId="{17ED6732-2550-4F0E-A1CD-59FC26D19778}" type="presParOf" srcId="{7A2728CA-4314-4427-A817-EBDDF6C3C13E}" destId="{4898C15C-562C-419B-B68C-2BE1DF2AF8D0}" srcOrd="1" destOrd="0" presId="urn:microsoft.com/office/officeart/2005/8/layout/radial4"/>
    <dgm:cxn modelId="{31CE8F91-BAD7-4F44-A50A-B2639E556AD6}" type="presParOf" srcId="{7A2728CA-4314-4427-A817-EBDDF6C3C13E}" destId="{439C6B48-9F0E-4D7A-8BF5-E69841D4BFDB}" srcOrd="2" destOrd="0" presId="urn:microsoft.com/office/officeart/2005/8/layout/radial4"/>
    <dgm:cxn modelId="{9ADA81E2-2E71-4825-BBF4-670B11161BDA}" type="presParOf" srcId="{7A2728CA-4314-4427-A817-EBDDF6C3C13E}" destId="{A84D8428-1423-4E32-BE90-30A64721C0F1}" srcOrd="3" destOrd="0" presId="urn:microsoft.com/office/officeart/2005/8/layout/radial4"/>
    <dgm:cxn modelId="{BBCBDF76-61CE-4EF7-9517-B142A7BD97E7}" type="presParOf" srcId="{7A2728CA-4314-4427-A817-EBDDF6C3C13E}" destId="{3CA66E1E-B9CC-4778-B82A-A341A800B42F}" srcOrd="4" destOrd="0" presId="urn:microsoft.com/office/officeart/2005/8/layout/radial4"/>
    <dgm:cxn modelId="{4AF174E2-A450-4949-B1C8-9E338E45A7B0}" type="presParOf" srcId="{7A2728CA-4314-4427-A817-EBDDF6C3C13E}" destId="{28D129B7-7262-47D9-BD2B-A635B241E6D1}" srcOrd="5" destOrd="0" presId="urn:microsoft.com/office/officeart/2005/8/layout/radial4"/>
    <dgm:cxn modelId="{91C6CADD-BD32-4CC5-B28F-0A7AC993EA1C}" type="presParOf" srcId="{7A2728CA-4314-4427-A817-EBDDF6C3C13E}" destId="{D60C3511-9B61-40D8-B230-B52DC5A95CB5}" srcOrd="6" destOrd="0" presId="urn:microsoft.com/office/officeart/2005/8/layout/radial4"/>
    <dgm:cxn modelId="{0A9B924B-799F-4222-B065-CB13BEFDA3F0}" type="presParOf" srcId="{7A2728CA-4314-4427-A817-EBDDF6C3C13E}" destId="{C2B511CA-5D27-42E3-8FFD-06B1D697F810}" srcOrd="7" destOrd="0" presId="urn:microsoft.com/office/officeart/2005/8/layout/radial4"/>
    <dgm:cxn modelId="{0103C251-4BCA-455E-8F97-290D582F8E02}" type="presParOf" srcId="{7A2728CA-4314-4427-A817-EBDDF6C3C13E}" destId="{D8844388-CBC3-4B20-917C-530A8309711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30BD3-28A0-43C5-91C7-03EBFAD2380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08EDC-8FEE-4FD4-84C6-81356359A25D}">
      <dgm:prSet phldrT="[Text]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rIns="365760" b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OJT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16DE8-BA05-4F15-86FF-1E33E5A90143}" type="parTrans" cxnId="{AC9CEF06-7E3D-46B3-80D7-7708A95CC9B8}">
      <dgm:prSet/>
      <dgm:spPr/>
      <dgm:t>
        <a:bodyPr/>
        <a:lstStyle/>
        <a:p>
          <a:endParaRPr lang="en-US"/>
        </a:p>
      </dgm:t>
    </dgm:pt>
    <dgm:pt modelId="{67E4CE7F-F4A4-4308-B085-B64032EA453F}" type="sibTrans" cxnId="{AC9CEF06-7E3D-46B3-80D7-7708A95CC9B8}">
      <dgm:prSet/>
      <dgm:spPr/>
      <dgm:t>
        <a:bodyPr/>
        <a:lstStyle/>
        <a:p>
          <a:endParaRPr lang="en-US"/>
        </a:p>
      </dgm:t>
    </dgm:pt>
    <dgm:pt modelId="{FFC75F9F-9E16-4C03-AF5F-B7AA498D3C72}">
      <dgm:prSet phldrT="[Text]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b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Employer Serves as Sponsor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00627-A64B-48C1-8C6B-2BCD91A04F2A}" type="parTrans" cxnId="{08B16C40-5F87-4882-BC01-619B1B455A8D}">
      <dgm:prSet/>
      <dgm:spPr/>
      <dgm:t>
        <a:bodyPr/>
        <a:lstStyle/>
        <a:p>
          <a:endParaRPr lang="en-US"/>
        </a:p>
      </dgm:t>
    </dgm:pt>
    <dgm:pt modelId="{8DB9B978-3CBE-48FD-A620-CE16E9132F38}" type="sibTrans" cxnId="{08B16C40-5F87-4882-BC01-619B1B455A8D}">
      <dgm:prSet/>
      <dgm:spPr/>
      <dgm:t>
        <a:bodyPr/>
        <a:lstStyle/>
        <a:p>
          <a:endParaRPr lang="en-US"/>
        </a:p>
      </dgm:t>
    </dgm:pt>
    <dgm:pt modelId="{0A1A2187-7C05-4C10-8F89-982A8E2E2F8B}">
      <dgm:prSet phldrT="[Text]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t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RTI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D79C-F244-4903-BD91-9D16C5B5D3BE}" type="parTrans" cxnId="{FBC38C84-EC53-4E47-A9AC-8D31A90C6E8E}">
      <dgm:prSet/>
      <dgm:spPr/>
      <dgm:t>
        <a:bodyPr/>
        <a:lstStyle/>
        <a:p>
          <a:endParaRPr lang="en-US"/>
        </a:p>
      </dgm:t>
    </dgm:pt>
    <dgm:pt modelId="{54E94BEB-AC67-43A6-BA83-CBCA8B289F2A}" type="sibTrans" cxnId="{FBC38C84-EC53-4E47-A9AC-8D31A90C6E8E}">
      <dgm:prSet/>
      <dgm:spPr/>
      <dgm:t>
        <a:bodyPr/>
        <a:lstStyle/>
        <a:p>
          <a:endParaRPr lang="en-US"/>
        </a:p>
      </dgm:t>
    </dgm:pt>
    <dgm:pt modelId="{2106B2E1-FF4A-49B3-B005-3A0669CA90BC}">
      <dgm:prSet phldrT="[Text]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tIns="365760" r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Services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3BE61-7485-41CD-8B0A-3E4FFBC156F5}" type="parTrans" cxnId="{C4944742-D78B-4229-AF79-2C6109C370CF}">
      <dgm:prSet/>
      <dgm:spPr/>
      <dgm:t>
        <a:bodyPr/>
        <a:lstStyle/>
        <a:p>
          <a:endParaRPr lang="en-US"/>
        </a:p>
      </dgm:t>
    </dgm:pt>
    <dgm:pt modelId="{2B497157-4162-44F0-8692-D9A363E4B51E}" type="sibTrans" cxnId="{C4944742-D78B-4229-AF79-2C6109C370CF}">
      <dgm:prSet/>
      <dgm:spPr/>
      <dgm:t>
        <a:bodyPr/>
        <a:lstStyle/>
        <a:p>
          <a:endParaRPr lang="en-US"/>
        </a:p>
      </dgm:t>
    </dgm:pt>
    <dgm:pt modelId="{BCE5CCD5-9939-40C8-9498-755235FE654D}" type="pres">
      <dgm:prSet presAssocID="{A2730BD3-28A0-43C5-91C7-03EBFAD238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B3500-9362-4051-8D18-FE5ABE3824F8}" type="pres">
      <dgm:prSet presAssocID="{A2730BD3-28A0-43C5-91C7-03EBFAD2380D}" presName="children" presStyleCnt="0"/>
      <dgm:spPr/>
      <dgm:t>
        <a:bodyPr/>
        <a:lstStyle/>
        <a:p>
          <a:endParaRPr lang="en-US"/>
        </a:p>
      </dgm:t>
    </dgm:pt>
    <dgm:pt modelId="{F3EC9613-C3BF-4037-9434-6C7385613EF2}" type="pres">
      <dgm:prSet presAssocID="{A2730BD3-28A0-43C5-91C7-03EBFAD2380D}" presName="childPlaceholder" presStyleCnt="0"/>
      <dgm:spPr/>
      <dgm:t>
        <a:bodyPr/>
        <a:lstStyle/>
        <a:p>
          <a:endParaRPr lang="en-US"/>
        </a:p>
      </dgm:t>
    </dgm:pt>
    <dgm:pt modelId="{4ED1118E-E2BF-4C04-BB13-3411FFE2FCB3}" type="pres">
      <dgm:prSet presAssocID="{A2730BD3-28A0-43C5-91C7-03EBFAD2380D}" presName="circle" presStyleCnt="0"/>
      <dgm:spPr/>
      <dgm:t>
        <a:bodyPr/>
        <a:lstStyle/>
        <a:p>
          <a:endParaRPr lang="en-US"/>
        </a:p>
      </dgm:t>
    </dgm:pt>
    <dgm:pt modelId="{6F94BC81-4B08-4A08-862B-416DECE5FDAB}" type="pres">
      <dgm:prSet presAssocID="{A2730BD3-28A0-43C5-91C7-03EBFAD2380D}" presName="quadrant1" presStyleLbl="node1" presStyleIdx="0" presStyleCnt="4" custLinFactNeighborX="0" custLinFactNeighborY="11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35E3A-20D5-492C-91C6-D8E99D73E5CE}" type="pres">
      <dgm:prSet presAssocID="{A2730BD3-28A0-43C5-91C7-03EBFAD2380D}" presName="quadrant2" presStyleLbl="node1" presStyleIdx="1" presStyleCnt="4" custLinFactNeighborX="985" custLinFactNeighborY="1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71F4-6C14-417E-A08C-956DFA212FA8}" type="pres">
      <dgm:prSet presAssocID="{A2730BD3-28A0-43C5-91C7-03EBFAD2380D}" presName="quadrant3" presStyleLbl="node1" presStyleIdx="2" presStyleCnt="4" custLinFactNeighborX="1014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D4041-1E05-43DE-9D49-E1075FDEA8EE}" type="pres">
      <dgm:prSet presAssocID="{A2730BD3-28A0-43C5-91C7-03EBFAD2380D}" presName="quadrant4" presStyleLbl="node1" presStyleIdx="3" presStyleCnt="4" custLinFactNeighborX="-247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04C9-80B0-4F15-9F0F-49F7AE606BB5}" type="pres">
      <dgm:prSet presAssocID="{A2730BD3-28A0-43C5-91C7-03EBFAD2380D}" presName="quadrantPlaceholder" presStyleCnt="0"/>
      <dgm:spPr/>
      <dgm:t>
        <a:bodyPr/>
        <a:lstStyle/>
        <a:p>
          <a:endParaRPr lang="en-US"/>
        </a:p>
      </dgm:t>
    </dgm:pt>
    <dgm:pt modelId="{825F2BB3-315F-4575-A348-CF58E769CF4D}" type="pres">
      <dgm:prSet presAssocID="{A2730BD3-28A0-43C5-91C7-03EBFAD2380D}" presName="center1" presStyleLbl="fgShp" presStyleIdx="0" presStyleCnt="2"/>
      <dgm:spPr/>
      <dgm:t>
        <a:bodyPr/>
        <a:lstStyle/>
        <a:p>
          <a:endParaRPr lang="en-US"/>
        </a:p>
      </dgm:t>
    </dgm:pt>
    <dgm:pt modelId="{0294B05B-381A-42D6-BEE3-456936F7B5BE}" type="pres">
      <dgm:prSet presAssocID="{A2730BD3-28A0-43C5-91C7-03EBFAD2380D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FBC38C84-EC53-4E47-A9AC-8D31A90C6E8E}" srcId="{A2730BD3-28A0-43C5-91C7-03EBFAD2380D}" destId="{0A1A2187-7C05-4C10-8F89-982A8E2E2F8B}" srcOrd="2" destOrd="0" parTransId="{3DC4D79C-F244-4903-BD91-9D16C5B5D3BE}" sibTransId="{54E94BEB-AC67-43A6-BA83-CBCA8B289F2A}"/>
    <dgm:cxn modelId="{10F2DA81-92B8-414D-9DF4-5CE49AF38ECB}" type="presOf" srcId="{2106B2E1-FF4A-49B3-B005-3A0669CA90BC}" destId="{24ED4041-1E05-43DE-9D49-E1075FDEA8EE}" srcOrd="0" destOrd="0" presId="urn:microsoft.com/office/officeart/2005/8/layout/cycle4"/>
    <dgm:cxn modelId="{08B16C40-5F87-4882-BC01-619B1B455A8D}" srcId="{A2730BD3-28A0-43C5-91C7-03EBFAD2380D}" destId="{FFC75F9F-9E16-4C03-AF5F-B7AA498D3C72}" srcOrd="1" destOrd="0" parTransId="{4F000627-A64B-48C1-8C6B-2BCD91A04F2A}" sibTransId="{8DB9B978-3CBE-48FD-A620-CE16E9132F38}"/>
    <dgm:cxn modelId="{AC9CEF06-7E3D-46B3-80D7-7708A95CC9B8}" srcId="{A2730BD3-28A0-43C5-91C7-03EBFAD2380D}" destId="{C7808EDC-8FEE-4FD4-84C6-81356359A25D}" srcOrd="0" destOrd="0" parTransId="{73616DE8-BA05-4F15-86FF-1E33E5A90143}" sibTransId="{67E4CE7F-F4A4-4308-B085-B64032EA453F}"/>
    <dgm:cxn modelId="{C4944742-D78B-4229-AF79-2C6109C370CF}" srcId="{A2730BD3-28A0-43C5-91C7-03EBFAD2380D}" destId="{2106B2E1-FF4A-49B3-B005-3A0669CA90BC}" srcOrd="3" destOrd="0" parTransId="{2A43BE61-7485-41CD-8B0A-3E4FFBC156F5}" sibTransId="{2B497157-4162-44F0-8692-D9A363E4B51E}"/>
    <dgm:cxn modelId="{A462B15D-7BA4-409D-A20F-BCB778EFDBCD}" type="presOf" srcId="{0A1A2187-7C05-4C10-8F89-982A8E2E2F8B}" destId="{AE2871F4-6C14-417E-A08C-956DFA212FA8}" srcOrd="0" destOrd="0" presId="urn:microsoft.com/office/officeart/2005/8/layout/cycle4"/>
    <dgm:cxn modelId="{335272A7-8C4B-4584-A709-E8AB0257B62A}" type="presOf" srcId="{FFC75F9F-9E16-4C03-AF5F-B7AA498D3C72}" destId="{69A35E3A-20D5-492C-91C6-D8E99D73E5CE}" srcOrd="0" destOrd="0" presId="urn:microsoft.com/office/officeart/2005/8/layout/cycle4"/>
    <dgm:cxn modelId="{BF5EE666-CCFA-4A00-9C1C-395F66DEBF02}" type="presOf" srcId="{A2730BD3-28A0-43C5-91C7-03EBFAD2380D}" destId="{BCE5CCD5-9939-40C8-9498-755235FE654D}" srcOrd="0" destOrd="0" presId="urn:microsoft.com/office/officeart/2005/8/layout/cycle4"/>
    <dgm:cxn modelId="{EA821DCB-B77E-4A1E-93E3-2C58B4016CE4}" type="presOf" srcId="{C7808EDC-8FEE-4FD4-84C6-81356359A25D}" destId="{6F94BC81-4B08-4A08-862B-416DECE5FDAB}" srcOrd="0" destOrd="0" presId="urn:microsoft.com/office/officeart/2005/8/layout/cycle4"/>
    <dgm:cxn modelId="{9D0CF40F-0ACB-4DB4-AFEF-97176AD0A9BD}" type="presParOf" srcId="{BCE5CCD5-9939-40C8-9498-755235FE654D}" destId="{B97B3500-9362-4051-8D18-FE5ABE3824F8}" srcOrd="0" destOrd="0" presId="urn:microsoft.com/office/officeart/2005/8/layout/cycle4"/>
    <dgm:cxn modelId="{A31B0577-1377-4B5B-A18F-CDEDA6CDF443}" type="presParOf" srcId="{B97B3500-9362-4051-8D18-FE5ABE3824F8}" destId="{F3EC9613-C3BF-4037-9434-6C7385613EF2}" srcOrd="0" destOrd="0" presId="urn:microsoft.com/office/officeart/2005/8/layout/cycle4"/>
    <dgm:cxn modelId="{C0D34765-D0C0-4F44-81EB-7C3A5808E6E9}" type="presParOf" srcId="{BCE5CCD5-9939-40C8-9498-755235FE654D}" destId="{4ED1118E-E2BF-4C04-BB13-3411FFE2FCB3}" srcOrd="1" destOrd="0" presId="urn:microsoft.com/office/officeart/2005/8/layout/cycle4"/>
    <dgm:cxn modelId="{8445231E-4EB8-4E13-8A0A-B93A193D39FB}" type="presParOf" srcId="{4ED1118E-E2BF-4C04-BB13-3411FFE2FCB3}" destId="{6F94BC81-4B08-4A08-862B-416DECE5FDAB}" srcOrd="0" destOrd="0" presId="urn:microsoft.com/office/officeart/2005/8/layout/cycle4"/>
    <dgm:cxn modelId="{A3502C08-B046-4730-9E87-2ACD479757E0}" type="presParOf" srcId="{4ED1118E-E2BF-4C04-BB13-3411FFE2FCB3}" destId="{69A35E3A-20D5-492C-91C6-D8E99D73E5CE}" srcOrd="1" destOrd="0" presId="urn:microsoft.com/office/officeart/2005/8/layout/cycle4"/>
    <dgm:cxn modelId="{8AC4F84D-3EED-4AD7-8748-67AB9D672ED3}" type="presParOf" srcId="{4ED1118E-E2BF-4C04-BB13-3411FFE2FCB3}" destId="{AE2871F4-6C14-417E-A08C-956DFA212FA8}" srcOrd="2" destOrd="0" presId="urn:microsoft.com/office/officeart/2005/8/layout/cycle4"/>
    <dgm:cxn modelId="{5C34C0AC-126F-4FF9-82F9-F52FC135A78E}" type="presParOf" srcId="{4ED1118E-E2BF-4C04-BB13-3411FFE2FCB3}" destId="{24ED4041-1E05-43DE-9D49-E1075FDEA8EE}" srcOrd="3" destOrd="0" presId="urn:microsoft.com/office/officeart/2005/8/layout/cycle4"/>
    <dgm:cxn modelId="{4E76C0B7-4D8A-4EED-9BE1-141132C68E91}" type="presParOf" srcId="{4ED1118E-E2BF-4C04-BB13-3411FFE2FCB3}" destId="{415D04C9-80B0-4F15-9F0F-49F7AE606BB5}" srcOrd="4" destOrd="0" presId="urn:microsoft.com/office/officeart/2005/8/layout/cycle4"/>
    <dgm:cxn modelId="{D0F9BE96-2E8B-4CF2-BEF0-ABE8F855CC09}" type="presParOf" srcId="{BCE5CCD5-9939-40C8-9498-755235FE654D}" destId="{825F2BB3-315F-4575-A348-CF58E769CF4D}" srcOrd="2" destOrd="0" presId="urn:microsoft.com/office/officeart/2005/8/layout/cycle4"/>
    <dgm:cxn modelId="{E88D7D9A-7E38-47C3-8367-4F89539706FF}" type="presParOf" srcId="{BCE5CCD5-9939-40C8-9498-755235FE654D}" destId="{0294B05B-381A-42D6-BEE3-456936F7B5B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30BD3-28A0-43C5-91C7-03EBFAD2380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08EDC-8FEE-4FD4-84C6-81356359A25D}">
      <dgm:prSet phldrT="[Text]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rIns="365760" b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OJT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16DE8-BA05-4F15-86FF-1E33E5A90143}" type="parTrans" cxnId="{AC9CEF06-7E3D-46B3-80D7-7708A95CC9B8}">
      <dgm:prSet/>
      <dgm:spPr/>
      <dgm:t>
        <a:bodyPr/>
        <a:lstStyle/>
        <a:p>
          <a:endParaRPr lang="en-US"/>
        </a:p>
      </dgm:t>
    </dgm:pt>
    <dgm:pt modelId="{67E4CE7F-F4A4-4308-B085-B64032EA453F}" type="sibTrans" cxnId="{AC9CEF06-7E3D-46B3-80D7-7708A95CC9B8}">
      <dgm:prSet/>
      <dgm:spPr/>
      <dgm:t>
        <a:bodyPr/>
        <a:lstStyle/>
        <a:p>
          <a:endParaRPr lang="en-US"/>
        </a:p>
      </dgm:t>
    </dgm:pt>
    <dgm:pt modelId="{FFC75F9F-9E16-4C03-AF5F-B7AA498D3C72}">
      <dgm:prSet phldrT="[Text]" custT="1"/>
      <dgm:spPr>
        <a:solidFill>
          <a:schemeClr val="accent6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bIns="365760"/>
        <a:lstStyle/>
        <a:p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Serves as Sponsor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00627-A64B-48C1-8C6B-2BCD91A04F2A}" type="parTrans" cxnId="{08B16C40-5F87-4882-BC01-619B1B455A8D}">
      <dgm:prSet/>
      <dgm:spPr/>
      <dgm:t>
        <a:bodyPr/>
        <a:lstStyle/>
        <a:p>
          <a:endParaRPr lang="en-US"/>
        </a:p>
      </dgm:t>
    </dgm:pt>
    <dgm:pt modelId="{8DB9B978-3CBE-48FD-A620-CE16E9132F38}" type="sibTrans" cxnId="{08B16C40-5F87-4882-BC01-619B1B455A8D}">
      <dgm:prSet/>
      <dgm:spPr/>
      <dgm:t>
        <a:bodyPr/>
        <a:lstStyle/>
        <a:p>
          <a:endParaRPr lang="en-US"/>
        </a:p>
      </dgm:t>
    </dgm:pt>
    <dgm:pt modelId="{0A1A2187-7C05-4C10-8F89-982A8E2E2F8B}">
      <dgm:prSet phldrT="[Text]"/>
      <dgm:spPr>
        <a:solidFill>
          <a:schemeClr val="accent6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t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Provides RTI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D79C-F244-4903-BD91-9D16C5B5D3BE}" type="parTrans" cxnId="{FBC38C84-EC53-4E47-A9AC-8D31A90C6E8E}">
      <dgm:prSet/>
      <dgm:spPr/>
      <dgm:t>
        <a:bodyPr/>
        <a:lstStyle/>
        <a:p>
          <a:endParaRPr lang="en-US"/>
        </a:p>
      </dgm:t>
    </dgm:pt>
    <dgm:pt modelId="{54E94BEB-AC67-43A6-BA83-CBCA8B289F2A}" type="sibTrans" cxnId="{FBC38C84-EC53-4E47-A9AC-8D31A90C6E8E}">
      <dgm:prSet/>
      <dgm:spPr/>
      <dgm:t>
        <a:bodyPr/>
        <a:lstStyle/>
        <a:p>
          <a:endParaRPr lang="en-US"/>
        </a:p>
      </dgm:t>
    </dgm:pt>
    <dgm:pt modelId="{2106B2E1-FF4A-49B3-B005-3A0669CA90BC}">
      <dgm:prSet phldrT="[Text]"/>
      <dgm:spPr>
        <a:solidFill>
          <a:schemeClr val="accent6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tIns="365760" r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Provides Services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3BE61-7485-41CD-8B0A-3E4FFBC156F5}" type="parTrans" cxnId="{C4944742-D78B-4229-AF79-2C6109C370CF}">
      <dgm:prSet/>
      <dgm:spPr/>
      <dgm:t>
        <a:bodyPr/>
        <a:lstStyle/>
        <a:p>
          <a:endParaRPr lang="en-US"/>
        </a:p>
      </dgm:t>
    </dgm:pt>
    <dgm:pt modelId="{2B497157-4162-44F0-8692-D9A363E4B51E}" type="sibTrans" cxnId="{C4944742-D78B-4229-AF79-2C6109C370CF}">
      <dgm:prSet/>
      <dgm:spPr/>
      <dgm:t>
        <a:bodyPr/>
        <a:lstStyle/>
        <a:p>
          <a:endParaRPr lang="en-US"/>
        </a:p>
      </dgm:t>
    </dgm:pt>
    <dgm:pt modelId="{BCE5CCD5-9939-40C8-9498-755235FE654D}" type="pres">
      <dgm:prSet presAssocID="{A2730BD3-28A0-43C5-91C7-03EBFAD238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B3500-9362-4051-8D18-FE5ABE3824F8}" type="pres">
      <dgm:prSet presAssocID="{A2730BD3-28A0-43C5-91C7-03EBFAD2380D}" presName="children" presStyleCnt="0"/>
      <dgm:spPr/>
      <dgm:t>
        <a:bodyPr/>
        <a:lstStyle/>
        <a:p>
          <a:endParaRPr lang="en-US"/>
        </a:p>
      </dgm:t>
    </dgm:pt>
    <dgm:pt modelId="{F3EC9613-C3BF-4037-9434-6C7385613EF2}" type="pres">
      <dgm:prSet presAssocID="{A2730BD3-28A0-43C5-91C7-03EBFAD2380D}" presName="childPlaceholder" presStyleCnt="0"/>
      <dgm:spPr/>
      <dgm:t>
        <a:bodyPr/>
        <a:lstStyle/>
        <a:p>
          <a:endParaRPr lang="en-US"/>
        </a:p>
      </dgm:t>
    </dgm:pt>
    <dgm:pt modelId="{4ED1118E-E2BF-4C04-BB13-3411FFE2FCB3}" type="pres">
      <dgm:prSet presAssocID="{A2730BD3-28A0-43C5-91C7-03EBFAD2380D}" presName="circle" presStyleCnt="0"/>
      <dgm:spPr/>
      <dgm:t>
        <a:bodyPr/>
        <a:lstStyle/>
        <a:p>
          <a:endParaRPr lang="en-US"/>
        </a:p>
      </dgm:t>
    </dgm:pt>
    <dgm:pt modelId="{6F94BC81-4B08-4A08-862B-416DECE5FDAB}" type="pres">
      <dgm:prSet presAssocID="{A2730BD3-28A0-43C5-91C7-03EBFAD2380D}" presName="quadrant1" presStyleLbl="node1" presStyleIdx="0" presStyleCnt="4" custLinFactNeighborX="0" custLinFactNeighborY="11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35E3A-20D5-492C-91C6-D8E99D73E5CE}" type="pres">
      <dgm:prSet presAssocID="{A2730BD3-28A0-43C5-91C7-03EBFAD2380D}" presName="quadrant2" presStyleLbl="node1" presStyleIdx="1" presStyleCnt="4" custLinFactNeighborX="985" custLinFactNeighborY="1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71F4-6C14-417E-A08C-956DFA212FA8}" type="pres">
      <dgm:prSet presAssocID="{A2730BD3-28A0-43C5-91C7-03EBFAD2380D}" presName="quadrant3" presStyleLbl="node1" presStyleIdx="2" presStyleCnt="4" custLinFactNeighborX="1014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D4041-1E05-43DE-9D49-E1075FDEA8EE}" type="pres">
      <dgm:prSet presAssocID="{A2730BD3-28A0-43C5-91C7-03EBFAD2380D}" presName="quadrant4" presStyleLbl="node1" presStyleIdx="3" presStyleCnt="4" custLinFactNeighborX="-247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04C9-80B0-4F15-9F0F-49F7AE606BB5}" type="pres">
      <dgm:prSet presAssocID="{A2730BD3-28A0-43C5-91C7-03EBFAD2380D}" presName="quadrantPlaceholder" presStyleCnt="0"/>
      <dgm:spPr/>
      <dgm:t>
        <a:bodyPr/>
        <a:lstStyle/>
        <a:p>
          <a:endParaRPr lang="en-US"/>
        </a:p>
      </dgm:t>
    </dgm:pt>
    <dgm:pt modelId="{825F2BB3-315F-4575-A348-CF58E769CF4D}" type="pres">
      <dgm:prSet presAssocID="{A2730BD3-28A0-43C5-91C7-03EBFAD2380D}" presName="center1" presStyleLbl="fgShp" presStyleIdx="0" presStyleCnt="2"/>
      <dgm:spPr/>
      <dgm:t>
        <a:bodyPr/>
        <a:lstStyle/>
        <a:p>
          <a:endParaRPr lang="en-US"/>
        </a:p>
      </dgm:t>
    </dgm:pt>
    <dgm:pt modelId="{0294B05B-381A-42D6-BEE3-456936F7B5BE}" type="pres">
      <dgm:prSet presAssocID="{A2730BD3-28A0-43C5-91C7-03EBFAD2380D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FBC38C84-EC53-4E47-A9AC-8D31A90C6E8E}" srcId="{A2730BD3-28A0-43C5-91C7-03EBFAD2380D}" destId="{0A1A2187-7C05-4C10-8F89-982A8E2E2F8B}" srcOrd="2" destOrd="0" parTransId="{3DC4D79C-F244-4903-BD91-9D16C5B5D3BE}" sibTransId="{54E94BEB-AC67-43A6-BA83-CBCA8B289F2A}"/>
    <dgm:cxn modelId="{A4464C9D-1802-42D8-AE9F-AA62A2B6A5C2}" type="presOf" srcId="{C7808EDC-8FEE-4FD4-84C6-81356359A25D}" destId="{6F94BC81-4B08-4A08-862B-416DECE5FDAB}" srcOrd="0" destOrd="0" presId="urn:microsoft.com/office/officeart/2005/8/layout/cycle4"/>
    <dgm:cxn modelId="{22F3234D-2396-478D-8D49-14569BB73487}" type="presOf" srcId="{FFC75F9F-9E16-4C03-AF5F-B7AA498D3C72}" destId="{69A35E3A-20D5-492C-91C6-D8E99D73E5CE}" srcOrd="0" destOrd="0" presId="urn:microsoft.com/office/officeart/2005/8/layout/cycle4"/>
    <dgm:cxn modelId="{08B16C40-5F87-4882-BC01-619B1B455A8D}" srcId="{A2730BD3-28A0-43C5-91C7-03EBFAD2380D}" destId="{FFC75F9F-9E16-4C03-AF5F-B7AA498D3C72}" srcOrd="1" destOrd="0" parTransId="{4F000627-A64B-48C1-8C6B-2BCD91A04F2A}" sibTransId="{8DB9B978-3CBE-48FD-A620-CE16E9132F38}"/>
    <dgm:cxn modelId="{8BF2E6C3-C2AD-4361-867B-8A50022C9C52}" type="presOf" srcId="{A2730BD3-28A0-43C5-91C7-03EBFAD2380D}" destId="{BCE5CCD5-9939-40C8-9498-755235FE654D}" srcOrd="0" destOrd="0" presId="urn:microsoft.com/office/officeart/2005/8/layout/cycle4"/>
    <dgm:cxn modelId="{AC9CEF06-7E3D-46B3-80D7-7708A95CC9B8}" srcId="{A2730BD3-28A0-43C5-91C7-03EBFAD2380D}" destId="{C7808EDC-8FEE-4FD4-84C6-81356359A25D}" srcOrd="0" destOrd="0" parTransId="{73616DE8-BA05-4F15-86FF-1E33E5A90143}" sibTransId="{67E4CE7F-F4A4-4308-B085-B64032EA453F}"/>
    <dgm:cxn modelId="{C4944742-D78B-4229-AF79-2C6109C370CF}" srcId="{A2730BD3-28A0-43C5-91C7-03EBFAD2380D}" destId="{2106B2E1-FF4A-49B3-B005-3A0669CA90BC}" srcOrd="3" destOrd="0" parTransId="{2A43BE61-7485-41CD-8B0A-3E4FFBC156F5}" sibTransId="{2B497157-4162-44F0-8692-D9A363E4B51E}"/>
    <dgm:cxn modelId="{06B7EFD0-3EDC-425E-8237-FB98DFC7BC90}" type="presOf" srcId="{2106B2E1-FF4A-49B3-B005-3A0669CA90BC}" destId="{24ED4041-1E05-43DE-9D49-E1075FDEA8EE}" srcOrd="0" destOrd="0" presId="urn:microsoft.com/office/officeart/2005/8/layout/cycle4"/>
    <dgm:cxn modelId="{9438DE3C-038A-4500-8F29-4981A68F6C84}" type="presOf" srcId="{0A1A2187-7C05-4C10-8F89-982A8E2E2F8B}" destId="{AE2871F4-6C14-417E-A08C-956DFA212FA8}" srcOrd="0" destOrd="0" presId="urn:microsoft.com/office/officeart/2005/8/layout/cycle4"/>
    <dgm:cxn modelId="{21B6B0CD-82EE-479A-9C36-47F43C73FB4F}" type="presParOf" srcId="{BCE5CCD5-9939-40C8-9498-755235FE654D}" destId="{B97B3500-9362-4051-8D18-FE5ABE3824F8}" srcOrd="0" destOrd="0" presId="urn:microsoft.com/office/officeart/2005/8/layout/cycle4"/>
    <dgm:cxn modelId="{DA90EA9E-51E0-4FFB-80DF-AD4D1F70457A}" type="presParOf" srcId="{B97B3500-9362-4051-8D18-FE5ABE3824F8}" destId="{F3EC9613-C3BF-4037-9434-6C7385613EF2}" srcOrd="0" destOrd="0" presId="urn:microsoft.com/office/officeart/2005/8/layout/cycle4"/>
    <dgm:cxn modelId="{1A7422E1-0C9A-4291-BC21-1DE80C1EB5C4}" type="presParOf" srcId="{BCE5CCD5-9939-40C8-9498-755235FE654D}" destId="{4ED1118E-E2BF-4C04-BB13-3411FFE2FCB3}" srcOrd="1" destOrd="0" presId="urn:microsoft.com/office/officeart/2005/8/layout/cycle4"/>
    <dgm:cxn modelId="{B4281B92-BD96-4A54-A299-46AF7B1BC0A0}" type="presParOf" srcId="{4ED1118E-E2BF-4C04-BB13-3411FFE2FCB3}" destId="{6F94BC81-4B08-4A08-862B-416DECE5FDAB}" srcOrd="0" destOrd="0" presId="urn:microsoft.com/office/officeart/2005/8/layout/cycle4"/>
    <dgm:cxn modelId="{AA276E5A-58AC-48F2-8F61-5AAAE57E0E46}" type="presParOf" srcId="{4ED1118E-E2BF-4C04-BB13-3411FFE2FCB3}" destId="{69A35E3A-20D5-492C-91C6-D8E99D73E5CE}" srcOrd="1" destOrd="0" presId="urn:microsoft.com/office/officeart/2005/8/layout/cycle4"/>
    <dgm:cxn modelId="{04787AF7-8E95-46C5-8BD6-8C7DA59C4BE0}" type="presParOf" srcId="{4ED1118E-E2BF-4C04-BB13-3411FFE2FCB3}" destId="{AE2871F4-6C14-417E-A08C-956DFA212FA8}" srcOrd="2" destOrd="0" presId="urn:microsoft.com/office/officeart/2005/8/layout/cycle4"/>
    <dgm:cxn modelId="{924AEF33-83C7-415A-870F-C638004264E3}" type="presParOf" srcId="{4ED1118E-E2BF-4C04-BB13-3411FFE2FCB3}" destId="{24ED4041-1E05-43DE-9D49-E1075FDEA8EE}" srcOrd="3" destOrd="0" presId="urn:microsoft.com/office/officeart/2005/8/layout/cycle4"/>
    <dgm:cxn modelId="{E58AA584-652B-4A55-AFA3-08A3276BF1E0}" type="presParOf" srcId="{4ED1118E-E2BF-4C04-BB13-3411FFE2FCB3}" destId="{415D04C9-80B0-4F15-9F0F-49F7AE606BB5}" srcOrd="4" destOrd="0" presId="urn:microsoft.com/office/officeart/2005/8/layout/cycle4"/>
    <dgm:cxn modelId="{85B6AE9D-A3BB-47B3-AF19-BC3D7751FE6A}" type="presParOf" srcId="{BCE5CCD5-9939-40C8-9498-755235FE654D}" destId="{825F2BB3-315F-4575-A348-CF58E769CF4D}" srcOrd="2" destOrd="0" presId="urn:microsoft.com/office/officeart/2005/8/layout/cycle4"/>
    <dgm:cxn modelId="{96812F5A-24FC-460B-955A-E81CC981A54A}" type="presParOf" srcId="{BCE5CCD5-9939-40C8-9498-755235FE654D}" destId="{0294B05B-381A-42D6-BEE3-456936F7B5B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730BD3-28A0-43C5-91C7-03EBFAD2380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08EDC-8FEE-4FD4-84C6-81356359A25D}">
      <dgm:prSet phldrT="[Text]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rIns="365760" b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OJT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16DE8-BA05-4F15-86FF-1E33E5A90143}" type="parTrans" cxnId="{AC9CEF06-7E3D-46B3-80D7-7708A95CC9B8}">
      <dgm:prSet/>
      <dgm:spPr/>
      <dgm:t>
        <a:bodyPr/>
        <a:lstStyle/>
        <a:p>
          <a:endParaRPr lang="en-US"/>
        </a:p>
      </dgm:t>
    </dgm:pt>
    <dgm:pt modelId="{67E4CE7F-F4A4-4308-B085-B64032EA453F}" type="sibTrans" cxnId="{AC9CEF06-7E3D-46B3-80D7-7708A95CC9B8}">
      <dgm:prSet/>
      <dgm:spPr/>
      <dgm:t>
        <a:bodyPr/>
        <a:lstStyle/>
        <a:p>
          <a:endParaRPr lang="en-US"/>
        </a:p>
      </dgm:t>
    </dgm:pt>
    <dgm:pt modelId="{FFC75F9F-9E16-4C03-AF5F-B7AA498D3C72}">
      <dgm:prSet phldrT="[Text]" custT="1"/>
      <dgm:spPr>
        <a:solidFill>
          <a:schemeClr val="accent6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bIns="365760"/>
        <a:lstStyle/>
        <a:p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Serves as Sponsor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00627-A64B-48C1-8C6B-2BCD91A04F2A}" type="parTrans" cxnId="{08B16C40-5F87-4882-BC01-619B1B455A8D}">
      <dgm:prSet/>
      <dgm:spPr/>
      <dgm:t>
        <a:bodyPr/>
        <a:lstStyle/>
        <a:p>
          <a:endParaRPr lang="en-US"/>
        </a:p>
      </dgm:t>
    </dgm:pt>
    <dgm:pt modelId="{8DB9B978-3CBE-48FD-A620-CE16E9132F38}" type="sibTrans" cxnId="{08B16C40-5F87-4882-BC01-619B1B455A8D}">
      <dgm:prSet/>
      <dgm:spPr/>
      <dgm:t>
        <a:bodyPr/>
        <a:lstStyle/>
        <a:p>
          <a:endParaRPr lang="en-US"/>
        </a:p>
      </dgm:t>
    </dgm:pt>
    <dgm:pt modelId="{0A1A2187-7C05-4C10-8F89-982A8E2E2F8B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t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Provides RTI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D79C-F244-4903-BD91-9D16C5B5D3BE}" type="parTrans" cxnId="{FBC38C84-EC53-4E47-A9AC-8D31A90C6E8E}">
      <dgm:prSet/>
      <dgm:spPr/>
      <dgm:t>
        <a:bodyPr/>
        <a:lstStyle/>
        <a:p>
          <a:endParaRPr lang="en-US"/>
        </a:p>
      </dgm:t>
    </dgm:pt>
    <dgm:pt modelId="{54E94BEB-AC67-43A6-BA83-CBCA8B289F2A}" type="sibTrans" cxnId="{FBC38C84-EC53-4E47-A9AC-8D31A90C6E8E}">
      <dgm:prSet/>
      <dgm:spPr/>
      <dgm:t>
        <a:bodyPr/>
        <a:lstStyle/>
        <a:p>
          <a:endParaRPr lang="en-US"/>
        </a:p>
      </dgm:t>
    </dgm:pt>
    <dgm:pt modelId="{2106B2E1-FF4A-49B3-B005-3A0669CA90BC}">
      <dgm:prSet phldrT="[Text]"/>
      <dgm:spPr>
        <a:solidFill>
          <a:schemeClr val="accent6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tIns="365760" rIns="365760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Provides Services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3BE61-7485-41CD-8B0A-3E4FFBC156F5}" type="parTrans" cxnId="{C4944742-D78B-4229-AF79-2C6109C370CF}">
      <dgm:prSet/>
      <dgm:spPr/>
      <dgm:t>
        <a:bodyPr/>
        <a:lstStyle/>
        <a:p>
          <a:endParaRPr lang="en-US"/>
        </a:p>
      </dgm:t>
    </dgm:pt>
    <dgm:pt modelId="{2B497157-4162-44F0-8692-D9A363E4B51E}" type="sibTrans" cxnId="{C4944742-D78B-4229-AF79-2C6109C370CF}">
      <dgm:prSet/>
      <dgm:spPr/>
      <dgm:t>
        <a:bodyPr/>
        <a:lstStyle/>
        <a:p>
          <a:endParaRPr lang="en-US"/>
        </a:p>
      </dgm:t>
    </dgm:pt>
    <dgm:pt modelId="{BCE5CCD5-9939-40C8-9498-755235FE654D}" type="pres">
      <dgm:prSet presAssocID="{A2730BD3-28A0-43C5-91C7-03EBFAD238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B3500-9362-4051-8D18-FE5ABE3824F8}" type="pres">
      <dgm:prSet presAssocID="{A2730BD3-28A0-43C5-91C7-03EBFAD2380D}" presName="children" presStyleCnt="0"/>
      <dgm:spPr/>
      <dgm:t>
        <a:bodyPr/>
        <a:lstStyle/>
        <a:p>
          <a:endParaRPr lang="en-US"/>
        </a:p>
      </dgm:t>
    </dgm:pt>
    <dgm:pt modelId="{F3EC9613-C3BF-4037-9434-6C7385613EF2}" type="pres">
      <dgm:prSet presAssocID="{A2730BD3-28A0-43C5-91C7-03EBFAD2380D}" presName="childPlaceholder" presStyleCnt="0"/>
      <dgm:spPr/>
      <dgm:t>
        <a:bodyPr/>
        <a:lstStyle/>
        <a:p>
          <a:endParaRPr lang="en-US"/>
        </a:p>
      </dgm:t>
    </dgm:pt>
    <dgm:pt modelId="{4ED1118E-E2BF-4C04-BB13-3411FFE2FCB3}" type="pres">
      <dgm:prSet presAssocID="{A2730BD3-28A0-43C5-91C7-03EBFAD2380D}" presName="circle" presStyleCnt="0"/>
      <dgm:spPr/>
      <dgm:t>
        <a:bodyPr/>
        <a:lstStyle/>
        <a:p>
          <a:endParaRPr lang="en-US"/>
        </a:p>
      </dgm:t>
    </dgm:pt>
    <dgm:pt modelId="{6F94BC81-4B08-4A08-862B-416DECE5FDAB}" type="pres">
      <dgm:prSet presAssocID="{A2730BD3-28A0-43C5-91C7-03EBFAD2380D}" presName="quadrant1" presStyleLbl="node1" presStyleIdx="0" presStyleCnt="4" custLinFactNeighborX="0" custLinFactNeighborY="11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35E3A-20D5-492C-91C6-D8E99D73E5CE}" type="pres">
      <dgm:prSet presAssocID="{A2730BD3-28A0-43C5-91C7-03EBFAD2380D}" presName="quadrant2" presStyleLbl="node1" presStyleIdx="1" presStyleCnt="4" custLinFactNeighborX="985" custLinFactNeighborY="1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71F4-6C14-417E-A08C-956DFA212FA8}" type="pres">
      <dgm:prSet presAssocID="{A2730BD3-28A0-43C5-91C7-03EBFAD2380D}" presName="quadrant3" presStyleLbl="node1" presStyleIdx="2" presStyleCnt="4" custLinFactNeighborX="1014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D4041-1E05-43DE-9D49-E1075FDEA8EE}" type="pres">
      <dgm:prSet presAssocID="{A2730BD3-28A0-43C5-91C7-03EBFAD2380D}" presName="quadrant4" presStyleLbl="node1" presStyleIdx="3" presStyleCnt="4" custLinFactNeighborX="-247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04C9-80B0-4F15-9F0F-49F7AE606BB5}" type="pres">
      <dgm:prSet presAssocID="{A2730BD3-28A0-43C5-91C7-03EBFAD2380D}" presName="quadrantPlaceholder" presStyleCnt="0"/>
      <dgm:spPr/>
      <dgm:t>
        <a:bodyPr/>
        <a:lstStyle/>
        <a:p>
          <a:endParaRPr lang="en-US"/>
        </a:p>
      </dgm:t>
    </dgm:pt>
    <dgm:pt modelId="{825F2BB3-315F-4575-A348-CF58E769CF4D}" type="pres">
      <dgm:prSet presAssocID="{A2730BD3-28A0-43C5-91C7-03EBFAD2380D}" presName="center1" presStyleLbl="fgShp" presStyleIdx="0" presStyleCnt="2"/>
      <dgm:spPr/>
      <dgm:t>
        <a:bodyPr/>
        <a:lstStyle/>
        <a:p>
          <a:endParaRPr lang="en-US"/>
        </a:p>
      </dgm:t>
    </dgm:pt>
    <dgm:pt modelId="{0294B05B-381A-42D6-BEE3-456936F7B5BE}" type="pres">
      <dgm:prSet presAssocID="{A2730BD3-28A0-43C5-91C7-03EBFAD2380D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FBC38C84-EC53-4E47-A9AC-8D31A90C6E8E}" srcId="{A2730BD3-28A0-43C5-91C7-03EBFAD2380D}" destId="{0A1A2187-7C05-4C10-8F89-982A8E2E2F8B}" srcOrd="2" destOrd="0" parTransId="{3DC4D79C-F244-4903-BD91-9D16C5B5D3BE}" sibTransId="{54E94BEB-AC67-43A6-BA83-CBCA8B289F2A}"/>
    <dgm:cxn modelId="{C803B897-CE5B-4F05-852E-7C28828E8DFD}" type="presOf" srcId="{2106B2E1-FF4A-49B3-B005-3A0669CA90BC}" destId="{24ED4041-1E05-43DE-9D49-E1075FDEA8EE}" srcOrd="0" destOrd="0" presId="urn:microsoft.com/office/officeart/2005/8/layout/cycle4"/>
    <dgm:cxn modelId="{B5FC8246-D240-4393-A8E8-A89F60265B1C}" type="presOf" srcId="{A2730BD3-28A0-43C5-91C7-03EBFAD2380D}" destId="{BCE5CCD5-9939-40C8-9498-755235FE654D}" srcOrd="0" destOrd="0" presId="urn:microsoft.com/office/officeart/2005/8/layout/cycle4"/>
    <dgm:cxn modelId="{08B16C40-5F87-4882-BC01-619B1B455A8D}" srcId="{A2730BD3-28A0-43C5-91C7-03EBFAD2380D}" destId="{FFC75F9F-9E16-4C03-AF5F-B7AA498D3C72}" srcOrd="1" destOrd="0" parTransId="{4F000627-A64B-48C1-8C6B-2BCD91A04F2A}" sibTransId="{8DB9B978-3CBE-48FD-A620-CE16E9132F38}"/>
    <dgm:cxn modelId="{AC9CEF06-7E3D-46B3-80D7-7708A95CC9B8}" srcId="{A2730BD3-28A0-43C5-91C7-03EBFAD2380D}" destId="{C7808EDC-8FEE-4FD4-84C6-81356359A25D}" srcOrd="0" destOrd="0" parTransId="{73616DE8-BA05-4F15-86FF-1E33E5A90143}" sibTransId="{67E4CE7F-F4A4-4308-B085-B64032EA453F}"/>
    <dgm:cxn modelId="{C4944742-D78B-4229-AF79-2C6109C370CF}" srcId="{A2730BD3-28A0-43C5-91C7-03EBFAD2380D}" destId="{2106B2E1-FF4A-49B3-B005-3A0669CA90BC}" srcOrd="3" destOrd="0" parTransId="{2A43BE61-7485-41CD-8B0A-3E4FFBC156F5}" sibTransId="{2B497157-4162-44F0-8692-D9A363E4B51E}"/>
    <dgm:cxn modelId="{9CDD6245-28EE-44A1-973D-A0FCBFAC9BBD}" type="presOf" srcId="{0A1A2187-7C05-4C10-8F89-982A8E2E2F8B}" destId="{AE2871F4-6C14-417E-A08C-956DFA212FA8}" srcOrd="0" destOrd="0" presId="urn:microsoft.com/office/officeart/2005/8/layout/cycle4"/>
    <dgm:cxn modelId="{D94742BF-F189-4975-9043-91F2C8CAC3E0}" type="presOf" srcId="{C7808EDC-8FEE-4FD4-84C6-81356359A25D}" destId="{6F94BC81-4B08-4A08-862B-416DECE5FDAB}" srcOrd="0" destOrd="0" presId="urn:microsoft.com/office/officeart/2005/8/layout/cycle4"/>
    <dgm:cxn modelId="{09E39668-9A64-49D3-A621-E8631AEDDC46}" type="presOf" srcId="{FFC75F9F-9E16-4C03-AF5F-B7AA498D3C72}" destId="{69A35E3A-20D5-492C-91C6-D8E99D73E5CE}" srcOrd="0" destOrd="0" presId="urn:microsoft.com/office/officeart/2005/8/layout/cycle4"/>
    <dgm:cxn modelId="{C43BE7CF-014D-4462-BE69-346D759A8220}" type="presParOf" srcId="{BCE5CCD5-9939-40C8-9498-755235FE654D}" destId="{B97B3500-9362-4051-8D18-FE5ABE3824F8}" srcOrd="0" destOrd="0" presId="urn:microsoft.com/office/officeart/2005/8/layout/cycle4"/>
    <dgm:cxn modelId="{9FF11EF6-89A9-43DF-BBB1-7A05D160E536}" type="presParOf" srcId="{B97B3500-9362-4051-8D18-FE5ABE3824F8}" destId="{F3EC9613-C3BF-4037-9434-6C7385613EF2}" srcOrd="0" destOrd="0" presId="urn:microsoft.com/office/officeart/2005/8/layout/cycle4"/>
    <dgm:cxn modelId="{AD97712A-F0EE-44E9-BFD4-22A1300E2D17}" type="presParOf" srcId="{BCE5CCD5-9939-40C8-9498-755235FE654D}" destId="{4ED1118E-E2BF-4C04-BB13-3411FFE2FCB3}" srcOrd="1" destOrd="0" presId="urn:microsoft.com/office/officeart/2005/8/layout/cycle4"/>
    <dgm:cxn modelId="{E97C1907-9370-41DA-9F0B-446AE88D13A5}" type="presParOf" srcId="{4ED1118E-E2BF-4C04-BB13-3411FFE2FCB3}" destId="{6F94BC81-4B08-4A08-862B-416DECE5FDAB}" srcOrd="0" destOrd="0" presId="urn:microsoft.com/office/officeart/2005/8/layout/cycle4"/>
    <dgm:cxn modelId="{E0FD693B-5E45-4B0E-AA51-6CBF6C22BAC2}" type="presParOf" srcId="{4ED1118E-E2BF-4C04-BB13-3411FFE2FCB3}" destId="{69A35E3A-20D5-492C-91C6-D8E99D73E5CE}" srcOrd="1" destOrd="0" presId="urn:microsoft.com/office/officeart/2005/8/layout/cycle4"/>
    <dgm:cxn modelId="{3ED40B92-A0B5-4415-B8EF-AAA5793C63D4}" type="presParOf" srcId="{4ED1118E-E2BF-4C04-BB13-3411FFE2FCB3}" destId="{AE2871F4-6C14-417E-A08C-956DFA212FA8}" srcOrd="2" destOrd="0" presId="urn:microsoft.com/office/officeart/2005/8/layout/cycle4"/>
    <dgm:cxn modelId="{D8E74381-4D4B-4546-9F28-9EC298E3C394}" type="presParOf" srcId="{4ED1118E-E2BF-4C04-BB13-3411FFE2FCB3}" destId="{24ED4041-1E05-43DE-9D49-E1075FDEA8EE}" srcOrd="3" destOrd="0" presId="urn:microsoft.com/office/officeart/2005/8/layout/cycle4"/>
    <dgm:cxn modelId="{355C9196-5C3C-46D0-A834-47BE3F76B995}" type="presParOf" srcId="{4ED1118E-E2BF-4C04-BB13-3411FFE2FCB3}" destId="{415D04C9-80B0-4F15-9F0F-49F7AE606BB5}" srcOrd="4" destOrd="0" presId="urn:microsoft.com/office/officeart/2005/8/layout/cycle4"/>
    <dgm:cxn modelId="{6BD97487-C782-497B-9893-19E961648B38}" type="presParOf" srcId="{BCE5CCD5-9939-40C8-9498-755235FE654D}" destId="{825F2BB3-315F-4575-A348-CF58E769CF4D}" srcOrd="2" destOrd="0" presId="urn:microsoft.com/office/officeart/2005/8/layout/cycle4"/>
    <dgm:cxn modelId="{B8749186-5BC6-4D92-A991-94DC8164867B}" type="presParOf" srcId="{BCE5CCD5-9939-40C8-9498-755235FE654D}" destId="{0294B05B-381A-42D6-BEE3-456936F7B5B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730BD3-28A0-43C5-91C7-03EBFAD2380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08EDC-8FEE-4FD4-84C6-81356359A25D}">
      <dgm:prSet phldrT="[Text]" custT="1"/>
      <dgm:spPr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0" rIns="365760" bIns="365760"/>
        <a:lstStyle/>
        <a:p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Employers provide OJT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16DE8-BA05-4F15-86FF-1E33E5A90143}" type="parTrans" cxnId="{AC9CEF06-7E3D-46B3-80D7-7708A95CC9B8}">
      <dgm:prSet/>
      <dgm:spPr/>
      <dgm:t>
        <a:bodyPr/>
        <a:lstStyle/>
        <a:p>
          <a:endParaRPr lang="en-US"/>
        </a:p>
      </dgm:t>
    </dgm:pt>
    <dgm:pt modelId="{67E4CE7F-F4A4-4308-B085-B64032EA453F}" type="sibTrans" cxnId="{AC9CEF06-7E3D-46B3-80D7-7708A95CC9B8}">
      <dgm:prSet/>
      <dgm:spPr/>
      <dgm:t>
        <a:bodyPr/>
        <a:lstStyle/>
        <a:p>
          <a:endParaRPr lang="en-US"/>
        </a:p>
      </dgm:t>
    </dgm:pt>
    <dgm:pt modelId="{FFC75F9F-9E16-4C03-AF5F-B7AA498D3C72}">
      <dgm:prSet phldrT="[Text]" custT="1"/>
      <dgm:spPr>
        <a:solidFill>
          <a:srgbClr val="F2A100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bIns="365760"/>
        <a:lstStyle/>
        <a:p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1 Serves as Sponsor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00627-A64B-48C1-8C6B-2BCD91A04F2A}" type="parTrans" cxnId="{08B16C40-5F87-4882-BC01-619B1B455A8D}">
      <dgm:prSet/>
      <dgm:spPr/>
      <dgm:t>
        <a:bodyPr/>
        <a:lstStyle/>
        <a:p>
          <a:endParaRPr lang="en-US"/>
        </a:p>
      </dgm:t>
    </dgm:pt>
    <dgm:pt modelId="{8DB9B978-3CBE-48FD-A620-CE16E9132F38}" type="sibTrans" cxnId="{08B16C40-5F87-4882-BC01-619B1B455A8D}">
      <dgm:prSet/>
      <dgm:spPr/>
      <dgm:t>
        <a:bodyPr/>
        <a:lstStyle/>
        <a:p>
          <a:endParaRPr lang="en-US"/>
        </a:p>
      </dgm:t>
    </dgm:pt>
    <dgm:pt modelId="{0A1A2187-7C05-4C10-8F89-982A8E2E2F8B}">
      <dgm:prSet phldrT="[Text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lIns="365760" tIns="365760"/>
        <a:lstStyle/>
        <a:p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Provides RTI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D79C-F244-4903-BD91-9D16C5B5D3BE}" type="parTrans" cxnId="{FBC38C84-EC53-4E47-A9AC-8D31A90C6E8E}">
      <dgm:prSet/>
      <dgm:spPr/>
      <dgm:t>
        <a:bodyPr/>
        <a:lstStyle/>
        <a:p>
          <a:endParaRPr lang="en-US"/>
        </a:p>
      </dgm:t>
    </dgm:pt>
    <dgm:pt modelId="{54E94BEB-AC67-43A6-BA83-CBCA8B289F2A}" type="sibTrans" cxnId="{FBC38C84-EC53-4E47-A9AC-8D31A90C6E8E}">
      <dgm:prSet/>
      <dgm:spPr/>
      <dgm:t>
        <a:bodyPr/>
        <a:lstStyle/>
        <a:p>
          <a:endParaRPr lang="en-US"/>
        </a:p>
      </dgm:t>
    </dgm:pt>
    <dgm:pt modelId="{2106B2E1-FF4A-49B3-B005-3A0669CA90BC}">
      <dgm:prSet phldrT="[Text]" custT="1"/>
      <dgm:spPr>
        <a:solidFill>
          <a:schemeClr val="accent6"/>
        </a:solidFill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gm:spPr>
      <dgm:t>
        <a:bodyPr tIns="365760" rIns="365760"/>
        <a:lstStyle/>
        <a:p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dirty="0" smtClean="0">
              <a:latin typeface="Arial" panose="020B0604020202020204" pitchFamily="34" charset="0"/>
              <a:cs typeface="Arial" panose="020B0604020202020204" pitchFamily="34" charset="0"/>
            </a:rPr>
            <a:t>2 Provide Services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3BE61-7485-41CD-8B0A-3E4FFBC156F5}" type="parTrans" cxnId="{C4944742-D78B-4229-AF79-2C6109C370CF}">
      <dgm:prSet/>
      <dgm:spPr/>
      <dgm:t>
        <a:bodyPr/>
        <a:lstStyle/>
        <a:p>
          <a:endParaRPr lang="en-US"/>
        </a:p>
      </dgm:t>
    </dgm:pt>
    <dgm:pt modelId="{2B497157-4162-44F0-8692-D9A363E4B51E}" type="sibTrans" cxnId="{C4944742-D78B-4229-AF79-2C6109C370CF}">
      <dgm:prSet/>
      <dgm:spPr/>
      <dgm:t>
        <a:bodyPr/>
        <a:lstStyle/>
        <a:p>
          <a:endParaRPr lang="en-US"/>
        </a:p>
      </dgm:t>
    </dgm:pt>
    <dgm:pt modelId="{BCE5CCD5-9939-40C8-9498-755235FE654D}" type="pres">
      <dgm:prSet presAssocID="{A2730BD3-28A0-43C5-91C7-03EBFAD238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B3500-9362-4051-8D18-FE5ABE3824F8}" type="pres">
      <dgm:prSet presAssocID="{A2730BD3-28A0-43C5-91C7-03EBFAD2380D}" presName="children" presStyleCnt="0"/>
      <dgm:spPr/>
      <dgm:t>
        <a:bodyPr/>
        <a:lstStyle/>
        <a:p>
          <a:endParaRPr lang="en-US"/>
        </a:p>
      </dgm:t>
    </dgm:pt>
    <dgm:pt modelId="{F3EC9613-C3BF-4037-9434-6C7385613EF2}" type="pres">
      <dgm:prSet presAssocID="{A2730BD3-28A0-43C5-91C7-03EBFAD2380D}" presName="childPlaceholder" presStyleCnt="0"/>
      <dgm:spPr/>
      <dgm:t>
        <a:bodyPr/>
        <a:lstStyle/>
        <a:p>
          <a:endParaRPr lang="en-US"/>
        </a:p>
      </dgm:t>
    </dgm:pt>
    <dgm:pt modelId="{4ED1118E-E2BF-4C04-BB13-3411FFE2FCB3}" type="pres">
      <dgm:prSet presAssocID="{A2730BD3-28A0-43C5-91C7-03EBFAD2380D}" presName="circle" presStyleCnt="0"/>
      <dgm:spPr/>
      <dgm:t>
        <a:bodyPr/>
        <a:lstStyle/>
        <a:p>
          <a:endParaRPr lang="en-US"/>
        </a:p>
      </dgm:t>
    </dgm:pt>
    <dgm:pt modelId="{6F94BC81-4B08-4A08-862B-416DECE5FDAB}" type="pres">
      <dgm:prSet presAssocID="{A2730BD3-28A0-43C5-91C7-03EBFAD2380D}" presName="quadrant1" presStyleLbl="node1" presStyleIdx="0" presStyleCnt="4" custLinFactNeighborX="0" custLinFactNeighborY="11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35E3A-20D5-492C-91C6-D8E99D73E5CE}" type="pres">
      <dgm:prSet presAssocID="{A2730BD3-28A0-43C5-91C7-03EBFAD2380D}" presName="quadrant2" presStyleLbl="node1" presStyleIdx="1" presStyleCnt="4" custLinFactNeighborX="985" custLinFactNeighborY="1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71F4-6C14-417E-A08C-956DFA212FA8}" type="pres">
      <dgm:prSet presAssocID="{A2730BD3-28A0-43C5-91C7-03EBFAD2380D}" presName="quadrant3" presStyleLbl="node1" presStyleIdx="2" presStyleCnt="4" custLinFactNeighborX="1014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D4041-1E05-43DE-9D49-E1075FDEA8EE}" type="pres">
      <dgm:prSet presAssocID="{A2730BD3-28A0-43C5-91C7-03EBFAD2380D}" presName="quadrant4" presStyleLbl="node1" presStyleIdx="3" presStyleCnt="4" custLinFactNeighborX="-247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04C9-80B0-4F15-9F0F-49F7AE606BB5}" type="pres">
      <dgm:prSet presAssocID="{A2730BD3-28A0-43C5-91C7-03EBFAD2380D}" presName="quadrantPlaceholder" presStyleCnt="0"/>
      <dgm:spPr/>
      <dgm:t>
        <a:bodyPr/>
        <a:lstStyle/>
        <a:p>
          <a:endParaRPr lang="en-US"/>
        </a:p>
      </dgm:t>
    </dgm:pt>
    <dgm:pt modelId="{825F2BB3-315F-4575-A348-CF58E769CF4D}" type="pres">
      <dgm:prSet presAssocID="{A2730BD3-28A0-43C5-91C7-03EBFAD2380D}" presName="center1" presStyleLbl="fgShp" presStyleIdx="0" presStyleCnt="2"/>
      <dgm:spPr/>
      <dgm:t>
        <a:bodyPr/>
        <a:lstStyle/>
        <a:p>
          <a:endParaRPr lang="en-US"/>
        </a:p>
      </dgm:t>
    </dgm:pt>
    <dgm:pt modelId="{0294B05B-381A-42D6-BEE3-456936F7B5BE}" type="pres">
      <dgm:prSet presAssocID="{A2730BD3-28A0-43C5-91C7-03EBFAD2380D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FBC38C84-EC53-4E47-A9AC-8D31A90C6E8E}" srcId="{A2730BD3-28A0-43C5-91C7-03EBFAD2380D}" destId="{0A1A2187-7C05-4C10-8F89-982A8E2E2F8B}" srcOrd="2" destOrd="0" parTransId="{3DC4D79C-F244-4903-BD91-9D16C5B5D3BE}" sibTransId="{54E94BEB-AC67-43A6-BA83-CBCA8B289F2A}"/>
    <dgm:cxn modelId="{2981ABF1-3EFC-4472-B350-108A3BDE6CA0}" type="presOf" srcId="{2106B2E1-FF4A-49B3-B005-3A0669CA90BC}" destId="{24ED4041-1E05-43DE-9D49-E1075FDEA8EE}" srcOrd="0" destOrd="0" presId="urn:microsoft.com/office/officeart/2005/8/layout/cycle4"/>
    <dgm:cxn modelId="{3C9D45A4-19FE-420A-9B1E-E599DBDA134E}" type="presOf" srcId="{A2730BD3-28A0-43C5-91C7-03EBFAD2380D}" destId="{BCE5CCD5-9939-40C8-9498-755235FE654D}" srcOrd="0" destOrd="0" presId="urn:microsoft.com/office/officeart/2005/8/layout/cycle4"/>
    <dgm:cxn modelId="{08B16C40-5F87-4882-BC01-619B1B455A8D}" srcId="{A2730BD3-28A0-43C5-91C7-03EBFAD2380D}" destId="{FFC75F9F-9E16-4C03-AF5F-B7AA498D3C72}" srcOrd="1" destOrd="0" parTransId="{4F000627-A64B-48C1-8C6B-2BCD91A04F2A}" sibTransId="{8DB9B978-3CBE-48FD-A620-CE16E9132F38}"/>
    <dgm:cxn modelId="{AC9CEF06-7E3D-46B3-80D7-7708A95CC9B8}" srcId="{A2730BD3-28A0-43C5-91C7-03EBFAD2380D}" destId="{C7808EDC-8FEE-4FD4-84C6-81356359A25D}" srcOrd="0" destOrd="0" parTransId="{73616DE8-BA05-4F15-86FF-1E33E5A90143}" sibTransId="{67E4CE7F-F4A4-4308-B085-B64032EA453F}"/>
    <dgm:cxn modelId="{C4944742-D78B-4229-AF79-2C6109C370CF}" srcId="{A2730BD3-28A0-43C5-91C7-03EBFAD2380D}" destId="{2106B2E1-FF4A-49B3-B005-3A0669CA90BC}" srcOrd="3" destOrd="0" parTransId="{2A43BE61-7485-41CD-8B0A-3E4FFBC156F5}" sibTransId="{2B497157-4162-44F0-8692-D9A363E4B51E}"/>
    <dgm:cxn modelId="{E6DBA720-8C6A-4F1A-B27E-69D1CA520ADB}" type="presOf" srcId="{FFC75F9F-9E16-4C03-AF5F-B7AA498D3C72}" destId="{69A35E3A-20D5-492C-91C6-D8E99D73E5CE}" srcOrd="0" destOrd="0" presId="urn:microsoft.com/office/officeart/2005/8/layout/cycle4"/>
    <dgm:cxn modelId="{65E8B3B9-72A4-4BD6-82A9-6671DC8C1AAE}" type="presOf" srcId="{0A1A2187-7C05-4C10-8F89-982A8E2E2F8B}" destId="{AE2871F4-6C14-417E-A08C-956DFA212FA8}" srcOrd="0" destOrd="0" presId="urn:microsoft.com/office/officeart/2005/8/layout/cycle4"/>
    <dgm:cxn modelId="{F19FB6BE-C9E9-4C85-91B5-844386F3315E}" type="presOf" srcId="{C7808EDC-8FEE-4FD4-84C6-81356359A25D}" destId="{6F94BC81-4B08-4A08-862B-416DECE5FDAB}" srcOrd="0" destOrd="0" presId="urn:microsoft.com/office/officeart/2005/8/layout/cycle4"/>
    <dgm:cxn modelId="{80863AE6-401B-4FF4-ADE4-2D3C6783B29E}" type="presParOf" srcId="{BCE5CCD5-9939-40C8-9498-755235FE654D}" destId="{B97B3500-9362-4051-8D18-FE5ABE3824F8}" srcOrd="0" destOrd="0" presId="urn:microsoft.com/office/officeart/2005/8/layout/cycle4"/>
    <dgm:cxn modelId="{88B62754-B1B2-4D49-A1C6-4FDC5716CEBE}" type="presParOf" srcId="{B97B3500-9362-4051-8D18-FE5ABE3824F8}" destId="{F3EC9613-C3BF-4037-9434-6C7385613EF2}" srcOrd="0" destOrd="0" presId="urn:microsoft.com/office/officeart/2005/8/layout/cycle4"/>
    <dgm:cxn modelId="{DD6071FB-2E01-4A60-81D7-B69B641B11D5}" type="presParOf" srcId="{BCE5CCD5-9939-40C8-9498-755235FE654D}" destId="{4ED1118E-E2BF-4C04-BB13-3411FFE2FCB3}" srcOrd="1" destOrd="0" presId="urn:microsoft.com/office/officeart/2005/8/layout/cycle4"/>
    <dgm:cxn modelId="{9F9604B8-730A-4A04-8FE0-F63CDB58CE22}" type="presParOf" srcId="{4ED1118E-E2BF-4C04-BB13-3411FFE2FCB3}" destId="{6F94BC81-4B08-4A08-862B-416DECE5FDAB}" srcOrd="0" destOrd="0" presId="urn:microsoft.com/office/officeart/2005/8/layout/cycle4"/>
    <dgm:cxn modelId="{5398DEC1-5ED4-4902-B2AA-19B898797A3D}" type="presParOf" srcId="{4ED1118E-E2BF-4C04-BB13-3411FFE2FCB3}" destId="{69A35E3A-20D5-492C-91C6-D8E99D73E5CE}" srcOrd="1" destOrd="0" presId="urn:microsoft.com/office/officeart/2005/8/layout/cycle4"/>
    <dgm:cxn modelId="{1A1AD505-AF6C-4F8D-AEDC-E907B31BE101}" type="presParOf" srcId="{4ED1118E-E2BF-4C04-BB13-3411FFE2FCB3}" destId="{AE2871F4-6C14-417E-A08C-956DFA212FA8}" srcOrd="2" destOrd="0" presId="urn:microsoft.com/office/officeart/2005/8/layout/cycle4"/>
    <dgm:cxn modelId="{B046BD3F-8358-4AA6-BB86-392151193D09}" type="presParOf" srcId="{4ED1118E-E2BF-4C04-BB13-3411FFE2FCB3}" destId="{24ED4041-1E05-43DE-9D49-E1075FDEA8EE}" srcOrd="3" destOrd="0" presId="urn:microsoft.com/office/officeart/2005/8/layout/cycle4"/>
    <dgm:cxn modelId="{4F87169E-C0D5-4354-8135-FC60FFC1791D}" type="presParOf" srcId="{4ED1118E-E2BF-4C04-BB13-3411FFE2FCB3}" destId="{415D04C9-80B0-4F15-9F0F-49F7AE606BB5}" srcOrd="4" destOrd="0" presId="urn:microsoft.com/office/officeart/2005/8/layout/cycle4"/>
    <dgm:cxn modelId="{3A337B11-1D45-48B7-B4D2-B7E567E983C8}" type="presParOf" srcId="{BCE5CCD5-9939-40C8-9498-755235FE654D}" destId="{825F2BB3-315F-4575-A348-CF58E769CF4D}" srcOrd="2" destOrd="0" presId="urn:microsoft.com/office/officeart/2005/8/layout/cycle4"/>
    <dgm:cxn modelId="{A82E6127-59F4-424D-8521-4991336AA3D4}" type="presParOf" srcId="{BCE5CCD5-9939-40C8-9498-755235FE654D}" destId="{0294B05B-381A-42D6-BEE3-456936F7B5B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0"/>
          <a:ext cx="8376408" cy="728143"/>
        </a:xfrm>
        <a:prstGeom prst="roundRect">
          <a:avLst>
            <a:gd name="adj" fmla="val 10000"/>
          </a:avLst>
        </a:prstGeom>
        <a:noFill/>
        <a:ln w="381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dirty="0" smtClean="0">
              <a:solidFill>
                <a:srgbClr val="98081D"/>
              </a:solidFill>
              <a:latin typeface="Arial" pitchFamily="34" charset="0"/>
              <a:cs typeface="Arial" pitchFamily="34" charset="0"/>
            </a:rPr>
            <a:t>What organization</a:t>
          </a:r>
          <a:br>
            <a:rPr lang="en-US" sz="4800" b="0" kern="1200" dirty="0" smtClean="0">
              <a:solidFill>
                <a:srgbClr val="98081D"/>
              </a:solidFill>
              <a:latin typeface="Arial" pitchFamily="34" charset="0"/>
              <a:cs typeface="Arial" pitchFamily="34" charset="0"/>
            </a:rPr>
          </a:br>
          <a:r>
            <a:rPr lang="en-US" sz="4800" b="0" kern="1200" dirty="0" smtClean="0">
              <a:solidFill>
                <a:srgbClr val="98081D"/>
              </a:solidFill>
              <a:latin typeface="Arial" pitchFamily="34" charset="0"/>
              <a:cs typeface="Arial" pitchFamily="34" charset="0"/>
            </a:rPr>
            <a:t>do you represent?</a:t>
          </a:r>
          <a:endParaRPr lang="en-US" sz="3600" b="0" kern="1200" dirty="0">
            <a:solidFill>
              <a:srgbClr val="98081D"/>
            </a:solidFill>
            <a:latin typeface="Arial" pitchFamily="34" charset="0"/>
            <a:cs typeface="Arial" pitchFamily="34" charset="0"/>
          </a:endParaRPr>
        </a:p>
      </dsp:txBody>
      <dsp:txXfrm>
        <a:off x="21330" y="21327"/>
        <a:ext cx="8333754" cy="685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8344-C018-4A98-AE0C-6A020900B423}">
      <dsp:nvSpPr>
        <dsp:cNvPr id="0" name=""/>
        <dsp:cNvSpPr/>
      </dsp:nvSpPr>
      <dsp:spPr>
        <a:xfrm>
          <a:off x="3010991" y="2821799"/>
          <a:ext cx="2468872" cy="2468872"/>
        </a:xfrm>
        <a:prstGeom prst="ellipse">
          <a:avLst/>
        </a:prstGeom>
        <a:solidFill>
          <a:srgbClr val="5578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3372549" y="3183357"/>
        <a:ext cx="1745756" cy="1745756"/>
      </dsp:txXfrm>
    </dsp:sp>
    <dsp:sp modelId="{4898C15C-562C-419B-B68C-2BE1DF2AF8D0}">
      <dsp:nvSpPr>
        <dsp:cNvPr id="0" name=""/>
        <dsp:cNvSpPr/>
      </dsp:nvSpPr>
      <dsp:spPr>
        <a:xfrm rot="11700000">
          <a:off x="1057664" y="3132643"/>
          <a:ext cx="1920156" cy="653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6B48-9F0E-4D7A-8BF5-E69841D4BFDB}">
      <dsp:nvSpPr>
        <dsp:cNvPr id="0" name=""/>
        <dsp:cNvSpPr/>
      </dsp:nvSpPr>
      <dsp:spPr>
        <a:xfrm>
          <a:off x="1426" y="2339680"/>
          <a:ext cx="2177904" cy="174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an integral partner on workforce boards and in workforce planning</a:t>
          </a:r>
          <a:endParaRPr lang="en-US" sz="22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2457" y="2390711"/>
        <a:ext cx="2075842" cy="1640261"/>
      </dsp:txXfrm>
    </dsp:sp>
    <dsp:sp modelId="{A84D8428-1423-4E32-BE90-30A64721C0F1}">
      <dsp:nvSpPr>
        <dsp:cNvPr id="0" name=""/>
        <dsp:cNvSpPr/>
      </dsp:nvSpPr>
      <dsp:spPr>
        <a:xfrm rot="14700000">
          <a:off x="2310678" y="1639359"/>
          <a:ext cx="1920156" cy="653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66E1E-B9CC-4778-B82A-A341A800B42F}">
      <dsp:nvSpPr>
        <dsp:cNvPr id="0" name=""/>
        <dsp:cNvSpPr/>
      </dsp:nvSpPr>
      <dsp:spPr>
        <a:xfrm>
          <a:off x="1776057" y="224757"/>
          <a:ext cx="2177904" cy="174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 key element in business engagement and industry sector strategies</a:t>
          </a:r>
          <a:endParaRPr lang="en-US" sz="22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827088" y="275788"/>
        <a:ext cx="2075842" cy="1640261"/>
      </dsp:txXfrm>
    </dsp:sp>
    <dsp:sp modelId="{28D129B7-7262-47D9-BD2B-A635B241E6D1}">
      <dsp:nvSpPr>
        <dsp:cNvPr id="0" name=""/>
        <dsp:cNvSpPr/>
      </dsp:nvSpPr>
      <dsp:spPr>
        <a:xfrm rot="17700000">
          <a:off x="4260021" y="1639359"/>
          <a:ext cx="1920156" cy="653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C3511-9B61-40D8-B230-B52DC5A95CB5}">
      <dsp:nvSpPr>
        <dsp:cNvPr id="0" name=""/>
        <dsp:cNvSpPr/>
      </dsp:nvSpPr>
      <dsp:spPr>
        <a:xfrm>
          <a:off x="4536893" y="224757"/>
          <a:ext cx="2177904" cy="174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 proven work-based learning model for job seekers</a:t>
          </a:r>
        </a:p>
      </dsp:txBody>
      <dsp:txXfrm>
        <a:off x="4587924" y="275788"/>
        <a:ext cx="2075842" cy="1640261"/>
      </dsp:txXfrm>
    </dsp:sp>
    <dsp:sp modelId="{C2B511CA-5D27-42E3-8FFD-06B1D697F810}">
      <dsp:nvSpPr>
        <dsp:cNvPr id="0" name=""/>
        <dsp:cNvSpPr/>
      </dsp:nvSpPr>
      <dsp:spPr>
        <a:xfrm rot="20700000">
          <a:off x="5513035" y="3132643"/>
          <a:ext cx="1920156" cy="653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44388-CBC3-4B20-917C-530A8309711F}">
      <dsp:nvSpPr>
        <dsp:cNvPr id="0" name=""/>
        <dsp:cNvSpPr/>
      </dsp:nvSpPr>
      <dsp:spPr>
        <a:xfrm>
          <a:off x="6311525" y="2339680"/>
          <a:ext cx="2177904" cy="174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 strategy for increasing outcomes on performance measures</a:t>
          </a:r>
          <a:endParaRPr lang="en-US" sz="22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362556" y="2390711"/>
        <a:ext cx="2075842" cy="1640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BC81-4B08-4A08-862B-416DECE5FDAB}">
      <dsp:nvSpPr>
        <dsp:cNvPr id="0" name=""/>
        <dsp:cNvSpPr/>
      </dsp:nvSpPr>
      <dsp:spPr>
        <a:xfrm>
          <a:off x="1578232" y="355383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365760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OJT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405" y="1081556"/>
        <a:ext cx="1753135" cy="1753135"/>
      </dsp:txXfrm>
    </dsp:sp>
    <dsp:sp modelId="{69A35E3A-20D5-492C-91C6-D8E99D73E5CE}">
      <dsp:nvSpPr>
        <dsp:cNvPr id="0" name=""/>
        <dsp:cNvSpPr/>
      </dsp:nvSpPr>
      <dsp:spPr>
        <a:xfrm rot="5400000">
          <a:off x="4196480" y="354614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56464" rIns="156464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 Serves as Sponsor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96480" y="1080787"/>
        <a:ext cx="1753135" cy="1753135"/>
      </dsp:txXfrm>
    </dsp:sp>
    <dsp:sp modelId="{AE2871F4-6C14-417E-A08C-956DFA212FA8}">
      <dsp:nvSpPr>
        <dsp:cNvPr id="0" name=""/>
        <dsp:cNvSpPr/>
      </dsp:nvSpPr>
      <dsp:spPr>
        <a:xfrm rot="10800000">
          <a:off x="4197199" y="2953722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RTI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97199" y="2953722"/>
        <a:ext cx="1753135" cy="1753135"/>
      </dsp:txXfrm>
    </dsp:sp>
    <dsp:sp modelId="{24ED4041-1E05-43DE-9D49-E1075FDEA8EE}">
      <dsp:nvSpPr>
        <dsp:cNvPr id="0" name=""/>
        <dsp:cNvSpPr/>
      </dsp:nvSpPr>
      <dsp:spPr>
        <a:xfrm rot="16200000">
          <a:off x="1572108" y="2953722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65760" rIns="36576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Services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298281" y="2953722"/>
        <a:ext cx="1753135" cy="1753135"/>
      </dsp:txXfrm>
    </dsp:sp>
    <dsp:sp modelId="{825F2BB3-315F-4575-A348-CF58E769CF4D}">
      <dsp:nvSpPr>
        <dsp:cNvPr id="0" name=""/>
        <dsp:cNvSpPr/>
      </dsp:nvSpPr>
      <dsp:spPr>
        <a:xfrm>
          <a:off x="3686790" y="2347613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B05B-381A-42D6-BEE3-456936F7B5BE}">
      <dsp:nvSpPr>
        <dsp:cNvPr id="0" name=""/>
        <dsp:cNvSpPr/>
      </dsp:nvSpPr>
      <dsp:spPr>
        <a:xfrm rot="10800000">
          <a:off x="3686790" y="2633907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BC81-4B08-4A08-862B-416DECE5FDAB}">
      <dsp:nvSpPr>
        <dsp:cNvPr id="0" name=""/>
        <dsp:cNvSpPr/>
      </dsp:nvSpPr>
      <dsp:spPr>
        <a:xfrm>
          <a:off x="1578232" y="355383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365760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OJT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405" y="1081556"/>
        <a:ext cx="1753135" cy="1753135"/>
      </dsp:txXfrm>
    </dsp:sp>
    <dsp:sp modelId="{69A35E3A-20D5-492C-91C6-D8E99D73E5CE}">
      <dsp:nvSpPr>
        <dsp:cNvPr id="0" name=""/>
        <dsp:cNvSpPr/>
      </dsp:nvSpPr>
      <dsp:spPr>
        <a:xfrm rot="5400000">
          <a:off x="4196480" y="354614"/>
          <a:ext cx="2479308" cy="247930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56464" rIns="156464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Serves as Sponsor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96480" y="1080787"/>
        <a:ext cx="1753135" cy="1753135"/>
      </dsp:txXfrm>
    </dsp:sp>
    <dsp:sp modelId="{AE2871F4-6C14-417E-A08C-956DFA212FA8}">
      <dsp:nvSpPr>
        <dsp:cNvPr id="0" name=""/>
        <dsp:cNvSpPr/>
      </dsp:nvSpPr>
      <dsp:spPr>
        <a:xfrm rot="10800000">
          <a:off x="4197199" y="2953722"/>
          <a:ext cx="2479308" cy="247930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Provides RTI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97199" y="2953722"/>
        <a:ext cx="1753135" cy="1753135"/>
      </dsp:txXfrm>
    </dsp:sp>
    <dsp:sp modelId="{24ED4041-1E05-43DE-9D49-E1075FDEA8EE}">
      <dsp:nvSpPr>
        <dsp:cNvPr id="0" name=""/>
        <dsp:cNvSpPr/>
      </dsp:nvSpPr>
      <dsp:spPr>
        <a:xfrm rot="16200000">
          <a:off x="1572108" y="2953722"/>
          <a:ext cx="2479308" cy="247930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65760" rIns="36576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Provides Services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298281" y="2953722"/>
        <a:ext cx="1753135" cy="1753135"/>
      </dsp:txXfrm>
    </dsp:sp>
    <dsp:sp modelId="{825F2BB3-315F-4575-A348-CF58E769CF4D}">
      <dsp:nvSpPr>
        <dsp:cNvPr id="0" name=""/>
        <dsp:cNvSpPr/>
      </dsp:nvSpPr>
      <dsp:spPr>
        <a:xfrm>
          <a:off x="3686790" y="2347613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B05B-381A-42D6-BEE3-456936F7B5BE}">
      <dsp:nvSpPr>
        <dsp:cNvPr id="0" name=""/>
        <dsp:cNvSpPr/>
      </dsp:nvSpPr>
      <dsp:spPr>
        <a:xfrm rot="10800000">
          <a:off x="3686790" y="2633907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BC81-4B08-4A08-862B-416DECE5FDAB}">
      <dsp:nvSpPr>
        <dsp:cNvPr id="0" name=""/>
        <dsp:cNvSpPr/>
      </dsp:nvSpPr>
      <dsp:spPr>
        <a:xfrm>
          <a:off x="1578232" y="355383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365760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 provides OJT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405" y="1081556"/>
        <a:ext cx="1753135" cy="1753135"/>
      </dsp:txXfrm>
    </dsp:sp>
    <dsp:sp modelId="{69A35E3A-20D5-492C-91C6-D8E99D73E5CE}">
      <dsp:nvSpPr>
        <dsp:cNvPr id="0" name=""/>
        <dsp:cNvSpPr/>
      </dsp:nvSpPr>
      <dsp:spPr>
        <a:xfrm rot="5400000">
          <a:off x="4196480" y="354614"/>
          <a:ext cx="2479308" cy="247930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56464" rIns="156464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Serves as Sponsor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96480" y="1080787"/>
        <a:ext cx="1753135" cy="1753135"/>
      </dsp:txXfrm>
    </dsp:sp>
    <dsp:sp modelId="{AE2871F4-6C14-417E-A08C-956DFA212FA8}">
      <dsp:nvSpPr>
        <dsp:cNvPr id="0" name=""/>
        <dsp:cNvSpPr/>
      </dsp:nvSpPr>
      <dsp:spPr>
        <a:xfrm rot="10800000">
          <a:off x="4197199" y="2953722"/>
          <a:ext cx="2479308" cy="2479308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Provides RTI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97199" y="2953722"/>
        <a:ext cx="1753135" cy="1753135"/>
      </dsp:txXfrm>
    </dsp:sp>
    <dsp:sp modelId="{24ED4041-1E05-43DE-9D49-E1075FDEA8EE}">
      <dsp:nvSpPr>
        <dsp:cNvPr id="0" name=""/>
        <dsp:cNvSpPr/>
      </dsp:nvSpPr>
      <dsp:spPr>
        <a:xfrm rot="16200000">
          <a:off x="1572108" y="2953722"/>
          <a:ext cx="2479308" cy="247930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65760" rIns="36576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Provides Services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298281" y="2953722"/>
        <a:ext cx="1753135" cy="1753135"/>
      </dsp:txXfrm>
    </dsp:sp>
    <dsp:sp modelId="{825F2BB3-315F-4575-A348-CF58E769CF4D}">
      <dsp:nvSpPr>
        <dsp:cNvPr id="0" name=""/>
        <dsp:cNvSpPr/>
      </dsp:nvSpPr>
      <dsp:spPr>
        <a:xfrm>
          <a:off x="3686790" y="2347613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B05B-381A-42D6-BEE3-456936F7B5BE}">
      <dsp:nvSpPr>
        <dsp:cNvPr id="0" name=""/>
        <dsp:cNvSpPr/>
      </dsp:nvSpPr>
      <dsp:spPr>
        <a:xfrm rot="10800000">
          <a:off x="3686790" y="2633907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BC81-4B08-4A08-862B-416DECE5FDAB}">
      <dsp:nvSpPr>
        <dsp:cNvPr id="0" name=""/>
        <dsp:cNvSpPr/>
      </dsp:nvSpPr>
      <dsp:spPr>
        <a:xfrm>
          <a:off x="1578232" y="355383"/>
          <a:ext cx="2479308" cy="24793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365760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Employers provide OJT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405" y="1081556"/>
        <a:ext cx="1753135" cy="1753135"/>
      </dsp:txXfrm>
    </dsp:sp>
    <dsp:sp modelId="{69A35E3A-20D5-492C-91C6-D8E99D73E5CE}">
      <dsp:nvSpPr>
        <dsp:cNvPr id="0" name=""/>
        <dsp:cNvSpPr/>
      </dsp:nvSpPr>
      <dsp:spPr>
        <a:xfrm rot="5400000">
          <a:off x="4196480" y="354614"/>
          <a:ext cx="2479308" cy="2479308"/>
        </a:xfrm>
        <a:prstGeom prst="pieWedge">
          <a:avLst/>
        </a:prstGeom>
        <a:solidFill>
          <a:srgbClr val="F2A1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56464" rIns="156464" bIns="36576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1 Serves as Sponsor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96480" y="1080787"/>
        <a:ext cx="1753135" cy="1753135"/>
      </dsp:txXfrm>
    </dsp:sp>
    <dsp:sp modelId="{AE2871F4-6C14-417E-A08C-956DFA212FA8}">
      <dsp:nvSpPr>
        <dsp:cNvPr id="0" name=""/>
        <dsp:cNvSpPr/>
      </dsp:nvSpPr>
      <dsp:spPr>
        <a:xfrm rot="10800000">
          <a:off x="4197199" y="2953722"/>
          <a:ext cx="2479308" cy="2479308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Provides RTI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97199" y="2953722"/>
        <a:ext cx="1753135" cy="1753135"/>
      </dsp:txXfrm>
    </dsp:sp>
    <dsp:sp modelId="{24ED4041-1E05-43DE-9D49-E1075FDEA8EE}">
      <dsp:nvSpPr>
        <dsp:cNvPr id="0" name=""/>
        <dsp:cNvSpPr/>
      </dsp:nvSpPr>
      <dsp:spPr>
        <a:xfrm rot="16200000">
          <a:off x="1572108" y="2953722"/>
          <a:ext cx="2479308" cy="2479308"/>
        </a:xfrm>
        <a:prstGeom prst="pieWedg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3000000"/>
          </a:lightRig>
        </a:scene3d>
        <a:sp3d prstMaterial="metal">
          <a:bevelT w="196850" h="25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65760" rIns="36576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2 Provide Services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298281" y="2953722"/>
        <a:ext cx="1753135" cy="1753135"/>
      </dsp:txXfrm>
    </dsp:sp>
    <dsp:sp modelId="{825F2BB3-315F-4575-A348-CF58E769CF4D}">
      <dsp:nvSpPr>
        <dsp:cNvPr id="0" name=""/>
        <dsp:cNvSpPr/>
      </dsp:nvSpPr>
      <dsp:spPr>
        <a:xfrm>
          <a:off x="3686790" y="2347613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B05B-381A-42D6-BEE3-456936F7B5BE}">
      <dsp:nvSpPr>
        <dsp:cNvPr id="0" name=""/>
        <dsp:cNvSpPr/>
      </dsp:nvSpPr>
      <dsp:spPr>
        <a:xfrm rot="10800000">
          <a:off x="3686790" y="2633907"/>
          <a:ext cx="856019" cy="7443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66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66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CE27-5540-4930-901B-4408BB977F05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513"/>
            <a:ext cx="2972108" cy="466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847513"/>
            <a:ext cx="2972108" cy="466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BE16-EF84-42A0-B51F-22203CC4FA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7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5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5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3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0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4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3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8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32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81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93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5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7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297E-2403-41B6-9439-21E6C21BBF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4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7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1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3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7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-16933" y="-8467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25355" y="64166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MW-r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2900" y="6096000"/>
            <a:ext cx="876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m_DESC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37400" y="5978525"/>
            <a:ext cx="1625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31" y="6124086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34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76" r:id="rId4"/>
    <p:sldLayoutId id="2147483678" r:id="rId5"/>
    <p:sldLayoutId id="2147483679" r:id="rId6"/>
    <p:sldLayoutId id="2147483680" r:id="rId7"/>
    <p:sldLayoutId id="2147483683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 cap="none" spc="0">
          <a:ln w="12700">
            <a:noFill/>
            <a:prstDash val="solid"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b="0" i="0" u="none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8.wdp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-span.org/video/?c4503448/vermont-hitec-works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3one.org/view/5001423143986500443/inf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oa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leta.gov/oa/employers/apprenticeship_toolkit.pdf" TargetMode="External"/><Relationship Id="rId5" Type="http://schemas.openxmlformats.org/officeDocument/2006/relationships/hyperlink" Target="http://doleta.gov/oa/aag.cfm" TargetMode="External"/><Relationship Id="rId4" Type="http://schemas.openxmlformats.org/officeDocument/2006/relationships/hyperlink" Target="https://21stcenturyapprenticeship.workforce3one.org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OA.Administrator@dol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rry.ghazi@vthitec.org" TargetMode="External"/><Relationship Id="rId4" Type="http://schemas.openxmlformats.org/officeDocument/2006/relationships/hyperlink" Target="mailto:Rose.Lucenti@state.vt.us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646268" cy="1676400"/>
          </a:xfrm>
        </p:spPr>
        <p:txBody>
          <a:bodyPr>
            <a:scene3d>
              <a:camera prst="perspectiveAbove"/>
              <a:lightRig rig="threePt" dir="t"/>
            </a:scene3d>
          </a:bodyPr>
          <a:lstStyle/>
          <a:p>
            <a:r>
              <a:rPr lang="en-US" dirty="0"/>
              <a:t>Partnerships that Deliver Results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/>
              <a:t>The Workforce System and </a:t>
            </a:r>
            <a:r>
              <a:rPr lang="en-US" sz="2500" dirty="0" smtClean="0"/>
              <a:t>Registered Apprenticeship</a:t>
            </a:r>
            <a:br>
              <a:rPr lang="en-US" sz="2500" dirty="0" smtClean="0"/>
            </a:br>
            <a:r>
              <a:rPr lang="en-US" sz="2500" dirty="0" smtClean="0"/>
              <a:t>Part </a:t>
            </a:r>
            <a:r>
              <a:rPr lang="en-US" sz="2500" dirty="0"/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November 20, 2014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Office of Apprenticeship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U.S. 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" y="193848"/>
            <a:ext cx="9144001" cy="77356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 Registered Apprenticeship is as simple as five…four…three…two…one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1729" y="2321351"/>
            <a:ext cx="7676942" cy="85621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5589" y="2260836"/>
            <a:ext cx="910368" cy="9144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81710" y="2339437"/>
            <a:ext cx="712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4 Key Roles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Employers, </a:t>
            </a:r>
            <a:r>
              <a:rPr lang="en-US" sz="2400" b="1" dirty="0" smtClean="0">
                <a:solidFill>
                  <a:schemeClr val="bg1"/>
                </a:solidFill>
              </a:rPr>
              <a:t>Sponsors, Education Providers, Workforce System</a:t>
            </a:r>
            <a:endParaRPr lang="en-US" sz="2400" strike="sngStrike" dirty="0"/>
          </a:p>
        </p:txBody>
      </p:sp>
      <p:sp>
        <p:nvSpPr>
          <p:cNvPr id="43" name="Rectangle 42"/>
          <p:cNvSpPr/>
          <p:nvPr/>
        </p:nvSpPr>
        <p:spPr>
          <a:xfrm>
            <a:off x="842753" y="3428695"/>
            <a:ext cx="7676942" cy="85621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05589" y="3396436"/>
            <a:ext cx="910368" cy="9144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81710" y="3453909"/>
            <a:ext cx="712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3 Ways to Complete</a:t>
            </a:r>
            <a:r>
              <a:rPr lang="en-US" sz="2400" b="1" dirty="0" smtClean="0">
                <a:solidFill>
                  <a:schemeClr val="bg1"/>
                </a:solidFill>
              </a:rPr>
              <a:t>: Time-Based (Short as 1 year) | Competency-Based: No Time Limits | Hybrid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871729" y="1257290"/>
            <a:ext cx="7676942" cy="85621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10737" y="1190854"/>
            <a:ext cx="914400" cy="9144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5</a:t>
            </a:r>
            <a:endParaRPr lang="en-US" sz="4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365214" y="1280969"/>
            <a:ext cx="712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5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</a:rPr>
              <a:t>Core Components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Employers, </a:t>
            </a:r>
            <a:r>
              <a:rPr lang="en-US" sz="2400" b="1" dirty="0" smtClean="0">
                <a:solidFill>
                  <a:schemeClr val="bg1"/>
                </a:solidFill>
              </a:rPr>
              <a:t>OJT, Related Instruction, Reward Skill Gains, National Credentials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842753" y="4527453"/>
            <a:ext cx="7676942" cy="85621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05589" y="4502257"/>
            <a:ext cx="910368" cy="9144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90023" y="4540059"/>
            <a:ext cx="712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2</a:t>
            </a:r>
            <a:r>
              <a:rPr lang="en-US" sz="2400" b="1" u="sng" dirty="0" smtClean="0">
                <a:solidFill>
                  <a:schemeClr val="bg1"/>
                </a:solidFill>
              </a:rPr>
              <a:t> Ways to Register</a:t>
            </a:r>
            <a:r>
              <a:rPr lang="en-US" sz="2400" b="1" dirty="0" smtClean="0">
                <a:solidFill>
                  <a:schemeClr val="bg1"/>
                </a:solidFill>
              </a:rPr>
              <a:t>: U.S. DOL and State Apprenticeship Agencies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871729" y="5604668"/>
            <a:ext cx="7676942" cy="85621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95733" y="5606479"/>
            <a:ext cx="914400" cy="9144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390023" y="5779839"/>
            <a:ext cx="712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1 System</a:t>
            </a:r>
            <a:r>
              <a:rPr lang="en-US" sz="2400" b="1" dirty="0" smtClean="0">
                <a:solidFill>
                  <a:schemeClr val="bg1"/>
                </a:solidFill>
              </a:rPr>
              <a:t> with Nationally Recognized Credentials</a:t>
            </a:r>
            <a:endParaRPr lang="en-US" sz="2400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43700" y="64547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167885" y="1406933"/>
            <a:ext cx="8702024" cy="81004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092429" y="1580186"/>
            <a:ext cx="37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89000"/>
                    </a:prstClr>
                  </a:outerShdw>
                </a:effectLst>
              </a:rPr>
              <a:t>Employer Involvement Is Integral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76200" dist="38100" dir="2700000" algn="tl" rotWithShape="0">
                  <a:prstClr val="black">
                    <a:alpha val="89000"/>
                  </a:prst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4983" y="1422530"/>
            <a:ext cx="347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solidFill>
                  <a:schemeClr val="bg1"/>
                </a:solidFill>
              </a:rPr>
              <a:t>E</a:t>
            </a:r>
            <a:r>
              <a:rPr lang="en-US" sz="1550" dirty="0" smtClean="0">
                <a:solidFill>
                  <a:schemeClr val="bg1"/>
                </a:solidFill>
              </a:rPr>
              <a:t>mployer is the foundation for the RA program and must be directly involved and </a:t>
            </a:r>
            <a:r>
              <a:rPr lang="en-US" sz="1550" u="sng" dirty="0" smtClean="0">
                <a:solidFill>
                  <a:schemeClr val="bg1"/>
                </a:solidFill>
              </a:rPr>
              <a:t>provider of OJT</a:t>
            </a:r>
            <a:endParaRPr lang="en-US" sz="1550" u="sng" dirty="0">
              <a:solidFill>
                <a:schemeClr val="bg1"/>
              </a:solidFill>
            </a:endParaRPr>
          </a:p>
        </p:txBody>
      </p:sp>
      <p:pic>
        <p:nvPicPr>
          <p:cNvPr id="65" name="Picture 64" descr="OEA_Infographic_2_handshake.pn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6" y="1479536"/>
            <a:ext cx="640080" cy="64008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86944" y="2413169"/>
            <a:ext cx="8702024" cy="8100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OEA_Infographic_2_pros.png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91" y="2497054"/>
            <a:ext cx="622229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7" name="TextBox 36"/>
          <p:cNvSpPr txBox="1"/>
          <p:nvPr/>
        </p:nvSpPr>
        <p:spPr>
          <a:xfrm>
            <a:off x="1057314" y="2603915"/>
            <a:ext cx="59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6E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Structured On-the-Job Training with Mentoring</a:t>
            </a:r>
            <a:endParaRPr lang="en-US" sz="2000" b="1" dirty="0">
              <a:solidFill>
                <a:srgbClr val="FFF6E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3802" y="2498388"/>
            <a:ext cx="254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 smtClean="0">
                <a:solidFill>
                  <a:schemeClr val="bg1"/>
                </a:solidFill>
              </a:rPr>
              <a:t>Minimum of 2,000 hours </a:t>
            </a:r>
            <a:r>
              <a:rPr lang="en-US" sz="1550" u="sng" dirty="0" smtClean="0">
                <a:solidFill>
                  <a:schemeClr val="bg1"/>
                </a:solidFill>
              </a:rPr>
              <a:t>Structured and Supervised </a:t>
            </a:r>
            <a:endParaRPr lang="en-US" sz="1550" u="sng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6944" y="3437016"/>
            <a:ext cx="8702024" cy="8100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TR_icons_3_Teacher_tan.png"/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32" y="3553277"/>
            <a:ext cx="713838" cy="60634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99915" y="3643652"/>
            <a:ext cx="426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Related Training and Instruction 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84983" y="3553277"/>
            <a:ext cx="38423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u="sng" dirty="0" smtClean="0">
                <a:solidFill>
                  <a:schemeClr val="bg1"/>
                </a:solidFill>
              </a:rPr>
              <a:t>144 hours recommended per year</a:t>
            </a:r>
          </a:p>
          <a:p>
            <a:r>
              <a:rPr lang="en-US" sz="1550" dirty="0" smtClean="0">
                <a:solidFill>
                  <a:schemeClr val="bg1"/>
                </a:solidFill>
              </a:rPr>
              <a:t>Parallel | Front-loaded | </a:t>
            </a:r>
            <a:r>
              <a:rPr lang="en-US" sz="1550" dirty="0">
                <a:solidFill>
                  <a:schemeClr val="bg1"/>
                </a:solidFill>
              </a:rPr>
              <a:t>Segmented </a:t>
            </a:r>
            <a:r>
              <a:rPr lang="en-US" sz="1550" dirty="0" smtClean="0">
                <a:solidFill>
                  <a:schemeClr val="bg1"/>
                </a:solidFill>
              </a:rPr>
              <a:t>Options</a:t>
            </a:r>
            <a:endParaRPr lang="en-US" sz="1550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79159" y="5598372"/>
            <a:ext cx="8702024" cy="810044"/>
          </a:xfrm>
          <a:prstGeom prst="roundRect">
            <a:avLst/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27612" y="5805008"/>
            <a:ext cx="374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5F3F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National Occupational Credential</a:t>
            </a:r>
            <a:endParaRPr lang="en-US" sz="2000" b="1" dirty="0">
              <a:solidFill>
                <a:srgbClr val="E5F3F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84983" y="5592878"/>
            <a:ext cx="407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solidFill>
                  <a:schemeClr val="bg1"/>
                </a:solidFill>
              </a:rPr>
              <a:t>Nationally </a:t>
            </a:r>
            <a:r>
              <a:rPr lang="en-US" sz="1550" dirty="0" smtClean="0">
                <a:solidFill>
                  <a:schemeClr val="bg1"/>
                </a:solidFill>
              </a:rPr>
              <a:t>recognized credential </a:t>
            </a:r>
            <a:r>
              <a:rPr lang="en-US" sz="1550" dirty="0">
                <a:solidFill>
                  <a:schemeClr val="bg1"/>
                </a:solidFill>
              </a:rPr>
              <a:t>showing </a:t>
            </a:r>
            <a:r>
              <a:rPr lang="en-US" sz="1550" dirty="0" smtClean="0">
                <a:solidFill>
                  <a:schemeClr val="bg1"/>
                </a:solidFill>
              </a:rPr>
              <a:t>job proficiency Sponsor certifies individual is fully competent for career</a:t>
            </a:r>
            <a:endParaRPr lang="en-US" sz="1550" dirty="0">
              <a:solidFill>
                <a:schemeClr val="bg1"/>
              </a:solidFill>
            </a:endParaRPr>
          </a:p>
        </p:txBody>
      </p:sp>
      <p:pic>
        <p:nvPicPr>
          <p:cNvPr id="63" name="Picture 62" descr="ATR_icons_3_Certificate_wht-red.png"/>
          <p:cNvPicPr>
            <a:picLocks noChangeAspect="1"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07" y="5756184"/>
            <a:ext cx="593043" cy="4503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7" name="Rounded Rectangle 46"/>
          <p:cNvSpPr/>
          <p:nvPr/>
        </p:nvSpPr>
        <p:spPr>
          <a:xfrm>
            <a:off x="179159" y="4514947"/>
            <a:ext cx="8702024" cy="8100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01657" y="4721583"/>
            <a:ext cx="343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Rewards for  Skill Gains</a:t>
            </a:r>
            <a:endParaRPr lang="en-US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84983" y="4620228"/>
            <a:ext cx="301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 smtClean="0">
                <a:solidFill>
                  <a:schemeClr val="bg1"/>
                </a:solidFill>
              </a:rPr>
              <a:t>Increases in skills brings about increases in earnings</a:t>
            </a:r>
            <a:endParaRPr lang="en-US" sz="155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yamamoto.todd\AppData\Local\Microsoft\Windows\Temporary Internet Files\Content.IE5\H3TM7XWN\MC90043163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1" y="4607117"/>
            <a:ext cx="637854" cy="6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725605" y="268684"/>
            <a:ext cx="8425514" cy="7735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Core Components of Registered Apprenticeship</a:t>
            </a: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938363" y="1421222"/>
            <a:ext cx="1" cy="77724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357588" y="2433248"/>
            <a:ext cx="1" cy="777240"/>
          </a:xfrm>
          <a:prstGeom prst="line">
            <a:avLst/>
          </a:prstGeom>
          <a:ln>
            <a:solidFill>
              <a:srgbClr val="FFC000">
                <a:alpha val="60000"/>
              </a:srgb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938365" y="3455641"/>
            <a:ext cx="1" cy="77724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  <a:alpha val="62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943507" y="4531349"/>
            <a:ext cx="1" cy="77724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38362" y="5610609"/>
            <a:ext cx="1" cy="77724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77770" y="171323"/>
            <a:ext cx="786166" cy="743078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169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4619947" y="1644381"/>
            <a:ext cx="4327977" cy="87849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818564" y="1871103"/>
            <a:ext cx="355019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Employer Involvement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1347" y="50606"/>
            <a:ext cx="9144000" cy="773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The workforce system has a role to play in each  </a:t>
            </a:r>
          </a:p>
          <a:p>
            <a:pPr algn="ctr"/>
            <a:r>
              <a:rPr lang="en-US" sz="2800" b="1" dirty="0" smtClean="0"/>
              <a:t>Registered Apprenticeship component. </a:t>
            </a:r>
            <a:endParaRPr lang="en-US" sz="2800" b="1" dirty="0"/>
          </a:p>
        </p:txBody>
      </p:sp>
      <p:sp>
        <p:nvSpPr>
          <p:cNvPr id="42" name="Pentagon 41"/>
          <p:cNvSpPr/>
          <p:nvPr/>
        </p:nvSpPr>
        <p:spPr>
          <a:xfrm>
            <a:off x="451766" y="1644978"/>
            <a:ext cx="4457993" cy="877893"/>
          </a:xfrm>
          <a:prstGeom prst="homePlate">
            <a:avLst>
              <a:gd name="adj" fmla="val 24709"/>
            </a:avLst>
          </a:prstGeom>
          <a:solidFill>
            <a:srgbClr val="0B76C5"/>
          </a:solidFill>
          <a:ln>
            <a:noFill/>
          </a:ln>
          <a:effectLst>
            <a:outerShdw blurRad="50800" dist="38100" algn="l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614" y="1668904"/>
            <a:ext cx="4022617" cy="8147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82880">
              <a:lnSpc>
                <a:spcPct val="80000"/>
              </a:lnSpc>
              <a:spcBef>
                <a:spcPts val="600"/>
              </a:spcBef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Utilize RA apprenticeship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700" dirty="0" smtClean="0">
                <a:solidFill>
                  <a:schemeClr val="bg1"/>
                </a:solidFill>
              </a:rPr>
              <a:t>as a key business engagement strategy &amp; incorporate in sector strategies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619947" y="2607506"/>
            <a:ext cx="4327977" cy="878490"/>
          </a:xfrm>
          <a:prstGeom prst="roundRect">
            <a:avLst>
              <a:gd name="adj" fmla="val 0"/>
            </a:avLst>
          </a:prstGeom>
          <a:solidFill>
            <a:srgbClr val="E46C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18565" y="2679488"/>
            <a:ext cx="31870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Structured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On-the-Job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Training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5" name="Pentagon 54"/>
          <p:cNvSpPr/>
          <p:nvPr/>
        </p:nvSpPr>
        <p:spPr>
          <a:xfrm>
            <a:off x="451766" y="2608107"/>
            <a:ext cx="4457993" cy="877893"/>
          </a:xfrm>
          <a:prstGeom prst="homePlate">
            <a:avLst>
              <a:gd name="adj" fmla="val 24709"/>
            </a:avLst>
          </a:prstGeom>
          <a:solidFill>
            <a:srgbClr val="F0A800"/>
          </a:solidFill>
          <a:ln>
            <a:noFill/>
          </a:ln>
          <a:effectLst>
            <a:outerShdw blurRad="50800" dist="38100" algn="l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20614" y="2632029"/>
            <a:ext cx="4022617" cy="11009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82880">
              <a:lnSpc>
                <a:spcPct val="80000"/>
              </a:lnSpc>
              <a:spcBef>
                <a:spcPts val="600"/>
              </a:spcBef>
            </a:pPr>
            <a:r>
              <a:rPr lang="en-US" b="1" dirty="0">
                <a:solidFill>
                  <a:srgbClr val="FFF6E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 workforce </a:t>
            </a:r>
            <a:r>
              <a:rPr lang="en-US" b="1" dirty="0" smtClean="0">
                <a:solidFill>
                  <a:srgbClr val="FFF6E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700" dirty="0" smtClean="0">
                <a:solidFill>
                  <a:srgbClr val="FFFFFF"/>
                </a:solidFill>
              </a:rPr>
              <a:t>to </a:t>
            </a:r>
            <a:r>
              <a:rPr lang="en-US" sz="1700" dirty="0">
                <a:solidFill>
                  <a:srgbClr val="FFFFFF"/>
                </a:solidFill>
              </a:rPr>
              <a:t>help apprentices get on-the-job learning through a OJT contract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19947" y="3562107"/>
            <a:ext cx="4327977" cy="878490"/>
          </a:xfrm>
          <a:prstGeom prst="roundRect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18565" y="3626892"/>
            <a:ext cx="32211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Related Training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Instruction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451766" y="3562708"/>
            <a:ext cx="4457993" cy="877893"/>
          </a:xfrm>
          <a:prstGeom prst="homePlate">
            <a:avLst>
              <a:gd name="adj" fmla="val 2470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20614" y="3586630"/>
            <a:ext cx="4022617" cy="8147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82880">
              <a:lnSpc>
                <a:spcPct val="8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Provide supportive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700" dirty="0" smtClean="0">
                <a:solidFill>
                  <a:srgbClr val="FFFFFF"/>
                </a:solidFill>
              </a:rPr>
              <a:t>to </a:t>
            </a:r>
            <a:r>
              <a:rPr lang="en-US" sz="1700" dirty="0">
                <a:solidFill>
                  <a:srgbClr val="FFFFFF"/>
                </a:solidFill>
              </a:rPr>
              <a:t>participants – or use </a:t>
            </a:r>
            <a:r>
              <a:rPr lang="en-US" sz="1700" dirty="0" smtClean="0">
                <a:solidFill>
                  <a:srgbClr val="FFFFFF"/>
                </a:solidFill>
              </a:rPr>
              <a:t>training  </a:t>
            </a:r>
            <a:r>
              <a:rPr lang="en-US" sz="1700" dirty="0">
                <a:solidFill>
                  <a:srgbClr val="FFFFFF"/>
                </a:solidFill>
              </a:rPr>
              <a:t>funds through ITAs or customized training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619947" y="4508185"/>
            <a:ext cx="4327977" cy="87849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818565" y="4734907"/>
            <a:ext cx="3221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Rewards for Skill Gains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451766" y="4508786"/>
            <a:ext cx="4457993" cy="877893"/>
          </a:xfrm>
          <a:prstGeom prst="homePlate">
            <a:avLst>
              <a:gd name="adj" fmla="val 24709"/>
            </a:avLst>
          </a:prstGeom>
          <a:solidFill>
            <a:srgbClr val="953735"/>
          </a:solidFill>
          <a:ln>
            <a:noFill/>
          </a:ln>
          <a:effectLst>
            <a:outerShdw blurRad="50800" dist="38100" algn="l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20614" y="4643507"/>
            <a:ext cx="4022617" cy="6054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82880">
              <a:lnSpc>
                <a:spcPct val="8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Count apprentice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wages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700" dirty="0" smtClean="0">
                <a:solidFill>
                  <a:srgbClr val="FFFFFF"/>
                </a:solidFill>
              </a:rPr>
              <a:t>in </a:t>
            </a:r>
            <a:r>
              <a:rPr lang="en-US" sz="1700" dirty="0">
                <a:solidFill>
                  <a:srgbClr val="FFFFFF"/>
                </a:solidFill>
              </a:rPr>
              <a:t>the earnings performance measure 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619947" y="5454263"/>
            <a:ext cx="4327977" cy="878490"/>
          </a:xfrm>
          <a:prstGeom prst="roundRect">
            <a:avLst>
              <a:gd name="adj" fmla="val 0"/>
            </a:avLst>
          </a:prstGeom>
          <a:solidFill>
            <a:srgbClr val="2E9A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18564" y="5680985"/>
            <a:ext cx="322969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Credential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Pentagon 77"/>
          <p:cNvSpPr/>
          <p:nvPr/>
        </p:nvSpPr>
        <p:spPr>
          <a:xfrm>
            <a:off x="451766" y="5454864"/>
            <a:ext cx="4457993" cy="877893"/>
          </a:xfrm>
          <a:prstGeom prst="homePlate">
            <a:avLst>
              <a:gd name="adj" fmla="val 24709"/>
            </a:avLst>
          </a:prstGeom>
          <a:solidFill>
            <a:srgbClr val="3DB4CC"/>
          </a:solidFill>
          <a:ln>
            <a:noFill/>
          </a:ln>
          <a:effectLst>
            <a:outerShdw blurRad="50800" dist="38100" algn="l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20614" y="5478786"/>
            <a:ext cx="4022617" cy="8147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82880">
              <a:lnSpc>
                <a:spcPct val="8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Count the RA national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credential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700" dirty="0" smtClean="0">
                <a:solidFill>
                  <a:srgbClr val="FFFFFF"/>
                </a:solidFill>
              </a:rPr>
              <a:t>in </a:t>
            </a:r>
            <a:r>
              <a:rPr lang="en-US" sz="1700" dirty="0">
                <a:solidFill>
                  <a:srgbClr val="FFFFFF"/>
                </a:solidFill>
              </a:rPr>
              <a:t>the new performance measure for credential attainment</a:t>
            </a:r>
          </a:p>
        </p:txBody>
      </p:sp>
      <p:pic>
        <p:nvPicPr>
          <p:cNvPr id="92" name="Picture 2" descr="C:\Users\yamamoto.todd\AppData\Local\Microsoft\Windows\Temporary Internet Files\Content.IE5\H3TM7XWN\MC90043163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60" y="4593092"/>
            <a:ext cx="697446" cy="7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ATR_icons_3_Certificate_wht-red.png"/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946" y="5675319"/>
            <a:ext cx="602468" cy="4503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30" name="Picture 29" descr="OEA_Infographic_2_handshake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54" y="1758451"/>
            <a:ext cx="640080" cy="640080"/>
          </a:xfrm>
          <a:prstGeom prst="rect">
            <a:avLst/>
          </a:prstGeom>
        </p:spPr>
      </p:pic>
      <p:pic>
        <p:nvPicPr>
          <p:cNvPr id="31" name="Picture 30" descr="OEA_Infographic_2_pros.png"/>
          <p:cNvPicPr>
            <a:picLocks noChangeAspect="1"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080" y="2740109"/>
            <a:ext cx="622229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3" name="Picture 32" descr="ATR_icons_3_Teacher_tan.png"/>
          <p:cNvPicPr>
            <a:picLocks noChangeAspect="1"/>
          </p:cNvPicPr>
          <p:nvPr/>
        </p:nvPicPr>
        <p:blipFill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275" y="3742542"/>
            <a:ext cx="713838" cy="60634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818564" y="1661761"/>
            <a:ext cx="1" cy="845696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818565" y="2626157"/>
            <a:ext cx="1" cy="845696"/>
          </a:xfrm>
          <a:prstGeom prst="line">
            <a:avLst/>
          </a:prstGeom>
          <a:ln>
            <a:solidFill>
              <a:srgbClr val="FFC000">
                <a:alpha val="60000"/>
              </a:srgb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818566" y="3577105"/>
            <a:ext cx="1" cy="845696"/>
          </a:xfrm>
          <a:prstGeom prst="line">
            <a:avLst/>
          </a:prstGeom>
          <a:ln>
            <a:solidFill>
              <a:schemeClr val="accent3">
                <a:lumMod val="75000"/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23708" y="4526890"/>
            <a:ext cx="1" cy="845696"/>
          </a:xfrm>
          <a:prstGeom prst="line">
            <a:avLst/>
          </a:prstGeom>
          <a:ln>
            <a:solidFill>
              <a:schemeClr val="accent6">
                <a:lumMod val="75000"/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818563" y="5465375"/>
            <a:ext cx="1" cy="845696"/>
          </a:xfrm>
          <a:prstGeom prst="line">
            <a:avLst/>
          </a:prstGeom>
          <a:ln>
            <a:solidFill>
              <a:schemeClr val="accent5">
                <a:alpha val="60000"/>
              </a:schemeClr>
            </a:solidFill>
          </a:ln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791433" y="2294783"/>
            <a:ext cx="1616990" cy="1371600"/>
            <a:chOff x="3752113" y="2332883"/>
            <a:chExt cx="161699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3752113" y="2332883"/>
              <a:ext cx="1616990" cy="1371600"/>
              <a:chOff x="3737893" y="2332883"/>
              <a:chExt cx="1616990" cy="1371600"/>
            </a:xfrm>
          </p:grpSpPr>
          <p:sp>
            <p:nvSpPr>
              <p:cNvPr id="132" name="Rounded Rectangle 131"/>
              <p:cNvSpPr/>
              <p:nvPr/>
            </p:nvSpPr>
            <p:spPr>
              <a:xfrm>
                <a:off x="3737893" y="2332883"/>
                <a:ext cx="1616990" cy="1371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1" name="Picture 70" descr="ATR_icons_3_Teacher_tan.png"/>
              <p:cNvPicPr>
                <a:picLocks noChangeAspect="1"/>
              </p:cNvPicPr>
              <p:nvPr/>
            </p:nvPicPr>
            <p:blipFill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3034" y="2442816"/>
                <a:ext cx="713838" cy="606347"/>
              </a:xfrm>
              <a:prstGeom prst="rect">
                <a:avLst/>
              </a:prstGeom>
            </p:spPr>
          </p:pic>
        </p:grpSp>
        <p:sp>
          <p:nvSpPr>
            <p:cNvPr id="133" name="TextBox 132"/>
            <p:cNvSpPr txBox="1"/>
            <p:nvPr/>
          </p:nvSpPr>
          <p:spPr>
            <a:xfrm>
              <a:off x="3767337" y="3055221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Related Training and Instruction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3050" y="3645141"/>
            <a:ext cx="1616990" cy="1238597"/>
            <a:chOff x="7443050" y="3645141"/>
            <a:chExt cx="1616990" cy="1238597"/>
          </a:xfrm>
        </p:grpSpPr>
        <p:sp>
          <p:nvSpPr>
            <p:cNvPr id="97" name="Rounded Rectangle 96"/>
            <p:cNvSpPr/>
            <p:nvPr/>
          </p:nvSpPr>
          <p:spPr>
            <a:xfrm>
              <a:off x="7443050" y="3645141"/>
              <a:ext cx="1616990" cy="123859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458274" y="4237407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Credential Issued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by US DOL</a:t>
              </a:r>
            </a:p>
          </p:txBody>
        </p:sp>
        <p:pic>
          <p:nvPicPr>
            <p:cNvPr id="99" name="Picture 98" descr="ATR_icons_3_Certificate_wht-red.png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024" y="3787054"/>
              <a:ext cx="593043" cy="4503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</p:grpSp>
      <p:grpSp>
        <p:nvGrpSpPr>
          <p:cNvPr id="48" name="Group 47"/>
          <p:cNvGrpSpPr/>
          <p:nvPr/>
        </p:nvGrpSpPr>
        <p:grpSpPr>
          <a:xfrm>
            <a:off x="312202" y="6312516"/>
            <a:ext cx="7828719" cy="400558"/>
            <a:chOff x="961747" y="6611937"/>
            <a:chExt cx="7130767" cy="40055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62226" y="6611937"/>
              <a:ext cx="7130288" cy="1588"/>
            </a:xfrm>
            <a:prstGeom prst="line">
              <a:avLst/>
            </a:prstGeom>
            <a:ln w="63500" cap="flat" cmpd="sng" algn="ctr">
              <a:solidFill>
                <a:schemeClr val="accent1"/>
              </a:solidFill>
              <a:prstDash val="solid"/>
              <a:round/>
              <a:headEnd type="oval" w="med" len="med"/>
              <a:tailEnd type="triangle" w="lg" len="lg"/>
            </a:ln>
            <a:effectLst/>
            <a:scene3d>
              <a:camera prst="orthographicFront"/>
              <a:lightRig rig="threePt" dir="t"/>
            </a:scene3d>
            <a:sp3d>
              <a:bevelT w="31750" h="190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61747" y="6624219"/>
              <a:ext cx="128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Year 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60729" y="6643163"/>
              <a:ext cx="128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Year 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61203" y="6643163"/>
              <a:ext cx="128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Year 3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02691" y="1184398"/>
            <a:ext cx="891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Example shows a four year program; however, program length driven by industry needs (e.g. most construction programs).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562899" y="3782738"/>
            <a:ext cx="1620853" cy="2402624"/>
            <a:chOff x="5562899" y="3782738"/>
            <a:chExt cx="1620853" cy="2402624"/>
          </a:xfrm>
        </p:grpSpPr>
        <p:grpSp>
          <p:nvGrpSpPr>
            <p:cNvPr id="28" name="Group 27"/>
            <p:cNvGrpSpPr/>
            <p:nvPr/>
          </p:nvGrpSpPr>
          <p:grpSpPr>
            <a:xfrm>
              <a:off x="5562899" y="3782738"/>
              <a:ext cx="1620853" cy="2402624"/>
              <a:chOff x="5572525" y="3782738"/>
              <a:chExt cx="1620853" cy="2402624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5573070" y="3782738"/>
                <a:ext cx="1616990" cy="240262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588294" y="5344810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Structured OJT with Mentoring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588294" y="4382464"/>
                <a:ext cx="1586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Reward Skill Gains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816507" y="3862069"/>
                <a:ext cx="1168217" cy="504682"/>
                <a:chOff x="5811163" y="3802369"/>
                <a:chExt cx="1168217" cy="504682"/>
              </a:xfrm>
            </p:grpSpPr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1163" y="3802369"/>
                  <a:ext cx="713838" cy="369666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7807" y="3869594"/>
                  <a:ext cx="713838" cy="369666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4451" y="3936820"/>
                  <a:ext cx="714929" cy="370231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102" name="Picture 101" descr="OEA_Infographic_2_pros.png"/>
              <p:cNvPicPr>
                <a:picLocks noChangeAspect="1"/>
              </p:cNvPicPr>
              <p:nvPr/>
            </p:nvPicPr>
            <p:blipFill>
              <a:blip r:embed="rId6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70451" y="4714345"/>
                <a:ext cx="622229" cy="64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cxnSp>
            <p:nvCxnSpPr>
              <p:cNvPr id="117" name="Straight Connector 116"/>
              <p:cNvCxnSpPr/>
              <p:nvPr/>
            </p:nvCxnSpPr>
            <p:spPr>
              <a:xfrm flipH="1">
                <a:off x="5576389" y="5874091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5572525" y="4388128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>
            <a:xfrm>
              <a:off x="5739295" y="5898066"/>
              <a:ext cx="1284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2,000 hours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18035" y="2272625"/>
            <a:ext cx="1616990" cy="1371600"/>
            <a:chOff x="1969189" y="2310725"/>
            <a:chExt cx="1616990" cy="1371600"/>
          </a:xfrm>
        </p:grpSpPr>
        <p:grpSp>
          <p:nvGrpSpPr>
            <p:cNvPr id="6" name="Group 5"/>
            <p:cNvGrpSpPr/>
            <p:nvPr/>
          </p:nvGrpSpPr>
          <p:grpSpPr>
            <a:xfrm>
              <a:off x="1969189" y="2310725"/>
              <a:ext cx="1616990" cy="1371600"/>
              <a:chOff x="1964332" y="2310725"/>
              <a:chExt cx="1616990" cy="1371600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1964332" y="2310725"/>
                <a:ext cx="1616990" cy="1371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0" name="Picture 69" descr="ATR_icons_3_Teacher_tan.png"/>
              <p:cNvPicPr>
                <a:picLocks noChangeAspect="1"/>
              </p:cNvPicPr>
              <p:nvPr/>
            </p:nvPicPr>
            <p:blipFill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59572" y="2442816"/>
                <a:ext cx="713838" cy="606347"/>
              </a:xfrm>
              <a:prstGeom prst="rect">
                <a:avLst/>
              </a:prstGeom>
            </p:spPr>
          </p:pic>
        </p:grpSp>
        <p:sp>
          <p:nvSpPr>
            <p:cNvPr id="92" name="TextBox 91"/>
            <p:cNvSpPr txBox="1"/>
            <p:nvPr/>
          </p:nvSpPr>
          <p:spPr>
            <a:xfrm>
              <a:off x="1984413" y="3055221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Related Training and Instruction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64830" y="2291944"/>
            <a:ext cx="1616990" cy="1371600"/>
            <a:chOff x="5553272" y="2330044"/>
            <a:chExt cx="1616990" cy="1371600"/>
          </a:xfrm>
        </p:grpSpPr>
        <p:grpSp>
          <p:nvGrpSpPr>
            <p:cNvPr id="3" name="Group 2"/>
            <p:cNvGrpSpPr/>
            <p:nvPr/>
          </p:nvGrpSpPr>
          <p:grpSpPr>
            <a:xfrm>
              <a:off x="5553272" y="2330044"/>
              <a:ext cx="1616990" cy="1371600"/>
              <a:chOff x="5527986" y="2330044"/>
              <a:chExt cx="1616990" cy="1371600"/>
            </a:xfrm>
          </p:grpSpPr>
          <p:sp>
            <p:nvSpPr>
              <p:cNvPr id="171" name="Rounded Rectangle 170"/>
              <p:cNvSpPr/>
              <p:nvPr/>
            </p:nvSpPr>
            <p:spPr>
              <a:xfrm>
                <a:off x="5527986" y="2330044"/>
                <a:ext cx="1616990" cy="1371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2" name="Picture 71" descr="ATR_icons_3_Teacher_tan.png"/>
              <p:cNvPicPr>
                <a:picLocks noChangeAspect="1"/>
              </p:cNvPicPr>
              <p:nvPr/>
            </p:nvPicPr>
            <p:blipFill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79562" y="2442816"/>
                <a:ext cx="713838" cy="606347"/>
              </a:xfrm>
              <a:prstGeom prst="rect">
                <a:avLst/>
              </a:prstGeom>
            </p:spPr>
          </p:pic>
        </p:grpSp>
        <p:sp>
          <p:nvSpPr>
            <p:cNvPr id="172" name="TextBox 171"/>
            <p:cNvSpPr txBox="1"/>
            <p:nvPr/>
          </p:nvSpPr>
          <p:spPr>
            <a:xfrm>
              <a:off x="5568496" y="3055221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Related Training and Instruction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4637" y="2263724"/>
            <a:ext cx="1616990" cy="1371600"/>
            <a:chOff x="246569" y="2301824"/>
            <a:chExt cx="1616990" cy="1371600"/>
          </a:xfrm>
        </p:grpSpPr>
        <p:grpSp>
          <p:nvGrpSpPr>
            <p:cNvPr id="7" name="Group 6"/>
            <p:cNvGrpSpPr/>
            <p:nvPr/>
          </p:nvGrpSpPr>
          <p:grpSpPr>
            <a:xfrm>
              <a:off x="246569" y="2301824"/>
              <a:ext cx="1616990" cy="1371600"/>
              <a:chOff x="232349" y="2301824"/>
              <a:chExt cx="1616990" cy="1371600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232349" y="2301824"/>
                <a:ext cx="1616990" cy="1371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8" name="Picture 67" descr="ATR_icons_3_Teacher_tan.png"/>
              <p:cNvPicPr>
                <a:picLocks noChangeAspect="1"/>
              </p:cNvPicPr>
              <p:nvPr/>
            </p:nvPicPr>
            <p:blipFill>
              <a:blip r:embed="rId2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419" y="2442816"/>
                <a:ext cx="713838" cy="606347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261793" y="3055221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Related Training and Instruction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660972" y="6343742"/>
            <a:ext cx="141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Year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255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Traditional Registered Apprenticeship Model</a:t>
            </a:r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42706" y="3764074"/>
            <a:ext cx="1620853" cy="2402624"/>
            <a:chOff x="242706" y="3764074"/>
            <a:chExt cx="1620853" cy="2402624"/>
          </a:xfrm>
        </p:grpSpPr>
        <p:sp>
          <p:nvSpPr>
            <p:cNvPr id="82" name="Rounded Rectangle 81"/>
            <p:cNvSpPr/>
            <p:nvPr/>
          </p:nvSpPr>
          <p:spPr>
            <a:xfrm>
              <a:off x="245431" y="3764074"/>
              <a:ext cx="1616990" cy="24026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0655" y="5326146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Structured OJT with Mentoring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1656" y="5879402"/>
              <a:ext cx="1284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2,000 hours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0655" y="4391750"/>
              <a:ext cx="1586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Reward Skill Gains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07" y="3929577"/>
              <a:ext cx="713838" cy="369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9" name="Picture 88" descr="OEA_Infographic_2_pros.png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812" y="4676976"/>
              <a:ext cx="622229" cy="64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cxnSp>
          <p:nvCxnSpPr>
            <p:cNvPr id="112" name="Straight Connector 111"/>
            <p:cNvCxnSpPr/>
            <p:nvPr/>
          </p:nvCxnSpPr>
          <p:spPr>
            <a:xfrm flipH="1">
              <a:off x="246570" y="5872645"/>
              <a:ext cx="1616989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  <a:alpha val="23000"/>
                </a:schemeClr>
              </a:solidFill>
            </a:ln>
            <a:effectLst>
              <a:outerShdw blurRad="12700" dist="12700" dir="5400000" algn="t" rotWithShape="0">
                <a:prstClr val="black">
                  <a:alpha val="6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242706" y="4386682"/>
              <a:ext cx="1616989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  <a:alpha val="23000"/>
                </a:schemeClr>
              </a:solidFill>
            </a:ln>
            <a:effectLst>
              <a:outerShdw blurRad="12700" dist="12700" dir="5400000" algn="t" rotWithShape="0">
                <a:prstClr val="black">
                  <a:alpha val="6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015776" y="3765195"/>
            <a:ext cx="1620853" cy="2402624"/>
            <a:chOff x="1983266" y="3765195"/>
            <a:chExt cx="1620853" cy="2402624"/>
          </a:xfrm>
        </p:grpSpPr>
        <p:sp>
          <p:nvSpPr>
            <p:cNvPr id="94" name="Rounded Rectangle 93"/>
            <p:cNvSpPr/>
            <p:nvPr/>
          </p:nvSpPr>
          <p:spPr>
            <a:xfrm>
              <a:off x="1987129" y="3765195"/>
              <a:ext cx="1616990" cy="24026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02353" y="5327267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Structured OJT with Mentoring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53354" y="5880523"/>
              <a:ext cx="1284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2,000 hours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002353" y="4392871"/>
              <a:ext cx="1586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Reward Skill Gains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705" y="3929577"/>
              <a:ext cx="713838" cy="369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0" name="Picture 99" descr="OEA_Infographic_2_pros.png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510" y="4676976"/>
              <a:ext cx="622229" cy="64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cxnSp>
          <p:nvCxnSpPr>
            <p:cNvPr id="115" name="Straight Connector 114"/>
            <p:cNvCxnSpPr/>
            <p:nvPr/>
          </p:nvCxnSpPr>
          <p:spPr>
            <a:xfrm flipH="1">
              <a:off x="1987130" y="5872645"/>
              <a:ext cx="1616989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  <a:alpha val="23000"/>
                </a:schemeClr>
              </a:solidFill>
            </a:ln>
            <a:effectLst>
              <a:outerShdw blurRad="12700" dist="12700" dir="5400000" algn="t" rotWithShape="0">
                <a:prstClr val="black">
                  <a:alpha val="6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983266" y="4386682"/>
              <a:ext cx="1616989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  <a:alpha val="23000"/>
                </a:schemeClr>
              </a:solidFill>
            </a:ln>
            <a:effectLst>
              <a:outerShdw blurRad="12700" dist="12700" dir="5400000" algn="t" rotWithShape="0">
                <a:prstClr val="black">
                  <a:alpha val="6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88846" y="3787353"/>
            <a:ext cx="1621837" cy="2402624"/>
            <a:chOff x="3776346" y="3787353"/>
            <a:chExt cx="1621837" cy="2402624"/>
          </a:xfrm>
        </p:grpSpPr>
        <p:sp>
          <p:nvSpPr>
            <p:cNvPr id="128" name="Rounded Rectangle 127"/>
            <p:cNvSpPr/>
            <p:nvPr/>
          </p:nvSpPr>
          <p:spPr>
            <a:xfrm>
              <a:off x="3781193" y="3787353"/>
              <a:ext cx="1616990" cy="24026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796417" y="5349425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Structured OJT with Mentoring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947418" y="5902681"/>
              <a:ext cx="1284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2,000 hours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96417" y="4390962"/>
              <a:ext cx="1586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Reward Skill Gains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31761" y="3870591"/>
              <a:ext cx="953954" cy="487638"/>
              <a:chOff x="4023926" y="3801109"/>
              <a:chExt cx="953954" cy="487638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3926" y="3801109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4042" y="3919081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01" name="Picture 100" descr="OEA_Infographic_2_pros.png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8574" y="4691066"/>
              <a:ext cx="622229" cy="64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cxnSp>
          <p:nvCxnSpPr>
            <p:cNvPr id="116" name="Straight Connector 115"/>
            <p:cNvCxnSpPr/>
            <p:nvPr/>
          </p:nvCxnSpPr>
          <p:spPr>
            <a:xfrm flipH="1">
              <a:off x="3780210" y="5873127"/>
              <a:ext cx="1616989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  <a:alpha val="23000"/>
                </a:schemeClr>
              </a:solidFill>
            </a:ln>
            <a:effectLst>
              <a:outerShdw blurRad="12700" dist="12700" dir="5400000" algn="t" rotWithShape="0">
                <a:prstClr val="black">
                  <a:alpha val="6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776346" y="4387164"/>
              <a:ext cx="1616989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  <a:alpha val="23000"/>
                </a:schemeClr>
              </a:solidFill>
            </a:ln>
            <a:effectLst>
              <a:outerShdw blurRad="12700" dist="12700" dir="5400000" algn="t" rotWithShape="0">
                <a:prstClr val="black">
                  <a:alpha val="6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7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28401" y="3255483"/>
            <a:ext cx="1616990" cy="1238597"/>
            <a:chOff x="7443050" y="3645141"/>
            <a:chExt cx="1616990" cy="1238597"/>
          </a:xfrm>
        </p:grpSpPr>
        <p:sp>
          <p:nvSpPr>
            <p:cNvPr id="97" name="Rounded Rectangle 96"/>
            <p:cNvSpPr/>
            <p:nvPr/>
          </p:nvSpPr>
          <p:spPr>
            <a:xfrm>
              <a:off x="7443050" y="3645141"/>
              <a:ext cx="1616990" cy="123859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473498" y="4237407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Credential Issued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by US DOL</a:t>
              </a:r>
            </a:p>
          </p:txBody>
        </p:sp>
        <p:pic>
          <p:nvPicPr>
            <p:cNvPr id="99" name="Picture 98" descr="ATR_icons_3_Certificate_wht-red.png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0247" y="3787054"/>
              <a:ext cx="593043" cy="4503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</p:grpSp>
      <p:sp>
        <p:nvSpPr>
          <p:cNvPr id="118" name="TextBox 117"/>
          <p:cNvSpPr txBox="1"/>
          <p:nvPr/>
        </p:nvSpPr>
        <p:spPr>
          <a:xfrm>
            <a:off x="102691" y="1184398"/>
            <a:ext cx="891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Example shows a one year program; however, program length   driven by industry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8439" y="3414860"/>
            <a:ext cx="128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144 hours min.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75572" y="3429228"/>
            <a:ext cx="128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144 hours min.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1670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1</a:t>
            </a:r>
            <a:r>
              <a:rPr lang="en-US" sz="3400" b="1" dirty="0" smtClean="0">
                <a:solidFill>
                  <a:schemeClr val="bg1"/>
                </a:solidFill>
              </a:rPr>
              <a:t> Year Apprenticeship Model</a:t>
            </a:r>
            <a:endParaRPr lang="en-US" sz="34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8548" y="2442705"/>
            <a:ext cx="2712890" cy="4358575"/>
            <a:chOff x="2756911" y="2442705"/>
            <a:chExt cx="2712890" cy="4358575"/>
          </a:xfrm>
        </p:grpSpPr>
        <p:grpSp>
          <p:nvGrpSpPr>
            <p:cNvPr id="3" name="Group 2"/>
            <p:cNvGrpSpPr/>
            <p:nvPr/>
          </p:nvGrpSpPr>
          <p:grpSpPr>
            <a:xfrm>
              <a:off x="2756911" y="6419666"/>
              <a:ext cx="2712890" cy="381614"/>
              <a:chOff x="-84608" y="6228859"/>
              <a:chExt cx="2712890" cy="38161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-84608" y="6228859"/>
                <a:ext cx="2712890" cy="0"/>
              </a:xfrm>
              <a:prstGeom prst="line">
                <a:avLst/>
              </a:prstGeom>
              <a:ln w="63500" cap="flat" cmpd="sng" algn="ctr">
                <a:solidFill>
                  <a:schemeClr val="accent1"/>
                </a:solidFill>
                <a:prstDash val="solid"/>
                <a:round/>
                <a:headEnd type="oval" w="med" len="med"/>
                <a:tailEnd type="triangle" w="lg" len="lg"/>
              </a:ln>
              <a:effectLst/>
              <a:scene3d>
                <a:camera prst="orthographicFront"/>
                <a:lightRig rig="threePt" dir="t"/>
              </a:scene3d>
              <a:sp3d>
                <a:bevelT w="31750" h="19050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46591" y="6241141"/>
                <a:ext cx="1410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/>
                    </a:solidFill>
                  </a:rPr>
                  <a:t>Year 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897317" y="3719322"/>
              <a:ext cx="1904690" cy="2447375"/>
              <a:chOff x="-41131" y="3719322"/>
              <a:chExt cx="1904690" cy="244737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45431" y="3948906"/>
                <a:ext cx="1616990" cy="221779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0655" y="5326146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Structured OJT with Mentoring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11656" y="5879402"/>
                <a:ext cx="1284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2,000 hours</a:t>
                </a:r>
                <a:endParaRPr lang="en-US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0655" y="4391750"/>
                <a:ext cx="1586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Reward Skill Gains</a:t>
                </a: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131" y="3719322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Picture 49" descr="OEA_Infographic_2_pros.png"/>
              <p:cNvPicPr>
                <a:picLocks noChangeAspect="1"/>
              </p:cNvPicPr>
              <p:nvPr/>
            </p:nvPicPr>
            <p:blipFill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812" y="4676976"/>
                <a:ext cx="622229" cy="64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cxnSp>
            <p:nvCxnSpPr>
              <p:cNvPr id="51" name="Straight Connector 50"/>
              <p:cNvCxnSpPr/>
              <p:nvPr/>
            </p:nvCxnSpPr>
            <p:spPr>
              <a:xfrm flipH="1">
                <a:off x="246570" y="5872645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42706" y="4386682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3183085" y="2442705"/>
              <a:ext cx="1616990" cy="1371600"/>
              <a:chOff x="246569" y="2301824"/>
              <a:chExt cx="1616990" cy="13716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46569" y="2301824"/>
                <a:ext cx="1616990" cy="1371600"/>
                <a:chOff x="232349" y="2301824"/>
                <a:chExt cx="1616990" cy="137160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232349" y="2301824"/>
                  <a:ext cx="1616990" cy="13716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1" name="Picture 40" descr="ATR_icons_3_Teacher_tan.png"/>
                <p:cNvPicPr>
                  <a:picLocks noChangeAspect="1"/>
                </p:cNvPicPr>
                <p:nvPr/>
              </p:nvPicPr>
              <p:blipFill>
                <a:blip r:embed="rId5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19" y="2442816"/>
                  <a:ext cx="713838" cy="606347"/>
                </a:xfrm>
                <a:prstGeom prst="rect">
                  <a:avLst/>
                </a:prstGeom>
              </p:spPr>
            </p:pic>
          </p:grpSp>
          <p:sp>
            <p:nvSpPr>
              <p:cNvPr id="39" name="TextBox 38"/>
              <p:cNvSpPr txBox="1"/>
              <p:nvPr/>
            </p:nvSpPr>
            <p:spPr>
              <a:xfrm>
                <a:off x="261793" y="3055221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Related Training and Instruction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347551" y="3671067"/>
              <a:ext cx="874600" cy="555677"/>
              <a:chOff x="1971787" y="3579241"/>
              <a:chExt cx="874600" cy="55567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787" y="3579241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2549" y="3765252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571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102691" y="1184398"/>
            <a:ext cx="891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Example shows a program with diminishing time spent in classroom training; however, all RTI could occur at the beginning of program.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20534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Front-loaded Apprenticeship Model</a:t>
            </a:r>
            <a:endParaRPr lang="en-US" sz="3400" b="1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55858" y="3255483"/>
            <a:ext cx="1616990" cy="1238597"/>
            <a:chOff x="7443050" y="3645141"/>
            <a:chExt cx="1616990" cy="1238597"/>
          </a:xfrm>
        </p:grpSpPr>
        <p:sp>
          <p:nvSpPr>
            <p:cNvPr id="43" name="Rounded Rectangle 42"/>
            <p:cNvSpPr/>
            <p:nvPr/>
          </p:nvSpPr>
          <p:spPr>
            <a:xfrm>
              <a:off x="7443050" y="3645141"/>
              <a:ext cx="1616990" cy="123859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3498" y="4237407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Credential Issued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by US DOL</a:t>
              </a:r>
            </a:p>
          </p:txBody>
        </p:sp>
        <p:pic>
          <p:nvPicPr>
            <p:cNvPr id="45" name="Picture 44" descr="ATR_icons_3_Certificate_wht-red.png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0247" y="3787054"/>
              <a:ext cx="593043" cy="4503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</p:grpSp>
      <p:grpSp>
        <p:nvGrpSpPr>
          <p:cNvPr id="11" name="Group 10"/>
          <p:cNvGrpSpPr/>
          <p:nvPr/>
        </p:nvGrpSpPr>
        <p:grpSpPr>
          <a:xfrm>
            <a:off x="987034" y="6301974"/>
            <a:ext cx="6068824" cy="398322"/>
            <a:chOff x="1684526" y="6301974"/>
            <a:chExt cx="6068824" cy="398322"/>
          </a:xfrm>
        </p:grpSpPr>
        <p:sp>
          <p:nvSpPr>
            <p:cNvPr id="51" name="TextBox 50"/>
            <p:cNvSpPr txBox="1"/>
            <p:nvPr/>
          </p:nvSpPr>
          <p:spPr>
            <a:xfrm>
              <a:off x="3918279" y="6330964"/>
              <a:ext cx="128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2</a:t>
              </a:r>
              <a:r>
                <a:rPr lang="en-US" b="1" baseline="30000" dirty="0" smtClean="0">
                  <a:solidFill>
                    <a:schemeClr val="accent1"/>
                  </a:solidFill>
                </a:rPr>
                <a:t>nd</a:t>
              </a:r>
              <a:r>
                <a:rPr lang="en-US" b="1" dirty="0" smtClean="0">
                  <a:solidFill>
                    <a:schemeClr val="accent1"/>
                  </a:solidFill>
                </a:rPr>
                <a:t> Period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49866" y="6327808"/>
              <a:ext cx="128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3</a:t>
              </a:r>
              <a:r>
                <a:rPr lang="en-US" b="1" baseline="30000" dirty="0" smtClean="0">
                  <a:solidFill>
                    <a:schemeClr val="accent1"/>
                  </a:solidFill>
                </a:rPr>
                <a:t>rd</a:t>
              </a:r>
              <a:r>
                <a:rPr lang="en-US" b="1" dirty="0" smtClean="0">
                  <a:solidFill>
                    <a:schemeClr val="accent1"/>
                  </a:solidFill>
                </a:rPr>
                <a:t> Period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33861" y="6301974"/>
              <a:ext cx="147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Initial Period 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684526" y="6320840"/>
              <a:ext cx="6068824" cy="0"/>
            </a:xfrm>
            <a:prstGeom prst="line">
              <a:avLst/>
            </a:prstGeom>
            <a:ln w="63500" cap="flat" cmpd="sng" algn="ctr">
              <a:solidFill>
                <a:schemeClr val="accent1"/>
              </a:solidFill>
              <a:prstDash val="solid"/>
              <a:round/>
              <a:headEnd type="oval" w="med" len="med"/>
              <a:tailEnd type="triangle" w="lg" len="lg"/>
            </a:ln>
            <a:effectLst/>
            <a:scene3d>
              <a:camera prst="orthographicFront"/>
              <a:lightRig rig="threePt" dir="t"/>
            </a:scene3d>
            <a:sp3d>
              <a:bevelT w="31750" h="190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84217" y="2162176"/>
            <a:ext cx="1620853" cy="4004522"/>
            <a:chOff x="5581709" y="2162176"/>
            <a:chExt cx="1620853" cy="4004522"/>
          </a:xfrm>
        </p:grpSpPr>
        <p:grpSp>
          <p:nvGrpSpPr>
            <p:cNvPr id="6" name="Group 5"/>
            <p:cNvGrpSpPr/>
            <p:nvPr/>
          </p:nvGrpSpPr>
          <p:grpSpPr>
            <a:xfrm>
              <a:off x="5584434" y="2162176"/>
              <a:ext cx="1616990" cy="4004522"/>
              <a:chOff x="5584434" y="2162176"/>
              <a:chExt cx="1616990" cy="4004522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5584434" y="2162176"/>
                <a:ext cx="1616990" cy="400452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750659" y="5879402"/>
                <a:ext cx="1284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2,000 hours</a:t>
                </a:r>
                <a:endParaRPr lang="en-US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581709" y="3523795"/>
              <a:ext cx="1620853" cy="1485963"/>
              <a:chOff x="5581709" y="4386682"/>
              <a:chExt cx="1620853" cy="148596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599658" y="5326146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Structured OJT with Mentoring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599658" y="4391750"/>
                <a:ext cx="1586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Reward Skill Gains</a:t>
                </a:r>
              </a:p>
            </p:txBody>
          </p:sp>
          <p:pic>
            <p:nvPicPr>
              <p:cNvPr id="68" name="Picture 67" descr="OEA_Infographic_2_pros.png"/>
              <p:cNvPicPr>
                <a:picLocks noChangeAspect="1"/>
              </p:cNvPicPr>
              <p:nvPr/>
            </p:nvPicPr>
            <p:blipFill>
              <a:blip r:embed="rId3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1815" y="4676976"/>
                <a:ext cx="622229" cy="64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cxnSp>
            <p:nvCxnSpPr>
              <p:cNvPr id="69" name="Straight Connector 68"/>
              <p:cNvCxnSpPr/>
              <p:nvPr/>
            </p:nvCxnSpPr>
            <p:spPr>
              <a:xfrm flipH="1">
                <a:off x="5585573" y="5872645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581709" y="4386682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5956767" y="2362043"/>
              <a:ext cx="874600" cy="555677"/>
              <a:chOff x="1971787" y="3579241"/>
              <a:chExt cx="874600" cy="55567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787" y="3579241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2549" y="3765252"/>
                <a:ext cx="713838" cy="369666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3093851" y="2162176"/>
            <a:ext cx="1620853" cy="3994225"/>
            <a:chOff x="3800868" y="2162176"/>
            <a:chExt cx="1620853" cy="3994225"/>
          </a:xfrm>
        </p:grpSpPr>
        <p:grpSp>
          <p:nvGrpSpPr>
            <p:cNvPr id="50" name="Group 49"/>
            <p:cNvGrpSpPr/>
            <p:nvPr/>
          </p:nvGrpSpPr>
          <p:grpSpPr>
            <a:xfrm>
              <a:off x="3800868" y="2162176"/>
              <a:ext cx="1616990" cy="1371600"/>
              <a:chOff x="246569" y="2301824"/>
              <a:chExt cx="1616990" cy="13716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46569" y="2301824"/>
                <a:ext cx="1616990" cy="1371600"/>
                <a:chOff x="232349" y="2301824"/>
                <a:chExt cx="1616990" cy="1371600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232349" y="2301824"/>
                  <a:ext cx="1616990" cy="137160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62" name="Picture 61" descr="ATR_icons_3_Teacher_tan.png"/>
                <p:cNvPicPr>
                  <a:picLocks noChangeAspect="1"/>
                </p:cNvPicPr>
                <p:nvPr/>
              </p:nvPicPr>
              <p:blipFill>
                <a:blip r:embed="rId5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19" y="2442816"/>
                  <a:ext cx="713838" cy="606347"/>
                </a:xfrm>
                <a:prstGeom prst="rect">
                  <a:avLst/>
                </a:prstGeom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261793" y="3055221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Related Training and Instruction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03593" y="3682751"/>
              <a:ext cx="1616990" cy="2473650"/>
              <a:chOff x="5584434" y="3548231"/>
              <a:chExt cx="1616990" cy="2618466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5584434" y="3548231"/>
                <a:ext cx="1616990" cy="261846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750659" y="5879402"/>
                <a:ext cx="1284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2,000 hours</a:t>
                </a:r>
                <a:endParaRPr lang="en-US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800868" y="4174243"/>
              <a:ext cx="1620853" cy="1485963"/>
              <a:chOff x="5581709" y="4386682"/>
              <a:chExt cx="1620853" cy="1485963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5599658" y="5326146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Structured OJT with Mentoring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599658" y="4391750"/>
                <a:ext cx="1586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Reward Skill Gains</a:t>
                </a:r>
              </a:p>
            </p:txBody>
          </p:sp>
          <p:pic>
            <p:nvPicPr>
              <p:cNvPr id="79" name="Picture 78" descr="OEA_Infographic_2_pros.png"/>
              <p:cNvPicPr>
                <a:picLocks noChangeAspect="1"/>
              </p:cNvPicPr>
              <p:nvPr/>
            </p:nvPicPr>
            <p:blipFill>
              <a:blip r:embed="rId3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1815" y="4676976"/>
                <a:ext cx="622229" cy="64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cxnSp>
            <p:nvCxnSpPr>
              <p:cNvPr id="80" name="Straight Connector 79"/>
              <p:cNvCxnSpPr/>
              <p:nvPr/>
            </p:nvCxnSpPr>
            <p:spPr>
              <a:xfrm flipH="1">
                <a:off x="5585573" y="5872645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5581709" y="4386682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1152719" y="3621477"/>
            <a:ext cx="1770080" cy="2545221"/>
            <a:chOff x="1850211" y="3621477"/>
            <a:chExt cx="1770080" cy="2545221"/>
          </a:xfrm>
        </p:grpSpPr>
        <p:grpSp>
          <p:nvGrpSpPr>
            <p:cNvPr id="82" name="Group 81"/>
            <p:cNvGrpSpPr/>
            <p:nvPr/>
          </p:nvGrpSpPr>
          <p:grpSpPr>
            <a:xfrm>
              <a:off x="2003301" y="3719322"/>
              <a:ext cx="1616990" cy="2447376"/>
              <a:chOff x="246569" y="1226048"/>
              <a:chExt cx="1616990" cy="2447376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46569" y="1226048"/>
                <a:ext cx="1616990" cy="2447376"/>
                <a:chOff x="232349" y="1226048"/>
                <a:chExt cx="1616990" cy="2447376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232349" y="1226048"/>
                  <a:ext cx="1616990" cy="2447376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6" name="Picture 85" descr="ATR_icons_3_Teacher_tan.png"/>
                <p:cNvPicPr>
                  <a:picLocks noChangeAspect="1"/>
                </p:cNvPicPr>
                <p:nvPr/>
              </p:nvPicPr>
              <p:blipFill>
                <a:blip r:embed="rId5" cstate="screen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19" y="1849877"/>
                  <a:ext cx="713838" cy="606347"/>
                </a:xfrm>
                <a:prstGeom prst="rect">
                  <a:avLst/>
                </a:prstGeom>
              </p:spPr>
            </p:pic>
          </p:grpSp>
          <p:sp>
            <p:nvSpPr>
              <p:cNvPr id="84" name="TextBox 83"/>
              <p:cNvSpPr txBox="1"/>
              <p:nvPr/>
            </p:nvSpPr>
            <p:spPr>
              <a:xfrm>
                <a:off x="261793" y="2462282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Related Training and Instruction</a:t>
                </a: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211" y="3621477"/>
              <a:ext cx="713838" cy="369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516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 flipH="1">
            <a:off x="884828" y="6179990"/>
            <a:ext cx="211801" cy="201654"/>
          </a:xfrm>
          <a:prstGeom prst="ellipse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60" y="128210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Quality Pre-Apprenticeship Programs have a partnership with an RA program to ensure direct entry with advanced credit upon completion of the pre-apprenticeship.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59617" y="6270457"/>
            <a:ext cx="1706935" cy="1588"/>
          </a:xfrm>
          <a:prstGeom prst="line">
            <a:avLst/>
          </a:prstGeom>
          <a:ln w="63500" cap="flat" cmpd="sng" algn="ctr">
            <a:solidFill>
              <a:schemeClr val="accent5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27225" y="6269009"/>
            <a:ext cx="128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Year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92242" y="6269009"/>
            <a:ext cx="128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Year 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38438" y="6269009"/>
            <a:ext cx="204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Prior to Entry</a:t>
            </a:r>
          </a:p>
        </p:txBody>
      </p:sp>
      <p:sp>
        <p:nvSpPr>
          <p:cNvPr id="74" name="Isosceles Triangle 73"/>
          <p:cNvSpPr/>
          <p:nvPr/>
        </p:nvSpPr>
        <p:spPr>
          <a:xfrm rot="5400000">
            <a:off x="2787351" y="6137647"/>
            <a:ext cx="276181" cy="252454"/>
          </a:xfrm>
          <a:prstGeom prst="triangle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-Turn Arrow 8"/>
          <p:cNvSpPr/>
          <p:nvPr/>
        </p:nvSpPr>
        <p:spPr>
          <a:xfrm>
            <a:off x="904875" y="2134961"/>
            <a:ext cx="4524375" cy="1600916"/>
          </a:xfrm>
          <a:prstGeom prst="uturnArrow">
            <a:avLst>
              <a:gd name="adj1" fmla="val 8341"/>
              <a:gd name="adj2" fmla="val 12208"/>
              <a:gd name="adj3" fmla="val 17860"/>
              <a:gd name="adj4" fmla="val 30961"/>
              <a:gd name="adj5" fmla="val 53581"/>
            </a:avLst>
          </a:prstGeom>
          <a:gradFill flip="none" rotWithShape="1">
            <a:gsLst>
              <a:gs pos="43000">
                <a:schemeClr val="accent1"/>
              </a:gs>
              <a:gs pos="99167">
                <a:schemeClr val="accent5">
                  <a:lumMod val="20000"/>
                  <a:lumOff val="8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0" h="190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20" y="32116"/>
            <a:ext cx="914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Pre-apprenticeship to Registered Apprenticeship Direct Entry Model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409803" y="4244371"/>
            <a:ext cx="1616990" cy="1238597"/>
            <a:chOff x="7443050" y="3645141"/>
            <a:chExt cx="1616990" cy="1238597"/>
          </a:xfrm>
        </p:grpSpPr>
        <p:sp>
          <p:nvSpPr>
            <p:cNvPr id="52" name="Rounded Rectangle 51"/>
            <p:cNvSpPr/>
            <p:nvPr/>
          </p:nvSpPr>
          <p:spPr>
            <a:xfrm>
              <a:off x="7443050" y="3645141"/>
              <a:ext cx="1616990" cy="123859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73498" y="4237407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Credential Issued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by US DOL</a:t>
              </a:r>
            </a:p>
          </p:txBody>
        </p:sp>
        <p:pic>
          <p:nvPicPr>
            <p:cNvPr id="54" name="Picture 53" descr="ATR_icons_3_Certificate_wht-red.png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0247" y="3787054"/>
              <a:ext cx="593043" cy="4503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</p:grpSp>
      <p:cxnSp>
        <p:nvCxnSpPr>
          <p:cNvPr id="62" name="Straight Connector 61"/>
          <p:cNvCxnSpPr/>
          <p:nvPr/>
        </p:nvCxnSpPr>
        <p:spPr>
          <a:xfrm>
            <a:off x="3137227" y="6263874"/>
            <a:ext cx="5392816" cy="0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lg" len="lg"/>
          </a:ln>
          <a:effectLst/>
          <a:scene3d>
            <a:camera prst="orthographicFront"/>
            <a:lightRig rig="threePt" dir="t"/>
          </a:scene3d>
          <a:sp3d>
            <a:bevelT w="31750" h="190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361002" y="2438349"/>
            <a:ext cx="1616990" cy="1111517"/>
            <a:chOff x="246569" y="2301824"/>
            <a:chExt cx="1616990" cy="1111517"/>
          </a:xfrm>
        </p:grpSpPr>
        <p:grpSp>
          <p:nvGrpSpPr>
            <p:cNvPr id="83" name="Group 82"/>
            <p:cNvGrpSpPr/>
            <p:nvPr/>
          </p:nvGrpSpPr>
          <p:grpSpPr>
            <a:xfrm>
              <a:off x="246569" y="2301824"/>
              <a:ext cx="1616990" cy="1111517"/>
              <a:chOff x="232349" y="2301824"/>
              <a:chExt cx="1616990" cy="1111517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232349" y="2301824"/>
                <a:ext cx="1616990" cy="1111517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6" name="Picture 85" descr="ATR_icons_3_Teacher_tan.png"/>
              <p:cNvPicPr>
                <a:picLocks noChangeAspect="1"/>
              </p:cNvPicPr>
              <p:nvPr/>
            </p:nvPicPr>
            <p:blipFill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19" y="2360266"/>
                <a:ext cx="713838" cy="606347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261793" y="2890121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Related Training and Instruction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61002" y="3629059"/>
            <a:ext cx="1620853" cy="2473650"/>
            <a:chOff x="3932502" y="3714784"/>
            <a:chExt cx="1620853" cy="2473650"/>
          </a:xfrm>
        </p:grpSpPr>
        <p:grpSp>
          <p:nvGrpSpPr>
            <p:cNvPr id="69" name="Group 68"/>
            <p:cNvGrpSpPr/>
            <p:nvPr/>
          </p:nvGrpSpPr>
          <p:grpSpPr>
            <a:xfrm>
              <a:off x="3935227" y="3714784"/>
              <a:ext cx="1616990" cy="2473650"/>
              <a:chOff x="5584434" y="3548231"/>
              <a:chExt cx="1616990" cy="2618466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5584434" y="3548231"/>
                <a:ext cx="1616990" cy="261846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750659" y="5879402"/>
                <a:ext cx="1284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2,000 hours</a:t>
                </a:r>
                <a:endParaRPr lang="en-US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932502" y="4206276"/>
              <a:ext cx="1620853" cy="1485963"/>
              <a:chOff x="5581709" y="4386682"/>
              <a:chExt cx="1620853" cy="1485963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599658" y="5326146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Structured OJT with Mentoring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599658" y="4391750"/>
                <a:ext cx="1586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Reward Skill Gains</a:t>
                </a:r>
              </a:p>
            </p:txBody>
          </p:sp>
          <p:pic>
            <p:nvPicPr>
              <p:cNvPr id="78" name="Picture 77" descr="OEA_Infographic_2_pros.png"/>
              <p:cNvPicPr>
                <a:picLocks noChangeAspect="1"/>
              </p:cNvPicPr>
              <p:nvPr/>
            </p:nvPicPr>
            <p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1815" y="4676976"/>
                <a:ext cx="622229" cy="64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cxnSp>
            <p:nvCxnSpPr>
              <p:cNvPr id="79" name="Straight Connector 78"/>
              <p:cNvCxnSpPr/>
              <p:nvPr/>
            </p:nvCxnSpPr>
            <p:spPr>
              <a:xfrm flipH="1">
                <a:off x="5585573" y="5872645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5581709" y="4386682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91" y="3705259"/>
            <a:ext cx="713838" cy="3696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92" name="Group 91"/>
          <p:cNvGrpSpPr/>
          <p:nvPr/>
        </p:nvGrpSpPr>
        <p:grpSpPr>
          <a:xfrm>
            <a:off x="5482637" y="2436135"/>
            <a:ext cx="1616990" cy="1111517"/>
            <a:chOff x="246569" y="2301824"/>
            <a:chExt cx="1616990" cy="1111517"/>
          </a:xfrm>
        </p:grpSpPr>
        <p:grpSp>
          <p:nvGrpSpPr>
            <p:cNvPr id="93" name="Group 92"/>
            <p:cNvGrpSpPr/>
            <p:nvPr/>
          </p:nvGrpSpPr>
          <p:grpSpPr>
            <a:xfrm>
              <a:off x="246569" y="2301824"/>
              <a:ext cx="1616990" cy="1111517"/>
              <a:chOff x="232349" y="2301824"/>
              <a:chExt cx="1616990" cy="1111517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232349" y="2301824"/>
                <a:ext cx="1616990" cy="1111517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6" name="Picture 95" descr="ATR_icons_3_Teacher_tan.png"/>
              <p:cNvPicPr>
                <a:picLocks noChangeAspect="1"/>
              </p:cNvPicPr>
              <p:nvPr/>
            </p:nvPicPr>
            <p:blipFill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19" y="2360266"/>
                <a:ext cx="713838" cy="606347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261793" y="2890121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Related Training and Instruction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82637" y="3626845"/>
            <a:ext cx="1620853" cy="2473650"/>
            <a:chOff x="3932502" y="3714784"/>
            <a:chExt cx="1620853" cy="2473650"/>
          </a:xfrm>
        </p:grpSpPr>
        <p:grpSp>
          <p:nvGrpSpPr>
            <p:cNvPr id="101" name="Group 100"/>
            <p:cNvGrpSpPr/>
            <p:nvPr/>
          </p:nvGrpSpPr>
          <p:grpSpPr>
            <a:xfrm>
              <a:off x="3935227" y="3714784"/>
              <a:ext cx="1616990" cy="2473650"/>
              <a:chOff x="5584434" y="3548231"/>
              <a:chExt cx="1616990" cy="2618466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5584434" y="3548231"/>
                <a:ext cx="1616990" cy="261846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750659" y="5879402"/>
                <a:ext cx="1284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2,000 hours</a:t>
                </a:r>
                <a:endParaRPr lang="en-US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932502" y="4206276"/>
              <a:ext cx="1620853" cy="1485963"/>
              <a:chOff x="5581709" y="4386682"/>
              <a:chExt cx="1620853" cy="1485963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5599658" y="5326146"/>
                <a:ext cx="158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Structured OJT with Mentoring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599658" y="4391750"/>
                <a:ext cx="1586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Reward Skill Gains</a:t>
                </a:r>
              </a:p>
            </p:txBody>
          </p:sp>
          <p:pic>
            <p:nvPicPr>
              <p:cNvPr id="114" name="Picture 113" descr="OEA_Infographic_2_pros.png"/>
              <p:cNvPicPr>
                <a:picLocks noChangeAspect="1"/>
              </p:cNvPicPr>
              <p:nvPr/>
            </p:nvPicPr>
            <p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1815" y="4676976"/>
                <a:ext cx="622229" cy="64008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cxnSp>
            <p:nvCxnSpPr>
              <p:cNvPr id="115" name="Straight Connector 114"/>
              <p:cNvCxnSpPr/>
              <p:nvPr/>
            </p:nvCxnSpPr>
            <p:spPr>
              <a:xfrm flipH="1">
                <a:off x="5585573" y="5872645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5581709" y="4386682"/>
                <a:ext cx="161698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  <a:alpha val="23000"/>
                  </a:schemeClr>
                </a:solidFill>
              </a:ln>
              <a:effectLst>
                <a:outerShdw blurRad="12700" dist="12700" dir="5400000" algn="t" rotWithShape="0">
                  <a:prstClr val="black">
                    <a:alpha val="6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5905320" y="3635591"/>
            <a:ext cx="846025" cy="469952"/>
            <a:chOff x="5287850" y="2447768"/>
            <a:chExt cx="846025" cy="46995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850" y="2447768"/>
              <a:ext cx="713838" cy="369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037" y="2548054"/>
              <a:ext cx="713838" cy="36966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72708" y="3528761"/>
            <a:ext cx="1616990" cy="2436941"/>
            <a:chOff x="182233" y="3614486"/>
            <a:chExt cx="1616990" cy="2436941"/>
          </a:xfrm>
        </p:grpSpPr>
        <p:sp>
          <p:nvSpPr>
            <p:cNvPr id="67" name="Rounded Rectangle 66"/>
            <p:cNvSpPr/>
            <p:nvPr/>
          </p:nvSpPr>
          <p:spPr>
            <a:xfrm>
              <a:off x="182233" y="3614486"/>
              <a:ext cx="1616990" cy="2436941"/>
            </a:xfrm>
            <a:prstGeom prst="roundRect">
              <a:avLst/>
            </a:prstGeom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2681" y="3722243"/>
              <a:ext cx="1586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76200" dist="25400" dir="2700000" algn="tl" rotWithShape="0">
                      <a:schemeClr val="accent5">
                        <a:lumMod val="50000"/>
                        <a:alpha val="75000"/>
                      </a:schemeClr>
                    </a:outerShdw>
                  </a:effectLst>
                </a:rPr>
                <a:t>Pre-apprenticeship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76200" dist="25400" dir="2700000" algn="tl" rotWithShape="0">
                      <a:schemeClr val="accent5">
                        <a:lumMod val="50000"/>
                        <a:alpha val="75000"/>
                      </a:schemeClr>
                    </a:outerShdw>
                  </a:effectLst>
                </a:rPr>
                <a:t>Program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694" y="5062539"/>
              <a:ext cx="14114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76200" dist="12700" dir="2700000" algn="tl" rotWithShape="0">
                      <a:schemeClr val="accent5">
                        <a:lumMod val="50000"/>
                        <a:alpha val="75000"/>
                      </a:schemeClr>
                    </a:outerShdw>
                  </a:effectLst>
                </a:rPr>
                <a:t>RTI and/or OJT credit can be applied to RA program</a:t>
              </a:r>
              <a:endParaRPr lang="en-US" sz="1400" b="1" dirty="0">
                <a:solidFill>
                  <a:schemeClr val="bg1"/>
                </a:solidFill>
                <a:effectLst>
                  <a:outerShdw blurRad="76200" dist="12700" dir="2700000" algn="tl" rotWithShape="0">
                    <a:schemeClr val="accent5">
                      <a:lumMod val="50000"/>
                      <a:alpha val="75000"/>
                    </a:schemeClr>
                  </a:outerShdw>
                </a:effectLst>
              </a:endParaRPr>
            </a:p>
          </p:txBody>
        </p:sp>
      </p:grpSp>
      <p:pic>
        <p:nvPicPr>
          <p:cNvPr id="120" name="Picture 119" descr="ATR_icons_3_Teacher_tan.png"/>
          <p:cNvPicPr>
            <a:picLocks noChangeAspect="1"/>
          </p:cNvPicPr>
          <p:nvPr/>
        </p:nvPicPr>
        <p:blipFill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7" y="4273252"/>
            <a:ext cx="713838" cy="606347"/>
          </a:xfrm>
          <a:prstGeom prst="rect">
            <a:avLst/>
          </a:prstGeom>
        </p:spPr>
      </p:pic>
      <p:pic>
        <p:nvPicPr>
          <p:cNvPr id="121" name="Picture 120" descr="OEA_Infographic_2_pros.png"/>
          <p:cNvPicPr>
            <a:picLocks noChangeAspect="1"/>
          </p:cNvPicPr>
          <p:nvPr/>
        </p:nvPicPr>
        <p:blipFill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55" y="4254202"/>
            <a:ext cx="622229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123" name="Straight Connector 122"/>
          <p:cNvCxnSpPr/>
          <p:nvPr/>
        </p:nvCxnSpPr>
        <p:spPr>
          <a:xfrm flipH="1">
            <a:off x="172709" y="4163777"/>
            <a:ext cx="1616989" cy="0"/>
          </a:xfrm>
          <a:prstGeom prst="line">
            <a:avLst/>
          </a:prstGeom>
          <a:ln>
            <a:solidFill>
              <a:schemeClr val="bg1">
                <a:alpha val="23000"/>
              </a:schemeClr>
            </a:solidFill>
          </a:ln>
          <a:effectLst>
            <a:outerShdw blurRad="12700" dist="12700" dir="5400000" algn="t" rotWithShape="0">
              <a:schemeClr val="accent5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172708" y="4948239"/>
            <a:ext cx="1616989" cy="0"/>
          </a:xfrm>
          <a:prstGeom prst="line">
            <a:avLst/>
          </a:prstGeom>
          <a:ln>
            <a:solidFill>
              <a:schemeClr val="bg1">
                <a:alpha val="23000"/>
              </a:schemeClr>
            </a:solidFill>
          </a:ln>
          <a:effectLst>
            <a:outerShdw blurRad="12700" dist="12700" dir="5400000" algn="t" rotWithShape="0">
              <a:schemeClr val="accent5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774" y="139464"/>
            <a:ext cx="7761676" cy="773566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Key Roles within Registered Apprenticeships</a:t>
            </a:r>
            <a:endParaRPr lang="en-US" sz="2700" b="1" dirty="0"/>
          </a:p>
        </p:txBody>
      </p:sp>
      <p:sp>
        <p:nvSpPr>
          <p:cNvPr id="4" name="Oval 3"/>
          <p:cNvSpPr/>
          <p:nvPr/>
        </p:nvSpPr>
        <p:spPr>
          <a:xfrm>
            <a:off x="177770" y="83097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4647" y="1228985"/>
            <a:ext cx="8654707" cy="5166372"/>
            <a:chOff x="325736" y="1228985"/>
            <a:chExt cx="8654707" cy="5166372"/>
          </a:xfrm>
          <a:solidFill>
            <a:srgbClr val="F6862A"/>
          </a:solidFill>
          <a:scene3d>
            <a:camera prst="orthographicFront"/>
            <a:lightRig rig="twoPt" dir="t">
              <a:rot lat="0" lon="0" rev="600000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325736" y="1228985"/>
              <a:ext cx="4206240" cy="2468880"/>
            </a:xfrm>
            <a:custGeom>
              <a:avLst/>
              <a:gdLst>
                <a:gd name="connsiteX0" fmla="*/ 0 w 4044060"/>
                <a:gd name="connsiteY0" fmla="*/ 0 h 2426436"/>
                <a:gd name="connsiteX1" fmla="*/ 4044060 w 4044060"/>
                <a:gd name="connsiteY1" fmla="*/ 0 h 2426436"/>
                <a:gd name="connsiteX2" fmla="*/ 4044060 w 4044060"/>
                <a:gd name="connsiteY2" fmla="*/ 2426436 h 2426436"/>
                <a:gd name="connsiteX3" fmla="*/ 0 w 4044060"/>
                <a:gd name="connsiteY3" fmla="*/ 2426436 h 2426436"/>
                <a:gd name="connsiteX4" fmla="*/ 0 w 4044060"/>
                <a:gd name="connsiteY4" fmla="*/ 0 h 24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060" h="2426436">
                  <a:moveTo>
                    <a:pt x="0" y="0"/>
                  </a:moveTo>
                  <a:lnTo>
                    <a:pt x="4044060" y="0"/>
                  </a:lnTo>
                  <a:lnTo>
                    <a:pt x="4044060" y="2426436"/>
                  </a:lnTo>
                  <a:lnTo>
                    <a:pt x="0" y="24264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prstMaterial="dkEdge">
              <a:bevelT w="101600" h="6985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74203" y="1228985"/>
              <a:ext cx="4206240" cy="2468880"/>
            </a:xfrm>
            <a:custGeom>
              <a:avLst/>
              <a:gdLst>
                <a:gd name="connsiteX0" fmla="*/ 0 w 4044060"/>
                <a:gd name="connsiteY0" fmla="*/ 0 h 2426436"/>
                <a:gd name="connsiteX1" fmla="*/ 4044060 w 4044060"/>
                <a:gd name="connsiteY1" fmla="*/ 0 h 2426436"/>
                <a:gd name="connsiteX2" fmla="*/ 4044060 w 4044060"/>
                <a:gd name="connsiteY2" fmla="*/ 2426436 h 2426436"/>
                <a:gd name="connsiteX3" fmla="*/ 0 w 4044060"/>
                <a:gd name="connsiteY3" fmla="*/ 2426436 h 2426436"/>
                <a:gd name="connsiteX4" fmla="*/ 0 w 4044060"/>
                <a:gd name="connsiteY4" fmla="*/ 0 h 24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060" h="2426436">
                  <a:moveTo>
                    <a:pt x="0" y="0"/>
                  </a:moveTo>
                  <a:lnTo>
                    <a:pt x="4044060" y="0"/>
                  </a:lnTo>
                  <a:lnTo>
                    <a:pt x="4044060" y="2426436"/>
                  </a:lnTo>
                  <a:lnTo>
                    <a:pt x="0" y="24264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prstMaterial="dkEdge">
              <a:bevelT w="101600" h="6985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5736" y="3926477"/>
              <a:ext cx="4206240" cy="2468880"/>
            </a:xfrm>
            <a:custGeom>
              <a:avLst/>
              <a:gdLst>
                <a:gd name="connsiteX0" fmla="*/ 0 w 4044060"/>
                <a:gd name="connsiteY0" fmla="*/ 0 h 2426436"/>
                <a:gd name="connsiteX1" fmla="*/ 4044060 w 4044060"/>
                <a:gd name="connsiteY1" fmla="*/ 0 h 2426436"/>
                <a:gd name="connsiteX2" fmla="*/ 4044060 w 4044060"/>
                <a:gd name="connsiteY2" fmla="*/ 2426436 h 2426436"/>
                <a:gd name="connsiteX3" fmla="*/ 0 w 4044060"/>
                <a:gd name="connsiteY3" fmla="*/ 2426436 h 2426436"/>
                <a:gd name="connsiteX4" fmla="*/ 0 w 4044060"/>
                <a:gd name="connsiteY4" fmla="*/ 0 h 24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060" h="2426436">
                  <a:moveTo>
                    <a:pt x="0" y="0"/>
                  </a:moveTo>
                  <a:lnTo>
                    <a:pt x="4044060" y="0"/>
                  </a:lnTo>
                  <a:lnTo>
                    <a:pt x="4044060" y="2426436"/>
                  </a:lnTo>
                  <a:lnTo>
                    <a:pt x="0" y="24264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prstMaterial="dkEdge">
              <a:bevelT w="101600" h="6985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74203" y="3926477"/>
              <a:ext cx="4206240" cy="2468880"/>
            </a:xfrm>
            <a:custGeom>
              <a:avLst/>
              <a:gdLst>
                <a:gd name="connsiteX0" fmla="*/ 0 w 4044060"/>
                <a:gd name="connsiteY0" fmla="*/ 0 h 2426436"/>
                <a:gd name="connsiteX1" fmla="*/ 4044060 w 4044060"/>
                <a:gd name="connsiteY1" fmla="*/ 0 h 2426436"/>
                <a:gd name="connsiteX2" fmla="*/ 4044060 w 4044060"/>
                <a:gd name="connsiteY2" fmla="*/ 2426436 h 2426436"/>
                <a:gd name="connsiteX3" fmla="*/ 0 w 4044060"/>
                <a:gd name="connsiteY3" fmla="*/ 2426436 h 2426436"/>
                <a:gd name="connsiteX4" fmla="*/ 0 w 4044060"/>
                <a:gd name="connsiteY4" fmla="*/ 0 h 242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4060" h="2426436">
                  <a:moveTo>
                    <a:pt x="0" y="0"/>
                  </a:moveTo>
                  <a:lnTo>
                    <a:pt x="4044060" y="0"/>
                  </a:lnTo>
                  <a:lnTo>
                    <a:pt x="4044060" y="2426436"/>
                  </a:lnTo>
                  <a:lnTo>
                    <a:pt x="0" y="24264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prstMaterial="dkEdge">
              <a:bevelT w="101600" h="6985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4114800" y="3354971"/>
            <a:ext cx="914400" cy="9144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215900" sx="102000" sy="102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81903" y="1325000"/>
            <a:ext cx="4028661" cy="2276850"/>
          </a:xfrm>
          <a:prstGeom prst="rect">
            <a:avLst/>
          </a:prstGeom>
          <a:noFill/>
        </p:spPr>
        <p:txBody>
          <a:bodyPr wrap="square" lIns="45720" tIns="18288" rIns="45720" bIns="18288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1143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Sponsors (Administrators</a:t>
            </a:r>
            <a:r>
              <a:rPr lang="en-US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1143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114300" dist="38100" dir="2700000" algn="tl" rotWithShape="0">
                  <a:schemeClr val="accent2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</a:t>
            </a: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Employer, Consortia of Employers, Industry Associations, Joint Labor-Management Organizations, Educational or Training Providers, CBOs, or Other Workforce Intermediaries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803775" y="1718100"/>
            <a:ext cx="3990914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  <a:alpha val="23000"/>
              </a:schemeClr>
            </a:solidFill>
          </a:ln>
          <a:effectLst>
            <a:outerShdw blurRad="12700" dist="12700" dir="5400000" algn="t" rotWithShape="0">
              <a:schemeClr val="accent2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3436" y="1315432"/>
            <a:ext cx="4028661" cy="2276850"/>
          </a:xfrm>
          <a:prstGeom prst="rect">
            <a:avLst/>
          </a:prstGeom>
          <a:noFill/>
        </p:spPr>
        <p:txBody>
          <a:bodyPr wrap="square" lIns="45720" tIns="18288" rIns="45720" bIns="18288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1143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Employers (OJT)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employer(s)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Drive Program Design / RTI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of OJT/Work-Based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55308" y="1708532"/>
            <a:ext cx="3990914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  <a:alpha val="23000"/>
              </a:schemeClr>
            </a:solidFill>
          </a:ln>
          <a:effectLst>
            <a:outerShdw blurRad="12700" dist="12700" dir="5400000" algn="t" rotWithShape="0">
              <a:schemeClr val="accent2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8925" y="4022492"/>
            <a:ext cx="4028661" cy="2276850"/>
          </a:xfrm>
          <a:prstGeom prst="rect">
            <a:avLst/>
          </a:prstGeom>
          <a:noFill/>
        </p:spPr>
        <p:txBody>
          <a:bodyPr wrap="square" lIns="45720" tIns="18288" rIns="45720" bIns="18288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1143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Workforce System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basic skills/pre-apprenticeship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training funds (through OJT contracts, ITAs, customized training)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support services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60797" y="4415592"/>
            <a:ext cx="3990914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  <a:alpha val="23000"/>
              </a:schemeClr>
            </a:solidFill>
          </a:ln>
          <a:effectLst>
            <a:outerShdw blurRad="12700" dist="12700" dir="5400000" algn="t" rotWithShape="0">
              <a:schemeClr val="accent2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81902" y="4022492"/>
            <a:ext cx="4028661" cy="2276850"/>
          </a:xfrm>
          <a:prstGeom prst="rect">
            <a:avLst/>
          </a:prstGeom>
          <a:noFill/>
        </p:spPr>
        <p:txBody>
          <a:bodyPr wrap="square" lIns="45720" tIns="18288" rIns="45720" bIns="18288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114300"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Educational (RTI) Provider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employer/industry based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Joint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Labor-Management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Colleges</a:t>
            </a:r>
          </a:p>
          <a:p>
            <a:pPr marL="36576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803774" y="4415592"/>
            <a:ext cx="3990914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  <a:alpha val="23000"/>
              </a:schemeClr>
            </a:solidFill>
          </a:ln>
          <a:effectLst>
            <a:outerShdw blurRad="12700" dist="12700" dir="5400000" algn="t" rotWithShape="0">
              <a:schemeClr val="accent2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070"/>
            <a:ext cx="9144000" cy="86687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/>
              <a:t>Single Employer Model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511831"/>
              </p:ext>
            </p:extLst>
          </p:nvPr>
        </p:nvGraphicFramePr>
        <p:xfrm>
          <a:off x="457200" y="1175656"/>
          <a:ext cx="8229600" cy="572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2743" y="3466510"/>
            <a:ext cx="1554480" cy="1188944"/>
            <a:chOff x="290286" y="1478056"/>
            <a:chExt cx="1554480" cy="1188944"/>
          </a:xfrm>
        </p:grpSpPr>
        <p:sp>
          <p:nvSpPr>
            <p:cNvPr id="3" name="TextBox 2"/>
            <p:cNvSpPr txBox="1"/>
            <p:nvPr/>
          </p:nvSpPr>
          <p:spPr>
            <a:xfrm>
              <a:off x="458540" y="1478056"/>
              <a:ext cx="1188944" cy="11889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286" y="1809401"/>
              <a:ext cx="1554480" cy="5552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070"/>
            <a:ext cx="9144000" cy="86687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Multiple Employers and Intermediary </a:t>
            </a:r>
            <a:r>
              <a:rPr lang="en-US" sz="3200" dirty="0" smtClean="0"/>
              <a:t>Model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80982"/>
              </p:ext>
            </p:extLst>
          </p:nvPr>
        </p:nvGraphicFramePr>
        <p:xfrm>
          <a:off x="457200" y="1175656"/>
          <a:ext cx="8229600" cy="572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2743" y="3466510"/>
            <a:ext cx="1554480" cy="1188944"/>
            <a:chOff x="290286" y="1478056"/>
            <a:chExt cx="1554480" cy="1188944"/>
          </a:xfrm>
        </p:grpSpPr>
        <p:sp>
          <p:nvSpPr>
            <p:cNvPr id="3" name="TextBox 2"/>
            <p:cNvSpPr txBox="1"/>
            <p:nvPr/>
          </p:nvSpPr>
          <p:spPr>
            <a:xfrm>
              <a:off x="458540" y="1478056"/>
              <a:ext cx="1188944" cy="11889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286" y="1809401"/>
              <a:ext cx="1554480" cy="5552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6799" y="2409368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799" y="4640940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456" y="4646929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01" y="1030855"/>
            <a:ext cx="9122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organizations can play an intermediary role.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13" y="4621535"/>
            <a:ext cx="275045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associations,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labor organizations,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community-based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077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are you?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070"/>
            <a:ext cx="9144000" cy="8668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300" dirty="0"/>
              <a:t>Multiple </a:t>
            </a:r>
            <a:r>
              <a:rPr lang="en-US" sz="2300" dirty="0" smtClean="0"/>
              <a:t>Employers + Intermediary </a:t>
            </a:r>
            <a:r>
              <a:rPr lang="en-US" sz="2300" dirty="0"/>
              <a:t>Model + Community </a:t>
            </a:r>
            <a:r>
              <a:rPr lang="en-US" sz="2300" dirty="0" smtClean="0"/>
              <a:t>College</a:t>
            </a:r>
            <a:endParaRPr lang="en-US" sz="23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913503"/>
              </p:ext>
            </p:extLst>
          </p:nvPr>
        </p:nvGraphicFramePr>
        <p:xfrm>
          <a:off x="457200" y="1175656"/>
          <a:ext cx="8229600" cy="572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2743" y="3466510"/>
            <a:ext cx="1554480" cy="1188944"/>
            <a:chOff x="290286" y="1478056"/>
            <a:chExt cx="1554480" cy="1188944"/>
          </a:xfrm>
        </p:grpSpPr>
        <p:sp>
          <p:nvSpPr>
            <p:cNvPr id="3" name="TextBox 2"/>
            <p:cNvSpPr txBox="1"/>
            <p:nvPr/>
          </p:nvSpPr>
          <p:spPr>
            <a:xfrm>
              <a:off x="458540" y="1478056"/>
              <a:ext cx="1188944" cy="11889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286" y="1809401"/>
              <a:ext cx="1554480" cy="5552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6799" y="2409368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799" y="4509161"/>
            <a:ext cx="16256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Education Provider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456" y="4646929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070"/>
            <a:ext cx="9144000" cy="8668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700" dirty="0"/>
              <a:t>Multiple Employers and Multiple Intermediaries </a:t>
            </a:r>
            <a:r>
              <a:rPr lang="en-US" sz="2700" dirty="0" smtClean="0"/>
              <a:t>Model</a:t>
            </a:r>
            <a:endParaRPr lang="en-US" sz="27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290210"/>
              </p:ext>
            </p:extLst>
          </p:nvPr>
        </p:nvGraphicFramePr>
        <p:xfrm>
          <a:off x="457200" y="1175656"/>
          <a:ext cx="8229600" cy="572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2743" y="3466510"/>
            <a:ext cx="1554480" cy="1188944"/>
            <a:chOff x="290286" y="1478056"/>
            <a:chExt cx="1554480" cy="1188944"/>
          </a:xfrm>
        </p:grpSpPr>
        <p:sp>
          <p:nvSpPr>
            <p:cNvPr id="3" name="TextBox 2"/>
            <p:cNvSpPr txBox="1"/>
            <p:nvPr/>
          </p:nvSpPr>
          <p:spPr>
            <a:xfrm>
              <a:off x="458540" y="1478056"/>
              <a:ext cx="1188944" cy="11889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286" y="1809401"/>
              <a:ext cx="1554480" cy="5552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6799" y="2409368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799" y="4509161"/>
            <a:ext cx="16256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Education Provider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456" y="4646929"/>
            <a:ext cx="162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Intermediary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19" y="208042"/>
            <a:ext cx="8060780" cy="773566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Ways to Complete a Registered Apprenticeship</a:t>
            </a:r>
            <a:endParaRPr lang="en-US" sz="2700" b="1" dirty="0"/>
          </a:p>
        </p:txBody>
      </p:sp>
      <p:sp>
        <p:nvSpPr>
          <p:cNvPr id="5" name="Oval 4"/>
          <p:cNvSpPr/>
          <p:nvPr/>
        </p:nvSpPr>
        <p:spPr>
          <a:xfrm>
            <a:off x="126055" y="166686"/>
            <a:ext cx="846712" cy="757442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15978" y="2993745"/>
            <a:ext cx="715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sym typeface="Wingdings"/>
              </a:rPr>
              <a:t>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1204" y="2993745"/>
            <a:ext cx="736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sym typeface="Wingdings"/>
              </a:rPr>
              <a:t>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6201" y="3092217"/>
            <a:ext cx="80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 2"/>
              </a:rPr>
              <a:t>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1026" name="Picture 2" descr="C:\Users\crobbins\Dropbox\Government\WF31 - OA\Part 2 Webinar\Program Desig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645" y="1750053"/>
            <a:ext cx="9458043" cy="37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63BB-219F-44BD-A87D-563D02D195B1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Freeform 63"/>
          <p:cNvSpPr>
            <a:spLocks/>
          </p:cNvSpPr>
          <p:nvPr/>
        </p:nvSpPr>
        <p:spPr bwMode="auto">
          <a:xfrm>
            <a:off x="437665" y="1283062"/>
            <a:ext cx="1379607" cy="1325941"/>
          </a:xfrm>
          <a:custGeom>
            <a:avLst/>
            <a:gdLst>
              <a:gd name="T0" fmla="*/ 2147483647 w 444"/>
              <a:gd name="T1" fmla="*/ 2147483647 h 461"/>
              <a:gd name="T2" fmla="*/ 2147483647 w 444"/>
              <a:gd name="T3" fmla="*/ 2147483647 h 461"/>
              <a:gd name="T4" fmla="*/ 2147483647 w 444"/>
              <a:gd name="T5" fmla="*/ 2147483647 h 461"/>
              <a:gd name="T6" fmla="*/ 2147483647 w 444"/>
              <a:gd name="T7" fmla="*/ 2147483647 h 461"/>
              <a:gd name="T8" fmla="*/ 2147483647 w 444"/>
              <a:gd name="T9" fmla="*/ 2147483647 h 461"/>
              <a:gd name="T10" fmla="*/ 2147483647 w 444"/>
              <a:gd name="T11" fmla="*/ 2147483647 h 461"/>
              <a:gd name="T12" fmla="*/ 2147483647 w 444"/>
              <a:gd name="T13" fmla="*/ 2147483647 h 461"/>
              <a:gd name="T14" fmla="*/ 2147483647 w 444"/>
              <a:gd name="T15" fmla="*/ 2147483647 h 461"/>
              <a:gd name="T16" fmla="*/ 2147483647 w 444"/>
              <a:gd name="T17" fmla="*/ 2147483647 h 461"/>
              <a:gd name="T18" fmla="*/ 2147483647 w 444"/>
              <a:gd name="T19" fmla="*/ 2147483647 h 461"/>
              <a:gd name="T20" fmla="*/ 2147483647 w 444"/>
              <a:gd name="T21" fmla="*/ 2147483647 h 461"/>
              <a:gd name="T22" fmla="*/ 2147483647 w 444"/>
              <a:gd name="T23" fmla="*/ 2147483647 h 461"/>
              <a:gd name="T24" fmla="*/ 2147483647 w 444"/>
              <a:gd name="T25" fmla="*/ 2147483647 h 461"/>
              <a:gd name="T26" fmla="*/ 2147483647 w 444"/>
              <a:gd name="T27" fmla="*/ 2147483647 h 461"/>
              <a:gd name="T28" fmla="*/ 2147483647 w 444"/>
              <a:gd name="T29" fmla="*/ 2147483647 h 461"/>
              <a:gd name="T30" fmla="*/ 2147483647 w 444"/>
              <a:gd name="T31" fmla="*/ 2147483647 h 461"/>
              <a:gd name="T32" fmla="*/ 2147483647 w 444"/>
              <a:gd name="T33" fmla="*/ 2147483647 h 461"/>
              <a:gd name="T34" fmla="*/ 2147483647 w 444"/>
              <a:gd name="T35" fmla="*/ 2147483647 h 461"/>
              <a:gd name="T36" fmla="*/ 2147483647 w 444"/>
              <a:gd name="T37" fmla="*/ 2147483647 h 461"/>
              <a:gd name="T38" fmla="*/ 0 w 444"/>
              <a:gd name="T39" fmla="*/ 2147483647 h 461"/>
              <a:gd name="T40" fmla="*/ 2147483647 w 444"/>
              <a:gd name="T41" fmla="*/ 2147483647 h 461"/>
              <a:gd name="T42" fmla="*/ 2147483647 w 444"/>
              <a:gd name="T43" fmla="*/ 2147483647 h 461"/>
              <a:gd name="T44" fmla="*/ 2147483647 w 444"/>
              <a:gd name="T45" fmla="*/ 2147483647 h 461"/>
              <a:gd name="T46" fmla="*/ 2147483647 w 444"/>
              <a:gd name="T47" fmla="*/ 2147483647 h 461"/>
              <a:gd name="T48" fmla="*/ 2147483647 w 444"/>
              <a:gd name="T49" fmla="*/ 2147483647 h 461"/>
              <a:gd name="T50" fmla="*/ 2147483647 w 444"/>
              <a:gd name="T51" fmla="*/ 2147483647 h 461"/>
              <a:gd name="T52" fmla="*/ 2147483647 w 444"/>
              <a:gd name="T53" fmla="*/ 2147483647 h 461"/>
              <a:gd name="T54" fmla="*/ 2147483647 w 444"/>
              <a:gd name="T55" fmla="*/ 2147483647 h 461"/>
              <a:gd name="T56" fmla="*/ 2147483647 w 444"/>
              <a:gd name="T57" fmla="*/ 2147483647 h 461"/>
              <a:gd name="T58" fmla="*/ 2147483647 w 444"/>
              <a:gd name="T59" fmla="*/ 2147483647 h 461"/>
              <a:gd name="T60" fmla="*/ 2147483647 w 444"/>
              <a:gd name="T61" fmla="*/ 2147483647 h 461"/>
              <a:gd name="T62" fmla="*/ 2147483647 w 444"/>
              <a:gd name="T63" fmla="*/ 2147483647 h 461"/>
              <a:gd name="T64" fmla="*/ 2147483647 w 444"/>
              <a:gd name="T65" fmla="*/ 2147483647 h 461"/>
              <a:gd name="T66" fmla="*/ 2147483647 w 444"/>
              <a:gd name="T67" fmla="*/ 2147483647 h 461"/>
              <a:gd name="T68" fmla="*/ 2147483647 w 444"/>
              <a:gd name="T69" fmla="*/ 2147483647 h 461"/>
              <a:gd name="T70" fmla="*/ 2147483647 w 444"/>
              <a:gd name="T71" fmla="*/ 2147483647 h 461"/>
              <a:gd name="T72" fmla="*/ 2147483647 w 444"/>
              <a:gd name="T73" fmla="*/ 2147483647 h 461"/>
              <a:gd name="T74" fmla="*/ 2147483647 w 444"/>
              <a:gd name="T75" fmla="*/ 2147483647 h 461"/>
              <a:gd name="T76" fmla="*/ 2147483647 w 444"/>
              <a:gd name="T77" fmla="*/ 2147483647 h 461"/>
              <a:gd name="T78" fmla="*/ 2147483647 w 444"/>
              <a:gd name="T79" fmla="*/ 2147483647 h 461"/>
              <a:gd name="T80" fmla="*/ 2147483647 w 444"/>
              <a:gd name="T81" fmla="*/ 2147483647 h 461"/>
              <a:gd name="T82" fmla="*/ 2147483647 w 444"/>
              <a:gd name="T83" fmla="*/ 0 h 461"/>
              <a:gd name="T84" fmla="*/ 2147483647 w 444"/>
              <a:gd name="T85" fmla="*/ 2147483647 h 461"/>
              <a:gd name="T86" fmla="*/ 2147483647 w 444"/>
              <a:gd name="T87" fmla="*/ 2147483647 h 461"/>
              <a:gd name="T88" fmla="*/ 2147483647 w 444"/>
              <a:gd name="T89" fmla="*/ 2147483647 h 461"/>
              <a:gd name="T90" fmla="*/ 2147483647 w 444"/>
              <a:gd name="T91" fmla="*/ 2147483647 h 4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44"/>
              <a:gd name="T139" fmla="*/ 0 h 461"/>
              <a:gd name="T140" fmla="*/ 444 w 444"/>
              <a:gd name="T141" fmla="*/ 461 h 4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44" h="461">
                <a:moveTo>
                  <a:pt x="342" y="84"/>
                </a:moveTo>
                <a:lnTo>
                  <a:pt x="288" y="306"/>
                </a:lnTo>
                <a:lnTo>
                  <a:pt x="294" y="312"/>
                </a:lnTo>
                <a:lnTo>
                  <a:pt x="312" y="312"/>
                </a:lnTo>
                <a:lnTo>
                  <a:pt x="312" y="323"/>
                </a:lnTo>
                <a:lnTo>
                  <a:pt x="324" y="335"/>
                </a:lnTo>
                <a:lnTo>
                  <a:pt x="330" y="347"/>
                </a:lnTo>
                <a:lnTo>
                  <a:pt x="336" y="347"/>
                </a:lnTo>
                <a:lnTo>
                  <a:pt x="342" y="341"/>
                </a:lnTo>
                <a:lnTo>
                  <a:pt x="354" y="335"/>
                </a:lnTo>
                <a:lnTo>
                  <a:pt x="366" y="341"/>
                </a:lnTo>
                <a:lnTo>
                  <a:pt x="372" y="353"/>
                </a:lnTo>
                <a:lnTo>
                  <a:pt x="414" y="407"/>
                </a:lnTo>
                <a:lnTo>
                  <a:pt x="432" y="419"/>
                </a:lnTo>
                <a:lnTo>
                  <a:pt x="438" y="425"/>
                </a:lnTo>
                <a:lnTo>
                  <a:pt x="444" y="437"/>
                </a:lnTo>
                <a:lnTo>
                  <a:pt x="438" y="455"/>
                </a:lnTo>
                <a:lnTo>
                  <a:pt x="432" y="461"/>
                </a:lnTo>
                <a:lnTo>
                  <a:pt x="408" y="461"/>
                </a:lnTo>
                <a:lnTo>
                  <a:pt x="402" y="455"/>
                </a:lnTo>
                <a:lnTo>
                  <a:pt x="390" y="431"/>
                </a:lnTo>
                <a:lnTo>
                  <a:pt x="384" y="425"/>
                </a:lnTo>
                <a:lnTo>
                  <a:pt x="384" y="437"/>
                </a:lnTo>
                <a:lnTo>
                  <a:pt x="378" y="431"/>
                </a:lnTo>
                <a:lnTo>
                  <a:pt x="348" y="389"/>
                </a:lnTo>
                <a:lnTo>
                  <a:pt x="342" y="377"/>
                </a:lnTo>
                <a:lnTo>
                  <a:pt x="354" y="365"/>
                </a:lnTo>
                <a:lnTo>
                  <a:pt x="348" y="359"/>
                </a:lnTo>
                <a:lnTo>
                  <a:pt x="348" y="371"/>
                </a:lnTo>
                <a:lnTo>
                  <a:pt x="342" y="371"/>
                </a:lnTo>
                <a:lnTo>
                  <a:pt x="312" y="347"/>
                </a:lnTo>
                <a:lnTo>
                  <a:pt x="300" y="329"/>
                </a:lnTo>
                <a:lnTo>
                  <a:pt x="294" y="329"/>
                </a:lnTo>
                <a:lnTo>
                  <a:pt x="282" y="323"/>
                </a:lnTo>
                <a:lnTo>
                  <a:pt x="264" y="312"/>
                </a:lnTo>
                <a:lnTo>
                  <a:pt x="252" y="306"/>
                </a:lnTo>
                <a:lnTo>
                  <a:pt x="240" y="294"/>
                </a:lnTo>
                <a:lnTo>
                  <a:pt x="228" y="288"/>
                </a:lnTo>
                <a:lnTo>
                  <a:pt x="228" y="282"/>
                </a:lnTo>
                <a:lnTo>
                  <a:pt x="222" y="276"/>
                </a:lnTo>
                <a:lnTo>
                  <a:pt x="216" y="276"/>
                </a:lnTo>
                <a:lnTo>
                  <a:pt x="198" y="282"/>
                </a:lnTo>
                <a:lnTo>
                  <a:pt x="156" y="282"/>
                </a:lnTo>
                <a:lnTo>
                  <a:pt x="150" y="276"/>
                </a:lnTo>
                <a:lnTo>
                  <a:pt x="156" y="270"/>
                </a:lnTo>
                <a:lnTo>
                  <a:pt x="156" y="264"/>
                </a:lnTo>
                <a:lnTo>
                  <a:pt x="168" y="258"/>
                </a:lnTo>
                <a:lnTo>
                  <a:pt x="168" y="252"/>
                </a:lnTo>
                <a:lnTo>
                  <a:pt x="156" y="258"/>
                </a:lnTo>
                <a:lnTo>
                  <a:pt x="126" y="258"/>
                </a:lnTo>
                <a:lnTo>
                  <a:pt x="126" y="270"/>
                </a:lnTo>
                <a:lnTo>
                  <a:pt x="132" y="270"/>
                </a:lnTo>
                <a:lnTo>
                  <a:pt x="108" y="282"/>
                </a:lnTo>
                <a:lnTo>
                  <a:pt x="90" y="276"/>
                </a:lnTo>
                <a:lnTo>
                  <a:pt x="66" y="276"/>
                </a:lnTo>
                <a:lnTo>
                  <a:pt x="42" y="264"/>
                </a:lnTo>
                <a:lnTo>
                  <a:pt x="36" y="270"/>
                </a:lnTo>
                <a:lnTo>
                  <a:pt x="18" y="270"/>
                </a:lnTo>
                <a:lnTo>
                  <a:pt x="6" y="258"/>
                </a:lnTo>
                <a:lnTo>
                  <a:pt x="0" y="246"/>
                </a:lnTo>
                <a:lnTo>
                  <a:pt x="6" y="246"/>
                </a:lnTo>
                <a:lnTo>
                  <a:pt x="36" y="252"/>
                </a:lnTo>
                <a:lnTo>
                  <a:pt x="54" y="252"/>
                </a:lnTo>
                <a:lnTo>
                  <a:pt x="60" y="246"/>
                </a:lnTo>
                <a:lnTo>
                  <a:pt x="84" y="234"/>
                </a:lnTo>
                <a:lnTo>
                  <a:pt x="72" y="228"/>
                </a:lnTo>
                <a:lnTo>
                  <a:pt x="72" y="222"/>
                </a:lnTo>
                <a:lnTo>
                  <a:pt x="60" y="222"/>
                </a:lnTo>
                <a:lnTo>
                  <a:pt x="54" y="204"/>
                </a:lnTo>
                <a:lnTo>
                  <a:pt x="54" y="198"/>
                </a:lnTo>
                <a:lnTo>
                  <a:pt x="36" y="192"/>
                </a:lnTo>
                <a:lnTo>
                  <a:pt x="30" y="186"/>
                </a:lnTo>
                <a:lnTo>
                  <a:pt x="36" y="186"/>
                </a:lnTo>
                <a:lnTo>
                  <a:pt x="48" y="174"/>
                </a:lnTo>
                <a:lnTo>
                  <a:pt x="48" y="168"/>
                </a:lnTo>
                <a:lnTo>
                  <a:pt x="54" y="162"/>
                </a:lnTo>
                <a:lnTo>
                  <a:pt x="36" y="144"/>
                </a:lnTo>
                <a:lnTo>
                  <a:pt x="42" y="132"/>
                </a:lnTo>
                <a:lnTo>
                  <a:pt x="42" y="120"/>
                </a:lnTo>
                <a:lnTo>
                  <a:pt x="48" y="126"/>
                </a:lnTo>
                <a:lnTo>
                  <a:pt x="54" y="114"/>
                </a:lnTo>
                <a:lnTo>
                  <a:pt x="54" y="108"/>
                </a:lnTo>
                <a:lnTo>
                  <a:pt x="60" y="96"/>
                </a:lnTo>
                <a:lnTo>
                  <a:pt x="78" y="102"/>
                </a:lnTo>
                <a:lnTo>
                  <a:pt x="78" y="96"/>
                </a:lnTo>
                <a:lnTo>
                  <a:pt x="96" y="96"/>
                </a:lnTo>
                <a:lnTo>
                  <a:pt x="102" y="108"/>
                </a:lnTo>
                <a:lnTo>
                  <a:pt x="108" y="114"/>
                </a:lnTo>
                <a:lnTo>
                  <a:pt x="114" y="108"/>
                </a:lnTo>
                <a:lnTo>
                  <a:pt x="120" y="108"/>
                </a:lnTo>
                <a:lnTo>
                  <a:pt x="126" y="120"/>
                </a:lnTo>
                <a:lnTo>
                  <a:pt x="132" y="120"/>
                </a:lnTo>
                <a:lnTo>
                  <a:pt x="132" y="108"/>
                </a:lnTo>
                <a:lnTo>
                  <a:pt x="138" y="96"/>
                </a:lnTo>
                <a:lnTo>
                  <a:pt x="150" y="102"/>
                </a:lnTo>
                <a:lnTo>
                  <a:pt x="144" y="96"/>
                </a:lnTo>
                <a:lnTo>
                  <a:pt x="132" y="90"/>
                </a:lnTo>
                <a:lnTo>
                  <a:pt x="126" y="90"/>
                </a:lnTo>
                <a:lnTo>
                  <a:pt x="126" y="78"/>
                </a:lnTo>
                <a:lnTo>
                  <a:pt x="120" y="72"/>
                </a:lnTo>
                <a:lnTo>
                  <a:pt x="114" y="72"/>
                </a:lnTo>
                <a:lnTo>
                  <a:pt x="108" y="60"/>
                </a:lnTo>
                <a:lnTo>
                  <a:pt x="108" y="54"/>
                </a:lnTo>
                <a:lnTo>
                  <a:pt x="114" y="54"/>
                </a:lnTo>
                <a:lnTo>
                  <a:pt x="120" y="48"/>
                </a:lnTo>
                <a:lnTo>
                  <a:pt x="120" y="36"/>
                </a:lnTo>
                <a:lnTo>
                  <a:pt x="126" y="30"/>
                </a:lnTo>
                <a:lnTo>
                  <a:pt x="132" y="30"/>
                </a:lnTo>
                <a:lnTo>
                  <a:pt x="144" y="42"/>
                </a:lnTo>
                <a:lnTo>
                  <a:pt x="150" y="42"/>
                </a:lnTo>
                <a:lnTo>
                  <a:pt x="150" y="48"/>
                </a:lnTo>
                <a:lnTo>
                  <a:pt x="156" y="48"/>
                </a:lnTo>
                <a:lnTo>
                  <a:pt x="156" y="72"/>
                </a:lnTo>
                <a:lnTo>
                  <a:pt x="162" y="78"/>
                </a:lnTo>
                <a:lnTo>
                  <a:pt x="168" y="72"/>
                </a:lnTo>
                <a:lnTo>
                  <a:pt x="180" y="78"/>
                </a:lnTo>
                <a:lnTo>
                  <a:pt x="168" y="66"/>
                </a:lnTo>
                <a:lnTo>
                  <a:pt x="180" y="60"/>
                </a:lnTo>
                <a:lnTo>
                  <a:pt x="168" y="42"/>
                </a:lnTo>
                <a:lnTo>
                  <a:pt x="174" y="36"/>
                </a:lnTo>
                <a:lnTo>
                  <a:pt x="174" y="6"/>
                </a:lnTo>
                <a:lnTo>
                  <a:pt x="186" y="0"/>
                </a:lnTo>
                <a:lnTo>
                  <a:pt x="192" y="6"/>
                </a:lnTo>
                <a:lnTo>
                  <a:pt x="204" y="12"/>
                </a:lnTo>
                <a:lnTo>
                  <a:pt x="222" y="6"/>
                </a:lnTo>
                <a:lnTo>
                  <a:pt x="234" y="0"/>
                </a:lnTo>
                <a:lnTo>
                  <a:pt x="246" y="6"/>
                </a:lnTo>
                <a:lnTo>
                  <a:pt x="258" y="0"/>
                </a:lnTo>
                <a:lnTo>
                  <a:pt x="258" y="6"/>
                </a:lnTo>
                <a:lnTo>
                  <a:pt x="276" y="12"/>
                </a:lnTo>
                <a:lnTo>
                  <a:pt x="270" y="18"/>
                </a:lnTo>
                <a:lnTo>
                  <a:pt x="288" y="30"/>
                </a:lnTo>
                <a:lnTo>
                  <a:pt x="288" y="48"/>
                </a:lnTo>
                <a:lnTo>
                  <a:pt x="300" y="54"/>
                </a:lnTo>
                <a:lnTo>
                  <a:pt x="306" y="66"/>
                </a:lnTo>
                <a:lnTo>
                  <a:pt x="312" y="72"/>
                </a:lnTo>
                <a:lnTo>
                  <a:pt x="330" y="72"/>
                </a:lnTo>
                <a:lnTo>
                  <a:pt x="336" y="84"/>
                </a:lnTo>
                <a:lnTo>
                  <a:pt x="342" y="8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63919" y="1508294"/>
            <a:ext cx="5591018" cy="3665899"/>
            <a:chOff x="2261457" y="1535644"/>
            <a:chExt cx="6514856" cy="4312244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393894" y="2152850"/>
              <a:ext cx="917163" cy="720704"/>
            </a:xfrm>
            <a:custGeom>
              <a:avLst/>
              <a:gdLst>
                <a:gd name="T0" fmla="*/ 2147483647 w 659"/>
                <a:gd name="T1" fmla="*/ 2147483647 h 521"/>
                <a:gd name="T2" fmla="*/ 2147483647 w 659"/>
                <a:gd name="T3" fmla="*/ 2147483647 h 521"/>
                <a:gd name="T4" fmla="*/ 2147483647 w 659"/>
                <a:gd name="T5" fmla="*/ 2147483647 h 521"/>
                <a:gd name="T6" fmla="*/ 2147483647 w 659"/>
                <a:gd name="T7" fmla="*/ 2147483647 h 521"/>
                <a:gd name="T8" fmla="*/ 2147483647 w 659"/>
                <a:gd name="T9" fmla="*/ 2147483647 h 521"/>
                <a:gd name="T10" fmla="*/ 2147483647 w 659"/>
                <a:gd name="T11" fmla="*/ 2147483647 h 521"/>
                <a:gd name="T12" fmla="*/ 2147483647 w 659"/>
                <a:gd name="T13" fmla="*/ 2147483647 h 521"/>
                <a:gd name="T14" fmla="*/ 2147483647 w 659"/>
                <a:gd name="T15" fmla="*/ 2147483647 h 521"/>
                <a:gd name="T16" fmla="*/ 2147483647 w 659"/>
                <a:gd name="T17" fmla="*/ 2147483647 h 521"/>
                <a:gd name="T18" fmla="*/ 2147483647 w 659"/>
                <a:gd name="T19" fmla="*/ 0 h 521"/>
                <a:gd name="T20" fmla="*/ 2147483647 w 659"/>
                <a:gd name="T21" fmla="*/ 2147483647 h 521"/>
                <a:gd name="T22" fmla="*/ 2147483647 w 659"/>
                <a:gd name="T23" fmla="*/ 2147483647 h 521"/>
                <a:gd name="T24" fmla="*/ 2147483647 w 659"/>
                <a:gd name="T25" fmla="*/ 2147483647 h 521"/>
                <a:gd name="T26" fmla="*/ 2147483647 w 659"/>
                <a:gd name="T27" fmla="*/ 2147483647 h 521"/>
                <a:gd name="T28" fmla="*/ 2147483647 w 659"/>
                <a:gd name="T29" fmla="*/ 2147483647 h 521"/>
                <a:gd name="T30" fmla="*/ 2147483647 w 659"/>
                <a:gd name="T31" fmla="*/ 2147483647 h 521"/>
                <a:gd name="T32" fmla="*/ 2147483647 w 659"/>
                <a:gd name="T33" fmla="*/ 2147483647 h 521"/>
                <a:gd name="T34" fmla="*/ 2147483647 w 659"/>
                <a:gd name="T35" fmla="*/ 2147483647 h 521"/>
                <a:gd name="T36" fmla="*/ 2147483647 w 659"/>
                <a:gd name="T37" fmla="*/ 2147483647 h 521"/>
                <a:gd name="T38" fmla="*/ 2147483647 w 659"/>
                <a:gd name="T39" fmla="*/ 2147483647 h 521"/>
                <a:gd name="T40" fmla="*/ 2147483647 w 659"/>
                <a:gd name="T41" fmla="*/ 2147483647 h 521"/>
                <a:gd name="T42" fmla="*/ 2147483647 w 659"/>
                <a:gd name="T43" fmla="*/ 2147483647 h 521"/>
                <a:gd name="T44" fmla="*/ 2147483647 w 659"/>
                <a:gd name="T45" fmla="*/ 2147483647 h 521"/>
                <a:gd name="T46" fmla="*/ 2147483647 w 659"/>
                <a:gd name="T47" fmla="*/ 2147483647 h 521"/>
                <a:gd name="T48" fmla="*/ 2147483647 w 659"/>
                <a:gd name="T49" fmla="*/ 2147483647 h 521"/>
                <a:gd name="T50" fmla="*/ 2147483647 w 659"/>
                <a:gd name="T51" fmla="*/ 2147483647 h 521"/>
                <a:gd name="T52" fmla="*/ 2147483647 w 659"/>
                <a:gd name="T53" fmla="*/ 2147483647 h 521"/>
                <a:gd name="T54" fmla="*/ 0 w 659"/>
                <a:gd name="T55" fmla="*/ 2147483647 h 521"/>
                <a:gd name="T56" fmla="*/ 2147483647 w 659"/>
                <a:gd name="T57" fmla="*/ 2147483647 h 5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59"/>
                <a:gd name="T88" fmla="*/ 0 h 521"/>
                <a:gd name="T89" fmla="*/ 659 w 659"/>
                <a:gd name="T90" fmla="*/ 521 h 5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59" h="521">
                  <a:moveTo>
                    <a:pt x="54" y="359"/>
                  </a:moveTo>
                  <a:lnTo>
                    <a:pt x="54" y="311"/>
                  </a:lnTo>
                  <a:lnTo>
                    <a:pt x="102" y="275"/>
                  </a:lnTo>
                  <a:lnTo>
                    <a:pt x="180" y="299"/>
                  </a:lnTo>
                  <a:lnTo>
                    <a:pt x="216" y="269"/>
                  </a:lnTo>
                  <a:lnTo>
                    <a:pt x="282" y="215"/>
                  </a:lnTo>
                  <a:lnTo>
                    <a:pt x="252" y="149"/>
                  </a:lnTo>
                  <a:lnTo>
                    <a:pt x="270" y="137"/>
                  </a:lnTo>
                  <a:lnTo>
                    <a:pt x="324" y="54"/>
                  </a:lnTo>
                  <a:lnTo>
                    <a:pt x="492" y="0"/>
                  </a:lnTo>
                  <a:lnTo>
                    <a:pt x="516" y="155"/>
                  </a:lnTo>
                  <a:lnTo>
                    <a:pt x="539" y="185"/>
                  </a:lnTo>
                  <a:lnTo>
                    <a:pt x="551" y="251"/>
                  </a:lnTo>
                  <a:lnTo>
                    <a:pt x="563" y="335"/>
                  </a:lnTo>
                  <a:lnTo>
                    <a:pt x="575" y="425"/>
                  </a:lnTo>
                  <a:lnTo>
                    <a:pt x="551" y="473"/>
                  </a:lnTo>
                  <a:lnTo>
                    <a:pt x="617" y="443"/>
                  </a:lnTo>
                  <a:lnTo>
                    <a:pt x="635" y="419"/>
                  </a:lnTo>
                  <a:lnTo>
                    <a:pt x="659" y="425"/>
                  </a:lnTo>
                  <a:lnTo>
                    <a:pt x="551" y="521"/>
                  </a:lnTo>
                  <a:lnTo>
                    <a:pt x="551" y="473"/>
                  </a:lnTo>
                  <a:lnTo>
                    <a:pt x="468" y="443"/>
                  </a:lnTo>
                  <a:lnTo>
                    <a:pt x="426" y="443"/>
                  </a:lnTo>
                  <a:lnTo>
                    <a:pt x="426" y="407"/>
                  </a:lnTo>
                  <a:lnTo>
                    <a:pt x="396" y="401"/>
                  </a:lnTo>
                  <a:lnTo>
                    <a:pt x="378" y="395"/>
                  </a:lnTo>
                  <a:lnTo>
                    <a:pt x="12" y="485"/>
                  </a:lnTo>
                  <a:lnTo>
                    <a:pt x="0" y="437"/>
                  </a:lnTo>
                  <a:lnTo>
                    <a:pt x="54" y="35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977370" y="2766783"/>
              <a:ext cx="190679" cy="398484"/>
            </a:xfrm>
            <a:custGeom>
              <a:avLst/>
              <a:gdLst>
                <a:gd name="T0" fmla="*/ 2147483647 w 137"/>
                <a:gd name="T1" fmla="*/ 2147483647 h 287"/>
                <a:gd name="T2" fmla="*/ 0 w 137"/>
                <a:gd name="T3" fmla="*/ 2147483647 h 287"/>
                <a:gd name="T4" fmla="*/ 2147483647 w 137"/>
                <a:gd name="T5" fmla="*/ 2147483647 h 287"/>
                <a:gd name="T6" fmla="*/ 2147483647 w 137"/>
                <a:gd name="T7" fmla="*/ 2147483647 h 287"/>
                <a:gd name="T8" fmla="*/ 2147483647 w 137"/>
                <a:gd name="T9" fmla="*/ 2147483647 h 287"/>
                <a:gd name="T10" fmla="*/ 2147483647 w 137"/>
                <a:gd name="T11" fmla="*/ 2147483647 h 287"/>
                <a:gd name="T12" fmla="*/ 2147483647 w 137"/>
                <a:gd name="T13" fmla="*/ 0 h 287"/>
                <a:gd name="T14" fmla="*/ 2147483647 w 137"/>
                <a:gd name="T15" fmla="*/ 0 h 287"/>
                <a:gd name="T16" fmla="*/ 2147483647 w 137"/>
                <a:gd name="T17" fmla="*/ 2147483647 h 287"/>
                <a:gd name="T18" fmla="*/ 2147483647 w 137"/>
                <a:gd name="T19" fmla="*/ 2147483647 h 287"/>
                <a:gd name="T20" fmla="*/ 2147483647 w 137"/>
                <a:gd name="T21" fmla="*/ 2147483647 h 287"/>
                <a:gd name="T22" fmla="*/ 2147483647 w 137"/>
                <a:gd name="T23" fmla="*/ 2147483647 h 287"/>
                <a:gd name="T24" fmla="*/ 2147483647 w 137"/>
                <a:gd name="T25" fmla="*/ 2147483647 h 287"/>
                <a:gd name="T26" fmla="*/ 2147483647 w 137"/>
                <a:gd name="T27" fmla="*/ 2147483647 h 287"/>
                <a:gd name="T28" fmla="*/ 2147483647 w 137"/>
                <a:gd name="T29" fmla="*/ 2147483647 h 287"/>
                <a:gd name="T30" fmla="*/ 2147483647 w 137"/>
                <a:gd name="T31" fmla="*/ 2147483647 h 2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87"/>
                <a:gd name="T50" fmla="*/ 137 w 137"/>
                <a:gd name="T51" fmla="*/ 287 h 2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87">
                  <a:moveTo>
                    <a:pt x="18" y="252"/>
                  </a:moveTo>
                  <a:lnTo>
                    <a:pt x="0" y="228"/>
                  </a:lnTo>
                  <a:lnTo>
                    <a:pt x="30" y="186"/>
                  </a:lnTo>
                  <a:lnTo>
                    <a:pt x="60" y="132"/>
                  </a:lnTo>
                  <a:lnTo>
                    <a:pt x="30" y="102"/>
                  </a:lnTo>
                  <a:lnTo>
                    <a:pt x="12" y="66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137" y="30"/>
                  </a:lnTo>
                  <a:lnTo>
                    <a:pt x="137" y="42"/>
                  </a:lnTo>
                  <a:lnTo>
                    <a:pt x="137" y="30"/>
                  </a:lnTo>
                  <a:lnTo>
                    <a:pt x="119" y="90"/>
                  </a:lnTo>
                  <a:lnTo>
                    <a:pt x="137" y="150"/>
                  </a:lnTo>
                  <a:lnTo>
                    <a:pt x="102" y="287"/>
                  </a:lnTo>
                  <a:lnTo>
                    <a:pt x="42" y="269"/>
                  </a:lnTo>
                  <a:lnTo>
                    <a:pt x="18" y="2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074616" y="2101371"/>
              <a:ext cx="158264" cy="398485"/>
            </a:xfrm>
            <a:custGeom>
              <a:avLst/>
              <a:gdLst>
                <a:gd name="T0" fmla="*/ 0 w 114"/>
                <a:gd name="T1" fmla="*/ 2147483647 h 287"/>
                <a:gd name="T2" fmla="*/ 2147483647 w 114"/>
                <a:gd name="T3" fmla="*/ 0 h 287"/>
                <a:gd name="T4" fmla="*/ 2147483647 w 114"/>
                <a:gd name="T5" fmla="*/ 2147483647 h 287"/>
                <a:gd name="T6" fmla="*/ 2147483647 w 114"/>
                <a:gd name="T7" fmla="*/ 2147483647 h 287"/>
                <a:gd name="T8" fmla="*/ 2147483647 w 114"/>
                <a:gd name="T9" fmla="*/ 2147483647 h 287"/>
                <a:gd name="T10" fmla="*/ 2147483647 w 114"/>
                <a:gd name="T11" fmla="*/ 2147483647 h 287"/>
                <a:gd name="T12" fmla="*/ 2147483647 w 114"/>
                <a:gd name="T13" fmla="*/ 2147483647 h 287"/>
                <a:gd name="T14" fmla="*/ 2147483647 w 114"/>
                <a:gd name="T15" fmla="*/ 2147483647 h 287"/>
                <a:gd name="T16" fmla="*/ 2147483647 w 114"/>
                <a:gd name="T17" fmla="*/ 2147483647 h 287"/>
                <a:gd name="T18" fmla="*/ 0 w 114"/>
                <a:gd name="T19" fmla="*/ 2147483647 h 2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287"/>
                <a:gd name="T32" fmla="*/ 114 w 114"/>
                <a:gd name="T33" fmla="*/ 287 h 2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287">
                  <a:moveTo>
                    <a:pt x="0" y="36"/>
                  </a:moveTo>
                  <a:lnTo>
                    <a:pt x="102" y="0"/>
                  </a:lnTo>
                  <a:lnTo>
                    <a:pt x="114" y="36"/>
                  </a:lnTo>
                  <a:lnTo>
                    <a:pt x="102" y="90"/>
                  </a:lnTo>
                  <a:lnTo>
                    <a:pt x="102" y="239"/>
                  </a:lnTo>
                  <a:lnTo>
                    <a:pt x="114" y="281"/>
                  </a:lnTo>
                  <a:lnTo>
                    <a:pt x="60" y="287"/>
                  </a:lnTo>
                  <a:lnTo>
                    <a:pt x="48" y="222"/>
                  </a:lnTo>
                  <a:lnTo>
                    <a:pt x="18" y="19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8173769" y="2591374"/>
              <a:ext cx="175424" cy="150623"/>
            </a:xfrm>
            <a:custGeom>
              <a:avLst/>
              <a:gdLst>
                <a:gd name="T0" fmla="*/ 0 w 126"/>
                <a:gd name="T1" fmla="*/ 2147483647 h 108"/>
                <a:gd name="T2" fmla="*/ 2147483647 w 126"/>
                <a:gd name="T3" fmla="*/ 0 h 108"/>
                <a:gd name="T4" fmla="*/ 2147483647 w 126"/>
                <a:gd name="T5" fmla="*/ 2147483647 h 108"/>
                <a:gd name="T6" fmla="*/ 2147483647 w 126"/>
                <a:gd name="T7" fmla="*/ 2147483647 h 108"/>
                <a:gd name="T8" fmla="*/ 0 w 126"/>
                <a:gd name="T9" fmla="*/ 2147483647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08"/>
                <a:gd name="T17" fmla="*/ 126 w 12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08">
                  <a:moveTo>
                    <a:pt x="0" y="18"/>
                  </a:moveTo>
                  <a:lnTo>
                    <a:pt x="114" y="0"/>
                  </a:lnTo>
                  <a:lnTo>
                    <a:pt x="126" y="66"/>
                  </a:lnTo>
                  <a:lnTo>
                    <a:pt x="6" y="10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156608" y="2457910"/>
              <a:ext cx="348941" cy="158249"/>
            </a:xfrm>
            <a:custGeom>
              <a:avLst/>
              <a:gdLst>
                <a:gd name="T0" fmla="*/ 2147483647 w 252"/>
                <a:gd name="T1" fmla="*/ 2147483647 h 114"/>
                <a:gd name="T2" fmla="*/ 2147483647 w 252"/>
                <a:gd name="T3" fmla="*/ 0 h 114"/>
                <a:gd name="T4" fmla="*/ 2147483647 w 252"/>
                <a:gd name="T5" fmla="*/ 2147483647 h 114"/>
                <a:gd name="T6" fmla="*/ 2147483647 w 252"/>
                <a:gd name="T7" fmla="*/ 2147483647 h 114"/>
                <a:gd name="T8" fmla="*/ 2147483647 w 252"/>
                <a:gd name="T9" fmla="*/ 2147483647 h 114"/>
                <a:gd name="T10" fmla="*/ 2147483647 w 252"/>
                <a:gd name="T11" fmla="*/ 2147483647 h 114"/>
                <a:gd name="T12" fmla="*/ 2147483647 w 252"/>
                <a:gd name="T13" fmla="*/ 2147483647 h 114"/>
                <a:gd name="T14" fmla="*/ 2147483647 w 252"/>
                <a:gd name="T15" fmla="*/ 2147483647 h 114"/>
                <a:gd name="T16" fmla="*/ 2147483647 w 252"/>
                <a:gd name="T17" fmla="*/ 2147483647 h 114"/>
                <a:gd name="T18" fmla="*/ 2147483647 w 252"/>
                <a:gd name="T19" fmla="*/ 2147483647 h 114"/>
                <a:gd name="T20" fmla="*/ 2147483647 w 252"/>
                <a:gd name="T21" fmla="*/ 2147483647 h 114"/>
                <a:gd name="T22" fmla="*/ 0 w 252"/>
                <a:gd name="T23" fmla="*/ 2147483647 h 114"/>
                <a:gd name="T24" fmla="*/ 2147483647 w 25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2"/>
                <a:gd name="T40" fmla="*/ 0 h 114"/>
                <a:gd name="T41" fmla="*/ 252 w 25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2" h="114">
                  <a:moveTo>
                    <a:pt x="54" y="24"/>
                  </a:moveTo>
                  <a:lnTo>
                    <a:pt x="168" y="0"/>
                  </a:lnTo>
                  <a:lnTo>
                    <a:pt x="210" y="60"/>
                  </a:lnTo>
                  <a:lnTo>
                    <a:pt x="234" y="48"/>
                  </a:lnTo>
                  <a:lnTo>
                    <a:pt x="252" y="24"/>
                  </a:lnTo>
                  <a:lnTo>
                    <a:pt x="252" y="66"/>
                  </a:lnTo>
                  <a:lnTo>
                    <a:pt x="234" y="96"/>
                  </a:lnTo>
                  <a:lnTo>
                    <a:pt x="192" y="96"/>
                  </a:lnTo>
                  <a:lnTo>
                    <a:pt x="156" y="66"/>
                  </a:lnTo>
                  <a:lnTo>
                    <a:pt x="126" y="96"/>
                  </a:lnTo>
                  <a:lnTo>
                    <a:pt x="12" y="114"/>
                  </a:lnTo>
                  <a:lnTo>
                    <a:pt x="0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332033" y="2558961"/>
              <a:ext cx="91526" cy="123931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0 w 66"/>
                <a:gd name="T5" fmla="*/ 2147483647 h 90"/>
                <a:gd name="T6" fmla="*/ 2147483647 w 66"/>
                <a:gd name="T7" fmla="*/ 0 h 90"/>
                <a:gd name="T8" fmla="*/ 2147483647 w 66"/>
                <a:gd name="T9" fmla="*/ 214748364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90"/>
                <a:gd name="T17" fmla="*/ 66 w 66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90">
                  <a:moveTo>
                    <a:pt x="66" y="24"/>
                  </a:moveTo>
                  <a:lnTo>
                    <a:pt x="12" y="9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206185" y="2027013"/>
              <a:ext cx="175424" cy="465216"/>
            </a:xfrm>
            <a:custGeom>
              <a:avLst/>
              <a:gdLst>
                <a:gd name="T0" fmla="*/ 0 w 126"/>
                <a:gd name="T1" fmla="*/ 2147483647 h 335"/>
                <a:gd name="T2" fmla="*/ 2147483647 w 126"/>
                <a:gd name="T3" fmla="*/ 0 h 335"/>
                <a:gd name="T4" fmla="*/ 2147483647 w 126"/>
                <a:gd name="T5" fmla="*/ 2147483647 h 335"/>
                <a:gd name="T6" fmla="*/ 2147483647 w 126"/>
                <a:gd name="T7" fmla="*/ 2147483647 h 335"/>
                <a:gd name="T8" fmla="*/ 2147483647 w 126"/>
                <a:gd name="T9" fmla="*/ 2147483647 h 335"/>
                <a:gd name="T10" fmla="*/ 2147483647 w 126"/>
                <a:gd name="T11" fmla="*/ 2147483647 h 335"/>
                <a:gd name="T12" fmla="*/ 2147483647 w 126"/>
                <a:gd name="T13" fmla="*/ 2147483647 h 335"/>
                <a:gd name="T14" fmla="*/ 2147483647 w 126"/>
                <a:gd name="T15" fmla="*/ 2147483647 h 335"/>
                <a:gd name="T16" fmla="*/ 2147483647 w 126"/>
                <a:gd name="T17" fmla="*/ 2147483647 h 335"/>
                <a:gd name="T18" fmla="*/ 0 w 126"/>
                <a:gd name="T19" fmla="*/ 2147483647 h 3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335"/>
                <a:gd name="T32" fmla="*/ 126 w 126"/>
                <a:gd name="T33" fmla="*/ 335 h 3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335">
                  <a:moveTo>
                    <a:pt x="0" y="6"/>
                  </a:moveTo>
                  <a:lnTo>
                    <a:pt x="48" y="0"/>
                  </a:lnTo>
                  <a:lnTo>
                    <a:pt x="120" y="222"/>
                  </a:lnTo>
                  <a:lnTo>
                    <a:pt x="126" y="311"/>
                  </a:lnTo>
                  <a:lnTo>
                    <a:pt x="18" y="335"/>
                  </a:lnTo>
                  <a:lnTo>
                    <a:pt x="6" y="293"/>
                  </a:lnTo>
                  <a:lnTo>
                    <a:pt x="6" y="144"/>
                  </a:lnTo>
                  <a:lnTo>
                    <a:pt x="18" y="90"/>
                  </a:lnTo>
                  <a:lnTo>
                    <a:pt x="6" y="5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274829" y="1586582"/>
              <a:ext cx="356568" cy="749304"/>
            </a:xfrm>
            <a:custGeom>
              <a:avLst/>
              <a:gdLst>
                <a:gd name="T0" fmla="*/ 2147483647 w 258"/>
                <a:gd name="T1" fmla="*/ 2147483647 h 540"/>
                <a:gd name="T2" fmla="*/ 2147483647 w 258"/>
                <a:gd name="T3" fmla="*/ 0 h 540"/>
                <a:gd name="T4" fmla="*/ 2147483647 w 258"/>
                <a:gd name="T5" fmla="*/ 2147483647 h 540"/>
                <a:gd name="T6" fmla="*/ 2147483647 w 258"/>
                <a:gd name="T7" fmla="*/ 2147483647 h 540"/>
                <a:gd name="T8" fmla="*/ 2147483647 w 258"/>
                <a:gd name="T9" fmla="*/ 2147483647 h 540"/>
                <a:gd name="T10" fmla="*/ 2147483647 w 258"/>
                <a:gd name="T11" fmla="*/ 2147483647 h 540"/>
                <a:gd name="T12" fmla="*/ 2147483647 w 258"/>
                <a:gd name="T13" fmla="*/ 2147483647 h 540"/>
                <a:gd name="T14" fmla="*/ 2147483647 w 258"/>
                <a:gd name="T15" fmla="*/ 2147483647 h 540"/>
                <a:gd name="T16" fmla="*/ 2147483647 w 258"/>
                <a:gd name="T17" fmla="*/ 2147483647 h 540"/>
                <a:gd name="T18" fmla="*/ 2147483647 w 258"/>
                <a:gd name="T19" fmla="*/ 2147483647 h 540"/>
                <a:gd name="T20" fmla="*/ 0 w 258"/>
                <a:gd name="T21" fmla="*/ 2147483647 h 540"/>
                <a:gd name="T22" fmla="*/ 2147483647 w 258"/>
                <a:gd name="T23" fmla="*/ 2147483647 h 540"/>
                <a:gd name="T24" fmla="*/ 2147483647 w 258"/>
                <a:gd name="T25" fmla="*/ 2147483647 h 540"/>
                <a:gd name="T26" fmla="*/ 2147483647 w 258"/>
                <a:gd name="T27" fmla="*/ 2147483647 h 540"/>
                <a:gd name="T28" fmla="*/ 2147483647 w 258"/>
                <a:gd name="T29" fmla="*/ 2147483647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8"/>
                <a:gd name="T46" fmla="*/ 0 h 540"/>
                <a:gd name="T47" fmla="*/ 258 w 258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8" h="540">
                  <a:moveTo>
                    <a:pt x="78" y="18"/>
                  </a:moveTo>
                  <a:lnTo>
                    <a:pt x="120" y="0"/>
                  </a:lnTo>
                  <a:lnTo>
                    <a:pt x="156" y="6"/>
                  </a:lnTo>
                  <a:lnTo>
                    <a:pt x="198" y="192"/>
                  </a:lnTo>
                  <a:lnTo>
                    <a:pt x="258" y="240"/>
                  </a:lnTo>
                  <a:lnTo>
                    <a:pt x="258" y="306"/>
                  </a:lnTo>
                  <a:lnTo>
                    <a:pt x="186" y="354"/>
                  </a:lnTo>
                  <a:lnTo>
                    <a:pt x="162" y="390"/>
                  </a:lnTo>
                  <a:lnTo>
                    <a:pt x="78" y="456"/>
                  </a:lnTo>
                  <a:lnTo>
                    <a:pt x="72" y="540"/>
                  </a:lnTo>
                  <a:lnTo>
                    <a:pt x="0" y="318"/>
                  </a:lnTo>
                  <a:lnTo>
                    <a:pt x="30" y="174"/>
                  </a:lnTo>
                  <a:lnTo>
                    <a:pt x="18" y="66"/>
                  </a:lnTo>
                  <a:lnTo>
                    <a:pt x="48" y="6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509363" y="2732464"/>
              <a:ext cx="266950" cy="284088"/>
              <a:chOff x="8509363" y="2732464"/>
              <a:chExt cx="266950" cy="284088"/>
            </a:xfrm>
          </p:grpSpPr>
          <p:sp>
            <p:nvSpPr>
              <p:cNvPr id="76" name="Freeform 14"/>
              <p:cNvSpPr>
                <a:spLocks/>
              </p:cNvSpPr>
              <p:nvPr/>
            </p:nvSpPr>
            <p:spPr bwMode="auto">
              <a:xfrm>
                <a:off x="8509363" y="2974774"/>
                <a:ext cx="133475" cy="41778"/>
              </a:xfrm>
              <a:custGeom>
                <a:avLst/>
                <a:gdLst>
                  <a:gd name="T0" fmla="*/ 96 w 96"/>
                  <a:gd name="T1" fmla="*/ 24 h 30"/>
                  <a:gd name="T2" fmla="*/ 90 w 96"/>
                  <a:gd name="T3" fmla="*/ 24 h 30"/>
                  <a:gd name="T4" fmla="*/ 72 w 96"/>
                  <a:gd name="T5" fmla="*/ 30 h 30"/>
                  <a:gd name="T6" fmla="*/ 54 w 96"/>
                  <a:gd name="T7" fmla="*/ 18 h 30"/>
                  <a:gd name="T8" fmla="*/ 0 w 96"/>
                  <a:gd name="T9" fmla="*/ 18 h 30"/>
                  <a:gd name="T10" fmla="*/ 0 w 96"/>
                  <a:gd name="T11" fmla="*/ 12 h 30"/>
                  <a:gd name="T12" fmla="*/ 6 w 96"/>
                  <a:gd name="T13" fmla="*/ 6 h 30"/>
                  <a:gd name="T14" fmla="*/ 30 w 96"/>
                  <a:gd name="T15" fmla="*/ 6 h 30"/>
                  <a:gd name="T16" fmla="*/ 54 w 96"/>
                  <a:gd name="T17" fmla="*/ 0 h 30"/>
                  <a:gd name="T18" fmla="*/ 66 w 96"/>
                  <a:gd name="T19" fmla="*/ 6 h 30"/>
                  <a:gd name="T20" fmla="*/ 96 w 96"/>
                  <a:gd name="T21" fmla="*/ 18 h 30"/>
                  <a:gd name="T22" fmla="*/ 96 w 96"/>
                  <a:gd name="T23" fmla="*/ 24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30"/>
                  <a:gd name="T38" fmla="*/ 96 w 9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30">
                    <a:moveTo>
                      <a:pt x="96" y="24"/>
                    </a:moveTo>
                    <a:lnTo>
                      <a:pt x="90" y="24"/>
                    </a:lnTo>
                    <a:lnTo>
                      <a:pt x="72" y="30"/>
                    </a:lnTo>
                    <a:lnTo>
                      <a:pt x="5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30" y="6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96" y="18"/>
                    </a:lnTo>
                    <a:lnTo>
                      <a:pt x="96" y="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5"/>
              <p:cNvSpPr>
                <a:spLocks/>
              </p:cNvSpPr>
              <p:nvPr/>
            </p:nvSpPr>
            <p:spPr bwMode="auto">
              <a:xfrm>
                <a:off x="8734602" y="2974774"/>
                <a:ext cx="41711" cy="33422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8 h 24"/>
                  <a:gd name="T4" fmla="*/ 12 w 30"/>
                  <a:gd name="T5" fmla="*/ 24 h 24"/>
                  <a:gd name="T6" fmla="*/ 18 w 30"/>
                  <a:gd name="T7" fmla="*/ 18 h 24"/>
                  <a:gd name="T8" fmla="*/ 30 w 30"/>
                  <a:gd name="T9" fmla="*/ 18 h 24"/>
                  <a:gd name="T10" fmla="*/ 30 w 30"/>
                  <a:gd name="T11" fmla="*/ 12 h 24"/>
                  <a:gd name="T12" fmla="*/ 18 w 30"/>
                  <a:gd name="T13" fmla="*/ 0 h 24"/>
                  <a:gd name="T14" fmla="*/ 6 w 30"/>
                  <a:gd name="T15" fmla="*/ 0 h 24"/>
                  <a:gd name="T16" fmla="*/ 0 w 30"/>
                  <a:gd name="T17" fmla="*/ 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24"/>
                  <a:gd name="T29" fmla="*/ 30 w 3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24">
                    <a:moveTo>
                      <a:pt x="0" y="6"/>
                    </a:move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6"/>
              <p:cNvSpPr>
                <a:spLocks/>
              </p:cNvSpPr>
              <p:nvPr/>
            </p:nvSpPr>
            <p:spPr bwMode="auto">
              <a:xfrm>
                <a:off x="8509363" y="2732464"/>
                <a:ext cx="266950" cy="133688"/>
              </a:xfrm>
              <a:custGeom>
                <a:avLst/>
                <a:gdLst>
                  <a:gd name="T0" fmla="*/ 12 w 192"/>
                  <a:gd name="T1" fmla="*/ 42 h 96"/>
                  <a:gd name="T2" fmla="*/ 0 w 192"/>
                  <a:gd name="T3" fmla="*/ 24 h 96"/>
                  <a:gd name="T4" fmla="*/ 12 w 192"/>
                  <a:gd name="T5" fmla="*/ 18 h 96"/>
                  <a:gd name="T6" fmla="*/ 18 w 192"/>
                  <a:gd name="T7" fmla="*/ 12 h 96"/>
                  <a:gd name="T8" fmla="*/ 18 w 192"/>
                  <a:gd name="T9" fmla="*/ 6 h 96"/>
                  <a:gd name="T10" fmla="*/ 36 w 192"/>
                  <a:gd name="T11" fmla="*/ 0 h 96"/>
                  <a:gd name="T12" fmla="*/ 42 w 192"/>
                  <a:gd name="T13" fmla="*/ 6 h 96"/>
                  <a:gd name="T14" fmla="*/ 54 w 192"/>
                  <a:gd name="T15" fmla="*/ 0 h 96"/>
                  <a:gd name="T16" fmla="*/ 72 w 192"/>
                  <a:gd name="T17" fmla="*/ 6 h 96"/>
                  <a:gd name="T18" fmla="*/ 90 w 192"/>
                  <a:gd name="T19" fmla="*/ 6 h 96"/>
                  <a:gd name="T20" fmla="*/ 102 w 192"/>
                  <a:gd name="T21" fmla="*/ 0 h 96"/>
                  <a:gd name="T22" fmla="*/ 108 w 192"/>
                  <a:gd name="T23" fmla="*/ 6 h 96"/>
                  <a:gd name="T24" fmla="*/ 126 w 192"/>
                  <a:gd name="T25" fmla="*/ 0 h 96"/>
                  <a:gd name="T26" fmla="*/ 132 w 192"/>
                  <a:gd name="T27" fmla="*/ 6 h 96"/>
                  <a:gd name="T28" fmla="*/ 138 w 192"/>
                  <a:gd name="T29" fmla="*/ 12 h 96"/>
                  <a:gd name="T30" fmla="*/ 132 w 192"/>
                  <a:gd name="T31" fmla="*/ 6 h 96"/>
                  <a:gd name="T32" fmla="*/ 150 w 192"/>
                  <a:gd name="T33" fmla="*/ 12 h 96"/>
                  <a:gd name="T34" fmla="*/ 162 w 192"/>
                  <a:gd name="T35" fmla="*/ 6 h 96"/>
                  <a:gd name="T36" fmla="*/ 174 w 192"/>
                  <a:gd name="T37" fmla="*/ 12 h 96"/>
                  <a:gd name="T38" fmla="*/ 180 w 192"/>
                  <a:gd name="T39" fmla="*/ 18 h 96"/>
                  <a:gd name="T40" fmla="*/ 186 w 192"/>
                  <a:gd name="T41" fmla="*/ 24 h 96"/>
                  <a:gd name="T42" fmla="*/ 192 w 192"/>
                  <a:gd name="T43" fmla="*/ 18 h 96"/>
                  <a:gd name="T44" fmla="*/ 186 w 192"/>
                  <a:gd name="T45" fmla="*/ 36 h 96"/>
                  <a:gd name="T46" fmla="*/ 192 w 192"/>
                  <a:gd name="T47" fmla="*/ 48 h 96"/>
                  <a:gd name="T48" fmla="*/ 192 w 192"/>
                  <a:gd name="T49" fmla="*/ 48 h 96"/>
                  <a:gd name="T50" fmla="*/ 180 w 192"/>
                  <a:gd name="T51" fmla="*/ 54 h 96"/>
                  <a:gd name="T52" fmla="*/ 174 w 192"/>
                  <a:gd name="T53" fmla="*/ 54 h 96"/>
                  <a:gd name="T54" fmla="*/ 168 w 192"/>
                  <a:gd name="T55" fmla="*/ 66 h 96"/>
                  <a:gd name="T56" fmla="*/ 162 w 192"/>
                  <a:gd name="T57" fmla="*/ 78 h 96"/>
                  <a:gd name="T58" fmla="*/ 150 w 192"/>
                  <a:gd name="T59" fmla="*/ 84 h 96"/>
                  <a:gd name="T60" fmla="*/ 132 w 192"/>
                  <a:gd name="T61" fmla="*/ 90 h 96"/>
                  <a:gd name="T62" fmla="*/ 126 w 192"/>
                  <a:gd name="T63" fmla="*/ 96 h 96"/>
                  <a:gd name="T64" fmla="*/ 126 w 192"/>
                  <a:gd name="T65" fmla="*/ 90 h 96"/>
                  <a:gd name="T66" fmla="*/ 120 w 192"/>
                  <a:gd name="T67" fmla="*/ 96 h 96"/>
                  <a:gd name="T68" fmla="*/ 114 w 192"/>
                  <a:gd name="T69" fmla="*/ 84 h 96"/>
                  <a:gd name="T70" fmla="*/ 18 w 192"/>
                  <a:gd name="T71" fmla="*/ 48 h 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96"/>
                  <a:gd name="T110" fmla="*/ 192 w 192"/>
                  <a:gd name="T111" fmla="*/ 96 h 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96">
                    <a:moveTo>
                      <a:pt x="18" y="48"/>
                    </a:moveTo>
                    <a:lnTo>
                      <a:pt x="12" y="42"/>
                    </a:lnTo>
                    <a:lnTo>
                      <a:pt x="12" y="36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4" y="6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44" y="6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62" y="6"/>
                    </a:lnTo>
                    <a:lnTo>
                      <a:pt x="162" y="12"/>
                    </a:lnTo>
                    <a:lnTo>
                      <a:pt x="174" y="12"/>
                    </a:lnTo>
                    <a:lnTo>
                      <a:pt x="174" y="18"/>
                    </a:lnTo>
                    <a:lnTo>
                      <a:pt x="180" y="18"/>
                    </a:lnTo>
                    <a:lnTo>
                      <a:pt x="180" y="24"/>
                    </a:lnTo>
                    <a:lnTo>
                      <a:pt x="186" y="24"/>
                    </a:lnTo>
                    <a:lnTo>
                      <a:pt x="186" y="18"/>
                    </a:lnTo>
                    <a:lnTo>
                      <a:pt x="192" y="18"/>
                    </a:lnTo>
                    <a:lnTo>
                      <a:pt x="186" y="24"/>
                    </a:lnTo>
                    <a:lnTo>
                      <a:pt x="186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74" y="54"/>
                    </a:lnTo>
                    <a:lnTo>
                      <a:pt x="174" y="66"/>
                    </a:lnTo>
                    <a:lnTo>
                      <a:pt x="168" y="66"/>
                    </a:lnTo>
                    <a:lnTo>
                      <a:pt x="168" y="78"/>
                    </a:lnTo>
                    <a:lnTo>
                      <a:pt x="162" y="78"/>
                    </a:lnTo>
                    <a:lnTo>
                      <a:pt x="162" y="84"/>
                    </a:lnTo>
                    <a:lnTo>
                      <a:pt x="150" y="84"/>
                    </a:lnTo>
                    <a:lnTo>
                      <a:pt x="144" y="90"/>
                    </a:lnTo>
                    <a:lnTo>
                      <a:pt x="132" y="90"/>
                    </a:lnTo>
                    <a:lnTo>
                      <a:pt x="132" y="96"/>
                    </a:lnTo>
                    <a:lnTo>
                      <a:pt x="126" y="96"/>
                    </a:lnTo>
                    <a:lnTo>
                      <a:pt x="120" y="90"/>
                    </a:lnTo>
                    <a:lnTo>
                      <a:pt x="126" y="90"/>
                    </a:lnTo>
                    <a:lnTo>
                      <a:pt x="120" y="90"/>
                    </a:lnTo>
                    <a:lnTo>
                      <a:pt x="120" y="96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8" y="90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8526047" y="2799308"/>
                <a:ext cx="133475" cy="66844"/>
              </a:xfrm>
              <a:custGeom>
                <a:avLst/>
                <a:gdLst>
                  <a:gd name="T0" fmla="*/ 96 w 96"/>
                  <a:gd name="T1" fmla="*/ 42 h 48"/>
                  <a:gd name="T2" fmla="*/ 90 w 96"/>
                  <a:gd name="T3" fmla="*/ 48 h 48"/>
                  <a:gd name="T4" fmla="*/ 90 w 96"/>
                  <a:gd name="T5" fmla="*/ 42 h 48"/>
                  <a:gd name="T6" fmla="*/ 84 w 96"/>
                  <a:gd name="T7" fmla="*/ 42 h 48"/>
                  <a:gd name="T8" fmla="*/ 84 w 96"/>
                  <a:gd name="T9" fmla="*/ 36 h 48"/>
                  <a:gd name="T10" fmla="*/ 72 w 96"/>
                  <a:gd name="T11" fmla="*/ 36 h 48"/>
                  <a:gd name="T12" fmla="*/ 72 w 96"/>
                  <a:gd name="T13" fmla="*/ 42 h 48"/>
                  <a:gd name="T14" fmla="*/ 66 w 96"/>
                  <a:gd name="T15" fmla="*/ 42 h 48"/>
                  <a:gd name="T16" fmla="*/ 66 w 96"/>
                  <a:gd name="T17" fmla="*/ 36 h 48"/>
                  <a:gd name="T18" fmla="*/ 60 w 96"/>
                  <a:gd name="T19" fmla="*/ 42 h 48"/>
                  <a:gd name="T20" fmla="*/ 54 w 96"/>
                  <a:gd name="T21" fmla="*/ 42 h 48"/>
                  <a:gd name="T22" fmla="*/ 54 w 96"/>
                  <a:gd name="T23" fmla="*/ 36 h 48"/>
                  <a:gd name="T24" fmla="*/ 42 w 96"/>
                  <a:gd name="T25" fmla="*/ 36 h 48"/>
                  <a:gd name="T26" fmla="*/ 48 w 96"/>
                  <a:gd name="T27" fmla="*/ 36 h 48"/>
                  <a:gd name="T28" fmla="*/ 48 w 96"/>
                  <a:gd name="T29" fmla="*/ 42 h 48"/>
                  <a:gd name="T30" fmla="*/ 36 w 96"/>
                  <a:gd name="T31" fmla="*/ 42 h 48"/>
                  <a:gd name="T32" fmla="*/ 36 w 96"/>
                  <a:gd name="T33" fmla="*/ 48 h 48"/>
                  <a:gd name="T34" fmla="*/ 36 w 96"/>
                  <a:gd name="T35" fmla="*/ 42 h 48"/>
                  <a:gd name="T36" fmla="*/ 30 w 96"/>
                  <a:gd name="T37" fmla="*/ 42 h 48"/>
                  <a:gd name="T38" fmla="*/ 30 w 96"/>
                  <a:gd name="T39" fmla="*/ 48 h 48"/>
                  <a:gd name="T40" fmla="*/ 24 w 96"/>
                  <a:gd name="T41" fmla="*/ 48 h 48"/>
                  <a:gd name="T42" fmla="*/ 24 w 96"/>
                  <a:gd name="T43" fmla="*/ 42 h 48"/>
                  <a:gd name="T44" fmla="*/ 18 w 96"/>
                  <a:gd name="T45" fmla="*/ 42 h 48"/>
                  <a:gd name="T46" fmla="*/ 18 w 96"/>
                  <a:gd name="T47" fmla="*/ 36 h 48"/>
                  <a:gd name="T48" fmla="*/ 12 w 96"/>
                  <a:gd name="T49" fmla="*/ 42 h 48"/>
                  <a:gd name="T50" fmla="*/ 0 w 96"/>
                  <a:gd name="T51" fmla="*/ 42 h 48"/>
                  <a:gd name="T52" fmla="*/ 0 w 96"/>
                  <a:gd name="T53" fmla="*/ 36 h 48"/>
                  <a:gd name="T54" fmla="*/ 6 w 96"/>
                  <a:gd name="T55" fmla="*/ 30 h 48"/>
                  <a:gd name="T56" fmla="*/ 0 w 96"/>
                  <a:gd name="T57" fmla="*/ 30 h 48"/>
                  <a:gd name="T58" fmla="*/ 0 w 96"/>
                  <a:gd name="T59" fmla="*/ 18 h 48"/>
                  <a:gd name="T60" fmla="*/ 6 w 96"/>
                  <a:gd name="T61" fmla="*/ 18 h 48"/>
                  <a:gd name="T62" fmla="*/ 0 w 96"/>
                  <a:gd name="T63" fmla="*/ 18 h 48"/>
                  <a:gd name="T64" fmla="*/ 6 w 96"/>
                  <a:gd name="T65" fmla="*/ 12 h 48"/>
                  <a:gd name="T66" fmla="*/ 0 w 96"/>
                  <a:gd name="T67" fmla="*/ 6 h 48"/>
                  <a:gd name="T68" fmla="*/ 6 w 96"/>
                  <a:gd name="T69" fmla="*/ 6 h 48"/>
                  <a:gd name="T70" fmla="*/ 6 w 96"/>
                  <a:gd name="T71" fmla="*/ 0 h 48"/>
                  <a:gd name="T72" fmla="*/ 96 w 96"/>
                  <a:gd name="T73" fmla="*/ 42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"/>
                  <a:gd name="T112" fmla="*/ 0 h 48"/>
                  <a:gd name="T113" fmla="*/ 96 w 96"/>
                  <a:gd name="T114" fmla="*/ 48 h 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" h="48">
                    <a:moveTo>
                      <a:pt x="96" y="42"/>
                    </a:moveTo>
                    <a:lnTo>
                      <a:pt x="90" y="4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54" y="36"/>
                    </a:lnTo>
                    <a:lnTo>
                      <a:pt x="42" y="36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36" y="42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96" y="4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8"/>
              <p:cNvSpPr>
                <a:spLocks/>
              </p:cNvSpPr>
              <p:nvPr/>
            </p:nvSpPr>
            <p:spPr bwMode="auto">
              <a:xfrm>
                <a:off x="8534390" y="2799308"/>
                <a:ext cx="125133" cy="58489"/>
              </a:xfrm>
              <a:custGeom>
                <a:avLst/>
                <a:gdLst>
                  <a:gd name="T0" fmla="*/ 0 w 90"/>
                  <a:gd name="T1" fmla="*/ 0 h 42"/>
                  <a:gd name="T2" fmla="*/ 6 w 90"/>
                  <a:gd name="T3" fmla="*/ 12 h 42"/>
                  <a:gd name="T4" fmla="*/ 78 w 90"/>
                  <a:gd name="T5" fmla="*/ 36 h 42"/>
                  <a:gd name="T6" fmla="*/ 84 w 90"/>
                  <a:gd name="T7" fmla="*/ 36 h 42"/>
                  <a:gd name="T8" fmla="*/ 90 w 90"/>
                  <a:gd name="T9" fmla="*/ 42 h 42"/>
                  <a:gd name="T10" fmla="*/ 90 w 90"/>
                  <a:gd name="T11" fmla="*/ 36 h 42"/>
                  <a:gd name="T12" fmla="*/ 36 w 90"/>
                  <a:gd name="T13" fmla="*/ 6 h 42"/>
                  <a:gd name="T14" fmla="*/ 0 w 90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42"/>
                  <a:gd name="T26" fmla="*/ 90 w 90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42">
                    <a:moveTo>
                      <a:pt x="0" y="0"/>
                    </a:moveTo>
                    <a:lnTo>
                      <a:pt x="6" y="12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90" y="42"/>
                    </a:lnTo>
                    <a:lnTo>
                      <a:pt x="90" y="36"/>
                    </a:lnTo>
                    <a:lnTo>
                      <a:pt x="3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8534390" y="2799308"/>
                <a:ext cx="8342" cy="1671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B2C1DB"/>
                  </a:buClr>
                  <a:buSzPct val="8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9BBB5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8659522" y="2849441"/>
                <a:ext cx="8342" cy="835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7097971" y="3218652"/>
              <a:ext cx="955299" cy="581521"/>
            </a:xfrm>
            <a:custGeom>
              <a:avLst/>
              <a:gdLst>
                <a:gd name="T0" fmla="*/ 0 w 678"/>
                <a:gd name="T1" fmla="*/ 2147483647 h 413"/>
                <a:gd name="T2" fmla="*/ 2147483647 w 678"/>
                <a:gd name="T3" fmla="*/ 2147483647 h 413"/>
                <a:gd name="T4" fmla="*/ 2147483647 w 678"/>
                <a:gd name="T5" fmla="*/ 2147483647 h 413"/>
                <a:gd name="T6" fmla="*/ 2147483647 w 678"/>
                <a:gd name="T7" fmla="*/ 2147483647 h 413"/>
                <a:gd name="T8" fmla="*/ 2147483647 w 678"/>
                <a:gd name="T9" fmla="*/ 2147483647 h 413"/>
                <a:gd name="T10" fmla="*/ 2147483647 w 678"/>
                <a:gd name="T11" fmla="*/ 2147483647 h 413"/>
                <a:gd name="T12" fmla="*/ 2147483647 w 678"/>
                <a:gd name="T13" fmla="*/ 2147483647 h 413"/>
                <a:gd name="T14" fmla="*/ 2147483647 w 678"/>
                <a:gd name="T15" fmla="*/ 2147483647 h 413"/>
                <a:gd name="T16" fmla="*/ 2147483647 w 678"/>
                <a:gd name="T17" fmla="*/ 2147483647 h 413"/>
                <a:gd name="T18" fmla="*/ 2147483647 w 678"/>
                <a:gd name="T19" fmla="*/ 2147483647 h 413"/>
                <a:gd name="T20" fmla="*/ 2147483647 w 678"/>
                <a:gd name="T21" fmla="*/ 0 h 413"/>
                <a:gd name="T22" fmla="*/ 2147483647 w 678"/>
                <a:gd name="T23" fmla="*/ 2147483647 h 413"/>
                <a:gd name="T24" fmla="*/ 2147483647 w 678"/>
                <a:gd name="T25" fmla="*/ 2147483647 h 413"/>
                <a:gd name="T26" fmla="*/ 2147483647 w 678"/>
                <a:gd name="T27" fmla="*/ 2147483647 h 413"/>
                <a:gd name="T28" fmla="*/ 2147483647 w 678"/>
                <a:gd name="T29" fmla="*/ 2147483647 h 413"/>
                <a:gd name="T30" fmla="*/ 2147483647 w 678"/>
                <a:gd name="T31" fmla="*/ 2147483647 h 413"/>
                <a:gd name="T32" fmla="*/ 2147483647 w 678"/>
                <a:gd name="T33" fmla="*/ 2147483647 h 413"/>
                <a:gd name="T34" fmla="*/ 2147483647 w 678"/>
                <a:gd name="T35" fmla="*/ 2147483647 h 413"/>
                <a:gd name="T36" fmla="*/ 2147483647 w 678"/>
                <a:gd name="T37" fmla="*/ 2147483647 h 413"/>
                <a:gd name="T38" fmla="*/ 2147483647 w 678"/>
                <a:gd name="T39" fmla="*/ 2147483647 h 413"/>
                <a:gd name="T40" fmla="*/ 0 w 678"/>
                <a:gd name="T41" fmla="*/ 2147483647 h 4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8"/>
                <a:gd name="T64" fmla="*/ 0 h 413"/>
                <a:gd name="T65" fmla="*/ 678 w 678"/>
                <a:gd name="T66" fmla="*/ 413 h 4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8" h="413">
                  <a:moveTo>
                    <a:pt x="0" y="413"/>
                  </a:moveTo>
                  <a:lnTo>
                    <a:pt x="126" y="288"/>
                  </a:lnTo>
                  <a:lnTo>
                    <a:pt x="168" y="324"/>
                  </a:lnTo>
                  <a:lnTo>
                    <a:pt x="282" y="258"/>
                  </a:lnTo>
                  <a:lnTo>
                    <a:pt x="270" y="228"/>
                  </a:lnTo>
                  <a:lnTo>
                    <a:pt x="300" y="156"/>
                  </a:lnTo>
                  <a:lnTo>
                    <a:pt x="342" y="90"/>
                  </a:lnTo>
                  <a:lnTo>
                    <a:pt x="354" y="84"/>
                  </a:lnTo>
                  <a:lnTo>
                    <a:pt x="408" y="6"/>
                  </a:lnTo>
                  <a:lnTo>
                    <a:pt x="450" y="24"/>
                  </a:lnTo>
                  <a:lnTo>
                    <a:pt x="468" y="0"/>
                  </a:lnTo>
                  <a:lnTo>
                    <a:pt x="534" y="48"/>
                  </a:lnTo>
                  <a:lnTo>
                    <a:pt x="522" y="90"/>
                  </a:lnTo>
                  <a:lnTo>
                    <a:pt x="636" y="138"/>
                  </a:lnTo>
                  <a:lnTo>
                    <a:pt x="648" y="210"/>
                  </a:lnTo>
                  <a:lnTo>
                    <a:pt x="582" y="204"/>
                  </a:lnTo>
                  <a:lnTo>
                    <a:pt x="636" y="240"/>
                  </a:lnTo>
                  <a:lnTo>
                    <a:pt x="666" y="228"/>
                  </a:lnTo>
                  <a:lnTo>
                    <a:pt x="678" y="258"/>
                  </a:lnTo>
                  <a:lnTo>
                    <a:pt x="168" y="378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7165112" y="3048162"/>
              <a:ext cx="573942" cy="634906"/>
            </a:xfrm>
            <a:custGeom>
              <a:avLst/>
              <a:gdLst>
                <a:gd name="T0" fmla="*/ 2147483647 w 408"/>
                <a:gd name="T1" fmla="*/ 2147483647 h 450"/>
                <a:gd name="T2" fmla="*/ 2147483647 w 408"/>
                <a:gd name="T3" fmla="*/ 2147483647 h 450"/>
                <a:gd name="T4" fmla="*/ 2147483647 w 408"/>
                <a:gd name="T5" fmla="*/ 2147483647 h 450"/>
                <a:gd name="T6" fmla="*/ 2147483647 w 408"/>
                <a:gd name="T7" fmla="*/ 2147483647 h 450"/>
                <a:gd name="T8" fmla="*/ 0 w 408"/>
                <a:gd name="T9" fmla="*/ 2147483647 h 450"/>
                <a:gd name="T10" fmla="*/ 2147483647 w 408"/>
                <a:gd name="T11" fmla="*/ 2147483647 h 450"/>
                <a:gd name="T12" fmla="*/ 2147483647 w 408"/>
                <a:gd name="T13" fmla="*/ 2147483647 h 450"/>
                <a:gd name="T14" fmla="*/ 2147483647 w 408"/>
                <a:gd name="T15" fmla="*/ 2147483647 h 450"/>
                <a:gd name="T16" fmla="*/ 2147483647 w 408"/>
                <a:gd name="T17" fmla="*/ 0 h 450"/>
                <a:gd name="T18" fmla="*/ 2147483647 w 408"/>
                <a:gd name="T19" fmla="*/ 2147483647 h 450"/>
                <a:gd name="T20" fmla="*/ 2147483647 w 408"/>
                <a:gd name="T21" fmla="*/ 2147483647 h 450"/>
                <a:gd name="T22" fmla="*/ 2147483647 w 408"/>
                <a:gd name="T23" fmla="*/ 2147483647 h 450"/>
                <a:gd name="T24" fmla="*/ 2147483647 w 408"/>
                <a:gd name="T25" fmla="*/ 2147483647 h 450"/>
                <a:gd name="T26" fmla="*/ 2147483647 w 408"/>
                <a:gd name="T27" fmla="*/ 2147483647 h 450"/>
                <a:gd name="T28" fmla="*/ 2147483647 w 408"/>
                <a:gd name="T29" fmla="*/ 2147483647 h 450"/>
                <a:gd name="T30" fmla="*/ 2147483647 w 408"/>
                <a:gd name="T31" fmla="*/ 2147483647 h 450"/>
                <a:gd name="T32" fmla="*/ 2147483647 w 408"/>
                <a:gd name="T33" fmla="*/ 2147483647 h 450"/>
                <a:gd name="T34" fmla="*/ 2147483647 w 408"/>
                <a:gd name="T35" fmla="*/ 2147483647 h 450"/>
                <a:gd name="T36" fmla="*/ 2147483647 w 408"/>
                <a:gd name="T37" fmla="*/ 2147483647 h 450"/>
                <a:gd name="T38" fmla="*/ 2147483647 w 408"/>
                <a:gd name="T39" fmla="*/ 2147483647 h 450"/>
                <a:gd name="T40" fmla="*/ 2147483647 w 408"/>
                <a:gd name="T41" fmla="*/ 2147483647 h 450"/>
                <a:gd name="T42" fmla="*/ 2147483647 w 408"/>
                <a:gd name="T43" fmla="*/ 2147483647 h 450"/>
                <a:gd name="T44" fmla="*/ 2147483647 w 408"/>
                <a:gd name="T45" fmla="*/ 2147483647 h 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8"/>
                <a:gd name="T70" fmla="*/ 0 h 450"/>
                <a:gd name="T71" fmla="*/ 408 w 408"/>
                <a:gd name="T72" fmla="*/ 450 h 4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8" h="450">
                  <a:moveTo>
                    <a:pt x="72" y="414"/>
                  </a:moveTo>
                  <a:lnTo>
                    <a:pt x="30" y="402"/>
                  </a:lnTo>
                  <a:lnTo>
                    <a:pt x="18" y="372"/>
                  </a:lnTo>
                  <a:lnTo>
                    <a:pt x="6" y="354"/>
                  </a:lnTo>
                  <a:lnTo>
                    <a:pt x="0" y="312"/>
                  </a:lnTo>
                  <a:lnTo>
                    <a:pt x="30" y="282"/>
                  </a:lnTo>
                  <a:lnTo>
                    <a:pt x="78" y="198"/>
                  </a:lnTo>
                  <a:lnTo>
                    <a:pt x="120" y="150"/>
                  </a:lnTo>
                  <a:lnTo>
                    <a:pt x="120" y="0"/>
                  </a:lnTo>
                  <a:lnTo>
                    <a:pt x="156" y="132"/>
                  </a:lnTo>
                  <a:lnTo>
                    <a:pt x="234" y="126"/>
                  </a:lnTo>
                  <a:lnTo>
                    <a:pt x="246" y="192"/>
                  </a:lnTo>
                  <a:lnTo>
                    <a:pt x="306" y="126"/>
                  </a:lnTo>
                  <a:lnTo>
                    <a:pt x="408" y="108"/>
                  </a:lnTo>
                  <a:lnTo>
                    <a:pt x="396" y="150"/>
                  </a:lnTo>
                  <a:lnTo>
                    <a:pt x="354" y="132"/>
                  </a:lnTo>
                  <a:lnTo>
                    <a:pt x="300" y="210"/>
                  </a:lnTo>
                  <a:lnTo>
                    <a:pt x="288" y="216"/>
                  </a:lnTo>
                  <a:lnTo>
                    <a:pt x="246" y="282"/>
                  </a:lnTo>
                  <a:lnTo>
                    <a:pt x="216" y="354"/>
                  </a:lnTo>
                  <a:lnTo>
                    <a:pt x="228" y="384"/>
                  </a:lnTo>
                  <a:lnTo>
                    <a:pt x="114" y="450"/>
                  </a:lnTo>
                  <a:lnTo>
                    <a:pt x="72" y="4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7494985" y="3088201"/>
              <a:ext cx="593011" cy="347006"/>
            </a:xfrm>
            <a:custGeom>
              <a:avLst/>
              <a:gdLst>
                <a:gd name="T0" fmla="*/ 0 w 420"/>
                <a:gd name="T1" fmla="*/ 2147483647 h 246"/>
                <a:gd name="T2" fmla="*/ 2147483647 w 420"/>
                <a:gd name="T3" fmla="*/ 0 h 246"/>
                <a:gd name="T4" fmla="*/ 2147483647 w 420"/>
                <a:gd name="T5" fmla="*/ 2147483647 h 246"/>
                <a:gd name="T6" fmla="*/ 2147483647 w 420"/>
                <a:gd name="T7" fmla="*/ 2147483647 h 246"/>
                <a:gd name="T8" fmla="*/ 2147483647 w 420"/>
                <a:gd name="T9" fmla="*/ 2147483647 h 246"/>
                <a:gd name="T10" fmla="*/ 2147483647 w 420"/>
                <a:gd name="T11" fmla="*/ 2147483647 h 246"/>
                <a:gd name="T12" fmla="*/ 2147483647 w 420"/>
                <a:gd name="T13" fmla="*/ 2147483647 h 246"/>
                <a:gd name="T14" fmla="*/ 2147483647 w 420"/>
                <a:gd name="T15" fmla="*/ 2147483647 h 246"/>
                <a:gd name="T16" fmla="*/ 2147483647 w 420"/>
                <a:gd name="T17" fmla="*/ 2147483647 h 246"/>
                <a:gd name="T18" fmla="*/ 2147483647 w 420"/>
                <a:gd name="T19" fmla="*/ 2147483647 h 246"/>
                <a:gd name="T20" fmla="*/ 2147483647 w 420"/>
                <a:gd name="T21" fmla="*/ 2147483647 h 246"/>
                <a:gd name="T22" fmla="*/ 2147483647 w 420"/>
                <a:gd name="T23" fmla="*/ 2147483647 h 246"/>
                <a:gd name="T24" fmla="*/ 2147483647 w 420"/>
                <a:gd name="T25" fmla="*/ 2147483647 h 246"/>
                <a:gd name="T26" fmla="*/ 2147483647 w 420"/>
                <a:gd name="T27" fmla="*/ 2147483647 h 246"/>
                <a:gd name="T28" fmla="*/ 2147483647 w 420"/>
                <a:gd name="T29" fmla="*/ 2147483647 h 246"/>
                <a:gd name="T30" fmla="*/ 2147483647 w 420"/>
                <a:gd name="T31" fmla="*/ 2147483647 h 246"/>
                <a:gd name="T32" fmla="*/ 2147483647 w 420"/>
                <a:gd name="T33" fmla="*/ 2147483647 h 246"/>
                <a:gd name="T34" fmla="*/ 2147483647 w 420"/>
                <a:gd name="T35" fmla="*/ 2147483647 h 246"/>
                <a:gd name="T36" fmla="*/ 2147483647 w 420"/>
                <a:gd name="T37" fmla="*/ 2147483647 h 246"/>
                <a:gd name="T38" fmla="*/ 2147483647 w 420"/>
                <a:gd name="T39" fmla="*/ 2147483647 h 246"/>
                <a:gd name="T40" fmla="*/ 2147483647 w 420"/>
                <a:gd name="T41" fmla="*/ 2147483647 h 246"/>
                <a:gd name="T42" fmla="*/ 2147483647 w 420"/>
                <a:gd name="T43" fmla="*/ 2147483647 h 246"/>
                <a:gd name="T44" fmla="*/ 0 w 420"/>
                <a:gd name="T45" fmla="*/ 2147483647 h 2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0"/>
                <a:gd name="T70" fmla="*/ 0 h 246"/>
                <a:gd name="T71" fmla="*/ 420 w 420"/>
                <a:gd name="T72" fmla="*/ 246 h 2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0" h="246">
                  <a:moveTo>
                    <a:pt x="0" y="102"/>
                  </a:moveTo>
                  <a:lnTo>
                    <a:pt x="336" y="0"/>
                  </a:lnTo>
                  <a:lnTo>
                    <a:pt x="360" y="24"/>
                  </a:lnTo>
                  <a:lnTo>
                    <a:pt x="372" y="48"/>
                  </a:lnTo>
                  <a:lnTo>
                    <a:pt x="378" y="168"/>
                  </a:lnTo>
                  <a:lnTo>
                    <a:pt x="420" y="168"/>
                  </a:lnTo>
                  <a:lnTo>
                    <a:pt x="414" y="246"/>
                  </a:lnTo>
                  <a:lnTo>
                    <a:pt x="366" y="234"/>
                  </a:lnTo>
                  <a:lnTo>
                    <a:pt x="336" y="168"/>
                  </a:lnTo>
                  <a:lnTo>
                    <a:pt x="324" y="138"/>
                  </a:lnTo>
                  <a:lnTo>
                    <a:pt x="318" y="60"/>
                  </a:lnTo>
                  <a:lnTo>
                    <a:pt x="330" y="30"/>
                  </a:lnTo>
                  <a:lnTo>
                    <a:pt x="300" y="84"/>
                  </a:lnTo>
                  <a:lnTo>
                    <a:pt x="312" y="162"/>
                  </a:lnTo>
                  <a:lnTo>
                    <a:pt x="342" y="222"/>
                  </a:lnTo>
                  <a:lnTo>
                    <a:pt x="234" y="192"/>
                  </a:lnTo>
                  <a:lnTo>
                    <a:pt x="246" y="144"/>
                  </a:lnTo>
                  <a:lnTo>
                    <a:pt x="180" y="102"/>
                  </a:lnTo>
                  <a:lnTo>
                    <a:pt x="162" y="126"/>
                  </a:lnTo>
                  <a:lnTo>
                    <a:pt x="174" y="84"/>
                  </a:lnTo>
                  <a:lnTo>
                    <a:pt x="72" y="102"/>
                  </a:lnTo>
                  <a:lnTo>
                    <a:pt x="12" y="1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8013631" y="3147306"/>
              <a:ext cx="66738" cy="179223"/>
            </a:xfrm>
            <a:custGeom>
              <a:avLst/>
              <a:gdLst>
                <a:gd name="T0" fmla="*/ 2147483647 w 48"/>
                <a:gd name="T1" fmla="*/ 0 h 126"/>
                <a:gd name="T2" fmla="*/ 2147483647 w 48"/>
                <a:gd name="T3" fmla="*/ 2147483647 h 126"/>
                <a:gd name="T4" fmla="*/ 2147483647 w 48"/>
                <a:gd name="T5" fmla="*/ 2147483647 h 126"/>
                <a:gd name="T6" fmla="*/ 2147483647 w 48"/>
                <a:gd name="T7" fmla="*/ 2147483647 h 126"/>
                <a:gd name="T8" fmla="*/ 0 w 48"/>
                <a:gd name="T9" fmla="*/ 2147483647 h 126"/>
                <a:gd name="T10" fmla="*/ 2147483647 w 48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26"/>
                <a:gd name="T20" fmla="*/ 48 w 48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26">
                  <a:moveTo>
                    <a:pt x="6" y="0"/>
                  </a:moveTo>
                  <a:lnTo>
                    <a:pt x="42" y="84"/>
                  </a:lnTo>
                  <a:lnTo>
                    <a:pt x="48" y="126"/>
                  </a:lnTo>
                  <a:lnTo>
                    <a:pt x="6" y="12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7310028" y="2699250"/>
              <a:ext cx="753180" cy="541481"/>
            </a:xfrm>
            <a:custGeom>
              <a:avLst/>
              <a:gdLst>
                <a:gd name="T0" fmla="*/ 0 w 534"/>
                <a:gd name="T1" fmla="*/ 2147483647 h 383"/>
                <a:gd name="T2" fmla="*/ 2147483647 w 534"/>
                <a:gd name="T3" fmla="*/ 2147483647 h 383"/>
                <a:gd name="T4" fmla="*/ 2147483647 w 534"/>
                <a:gd name="T5" fmla="*/ 2147483647 h 383"/>
                <a:gd name="T6" fmla="*/ 2147483647 w 534"/>
                <a:gd name="T7" fmla="*/ 0 h 383"/>
                <a:gd name="T8" fmla="*/ 2147483647 w 534"/>
                <a:gd name="T9" fmla="*/ 2147483647 h 383"/>
                <a:gd name="T10" fmla="*/ 2147483647 w 534"/>
                <a:gd name="T11" fmla="*/ 2147483647 h 383"/>
                <a:gd name="T12" fmla="*/ 2147483647 w 534"/>
                <a:gd name="T13" fmla="*/ 2147483647 h 383"/>
                <a:gd name="T14" fmla="*/ 2147483647 w 534"/>
                <a:gd name="T15" fmla="*/ 2147483647 h 383"/>
                <a:gd name="T16" fmla="*/ 2147483647 w 534"/>
                <a:gd name="T17" fmla="*/ 2147483647 h 383"/>
                <a:gd name="T18" fmla="*/ 2147483647 w 534"/>
                <a:gd name="T19" fmla="*/ 2147483647 h 383"/>
                <a:gd name="T20" fmla="*/ 2147483647 w 534"/>
                <a:gd name="T21" fmla="*/ 2147483647 h 383"/>
                <a:gd name="T22" fmla="*/ 2147483647 w 534"/>
                <a:gd name="T23" fmla="*/ 2147483647 h 383"/>
                <a:gd name="T24" fmla="*/ 2147483647 w 534"/>
                <a:gd name="T25" fmla="*/ 2147483647 h 383"/>
                <a:gd name="T26" fmla="*/ 2147483647 w 534"/>
                <a:gd name="T27" fmla="*/ 2147483647 h 383"/>
                <a:gd name="T28" fmla="*/ 2147483647 w 534"/>
                <a:gd name="T29" fmla="*/ 2147483647 h 383"/>
                <a:gd name="T30" fmla="*/ 2147483647 w 534"/>
                <a:gd name="T31" fmla="*/ 2147483647 h 383"/>
                <a:gd name="T32" fmla="*/ 0 w 534"/>
                <a:gd name="T33" fmla="*/ 2147483647 h 3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383"/>
                <a:gd name="T53" fmla="*/ 534 w 534"/>
                <a:gd name="T54" fmla="*/ 383 h 3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383">
                  <a:moveTo>
                    <a:pt x="0" y="96"/>
                  </a:moveTo>
                  <a:lnTo>
                    <a:pt x="54" y="42"/>
                  </a:lnTo>
                  <a:lnTo>
                    <a:pt x="66" y="90"/>
                  </a:lnTo>
                  <a:lnTo>
                    <a:pt x="426" y="0"/>
                  </a:lnTo>
                  <a:lnTo>
                    <a:pt x="450" y="6"/>
                  </a:lnTo>
                  <a:lnTo>
                    <a:pt x="480" y="12"/>
                  </a:lnTo>
                  <a:lnTo>
                    <a:pt x="480" y="48"/>
                  </a:lnTo>
                  <a:lnTo>
                    <a:pt x="516" y="48"/>
                  </a:lnTo>
                  <a:lnTo>
                    <a:pt x="480" y="114"/>
                  </a:lnTo>
                  <a:lnTo>
                    <a:pt x="504" y="150"/>
                  </a:lnTo>
                  <a:lnTo>
                    <a:pt x="534" y="179"/>
                  </a:lnTo>
                  <a:lnTo>
                    <a:pt x="504" y="233"/>
                  </a:lnTo>
                  <a:lnTo>
                    <a:pt x="468" y="275"/>
                  </a:lnTo>
                  <a:lnTo>
                    <a:pt x="132" y="377"/>
                  </a:lnTo>
                  <a:lnTo>
                    <a:pt x="54" y="383"/>
                  </a:lnTo>
                  <a:lnTo>
                    <a:pt x="18" y="25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3311056" y="2890713"/>
              <a:ext cx="648307" cy="920899"/>
            </a:xfrm>
            <a:custGeom>
              <a:avLst/>
              <a:gdLst>
                <a:gd name="T0" fmla="*/ 2147483647 w 467"/>
                <a:gd name="T1" fmla="*/ 0 h 665"/>
                <a:gd name="T2" fmla="*/ 2147483647 w 467"/>
                <a:gd name="T3" fmla="*/ 2147483647 h 665"/>
                <a:gd name="T4" fmla="*/ 2147483647 w 467"/>
                <a:gd name="T5" fmla="*/ 2147483647 h 665"/>
                <a:gd name="T6" fmla="*/ 2147483647 w 467"/>
                <a:gd name="T7" fmla="*/ 2147483647 h 665"/>
                <a:gd name="T8" fmla="*/ 2147483647 w 467"/>
                <a:gd name="T9" fmla="*/ 2147483647 h 665"/>
                <a:gd name="T10" fmla="*/ 0 w 467"/>
                <a:gd name="T11" fmla="*/ 2147483647 h 665"/>
                <a:gd name="T12" fmla="*/ 2147483647 w 467"/>
                <a:gd name="T13" fmla="*/ 0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7"/>
                <a:gd name="T22" fmla="*/ 0 h 665"/>
                <a:gd name="T23" fmla="*/ 467 w 467"/>
                <a:gd name="T24" fmla="*/ 665 h 6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7" h="665">
                  <a:moveTo>
                    <a:pt x="90" y="0"/>
                  </a:moveTo>
                  <a:lnTo>
                    <a:pt x="323" y="42"/>
                  </a:lnTo>
                  <a:lnTo>
                    <a:pt x="299" y="174"/>
                  </a:lnTo>
                  <a:lnTo>
                    <a:pt x="467" y="216"/>
                  </a:lnTo>
                  <a:lnTo>
                    <a:pt x="407" y="665"/>
                  </a:lnTo>
                  <a:lnTo>
                    <a:pt x="0" y="59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3412116" y="1683819"/>
              <a:ext cx="1245130" cy="863702"/>
            </a:xfrm>
            <a:custGeom>
              <a:avLst/>
              <a:gdLst>
                <a:gd name="T0" fmla="*/ 2147483647 w 899"/>
                <a:gd name="T1" fmla="*/ 0 h 623"/>
                <a:gd name="T2" fmla="*/ 2147483647 w 899"/>
                <a:gd name="T3" fmla="*/ 2147483647 h 623"/>
                <a:gd name="T4" fmla="*/ 2147483647 w 899"/>
                <a:gd name="T5" fmla="*/ 2147483647 h 623"/>
                <a:gd name="T6" fmla="*/ 2147483647 w 899"/>
                <a:gd name="T7" fmla="*/ 2147483647 h 623"/>
                <a:gd name="T8" fmla="*/ 2147483647 w 899"/>
                <a:gd name="T9" fmla="*/ 2147483647 h 623"/>
                <a:gd name="T10" fmla="*/ 2147483647 w 899"/>
                <a:gd name="T11" fmla="*/ 2147483647 h 623"/>
                <a:gd name="T12" fmla="*/ 2147483647 w 899"/>
                <a:gd name="T13" fmla="*/ 2147483647 h 623"/>
                <a:gd name="T14" fmla="*/ 2147483647 w 899"/>
                <a:gd name="T15" fmla="*/ 2147483647 h 623"/>
                <a:gd name="T16" fmla="*/ 2147483647 w 899"/>
                <a:gd name="T17" fmla="*/ 2147483647 h 623"/>
                <a:gd name="T18" fmla="*/ 2147483647 w 899"/>
                <a:gd name="T19" fmla="*/ 2147483647 h 623"/>
                <a:gd name="T20" fmla="*/ 2147483647 w 899"/>
                <a:gd name="T21" fmla="*/ 2147483647 h 623"/>
                <a:gd name="T22" fmla="*/ 2147483647 w 899"/>
                <a:gd name="T23" fmla="*/ 2147483647 h 623"/>
                <a:gd name="T24" fmla="*/ 2147483647 w 899"/>
                <a:gd name="T25" fmla="*/ 2147483647 h 623"/>
                <a:gd name="T26" fmla="*/ 2147483647 w 899"/>
                <a:gd name="T27" fmla="*/ 2147483647 h 623"/>
                <a:gd name="T28" fmla="*/ 2147483647 w 899"/>
                <a:gd name="T29" fmla="*/ 2147483647 h 623"/>
                <a:gd name="T30" fmla="*/ 2147483647 w 899"/>
                <a:gd name="T31" fmla="*/ 2147483647 h 623"/>
                <a:gd name="T32" fmla="*/ 0 w 899"/>
                <a:gd name="T33" fmla="*/ 2147483647 h 623"/>
                <a:gd name="T34" fmla="*/ 2147483647 w 899"/>
                <a:gd name="T35" fmla="*/ 0 h 6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9"/>
                <a:gd name="T55" fmla="*/ 0 h 623"/>
                <a:gd name="T56" fmla="*/ 899 w 899"/>
                <a:gd name="T57" fmla="*/ 623 h 6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9" h="623">
                  <a:moveTo>
                    <a:pt x="18" y="0"/>
                  </a:moveTo>
                  <a:lnTo>
                    <a:pt x="899" y="150"/>
                  </a:lnTo>
                  <a:lnTo>
                    <a:pt x="881" y="533"/>
                  </a:lnTo>
                  <a:lnTo>
                    <a:pt x="857" y="623"/>
                  </a:lnTo>
                  <a:lnTo>
                    <a:pt x="293" y="563"/>
                  </a:lnTo>
                  <a:lnTo>
                    <a:pt x="281" y="617"/>
                  </a:lnTo>
                  <a:lnTo>
                    <a:pt x="275" y="599"/>
                  </a:lnTo>
                  <a:lnTo>
                    <a:pt x="257" y="617"/>
                  </a:lnTo>
                  <a:lnTo>
                    <a:pt x="191" y="605"/>
                  </a:lnTo>
                  <a:lnTo>
                    <a:pt x="143" y="617"/>
                  </a:lnTo>
                  <a:lnTo>
                    <a:pt x="95" y="456"/>
                  </a:lnTo>
                  <a:lnTo>
                    <a:pt x="60" y="473"/>
                  </a:lnTo>
                  <a:lnTo>
                    <a:pt x="54" y="450"/>
                  </a:lnTo>
                  <a:lnTo>
                    <a:pt x="72" y="420"/>
                  </a:lnTo>
                  <a:lnTo>
                    <a:pt x="95" y="330"/>
                  </a:lnTo>
                  <a:lnTo>
                    <a:pt x="18" y="216"/>
                  </a:lnTo>
                  <a:lnTo>
                    <a:pt x="0" y="10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3724829" y="2465535"/>
              <a:ext cx="875214" cy="755023"/>
            </a:xfrm>
            <a:custGeom>
              <a:avLst/>
              <a:gdLst>
                <a:gd name="T0" fmla="*/ 2147483647 w 630"/>
                <a:gd name="T1" fmla="*/ 2147483647 h 545"/>
                <a:gd name="T2" fmla="*/ 2147483647 w 630"/>
                <a:gd name="T3" fmla="*/ 2147483647 h 545"/>
                <a:gd name="T4" fmla="*/ 2147483647 w 630"/>
                <a:gd name="T5" fmla="*/ 2147483647 h 545"/>
                <a:gd name="T6" fmla="*/ 2147483647 w 630"/>
                <a:gd name="T7" fmla="*/ 2147483647 h 545"/>
                <a:gd name="T8" fmla="*/ 0 w 630"/>
                <a:gd name="T9" fmla="*/ 2147483647 h 545"/>
                <a:gd name="T10" fmla="*/ 2147483647 w 630"/>
                <a:gd name="T11" fmla="*/ 2147483647 h 545"/>
                <a:gd name="T12" fmla="*/ 2147483647 w 630"/>
                <a:gd name="T13" fmla="*/ 2147483647 h 545"/>
                <a:gd name="T14" fmla="*/ 2147483647 w 630"/>
                <a:gd name="T15" fmla="*/ 0 h 545"/>
                <a:gd name="T16" fmla="*/ 2147483647 w 630"/>
                <a:gd name="T17" fmla="*/ 2147483647 h 5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"/>
                <a:gd name="T28" fmla="*/ 0 h 545"/>
                <a:gd name="T29" fmla="*/ 630 w 630"/>
                <a:gd name="T30" fmla="*/ 545 h 5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" h="545">
                  <a:moveTo>
                    <a:pt x="630" y="60"/>
                  </a:moveTo>
                  <a:lnTo>
                    <a:pt x="630" y="294"/>
                  </a:lnTo>
                  <a:lnTo>
                    <a:pt x="612" y="545"/>
                  </a:lnTo>
                  <a:lnTo>
                    <a:pt x="168" y="522"/>
                  </a:lnTo>
                  <a:lnTo>
                    <a:pt x="0" y="480"/>
                  </a:lnTo>
                  <a:lnTo>
                    <a:pt x="24" y="354"/>
                  </a:lnTo>
                  <a:lnTo>
                    <a:pt x="54" y="54"/>
                  </a:lnTo>
                  <a:lnTo>
                    <a:pt x="66" y="0"/>
                  </a:lnTo>
                  <a:lnTo>
                    <a:pt x="630" y="6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3875465" y="3190053"/>
              <a:ext cx="915257" cy="697825"/>
            </a:xfrm>
            <a:custGeom>
              <a:avLst/>
              <a:gdLst>
                <a:gd name="T0" fmla="*/ 2147483647 w 660"/>
                <a:gd name="T1" fmla="*/ 0 h 503"/>
                <a:gd name="T2" fmla="*/ 2147483647 w 660"/>
                <a:gd name="T3" fmla="*/ 2147483647 h 503"/>
                <a:gd name="T4" fmla="*/ 2147483647 w 660"/>
                <a:gd name="T5" fmla="*/ 2147483647 h 503"/>
                <a:gd name="T6" fmla="*/ 2147483647 w 660"/>
                <a:gd name="T7" fmla="*/ 2147483647 h 503"/>
                <a:gd name="T8" fmla="*/ 2147483647 w 660"/>
                <a:gd name="T9" fmla="*/ 2147483647 h 503"/>
                <a:gd name="T10" fmla="*/ 2147483647 w 660"/>
                <a:gd name="T11" fmla="*/ 2147483647 h 503"/>
                <a:gd name="T12" fmla="*/ 0 w 660"/>
                <a:gd name="T13" fmla="*/ 2147483647 h 503"/>
                <a:gd name="T14" fmla="*/ 2147483647 w 660"/>
                <a:gd name="T15" fmla="*/ 0 h 5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0"/>
                <a:gd name="T25" fmla="*/ 0 h 503"/>
                <a:gd name="T26" fmla="*/ 660 w 660"/>
                <a:gd name="T27" fmla="*/ 503 h 5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0" h="503">
                  <a:moveTo>
                    <a:pt x="60" y="0"/>
                  </a:moveTo>
                  <a:lnTo>
                    <a:pt x="504" y="23"/>
                  </a:lnTo>
                  <a:lnTo>
                    <a:pt x="660" y="41"/>
                  </a:lnTo>
                  <a:lnTo>
                    <a:pt x="660" y="173"/>
                  </a:lnTo>
                  <a:lnTo>
                    <a:pt x="648" y="503"/>
                  </a:lnTo>
                  <a:lnTo>
                    <a:pt x="564" y="497"/>
                  </a:lnTo>
                  <a:lnTo>
                    <a:pt x="0" y="44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4634365" y="1893548"/>
              <a:ext cx="795130" cy="530042"/>
            </a:xfrm>
            <a:custGeom>
              <a:avLst/>
              <a:gdLst>
                <a:gd name="T0" fmla="*/ 2147483647 w 575"/>
                <a:gd name="T1" fmla="*/ 0 h 383"/>
                <a:gd name="T2" fmla="*/ 2147483647 w 575"/>
                <a:gd name="T3" fmla="*/ 2147483647 h 383"/>
                <a:gd name="T4" fmla="*/ 2147483647 w 575"/>
                <a:gd name="T5" fmla="*/ 2147483647 h 383"/>
                <a:gd name="T6" fmla="*/ 2147483647 w 575"/>
                <a:gd name="T7" fmla="*/ 2147483647 h 383"/>
                <a:gd name="T8" fmla="*/ 2147483647 w 575"/>
                <a:gd name="T9" fmla="*/ 2147483647 h 383"/>
                <a:gd name="T10" fmla="*/ 2147483647 w 575"/>
                <a:gd name="T11" fmla="*/ 2147483647 h 383"/>
                <a:gd name="T12" fmla="*/ 2147483647 w 575"/>
                <a:gd name="T13" fmla="*/ 2147483647 h 383"/>
                <a:gd name="T14" fmla="*/ 2147483647 w 575"/>
                <a:gd name="T15" fmla="*/ 2147483647 h 383"/>
                <a:gd name="T16" fmla="*/ 0 w 575"/>
                <a:gd name="T17" fmla="*/ 2147483647 h 383"/>
                <a:gd name="T18" fmla="*/ 2147483647 w 575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5"/>
                <a:gd name="T31" fmla="*/ 0 h 383"/>
                <a:gd name="T32" fmla="*/ 575 w 575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5" h="383">
                  <a:moveTo>
                    <a:pt x="18" y="0"/>
                  </a:moveTo>
                  <a:lnTo>
                    <a:pt x="521" y="18"/>
                  </a:lnTo>
                  <a:lnTo>
                    <a:pt x="545" y="66"/>
                  </a:lnTo>
                  <a:lnTo>
                    <a:pt x="545" y="102"/>
                  </a:lnTo>
                  <a:lnTo>
                    <a:pt x="563" y="186"/>
                  </a:lnTo>
                  <a:lnTo>
                    <a:pt x="563" y="240"/>
                  </a:lnTo>
                  <a:lnTo>
                    <a:pt x="575" y="282"/>
                  </a:lnTo>
                  <a:lnTo>
                    <a:pt x="575" y="383"/>
                  </a:lnTo>
                  <a:lnTo>
                    <a:pt x="0" y="38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4600043" y="2433665"/>
              <a:ext cx="880935" cy="566268"/>
            </a:xfrm>
            <a:custGeom>
              <a:avLst/>
              <a:gdLst>
                <a:gd name="T0" fmla="*/ 2147483647 w 635"/>
                <a:gd name="T1" fmla="*/ 0 h 408"/>
                <a:gd name="T2" fmla="*/ 2147483647 w 635"/>
                <a:gd name="T3" fmla="*/ 0 h 408"/>
                <a:gd name="T4" fmla="*/ 2147483647 w 635"/>
                <a:gd name="T5" fmla="*/ 2147483647 h 408"/>
                <a:gd name="T6" fmla="*/ 2147483647 w 635"/>
                <a:gd name="T7" fmla="*/ 2147483647 h 408"/>
                <a:gd name="T8" fmla="*/ 2147483647 w 635"/>
                <a:gd name="T9" fmla="*/ 2147483647 h 408"/>
                <a:gd name="T10" fmla="*/ 2147483647 w 635"/>
                <a:gd name="T11" fmla="*/ 2147483647 h 408"/>
                <a:gd name="T12" fmla="*/ 2147483647 w 635"/>
                <a:gd name="T13" fmla="*/ 2147483647 h 408"/>
                <a:gd name="T14" fmla="*/ 2147483647 w 635"/>
                <a:gd name="T15" fmla="*/ 2147483647 h 408"/>
                <a:gd name="T16" fmla="*/ 2147483647 w 635"/>
                <a:gd name="T17" fmla="*/ 2147483647 h 408"/>
                <a:gd name="T18" fmla="*/ 2147483647 w 635"/>
                <a:gd name="T19" fmla="*/ 2147483647 h 408"/>
                <a:gd name="T20" fmla="*/ 2147483647 w 635"/>
                <a:gd name="T21" fmla="*/ 2147483647 h 408"/>
                <a:gd name="T22" fmla="*/ 2147483647 w 635"/>
                <a:gd name="T23" fmla="*/ 2147483647 h 408"/>
                <a:gd name="T24" fmla="*/ 2147483647 w 635"/>
                <a:gd name="T25" fmla="*/ 2147483647 h 408"/>
                <a:gd name="T26" fmla="*/ 0 w 635"/>
                <a:gd name="T27" fmla="*/ 2147483647 h 408"/>
                <a:gd name="T28" fmla="*/ 0 w 635"/>
                <a:gd name="T29" fmla="*/ 2147483647 h 408"/>
                <a:gd name="T30" fmla="*/ 2147483647 w 635"/>
                <a:gd name="T31" fmla="*/ 0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5"/>
                <a:gd name="T49" fmla="*/ 0 h 408"/>
                <a:gd name="T50" fmla="*/ 635 w 635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5" h="408">
                  <a:moveTo>
                    <a:pt x="24" y="0"/>
                  </a:moveTo>
                  <a:lnTo>
                    <a:pt x="599" y="0"/>
                  </a:lnTo>
                  <a:lnTo>
                    <a:pt x="605" y="24"/>
                  </a:lnTo>
                  <a:lnTo>
                    <a:pt x="599" y="66"/>
                  </a:lnTo>
                  <a:lnTo>
                    <a:pt x="617" y="84"/>
                  </a:lnTo>
                  <a:lnTo>
                    <a:pt x="617" y="288"/>
                  </a:lnTo>
                  <a:lnTo>
                    <a:pt x="629" y="336"/>
                  </a:lnTo>
                  <a:lnTo>
                    <a:pt x="605" y="360"/>
                  </a:lnTo>
                  <a:lnTo>
                    <a:pt x="635" y="408"/>
                  </a:lnTo>
                  <a:lnTo>
                    <a:pt x="599" y="372"/>
                  </a:lnTo>
                  <a:lnTo>
                    <a:pt x="533" y="360"/>
                  </a:lnTo>
                  <a:lnTo>
                    <a:pt x="503" y="360"/>
                  </a:lnTo>
                  <a:lnTo>
                    <a:pt x="449" y="336"/>
                  </a:lnTo>
                  <a:lnTo>
                    <a:pt x="0" y="324"/>
                  </a:lnTo>
                  <a:lnTo>
                    <a:pt x="0" y="9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3772498" y="3811612"/>
              <a:ext cx="882842" cy="995258"/>
            </a:xfrm>
            <a:custGeom>
              <a:avLst/>
              <a:gdLst>
                <a:gd name="T0" fmla="*/ 2147483647 w 636"/>
                <a:gd name="T1" fmla="*/ 0 h 718"/>
                <a:gd name="T2" fmla="*/ 2147483647 w 636"/>
                <a:gd name="T3" fmla="*/ 2147483647 h 718"/>
                <a:gd name="T4" fmla="*/ 2147483647 w 636"/>
                <a:gd name="T5" fmla="*/ 2147483647 h 718"/>
                <a:gd name="T6" fmla="*/ 2147483647 w 636"/>
                <a:gd name="T7" fmla="*/ 2147483647 h 718"/>
                <a:gd name="T8" fmla="*/ 2147483647 w 636"/>
                <a:gd name="T9" fmla="*/ 2147483647 h 718"/>
                <a:gd name="T10" fmla="*/ 2147483647 w 636"/>
                <a:gd name="T11" fmla="*/ 2147483647 h 718"/>
                <a:gd name="T12" fmla="*/ 2147483647 w 636"/>
                <a:gd name="T13" fmla="*/ 2147483647 h 718"/>
                <a:gd name="T14" fmla="*/ 0 w 636"/>
                <a:gd name="T15" fmla="*/ 2147483647 h 718"/>
                <a:gd name="T16" fmla="*/ 2147483647 w 636"/>
                <a:gd name="T17" fmla="*/ 0 h 7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6"/>
                <a:gd name="T28" fmla="*/ 0 h 718"/>
                <a:gd name="T29" fmla="*/ 636 w 636"/>
                <a:gd name="T30" fmla="*/ 718 h 7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6" h="718">
                  <a:moveTo>
                    <a:pt x="72" y="0"/>
                  </a:moveTo>
                  <a:lnTo>
                    <a:pt x="636" y="41"/>
                  </a:lnTo>
                  <a:lnTo>
                    <a:pt x="636" y="95"/>
                  </a:lnTo>
                  <a:lnTo>
                    <a:pt x="606" y="700"/>
                  </a:lnTo>
                  <a:lnTo>
                    <a:pt x="312" y="682"/>
                  </a:lnTo>
                  <a:lnTo>
                    <a:pt x="102" y="676"/>
                  </a:lnTo>
                  <a:lnTo>
                    <a:pt x="84" y="718"/>
                  </a:lnTo>
                  <a:lnTo>
                    <a:pt x="0" y="7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4655340" y="3868811"/>
              <a:ext cx="1104028" cy="674945"/>
            </a:xfrm>
            <a:custGeom>
              <a:avLst/>
              <a:gdLst>
                <a:gd name="T0" fmla="*/ 2147483647 w 797"/>
                <a:gd name="T1" fmla="*/ 2147483647 h 486"/>
                <a:gd name="T2" fmla="*/ 2147483647 w 797"/>
                <a:gd name="T3" fmla="*/ 2147483647 h 486"/>
                <a:gd name="T4" fmla="*/ 2147483647 w 797"/>
                <a:gd name="T5" fmla="*/ 2147483647 h 486"/>
                <a:gd name="T6" fmla="*/ 2147483647 w 797"/>
                <a:gd name="T7" fmla="*/ 2147483647 h 486"/>
                <a:gd name="T8" fmla="*/ 2147483647 w 797"/>
                <a:gd name="T9" fmla="*/ 2147483647 h 486"/>
                <a:gd name="T10" fmla="*/ 2147483647 w 797"/>
                <a:gd name="T11" fmla="*/ 2147483647 h 486"/>
                <a:gd name="T12" fmla="*/ 2147483647 w 797"/>
                <a:gd name="T13" fmla="*/ 2147483647 h 486"/>
                <a:gd name="T14" fmla="*/ 2147483647 w 797"/>
                <a:gd name="T15" fmla="*/ 2147483647 h 486"/>
                <a:gd name="T16" fmla="*/ 2147483647 w 797"/>
                <a:gd name="T17" fmla="*/ 2147483647 h 486"/>
                <a:gd name="T18" fmla="*/ 2147483647 w 797"/>
                <a:gd name="T19" fmla="*/ 2147483647 h 486"/>
                <a:gd name="T20" fmla="*/ 2147483647 w 797"/>
                <a:gd name="T21" fmla="*/ 2147483647 h 486"/>
                <a:gd name="T22" fmla="*/ 2147483647 w 797"/>
                <a:gd name="T23" fmla="*/ 2147483647 h 486"/>
                <a:gd name="T24" fmla="*/ 2147483647 w 797"/>
                <a:gd name="T25" fmla="*/ 2147483647 h 486"/>
                <a:gd name="T26" fmla="*/ 2147483647 w 797"/>
                <a:gd name="T27" fmla="*/ 2147483647 h 486"/>
                <a:gd name="T28" fmla="*/ 2147483647 w 797"/>
                <a:gd name="T29" fmla="*/ 2147483647 h 486"/>
                <a:gd name="T30" fmla="*/ 2147483647 w 797"/>
                <a:gd name="T31" fmla="*/ 2147483647 h 486"/>
                <a:gd name="T32" fmla="*/ 2147483647 w 797"/>
                <a:gd name="T33" fmla="*/ 2147483647 h 486"/>
                <a:gd name="T34" fmla="*/ 2147483647 w 797"/>
                <a:gd name="T35" fmla="*/ 2147483647 h 486"/>
                <a:gd name="T36" fmla="*/ 2147483647 w 797"/>
                <a:gd name="T37" fmla="*/ 2147483647 h 486"/>
                <a:gd name="T38" fmla="*/ 2147483647 w 797"/>
                <a:gd name="T39" fmla="*/ 2147483647 h 486"/>
                <a:gd name="T40" fmla="*/ 2147483647 w 797"/>
                <a:gd name="T41" fmla="*/ 2147483647 h 486"/>
                <a:gd name="T42" fmla="*/ 0 w 797"/>
                <a:gd name="T43" fmla="*/ 2147483647 h 486"/>
                <a:gd name="T44" fmla="*/ 0 w 797"/>
                <a:gd name="T45" fmla="*/ 0 h 486"/>
                <a:gd name="T46" fmla="*/ 2147483647 w 797"/>
                <a:gd name="T47" fmla="*/ 2147483647 h 4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7"/>
                <a:gd name="T73" fmla="*/ 0 h 486"/>
                <a:gd name="T74" fmla="*/ 797 w 797"/>
                <a:gd name="T75" fmla="*/ 486 h 4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7" h="486">
                  <a:moveTo>
                    <a:pt x="84" y="12"/>
                  </a:moveTo>
                  <a:lnTo>
                    <a:pt x="767" y="12"/>
                  </a:lnTo>
                  <a:lnTo>
                    <a:pt x="773" y="96"/>
                  </a:lnTo>
                  <a:lnTo>
                    <a:pt x="785" y="198"/>
                  </a:lnTo>
                  <a:lnTo>
                    <a:pt x="797" y="348"/>
                  </a:lnTo>
                  <a:lnTo>
                    <a:pt x="785" y="468"/>
                  </a:lnTo>
                  <a:lnTo>
                    <a:pt x="797" y="486"/>
                  </a:lnTo>
                  <a:lnTo>
                    <a:pt x="767" y="468"/>
                  </a:lnTo>
                  <a:lnTo>
                    <a:pt x="731" y="456"/>
                  </a:lnTo>
                  <a:lnTo>
                    <a:pt x="689" y="456"/>
                  </a:lnTo>
                  <a:lnTo>
                    <a:pt x="629" y="486"/>
                  </a:lnTo>
                  <a:lnTo>
                    <a:pt x="617" y="456"/>
                  </a:lnTo>
                  <a:lnTo>
                    <a:pt x="563" y="450"/>
                  </a:lnTo>
                  <a:lnTo>
                    <a:pt x="545" y="474"/>
                  </a:lnTo>
                  <a:lnTo>
                    <a:pt x="491" y="414"/>
                  </a:lnTo>
                  <a:lnTo>
                    <a:pt x="449" y="432"/>
                  </a:lnTo>
                  <a:lnTo>
                    <a:pt x="437" y="402"/>
                  </a:lnTo>
                  <a:lnTo>
                    <a:pt x="335" y="372"/>
                  </a:lnTo>
                  <a:lnTo>
                    <a:pt x="275" y="336"/>
                  </a:lnTo>
                  <a:lnTo>
                    <a:pt x="251" y="318"/>
                  </a:lnTo>
                  <a:lnTo>
                    <a:pt x="263" y="8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4205339" y="3952703"/>
              <a:ext cx="1679877" cy="1895185"/>
            </a:xfrm>
            <a:custGeom>
              <a:avLst/>
              <a:gdLst>
                <a:gd name="T0" fmla="*/ 2147483647 w 1211"/>
                <a:gd name="T1" fmla="*/ 0 h 1366"/>
                <a:gd name="T2" fmla="*/ 2147483647 w 1211"/>
                <a:gd name="T3" fmla="*/ 2147483647 h 1366"/>
                <a:gd name="T4" fmla="*/ 2147483647 w 1211"/>
                <a:gd name="T5" fmla="*/ 2147483647 h 1366"/>
                <a:gd name="T6" fmla="*/ 2147483647 w 1211"/>
                <a:gd name="T7" fmla="*/ 2147483647 h 1366"/>
                <a:gd name="T8" fmla="*/ 2147483647 w 1211"/>
                <a:gd name="T9" fmla="*/ 2147483647 h 1366"/>
                <a:gd name="T10" fmla="*/ 2147483647 w 1211"/>
                <a:gd name="T11" fmla="*/ 2147483647 h 1366"/>
                <a:gd name="T12" fmla="*/ 2147483647 w 1211"/>
                <a:gd name="T13" fmla="*/ 2147483647 h 1366"/>
                <a:gd name="T14" fmla="*/ 2147483647 w 1211"/>
                <a:gd name="T15" fmla="*/ 2147483647 h 1366"/>
                <a:gd name="T16" fmla="*/ 2147483647 w 1211"/>
                <a:gd name="T17" fmla="*/ 2147483647 h 1366"/>
                <a:gd name="T18" fmla="*/ 2147483647 w 1211"/>
                <a:gd name="T19" fmla="*/ 2147483647 h 1366"/>
                <a:gd name="T20" fmla="*/ 2147483647 w 1211"/>
                <a:gd name="T21" fmla="*/ 2147483647 h 1366"/>
                <a:gd name="T22" fmla="*/ 2147483647 w 1211"/>
                <a:gd name="T23" fmla="*/ 2147483647 h 1366"/>
                <a:gd name="T24" fmla="*/ 2147483647 w 1211"/>
                <a:gd name="T25" fmla="*/ 2147483647 h 1366"/>
                <a:gd name="T26" fmla="*/ 2147483647 w 1211"/>
                <a:gd name="T27" fmla="*/ 2147483647 h 1366"/>
                <a:gd name="T28" fmla="*/ 2147483647 w 1211"/>
                <a:gd name="T29" fmla="*/ 2147483647 h 1366"/>
                <a:gd name="T30" fmla="*/ 2147483647 w 1211"/>
                <a:gd name="T31" fmla="*/ 2147483647 h 1366"/>
                <a:gd name="T32" fmla="*/ 2147483647 w 1211"/>
                <a:gd name="T33" fmla="*/ 2147483647 h 1366"/>
                <a:gd name="T34" fmla="*/ 2147483647 w 1211"/>
                <a:gd name="T35" fmla="*/ 2147483647 h 1366"/>
                <a:gd name="T36" fmla="*/ 2147483647 w 1211"/>
                <a:gd name="T37" fmla="*/ 2147483647 h 1366"/>
                <a:gd name="T38" fmla="*/ 2147483647 w 1211"/>
                <a:gd name="T39" fmla="*/ 2147483647 h 1366"/>
                <a:gd name="T40" fmla="*/ 2147483647 w 1211"/>
                <a:gd name="T41" fmla="*/ 2147483647 h 1366"/>
                <a:gd name="T42" fmla="*/ 2147483647 w 1211"/>
                <a:gd name="T43" fmla="*/ 2147483647 h 1366"/>
                <a:gd name="T44" fmla="*/ 2147483647 w 1211"/>
                <a:gd name="T45" fmla="*/ 2147483647 h 1366"/>
                <a:gd name="T46" fmla="*/ 2147483647 w 1211"/>
                <a:gd name="T47" fmla="*/ 2147483647 h 1366"/>
                <a:gd name="T48" fmla="*/ 2147483647 w 1211"/>
                <a:gd name="T49" fmla="*/ 2147483647 h 1366"/>
                <a:gd name="T50" fmla="*/ 2147483647 w 1211"/>
                <a:gd name="T51" fmla="*/ 2147483647 h 1366"/>
                <a:gd name="T52" fmla="*/ 2147483647 w 1211"/>
                <a:gd name="T53" fmla="*/ 2147483647 h 1366"/>
                <a:gd name="T54" fmla="*/ 2147483647 w 1211"/>
                <a:gd name="T55" fmla="*/ 2147483647 h 1366"/>
                <a:gd name="T56" fmla="*/ 2147483647 w 1211"/>
                <a:gd name="T57" fmla="*/ 2147483647 h 1366"/>
                <a:gd name="T58" fmla="*/ 2147483647 w 1211"/>
                <a:gd name="T59" fmla="*/ 2147483647 h 1366"/>
                <a:gd name="T60" fmla="*/ 2147483647 w 1211"/>
                <a:gd name="T61" fmla="*/ 2147483647 h 1366"/>
                <a:gd name="T62" fmla="*/ 2147483647 w 1211"/>
                <a:gd name="T63" fmla="*/ 2147483647 h 1366"/>
                <a:gd name="T64" fmla="*/ 2147483647 w 1211"/>
                <a:gd name="T65" fmla="*/ 2147483647 h 1366"/>
                <a:gd name="T66" fmla="*/ 2147483647 w 1211"/>
                <a:gd name="T67" fmla="*/ 2147483647 h 1366"/>
                <a:gd name="T68" fmla="*/ 2147483647 w 1211"/>
                <a:gd name="T69" fmla="*/ 2147483647 h 1366"/>
                <a:gd name="T70" fmla="*/ 2147483647 w 1211"/>
                <a:gd name="T71" fmla="*/ 2147483647 h 1366"/>
                <a:gd name="T72" fmla="*/ 2147483647 w 1211"/>
                <a:gd name="T73" fmla="*/ 2147483647 h 1366"/>
                <a:gd name="T74" fmla="*/ 2147483647 w 1211"/>
                <a:gd name="T75" fmla="*/ 2147483647 h 1366"/>
                <a:gd name="T76" fmla="*/ 0 w 1211"/>
                <a:gd name="T77" fmla="*/ 2147483647 h 1366"/>
                <a:gd name="T78" fmla="*/ 2147483647 w 1211"/>
                <a:gd name="T79" fmla="*/ 2147483647 h 1366"/>
                <a:gd name="T80" fmla="*/ 2147483647 w 1211"/>
                <a:gd name="T81" fmla="*/ 0 h 13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1"/>
                <a:gd name="T124" fmla="*/ 0 h 1366"/>
                <a:gd name="T125" fmla="*/ 1211 w 1211"/>
                <a:gd name="T126" fmla="*/ 1366 h 13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1" h="1366">
                  <a:moveTo>
                    <a:pt x="318" y="0"/>
                  </a:moveTo>
                  <a:lnTo>
                    <a:pt x="587" y="24"/>
                  </a:lnTo>
                  <a:lnTo>
                    <a:pt x="575" y="258"/>
                  </a:lnTo>
                  <a:lnTo>
                    <a:pt x="599" y="276"/>
                  </a:lnTo>
                  <a:lnTo>
                    <a:pt x="659" y="312"/>
                  </a:lnTo>
                  <a:lnTo>
                    <a:pt x="761" y="342"/>
                  </a:lnTo>
                  <a:lnTo>
                    <a:pt x="773" y="372"/>
                  </a:lnTo>
                  <a:lnTo>
                    <a:pt x="815" y="354"/>
                  </a:lnTo>
                  <a:lnTo>
                    <a:pt x="869" y="414"/>
                  </a:lnTo>
                  <a:lnTo>
                    <a:pt x="887" y="390"/>
                  </a:lnTo>
                  <a:lnTo>
                    <a:pt x="941" y="396"/>
                  </a:lnTo>
                  <a:lnTo>
                    <a:pt x="953" y="426"/>
                  </a:lnTo>
                  <a:lnTo>
                    <a:pt x="983" y="408"/>
                  </a:lnTo>
                  <a:lnTo>
                    <a:pt x="1013" y="396"/>
                  </a:lnTo>
                  <a:lnTo>
                    <a:pt x="1055" y="396"/>
                  </a:lnTo>
                  <a:lnTo>
                    <a:pt x="1115" y="426"/>
                  </a:lnTo>
                  <a:lnTo>
                    <a:pt x="1151" y="426"/>
                  </a:lnTo>
                  <a:lnTo>
                    <a:pt x="1151" y="492"/>
                  </a:lnTo>
                  <a:lnTo>
                    <a:pt x="1169" y="599"/>
                  </a:lnTo>
                  <a:lnTo>
                    <a:pt x="1193" y="647"/>
                  </a:lnTo>
                  <a:lnTo>
                    <a:pt x="1211" y="713"/>
                  </a:lnTo>
                  <a:lnTo>
                    <a:pt x="1181" y="863"/>
                  </a:lnTo>
                  <a:lnTo>
                    <a:pt x="1127" y="887"/>
                  </a:lnTo>
                  <a:lnTo>
                    <a:pt x="1091" y="881"/>
                  </a:lnTo>
                  <a:lnTo>
                    <a:pt x="1067" y="947"/>
                  </a:lnTo>
                  <a:lnTo>
                    <a:pt x="983" y="953"/>
                  </a:lnTo>
                  <a:lnTo>
                    <a:pt x="857" y="1085"/>
                  </a:lnTo>
                  <a:lnTo>
                    <a:pt x="845" y="1282"/>
                  </a:lnTo>
                  <a:lnTo>
                    <a:pt x="881" y="1366"/>
                  </a:lnTo>
                  <a:lnTo>
                    <a:pt x="683" y="1318"/>
                  </a:lnTo>
                  <a:lnTo>
                    <a:pt x="641" y="1246"/>
                  </a:lnTo>
                  <a:lnTo>
                    <a:pt x="641" y="1150"/>
                  </a:lnTo>
                  <a:lnTo>
                    <a:pt x="462" y="845"/>
                  </a:lnTo>
                  <a:lnTo>
                    <a:pt x="336" y="845"/>
                  </a:lnTo>
                  <a:lnTo>
                    <a:pt x="282" y="947"/>
                  </a:lnTo>
                  <a:lnTo>
                    <a:pt x="168" y="851"/>
                  </a:lnTo>
                  <a:lnTo>
                    <a:pt x="156" y="731"/>
                  </a:lnTo>
                  <a:lnTo>
                    <a:pt x="72" y="707"/>
                  </a:lnTo>
                  <a:lnTo>
                    <a:pt x="0" y="581"/>
                  </a:lnTo>
                  <a:lnTo>
                    <a:pt x="294" y="59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5726954" y="3952703"/>
              <a:ext cx="564409" cy="684479"/>
            </a:xfrm>
            <a:custGeom>
              <a:avLst/>
              <a:gdLst>
                <a:gd name="T0" fmla="*/ 2147483647 w 407"/>
                <a:gd name="T1" fmla="*/ 2147483647 h 492"/>
                <a:gd name="T2" fmla="*/ 2147483647 w 407"/>
                <a:gd name="T3" fmla="*/ 2147483647 h 492"/>
                <a:gd name="T4" fmla="*/ 2147483647 w 407"/>
                <a:gd name="T5" fmla="*/ 2147483647 h 492"/>
                <a:gd name="T6" fmla="*/ 2147483647 w 407"/>
                <a:gd name="T7" fmla="*/ 2147483647 h 492"/>
                <a:gd name="T8" fmla="*/ 2147483647 w 407"/>
                <a:gd name="T9" fmla="*/ 2147483647 h 492"/>
                <a:gd name="T10" fmla="*/ 2147483647 w 407"/>
                <a:gd name="T11" fmla="*/ 2147483647 h 492"/>
                <a:gd name="T12" fmla="*/ 2147483647 w 407"/>
                <a:gd name="T13" fmla="*/ 2147483647 h 492"/>
                <a:gd name="T14" fmla="*/ 2147483647 w 407"/>
                <a:gd name="T15" fmla="*/ 2147483647 h 492"/>
                <a:gd name="T16" fmla="*/ 2147483647 w 407"/>
                <a:gd name="T17" fmla="*/ 2147483647 h 492"/>
                <a:gd name="T18" fmla="*/ 2147483647 w 407"/>
                <a:gd name="T19" fmla="*/ 2147483647 h 492"/>
                <a:gd name="T20" fmla="*/ 2147483647 w 407"/>
                <a:gd name="T21" fmla="*/ 2147483647 h 492"/>
                <a:gd name="T22" fmla="*/ 2147483647 w 407"/>
                <a:gd name="T23" fmla="*/ 2147483647 h 492"/>
                <a:gd name="T24" fmla="*/ 2147483647 w 407"/>
                <a:gd name="T25" fmla="*/ 2147483647 h 492"/>
                <a:gd name="T26" fmla="*/ 2147483647 w 407"/>
                <a:gd name="T27" fmla="*/ 2147483647 h 492"/>
                <a:gd name="T28" fmla="*/ 2147483647 w 407"/>
                <a:gd name="T29" fmla="*/ 2147483647 h 492"/>
                <a:gd name="T30" fmla="*/ 0 w 407"/>
                <a:gd name="T31" fmla="*/ 2147483647 h 492"/>
                <a:gd name="T32" fmla="*/ 2147483647 w 407"/>
                <a:gd name="T33" fmla="*/ 0 h 492"/>
                <a:gd name="T34" fmla="*/ 2147483647 w 407"/>
                <a:gd name="T35" fmla="*/ 2147483647 h 492"/>
                <a:gd name="T36" fmla="*/ 2147483647 w 407"/>
                <a:gd name="T37" fmla="*/ 2147483647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7"/>
                <a:gd name="T58" fmla="*/ 0 h 492"/>
                <a:gd name="T59" fmla="*/ 407 w 407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7" h="492">
                  <a:moveTo>
                    <a:pt x="359" y="42"/>
                  </a:moveTo>
                  <a:lnTo>
                    <a:pt x="407" y="54"/>
                  </a:lnTo>
                  <a:lnTo>
                    <a:pt x="389" y="144"/>
                  </a:lnTo>
                  <a:lnTo>
                    <a:pt x="389" y="192"/>
                  </a:lnTo>
                  <a:lnTo>
                    <a:pt x="359" y="240"/>
                  </a:lnTo>
                  <a:lnTo>
                    <a:pt x="324" y="312"/>
                  </a:lnTo>
                  <a:lnTo>
                    <a:pt x="306" y="372"/>
                  </a:lnTo>
                  <a:lnTo>
                    <a:pt x="312" y="432"/>
                  </a:lnTo>
                  <a:lnTo>
                    <a:pt x="306" y="474"/>
                  </a:lnTo>
                  <a:lnTo>
                    <a:pt x="54" y="492"/>
                  </a:lnTo>
                  <a:lnTo>
                    <a:pt x="54" y="426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18" y="288"/>
                  </a:lnTo>
                  <a:lnTo>
                    <a:pt x="12" y="138"/>
                  </a:lnTo>
                  <a:lnTo>
                    <a:pt x="0" y="36"/>
                  </a:lnTo>
                  <a:lnTo>
                    <a:pt x="359" y="0"/>
                  </a:lnTo>
                  <a:lnTo>
                    <a:pt x="377" y="24"/>
                  </a:lnTo>
                  <a:lnTo>
                    <a:pt x="359" y="4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5801318" y="4610489"/>
              <a:ext cx="665469" cy="591054"/>
            </a:xfrm>
            <a:custGeom>
              <a:avLst/>
              <a:gdLst>
                <a:gd name="T0" fmla="*/ 2147483647 w 479"/>
                <a:gd name="T1" fmla="*/ 0 h 425"/>
                <a:gd name="T2" fmla="*/ 2147483647 w 479"/>
                <a:gd name="T3" fmla="*/ 2147483647 h 425"/>
                <a:gd name="T4" fmla="*/ 2147483647 w 479"/>
                <a:gd name="T5" fmla="*/ 2147483647 h 425"/>
                <a:gd name="T6" fmla="*/ 2147483647 w 479"/>
                <a:gd name="T7" fmla="*/ 2147483647 h 425"/>
                <a:gd name="T8" fmla="*/ 2147483647 w 479"/>
                <a:gd name="T9" fmla="*/ 2147483647 h 425"/>
                <a:gd name="T10" fmla="*/ 2147483647 w 479"/>
                <a:gd name="T11" fmla="*/ 2147483647 h 425"/>
                <a:gd name="T12" fmla="*/ 2147483647 w 479"/>
                <a:gd name="T13" fmla="*/ 2147483647 h 425"/>
                <a:gd name="T14" fmla="*/ 2147483647 w 479"/>
                <a:gd name="T15" fmla="*/ 2147483647 h 425"/>
                <a:gd name="T16" fmla="*/ 2147483647 w 479"/>
                <a:gd name="T17" fmla="*/ 2147483647 h 425"/>
                <a:gd name="T18" fmla="*/ 2147483647 w 479"/>
                <a:gd name="T19" fmla="*/ 2147483647 h 425"/>
                <a:gd name="T20" fmla="*/ 2147483647 w 479"/>
                <a:gd name="T21" fmla="*/ 2147483647 h 425"/>
                <a:gd name="T22" fmla="*/ 2147483647 w 479"/>
                <a:gd name="T23" fmla="*/ 2147483647 h 425"/>
                <a:gd name="T24" fmla="*/ 2147483647 w 479"/>
                <a:gd name="T25" fmla="*/ 2147483647 h 425"/>
                <a:gd name="T26" fmla="*/ 2147483647 w 479"/>
                <a:gd name="T27" fmla="*/ 2147483647 h 425"/>
                <a:gd name="T28" fmla="*/ 2147483647 w 479"/>
                <a:gd name="T29" fmla="*/ 2147483647 h 425"/>
                <a:gd name="T30" fmla="*/ 2147483647 w 479"/>
                <a:gd name="T31" fmla="*/ 2147483647 h 425"/>
                <a:gd name="T32" fmla="*/ 2147483647 w 479"/>
                <a:gd name="T33" fmla="*/ 2147483647 h 425"/>
                <a:gd name="T34" fmla="*/ 2147483647 w 479"/>
                <a:gd name="T35" fmla="*/ 2147483647 h 425"/>
                <a:gd name="T36" fmla="*/ 2147483647 w 479"/>
                <a:gd name="T37" fmla="*/ 2147483647 h 425"/>
                <a:gd name="T38" fmla="*/ 2147483647 w 479"/>
                <a:gd name="T39" fmla="*/ 2147483647 h 425"/>
                <a:gd name="T40" fmla="*/ 2147483647 w 479"/>
                <a:gd name="T41" fmla="*/ 2147483647 h 425"/>
                <a:gd name="T42" fmla="*/ 2147483647 w 479"/>
                <a:gd name="T43" fmla="*/ 2147483647 h 425"/>
                <a:gd name="T44" fmla="*/ 2147483647 w 479"/>
                <a:gd name="T45" fmla="*/ 2147483647 h 425"/>
                <a:gd name="T46" fmla="*/ 2147483647 w 479"/>
                <a:gd name="T47" fmla="*/ 2147483647 h 425"/>
                <a:gd name="T48" fmla="*/ 0 w 479"/>
                <a:gd name="T49" fmla="*/ 2147483647 h 425"/>
                <a:gd name="T50" fmla="*/ 2147483647 w 479"/>
                <a:gd name="T51" fmla="*/ 0 h 4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9"/>
                <a:gd name="T79" fmla="*/ 0 h 425"/>
                <a:gd name="T80" fmla="*/ 479 w 479"/>
                <a:gd name="T81" fmla="*/ 425 h 4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9" h="425">
                  <a:moveTo>
                    <a:pt x="252" y="0"/>
                  </a:moveTo>
                  <a:lnTo>
                    <a:pt x="282" y="71"/>
                  </a:lnTo>
                  <a:lnTo>
                    <a:pt x="240" y="155"/>
                  </a:lnTo>
                  <a:lnTo>
                    <a:pt x="228" y="221"/>
                  </a:lnTo>
                  <a:lnTo>
                    <a:pt x="407" y="209"/>
                  </a:lnTo>
                  <a:lnTo>
                    <a:pt x="407" y="245"/>
                  </a:lnTo>
                  <a:lnTo>
                    <a:pt x="437" y="287"/>
                  </a:lnTo>
                  <a:lnTo>
                    <a:pt x="377" y="293"/>
                  </a:lnTo>
                  <a:lnTo>
                    <a:pt x="365" y="305"/>
                  </a:lnTo>
                  <a:lnTo>
                    <a:pt x="431" y="353"/>
                  </a:lnTo>
                  <a:lnTo>
                    <a:pt x="479" y="425"/>
                  </a:lnTo>
                  <a:lnTo>
                    <a:pt x="419" y="389"/>
                  </a:lnTo>
                  <a:lnTo>
                    <a:pt x="407" y="425"/>
                  </a:lnTo>
                  <a:lnTo>
                    <a:pt x="305" y="425"/>
                  </a:lnTo>
                  <a:lnTo>
                    <a:pt x="305" y="407"/>
                  </a:lnTo>
                  <a:lnTo>
                    <a:pt x="293" y="377"/>
                  </a:lnTo>
                  <a:lnTo>
                    <a:pt x="258" y="389"/>
                  </a:lnTo>
                  <a:lnTo>
                    <a:pt x="228" y="359"/>
                  </a:lnTo>
                  <a:lnTo>
                    <a:pt x="198" y="371"/>
                  </a:lnTo>
                  <a:lnTo>
                    <a:pt x="198" y="401"/>
                  </a:lnTo>
                  <a:lnTo>
                    <a:pt x="30" y="389"/>
                  </a:lnTo>
                  <a:lnTo>
                    <a:pt x="60" y="239"/>
                  </a:lnTo>
                  <a:lnTo>
                    <a:pt x="42" y="173"/>
                  </a:lnTo>
                  <a:lnTo>
                    <a:pt x="18" y="125"/>
                  </a:lnTo>
                  <a:lnTo>
                    <a:pt x="0" y="1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4582276" y="2885536"/>
              <a:ext cx="1058267" cy="556734"/>
            </a:xfrm>
            <a:custGeom>
              <a:avLst/>
              <a:gdLst>
                <a:gd name="T0" fmla="*/ 2147483647 w 762"/>
                <a:gd name="T1" fmla="*/ 2147483647 h 401"/>
                <a:gd name="T2" fmla="*/ 0 w 762"/>
                <a:gd name="T3" fmla="*/ 2147483647 h 401"/>
                <a:gd name="T4" fmla="*/ 2147483647 w 762"/>
                <a:gd name="T5" fmla="*/ 0 h 401"/>
                <a:gd name="T6" fmla="*/ 2147483647 w 762"/>
                <a:gd name="T7" fmla="*/ 2147483647 h 401"/>
                <a:gd name="T8" fmla="*/ 2147483647 w 762"/>
                <a:gd name="T9" fmla="*/ 2147483647 h 401"/>
                <a:gd name="T10" fmla="*/ 2147483647 w 762"/>
                <a:gd name="T11" fmla="*/ 2147483647 h 401"/>
                <a:gd name="T12" fmla="*/ 2147483647 w 762"/>
                <a:gd name="T13" fmla="*/ 2147483647 h 401"/>
                <a:gd name="T14" fmla="*/ 2147483647 w 762"/>
                <a:gd name="T15" fmla="*/ 2147483647 h 401"/>
                <a:gd name="T16" fmla="*/ 2147483647 w 762"/>
                <a:gd name="T17" fmla="*/ 2147483647 h 401"/>
                <a:gd name="T18" fmla="*/ 2147483647 w 762"/>
                <a:gd name="T19" fmla="*/ 2147483647 h 401"/>
                <a:gd name="T20" fmla="*/ 2147483647 w 762"/>
                <a:gd name="T21" fmla="*/ 2147483647 h 401"/>
                <a:gd name="T22" fmla="*/ 2147483647 w 762"/>
                <a:gd name="T23" fmla="*/ 2147483647 h 401"/>
                <a:gd name="T24" fmla="*/ 2147483647 w 762"/>
                <a:gd name="T25" fmla="*/ 2147483647 h 401"/>
                <a:gd name="T26" fmla="*/ 2147483647 w 762"/>
                <a:gd name="T27" fmla="*/ 2147483647 h 401"/>
                <a:gd name="T28" fmla="*/ 2147483647 w 762"/>
                <a:gd name="T29" fmla="*/ 2147483647 h 401"/>
                <a:gd name="T30" fmla="*/ 2147483647 w 762"/>
                <a:gd name="T31" fmla="*/ 2147483647 h 4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2"/>
                <a:gd name="T49" fmla="*/ 0 h 401"/>
                <a:gd name="T50" fmla="*/ 762 w 762"/>
                <a:gd name="T51" fmla="*/ 401 h 4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2" h="401">
                  <a:moveTo>
                    <a:pt x="156" y="269"/>
                  </a:moveTo>
                  <a:lnTo>
                    <a:pt x="0" y="251"/>
                  </a:lnTo>
                  <a:lnTo>
                    <a:pt x="24" y="0"/>
                  </a:lnTo>
                  <a:lnTo>
                    <a:pt x="474" y="12"/>
                  </a:lnTo>
                  <a:lnTo>
                    <a:pt x="528" y="36"/>
                  </a:lnTo>
                  <a:lnTo>
                    <a:pt x="558" y="36"/>
                  </a:lnTo>
                  <a:lnTo>
                    <a:pt x="618" y="48"/>
                  </a:lnTo>
                  <a:lnTo>
                    <a:pt x="660" y="84"/>
                  </a:lnTo>
                  <a:lnTo>
                    <a:pt x="678" y="167"/>
                  </a:lnTo>
                  <a:lnTo>
                    <a:pt x="714" y="233"/>
                  </a:lnTo>
                  <a:lnTo>
                    <a:pt x="714" y="281"/>
                  </a:lnTo>
                  <a:lnTo>
                    <a:pt x="726" y="335"/>
                  </a:lnTo>
                  <a:lnTo>
                    <a:pt x="726" y="365"/>
                  </a:lnTo>
                  <a:lnTo>
                    <a:pt x="762" y="401"/>
                  </a:lnTo>
                  <a:lnTo>
                    <a:pt x="156" y="401"/>
                  </a:lnTo>
                  <a:lnTo>
                    <a:pt x="156" y="2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4785002" y="3448662"/>
              <a:ext cx="941952" cy="457590"/>
            </a:xfrm>
            <a:custGeom>
              <a:avLst/>
              <a:gdLst>
                <a:gd name="T0" fmla="*/ 2147483647 w 678"/>
                <a:gd name="T1" fmla="*/ 0 h 330"/>
                <a:gd name="T2" fmla="*/ 2147483647 w 678"/>
                <a:gd name="T3" fmla="*/ 0 h 330"/>
                <a:gd name="T4" fmla="*/ 2147483647 w 678"/>
                <a:gd name="T5" fmla="*/ 2147483647 h 330"/>
                <a:gd name="T6" fmla="*/ 2147483647 w 678"/>
                <a:gd name="T7" fmla="*/ 2147483647 h 330"/>
                <a:gd name="T8" fmla="*/ 2147483647 w 678"/>
                <a:gd name="T9" fmla="*/ 2147483647 h 330"/>
                <a:gd name="T10" fmla="*/ 2147483647 w 678"/>
                <a:gd name="T11" fmla="*/ 2147483647 h 330"/>
                <a:gd name="T12" fmla="*/ 0 w 678"/>
                <a:gd name="T13" fmla="*/ 2147483647 h 330"/>
                <a:gd name="T14" fmla="*/ 2147483647 w 678"/>
                <a:gd name="T15" fmla="*/ 0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8"/>
                <a:gd name="T25" fmla="*/ 0 h 330"/>
                <a:gd name="T26" fmla="*/ 678 w 678"/>
                <a:gd name="T27" fmla="*/ 330 h 3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8" h="330">
                  <a:moveTo>
                    <a:pt x="6" y="0"/>
                  </a:moveTo>
                  <a:lnTo>
                    <a:pt x="612" y="0"/>
                  </a:lnTo>
                  <a:lnTo>
                    <a:pt x="648" y="24"/>
                  </a:lnTo>
                  <a:lnTo>
                    <a:pt x="624" y="54"/>
                  </a:lnTo>
                  <a:lnTo>
                    <a:pt x="678" y="102"/>
                  </a:lnTo>
                  <a:lnTo>
                    <a:pt x="678" y="330"/>
                  </a:lnTo>
                  <a:lnTo>
                    <a:pt x="0" y="3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5589232" y="3357576"/>
              <a:ext cx="806570" cy="690198"/>
            </a:xfrm>
            <a:custGeom>
              <a:avLst/>
              <a:gdLst>
                <a:gd name="T0" fmla="*/ 2147483647 w 581"/>
                <a:gd name="T1" fmla="*/ 2147483647 h 497"/>
                <a:gd name="T2" fmla="*/ 2147483647 w 581"/>
                <a:gd name="T3" fmla="*/ 2147483647 h 497"/>
                <a:gd name="T4" fmla="*/ 2147483647 w 581"/>
                <a:gd name="T5" fmla="*/ 2147483647 h 497"/>
                <a:gd name="T6" fmla="*/ 2147483647 w 581"/>
                <a:gd name="T7" fmla="*/ 2147483647 h 497"/>
                <a:gd name="T8" fmla="*/ 2147483647 w 581"/>
                <a:gd name="T9" fmla="*/ 2147483647 h 497"/>
                <a:gd name="T10" fmla="*/ 2147483647 w 581"/>
                <a:gd name="T11" fmla="*/ 2147483647 h 497"/>
                <a:gd name="T12" fmla="*/ 0 w 581"/>
                <a:gd name="T13" fmla="*/ 2147483647 h 497"/>
                <a:gd name="T14" fmla="*/ 2147483647 w 581"/>
                <a:gd name="T15" fmla="*/ 0 h 497"/>
                <a:gd name="T16" fmla="*/ 2147483647 w 581"/>
                <a:gd name="T17" fmla="*/ 2147483647 h 497"/>
                <a:gd name="T18" fmla="*/ 2147483647 w 581"/>
                <a:gd name="T19" fmla="*/ 2147483647 h 497"/>
                <a:gd name="T20" fmla="*/ 2147483647 w 581"/>
                <a:gd name="T21" fmla="*/ 2147483647 h 497"/>
                <a:gd name="T22" fmla="*/ 2147483647 w 581"/>
                <a:gd name="T23" fmla="*/ 2147483647 h 497"/>
                <a:gd name="T24" fmla="*/ 2147483647 w 581"/>
                <a:gd name="T25" fmla="*/ 2147483647 h 497"/>
                <a:gd name="T26" fmla="*/ 2147483647 w 581"/>
                <a:gd name="T27" fmla="*/ 2147483647 h 497"/>
                <a:gd name="T28" fmla="*/ 2147483647 w 581"/>
                <a:gd name="T29" fmla="*/ 2147483647 h 497"/>
                <a:gd name="T30" fmla="*/ 2147483647 w 581"/>
                <a:gd name="T31" fmla="*/ 2147483647 h 497"/>
                <a:gd name="T32" fmla="*/ 2147483647 w 581"/>
                <a:gd name="T33" fmla="*/ 2147483647 h 497"/>
                <a:gd name="T34" fmla="*/ 2147483647 w 581"/>
                <a:gd name="T35" fmla="*/ 2147483647 h 497"/>
                <a:gd name="T36" fmla="*/ 2147483647 w 581"/>
                <a:gd name="T37" fmla="*/ 2147483647 h 497"/>
                <a:gd name="T38" fmla="*/ 2147483647 w 581"/>
                <a:gd name="T39" fmla="*/ 2147483647 h 497"/>
                <a:gd name="T40" fmla="*/ 2147483647 w 581"/>
                <a:gd name="T41" fmla="*/ 2147483647 h 497"/>
                <a:gd name="T42" fmla="*/ 2147483647 w 581"/>
                <a:gd name="T43" fmla="*/ 2147483647 h 497"/>
                <a:gd name="T44" fmla="*/ 2147483647 w 581"/>
                <a:gd name="T45" fmla="*/ 2147483647 h 497"/>
                <a:gd name="T46" fmla="*/ 2147483647 w 581"/>
                <a:gd name="T47" fmla="*/ 2147483647 h 497"/>
                <a:gd name="T48" fmla="*/ 2147483647 w 581"/>
                <a:gd name="T49" fmla="*/ 2147483647 h 497"/>
                <a:gd name="T50" fmla="*/ 2147483647 w 581"/>
                <a:gd name="T51" fmla="*/ 2147483647 h 4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1"/>
                <a:gd name="T79" fmla="*/ 0 h 497"/>
                <a:gd name="T80" fmla="*/ 581 w 581"/>
                <a:gd name="T81" fmla="*/ 497 h 4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1" h="497">
                  <a:moveTo>
                    <a:pt x="467" y="443"/>
                  </a:moveTo>
                  <a:lnTo>
                    <a:pt x="108" y="479"/>
                  </a:lnTo>
                  <a:lnTo>
                    <a:pt x="102" y="396"/>
                  </a:lnTo>
                  <a:lnTo>
                    <a:pt x="102" y="168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0" y="30"/>
                  </a:lnTo>
                  <a:lnTo>
                    <a:pt x="311" y="0"/>
                  </a:lnTo>
                  <a:lnTo>
                    <a:pt x="329" y="18"/>
                  </a:lnTo>
                  <a:lnTo>
                    <a:pt x="341" y="78"/>
                  </a:lnTo>
                  <a:lnTo>
                    <a:pt x="407" y="168"/>
                  </a:lnTo>
                  <a:lnTo>
                    <a:pt x="437" y="168"/>
                  </a:lnTo>
                  <a:lnTo>
                    <a:pt x="455" y="174"/>
                  </a:lnTo>
                  <a:lnTo>
                    <a:pt x="443" y="222"/>
                  </a:lnTo>
                  <a:lnTo>
                    <a:pt x="491" y="276"/>
                  </a:lnTo>
                  <a:lnTo>
                    <a:pt x="527" y="300"/>
                  </a:lnTo>
                  <a:lnTo>
                    <a:pt x="521" y="342"/>
                  </a:lnTo>
                  <a:lnTo>
                    <a:pt x="527" y="366"/>
                  </a:lnTo>
                  <a:lnTo>
                    <a:pt x="563" y="366"/>
                  </a:lnTo>
                  <a:lnTo>
                    <a:pt x="569" y="348"/>
                  </a:lnTo>
                  <a:lnTo>
                    <a:pt x="581" y="396"/>
                  </a:lnTo>
                  <a:lnTo>
                    <a:pt x="563" y="438"/>
                  </a:lnTo>
                  <a:lnTo>
                    <a:pt x="521" y="497"/>
                  </a:lnTo>
                  <a:lnTo>
                    <a:pt x="467" y="491"/>
                  </a:lnTo>
                  <a:lnTo>
                    <a:pt x="491" y="473"/>
                  </a:lnTo>
                  <a:lnTo>
                    <a:pt x="467" y="44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5437702" y="2818490"/>
              <a:ext cx="732206" cy="598680"/>
            </a:xfrm>
            <a:custGeom>
              <a:avLst/>
              <a:gdLst>
                <a:gd name="T0" fmla="*/ 2147483647 w 527"/>
                <a:gd name="T1" fmla="*/ 2147483647 h 431"/>
                <a:gd name="T2" fmla="*/ 2147483647 w 527"/>
                <a:gd name="T3" fmla="*/ 2147483647 h 431"/>
                <a:gd name="T4" fmla="*/ 2147483647 w 527"/>
                <a:gd name="T5" fmla="*/ 2147483647 h 431"/>
                <a:gd name="T6" fmla="*/ 2147483647 w 527"/>
                <a:gd name="T7" fmla="*/ 2147483647 h 431"/>
                <a:gd name="T8" fmla="*/ 2147483647 w 527"/>
                <a:gd name="T9" fmla="*/ 2147483647 h 431"/>
                <a:gd name="T10" fmla="*/ 2147483647 w 527"/>
                <a:gd name="T11" fmla="*/ 2147483647 h 431"/>
                <a:gd name="T12" fmla="*/ 2147483647 w 527"/>
                <a:gd name="T13" fmla="*/ 2147483647 h 431"/>
                <a:gd name="T14" fmla="*/ 2147483647 w 527"/>
                <a:gd name="T15" fmla="*/ 2147483647 h 431"/>
                <a:gd name="T16" fmla="*/ 2147483647 w 527"/>
                <a:gd name="T17" fmla="*/ 2147483647 h 431"/>
                <a:gd name="T18" fmla="*/ 2147483647 w 527"/>
                <a:gd name="T19" fmla="*/ 2147483647 h 431"/>
                <a:gd name="T20" fmla="*/ 2147483647 w 527"/>
                <a:gd name="T21" fmla="*/ 2147483647 h 431"/>
                <a:gd name="T22" fmla="*/ 2147483647 w 527"/>
                <a:gd name="T23" fmla="*/ 2147483647 h 431"/>
                <a:gd name="T24" fmla="*/ 2147483647 w 527"/>
                <a:gd name="T25" fmla="*/ 2147483647 h 431"/>
                <a:gd name="T26" fmla="*/ 2147483647 w 527"/>
                <a:gd name="T27" fmla="*/ 2147483647 h 431"/>
                <a:gd name="T28" fmla="*/ 2147483647 w 527"/>
                <a:gd name="T29" fmla="*/ 2147483647 h 431"/>
                <a:gd name="T30" fmla="*/ 2147483647 w 527"/>
                <a:gd name="T31" fmla="*/ 2147483647 h 431"/>
                <a:gd name="T32" fmla="*/ 2147483647 w 527"/>
                <a:gd name="T33" fmla="*/ 2147483647 h 431"/>
                <a:gd name="T34" fmla="*/ 0 w 527"/>
                <a:gd name="T35" fmla="*/ 2147483647 h 431"/>
                <a:gd name="T36" fmla="*/ 2147483647 w 527"/>
                <a:gd name="T37" fmla="*/ 2147483647 h 431"/>
                <a:gd name="T38" fmla="*/ 2147483647 w 527"/>
                <a:gd name="T39" fmla="*/ 2147483647 h 431"/>
                <a:gd name="T40" fmla="*/ 2147483647 w 527"/>
                <a:gd name="T41" fmla="*/ 0 h 431"/>
                <a:gd name="T42" fmla="*/ 2147483647 w 527"/>
                <a:gd name="T43" fmla="*/ 2147483647 h 431"/>
                <a:gd name="T44" fmla="*/ 2147483647 w 527"/>
                <a:gd name="T45" fmla="*/ 2147483647 h 431"/>
                <a:gd name="T46" fmla="*/ 2147483647 w 527"/>
                <a:gd name="T47" fmla="*/ 2147483647 h 4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7"/>
                <a:gd name="T73" fmla="*/ 0 h 431"/>
                <a:gd name="T74" fmla="*/ 527 w 527"/>
                <a:gd name="T75" fmla="*/ 431 h 4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7" h="431">
                  <a:moveTo>
                    <a:pt x="467" y="102"/>
                  </a:moveTo>
                  <a:lnTo>
                    <a:pt x="485" y="102"/>
                  </a:lnTo>
                  <a:lnTo>
                    <a:pt x="497" y="132"/>
                  </a:lnTo>
                  <a:lnTo>
                    <a:pt x="509" y="168"/>
                  </a:lnTo>
                  <a:lnTo>
                    <a:pt x="527" y="192"/>
                  </a:lnTo>
                  <a:lnTo>
                    <a:pt x="497" y="269"/>
                  </a:lnTo>
                  <a:lnTo>
                    <a:pt x="467" y="299"/>
                  </a:lnTo>
                  <a:lnTo>
                    <a:pt x="473" y="329"/>
                  </a:lnTo>
                  <a:lnTo>
                    <a:pt x="443" y="377"/>
                  </a:lnTo>
                  <a:lnTo>
                    <a:pt x="431" y="419"/>
                  </a:lnTo>
                  <a:lnTo>
                    <a:pt x="413" y="401"/>
                  </a:lnTo>
                  <a:lnTo>
                    <a:pt x="102" y="431"/>
                  </a:lnTo>
                  <a:lnTo>
                    <a:pt x="102" y="401"/>
                  </a:lnTo>
                  <a:lnTo>
                    <a:pt x="90" y="347"/>
                  </a:lnTo>
                  <a:lnTo>
                    <a:pt x="90" y="299"/>
                  </a:lnTo>
                  <a:lnTo>
                    <a:pt x="54" y="233"/>
                  </a:lnTo>
                  <a:lnTo>
                    <a:pt x="36" y="150"/>
                  </a:lnTo>
                  <a:lnTo>
                    <a:pt x="0" y="102"/>
                  </a:lnTo>
                  <a:lnTo>
                    <a:pt x="24" y="78"/>
                  </a:lnTo>
                  <a:lnTo>
                    <a:pt x="12" y="30"/>
                  </a:lnTo>
                  <a:lnTo>
                    <a:pt x="425" y="0"/>
                  </a:lnTo>
                  <a:lnTo>
                    <a:pt x="455" y="30"/>
                  </a:lnTo>
                  <a:lnTo>
                    <a:pt x="443" y="60"/>
                  </a:lnTo>
                  <a:lnTo>
                    <a:pt x="467" y="10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5355710" y="1865178"/>
              <a:ext cx="749367" cy="999071"/>
            </a:xfrm>
            <a:custGeom>
              <a:avLst/>
              <a:gdLst>
                <a:gd name="T0" fmla="*/ 2147483647 w 539"/>
                <a:gd name="T1" fmla="*/ 2147483647 h 719"/>
                <a:gd name="T2" fmla="*/ 2147483647 w 539"/>
                <a:gd name="T3" fmla="*/ 2147483647 h 719"/>
                <a:gd name="T4" fmla="*/ 2147483647 w 539"/>
                <a:gd name="T5" fmla="*/ 2147483647 h 719"/>
                <a:gd name="T6" fmla="*/ 2147483647 w 539"/>
                <a:gd name="T7" fmla="*/ 2147483647 h 719"/>
                <a:gd name="T8" fmla="*/ 2147483647 w 539"/>
                <a:gd name="T9" fmla="*/ 2147483647 h 719"/>
                <a:gd name="T10" fmla="*/ 2147483647 w 539"/>
                <a:gd name="T11" fmla="*/ 2147483647 h 719"/>
                <a:gd name="T12" fmla="*/ 2147483647 w 539"/>
                <a:gd name="T13" fmla="*/ 2147483647 h 719"/>
                <a:gd name="T14" fmla="*/ 2147483647 w 539"/>
                <a:gd name="T15" fmla="*/ 2147483647 h 719"/>
                <a:gd name="T16" fmla="*/ 2147483647 w 539"/>
                <a:gd name="T17" fmla="*/ 2147483647 h 719"/>
                <a:gd name="T18" fmla="*/ 2147483647 w 539"/>
                <a:gd name="T19" fmla="*/ 2147483647 h 719"/>
                <a:gd name="T20" fmla="*/ 2147483647 w 539"/>
                <a:gd name="T21" fmla="*/ 2147483647 h 719"/>
                <a:gd name="T22" fmla="*/ 2147483647 w 539"/>
                <a:gd name="T23" fmla="*/ 2147483647 h 719"/>
                <a:gd name="T24" fmla="*/ 2147483647 w 539"/>
                <a:gd name="T25" fmla="*/ 2147483647 h 719"/>
                <a:gd name="T26" fmla="*/ 2147483647 w 539"/>
                <a:gd name="T27" fmla="*/ 2147483647 h 719"/>
                <a:gd name="T28" fmla="*/ 2147483647 w 539"/>
                <a:gd name="T29" fmla="*/ 2147483647 h 719"/>
                <a:gd name="T30" fmla="*/ 2147483647 w 539"/>
                <a:gd name="T31" fmla="*/ 2147483647 h 719"/>
                <a:gd name="T32" fmla="*/ 2147483647 w 539"/>
                <a:gd name="T33" fmla="*/ 2147483647 h 719"/>
                <a:gd name="T34" fmla="*/ 2147483647 w 539"/>
                <a:gd name="T35" fmla="*/ 2147483647 h 719"/>
                <a:gd name="T36" fmla="*/ 0 w 539"/>
                <a:gd name="T37" fmla="*/ 2147483647 h 719"/>
                <a:gd name="T38" fmla="*/ 2147483647 w 539"/>
                <a:gd name="T39" fmla="*/ 2147483647 h 719"/>
                <a:gd name="T40" fmla="*/ 2147483647 w 539"/>
                <a:gd name="T41" fmla="*/ 0 h 719"/>
                <a:gd name="T42" fmla="*/ 2147483647 w 539"/>
                <a:gd name="T43" fmla="*/ 2147483647 h 719"/>
                <a:gd name="T44" fmla="*/ 2147483647 w 539"/>
                <a:gd name="T45" fmla="*/ 2147483647 h 719"/>
                <a:gd name="T46" fmla="*/ 2147483647 w 539"/>
                <a:gd name="T47" fmla="*/ 2147483647 h 719"/>
                <a:gd name="T48" fmla="*/ 2147483647 w 539"/>
                <a:gd name="T49" fmla="*/ 2147483647 h 719"/>
                <a:gd name="T50" fmla="*/ 2147483647 w 539"/>
                <a:gd name="T51" fmla="*/ 2147483647 h 719"/>
                <a:gd name="T52" fmla="*/ 2147483647 w 539"/>
                <a:gd name="T53" fmla="*/ 2147483647 h 719"/>
                <a:gd name="T54" fmla="*/ 2147483647 w 539"/>
                <a:gd name="T55" fmla="*/ 2147483647 h 719"/>
                <a:gd name="T56" fmla="*/ 2147483647 w 539"/>
                <a:gd name="T57" fmla="*/ 2147483647 h 7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9"/>
                <a:gd name="T88" fmla="*/ 0 h 719"/>
                <a:gd name="T89" fmla="*/ 539 w 539"/>
                <a:gd name="T90" fmla="*/ 719 h 7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9" h="719">
                  <a:moveTo>
                    <a:pt x="383" y="324"/>
                  </a:moveTo>
                  <a:lnTo>
                    <a:pt x="383" y="401"/>
                  </a:lnTo>
                  <a:lnTo>
                    <a:pt x="341" y="449"/>
                  </a:lnTo>
                  <a:lnTo>
                    <a:pt x="365" y="455"/>
                  </a:lnTo>
                  <a:lnTo>
                    <a:pt x="353" y="551"/>
                  </a:lnTo>
                  <a:lnTo>
                    <a:pt x="413" y="623"/>
                  </a:lnTo>
                  <a:lnTo>
                    <a:pt x="467" y="641"/>
                  </a:lnTo>
                  <a:lnTo>
                    <a:pt x="479" y="689"/>
                  </a:lnTo>
                  <a:lnTo>
                    <a:pt x="72" y="719"/>
                  </a:lnTo>
                  <a:lnTo>
                    <a:pt x="72" y="509"/>
                  </a:lnTo>
                  <a:lnTo>
                    <a:pt x="48" y="491"/>
                  </a:lnTo>
                  <a:lnTo>
                    <a:pt x="60" y="455"/>
                  </a:lnTo>
                  <a:lnTo>
                    <a:pt x="48" y="431"/>
                  </a:lnTo>
                  <a:lnTo>
                    <a:pt x="48" y="324"/>
                  </a:lnTo>
                  <a:lnTo>
                    <a:pt x="42" y="288"/>
                  </a:lnTo>
                  <a:lnTo>
                    <a:pt x="42" y="234"/>
                  </a:lnTo>
                  <a:lnTo>
                    <a:pt x="18" y="150"/>
                  </a:lnTo>
                  <a:lnTo>
                    <a:pt x="18" y="114"/>
                  </a:lnTo>
                  <a:lnTo>
                    <a:pt x="0" y="66"/>
                  </a:lnTo>
                  <a:lnTo>
                    <a:pt x="156" y="48"/>
                  </a:lnTo>
                  <a:lnTo>
                    <a:pt x="186" y="0"/>
                  </a:lnTo>
                  <a:lnTo>
                    <a:pt x="210" y="78"/>
                  </a:lnTo>
                  <a:lnTo>
                    <a:pt x="323" y="102"/>
                  </a:lnTo>
                  <a:lnTo>
                    <a:pt x="365" y="156"/>
                  </a:lnTo>
                  <a:lnTo>
                    <a:pt x="455" y="138"/>
                  </a:lnTo>
                  <a:lnTo>
                    <a:pt x="479" y="156"/>
                  </a:lnTo>
                  <a:lnTo>
                    <a:pt x="539" y="150"/>
                  </a:lnTo>
                  <a:lnTo>
                    <a:pt x="395" y="318"/>
                  </a:lnTo>
                  <a:lnTo>
                    <a:pt x="383" y="32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5830500" y="2282729"/>
              <a:ext cx="648307" cy="720704"/>
            </a:xfrm>
            <a:custGeom>
              <a:avLst/>
              <a:gdLst>
                <a:gd name="T0" fmla="*/ 2147483647 w 468"/>
                <a:gd name="T1" fmla="*/ 2147483647 h 521"/>
                <a:gd name="T2" fmla="*/ 2147483647 w 468"/>
                <a:gd name="T3" fmla="*/ 0 h 521"/>
                <a:gd name="T4" fmla="*/ 2147483647 w 468"/>
                <a:gd name="T5" fmla="*/ 2147483647 h 521"/>
                <a:gd name="T6" fmla="*/ 2147483647 w 468"/>
                <a:gd name="T7" fmla="*/ 2147483647 h 521"/>
                <a:gd name="T8" fmla="*/ 2147483647 w 468"/>
                <a:gd name="T9" fmla="*/ 2147483647 h 521"/>
                <a:gd name="T10" fmla="*/ 2147483647 w 468"/>
                <a:gd name="T11" fmla="*/ 2147483647 h 521"/>
                <a:gd name="T12" fmla="*/ 2147483647 w 468"/>
                <a:gd name="T13" fmla="*/ 2147483647 h 521"/>
                <a:gd name="T14" fmla="*/ 2147483647 w 468"/>
                <a:gd name="T15" fmla="*/ 2147483647 h 521"/>
                <a:gd name="T16" fmla="*/ 2147483647 w 468"/>
                <a:gd name="T17" fmla="*/ 2147483647 h 521"/>
                <a:gd name="T18" fmla="*/ 2147483647 w 468"/>
                <a:gd name="T19" fmla="*/ 2147483647 h 521"/>
                <a:gd name="T20" fmla="*/ 2147483647 w 468"/>
                <a:gd name="T21" fmla="*/ 2147483647 h 521"/>
                <a:gd name="T22" fmla="*/ 2147483647 w 468"/>
                <a:gd name="T23" fmla="*/ 2147483647 h 521"/>
                <a:gd name="T24" fmla="*/ 2147483647 w 468"/>
                <a:gd name="T25" fmla="*/ 2147483647 h 521"/>
                <a:gd name="T26" fmla="*/ 2147483647 w 468"/>
                <a:gd name="T27" fmla="*/ 2147483647 h 521"/>
                <a:gd name="T28" fmla="*/ 2147483647 w 468"/>
                <a:gd name="T29" fmla="*/ 2147483647 h 521"/>
                <a:gd name="T30" fmla="*/ 2147483647 w 468"/>
                <a:gd name="T31" fmla="*/ 2147483647 h 521"/>
                <a:gd name="T32" fmla="*/ 2147483647 w 468"/>
                <a:gd name="T33" fmla="*/ 2147483647 h 521"/>
                <a:gd name="T34" fmla="*/ 2147483647 w 468"/>
                <a:gd name="T35" fmla="*/ 2147483647 h 521"/>
                <a:gd name="T36" fmla="*/ 2147483647 w 468"/>
                <a:gd name="T37" fmla="*/ 2147483647 h 521"/>
                <a:gd name="T38" fmla="*/ 2147483647 w 468"/>
                <a:gd name="T39" fmla="*/ 2147483647 h 521"/>
                <a:gd name="T40" fmla="*/ 2147483647 w 468"/>
                <a:gd name="T41" fmla="*/ 2147483647 h 521"/>
                <a:gd name="T42" fmla="*/ 2147483647 w 468"/>
                <a:gd name="T43" fmla="*/ 2147483647 h 521"/>
                <a:gd name="T44" fmla="*/ 2147483647 w 468"/>
                <a:gd name="T45" fmla="*/ 2147483647 h 521"/>
                <a:gd name="T46" fmla="*/ 0 w 468"/>
                <a:gd name="T47" fmla="*/ 2147483647 h 521"/>
                <a:gd name="T48" fmla="*/ 2147483647 w 468"/>
                <a:gd name="T49" fmla="*/ 2147483647 h 521"/>
                <a:gd name="T50" fmla="*/ 2147483647 w 468"/>
                <a:gd name="T51" fmla="*/ 2147483647 h 521"/>
                <a:gd name="T52" fmla="*/ 2147483647 w 468"/>
                <a:gd name="T53" fmla="*/ 2147483647 h 521"/>
                <a:gd name="T54" fmla="*/ 2147483647 w 468"/>
                <a:gd name="T55" fmla="*/ 2147483647 h 5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8"/>
                <a:gd name="T85" fmla="*/ 0 h 521"/>
                <a:gd name="T86" fmla="*/ 468 w 468"/>
                <a:gd name="T87" fmla="*/ 521 h 5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8" h="521">
                  <a:moveTo>
                    <a:pt x="90" y="36"/>
                  </a:moveTo>
                  <a:lnTo>
                    <a:pt x="174" y="0"/>
                  </a:lnTo>
                  <a:lnTo>
                    <a:pt x="162" y="47"/>
                  </a:lnTo>
                  <a:lnTo>
                    <a:pt x="192" y="47"/>
                  </a:lnTo>
                  <a:lnTo>
                    <a:pt x="282" y="83"/>
                  </a:lnTo>
                  <a:lnTo>
                    <a:pt x="360" y="101"/>
                  </a:lnTo>
                  <a:lnTo>
                    <a:pt x="390" y="119"/>
                  </a:lnTo>
                  <a:lnTo>
                    <a:pt x="390" y="155"/>
                  </a:lnTo>
                  <a:lnTo>
                    <a:pt x="420" y="185"/>
                  </a:lnTo>
                  <a:lnTo>
                    <a:pt x="414" y="269"/>
                  </a:lnTo>
                  <a:lnTo>
                    <a:pt x="468" y="203"/>
                  </a:lnTo>
                  <a:lnTo>
                    <a:pt x="426" y="353"/>
                  </a:lnTo>
                  <a:lnTo>
                    <a:pt x="438" y="485"/>
                  </a:lnTo>
                  <a:lnTo>
                    <a:pt x="210" y="521"/>
                  </a:lnTo>
                  <a:lnTo>
                    <a:pt x="198" y="491"/>
                  </a:lnTo>
                  <a:lnTo>
                    <a:pt x="180" y="491"/>
                  </a:lnTo>
                  <a:lnTo>
                    <a:pt x="156" y="443"/>
                  </a:lnTo>
                  <a:lnTo>
                    <a:pt x="168" y="419"/>
                  </a:lnTo>
                  <a:lnTo>
                    <a:pt x="138" y="389"/>
                  </a:lnTo>
                  <a:lnTo>
                    <a:pt x="126" y="341"/>
                  </a:lnTo>
                  <a:lnTo>
                    <a:pt x="78" y="323"/>
                  </a:lnTo>
                  <a:lnTo>
                    <a:pt x="12" y="251"/>
                  </a:lnTo>
                  <a:lnTo>
                    <a:pt x="24" y="155"/>
                  </a:lnTo>
                  <a:lnTo>
                    <a:pt x="0" y="149"/>
                  </a:lnTo>
                  <a:lnTo>
                    <a:pt x="42" y="101"/>
                  </a:lnTo>
                  <a:lnTo>
                    <a:pt x="42" y="24"/>
                  </a:lnTo>
                  <a:lnTo>
                    <a:pt x="54" y="18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6095543" y="2206464"/>
              <a:ext cx="724579" cy="331753"/>
            </a:xfrm>
            <a:custGeom>
              <a:avLst/>
              <a:gdLst>
                <a:gd name="T0" fmla="*/ 2147483647 w 522"/>
                <a:gd name="T1" fmla="*/ 2147483647 h 239"/>
                <a:gd name="T2" fmla="*/ 2147483647 w 522"/>
                <a:gd name="T3" fmla="*/ 2147483647 h 239"/>
                <a:gd name="T4" fmla="*/ 2147483647 w 522"/>
                <a:gd name="T5" fmla="*/ 2147483647 h 239"/>
                <a:gd name="T6" fmla="*/ 2147483647 w 522"/>
                <a:gd name="T7" fmla="*/ 2147483647 h 239"/>
                <a:gd name="T8" fmla="*/ 2147483647 w 522"/>
                <a:gd name="T9" fmla="*/ 2147483647 h 239"/>
                <a:gd name="T10" fmla="*/ 2147483647 w 522"/>
                <a:gd name="T11" fmla="*/ 2147483647 h 239"/>
                <a:gd name="T12" fmla="*/ 2147483647 w 522"/>
                <a:gd name="T13" fmla="*/ 2147483647 h 239"/>
                <a:gd name="T14" fmla="*/ 2147483647 w 522"/>
                <a:gd name="T15" fmla="*/ 2147483647 h 239"/>
                <a:gd name="T16" fmla="*/ 2147483647 w 522"/>
                <a:gd name="T17" fmla="*/ 2147483647 h 239"/>
                <a:gd name="T18" fmla="*/ 2147483647 w 522"/>
                <a:gd name="T19" fmla="*/ 2147483647 h 239"/>
                <a:gd name="T20" fmla="*/ 2147483647 w 522"/>
                <a:gd name="T21" fmla="*/ 2147483647 h 239"/>
                <a:gd name="T22" fmla="*/ 2147483647 w 522"/>
                <a:gd name="T23" fmla="*/ 2147483647 h 239"/>
                <a:gd name="T24" fmla="*/ 2147483647 w 522"/>
                <a:gd name="T25" fmla="*/ 2147483647 h 239"/>
                <a:gd name="T26" fmla="*/ 2147483647 w 522"/>
                <a:gd name="T27" fmla="*/ 2147483647 h 239"/>
                <a:gd name="T28" fmla="*/ 2147483647 w 522"/>
                <a:gd name="T29" fmla="*/ 2147483647 h 239"/>
                <a:gd name="T30" fmla="*/ 2147483647 w 522"/>
                <a:gd name="T31" fmla="*/ 2147483647 h 239"/>
                <a:gd name="T32" fmla="*/ 0 w 522"/>
                <a:gd name="T33" fmla="*/ 2147483647 h 239"/>
                <a:gd name="T34" fmla="*/ 2147483647 w 522"/>
                <a:gd name="T35" fmla="*/ 0 h 239"/>
                <a:gd name="T36" fmla="*/ 2147483647 w 522"/>
                <a:gd name="T37" fmla="*/ 2147483647 h 2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2"/>
                <a:gd name="T58" fmla="*/ 0 h 239"/>
                <a:gd name="T59" fmla="*/ 522 w 522"/>
                <a:gd name="T60" fmla="*/ 239 h 2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2" h="239">
                  <a:moveTo>
                    <a:pt x="144" y="60"/>
                  </a:moveTo>
                  <a:lnTo>
                    <a:pt x="204" y="42"/>
                  </a:lnTo>
                  <a:lnTo>
                    <a:pt x="204" y="72"/>
                  </a:lnTo>
                  <a:lnTo>
                    <a:pt x="300" y="95"/>
                  </a:lnTo>
                  <a:lnTo>
                    <a:pt x="324" y="54"/>
                  </a:lnTo>
                  <a:lnTo>
                    <a:pt x="414" y="36"/>
                  </a:lnTo>
                  <a:lnTo>
                    <a:pt x="504" y="54"/>
                  </a:lnTo>
                  <a:lnTo>
                    <a:pt x="522" y="90"/>
                  </a:lnTo>
                  <a:lnTo>
                    <a:pt x="480" y="113"/>
                  </a:lnTo>
                  <a:lnTo>
                    <a:pt x="426" y="95"/>
                  </a:lnTo>
                  <a:lnTo>
                    <a:pt x="294" y="155"/>
                  </a:lnTo>
                  <a:lnTo>
                    <a:pt x="228" y="239"/>
                  </a:lnTo>
                  <a:lnTo>
                    <a:pt x="198" y="209"/>
                  </a:lnTo>
                  <a:lnTo>
                    <a:pt x="198" y="173"/>
                  </a:lnTo>
                  <a:lnTo>
                    <a:pt x="168" y="155"/>
                  </a:lnTo>
                  <a:lnTo>
                    <a:pt x="90" y="137"/>
                  </a:lnTo>
                  <a:lnTo>
                    <a:pt x="0" y="95"/>
                  </a:lnTo>
                  <a:lnTo>
                    <a:pt x="144" y="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6587494" y="2404753"/>
              <a:ext cx="482417" cy="674945"/>
            </a:xfrm>
            <a:custGeom>
              <a:avLst/>
              <a:gdLst>
                <a:gd name="T0" fmla="*/ 2147483647 w 347"/>
                <a:gd name="T1" fmla="*/ 0 h 486"/>
                <a:gd name="T2" fmla="*/ 2147483647 w 347"/>
                <a:gd name="T3" fmla="*/ 2147483647 h 486"/>
                <a:gd name="T4" fmla="*/ 2147483647 w 347"/>
                <a:gd name="T5" fmla="*/ 2147483647 h 486"/>
                <a:gd name="T6" fmla="*/ 2147483647 w 347"/>
                <a:gd name="T7" fmla="*/ 2147483647 h 486"/>
                <a:gd name="T8" fmla="*/ 2147483647 w 347"/>
                <a:gd name="T9" fmla="*/ 2147483647 h 486"/>
                <a:gd name="T10" fmla="*/ 2147483647 w 347"/>
                <a:gd name="T11" fmla="*/ 2147483647 h 486"/>
                <a:gd name="T12" fmla="*/ 2147483647 w 347"/>
                <a:gd name="T13" fmla="*/ 2147483647 h 486"/>
                <a:gd name="T14" fmla="*/ 2147483647 w 347"/>
                <a:gd name="T15" fmla="*/ 2147483647 h 486"/>
                <a:gd name="T16" fmla="*/ 2147483647 w 347"/>
                <a:gd name="T17" fmla="*/ 2147483647 h 486"/>
                <a:gd name="T18" fmla="*/ 2147483647 w 347"/>
                <a:gd name="T19" fmla="*/ 2147483647 h 486"/>
                <a:gd name="T20" fmla="*/ 0 w 347"/>
                <a:gd name="T21" fmla="*/ 2147483647 h 486"/>
                <a:gd name="T22" fmla="*/ 2147483647 w 347"/>
                <a:gd name="T23" fmla="*/ 2147483647 h 486"/>
                <a:gd name="T24" fmla="*/ 2147483647 w 347"/>
                <a:gd name="T25" fmla="*/ 2147483647 h 486"/>
                <a:gd name="T26" fmla="*/ 0 w 347"/>
                <a:gd name="T27" fmla="*/ 2147483647 h 486"/>
                <a:gd name="T28" fmla="*/ 2147483647 w 347"/>
                <a:gd name="T29" fmla="*/ 2147483647 h 486"/>
                <a:gd name="T30" fmla="*/ 2147483647 w 347"/>
                <a:gd name="T31" fmla="*/ 2147483647 h 486"/>
                <a:gd name="T32" fmla="*/ 2147483647 w 347"/>
                <a:gd name="T33" fmla="*/ 2147483647 h 486"/>
                <a:gd name="T34" fmla="*/ 2147483647 w 347"/>
                <a:gd name="T35" fmla="*/ 2147483647 h 486"/>
                <a:gd name="T36" fmla="*/ 2147483647 w 347"/>
                <a:gd name="T37" fmla="*/ 0 h 4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7"/>
                <a:gd name="T58" fmla="*/ 0 h 486"/>
                <a:gd name="T59" fmla="*/ 347 w 347"/>
                <a:gd name="T60" fmla="*/ 486 h 4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7" h="486">
                  <a:moveTo>
                    <a:pt x="156" y="0"/>
                  </a:moveTo>
                  <a:lnTo>
                    <a:pt x="228" y="30"/>
                  </a:lnTo>
                  <a:lnTo>
                    <a:pt x="264" y="114"/>
                  </a:lnTo>
                  <a:lnTo>
                    <a:pt x="252" y="162"/>
                  </a:lnTo>
                  <a:lnTo>
                    <a:pt x="228" y="180"/>
                  </a:lnTo>
                  <a:lnTo>
                    <a:pt x="228" y="204"/>
                  </a:lnTo>
                  <a:lnTo>
                    <a:pt x="305" y="162"/>
                  </a:lnTo>
                  <a:lnTo>
                    <a:pt x="347" y="246"/>
                  </a:lnTo>
                  <a:lnTo>
                    <a:pt x="294" y="432"/>
                  </a:lnTo>
                  <a:lnTo>
                    <a:pt x="186" y="462"/>
                  </a:lnTo>
                  <a:lnTo>
                    <a:pt x="0" y="486"/>
                  </a:lnTo>
                  <a:lnTo>
                    <a:pt x="30" y="462"/>
                  </a:lnTo>
                  <a:lnTo>
                    <a:pt x="54" y="336"/>
                  </a:lnTo>
                  <a:lnTo>
                    <a:pt x="0" y="246"/>
                  </a:lnTo>
                  <a:lnTo>
                    <a:pt x="12" y="132"/>
                  </a:lnTo>
                  <a:lnTo>
                    <a:pt x="42" y="84"/>
                  </a:lnTo>
                  <a:lnTo>
                    <a:pt x="60" y="108"/>
                  </a:lnTo>
                  <a:lnTo>
                    <a:pt x="84" y="4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6488341" y="3045379"/>
              <a:ext cx="413773" cy="690198"/>
            </a:xfrm>
            <a:custGeom>
              <a:avLst/>
              <a:gdLst>
                <a:gd name="T0" fmla="*/ 2147483647 w 300"/>
                <a:gd name="T1" fmla="*/ 2147483647 h 497"/>
                <a:gd name="T2" fmla="*/ 2147483647 w 300"/>
                <a:gd name="T3" fmla="*/ 0 h 497"/>
                <a:gd name="T4" fmla="*/ 2147483647 w 300"/>
                <a:gd name="T5" fmla="*/ 2147483647 h 497"/>
                <a:gd name="T6" fmla="*/ 2147483647 w 300"/>
                <a:gd name="T7" fmla="*/ 2147483647 h 497"/>
                <a:gd name="T8" fmla="*/ 2147483647 w 300"/>
                <a:gd name="T9" fmla="*/ 2147483647 h 497"/>
                <a:gd name="T10" fmla="*/ 2147483647 w 300"/>
                <a:gd name="T11" fmla="*/ 2147483647 h 497"/>
                <a:gd name="T12" fmla="*/ 2147483647 w 300"/>
                <a:gd name="T13" fmla="*/ 2147483647 h 497"/>
                <a:gd name="T14" fmla="*/ 2147483647 w 300"/>
                <a:gd name="T15" fmla="*/ 2147483647 h 497"/>
                <a:gd name="T16" fmla="*/ 2147483647 w 300"/>
                <a:gd name="T17" fmla="*/ 2147483647 h 497"/>
                <a:gd name="T18" fmla="*/ 2147483647 w 300"/>
                <a:gd name="T19" fmla="*/ 2147483647 h 497"/>
                <a:gd name="T20" fmla="*/ 0 w 300"/>
                <a:gd name="T21" fmla="*/ 2147483647 h 497"/>
                <a:gd name="T22" fmla="*/ 2147483647 w 300"/>
                <a:gd name="T23" fmla="*/ 2147483647 h 497"/>
                <a:gd name="T24" fmla="*/ 2147483647 w 300"/>
                <a:gd name="T25" fmla="*/ 2147483647 h 497"/>
                <a:gd name="T26" fmla="*/ 0 w 300"/>
                <a:gd name="T27" fmla="*/ 2147483647 h 497"/>
                <a:gd name="T28" fmla="*/ 2147483647 w 300"/>
                <a:gd name="T29" fmla="*/ 2147483647 h 497"/>
                <a:gd name="T30" fmla="*/ 2147483647 w 300"/>
                <a:gd name="T31" fmla="*/ 2147483647 h 4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497"/>
                <a:gd name="T50" fmla="*/ 300 w 300"/>
                <a:gd name="T51" fmla="*/ 497 h 4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497">
                  <a:moveTo>
                    <a:pt x="72" y="24"/>
                  </a:moveTo>
                  <a:lnTo>
                    <a:pt x="258" y="0"/>
                  </a:lnTo>
                  <a:lnTo>
                    <a:pt x="300" y="329"/>
                  </a:lnTo>
                  <a:lnTo>
                    <a:pt x="300" y="359"/>
                  </a:lnTo>
                  <a:lnTo>
                    <a:pt x="252" y="377"/>
                  </a:lnTo>
                  <a:lnTo>
                    <a:pt x="222" y="443"/>
                  </a:lnTo>
                  <a:lnTo>
                    <a:pt x="180" y="443"/>
                  </a:lnTo>
                  <a:lnTo>
                    <a:pt x="156" y="479"/>
                  </a:lnTo>
                  <a:lnTo>
                    <a:pt x="102" y="485"/>
                  </a:lnTo>
                  <a:lnTo>
                    <a:pt x="72" y="479"/>
                  </a:lnTo>
                  <a:lnTo>
                    <a:pt x="0" y="497"/>
                  </a:lnTo>
                  <a:lnTo>
                    <a:pt x="54" y="407"/>
                  </a:lnTo>
                  <a:lnTo>
                    <a:pt x="30" y="347"/>
                  </a:lnTo>
                  <a:lnTo>
                    <a:pt x="0" y="42"/>
                  </a:lnTo>
                  <a:lnTo>
                    <a:pt x="54" y="5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6846816" y="2896662"/>
              <a:ext cx="497672" cy="648252"/>
            </a:xfrm>
            <a:custGeom>
              <a:avLst/>
              <a:gdLst>
                <a:gd name="T0" fmla="*/ 2147483647 w 359"/>
                <a:gd name="T1" fmla="*/ 2147483647 h 467"/>
                <a:gd name="T2" fmla="*/ 2147483647 w 359"/>
                <a:gd name="T3" fmla="*/ 2147483647 h 467"/>
                <a:gd name="T4" fmla="*/ 2147483647 w 359"/>
                <a:gd name="T5" fmla="*/ 2147483647 h 467"/>
                <a:gd name="T6" fmla="*/ 2147483647 w 359"/>
                <a:gd name="T7" fmla="*/ 2147483647 h 467"/>
                <a:gd name="T8" fmla="*/ 2147483647 w 359"/>
                <a:gd name="T9" fmla="*/ 2147483647 h 467"/>
                <a:gd name="T10" fmla="*/ 2147483647 w 359"/>
                <a:gd name="T11" fmla="*/ 0 h 467"/>
                <a:gd name="T12" fmla="*/ 2147483647 w 359"/>
                <a:gd name="T13" fmla="*/ 2147483647 h 467"/>
                <a:gd name="T14" fmla="*/ 2147483647 w 359"/>
                <a:gd name="T15" fmla="*/ 2147483647 h 467"/>
                <a:gd name="T16" fmla="*/ 2147483647 w 359"/>
                <a:gd name="T17" fmla="*/ 2147483647 h 467"/>
                <a:gd name="T18" fmla="*/ 2147483647 w 359"/>
                <a:gd name="T19" fmla="*/ 2147483647 h 467"/>
                <a:gd name="T20" fmla="*/ 2147483647 w 359"/>
                <a:gd name="T21" fmla="*/ 2147483647 h 467"/>
                <a:gd name="T22" fmla="*/ 2147483647 w 359"/>
                <a:gd name="T23" fmla="*/ 2147483647 h 467"/>
                <a:gd name="T24" fmla="*/ 2147483647 w 359"/>
                <a:gd name="T25" fmla="*/ 2147483647 h 467"/>
                <a:gd name="T26" fmla="*/ 2147483647 w 359"/>
                <a:gd name="T27" fmla="*/ 2147483647 h 467"/>
                <a:gd name="T28" fmla="*/ 2147483647 w 359"/>
                <a:gd name="T29" fmla="*/ 2147483647 h 467"/>
                <a:gd name="T30" fmla="*/ 0 w 359"/>
                <a:gd name="T31" fmla="*/ 2147483647 h 467"/>
                <a:gd name="T32" fmla="*/ 2147483647 w 359"/>
                <a:gd name="T33" fmla="*/ 2147483647 h 4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9"/>
                <a:gd name="T52" fmla="*/ 0 h 467"/>
                <a:gd name="T53" fmla="*/ 359 w 359"/>
                <a:gd name="T54" fmla="*/ 467 h 4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9" h="467">
                  <a:moveTo>
                    <a:pt x="108" y="78"/>
                  </a:moveTo>
                  <a:lnTo>
                    <a:pt x="161" y="96"/>
                  </a:lnTo>
                  <a:lnTo>
                    <a:pt x="167" y="114"/>
                  </a:lnTo>
                  <a:lnTo>
                    <a:pt x="275" y="60"/>
                  </a:lnTo>
                  <a:lnTo>
                    <a:pt x="287" y="18"/>
                  </a:lnTo>
                  <a:lnTo>
                    <a:pt x="335" y="0"/>
                  </a:lnTo>
                  <a:lnTo>
                    <a:pt x="359" y="156"/>
                  </a:lnTo>
                  <a:lnTo>
                    <a:pt x="359" y="311"/>
                  </a:lnTo>
                  <a:lnTo>
                    <a:pt x="317" y="353"/>
                  </a:lnTo>
                  <a:lnTo>
                    <a:pt x="263" y="437"/>
                  </a:lnTo>
                  <a:lnTo>
                    <a:pt x="233" y="467"/>
                  </a:lnTo>
                  <a:lnTo>
                    <a:pt x="209" y="449"/>
                  </a:lnTo>
                  <a:lnTo>
                    <a:pt x="149" y="455"/>
                  </a:lnTo>
                  <a:lnTo>
                    <a:pt x="78" y="419"/>
                  </a:lnTo>
                  <a:lnTo>
                    <a:pt x="42" y="437"/>
                  </a:lnTo>
                  <a:lnTo>
                    <a:pt x="0" y="102"/>
                  </a:lnTo>
                  <a:lnTo>
                    <a:pt x="108" y="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6038339" y="2955767"/>
              <a:ext cx="524367" cy="930433"/>
            </a:xfrm>
            <a:custGeom>
              <a:avLst/>
              <a:gdLst>
                <a:gd name="T0" fmla="*/ 0 w 378"/>
                <a:gd name="T1" fmla="*/ 2147483647 h 671"/>
                <a:gd name="T2" fmla="*/ 2147483647 w 378"/>
                <a:gd name="T3" fmla="*/ 2147483647 h 671"/>
                <a:gd name="T4" fmla="*/ 2147483647 w 378"/>
                <a:gd name="T5" fmla="*/ 2147483647 h 671"/>
                <a:gd name="T6" fmla="*/ 2147483647 w 378"/>
                <a:gd name="T7" fmla="*/ 2147483647 h 671"/>
                <a:gd name="T8" fmla="*/ 2147483647 w 378"/>
                <a:gd name="T9" fmla="*/ 2147483647 h 671"/>
                <a:gd name="T10" fmla="*/ 2147483647 w 378"/>
                <a:gd name="T11" fmla="*/ 2147483647 h 671"/>
                <a:gd name="T12" fmla="*/ 2147483647 w 378"/>
                <a:gd name="T13" fmla="*/ 2147483647 h 671"/>
                <a:gd name="T14" fmla="*/ 2147483647 w 378"/>
                <a:gd name="T15" fmla="*/ 2147483647 h 671"/>
                <a:gd name="T16" fmla="*/ 2147483647 w 378"/>
                <a:gd name="T17" fmla="*/ 0 h 671"/>
                <a:gd name="T18" fmla="*/ 2147483647 w 378"/>
                <a:gd name="T19" fmla="*/ 2147483647 h 671"/>
                <a:gd name="T20" fmla="*/ 2147483647 w 378"/>
                <a:gd name="T21" fmla="*/ 2147483647 h 671"/>
                <a:gd name="T22" fmla="*/ 2147483647 w 378"/>
                <a:gd name="T23" fmla="*/ 2147483647 h 671"/>
                <a:gd name="T24" fmla="*/ 2147483647 w 378"/>
                <a:gd name="T25" fmla="*/ 2147483647 h 671"/>
                <a:gd name="T26" fmla="*/ 2147483647 w 378"/>
                <a:gd name="T27" fmla="*/ 2147483647 h 671"/>
                <a:gd name="T28" fmla="*/ 2147483647 w 378"/>
                <a:gd name="T29" fmla="*/ 2147483647 h 671"/>
                <a:gd name="T30" fmla="*/ 2147483647 w 378"/>
                <a:gd name="T31" fmla="*/ 2147483647 h 671"/>
                <a:gd name="T32" fmla="*/ 2147483647 w 378"/>
                <a:gd name="T33" fmla="*/ 2147483647 h 671"/>
                <a:gd name="T34" fmla="*/ 2147483647 w 378"/>
                <a:gd name="T35" fmla="*/ 2147483647 h 671"/>
                <a:gd name="T36" fmla="*/ 2147483647 w 378"/>
                <a:gd name="T37" fmla="*/ 2147483647 h 671"/>
                <a:gd name="T38" fmla="*/ 2147483647 w 378"/>
                <a:gd name="T39" fmla="*/ 2147483647 h 671"/>
                <a:gd name="T40" fmla="*/ 2147483647 w 378"/>
                <a:gd name="T41" fmla="*/ 2147483647 h 671"/>
                <a:gd name="T42" fmla="*/ 2147483647 w 378"/>
                <a:gd name="T43" fmla="*/ 2147483647 h 671"/>
                <a:gd name="T44" fmla="*/ 2147483647 w 378"/>
                <a:gd name="T45" fmla="*/ 2147483647 h 671"/>
                <a:gd name="T46" fmla="*/ 2147483647 w 378"/>
                <a:gd name="T47" fmla="*/ 2147483647 h 671"/>
                <a:gd name="T48" fmla="*/ 2147483647 w 378"/>
                <a:gd name="T49" fmla="*/ 2147483647 h 671"/>
                <a:gd name="T50" fmla="*/ 2147483647 w 378"/>
                <a:gd name="T51" fmla="*/ 2147483647 h 671"/>
                <a:gd name="T52" fmla="*/ 2147483647 w 378"/>
                <a:gd name="T53" fmla="*/ 2147483647 h 671"/>
                <a:gd name="T54" fmla="*/ 2147483647 w 378"/>
                <a:gd name="T55" fmla="*/ 2147483647 h 671"/>
                <a:gd name="T56" fmla="*/ 0 w 378"/>
                <a:gd name="T57" fmla="*/ 2147483647 h 6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671"/>
                <a:gd name="T89" fmla="*/ 378 w 378"/>
                <a:gd name="T90" fmla="*/ 671 h 6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671">
                  <a:moveTo>
                    <a:pt x="0" y="323"/>
                  </a:moveTo>
                  <a:lnTo>
                    <a:pt x="6" y="281"/>
                  </a:lnTo>
                  <a:lnTo>
                    <a:pt x="42" y="233"/>
                  </a:lnTo>
                  <a:lnTo>
                    <a:pt x="30" y="203"/>
                  </a:lnTo>
                  <a:lnTo>
                    <a:pt x="60" y="174"/>
                  </a:lnTo>
                  <a:lnTo>
                    <a:pt x="90" y="96"/>
                  </a:lnTo>
                  <a:lnTo>
                    <a:pt x="72" y="72"/>
                  </a:lnTo>
                  <a:lnTo>
                    <a:pt x="60" y="36"/>
                  </a:lnTo>
                  <a:lnTo>
                    <a:pt x="288" y="0"/>
                  </a:lnTo>
                  <a:lnTo>
                    <a:pt x="288" y="102"/>
                  </a:lnTo>
                  <a:lnTo>
                    <a:pt x="324" y="114"/>
                  </a:lnTo>
                  <a:lnTo>
                    <a:pt x="354" y="419"/>
                  </a:lnTo>
                  <a:lnTo>
                    <a:pt x="378" y="473"/>
                  </a:lnTo>
                  <a:lnTo>
                    <a:pt x="324" y="563"/>
                  </a:lnTo>
                  <a:lnTo>
                    <a:pt x="324" y="611"/>
                  </a:lnTo>
                  <a:lnTo>
                    <a:pt x="282" y="635"/>
                  </a:lnTo>
                  <a:lnTo>
                    <a:pt x="288" y="647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198" y="671"/>
                  </a:lnTo>
                  <a:lnTo>
                    <a:pt x="186" y="647"/>
                  </a:lnTo>
                  <a:lnTo>
                    <a:pt x="198" y="599"/>
                  </a:lnTo>
                  <a:lnTo>
                    <a:pt x="156" y="581"/>
                  </a:lnTo>
                  <a:lnTo>
                    <a:pt x="114" y="527"/>
                  </a:lnTo>
                  <a:lnTo>
                    <a:pt x="126" y="479"/>
                  </a:lnTo>
                  <a:lnTo>
                    <a:pt x="102" y="473"/>
                  </a:lnTo>
                  <a:lnTo>
                    <a:pt x="72" y="473"/>
                  </a:lnTo>
                  <a:lnTo>
                    <a:pt x="6" y="377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6119198" y="4149215"/>
              <a:ext cx="467162" cy="838915"/>
            </a:xfrm>
            <a:custGeom>
              <a:avLst/>
              <a:gdLst>
                <a:gd name="T0" fmla="*/ 2147483647 w 336"/>
                <a:gd name="T1" fmla="*/ 2147483647 h 605"/>
                <a:gd name="T2" fmla="*/ 2147483647 w 336"/>
                <a:gd name="T3" fmla="*/ 0 h 605"/>
                <a:gd name="T4" fmla="*/ 2147483647 w 336"/>
                <a:gd name="T5" fmla="*/ 2147483647 h 605"/>
                <a:gd name="T6" fmla="*/ 2147483647 w 336"/>
                <a:gd name="T7" fmla="*/ 2147483647 h 605"/>
                <a:gd name="T8" fmla="*/ 2147483647 w 336"/>
                <a:gd name="T9" fmla="*/ 2147483647 h 605"/>
                <a:gd name="T10" fmla="*/ 2147483647 w 336"/>
                <a:gd name="T11" fmla="*/ 2147483647 h 605"/>
                <a:gd name="T12" fmla="*/ 2147483647 w 336"/>
                <a:gd name="T13" fmla="*/ 2147483647 h 605"/>
                <a:gd name="T14" fmla="*/ 2147483647 w 336"/>
                <a:gd name="T15" fmla="*/ 2147483647 h 605"/>
                <a:gd name="T16" fmla="*/ 2147483647 w 336"/>
                <a:gd name="T17" fmla="*/ 2147483647 h 605"/>
                <a:gd name="T18" fmla="*/ 0 w 336"/>
                <a:gd name="T19" fmla="*/ 2147483647 h 605"/>
                <a:gd name="T20" fmla="*/ 2147483647 w 336"/>
                <a:gd name="T21" fmla="*/ 2147483647 h 605"/>
                <a:gd name="T22" fmla="*/ 2147483647 w 336"/>
                <a:gd name="T23" fmla="*/ 2147483647 h 605"/>
                <a:gd name="T24" fmla="*/ 2147483647 w 336"/>
                <a:gd name="T25" fmla="*/ 2147483647 h 605"/>
                <a:gd name="T26" fmla="*/ 2147483647 w 336"/>
                <a:gd name="T27" fmla="*/ 2147483647 h 605"/>
                <a:gd name="T28" fmla="*/ 2147483647 w 336"/>
                <a:gd name="T29" fmla="*/ 2147483647 h 605"/>
                <a:gd name="T30" fmla="*/ 2147483647 w 336"/>
                <a:gd name="T31" fmla="*/ 2147483647 h 605"/>
                <a:gd name="T32" fmla="*/ 2147483647 w 336"/>
                <a:gd name="T33" fmla="*/ 2147483647 h 605"/>
                <a:gd name="T34" fmla="*/ 2147483647 w 336"/>
                <a:gd name="T35" fmla="*/ 2147483647 h 6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6"/>
                <a:gd name="T55" fmla="*/ 0 h 605"/>
                <a:gd name="T56" fmla="*/ 336 w 336"/>
                <a:gd name="T57" fmla="*/ 605 h 6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6" h="605">
                  <a:moveTo>
                    <a:pt x="102" y="36"/>
                  </a:moveTo>
                  <a:lnTo>
                    <a:pt x="294" y="0"/>
                  </a:lnTo>
                  <a:lnTo>
                    <a:pt x="312" y="24"/>
                  </a:lnTo>
                  <a:lnTo>
                    <a:pt x="312" y="413"/>
                  </a:lnTo>
                  <a:lnTo>
                    <a:pt x="336" y="581"/>
                  </a:lnTo>
                  <a:lnTo>
                    <a:pt x="258" y="587"/>
                  </a:lnTo>
                  <a:lnTo>
                    <a:pt x="210" y="605"/>
                  </a:lnTo>
                  <a:lnTo>
                    <a:pt x="174" y="569"/>
                  </a:lnTo>
                  <a:lnTo>
                    <a:pt x="174" y="533"/>
                  </a:lnTo>
                  <a:lnTo>
                    <a:pt x="0" y="539"/>
                  </a:lnTo>
                  <a:lnTo>
                    <a:pt x="12" y="473"/>
                  </a:lnTo>
                  <a:lnTo>
                    <a:pt x="48" y="395"/>
                  </a:lnTo>
                  <a:lnTo>
                    <a:pt x="18" y="317"/>
                  </a:lnTo>
                  <a:lnTo>
                    <a:pt x="30" y="281"/>
                  </a:lnTo>
                  <a:lnTo>
                    <a:pt x="18" y="216"/>
                  </a:lnTo>
                  <a:lnTo>
                    <a:pt x="42" y="162"/>
                  </a:lnTo>
                  <a:lnTo>
                    <a:pt x="72" y="84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6351826" y="3428511"/>
              <a:ext cx="915257" cy="495723"/>
            </a:xfrm>
            <a:custGeom>
              <a:avLst/>
              <a:gdLst>
                <a:gd name="T0" fmla="*/ 2147483647 w 659"/>
                <a:gd name="T1" fmla="*/ 2147483647 h 359"/>
                <a:gd name="T2" fmla="*/ 2147483647 w 659"/>
                <a:gd name="T3" fmla="*/ 2147483647 h 359"/>
                <a:gd name="T4" fmla="*/ 2147483647 w 659"/>
                <a:gd name="T5" fmla="*/ 2147483647 h 359"/>
                <a:gd name="T6" fmla="*/ 2147483647 w 659"/>
                <a:gd name="T7" fmla="*/ 2147483647 h 359"/>
                <a:gd name="T8" fmla="*/ 2147483647 w 659"/>
                <a:gd name="T9" fmla="*/ 2147483647 h 359"/>
                <a:gd name="T10" fmla="*/ 2147483647 w 659"/>
                <a:gd name="T11" fmla="*/ 2147483647 h 359"/>
                <a:gd name="T12" fmla="*/ 2147483647 w 659"/>
                <a:gd name="T13" fmla="*/ 2147483647 h 359"/>
                <a:gd name="T14" fmla="*/ 2147483647 w 659"/>
                <a:gd name="T15" fmla="*/ 2147483647 h 359"/>
                <a:gd name="T16" fmla="*/ 2147483647 w 659"/>
                <a:gd name="T17" fmla="*/ 2147483647 h 359"/>
                <a:gd name="T18" fmla="*/ 2147483647 w 659"/>
                <a:gd name="T19" fmla="*/ 2147483647 h 359"/>
                <a:gd name="T20" fmla="*/ 2147483647 w 659"/>
                <a:gd name="T21" fmla="*/ 2147483647 h 359"/>
                <a:gd name="T22" fmla="*/ 2147483647 w 659"/>
                <a:gd name="T23" fmla="*/ 2147483647 h 359"/>
                <a:gd name="T24" fmla="*/ 2147483647 w 659"/>
                <a:gd name="T25" fmla="*/ 2147483647 h 359"/>
                <a:gd name="T26" fmla="*/ 2147483647 w 659"/>
                <a:gd name="T27" fmla="*/ 2147483647 h 359"/>
                <a:gd name="T28" fmla="*/ 2147483647 w 659"/>
                <a:gd name="T29" fmla="*/ 0 h 359"/>
                <a:gd name="T30" fmla="*/ 2147483647 w 659"/>
                <a:gd name="T31" fmla="*/ 2147483647 h 359"/>
                <a:gd name="T32" fmla="*/ 2147483647 w 659"/>
                <a:gd name="T33" fmla="*/ 2147483647 h 359"/>
                <a:gd name="T34" fmla="*/ 2147483647 w 659"/>
                <a:gd name="T35" fmla="*/ 2147483647 h 359"/>
                <a:gd name="T36" fmla="*/ 2147483647 w 659"/>
                <a:gd name="T37" fmla="*/ 2147483647 h 359"/>
                <a:gd name="T38" fmla="*/ 2147483647 w 659"/>
                <a:gd name="T39" fmla="*/ 2147483647 h 359"/>
                <a:gd name="T40" fmla="*/ 2147483647 w 659"/>
                <a:gd name="T41" fmla="*/ 2147483647 h 359"/>
                <a:gd name="T42" fmla="*/ 2147483647 w 659"/>
                <a:gd name="T43" fmla="*/ 2147483647 h 359"/>
                <a:gd name="T44" fmla="*/ 0 w 659"/>
                <a:gd name="T45" fmla="*/ 2147483647 h 359"/>
                <a:gd name="T46" fmla="*/ 2147483647 w 659"/>
                <a:gd name="T47" fmla="*/ 2147483647 h 3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9"/>
                <a:gd name="T73" fmla="*/ 0 h 359"/>
                <a:gd name="T74" fmla="*/ 659 w 659"/>
                <a:gd name="T75" fmla="*/ 359 h 3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9" h="359">
                  <a:moveTo>
                    <a:pt x="18" y="317"/>
                  </a:moveTo>
                  <a:lnTo>
                    <a:pt x="6" y="269"/>
                  </a:lnTo>
                  <a:lnTo>
                    <a:pt x="60" y="263"/>
                  </a:lnTo>
                  <a:lnTo>
                    <a:pt x="48" y="251"/>
                  </a:lnTo>
                  <a:lnTo>
                    <a:pt x="90" y="227"/>
                  </a:lnTo>
                  <a:lnTo>
                    <a:pt x="90" y="179"/>
                  </a:lnTo>
                  <a:lnTo>
                    <a:pt x="168" y="167"/>
                  </a:lnTo>
                  <a:lnTo>
                    <a:pt x="198" y="173"/>
                  </a:lnTo>
                  <a:lnTo>
                    <a:pt x="252" y="167"/>
                  </a:lnTo>
                  <a:lnTo>
                    <a:pt x="270" y="126"/>
                  </a:lnTo>
                  <a:lnTo>
                    <a:pt x="312" y="126"/>
                  </a:lnTo>
                  <a:lnTo>
                    <a:pt x="342" y="60"/>
                  </a:lnTo>
                  <a:lnTo>
                    <a:pt x="396" y="42"/>
                  </a:lnTo>
                  <a:lnTo>
                    <a:pt x="396" y="18"/>
                  </a:lnTo>
                  <a:lnTo>
                    <a:pt x="426" y="0"/>
                  </a:lnTo>
                  <a:lnTo>
                    <a:pt x="498" y="36"/>
                  </a:lnTo>
                  <a:lnTo>
                    <a:pt x="564" y="24"/>
                  </a:lnTo>
                  <a:lnTo>
                    <a:pt x="588" y="42"/>
                  </a:lnTo>
                  <a:lnTo>
                    <a:pt x="594" y="90"/>
                  </a:lnTo>
                  <a:lnTo>
                    <a:pt x="617" y="138"/>
                  </a:lnTo>
                  <a:lnTo>
                    <a:pt x="659" y="144"/>
                  </a:lnTo>
                  <a:lnTo>
                    <a:pt x="534" y="269"/>
                  </a:lnTo>
                  <a:lnTo>
                    <a:pt x="0" y="359"/>
                  </a:lnTo>
                  <a:lnTo>
                    <a:pt x="18" y="31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6260300" y="3758358"/>
              <a:ext cx="1063986" cy="440430"/>
            </a:xfrm>
            <a:custGeom>
              <a:avLst/>
              <a:gdLst>
                <a:gd name="T0" fmla="*/ 2147483647 w 767"/>
                <a:gd name="T1" fmla="*/ 2147483647 h 318"/>
                <a:gd name="T2" fmla="*/ 2147483647 w 767"/>
                <a:gd name="T3" fmla="*/ 2147483647 h 318"/>
                <a:gd name="T4" fmla="*/ 2147483647 w 767"/>
                <a:gd name="T5" fmla="*/ 2147483647 h 318"/>
                <a:gd name="T6" fmla="*/ 2147483647 w 767"/>
                <a:gd name="T7" fmla="*/ 0 h 318"/>
                <a:gd name="T8" fmla="*/ 2147483647 w 767"/>
                <a:gd name="T9" fmla="*/ 2147483647 h 318"/>
                <a:gd name="T10" fmla="*/ 2147483647 w 767"/>
                <a:gd name="T11" fmla="*/ 2147483647 h 318"/>
                <a:gd name="T12" fmla="*/ 2147483647 w 767"/>
                <a:gd name="T13" fmla="*/ 2147483647 h 318"/>
                <a:gd name="T14" fmla="*/ 2147483647 w 767"/>
                <a:gd name="T15" fmla="*/ 2147483647 h 318"/>
                <a:gd name="T16" fmla="*/ 2147483647 w 767"/>
                <a:gd name="T17" fmla="*/ 2147483647 h 318"/>
                <a:gd name="T18" fmla="*/ 2147483647 w 767"/>
                <a:gd name="T19" fmla="*/ 2147483647 h 318"/>
                <a:gd name="T20" fmla="*/ 0 w 767"/>
                <a:gd name="T21" fmla="*/ 2147483647 h 318"/>
                <a:gd name="T22" fmla="*/ 0 w 767"/>
                <a:gd name="T23" fmla="*/ 2147483647 h 318"/>
                <a:gd name="T24" fmla="*/ 2147483647 w 767"/>
                <a:gd name="T25" fmla="*/ 2147483647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7"/>
                <a:gd name="T40" fmla="*/ 0 h 318"/>
                <a:gd name="T41" fmla="*/ 767 w 767"/>
                <a:gd name="T42" fmla="*/ 318 h 3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7" h="318">
                  <a:moveTo>
                    <a:pt x="24" y="180"/>
                  </a:moveTo>
                  <a:lnTo>
                    <a:pt x="66" y="120"/>
                  </a:lnTo>
                  <a:lnTo>
                    <a:pt x="600" y="30"/>
                  </a:lnTo>
                  <a:lnTo>
                    <a:pt x="767" y="0"/>
                  </a:lnTo>
                  <a:lnTo>
                    <a:pt x="731" y="72"/>
                  </a:lnTo>
                  <a:lnTo>
                    <a:pt x="701" y="72"/>
                  </a:lnTo>
                  <a:lnTo>
                    <a:pt x="588" y="174"/>
                  </a:lnTo>
                  <a:lnTo>
                    <a:pt x="564" y="222"/>
                  </a:lnTo>
                  <a:lnTo>
                    <a:pt x="462" y="240"/>
                  </a:lnTo>
                  <a:lnTo>
                    <a:pt x="192" y="282"/>
                  </a:lnTo>
                  <a:lnTo>
                    <a:pt x="0" y="318"/>
                  </a:lnTo>
                  <a:lnTo>
                    <a:pt x="0" y="276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6527250" y="4092017"/>
              <a:ext cx="514832" cy="888487"/>
            </a:xfrm>
            <a:custGeom>
              <a:avLst/>
              <a:gdLst>
                <a:gd name="T0" fmla="*/ 2147483647 w 372"/>
                <a:gd name="T1" fmla="*/ 2147483647 h 641"/>
                <a:gd name="T2" fmla="*/ 2147483647 w 372"/>
                <a:gd name="T3" fmla="*/ 2147483647 h 641"/>
                <a:gd name="T4" fmla="*/ 2147483647 w 372"/>
                <a:gd name="T5" fmla="*/ 2147483647 h 641"/>
                <a:gd name="T6" fmla="*/ 2147483647 w 372"/>
                <a:gd name="T7" fmla="*/ 2147483647 h 641"/>
                <a:gd name="T8" fmla="*/ 2147483647 w 372"/>
                <a:gd name="T9" fmla="*/ 2147483647 h 641"/>
                <a:gd name="T10" fmla="*/ 2147483647 w 372"/>
                <a:gd name="T11" fmla="*/ 2147483647 h 641"/>
                <a:gd name="T12" fmla="*/ 2147483647 w 372"/>
                <a:gd name="T13" fmla="*/ 2147483647 h 641"/>
                <a:gd name="T14" fmla="*/ 2147483647 w 372"/>
                <a:gd name="T15" fmla="*/ 2147483647 h 641"/>
                <a:gd name="T16" fmla="*/ 2147483647 w 372"/>
                <a:gd name="T17" fmla="*/ 2147483647 h 641"/>
                <a:gd name="T18" fmla="*/ 2147483647 w 372"/>
                <a:gd name="T19" fmla="*/ 2147483647 h 641"/>
                <a:gd name="T20" fmla="*/ 2147483647 w 372"/>
                <a:gd name="T21" fmla="*/ 2147483647 h 641"/>
                <a:gd name="T22" fmla="*/ 2147483647 w 372"/>
                <a:gd name="T23" fmla="*/ 2147483647 h 641"/>
                <a:gd name="T24" fmla="*/ 0 w 372"/>
                <a:gd name="T25" fmla="*/ 2147483647 h 641"/>
                <a:gd name="T26" fmla="*/ 2147483647 w 372"/>
                <a:gd name="T27" fmla="*/ 0 h 641"/>
                <a:gd name="T28" fmla="*/ 2147483647 w 372"/>
                <a:gd name="T29" fmla="*/ 2147483647 h 6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2"/>
                <a:gd name="T46" fmla="*/ 0 h 641"/>
                <a:gd name="T47" fmla="*/ 372 w 372"/>
                <a:gd name="T48" fmla="*/ 641 h 6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2" h="641">
                  <a:moveTo>
                    <a:pt x="342" y="288"/>
                  </a:moveTo>
                  <a:lnTo>
                    <a:pt x="372" y="353"/>
                  </a:lnTo>
                  <a:lnTo>
                    <a:pt x="342" y="407"/>
                  </a:lnTo>
                  <a:lnTo>
                    <a:pt x="354" y="509"/>
                  </a:lnTo>
                  <a:lnTo>
                    <a:pt x="102" y="539"/>
                  </a:lnTo>
                  <a:lnTo>
                    <a:pt x="126" y="575"/>
                  </a:lnTo>
                  <a:lnTo>
                    <a:pt x="144" y="593"/>
                  </a:lnTo>
                  <a:lnTo>
                    <a:pt x="90" y="641"/>
                  </a:lnTo>
                  <a:lnTo>
                    <a:pt x="84" y="575"/>
                  </a:lnTo>
                  <a:lnTo>
                    <a:pt x="42" y="623"/>
                  </a:lnTo>
                  <a:lnTo>
                    <a:pt x="18" y="455"/>
                  </a:lnTo>
                  <a:lnTo>
                    <a:pt x="18" y="66"/>
                  </a:lnTo>
                  <a:lnTo>
                    <a:pt x="0" y="42"/>
                  </a:lnTo>
                  <a:lnTo>
                    <a:pt x="270" y="0"/>
                  </a:lnTo>
                  <a:lnTo>
                    <a:pt x="342" y="2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6668352" y="4763149"/>
              <a:ext cx="1115469" cy="890394"/>
            </a:xfrm>
            <a:custGeom>
              <a:avLst/>
              <a:gdLst>
                <a:gd name="T0" fmla="*/ 0 w 803"/>
                <a:gd name="T1" fmla="*/ 2147483647 h 641"/>
                <a:gd name="T2" fmla="*/ 2147483647 w 803"/>
                <a:gd name="T3" fmla="*/ 2147483647 h 641"/>
                <a:gd name="T4" fmla="*/ 2147483647 w 803"/>
                <a:gd name="T5" fmla="*/ 2147483647 h 641"/>
                <a:gd name="T6" fmla="*/ 2147483647 w 803"/>
                <a:gd name="T7" fmla="*/ 2147483647 h 641"/>
                <a:gd name="T8" fmla="*/ 2147483647 w 803"/>
                <a:gd name="T9" fmla="*/ 2147483647 h 641"/>
                <a:gd name="T10" fmla="*/ 2147483647 w 803"/>
                <a:gd name="T11" fmla="*/ 0 h 641"/>
                <a:gd name="T12" fmla="*/ 2147483647 w 803"/>
                <a:gd name="T13" fmla="*/ 0 h 641"/>
                <a:gd name="T14" fmla="*/ 2147483647 w 803"/>
                <a:gd name="T15" fmla="*/ 2147483647 h 641"/>
                <a:gd name="T16" fmla="*/ 2147483647 w 803"/>
                <a:gd name="T17" fmla="*/ 2147483647 h 641"/>
                <a:gd name="T18" fmla="*/ 2147483647 w 803"/>
                <a:gd name="T19" fmla="*/ 2147483647 h 641"/>
                <a:gd name="T20" fmla="*/ 2147483647 w 803"/>
                <a:gd name="T21" fmla="*/ 2147483647 h 641"/>
                <a:gd name="T22" fmla="*/ 2147483647 w 803"/>
                <a:gd name="T23" fmla="*/ 2147483647 h 641"/>
                <a:gd name="T24" fmla="*/ 2147483647 w 803"/>
                <a:gd name="T25" fmla="*/ 2147483647 h 641"/>
                <a:gd name="T26" fmla="*/ 2147483647 w 803"/>
                <a:gd name="T27" fmla="*/ 2147483647 h 641"/>
                <a:gd name="T28" fmla="*/ 2147483647 w 803"/>
                <a:gd name="T29" fmla="*/ 2147483647 h 641"/>
                <a:gd name="T30" fmla="*/ 2147483647 w 803"/>
                <a:gd name="T31" fmla="*/ 2147483647 h 641"/>
                <a:gd name="T32" fmla="*/ 2147483647 w 803"/>
                <a:gd name="T33" fmla="*/ 2147483647 h 641"/>
                <a:gd name="T34" fmla="*/ 2147483647 w 803"/>
                <a:gd name="T35" fmla="*/ 2147483647 h 641"/>
                <a:gd name="T36" fmla="*/ 2147483647 w 803"/>
                <a:gd name="T37" fmla="*/ 2147483647 h 641"/>
                <a:gd name="T38" fmla="*/ 2147483647 w 803"/>
                <a:gd name="T39" fmla="*/ 2147483647 h 641"/>
                <a:gd name="T40" fmla="*/ 2147483647 w 803"/>
                <a:gd name="T41" fmla="*/ 2147483647 h 641"/>
                <a:gd name="T42" fmla="*/ 2147483647 w 803"/>
                <a:gd name="T43" fmla="*/ 2147483647 h 641"/>
                <a:gd name="T44" fmla="*/ 2147483647 w 803"/>
                <a:gd name="T45" fmla="*/ 2147483647 h 641"/>
                <a:gd name="T46" fmla="*/ 2147483647 w 803"/>
                <a:gd name="T47" fmla="*/ 2147483647 h 641"/>
                <a:gd name="T48" fmla="*/ 2147483647 w 803"/>
                <a:gd name="T49" fmla="*/ 2147483647 h 641"/>
                <a:gd name="T50" fmla="*/ 2147483647 w 803"/>
                <a:gd name="T51" fmla="*/ 2147483647 h 641"/>
                <a:gd name="T52" fmla="*/ 2147483647 w 803"/>
                <a:gd name="T53" fmla="*/ 2147483647 h 641"/>
                <a:gd name="T54" fmla="*/ 2147483647 w 803"/>
                <a:gd name="T55" fmla="*/ 2147483647 h 641"/>
                <a:gd name="T56" fmla="*/ 2147483647 w 803"/>
                <a:gd name="T57" fmla="*/ 2147483647 h 641"/>
                <a:gd name="T58" fmla="*/ 0 w 803"/>
                <a:gd name="T59" fmla="*/ 2147483647 h 6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3"/>
                <a:gd name="T91" fmla="*/ 0 h 641"/>
                <a:gd name="T92" fmla="*/ 803 w 803"/>
                <a:gd name="T93" fmla="*/ 641 h 6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3" h="641">
                  <a:moveTo>
                    <a:pt x="0" y="54"/>
                  </a:moveTo>
                  <a:lnTo>
                    <a:pt x="252" y="30"/>
                  </a:lnTo>
                  <a:lnTo>
                    <a:pt x="270" y="48"/>
                  </a:lnTo>
                  <a:lnTo>
                    <a:pt x="503" y="36"/>
                  </a:lnTo>
                  <a:lnTo>
                    <a:pt x="521" y="54"/>
                  </a:lnTo>
                  <a:lnTo>
                    <a:pt x="533" y="0"/>
                  </a:lnTo>
                  <a:lnTo>
                    <a:pt x="575" y="0"/>
                  </a:lnTo>
                  <a:lnTo>
                    <a:pt x="755" y="324"/>
                  </a:lnTo>
                  <a:lnTo>
                    <a:pt x="797" y="396"/>
                  </a:lnTo>
                  <a:lnTo>
                    <a:pt x="803" y="521"/>
                  </a:lnTo>
                  <a:lnTo>
                    <a:pt x="773" y="623"/>
                  </a:lnTo>
                  <a:lnTo>
                    <a:pt x="719" y="641"/>
                  </a:lnTo>
                  <a:lnTo>
                    <a:pt x="689" y="575"/>
                  </a:lnTo>
                  <a:lnTo>
                    <a:pt x="641" y="569"/>
                  </a:lnTo>
                  <a:lnTo>
                    <a:pt x="605" y="426"/>
                  </a:lnTo>
                  <a:lnTo>
                    <a:pt x="575" y="426"/>
                  </a:lnTo>
                  <a:lnTo>
                    <a:pt x="545" y="390"/>
                  </a:lnTo>
                  <a:lnTo>
                    <a:pt x="545" y="336"/>
                  </a:lnTo>
                  <a:lnTo>
                    <a:pt x="515" y="324"/>
                  </a:lnTo>
                  <a:lnTo>
                    <a:pt x="521" y="258"/>
                  </a:lnTo>
                  <a:lnTo>
                    <a:pt x="503" y="198"/>
                  </a:lnTo>
                  <a:lnTo>
                    <a:pt x="437" y="138"/>
                  </a:lnTo>
                  <a:lnTo>
                    <a:pt x="366" y="96"/>
                  </a:lnTo>
                  <a:lnTo>
                    <a:pt x="264" y="174"/>
                  </a:lnTo>
                  <a:lnTo>
                    <a:pt x="210" y="114"/>
                  </a:lnTo>
                  <a:lnTo>
                    <a:pt x="156" y="102"/>
                  </a:lnTo>
                  <a:lnTo>
                    <a:pt x="108" y="132"/>
                  </a:lnTo>
                  <a:lnTo>
                    <a:pt x="42" y="114"/>
                  </a:lnTo>
                  <a:lnTo>
                    <a:pt x="24" y="9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6902886" y="4057697"/>
              <a:ext cx="621612" cy="779810"/>
            </a:xfrm>
            <a:custGeom>
              <a:avLst/>
              <a:gdLst>
                <a:gd name="T0" fmla="*/ 0 w 449"/>
                <a:gd name="T1" fmla="*/ 2147483647 h 563"/>
                <a:gd name="T2" fmla="*/ 2147483647 w 449"/>
                <a:gd name="T3" fmla="*/ 2147483647 h 563"/>
                <a:gd name="T4" fmla="*/ 2147483647 w 449"/>
                <a:gd name="T5" fmla="*/ 0 h 563"/>
                <a:gd name="T6" fmla="*/ 2147483647 w 449"/>
                <a:gd name="T7" fmla="*/ 2147483647 h 563"/>
                <a:gd name="T8" fmla="*/ 2147483647 w 449"/>
                <a:gd name="T9" fmla="*/ 2147483647 h 563"/>
                <a:gd name="T10" fmla="*/ 2147483647 w 449"/>
                <a:gd name="T11" fmla="*/ 2147483647 h 563"/>
                <a:gd name="T12" fmla="*/ 2147483647 w 449"/>
                <a:gd name="T13" fmla="*/ 2147483647 h 563"/>
                <a:gd name="T14" fmla="*/ 2147483647 w 449"/>
                <a:gd name="T15" fmla="*/ 2147483647 h 563"/>
                <a:gd name="T16" fmla="*/ 2147483647 w 449"/>
                <a:gd name="T17" fmla="*/ 2147483647 h 563"/>
                <a:gd name="T18" fmla="*/ 2147483647 w 449"/>
                <a:gd name="T19" fmla="*/ 2147483647 h 563"/>
                <a:gd name="T20" fmla="*/ 2147483647 w 449"/>
                <a:gd name="T21" fmla="*/ 2147483647 h 563"/>
                <a:gd name="T22" fmla="*/ 2147483647 w 449"/>
                <a:gd name="T23" fmla="*/ 2147483647 h 563"/>
                <a:gd name="T24" fmla="*/ 2147483647 w 449"/>
                <a:gd name="T25" fmla="*/ 2147483647 h 563"/>
                <a:gd name="T26" fmla="*/ 2147483647 w 449"/>
                <a:gd name="T27" fmla="*/ 2147483647 h 563"/>
                <a:gd name="T28" fmla="*/ 2147483647 w 449"/>
                <a:gd name="T29" fmla="*/ 2147483647 h 563"/>
                <a:gd name="T30" fmla="*/ 2147483647 w 449"/>
                <a:gd name="T31" fmla="*/ 2147483647 h 563"/>
                <a:gd name="T32" fmla="*/ 2147483647 w 449"/>
                <a:gd name="T33" fmla="*/ 2147483647 h 563"/>
                <a:gd name="T34" fmla="*/ 2147483647 w 449"/>
                <a:gd name="T35" fmla="*/ 2147483647 h 563"/>
                <a:gd name="T36" fmla="*/ 2147483647 w 449"/>
                <a:gd name="T37" fmla="*/ 2147483647 h 563"/>
                <a:gd name="T38" fmla="*/ 2147483647 w 449"/>
                <a:gd name="T39" fmla="*/ 2147483647 h 563"/>
                <a:gd name="T40" fmla="*/ 2147483647 w 449"/>
                <a:gd name="T41" fmla="*/ 2147483647 h 563"/>
                <a:gd name="T42" fmla="*/ 2147483647 w 449"/>
                <a:gd name="T43" fmla="*/ 2147483647 h 563"/>
                <a:gd name="T44" fmla="*/ 2147483647 w 449"/>
                <a:gd name="T45" fmla="*/ 2147483647 h 563"/>
                <a:gd name="T46" fmla="*/ 0 w 449"/>
                <a:gd name="T47" fmla="*/ 2147483647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9"/>
                <a:gd name="T73" fmla="*/ 0 h 563"/>
                <a:gd name="T74" fmla="*/ 449 w 449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9" h="563">
                  <a:moveTo>
                    <a:pt x="0" y="24"/>
                  </a:moveTo>
                  <a:lnTo>
                    <a:pt x="102" y="6"/>
                  </a:lnTo>
                  <a:lnTo>
                    <a:pt x="210" y="0"/>
                  </a:lnTo>
                  <a:lnTo>
                    <a:pt x="198" y="54"/>
                  </a:lnTo>
                  <a:lnTo>
                    <a:pt x="251" y="60"/>
                  </a:lnTo>
                  <a:lnTo>
                    <a:pt x="263" y="108"/>
                  </a:lnTo>
                  <a:lnTo>
                    <a:pt x="305" y="156"/>
                  </a:lnTo>
                  <a:lnTo>
                    <a:pt x="347" y="210"/>
                  </a:lnTo>
                  <a:lnTo>
                    <a:pt x="383" y="246"/>
                  </a:lnTo>
                  <a:lnTo>
                    <a:pt x="383" y="276"/>
                  </a:lnTo>
                  <a:lnTo>
                    <a:pt x="419" y="294"/>
                  </a:lnTo>
                  <a:lnTo>
                    <a:pt x="419" y="323"/>
                  </a:lnTo>
                  <a:lnTo>
                    <a:pt x="437" y="329"/>
                  </a:lnTo>
                  <a:lnTo>
                    <a:pt x="449" y="323"/>
                  </a:lnTo>
                  <a:lnTo>
                    <a:pt x="407" y="509"/>
                  </a:lnTo>
                  <a:lnTo>
                    <a:pt x="365" y="509"/>
                  </a:lnTo>
                  <a:lnTo>
                    <a:pt x="359" y="563"/>
                  </a:lnTo>
                  <a:lnTo>
                    <a:pt x="335" y="545"/>
                  </a:lnTo>
                  <a:lnTo>
                    <a:pt x="102" y="557"/>
                  </a:lnTo>
                  <a:lnTo>
                    <a:pt x="84" y="539"/>
                  </a:lnTo>
                  <a:lnTo>
                    <a:pt x="72" y="437"/>
                  </a:lnTo>
                  <a:lnTo>
                    <a:pt x="102" y="377"/>
                  </a:lnTo>
                  <a:lnTo>
                    <a:pt x="72" y="3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7175557" y="3975713"/>
              <a:ext cx="598731" cy="539574"/>
            </a:xfrm>
            <a:custGeom>
              <a:avLst/>
              <a:gdLst>
                <a:gd name="T0" fmla="*/ 2147483647 w 431"/>
                <a:gd name="T1" fmla="*/ 2147483647 h 389"/>
                <a:gd name="T2" fmla="*/ 2147483647 w 431"/>
                <a:gd name="T3" fmla="*/ 2147483647 h 389"/>
                <a:gd name="T4" fmla="*/ 2147483647 w 431"/>
                <a:gd name="T5" fmla="*/ 2147483647 h 389"/>
                <a:gd name="T6" fmla="*/ 2147483647 w 431"/>
                <a:gd name="T7" fmla="*/ 2147483647 h 389"/>
                <a:gd name="T8" fmla="*/ 2147483647 w 431"/>
                <a:gd name="T9" fmla="*/ 2147483647 h 389"/>
                <a:gd name="T10" fmla="*/ 2147483647 w 431"/>
                <a:gd name="T11" fmla="*/ 2147483647 h 389"/>
                <a:gd name="T12" fmla="*/ 2147483647 w 431"/>
                <a:gd name="T13" fmla="*/ 2147483647 h 389"/>
                <a:gd name="T14" fmla="*/ 2147483647 w 431"/>
                <a:gd name="T15" fmla="*/ 2147483647 h 389"/>
                <a:gd name="T16" fmla="*/ 2147483647 w 431"/>
                <a:gd name="T17" fmla="*/ 2147483647 h 389"/>
                <a:gd name="T18" fmla="*/ 2147483647 w 431"/>
                <a:gd name="T19" fmla="*/ 2147483647 h 389"/>
                <a:gd name="T20" fmla="*/ 2147483647 w 431"/>
                <a:gd name="T21" fmla="*/ 2147483647 h 389"/>
                <a:gd name="T22" fmla="*/ 0 w 431"/>
                <a:gd name="T23" fmla="*/ 2147483647 h 389"/>
                <a:gd name="T24" fmla="*/ 2147483647 w 431"/>
                <a:gd name="T25" fmla="*/ 2147483647 h 389"/>
                <a:gd name="T26" fmla="*/ 2147483647 w 431"/>
                <a:gd name="T27" fmla="*/ 2147483647 h 389"/>
                <a:gd name="T28" fmla="*/ 2147483647 w 431"/>
                <a:gd name="T29" fmla="*/ 2147483647 h 389"/>
                <a:gd name="T30" fmla="*/ 2147483647 w 431"/>
                <a:gd name="T31" fmla="*/ 0 h 389"/>
                <a:gd name="T32" fmla="*/ 2147483647 w 431"/>
                <a:gd name="T33" fmla="*/ 2147483647 h 389"/>
                <a:gd name="T34" fmla="*/ 2147483647 w 431"/>
                <a:gd name="T35" fmla="*/ 2147483647 h 389"/>
                <a:gd name="T36" fmla="*/ 2147483647 w 431"/>
                <a:gd name="T37" fmla="*/ 2147483647 h 389"/>
                <a:gd name="T38" fmla="*/ 2147483647 w 431"/>
                <a:gd name="T39" fmla="*/ 2147483647 h 389"/>
                <a:gd name="T40" fmla="*/ 2147483647 w 431"/>
                <a:gd name="T41" fmla="*/ 2147483647 h 389"/>
                <a:gd name="T42" fmla="*/ 2147483647 w 431"/>
                <a:gd name="T43" fmla="*/ 2147483647 h 389"/>
                <a:gd name="T44" fmla="*/ 2147483647 w 431"/>
                <a:gd name="T45" fmla="*/ 2147483647 h 3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1"/>
                <a:gd name="T70" fmla="*/ 0 h 389"/>
                <a:gd name="T71" fmla="*/ 431 w 431"/>
                <a:gd name="T72" fmla="*/ 389 h 3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1" h="389">
                  <a:moveTo>
                    <a:pt x="251" y="377"/>
                  </a:moveTo>
                  <a:lnTo>
                    <a:pt x="239" y="389"/>
                  </a:lnTo>
                  <a:lnTo>
                    <a:pt x="221" y="377"/>
                  </a:lnTo>
                  <a:lnTo>
                    <a:pt x="221" y="354"/>
                  </a:lnTo>
                  <a:lnTo>
                    <a:pt x="185" y="336"/>
                  </a:lnTo>
                  <a:lnTo>
                    <a:pt x="185" y="306"/>
                  </a:lnTo>
                  <a:lnTo>
                    <a:pt x="149" y="270"/>
                  </a:lnTo>
                  <a:lnTo>
                    <a:pt x="107" y="210"/>
                  </a:lnTo>
                  <a:lnTo>
                    <a:pt x="65" y="162"/>
                  </a:lnTo>
                  <a:lnTo>
                    <a:pt x="53" y="12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2" y="54"/>
                  </a:lnTo>
                  <a:lnTo>
                    <a:pt x="41" y="42"/>
                  </a:lnTo>
                  <a:lnTo>
                    <a:pt x="53" y="24"/>
                  </a:lnTo>
                  <a:lnTo>
                    <a:pt x="185" y="0"/>
                  </a:lnTo>
                  <a:lnTo>
                    <a:pt x="185" y="18"/>
                  </a:lnTo>
                  <a:lnTo>
                    <a:pt x="221" y="36"/>
                  </a:lnTo>
                  <a:lnTo>
                    <a:pt x="323" y="18"/>
                  </a:lnTo>
                  <a:lnTo>
                    <a:pt x="431" y="102"/>
                  </a:lnTo>
                  <a:lnTo>
                    <a:pt x="317" y="312"/>
                  </a:lnTo>
                  <a:lnTo>
                    <a:pt x="263" y="336"/>
                  </a:lnTo>
                  <a:lnTo>
                    <a:pt x="251" y="37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7042082" y="3592481"/>
              <a:ext cx="1073520" cy="524322"/>
            </a:xfrm>
            <a:custGeom>
              <a:avLst/>
              <a:gdLst>
                <a:gd name="T0" fmla="*/ 2147483647 w 773"/>
                <a:gd name="T1" fmla="*/ 0 h 377"/>
                <a:gd name="T2" fmla="*/ 2147483647 w 773"/>
                <a:gd name="T3" fmla="*/ 2147483647 h 377"/>
                <a:gd name="T4" fmla="*/ 2147483647 w 773"/>
                <a:gd name="T5" fmla="*/ 2147483647 h 377"/>
                <a:gd name="T6" fmla="*/ 2147483647 w 773"/>
                <a:gd name="T7" fmla="*/ 2147483647 h 377"/>
                <a:gd name="T8" fmla="*/ 2147483647 w 773"/>
                <a:gd name="T9" fmla="*/ 2147483647 h 377"/>
                <a:gd name="T10" fmla="*/ 2147483647 w 773"/>
                <a:gd name="T11" fmla="*/ 2147483647 h 377"/>
                <a:gd name="T12" fmla="*/ 2147483647 w 773"/>
                <a:gd name="T13" fmla="*/ 2147483647 h 377"/>
                <a:gd name="T14" fmla="*/ 2147483647 w 773"/>
                <a:gd name="T15" fmla="*/ 2147483647 h 377"/>
                <a:gd name="T16" fmla="*/ 2147483647 w 773"/>
                <a:gd name="T17" fmla="*/ 2147483647 h 377"/>
                <a:gd name="T18" fmla="*/ 2147483647 w 773"/>
                <a:gd name="T19" fmla="*/ 2147483647 h 377"/>
                <a:gd name="T20" fmla="*/ 2147483647 w 773"/>
                <a:gd name="T21" fmla="*/ 2147483647 h 377"/>
                <a:gd name="T22" fmla="*/ 2147483647 w 773"/>
                <a:gd name="T23" fmla="*/ 2147483647 h 377"/>
                <a:gd name="T24" fmla="*/ 2147483647 w 773"/>
                <a:gd name="T25" fmla="*/ 2147483647 h 377"/>
                <a:gd name="T26" fmla="*/ 2147483647 w 773"/>
                <a:gd name="T27" fmla="*/ 2147483647 h 377"/>
                <a:gd name="T28" fmla="*/ 2147483647 w 773"/>
                <a:gd name="T29" fmla="*/ 2147483647 h 377"/>
                <a:gd name="T30" fmla="*/ 2147483647 w 773"/>
                <a:gd name="T31" fmla="*/ 2147483647 h 377"/>
                <a:gd name="T32" fmla="*/ 2147483647 w 773"/>
                <a:gd name="T33" fmla="*/ 2147483647 h 377"/>
                <a:gd name="T34" fmla="*/ 2147483647 w 773"/>
                <a:gd name="T35" fmla="*/ 2147483647 h 377"/>
                <a:gd name="T36" fmla="*/ 0 w 773"/>
                <a:gd name="T37" fmla="*/ 2147483647 h 377"/>
                <a:gd name="T38" fmla="*/ 2147483647 w 773"/>
                <a:gd name="T39" fmla="*/ 2147483647 h 377"/>
                <a:gd name="T40" fmla="*/ 2147483647 w 773"/>
                <a:gd name="T41" fmla="*/ 2147483647 h 377"/>
                <a:gd name="T42" fmla="*/ 2147483647 w 773"/>
                <a:gd name="T43" fmla="*/ 2147483647 h 377"/>
                <a:gd name="T44" fmla="*/ 2147483647 w 773"/>
                <a:gd name="T45" fmla="*/ 2147483647 h 377"/>
                <a:gd name="T46" fmla="*/ 2147483647 w 773"/>
                <a:gd name="T47" fmla="*/ 0 h 3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3"/>
                <a:gd name="T73" fmla="*/ 0 h 377"/>
                <a:gd name="T74" fmla="*/ 773 w 773"/>
                <a:gd name="T75" fmla="*/ 377 h 3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3" h="377">
                  <a:moveTo>
                    <a:pt x="713" y="0"/>
                  </a:moveTo>
                  <a:lnTo>
                    <a:pt x="743" y="59"/>
                  </a:lnTo>
                  <a:lnTo>
                    <a:pt x="701" y="101"/>
                  </a:lnTo>
                  <a:lnTo>
                    <a:pt x="773" y="101"/>
                  </a:lnTo>
                  <a:lnTo>
                    <a:pt x="743" y="149"/>
                  </a:lnTo>
                  <a:lnTo>
                    <a:pt x="659" y="149"/>
                  </a:lnTo>
                  <a:lnTo>
                    <a:pt x="683" y="191"/>
                  </a:lnTo>
                  <a:lnTo>
                    <a:pt x="713" y="197"/>
                  </a:lnTo>
                  <a:lnTo>
                    <a:pt x="653" y="251"/>
                  </a:lnTo>
                  <a:lnTo>
                    <a:pt x="611" y="341"/>
                  </a:lnTo>
                  <a:lnTo>
                    <a:pt x="527" y="377"/>
                  </a:lnTo>
                  <a:lnTo>
                    <a:pt x="419" y="293"/>
                  </a:lnTo>
                  <a:lnTo>
                    <a:pt x="317" y="311"/>
                  </a:lnTo>
                  <a:lnTo>
                    <a:pt x="281" y="293"/>
                  </a:lnTo>
                  <a:lnTo>
                    <a:pt x="281" y="275"/>
                  </a:lnTo>
                  <a:lnTo>
                    <a:pt x="149" y="299"/>
                  </a:lnTo>
                  <a:lnTo>
                    <a:pt x="137" y="317"/>
                  </a:lnTo>
                  <a:lnTo>
                    <a:pt x="108" y="329"/>
                  </a:lnTo>
                  <a:lnTo>
                    <a:pt x="0" y="341"/>
                  </a:lnTo>
                  <a:lnTo>
                    <a:pt x="24" y="293"/>
                  </a:lnTo>
                  <a:lnTo>
                    <a:pt x="137" y="191"/>
                  </a:lnTo>
                  <a:lnTo>
                    <a:pt x="167" y="191"/>
                  </a:lnTo>
                  <a:lnTo>
                    <a:pt x="203" y="119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2551288" y="1535644"/>
              <a:ext cx="825639" cy="640626"/>
            </a:xfrm>
            <a:custGeom>
              <a:avLst/>
              <a:gdLst>
                <a:gd name="T0" fmla="*/ 2147483647 w 594"/>
                <a:gd name="T1" fmla="*/ 2147483647 h 461"/>
                <a:gd name="T2" fmla="*/ 2147483647 w 594"/>
                <a:gd name="T3" fmla="*/ 2147483647 h 461"/>
                <a:gd name="T4" fmla="*/ 2147483647 w 594"/>
                <a:gd name="T5" fmla="*/ 2147483647 h 461"/>
                <a:gd name="T6" fmla="*/ 2147483647 w 594"/>
                <a:gd name="T7" fmla="*/ 2147483647 h 461"/>
                <a:gd name="T8" fmla="*/ 2147483647 w 594"/>
                <a:gd name="T9" fmla="*/ 2147483647 h 461"/>
                <a:gd name="T10" fmla="*/ 2147483647 w 594"/>
                <a:gd name="T11" fmla="*/ 2147483647 h 461"/>
                <a:gd name="T12" fmla="*/ 0 w 594"/>
                <a:gd name="T13" fmla="*/ 2147483647 h 461"/>
                <a:gd name="T14" fmla="*/ 2147483647 w 594"/>
                <a:gd name="T15" fmla="*/ 2147483647 h 461"/>
                <a:gd name="T16" fmla="*/ 2147483647 w 594"/>
                <a:gd name="T17" fmla="*/ 2147483647 h 461"/>
                <a:gd name="T18" fmla="*/ 2147483647 w 594"/>
                <a:gd name="T19" fmla="*/ 2147483647 h 461"/>
                <a:gd name="T20" fmla="*/ 2147483647 w 594"/>
                <a:gd name="T21" fmla="*/ 2147483647 h 461"/>
                <a:gd name="T22" fmla="*/ 2147483647 w 594"/>
                <a:gd name="T23" fmla="*/ 2147483647 h 461"/>
                <a:gd name="T24" fmla="*/ 2147483647 w 594"/>
                <a:gd name="T25" fmla="*/ 0 h 461"/>
                <a:gd name="T26" fmla="*/ 2147483647 w 594"/>
                <a:gd name="T27" fmla="*/ 2147483647 h 461"/>
                <a:gd name="T28" fmla="*/ 2147483647 w 594"/>
                <a:gd name="T29" fmla="*/ 2147483647 h 461"/>
                <a:gd name="T30" fmla="*/ 2147483647 w 594"/>
                <a:gd name="T31" fmla="*/ 2147483647 h 4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4"/>
                <a:gd name="T49" fmla="*/ 0 h 461"/>
                <a:gd name="T50" fmla="*/ 594 w 594"/>
                <a:gd name="T51" fmla="*/ 461 h 4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4" h="461">
                  <a:moveTo>
                    <a:pt x="336" y="437"/>
                  </a:moveTo>
                  <a:lnTo>
                    <a:pt x="192" y="443"/>
                  </a:lnTo>
                  <a:lnTo>
                    <a:pt x="162" y="419"/>
                  </a:lnTo>
                  <a:lnTo>
                    <a:pt x="54" y="407"/>
                  </a:lnTo>
                  <a:lnTo>
                    <a:pt x="66" y="371"/>
                  </a:lnTo>
                  <a:lnTo>
                    <a:pt x="36" y="311"/>
                  </a:lnTo>
                  <a:lnTo>
                    <a:pt x="0" y="275"/>
                  </a:lnTo>
                  <a:lnTo>
                    <a:pt x="36" y="23"/>
                  </a:lnTo>
                  <a:lnTo>
                    <a:pt x="150" y="71"/>
                  </a:lnTo>
                  <a:lnTo>
                    <a:pt x="96" y="167"/>
                  </a:lnTo>
                  <a:lnTo>
                    <a:pt x="132" y="221"/>
                  </a:lnTo>
                  <a:lnTo>
                    <a:pt x="210" y="137"/>
                  </a:lnTo>
                  <a:lnTo>
                    <a:pt x="222" y="0"/>
                  </a:lnTo>
                  <a:lnTo>
                    <a:pt x="594" y="101"/>
                  </a:lnTo>
                  <a:lnTo>
                    <a:pt x="540" y="461"/>
                  </a:lnTo>
                  <a:lnTo>
                    <a:pt x="336" y="4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2320568" y="1968448"/>
              <a:ext cx="1012503" cy="873234"/>
            </a:xfrm>
            <a:custGeom>
              <a:avLst/>
              <a:gdLst>
                <a:gd name="T0" fmla="*/ 0 w 731"/>
                <a:gd name="T1" fmla="*/ 2147483647 h 629"/>
                <a:gd name="T2" fmla="*/ 2147483647 w 731"/>
                <a:gd name="T3" fmla="*/ 2147483647 h 629"/>
                <a:gd name="T4" fmla="*/ 2147483647 w 731"/>
                <a:gd name="T5" fmla="*/ 2147483647 h 629"/>
                <a:gd name="T6" fmla="*/ 2147483647 w 731"/>
                <a:gd name="T7" fmla="*/ 0 h 629"/>
                <a:gd name="T8" fmla="*/ 2147483647 w 731"/>
                <a:gd name="T9" fmla="*/ 2147483647 h 629"/>
                <a:gd name="T10" fmla="*/ 2147483647 w 731"/>
                <a:gd name="T11" fmla="*/ 2147483647 h 629"/>
                <a:gd name="T12" fmla="*/ 2147483647 w 731"/>
                <a:gd name="T13" fmla="*/ 2147483647 h 629"/>
                <a:gd name="T14" fmla="*/ 2147483647 w 731"/>
                <a:gd name="T15" fmla="*/ 2147483647 h 629"/>
                <a:gd name="T16" fmla="*/ 2147483647 w 731"/>
                <a:gd name="T17" fmla="*/ 2147483647 h 629"/>
                <a:gd name="T18" fmla="*/ 2147483647 w 731"/>
                <a:gd name="T19" fmla="*/ 2147483647 h 629"/>
                <a:gd name="T20" fmla="*/ 2147483647 w 731"/>
                <a:gd name="T21" fmla="*/ 2147483647 h 629"/>
                <a:gd name="T22" fmla="*/ 2147483647 w 731"/>
                <a:gd name="T23" fmla="*/ 2147483647 h 629"/>
                <a:gd name="T24" fmla="*/ 2147483647 w 731"/>
                <a:gd name="T25" fmla="*/ 2147483647 h 629"/>
                <a:gd name="T26" fmla="*/ 2147483647 w 731"/>
                <a:gd name="T27" fmla="*/ 2147483647 h 629"/>
                <a:gd name="T28" fmla="*/ 2147483647 w 731"/>
                <a:gd name="T29" fmla="*/ 2147483647 h 629"/>
                <a:gd name="T30" fmla="*/ 2147483647 w 731"/>
                <a:gd name="T31" fmla="*/ 2147483647 h 629"/>
                <a:gd name="T32" fmla="*/ 0 w 731"/>
                <a:gd name="T33" fmla="*/ 2147483647 h 6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1"/>
                <a:gd name="T52" fmla="*/ 0 h 629"/>
                <a:gd name="T53" fmla="*/ 731 w 731"/>
                <a:gd name="T54" fmla="*/ 629 h 6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1" h="629">
                  <a:moveTo>
                    <a:pt x="0" y="467"/>
                  </a:moveTo>
                  <a:lnTo>
                    <a:pt x="12" y="395"/>
                  </a:lnTo>
                  <a:lnTo>
                    <a:pt x="173" y="12"/>
                  </a:lnTo>
                  <a:lnTo>
                    <a:pt x="197" y="0"/>
                  </a:lnTo>
                  <a:lnTo>
                    <a:pt x="233" y="60"/>
                  </a:lnTo>
                  <a:lnTo>
                    <a:pt x="221" y="96"/>
                  </a:lnTo>
                  <a:lnTo>
                    <a:pt x="323" y="108"/>
                  </a:lnTo>
                  <a:lnTo>
                    <a:pt x="359" y="132"/>
                  </a:lnTo>
                  <a:lnTo>
                    <a:pt x="503" y="126"/>
                  </a:lnTo>
                  <a:lnTo>
                    <a:pt x="701" y="150"/>
                  </a:lnTo>
                  <a:lnTo>
                    <a:pt x="731" y="246"/>
                  </a:lnTo>
                  <a:lnTo>
                    <a:pt x="647" y="347"/>
                  </a:lnTo>
                  <a:lnTo>
                    <a:pt x="671" y="401"/>
                  </a:lnTo>
                  <a:lnTo>
                    <a:pt x="647" y="419"/>
                  </a:lnTo>
                  <a:lnTo>
                    <a:pt x="611" y="629"/>
                  </a:lnTo>
                  <a:lnTo>
                    <a:pt x="311" y="551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3151927" y="1676734"/>
              <a:ext cx="678816" cy="1271719"/>
            </a:xfrm>
            <a:custGeom>
              <a:avLst/>
              <a:gdLst>
                <a:gd name="T0" fmla="*/ 2147483647 w 491"/>
                <a:gd name="T1" fmla="*/ 0 h 917"/>
                <a:gd name="T2" fmla="*/ 2147483647 w 491"/>
                <a:gd name="T3" fmla="*/ 2147483647 h 917"/>
                <a:gd name="T4" fmla="*/ 2147483647 w 491"/>
                <a:gd name="T5" fmla="*/ 2147483647 h 917"/>
                <a:gd name="T6" fmla="*/ 2147483647 w 491"/>
                <a:gd name="T7" fmla="*/ 2147483647 h 917"/>
                <a:gd name="T8" fmla="*/ 2147483647 w 491"/>
                <a:gd name="T9" fmla="*/ 2147483647 h 917"/>
                <a:gd name="T10" fmla="*/ 2147483647 w 491"/>
                <a:gd name="T11" fmla="*/ 2147483647 h 917"/>
                <a:gd name="T12" fmla="*/ 2147483647 w 491"/>
                <a:gd name="T13" fmla="*/ 2147483647 h 917"/>
                <a:gd name="T14" fmla="*/ 2147483647 w 491"/>
                <a:gd name="T15" fmla="*/ 2147483647 h 917"/>
                <a:gd name="T16" fmla="*/ 2147483647 w 491"/>
                <a:gd name="T17" fmla="*/ 2147483647 h 917"/>
                <a:gd name="T18" fmla="*/ 2147483647 w 491"/>
                <a:gd name="T19" fmla="*/ 2147483647 h 917"/>
                <a:gd name="T20" fmla="*/ 2147483647 w 491"/>
                <a:gd name="T21" fmla="*/ 2147483647 h 917"/>
                <a:gd name="T22" fmla="*/ 2147483647 w 491"/>
                <a:gd name="T23" fmla="*/ 2147483647 h 917"/>
                <a:gd name="T24" fmla="*/ 2147483647 w 491"/>
                <a:gd name="T25" fmla="*/ 2147483647 h 917"/>
                <a:gd name="T26" fmla="*/ 2147483647 w 491"/>
                <a:gd name="T27" fmla="*/ 2147483647 h 917"/>
                <a:gd name="T28" fmla="*/ 2147483647 w 491"/>
                <a:gd name="T29" fmla="*/ 2147483647 h 917"/>
                <a:gd name="T30" fmla="*/ 2147483647 w 491"/>
                <a:gd name="T31" fmla="*/ 2147483647 h 917"/>
                <a:gd name="T32" fmla="*/ 0 w 491"/>
                <a:gd name="T33" fmla="*/ 2147483647 h 917"/>
                <a:gd name="T34" fmla="*/ 2147483647 w 491"/>
                <a:gd name="T35" fmla="*/ 2147483647 h 917"/>
                <a:gd name="T36" fmla="*/ 2147483647 w 491"/>
                <a:gd name="T37" fmla="*/ 2147483647 h 917"/>
                <a:gd name="T38" fmla="*/ 2147483647 w 491"/>
                <a:gd name="T39" fmla="*/ 2147483647 h 917"/>
                <a:gd name="T40" fmla="*/ 2147483647 w 491"/>
                <a:gd name="T41" fmla="*/ 2147483647 h 917"/>
                <a:gd name="T42" fmla="*/ 2147483647 w 491"/>
                <a:gd name="T43" fmla="*/ 2147483647 h 917"/>
                <a:gd name="T44" fmla="*/ 2147483647 w 491"/>
                <a:gd name="T45" fmla="*/ 0 h 9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1"/>
                <a:gd name="T70" fmla="*/ 0 h 917"/>
                <a:gd name="T71" fmla="*/ 491 w 491"/>
                <a:gd name="T72" fmla="*/ 917 h 9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1" h="917">
                  <a:moveTo>
                    <a:pt x="162" y="0"/>
                  </a:moveTo>
                  <a:lnTo>
                    <a:pt x="234" y="6"/>
                  </a:lnTo>
                  <a:lnTo>
                    <a:pt x="210" y="108"/>
                  </a:lnTo>
                  <a:lnTo>
                    <a:pt x="234" y="222"/>
                  </a:lnTo>
                  <a:lnTo>
                    <a:pt x="306" y="336"/>
                  </a:lnTo>
                  <a:lnTo>
                    <a:pt x="288" y="426"/>
                  </a:lnTo>
                  <a:lnTo>
                    <a:pt x="264" y="456"/>
                  </a:lnTo>
                  <a:lnTo>
                    <a:pt x="276" y="480"/>
                  </a:lnTo>
                  <a:lnTo>
                    <a:pt x="306" y="462"/>
                  </a:lnTo>
                  <a:lnTo>
                    <a:pt x="360" y="623"/>
                  </a:lnTo>
                  <a:lnTo>
                    <a:pt x="402" y="611"/>
                  </a:lnTo>
                  <a:lnTo>
                    <a:pt x="474" y="623"/>
                  </a:lnTo>
                  <a:lnTo>
                    <a:pt x="486" y="605"/>
                  </a:lnTo>
                  <a:lnTo>
                    <a:pt x="491" y="623"/>
                  </a:lnTo>
                  <a:lnTo>
                    <a:pt x="462" y="917"/>
                  </a:lnTo>
                  <a:lnTo>
                    <a:pt x="234" y="875"/>
                  </a:lnTo>
                  <a:lnTo>
                    <a:pt x="0" y="839"/>
                  </a:lnTo>
                  <a:lnTo>
                    <a:pt x="42" y="629"/>
                  </a:lnTo>
                  <a:lnTo>
                    <a:pt x="66" y="611"/>
                  </a:lnTo>
                  <a:lnTo>
                    <a:pt x="42" y="557"/>
                  </a:lnTo>
                  <a:lnTo>
                    <a:pt x="126" y="456"/>
                  </a:lnTo>
                  <a:lnTo>
                    <a:pt x="96" y="36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2261457" y="2618607"/>
              <a:ext cx="1029664" cy="1801761"/>
            </a:xfrm>
            <a:custGeom>
              <a:avLst/>
              <a:gdLst>
                <a:gd name="T0" fmla="*/ 2147483647 w 743"/>
                <a:gd name="T1" fmla="*/ 2147483647 h 1300"/>
                <a:gd name="T2" fmla="*/ 2147483647 w 743"/>
                <a:gd name="T3" fmla="*/ 2147483647 h 1300"/>
                <a:gd name="T4" fmla="*/ 2147483647 w 743"/>
                <a:gd name="T5" fmla="*/ 2147483647 h 1300"/>
                <a:gd name="T6" fmla="*/ 2147483647 w 743"/>
                <a:gd name="T7" fmla="*/ 2147483647 h 1300"/>
                <a:gd name="T8" fmla="*/ 2147483647 w 743"/>
                <a:gd name="T9" fmla="*/ 2147483647 h 1300"/>
                <a:gd name="T10" fmla="*/ 2147483647 w 743"/>
                <a:gd name="T11" fmla="*/ 2147483647 h 1300"/>
                <a:gd name="T12" fmla="*/ 2147483647 w 743"/>
                <a:gd name="T13" fmla="*/ 2147483647 h 1300"/>
                <a:gd name="T14" fmla="*/ 2147483647 w 743"/>
                <a:gd name="T15" fmla="*/ 2147483647 h 1300"/>
                <a:gd name="T16" fmla="*/ 2147483647 w 743"/>
                <a:gd name="T17" fmla="*/ 2147483647 h 1300"/>
                <a:gd name="T18" fmla="*/ 2147483647 w 743"/>
                <a:gd name="T19" fmla="*/ 2147483647 h 1300"/>
                <a:gd name="T20" fmla="*/ 2147483647 w 743"/>
                <a:gd name="T21" fmla="*/ 2147483647 h 1300"/>
                <a:gd name="T22" fmla="*/ 2147483647 w 743"/>
                <a:gd name="T23" fmla="*/ 2147483647 h 1300"/>
                <a:gd name="T24" fmla="*/ 2147483647 w 743"/>
                <a:gd name="T25" fmla="*/ 2147483647 h 1300"/>
                <a:gd name="T26" fmla="*/ 2147483647 w 743"/>
                <a:gd name="T27" fmla="*/ 2147483647 h 1300"/>
                <a:gd name="T28" fmla="*/ 2147483647 w 743"/>
                <a:gd name="T29" fmla="*/ 2147483647 h 1300"/>
                <a:gd name="T30" fmla="*/ 2147483647 w 743"/>
                <a:gd name="T31" fmla="*/ 2147483647 h 1300"/>
                <a:gd name="T32" fmla="*/ 2147483647 w 743"/>
                <a:gd name="T33" fmla="*/ 2147483647 h 1300"/>
                <a:gd name="T34" fmla="*/ 2147483647 w 743"/>
                <a:gd name="T35" fmla="*/ 2147483647 h 1300"/>
                <a:gd name="T36" fmla="*/ 2147483647 w 743"/>
                <a:gd name="T37" fmla="*/ 2147483647 h 1300"/>
                <a:gd name="T38" fmla="*/ 2147483647 w 743"/>
                <a:gd name="T39" fmla="*/ 2147483647 h 1300"/>
                <a:gd name="T40" fmla="*/ 2147483647 w 743"/>
                <a:gd name="T41" fmla="*/ 2147483647 h 1300"/>
                <a:gd name="T42" fmla="*/ 0 w 743"/>
                <a:gd name="T43" fmla="*/ 2147483647 h 1300"/>
                <a:gd name="T44" fmla="*/ 2147483647 w 743"/>
                <a:gd name="T45" fmla="*/ 2147483647 h 1300"/>
                <a:gd name="T46" fmla="*/ 0 w 743"/>
                <a:gd name="T47" fmla="*/ 2147483647 h 1300"/>
                <a:gd name="T48" fmla="*/ 2147483647 w 743"/>
                <a:gd name="T49" fmla="*/ 0 h 1300"/>
                <a:gd name="T50" fmla="*/ 2147483647 w 743"/>
                <a:gd name="T51" fmla="*/ 2147483647 h 1300"/>
                <a:gd name="T52" fmla="*/ 2147483647 w 743"/>
                <a:gd name="T53" fmla="*/ 2147483647 h 13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3"/>
                <a:gd name="T82" fmla="*/ 0 h 1300"/>
                <a:gd name="T83" fmla="*/ 743 w 743"/>
                <a:gd name="T84" fmla="*/ 1300 h 13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3" h="1300">
                  <a:moveTo>
                    <a:pt x="281" y="455"/>
                  </a:moveTo>
                  <a:lnTo>
                    <a:pt x="707" y="1012"/>
                  </a:lnTo>
                  <a:lnTo>
                    <a:pt x="707" y="1084"/>
                  </a:lnTo>
                  <a:lnTo>
                    <a:pt x="743" y="1114"/>
                  </a:lnTo>
                  <a:lnTo>
                    <a:pt x="707" y="1150"/>
                  </a:lnTo>
                  <a:lnTo>
                    <a:pt x="677" y="1264"/>
                  </a:lnTo>
                  <a:lnTo>
                    <a:pt x="689" y="1300"/>
                  </a:lnTo>
                  <a:lnTo>
                    <a:pt x="455" y="1294"/>
                  </a:lnTo>
                  <a:lnTo>
                    <a:pt x="425" y="1132"/>
                  </a:lnTo>
                  <a:lnTo>
                    <a:pt x="353" y="1060"/>
                  </a:lnTo>
                  <a:lnTo>
                    <a:pt x="257" y="1030"/>
                  </a:lnTo>
                  <a:lnTo>
                    <a:pt x="215" y="965"/>
                  </a:lnTo>
                  <a:lnTo>
                    <a:pt x="161" y="959"/>
                  </a:lnTo>
                  <a:lnTo>
                    <a:pt x="72" y="719"/>
                  </a:lnTo>
                  <a:lnTo>
                    <a:pt x="102" y="677"/>
                  </a:lnTo>
                  <a:lnTo>
                    <a:pt x="60" y="617"/>
                  </a:lnTo>
                  <a:lnTo>
                    <a:pt x="60" y="575"/>
                  </a:lnTo>
                  <a:lnTo>
                    <a:pt x="90" y="551"/>
                  </a:lnTo>
                  <a:lnTo>
                    <a:pt x="72" y="503"/>
                  </a:lnTo>
                  <a:lnTo>
                    <a:pt x="48" y="515"/>
                  </a:lnTo>
                  <a:lnTo>
                    <a:pt x="30" y="437"/>
                  </a:lnTo>
                  <a:lnTo>
                    <a:pt x="0" y="383"/>
                  </a:lnTo>
                  <a:lnTo>
                    <a:pt x="6" y="234"/>
                  </a:lnTo>
                  <a:lnTo>
                    <a:pt x="0" y="186"/>
                  </a:lnTo>
                  <a:lnTo>
                    <a:pt x="48" y="0"/>
                  </a:lnTo>
                  <a:lnTo>
                    <a:pt x="353" y="84"/>
                  </a:lnTo>
                  <a:lnTo>
                    <a:pt x="281" y="45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2633281" y="2734912"/>
              <a:ext cx="850427" cy="1288878"/>
            </a:xfrm>
            <a:custGeom>
              <a:avLst/>
              <a:gdLst>
                <a:gd name="T0" fmla="*/ 2147483647 w 612"/>
                <a:gd name="T1" fmla="*/ 2147483647 h 928"/>
                <a:gd name="T2" fmla="*/ 2147483647 w 612"/>
                <a:gd name="T3" fmla="*/ 2147483647 h 928"/>
                <a:gd name="T4" fmla="*/ 2147483647 w 612"/>
                <a:gd name="T5" fmla="*/ 2147483647 h 928"/>
                <a:gd name="T6" fmla="*/ 2147483647 w 612"/>
                <a:gd name="T7" fmla="*/ 2147483647 h 928"/>
                <a:gd name="T8" fmla="*/ 2147483647 w 612"/>
                <a:gd name="T9" fmla="*/ 2147483647 h 928"/>
                <a:gd name="T10" fmla="*/ 2147483647 w 612"/>
                <a:gd name="T11" fmla="*/ 2147483647 h 928"/>
                <a:gd name="T12" fmla="*/ 0 w 612"/>
                <a:gd name="T13" fmla="*/ 2147483647 h 928"/>
                <a:gd name="T14" fmla="*/ 2147483647 w 612"/>
                <a:gd name="T15" fmla="*/ 0 h 928"/>
                <a:gd name="T16" fmla="*/ 2147483647 w 612"/>
                <a:gd name="T17" fmla="*/ 2147483647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2"/>
                <a:gd name="T28" fmla="*/ 0 h 928"/>
                <a:gd name="T29" fmla="*/ 612 w 612"/>
                <a:gd name="T30" fmla="*/ 928 h 9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2" h="928">
                  <a:moveTo>
                    <a:pt x="378" y="78"/>
                  </a:moveTo>
                  <a:lnTo>
                    <a:pt x="612" y="114"/>
                  </a:lnTo>
                  <a:lnTo>
                    <a:pt x="516" y="719"/>
                  </a:lnTo>
                  <a:lnTo>
                    <a:pt x="504" y="833"/>
                  </a:lnTo>
                  <a:lnTo>
                    <a:pt x="474" y="833"/>
                  </a:lnTo>
                  <a:lnTo>
                    <a:pt x="432" y="928"/>
                  </a:lnTo>
                  <a:lnTo>
                    <a:pt x="0" y="377"/>
                  </a:lnTo>
                  <a:lnTo>
                    <a:pt x="84" y="0"/>
                  </a:lnTo>
                  <a:lnTo>
                    <a:pt x="378" y="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66"/>
            <p:cNvSpPr>
              <a:spLocks/>
            </p:cNvSpPr>
            <p:nvPr/>
          </p:nvSpPr>
          <p:spPr bwMode="auto">
            <a:xfrm>
              <a:off x="3191969" y="3724449"/>
              <a:ext cx="722672" cy="1081057"/>
            </a:xfrm>
            <a:custGeom>
              <a:avLst/>
              <a:gdLst>
                <a:gd name="T0" fmla="*/ 2147483647 w 521"/>
                <a:gd name="T1" fmla="*/ 2147483647 h 779"/>
                <a:gd name="T2" fmla="*/ 2147483647 w 521"/>
                <a:gd name="T3" fmla="*/ 2147483647 h 779"/>
                <a:gd name="T4" fmla="*/ 2147483647 w 521"/>
                <a:gd name="T5" fmla="*/ 2147483647 h 779"/>
                <a:gd name="T6" fmla="*/ 2147483647 w 521"/>
                <a:gd name="T7" fmla="*/ 0 h 779"/>
                <a:gd name="T8" fmla="*/ 2147483647 w 521"/>
                <a:gd name="T9" fmla="*/ 2147483647 h 779"/>
                <a:gd name="T10" fmla="*/ 2147483647 w 521"/>
                <a:gd name="T11" fmla="*/ 2147483647 h 779"/>
                <a:gd name="T12" fmla="*/ 2147483647 w 521"/>
                <a:gd name="T13" fmla="*/ 2147483647 h 779"/>
                <a:gd name="T14" fmla="*/ 2147483647 w 521"/>
                <a:gd name="T15" fmla="*/ 2147483647 h 779"/>
                <a:gd name="T16" fmla="*/ 2147483647 w 521"/>
                <a:gd name="T17" fmla="*/ 2147483647 h 779"/>
                <a:gd name="T18" fmla="*/ 2147483647 w 521"/>
                <a:gd name="T19" fmla="*/ 2147483647 h 779"/>
                <a:gd name="T20" fmla="*/ 0 w 521"/>
                <a:gd name="T21" fmla="*/ 2147483647 h 779"/>
                <a:gd name="T22" fmla="*/ 2147483647 w 521"/>
                <a:gd name="T23" fmla="*/ 2147483647 h 779"/>
                <a:gd name="T24" fmla="*/ 2147483647 w 521"/>
                <a:gd name="T25" fmla="*/ 2147483647 h 779"/>
                <a:gd name="T26" fmla="*/ 2147483647 w 521"/>
                <a:gd name="T27" fmla="*/ 2147483647 h 779"/>
                <a:gd name="T28" fmla="*/ 2147483647 w 521"/>
                <a:gd name="T29" fmla="*/ 2147483647 h 7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1"/>
                <a:gd name="T46" fmla="*/ 0 h 779"/>
                <a:gd name="T47" fmla="*/ 521 w 521"/>
                <a:gd name="T48" fmla="*/ 779 h 7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1" h="779">
                  <a:moveTo>
                    <a:pt x="30" y="215"/>
                  </a:moveTo>
                  <a:lnTo>
                    <a:pt x="72" y="120"/>
                  </a:lnTo>
                  <a:lnTo>
                    <a:pt x="102" y="120"/>
                  </a:lnTo>
                  <a:lnTo>
                    <a:pt x="114" y="0"/>
                  </a:lnTo>
                  <a:lnTo>
                    <a:pt x="521" y="66"/>
                  </a:lnTo>
                  <a:lnTo>
                    <a:pt x="449" y="779"/>
                  </a:lnTo>
                  <a:lnTo>
                    <a:pt x="300" y="755"/>
                  </a:lnTo>
                  <a:lnTo>
                    <a:pt x="30" y="575"/>
                  </a:lnTo>
                  <a:lnTo>
                    <a:pt x="48" y="533"/>
                  </a:lnTo>
                  <a:lnTo>
                    <a:pt x="12" y="503"/>
                  </a:lnTo>
                  <a:lnTo>
                    <a:pt x="0" y="467"/>
                  </a:lnTo>
                  <a:lnTo>
                    <a:pt x="30" y="353"/>
                  </a:lnTo>
                  <a:lnTo>
                    <a:pt x="60" y="317"/>
                  </a:lnTo>
                  <a:lnTo>
                    <a:pt x="30" y="287"/>
                  </a:lnTo>
                  <a:lnTo>
                    <a:pt x="30" y="21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96531" y="5300595"/>
            <a:ext cx="3952613" cy="1164775"/>
            <a:chOff x="310728" y="5476270"/>
            <a:chExt cx="3952613" cy="1164775"/>
          </a:xfrm>
        </p:grpSpPr>
        <p:sp>
          <p:nvSpPr>
            <p:cNvPr id="37" name="Rectangle 78"/>
            <p:cNvSpPr>
              <a:spLocks noChangeArrowheads="1"/>
            </p:cNvSpPr>
            <p:nvPr/>
          </p:nvSpPr>
          <p:spPr bwMode="auto">
            <a:xfrm>
              <a:off x="335262" y="5492909"/>
              <a:ext cx="39280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B2C1D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9BBB5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latin typeface="+mn-lt"/>
                </a:rPr>
                <a:t>DOL </a:t>
              </a:r>
              <a:r>
                <a:rPr lang="en-US" altLang="en-US" sz="2400" dirty="0">
                  <a:latin typeface="+mn-lt"/>
                </a:rPr>
                <a:t>= 25 (FEDERAL)</a:t>
              </a: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auto">
            <a:xfrm>
              <a:off x="1145667" y="6197469"/>
              <a:ext cx="20731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B2C1D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9BBB5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SAA = </a:t>
              </a:r>
              <a:r>
                <a:rPr lang="en-US" altLang="en-US" sz="2400" dirty="0" smtClean="0">
                  <a:latin typeface="+mn-lt"/>
                </a:rPr>
                <a:t>26 </a:t>
              </a:r>
              <a:r>
                <a:rPr lang="en-US" altLang="en-US" sz="2400" dirty="0">
                  <a:latin typeface="+mn-lt"/>
                </a:rPr>
                <a:t>(STATE)</a:t>
              </a: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auto">
            <a:xfrm>
              <a:off x="310728" y="6176447"/>
              <a:ext cx="287989" cy="4645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B2C1D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9BBB5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auto">
            <a:xfrm>
              <a:off x="310728" y="5476270"/>
              <a:ext cx="287989" cy="4435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B2C1D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9BBB5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9BBB59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Times New Roman" pitchFamily="18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1.9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952156" y="3614250"/>
            <a:ext cx="927161" cy="1073830"/>
            <a:chOff x="293743" y="4306492"/>
            <a:chExt cx="927161" cy="1073830"/>
          </a:xfrm>
        </p:grpSpPr>
        <p:grpSp>
          <p:nvGrpSpPr>
            <p:cNvPr id="16" name="Group 15"/>
            <p:cNvGrpSpPr/>
            <p:nvPr/>
          </p:nvGrpSpPr>
          <p:grpSpPr>
            <a:xfrm>
              <a:off x="355570" y="4306492"/>
              <a:ext cx="865334" cy="698085"/>
              <a:chOff x="355570" y="4306492"/>
              <a:chExt cx="865334" cy="698085"/>
            </a:xfrm>
          </p:grpSpPr>
          <p:sp>
            <p:nvSpPr>
              <p:cNvPr id="41" name="Freeform 68"/>
              <p:cNvSpPr>
                <a:spLocks/>
              </p:cNvSpPr>
              <p:nvPr/>
            </p:nvSpPr>
            <p:spPr bwMode="auto">
              <a:xfrm>
                <a:off x="1036489" y="4690439"/>
                <a:ext cx="184415" cy="314138"/>
              </a:xfrm>
              <a:custGeom>
                <a:avLst/>
                <a:gdLst>
                  <a:gd name="T0" fmla="*/ 12 w 78"/>
                  <a:gd name="T1" fmla="*/ 6 h 108"/>
                  <a:gd name="T2" fmla="*/ 12 w 78"/>
                  <a:gd name="T3" fmla="*/ 30 h 108"/>
                  <a:gd name="T4" fmla="*/ 0 w 78"/>
                  <a:gd name="T5" fmla="*/ 42 h 108"/>
                  <a:gd name="T6" fmla="*/ 0 w 78"/>
                  <a:gd name="T7" fmla="*/ 48 h 108"/>
                  <a:gd name="T8" fmla="*/ 6 w 78"/>
                  <a:gd name="T9" fmla="*/ 54 h 108"/>
                  <a:gd name="T10" fmla="*/ 6 w 78"/>
                  <a:gd name="T11" fmla="*/ 90 h 108"/>
                  <a:gd name="T12" fmla="*/ 18 w 78"/>
                  <a:gd name="T13" fmla="*/ 102 h 108"/>
                  <a:gd name="T14" fmla="*/ 30 w 78"/>
                  <a:gd name="T15" fmla="*/ 108 h 108"/>
                  <a:gd name="T16" fmla="*/ 30 w 78"/>
                  <a:gd name="T17" fmla="*/ 96 h 108"/>
                  <a:gd name="T18" fmla="*/ 42 w 78"/>
                  <a:gd name="T19" fmla="*/ 84 h 108"/>
                  <a:gd name="T20" fmla="*/ 66 w 78"/>
                  <a:gd name="T21" fmla="*/ 66 h 108"/>
                  <a:gd name="T22" fmla="*/ 78 w 78"/>
                  <a:gd name="T23" fmla="*/ 60 h 108"/>
                  <a:gd name="T24" fmla="*/ 72 w 78"/>
                  <a:gd name="T25" fmla="*/ 42 h 108"/>
                  <a:gd name="T26" fmla="*/ 66 w 78"/>
                  <a:gd name="T27" fmla="*/ 36 h 108"/>
                  <a:gd name="T28" fmla="*/ 66 w 78"/>
                  <a:gd name="T29" fmla="*/ 30 h 108"/>
                  <a:gd name="T30" fmla="*/ 48 w 78"/>
                  <a:gd name="T31" fmla="*/ 18 h 108"/>
                  <a:gd name="T32" fmla="*/ 36 w 78"/>
                  <a:gd name="T33" fmla="*/ 6 h 108"/>
                  <a:gd name="T34" fmla="*/ 18 w 78"/>
                  <a:gd name="T35" fmla="*/ 0 h 108"/>
                  <a:gd name="T36" fmla="*/ 12 w 78"/>
                  <a:gd name="T37" fmla="*/ 6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108"/>
                  <a:gd name="T59" fmla="*/ 78 w 78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108">
                    <a:moveTo>
                      <a:pt x="12" y="6"/>
                    </a:move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30" y="96"/>
                    </a:lnTo>
                    <a:lnTo>
                      <a:pt x="42" y="84"/>
                    </a:lnTo>
                    <a:lnTo>
                      <a:pt x="66" y="66"/>
                    </a:lnTo>
                    <a:lnTo>
                      <a:pt x="78" y="60"/>
                    </a:lnTo>
                    <a:lnTo>
                      <a:pt x="72" y="42"/>
                    </a:lnTo>
                    <a:lnTo>
                      <a:pt x="66" y="36"/>
                    </a:lnTo>
                    <a:lnTo>
                      <a:pt x="66" y="30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18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937188" y="4533370"/>
                <a:ext cx="99301" cy="104713"/>
              </a:xfrm>
              <a:custGeom>
                <a:avLst/>
                <a:gdLst>
                  <a:gd name="T0" fmla="*/ 0 w 42"/>
                  <a:gd name="T1" fmla="*/ 12 h 36"/>
                  <a:gd name="T2" fmla="*/ 12 w 42"/>
                  <a:gd name="T3" fmla="*/ 12 h 36"/>
                  <a:gd name="T4" fmla="*/ 12 w 42"/>
                  <a:gd name="T5" fmla="*/ 18 h 36"/>
                  <a:gd name="T6" fmla="*/ 18 w 42"/>
                  <a:gd name="T7" fmla="*/ 30 h 36"/>
                  <a:gd name="T8" fmla="*/ 24 w 42"/>
                  <a:gd name="T9" fmla="*/ 36 h 36"/>
                  <a:gd name="T10" fmla="*/ 36 w 42"/>
                  <a:gd name="T11" fmla="*/ 30 h 36"/>
                  <a:gd name="T12" fmla="*/ 42 w 42"/>
                  <a:gd name="T13" fmla="*/ 24 h 36"/>
                  <a:gd name="T14" fmla="*/ 42 w 42"/>
                  <a:gd name="T15" fmla="*/ 18 h 36"/>
                  <a:gd name="T16" fmla="*/ 30 w 42"/>
                  <a:gd name="T17" fmla="*/ 6 h 36"/>
                  <a:gd name="T18" fmla="*/ 12 w 42"/>
                  <a:gd name="T19" fmla="*/ 6 h 36"/>
                  <a:gd name="T20" fmla="*/ 6 w 42"/>
                  <a:gd name="T21" fmla="*/ 0 h 36"/>
                  <a:gd name="T22" fmla="*/ 0 w 42"/>
                  <a:gd name="T23" fmla="*/ 6 h 36"/>
                  <a:gd name="T24" fmla="*/ 0 w 42"/>
                  <a:gd name="T25" fmla="*/ 12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6"/>
                  <a:gd name="T41" fmla="*/ 42 w 4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6">
                    <a:moveTo>
                      <a:pt x="0" y="12"/>
                    </a:moveTo>
                    <a:lnTo>
                      <a:pt x="12" y="12"/>
                    </a:lnTo>
                    <a:lnTo>
                      <a:pt x="12" y="1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6" y="30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0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70"/>
              <p:cNvSpPr>
                <a:spLocks/>
              </p:cNvSpPr>
              <p:nvPr/>
            </p:nvSpPr>
            <p:spPr bwMode="auto">
              <a:xfrm>
                <a:off x="937188" y="4638082"/>
                <a:ext cx="28372" cy="34904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0 h 12"/>
                  <a:gd name="T4" fmla="*/ 0 w 12"/>
                  <a:gd name="T5" fmla="*/ 12 h 12"/>
                  <a:gd name="T6" fmla="*/ 6 w 12"/>
                  <a:gd name="T7" fmla="*/ 6 h 12"/>
                  <a:gd name="T8" fmla="*/ 12 w 12"/>
                  <a:gd name="T9" fmla="*/ 6 h 12"/>
                  <a:gd name="T10" fmla="*/ 12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71"/>
              <p:cNvSpPr>
                <a:spLocks/>
              </p:cNvSpPr>
              <p:nvPr/>
            </p:nvSpPr>
            <p:spPr bwMode="auto">
              <a:xfrm>
                <a:off x="880445" y="4550822"/>
                <a:ext cx="42557" cy="69809"/>
              </a:xfrm>
              <a:custGeom>
                <a:avLst/>
                <a:gdLst>
                  <a:gd name="T0" fmla="*/ 0 w 18"/>
                  <a:gd name="T1" fmla="*/ 6 h 24"/>
                  <a:gd name="T2" fmla="*/ 0 w 18"/>
                  <a:gd name="T3" fmla="*/ 12 h 24"/>
                  <a:gd name="T4" fmla="*/ 12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6 w 18"/>
                  <a:gd name="T11" fmla="*/ 0 h 24"/>
                  <a:gd name="T12" fmla="*/ 0 w 18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0" y="6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72"/>
              <p:cNvSpPr>
                <a:spLocks/>
              </p:cNvSpPr>
              <p:nvPr/>
            </p:nvSpPr>
            <p:spPr bwMode="auto">
              <a:xfrm>
                <a:off x="823702" y="4498465"/>
                <a:ext cx="113486" cy="52356"/>
              </a:xfrm>
              <a:custGeom>
                <a:avLst/>
                <a:gdLst>
                  <a:gd name="T0" fmla="*/ 12 w 48"/>
                  <a:gd name="T1" fmla="*/ 6 h 18"/>
                  <a:gd name="T2" fmla="*/ 6 w 48"/>
                  <a:gd name="T3" fmla="*/ 6 h 18"/>
                  <a:gd name="T4" fmla="*/ 0 w 48"/>
                  <a:gd name="T5" fmla="*/ 12 h 18"/>
                  <a:gd name="T6" fmla="*/ 0 w 48"/>
                  <a:gd name="T7" fmla="*/ 18 h 18"/>
                  <a:gd name="T8" fmla="*/ 6 w 48"/>
                  <a:gd name="T9" fmla="*/ 12 h 18"/>
                  <a:gd name="T10" fmla="*/ 36 w 48"/>
                  <a:gd name="T11" fmla="*/ 12 h 18"/>
                  <a:gd name="T12" fmla="*/ 42 w 48"/>
                  <a:gd name="T13" fmla="*/ 6 h 18"/>
                  <a:gd name="T14" fmla="*/ 48 w 48"/>
                  <a:gd name="T15" fmla="*/ 6 h 18"/>
                  <a:gd name="T16" fmla="*/ 42 w 48"/>
                  <a:gd name="T17" fmla="*/ 0 h 18"/>
                  <a:gd name="T18" fmla="*/ 30 w 48"/>
                  <a:gd name="T19" fmla="*/ 0 h 18"/>
                  <a:gd name="T20" fmla="*/ 24 w 48"/>
                  <a:gd name="T21" fmla="*/ 6 h 18"/>
                  <a:gd name="T22" fmla="*/ 18 w 48"/>
                  <a:gd name="T23" fmla="*/ 6 h 18"/>
                  <a:gd name="T24" fmla="*/ 12 w 48"/>
                  <a:gd name="T25" fmla="*/ 6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18"/>
                  <a:gd name="T41" fmla="*/ 48 w 4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18">
                    <a:moveTo>
                      <a:pt x="12" y="6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73"/>
              <p:cNvSpPr>
                <a:spLocks/>
              </p:cNvSpPr>
              <p:nvPr/>
            </p:nvSpPr>
            <p:spPr bwMode="auto">
              <a:xfrm>
                <a:off x="696029" y="4411205"/>
                <a:ext cx="85115" cy="87261"/>
              </a:xfrm>
              <a:custGeom>
                <a:avLst/>
                <a:gdLst>
                  <a:gd name="T0" fmla="*/ 12 w 36"/>
                  <a:gd name="T1" fmla="*/ 0 h 30"/>
                  <a:gd name="T2" fmla="*/ 0 w 36"/>
                  <a:gd name="T3" fmla="*/ 12 h 30"/>
                  <a:gd name="T4" fmla="*/ 6 w 36"/>
                  <a:gd name="T5" fmla="*/ 24 h 30"/>
                  <a:gd name="T6" fmla="*/ 12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30 w 36"/>
                  <a:gd name="T13" fmla="*/ 12 h 30"/>
                  <a:gd name="T14" fmla="*/ 24 w 36"/>
                  <a:gd name="T15" fmla="*/ 0 h 30"/>
                  <a:gd name="T16" fmla="*/ 18 w 36"/>
                  <a:gd name="T17" fmla="*/ 0 h 30"/>
                  <a:gd name="T18" fmla="*/ 12 w 36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0"/>
                  <a:gd name="T32" fmla="*/ 36 w 3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0">
                    <a:moveTo>
                      <a:pt x="12" y="0"/>
                    </a:move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74"/>
              <p:cNvSpPr>
                <a:spLocks/>
              </p:cNvSpPr>
              <p:nvPr/>
            </p:nvSpPr>
            <p:spPr bwMode="auto">
              <a:xfrm>
                <a:off x="469056" y="4306492"/>
                <a:ext cx="85115" cy="87261"/>
              </a:xfrm>
              <a:custGeom>
                <a:avLst/>
                <a:gdLst>
                  <a:gd name="T0" fmla="*/ 0 w 36"/>
                  <a:gd name="T1" fmla="*/ 18 h 30"/>
                  <a:gd name="T2" fmla="*/ 0 w 36"/>
                  <a:gd name="T3" fmla="*/ 24 h 30"/>
                  <a:gd name="T4" fmla="*/ 12 w 36"/>
                  <a:gd name="T5" fmla="*/ 24 h 30"/>
                  <a:gd name="T6" fmla="*/ 12 w 36"/>
                  <a:gd name="T7" fmla="*/ 30 h 30"/>
                  <a:gd name="T8" fmla="*/ 30 w 36"/>
                  <a:gd name="T9" fmla="*/ 30 h 30"/>
                  <a:gd name="T10" fmla="*/ 30 w 36"/>
                  <a:gd name="T11" fmla="*/ 24 h 30"/>
                  <a:gd name="T12" fmla="*/ 36 w 36"/>
                  <a:gd name="T13" fmla="*/ 18 h 30"/>
                  <a:gd name="T14" fmla="*/ 36 w 36"/>
                  <a:gd name="T15" fmla="*/ 6 h 30"/>
                  <a:gd name="T16" fmla="*/ 30 w 36"/>
                  <a:gd name="T17" fmla="*/ 0 h 30"/>
                  <a:gd name="T18" fmla="*/ 24 w 36"/>
                  <a:gd name="T19" fmla="*/ 0 h 30"/>
                  <a:gd name="T20" fmla="*/ 6 w 36"/>
                  <a:gd name="T21" fmla="*/ 6 h 30"/>
                  <a:gd name="T22" fmla="*/ 0 w 36"/>
                  <a:gd name="T23" fmla="*/ 18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0"/>
                  <a:gd name="T38" fmla="*/ 36 w 3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0">
                    <a:moveTo>
                      <a:pt x="0" y="18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412313" y="4376301"/>
                <a:ext cx="28372" cy="52356"/>
              </a:xfrm>
              <a:custGeom>
                <a:avLst/>
                <a:gdLst>
                  <a:gd name="T0" fmla="*/ 6 w 12"/>
                  <a:gd name="T1" fmla="*/ 6 h 18"/>
                  <a:gd name="T2" fmla="*/ 0 w 12"/>
                  <a:gd name="T3" fmla="*/ 12 h 18"/>
                  <a:gd name="T4" fmla="*/ 0 w 12"/>
                  <a:gd name="T5" fmla="*/ 18 h 18"/>
                  <a:gd name="T6" fmla="*/ 6 w 12"/>
                  <a:gd name="T7" fmla="*/ 18 h 18"/>
                  <a:gd name="T8" fmla="*/ 6 w 12"/>
                  <a:gd name="T9" fmla="*/ 12 h 18"/>
                  <a:gd name="T10" fmla="*/ 12 w 12"/>
                  <a:gd name="T11" fmla="*/ 6 h 18"/>
                  <a:gd name="T12" fmla="*/ 12 w 12"/>
                  <a:gd name="T13" fmla="*/ 0 h 18"/>
                  <a:gd name="T14" fmla="*/ 6 w 12"/>
                  <a:gd name="T15" fmla="*/ 0 h 18"/>
                  <a:gd name="T16" fmla="*/ 6 w 12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8"/>
                  <a:gd name="T29" fmla="*/ 12 w 12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8">
                    <a:moveTo>
                      <a:pt x="6" y="6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76"/>
              <p:cNvSpPr>
                <a:spLocks noChangeArrowheads="1"/>
              </p:cNvSpPr>
              <p:nvPr/>
            </p:nvSpPr>
            <p:spPr bwMode="auto">
              <a:xfrm>
                <a:off x="355570" y="4446109"/>
                <a:ext cx="28372" cy="349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ambria" pitchFamily="18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B2C1DB"/>
                  </a:buClr>
                  <a:buSzPct val="8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9BBB5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>
                    <a:solidFill>
                      <a:schemeClr val="tx1"/>
                    </a:solidFill>
                    <a:latin typeface="Cambr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293743" y="5208346"/>
              <a:ext cx="76013" cy="171976"/>
            </a:xfrm>
            <a:custGeom>
              <a:avLst/>
              <a:gdLst>
                <a:gd name="T0" fmla="*/ 12 w 36"/>
                <a:gd name="T1" fmla="*/ 0 h 30"/>
                <a:gd name="T2" fmla="*/ 0 w 36"/>
                <a:gd name="T3" fmla="*/ 12 h 30"/>
                <a:gd name="T4" fmla="*/ 6 w 36"/>
                <a:gd name="T5" fmla="*/ 24 h 30"/>
                <a:gd name="T6" fmla="*/ 12 w 36"/>
                <a:gd name="T7" fmla="*/ 30 h 30"/>
                <a:gd name="T8" fmla="*/ 36 w 36"/>
                <a:gd name="T9" fmla="*/ 30 h 30"/>
                <a:gd name="T10" fmla="*/ 36 w 36"/>
                <a:gd name="T11" fmla="*/ 18 h 30"/>
                <a:gd name="T12" fmla="*/ 30 w 36"/>
                <a:gd name="T13" fmla="*/ 12 h 30"/>
                <a:gd name="T14" fmla="*/ 24 w 36"/>
                <a:gd name="T15" fmla="*/ 0 h 30"/>
                <a:gd name="T16" fmla="*/ 18 w 36"/>
                <a:gd name="T17" fmla="*/ 0 h 30"/>
                <a:gd name="T18" fmla="*/ 12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  <a:gd name="connsiteX0" fmla="*/ 3333 w 12840"/>
                <a:gd name="connsiteY0" fmla="*/ 2907 h 12907"/>
                <a:gd name="connsiteX1" fmla="*/ 0 w 12840"/>
                <a:gd name="connsiteY1" fmla="*/ 6907 h 12907"/>
                <a:gd name="connsiteX2" fmla="*/ 1667 w 12840"/>
                <a:gd name="connsiteY2" fmla="*/ 10907 h 12907"/>
                <a:gd name="connsiteX3" fmla="*/ 3333 w 12840"/>
                <a:gd name="connsiteY3" fmla="*/ 12907 h 12907"/>
                <a:gd name="connsiteX4" fmla="*/ 10000 w 12840"/>
                <a:gd name="connsiteY4" fmla="*/ 12907 h 12907"/>
                <a:gd name="connsiteX5" fmla="*/ 10000 w 12840"/>
                <a:gd name="connsiteY5" fmla="*/ 8907 h 12907"/>
                <a:gd name="connsiteX6" fmla="*/ 8333 w 12840"/>
                <a:gd name="connsiteY6" fmla="*/ 6907 h 12907"/>
                <a:gd name="connsiteX7" fmla="*/ 12840 w 12840"/>
                <a:gd name="connsiteY7" fmla="*/ 0 h 12907"/>
                <a:gd name="connsiteX8" fmla="*/ 5000 w 12840"/>
                <a:gd name="connsiteY8" fmla="*/ 2907 h 12907"/>
                <a:gd name="connsiteX9" fmla="*/ 3333 w 12840"/>
                <a:gd name="connsiteY9" fmla="*/ 2907 h 12907"/>
                <a:gd name="connsiteX0" fmla="*/ 3333 w 15629"/>
                <a:gd name="connsiteY0" fmla="*/ 2907 h 12907"/>
                <a:gd name="connsiteX1" fmla="*/ 0 w 15629"/>
                <a:gd name="connsiteY1" fmla="*/ 6907 h 12907"/>
                <a:gd name="connsiteX2" fmla="*/ 1667 w 15629"/>
                <a:gd name="connsiteY2" fmla="*/ 10907 h 12907"/>
                <a:gd name="connsiteX3" fmla="*/ 3333 w 15629"/>
                <a:gd name="connsiteY3" fmla="*/ 12907 h 12907"/>
                <a:gd name="connsiteX4" fmla="*/ 10000 w 15629"/>
                <a:gd name="connsiteY4" fmla="*/ 12907 h 12907"/>
                <a:gd name="connsiteX5" fmla="*/ 10000 w 15629"/>
                <a:gd name="connsiteY5" fmla="*/ 8907 h 12907"/>
                <a:gd name="connsiteX6" fmla="*/ 15629 w 15629"/>
                <a:gd name="connsiteY6" fmla="*/ 1907 h 12907"/>
                <a:gd name="connsiteX7" fmla="*/ 12840 w 15629"/>
                <a:gd name="connsiteY7" fmla="*/ 0 h 12907"/>
                <a:gd name="connsiteX8" fmla="*/ 5000 w 15629"/>
                <a:gd name="connsiteY8" fmla="*/ 2907 h 12907"/>
                <a:gd name="connsiteX9" fmla="*/ 3333 w 15629"/>
                <a:gd name="connsiteY9" fmla="*/ 2907 h 12907"/>
                <a:gd name="connsiteX0" fmla="*/ 3333 w 15629"/>
                <a:gd name="connsiteY0" fmla="*/ 2907 h 12907"/>
                <a:gd name="connsiteX1" fmla="*/ 0 w 15629"/>
                <a:gd name="connsiteY1" fmla="*/ 6907 h 12907"/>
                <a:gd name="connsiteX2" fmla="*/ 1667 w 15629"/>
                <a:gd name="connsiteY2" fmla="*/ 10907 h 12907"/>
                <a:gd name="connsiteX3" fmla="*/ 3333 w 15629"/>
                <a:gd name="connsiteY3" fmla="*/ 12907 h 12907"/>
                <a:gd name="connsiteX4" fmla="*/ 10000 w 15629"/>
                <a:gd name="connsiteY4" fmla="*/ 12907 h 12907"/>
                <a:gd name="connsiteX5" fmla="*/ 10000 w 15629"/>
                <a:gd name="connsiteY5" fmla="*/ 8907 h 12907"/>
                <a:gd name="connsiteX6" fmla="*/ 15629 w 15629"/>
                <a:gd name="connsiteY6" fmla="*/ 1907 h 12907"/>
                <a:gd name="connsiteX7" fmla="*/ 12840 w 15629"/>
                <a:gd name="connsiteY7" fmla="*/ 0 h 12907"/>
                <a:gd name="connsiteX8" fmla="*/ 7432 w 15629"/>
                <a:gd name="connsiteY8" fmla="*/ 4535 h 12907"/>
                <a:gd name="connsiteX9" fmla="*/ 3333 w 15629"/>
                <a:gd name="connsiteY9" fmla="*/ 2907 h 12907"/>
                <a:gd name="connsiteX0" fmla="*/ 3333 w 15629"/>
                <a:gd name="connsiteY0" fmla="*/ 2907 h 12907"/>
                <a:gd name="connsiteX1" fmla="*/ 0 w 15629"/>
                <a:gd name="connsiteY1" fmla="*/ 6907 h 12907"/>
                <a:gd name="connsiteX2" fmla="*/ 1667 w 15629"/>
                <a:gd name="connsiteY2" fmla="*/ 10907 h 12907"/>
                <a:gd name="connsiteX3" fmla="*/ 3333 w 15629"/>
                <a:gd name="connsiteY3" fmla="*/ 12907 h 12907"/>
                <a:gd name="connsiteX4" fmla="*/ 10000 w 15629"/>
                <a:gd name="connsiteY4" fmla="*/ 12907 h 12907"/>
                <a:gd name="connsiteX5" fmla="*/ 8690 w 15629"/>
                <a:gd name="connsiteY5" fmla="*/ 7628 h 12907"/>
                <a:gd name="connsiteX6" fmla="*/ 15629 w 15629"/>
                <a:gd name="connsiteY6" fmla="*/ 1907 h 12907"/>
                <a:gd name="connsiteX7" fmla="*/ 12840 w 15629"/>
                <a:gd name="connsiteY7" fmla="*/ 0 h 12907"/>
                <a:gd name="connsiteX8" fmla="*/ 7432 w 15629"/>
                <a:gd name="connsiteY8" fmla="*/ 4535 h 12907"/>
                <a:gd name="connsiteX9" fmla="*/ 3333 w 15629"/>
                <a:gd name="connsiteY9" fmla="*/ 2907 h 12907"/>
                <a:gd name="connsiteX0" fmla="*/ 3333 w 15629"/>
                <a:gd name="connsiteY0" fmla="*/ 3721 h 13721"/>
                <a:gd name="connsiteX1" fmla="*/ 0 w 15629"/>
                <a:gd name="connsiteY1" fmla="*/ 7721 h 13721"/>
                <a:gd name="connsiteX2" fmla="*/ 1667 w 15629"/>
                <a:gd name="connsiteY2" fmla="*/ 11721 h 13721"/>
                <a:gd name="connsiteX3" fmla="*/ 3333 w 15629"/>
                <a:gd name="connsiteY3" fmla="*/ 13721 h 13721"/>
                <a:gd name="connsiteX4" fmla="*/ 10000 w 15629"/>
                <a:gd name="connsiteY4" fmla="*/ 13721 h 13721"/>
                <a:gd name="connsiteX5" fmla="*/ 8690 w 15629"/>
                <a:gd name="connsiteY5" fmla="*/ 8442 h 13721"/>
                <a:gd name="connsiteX6" fmla="*/ 15629 w 15629"/>
                <a:gd name="connsiteY6" fmla="*/ 2721 h 13721"/>
                <a:gd name="connsiteX7" fmla="*/ 11905 w 15629"/>
                <a:gd name="connsiteY7" fmla="*/ 0 h 13721"/>
                <a:gd name="connsiteX8" fmla="*/ 7432 w 15629"/>
                <a:gd name="connsiteY8" fmla="*/ 5349 h 13721"/>
                <a:gd name="connsiteX9" fmla="*/ 3333 w 15629"/>
                <a:gd name="connsiteY9" fmla="*/ 3721 h 13721"/>
                <a:gd name="connsiteX0" fmla="*/ 2772 w 15629"/>
                <a:gd name="connsiteY0" fmla="*/ 4651 h 13721"/>
                <a:gd name="connsiteX1" fmla="*/ 0 w 15629"/>
                <a:gd name="connsiteY1" fmla="*/ 7721 h 13721"/>
                <a:gd name="connsiteX2" fmla="*/ 1667 w 15629"/>
                <a:gd name="connsiteY2" fmla="*/ 11721 h 13721"/>
                <a:gd name="connsiteX3" fmla="*/ 3333 w 15629"/>
                <a:gd name="connsiteY3" fmla="*/ 13721 h 13721"/>
                <a:gd name="connsiteX4" fmla="*/ 10000 w 15629"/>
                <a:gd name="connsiteY4" fmla="*/ 13721 h 13721"/>
                <a:gd name="connsiteX5" fmla="*/ 8690 w 15629"/>
                <a:gd name="connsiteY5" fmla="*/ 8442 h 13721"/>
                <a:gd name="connsiteX6" fmla="*/ 15629 w 15629"/>
                <a:gd name="connsiteY6" fmla="*/ 2721 h 13721"/>
                <a:gd name="connsiteX7" fmla="*/ 11905 w 15629"/>
                <a:gd name="connsiteY7" fmla="*/ 0 h 13721"/>
                <a:gd name="connsiteX8" fmla="*/ 7432 w 15629"/>
                <a:gd name="connsiteY8" fmla="*/ 5349 h 13721"/>
                <a:gd name="connsiteX9" fmla="*/ 2772 w 15629"/>
                <a:gd name="connsiteY9" fmla="*/ 4651 h 13721"/>
                <a:gd name="connsiteX0" fmla="*/ 4745 w 17602"/>
                <a:gd name="connsiteY0" fmla="*/ 4651 h 13721"/>
                <a:gd name="connsiteX1" fmla="*/ 0 w 17602"/>
                <a:gd name="connsiteY1" fmla="*/ 8605 h 13721"/>
                <a:gd name="connsiteX2" fmla="*/ 1973 w 17602"/>
                <a:gd name="connsiteY2" fmla="*/ 7721 h 13721"/>
                <a:gd name="connsiteX3" fmla="*/ 3640 w 17602"/>
                <a:gd name="connsiteY3" fmla="*/ 11721 h 13721"/>
                <a:gd name="connsiteX4" fmla="*/ 5306 w 17602"/>
                <a:gd name="connsiteY4" fmla="*/ 13721 h 13721"/>
                <a:gd name="connsiteX5" fmla="*/ 11973 w 17602"/>
                <a:gd name="connsiteY5" fmla="*/ 13721 h 13721"/>
                <a:gd name="connsiteX6" fmla="*/ 10663 w 17602"/>
                <a:gd name="connsiteY6" fmla="*/ 8442 h 13721"/>
                <a:gd name="connsiteX7" fmla="*/ 17602 w 17602"/>
                <a:gd name="connsiteY7" fmla="*/ 2721 h 13721"/>
                <a:gd name="connsiteX8" fmla="*/ 13878 w 17602"/>
                <a:gd name="connsiteY8" fmla="*/ 0 h 13721"/>
                <a:gd name="connsiteX9" fmla="*/ 9405 w 17602"/>
                <a:gd name="connsiteY9" fmla="*/ 5349 h 13721"/>
                <a:gd name="connsiteX10" fmla="*/ 4745 w 17602"/>
                <a:gd name="connsiteY10" fmla="*/ 4651 h 13721"/>
                <a:gd name="connsiteX0" fmla="*/ 4745 w 17602"/>
                <a:gd name="connsiteY0" fmla="*/ 4651 h 13721"/>
                <a:gd name="connsiteX1" fmla="*/ 0 w 17602"/>
                <a:gd name="connsiteY1" fmla="*/ 8605 h 13721"/>
                <a:gd name="connsiteX2" fmla="*/ 1225 w 17602"/>
                <a:gd name="connsiteY2" fmla="*/ 9000 h 13721"/>
                <a:gd name="connsiteX3" fmla="*/ 3640 w 17602"/>
                <a:gd name="connsiteY3" fmla="*/ 11721 h 13721"/>
                <a:gd name="connsiteX4" fmla="*/ 5306 w 17602"/>
                <a:gd name="connsiteY4" fmla="*/ 13721 h 13721"/>
                <a:gd name="connsiteX5" fmla="*/ 11973 w 17602"/>
                <a:gd name="connsiteY5" fmla="*/ 13721 h 13721"/>
                <a:gd name="connsiteX6" fmla="*/ 10663 w 17602"/>
                <a:gd name="connsiteY6" fmla="*/ 8442 h 13721"/>
                <a:gd name="connsiteX7" fmla="*/ 17602 w 17602"/>
                <a:gd name="connsiteY7" fmla="*/ 2721 h 13721"/>
                <a:gd name="connsiteX8" fmla="*/ 13878 w 17602"/>
                <a:gd name="connsiteY8" fmla="*/ 0 h 13721"/>
                <a:gd name="connsiteX9" fmla="*/ 9405 w 17602"/>
                <a:gd name="connsiteY9" fmla="*/ 5349 h 13721"/>
                <a:gd name="connsiteX10" fmla="*/ 4745 w 17602"/>
                <a:gd name="connsiteY10" fmla="*/ 4651 h 13721"/>
                <a:gd name="connsiteX0" fmla="*/ 3520 w 16377"/>
                <a:gd name="connsiteY0" fmla="*/ 4651 h 13721"/>
                <a:gd name="connsiteX1" fmla="*/ 272 w 16377"/>
                <a:gd name="connsiteY1" fmla="*/ 8256 h 13721"/>
                <a:gd name="connsiteX2" fmla="*/ 0 w 16377"/>
                <a:gd name="connsiteY2" fmla="*/ 9000 h 13721"/>
                <a:gd name="connsiteX3" fmla="*/ 2415 w 16377"/>
                <a:gd name="connsiteY3" fmla="*/ 11721 h 13721"/>
                <a:gd name="connsiteX4" fmla="*/ 4081 w 16377"/>
                <a:gd name="connsiteY4" fmla="*/ 13721 h 13721"/>
                <a:gd name="connsiteX5" fmla="*/ 10748 w 16377"/>
                <a:gd name="connsiteY5" fmla="*/ 13721 h 13721"/>
                <a:gd name="connsiteX6" fmla="*/ 9438 w 16377"/>
                <a:gd name="connsiteY6" fmla="*/ 8442 h 13721"/>
                <a:gd name="connsiteX7" fmla="*/ 16377 w 16377"/>
                <a:gd name="connsiteY7" fmla="*/ 2721 h 13721"/>
                <a:gd name="connsiteX8" fmla="*/ 12653 w 16377"/>
                <a:gd name="connsiteY8" fmla="*/ 0 h 13721"/>
                <a:gd name="connsiteX9" fmla="*/ 8180 w 16377"/>
                <a:gd name="connsiteY9" fmla="*/ 5349 h 13721"/>
                <a:gd name="connsiteX10" fmla="*/ 3520 w 16377"/>
                <a:gd name="connsiteY10" fmla="*/ 4651 h 13721"/>
                <a:gd name="connsiteX0" fmla="*/ 4098 w 16955"/>
                <a:gd name="connsiteY0" fmla="*/ 4651 h 13721"/>
                <a:gd name="connsiteX1" fmla="*/ 850 w 16955"/>
                <a:gd name="connsiteY1" fmla="*/ 8256 h 13721"/>
                <a:gd name="connsiteX2" fmla="*/ 578 w 16955"/>
                <a:gd name="connsiteY2" fmla="*/ 9000 h 13721"/>
                <a:gd name="connsiteX3" fmla="*/ 0 w 16955"/>
                <a:gd name="connsiteY3" fmla="*/ 12186 h 13721"/>
                <a:gd name="connsiteX4" fmla="*/ 4659 w 16955"/>
                <a:gd name="connsiteY4" fmla="*/ 13721 h 13721"/>
                <a:gd name="connsiteX5" fmla="*/ 11326 w 16955"/>
                <a:gd name="connsiteY5" fmla="*/ 13721 h 13721"/>
                <a:gd name="connsiteX6" fmla="*/ 10016 w 16955"/>
                <a:gd name="connsiteY6" fmla="*/ 8442 h 13721"/>
                <a:gd name="connsiteX7" fmla="*/ 16955 w 16955"/>
                <a:gd name="connsiteY7" fmla="*/ 2721 h 13721"/>
                <a:gd name="connsiteX8" fmla="*/ 13231 w 16955"/>
                <a:gd name="connsiteY8" fmla="*/ 0 h 13721"/>
                <a:gd name="connsiteX9" fmla="*/ 8758 w 16955"/>
                <a:gd name="connsiteY9" fmla="*/ 5349 h 13721"/>
                <a:gd name="connsiteX10" fmla="*/ 4098 w 16955"/>
                <a:gd name="connsiteY10" fmla="*/ 4651 h 13721"/>
                <a:gd name="connsiteX0" fmla="*/ 3520 w 16377"/>
                <a:gd name="connsiteY0" fmla="*/ 4651 h 13721"/>
                <a:gd name="connsiteX1" fmla="*/ 272 w 16377"/>
                <a:gd name="connsiteY1" fmla="*/ 8256 h 13721"/>
                <a:gd name="connsiteX2" fmla="*/ 0 w 16377"/>
                <a:gd name="connsiteY2" fmla="*/ 9000 h 13721"/>
                <a:gd name="connsiteX3" fmla="*/ 1667 w 16377"/>
                <a:gd name="connsiteY3" fmla="*/ 12302 h 13721"/>
                <a:gd name="connsiteX4" fmla="*/ 4081 w 16377"/>
                <a:gd name="connsiteY4" fmla="*/ 13721 h 13721"/>
                <a:gd name="connsiteX5" fmla="*/ 10748 w 16377"/>
                <a:gd name="connsiteY5" fmla="*/ 13721 h 13721"/>
                <a:gd name="connsiteX6" fmla="*/ 9438 w 16377"/>
                <a:gd name="connsiteY6" fmla="*/ 8442 h 13721"/>
                <a:gd name="connsiteX7" fmla="*/ 16377 w 16377"/>
                <a:gd name="connsiteY7" fmla="*/ 2721 h 13721"/>
                <a:gd name="connsiteX8" fmla="*/ 12653 w 16377"/>
                <a:gd name="connsiteY8" fmla="*/ 0 h 13721"/>
                <a:gd name="connsiteX9" fmla="*/ 8180 w 16377"/>
                <a:gd name="connsiteY9" fmla="*/ 5349 h 13721"/>
                <a:gd name="connsiteX10" fmla="*/ 3520 w 16377"/>
                <a:gd name="connsiteY10" fmla="*/ 4651 h 13721"/>
                <a:gd name="connsiteX0" fmla="*/ 3520 w 16377"/>
                <a:gd name="connsiteY0" fmla="*/ 4651 h 15930"/>
                <a:gd name="connsiteX1" fmla="*/ 272 w 16377"/>
                <a:gd name="connsiteY1" fmla="*/ 8256 h 15930"/>
                <a:gd name="connsiteX2" fmla="*/ 0 w 16377"/>
                <a:gd name="connsiteY2" fmla="*/ 9000 h 15930"/>
                <a:gd name="connsiteX3" fmla="*/ 1667 w 16377"/>
                <a:gd name="connsiteY3" fmla="*/ 12302 h 15930"/>
                <a:gd name="connsiteX4" fmla="*/ 1649 w 16377"/>
                <a:gd name="connsiteY4" fmla="*/ 15930 h 15930"/>
                <a:gd name="connsiteX5" fmla="*/ 10748 w 16377"/>
                <a:gd name="connsiteY5" fmla="*/ 13721 h 15930"/>
                <a:gd name="connsiteX6" fmla="*/ 9438 w 16377"/>
                <a:gd name="connsiteY6" fmla="*/ 8442 h 15930"/>
                <a:gd name="connsiteX7" fmla="*/ 16377 w 16377"/>
                <a:gd name="connsiteY7" fmla="*/ 2721 h 15930"/>
                <a:gd name="connsiteX8" fmla="*/ 12653 w 16377"/>
                <a:gd name="connsiteY8" fmla="*/ 0 h 15930"/>
                <a:gd name="connsiteX9" fmla="*/ 8180 w 16377"/>
                <a:gd name="connsiteY9" fmla="*/ 5349 h 15930"/>
                <a:gd name="connsiteX10" fmla="*/ 3520 w 16377"/>
                <a:gd name="connsiteY10" fmla="*/ 4651 h 15930"/>
                <a:gd name="connsiteX0" fmla="*/ 3520 w 16377"/>
                <a:gd name="connsiteY0" fmla="*/ 4651 h 15930"/>
                <a:gd name="connsiteX1" fmla="*/ 272 w 16377"/>
                <a:gd name="connsiteY1" fmla="*/ 8256 h 15930"/>
                <a:gd name="connsiteX2" fmla="*/ 0 w 16377"/>
                <a:gd name="connsiteY2" fmla="*/ 9000 h 15930"/>
                <a:gd name="connsiteX3" fmla="*/ 1667 w 16377"/>
                <a:gd name="connsiteY3" fmla="*/ 12302 h 15930"/>
                <a:gd name="connsiteX4" fmla="*/ 1649 w 16377"/>
                <a:gd name="connsiteY4" fmla="*/ 15930 h 15930"/>
                <a:gd name="connsiteX5" fmla="*/ 9064 w 16377"/>
                <a:gd name="connsiteY5" fmla="*/ 13721 h 15930"/>
                <a:gd name="connsiteX6" fmla="*/ 9438 w 16377"/>
                <a:gd name="connsiteY6" fmla="*/ 8442 h 15930"/>
                <a:gd name="connsiteX7" fmla="*/ 16377 w 16377"/>
                <a:gd name="connsiteY7" fmla="*/ 2721 h 15930"/>
                <a:gd name="connsiteX8" fmla="*/ 12653 w 16377"/>
                <a:gd name="connsiteY8" fmla="*/ 0 h 15930"/>
                <a:gd name="connsiteX9" fmla="*/ 8180 w 16377"/>
                <a:gd name="connsiteY9" fmla="*/ 5349 h 15930"/>
                <a:gd name="connsiteX10" fmla="*/ 3520 w 16377"/>
                <a:gd name="connsiteY10" fmla="*/ 4651 h 15930"/>
                <a:gd name="connsiteX0" fmla="*/ 2959 w 16377"/>
                <a:gd name="connsiteY0" fmla="*/ 5465 h 15930"/>
                <a:gd name="connsiteX1" fmla="*/ 272 w 16377"/>
                <a:gd name="connsiteY1" fmla="*/ 8256 h 15930"/>
                <a:gd name="connsiteX2" fmla="*/ 0 w 16377"/>
                <a:gd name="connsiteY2" fmla="*/ 9000 h 15930"/>
                <a:gd name="connsiteX3" fmla="*/ 1667 w 16377"/>
                <a:gd name="connsiteY3" fmla="*/ 12302 h 15930"/>
                <a:gd name="connsiteX4" fmla="*/ 1649 w 16377"/>
                <a:gd name="connsiteY4" fmla="*/ 15930 h 15930"/>
                <a:gd name="connsiteX5" fmla="*/ 9064 w 16377"/>
                <a:gd name="connsiteY5" fmla="*/ 13721 h 15930"/>
                <a:gd name="connsiteX6" fmla="*/ 9438 w 16377"/>
                <a:gd name="connsiteY6" fmla="*/ 8442 h 15930"/>
                <a:gd name="connsiteX7" fmla="*/ 16377 w 16377"/>
                <a:gd name="connsiteY7" fmla="*/ 2721 h 15930"/>
                <a:gd name="connsiteX8" fmla="*/ 12653 w 16377"/>
                <a:gd name="connsiteY8" fmla="*/ 0 h 15930"/>
                <a:gd name="connsiteX9" fmla="*/ 8180 w 16377"/>
                <a:gd name="connsiteY9" fmla="*/ 5349 h 15930"/>
                <a:gd name="connsiteX10" fmla="*/ 2959 w 16377"/>
                <a:gd name="connsiteY10" fmla="*/ 5465 h 15930"/>
                <a:gd name="connsiteX0" fmla="*/ 2959 w 16377"/>
                <a:gd name="connsiteY0" fmla="*/ 5465 h 15930"/>
                <a:gd name="connsiteX1" fmla="*/ 272 w 16377"/>
                <a:gd name="connsiteY1" fmla="*/ 8256 h 15930"/>
                <a:gd name="connsiteX2" fmla="*/ 0 w 16377"/>
                <a:gd name="connsiteY2" fmla="*/ 9000 h 15930"/>
                <a:gd name="connsiteX3" fmla="*/ 1667 w 16377"/>
                <a:gd name="connsiteY3" fmla="*/ 12302 h 15930"/>
                <a:gd name="connsiteX4" fmla="*/ 1649 w 16377"/>
                <a:gd name="connsiteY4" fmla="*/ 15930 h 15930"/>
                <a:gd name="connsiteX5" fmla="*/ 8877 w 16377"/>
                <a:gd name="connsiteY5" fmla="*/ 13140 h 15930"/>
                <a:gd name="connsiteX6" fmla="*/ 9438 w 16377"/>
                <a:gd name="connsiteY6" fmla="*/ 8442 h 15930"/>
                <a:gd name="connsiteX7" fmla="*/ 16377 w 16377"/>
                <a:gd name="connsiteY7" fmla="*/ 2721 h 15930"/>
                <a:gd name="connsiteX8" fmla="*/ 12653 w 16377"/>
                <a:gd name="connsiteY8" fmla="*/ 0 h 15930"/>
                <a:gd name="connsiteX9" fmla="*/ 8180 w 16377"/>
                <a:gd name="connsiteY9" fmla="*/ 5349 h 15930"/>
                <a:gd name="connsiteX10" fmla="*/ 2959 w 16377"/>
                <a:gd name="connsiteY10" fmla="*/ 5465 h 15930"/>
                <a:gd name="connsiteX0" fmla="*/ 2965 w 16383"/>
                <a:gd name="connsiteY0" fmla="*/ 5465 h 15930"/>
                <a:gd name="connsiteX1" fmla="*/ 278 w 16383"/>
                <a:gd name="connsiteY1" fmla="*/ 8256 h 15930"/>
                <a:gd name="connsiteX2" fmla="*/ 6 w 16383"/>
                <a:gd name="connsiteY2" fmla="*/ 9000 h 15930"/>
                <a:gd name="connsiteX3" fmla="*/ 1842 w 16383"/>
                <a:gd name="connsiteY3" fmla="*/ 10033 h 15930"/>
                <a:gd name="connsiteX4" fmla="*/ 1673 w 16383"/>
                <a:gd name="connsiteY4" fmla="*/ 12302 h 15930"/>
                <a:gd name="connsiteX5" fmla="*/ 1655 w 16383"/>
                <a:gd name="connsiteY5" fmla="*/ 15930 h 15930"/>
                <a:gd name="connsiteX6" fmla="*/ 8883 w 16383"/>
                <a:gd name="connsiteY6" fmla="*/ 13140 h 15930"/>
                <a:gd name="connsiteX7" fmla="*/ 9444 w 16383"/>
                <a:gd name="connsiteY7" fmla="*/ 8442 h 15930"/>
                <a:gd name="connsiteX8" fmla="*/ 16383 w 16383"/>
                <a:gd name="connsiteY8" fmla="*/ 2721 h 15930"/>
                <a:gd name="connsiteX9" fmla="*/ 12659 w 16383"/>
                <a:gd name="connsiteY9" fmla="*/ 0 h 15930"/>
                <a:gd name="connsiteX10" fmla="*/ 8186 w 16383"/>
                <a:gd name="connsiteY10" fmla="*/ 5349 h 15930"/>
                <a:gd name="connsiteX11" fmla="*/ 2965 w 16383"/>
                <a:gd name="connsiteY11" fmla="*/ 5465 h 1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3" h="15930">
                  <a:moveTo>
                    <a:pt x="2965" y="5465"/>
                  </a:moveTo>
                  <a:cubicBezTo>
                    <a:pt x="2007" y="6318"/>
                    <a:pt x="1236" y="7403"/>
                    <a:pt x="278" y="8256"/>
                  </a:cubicBezTo>
                  <a:cubicBezTo>
                    <a:pt x="187" y="8504"/>
                    <a:pt x="97" y="8752"/>
                    <a:pt x="6" y="9000"/>
                  </a:cubicBezTo>
                  <a:cubicBezTo>
                    <a:pt x="-130" y="9230"/>
                    <a:pt x="1978" y="9803"/>
                    <a:pt x="1842" y="10033"/>
                  </a:cubicBezTo>
                  <a:cubicBezTo>
                    <a:pt x="1786" y="10789"/>
                    <a:pt x="1729" y="11546"/>
                    <a:pt x="1673" y="12302"/>
                  </a:cubicBezTo>
                  <a:cubicBezTo>
                    <a:pt x="1667" y="13511"/>
                    <a:pt x="1661" y="14721"/>
                    <a:pt x="1655" y="15930"/>
                  </a:cubicBezTo>
                  <a:lnTo>
                    <a:pt x="8883" y="13140"/>
                  </a:lnTo>
                  <a:cubicBezTo>
                    <a:pt x="9008" y="11380"/>
                    <a:pt x="9319" y="10202"/>
                    <a:pt x="9444" y="8442"/>
                  </a:cubicBezTo>
                  <a:lnTo>
                    <a:pt x="16383" y="2721"/>
                  </a:lnTo>
                  <a:lnTo>
                    <a:pt x="12659" y="0"/>
                  </a:lnTo>
                  <a:lnTo>
                    <a:pt x="8186" y="5349"/>
                  </a:lnTo>
                  <a:lnTo>
                    <a:pt x="2965" y="54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09479" y="5344145"/>
            <a:ext cx="446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List of State Directors: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http://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  <a:cs typeface="Arial"/>
              </a:rPr>
              <a:t>www.doleta.gov/oa/contactlist.cfm</a:t>
            </a:r>
          </a:p>
        </p:txBody>
      </p:sp>
      <p:sp>
        <p:nvSpPr>
          <p:cNvPr id="85" name="Oval 84"/>
          <p:cNvSpPr/>
          <p:nvPr/>
        </p:nvSpPr>
        <p:spPr>
          <a:xfrm>
            <a:off x="87379" y="140167"/>
            <a:ext cx="963208" cy="842327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6502" y="140167"/>
            <a:ext cx="791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67144" y="82764"/>
            <a:ext cx="79474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Ways to Register Apprenticeship Programs: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U.S. Department of Labor and State Apprenticeship Agencies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TR_icons_3_Certificate_wht-red.png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7469">
            <a:off x="5966016" y="1575375"/>
            <a:ext cx="2162277" cy="1642020"/>
          </a:xfrm>
          <a:prstGeom prst="rect">
            <a:avLst/>
          </a:prstGeom>
          <a:solidFill>
            <a:schemeClr val="bg1">
              <a:lumMod val="50000"/>
              <a:alpha val="64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7200000">
              <a:rot lat="303049" lon="1987091" rev="21071808"/>
            </a:camera>
            <a:lightRig rig="soft" dir="t">
              <a:rot lat="0" lon="0" rev="0"/>
            </a:lightRig>
          </a:scene3d>
          <a:sp3d contourW="12700" prstMaterial="plastic">
            <a:bevelT w="203200" h="50800" prst="softRound"/>
            <a:contourClr>
              <a:schemeClr val="bg1">
                <a:lumMod val="50000"/>
              </a:schemeClr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87379" y="140167"/>
            <a:ext cx="963208" cy="842327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6775" y="275355"/>
            <a:ext cx="7684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System with Nationally Recognized Credentials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94" y="1975066"/>
            <a:ext cx="5194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All workers </a:t>
            </a:r>
            <a:r>
              <a:rPr lang="en-US" sz="2400" dirty="0" smtClean="0">
                <a:solidFill>
                  <a:schemeClr val="accent1"/>
                </a:solidFill>
              </a:rPr>
              <a:t>that graduate from a Registered Apprenticeship receive a national, industry-recognized, portable credential  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39305" y="3964872"/>
            <a:ext cx="70104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6694" y="4166865"/>
            <a:ext cx="718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The credential is a 100% guarantee to </a:t>
            </a:r>
            <a:r>
              <a:rPr lang="en-US" sz="3200" dirty="0" smtClean="0">
                <a:solidFill>
                  <a:srgbClr val="C00000"/>
                </a:solidFill>
              </a:rPr>
              <a:t>all employers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that graduates from Registered Apprenticeship programs are fully qualified to do the job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6" y="93283"/>
            <a:ext cx="9144000" cy="129941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700" dirty="0" smtClean="0"/>
              <a:t>Building Apprenticeship Programs: </a:t>
            </a:r>
            <a:br>
              <a:rPr lang="en-US" sz="2700" dirty="0" smtClean="0"/>
            </a:br>
            <a:r>
              <a:rPr lang="en-US" sz="2700" dirty="0" smtClean="0"/>
              <a:t>A Quick-Start Action Toolkit</a:t>
            </a:r>
            <a:br>
              <a:rPr lang="en-US" sz="2700" dirty="0" smtClean="0"/>
            </a:br>
            <a:r>
              <a:rPr lang="en-US" sz="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00" u="sng" dirty="0"/>
              <a:t>http://www.doleta.gov/oa/employers/apprenticeship_toolkit.pdf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97476" y="3453068"/>
            <a:ext cx="9049722" cy="548640"/>
            <a:chOff x="97476" y="3029568"/>
            <a:chExt cx="9049722" cy="548640"/>
          </a:xfrm>
        </p:grpSpPr>
        <p:sp>
          <p:nvSpPr>
            <p:cNvPr id="19" name="Rectangle 18"/>
            <p:cNvSpPr/>
            <p:nvPr/>
          </p:nvSpPr>
          <p:spPr>
            <a:xfrm>
              <a:off x="2197758" y="3075288"/>
              <a:ext cx="694944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114300" rIns="91440" bIns="114300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apprenticeship as a strategy to meet your needs for </a:t>
              </a:r>
              <a:r>
                <a:rPr lang="en-US" sz="16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skilled workers</a:t>
              </a:r>
              <a:endPara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381059" y="3075288"/>
              <a:ext cx="2011680" cy="457200"/>
            </a:xfrm>
            <a:prstGeom prst="homePlate">
              <a:avLst/>
            </a:prstGeom>
            <a:solidFill>
              <a:srgbClr val="D45C02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810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114300" rIns="114301" bIns="11430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 contourW="19050">
                <a:bevelT w="12700" h="12700"/>
                <a:contourClr>
                  <a:schemeClr val="accent2">
                    <a:lumMod val="50000"/>
                  </a:schemeClr>
                </a:contourClr>
              </a:sp3d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1. </a:t>
              </a: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Explore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476" y="3029568"/>
              <a:ext cx="548640" cy="54864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oup 40"/>
          <p:cNvGrpSpPr/>
          <p:nvPr/>
        </p:nvGrpSpPr>
        <p:grpSpPr>
          <a:xfrm>
            <a:off x="97476" y="4082039"/>
            <a:ext cx="9049722" cy="548640"/>
            <a:chOff x="97476" y="3764415"/>
            <a:chExt cx="9049722" cy="548640"/>
          </a:xfrm>
        </p:grpSpPr>
        <p:sp>
          <p:nvSpPr>
            <p:cNvPr id="20" name="Rectangle 19"/>
            <p:cNvSpPr/>
            <p:nvPr/>
          </p:nvSpPr>
          <p:spPr>
            <a:xfrm>
              <a:off x="2197758" y="3810135"/>
              <a:ext cx="694944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114300" rIns="9144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</a:pPr>
              <a:r>
                <a:rPr lang="en-US" sz="16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with key players in your region to develop an </a:t>
              </a:r>
              <a:r>
                <a:rPr lang="en-US" sz="16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apprenticeship</a:t>
              </a:r>
              <a:endPara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381059" y="3810135"/>
              <a:ext cx="2011680" cy="457200"/>
            </a:xfrm>
            <a:prstGeom prst="homePlate">
              <a:avLst/>
            </a:prstGeom>
            <a:solidFill>
              <a:srgbClr val="6B8537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810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114300" rIns="114301" bIns="11430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 contourW="19050">
                <a:bevelT w="12700" h="12700"/>
                <a:contourClr>
                  <a:schemeClr val="accent3">
                    <a:lumMod val="50000"/>
                  </a:schemeClr>
                </a:contourClr>
              </a:sp3d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 </a:t>
              </a: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Partner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476" y="3764415"/>
              <a:ext cx="548640" cy="54864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97476" y="4711010"/>
            <a:ext cx="9049722" cy="548640"/>
            <a:chOff x="97476" y="4499262"/>
            <a:chExt cx="9049722" cy="548640"/>
          </a:xfrm>
        </p:grpSpPr>
        <p:sp>
          <p:nvSpPr>
            <p:cNvPr id="21" name="Rectangle 20"/>
            <p:cNvSpPr/>
            <p:nvPr/>
          </p:nvSpPr>
          <p:spPr>
            <a:xfrm>
              <a:off x="2197758" y="4544982"/>
              <a:ext cx="694944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114300" rIns="91440" bIns="114300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the core components of your apprenticeship </a:t>
              </a:r>
              <a:r>
                <a:rPr 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program</a:t>
              </a:r>
              <a:endPara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381059" y="4544982"/>
              <a:ext cx="2011680" cy="457200"/>
            </a:xfrm>
            <a:prstGeom prst="homePlate">
              <a:avLst/>
            </a:prstGeom>
            <a:solidFill>
              <a:srgbClr val="593B79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810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114300" rIns="114301" bIns="11430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 contourW="19050">
                <a:bevelT w="12700" h="12700"/>
                <a:contourClr>
                  <a:schemeClr val="accent4">
                    <a:lumMod val="50000"/>
                  </a:schemeClr>
                </a:contourClr>
              </a:sp3d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3. </a:t>
              </a: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Build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7476" y="4499262"/>
              <a:ext cx="548640" cy="54864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97476" y="5339981"/>
            <a:ext cx="9049722" cy="548640"/>
            <a:chOff x="97476" y="5234109"/>
            <a:chExt cx="9049722" cy="548640"/>
          </a:xfrm>
        </p:grpSpPr>
        <p:sp>
          <p:nvSpPr>
            <p:cNvPr id="22" name="Rectangle 21"/>
            <p:cNvSpPr/>
            <p:nvPr/>
          </p:nvSpPr>
          <p:spPr>
            <a:xfrm>
              <a:off x="2197758" y="5279829"/>
              <a:ext cx="6949440" cy="457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114300" rIns="9144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</a:pPr>
              <a:r>
                <a:rPr lang="en-US" sz="16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your program to become part of the national Registered Apprenticeship </a:t>
              </a:r>
              <a:r>
                <a:rPr lang="en-US" sz="16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network</a:t>
              </a:r>
              <a:endPara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381059" y="5279829"/>
              <a:ext cx="2011680" cy="457200"/>
            </a:xfrm>
            <a:prstGeom prst="homePlate">
              <a:avLst/>
            </a:prstGeom>
            <a:solidFill>
              <a:srgbClr val="297083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810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114300" rIns="114301" bIns="11430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 contourW="19050">
                <a:bevelT w="12700" h="12700"/>
                <a:contourClr>
                  <a:schemeClr val="accent5">
                    <a:lumMod val="50000"/>
                  </a:schemeClr>
                </a:contourClr>
              </a:sp3d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4. </a:t>
              </a: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Register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7476" y="5234109"/>
              <a:ext cx="548640" cy="54864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 37"/>
          <p:cNvGrpSpPr/>
          <p:nvPr/>
        </p:nvGrpSpPr>
        <p:grpSpPr>
          <a:xfrm>
            <a:off x="97476" y="5968954"/>
            <a:ext cx="9049722" cy="548640"/>
            <a:chOff x="97476" y="5968954"/>
            <a:chExt cx="9049722" cy="548640"/>
          </a:xfrm>
        </p:grpSpPr>
        <p:sp>
          <p:nvSpPr>
            <p:cNvPr id="23" name="Rectangle 22"/>
            <p:cNvSpPr/>
            <p:nvPr/>
          </p:nvSpPr>
          <p:spPr>
            <a:xfrm>
              <a:off x="2197758" y="6014674"/>
              <a:ext cx="694944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114300" rIns="91440" bIns="114300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</a:pPr>
              <a:r>
                <a:rPr lang="en-US" sz="16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your new Registered Apprenticeship </a:t>
              </a:r>
              <a:r>
                <a:rPr lang="en-US" sz="16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program</a:t>
              </a:r>
              <a:endPara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381059" y="6014674"/>
              <a:ext cx="2011680" cy="457200"/>
            </a:xfrm>
            <a:prstGeom prst="homePlate">
              <a:avLst/>
            </a:prstGeom>
            <a:solidFill>
              <a:srgbClr val="82302E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810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114300" rIns="114301" bIns="114300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 contourW="19050">
                <a:bevelT w="12700" h="12700"/>
                <a:contourClr>
                  <a:schemeClr val="accent6">
                    <a:lumMod val="50000"/>
                  </a:schemeClr>
                </a:contourClr>
              </a:sp3d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5. </a:t>
              </a: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Launch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7476" y="5968954"/>
              <a:ext cx="548640" cy="54864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7" name="Rectangle 36"/>
          <p:cNvSpPr/>
          <p:nvPr/>
        </p:nvSpPr>
        <p:spPr>
          <a:xfrm>
            <a:off x="371796" y="2464773"/>
            <a:ext cx="855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Whether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you’re a business or labor organization,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industry association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another kind of workforce intermediary, a community college or the public workforce system,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invite you to use this toolkit to...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6737" y="1265791"/>
            <a:ext cx="8735258" cy="1097280"/>
            <a:chOff x="106737" y="1265791"/>
            <a:chExt cx="8735258" cy="1097280"/>
          </a:xfrm>
        </p:grpSpPr>
        <p:sp>
          <p:nvSpPr>
            <p:cNvPr id="4" name="Rectangle 3"/>
            <p:cNvSpPr/>
            <p:nvPr/>
          </p:nvSpPr>
          <p:spPr>
            <a:xfrm>
              <a:off x="755172" y="1307357"/>
              <a:ext cx="8086823" cy="10141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548640" tIns="91440" bIns="9144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rovides helpful steps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resources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 an apprenticeship program, from exploring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apprenticeship as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workforce strategy to launching a new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 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106737" y="1265791"/>
              <a:ext cx="1097280" cy="10972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7" name="Picture 3" descr="C:\Users\crobbins\AppData\Local\Microsoft\Windows\Temporary Internet Files\Content.IE5\6Z6GC0LC\MC90043263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102524"/>
            <a:ext cx="1294104" cy="12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robbins\AppData\Local\Microsoft\Windows\Temporary Internet Files\Content.IE5\6Z6GC0LC\MC91021634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" y="4086097"/>
            <a:ext cx="535364" cy="5156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robbins\AppData\Local\Microsoft\Windows\Temporary Internet Files\Content.IE5\IWR892VY\MC90044128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" y="4719400"/>
            <a:ext cx="558280" cy="558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robbins\AppData\Local\Microsoft\Windows\Temporary Internet Files\Content.IE5\P1L0R2EM\MC900441281[2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4667269"/>
            <a:ext cx="672841" cy="6728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robbins\AppData\Local\Microsoft\Windows\Temporary Internet Files\Content.IE5\76V6FDXN\MC90043482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" y="5343756"/>
            <a:ext cx="575631" cy="5756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robbins\AppData\Local\Microsoft\Windows\Temporary Internet Files\Content.IE5\IWR892VY\MC90043471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85" y="5965460"/>
            <a:ext cx="605962" cy="605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robbins\AppData\Local\Microsoft\Windows\Temporary Internet Files\Content.IE5\76V6FDXN\MC90043982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5" y="3203706"/>
            <a:ext cx="796625" cy="796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amamoto.todd\AppData\Local\Microsoft\Windows\Temporary Internet Files\Content.IE5\NAK8BM5T\MC900349411[1].wmf"/>
          <p:cNvPicPr>
            <a:picLocks noChangeAspect="1" noChangeArrowheads="1"/>
          </p:cNvPicPr>
          <p:nvPr/>
        </p:nvPicPr>
        <p:blipFill>
          <a:blip r:embed="rId2" cstate="screen">
            <a:grayscl/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53488"/>
            <a:ext cx="8156812" cy="50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System – Registered Apprenticeship:</a:t>
            </a:r>
            <a:br>
              <a:rPr lang="en-US" dirty="0" smtClean="0"/>
            </a:br>
            <a:r>
              <a:rPr lang="en-US" dirty="0" smtClean="0"/>
              <a:t>A Partnership for Producing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48263" y="3048712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3789837" y="4343323"/>
            <a:ext cx="2900843" cy="1081605"/>
          </a:xfrm>
          <a:prstGeom prst="wedgeRoundRectCallout">
            <a:avLst>
              <a:gd name="adj1" fmla="val -99643"/>
              <a:gd name="adj2" fmla="val -161228"/>
              <a:gd name="adj3" fmla="val 16667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matte">
            <a:bevelT w="228600" h="6985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Vermont HITEC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Vermont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796005" y="1392691"/>
            <a:ext cx="3052697" cy="1188720"/>
            <a:chOff x="5677358" y="1121877"/>
            <a:chExt cx="3052697" cy="1188720"/>
          </a:xfrm>
        </p:grpSpPr>
        <p:sp>
          <p:nvSpPr>
            <p:cNvPr id="15" name="Rounded Rectangle 14"/>
            <p:cNvSpPr/>
            <p:nvPr/>
          </p:nvSpPr>
          <p:spPr>
            <a:xfrm>
              <a:off x="6535495" y="1396197"/>
              <a:ext cx="219456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tIns="0" rIns="91440" bIns="0" rtlCol="0" anchor="ctr"/>
            <a:lstStyle/>
            <a:p>
              <a:pPr>
                <a:lnSpc>
                  <a:spcPct val="90000"/>
                </a:lnSpc>
              </a:pPr>
              <a:r>
                <a:rPr lang="en-US" sz="2000" b="1" dirty="0">
                  <a:solidFill>
                    <a:schemeClr val="tx1"/>
                  </a:solidFill>
                </a:rPr>
                <a:t>Gerry Ghazi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595959"/>
                  </a:solidFill>
                </a:rPr>
                <a:t>Vermont </a:t>
              </a:r>
              <a:r>
                <a:rPr lang="en-US" dirty="0" smtClean="0">
                  <a:solidFill>
                    <a:srgbClr val="595959"/>
                  </a:solidFill>
                </a:rPr>
                <a:t>HITEC</a:t>
              </a:r>
              <a:endParaRPr lang="en-US" dirty="0">
                <a:solidFill>
                  <a:srgbClr val="595959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677358" y="1121877"/>
              <a:ext cx="1188720" cy="1188720"/>
              <a:chOff x="5677358" y="1126795"/>
              <a:chExt cx="1188720" cy="118872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677358" y="1126795"/>
                <a:ext cx="1188720" cy="118872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005" y="1245442"/>
                <a:ext cx="951426" cy="951426"/>
              </a:xfrm>
              <a:prstGeom prst="ellips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2262161" y="1392691"/>
            <a:ext cx="3052697" cy="1188720"/>
            <a:chOff x="2143514" y="1121877"/>
            <a:chExt cx="3052697" cy="1188720"/>
          </a:xfrm>
        </p:grpSpPr>
        <p:sp>
          <p:nvSpPr>
            <p:cNvPr id="18" name="Rounded Rectangle 17"/>
            <p:cNvSpPr/>
            <p:nvPr/>
          </p:nvSpPr>
          <p:spPr>
            <a:xfrm>
              <a:off x="3001651" y="1396197"/>
              <a:ext cx="219456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tIns="0" rIns="91440" bIns="0" rtlCol="0" anchor="ctr"/>
            <a:lstStyle/>
            <a:p>
              <a:pPr>
                <a:lnSpc>
                  <a:spcPct val="90000"/>
                </a:lnSpc>
              </a:pPr>
              <a:r>
                <a:rPr lang="en-US" sz="2000" b="1" dirty="0">
                  <a:solidFill>
                    <a:schemeClr val="tx1"/>
                  </a:solidFill>
                </a:rPr>
                <a:t>Rose Lucenti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595959"/>
                  </a:solidFill>
                </a:rPr>
                <a:t>VT Dept of </a:t>
              </a:r>
              <a:r>
                <a:rPr lang="en-US" dirty="0" smtClean="0">
                  <a:solidFill>
                    <a:srgbClr val="595959"/>
                  </a:solidFill>
                </a:rPr>
                <a:t>Labor</a:t>
              </a:r>
              <a:endParaRPr lang="en-US" dirty="0">
                <a:solidFill>
                  <a:srgbClr val="595959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43514" y="1121877"/>
              <a:ext cx="1188720" cy="1188720"/>
              <a:chOff x="2143514" y="1116959"/>
              <a:chExt cx="1188720" cy="118872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143514" y="1116959"/>
                <a:ext cx="1188720" cy="118872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2161" y="1235606"/>
                <a:ext cx="951426" cy="951426"/>
              </a:xfrm>
              <a:prstGeom prst="ellips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2927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Vermont HITEC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smtClean="0"/>
              <a:t>“Vermont HITEC – what you done up there Gov[ernor] – it works.”</a:t>
            </a:r>
            <a:endParaRPr lang="en-US" sz="2000" b="1" i="1" dirty="0"/>
          </a:p>
        </p:txBody>
      </p:sp>
      <p:pic>
        <p:nvPicPr>
          <p:cNvPr id="9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199" y="1746471"/>
            <a:ext cx="6781801" cy="419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6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we are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cs typeface="Times New Roman" pitchFamily="18" charset="0"/>
              </a:rPr>
              <a:t>Vermont HITEC (acts as an “Intermediary”)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cs typeface="Times New Roman" pitchFamily="18" charset="0"/>
              </a:rPr>
              <a:t>Non-profit focused on workforce development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Intensive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outreach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education</a:t>
            </a:r>
            <a:r>
              <a:rPr lang="en-US" sz="2800" dirty="0" smtClean="0">
                <a:cs typeface="Times New Roman" pitchFamily="18" charset="0"/>
              </a:rPr>
              <a:t> &amp;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apprenticeship </a:t>
            </a:r>
            <a:r>
              <a:rPr lang="en-US" sz="2800" dirty="0" smtClean="0">
                <a:cs typeface="Times New Roman" pitchFamily="18" charset="0"/>
              </a:rPr>
              <a:t>model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Customized curriculum to match job &amp; career openings immediately to be filled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“Guaranteed” employment for graduates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14+ years experience implementing innovative apprenticeship model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486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Red = State Workforce System Linkage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Our Partners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/>
          <a:lstStyle/>
          <a:p>
            <a:r>
              <a:rPr lang="en-US" sz="2800" dirty="0" smtClean="0"/>
              <a:t>Employer-Partners (Job Providers)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Departments of Labor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Departments of Economic Development 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Federal &amp; State Apprenticeship Divisions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Other Government &amp; Nonprofit Agencies</a:t>
            </a:r>
          </a:p>
          <a:p>
            <a:pPr eaLnBrk="1" hangingPunct="1"/>
            <a:r>
              <a:rPr lang="en-US" sz="2800" dirty="0" smtClean="0"/>
              <a:t>Secondary and Post-secondary School </a:t>
            </a:r>
          </a:p>
          <a:p>
            <a:pPr eaLnBrk="1" hangingPunct="1"/>
            <a:r>
              <a:rPr lang="en-US" sz="2800" dirty="0" smtClean="0"/>
              <a:t>Unemployed and Underemployed (Job Seekers)</a:t>
            </a:r>
          </a:p>
        </p:txBody>
      </p:sp>
    </p:spTree>
    <p:extLst>
      <p:ext uri="{BB962C8B-B14F-4D97-AF65-F5344CB8AC3E}">
        <p14:creationId xmlns:p14="http://schemas.microsoft.com/office/powerpoint/2010/main" val="36835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Moderator/Speakers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" t="22441" r="4768" b="16969"/>
          <a:stretch/>
        </p:blipFill>
        <p:spPr>
          <a:xfrm>
            <a:off x="596628" y="1427796"/>
            <a:ext cx="1313234" cy="1312875"/>
          </a:xfrm>
          <a:prstGeom prst="ellipse">
            <a:avLst/>
          </a:prstGeom>
          <a:ln w="57150" cmpd="sng">
            <a:solidFill>
              <a:srgbClr val="5578A2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84959" y="1392068"/>
            <a:ext cx="6280827" cy="1453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John Ladd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Administrator</a:t>
            </a:r>
            <a:r>
              <a:rPr lang="en-US" sz="2000" dirty="0">
                <a:solidFill>
                  <a:srgbClr val="595959"/>
                </a:solidFill>
              </a:rPr>
              <a:t>, Office of </a:t>
            </a:r>
            <a:r>
              <a:rPr lang="en-US" sz="2000" dirty="0" smtClean="0">
                <a:solidFill>
                  <a:srgbClr val="595959"/>
                </a:solidFill>
              </a:rPr>
              <a:t>Apprenticeship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Employment and Training Administration</a:t>
            </a: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77372" y="4779452"/>
            <a:ext cx="6400800" cy="13874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Rose Lucenti</a:t>
            </a:r>
            <a:endParaRPr lang="en-US" sz="2400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Workforce Development Director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Vermont Department of Labor</a:t>
            </a: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77372" y="3081905"/>
            <a:ext cx="6096000" cy="1447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578A2"/>
                </a:solidFill>
              </a:rPr>
              <a:t>Gerry </a:t>
            </a:r>
            <a:r>
              <a:rPr lang="en-US" sz="2400" b="1" dirty="0" smtClean="0">
                <a:solidFill>
                  <a:srgbClr val="5578A2"/>
                </a:solidFill>
              </a:rPr>
              <a:t>Ghazi</a:t>
            </a:r>
            <a:endParaRPr lang="en-US" sz="2400" b="1" dirty="0">
              <a:solidFill>
                <a:srgbClr val="5578A2"/>
              </a:solidFill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>
                <a:solidFill>
                  <a:srgbClr val="595959"/>
                </a:solidFill>
              </a:rPr>
              <a:t>President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>
                <a:solidFill>
                  <a:srgbClr val="595959"/>
                </a:solidFill>
              </a:rPr>
              <a:t>Vermont HITEC, Inc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7" y="3192557"/>
            <a:ext cx="1226496" cy="1226496"/>
          </a:xfrm>
          <a:prstGeom prst="ellipse">
            <a:avLst/>
          </a:prstGeom>
          <a:ln w="76200" cmpd="sng">
            <a:solidFill>
              <a:srgbClr val="5578A2"/>
            </a:solidFill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7" y="4859941"/>
            <a:ext cx="1226496" cy="1226496"/>
          </a:xfrm>
          <a:prstGeom prst="ellipse">
            <a:avLst/>
          </a:prstGeom>
          <a:ln w="76200" cmpd="sng">
            <a:solidFill>
              <a:srgbClr val="5578A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153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Vermont Department of Labor (VDOL)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All </a:t>
            </a:r>
            <a:r>
              <a:rPr lang="en-US" sz="2800" dirty="0" smtClean="0">
                <a:solidFill>
                  <a:srgbClr val="FF0000"/>
                </a:solidFill>
              </a:rPr>
              <a:t>statewide workforce system </a:t>
            </a:r>
            <a:r>
              <a:rPr lang="en-US" sz="2800" dirty="0" smtClean="0"/>
              <a:t>activities under one Commissioner of Labor, with Divisions:</a:t>
            </a:r>
          </a:p>
          <a:p>
            <a:pPr lvl="1"/>
            <a:r>
              <a:rPr lang="en-US" sz="2400" dirty="0" smtClean="0"/>
              <a:t>Labor Market Information (LMI)</a:t>
            </a:r>
          </a:p>
          <a:p>
            <a:pPr lvl="1"/>
            <a:r>
              <a:rPr lang="en-US" sz="2400" dirty="0" smtClean="0"/>
              <a:t>Unemployment Insurance &amp; Benefits</a:t>
            </a:r>
          </a:p>
          <a:p>
            <a:pPr lvl="1"/>
            <a:r>
              <a:rPr lang="en-US" sz="2400" dirty="0" smtClean="0"/>
              <a:t>State and Local Workforce Investment Board (WIB)</a:t>
            </a:r>
          </a:p>
          <a:p>
            <a:pPr lvl="1"/>
            <a:r>
              <a:rPr lang="en-US" sz="2400" dirty="0" smtClean="0"/>
              <a:t>Workforce Development (WIOA)</a:t>
            </a:r>
          </a:p>
          <a:p>
            <a:pPr lvl="1"/>
            <a:r>
              <a:rPr lang="en-US" sz="2400" dirty="0" smtClean="0"/>
              <a:t>American Job Centers (One-Stops)</a:t>
            </a:r>
          </a:p>
          <a:p>
            <a:pPr lvl="1"/>
            <a:r>
              <a:rPr lang="en-US" sz="2400" dirty="0" smtClean="0"/>
              <a:t>Veterans Services Outreach</a:t>
            </a:r>
          </a:p>
          <a:p>
            <a:pPr lvl="1"/>
            <a:r>
              <a:rPr lang="en-US" sz="2400" dirty="0" smtClean="0"/>
              <a:t>State Apprenticeship Council (SAC)</a:t>
            </a:r>
          </a:p>
        </p:txBody>
      </p:sp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10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0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Our Guiding Principles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Start with jobs – end with jobs</a:t>
            </a:r>
          </a:p>
          <a:p>
            <a:pPr eaLnBrk="1" hangingPunct="1"/>
            <a:r>
              <a:rPr lang="en-US" sz="2800" dirty="0" smtClean="0"/>
              <a:t>Subject-matter does not matter</a:t>
            </a:r>
          </a:p>
          <a:p>
            <a:pPr eaLnBrk="1" hangingPunct="1"/>
            <a:r>
              <a:rPr lang="en-US" sz="2800" dirty="0" smtClean="0"/>
              <a:t>Passion for education and apprenticeship </a:t>
            </a:r>
          </a:p>
          <a:p>
            <a:pPr eaLnBrk="1" hangingPunct="1"/>
            <a:r>
              <a:rPr lang="en-US" sz="2800" dirty="0" smtClean="0"/>
              <a:t>Unlimited human potential</a:t>
            </a:r>
          </a:p>
          <a:p>
            <a:pPr eaLnBrk="1" hangingPunct="1"/>
            <a:r>
              <a:rPr lang="en-US" sz="2800" dirty="0" smtClean="0"/>
              <a:t>Apprentice-centered education and mentoring</a:t>
            </a:r>
          </a:p>
          <a:p>
            <a:pPr eaLnBrk="1" hangingPunct="1"/>
            <a:r>
              <a:rPr lang="en-US" sz="2800" dirty="0" smtClean="0"/>
              <a:t>Competency-based apprenticeship metrics</a:t>
            </a:r>
          </a:p>
          <a:p>
            <a:pPr eaLnBrk="1" hangingPunct="1"/>
            <a:r>
              <a:rPr lang="en-US" sz="2800" dirty="0" smtClean="0"/>
              <a:t>No previous experience required by apprentices</a:t>
            </a:r>
          </a:p>
          <a:p>
            <a:pPr eaLnBrk="1" hangingPunct="1"/>
            <a:r>
              <a:rPr lang="en-US" sz="2800" dirty="0" smtClean="0"/>
              <a:t>Pay it forward</a:t>
            </a:r>
          </a:p>
        </p:txBody>
      </p:sp>
    </p:spTree>
    <p:extLst>
      <p:ext uri="{BB962C8B-B14F-4D97-AF65-F5344CB8AC3E}">
        <p14:creationId xmlns:p14="http://schemas.microsoft.com/office/powerpoint/2010/main" val="21452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ea typeface="ＭＳ Ｐゴシック" pitchFamily="-108" charset="-128"/>
              </a:rPr>
              <a:t>Healthcare Apprenticeships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Certified Medical Transcriptionists</a:t>
            </a:r>
          </a:p>
          <a:p>
            <a:r>
              <a:rPr lang="en-US" sz="2800" dirty="0" smtClean="0">
                <a:cs typeface="Times New Roman" pitchFamily="18" charset="0"/>
              </a:rPr>
              <a:t>Certified Medical Coders</a:t>
            </a:r>
          </a:p>
          <a:p>
            <a:r>
              <a:rPr lang="en-US" sz="2800" dirty="0" smtClean="0">
                <a:cs typeface="Times New Roman" pitchFamily="18" charset="0"/>
              </a:rPr>
              <a:t>Certified Phlebotomists</a:t>
            </a:r>
          </a:p>
          <a:p>
            <a:r>
              <a:rPr lang="en-US" sz="2800" dirty="0" smtClean="0">
                <a:cs typeface="Times New Roman" pitchFamily="18" charset="0"/>
              </a:rPr>
              <a:t>Certified Medical Assistants</a:t>
            </a:r>
          </a:p>
          <a:p>
            <a:r>
              <a:rPr lang="en-US" sz="2800" dirty="0" smtClean="0">
                <a:cs typeface="Times New Roman" pitchFamily="18" charset="0"/>
              </a:rPr>
              <a:t>Certified Pharmacy Technicians</a:t>
            </a:r>
          </a:p>
          <a:p>
            <a:r>
              <a:rPr lang="en-US" sz="2800" dirty="0" smtClean="0">
                <a:cs typeface="Times New Roman" pitchFamily="18" charset="0"/>
              </a:rPr>
              <a:t>Licensed Nurse Assistants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Practice Support Specialists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Registration Representatives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Electronic Health Record Go-Live Support Analysts </a:t>
            </a:r>
          </a:p>
          <a:p>
            <a:r>
              <a:rPr lang="en-US" sz="2800" dirty="0" smtClean="0">
                <a:cs typeface="Times New Roman" pitchFamily="18" charset="0"/>
              </a:rPr>
              <a:t>Electronic Health Record Data Abstractors</a:t>
            </a:r>
          </a:p>
        </p:txBody>
      </p:sp>
    </p:spTree>
    <p:extLst>
      <p:ext uri="{BB962C8B-B14F-4D97-AF65-F5344CB8AC3E}">
        <p14:creationId xmlns:p14="http://schemas.microsoft.com/office/powerpoint/2010/main" val="6398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ea typeface="ＭＳ Ｐゴシック" pitchFamily="-108" charset="-128"/>
              </a:rPr>
              <a:t>Information Technology Apprenticeships   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2390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Software Developers (Java)</a:t>
            </a:r>
          </a:p>
          <a:p>
            <a:r>
              <a:rPr lang="en-US" sz="2800" dirty="0" smtClean="0"/>
              <a:t>Web Developers</a:t>
            </a: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/>
              <a:t>Development Programmers</a:t>
            </a:r>
          </a:p>
          <a:p>
            <a:r>
              <a:rPr lang="en-US" sz="2800" dirty="0" smtClean="0"/>
              <a:t>Support Programmers</a:t>
            </a:r>
          </a:p>
          <a:p>
            <a:pPr eaLnBrk="1" hangingPunct="1"/>
            <a:r>
              <a:rPr lang="en-US" sz="2800" dirty="0" smtClean="0"/>
              <a:t>EDI Analysts / Programmers</a:t>
            </a:r>
          </a:p>
          <a:p>
            <a:r>
              <a:rPr lang="en-US" sz="2800" dirty="0" smtClean="0"/>
              <a:t>Software Installation Consultants</a:t>
            </a:r>
          </a:p>
          <a:p>
            <a:r>
              <a:rPr lang="en-US" sz="2800" dirty="0" smtClean="0"/>
              <a:t>IT Support Analysts</a:t>
            </a:r>
          </a:p>
          <a:p>
            <a:pPr eaLnBrk="1" hangingPunct="1"/>
            <a:r>
              <a:rPr lang="en-US" sz="2800" dirty="0" smtClean="0"/>
              <a:t>IT 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27796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ea typeface="ＭＳ Ｐゴシック" pitchFamily="-108" charset="-128"/>
              </a:rPr>
              <a:t>Advanced Manufacturing Apprenticeships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3048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Computer Numerically Controlled </a:t>
            </a:r>
            <a:br>
              <a:rPr lang="en-US" sz="2800" dirty="0" smtClean="0"/>
            </a:br>
            <a:r>
              <a:rPr lang="en-US" sz="2800" dirty="0" smtClean="0"/>
              <a:t>(CNC) Machine Operators and Machinists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Structural Steel Welders and Fitters </a:t>
            </a:r>
          </a:p>
        </p:txBody>
      </p:sp>
    </p:spTree>
    <p:extLst>
      <p:ext uri="{BB962C8B-B14F-4D97-AF65-F5344CB8AC3E}">
        <p14:creationId xmlns:p14="http://schemas.microsoft.com/office/powerpoint/2010/main" val="14745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1\Desktop\HITEC Apprentice Model\Vermont_HITEC_Apprenticeship_Model_Overview v3_P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552" y="-228600"/>
            <a:ext cx="9368551" cy="723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6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Phase I : Project Development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Project Development Process</a:t>
            </a:r>
          </a:p>
          <a:p>
            <a:pPr lvl="1"/>
            <a:r>
              <a:rPr lang="en-US" dirty="0" smtClean="0"/>
              <a:t>Identify immediate ready-to-fill job openings using </a:t>
            </a:r>
            <a:r>
              <a:rPr lang="en-US" dirty="0" smtClean="0">
                <a:solidFill>
                  <a:srgbClr val="FF0000"/>
                </a:solidFill>
              </a:rPr>
              <a:t>LMI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Contact</a:t>
            </a:r>
            <a:r>
              <a:rPr lang="en-US" dirty="0" smtClean="0"/>
              <a:t> local and regional employers</a:t>
            </a:r>
          </a:p>
          <a:p>
            <a:pPr lvl="1" eaLnBrk="1" hangingPunct="1"/>
            <a:r>
              <a:rPr lang="en-US" dirty="0" smtClean="0"/>
              <a:t>Secure commitment from employer(s) to guarantee jobs to successful graduates</a:t>
            </a:r>
          </a:p>
          <a:p>
            <a:pPr lvl="1" eaLnBrk="1" hangingPunct="1"/>
            <a:r>
              <a:rPr lang="en-US" dirty="0" smtClean="0"/>
              <a:t>Secure commitment of </a:t>
            </a:r>
            <a:r>
              <a:rPr lang="en-US" dirty="0" smtClean="0">
                <a:solidFill>
                  <a:srgbClr val="FF0000"/>
                </a:solidFill>
              </a:rPr>
              <a:t>state and federal funding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1524000"/>
            <a:ext cx="46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2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Phase I (a): Curriculum Development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Curriculum Development Process</a:t>
            </a:r>
          </a:p>
          <a:p>
            <a:pPr lvl="1" eaLnBrk="1" hangingPunct="1"/>
            <a:r>
              <a:rPr lang="en-US" dirty="0" smtClean="0"/>
              <a:t>Become “employee” of employer-partner</a:t>
            </a:r>
          </a:p>
          <a:p>
            <a:pPr lvl="1" eaLnBrk="1" hangingPunct="1"/>
            <a:r>
              <a:rPr lang="en-US" dirty="0" smtClean="0"/>
              <a:t>Perform all essential functions of position</a:t>
            </a:r>
          </a:p>
          <a:p>
            <a:pPr lvl="1" eaLnBrk="1" hangingPunct="1"/>
            <a:r>
              <a:rPr lang="en-US" dirty="0" smtClean="0"/>
              <a:t>Reverse engineer curriculum</a:t>
            </a:r>
          </a:p>
          <a:p>
            <a:pPr lvl="1" eaLnBrk="1" hangingPunct="1"/>
            <a:r>
              <a:rPr lang="en-US" dirty="0" smtClean="0"/>
              <a:t>Identify process improvements</a:t>
            </a:r>
          </a:p>
          <a:p>
            <a:pPr lvl="1" eaLnBrk="1" hangingPunct="1"/>
            <a:r>
              <a:rPr lang="en-US" dirty="0" smtClean="0"/>
              <a:t>Validate apprenticeship competencies</a:t>
            </a:r>
          </a:p>
          <a:p>
            <a:pPr lvl="1" eaLnBrk="1" hangingPunct="1"/>
            <a:r>
              <a:rPr lang="en-US" dirty="0" smtClean="0"/>
              <a:t>Submit for academic accreditation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1447800"/>
            <a:ext cx="42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Phase I (b): Outreach &amp; Selection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64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Candidate Outreach Process</a:t>
            </a:r>
          </a:p>
          <a:p>
            <a:pPr lvl="1" eaLnBrk="1" hangingPunct="1"/>
            <a:r>
              <a:rPr lang="en-US" dirty="0" smtClean="0"/>
              <a:t>TV and newspaper articles (</a:t>
            </a:r>
            <a:r>
              <a:rPr lang="en-US" dirty="0" smtClean="0">
                <a:solidFill>
                  <a:srgbClr val="FF0000"/>
                </a:solidFill>
              </a:rPr>
              <a:t>Press Release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Radio, newspaper, social media ads</a:t>
            </a:r>
          </a:p>
          <a:p>
            <a:pPr lvl="1" eaLnBrk="1" hangingPunct="1"/>
            <a:r>
              <a:rPr lang="en-US" dirty="0" smtClean="0"/>
              <a:t>Direct mailings through </a:t>
            </a:r>
            <a:r>
              <a:rPr lang="en-US" dirty="0" smtClean="0">
                <a:solidFill>
                  <a:srgbClr val="FF0000"/>
                </a:solidFill>
              </a:rPr>
              <a:t>VDOL Job-link system</a:t>
            </a:r>
          </a:p>
          <a:p>
            <a:pPr lvl="1" eaLnBrk="1" hangingPunct="1"/>
            <a:r>
              <a:rPr lang="en-US" dirty="0" smtClean="0"/>
              <a:t>Direct outreach through </a:t>
            </a:r>
            <a:r>
              <a:rPr lang="en-US" dirty="0" smtClean="0">
                <a:solidFill>
                  <a:srgbClr val="FF0000"/>
                </a:solidFill>
              </a:rPr>
              <a:t>VDOL American Job Centers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WIOA case managers (Vets/Youth/DW)</a:t>
            </a:r>
          </a:p>
          <a:p>
            <a:pPr lvl="1"/>
            <a:r>
              <a:rPr lang="en-US" dirty="0" smtClean="0"/>
              <a:t>Direct mailings to long-term unemployed through </a:t>
            </a:r>
            <a:r>
              <a:rPr lang="en-US" dirty="0" smtClean="0">
                <a:solidFill>
                  <a:srgbClr val="FF0000"/>
                </a:solidFill>
              </a:rPr>
              <a:t>VDOL UI system</a:t>
            </a:r>
          </a:p>
          <a:p>
            <a:pPr lvl="1" eaLnBrk="1" hangingPunct="1"/>
            <a:r>
              <a:rPr lang="en-US" dirty="0" smtClean="0"/>
              <a:t>Direct placement on </a:t>
            </a:r>
            <a:r>
              <a:rPr lang="en-US" dirty="0" smtClean="0">
                <a:solidFill>
                  <a:srgbClr val="FF0000"/>
                </a:solidFill>
              </a:rPr>
              <a:t>VDOL UI </a:t>
            </a:r>
            <a:r>
              <a:rPr lang="en-US" dirty="0" smtClean="0"/>
              <a:t>checks stubs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5825" y="1524000"/>
            <a:ext cx="4095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3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Phase I (b): Outreach &amp; Selection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Candidate Selection Process</a:t>
            </a:r>
          </a:p>
          <a:p>
            <a:pPr lvl="1" eaLnBrk="1" hangingPunct="1"/>
            <a:r>
              <a:rPr lang="en-US" dirty="0" smtClean="0"/>
              <a:t>Open “management” application website</a:t>
            </a:r>
          </a:p>
          <a:p>
            <a:pPr lvl="1" eaLnBrk="1" hangingPunct="1"/>
            <a:r>
              <a:rPr lang="en-US" dirty="0" smtClean="0"/>
              <a:t>Mandatory </a:t>
            </a:r>
            <a:r>
              <a:rPr lang="en-US" dirty="0" smtClean="0">
                <a:solidFill>
                  <a:srgbClr val="FF0000"/>
                </a:solidFill>
              </a:rPr>
              <a:t>orientation session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Aptitude assessments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Programmatic interviews</a:t>
            </a:r>
          </a:p>
          <a:p>
            <a:pPr lvl="1" eaLnBrk="1" hangingPunct="1"/>
            <a:r>
              <a:rPr lang="en-US" dirty="0" smtClean="0"/>
              <a:t>Instructor interviews</a:t>
            </a:r>
          </a:p>
          <a:p>
            <a:pPr lvl="1" eaLnBrk="1" hangingPunct="1"/>
            <a:r>
              <a:rPr lang="en-US" dirty="0" smtClean="0"/>
              <a:t>Employer interviews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Selection</a:t>
            </a:r>
            <a:r>
              <a:rPr lang="en-US" dirty="0" smtClean="0"/>
              <a:t> criteria matrix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1524000"/>
            <a:ext cx="4206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2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54745" y="21196"/>
            <a:ext cx="896530" cy="337579"/>
          </a:xfrm>
          <a:prstGeom prst="roundRect">
            <a:avLst/>
          </a:prstGeom>
          <a:solidFill>
            <a:srgbClr val="629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9985" y="1359136"/>
            <a:ext cx="4161149" cy="5130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Welcome to Part 2 of a two-part webinar series</a:t>
            </a:r>
            <a:br>
              <a:rPr lang="en-US" sz="2400" dirty="0" smtClean="0"/>
            </a:br>
            <a:r>
              <a:rPr lang="en-US" sz="2400" dirty="0" smtClean="0"/>
              <a:t>on using Registered Apprenticeship as an integral part</a:t>
            </a:r>
            <a:br>
              <a:rPr lang="en-US" sz="2400" dirty="0" smtClean="0"/>
            </a:br>
            <a:r>
              <a:rPr lang="en-US" sz="2400" dirty="0" smtClean="0"/>
              <a:t>of your workforce development strategy.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3686" y="1447045"/>
            <a:ext cx="416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 2 (Today)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8607" y="2252005"/>
            <a:ext cx="350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Understand the Registered Apprenticeship model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 about successful partnerships from state and local speakers</a:t>
            </a:r>
          </a:p>
          <a:p>
            <a:pPr>
              <a:spcAft>
                <a:spcPts val="30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 about a new toolkit with steps to help launch apprenticeship programs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61" y="2060884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59" y="3197944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58" y="4467996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1497" y="1348598"/>
            <a:ext cx="4161150" cy="51307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6195" y="1518844"/>
            <a:ext cx="416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 1 (November 6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6079" y="2272188"/>
            <a:ext cx="350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 the basic components of Registered Apprenticeship</a:t>
            </a:r>
          </a:p>
          <a:p>
            <a:pPr>
              <a:spcAft>
                <a:spcPts val="3000"/>
              </a:spcAft>
              <a:tabLst>
                <a:tab pos="400050" algn="l"/>
              </a:tabLs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 about the benefits of partnering with Registered Apprenticeship </a:t>
            </a:r>
          </a:p>
          <a:p>
            <a:pPr>
              <a:spcAft>
                <a:spcPts val="30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 how to connect with apprenticeship in your area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6914" y="2176306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</a:t>
            </a:r>
            <a:endParaRPr lang="en-US" sz="5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0200" y="3197944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</a:t>
            </a:r>
            <a:endParaRPr lang="en-US" sz="5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8716" y="4305940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378" y="5330757"/>
            <a:ext cx="345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04587"/>
                </a:solidFill>
              </a:rPr>
              <a:t>View Part 1 at:</a:t>
            </a:r>
          </a:p>
          <a:p>
            <a:pPr algn="ctr"/>
            <a:r>
              <a:rPr lang="en-US" b="1" i="1" u="sng" dirty="0">
                <a:solidFill>
                  <a:srgbClr val="104587"/>
                </a:solidFill>
                <a:hlinkClick r:id="rId3"/>
              </a:rPr>
              <a:t>https://</a:t>
            </a:r>
            <a:r>
              <a:rPr lang="en-US" b="1" i="1" u="sng" dirty="0" smtClean="0">
                <a:solidFill>
                  <a:srgbClr val="104587"/>
                </a:solidFill>
                <a:hlinkClick r:id="rId3"/>
              </a:rPr>
              <a:t>www.workforce3one.org/view/5001423143986500443/info</a:t>
            </a:r>
            <a:r>
              <a:rPr lang="en-US" b="1" i="1" u="sng" dirty="0" smtClean="0">
                <a:solidFill>
                  <a:srgbClr val="104587"/>
                </a:solidFill>
              </a:rPr>
              <a:t> </a:t>
            </a:r>
            <a:r>
              <a:rPr lang="en-US" dirty="0" smtClean="0">
                <a:solidFill>
                  <a:srgbClr val="104587"/>
                </a:solidFill>
              </a:rPr>
              <a:t> </a:t>
            </a:r>
            <a:endParaRPr lang="en-US" dirty="0">
              <a:solidFill>
                <a:srgbClr val="10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Phase II: Education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Total immersion learning (flipped classroom)</a:t>
            </a:r>
          </a:p>
          <a:p>
            <a:pPr lvl="1"/>
            <a:r>
              <a:rPr lang="en-US" dirty="0" smtClean="0"/>
              <a:t>8 to 10 weeks of academics</a:t>
            </a:r>
          </a:p>
          <a:p>
            <a:pPr lvl="1"/>
            <a:r>
              <a:rPr lang="en-US" dirty="0" smtClean="0"/>
              <a:t>8-9 hours course work each day / 5 days per week</a:t>
            </a:r>
          </a:p>
          <a:p>
            <a:pPr lvl="1"/>
            <a:r>
              <a:rPr lang="en-US" dirty="0" smtClean="0"/>
              <a:t>3-4 hours course work each night plus weekends</a:t>
            </a:r>
          </a:p>
          <a:p>
            <a:r>
              <a:rPr lang="en-US" sz="3300" dirty="0" smtClean="0"/>
              <a:t>Online, lectures, lab/clinical work, rotations </a:t>
            </a:r>
          </a:p>
          <a:p>
            <a:r>
              <a:rPr lang="en-US" sz="3300" dirty="0" smtClean="0"/>
              <a:t>Behavioral and technical competencies</a:t>
            </a:r>
          </a:p>
          <a:p>
            <a:r>
              <a:rPr lang="en-US" sz="3300" dirty="0" smtClean="0"/>
              <a:t>Rigorous graduation requirements</a:t>
            </a:r>
          </a:p>
          <a:p>
            <a:r>
              <a:rPr lang="en-US" sz="3300" dirty="0" smtClean="0"/>
              <a:t>National certification exams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Student support services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1447800"/>
            <a:ext cx="44608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7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Phase III: Apprenticeship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419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Technical and behavior competencies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On-the-Job Training (OJT) support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Dedicated mentor for apprentices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Monthly apprentice evaluations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Performance-based merit increases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Student support services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Industry-recognized certification, academic credit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US DOL Certificate of Apprenticeship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Fully-titled employee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1371600"/>
            <a:ext cx="43338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Apprentice Support Services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447800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Extensive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support services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provided at every step of process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Numerous touch points</a:t>
            </a:r>
          </a:p>
          <a:p>
            <a:pPr marL="685800" lvl="1" indent="-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VDOL American Job Centers office support</a:t>
            </a:r>
          </a:p>
          <a:p>
            <a:pPr marL="685800" lvl="1" indent="-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VDOL UI reemployment services &amp; case managers</a:t>
            </a:r>
          </a:p>
          <a:p>
            <a:pPr marL="685800" lvl="1" indent="-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VDOL WIOA services and case managers</a:t>
            </a:r>
          </a:p>
          <a:p>
            <a:pPr marL="685800" lvl="1" indent="-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VDOL Apprenticeship field representatives</a:t>
            </a:r>
          </a:p>
          <a:p>
            <a:pPr marL="685800" lvl="1" indent="-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VSAC (grants for living stipends)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Apprentice-centered approach ensures success</a:t>
            </a:r>
          </a:p>
        </p:txBody>
      </p:sp>
    </p:spTree>
    <p:extLst>
      <p:ext uri="{BB962C8B-B14F-4D97-AF65-F5344CB8AC3E}">
        <p14:creationId xmlns:p14="http://schemas.microsoft.com/office/powerpoint/2010/main" val="176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8" charset="-128"/>
              </a:rPr>
              <a:t>Example: IT Apprenticeship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5" name="Picture 2" descr="http://labor.vermont.gov/wordpress/wp-content/themes/2014vdol/images/Vermont-Department-Lab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0"/>
            <a:ext cx="2133600" cy="579782"/>
          </a:xfrm>
          <a:prstGeom prst="rect">
            <a:avLst/>
          </a:prstGeom>
          <a:noFill/>
        </p:spPr>
      </p:pic>
      <p:pic>
        <p:nvPicPr>
          <p:cNvPr id="8" name="Picture 4" descr="HITEC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04467"/>
            <a:ext cx="23622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 1\Desktop\RACC\Registered Apprentice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019800"/>
            <a:ext cx="1524000" cy="68427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3909" y="987135"/>
            <a:ext cx="9040091" cy="4953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Interface Analysts for Allscripts, Inc. (30 positions)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One-year apprenticeship: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$35,000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-- $45,000 -- $55,000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4298 visited website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706 filled out applications 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400+ attended orientation session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304+ participated in aptitude assessments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 participated in 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round interviews with Vermont HITEC 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 participated in 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round interviews with </a:t>
            </a:r>
            <a:r>
              <a:rPr lang="en-US" sz="2400" dirty="0" smtClean="0"/>
              <a:t>Allscripts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selected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completed 8-week education program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29 graduated, entered </a:t>
            </a:r>
            <a:r>
              <a:rPr lang="en-US" sz="2400" dirty="0" smtClean="0"/>
              <a:t>&amp; </a:t>
            </a:r>
            <a:r>
              <a:rPr lang="en-US" sz="2400" baseline="0" dirty="0" smtClean="0"/>
              <a:t>completed apprenticeship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became fully-titled Software Interface Analysts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1\Desktop\HITEC Apprentice Model\HITEC_v4rev11-04-14_Pa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458787"/>
            <a:ext cx="9466849" cy="731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3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2050" name="Picture 2" descr="U:\graphics_sound_archive\Icons\iStock_00000839340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771650"/>
            <a:ext cx="3876675" cy="38571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6388" y="3115115"/>
            <a:ext cx="8231222" cy="30814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rgbClr val="5578A2"/>
                </a:solidFill>
              </a:rPr>
              <a:t>U.S</a:t>
            </a:r>
            <a:r>
              <a:rPr lang="en-US" sz="2100" b="1" dirty="0">
                <a:solidFill>
                  <a:srgbClr val="5578A2"/>
                </a:solidFill>
              </a:rPr>
              <a:t>. Department of Labor – Apprenticeship </a:t>
            </a:r>
            <a:r>
              <a:rPr lang="en-US" sz="2100" b="1" dirty="0" smtClean="0">
                <a:solidFill>
                  <a:srgbClr val="5578A2"/>
                </a:solidFill>
              </a:rPr>
              <a:t>Program Website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rgbClr val="AD1719"/>
                </a:solidFill>
                <a:hlinkClick r:id="rId3"/>
              </a:rPr>
              <a:t>http</a:t>
            </a:r>
            <a:r>
              <a:rPr lang="en-US" sz="1900" b="1" dirty="0">
                <a:solidFill>
                  <a:srgbClr val="AD1719"/>
                </a:solidFill>
                <a:hlinkClick r:id="rId3"/>
              </a:rPr>
              <a:t>://www.doleta.gov/oa</a:t>
            </a:r>
            <a:r>
              <a:rPr lang="en-US" sz="1900" b="1" dirty="0" smtClean="0">
                <a:solidFill>
                  <a:srgbClr val="AD1719"/>
                </a:solidFill>
                <a:hlinkClick r:id="rId3"/>
              </a:rPr>
              <a:t>/</a:t>
            </a:r>
            <a:r>
              <a:rPr lang="en-US" sz="1900" b="1" dirty="0" smtClean="0">
                <a:solidFill>
                  <a:srgbClr val="AD1719"/>
                </a:solidFill>
              </a:rPr>
              <a:t>  </a:t>
            </a:r>
            <a:endParaRPr lang="en-US" sz="1900" b="1" dirty="0">
              <a:solidFill>
                <a:srgbClr val="AD1719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rgbClr val="5578A2"/>
                </a:solidFill>
              </a:rPr>
              <a:t>21</a:t>
            </a:r>
            <a:r>
              <a:rPr lang="en-US" sz="2100" b="1" baseline="30000" dirty="0" smtClean="0">
                <a:solidFill>
                  <a:srgbClr val="5578A2"/>
                </a:solidFill>
              </a:rPr>
              <a:t>st</a:t>
            </a:r>
            <a:r>
              <a:rPr lang="en-US" sz="2100" b="1" dirty="0" smtClean="0">
                <a:solidFill>
                  <a:srgbClr val="5578A2"/>
                </a:solidFill>
              </a:rPr>
              <a:t> Century Apprenticeship Community of Practice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rgbClr val="AD1719"/>
                </a:solidFill>
                <a:hlinkClick r:id="rId4"/>
              </a:rPr>
              <a:t>https</a:t>
            </a:r>
            <a:r>
              <a:rPr lang="en-US" sz="1900" b="1" dirty="0">
                <a:solidFill>
                  <a:srgbClr val="AD1719"/>
                </a:solidFill>
                <a:hlinkClick r:id="rId4"/>
              </a:rPr>
              <a:t>://21stcenturyapprenticeship.workforce3one.org</a:t>
            </a:r>
            <a:r>
              <a:rPr lang="en-US" sz="1900" b="1" dirty="0" smtClean="0">
                <a:solidFill>
                  <a:srgbClr val="AD1719"/>
                </a:solidFill>
                <a:hlinkClick r:id="rId4"/>
              </a:rPr>
              <a:t>/</a:t>
            </a:r>
            <a:r>
              <a:rPr lang="en-US" sz="1900" b="1" dirty="0" smtClean="0">
                <a:solidFill>
                  <a:srgbClr val="AD1719"/>
                </a:solidFill>
              </a:rPr>
              <a:t>  </a:t>
            </a:r>
            <a:endParaRPr lang="en-US" sz="1900" b="1" dirty="0">
              <a:solidFill>
                <a:srgbClr val="AD1719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rgbClr val="5578A2"/>
                </a:solidFill>
              </a:rPr>
              <a:t>American Apprenticeship Initiative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rgbClr val="AD1719"/>
                </a:solidFill>
                <a:hlinkClick r:id="rId5"/>
              </a:rPr>
              <a:t>http://</a:t>
            </a:r>
            <a:r>
              <a:rPr lang="en-US" sz="1900" b="1" dirty="0" smtClean="0">
                <a:solidFill>
                  <a:srgbClr val="AD1719"/>
                </a:solidFill>
                <a:hlinkClick r:id="rId5"/>
              </a:rPr>
              <a:t>doleta.gov/oa/aag.cfm</a:t>
            </a:r>
            <a:r>
              <a:rPr lang="en-US" sz="1900" b="1" dirty="0" smtClean="0">
                <a:solidFill>
                  <a:srgbClr val="AD1719"/>
                </a:solidFill>
              </a:rPr>
              <a:t> </a:t>
            </a:r>
            <a:endParaRPr lang="en-US" sz="1900" b="1" dirty="0" smtClean="0">
              <a:solidFill>
                <a:srgbClr val="AD1719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274320" indent="0">
              <a:spcAft>
                <a:spcPts val="0"/>
              </a:spcAft>
              <a:buNone/>
            </a:pPr>
            <a:endParaRPr lang="en-US" sz="1800" b="1" dirty="0" smtClean="0">
              <a:solidFill>
                <a:srgbClr val="5578A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800" b="1" dirty="0">
              <a:solidFill>
                <a:srgbClr val="5578A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8212" y="1371053"/>
            <a:ext cx="7587575" cy="122623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300" b="1" dirty="0">
                <a:solidFill>
                  <a:srgbClr val="5578A2"/>
                </a:solidFill>
              </a:rPr>
              <a:t>Building Apprenticeship Programs: A Quick-Start Toolkit</a:t>
            </a:r>
          </a:p>
          <a:p>
            <a:pPr marL="274320" indent="0" algn="ctr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hlinkClick r:id="rId6"/>
              </a:rPr>
              <a:t>http://</a:t>
            </a:r>
            <a:r>
              <a:rPr lang="en-US" sz="2000" b="1" dirty="0" smtClean="0">
                <a:solidFill>
                  <a:srgbClr val="C00000"/>
                </a:solidFill>
                <a:hlinkClick r:id="rId6"/>
              </a:rPr>
              <a:t>www.doleta.gov/oa/employers/apprenticeship_toolkit.pdf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17124" y="3076529"/>
            <a:ext cx="7237379" cy="1535131"/>
          </a:xfrm>
          <a:prstGeom prst="round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5578A2"/>
                </a:solidFill>
                <a:latin typeface="Arial"/>
                <a:cs typeface="Arial"/>
              </a:rPr>
              <a:t>John Ladd</a:t>
            </a:r>
            <a:endParaRPr lang="en-US" sz="1900" b="1" dirty="0">
              <a:solidFill>
                <a:srgbClr val="5578A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Title:  Administrator, Office of Apprenticeship	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Organization:  Employment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Training Administration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Email: 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hlinkClick r:id="rId3"/>
              </a:rPr>
              <a:t>OA.Administrator@dol.gov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1700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7123" y="4826355"/>
            <a:ext cx="7237379" cy="1572545"/>
          </a:xfrm>
          <a:prstGeom prst="round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5578A2"/>
                </a:solidFill>
                <a:latin typeface="Arial"/>
                <a:cs typeface="Arial"/>
              </a:rPr>
              <a:t>Rose Lucenti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 </a:t>
            </a:r>
            <a:r>
              <a:rPr lang="en-US" sz="17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 Director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Organization:  </a:t>
            </a:r>
            <a:r>
              <a:rPr lang="en-US" sz="17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 Department of Labor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 </a:t>
            </a:r>
            <a:r>
              <a:rPr lang="en-US" sz="17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Rose.Lucenti@state.vt.us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04170" y="618187"/>
            <a:ext cx="6096000" cy="1447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Stephen Tucker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4971" y="1289289"/>
            <a:ext cx="7279532" cy="1572545"/>
          </a:xfrm>
          <a:prstGeom prst="round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5578A2"/>
                </a:solidFill>
                <a:latin typeface="Arial"/>
                <a:cs typeface="Arial"/>
              </a:rPr>
              <a:t>Gerry Ghazi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 President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Organization:  </a:t>
            </a:r>
            <a:r>
              <a:rPr lang="en-US" sz="17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 HITEC, Inc.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 </a:t>
            </a:r>
            <a:r>
              <a:rPr lang="en-US" sz="17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gerry.ghazi@vthitec.org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4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AD1719"/>
                </a:solidFill>
                <a:latin typeface="Arial"/>
                <a:cs typeface="Arial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Polling Question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92693" y="6416674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20704343"/>
              </p:ext>
            </p:extLst>
          </p:nvPr>
        </p:nvGraphicFramePr>
        <p:xfrm>
          <a:off x="457200" y="1557278"/>
          <a:ext cx="8382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30758"/>
            <a:ext cx="678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State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Board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Local Workforce Board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Job Center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Registered Apprenticeship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Institution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Business/Industry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(please enter in the chat)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6660" y="5148576"/>
            <a:ext cx="3690070" cy="1533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0" name="Group 9"/>
          <p:cNvGrpSpPr/>
          <p:nvPr/>
        </p:nvGrpSpPr>
        <p:grpSpPr>
          <a:xfrm rot="21210502">
            <a:off x="148746" y="3686914"/>
            <a:ext cx="4306199" cy="1959701"/>
            <a:chOff x="154439" y="3805228"/>
            <a:chExt cx="4306199" cy="1959701"/>
          </a:xfrm>
        </p:grpSpPr>
        <p:pic>
          <p:nvPicPr>
            <p:cNvPr id="8" name="Picture 2" descr="https://fbcdn-sphotos-g-a.akamaihd.net/hphotos-ak-ash3/t1.0-9/q71/s720x720/10175990_10152342332086420_6368125528150920517_n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39" y="3805228"/>
              <a:ext cx="4125686" cy="19597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1869838" y="3978765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Vice President Biden (AACC Conference) on April 7, 2014 , announcing the launch of the RACC.</a:t>
              </a:r>
              <a:endPara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39514">
            <a:off x="1849816" y="1656774"/>
            <a:ext cx="1590304" cy="20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3962400" y="1676400"/>
            <a:ext cx="4841368" cy="2553967"/>
            <a:chOff x="4055243" y="1676400"/>
            <a:chExt cx="4841368" cy="25539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754835">
              <a:off x="4055243" y="1787338"/>
              <a:ext cx="4841368" cy="24430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Content Placeholder 4"/>
            <p:cNvSpPr txBox="1">
              <a:spLocks/>
            </p:cNvSpPr>
            <p:nvPr/>
          </p:nvSpPr>
          <p:spPr>
            <a:xfrm rot="808737">
              <a:off x="4267200" y="1676400"/>
              <a:ext cx="3124200" cy="225401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850"/>
                </a:spcBef>
                <a:buFont typeface="Arial" pitchFamily="34" charset="0"/>
                <a:buNone/>
              </a:pP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…Train Americans with the </a:t>
              </a:r>
              <a:b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</a:b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skills employers need, and </a:t>
              </a:r>
              <a:b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</a:b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match them to good jobs </a:t>
              </a:r>
              <a:b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</a:b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that need to be filled right </a:t>
              </a:r>
              <a:b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</a:b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now. That means more </a:t>
              </a:r>
              <a:b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</a:b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on-the-job training, and </a:t>
              </a:r>
              <a:b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</a:br>
              <a:r>
                <a:rPr lang="en-US" sz="1200" b="1" i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ＭＳ Ｐゴシック" charset="0"/>
                  <a:cs typeface="Calibri"/>
                  <a:sym typeface="Calibri Italic" charset="0"/>
                </a:rPr>
                <a:t>more apprenticeships… </a:t>
              </a:r>
            </a:p>
            <a:p>
              <a:pPr marL="0" indent="0">
                <a:lnSpc>
                  <a:spcPct val="110000"/>
                </a:lnSpc>
                <a:spcBef>
                  <a:spcPts val="1450"/>
                </a:spcBef>
                <a:buFont typeface="Arial" pitchFamily="34" charset="0"/>
                <a:buNone/>
              </a:pPr>
              <a:r>
                <a:rPr lang="en-US" sz="12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President Obama</a:t>
              </a:r>
              <a:br>
                <a:rPr lang="en-US" sz="12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</a:br>
              <a:r>
                <a:rPr lang="en-US" sz="12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2014 State of the Union Address</a:t>
              </a:r>
              <a:endParaRPr lang="en-US" sz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</p:txBody>
        </p:sp>
      </p:grpSp>
      <p:pic>
        <p:nvPicPr>
          <p:cNvPr id="5" name="Picture 4" descr="apprenticeship_report.pdf - Adobe Reader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88589">
            <a:off x="330823" y="1432686"/>
            <a:ext cx="1602446" cy="200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8968">
            <a:off x="4858439" y="4738140"/>
            <a:ext cx="3846754" cy="168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760"/>
          </a:xfrm>
        </p:spPr>
        <p:txBody>
          <a:bodyPr/>
          <a:lstStyle/>
          <a:p>
            <a:r>
              <a:rPr lang="en-US" dirty="0" smtClean="0"/>
              <a:t>Registered Apprenticeship has been a growing part of workforce development discussions.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24600" y="643572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Within both WIA and WIOA, Registered Apprenticeship is a proven workforce strategy to explore and expand.</a:t>
            </a:r>
            <a:endParaRPr lang="en-US" sz="2400" dirty="0"/>
          </a:p>
        </p:txBody>
      </p:sp>
      <p:pic>
        <p:nvPicPr>
          <p:cNvPr id="2" name="Picture 1" descr="BILLS-113hr803enr.pdf - Adobe Read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22511" r="35810" b="1413"/>
          <a:stretch/>
        </p:blipFill>
        <p:spPr>
          <a:xfrm>
            <a:off x="548639" y="1602377"/>
            <a:ext cx="3474721" cy="4336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b="1346"/>
          <a:stretch>
            <a:fillRect/>
          </a:stretch>
        </p:blipFill>
        <p:spPr bwMode="auto">
          <a:xfrm>
            <a:off x="4164562" y="2423793"/>
            <a:ext cx="4864059" cy="2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95416" y="6416675"/>
            <a:ext cx="21336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600"/>
            <a:ext cx="9144000" cy="7735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Registered Apprenticeship </a:t>
            </a:r>
            <a:r>
              <a:rPr lang="en-US" sz="3200" dirty="0" smtClean="0"/>
              <a:t>is </a:t>
            </a:r>
            <a:br>
              <a:rPr lang="en-US" sz="3200" dirty="0" smtClean="0"/>
            </a:br>
            <a:r>
              <a:rPr lang="en-US" sz="3200" b="1" dirty="0" smtClean="0"/>
              <a:t>a </a:t>
            </a:r>
            <a:r>
              <a:rPr lang="en-US" sz="3200" dirty="0" smtClean="0"/>
              <a:t>j</a:t>
            </a:r>
            <a:r>
              <a:rPr lang="en-US" sz="3200" b="1" dirty="0" smtClean="0"/>
              <a:t>ob-driven </a:t>
            </a:r>
            <a:r>
              <a:rPr lang="en-US" sz="3200" dirty="0"/>
              <a:t>a</a:t>
            </a:r>
            <a:r>
              <a:rPr lang="en-US" sz="3200" b="1" dirty="0" smtClean="0"/>
              <a:t>pproach</a:t>
            </a:r>
            <a:r>
              <a:rPr lang="en-US" sz="3200" b="1" dirty="0"/>
              <a:t>…</a:t>
            </a:r>
            <a:endParaRPr lang="en-US" sz="32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90500" y="1331083"/>
            <a:ext cx="8753474" cy="5155442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50" y="1938627"/>
            <a:ext cx="845574" cy="7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00178" y="1443937"/>
            <a:ext cx="497219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5578A2"/>
                </a:solidFill>
              </a:rPr>
              <a:t>Checklist for Job-Driven Training</a:t>
            </a:r>
            <a:endParaRPr lang="en-US" sz="2800" b="1" dirty="0">
              <a:solidFill>
                <a:srgbClr val="5578A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975" y="2086547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Work up-front with employers to determine local or regional hiring needs and designing training programs that are responsive to those needs.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57723" y="2842987"/>
            <a:ext cx="7772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Offer work-based learning opportunities with employers.</a:t>
            </a:r>
            <a:endParaRPr lang="en-US" sz="20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50" y="2642357"/>
            <a:ext cx="845574" cy="7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42975" y="3322428"/>
            <a:ext cx="7772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Measure and evaluate employment and earnings outcomes.</a:t>
            </a:r>
            <a:endParaRPr lang="en-US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50" y="3157827"/>
            <a:ext cx="845574" cy="7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42975" y="3801869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Promote a seamless progression from one educational stepping stone to another, and across work-based training and education… </a:t>
            </a:r>
            <a:endParaRPr lang="en-US" sz="20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176" y="3628472"/>
            <a:ext cx="845574" cy="7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42975" y="4558309"/>
            <a:ext cx="7772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Break down barriers to accessing job-driven training and hiring for any American who is willing to work, including access to supportive services and relevant guidance.</a:t>
            </a:r>
            <a:endParaRPr lang="en-US" sz="2000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50" y="4390472"/>
            <a:ext cx="845574" cy="7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42975" y="5591747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Create regional collaborations among American Job Centers, education institutions, labor, and non-profits. </a:t>
            </a:r>
            <a:endParaRPr lang="en-US" sz="20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50" y="5407967"/>
            <a:ext cx="845574" cy="7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67475" y="6445250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…that is an integral part of </a:t>
            </a:r>
            <a:r>
              <a:rPr lang="en-US" sz="3600" dirty="0" smtClean="0"/>
              <a:t>WIOA!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4801" y="1175657"/>
          <a:ext cx="8490856" cy="551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631" y="4765559"/>
            <a:ext cx="3345541" cy="1539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Registered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Apprenticeship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Partnerships that Deliver Results  The Workforce System and Registered Apprenticeship Part 2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22&quot;&gt;&lt;property id=&quot;20148&quot; value=&quot;5&quot;/&gt;&lt;property id=&quot;20300&quot; value=&quot;Slide 45 - &amp;quot;Please enter your questions in the Chat Room! &amp;quot;&quot;/&gt;&lt;property id=&quot;20307&quot; value=&quot;279&quot;/&gt;&lt;/object&gt;&lt;object type=&quot;3&quot; unique_id=&quot;11425&quot;&gt;&lt;property id=&quot;20148&quot; value=&quot;5&quot;/&gt;&lt;property id=&quot;20300&quot; value=&quot;Slide 48&quot;/&gt;&lt;property id=&quot;20307&quot; value=&quot;262&quot;/&gt;&lt;/object&gt;&lt;object type=&quot;3&quot; unique_id=&quot;21379&quot;&gt;&lt;property id=&quot;20148&quot; value=&quot;5&quot;/&gt;&lt;property id=&quot;20300&quot; value=&quot;Slide 3 - &amp;quot;Moderator/Speakers&amp;quot;&quot;/&gt;&lt;property id=&quot;20307&quot; value=&quot;324&quot;/&gt;&lt;/object&gt;&lt;object type=&quot;3&quot; unique_id=&quot;21380&quot;&gt;&lt;property id=&quot;20148&quot; value=&quot;5&quot;/&gt;&lt;property id=&quot;20300&quot; value=&quot;Slide 4 - &amp;quot;Welcome to Part 2 of a two-part webinar series on using Registered Apprenticeship as an integral part of your workf&quot;/&gt;&lt;property id=&quot;20307&quot; value=&quot;352&quot;/&gt;&lt;/object&gt;&lt;object type=&quot;3&quot; unique_id=&quot;21381&quot;&gt;&lt;property id=&quot;20148&quot; value=&quot;5&quot;/&gt;&lt;property id=&quot;20300&quot; value=&quot;Slide 5 - &amp;quot;Polling Question&amp;quot;&quot;/&gt;&lt;property id=&quot;20307&quot; value=&quot;292&quot;/&gt;&lt;/object&gt;&lt;object type=&quot;3&quot; unique_id=&quot;21389&quot;&gt;&lt;property id=&quot;20148&quot; value=&quot;5&quot;/&gt;&lt;property id=&quot;20300&quot; value=&quot;Slide 6 - &amp;quot;Registered Apprenticeship has been a growing part of workforce development discussions.&amp;quot;&quot;/&gt;&lt;property id=&quot;20307&quot; value=&quot;350&quot;/&gt;&lt;/object&gt;&lt;object type=&quot;3&quot; unique_id=&quot;21395&quot;&gt;&lt;property id=&quot;20148&quot; value=&quot;5&quot;/&gt;&lt;property id=&quot;20300&quot; value=&quot;Slide 10&quot;/&gt;&lt;property id=&quot;20307&quot; value=&quot;360&quot;/&gt;&lt;/object&gt;&lt;object type=&quot;3&quot; unique_id=&quot;21396&quot;&gt;&lt;property id=&quot;20148&quot; value=&quot;5&quot;/&gt;&lt;property id=&quot;20300&quot; value=&quot;Slide 11&quot;/&gt;&lt;property id=&quot;20307&quot; value=&quot;361&quot;/&gt;&lt;/object&gt;&lt;object type=&quot;3&quot; unique_id=&quot;21404&quot;&gt;&lt;property id=&quot;20148&quot; value=&quot;5&quot;/&gt;&lt;property id=&quot;20300&quot; value=&quot;Slide 27 - &amp;quot;Workforce System – Registered Apprenticeship: A Partnership for Producing Results&amp;quot;&quot;/&gt;&lt;property id=&quot;20307&quot; value=&quot;363&quot;/&gt;&lt;/object&gt;&lt;object type=&quot;3&quot; unique_id=&quot;21418&quot;&gt;&lt;property id=&quot;20148&quot; value=&quot;5&quot;/&gt;&lt;property id=&quot;20300&quot; value=&quot;Slide 46 - &amp;quot;Resources&amp;quot;&quot;/&gt;&lt;property id=&quot;20307&quot; value=&quot;321&quot;/&gt;&lt;/object&gt;&lt;object type=&quot;3&quot; unique_id=&quot;29561&quot;&gt;&lt;property id=&quot;20148&quot; value=&quot;5&quot;/&gt;&lt;property id=&quot;20300&quot; value=&quot;Slide 12&quot;/&gt;&lt;property id=&quot;20307&quot; value=&quot;396&quot;/&gt;&lt;/object&gt;&lt;object type=&quot;3&quot; unique_id=&quot;35015&quot;&gt;&lt;property id=&quot;20148&quot; value=&quot;5&quot;/&gt;&lt;property id=&quot;20300&quot; value=&quot;Slide 7 - &amp;quot;Within both WIA and WIOA, Registered Apprenticeship is a proven workforce strategy to explore and expand.&amp;quot;&quot;/&gt;&lt;property id=&quot;20307&quot; value=&quot;430&quot;/&gt;&lt;/object&gt;&lt;object type=&quot;3&quot; unique_id=&quot;35016&quot;&gt;&lt;property id=&quot;20148&quot; value=&quot;5&quot;/&gt;&lt;property id=&quot;20300&quot; value=&quot;Slide 8 - &amp;quot;Registered Apprenticeship is  a job-driven approach…&amp;quot;&quot;/&gt;&lt;property id=&quot;20307&quot; value=&quot;431&quot;/&gt;&lt;/object&gt;&lt;object type=&quot;3&quot; unique_id=&quot;35017&quot;&gt;&lt;property id=&quot;20148&quot; value=&quot;5&quot;/&gt;&lt;property id=&quot;20300&quot; value=&quot;Slide 9 - &amp;quot;…that is an integral part of WIOA!&amp;quot;&quot;/&gt;&lt;property id=&quot;20307&quot; value=&quot;429&quot;/&gt;&lt;/object&gt;&lt;object type=&quot;3&quot; unique_id=&quot;35018&quot;&gt;&lt;property id=&quot;20148&quot; value=&quot;5&quot;/&gt;&lt;property id=&quot;20300&quot; value=&quot;Slide 14&quot;/&gt;&lt;property id=&quot;20307&quot; value=&quot;449&quot;/&gt;&lt;/object&gt;&lt;object type=&quot;3&quot; unique_id=&quot;35019&quot;&gt;&lt;property id=&quot;20148&quot; value=&quot;5&quot;/&gt;&lt;property id=&quot;20300&quot; value=&quot;Slide 15&quot;/&gt;&lt;property id=&quot;20307&quot; value=&quot;450&quot;/&gt;&lt;/object&gt;&lt;object type=&quot;3&quot; unique_id=&quot;35020&quot;&gt;&lt;property id=&quot;20148&quot; value=&quot;5&quot;/&gt;&lt;property id=&quot;20300&quot; value=&quot;Slide 16&quot;/&gt;&lt;property id=&quot;20307&quot; value=&quot;451&quot;/&gt;&lt;/object&gt;&lt;object type=&quot;3&quot; unique_id=&quot;35021&quot;&gt;&lt;property id=&quot;20148&quot; value=&quot;5&quot;/&gt;&lt;property id=&quot;20300&quot; value=&quot;Slide 17&quot;/&gt;&lt;property id=&quot;20307&quot; value=&quot;452&quot;/&gt;&lt;/object&gt;&lt;object type=&quot;3&quot; unique_id=&quot;35022&quot;&gt;&lt;property id=&quot;20148&quot; value=&quot;5&quot;/&gt;&lt;property id=&quot;20300&quot; value=&quot;Slide 18 - &amp;quot;Key Roles within Registered Apprenticeships&amp;quot;&quot;/&gt;&lt;property id=&quot;20307&quot; value=&quot;438&quot;/&gt;&lt;/object&gt;&lt;object type=&quot;3&quot; unique_id=&quot;35027&quot;&gt;&lt;property id=&quot;20148&quot; value=&quot;5&quot;/&gt;&lt;property id=&quot;20300&quot; value=&quot;Slide 23 - &amp;quot;Ways to Complete a Registered Apprenticeship&amp;quot;&quot;/&gt;&lt;property id=&quot;20307&quot; value=&quot;443&quot;/&gt;&lt;/object&gt;&lt;object type=&quot;3&quot; unique_id=&quot;35028&quot;&gt;&lt;property id=&quot;20148&quot; value=&quot;5&quot;/&gt;&lt;property id=&quot;20300&quot; value=&quot;Slide 24&quot;/&gt;&lt;property id=&quot;20307&quot; value=&quot;453&quot;/&gt;&lt;/object&gt;&lt;object type=&quot;3&quot; unique_id=&quot;35029&quot;&gt;&lt;property id=&quot;20148&quot; value=&quot;5&quot;/&gt;&lt;property id=&quot;20300&quot; value=&quot;Slide 25&quot;/&gt;&lt;property id=&quot;20307&quot; value=&quot;445&quot;/&gt;&lt;/object&gt;&lt;object type=&quot;3&quot; unique_id=&quot;35032&quot;&gt;&lt;property id=&quot;20148&quot; value=&quot;5&quot;/&gt;&lt;property id=&quot;20300&quot; value=&quot;Slide 47 - &amp;quot;Speakers’ Contact Information&amp;quot;&quot;/&gt;&lt;property id=&quot;20307&quot; value=&quot;448&quot;/&gt;&lt;/object&gt;&lt;object type=&quot;3&quot; unique_id=&quot;36145&quot;&gt;&lt;property id=&quot;20148&quot; value=&quot;5&quot;/&gt;&lt;property id=&quot;20300&quot; value=&quot;Slide 19 - &amp;quot;Single Employer Model &amp;quot;&quot;/&gt;&lt;property id=&quot;20307&quot; value=&quot;454&quot;/&gt;&lt;/object&gt;&lt;object type=&quot;3&quot; unique_id=&quot;36146&quot;&gt;&lt;property id=&quot;20148&quot; value=&quot;5&quot;/&gt;&lt;property id=&quot;20300&quot; value=&quot;Slide 20 - &amp;quot;Multiple Employers and Intermediary Model&amp;quot;&quot;/&gt;&lt;property id=&quot;20307&quot; value=&quot;455&quot;/&gt;&lt;/object&gt;&lt;object type=&quot;3&quot; unique_id=&quot;36147&quot;&gt;&lt;property id=&quot;20148&quot; value=&quot;5&quot;/&gt;&lt;property id=&quot;20300&quot; value=&quot;Slide 21 - &amp;quot;Multiple Employers + Intermediary Model + Community College&amp;quot;&quot;/&gt;&lt;property id=&quot;20307&quot; value=&quot;456&quot;/&gt;&lt;/object&gt;&lt;object type=&quot;3&quot; unique_id=&quot;36148&quot;&gt;&lt;property id=&quot;20148&quot; value=&quot;5&quot;/&gt;&lt;property id=&quot;20300&quot; value=&quot;Slide 22 - &amp;quot;Multiple Employers and Multiple Intermediaries Model&amp;quot;&quot;/&gt;&lt;property id=&quot;20307&quot; value=&quot;457&quot;/&gt;&lt;/object&gt;&lt;object type=&quot;3&quot; unique_id=&quot;36150&quot;&gt;&lt;property id=&quot;20148&quot; value=&quot;5&quot;/&gt;&lt;property id=&quot;20300&quot; value=&quot;Slide 13 - &amp;quot;Advancing Apprenticeship as a Workforce Solution: Using WIA/WIOA Funds to Support Registered Apprenticeship&amp;quot;&quot;/&gt;&lt;property id=&quot;20307&quot; value=&quot;481&quot;/&gt;&lt;/object&gt;&lt;object type=&quot;3&quot; unique_id=&quot;36151&quot;&gt;&lt;property id=&quot;20148&quot; value=&quot;5&quot;/&gt;&lt;property id=&quot;20300&quot; value=&quot;Slide 28 - &amp;quot;Vermont HITEC&amp;quot;&quot;/&gt;&lt;property id=&quot;20307&quot; value=&quot;482&quot;/&gt;&lt;/object&gt;&lt;object type=&quot;3&quot; unique_id=&quot;36152&quot;&gt;&lt;property id=&quot;20148&quot; value=&quot;5&quot;/&gt;&lt;property id=&quot;20300&quot; value=&quot;Slide 29 - &amp;quot;Who we are&amp;quot;&quot;/&gt;&lt;property id=&quot;20307&quot; value=&quot;483&quot;/&gt;&lt;/object&gt;&lt;object type=&quot;3&quot; unique_id=&quot;36153&quot;&gt;&lt;property id=&quot;20148&quot; value=&quot;5&quot;/&gt;&lt;property id=&quot;20300&quot; value=&quot;Slide 30 - &amp;quot;Our Partners&amp;quot;&quot;/&gt;&lt;property id=&quot;20307&quot; value=&quot;484&quot;/&gt;&lt;/object&gt;&lt;object type=&quot;3&quot; unique_id=&quot;36154&quot;&gt;&lt;property id=&quot;20148&quot; value=&quot;5&quot;/&gt;&lt;property id=&quot;20300&quot; value=&quot;Slide 31 - &amp;quot;Vermont Department of Labor&amp;quot;&quot;/&gt;&lt;property id=&quot;20307&quot; value=&quot;485&quot;/&gt;&lt;/object&gt;&lt;object type=&quot;3&quot; unique_id=&quot;36155&quot;&gt;&lt;property id=&quot;20148&quot; value=&quot;5&quot;/&gt;&lt;property id=&quot;20300&quot; value=&quot;Slide 32 - &amp;quot;Our Guiding Principles&amp;quot;&quot;/&gt;&lt;property id=&quot;20307&quot; value=&quot;486&quot;/&gt;&lt;/object&gt;&lt;object type=&quot;3&quot; unique_id=&quot;36156&quot;&gt;&lt;property id=&quot;20148&quot; value=&quot;5&quot;/&gt;&lt;property id=&quot;20300&quot; value=&quot;Slide 33 - &amp;quot;Healthcare Apprenticeships&amp;quot;&quot;/&gt;&lt;property id=&quot;20307&quot; value=&quot;487&quot;/&gt;&lt;/object&gt;&lt;object type=&quot;3&quot; unique_id=&quot;36157&quot;&gt;&lt;property id=&quot;20148&quot; value=&quot;5&quot;/&gt;&lt;property id=&quot;20300&quot; value=&quot;Slide 34 - &amp;quot;Information Technology Apprenticeships   &amp;quot;&quot;/&gt;&lt;property id=&quot;20307&quot; value=&quot;488&quot;/&gt;&lt;/object&gt;&lt;object type=&quot;3&quot; unique_id=&quot;36158&quot;&gt;&lt;property id=&quot;20148&quot; value=&quot;5&quot;/&gt;&lt;property id=&quot;20300&quot; value=&quot;Slide 35 - &amp;quot;Advanced Manufacturing Apprenticeships&amp;quot;&quot;/&gt;&lt;property id=&quot;20307&quot; value=&quot;489&quot;/&gt;&lt;/object&gt;&lt;object type=&quot;3&quot; unique_id=&quot;36159&quot;&gt;&lt;property id=&quot;20148&quot; value=&quot;5&quot;/&gt;&lt;property id=&quot;20300&quot; value=&quot;Slide 36&quot;/&gt;&lt;property id=&quot;20307&quot; value=&quot;490&quot;/&gt;&lt;/object&gt;&lt;object type=&quot;3&quot; unique_id=&quot;36160&quot;&gt;&lt;property id=&quot;20148&quot; value=&quot;5&quot;/&gt;&lt;property id=&quot;20300&quot; value=&quot;Slide 37 - &amp;quot;Phase I (a): Curriculum Development&amp;quot;&quot;/&gt;&lt;property id=&quot;20307&quot; value=&quot;491&quot;/&gt;&lt;/object&gt;&lt;object type=&quot;3&quot; unique_id=&quot;36161&quot;&gt;&lt;property id=&quot;20148&quot; value=&quot;5&quot;/&gt;&lt;property id=&quot;20300&quot; value=&quot;Slide 38 - &amp;quot;Phase I (b): Outreach &amp;amp; Selection&amp;quot;&quot;/&gt;&lt;property id=&quot;20307&quot; value=&quot;492&quot;/&gt;&lt;/object&gt;&lt;object type=&quot;3&quot; unique_id=&quot;36162&quot;&gt;&lt;property id=&quot;20148&quot; value=&quot;5&quot;/&gt;&lt;property id=&quot;20300&quot; value=&quot;Slide 39 - &amp;quot;Phase I (b): Outreach &amp;amp; Selection&amp;quot;&quot;/&gt;&lt;property id=&quot;20307&quot; value=&quot;493&quot;/&gt;&lt;/object&gt;&lt;object type=&quot;3&quot; unique_id=&quot;36163&quot;&gt;&lt;property id=&quot;20148&quot; value=&quot;5&quot;/&gt;&lt;property id=&quot;20300&quot; value=&quot;Slide 40 - &amp;quot;Phase II: Education&amp;quot;&quot;/&gt;&lt;property id=&quot;20307&quot; value=&quot;494&quot;/&gt;&lt;/object&gt;&lt;object type=&quot;3&quot; unique_id=&quot;36164&quot;&gt;&lt;property id=&quot;20148&quot; value=&quot;5&quot;/&gt;&lt;property id=&quot;20300&quot; value=&quot;Slide 41 - &amp;quot;Phase III: Apprenticeship&amp;quot;&quot;/&gt;&lt;property id=&quot;20307&quot; value=&quot;495&quot;/&gt;&lt;/object&gt;&lt;object type=&quot;3&quot; unique_id=&quot;36165&quot;&gt;&lt;property id=&quot;20148&quot; value=&quot;5&quot;/&gt;&lt;property id=&quot;20300&quot; value=&quot;Slide 42 - &amp;quot;Apprentice Support Services&amp;quot;&quot;/&gt;&lt;property id=&quot;20307&quot; value=&quot;496&quot;/&gt;&lt;/object&gt;&lt;object type=&quot;3&quot; unique_id=&quot;36166&quot;&gt;&lt;property id=&quot;20148&quot; value=&quot;5&quot;/&gt;&lt;property id=&quot;20300&quot; value=&quot;Slide 43 - &amp;quot;Example: IT Apprenticeship&amp;quot;&quot;/&gt;&lt;property id=&quot;20307&quot; value=&quot;497&quot;/&gt;&lt;/object&gt;&lt;object type=&quot;3&quot; unique_id=&quot;36167&quot;&gt;&lt;property id=&quot;20148&quot; value=&quot;5&quot;/&gt;&lt;property id=&quot;20300&quot; value=&quot;Slide 44&quot;/&gt;&lt;property id=&quot;20307&quot; value=&quot;498&quot;/&gt;&lt;/object&gt;&lt;object type=&quot;3&quot; unique_id=&quot;36985&quot;&gt;&lt;property id=&quot;20148&quot; value=&quot;5&quot;/&gt;&lt;property id=&quot;20300&quot; value=&quot;Slide 26 - &amp;quot;Building Apprenticeship Programs:  A Quick-Start Action Toolkit&amp;quot;&quot;/&gt;&lt;property id=&quot;20307&quot; value=&quot;50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2221</Words>
  <Application>Microsoft Office PowerPoint</Application>
  <PresentationFormat>On-screen Show (4:3)</PresentationFormat>
  <Paragraphs>539</Paragraphs>
  <Slides>48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Arial</vt:lpstr>
      <vt:lpstr>Arial Narrow</vt:lpstr>
      <vt:lpstr>Calibri</vt:lpstr>
      <vt:lpstr>Calibri Italic</vt:lpstr>
      <vt:lpstr>Times New Roman</vt:lpstr>
      <vt:lpstr>Wingdings</vt:lpstr>
      <vt:lpstr>Wingdings 2</vt:lpstr>
      <vt:lpstr>Networking trio design template</vt:lpstr>
      <vt:lpstr>Partnerships that Deliver Results  The Workforce System and Registered Apprenticeship Part 2</vt:lpstr>
      <vt:lpstr>Where are you?</vt:lpstr>
      <vt:lpstr>Moderator/Speakers</vt:lpstr>
      <vt:lpstr>Welcome to Part 2 of a two-part webinar series on using Registered Apprenticeship as an integral part of your workforce development strategy.</vt:lpstr>
      <vt:lpstr>Polling Question</vt:lpstr>
      <vt:lpstr>Registered Apprenticeship has been a growing part of workforce development discussions.</vt:lpstr>
      <vt:lpstr>Within both WIA and WIOA, Registered Apprenticeship is a proven workforce strategy to explore and expand.</vt:lpstr>
      <vt:lpstr>Registered Apprenticeship is  a job-driven approach…</vt:lpstr>
      <vt:lpstr>…that is an integral part of WIOA!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Roles within Registered Apprenticeships</vt:lpstr>
      <vt:lpstr>Single Employer Model </vt:lpstr>
      <vt:lpstr>Multiple Employers and Intermediary Model</vt:lpstr>
      <vt:lpstr>Multiple Employers + Intermediary Model + Community College</vt:lpstr>
      <vt:lpstr>Multiple Employers and Multiple Intermediaries Model</vt:lpstr>
      <vt:lpstr>Ways to Complete a Registered Apprenticeship</vt:lpstr>
      <vt:lpstr>PowerPoint Presentation</vt:lpstr>
      <vt:lpstr>PowerPoint Presentation</vt:lpstr>
      <vt:lpstr>Building Apprenticeship Programs:  A Quick-Start Action Toolkit   http://www.doleta.gov/oa/employers/apprenticeship_toolkit.pdf </vt:lpstr>
      <vt:lpstr>Workforce System – Registered Apprenticeship: A Partnership for Producing Results</vt:lpstr>
      <vt:lpstr>Vermont HITEC</vt:lpstr>
      <vt:lpstr>Who we are</vt:lpstr>
      <vt:lpstr>Our Partners</vt:lpstr>
      <vt:lpstr>Vermont Department of Labor (VDOL)</vt:lpstr>
      <vt:lpstr>Our Guiding Principles</vt:lpstr>
      <vt:lpstr>Healthcare Apprenticeships</vt:lpstr>
      <vt:lpstr>Information Technology Apprenticeships   </vt:lpstr>
      <vt:lpstr>Advanced Manufacturing Apprenticeships</vt:lpstr>
      <vt:lpstr>PowerPoint Presentation</vt:lpstr>
      <vt:lpstr>Phase I : Project Development</vt:lpstr>
      <vt:lpstr>Phase I (a): Curriculum Development</vt:lpstr>
      <vt:lpstr>Phase I (b): Outreach &amp; Selection</vt:lpstr>
      <vt:lpstr>Phase I (b): Outreach &amp; Selection</vt:lpstr>
      <vt:lpstr>Phase II: Education</vt:lpstr>
      <vt:lpstr>Phase III: Apprenticeship</vt:lpstr>
      <vt:lpstr>Apprentice Support Services</vt:lpstr>
      <vt:lpstr>Example: IT Apprenticeship</vt:lpstr>
      <vt:lpstr>PowerPoint Presentation</vt:lpstr>
      <vt:lpstr>Please enter your questions in the Chat Room! </vt:lpstr>
      <vt:lpstr>Resources</vt:lpstr>
      <vt:lpstr>Speakers’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2014-11-20T15:56:01Z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