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2" r:id="rId1"/>
  </p:sldMasterIdLst>
  <p:notesMasterIdLst>
    <p:notesMasterId r:id="rId38"/>
  </p:notesMasterIdLst>
  <p:sldIdLst>
    <p:sldId id="256" r:id="rId2"/>
    <p:sldId id="259" r:id="rId3"/>
    <p:sldId id="261" r:id="rId4"/>
    <p:sldId id="264" r:id="rId5"/>
    <p:sldId id="266" r:id="rId6"/>
    <p:sldId id="286" r:id="rId7"/>
    <p:sldId id="292" r:id="rId8"/>
    <p:sldId id="315" r:id="rId9"/>
    <p:sldId id="271" r:id="rId10"/>
    <p:sldId id="289" r:id="rId11"/>
    <p:sldId id="293" r:id="rId12"/>
    <p:sldId id="294" r:id="rId13"/>
    <p:sldId id="295" r:id="rId14"/>
    <p:sldId id="296" r:id="rId15"/>
    <p:sldId id="297" r:id="rId16"/>
    <p:sldId id="298" r:id="rId17"/>
    <p:sldId id="299" r:id="rId18"/>
    <p:sldId id="300" r:id="rId19"/>
    <p:sldId id="301" r:id="rId20"/>
    <p:sldId id="302" r:id="rId21"/>
    <p:sldId id="290" r:id="rId22"/>
    <p:sldId id="303" r:id="rId23"/>
    <p:sldId id="305" r:id="rId24"/>
    <p:sldId id="304" r:id="rId25"/>
    <p:sldId id="291" r:id="rId26"/>
    <p:sldId id="306" r:id="rId27"/>
    <p:sldId id="307" r:id="rId28"/>
    <p:sldId id="308" r:id="rId29"/>
    <p:sldId id="309" r:id="rId30"/>
    <p:sldId id="310" r:id="rId31"/>
    <p:sldId id="311" r:id="rId32"/>
    <p:sldId id="278" r:id="rId33"/>
    <p:sldId id="279" r:id="rId34"/>
    <p:sldId id="281" r:id="rId35"/>
    <p:sldId id="313" r:id="rId36"/>
    <p:sldId id="262" r:id="rId37"/>
  </p:sldIdLst>
  <p:sldSz cx="9144000" cy="6858000" type="screen4x3"/>
  <p:notesSz cx="7010400" cy="92964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0000FF"/>
    <a:srgbClr val="376092"/>
    <a:srgbClr val="CC0000"/>
    <a:srgbClr val="474A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73224" autoAdjust="0"/>
  </p:normalViewPr>
  <p:slideViewPr>
    <p:cSldViewPr>
      <p:cViewPr>
        <p:scale>
          <a:sx n="70" d="100"/>
          <a:sy n="70" d="100"/>
        </p:scale>
        <p:origin x="-2814" y="-4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A7E0071-00F4-4E10-9D54-AF8D99A8A3A0}" type="datetimeFigureOut">
              <a:rPr lang="en-US" smtClean="0"/>
              <a:pPr/>
              <a:t>11/20/2014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7C97589-81B3-48A3-8226-3514F3374294}" type="slidenum">
              <a:rPr lang="en-US" smtClean="0"/>
              <a:pPr/>
              <a:t>‹#›</a:t>
            </a:fld>
            <a:endParaRPr lang="en-US"/>
          </a:p>
        </p:txBody>
      </p:sp>
    </p:spTree>
    <p:extLst>
      <p:ext uri="{BB962C8B-B14F-4D97-AF65-F5344CB8AC3E}">
        <p14:creationId xmlns:p14="http://schemas.microsoft.com/office/powerpoint/2010/main" val="125968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C97589-81B3-48A3-8226-3514F337429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Sara</a:t>
            </a:r>
            <a:endParaRPr lang="en-US" b="1"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11</a:t>
            </a:fld>
            <a:endParaRPr lang="en-US"/>
          </a:p>
        </p:txBody>
      </p:sp>
    </p:spTree>
    <p:extLst>
      <p:ext uri="{BB962C8B-B14F-4D97-AF65-F5344CB8AC3E}">
        <p14:creationId xmlns:p14="http://schemas.microsoft.com/office/powerpoint/2010/main" val="2216398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Sara</a:t>
            </a:r>
          </a:p>
          <a:p>
            <a:endParaRPr lang="en-US" altLang="en-US" b="1" dirty="0" smtClean="0"/>
          </a:p>
          <a:p>
            <a:r>
              <a:rPr lang="en-US" altLang="en-US" b="1" dirty="0" smtClean="0"/>
              <a:t>Wayne Gordon is going to tell you a little bit about some of the themes we are seeing emerging from our Round 1 WIF grantees.</a:t>
            </a:r>
          </a:p>
          <a:p>
            <a:endParaRPr lang="en-US" altLang="en-US" b="1" dirty="0" smtClean="0"/>
          </a:p>
          <a:p>
            <a:r>
              <a:rPr lang="en-US" altLang="en-US" b="1" dirty="0" smtClean="0"/>
              <a:t>Wayne?</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12</a:t>
            </a:fld>
            <a:endParaRPr lang="en-US"/>
          </a:p>
        </p:txBody>
      </p:sp>
    </p:spTree>
    <p:extLst>
      <p:ext uri="{BB962C8B-B14F-4D97-AF65-F5344CB8AC3E}">
        <p14:creationId xmlns:p14="http://schemas.microsoft.com/office/powerpoint/2010/main" val="2989750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b="1" dirty="0" smtClean="0"/>
              <a:t>Wayne</a:t>
            </a:r>
          </a:p>
          <a:p>
            <a:pPr>
              <a:defRPr/>
            </a:pPr>
            <a:endParaRPr lang="en-US" altLang="en-US" b="1" dirty="0" smtClean="0"/>
          </a:p>
          <a:p>
            <a:pPr>
              <a:defRPr/>
            </a:pPr>
            <a:r>
              <a:rPr lang="en-US" altLang="en-US" dirty="0" smtClean="0"/>
              <a:t>Read or paraphrase explaining what we are beginning to see from our Round 1 grantees.</a:t>
            </a:r>
          </a:p>
        </p:txBody>
      </p:sp>
      <p:sp>
        <p:nvSpPr>
          <p:cNvPr id="4" name="Slide Number Placeholder 3"/>
          <p:cNvSpPr>
            <a:spLocks noGrp="1"/>
          </p:cNvSpPr>
          <p:nvPr>
            <p:ph type="sldNum" sz="quarter" idx="10"/>
          </p:nvPr>
        </p:nvSpPr>
        <p:spPr/>
        <p:txBody>
          <a:bodyPr/>
          <a:lstStyle/>
          <a:p>
            <a:fld id="{17C97589-81B3-48A3-8226-3514F3374294}" type="slidenum">
              <a:rPr lang="en-US" smtClean="0"/>
              <a:pPr/>
              <a:t>13</a:t>
            </a:fld>
            <a:endParaRPr lang="en-US"/>
          </a:p>
        </p:txBody>
      </p:sp>
    </p:spTree>
    <p:extLst>
      <p:ext uri="{BB962C8B-B14F-4D97-AF65-F5344CB8AC3E}">
        <p14:creationId xmlns:p14="http://schemas.microsoft.com/office/powerpoint/2010/main" val="22238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Wayne</a:t>
            </a:r>
          </a:p>
          <a:p>
            <a:endParaRPr lang="en-US" b="1" dirty="0" smtClean="0"/>
          </a:p>
          <a:p>
            <a:r>
              <a:rPr lang="en-US" b="0" dirty="0" smtClean="0"/>
              <a:t>Now we’ll talk a little bit about everyone’s roles and responsibilities.  </a:t>
            </a:r>
          </a:p>
          <a:p>
            <a:endParaRPr lang="en-US" b="0" dirty="0" smtClean="0"/>
          </a:p>
          <a:p>
            <a:r>
              <a:rPr lang="en-US" b="0" dirty="0" smtClean="0"/>
              <a:t>Read from slide or paraphrase.</a:t>
            </a:r>
            <a:endParaRPr lang="en-US" b="0"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14</a:t>
            </a:fld>
            <a:endParaRPr lang="en-US"/>
          </a:p>
        </p:txBody>
      </p:sp>
    </p:spTree>
    <p:extLst>
      <p:ext uri="{BB962C8B-B14F-4D97-AF65-F5344CB8AC3E}">
        <p14:creationId xmlns:p14="http://schemas.microsoft.com/office/powerpoint/2010/main" val="4117940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Wayne</a:t>
            </a:r>
          </a:p>
          <a:p>
            <a:endParaRPr lang="en-US" altLang="en-US" dirty="0" smtClean="0"/>
          </a:p>
          <a:p>
            <a:r>
              <a:rPr lang="en-US" altLang="en-US" dirty="0" smtClean="0"/>
              <a:t>FPOs are your first stop for all questions and concerns.  Your FPOs will help guide you through the “roughest water” so if you haven’t yet talked to yours, reach out and do so.  They are experts!</a:t>
            </a:r>
          </a:p>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15</a:t>
            </a:fld>
            <a:endParaRPr lang="en-US"/>
          </a:p>
        </p:txBody>
      </p:sp>
    </p:spTree>
    <p:extLst>
      <p:ext uri="{BB962C8B-B14F-4D97-AF65-F5344CB8AC3E}">
        <p14:creationId xmlns:p14="http://schemas.microsoft.com/office/powerpoint/2010/main" val="732758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688"/>
            <a:r>
              <a:rPr lang="en-US" altLang="en-US" b="1" dirty="0" smtClean="0"/>
              <a:t>Wayne</a:t>
            </a:r>
          </a:p>
          <a:p>
            <a:pPr defTabSz="928688"/>
            <a:endParaRPr lang="en-US" altLang="en-US" dirty="0" smtClean="0"/>
          </a:p>
          <a:p>
            <a:pPr defTabSz="928688"/>
            <a:r>
              <a:rPr lang="en-US" altLang="en-US" dirty="0" smtClean="0"/>
              <a:t>What other supports will ETA provide grantees? </a:t>
            </a:r>
          </a:p>
          <a:p>
            <a:pPr defTabSz="928688"/>
            <a:endParaRPr lang="en-US" altLang="en-US" dirty="0" smtClean="0"/>
          </a:p>
          <a:p>
            <a:pPr defTabSz="928688"/>
            <a:r>
              <a:rPr lang="en-US" altLang="en-US" dirty="0" smtClean="0"/>
              <a:t>Read or paraphrase slide</a:t>
            </a:r>
          </a:p>
          <a:p>
            <a:pPr defTabSz="928688"/>
            <a:endParaRPr lang="en-US" altLang="en-US" dirty="0" smtClean="0"/>
          </a:p>
          <a:p>
            <a:pPr defTabSz="928688"/>
            <a:r>
              <a:rPr lang="en-US" altLang="en-US" b="1" dirty="0" smtClean="0"/>
              <a:t>Sara is up next to tell you about </a:t>
            </a:r>
            <a:r>
              <a:rPr lang="en-US" altLang="en-US" b="1" i="1" dirty="0" smtClean="0"/>
              <a:t>her</a:t>
            </a:r>
            <a:r>
              <a:rPr lang="en-US" altLang="en-US" b="1" dirty="0" smtClean="0"/>
              <a:t> roles and responsibilities.  Sara? </a:t>
            </a:r>
          </a:p>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16</a:t>
            </a:fld>
            <a:endParaRPr lang="en-US"/>
          </a:p>
        </p:txBody>
      </p:sp>
    </p:spTree>
    <p:extLst>
      <p:ext uri="{BB962C8B-B14F-4D97-AF65-F5344CB8AC3E}">
        <p14:creationId xmlns:p14="http://schemas.microsoft.com/office/powerpoint/2010/main" val="1248699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688"/>
            <a:r>
              <a:rPr lang="en-US" altLang="en-US" b="1" dirty="0" smtClean="0"/>
              <a:t>Sara</a:t>
            </a:r>
          </a:p>
          <a:p>
            <a:pPr defTabSz="928688"/>
            <a:endParaRPr lang="en-US" altLang="en-US" b="1" dirty="0" smtClean="0"/>
          </a:p>
          <a:p>
            <a:pPr defTabSz="928688"/>
            <a:r>
              <a:rPr lang="en-US" altLang="en-US" dirty="0" smtClean="0"/>
              <a:t>What is the Grant Officer’s role?</a:t>
            </a:r>
          </a:p>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17</a:t>
            </a:fld>
            <a:endParaRPr lang="en-US"/>
          </a:p>
        </p:txBody>
      </p:sp>
    </p:spTree>
    <p:extLst>
      <p:ext uri="{BB962C8B-B14F-4D97-AF65-F5344CB8AC3E}">
        <p14:creationId xmlns:p14="http://schemas.microsoft.com/office/powerpoint/2010/main" val="658988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Sara</a:t>
            </a:r>
          </a:p>
          <a:p>
            <a:endParaRPr lang="en-US" altLang="en-US" b="1" dirty="0" smtClean="0"/>
          </a:p>
          <a:p>
            <a:r>
              <a:rPr lang="en-US" altLang="en-US" dirty="0" smtClean="0"/>
              <a:t>And what is the grantee’s role?</a:t>
            </a:r>
          </a:p>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18</a:t>
            </a:fld>
            <a:endParaRPr lang="en-US"/>
          </a:p>
        </p:txBody>
      </p:sp>
    </p:spTree>
    <p:extLst>
      <p:ext uri="{BB962C8B-B14F-4D97-AF65-F5344CB8AC3E}">
        <p14:creationId xmlns:p14="http://schemas.microsoft.com/office/powerpoint/2010/main" val="2458369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1" dirty="0" smtClean="0">
                <a:cs typeface="Arial" charset="0"/>
              </a:rPr>
              <a:t>Sara</a:t>
            </a:r>
          </a:p>
          <a:p>
            <a:endParaRPr lang="en-US" altLang="zh-CN" dirty="0" smtClean="0">
              <a:cs typeface="Arial" charset="0"/>
            </a:endParaRPr>
          </a:p>
          <a:p>
            <a:r>
              <a:rPr lang="en-US" altLang="zh-CN" dirty="0" smtClean="0">
                <a:cs typeface="Arial" charset="0"/>
              </a:rPr>
              <a:t>Grantees!  You should have received your grant award package by email or UPS, and hopefully you have it with you now. If you have not received the award package, please check with your Grant Signatory and then, alert us with an email to workforce.innovation@dol.gov WIF grant award package in the Subject line.</a:t>
            </a:r>
          </a:p>
          <a:p>
            <a:endParaRPr lang="en-US" altLang="zh-CN" dirty="0" smtClean="0">
              <a:cs typeface="Arial" charset="0"/>
            </a:endParaRPr>
          </a:p>
          <a:p>
            <a:r>
              <a:rPr lang="en-US" altLang="zh-CN" dirty="0" smtClean="0">
                <a:cs typeface="Arial" charset="0"/>
              </a:rPr>
              <a:t>The grant award package consists of the grant award letter and the actual grant package.  This includes the notification of award obligation and the terms and conditions which includes Special Clauses and Conditions. The grant award package also includes attachments which are:</a:t>
            </a:r>
          </a:p>
          <a:p>
            <a:endParaRPr lang="en-US" altLang="zh-CN" dirty="0" smtClean="0">
              <a:cs typeface="Arial" charset="0"/>
            </a:endParaRPr>
          </a:p>
          <a:p>
            <a:r>
              <a:rPr lang="en-US" altLang="zh-CN" dirty="0" smtClean="0">
                <a:cs typeface="Arial" charset="0"/>
              </a:rPr>
              <a:t>The application for federal assistance – that’s the SF-424 </a:t>
            </a:r>
          </a:p>
          <a:p>
            <a:r>
              <a:rPr lang="en-US" altLang="zh-CN" dirty="0" smtClean="0">
                <a:cs typeface="Arial" charset="0"/>
              </a:rPr>
              <a:t>The Budget Information – SF424A and Budget Narrative</a:t>
            </a:r>
          </a:p>
          <a:p>
            <a:r>
              <a:rPr lang="en-US" altLang="zh-CN" dirty="0" smtClean="0">
                <a:cs typeface="Arial" charset="0"/>
              </a:rPr>
              <a:t>The Statement of Work; which includes the Project Narrative, Program Evaluation Plan and Evaluation Budget Narrative</a:t>
            </a:r>
          </a:p>
          <a:p>
            <a:r>
              <a:rPr lang="en-US" altLang="zh-CN" dirty="0" smtClean="0">
                <a:cs typeface="Arial" charset="0"/>
              </a:rPr>
              <a:t>As well as the other documents required by the WIF Solicitation for Grant Applications.</a:t>
            </a:r>
          </a:p>
          <a:p>
            <a:r>
              <a:rPr lang="en-US" altLang="zh-CN" dirty="0" smtClean="0">
                <a:cs typeface="Arial" charset="0"/>
              </a:rPr>
              <a:t/>
            </a:r>
            <a:br>
              <a:rPr lang="en-US" altLang="zh-CN" dirty="0" smtClean="0">
                <a:cs typeface="Arial" charset="0"/>
              </a:rPr>
            </a:b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19</a:t>
            </a:fld>
            <a:endParaRPr lang="en-US"/>
          </a:p>
        </p:txBody>
      </p:sp>
    </p:spTree>
    <p:extLst>
      <p:ext uri="{BB962C8B-B14F-4D97-AF65-F5344CB8AC3E}">
        <p14:creationId xmlns:p14="http://schemas.microsoft.com/office/powerpoint/2010/main" val="1898428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Sara</a:t>
            </a:r>
          </a:p>
          <a:p>
            <a:endParaRPr lang="en-US" altLang="en-US" dirty="0" smtClean="0"/>
          </a:p>
          <a:p>
            <a:r>
              <a:rPr lang="en-US" altLang="zh-CN" dirty="0" smtClean="0"/>
              <a:t>The grant award letter acknowledges your respective award and contains important information about the two systems that require a password and PIN.  The first is the payment management system, which allows the draw down of funds.  Information and forms on that can be found at www.doleta.gov/grants under “Payment Information”. </a:t>
            </a:r>
            <a:br>
              <a:rPr lang="en-US" altLang="zh-CN" dirty="0" smtClean="0"/>
            </a:br>
            <a:endParaRPr lang="en-US" altLang="zh-CN" dirty="0" smtClean="0"/>
          </a:p>
          <a:p>
            <a:r>
              <a:rPr lang="en-US" altLang="zh-CN" dirty="0" smtClean="0"/>
              <a:t>If you go to that same site and under “Financial Reporting” you will find information about the online grantee fiscal reporting system and the SF-9130.  Your passwords and PINs are sent separately after you supply the necessary information.  </a:t>
            </a:r>
            <a:r>
              <a:rPr lang="en-US" altLang="zh-CN" b="1" dirty="0" smtClean="0"/>
              <a:t>Once you receive it </a:t>
            </a:r>
            <a:r>
              <a:rPr lang="en-US" altLang="zh-CN" b="1" i="1" dirty="0" smtClean="0"/>
              <a:t>please do not lose it</a:t>
            </a:r>
            <a:r>
              <a:rPr lang="en-US" altLang="zh-CN" dirty="0" smtClean="0"/>
              <a:t>.  </a:t>
            </a:r>
          </a:p>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20</a:t>
            </a:fld>
            <a:endParaRPr lang="en-US"/>
          </a:p>
        </p:txBody>
      </p:sp>
    </p:spTree>
    <p:extLst>
      <p:ext uri="{BB962C8B-B14F-4D97-AF65-F5344CB8AC3E}">
        <p14:creationId xmlns:p14="http://schemas.microsoft.com/office/powerpoint/2010/main" val="3309670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In the Chat Room, please type the name of the your organization, your location, and how many people are attending with you today.</a:t>
            </a:r>
          </a:p>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a:t>
            </a:fld>
            <a:endParaRPr lang="en-US"/>
          </a:p>
        </p:txBody>
      </p:sp>
    </p:spTree>
    <p:extLst>
      <p:ext uri="{BB962C8B-B14F-4D97-AF65-F5344CB8AC3E}">
        <p14:creationId xmlns:p14="http://schemas.microsoft.com/office/powerpoint/2010/main" val="1271208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Sara</a:t>
            </a:r>
          </a:p>
          <a:p>
            <a:endParaRPr lang="en-US" altLang="zh-CN" dirty="0" smtClean="0"/>
          </a:p>
          <a:p>
            <a:r>
              <a:rPr lang="en-US" altLang="zh-CN" dirty="0" smtClean="0"/>
              <a:t>In the grant agreement, the first page is the Notification of Award Obligation.  This page was emailed to you and has the project title – which is the Workforce Innovation Fund (WIF) Grants– and it contains the grant recipient’s identifying information, which is the name of your organization, address, and EIN and DUNS number.  </a:t>
            </a:r>
          </a:p>
          <a:p>
            <a:endParaRPr lang="en-US" altLang="zh-CN" dirty="0" smtClean="0"/>
          </a:p>
          <a:p>
            <a:r>
              <a:rPr lang="en-US" altLang="zh-CN" dirty="0" smtClean="0"/>
              <a:t>It also contains Department of Labor (DOL) identifying information.  This is the agreement number.  All WIF Grant agreement numbers should start with </a:t>
            </a:r>
            <a:r>
              <a:rPr lang="en-US" altLang="zh-CN" b="1" dirty="0" smtClean="0"/>
              <a:t>IF</a:t>
            </a:r>
            <a:r>
              <a:rPr lang="en-US" altLang="en-US" dirty="0" smtClean="0"/>
              <a:t> </a:t>
            </a:r>
            <a:r>
              <a:rPr lang="en-US" altLang="zh-CN" dirty="0" smtClean="0"/>
              <a:t>and then five-digit number.  Please reference this number when you contact your Federal Project Officer or National Program Office when you have questions about your grant. The period of performance, award amount, regulations and cost principles, and signatures are also included in this document. </a:t>
            </a:r>
            <a:br>
              <a:rPr lang="en-US" altLang="zh-CN" dirty="0" smtClean="0"/>
            </a:br>
            <a:r>
              <a:rPr lang="en-US" altLang="zh-CN" dirty="0" smtClean="0"/>
              <a:t> </a:t>
            </a:r>
            <a:br>
              <a:rPr lang="en-US" altLang="zh-CN" dirty="0" smtClean="0"/>
            </a:b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21</a:t>
            </a:fld>
            <a:endParaRPr lang="en-US"/>
          </a:p>
        </p:txBody>
      </p:sp>
    </p:spTree>
    <p:extLst>
      <p:ext uri="{BB962C8B-B14F-4D97-AF65-F5344CB8AC3E}">
        <p14:creationId xmlns:p14="http://schemas.microsoft.com/office/powerpoint/2010/main" val="4268106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9163">
              <a:lnSpc>
                <a:spcPct val="90000"/>
              </a:lnSpc>
            </a:pPr>
            <a:r>
              <a:rPr lang="en-US" altLang="en-US" b="1" dirty="0" smtClean="0"/>
              <a:t>Sara</a:t>
            </a:r>
          </a:p>
          <a:p>
            <a:pPr defTabSz="919163">
              <a:lnSpc>
                <a:spcPct val="90000"/>
              </a:lnSpc>
            </a:pPr>
            <a:endParaRPr lang="en-US" altLang="en-US" dirty="0" smtClean="0"/>
          </a:p>
          <a:p>
            <a:pPr defTabSz="919163">
              <a:lnSpc>
                <a:spcPct val="90000"/>
              </a:lnSpc>
            </a:pPr>
            <a:r>
              <a:rPr lang="en-US" altLang="zh-CN" dirty="0" smtClean="0"/>
              <a:t>Right after the Notification of Award page are the WIF Terms and Conditions, which list the Special Clauses and Conditions for the grant award. The terms and conditions includes information on budget line item flexibility, your indirect cost rate, and cost allocation plan. If you need to claim indirect costs and have not submitted an indirect cost rate agreement, please send it to your FPO as soon as possible in order for a modification to be made to the grant. </a:t>
            </a:r>
            <a:br>
              <a:rPr lang="en-US" altLang="zh-CN" dirty="0" smtClean="0"/>
            </a:br>
            <a:r>
              <a:rPr lang="en-US" altLang="zh-CN" dirty="0" smtClean="0"/>
              <a:t>Grant Office</a:t>
            </a:r>
          </a:p>
          <a:p>
            <a:pPr defTabSz="919163">
              <a:lnSpc>
                <a:spcPct val="90000"/>
              </a:lnSpc>
            </a:pPr>
            <a:endParaRPr lang="en-US" altLang="zh-CN" dirty="0" smtClean="0"/>
          </a:p>
          <a:p>
            <a:pPr defTabSz="919163">
              <a:lnSpc>
                <a:spcPct val="90000"/>
              </a:lnSpc>
            </a:pPr>
            <a:r>
              <a:rPr lang="en-US" altLang="zh-CN" dirty="0" smtClean="0"/>
              <a:t>If you are claiming indirect costs and did not have an indirect cost rate, you were put on a 90-day temporary billing rate.  As a result, please send the indirect cost rate agreement to your FPO.  Or, if you do not have an indirect cost rate agreement, you need to start negotiating one as soon as possible.  Information on cost negotiators can be found in this section of the grant award.  </a:t>
            </a:r>
          </a:p>
          <a:p>
            <a:pPr defTabSz="919163">
              <a:lnSpc>
                <a:spcPct val="90000"/>
              </a:lnSpc>
            </a:pPr>
            <a:endParaRPr lang="en-US" altLang="zh-CN" dirty="0" smtClean="0"/>
          </a:p>
          <a:p>
            <a:pPr defTabSz="919163">
              <a:lnSpc>
                <a:spcPct val="90000"/>
              </a:lnSpc>
            </a:pPr>
            <a:r>
              <a:rPr lang="en-US" altLang="zh-CN" dirty="0" smtClean="0"/>
              <a:t>The Terms and Conditions also lists the contact information for your federal project officer – or FPO. There is also information on equipment, program income, intellectual property rights, the evaluation, and requirements for quarterly financial and performance reporting.   If you have not reviewed the Terms and Conditions for the grant award, we urge you to do so immediately following this orientation. </a:t>
            </a:r>
            <a:endParaRPr lang="en-US" altLang="en-US"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22</a:t>
            </a:fld>
            <a:endParaRPr lang="en-US"/>
          </a:p>
        </p:txBody>
      </p:sp>
    </p:spTree>
    <p:extLst>
      <p:ext uri="{BB962C8B-B14F-4D97-AF65-F5344CB8AC3E}">
        <p14:creationId xmlns:p14="http://schemas.microsoft.com/office/powerpoint/2010/main" val="862180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Sara</a:t>
            </a:r>
          </a:p>
          <a:p>
            <a:endParaRPr lang="en-US" altLang="en-US" dirty="0" smtClean="0"/>
          </a:p>
          <a:p>
            <a:r>
              <a:rPr lang="en-US" altLang="en-US" dirty="0" smtClean="0"/>
              <a:t>As you may recall from the solicitation, the Workforce Innovation Fund grants have two phases.  You may only drawdown </a:t>
            </a:r>
            <a:r>
              <a:rPr lang="en-US" altLang="en-US" b="1" dirty="0" smtClean="0"/>
              <a:t>25 percent of the total award amount</a:t>
            </a:r>
            <a:r>
              <a:rPr lang="en-US" altLang="en-US" dirty="0" smtClean="0"/>
              <a:t> from the HHS Payment Management System (PMS) to cover the costs of Phase I implementation.  You may, however, request additional funds be made available for Phase I implementation with prior approval of the Grant Officer.   You must work with your FPO to request approval to draw down funds. </a:t>
            </a:r>
          </a:p>
          <a:p>
            <a:endParaRPr lang="en-US" altLang="en-US" dirty="0" smtClean="0"/>
          </a:p>
          <a:p>
            <a:r>
              <a:rPr lang="en-US" altLang="en-US" dirty="0" smtClean="0"/>
              <a:t>All of your award will be unlocked when you complete all Phase 1 activities.  Eliza Kean from the NEC will be discussing these requirements to complete Phase 1 in a few minutes.</a:t>
            </a:r>
          </a:p>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23</a:t>
            </a:fld>
            <a:endParaRPr lang="en-US"/>
          </a:p>
        </p:txBody>
      </p:sp>
    </p:spTree>
    <p:extLst>
      <p:ext uri="{BB962C8B-B14F-4D97-AF65-F5344CB8AC3E}">
        <p14:creationId xmlns:p14="http://schemas.microsoft.com/office/powerpoint/2010/main" val="15298422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9163" eaLnBrk="1" hangingPunct="1"/>
            <a:r>
              <a:rPr lang="en-US" altLang="en-US" b="1" dirty="0" smtClean="0"/>
              <a:t>Sara</a:t>
            </a:r>
          </a:p>
          <a:p>
            <a:pPr defTabSz="919163" eaLnBrk="1" hangingPunct="1"/>
            <a:endParaRPr lang="en-US" altLang="en-US" dirty="0" smtClean="0"/>
          </a:p>
          <a:p>
            <a:pPr defTabSz="919163" eaLnBrk="1" hangingPunct="1"/>
            <a:r>
              <a:rPr lang="en-US" altLang="en-US" dirty="0" smtClean="0"/>
              <a:t>Also, you may recall from the congratulatory letter and Solicitation, ETA is committed to conducting transparent grant award processes as a means of promoting and sharing innovative ideas.  We have already published your Abstracts, and we have received redacted technical proposals from most of you at this point or the go ahead to publish your proposal as is.</a:t>
            </a:r>
          </a:p>
          <a:p>
            <a:pPr defTabSz="919163" eaLnBrk="1" hangingPunct="1"/>
            <a:endParaRPr lang="en-US" altLang="en-US" dirty="0" smtClean="0"/>
          </a:p>
          <a:p>
            <a:pPr defTabSz="919163" eaLnBrk="1" hangingPunct="1"/>
            <a:r>
              <a:rPr lang="en-US" altLang="en-US" dirty="0" smtClean="0"/>
              <a:t>We are working with the Freedom of Information Act (FOIA) coordinator here in the Department and may be in touch with a few of you with questions.</a:t>
            </a:r>
          </a:p>
          <a:p>
            <a:pPr defTabSz="919163" eaLnBrk="1" hangingPunct="1"/>
            <a:endParaRPr lang="en-US" altLang="en-US" dirty="0" smtClean="0"/>
          </a:p>
          <a:p>
            <a:pPr defTabSz="919163" eaLnBrk="1" hangingPunct="1"/>
            <a:r>
              <a:rPr lang="en-US" altLang="en-US" dirty="0" smtClean="0"/>
              <a:t>We hope to get all of the proposals posted within the next month.  There is a lot of interest in these documents and they will be posted at our new </a:t>
            </a:r>
            <a:r>
              <a:rPr lang="en-US" altLang="en-US" b="1" dirty="0" smtClean="0"/>
              <a:t>Grant Program Information </a:t>
            </a:r>
            <a:r>
              <a:rPr lang="en-US" altLang="en-US" dirty="0" smtClean="0"/>
              <a:t>or GPI site.  The documents can be viewed publicly at:  http://www.dol.gov/dol/grants/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Now I’ll turn it over to Eliza</a:t>
            </a:r>
          </a:p>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24</a:t>
            </a:fld>
            <a:endParaRPr lang="en-US"/>
          </a:p>
        </p:txBody>
      </p:sp>
    </p:spTree>
    <p:extLst>
      <p:ext uri="{BB962C8B-B14F-4D97-AF65-F5344CB8AC3E}">
        <p14:creationId xmlns:p14="http://schemas.microsoft.com/office/powerpoint/2010/main" val="3552259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Eliza</a:t>
            </a:r>
          </a:p>
          <a:p>
            <a:r>
              <a:rPr lang="en-US" b="0" baseline="0" dirty="0" smtClean="0"/>
              <a:t> Turning to the evaluation component of WIF, I draw your attention to one of the primary goals of WIF as outlined in the SGA.</a:t>
            </a:r>
            <a:endParaRPr lang="en-US" b="0"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25</a:t>
            </a:fld>
            <a:endParaRPr lang="en-US"/>
          </a:p>
        </p:txBody>
      </p:sp>
    </p:spTree>
    <p:extLst>
      <p:ext uri="{BB962C8B-B14F-4D97-AF65-F5344CB8AC3E}">
        <p14:creationId xmlns:p14="http://schemas.microsoft.com/office/powerpoint/2010/main" val="32132221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Eliza</a:t>
            </a:r>
          </a:p>
          <a:p>
            <a:endParaRPr lang="en-US" altLang="en-US" dirty="0" smtClean="0"/>
          </a:p>
          <a:p>
            <a:r>
              <a:rPr lang="en-US" altLang="en-US" dirty="0" smtClean="0"/>
              <a:t>So what does</a:t>
            </a:r>
            <a:r>
              <a:rPr lang="en-US" altLang="en-US" baseline="0" dirty="0" smtClean="0"/>
              <a:t> that mean.  Here we list how that goal is translated operationally for you, the WIF grantees.</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26</a:t>
            </a:fld>
            <a:endParaRPr lang="en-US"/>
          </a:p>
        </p:txBody>
      </p:sp>
    </p:spTree>
    <p:extLst>
      <p:ext uri="{BB962C8B-B14F-4D97-AF65-F5344CB8AC3E}">
        <p14:creationId xmlns:p14="http://schemas.microsoft.com/office/powerpoint/2010/main" val="35078510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Eliza</a:t>
            </a:r>
            <a:endParaRPr lang="en-US" b="1"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27</a:t>
            </a:fld>
            <a:endParaRPr lang="en-US"/>
          </a:p>
        </p:txBody>
      </p:sp>
    </p:spTree>
    <p:extLst>
      <p:ext uri="{BB962C8B-B14F-4D97-AF65-F5344CB8AC3E}">
        <p14:creationId xmlns:p14="http://schemas.microsoft.com/office/powerpoint/2010/main" val="36566755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itchFamily="2" charset="2"/>
              <a:buNone/>
              <a:defRPr/>
            </a:pPr>
            <a:r>
              <a:rPr lang="en-US" sz="2800" dirty="0" smtClean="0"/>
              <a:t>Phase I Requirements:</a:t>
            </a:r>
          </a:p>
          <a:p>
            <a:pPr>
              <a:defRPr/>
            </a:pPr>
            <a:r>
              <a:rPr lang="en-US" sz="2200" dirty="0" smtClean="0">
                <a:solidFill>
                  <a:srgbClr val="1F497D"/>
                </a:solidFill>
              </a:rPr>
              <a:t>Procure third-party evaluators as soon as possible; submit copy of executed contract to WIF mailbox with a copy to your FPO</a:t>
            </a:r>
          </a:p>
          <a:p>
            <a:pPr lvl="1">
              <a:defRPr/>
            </a:pPr>
            <a:r>
              <a:rPr lang="en-US" sz="2200" dirty="0" smtClean="0"/>
              <a:t>Grantees should include coordination with the NEC in the scopes of work for their third-party evaluators, and budget appropriately for the third-party evaluator</a:t>
            </a:r>
          </a:p>
          <a:p>
            <a:pPr>
              <a:defRPr/>
            </a:pPr>
            <a:r>
              <a:rPr lang="en-US" sz="2200" dirty="0" smtClean="0"/>
              <a:t>Submit Initial Evaluation Design Report to the NEC </a:t>
            </a:r>
            <a:r>
              <a:rPr lang="en-US" sz="2200" b="1" dirty="0" smtClean="0"/>
              <a:t>as early as possible</a:t>
            </a:r>
            <a:r>
              <a:rPr lang="en-US" sz="2200" dirty="0" smtClean="0"/>
              <a:t>, but no later than July 1, 2015.  </a:t>
            </a:r>
            <a:r>
              <a:rPr lang="en-US" sz="2200" b="1" u="sng" dirty="0" smtClean="0"/>
              <a:t>NOTE THAT</a:t>
            </a:r>
            <a:r>
              <a:rPr lang="en-US" sz="2200" b="1" u="sng" baseline="0" dirty="0" smtClean="0"/>
              <a:t> THIS IS DIFFERENT THAN THE TERMS OF YOUR AWARD BUT IS IN LINE WITH THE REQUIREMENTS OF THE SGA.</a:t>
            </a:r>
            <a:endParaRPr lang="en-US" sz="2200" b="1" u="sng" dirty="0" smtClean="0"/>
          </a:p>
          <a:p>
            <a:pPr>
              <a:defRPr/>
            </a:pPr>
            <a:r>
              <a:rPr lang="en-US" sz="2200" dirty="0" smtClean="0"/>
              <a:t>Respond to comments and direction from DOL and the NEC to strengthen the evaluation design.</a:t>
            </a:r>
          </a:p>
          <a:p>
            <a:pPr>
              <a:defRPr/>
            </a:pPr>
            <a:r>
              <a:rPr lang="en-US" sz="2200" dirty="0" smtClean="0"/>
              <a:t>Submit Final Evaluation Design Report, final performance data template no later than September 1, 2015.</a:t>
            </a:r>
          </a:p>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28</a:t>
            </a:fld>
            <a:endParaRPr lang="en-US"/>
          </a:p>
        </p:txBody>
      </p:sp>
    </p:spTree>
    <p:extLst>
      <p:ext uri="{BB962C8B-B14F-4D97-AF65-F5344CB8AC3E}">
        <p14:creationId xmlns:p14="http://schemas.microsoft.com/office/powerpoint/2010/main" val="1999749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Eliza</a:t>
            </a:r>
          </a:p>
          <a:p>
            <a:pPr>
              <a:defRPr/>
            </a:pPr>
            <a:endParaRPr lang="en-US" b="1" dirty="0" smtClean="0"/>
          </a:p>
          <a:p>
            <a:pPr>
              <a:defRPr/>
            </a:pPr>
            <a:r>
              <a:rPr lang="en-US" b="1" dirty="0" smtClean="0"/>
              <a:t> </a:t>
            </a:r>
          </a:p>
          <a:p>
            <a:pPr>
              <a:defRPr/>
            </a:pPr>
            <a:endParaRPr lang="en-US" b="1" dirty="0" smtClean="0"/>
          </a:p>
          <a:p>
            <a:pPr>
              <a:defRPr/>
            </a:pPr>
            <a:r>
              <a:rPr lang="en-US" b="1" dirty="0" smtClean="0"/>
              <a:t>Turn over to Wendy</a:t>
            </a:r>
            <a:endParaRPr lang="en-US" b="1"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31</a:t>
            </a:fld>
            <a:endParaRPr lang="en-US"/>
          </a:p>
        </p:txBody>
      </p:sp>
    </p:spTree>
    <p:extLst>
      <p:ext uri="{BB962C8B-B14F-4D97-AF65-F5344CB8AC3E}">
        <p14:creationId xmlns:p14="http://schemas.microsoft.com/office/powerpoint/2010/main" val="98809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b="1" dirty="0" smtClean="0"/>
              <a:t>Wendy</a:t>
            </a:r>
          </a:p>
          <a:p>
            <a:pPr eaLnBrk="1" hangingPunct="1"/>
            <a:endParaRPr lang="en-US" altLang="en-US" sz="1200" dirty="0" smtClean="0"/>
          </a:p>
          <a:p>
            <a:pPr eaLnBrk="1" hangingPunct="1"/>
            <a:r>
              <a:rPr lang="en-US" altLang="en-US" sz="1200" dirty="0" smtClean="0"/>
              <a:t>Thanks Eliza, Robert, Sara and Wayne!  Thank</a:t>
            </a:r>
            <a:r>
              <a:rPr lang="en-US" altLang="en-US" sz="1200" baseline="0" dirty="0" smtClean="0"/>
              <a:t> you to the FPOs who were able to join us, a</a:t>
            </a:r>
            <a:r>
              <a:rPr lang="en-US" altLang="en-US" sz="1200" dirty="0" smtClean="0"/>
              <a:t>nd thank you grantees for hanging in with us so far.</a:t>
            </a:r>
          </a:p>
          <a:p>
            <a:pPr eaLnBrk="1" hangingPunct="1"/>
            <a:endParaRPr lang="en-US" altLang="en-US" sz="1200" dirty="0" smtClean="0"/>
          </a:p>
          <a:p>
            <a:pPr eaLnBrk="1" hangingPunct="1"/>
            <a:r>
              <a:rPr lang="en-US" altLang="en-US" sz="1200" dirty="0" smtClean="0"/>
              <a:t>Save this slide!  It will be a good reference to important information going forward</a:t>
            </a:r>
            <a:r>
              <a:rPr lang="en-US" altLang="en-US" sz="1200" baseline="0" dirty="0" smtClean="0"/>
              <a:t>.</a:t>
            </a:r>
            <a:endParaRPr lang="en-US" altLang="en-US" sz="1200" dirty="0" smtClean="0"/>
          </a:p>
          <a:p>
            <a:pPr eaLnBrk="1" hangingPunct="1"/>
            <a:endParaRPr lang="en-US" altLang="en-US" sz="1200" dirty="0" smtClean="0"/>
          </a:p>
          <a:p>
            <a:pPr eaLnBrk="1" hangingPunct="1"/>
            <a:r>
              <a:rPr lang="en-US" altLang="en-US" sz="1200" dirty="0" smtClean="0"/>
              <a:t>This concludes the formal part of the presentation</a:t>
            </a:r>
            <a:r>
              <a:rPr lang="en-US" altLang="en-US" sz="1200" baseline="0" dirty="0" smtClean="0"/>
              <a:t> and n</a:t>
            </a:r>
            <a:r>
              <a:rPr lang="en-US" altLang="en-US" sz="1200" dirty="0" smtClean="0"/>
              <a:t>ow we can address some of the questions we have received.  </a:t>
            </a:r>
          </a:p>
          <a:p>
            <a:pPr eaLnBrk="1" hangingPunct="1"/>
            <a:endParaRPr lang="en-US" altLang="en-US" sz="1200" dirty="0" smtClean="0"/>
          </a:p>
          <a:p>
            <a:pPr eaLnBrk="1" hangingPunct="1"/>
            <a:r>
              <a:rPr lang="en-US" altLang="en-US" sz="1200" dirty="0" smtClean="0"/>
              <a:t>Any questions not </a:t>
            </a:r>
            <a:r>
              <a:rPr lang="en-US" altLang="en-US" sz="1200" smtClean="0"/>
              <a:t>answered today </a:t>
            </a:r>
            <a:r>
              <a:rPr lang="en-US" altLang="en-US" sz="1200" dirty="0" smtClean="0"/>
              <a:t>will be collected and responses sent out to grantees.</a:t>
            </a:r>
          </a:p>
          <a:p>
            <a:pPr eaLnBrk="1" hangingPunct="1"/>
            <a:endParaRPr lang="en-US" altLang="en-US" sz="1200" dirty="0" smtClean="0"/>
          </a:p>
          <a:p>
            <a:pPr eaLnBrk="1" hangingPunct="1"/>
            <a:r>
              <a:rPr lang="en-US" altLang="en-US" sz="1200" b="1" dirty="0" smtClean="0"/>
              <a:t>Turn over to Gary</a:t>
            </a:r>
          </a:p>
        </p:txBody>
      </p:sp>
      <p:sp>
        <p:nvSpPr>
          <p:cNvPr id="4" name="Slide Number Placeholder 3"/>
          <p:cNvSpPr>
            <a:spLocks noGrp="1"/>
          </p:cNvSpPr>
          <p:nvPr>
            <p:ph type="sldNum" sz="quarter" idx="10"/>
          </p:nvPr>
        </p:nvSpPr>
        <p:spPr/>
        <p:txBody>
          <a:bodyPr/>
          <a:lstStyle/>
          <a:p>
            <a:fld id="{17C97589-81B3-48A3-8226-3514F3374294}" type="slidenum">
              <a:rPr lang="en-US" smtClean="0"/>
              <a:pPr/>
              <a:t>32</a:t>
            </a:fld>
            <a:endParaRPr lang="en-US"/>
          </a:p>
        </p:txBody>
      </p:sp>
    </p:spTree>
    <p:extLst>
      <p:ext uri="{BB962C8B-B14F-4D97-AF65-F5344CB8AC3E}">
        <p14:creationId xmlns:p14="http://schemas.microsoft.com/office/powerpoint/2010/main" val="3059781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clip of what to expect in the webinar room. (instead of the 5 tech slides)</a:t>
            </a: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4</a:t>
            </a:fld>
            <a:endParaRPr lang="en-US"/>
          </a:p>
        </p:txBody>
      </p:sp>
    </p:spTree>
    <p:extLst>
      <p:ext uri="{BB962C8B-B14F-4D97-AF65-F5344CB8AC3E}">
        <p14:creationId xmlns:p14="http://schemas.microsoft.com/office/powerpoint/2010/main" val="10317604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Please enter your questions into the Chat Room! </a:t>
            </a: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33</a:t>
            </a:fld>
            <a:endParaRPr lang="en-US"/>
          </a:p>
        </p:txBody>
      </p:sp>
    </p:spTree>
    <p:extLst>
      <p:ext uri="{BB962C8B-B14F-4D97-AF65-F5344CB8AC3E}">
        <p14:creationId xmlns:p14="http://schemas.microsoft.com/office/powerpoint/2010/main" val="30071080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34</a:t>
            </a:fld>
            <a:endParaRPr lang="en-US"/>
          </a:p>
        </p:txBody>
      </p:sp>
    </p:spTree>
    <p:extLst>
      <p:ext uri="{BB962C8B-B14F-4D97-AF65-F5344CB8AC3E}">
        <p14:creationId xmlns:p14="http://schemas.microsoft.com/office/powerpoint/2010/main" val="25586538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558653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2400" b="1" dirty="0" smtClean="0"/>
              <a:t>Wendy</a:t>
            </a:r>
          </a:p>
          <a:p>
            <a:pPr>
              <a:defRPr/>
            </a:pPr>
            <a:endParaRPr lang="en-US" sz="2400" b="1" dirty="0" smtClean="0"/>
          </a:p>
          <a:p>
            <a:pPr>
              <a:defRPr/>
            </a:pPr>
            <a:r>
              <a:rPr lang="en-US" sz="2400" dirty="0" smtClean="0"/>
              <a:t>Review agenda</a:t>
            </a:r>
          </a:p>
          <a:p>
            <a:pPr>
              <a:defRPr/>
            </a:pPr>
            <a:endParaRPr lang="en-US" sz="2400" dirty="0" smtClean="0"/>
          </a:p>
          <a:p>
            <a:pPr>
              <a:defRPr/>
            </a:pPr>
            <a:endParaRPr lang="en-US" sz="2400" dirty="0" smtClean="0"/>
          </a:p>
          <a:p>
            <a:pPr>
              <a:defRPr/>
            </a:pPr>
            <a:endParaRPr lang="en-US" sz="2400"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5</a:t>
            </a:fld>
            <a:endParaRPr lang="en-US"/>
          </a:p>
        </p:txBody>
      </p:sp>
    </p:spTree>
    <p:extLst>
      <p:ext uri="{BB962C8B-B14F-4D97-AF65-F5344CB8AC3E}">
        <p14:creationId xmlns:p14="http://schemas.microsoft.com/office/powerpoint/2010/main" val="2931475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Wendy</a:t>
            </a:r>
          </a:p>
          <a:p>
            <a:endParaRPr lang="en-US" altLang="en-US" b="1" dirty="0" smtClean="0"/>
          </a:p>
          <a:p>
            <a:r>
              <a:rPr lang="en-US" altLang="en-US" dirty="0" smtClean="0"/>
              <a:t>Introduce Sara and Eliza from slide</a:t>
            </a:r>
          </a:p>
          <a:p>
            <a:endParaRPr lang="en-US" altLang="en-US"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6</a:t>
            </a:fld>
            <a:endParaRPr lang="en-US"/>
          </a:p>
        </p:txBody>
      </p:sp>
    </p:spTree>
    <p:extLst>
      <p:ext uri="{BB962C8B-B14F-4D97-AF65-F5344CB8AC3E}">
        <p14:creationId xmlns:p14="http://schemas.microsoft.com/office/powerpoint/2010/main" val="3288106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Wendy</a:t>
            </a:r>
          </a:p>
          <a:p>
            <a:r>
              <a:rPr lang="en-US" altLang="en-US" dirty="0" smtClean="0"/>
              <a:t>Add:  Joining us today are also two special guests </a:t>
            </a:r>
            <a:r>
              <a:rPr lang="en-US" altLang="en-US" b="1" dirty="0" smtClean="0"/>
              <a:t>Robert </a:t>
            </a:r>
            <a:r>
              <a:rPr lang="en-US" altLang="en-US" b="1" dirty="0" err="1" smtClean="0"/>
              <a:t>Kight</a:t>
            </a:r>
            <a:r>
              <a:rPr lang="en-US" altLang="en-US" dirty="0" smtClean="0"/>
              <a:t>, Director of the Division of WIA Adult Services and Workforce System, Office of Workforce Investment, and</a:t>
            </a:r>
          </a:p>
          <a:p>
            <a:endParaRPr lang="en-US" altLang="en-US" dirty="0" smtClean="0"/>
          </a:p>
          <a:p>
            <a:r>
              <a:rPr lang="en-US" altLang="en-US" b="1" dirty="0" smtClean="0"/>
              <a:t>Wayne Gordon</a:t>
            </a:r>
            <a:r>
              <a:rPr lang="en-US" altLang="en-US" dirty="0" smtClean="0"/>
              <a:t>, Director of the Division of Research and Evaluation, Office of Policy Development and Research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Turn over to Robert to explain the purpose of the Workforce Innovation Fund grants</a:t>
            </a:r>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7</a:t>
            </a:fld>
            <a:endParaRPr lang="en-US"/>
          </a:p>
        </p:txBody>
      </p:sp>
    </p:spTree>
    <p:extLst>
      <p:ext uri="{BB962C8B-B14F-4D97-AF65-F5344CB8AC3E}">
        <p14:creationId xmlns:p14="http://schemas.microsoft.com/office/powerpoint/2010/main" val="3606870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Wendy</a:t>
            </a:r>
          </a:p>
          <a:p>
            <a:r>
              <a:rPr lang="en-US" altLang="en-US" dirty="0" smtClean="0"/>
              <a:t>Add:  Joining us today are also two special guests </a:t>
            </a:r>
            <a:r>
              <a:rPr lang="en-US" altLang="en-US" b="1" dirty="0" smtClean="0"/>
              <a:t>Robert </a:t>
            </a:r>
            <a:r>
              <a:rPr lang="en-US" altLang="en-US" b="1" dirty="0" err="1" smtClean="0"/>
              <a:t>Kight</a:t>
            </a:r>
            <a:r>
              <a:rPr lang="en-US" altLang="en-US" dirty="0" smtClean="0"/>
              <a:t>, Director of the Division of WIA Adult Services and Workforce System, Office of Workforce Investment, and</a:t>
            </a:r>
          </a:p>
          <a:p>
            <a:endParaRPr lang="en-US" altLang="en-US" dirty="0" smtClean="0"/>
          </a:p>
          <a:p>
            <a:r>
              <a:rPr lang="en-US" altLang="en-US" b="1" dirty="0" smtClean="0"/>
              <a:t>Wayne Gordon</a:t>
            </a:r>
            <a:r>
              <a:rPr lang="en-US" altLang="en-US" dirty="0" smtClean="0"/>
              <a:t>, Director of the Division of Research and Evaluation, Office of Policy Development and Research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Turn over to Robert to explain the purpose of the Workforce Innovation Fund grants</a:t>
            </a:r>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8</a:t>
            </a:fld>
            <a:endParaRPr lang="en-US"/>
          </a:p>
        </p:txBody>
      </p:sp>
    </p:spTree>
    <p:extLst>
      <p:ext uri="{BB962C8B-B14F-4D97-AF65-F5344CB8AC3E}">
        <p14:creationId xmlns:p14="http://schemas.microsoft.com/office/powerpoint/2010/main" val="3606870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Robert</a:t>
            </a:r>
          </a:p>
          <a:p>
            <a:pPr>
              <a:defRPr/>
            </a:pPr>
            <a:endParaRPr lang="en-US" b="1" dirty="0" smtClean="0"/>
          </a:p>
          <a:p>
            <a:pPr>
              <a:defRPr/>
            </a:pPr>
            <a:r>
              <a:rPr lang="en-US" b="1" i="1" dirty="0" smtClean="0"/>
              <a:t>Read or paraphrase this first:  </a:t>
            </a:r>
            <a:r>
              <a:rPr lang="en-US" dirty="0" smtClean="0"/>
              <a:t>Workforce Innovation Funds are not the same as WIA funds.  They were authorized by the Full-Year Continuing Appropriations Act, 2011 (P.L. 112-10).  They have their own appropriations and are only governed by WIA when we have chosen to align them with WIA. It was an initiative designed to strengthen public job training programs by: delivering employment and training services more efficiently and effectively, facilitating greater cooperation across workforce programs and funding streams, scaling best practices, and implementing rigorous evaluation techniques. </a:t>
            </a:r>
          </a:p>
          <a:p>
            <a:pPr>
              <a:defRPr/>
            </a:pPr>
            <a:endParaRPr lang="en-US" dirty="0" smtClean="0"/>
          </a:p>
          <a:p>
            <a:pPr>
              <a:defRPr/>
            </a:pPr>
            <a:endParaRPr lang="en-US" dirty="0" smtClean="0"/>
          </a:p>
          <a:p>
            <a:pPr>
              <a:defRPr/>
            </a:pPr>
            <a:r>
              <a:rPr lang="en-US" b="1" dirty="0" smtClean="0"/>
              <a:t>Then go over the slide, reading or paraphrasing.</a:t>
            </a:r>
          </a:p>
          <a:p>
            <a:pPr>
              <a:defRPr/>
            </a:pPr>
            <a:r>
              <a:rPr lang="en-US" dirty="0" smtClean="0"/>
              <a:t> </a:t>
            </a:r>
          </a:p>
          <a:p>
            <a:pPr>
              <a:defRPr/>
            </a:pPr>
            <a:r>
              <a:rPr lang="en-US" b="1" dirty="0" smtClean="0"/>
              <a:t>Last, read or paraphrase this:  </a:t>
            </a:r>
            <a:r>
              <a:rPr lang="en-US" dirty="0" smtClean="0"/>
              <a:t>I’ll turn this over to Sara Williams to give you more information about the specifics of your WIF grant.  Sara?</a:t>
            </a:r>
          </a:p>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9</a:t>
            </a:fld>
            <a:endParaRPr lang="en-US"/>
          </a:p>
        </p:txBody>
      </p:sp>
    </p:spTree>
    <p:extLst>
      <p:ext uri="{BB962C8B-B14F-4D97-AF65-F5344CB8AC3E}">
        <p14:creationId xmlns:p14="http://schemas.microsoft.com/office/powerpoint/2010/main" val="432735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Sara</a:t>
            </a:r>
          </a:p>
          <a:p>
            <a:endParaRPr lang="en-US" altLang="en-US" b="1" dirty="0" smtClean="0"/>
          </a:p>
          <a:p>
            <a:r>
              <a:rPr lang="en-US" altLang="en-US" dirty="0" smtClean="0"/>
              <a:t>Thanks Robert!  Let’s get into the specifics of this great grant opportunity.  We think these are among the most exciting grants we have ever awarded and we are so looking forward to working with you and watching you achieve great things!</a:t>
            </a:r>
          </a:p>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10</a:t>
            </a:fld>
            <a:endParaRPr lang="en-US"/>
          </a:p>
        </p:txBody>
      </p:sp>
    </p:spTree>
    <p:extLst>
      <p:ext uri="{BB962C8B-B14F-4D97-AF65-F5344CB8AC3E}">
        <p14:creationId xmlns:p14="http://schemas.microsoft.com/office/powerpoint/2010/main" val="39435042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Middle BG"/>
          <p:cNvSpPr/>
          <p:nvPr/>
        </p:nvSpPr>
        <p:spPr>
          <a:xfrm>
            <a:off x="0" y="2667000"/>
            <a:ext cx="9144000" cy="2419586"/>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1" name="Footer"/>
          <p:cNvSpPr/>
          <p:nvPr/>
        </p:nvSpPr>
        <p:spPr>
          <a:xfrm>
            <a:off x="0" y="5105400"/>
            <a:ext cx="9144000" cy="1752600"/>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2" name="SubTitle Back"/>
          <p:cNvSpPr/>
          <p:nvPr/>
        </p:nvSpPr>
        <p:spPr>
          <a:xfrm>
            <a:off x="4176712" y="4545808"/>
            <a:ext cx="4953000" cy="1828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 name="Title 1"/>
          <p:cNvSpPr>
            <a:spLocks noGrp="1"/>
          </p:cNvSpPr>
          <p:nvPr userDrawn="1">
            <p:ph type="ctrTitle" hasCustomPrompt="1"/>
          </p:nvPr>
        </p:nvSpPr>
        <p:spPr>
          <a:xfrm>
            <a:off x="381000" y="2869408"/>
            <a:ext cx="8458200" cy="1676400"/>
          </a:xfrm>
          <a:prstGeom prst="rect">
            <a:avLst/>
          </a:prstGeom>
        </p:spPr>
        <p:txBody>
          <a:bodyPr>
            <a:normAutofit/>
            <a:scene3d>
              <a:camera prst="perspectiveAbove"/>
              <a:lightRig rig="threePt" dir="t"/>
            </a:scene3d>
          </a:bodyPr>
          <a:lstStyle>
            <a:lvl1pPr>
              <a:defRPr sz="3200" b="1" cap="none" spc="0" baseline="0">
                <a:ln w="17780" cmpd="sng">
                  <a:noFill/>
                  <a:prstDash val="solid"/>
                  <a:miter lim="800000"/>
                </a:ln>
                <a:solidFill>
                  <a:schemeClr val="tx2"/>
                </a:solidFill>
                <a:effectLst/>
                <a:latin typeface="Arial" pitchFamily="34" charset="0"/>
                <a:cs typeface="Arial" pitchFamily="34" charset="0"/>
              </a:defRPr>
            </a:lvl1pPr>
          </a:lstStyle>
          <a:p>
            <a:r>
              <a:rPr lang="en-US" dirty="0" smtClean="0"/>
              <a:t>Webinar Title Here</a:t>
            </a:r>
            <a:endParaRPr lang="en-US" dirty="0"/>
          </a:p>
        </p:txBody>
      </p:sp>
      <p:sp>
        <p:nvSpPr>
          <p:cNvPr id="3" name="Subtitle 2"/>
          <p:cNvSpPr>
            <a:spLocks noGrp="1"/>
          </p:cNvSpPr>
          <p:nvPr userDrawn="1">
            <p:ph type="subTitle" idx="1" hasCustomPrompt="1"/>
          </p:nvPr>
        </p:nvSpPr>
        <p:spPr>
          <a:xfrm>
            <a:off x="4724400" y="4876800"/>
            <a:ext cx="4343400" cy="1143000"/>
          </a:xfrm>
        </p:spPr>
        <p:txBody>
          <a:bodyPr/>
          <a:lstStyle>
            <a:lvl1pPr marL="0" indent="0" algn="ctr">
              <a:buNone/>
              <a:defRPr b="1">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Webinar Subtitle</a:t>
            </a:r>
            <a:endParaRPr lang="en-US" dirty="0"/>
          </a:p>
        </p:txBody>
      </p:sp>
      <p:sp>
        <p:nvSpPr>
          <p:cNvPr id="6" name="Slide Number Placeholder 5"/>
          <p:cNvSpPr>
            <a:spLocks noGrp="1"/>
          </p:cNvSpPr>
          <p:nvPr userDrawn="1">
            <p:ph type="sldNum" sz="quarter" idx="12"/>
          </p:nvPr>
        </p:nvSpPr>
        <p:spPr/>
        <p:txBody>
          <a:bodyPr/>
          <a:lstStyle>
            <a:lvl1pPr>
              <a:defRPr>
                <a:latin typeface="Arial" pitchFamily="34" charset="0"/>
                <a:cs typeface="Arial" pitchFamily="34" charset="0"/>
              </a:defRPr>
            </a:lvl1pPr>
          </a:lstStyle>
          <a:p>
            <a:fld id="{01723B91-CE10-4F20-890A-0852E2246859}" type="slidenum">
              <a:rPr lang="en-US" smtClean="0"/>
              <a:pPr/>
              <a:t>‹#›</a:t>
            </a:fld>
            <a:endParaRPr lang="en-US"/>
          </a:p>
        </p:txBody>
      </p:sp>
      <p:pic>
        <p:nvPicPr>
          <p:cNvPr id="2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576" y="4419600"/>
            <a:ext cx="186537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2570881"/>
          </a:xfrm>
          <a:prstGeom prst="rect">
            <a:avLst/>
          </a:prstGeom>
        </p:spPr>
      </p:pic>
      <p:sp>
        <p:nvSpPr>
          <p:cNvPr id="5" name="TextBox 4"/>
          <p:cNvSpPr txBox="1"/>
          <p:nvPr userDrawn="1"/>
        </p:nvSpPr>
        <p:spPr>
          <a:xfrm>
            <a:off x="381000" y="860595"/>
            <a:ext cx="3429000" cy="400110"/>
          </a:xfrm>
          <a:prstGeom prst="rect">
            <a:avLst/>
          </a:prstGeom>
          <a:noFill/>
        </p:spPr>
        <p:txBody>
          <a:bodyPr wrap="square" rtlCol="0">
            <a:spAutoFit/>
          </a:bodyPr>
          <a:lstStyle/>
          <a:p>
            <a:r>
              <a:rPr lang="en-US" sz="2000" b="1" dirty="0" smtClean="0">
                <a:solidFill>
                  <a:schemeClr val="bg1"/>
                </a:solidFill>
              </a:rPr>
              <a:t>Welcome</a:t>
            </a:r>
            <a:r>
              <a:rPr lang="en-US" sz="2000" b="1" baseline="0" dirty="0" smtClean="0">
                <a:solidFill>
                  <a:schemeClr val="bg1"/>
                </a:solidFill>
              </a:rPr>
              <a:t> to </a:t>
            </a:r>
            <a:r>
              <a:rPr lang="en-US" sz="2000" b="1" dirty="0" smtClean="0">
                <a:solidFill>
                  <a:schemeClr val="bg1"/>
                </a:solidFill>
              </a:rPr>
              <a:t>Workforce</a:t>
            </a:r>
            <a:r>
              <a:rPr lang="en-US" sz="2000" b="1" baseline="30000" dirty="0" smtClean="0">
                <a:solidFill>
                  <a:schemeClr val="bg1"/>
                </a:solidFill>
              </a:rPr>
              <a:t>3</a:t>
            </a:r>
            <a:r>
              <a:rPr lang="en-US" sz="2000" b="1" baseline="0" dirty="0" smtClean="0">
                <a:solidFill>
                  <a:schemeClr val="bg1"/>
                </a:solidFill>
              </a:rPr>
              <a:t> One</a:t>
            </a:r>
            <a:endParaRPr lang="en-US" sz="2000" b="1" dirty="0">
              <a:solidFill>
                <a:schemeClr val="bg1"/>
              </a:solidFill>
            </a:endParaRPr>
          </a:p>
        </p:txBody>
      </p:sp>
      <p:grpSp>
        <p:nvGrpSpPr>
          <p:cNvPr id="13" name="Header"/>
          <p:cNvGrpSpPr/>
          <p:nvPr/>
        </p:nvGrpSpPr>
        <p:grpSpPr>
          <a:xfrm>
            <a:off x="2894" y="-152400"/>
            <a:ext cx="9144000" cy="2819400"/>
            <a:chOff x="0" y="0"/>
            <a:chExt cx="9144000" cy="2819400"/>
          </a:xfrm>
        </p:grpSpPr>
        <p:sp>
          <p:nvSpPr>
            <p:cNvPr id="9" name="Rectangle 8"/>
            <p:cNvSpPr/>
            <p:nvPr userDrawn="1"/>
          </p:nvSpPr>
          <p:spPr>
            <a:xfrm>
              <a:off x="0" y="0"/>
              <a:ext cx="9144000" cy="2667000"/>
            </a:xfrm>
            <a:prstGeom prst="rect">
              <a:avLst/>
            </a:prstGeom>
            <a:solidFill>
              <a:schemeClr val="accent1">
                <a:lumMod val="75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0" name="Rectangle 9"/>
            <p:cNvSpPr/>
            <p:nvPr userDrawn="1"/>
          </p:nvSpPr>
          <p:spPr>
            <a:xfrm>
              <a:off x="0" y="26670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Arial" pitchFamily="34" charset="0"/>
                <a:ea typeface="+mn-ea"/>
                <a:cs typeface="Arial" pitchFamily="34" charset="0"/>
              </a:endParaRPr>
            </a:p>
          </p:txBody>
        </p:sp>
      </p:grpSp>
      <p:grpSp>
        <p:nvGrpSpPr>
          <p:cNvPr id="17" name="Group 16"/>
          <p:cNvGrpSpPr/>
          <p:nvPr userDrawn="1"/>
        </p:nvGrpSpPr>
        <p:grpSpPr>
          <a:xfrm>
            <a:off x="2133600" y="4572000"/>
            <a:ext cx="2209800" cy="483392"/>
            <a:chOff x="2133600" y="4572000"/>
            <a:chExt cx="2209800" cy="483392"/>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33600" y="4572000"/>
              <a:ext cx="483392" cy="483392"/>
            </a:xfrm>
            <a:prstGeom prst="rect">
              <a:avLst/>
            </a:prstGeom>
          </p:spPr>
        </p:pic>
        <p:sp>
          <p:nvSpPr>
            <p:cNvPr id="14" name="TextBox 13"/>
            <p:cNvSpPr txBox="1"/>
            <p:nvPr userDrawn="1"/>
          </p:nvSpPr>
          <p:spPr>
            <a:xfrm>
              <a:off x="2590800" y="4572000"/>
              <a:ext cx="1752600" cy="477054"/>
            </a:xfrm>
            <a:prstGeom prst="rect">
              <a:avLst/>
            </a:prstGeom>
            <a:noFill/>
          </p:spPr>
          <p:txBody>
            <a:bodyPr wrap="square" rtlCol="0">
              <a:spAutoFit/>
            </a:bodyPr>
            <a:lstStyle/>
            <a:p>
              <a:pPr>
                <a:lnSpc>
                  <a:spcPts val="1000"/>
                </a:lnSpc>
                <a:spcBef>
                  <a:spcPts val="0"/>
                </a:spcBef>
                <a:spcAft>
                  <a:spcPts val="0"/>
                </a:spcAft>
              </a:pPr>
              <a:r>
                <a:rPr lang="en-US" sz="900" b="1" i="1" kern="800" spc="0" dirty="0" smtClean="0">
                  <a:solidFill>
                    <a:schemeClr val="tx2">
                      <a:lumMod val="75000"/>
                    </a:schemeClr>
                  </a:solidFill>
                  <a:latin typeface="Arial" pitchFamily="34" charset="0"/>
                  <a:cs typeface="Arial" pitchFamily="34" charset="0"/>
                </a:rPr>
                <a:t>U.S. Department</a:t>
              </a:r>
              <a:r>
                <a:rPr lang="en-US" sz="900" b="1" i="1" kern="800" spc="0" baseline="0" dirty="0" smtClean="0">
                  <a:solidFill>
                    <a:schemeClr val="tx2">
                      <a:lumMod val="75000"/>
                    </a:schemeClr>
                  </a:solidFill>
                  <a:latin typeface="Arial" pitchFamily="34" charset="0"/>
                  <a:cs typeface="Arial" pitchFamily="34" charset="0"/>
                </a:rPr>
                <a:t> of Labor</a:t>
              </a:r>
            </a:p>
            <a:p>
              <a:pPr>
                <a:lnSpc>
                  <a:spcPts val="1000"/>
                </a:lnSpc>
                <a:spcBef>
                  <a:spcPts val="0"/>
                </a:spcBef>
                <a:spcAft>
                  <a:spcPts val="0"/>
                </a:spcAft>
              </a:pPr>
              <a:r>
                <a:rPr lang="en-US" sz="900" b="0" i="1" kern="800" spc="0" baseline="0" dirty="0" smtClean="0">
                  <a:solidFill>
                    <a:schemeClr val="tx2">
                      <a:lumMod val="75000"/>
                    </a:schemeClr>
                  </a:solidFill>
                  <a:latin typeface="Arial" pitchFamily="34" charset="0"/>
                  <a:cs typeface="Arial" pitchFamily="34" charset="0"/>
                </a:rPr>
                <a:t>Employment and Training Administration</a:t>
              </a:r>
              <a:endParaRPr lang="en-US" sz="900" b="0" i="1" kern="800" spc="0" dirty="0">
                <a:solidFill>
                  <a:schemeClr val="tx2">
                    <a:lumMod val="75000"/>
                  </a:schemeClr>
                </a:solidFill>
                <a:latin typeface="Arial" pitchFamily="34" charset="0"/>
                <a:cs typeface="Arial" pitchFamily="34" charset="0"/>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normAutofit/>
          </a:bodyPr>
          <a:lstStyle>
            <a:lvl1pPr>
              <a:defRPr sz="2800" baseline="0">
                <a:ln w="12700">
                  <a:noFill/>
                  <a:prstDash val="solid"/>
                </a:ln>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Webinar Title Here</a:t>
            </a:r>
            <a:endParaRPr lang="en-US" dirty="0"/>
          </a:p>
        </p:txBody>
      </p:sp>
      <p:sp>
        <p:nvSpPr>
          <p:cNvPr id="5" name="Footer Placeholder 4"/>
          <p:cNvSpPr>
            <a:spLocks noGrp="1"/>
          </p:cNvSpPr>
          <p:nvPr>
            <p:ph type="ftr" sz="quarter" idx="11"/>
          </p:nvPr>
        </p:nvSpPr>
        <p:spPr/>
        <p:txBody>
          <a:bodyPr/>
          <a:lstStyle/>
          <a:p>
            <a:r>
              <a:rPr lang="en-US" smtClean="0"/>
              <a:t>#</a:t>
            </a:r>
            <a:endParaRPr lang="en-US"/>
          </a:p>
        </p:txBody>
      </p:sp>
      <p:sp>
        <p:nvSpPr>
          <p:cNvPr id="6" name="Slide Number Placeholder 5"/>
          <p:cNvSpPr>
            <a:spLocks noGrp="1"/>
          </p:cNvSpPr>
          <p:nvPr>
            <p:ph type="sldNum" sz="quarter" idx="12"/>
          </p:nvPr>
        </p:nvSpPr>
        <p:spPr>
          <a:xfrm>
            <a:off x="6324600" y="6416675"/>
            <a:ext cx="2133600" cy="365125"/>
          </a:xfrm>
        </p:spPr>
        <p:txBody>
          <a:bodyPr/>
          <a:lstStyle/>
          <a:p>
            <a:fld id="{01723B91-CE10-4F20-890A-0852E224685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Webinar Title Here</a:t>
            </a:r>
            <a:endParaRPr lang="en-US" dirty="0"/>
          </a:p>
        </p:txBody>
      </p:sp>
      <p:sp>
        <p:nvSpPr>
          <p:cNvPr id="5" name="Footer Placeholder 4"/>
          <p:cNvSpPr>
            <a:spLocks noGrp="1"/>
          </p:cNvSpPr>
          <p:nvPr>
            <p:ph type="ftr" sz="quarter" idx="11"/>
          </p:nvPr>
        </p:nvSpPr>
        <p:spPr/>
        <p:txBody>
          <a:bodyPr/>
          <a:lstStyle/>
          <a:p>
            <a:r>
              <a:rPr lang="en-US" smtClean="0"/>
              <a:t>#</a:t>
            </a:r>
            <a:endParaRPr lang="en-US"/>
          </a:p>
        </p:txBody>
      </p:sp>
      <p:sp>
        <p:nvSpPr>
          <p:cNvPr id="6" name="Slide Number Placeholder 5"/>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lstStyle>
            <a:lvl1pPr algn="ctr" defTabSz="914400" rtl="0" eaLnBrk="1" latinLnBrk="0" hangingPunct="1">
              <a:spcBef>
                <a:spcPct val="0"/>
              </a:spcBef>
              <a:buNone/>
              <a:defRPr lang="en-US" sz="2800" b="1" kern="1200" cap="none" spc="0" baseline="0" dirty="0">
                <a:ln w="12700">
                  <a:noFill/>
                  <a:prstDash val="solid"/>
                </a:ln>
                <a:solidFill>
                  <a:schemeClr val="bg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Webinar Title Here</a:t>
            </a:r>
            <a:endParaRPr lang="en-US"/>
          </a:p>
        </p:txBody>
      </p:sp>
      <p:sp>
        <p:nvSpPr>
          <p:cNvPr id="8" name="Footer Placeholder 7"/>
          <p:cNvSpPr>
            <a:spLocks noGrp="1"/>
          </p:cNvSpPr>
          <p:nvPr>
            <p:ph type="ftr" sz="quarter" idx="11"/>
          </p:nvPr>
        </p:nvSpPr>
        <p:spPr/>
        <p:txBody>
          <a:bodyPr/>
          <a:lstStyle/>
          <a:p>
            <a:r>
              <a:rPr lang="en-US" smtClean="0"/>
              <a:t>#</a:t>
            </a:r>
            <a:endParaRPr lang="en-US"/>
          </a:p>
        </p:txBody>
      </p:sp>
      <p:sp>
        <p:nvSpPr>
          <p:cNvPr id="9" name="Slide Number Placeholder 8"/>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0668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Webinar Title Here</a:t>
            </a: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Webinar Title Here</a:t>
            </a:r>
            <a:endParaRPr lang="en-US" dirty="0"/>
          </a:p>
        </p:txBody>
      </p:sp>
      <p:sp>
        <p:nvSpPr>
          <p:cNvPr id="3" name="Footer Placeholder 2"/>
          <p:cNvSpPr>
            <a:spLocks noGrp="1"/>
          </p:cNvSpPr>
          <p:nvPr>
            <p:ph type="ftr" sz="quarter" idx="11"/>
          </p:nvPr>
        </p:nvSpPr>
        <p:spPr/>
        <p:txBody>
          <a:bodyPr/>
          <a:lstStyle/>
          <a:p>
            <a:r>
              <a:rPr lang="en-US" smtClean="0"/>
              <a:t>#</a:t>
            </a:r>
            <a:endParaRPr lang="en-US"/>
          </a:p>
        </p:txBody>
      </p:sp>
      <p:sp>
        <p:nvSpPr>
          <p:cNvPr id="4" name="Slide Number Placeholder 3"/>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Webinar Title Here</a:t>
            </a:r>
            <a:endParaRPr lang="en-US" dirty="0"/>
          </a:p>
        </p:txBody>
      </p:sp>
      <p:sp>
        <p:nvSpPr>
          <p:cNvPr id="6" name="Footer Placeholder 5"/>
          <p:cNvSpPr>
            <a:spLocks noGrp="1"/>
          </p:cNvSpPr>
          <p:nvPr>
            <p:ph type="ftr" sz="quarter" idx="11"/>
          </p:nvPr>
        </p:nvSpPr>
        <p:spPr/>
        <p:txBody>
          <a:bodyPr/>
          <a:lstStyle/>
          <a:p>
            <a:r>
              <a:rPr lang="en-US" smtClean="0"/>
              <a:t>#</a:t>
            </a:r>
            <a:endParaRPr lang="en-US"/>
          </a:p>
        </p:txBody>
      </p:sp>
      <p:sp>
        <p:nvSpPr>
          <p:cNvPr id="7" name="Slide Number Placeholder 6"/>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Webinar Title Here</a:t>
            </a:r>
            <a:endParaRPr lang="en-US" dirty="0"/>
          </a:p>
        </p:txBody>
      </p:sp>
      <p:sp>
        <p:nvSpPr>
          <p:cNvPr id="6" name="Footer Placeholder 5"/>
          <p:cNvSpPr>
            <a:spLocks noGrp="1"/>
          </p:cNvSpPr>
          <p:nvPr>
            <p:ph type="ftr" sz="quarter" idx="11"/>
          </p:nvPr>
        </p:nvSpPr>
        <p:spPr/>
        <p:txBody>
          <a:bodyPr/>
          <a:lstStyle/>
          <a:p>
            <a:r>
              <a:rPr lang="en-US" smtClean="0"/>
              <a:t>#</a:t>
            </a:r>
            <a:endParaRPr lang="en-US"/>
          </a:p>
        </p:txBody>
      </p:sp>
      <p:sp>
        <p:nvSpPr>
          <p:cNvPr id="7" name="Slide Number Placeholder 6"/>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BG Accent 1"/>
          <p:cNvSpPr/>
          <p:nvPr/>
        </p:nvSpPr>
        <p:spPr>
          <a:xfrm>
            <a:off x="-9526" y="0"/>
            <a:ext cx="9153525" cy="1097280"/>
          </a:xfrm>
          <a:prstGeom prst="rect">
            <a:avLst/>
          </a:prstGeom>
          <a:solidFill>
            <a:srgbClr val="37609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itchFamily="34" charset="0"/>
              <a:cs typeface="Arial" pitchFamily="34" charset="0"/>
            </a:endParaRPr>
          </a:p>
        </p:txBody>
      </p:sp>
      <p:sp>
        <p:nvSpPr>
          <p:cNvPr id="3" name="Text Placeholder 2"/>
          <p:cNvSpPr>
            <a:spLocks noGrp="1"/>
          </p:cNvSpPr>
          <p:nvPr userDrawn="1">
            <p:ph type="body" idx="1"/>
          </p:nvPr>
        </p:nvSpPr>
        <p:spPr>
          <a:xfrm>
            <a:off x="457200" y="1600200"/>
            <a:ext cx="7924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userDrawn="1">
            <p:ph type="dt" sz="half" idx="2"/>
          </p:nvPr>
        </p:nvSpPr>
        <p:spPr>
          <a:xfrm>
            <a:off x="457200" y="6416675"/>
            <a:ext cx="2133600" cy="365125"/>
          </a:xfrm>
          <a:prstGeom prst="rect">
            <a:avLst/>
          </a:prstGeom>
        </p:spPr>
        <p:txBody>
          <a:bodyPr vert="horz" lIns="91440" tIns="45720" rIns="91440" bIns="45720" rtlCol="0" anchor="ctr"/>
          <a:lstStyle>
            <a:lvl1pPr algn="l">
              <a:defRPr sz="800">
                <a:solidFill>
                  <a:schemeClr val="tx2"/>
                </a:solidFill>
                <a:latin typeface="Arial" pitchFamily="34" charset="0"/>
                <a:cs typeface="Arial" pitchFamily="34" charset="0"/>
              </a:defRPr>
            </a:lvl1pPr>
          </a:lstStyle>
          <a:p>
            <a:r>
              <a:rPr lang="en-US" dirty="0" smtClean="0"/>
              <a:t>Webinar Title Here</a:t>
            </a:r>
            <a:endParaRPr lang="en-US" dirty="0"/>
          </a:p>
        </p:txBody>
      </p:sp>
      <p:sp>
        <p:nvSpPr>
          <p:cNvPr id="5" name="Footer Placeholder 4"/>
          <p:cNvSpPr>
            <a:spLocks noGrp="1"/>
          </p:cNvSpPr>
          <p:nvPr userDrawn="1">
            <p:ph type="ftr" sz="quarter" idx="3"/>
          </p:nvPr>
        </p:nvSpPr>
        <p:spPr>
          <a:xfrm>
            <a:off x="3124200" y="6416675"/>
            <a:ext cx="2895600" cy="365125"/>
          </a:xfrm>
          <a:prstGeom prst="rect">
            <a:avLst/>
          </a:prstGeom>
        </p:spPr>
        <p:txBody>
          <a:bodyPr vert="horz" lIns="91440" tIns="45720" rIns="91440" bIns="45720" rtlCol="0" anchor="ctr"/>
          <a:lstStyle>
            <a:lvl1pPr algn="ctr">
              <a:defRPr sz="1200">
                <a:solidFill>
                  <a:schemeClr val="bg1"/>
                </a:solidFill>
                <a:latin typeface="Arial" pitchFamily="34" charset="0"/>
                <a:cs typeface="Arial" pitchFamily="34" charset="0"/>
              </a:defRPr>
            </a:lvl1pPr>
          </a:lstStyle>
          <a:p>
            <a:r>
              <a:rPr lang="en-US" smtClean="0"/>
              <a:t>#</a:t>
            </a:r>
            <a:endParaRPr lang="en-US"/>
          </a:p>
        </p:txBody>
      </p:sp>
      <p:sp>
        <p:nvSpPr>
          <p:cNvPr id="6" name="Slide Number Placeholder 5"/>
          <p:cNvSpPr>
            <a:spLocks noGrp="1"/>
          </p:cNvSpPr>
          <p:nvPr userDrawn="1">
            <p:ph type="sldNum" sz="quarter" idx="4"/>
          </p:nvPr>
        </p:nvSpPr>
        <p:spPr>
          <a:xfrm>
            <a:off x="6324600" y="6416675"/>
            <a:ext cx="2133600" cy="365125"/>
          </a:xfrm>
          <a:prstGeom prst="rect">
            <a:avLst/>
          </a:prstGeom>
        </p:spPr>
        <p:txBody>
          <a:bodyPr vert="horz" lIns="91440" tIns="45720" rIns="91440" bIns="45720" rtlCol="0" anchor="ctr"/>
          <a:lstStyle>
            <a:lvl1pPr algn="r">
              <a:defRPr sz="1200">
                <a:solidFill>
                  <a:schemeClr val="tx1"/>
                </a:solidFill>
                <a:latin typeface="Arial" pitchFamily="34" charset="0"/>
                <a:cs typeface="Arial" pitchFamily="34" charset="0"/>
              </a:defRPr>
            </a:lvl1pPr>
          </a:lstStyle>
          <a:p>
            <a:fld id="{F5B75F7A-516D-4850-9A30-35A47BF6499A}" type="slidenum">
              <a:rPr lang="en-US" smtClean="0"/>
              <a:pPr/>
              <a:t>‹#›</a:t>
            </a:fld>
            <a:endParaRPr lang="en-US" dirty="0"/>
          </a:p>
        </p:txBody>
      </p:sp>
      <p:pic>
        <p:nvPicPr>
          <p:cNvPr id="19" name="Picture 2"/>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086600" y="6400800"/>
            <a:ext cx="984849" cy="482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8" r:id="rId4"/>
    <p:sldLayoutId id="2147483679" r:id="rId5"/>
    <p:sldLayoutId id="2147483680" r:id="rId6"/>
    <p:sldLayoutId id="2147483681" r:id="rId7"/>
    <p:sldLayoutId id="2147483682" r:id="rId8"/>
  </p:sldLayoutIdLst>
  <p:timing>
    <p:tnLst>
      <p:par>
        <p:cTn id="1" dur="indefinite" restart="never" nodeType="tmRoot"/>
      </p:par>
    </p:tnLst>
  </p:timing>
  <p:hf hdr="0" dt="0"/>
  <p:txStyles>
    <p:titleStyle>
      <a:lvl1pPr algn="ctr" defTabSz="914400" rtl="0" eaLnBrk="1" latinLnBrk="0" hangingPunct="1">
        <a:spcBef>
          <a:spcPct val="0"/>
        </a:spcBef>
        <a:buNone/>
        <a:defRPr sz="2800" b="1" kern="1200" cap="none"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doleta.gov/grant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dol.gov/dol/grant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mailto:WIF@abtassoc.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wells.gina@dol.gov"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Workforce.innovation@dol.gov"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mailto:WIF@abtassoc.com"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www.doleta.gov/grants/docs/ETA-9130-straightSF269grants.pdf" TargetMode="External"/><Relationship Id="rId3" Type="http://schemas.openxmlformats.org/officeDocument/2006/relationships/image" Target="../media/image14.png"/><Relationship Id="rId7" Type="http://schemas.openxmlformats.org/officeDocument/2006/relationships/hyperlink" Target="http://www.workforce3one.org/view/3000914833849989433"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www.workforce3one.org/view/3000914831758578573" TargetMode="External"/><Relationship Id="rId5" Type="http://schemas.openxmlformats.org/officeDocument/2006/relationships/hyperlink" Target="http://www.workforce3one.org/view/3000914758141611670" TargetMode="External"/><Relationship Id="rId4" Type="http://schemas.openxmlformats.org/officeDocument/2006/relationships/hyperlink" Target="http://etareporting.workforce3one.org/" TargetMode="External"/><Relationship Id="rId9" Type="http://schemas.openxmlformats.org/officeDocument/2006/relationships/hyperlink" Target="http://www.doleta.gov/workforce_innovation/resources.cf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mailto:wells.gina@dol.gov" TargetMode="External"/><Relationship Id="rId4" Type="http://schemas.openxmlformats.org/officeDocument/2006/relationships/hyperlink" Target="mailto:Havenstrite.wendy@dol.gov"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mailto:wells.gina@dol.gov" TargetMode="External"/></Relationships>
</file>

<file path=ppt/slides/_rels/slide36.xml.rels><?xml version="1.0" encoding="UTF-8" standalone="yes"?>
<Relationships xmlns="http://schemas.openxmlformats.org/package/2006/relationships"><Relationship Id="rId2" Type="http://schemas.openxmlformats.org/officeDocument/2006/relationships/hyperlink" Target="http://www.workforce3one.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WIF@abtassoc.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wells.gina@dol.gov"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819400"/>
            <a:ext cx="8458200" cy="1676400"/>
          </a:xfrm>
        </p:spPr>
        <p:txBody>
          <a:bodyPr>
            <a:normAutofit fontScale="90000"/>
          </a:bodyPr>
          <a:lstStyle/>
          <a:p>
            <a:pPr>
              <a:spcAft>
                <a:spcPts val="2000"/>
              </a:spcAft>
              <a:defRPr/>
            </a:pPr>
            <a:r>
              <a:rPr lang="en-US" dirty="0">
                <a:solidFill>
                  <a:srgbClr val="376092"/>
                </a:solidFill>
                <a:effectLst>
                  <a:outerShdw blurRad="38100" dist="38100" dir="2700000" algn="tl">
                    <a:srgbClr val="C0C0C0"/>
                  </a:outerShdw>
                </a:effectLst>
              </a:rPr>
              <a:t>Workforce Innovation Fund </a:t>
            </a:r>
            <a:br>
              <a:rPr lang="en-US" dirty="0">
                <a:solidFill>
                  <a:srgbClr val="376092"/>
                </a:solidFill>
                <a:effectLst>
                  <a:outerShdw blurRad="38100" dist="38100" dir="2700000" algn="tl">
                    <a:srgbClr val="C0C0C0"/>
                  </a:outerShdw>
                </a:effectLst>
              </a:rPr>
            </a:br>
            <a:r>
              <a:rPr lang="en-US" dirty="0">
                <a:solidFill>
                  <a:srgbClr val="376092"/>
                </a:solidFill>
                <a:effectLst>
                  <a:outerShdw blurRad="38100" dist="38100" dir="2700000" algn="tl">
                    <a:srgbClr val="C0C0C0"/>
                  </a:outerShdw>
                </a:effectLst>
              </a:rPr>
              <a:t>Round 2</a:t>
            </a:r>
            <a:br>
              <a:rPr lang="en-US" dirty="0">
                <a:solidFill>
                  <a:srgbClr val="376092"/>
                </a:solidFill>
                <a:effectLst>
                  <a:outerShdw blurRad="38100" dist="38100" dir="2700000" algn="tl">
                    <a:srgbClr val="C0C0C0"/>
                  </a:outerShdw>
                </a:effectLst>
              </a:rPr>
            </a:br>
            <a:r>
              <a:rPr lang="en-US" sz="4400" dirty="0">
                <a:solidFill>
                  <a:srgbClr val="376092"/>
                </a:solidFill>
                <a:effectLst>
                  <a:outerShdw blurRad="38100" dist="38100" dir="2700000" algn="tl">
                    <a:srgbClr val="C0C0C0"/>
                  </a:outerShdw>
                </a:effectLst>
              </a:rPr>
              <a:t>Virtual Grantee Orientation</a:t>
            </a:r>
          </a:p>
        </p:txBody>
      </p:sp>
      <p:sp>
        <p:nvSpPr>
          <p:cNvPr id="3" name="Subtitle 2"/>
          <p:cNvSpPr>
            <a:spLocks noGrp="1"/>
          </p:cNvSpPr>
          <p:nvPr>
            <p:ph type="subTitle" idx="1"/>
          </p:nvPr>
        </p:nvSpPr>
        <p:spPr>
          <a:xfrm>
            <a:off x="4191000" y="4572000"/>
            <a:ext cx="4953000" cy="1752600"/>
          </a:xfrm>
        </p:spPr>
        <p:txBody>
          <a:bodyPr anchor="t" anchorCtr="0">
            <a:noAutofit/>
          </a:bodyPr>
          <a:lstStyle/>
          <a:p>
            <a:pPr algn="l"/>
            <a:r>
              <a:rPr lang="en-US" sz="1800" dirty="0" smtClean="0">
                <a:ln w="17780" cmpd="sng">
                  <a:noFill/>
                  <a:prstDash val="solid"/>
                  <a:miter lim="800000"/>
                </a:ln>
                <a:ea typeface="+mj-ea"/>
              </a:rPr>
              <a:t>Webinar Date: </a:t>
            </a:r>
            <a:r>
              <a:rPr lang="en-US" sz="1800" dirty="0" smtClean="0">
                <a:ln w="17780" cmpd="sng">
                  <a:noFill/>
                  <a:prstDash val="solid"/>
                  <a:miter lim="800000"/>
                </a:ln>
                <a:solidFill>
                  <a:schemeClr val="accent1">
                    <a:lumMod val="50000"/>
                  </a:schemeClr>
                </a:solidFill>
                <a:ea typeface="+mj-ea"/>
              </a:rPr>
              <a:t>November 20, 2014</a:t>
            </a:r>
          </a:p>
          <a:p>
            <a:pPr algn="l">
              <a:spcBef>
                <a:spcPts val="300"/>
              </a:spcBef>
            </a:pPr>
            <a:r>
              <a:rPr lang="en-US" sz="1800" i="1" dirty="0" smtClean="0">
                <a:ln w="17780" cmpd="sng">
                  <a:noFill/>
                  <a:prstDash val="solid"/>
                  <a:miter lim="800000"/>
                </a:ln>
                <a:ea typeface="+mj-ea"/>
              </a:rPr>
              <a:t>Presented </a:t>
            </a:r>
            <a:r>
              <a:rPr lang="en-US" sz="1800" i="1" dirty="0">
                <a:ln w="17780" cmpd="sng">
                  <a:noFill/>
                  <a:prstDash val="solid"/>
                  <a:miter lim="800000"/>
                </a:ln>
                <a:ea typeface="+mj-ea"/>
              </a:rPr>
              <a:t>b</a:t>
            </a:r>
            <a:r>
              <a:rPr lang="en-US" sz="1800" i="1" dirty="0" smtClean="0">
                <a:ln w="17780" cmpd="sng">
                  <a:noFill/>
                  <a:prstDash val="solid"/>
                  <a:miter lim="800000"/>
                </a:ln>
                <a:ea typeface="+mj-ea"/>
              </a:rPr>
              <a:t>y:  Workforce Innovation Fund   Team</a:t>
            </a:r>
          </a:p>
          <a:p>
            <a:pPr algn="l">
              <a:spcBef>
                <a:spcPts val="300"/>
              </a:spcBef>
            </a:pPr>
            <a:r>
              <a:rPr lang="en-US" sz="1600" dirty="0" smtClean="0">
                <a:ln w="17780" cmpd="sng">
                  <a:noFill/>
                  <a:prstDash val="solid"/>
                  <a:miter lim="800000"/>
                </a:ln>
                <a:ea typeface="+mj-ea"/>
              </a:rPr>
              <a:t>U.S</a:t>
            </a:r>
            <a:r>
              <a:rPr lang="en-US" sz="1600" dirty="0">
                <a:ln w="17780" cmpd="sng">
                  <a:noFill/>
                  <a:prstDash val="solid"/>
                  <a:miter lim="800000"/>
                </a:ln>
                <a:ea typeface="+mj-ea"/>
              </a:rPr>
              <a:t>. </a:t>
            </a:r>
            <a:r>
              <a:rPr lang="en-US" sz="1600" dirty="0" smtClean="0">
                <a:ln w="17780" cmpd="sng">
                  <a:noFill/>
                  <a:prstDash val="solid"/>
                  <a:miter lim="800000"/>
                </a:ln>
                <a:ea typeface="+mj-ea"/>
              </a:rPr>
              <a:t>Department of Labor</a:t>
            </a:r>
          </a:p>
          <a:p>
            <a:pPr algn="l">
              <a:spcBef>
                <a:spcPts val="0"/>
              </a:spcBef>
              <a:spcAft>
                <a:spcPts val="0"/>
              </a:spcAft>
            </a:pPr>
            <a:r>
              <a:rPr lang="en-US" sz="1600" dirty="0" smtClean="0">
                <a:ln w="17780" cmpd="sng">
                  <a:noFill/>
                  <a:prstDash val="solid"/>
                  <a:miter lim="800000"/>
                </a:ln>
                <a:ea typeface="+mj-ea"/>
              </a:rPr>
              <a:t>Employment </a:t>
            </a:r>
            <a:r>
              <a:rPr lang="en-US" sz="1600" dirty="0">
                <a:ln w="17780" cmpd="sng">
                  <a:noFill/>
                  <a:prstDash val="solid"/>
                  <a:miter lim="800000"/>
                </a:ln>
                <a:ea typeface="+mj-ea"/>
              </a:rPr>
              <a:t>and </a:t>
            </a:r>
            <a:r>
              <a:rPr lang="en-US" sz="1600" dirty="0" smtClean="0">
                <a:ln w="17780" cmpd="sng">
                  <a:noFill/>
                  <a:prstDash val="solid"/>
                  <a:miter lim="800000"/>
                </a:ln>
                <a:ea typeface="+mj-ea"/>
              </a:rPr>
              <a:t>Training Administration </a:t>
            </a:r>
            <a:endParaRPr lang="en-US" sz="1600" dirty="0">
              <a:ln w="17780" cmpd="sng">
                <a:noFill/>
                <a:prstDash val="solid"/>
                <a:miter lim="800000"/>
              </a:ln>
              <a:ea typeface="+mj-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6660" r="16933"/>
          <a:stretch/>
        </p:blipFill>
        <p:spPr>
          <a:xfrm flipH="1">
            <a:off x="6248400" y="1198012"/>
            <a:ext cx="2764808" cy="5018891"/>
          </a:xfrm>
          <a:prstGeom prst="rect">
            <a:avLst/>
          </a:prstGeom>
        </p:spPr>
      </p:pic>
      <p:sp>
        <p:nvSpPr>
          <p:cNvPr id="2" name="Title 1"/>
          <p:cNvSpPr>
            <a:spLocks noGrp="1"/>
          </p:cNvSpPr>
          <p:nvPr>
            <p:ph type="title"/>
          </p:nvPr>
        </p:nvSpPr>
        <p:spPr/>
        <p:txBody>
          <a:bodyPr/>
          <a:lstStyle/>
          <a:p>
            <a:r>
              <a:rPr lang="en-US" dirty="0" smtClean="0"/>
              <a:t>Period of Performance</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10</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sp>
        <p:nvSpPr>
          <p:cNvPr id="4" name="Rectangle 3"/>
          <p:cNvSpPr/>
          <p:nvPr/>
        </p:nvSpPr>
        <p:spPr>
          <a:xfrm>
            <a:off x="228600" y="1480362"/>
            <a:ext cx="5410200" cy="4154984"/>
          </a:xfrm>
          <a:prstGeom prst="rect">
            <a:avLst/>
          </a:prstGeom>
        </p:spPr>
        <p:txBody>
          <a:bodyPr wrap="square">
            <a:spAutoFit/>
          </a:bodyPr>
          <a:lstStyle/>
          <a:p>
            <a:pPr>
              <a:buClr>
                <a:srgbClr val="1F497D"/>
              </a:buClr>
            </a:pPr>
            <a:r>
              <a:rPr lang="en-US" altLang="en-US" sz="2400" dirty="0">
                <a:solidFill>
                  <a:srgbClr val="376092"/>
                </a:solidFill>
                <a:latin typeface="Tahoma" panose="020B0604030504040204" pitchFamily="34" charset="0"/>
                <a:ea typeface="Tahoma" panose="020B0604030504040204" pitchFamily="34" charset="0"/>
                <a:cs typeface="Tahoma" panose="020B0604030504040204" pitchFamily="34" charset="0"/>
              </a:rPr>
              <a:t>The period of performance for grants will be 60 months from the effective date of the grant, which will consist of: </a:t>
            </a:r>
            <a:endParaRPr lang="en-US" altLang="en-US" sz="2400" dirty="0" smtClean="0">
              <a:solidFill>
                <a:srgbClr val="376092"/>
              </a:solidFill>
              <a:latin typeface="Tahoma" panose="020B0604030504040204" pitchFamily="34" charset="0"/>
              <a:ea typeface="Tahoma" panose="020B0604030504040204" pitchFamily="34" charset="0"/>
              <a:cs typeface="Tahoma" panose="020B0604030504040204" pitchFamily="34" charset="0"/>
            </a:endParaRPr>
          </a:p>
          <a:p>
            <a:pPr>
              <a:buClr>
                <a:srgbClr val="1F497D"/>
              </a:buClr>
            </a:pPr>
            <a:endParaRPr lang="en-US" altLang="en-US" sz="2400" dirty="0">
              <a:solidFill>
                <a:srgbClr val="376092"/>
              </a:solidFill>
              <a:latin typeface="Tahoma" panose="020B0604030504040204" pitchFamily="34" charset="0"/>
              <a:ea typeface="Tahoma" panose="020B0604030504040204" pitchFamily="34" charset="0"/>
              <a:cs typeface="Tahoma" panose="020B0604030504040204" pitchFamily="34" charset="0"/>
            </a:endParaRPr>
          </a:p>
          <a:p>
            <a:pPr marL="342900" indent="-342900">
              <a:buClr>
                <a:srgbClr val="1F497D"/>
              </a:buClr>
              <a:buFont typeface="Wingdings" panose="05000000000000000000" pitchFamily="2" charset="2"/>
              <a:buChar char="§"/>
            </a:pPr>
            <a:r>
              <a:rPr lang="en-US" altLang="en-US" sz="2400" dirty="0">
                <a:solidFill>
                  <a:srgbClr val="376092"/>
                </a:solidFill>
                <a:latin typeface="Tahoma" panose="020B0604030504040204" pitchFamily="34" charset="0"/>
                <a:ea typeface="Tahoma" panose="020B0604030504040204" pitchFamily="34" charset="0"/>
                <a:cs typeface="Tahoma" panose="020B0604030504040204" pitchFamily="34" charset="0"/>
              </a:rPr>
              <a:t>12 months for planning and start-up; </a:t>
            </a:r>
          </a:p>
          <a:p>
            <a:pPr marL="342900" indent="-342900">
              <a:buClr>
                <a:srgbClr val="1F497D"/>
              </a:buClr>
              <a:buFont typeface="Wingdings" panose="05000000000000000000" pitchFamily="2" charset="2"/>
              <a:buChar char="§"/>
            </a:pPr>
            <a:r>
              <a:rPr lang="en-US" altLang="en-US" sz="2400" dirty="0">
                <a:solidFill>
                  <a:srgbClr val="376092"/>
                </a:solidFill>
                <a:latin typeface="Tahoma" panose="020B0604030504040204" pitchFamily="34" charset="0"/>
                <a:ea typeface="Tahoma" panose="020B0604030504040204" pitchFamily="34" charset="0"/>
                <a:cs typeface="Tahoma" panose="020B0604030504040204" pitchFamily="34" charset="0"/>
              </a:rPr>
              <a:t>36 months for technical grant performance; and </a:t>
            </a:r>
          </a:p>
          <a:p>
            <a:pPr marL="342900" indent="-342900">
              <a:buClr>
                <a:srgbClr val="1F497D"/>
              </a:buClr>
              <a:buFont typeface="Wingdings" panose="05000000000000000000" pitchFamily="2" charset="2"/>
              <a:buChar char="§"/>
            </a:pPr>
            <a:r>
              <a:rPr lang="en-US" altLang="en-US" sz="2400" dirty="0">
                <a:solidFill>
                  <a:srgbClr val="376092"/>
                </a:solidFill>
                <a:latin typeface="Tahoma" panose="020B0604030504040204" pitchFamily="34" charset="0"/>
                <a:ea typeface="Tahoma" panose="020B0604030504040204" pitchFamily="34" charset="0"/>
                <a:cs typeface="Tahoma" panose="020B0604030504040204" pitchFamily="34" charset="0"/>
              </a:rPr>
              <a:t>12 additional months to complete evaluation activities.</a:t>
            </a:r>
            <a:endParaRPr lang="en-US" sz="2400" dirty="0">
              <a:solidFill>
                <a:srgbClr val="37609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88699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Awardees</a:t>
            </a:r>
            <a:endParaRPr lang="en-US" dirty="0"/>
          </a:p>
        </p:txBody>
      </p:sp>
      <p:sp>
        <p:nvSpPr>
          <p:cNvPr id="3" name="Content Placeholder 2"/>
          <p:cNvSpPr>
            <a:spLocks noGrp="1"/>
          </p:cNvSpPr>
          <p:nvPr>
            <p:ph idx="1"/>
          </p:nvPr>
        </p:nvSpPr>
        <p:spPr/>
        <p:txBody>
          <a:bodyPr>
            <a:normAutofit/>
          </a:bodyPr>
          <a:lstStyle/>
          <a:p>
            <a:pPr marL="0" indent="0">
              <a:buFont typeface="Wingdings" pitchFamily="2" charset="2"/>
              <a:buNone/>
              <a:defRPr/>
            </a:pPr>
            <a:r>
              <a:rPr lang="en-US" altLang="en-US" dirty="0">
                <a:solidFill>
                  <a:srgbClr val="1F497D"/>
                </a:solidFill>
                <a:ea typeface="Tahoma" panose="020B0604030504040204" pitchFamily="34" charset="0"/>
              </a:rPr>
              <a:t>ETA funded 11 grantees in </a:t>
            </a:r>
            <a:r>
              <a:rPr lang="en-US" dirty="0">
                <a:solidFill>
                  <a:srgbClr val="1F497D"/>
                </a:solidFill>
                <a:ea typeface="Tahoma" panose="020B0604030504040204" pitchFamily="34" charset="0"/>
              </a:rPr>
              <a:t>three project types</a:t>
            </a:r>
            <a:endParaRPr lang="en-US" altLang="en-US" dirty="0">
              <a:solidFill>
                <a:srgbClr val="1F497D"/>
              </a:solidFill>
              <a:ea typeface="Tahoma" panose="020B0604030504040204" pitchFamily="34" charset="0"/>
            </a:endParaRPr>
          </a:p>
          <a:p>
            <a:pPr marL="342900" lvl="1" indent="-342900">
              <a:buFont typeface="Wingdings" pitchFamily="2" charset="2"/>
              <a:buChar char="§"/>
              <a:defRPr/>
            </a:pPr>
            <a:r>
              <a:rPr lang="en-US" altLang="en-US" sz="3200" dirty="0">
                <a:solidFill>
                  <a:srgbClr val="1F497D"/>
                </a:solidFill>
                <a:ea typeface="Tahoma" panose="020B0604030504040204" pitchFamily="34" charset="0"/>
              </a:rPr>
              <a:t> </a:t>
            </a:r>
            <a:r>
              <a:rPr lang="en-US" altLang="en-US" sz="2600" dirty="0">
                <a:solidFill>
                  <a:srgbClr val="1F497D"/>
                </a:solidFill>
                <a:ea typeface="Tahoma" panose="020B0604030504040204" pitchFamily="34" charset="0"/>
              </a:rPr>
              <a:t>7 – Project Type A:   </a:t>
            </a:r>
            <a:r>
              <a:rPr lang="en-US" sz="2600" dirty="0">
                <a:solidFill>
                  <a:srgbClr val="1F497D"/>
                </a:solidFill>
                <a:ea typeface="Tahoma" panose="020B0604030504040204" pitchFamily="34" charset="0"/>
              </a:rPr>
              <a:t>New and Untested </a:t>
            </a:r>
            <a:r>
              <a:rPr lang="en-US" sz="2600" dirty="0" smtClean="0">
                <a:solidFill>
                  <a:srgbClr val="1F497D"/>
                </a:solidFill>
                <a:ea typeface="Tahoma" panose="020B0604030504040204" pitchFamily="34" charset="0"/>
              </a:rPr>
              <a:t>Ideas </a:t>
            </a:r>
            <a:r>
              <a:rPr lang="en-US" altLang="en-US" sz="2600" dirty="0" smtClean="0">
                <a:solidFill>
                  <a:srgbClr val="1F497D"/>
                </a:solidFill>
                <a:ea typeface="Tahoma" panose="020B0604030504040204" pitchFamily="34" charset="0"/>
              </a:rPr>
              <a:t>(up        to </a:t>
            </a:r>
            <a:r>
              <a:rPr lang="en-US" altLang="en-US" sz="2600" dirty="0">
                <a:solidFill>
                  <a:srgbClr val="1F497D"/>
                </a:solidFill>
                <a:ea typeface="Tahoma" panose="020B0604030504040204" pitchFamily="34" charset="0"/>
              </a:rPr>
              <a:t>$3M</a:t>
            </a:r>
            <a:r>
              <a:rPr lang="en-US" altLang="en-US" sz="2600" dirty="0" smtClean="0">
                <a:solidFill>
                  <a:srgbClr val="1F497D"/>
                </a:solidFill>
                <a:ea typeface="Tahoma" panose="020B0604030504040204" pitchFamily="34" charset="0"/>
              </a:rPr>
              <a:t>)</a:t>
            </a:r>
            <a:endParaRPr lang="en-US" altLang="en-US" sz="2600" dirty="0">
              <a:solidFill>
                <a:srgbClr val="1F497D"/>
              </a:solidFill>
              <a:ea typeface="Tahoma" panose="020B0604030504040204" pitchFamily="34" charset="0"/>
            </a:endParaRPr>
          </a:p>
          <a:p>
            <a:pPr marL="342900" lvl="1" indent="-342900">
              <a:buFont typeface="Wingdings" pitchFamily="2" charset="2"/>
              <a:buChar char="§"/>
              <a:defRPr/>
            </a:pPr>
            <a:r>
              <a:rPr lang="en-US" altLang="en-US" sz="2600" dirty="0">
                <a:solidFill>
                  <a:srgbClr val="1F497D"/>
                </a:solidFill>
                <a:ea typeface="Tahoma" panose="020B0604030504040204" pitchFamily="34" charset="0"/>
              </a:rPr>
              <a:t> 3 – Project Type B:   </a:t>
            </a:r>
            <a:r>
              <a:rPr lang="en-US" sz="2600" dirty="0">
                <a:solidFill>
                  <a:srgbClr val="1F497D"/>
                </a:solidFill>
                <a:ea typeface="Tahoma" panose="020B0604030504040204" pitchFamily="34" charset="0"/>
              </a:rPr>
              <a:t>Promising </a:t>
            </a:r>
            <a:r>
              <a:rPr lang="en-US" sz="2600" dirty="0" smtClean="0">
                <a:solidFill>
                  <a:srgbClr val="1F497D"/>
                </a:solidFill>
                <a:ea typeface="Tahoma" panose="020B0604030504040204" pitchFamily="34" charset="0"/>
              </a:rPr>
              <a:t>Ideas </a:t>
            </a:r>
            <a:r>
              <a:rPr lang="en-US" altLang="en-US" sz="2600" dirty="0" smtClean="0">
                <a:solidFill>
                  <a:srgbClr val="1F497D"/>
                </a:solidFill>
                <a:ea typeface="Tahoma" panose="020B0604030504040204" pitchFamily="34" charset="0"/>
              </a:rPr>
              <a:t>(</a:t>
            </a:r>
            <a:r>
              <a:rPr lang="en-US" altLang="en-US" sz="2600" dirty="0">
                <a:solidFill>
                  <a:srgbClr val="1F497D"/>
                </a:solidFill>
                <a:ea typeface="Tahoma" panose="020B0604030504040204" pitchFamily="34" charset="0"/>
              </a:rPr>
              <a:t>up to 6M) </a:t>
            </a:r>
          </a:p>
          <a:p>
            <a:pPr>
              <a:buFont typeface="Wingdings" panose="05000000000000000000" pitchFamily="2" charset="2"/>
              <a:buChar char="§"/>
              <a:defRPr/>
            </a:pPr>
            <a:r>
              <a:rPr lang="en-US" altLang="en-US" sz="2600" dirty="0">
                <a:solidFill>
                  <a:srgbClr val="1F497D"/>
                </a:solidFill>
                <a:ea typeface="Tahoma" panose="020B0604030504040204" pitchFamily="34" charset="0"/>
              </a:rPr>
              <a:t> 1 – Project Type C:   </a:t>
            </a:r>
            <a:r>
              <a:rPr lang="en-US" sz="2600" dirty="0">
                <a:solidFill>
                  <a:srgbClr val="1F497D"/>
                </a:solidFill>
                <a:ea typeface="Tahoma" panose="020B0604030504040204" pitchFamily="34" charset="0"/>
              </a:rPr>
              <a:t>Adapting or Scaling Proven </a:t>
            </a:r>
            <a:r>
              <a:rPr lang="en-US" sz="2600" dirty="0" smtClean="0">
                <a:solidFill>
                  <a:srgbClr val="1F497D"/>
                </a:solidFill>
                <a:ea typeface="Tahoma" panose="020B0604030504040204" pitchFamily="34" charset="0"/>
              </a:rPr>
              <a:t>Ideas  </a:t>
            </a:r>
            <a:r>
              <a:rPr lang="en-US" altLang="en-US" sz="2600" dirty="0" smtClean="0">
                <a:solidFill>
                  <a:srgbClr val="1F497D"/>
                </a:solidFill>
                <a:ea typeface="Tahoma" panose="020B0604030504040204" pitchFamily="34" charset="0"/>
              </a:rPr>
              <a:t>(</a:t>
            </a:r>
            <a:r>
              <a:rPr lang="en-US" altLang="en-US" sz="2600" dirty="0">
                <a:solidFill>
                  <a:srgbClr val="1F497D"/>
                </a:solidFill>
                <a:ea typeface="Tahoma" panose="020B0604030504040204" pitchFamily="34" charset="0"/>
              </a:rPr>
              <a:t>up to $12M)</a:t>
            </a:r>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11</a:t>
            </a:fld>
            <a:endParaRPr lang="en-US" dirty="0"/>
          </a:p>
        </p:txBody>
      </p:sp>
    </p:spTree>
    <p:extLst>
      <p:ext uri="{BB962C8B-B14F-4D97-AF65-F5344CB8AC3E}">
        <p14:creationId xmlns:p14="http://schemas.microsoft.com/office/powerpoint/2010/main" val="3427816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Awardees</a:t>
            </a:r>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12</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01169"/>
            <a:ext cx="7421563"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0851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Emerging Themes</a:t>
            </a:r>
            <a:endParaRPr lang="en-US" dirty="0"/>
          </a:p>
        </p:txBody>
      </p:sp>
      <p:sp>
        <p:nvSpPr>
          <p:cNvPr id="3" name="Content Placeholder 2"/>
          <p:cNvSpPr>
            <a:spLocks noGrp="1"/>
          </p:cNvSpPr>
          <p:nvPr>
            <p:ph idx="1"/>
          </p:nvPr>
        </p:nvSpPr>
        <p:spPr/>
        <p:txBody>
          <a:bodyPr>
            <a:normAutofit fontScale="92500" lnSpcReduction="20000"/>
          </a:bodyPr>
          <a:lstStyle/>
          <a:p>
            <a:r>
              <a:rPr lang="en-US" altLang="en-US" dirty="0"/>
              <a:t>Improving training outcomes by developing sector strategies and career pathways, especially to youth</a:t>
            </a:r>
          </a:p>
          <a:p>
            <a:r>
              <a:rPr lang="en-US" altLang="en-US" dirty="0"/>
              <a:t>Improving efficiency and efficacy of One-Stop service delivery through enhanced online resources and innovative, virtual service delivery</a:t>
            </a:r>
          </a:p>
          <a:p>
            <a:r>
              <a:rPr lang="en-US" altLang="en-US" dirty="0"/>
              <a:t>Reducing redundancies and improving participant outcomes by designing integrated management information systems and aligning policies and programs</a:t>
            </a:r>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13</a:t>
            </a:fld>
            <a:endParaRPr lang="en-US" dirty="0"/>
          </a:p>
        </p:txBody>
      </p:sp>
    </p:spTree>
    <p:extLst>
      <p:ext uri="{BB962C8B-B14F-4D97-AF65-F5344CB8AC3E}">
        <p14:creationId xmlns:p14="http://schemas.microsoft.com/office/powerpoint/2010/main" val="2649290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and Responsibilities</a:t>
            </a:r>
            <a:endParaRPr lang="en-US"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US" altLang="en-US" sz="2800" b="1" dirty="0">
                <a:solidFill>
                  <a:srgbClr val="1F497D"/>
                </a:solidFill>
              </a:rPr>
              <a:t>National Office </a:t>
            </a:r>
            <a:r>
              <a:rPr lang="en-US" altLang="en-US" sz="2800" b="1" dirty="0" smtClean="0">
                <a:solidFill>
                  <a:srgbClr val="1F497D"/>
                </a:solidFill>
              </a:rPr>
              <a:t>Leads</a:t>
            </a:r>
          </a:p>
          <a:p>
            <a:pPr marL="0" indent="0" algn="ctr">
              <a:buNone/>
            </a:pPr>
            <a:r>
              <a:rPr lang="en-US" altLang="en-US" sz="2200" dirty="0" smtClean="0">
                <a:solidFill>
                  <a:srgbClr val="1F497D"/>
                </a:solidFill>
              </a:rPr>
              <a:t>Sara </a:t>
            </a:r>
            <a:r>
              <a:rPr lang="en-US" altLang="en-US" sz="2200" dirty="0">
                <a:solidFill>
                  <a:srgbClr val="1F497D"/>
                </a:solidFill>
              </a:rPr>
              <a:t>Williams (Grant Officer</a:t>
            </a:r>
            <a:r>
              <a:rPr lang="en-US" altLang="en-US" sz="2200" dirty="0" smtClean="0">
                <a:solidFill>
                  <a:srgbClr val="1F497D"/>
                </a:solidFill>
              </a:rPr>
              <a:t>) </a:t>
            </a:r>
          </a:p>
          <a:p>
            <a:pPr marL="457200" lvl="1" indent="0" algn="ctr">
              <a:buNone/>
            </a:pPr>
            <a:r>
              <a:rPr lang="en-US" altLang="en-US" sz="2200" dirty="0" smtClean="0">
                <a:solidFill>
                  <a:srgbClr val="1F497D"/>
                </a:solidFill>
              </a:rPr>
              <a:t>Wendy </a:t>
            </a:r>
            <a:r>
              <a:rPr lang="en-US" altLang="en-US" sz="2200" dirty="0">
                <a:solidFill>
                  <a:srgbClr val="1F497D"/>
                </a:solidFill>
              </a:rPr>
              <a:t>Havenstrite (</a:t>
            </a:r>
            <a:r>
              <a:rPr lang="en-US" altLang="en-US" sz="2200" dirty="0" smtClean="0">
                <a:solidFill>
                  <a:srgbClr val="1F497D"/>
                </a:solidFill>
              </a:rPr>
              <a:t>Technical Assistance) </a:t>
            </a:r>
          </a:p>
          <a:p>
            <a:pPr marL="457200" lvl="1" indent="0" algn="ctr">
              <a:buNone/>
            </a:pPr>
            <a:r>
              <a:rPr lang="en-US" altLang="en-US" sz="2200" dirty="0" smtClean="0">
                <a:solidFill>
                  <a:srgbClr val="1F497D"/>
                </a:solidFill>
              </a:rPr>
              <a:t>Wayne </a:t>
            </a:r>
            <a:r>
              <a:rPr lang="en-US" altLang="en-US" sz="2200" dirty="0">
                <a:solidFill>
                  <a:srgbClr val="1F497D"/>
                </a:solidFill>
              </a:rPr>
              <a:t>Gordon </a:t>
            </a:r>
            <a:r>
              <a:rPr lang="en-US" altLang="en-US" sz="2200" dirty="0" smtClean="0">
                <a:solidFill>
                  <a:srgbClr val="1F497D"/>
                </a:solidFill>
              </a:rPr>
              <a:t>(Evaluation</a:t>
            </a:r>
            <a:r>
              <a:rPr lang="en-US" altLang="en-US" sz="2200" dirty="0">
                <a:solidFill>
                  <a:srgbClr val="1F497D"/>
                </a:solidFill>
              </a:rPr>
              <a:t>)</a:t>
            </a:r>
          </a:p>
          <a:p>
            <a:pPr lvl="1"/>
            <a:r>
              <a:rPr lang="en-US" altLang="en-US" dirty="0">
                <a:latin typeface="Arial" charset="0"/>
              </a:rPr>
              <a:t>C</a:t>
            </a:r>
            <a:r>
              <a:rPr lang="en-US" altLang="en-US" dirty="0" smtClean="0">
                <a:latin typeface="Arial" charset="0"/>
              </a:rPr>
              <a:t>oordinating </a:t>
            </a:r>
            <a:r>
              <a:rPr lang="en-US" altLang="en-US" dirty="0">
                <a:latin typeface="Arial" charset="0"/>
              </a:rPr>
              <a:t>TA, evaluation, and grants management</a:t>
            </a:r>
          </a:p>
          <a:p>
            <a:pPr lvl="1"/>
            <a:r>
              <a:rPr lang="en-US" altLang="en-US" dirty="0">
                <a:latin typeface="Arial" charset="0"/>
              </a:rPr>
              <a:t>Coordination with FPOs</a:t>
            </a:r>
          </a:p>
          <a:p>
            <a:pPr lvl="1"/>
            <a:r>
              <a:rPr lang="en-US" altLang="en-US" dirty="0">
                <a:latin typeface="Arial" charset="0"/>
              </a:rPr>
              <a:t>Establishing policy guidance</a:t>
            </a:r>
          </a:p>
          <a:p>
            <a:pPr lvl="1"/>
            <a:r>
              <a:rPr lang="en-US" altLang="en-US" dirty="0">
                <a:latin typeface="Arial" charset="0"/>
              </a:rPr>
              <a:t>Concurrence on some modifications of statements of work</a:t>
            </a:r>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14</a:t>
            </a:fld>
            <a:endParaRPr lang="en-US" dirty="0"/>
          </a:p>
        </p:txBody>
      </p:sp>
    </p:spTree>
    <p:extLst>
      <p:ext uri="{BB962C8B-B14F-4D97-AF65-F5344CB8AC3E}">
        <p14:creationId xmlns:p14="http://schemas.microsoft.com/office/powerpoint/2010/main" val="4129726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a:t>
            </a:r>
          </a:p>
        </p:txBody>
      </p:sp>
      <p:sp>
        <p:nvSpPr>
          <p:cNvPr id="3" name="Content Placeholder 2"/>
          <p:cNvSpPr>
            <a:spLocks noGrp="1"/>
          </p:cNvSpPr>
          <p:nvPr>
            <p:ph idx="1"/>
          </p:nvPr>
        </p:nvSpPr>
        <p:spPr/>
        <p:txBody>
          <a:bodyPr/>
          <a:lstStyle/>
          <a:p>
            <a:r>
              <a:rPr lang="en-US" altLang="en-US" dirty="0"/>
              <a:t>Regional Office FPO </a:t>
            </a:r>
          </a:p>
          <a:p>
            <a:pPr lvl="1"/>
            <a:r>
              <a:rPr lang="en-US" altLang="en-US" dirty="0">
                <a:latin typeface="Arial" charset="0"/>
              </a:rPr>
              <a:t>Primary contact</a:t>
            </a:r>
          </a:p>
          <a:p>
            <a:pPr lvl="1"/>
            <a:r>
              <a:rPr lang="en-US" altLang="en-US" dirty="0">
                <a:latin typeface="Arial" charset="0"/>
              </a:rPr>
              <a:t>Responds to emergent requests and TA needs</a:t>
            </a:r>
          </a:p>
          <a:p>
            <a:pPr lvl="1"/>
            <a:r>
              <a:rPr lang="en-US" altLang="en-US" dirty="0">
                <a:latin typeface="Arial" charset="0"/>
              </a:rPr>
              <a:t>Conducts monitoring and oversight</a:t>
            </a:r>
          </a:p>
          <a:p>
            <a:pPr lvl="1"/>
            <a:r>
              <a:rPr lang="en-US" altLang="en-US" dirty="0">
                <a:latin typeface="Arial" charset="0"/>
              </a:rPr>
              <a:t>Grant modifications</a:t>
            </a:r>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15</a:t>
            </a:fld>
            <a:endParaRPr lang="en-US" dirty="0"/>
          </a:p>
        </p:txBody>
      </p:sp>
    </p:spTree>
    <p:extLst>
      <p:ext uri="{BB962C8B-B14F-4D97-AF65-F5344CB8AC3E}">
        <p14:creationId xmlns:p14="http://schemas.microsoft.com/office/powerpoint/2010/main" val="1966903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a:t>
            </a:r>
          </a:p>
        </p:txBody>
      </p:sp>
      <p:sp>
        <p:nvSpPr>
          <p:cNvPr id="3" name="Content Placeholder 2"/>
          <p:cNvSpPr>
            <a:spLocks noGrp="1"/>
          </p:cNvSpPr>
          <p:nvPr>
            <p:ph idx="1"/>
          </p:nvPr>
        </p:nvSpPr>
        <p:spPr/>
        <p:txBody>
          <a:bodyPr/>
          <a:lstStyle/>
          <a:p>
            <a:r>
              <a:rPr lang="en-US" altLang="en-US" dirty="0"/>
              <a:t>Contractor Support</a:t>
            </a:r>
          </a:p>
          <a:p>
            <a:pPr lvl="1"/>
            <a:r>
              <a:rPr lang="en-US" altLang="en-US" dirty="0"/>
              <a:t>National Evaluation Coordinator</a:t>
            </a:r>
          </a:p>
          <a:p>
            <a:pPr lvl="1"/>
            <a:r>
              <a:rPr lang="en-US" altLang="en-US" dirty="0"/>
              <a:t>Technical Assistance Coordinator</a:t>
            </a:r>
          </a:p>
          <a:p>
            <a:pPr lvl="1">
              <a:buFontTx/>
              <a:buNone/>
            </a:pPr>
            <a:r>
              <a:rPr lang="en-US" altLang="en-US" dirty="0"/>
              <a:t>		Contractors submitted bids 11/14/14, in review, not yet selected</a:t>
            </a:r>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16</a:t>
            </a:fld>
            <a:endParaRPr lang="en-US" dirty="0"/>
          </a:p>
        </p:txBody>
      </p:sp>
    </p:spTree>
    <p:extLst>
      <p:ext uri="{BB962C8B-B14F-4D97-AF65-F5344CB8AC3E}">
        <p14:creationId xmlns:p14="http://schemas.microsoft.com/office/powerpoint/2010/main" val="1904854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a:t>
            </a:r>
          </a:p>
        </p:txBody>
      </p:sp>
      <p:sp>
        <p:nvSpPr>
          <p:cNvPr id="3" name="Content Placeholder 2"/>
          <p:cNvSpPr>
            <a:spLocks noGrp="1"/>
          </p:cNvSpPr>
          <p:nvPr>
            <p:ph idx="1"/>
          </p:nvPr>
        </p:nvSpPr>
        <p:spPr/>
        <p:txBody>
          <a:bodyPr/>
          <a:lstStyle/>
          <a:p>
            <a:r>
              <a:rPr lang="en-US" altLang="en-US" dirty="0"/>
              <a:t>Grant Officer</a:t>
            </a:r>
          </a:p>
          <a:p>
            <a:pPr lvl="1"/>
            <a:r>
              <a:rPr lang="en-US" altLang="en-US" dirty="0"/>
              <a:t>Grant modifications</a:t>
            </a:r>
          </a:p>
          <a:p>
            <a:pPr lvl="1"/>
            <a:r>
              <a:rPr lang="en-US" altLang="en-US" dirty="0"/>
              <a:t>Maintains official grant documents</a:t>
            </a:r>
          </a:p>
          <a:p>
            <a:pPr lvl="1"/>
            <a:r>
              <a:rPr lang="en-US" altLang="en-US" dirty="0"/>
              <a:t>Equipment prior approval</a:t>
            </a:r>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17</a:t>
            </a:fld>
            <a:endParaRPr lang="en-US" dirty="0"/>
          </a:p>
        </p:txBody>
      </p:sp>
    </p:spTree>
    <p:extLst>
      <p:ext uri="{BB962C8B-B14F-4D97-AF65-F5344CB8AC3E}">
        <p14:creationId xmlns:p14="http://schemas.microsoft.com/office/powerpoint/2010/main" val="684770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DOL Grantee</a:t>
            </a:r>
            <a:endParaRPr lang="en-US" dirty="0"/>
          </a:p>
        </p:txBody>
      </p:sp>
      <p:sp>
        <p:nvSpPr>
          <p:cNvPr id="3" name="Content Placeholder 2"/>
          <p:cNvSpPr>
            <a:spLocks noGrp="1"/>
          </p:cNvSpPr>
          <p:nvPr>
            <p:ph idx="1"/>
          </p:nvPr>
        </p:nvSpPr>
        <p:spPr/>
        <p:txBody>
          <a:bodyPr>
            <a:normAutofit fontScale="92500" lnSpcReduction="10000"/>
          </a:bodyPr>
          <a:lstStyle/>
          <a:p>
            <a:pPr>
              <a:defRPr/>
            </a:pPr>
            <a:r>
              <a:rPr lang="en-US" altLang="en-US" dirty="0"/>
              <a:t>ETA’s Expectations of You, a program that:</a:t>
            </a:r>
          </a:p>
          <a:p>
            <a:pPr lvl="1">
              <a:defRPr/>
            </a:pPr>
            <a:r>
              <a:rPr lang="en-US" altLang="en-US" dirty="0"/>
              <a:t>Is designed to focus on customer needs and to address those needs </a:t>
            </a:r>
          </a:p>
          <a:p>
            <a:pPr lvl="1">
              <a:defRPr/>
            </a:pPr>
            <a:r>
              <a:rPr lang="en-US" altLang="en-US" dirty="0"/>
              <a:t>Meets the requirements of Federal law and regulation</a:t>
            </a:r>
          </a:p>
          <a:p>
            <a:pPr lvl="1">
              <a:defRPr/>
            </a:pPr>
            <a:r>
              <a:rPr lang="en-US" altLang="en-US" dirty="0">
                <a:solidFill>
                  <a:srgbClr val="1F497D"/>
                </a:solidFill>
              </a:rPr>
              <a:t>Is in compliance with Workforce Innovation Fund requirements, OMB Requirements and Generally Accepted Accounting Principles.</a:t>
            </a:r>
          </a:p>
          <a:p>
            <a:pPr lvl="1">
              <a:defRPr/>
            </a:pPr>
            <a:r>
              <a:rPr lang="en-US" altLang="en-US" dirty="0">
                <a:solidFill>
                  <a:srgbClr val="1F497D"/>
                </a:solidFill>
              </a:rPr>
              <a:t>A high quality program that is backed up by a high quality </a:t>
            </a:r>
            <a:r>
              <a:rPr lang="en-US" altLang="en-US" dirty="0" smtClean="0">
                <a:solidFill>
                  <a:srgbClr val="1F497D"/>
                </a:solidFill>
              </a:rPr>
              <a:t>evaluation</a:t>
            </a:r>
            <a:endParaRPr lang="en-US" altLang="en-US" dirty="0">
              <a:solidFill>
                <a:srgbClr val="1F497D"/>
              </a:solidFill>
            </a:endParaRPr>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18</a:t>
            </a:fld>
            <a:endParaRPr lang="en-US" dirty="0"/>
          </a:p>
        </p:txBody>
      </p:sp>
    </p:spTree>
    <p:extLst>
      <p:ext uri="{BB962C8B-B14F-4D97-AF65-F5344CB8AC3E}">
        <p14:creationId xmlns:p14="http://schemas.microsoft.com/office/powerpoint/2010/main" val="3827217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Award Package</a:t>
            </a: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19</a:t>
            </a:fld>
            <a:endParaRPr lang="en-US" dirty="0"/>
          </a:p>
        </p:txBody>
      </p:sp>
      <p:pic>
        <p:nvPicPr>
          <p:cNvPr id="6" name="Picture 9" descr="MCj04348440000[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553200" y="4114800"/>
            <a:ext cx="2285714" cy="228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52400" y="1905000"/>
            <a:ext cx="6477000" cy="3908762"/>
          </a:xfrm>
          <a:prstGeom prst="rect">
            <a:avLst/>
          </a:prstGeom>
        </p:spPr>
        <p:txBody>
          <a:bodyPr wrap="square">
            <a:spAutoFit/>
          </a:bodyPr>
          <a:lstStyle/>
          <a:p>
            <a:r>
              <a:rPr lang="en-US" altLang="en-US" sz="2400" dirty="0">
                <a:solidFill>
                  <a:srgbClr val="376092"/>
                </a:solidFill>
              </a:rPr>
              <a:t>Grant Award Letter</a:t>
            </a:r>
          </a:p>
          <a:p>
            <a:r>
              <a:rPr lang="en-US" altLang="en-US" sz="2400" dirty="0">
                <a:solidFill>
                  <a:srgbClr val="376092"/>
                </a:solidFill>
              </a:rPr>
              <a:t>Grant Agreement - Notification of Award Obligation</a:t>
            </a:r>
          </a:p>
          <a:p>
            <a:r>
              <a:rPr lang="en-US" altLang="en-US" sz="2400" dirty="0">
                <a:solidFill>
                  <a:srgbClr val="376092"/>
                </a:solidFill>
              </a:rPr>
              <a:t>Terms and Conditions   </a:t>
            </a:r>
          </a:p>
          <a:p>
            <a:r>
              <a:rPr lang="en-US" altLang="en-US" sz="2400" dirty="0">
                <a:solidFill>
                  <a:srgbClr val="376092"/>
                </a:solidFill>
              </a:rPr>
              <a:t>Application for Federal Assistance SF-424 </a:t>
            </a:r>
          </a:p>
          <a:p>
            <a:r>
              <a:rPr lang="en-US" altLang="en-US" sz="2400" dirty="0">
                <a:solidFill>
                  <a:srgbClr val="376092"/>
                </a:solidFill>
              </a:rPr>
              <a:t>Budget Information – SF-424A</a:t>
            </a:r>
          </a:p>
          <a:p>
            <a:r>
              <a:rPr lang="en-US" altLang="en-US" sz="2400" dirty="0">
                <a:solidFill>
                  <a:srgbClr val="376092"/>
                </a:solidFill>
              </a:rPr>
              <a:t>Statement of Work</a:t>
            </a:r>
          </a:p>
          <a:p>
            <a:pPr lvl="1"/>
            <a:r>
              <a:rPr lang="en-US" altLang="en-US" sz="2000" dirty="0">
                <a:solidFill>
                  <a:srgbClr val="376092"/>
                </a:solidFill>
              </a:rPr>
              <a:t>Project Narrative</a:t>
            </a:r>
          </a:p>
          <a:p>
            <a:pPr lvl="1"/>
            <a:r>
              <a:rPr lang="en-US" altLang="en-US" sz="2000" dirty="0">
                <a:solidFill>
                  <a:srgbClr val="376092"/>
                </a:solidFill>
              </a:rPr>
              <a:t>Program Evaluation Plan</a:t>
            </a:r>
          </a:p>
          <a:p>
            <a:pPr lvl="1"/>
            <a:r>
              <a:rPr lang="en-US" altLang="en-US" sz="2000" dirty="0">
                <a:solidFill>
                  <a:srgbClr val="376092"/>
                </a:solidFill>
              </a:rPr>
              <a:t>Evaluation Budget Narrative</a:t>
            </a:r>
          </a:p>
          <a:p>
            <a:pPr lvl="1"/>
            <a:r>
              <a:rPr lang="en-US" altLang="en-US" sz="2000" dirty="0">
                <a:solidFill>
                  <a:srgbClr val="376092"/>
                </a:solidFill>
              </a:rPr>
              <a:t>Other Documents Required by the WIF SGA</a:t>
            </a:r>
          </a:p>
        </p:txBody>
      </p:sp>
    </p:spTree>
    <p:extLst>
      <p:ext uri="{BB962C8B-B14F-4D97-AF65-F5344CB8AC3E}">
        <p14:creationId xmlns:p14="http://schemas.microsoft.com/office/powerpoint/2010/main" val="2229576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66800"/>
            <a:ext cx="9144000" cy="5791200"/>
          </a:xfrm>
          <a:prstGeom prst="rect">
            <a:avLst/>
          </a:prstGeom>
        </p:spPr>
      </p:pic>
      <p:sp>
        <p:nvSpPr>
          <p:cNvPr id="2" name="Title 1"/>
          <p:cNvSpPr>
            <a:spLocks noGrp="1"/>
          </p:cNvSpPr>
          <p:nvPr>
            <p:ph type="title"/>
          </p:nvPr>
        </p:nvSpPr>
        <p:spPr/>
        <p:txBody>
          <a:bodyPr/>
          <a:lstStyle/>
          <a:p>
            <a:r>
              <a:rPr lang="en-US" dirty="0" smtClean="0"/>
              <a:t>Where are you?</a:t>
            </a:r>
            <a:endParaRPr lang="en-US" dirty="0"/>
          </a:p>
        </p:txBody>
      </p:sp>
      <p:sp>
        <p:nvSpPr>
          <p:cNvPr id="4" name="Slide Number Placeholder 3"/>
          <p:cNvSpPr>
            <a:spLocks noGrp="1"/>
          </p:cNvSpPr>
          <p:nvPr>
            <p:ph type="sldNum" sz="quarter" idx="12"/>
          </p:nvPr>
        </p:nvSpPr>
        <p:spPr/>
        <p:txBody>
          <a:bodyPr/>
          <a:lstStyle/>
          <a:p>
            <a:fld id="{01723B91-CE10-4F20-890A-0852E2246859}"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sp>
        <p:nvSpPr>
          <p:cNvPr id="8" name="TextBox 7"/>
          <p:cNvSpPr txBox="1"/>
          <p:nvPr/>
        </p:nvSpPr>
        <p:spPr>
          <a:xfrm>
            <a:off x="1371600" y="685800"/>
            <a:ext cx="6324600" cy="338554"/>
          </a:xfrm>
          <a:prstGeom prst="rect">
            <a:avLst/>
          </a:prstGeom>
          <a:noFill/>
        </p:spPr>
        <p:txBody>
          <a:bodyPr wrap="square" rtlCol="0">
            <a:spAutoFit/>
          </a:bodyPr>
          <a:lstStyle/>
          <a:p>
            <a:pPr algn="ctr"/>
            <a:r>
              <a:rPr lang="en-US" sz="1600" b="1" i="1" dirty="0" smtClean="0">
                <a:solidFill>
                  <a:schemeClr val="bg1"/>
                </a:solidFill>
                <a:latin typeface="Arial" pitchFamily="34" charset="0"/>
                <a:cs typeface="Arial" pitchFamily="34" charset="0"/>
              </a:rPr>
              <a:t>Enter your location in the Chat window – lower left of screen</a:t>
            </a:r>
            <a:endParaRPr lang="en-US" sz="1600" b="1" i="1" dirty="0">
              <a:solidFill>
                <a:schemeClr val="bg1"/>
              </a:solidFill>
              <a:latin typeface="Arial" pitchFamily="34" charset="0"/>
              <a:cs typeface="Arial" pitchFamily="34" charset="0"/>
            </a:endParaRPr>
          </a:p>
        </p:txBody>
      </p:sp>
      <p:sp>
        <p:nvSpPr>
          <p:cNvPr id="9" name="Oval 8"/>
          <p:cNvSpPr/>
          <p:nvPr/>
        </p:nvSpPr>
        <p:spPr>
          <a:xfrm>
            <a:off x="8534400" y="6629400"/>
            <a:ext cx="3810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25318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Award Letter</a:t>
            </a:r>
            <a:endParaRPr lang="en-US" dirty="0"/>
          </a:p>
        </p:txBody>
      </p:sp>
      <p:sp>
        <p:nvSpPr>
          <p:cNvPr id="3" name="Content Placeholder 2"/>
          <p:cNvSpPr>
            <a:spLocks noGrp="1"/>
          </p:cNvSpPr>
          <p:nvPr>
            <p:ph idx="1"/>
          </p:nvPr>
        </p:nvSpPr>
        <p:spPr/>
        <p:txBody>
          <a:bodyPr>
            <a:normAutofit fontScale="92500" lnSpcReduction="10000"/>
          </a:bodyPr>
          <a:lstStyle/>
          <a:p>
            <a:r>
              <a:rPr lang="en-US" altLang="en-US" sz="2800" dirty="0"/>
              <a:t>Acknowledgements of Award</a:t>
            </a:r>
          </a:p>
          <a:p>
            <a:r>
              <a:rPr lang="en-US" altLang="en-US" sz="2800" dirty="0"/>
              <a:t>Payment Management System</a:t>
            </a:r>
          </a:p>
          <a:p>
            <a:pPr lvl="1"/>
            <a:r>
              <a:rPr lang="en-US" altLang="en-US" sz="2400" dirty="0"/>
              <a:t>Information and forms on </a:t>
            </a:r>
            <a:r>
              <a:rPr lang="en-US" altLang="en-US" sz="2400" dirty="0">
                <a:hlinkClick r:id="rId3"/>
              </a:rPr>
              <a:t>www.doleta.gov/grants</a:t>
            </a:r>
            <a:r>
              <a:rPr lang="en-US" altLang="en-US" sz="2400" dirty="0"/>
              <a:t> under Payment Information</a:t>
            </a:r>
          </a:p>
          <a:p>
            <a:r>
              <a:rPr lang="en-US" altLang="en-US" sz="2800" dirty="0"/>
              <a:t>ETA’s on-line Grantee Fiscal Reporting System – SF 9130 </a:t>
            </a:r>
          </a:p>
          <a:p>
            <a:pPr lvl="1"/>
            <a:r>
              <a:rPr lang="en-US" altLang="en-US" sz="2400" dirty="0"/>
              <a:t>Information to access system on </a:t>
            </a:r>
            <a:r>
              <a:rPr lang="en-US" altLang="en-US" sz="2400" dirty="0">
                <a:hlinkClick r:id="rId3"/>
              </a:rPr>
              <a:t>www.doleta.gov/grants</a:t>
            </a:r>
            <a:r>
              <a:rPr lang="en-US" altLang="en-US" sz="2400" dirty="0"/>
              <a:t> under Financial Reporting</a:t>
            </a:r>
          </a:p>
          <a:p>
            <a:pPr lvl="1"/>
            <a:r>
              <a:rPr lang="en-US" altLang="en-US" sz="2400" dirty="0"/>
              <a:t>Passwords/PINs are sent separately after supplying the necessary information – Once you receive it please </a:t>
            </a:r>
            <a:r>
              <a:rPr lang="en-US" altLang="en-US" sz="2400" b="1" i="1" dirty="0">
                <a:solidFill>
                  <a:srgbClr val="FF0000"/>
                </a:solidFill>
              </a:rPr>
              <a:t>DO NOT LOSE IT!</a:t>
            </a:r>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20</a:t>
            </a:fld>
            <a:endParaRPr lang="en-US" dirty="0"/>
          </a:p>
        </p:txBody>
      </p:sp>
    </p:spTree>
    <p:extLst>
      <p:ext uri="{BB962C8B-B14F-4D97-AF65-F5344CB8AC3E}">
        <p14:creationId xmlns:p14="http://schemas.microsoft.com/office/powerpoint/2010/main" val="443884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58" y="1194321"/>
            <a:ext cx="3683000" cy="2762250"/>
          </a:xfrm>
          <a:prstGeom prst="rect">
            <a:avLst/>
          </a:prstGeom>
        </p:spPr>
      </p:pic>
      <p:sp>
        <p:nvSpPr>
          <p:cNvPr id="2" name="Title 1"/>
          <p:cNvSpPr>
            <a:spLocks noGrp="1"/>
          </p:cNvSpPr>
          <p:nvPr>
            <p:ph type="title"/>
          </p:nvPr>
        </p:nvSpPr>
        <p:spPr/>
        <p:txBody>
          <a:bodyPr/>
          <a:lstStyle/>
          <a:p>
            <a:r>
              <a:rPr lang="en-US" dirty="0" smtClean="0"/>
              <a:t>Notification of Award Obligation</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21</a:t>
            </a:fld>
            <a:endParaRPr lang="en-US"/>
          </a:p>
        </p:txBody>
      </p:sp>
      <p:sp>
        <p:nvSpPr>
          <p:cNvPr id="7" name="Rounded Rectangle 6"/>
          <p:cNvSpPr/>
          <p:nvPr/>
        </p:nvSpPr>
        <p:spPr>
          <a:xfrm>
            <a:off x="2895600" y="3429000"/>
            <a:ext cx="5589517" cy="28263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342900" indent="-342900">
              <a:buFont typeface="Wingdings" panose="05000000000000000000" pitchFamily="2" charset="2"/>
              <a:buChar char="§"/>
            </a:pPr>
            <a:r>
              <a:rPr lang="en-US" altLang="en-US" sz="2000" dirty="0">
                <a:solidFill>
                  <a:srgbClr val="376092"/>
                </a:solidFill>
              </a:rPr>
              <a:t>Project title</a:t>
            </a:r>
          </a:p>
          <a:p>
            <a:pPr marL="342900" indent="-342900">
              <a:buFont typeface="Wingdings" panose="05000000000000000000" pitchFamily="2" charset="2"/>
              <a:buChar char="§"/>
            </a:pPr>
            <a:r>
              <a:rPr lang="en-US" altLang="en-US" sz="2000" dirty="0">
                <a:solidFill>
                  <a:srgbClr val="376092"/>
                </a:solidFill>
              </a:rPr>
              <a:t>Grant awardees' identifying information </a:t>
            </a:r>
          </a:p>
          <a:p>
            <a:pPr marL="342900" indent="-342900">
              <a:buFont typeface="Wingdings" panose="05000000000000000000" pitchFamily="2" charset="2"/>
              <a:buChar char="§"/>
            </a:pPr>
            <a:r>
              <a:rPr lang="en-US" altLang="en-US" sz="2000" dirty="0">
                <a:solidFill>
                  <a:srgbClr val="376092"/>
                </a:solidFill>
              </a:rPr>
              <a:t>DOL identifying information (for the first grants)</a:t>
            </a:r>
          </a:p>
          <a:p>
            <a:pPr marL="342900" indent="-342900">
              <a:buFont typeface="Wingdings" panose="05000000000000000000" pitchFamily="2" charset="2"/>
              <a:buChar char="§"/>
            </a:pPr>
            <a:r>
              <a:rPr lang="en-US" altLang="en-US" sz="2000" dirty="0">
                <a:solidFill>
                  <a:srgbClr val="376092"/>
                </a:solidFill>
              </a:rPr>
              <a:t>Period of performance</a:t>
            </a:r>
          </a:p>
          <a:p>
            <a:pPr marL="342900" indent="-342900">
              <a:buFont typeface="Wingdings" panose="05000000000000000000" pitchFamily="2" charset="2"/>
              <a:buChar char="§"/>
            </a:pPr>
            <a:r>
              <a:rPr lang="en-US" altLang="en-US" sz="2000" dirty="0">
                <a:solidFill>
                  <a:srgbClr val="376092"/>
                </a:solidFill>
              </a:rPr>
              <a:t>Award amount</a:t>
            </a:r>
          </a:p>
          <a:p>
            <a:pPr marL="342900" indent="-342900">
              <a:buFont typeface="Wingdings" panose="05000000000000000000" pitchFamily="2" charset="2"/>
              <a:buChar char="§"/>
            </a:pPr>
            <a:r>
              <a:rPr lang="en-US" altLang="en-US" sz="2000" dirty="0">
                <a:solidFill>
                  <a:srgbClr val="376092"/>
                </a:solidFill>
              </a:rPr>
              <a:t>Regulations and cost principles</a:t>
            </a:r>
          </a:p>
          <a:p>
            <a:pPr marL="342900" indent="-342900">
              <a:buFont typeface="Wingdings" panose="05000000000000000000" pitchFamily="2" charset="2"/>
              <a:buChar char="§"/>
            </a:pPr>
            <a:r>
              <a:rPr lang="en-US" altLang="en-US" sz="2000" dirty="0">
                <a:solidFill>
                  <a:srgbClr val="376092"/>
                </a:solidFill>
              </a:rPr>
              <a:t>Signatures</a:t>
            </a:r>
          </a:p>
        </p:txBody>
      </p:sp>
    </p:spTree>
    <p:extLst>
      <p:ext uri="{BB962C8B-B14F-4D97-AF65-F5344CB8AC3E}">
        <p14:creationId xmlns:p14="http://schemas.microsoft.com/office/powerpoint/2010/main" val="15294515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and Conditions</a:t>
            </a:r>
            <a:endParaRPr lang="en-US" dirty="0"/>
          </a:p>
        </p:txBody>
      </p:sp>
      <p:sp>
        <p:nvSpPr>
          <p:cNvPr id="3" name="Content Placeholder 2"/>
          <p:cNvSpPr>
            <a:spLocks noGrp="1"/>
          </p:cNvSpPr>
          <p:nvPr>
            <p:ph idx="1"/>
          </p:nvPr>
        </p:nvSpPr>
        <p:spPr/>
        <p:txBody>
          <a:bodyPr>
            <a:normAutofit lnSpcReduction="10000"/>
          </a:bodyPr>
          <a:lstStyle/>
          <a:p>
            <a:pPr>
              <a:spcBef>
                <a:spcPts val="200"/>
              </a:spcBef>
              <a:spcAft>
                <a:spcPts val="200"/>
              </a:spcAft>
            </a:pPr>
            <a:r>
              <a:rPr lang="en-US" altLang="en-US" sz="2800" dirty="0"/>
              <a:t>Special Clauses and Conditions</a:t>
            </a:r>
          </a:p>
          <a:p>
            <a:pPr lvl="1">
              <a:spcBef>
                <a:spcPts val="200"/>
              </a:spcBef>
              <a:spcAft>
                <a:spcPts val="200"/>
              </a:spcAft>
            </a:pPr>
            <a:r>
              <a:rPr lang="en-US" altLang="en-US" sz="2400" dirty="0"/>
              <a:t>Budget Line Item Flexibility</a:t>
            </a:r>
          </a:p>
          <a:p>
            <a:pPr lvl="1">
              <a:spcBef>
                <a:spcPts val="200"/>
              </a:spcBef>
              <a:spcAft>
                <a:spcPts val="200"/>
              </a:spcAft>
            </a:pPr>
            <a:r>
              <a:rPr lang="en-US" altLang="en-US" sz="2400" dirty="0"/>
              <a:t>Indirect Cost Rate and Cost Allocation Plan</a:t>
            </a:r>
          </a:p>
          <a:p>
            <a:pPr lvl="1">
              <a:spcBef>
                <a:spcPts val="200"/>
              </a:spcBef>
              <a:spcAft>
                <a:spcPts val="200"/>
              </a:spcAft>
            </a:pPr>
            <a:r>
              <a:rPr lang="en-US" altLang="en-US" sz="2400" dirty="0"/>
              <a:t>Transparency Information</a:t>
            </a:r>
          </a:p>
          <a:p>
            <a:pPr lvl="1">
              <a:spcBef>
                <a:spcPts val="200"/>
              </a:spcBef>
              <a:spcAft>
                <a:spcPts val="200"/>
              </a:spcAft>
            </a:pPr>
            <a:r>
              <a:rPr lang="en-US" altLang="en-US" sz="2400" dirty="0"/>
              <a:t>Federal Project Officer</a:t>
            </a:r>
          </a:p>
          <a:p>
            <a:pPr lvl="1">
              <a:spcBef>
                <a:spcPts val="200"/>
              </a:spcBef>
              <a:spcAft>
                <a:spcPts val="200"/>
              </a:spcAft>
            </a:pPr>
            <a:r>
              <a:rPr lang="en-US" altLang="en-US" sz="2400" dirty="0"/>
              <a:t>Equipment</a:t>
            </a:r>
          </a:p>
          <a:p>
            <a:pPr lvl="1">
              <a:spcBef>
                <a:spcPts val="200"/>
              </a:spcBef>
              <a:spcAft>
                <a:spcPts val="200"/>
              </a:spcAft>
            </a:pPr>
            <a:r>
              <a:rPr lang="en-US" altLang="en-US" sz="2400" dirty="0"/>
              <a:t>Program Income</a:t>
            </a:r>
          </a:p>
          <a:p>
            <a:pPr lvl="1">
              <a:spcBef>
                <a:spcPts val="200"/>
              </a:spcBef>
              <a:spcAft>
                <a:spcPts val="200"/>
              </a:spcAft>
            </a:pPr>
            <a:r>
              <a:rPr lang="en-US" altLang="en-US" sz="2400" dirty="0"/>
              <a:t>Intellectual Property Rights</a:t>
            </a:r>
          </a:p>
          <a:p>
            <a:pPr lvl="1">
              <a:spcBef>
                <a:spcPts val="200"/>
              </a:spcBef>
              <a:spcAft>
                <a:spcPts val="200"/>
              </a:spcAft>
            </a:pPr>
            <a:r>
              <a:rPr lang="en-US" altLang="en-US" sz="2400" dirty="0"/>
              <a:t>Evaluation</a:t>
            </a:r>
          </a:p>
          <a:p>
            <a:pPr lvl="1">
              <a:spcBef>
                <a:spcPts val="200"/>
              </a:spcBef>
              <a:spcAft>
                <a:spcPts val="200"/>
              </a:spcAft>
            </a:pPr>
            <a:r>
              <a:rPr lang="en-US" altLang="en-US" sz="2400" dirty="0"/>
              <a:t>Reports—Quarterly Financial and Performance Reports</a:t>
            </a:r>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22</a:t>
            </a:fld>
            <a:endParaRPr lang="en-US" dirty="0"/>
          </a:p>
        </p:txBody>
      </p:sp>
    </p:spTree>
    <p:extLst>
      <p:ext uri="{BB962C8B-B14F-4D97-AF65-F5344CB8AC3E}">
        <p14:creationId xmlns:p14="http://schemas.microsoft.com/office/powerpoint/2010/main" val="480938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1 and Phase 2 Funding</a:t>
            </a:r>
            <a:endParaRPr lang="en-US" dirty="0"/>
          </a:p>
        </p:txBody>
      </p:sp>
      <p:sp>
        <p:nvSpPr>
          <p:cNvPr id="3" name="Content Placeholder 2"/>
          <p:cNvSpPr>
            <a:spLocks noGrp="1"/>
          </p:cNvSpPr>
          <p:nvPr>
            <p:ph idx="1"/>
          </p:nvPr>
        </p:nvSpPr>
        <p:spPr/>
        <p:txBody>
          <a:bodyPr/>
          <a:lstStyle/>
          <a:p>
            <a:pPr>
              <a:defRPr/>
            </a:pPr>
            <a:r>
              <a:rPr lang="en-US" altLang="en-US" dirty="0"/>
              <a:t>25% of award available for Phase 1</a:t>
            </a:r>
          </a:p>
          <a:p>
            <a:pPr>
              <a:defRPr/>
            </a:pPr>
            <a:endParaRPr lang="en-US" altLang="en-US" dirty="0"/>
          </a:p>
          <a:p>
            <a:pPr>
              <a:defRPr/>
            </a:pPr>
            <a:r>
              <a:rPr lang="en-US" altLang="en-US" dirty="0"/>
              <a:t>Process for requesting additional funds during Phase 1</a:t>
            </a:r>
          </a:p>
          <a:p>
            <a:pPr marL="0" indent="0">
              <a:buFont typeface="Wingdings" pitchFamily="2" charset="2"/>
              <a:buNone/>
              <a:defRPr/>
            </a:pPr>
            <a:endParaRPr lang="en-US" altLang="en-US" dirty="0"/>
          </a:p>
          <a:p>
            <a:pPr>
              <a:defRPr/>
            </a:pPr>
            <a:r>
              <a:rPr lang="en-US" altLang="en-US" dirty="0"/>
              <a:t>Unlocked when you complete Phase 1 activities</a:t>
            </a:r>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23</a:t>
            </a:fld>
            <a:endParaRPr lang="en-US" dirty="0"/>
          </a:p>
        </p:txBody>
      </p:sp>
    </p:spTree>
    <p:extLst>
      <p:ext uri="{BB962C8B-B14F-4D97-AF65-F5344CB8AC3E}">
        <p14:creationId xmlns:p14="http://schemas.microsoft.com/office/powerpoint/2010/main" val="2747323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Redaction in Action</a:t>
            </a:r>
            <a:endParaRPr lang="en-US" dirty="0"/>
          </a:p>
        </p:txBody>
      </p:sp>
      <p:sp>
        <p:nvSpPr>
          <p:cNvPr id="3" name="Content Placeholder 2"/>
          <p:cNvSpPr>
            <a:spLocks noGrp="1"/>
          </p:cNvSpPr>
          <p:nvPr>
            <p:ph idx="1"/>
          </p:nvPr>
        </p:nvSpPr>
        <p:spPr/>
        <p:txBody>
          <a:bodyPr/>
          <a:lstStyle/>
          <a:p>
            <a:pPr>
              <a:defRPr/>
            </a:pPr>
            <a:r>
              <a:rPr lang="en-US" altLang="en-US" dirty="0"/>
              <a:t>All redaction requests or waivers have been received</a:t>
            </a:r>
          </a:p>
          <a:p>
            <a:pPr marL="457200" lvl="1" indent="0" algn="ctr">
              <a:buFontTx/>
              <a:buNone/>
              <a:defRPr/>
            </a:pPr>
            <a:r>
              <a:rPr lang="en-US" altLang="en-US" sz="4400" b="1" dirty="0">
                <a:solidFill>
                  <a:srgbClr val="FF0000"/>
                </a:solidFill>
              </a:rPr>
              <a:t>Thank you!</a:t>
            </a:r>
          </a:p>
          <a:p>
            <a:pPr lvl="1">
              <a:buFont typeface="Wingdings" panose="05000000000000000000" pitchFamily="2" charset="2"/>
              <a:buChar char="§"/>
              <a:defRPr/>
            </a:pPr>
            <a:endParaRPr lang="en-US" altLang="en-US" sz="2400" dirty="0"/>
          </a:p>
          <a:p>
            <a:pPr marL="457200" lvl="1" indent="0">
              <a:buFontTx/>
              <a:buNone/>
              <a:defRPr/>
            </a:pPr>
            <a:endParaRPr lang="en-US" altLang="en-US" sz="2400" dirty="0"/>
          </a:p>
          <a:p>
            <a:pPr marL="457200" lvl="1" indent="0">
              <a:buFontTx/>
              <a:buNone/>
              <a:defRPr/>
            </a:pPr>
            <a:r>
              <a:rPr lang="en-US" altLang="en-US" sz="2400" dirty="0"/>
              <a:t>They will be posted on Grant Program Information (GPI) site</a:t>
            </a:r>
          </a:p>
          <a:p>
            <a:pPr marL="457200" lvl="1" indent="0" algn="ctr">
              <a:buFontTx/>
              <a:buNone/>
              <a:defRPr/>
            </a:pPr>
            <a:r>
              <a:rPr lang="en-US" altLang="en-US" sz="2400" dirty="0">
                <a:hlinkClick r:id="rId3"/>
              </a:rPr>
              <a:t>http://www.dol.gov/dol/grants/</a:t>
            </a:r>
            <a:endParaRPr lang="en-US" altLang="en-US" sz="2400" dirty="0"/>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24</a:t>
            </a:fld>
            <a:endParaRPr lang="en-US" dirty="0"/>
          </a:p>
        </p:txBody>
      </p:sp>
    </p:spTree>
    <p:extLst>
      <p:ext uri="{BB962C8B-B14F-4D97-AF65-F5344CB8AC3E}">
        <p14:creationId xmlns:p14="http://schemas.microsoft.com/office/powerpoint/2010/main" val="4246145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7512" y="1094096"/>
            <a:ext cx="3810000" cy="2857500"/>
          </a:xfrm>
          <a:prstGeom prst="rect">
            <a:avLst/>
          </a:prstGeom>
        </p:spPr>
      </p:pic>
      <p:sp>
        <p:nvSpPr>
          <p:cNvPr id="2" name="Title 1"/>
          <p:cNvSpPr>
            <a:spLocks noGrp="1"/>
          </p:cNvSpPr>
          <p:nvPr>
            <p:ph type="title"/>
          </p:nvPr>
        </p:nvSpPr>
        <p:spPr/>
        <p:txBody>
          <a:bodyPr/>
          <a:lstStyle/>
          <a:p>
            <a:r>
              <a:rPr lang="en-US" dirty="0" smtClean="0"/>
              <a:t>WIF Evaluation Goals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25</a:t>
            </a:fld>
            <a:endParaRPr lang="en-US"/>
          </a:p>
        </p:txBody>
      </p:sp>
      <p:sp>
        <p:nvSpPr>
          <p:cNvPr id="7" name="Rounded Rectangle 6"/>
          <p:cNvSpPr/>
          <p:nvPr/>
        </p:nvSpPr>
        <p:spPr>
          <a:xfrm>
            <a:off x="1494822" y="4586526"/>
            <a:ext cx="6152474" cy="15663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marL="0" lvl="1" algn="ctr"/>
            <a:r>
              <a:rPr lang="en-US" sz="2200" dirty="0">
                <a:solidFill>
                  <a:srgbClr val="376092"/>
                </a:solidFill>
              </a:rPr>
              <a:t>WIF goal is for projects to “be rigorously evaluated in order to build a body of knowledge about what works in workforce development.”</a:t>
            </a:r>
          </a:p>
          <a:p>
            <a:pPr algn="ctr"/>
            <a:endParaRPr lang="en-US" sz="2000" dirty="0">
              <a:solidFill>
                <a:srgbClr val="C00000"/>
              </a:solidFill>
              <a:latin typeface="Tahoma" pitchFamily="34" charset="0"/>
            </a:endParaRPr>
          </a:p>
        </p:txBody>
      </p:sp>
    </p:spTree>
    <p:extLst>
      <p:ext uri="{BB962C8B-B14F-4D97-AF65-F5344CB8AC3E}">
        <p14:creationId xmlns:p14="http://schemas.microsoft.com/office/powerpoint/2010/main" val="26896834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WIF Evaluation</a:t>
            </a:r>
            <a:endParaRPr lang="en-US" dirty="0"/>
          </a:p>
        </p:txBody>
      </p:sp>
      <p:sp>
        <p:nvSpPr>
          <p:cNvPr id="3" name="Content Placeholder 2"/>
          <p:cNvSpPr>
            <a:spLocks noGrp="1"/>
          </p:cNvSpPr>
          <p:nvPr>
            <p:ph idx="1"/>
          </p:nvPr>
        </p:nvSpPr>
        <p:spPr/>
        <p:txBody>
          <a:bodyPr>
            <a:normAutofit fontScale="85000" lnSpcReduction="20000"/>
          </a:bodyPr>
          <a:lstStyle/>
          <a:p>
            <a:pPr>
              <a:spcBef>
                <a:spcPts val="300"/>
              </a:spcBef>
              <a:spcAft>
                <a:spcPts val="300"/>
              </a:spcAft>
              <a:defRPr/>
            </a:pPr>
            <a:r>
              <a:rPr lang="en-US" sz="2800" dirty="0"/>
              <a:t>Each grantee will perform an evaluation of its innovation. </a:t>
            </a:r>
          </a:p>
          <a:p>
            <a:pPr>
              <a:spcBef>
                <a:spcPts val="300"/>
              </a:spcBef>
              <a:spcAft>
                <a:spcPts val="300"/>
              </a:spcAft>
              <a:defRPr/>
            </a:pPr>
            <a:r>
              <a:rPr lang="en-US" sz="2800" dirty="0"/>
              <a:t>The evaluation type must be appropriate to the innovation.</a:t>
            </a:r>
          </a:p>
          <a:p>
            <a:pPr>
              <a:spcBef>
                <a:spcPts val="300"/>
              </a:spcBef>
              <a:spcAft>
                <a:spcPts val="300"/>
              </a:spcAft>
              <a:defRPr/>
            </a:pPr>
            <a:r>
              <a:rPr lang="en-US" sz="2800" dirty="0"/>
              <a:t>The evaluation design must be rigorous. </a:t>
            </a:r>
          </a:p>
          <a:p>
            <a:pPr>
              <a:spcBef>
                <a:spcPts val="300"/>
              </a:spcBef>
              <a:spcAft>
                <a:spcPts val="300"/>
              </a:spcAft>
              <a:defRPr/>
            </a:pPr>
            <a:r>
              <a:rPr lang="en-US" sz="2800" dirty="0"/>
              <a:t>The evaluation must contribute to the same evidence base from which the innovation was designed.</a:t>
            </a:r>
          </a:p>
          <a:p>
            <a:pPr>
              <a:spcBef>
                <a:spcPts val="300"/>
              </a:spcBef>
              <a:spcAft>
                <a:spcPts val="300"/>
              </a:spcAft>
              <a:defRPr/>
            </a:pPr>
            <a:r>
              <a:rPr lang="en-US" sz="2800" dirty="0"/>
              <a:t>The grantee must hire a third-party evaluator</a:t>
            </a:r>
            <a:r>
              <a:rPr lang="en-US" sz="2800" dirty="0" smtClean="0"/>
              <a:t>.</a:t>
            </a:r>
          </a:p>
          <a:p>
            <a:pPr>
              <a:spcBef>
                <a:spcPts val="300"/>
              </a:spcBef>
              <a:spcAft>
                <a:spcPts val="300"/>
              </a:spcAft>
              <a:defRPr/>
            </a:pPr>
            <a:endParaRPr lang="en-US" sz="2800" dirty="0"/>
          </a:p>
          <a:p>
            <a:pPr marL="0" indent="0">
              <a:spcBef>
                <a:spcPts val="300"/>
              </a:spcBef>
              <a:spcAft>
                <a:spcPts val="300"/>
              </a:spcAft>
              <a:buFont typeface="Wingdings" pitchFamily="2" charset="2"/>
              <a:buNone/>
              <a:defRPr/>
            </a:pPr>
            <a:r>
              <a:rPr lang="en-US" sz="2800" dirty="0"/>
              <a:t>Abt, the National Evaluation Coordinator, will work with grantees’ evaluators to ensure consistent and high quality evaluations.</a:t>
            </a:r>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26</a:t>
            </a:fld>
            <a:endParaRPr lang="en-US" dirty="0"/>
          </a:p>
        </p:txBody>
      </p:sp>
    </p:spTree>
    <p:extLst>
      <p:ext uri="{BB962C8B-B14F-4D97-AF65-F5344CB8AC3E}">
        <p14:creationId xmlns:p14="http://schemas.microsoft.com/office/powerpoint/2010/main" val="1852069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WIF Evaluation Types</a:t>
            </a:r>
            <a:endParaRPr lang="en-US" dirty="0"/>
          </a:p>
        </p:txBody>
      </p:sp>
      <p:sp>
        <p:nvSpPr>
          <p:cNvPr id="3" name="Content Placeholder 2"/>
          <p:cNvSpPr>
            <a:spLocks noGrp="1"/>
          </p:cNvSpPr>
          <p:nvPr>
            <p:ph idx="1"/>
          </p:nvPr>
        </p:nvSpPr>
        <p:spPr/>
        <p:txBody>
          <a:bodyPr/>
          <a:lstStyle/>
          <a:p>
            <a:r>
              <a:rPr lang="en-US" altLang="en-US" dirty="0"/>
              <a:t>WIF funded three levels of projects, each with specific evaluation requirements:</a:t>
            </a:r>
          </a:p>
          <a:p>
            <a:pPr lvl="1">
              <a:buFont typeface="Wingdings" pitchFamily="2" charset="2"/>
              <a:buChar char="§"/>
            </a:pPr>
            <a:r>
              <a:rPr lang="en-US" altLang="en-US" sz="2400" dirty="0"/>
              <a:t>Type A. New and Untested </a:t>
            </a:r>
            <a:r>
              <a:rPr lang="en-US" altLang="en-US" sz="2400" dirty="0" smtClean="0"/>
              <a:t>Ideas – </a:t>
            </a:r>
            <a:r>
              <a:rPr lang="en-US" altLang="en-US" sz="2400" dirty="0"/>
              <a:t>pre-post outcomes evaluation design</a:t>
            </a:r>
          </a:p>
          <a:p>
            <a:pPr lvl="1"/>
            <a:r>
              <a:rPr lang="en-US" altLang="en-US" sz="2400" dirty="0"/>
              <a:t>Type B. Promising </a:t>
            </a:r>
            <a:r>
              <a:rPr lang="en-US" altLang="en-US" sz="2400" dirty="0" smtClean="0"/>
              <a:t>Ideas – </a:t>
            </a:r>
            <a:r>
              <a:rPr lang="en-US" altLang="en-US" sz="2400" dirty="0"/>
              <a:t>Randomized Controlled Trial evaluation design</a:t>
            </a:r>
          </a:p>
          <a:p>
            <a:pPr lvl="1">
              <a:buFont typeface="Wingdings" pitchFamily="2" charset="2"/>
              <a:buChar char="§"/>
            </a:pPr>
            <a:r>
              <a:rPr lang="en-US" altLang="en-US" sz="2400" dirty="0"/>
              <a:t>Type C. Adapting or Scaling Proven </a:t>
            </a:r>
            <a:r>
              <a:rPr lang="en-US" altLang="en-US" sz="2400" dirty="0" smtClean="0"/>
              <a:t>Ideas – </a:t>
            </a:r>
            <a:r>
              <a:rPr lang="en-US" altLang="en-US" sz="2400" dirty="0"/>
              <a:t>Randomized Controlled Trial evaluation design</a:t>
            </a:r>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27</a:t>
            </a:fld>
            <a:endParaRPr lang="en-US" dirty="0"/>
          </a:p>
        </p:txBody>
      </p:sp>
    </p:spTree>
    <p:extLst>
      <p:ext uri="{BB962C8B-B14F-4D97-AF65-F5344CB8AC3E}">
        <p14:creationId xmlns:p14="http://schemas.microsoft.com/office/powerpoint/2010/main" val="2928578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Timeline</a:t>
            </a:r>
            <a:endParaRPr lang="en-US" dirty="0"/>
          </a:p>
        </p:txBody>
      </p:sp>
      <p:sp>
        <p:nvSpPr>
          <p:cNvPr id="3" name="Content Placeholder 2"/>
          <p:cNvSpPr>
            <a:spLocks noGrp="1"/>
          </p:cNvSpPr>
          <p:nvPr>
            <p:ph idx="1"/>
          </p:nvPr>
        </p:nvSpPr>
        <p:spPr/>
        <p:txBody>
          <a:bodyPr>
            <a:normAutofit fontScale="92500" lnSpcReduction="10000"/>
          </a:bodyPr>
          <a:lstStyle/>
          <a:p>
            <a:pPr marL="0" indent="0">
              <a:buFont typeface="Wingdings" pitchFamily="2" charset="2"/>
              <a:buNone/>
              <a:defRPr/>
            </a:pPr>
            <a:r>
              <a:rPr lang="en-US" sz="2800" dirty="0"/>
              <a:t>Phase I Requirements:</a:t>
            </a:r>
          </a:p>
          <a:p>
            <a:pPr>
              <a:defRPr/>
            </a:pPr>
            <a:r>
              <a:rPr lang="en-US" sz="2200" dirty="0">
                <a:solidFill>
                  <a:srgbClr val="1F497D"/>
                </a:solidFill>
              </a:rPr>
              <a:t>Procure third-party evaluators as soon as possible; submit copy of executed contract to WIF mailbox with a copy to your FPO</a:t>
            </a:r>
          </a:p>
          <a:p>
            <a:pPr lvl="1">
              <a:defRPr/>
            </a:pPr>
            <a:r>
              <a:rPr lang="en-US" sz="2200" dirty="0"/>
              <a:t>Grantees should include coordination with the NEC in the scopes of work for their third-party evaluators, and budget appropriately for the third-party evaluator</a:t>
            </a:r>
          </a:p>
          <a:p>
            <a:pPr>
              <a:defRPr/>
            </a:pPr>
            <a:r>
              <a:rPr lang="en-US" sz="2200" dirty="0"/>
              <a:t>Submit Initial Evaluation Design Report to the NEC </a:t>
            </a:r>
            <a:r>
              <a:rPr lang="en-US" sz="2200" b="1" dirty="0"/>
              <a:t>as early as possible</a:t>
            </a:r>
            <a:r>
              <a:rPr lang="en-US" sz="2200" dirty="0"/>
              <a:t>, but no later than </a:t>
            </a:r>
            <a:r>
              <a:rPr lang="en-US" sz="2200" dirty="0" smtClean="0"/>
              <a:t>July </a:t>
            </a:r>
            <a:r>
              <a:rPr lang="en-US" sz="2200" dirty="0"/>
              <a:t>1, 2015.</a:t>
            </a:r>
          </a:p>
          <a:p>
            <a:pPr>
              <a:defRPr/>
            </a:pPr>
            <a:r>
              <a:rPr lang="en-US" sz="2200" dirty="0"/>
              <a:t>Respond to comments and direction from DOL and the NEC to strengthen the evaluation design.</a:t>
            </a:r>
          </a:p>
          <a:p>
            <a:pPr>
              <a:defRPr/>
            </a:pPr>
            <a:r>
              <a:rPr lang="en-US" sz="2200" dirty="0"/>
              <a:t>Submit Final Evaluation Design Report, final performance data </a:t>
            </a:r>
            <a:r>
              <a:rPr lang="en-US" sz="2200" dirty="0" smtClean="0"/>
              <a:t>template no </a:t>
            </a:r>
            <a:r>
              <a:rPr lang="en-US" sz="2200" dirty="0"/>
              <a:t>later than </a:t>
            </a:r>
            <a:r>
              <a:rPr lang="en-US" sz="2200" dirty="0" smtClean="0"/>
              <a:t>September 1</a:t>
            </a:r>
            <a:r>
              <a:rPr lang="en-US" sz="2200" dirty="0"/>
              <a:t>, 2015.</a:t>
            </a:r>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28</a:t>
            </a:fld>
            <a:endParaRPr lang="en-US" dirty="0"/>
          </a:p>
        </p:txBody>
      </p:sp>
    </p:spTree>
    <p:extLst>
      <p:ext uri="{BB962C8B-B14F-4D97-AF65-F5344CB8AC3E}">
        <p14:creationId xmlns:p14="http://schemas.microsoft.com/office/powerpoint/2010/main" val="3606103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NEC/Evaluation Resources</a:t>
            </a:r>
            <a:endParaRPr lang="en-US" dirty="0"/>
          </a:p>
        </p:txBody>
      </p:sp>
      <p:sp>
        <p:nvSpPr>
          <p:cNvPr id="3" name="Content Placeholder 2"/>
          <p:cNvSpPr>
            <a:spLocks noGrp="1"/>
          </p:cNvSpPr>
          <p:nvPr>
            <p:ph idx="1"/>
          </p:nvPr>
        </p:nvSpPr>
        <p:spPr/>
        <p:txBody>
          <a:bodyPr>
            <a:normAutofit fontScale="70000" lnSpcReduction="20000"/>
          </a:bodyPr>
          <a:lstStyle/>
          <a:p>
            <a:pPr>
              <a:defRPr/>
            </a:pPr>
            <a:r>
              <a:rPr lang="en-US" altLang="en-US" dirty="0"/>
              <a:t>The NEC should be viewed as a Resource for the evaluators of your grants.</a:t>
            </a:r>
          </a:p>
          <a:p>
            <a:pPr>
              <a:defRPr/>
            </a:pPr>
            <a:r>
              <a:rPr lang="en-US" dirty="0"/>
              <a:t>A Toolkit for grantees was published in May 2014 available at the ETA website.</a:t>
            </a:r>
            <a:endParaRPr lang="en-US" altLang="en-US" dirty="0">
              <a:solidFill>
                <a:srgbClr val="FF0000"/>
              </a:solidFill>
            </a:endParaRPr>
          </a:p>
          <a:p>
            <a:pPr>
              <a:defRPr/>
            </a:pPr>
            <a:r>
              <a:rPr lang="en-US" altLang="en-US" dirty="0"/>
              <a:t>A companion Toolkit will be published in the coming weeks specifically for the WIF evaluators</a:t>
            </a:r>
          </a:p>
          <a:p>
            <a:pPr>
              <a:defRPr/>
            </a:pPr>
            <a:r>
              <a:rPr lang="en-US" altLang="en-US" dirty="0"/>
              <a:t>The NEC will work with the third-party evaluators and the WIF TA Provider to communicate with grantees for the remainder of the grant.</a:t>
            </a:r>
          </a:p>
          <a:p>
            <a:pPr>
              <a:defRPr/>
            </a:pPr>
            <a:r>
              <a:rPr lang="en-US" dirty="0"/>
              <a:t>WIF NEC email address:  </a:t>
            </a:r>
            <a:r>
              <a:rPr lang="en-US" u="sng" dirty="0">
                <a:hlinkClick r:id="rId2"/>
              </a:rPr>
              <a:t>WIF@abtassoc.com</a:t>
            </a:r>
            <a:endParaRPr lang="en-US" dirty="0"/>
          </a:p>
          <a:p>
            <a:pPr>
              <a:defRPr/>
            </a:pPr>
            <a:r>
              <a:rPr lang="en-US" dirty="0"/>
              <a:t>Access to the WIF Evaluation SharePoint site will be provided by NEC staff</a:t>
            </a:r>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29</a:t>
            </a:fld>
            <a:endParaRPr lang="en-US" dirty="0"/>
          </a:p>
        </p:txBody>
      </p:sp>
    </p:spTree>
    <p:extLst>
      <p:ext uri="{BB962C8B-B14F-4D97-AF65-F5344CB8AC3E}">
        <p14:creationId xmlns:p14="http://schemas.microsoft.com/office/powerpoint/2010/main" val="2883231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Moderator</a:t>
            </a:r>
            <a:endParaRPr lang="en-US" dirty="0"/>
          </a:p>
        </p:txBody>
      </p:sp>
      <p:sp>
        <p:nvSpPr>
          <p:cNvPr id="7" name="Content Placeholder 2"/>
          <p:cNvSpPr txBox="1">
            <a:spLocks/>
          </p:cNvSpPr>
          <p:nvPr/>
        </p:nvSpPr>
        <p:spPr>
          <a:xfrm>
            <a:off x="1524000" y="1981200"/>
            <a:ext cx="6629400" cy="3657600"/>
          </a:xfrm>
          <a:prstGeom prst="rect">
            <a:avLst/>
          </a:prstGeom>
          <a:solidFill>
            <a:schemeClr val="bg1">
              <a:lumMod val="75000"/>
              <a:alpha val="85000"/>
            </a:schemeClr>
          </a:solidFill>
        </p:spPr>
        <p:txBody>
          <a:bodyPr vert="horz" lIns="91440" tIns="45720" rIns="91440" bIns="45720" rtlCol="0">
            <a:no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dirty="0" smtClean="0"/>
              <a:t>Wendy Havenstrite, Workforce Analyst</a:t>
            </a:r>
          </a:p>
          <a:p>
            <a:pPr marL="0" indent="0" algn="ctr">
              <a:buFont typeface="Arial" pitchFamily="34" charset="0"/>
              <a:buNone/>
            </a:pPr>
            <a:r>
              <a:rPr lang="en-US" sz="2400" dirty="0" smtClean="0"/>
              <a:t>Adult Policy Unit, Division of WIA  Adult Services and Workforce System</a:t>
            </a:r>
          </a:p>
          <a:p>
            <a:pPr marL="0" indent="0" algn="ctr">
              <a:buFont typeface="Arial" pitchFamily="34" charset="0"/>
              <a:buNone/>
            </a:pPr>
            <a:endParaRPr lang="en-US" sz="2400" dirty="0" smtClean="0"/>
          </a:p>
          <a:p>
            <a:pPr marL="0" indent="0" algn="ctr">
              <a:buNone/>
              <a:defRPr/>
            </a:pPr>
            <a:r>
              <a:rPr lang="en-US" sz="2000" dirty="0" smtClean="0">
                <a:solidFill>
                  <a:srgbClr val="000000">
                    <a:satMod val="130000"/>
                  </a:srgbClr>
                </a:solidFill>
                <a:latin typeface="Gill Sans MT"/>
                <a:hlinkClick r:id="rId2"/>
              </a:rPr>
              <a:t>Workforce.Innovation@dol.gov</a:t>
            </a:r>
            <a:endParaRPr lang="en-US" sz="2000" dirty="0">
              <a:solidFill>
                <a:srgbClr val="000000">
                  <a:satMod val="130000"/>
                </a:srgbClr>
              </a:solidFill>
              <a:latin typeface="Gill Sans MT"/>
              <a:hlinkClick r:id="rId2"/>
            </a:endParaRPr>
          </a:p>
          <a:p>
            <a:pPr marL="0" indent="0" algn="ctr">
              <a:buNone/>
            </a:pPr>
            <a:r>
              <a:rPr lang="en-US" sz="2000" dirty="0">
                <a:solidFill>
                  <a:srgbClr val="000000">
                    <a:satMod val="130000"/>
                  </a:srgbClr>
                </a:solidFill>
                <a:latin typeface="Gill Sans MT"/>
                <a:hlinkClick r:id="rId2"/>
              </a:rPr>
              <a:t>havenstrite.wendy@dol.gov </a:t>
            </a:r>
            <a:endParaRPr lang="en-US" sz="2000" dirty="0" smtClean="0">
              <a:solidFill>
                <a:srgbClr val="000000">
                  <a:satMod val="130000"/>
                </a:srgbClr>
              </a:solidFill>
              <a:latin typeface="Gill Sans MT"/>
              <a:hlinkClick r:id="rId2"/>
            </a:endParaRPr>
          </a:p>
          <a:p>
            <a:pPr marL="0" indent="0" algn="ctr">
              <a:buNone/>
            </a:pPr>
            <a:r>
              <a:rPr lang="en-US" sz="2000" dirty="0" smtClean="0">
                <a:solidFill>
                  <a:srgbClr val="000000">
                    <a:satMod val="130000"/>
                  </a:srgbClr>
                </a:solidFill>
                <a:latin typeface="Gill Sans MT"/>
                <a:hlinkClick r:id="rId2"/>
              </a:rPr>
              <a:t>(202) 693-2618</a:t>
            </a:r>
          </a:p>
          <a:p>
            <a:pPr marL="0" indent="0" algn="ctr">
              <a:buNone/>
            </a:pPr>
            <a:endParaRPr lang="en-US" sz="2400" dirty="0">
              <a:solidFill>
                <a:srgbClr val="000000">
                  <a:satMod val="130000"/>
                </a:srgbClr>
              </a:solidFill>
              <a:effectLst>
                <a:outerShdw blurRad="50000" dist="30000" dir="5400000" algn="tl" rotWithShape="0">
                  <a:srgbClr val="000000">
                    <a:alpha val="30000"/>
                  </a:srgbClr>
                </a:outerShdw>
              </a:effectLst>
              <a:latin typeface="Gill Sans MT"/>
              <a:hlinkClick r:id="rId2"/>
            </a:endParaRPr>
          </a:p>
          <a:p>
            <a:pPr marL="0" indent="0">
              <a:buFont typeface="Arial" pitchFamily="34" charset="0"/>
              <a:buNone/>
            </a:pPr>
            <a:endParaRPr lang="en-US" sz="2400" dirty="0"/>
          </a:p>
          <a:p>
            <a:pPr marL="0" indent="0">
              <a:buFont typeface="Arial" pitchFamily="34" charset="0"/>
              <a:buNone/>
            </a:pPr>
            <a:endParaRPr lang="en-US" sz="2400"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3</a:t>
            </a:fld>
            <a:endParaRPr lang="en-US"/>
          </a:p>
        </p:txBody>
      </p:sp>
      <p:sp>
        <p:nvSpPr>
          <p:cNvPr id="6" name="Footer Placeholder 5"/>
          <p:cNvSpPr>
            <a:spLocks noGrp="1"/>
          </p:cNvSpPr>
          <p:nvPr>
            <p:ph type="ftr" sz="quarter" idx="11"/>
          </p:nvPr>
        </p:nvSpPr>
        <p:spPr>
          <a:xfrm>
            <a:off x="3124200" y="6400800"/>
            <a:ext cx="2895600" cy="365125"/>
          </a:xfrm>
        </p:spPr>
        <p:txBody>
          <a:bodyPr/>
          <a:lstStyle/>
          <a:p>
            <a:r>
              <a:rPr lang="en-US" smtClean="0"/>
              <a:t>#</a:t>
            </a:r>
            <a:endParaRPr lang="en-US"/>
          </a:p>
        </p:txBody>
      </p:sp>
    </p:spTree>
    <p:extLst>
      <p:ext uri="{BB962C8B-B14F-4D97-AF65-F5344CB8AC3E}">
        <p14:creationId xmlns:p14="http://schemas.microsoft.com/office/powerpoint/2010/main" val="20971415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Immediate Next Steps</a:t>
            </a:r>
            <a:endParaRPr lang="en-US" dirty="0"/>
          </a:p>
        </p:txBody>
      </p:sp>
      <p:sp>
        <p:nvSpPr>
          <p:cNvPr id="3" name="Content Placeholder 2"/>
          <p:cNvSpPr>
            <a:spLocks noGrp="1"/>
          </p:cNvSpPr>
          <p:nvPr>
            <p:ph idx="1"/>
          </p:nvPr>
        </p:nvSpPr>
        <p:spPr/>
        <p:txBody>
          <a:bodyPr>
            <a:normAutofit fontScale="77500" lnSpcReduction="20000"/>
          </a:bodyPr>
          <a:lstStyle/>
          <a:p>
            <a:pPr marL="0" indent="0">
              <a:buFont typeface="Wingdings" pitchFamily="2" charset="2"/>
              <a:buNone/>
              <a:defRPr/>
            </a:pPr>
            <a:r>
              <a:rPr lang="en-US" dirty="0"/>
              <a:t>Individual calls with the NEC to discuss:</a:t>
            </a:r>
          </a:p>
          <a:p>
            <a:pPr marL="0" indent="0">
              <a:buFont typeface="Wingdings" pitchFamily="2" charset="2"/>
              <a:buNone/>
              <a:defRPr/>
            </a:pPr>
            <a:endParaRPr lang="en-US" dirty="0"/>
          </a:p>
          <a:p>
            <a:pPr lvl="1">
              <a:defRPr/>
            </a:pPr>
            <a:r>
              <a:rPr lang="en-US" sz="3100" dirty="0"/>
              <a:t>Overall evaluation process</a:t>
            </a:r>
          </a:p>
          <a:p>
            <a:pPr lvl="1">
              <a:defRPr/>
            </a:pPr>
            <a:r>
              <a:rPr lang="en-US" sz="3100" dirty="0"/>
              <a:t>Evaluation documents included in applications (logic model, evaluation plan, evaluation budget)</a:t>
            </a:r>
          </a:p>
          <a:p>
            <a:pPr lvl="1">
              <a:defRPr/>
            </a:pPr>
            <a:r>
              <a:rPr lang="en-US" sz="3100" dirty="0"/>
              <a:t>Third-Party Evaluator Procurement and Expected Early Deliverables</a:t>
            </a:r>
          </a:p>
          <a:p>
            <a:pPr lvl="1">
              <a:defRPr/>
            </a:pPr>
            <a:r>
              <a:rPr lang="en-US" sz="3100" dirty="0"/>
              <a:t>Schedule and Next Steps</a:t>
            </a:r>
          </a:p>
          <a:p>
            <a:pPr lvl="1">
              <a:defRPr/>
            </a:pPr>
            <a:endParaRPr lang="en-US" sz="3100" dirty="0"/>
          </a:p>
          <a:p>
            <a:pPr marL="0" indent="0">
              <a:buFont typeface="Wingdings" pitchFamily="2" charset="2"/>
              <a:buNone/>
              <a:defRPr/>
            </a:pPr>
            <a:r>
              <a:rPr lang="en-US" sz="3000" dirty="0"/>
              <a:t>The NEC will work with the third-party evaluators after they are procured.  </a:t>
            </a:r>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30</a:t>
            </a:fld>
            <a:endParaRPr lang="en-US" dirty="0"/>
          </a:p>
        </p:txBody>
      </p:sp>
    </p:spTree>
    <p:extLst>
      <p:ext uri="{BB962C8B-B14F-4D97-AF65-F5344CB8AC3E}">
        <p14:creationId xmlns:p14="http://schemas.microsoft.com/office/powerpoint/2010/main" val="4216276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normAutofit fontScale="77500" lnSpcReduction="20000"/>
          </a:bodyPr>
          <a:lstStyle/>
          <a:p>
            <a:pPr>
              <a:defRPr/>
            </a:pPr>
            <a:r>
              <a:rPr lang="en-US" altLang="en-US" dirty="0">
                <a:solidFill>
                  <a:srgbClr val="1F497D"/>
                </a:solidFill>
              </a:rPr>
              <a:t>Email additional Points of Contact to FPO and </a:t>
            </a:r>
            <a:r>
              <a:rPr lang="en-US" altLang="en-US" dirty="0">
                <a:solidFill>
                  <a:srgbClr val="1F497D"/>
                </a:solidFill>
                <a:hlinkClick r:id="rId3"/>
              </a:rPr>
              <a:t>Workforce.innovation@dol.gov</a:t>
            </a:r>
            <a:r>
              <a:rPr lang="en-US" altLang="en-US" dirty="0">
                <a:solidFill>
                  <a:srgbClr val="1F497D"/>
                </a:solidFill>
              </a:rPr>
              <a:t> </a:t>
            </a:r>
            <a:r>
              <a:rPr lang="en-US" altLang="en-US" dirty="0" smtClean="0">
                <a:solidFill>
                  <a:srgbClr val="1F497D"/>
                </a:solidFill>
              </a:rPr>
              <a:t>and </a:t>
            </a:r>
            <a:r>
              <a:rPr lang="en-US" altLang="en-US" dirty="0" smtClean="0">
                <a:solidFill>
                  <a:srgbClr val="1F497D"/>
                </a:solidFill>
                <a:hlinkClick r:id="rId4"/>
              </a:rPr>
              <a:t>WIF@abtassoc.com</a:t>
            </a:r>
            <a:endParaRPr lang="en-US" altLang="en-US" dirty="0">
              <a:solidFill>
                <a:srgbClr val="1F497D"/>
              </a:solidFill>
            </a:endParaRPr>
          </a:p>
          <a:p>
            <a:pPr>
              <a:defRPr/>
            </a:pPr>
            <a:r>
              <a:rPr lang="en-US" altLang="en-US" dirty="0">
                <a:solidFill>
                  <a:srgbClr val="1F497D"/>
                </a:solidFill>
              </a:rPr>
              <a:t>Procure third party evaluators and submit copy of executed contract to WIF mailbox</a:t>
            </a:r>
          </a:p>
          <a:p>
            <a:pPr>
              <a:defRPr/>
            </a:pPr>
            <a:r>
              <a:rPr lang="en-US" altLang="en-US" dirty="0">
                <a:solidFill>
                  <a:srgbClr val="1F497D"/>
                </a:solidFill>
              </a:rPr>
              <a:t>Plan for In-Person Grantee Meeting March 2015, TBD</a:t>
            </a:r>
          </a:p>
          <a:p>
            <a:pPr>
              <a:defRPr/>
            </a:pPr>
            <a:r>
              <a:rPr lang="en-US" dirty="0">
                <a:solidFill>
                  <a:srgbClr val="1F497D"/>
                </a:solidFill>
              </a:rPr>
              <a:t>Submit Initial Evaluation Design Report to the NEC no later than </a:t>
            </a:r>
            <a:r>
              <a:rPr lang="en-US" dirty="0" smtClean="0">
                <a:solidFill>
                  <a:srgbClr val="1F497D"/>
                </a:solidFill>
              </a:rPr>
              <a:t>July 1</a:t>
            </a:r>
            <a:r>
              <a:rPr lang="en-US" dirty="0">
                <a:solidFill>
                  <a:srgbClr val="1F497D"/>
                </a:solidFill>
              </a:rPr>
              <a:t>, 2015.</a:t>
            </a:r>
          </a:p>
          <a:p>
            <a:pPr>
              <a:defRPr/>
            </a:pPr>
            <a:r>
              <a:rPr lang="en-US" dirty="0">
                <a:solidFill>
                  <a:srgbClr val="1F497D"/>
                </a:solidFill>
              </a:rPr>
              <a:t>Submit Final Evaluation Design Report, final performance data template, and final evaluation budget no later than </a:t>
            </a:r>
            <a:r>
              <a:rPr lang="en-US" dirty="0" smtClean="0">
                <a:solidFill>
                  <a:srgbClr val="1F497D"/>
                </a:solidFill>
              </a:rPr>
              <a:t>September </a:t>
            </a:r>
            <a:r>
              <a:rPr lang="en-US" dirty="0">
                <a:solidFill>
                  <a:srgbClr val="1F497D"/>
                </a:solidFill>
              </a:rPr>
              <a:t>1, 2015</a:t>
            </a:r>
            <a:r>
              <a:rPr lang="en-US" dirty="0"/>
              <a:t>.</a:t>
            </a:r>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31</a:t>
            </a:fld>
            <a:endParaRPr lang="en-US" dirty="0"/>
          </a:p>
        </p:txBody>
      </p:sp>
    </p:spTree>
    <p:extLst>
      <p:ext uri="{BB962C8B-B14F-4D97-AF65-F5344CB8AC3E}">
        <p14:creationId xmlns:p14="http://schemas.microsoft.com/office/powerpoint/2010/main" val="21893245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32</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12475"/>
            <a:ext cx="2846597" cy="2779546"/>
          </a:xfrm>
          <a:prstGeom prst="rect">
            <a:avLst/>
          </a:prstGeom>
        </p:spPr>
      </p:pic>
      <p:sp>
        <p:nvSpPr>
          <p:cNvPr id="14" name="Content Placeholder 13"/>
          <p:cNvSpPr>
            <a:spLocks noGrp="1"/>
          </p:cNvSpPr>
          <p:nvPr>
            <p:ph idx="1"/>
          </p:nvPr>
        </p:nvSpPr>
        <p:spPr>
          <a:xfrm>
            <a:off x="457200" y="2133600"/>
            <a:ext cx="8229600" cy="4267200"/>
          </a:xfrm>
        </p:spPr>
        <p:txBody>
          <a:bodyPr>
            <a:normAutofit fontScale="77500" lnSpcReduction="20000"/>
          </a:bodyPr>
          <a:lstStyle/>
          <a:p>
            <a:pPr>
              <a:spcBef>
                <a:spcPts val="300"/>
              </a:spcBef>
              <a:spcAft>
                <a:spcPts val="300"/>
              </a:spcAft>
              <a:defRPr/>
            </a:pPr>
            <a:r>
              <a:rPr lang="en-US" sz="2300">
                <a:solidFill>
                  <a:srgbClr val="1F497D"/>
                </a:solidFill>
              </a:rPr>
              <a:t>Financial, Administrative and Performance Training for Grantees:</a:t>
            </a:r>
            <a:endParaRPr lang="en-US" sz="2300" dirty="0" smtClean="0">
              <a:solidFill>
                <a:srgbClr val="1F497D"/>
              </a:solidFill>
              <a:hlinkClick r:id="rId4"/>
            </a:endParaRPr>
          </a:p>
          <a:p>
            <a:pPr lvl="1">
              <a:spcBef>
                <a:spcPts val="300"/>
              </a:spcBef>
              <a:spcAft>
                <a:spcPts val="300"/>
              </a:spcAft>
              <a:defRPr/>
            </a:pPr>
            <a:r>
              <a:rPr lang="en-US" sz="2300" dirty="0" smtClean="0">
                <a:hlinkClick r:id="rId4"/>
              </a:rPr>
              <a:t>http</a:t>
            </a:r>
            <a:r>
              <a:rPr lang="en-US" sz="2300" dirty="0">
                <a:hlinkClick r:id="rId4"/>
              </a:rPr>
              <a:t>://etareporting.workforce3one.org</a:t>
            </a:r>
            <a:endParaRPr lang="en-US" sz="2300" dirty="0"/>
          </a:p>
          <a:p>
            <a:pPr>
              <a:spcBef>
                <a:spcPts val="300"/>
              </a:spcBef>
              <a:spcAft>
                <a:spcPts val="300"/>
              </a:spcAft>
              <a:defRPr/>
            </a:pPr>
            <a:r>
              <a:rPr lang="en-US" sz="2300" dirty="0"/>
              <a:t>Introduction to Financial Reporting:</a:t>
            </a:r>
          </a:p>
          <a:p>
            <a:pPr lvl="1">
              <a:spcBef>
                <a:spcPts val="300"/>
              </a:spcBef>
              <a:spcAft>
                <a:spcPts val="300"/>
              </a:spcAft>
              <a:defRPr/>
            </a:pPr>
            <a:r>
              <a:rPr lang="en-US" sz="2300" dirty="0">
                <a:hlinkClick r:id="rId5"/>
              </a:rPr>
              <a:t>http://www.workforce3one.org/view/3000914758141611670</a:t>
            </a:r>
            <a:endParaRPr lang="en-US" sz="2300" dirty="0"/>
          </a:p>
          <a:p>
            <a:pPr>
              <a:spcBef>
                <a:spcPts val="300"/>
              </a:spcBef>
              <a:spcAft>
                <a:spcPts val="300"/>
              </a:spcAft>
              <a:defRPr/>
            </a:pPr>
            <a:r>
              <a:rPr lang="en-US" sz="2300" dirty="0"/>
              <a:t>Financial Management Principles:</a:t>
            </a:r>
          </a:p>
          <a:p>
            <a:pPr lvl="1">
              <a:spcBef>
                <a:spcPts val="300"/>
              </a:spcBef>
              <a:spcAft>
                <a:spcPts val="300"/>
              </a:spcAft>
              <a:defRPr/>
            </a:pPr>
            <a:r>
              <a:rPr lang="en-US" sz="2300" dirty="0">
                <a:hlinkClick r:id="rId6"/>
              </a:rPr>
              <a:t>http://www.workforce3one.org/view/3000914831758578573</a:t>
            </a:r>
            <a:r>
              <a:rPr lang="en-US" sz="2300" dirty="0"/>
              <a:t> </a:t>
            </a:r>
          </a:p>
          <a:p>
            <a:pPr>
              <a:spcBef>
                <a:spcPts val="300"/>
              </a:spcBef>
              <a:spcAft>
                <a:spcPts val="300"/>
              </a:spcAft>
              <a:defRPr/>
            </a:pPr>
            <a:r>
              <a:rPr lang="en-US" sz="2300" dirty="0"/>
              <a:t>Introduction to Grant Applications and Forms:</a:t>
            </a:r>
          </a:p>
          <a:p>
            <a:pPr lvl="1">
              <a:spcBef>
                <a:spcPts val="300"/>
              </a:spcBef>
              <a:spcAft>
                <a:spcPts val="300"/>
              </a:spcAft>
              <a:defRPr/>
            </a:pPr>
            <a:r>
              <a:rPr lang="en-US" sz="2300" u="sng" dirty="0">
                <a:solidFill>
                  <a:srgbClr val="0000FF"/>
                </a:solidFill>
              </a:rPr>
              <a:t>http://www.workforce3one.org/view/3000914831964994677</a:t>
            </a:r>
          </a:p>
          <a:p>
            <a:pPr>
              <a:spcBef>
                <a:spcPts val="300"/>
              </a:spcBef>
              <a:spcAft>
                <a:spcPts val="300"/>
              </a:spcAft>
              <a:defRPr/>
            </a:pPr>
            <a:r>
              <a:rPr lang="en-US" sz="2300" dirty="0"/>
              <a:t>Introduction to Procurement Requirements:</a:t>
            </a:r>
          </a:p>
          <a:p>
            <a:pPr lvl="1">
              <a:spcBef>
                <a:spcPts val="300"/>
              </a:spcBef>
              <a:spcAft>
                <a:spcPts val="300"/>
              </a:spcAft>
              <a:defRPr/>
            </a:pPr>
            <a:r>
              <a:rPr lang="en-US" sz="2300" dirty="0">
                <a:hlinkClick r:id="rId7"/>
              </a:rPr>
              <a:t>http://www.workforce3one.org/view/3000914833849989433</a:t>
            </a:r>
            <a:r>
              <a:rPr lang="en-US" sz="2300" dirty="0"/>
              <a:t> </a:t>
            </a:r>
          </a:p>
          <a:p>
            <a:pPr>
              <a:spcBef>
                <a:spcPts val="300"/>
              </a:spcBef>
              <a:spcAft>
                <a:spcPts val="300"/>
              </a:spcAft>
              <a:defRPr/>
            </a:pPr>
            <a:r>
              <a:rPr lang="en-US" sz="2300" dirty="0" smtClean="0"/>
              <a:t>9130 </a:t>
            </a:r>
            <a:r>
              <a:rPr lang="en-US" sz="2300" dirty="0">
                <a:solidFill>
                  <a:srgbClr val="1F497D"/>
                </a:solidFill>
              </a:rPr>
              <a:t>Financial</a:t>
            </a:r>
            <a:r>
              <a:rPr lang="en-US" sz="2300" dirty="0"/>
              <a:t> Form and Instructions:</a:t>
            </a:r>
          </a:p>
          <a:p>
            <a:pPr lvl="1">
              <a:spcBef>
                <a:spcPts val="300"/>
              </a:spcBef>
              <a:spcAft>
                <a:spcPts val="300"/>
              </a:spcAft>
              <a:defRPr/>
            </a:pPr>
            <a:r>
              <a:rPr lang="en-US" sz="2300" dirty="0">
                <a:hlinkClick r:id="rId8"/>
              </a:rPr>
              <a:t>http://www.doleta.gov/grants/docs/ETA-9130-straightSF269grants.pdf</a:t>
            </a:r>
            <a:r>
              <a:rPr lang="en-US" sz="2300" dirty="0"/>
              <a:t> </a:t>
            </a:r>
            <a:endParaRPr lang="en-US" sz="2300" dirty="0" smtClean="0"/>
          </a:p>
          <a:p>
            <a:pPr>
              <a:spcBef>
                <a:spcPts val="300"/>
              </a:spcBef>
              <a:spcAft>
                <a:spcPts val="300"/>
              </a:spcAft>
              <a:defRPr/>
            </a:pPr>
            <a:r>
              <a:rPr lang="en-US" sz="2300" dirty="0" smtClean="0"/>
              <a:t>Evaluation Toolkit for Grantees</a:t>
            </a:r>
          </a:p>
          <a:p>
            <a:pPr lvl="1">
              <a:spcBef>
                <a:spcPts val="300"/>
              </a:spcBef>
              <a:spcAft>
                <a:spcPts val="300"/>
              </a:spcAft>
              <a:defRPr/>
            </a:pPr>
            <a:r>
              <a:rPr lang="en-US" sz="2300" dirty="0">
                <a:hlinkClick r:id="rId9"/>
              </a:rPr>
              <a:t>http://</a:t>
            </a:r>
            <a:r>
              <a:rPr lang="en-US" sz="2300" dirty="0" smtClean="0">
                <a:hlinkClick r:id="rId9"/>
              </a:rPr>
              <a:t>www.doleta.gov/workforce_innovation/resources.cfm</a:t>
            </a:r>
            <a:endParaRPr lang="en-US" sz="2300" dirty="0" smtClean="0"/>
          </a:p>
          <a:p>
            <a:pPr marL="457200" lvl="1" indent="0">
              <a:spcBef>
                <a:spcPts val="300"/>
              </a:spcBef>
              <a:spcAft>
                <a:spcPts val="300"/>
              </a:spcAft>
              <a:buNone/>
              <a:defRPr/>
            </a:pPr>
            <a:endParaRPr lang="en-US" sz="2300" dirty="0"/>
          </a:p>
          <a:p>
            <a:pPr lvl="1">
              <a:spcBef>
                <a:spcPts val="0"/>
              </a:spcBef>
            </a:pPr>
            <a:endParaRPr lang="en-US" sz="2400" dirty="0"/>
          </a:p>
        </p:txBody>
      </p:sp>
    </p:spTree>
    <p:extLst>
      <p:ext uri="{BB962C8B-B14F-4D97-AF65-F5344CB8AC3E}">
        <p14:creationId xmlns:p14="http://schemas.microsoft.com/office/powerpoint/2010/main" val="3289323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enter your questions </a:t>
            </a:r>
            <a:r>
              <a:rPr lang="en-US" dirty="0" smtClean="0"/>
              <a:t>in </a:t>
            </a:r>
            <a:r>
              <a:rPr lang="en-US" dirty="0"/>
              <a:t>the Chat Room!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7475" y="1771650"/>
            <a:ext cx="3810000" cy="3790950"/>
          </a:xfrm>
          <a:prstGeom prst="rect">
            <a:avLst/>
          </a:prstGeom>
          <a:effectLst>
            <a:reflection blurRad="6350" stA="50000" endA="275" endPos="40000" dist="101600" dir="5400000" sy="-100000" algn="bl" rotWithShape="0"/>
          </a:effectLst>
        </p:spPr>
      </p:pic>
      <p:sp>
        <p:nvSpPr>
          <p:cNvPr id="3" name="Slide Number Placeholder 2"/>
          <p:cNvSpPr>
            <a:spLocks noGrp="1"/>
          </p:cNvSpPr>
          <p:nvPr>
            <p:ph type="sldNum" sz="quarter" idx="12"/>
          </p:nvPr>
        </p:nvSpPr>
        <p:spPr/>
        <p:txBody>
          <a:bodyPr/>
          <a:lstStyle/>
          <a:p>
            <a:fld id="{01723B91-CE10-4F20-890A-0852E2246859}" type="slidenum">
              <a:rPr lang="en-US" smtClean="0"/>
              <a:pPr/>
              <a:t>33</a:t>
            </a:fld>
            <a:endParaRPr lang="en-US"/>
          </a:p>
        </p:txBody>
      </p:sp>
      <p:sp>
        <p:nvSpPr>
          <p:cNvPr id="4" name="Footer Placeholder 3"/>
          <p:cNvSpPr>
            <a:spLocks noGrp="1"/>
          </p:cNvSpPr>
          <p:nvPr>
            <p:ph type="ftr" sz="quarter" idx="11"/>
          </p:nvPr>
        </p:nvSpPr>
        <p:spPr/>
        <p:txBody>
          <a:bodyPr/>
          <a:lstStyle/>
          <a:p>
            <a:r>
              <a:rPr lang="en-US" smtClean="0"/>
              <a:t>#</a:t>
            </a:r>
            <a:endParaRPr lang="en-US"/>
          </a:p>
        </p:txBody>
      </p:sp>
    </p:spTree>
    <p:extLst>
      <p:ext uri="{BB962C8B-B14F-4D97-AF65-F5344CB8AC3E}">
        <p14:creationId xmlns:p14="http://schemas.microsoft.com/office/powerpoint/2010/main" val="28194069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54627"/>
          <a:stretch/>
        </p:blipFill>
        <p:spPr>
          <a:xfrm>
            <a:off x="4419600" y="1088408"/>
            <a:ext cx="4724399" cy="5769592"/>
          </a:xfrm>
          <a:prstGeom prst="rect">
            <a:avLst/>
          </a:prstGeom>
        </p:spPr>
      </p:pic>
      <p:sp>
        <p:nvSpPr>
          <p:cNvPr id="2" name="Title 1"/>
          <p:cNvSpPr>
            <a:spLocks noGrp="1"/>
          </p:cNvSpPr>
          <p:nvPr>
            <p:ph type="title"/>
          </p:nvPr>
        </p:nvSpPr>
        <p:spPr/>
        <p:txBody>
          <a:bodyPr/>
          <a:lstStyle/>
          <a:p>
            <a:r>
              <a:rPr lang="en-US" dirty="0" smtClean="0"/>
              <a:t>Speakers’ Contact Information</a:t>
            </a:r>
            <a:endParaRPr lang="en-US" dirty="0"/>
          </a:p>
        </p:txBody>
      </p:sp>
      <p:sp>
        <p:nvSpPr>
          <p:cNvPr id="5" name="Rounded Rectangle 4"/>
          <p:cNvSpPr/>
          <p:nvPr/>
        </p:nvSpPr>
        <p:spPr>
          <a:xfrm>
            <a:off x="152400" y="1400572"/>
            <a:ext cx="5334000" cy="16291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smtClean="0">
              <a:solidFill>
                <a:srgbClr val="C00000"/>
              </a:solidFill>
              <a:latin typeface="Tahoma" pitchFamily="34" charset="0"/>
            </a:endParaRPr>
          </a:p>
          <a:p>
            <a:r>
              <a:rPr lang="en-US" sz="1600" dirty="0" smtClean="0">
                <a:solidFill>
                  <a:srgbClr val="376092"/>
                </a:solidFill>
                <a:latin typeface="Tahoma" pitchFamily="34" charset="0"/>
              </a:rPr>
              <a:t>Speaker:	Wendy </a:t>
            </a:r>
            <a:r>
              <a:rPr lang="en-US" sz="1600" dirty="0" err="1" smtClean="0">
                <a:solidFill>
                  <a:srgbClr val="376092"/>
                </a:solidFill>
                <a:latin typeface="Tahoma" pitchFamily="34" charset="0"/>
              </a:rPr>
              <a:t>Havenstrite</a:t>
            </a:r>
            <a:endParaRPr lang="en-US" sz="1600" dirty="0" smtClean="0">
              <a:solidFill>
                <a:srgbClr val="376092"/>
              </a:solidFill>
              <a:latin typeface="Tahoma" pitchFamily="34" charset="0"/>
            </a:endParaRPr>
          </a:p>
          <a:p>
            <a:r>
              <a:rPr lang="en-US" sz="1600" dirty="0" smtClean="0">
                <a:solidFill>
                  <a:srgbClr val="376092"/>
                </a:solidFill>
                <a:latin typeface="Tahoma" pitchFamily="34" charset="0"/>
              </a:rPr>
              <a:t>Title: </a:t>
            </a:r>
            <a:r>
              <a:rPr lang="en-US" sz="1600" dirty="0">
                <a:solidFill>
                  <a:srgbClr val="376092"/>
                </a:solidFill>
                <a:effectLst>
                  <a:outerShdw blurRad="50000" dist="30000" dir="5400000" algn="tl" rotWithShape="0">
                    <a:srgbClr val="000000">
                      <a:alpha val="30000"/>
                    </a:srgbClr>
                  </a:outerShdw>
                </a:effectLst>
                <a:latin typeface="Gill Sans MT"/>
              </a:rPr>
              <a:t>Office of Workforce Investment </a:t>
            </a:r>
            <a:r>
              <a:rPr lang="en-US" sz="1600" dirty="0" smtClean="0">
                <a:solidFill>
                  <a:srgbClr val="376092"/>
                </a:solidFill>
                <a:latin typeface="Tahoma" pitchFamily="34" charset="0"/>
              </a:rPr>
              <a:t>		</a:t>
            </a:r>
          </a:p>
          <a:p>
            <a:r>
              <a:rPr lang="en-US" sz="1600" dirty="0" smtClean="0">
                <a:solidFill>
                  <a:srgbClr val="376092"/>
                </a:solidFill>
                <a:latin typeface="Tahoma" pitchFamily="34" charset="0"/>
              </a:rPr>
              <a:t>Organization: Employment and Training Admin.</a:t>
            </a:r>
          </a:p>
          <a:p>
            <a:r>
              <a:rPr lang="en-US" sz="1600" dirty="0" smtClean="0">
                <a:solidFill>
                  <a:srgbClr val="376092"/>
                </a:solidFill>
                <a:latin typeface="Tahoma" pitchFamily="34" charset="0"/>
              </a:rPr>
              <a:t>Email:	</a:t>
            </a:r>
            <a:r>
              <a:rPr lang="en-US" sz="1600" dirty="0" smtClean="0">
                <a:solidFill>
                  <a:srgbClr val="376092"/>
                </a:solidFill>
                <a:effectLst>
                  <a:outerShdw blurRad="50000" dist="30000" dir="5400000" algn="tl" rotWithShape="0">
                    <a:srgbClr val="000000">
                      <a:alpha val="30000"/>
                    </a:srgbClr>
                  </a:outerShdw>
                </a:effectLst>
                <a:latin typeface="Gill Sans MT"/>
                <a:hlinkClick r:id="rId4"/>
              </a:rPr>
              <a:t>Havenstrite.wendy@dol.gov</a:t>
            </a:r>
            <a:r>
              <a:rPr lang="en-US" sz="1600" dirty="0" smtClean="0">
                <a:solidFill>
                  <a:srgbClr val="376092"/>
                </a:solidFill>
                <a:latin typeface="Tahoma" pitchFamily="34" charset="0"/>
              </a:rPr>
              <a:t>	</a:t>
            </a:r>
          </a:p>
          <a:p>
            <a:r>
              <a:rPr lang="en-US" sz="1600" dirty="0" smtClean="0">
                <a:solidFill>
                  <a:srgbClr val="376092"/>
                </a:solidFill>
                <a:latin typeface="Tahoma" pitchFamily="34" charset="0"/>
              </a:rPr>
              <a:t>Telephone: </a:t>
            </a:r>
            <a:r>
              <a:rPr lang="en-US" sz="1600" dirty="0" smtClean="0">
                <a:solidFill>
                  <a:srgbClr val="376092"/>
                </a:solidFill>
                <a:effectLst>
                  <a:outerShdw blurRad="50000" dist="30000" dir="5400000" algn="tl" rotWithShape="0">
                    <a:srgbClr val="000000">
                      <a:alpha val="30000"/>
                    </a:srgbClr>
                  </a:outerShdw>
                </a:effectLst>
                <a:latin typeface="Gill Sans MT"/>
              </a:rPr>
              <a:t>202-693-2618</a:t>
            </a:r>
            <a:r>
              <a:rPr lang="en-US" sz="1600" dirty="0" smtClean="0">
                <a:solidFill>
                  <a:srgbClr val="376092"/>
                </a:solidFill>
                <a:latin typeface="Tahoma" pitchFamily="34" charset="0"/>
              </a:rPr>
              <a:t>	</a:t>
            </a:r>
            <a:endParaRPr lang="en-US" sz="1600" dirty="0">
              <a:solidFill>
                <a:srgbClr val="376092"/>
              </a:solidFill>
              <a:latin typeface="Tahoma" pitchFamily="34" charset="0"/>
            </a:endParaRPr>
          </a:p>
          <a:p>
            <a:endParaRPr lang="en-US" sz="1600" dirty="0" smtClean="0">
              <a:solidFill>
                <a:srgbClr val="C00000"/>
              </a:solidFill>
              <a:latin typeface="Tahoma" pitchFamily="34" charset="0"/>
            </a:endParaRPr>
          </a:p>
        </p:txBody>
      </p:sp>
      <p:sp>
        <p:nvSpPr>
          <p:cNvPr id="6" name="Rounded Rectangle 5"/>
          <p:cNvSpPr/>
          <p:nvPr/>
        </p:nvSpPr>
        <p:spPr>
          <a:xfrm>
            <a:off x="152400" y="3171428"/>
            <a:ext cx="5358114" cy="14767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smtClean="0">
              <a:solidFill>
                <a:srgbClr val="C00000"/>
              </a:solidFill>
              <a:latin typeface="Tahoma" pitchFamily="34" charset="0"/>
            </a:endParaRPr>
          </a:p>
          <a:p>
            <a:r>
              <a:rPr lang="en-US" sz="1600" dirty="0" smtClean="0">
                <a:solidFill>
                  <a:srgbClr val="376092"/>
                </a:solidFill>
                <a:latin typeface="Tahoma" pitchFamily="34" charset="0"/>
              </a:rPr>
              <a:t>Speaker</a:t>
            </a:r>
            <a:r>
              <a:rPr lang="en-US" sz="1600" dirty="0">
                <a:solidFill>
                  <a:srgbClr val="376092"/>
                </a:solidFill>
                <a:latin typeface="Tahoma" pitchFamily="34" charset="0"/>
              </a:rPr>
              <a:t>: Wayne Gordon </a:t>
            </a:r>
            <a:endParaRPr lang="en-US" sz="1600" dirty="0" smtClean="0">
              <a:solidFill>
                <a:srgbClr val="376092"/>
              </a:solidFill>
              <a:latin typeface="Tahoma" pitchFamily="34" charset="0"/>
            </a:endParaRPr>
          </a:p>
          <a:p>
            <a:r>
              <a:rPr lang="en-US" sz="1600" dirty="0" smtClean="0">
                <a:solidFill>
                  <a:srgbClr val="376092"/>
                </a:solidFill>
                <a:latin typeface="Tahoma" pitchFamily="34" charset="0"/>
              </a:rPr>
              <a:t>Title: </a:t>
            </a:r>
            <a:r>
              <a:rPr lang="en-US" sz="1600" dirty="0" smtClean="0">
                <a:solidFill>
                  <a:srgbClr val="376092"/>
                </a:solidFill>
                <a:effectLst>
                  <a:outerShdw blurRad="50000" dist="30000" dir="5400000" algn="tl" rotWithShape="0">
                    <a:srgbClr val="000000">
                      <a:alpha val="30000"/>
                    </a:srgbClr>
                  </a:outerShdw>
                </a:effectLst>
                <a:latin typeface="Gill Sans MT"/>
              </a:rPr>
              <a:t>Director</a:t>
            </a:r>
          </a:p>
          <a:p>
            <a:r>
              <a:rPr lang="en-US" sz="1600" dirty="0" smtClean="0">
                <a:solidFill>
                  <a:srgbClr val="376092"/>
                </a:solidFill>
                <a:latin typeface="Tahoma" pitchFamily="34" charset="0"/>
              </a:rPr>
              <a:t>Organization: </a:t>
            </a:r>
            <a:r>
              <a:rPr lang="en-US" sz="1600" dirty="0">
                <a:solidFill>
                  <a:srgbClr val="376092"/>
                </a:solidFill>
                <a:effectLst>
                  <a:outerShdw blurRad="50000" dist="30000" dir="5400000" algn="tl" rotWithShape="0">
                    <a:srgbClr val="000000">
                      <a:alpha val="30000"/>
                    </a:srgbClr>
                  </a:outerShdw>
                </a:effectLst>
                <a:latin typeface="Gill Sans MT"/>
              </a:rPr>
              <a:t>Division of Research and Evaluation</a:t>
            </a:r>
            <a:endParaRPr lang="en-US" sz="1600" dirty="0">
              <a:solidFill>
                <a:srgbClr val="376092"/>
              </a:solidFill>
              <a:effectLst>
                <a:outerShdw blurRad="50000" dist="30000" dir="5400000" algn="tl" rotWithShape="0">
                  <a:srgbClr val="000000">
                    <a:alpha val="30000"/>
                  </a:srgbClr>
                </a:outerShdw>
              </a:effectLst>
              <a:latin typeface="Gill Sans MT"/>
              <a:hlinkClick r:id="rId5"/>
            </a:endParaRPr>
          </a:p>
          <a:p>
            <a:endParaRPr lang="en-US" sz="1600" dirty="0" smtClean="0">
              <a:solidFill>
                <a:srgbClr val="C00000"/>
              </a:solidFill>
              <a:latin typeface="Tahoma" pitchFamily="34" charset="0"/>
            </a:endParaRPr>
          </a:p>
          <a:p>
            <a:endParaRPr lang="en-US" sz="1600" dirty="0" smtClean="0">
              <a:solidFill>
                <a:srgbClr val="C00000"/>
              </a:solidFill>
              <a:latin typeface="Tahoma" pitchFamily="34" charset="0"/>
            </a:endParaRPr>
          </a:p>
        </p:txBody>
      </p:sp>
      <p:sp>
        <p:nvSpPr>
          <p:cNvPr id="3" name="Slide Number Placeholder 2"/>
          <p:cNvSpPr>
            <a:spLocks noGrp="1"/>
          </p:cNvSpPr>
          <p:nvPr>
            <p:ph type="sldNum" sz="quarter" idx="12"/>
          </p:nvPr>
        </p:nvSpPr>
        <p:spPr/>
        <p:txBody>
          <a:bodyPr/>
          <a:lstStyle/>
          <a:p>
            <a:fld id="{01723B91-CE10-4F20-890A-0852E2246859}" type="slidenum">
              <a:rPr lang="en-US" smtClean="0"/>
              <a:pPr/>
              <a:t>34</a:t>
            </a:fld>
            <a:endParaRPr lang="en-US"/>
          </a:p>
        </p:txBody>
      </p:sp>
      <p:sp>
        <p:nvSpPr>
          <p:cNvPr id="7" name="Footer Placeholder 6"/>
          <p:cNvSpPr>
            <a:spLocks noGrp="1"/>
          </p:cNvSpPr>
          <p:nvPr>
            <p:ph type="ftr" sz="quarter" idx="11"/>
          </p:nvPr>
        </p:nvSpPr>
        <p:spPr/>
        <p:txBody>
          <a:bodyPr/>
          <a:lstStyle/>
          <a:p>
            <a:r>
              <a:rPr lang="en-US" smtClean="0"/>
              <a:t>#</a:t>
            </a:r>
            <a:endParaRPr lang="en-US"/>
          </a:p>
        </p:txBody>
      </p:sp>
      <p:sp>
        <p:nvSpPr>
          <p:cNvPr id="10" name="Rounded Rectangle 9"/>
          <p:cNvSpPr/>
          <p:nvPr/>
        </p:nvSpPr>
        <p:spPr>
          <a:xfrm>
            <a:off x="152400" y="4847828"/>
            <a:ext cx="5358114" cy="14767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rgbClr val="376092"/>
                </a:solidFill>
                <a:latin typeface="Tahoma" pitchFamily="34" charset="0"/>
              </a:rPr>
              <a:t>Speaker: </a:t>
            </a:r>
            <a:r>
              <a:rPr lang="en-US" sz="1600" dirty="0" smtClean="0">
                <a:solidFill>
                  <a:srgbClr val="376092"/>
                </a:solidFill>
                <a:effectLst>
                  <a:outerShdw blurRad="50000" dist="30000" dir="5400000" algn="tl" rotWithShape="0">
                    <a:srgbClr val="000000">
                      <a:alpha val="30000"/>
                    </a:srgbClr>
                  </a:outerShdw>
                </a:effectLst>
                <a:latin typeface="Gill Sans MT"/>
              </a:rPr>
              <a:t>Sara </a:t>
            </a:r>
            <a:r>
              <a:rPr lang="en-US" sz="1600" dirty="0">
                <a:solidFill>
                  <a:srgbClr val="376092"/>
                </a:solidFill>
                <a:effectLst>
                  <a:outerShdw blurRad="50000" dist="30000" dir="5400000" algn="tl" rotWithShape="0">
                    <a:srgbClr val="000000">
                      <a:alpha val="30000"/>
                    </a:srgbClr>
                  </a:outerShdw>
                </a:effectLst>
                <a:latin typeface="Gill Sans MT"/>
              </a:rPr>
              <a:t>Williams</a:t>
            </a:r>
            <a:endParaRPr lang="en-US" sz="1600" dirty="0">
              <a:solidFill>
                <a:srgbClr val="376092"/>
              </a:solidFill>
              <a:latin typeface="Tahoma" pitchFamily="34" charset="0"/>
            </a:endParaRPr>
          </a:p>
          <a:p>
            <a:r>
              <a:rPr lang="en-US" sz="1600" dirty="0" smtClean="0">
                <a:solidFill>
                  <a:srgbClr val="376092"/>
                </a:solidFill>
                <a:latin typeface="Tahoma" pitchFamily="34" charset="0"/>
              </a:rPr>
              <a:t>Title: Grant </a:t>
            </a:r>
            <a:r>
              <a:rPr lang="en-US" sz="1600" dirty="0">
                <a:solidFill>
                  <a:srgbClr val="376092"/>
                </a:solidFill>
                <a:latin typeface="Tahoma" pitchFamily="34" charset="0"/>
              </a:rPr>
              <a:t>Officer</a:t>
            </a:r>
          </a:p>
          <a:p>
            <a:r>
              <a:rPr lang="en-US" sz="1600" dirty="0">
                <a:solidFill>
                  <a:srgbClr val="376092"/>
                </a:solidFill>
                <a:latin typeface="Tahoma" pitchFamily="34" charset="0"/>
              </a:rPr>
              <a:t>Organization</a:t>
            </a:r>
            <a:r>
              <a:rPr lang="en-US" sz="1600" dirty="0" smtClean="0">
                <a:solidFill>
                  <a:srgbClr val="376092"/>
                </a:solidFill>
                <a:latin typeface="Tahoma" pitchFamily="34" charset="0"/>
              </a:rPr>
              <a:t>: Office </a:t>
            </a:r>
            <a:r>
              <a:rPr lang="en-US" sz="1600" dirty="0">
                <a:solidFill>
                  <a:srgbClr val="376092"/>
                </a:solidFill>
                <a:latin typeface="Tahoma" pitchFamily="34" charset="0"/>
              </a:rPr>
              <a:t>of Grants </a:t>
            </a:r>
            <a:r>
              <a:rPr lang="en-US" sz="1600" dirty="0" smtClean="0">
                <a:solidFill>
                  <a:srgbClr val="376092"/>
                </a:solidFill>
                <a:latin typeface="Tahoma" pitchFamily="34" charset="0"/>
              </a:rPr>
              <a:t>Management</a:t>
            </a:r>
            <a:endParaRPr lang="en-US" sz="1600" dirty="0">
              <a:solidFill>
                <a:srgbClr val="376092"/>
              </a:solidFill>
              <a:latin typeface="Tahoma" pitchFamily="34" charset="0"/>
            </a:endParaRPr>
          </a:p>
        </p:txBody>
      </p:sp>
    </p:spTree>
    <p:extLst>
      <p:ext uri="{BB962C8B-B14F-4D97-AF65-F5344CB8AC3E}">
        <p14:creationId xmlns:p14="http://schemas.microsoft.com/office/powerpoint/2010/main" val="23960959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54627"/>
          <a:stretch/>
        </p:blipFill>
        <p:spPr>
          <a:xfrm>
            <a:off x="4419600" y="1088408"/>
            <a:ext cx="4724399" cy="5769592"/>
          </a:xfrm>
          <a:prstGeom prst="rect">
            <a:avLst/>
          </a:prstGeom>
        </p:spPr>
      </p:pic>
      <p:sp>
        <p:nvSpPr>
          <p:cNvPr id="2" name="Title 1"/>
          <p:cNvSpPr>
            <a:spLocks noGrp="1"/>
          </p:cNvSpPr>
          <p:nvPr>
            <p:ph type="title"/>
          </p:nvPr>
        </p:nvSpPr>
        <p:spPr/>
        <p:txBody>
          <a:bodyPr/>
          <a:lstStyle/>
          <a:p>
            <a:r>
              <a:rPr lang="en-US" dirty="0" smtClean="0"/>
              <a:t>Speakers’ Contact Information</a:t>
            </a:r>
            <a:endParaRPr lang="en-US" dirty="0"/>
          </a:p>
        </p:txBody>
      </p:sp>
      <p:sp>
        <p:nvSpPr>
          <p:cNvPr id="5" name="Rounded Rectangle 4"/>
          <p:cNvSpPr/>
          <p:nvPr/>
        </p:nvSpPr>
        <p:spPr>
          <a:xfrm>
            <a:off x="152400" y="1400572"/>
            <a:ext cx="5334000" cy="16291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smtClean="0">
              <a:solidFill>
                <a:srgbClr val="C00000"/>
              </a:solidFill>
              <a:latin typeface="Tahoma" pitchFamily="34" charset="0"/>
            </a:endParaRPr>
          </a:p>
          <a:p>
            <a:r>
              <a:rPr lang="en-US" sz="1600" dirty="0" smtClean="0">
                <a:solidFill>
                  <a:srgbClr val="376092"/>
                </a:solidFill>
                <a:latin typeface="Tahoma" pitchFamily="34" charset="0"/>
              </a:rPr>
              <a:t>Speaker:	Eliza Kean</a:t>
            </a:r>
          </a:p>
          <a:p>
            <a:r>
              <a:rPr lang="en-US" sz="1600" dirty="0" smtClean="0">
                <a:solidFill>
                  <a:srgbClr val="376092"/>
                </a:solidFill>
                <a:latin typeface="Tahoma" pitchFamily="34" charset="0"/>
              </a:rPr>
              <a:t>Title: </a:t>
            </a:r>
            <a:r>
              <a:rPr lang="en-US" sz="1600" dirty="0" smtClean="0">
                <a:solidFill>
                  <a:srgbClr val="376092"/>
                </a:solidFill>
                <a:effectLst>
                  <a:outerShdw blurRad="50000" dist="30000" dir="5400000" algn="tl" rotWithShape="0">
                    <a:srgbClr val="000000">
                      <a:alpha val="30000"/>
                    </a:srgbClr>
                  </a:outerShdw>
                </a:effectLst>
                <a:latin typeface="Gill Sans MT"/>
              </a:rPr>
              <a:t>Senior Associate/Project Director</a:t>
            </a:r>
            <a:r>
              <a:rPr lang="en-US" sz="1600" dirty="0" smtClean="0">
                <a:solidFill>
                  <a:srgbClr val="376092"/>
                </a:solidFill>
                <a:latin typeface="Tahoma" pitchFamily="34" charset="0"/>
              </a:rPr>
              <a:t>		</a:t>
            </a:r>
          </a:p>
          <a:p>
            <a:r>
              <a:rPr lang="en-US" sz="1600" dirty="0" smtClean="0">
                <a:solidFill>
                  <a:srgbClr val="376092"/>
                </a:solidFill>
                <a:latin typeface="Tahoma" pitchFamily="34" charset="0"/>
              </a:rPr>
              <a:t>Organization: National Evaluation Coordinator</a:t>
            </a:r>
          </a:p>
          <a:p>
            <a:r>
              <a:rPr lang="en-US" sz="1600" dirty="0" smtClean="0">
                <a:solidFill>
                  <a:srgbClr val="376092"/>
                </a:solidFill>
                <a:latin typeface="Tahoma" pitchFamily="34" charset="0"/>
              </a:rPr>
              <a:t>Email:	</a:t>
            </a:r>
            <a:r>
              <a:rPr lang="en-US" sz="1600" dirty="0" smtClean="0">
                <a:solidFill>
                  <a:srgbClr val="376092"/>
                </a:solidFill>
                <a:effectLst>
                  <a:outerShdw blurRad="50000" dist="30000" dir="5400000" algn="tl" rotWithShape="0">
                    <a:srgbClr val="000000">
                      <a:alpha val="30000"/>
                    </a:srgbClr>
                  </a:outerShdw>
                </a:effectLst>
                <a:latin typeface="Gill Sans MT"/>
              </a:rPr>
              <a:t>WIF@abtassoc.com</a:t>
            </a:r>
            <a:r>
              <a:rPr lang="en-US" sz="1600" dirty="0" smtClean="0">
                <a:solidFill>
                  <a:srgbClr val="376092"/>
                </a:solidFill>
                <a:latin typeface="Tahoma" pitchFamily="34" charset="0"/>
              </a:rPr>
              <a:t>	</a:t>
            </a:r>
          </a:p>
          <a:p>
            <a:r>
              <a:rPr lang="en-US" sz="1600" dirty="0" smtClean="0">
                <a:solidFill>
                  <a:srgbClr val="C00000"/>
                </a:solidFill>
                <a:latin typeface="Tahoma" pitchFamily="34" charset="0"/>
              </a:rPr>
              <a:t>	</a:t>
            </a:r>
            <a:endParaRPr lang="en-US" sz="1600" dirty="0">
              <a:solidFill>
                <a:srgbClr val="C00000"/>
              </a:solidFill>
              <a:latin typeface="Tahoma" pitchFamily="34" charset="0"/>
            </a:endParaRPr>
          </a:p>
          <a:p>
            <a:endParaRPr lang="en-US" sz="1600" dirty="0" smtClean="0">
              <a:solidFill>
                <a:srgbClr val="C00000"/>
              </a:solidFill>
              <a:latin typeface="Tahoma" pitchFamily="34" charset="0"/>
            </a:endParaRPr>
          </a:p>
        </p:txBody>
      </p:sp>
      <p:sp>
        <p:nvSpPr>
          <p:cNvPr id="6" name="Rounded Rectangle 5"/>
          <p:cNvSpPr/>
          <p:nvPr/>
        </p:nvSpPr>
        <p:spPr>
          <a:xfrm>
            <a:off x="152400" y="3171428"/>
            <a:ext cx="5358114" cy="14767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smtClean="0">
              <a:solidFill>
                <a:srgbClr val="C00000"/>
              </a:solidFill>
              <a:latin typeface="Tahoma" pitchFamily="34" charset="0"/>
            </a:endParaRPr>
          </a:p>
          <a:p>
            <a:r>
              <a:rPr lang="en-US" sz="1600" dirty="0" smtClean="0">
                <a:solidFill>
                  <a:srgbClr val="376092"/>
                </a:solidFill>
                <a:latin typeface="Tahoma" pitchFamily="34" charset="0"/>
              </a:rPr>
              <a:t>Speaker</a:t>
            </a:r>
            <a:r>
              <a:rPr lang="en-US" sz="1600" dirty="0">
                <a:solidFill>
                  <a:srgbClr val="376092"/>
                </a:solidFill>
                <a:latin typeface="Tahoma" pitchFamily="34" charset="0"/>
              </a:rPr>
              <a:t>: </a:t>
            </a:r>
            <a:r>
              <a:rPr lang="en-US" sz="1600" dirty="0" smtClean="0">
                <a:solidFill>
                  <a:srgbClr val="376092"/>
                </a:solidFill>
                <a:latin typeface="Tahoma" pitchFamily="34" charset="0"/>
              </a:rPr>
              <a:t>Robert </a:t>
            </a:r>
            <a:r>
              <a:rPr lang="en-US" sz="1600" dirty="0" err="1" smtClean="0">
                <a:solidFill>
                  <a:srgbClr val="376092"/>
                </a:solidFill>
                <a:latin typeface="Tahoma" pitchFamily="34" charset="0"/>
              </a:rPr>
              <a:t>Kight</a:t>
            </a:r>
            <a:endParaRPr lang="en-US" sz="1600" dirty="0" smtClean="0">
              <a:solidFill>
                <a:srgbClr val="376092"/>
              </a:solidFill>
              <a:latin typeface="Tahoma" pitchFamily="34" charset="0"/>
            </a:endParaRPr>
          </a:p>
          <a:p>
            <a:r>
              <a:rPr lang="en-US" sz="1600" dirty="0" smtClean="0">
                <a:solidFill>
                  <a:srgbClr val="376092"/>
                </a:solidFill>
                <a:latin typeface="Tahoma" pitchFamily="34" charset="0"/>
              </a:rPr>
              <a:t>Title: </a:t>
            </a:r>
            <a:r>
              <a:rPr lang="en-US" sz="1600" dirty="0" smtClean="0">
                <a:solidFill>
                  <a:srgbClr val="376092"/>
                </a:solidFill>
                <a:effectLst>
                  <a:outerShdw blurRad="50000" dist="30000" dir="5400000" algn="tl" rotWithShape="0">
                    <a:srgbClr val="000000">
                      <a:alpha val="30000"/>
                    </a:srgbClr>
                  </a:outerShdw>
                </a:effectLst>
                <a:latin typeface="Gill Sans MT"/>
              </a:rPr>
              <a:t>Director</a:t>
            </a:r>
          </a:p>
          <a:p>
            <a:r>
              <a:rPr lang="en-US" sz="1600" dirty="0" smtClean="0">
                <a:solidFill>
                  <a:srgbClr val="376092"/>
                </a:solidFill>
                <a:latin typeface="Tahoma" pitchFamily="34" charset="0"/>
              </a:rPr>
              <a:t>Organization: </a:t>
            </a:r>
            <a:r>
              <a:rPr lang="en-US" sz="1600" dirty="0">
                <a:solidFill>
                  <a:srgbClr val="376092"/>
                </a:solidFill>
                <a:effectLst>
                  <a:outerShdw blurRad="50000" dist="30000" dir="5400000" algn="tl" rotWithShape="0">
                    <a:srgbClr val="000000">
                      <a:alpha val="30000"/>
                    </a:srgbClr>
                  </a:outerShdw>
                </a:effectLst>
                <a:latin typeface="Gill Sans MT"/>
              </a:rPr>
              <a:t>Division of WIA Adult Services and Workforce System</a:t>
            </a:r>
            <a:r>
              <a:rPr lang="en-US" sz="1600" dirty="0">
                <a:solidFill>
                  <a:srgbClr val="000000">
                    <a:satMod val="130000"/>
                  </a:srgbClr>
                </a:solidFill>
                <a:effectLst>
                  <a:outerShdw blurRad="50000" dist="30000" dir="5400000" algn="tl" rotWithShape="0">
                    <a:srgbClr val="000000">
                      <a:alpha val="30000"/>
                    </a:srgbClr>
                  </a:outerShdw>
                </a:effectLst>
                <a:latin typeface="Gill Sans MT"/>
              </a:rPr>
              <a:t/>
            </a:r>
            <a:br>
              <a:rPr lang="en-US" sz="1600" dirty="0">
                <a:solidFill>
                  <a:srgbClr val="000000">
                    <a:satMod val="130000"/>
                  </a:srgbClr>
                </a:solidFill>
                <a:effectLst>
                  <a:outerShdw blurRad="50000" dist="30000" dir="5400000" algn="tl" rotWithShape="0">
                    <a:srgbClr val="000000">
                      <a:alpha val="30000"/>
                    </a:srgbClr>
                  </a:outerShdw>
                </a:effectLst>
                <a:latin typeface="Gill Sans MT"/>
              </a:rPr>
            </a:br>
            <a:endParaRPr lang="en-US" sz="1600" dirty="0">
              <a:solidFill>
                <a:srgbClr val="000000">
                  <a:satMod val="130000"/>
                </a:srgbClr>
              </a:solidFill>
              <a:effectLst>
                <a:outerShdw blurRad="50000" dist="30000" dir="5400000" algn="tl" rotWithShape="0">
                  <a:srgbClr val="000000">
                    <a:alpha val="30000"/>
                  </a:srgbClr>
                </a:outerShdw>
              </a:effectLst>
              <a:latin typeface="Gill Sans MT"/>
              <a:hlinkClick r:id="rId4"/>
            </a:endParaRPr>
          </a:p>
          <a:p>
            <a:endParaRPr lang="en-US" sz="1600" dirty="0" smtClean="0">
              <a:solidFill>
                <a:srgbClr val="C00000"/>
              </a:solidFill>
              <a:latin typeface="Tahoma" pitchFamily="34" charset="0"/>
            </a:endParaRPr>
          </a:p>
          <a:p>
            <a:endParaRPr lang="en-US" sz="1600" dirty="0" smtClean="0">
              <a:solidFill>
                <a:srgbClr val="C00000"/>
              </a:solidFill>
              <a:latin typeface="Tahoma" pitchFamily="34" charset="0"/>
            </a:endParaRPr>
          </a:p>
        </p:txBody>
      </p:sp>
      <p:sp>
        <p:nvSpPr>
          <p:cNvPr id="3" name="Slide Number Placeholder 2"/>
          <p:cNvSpPr>
            <a:spLocks noGrp="1"/>
          </p:cNvSpPr>
          <p:nvPr>
            <p:ph type="sldNum" sz="quarter" idx="12"/>
          </p:nvPr>
        </p:nvSpPr>
        <p:spPr/>
        <p:txBody>
          <a:bodyPr/>
          <a:lstStyle/>
          <a:p>
            <a:fld id="{01723B91-CE10-4F20-890A-0852E2246859}" type="slidenum">
              <a:rPr lang="en-US" smtClean="0">
                <a:solidFill>
                  <a:prstClr val="black"/>
                </a:solidFill>
              </a:rPr>
              <a:pPr/>
              <a:t>35</a:t>
            </a:fld>
            <a:endParaRPr lang="en-US">
              <a:solidFill>
                <a:prstClr val="black"/>
              </a:solidFill>
            </a:endParaRPr>
          </a:p>
        </p:txBody>
      </p:sp>
      <p:sp>
        <p:nvSpPr>
          <p:cNvPr id="7" name="Footer Placeholder 6"/>
          <p:cNvSpPr>
            <a:spLocks noGrp="1"/>
          </p:cNvSpPr>
          <p:nvPr>
            <p:ph type="ftr" sz="quarter" idx="11"/>
          </p:nvPr>
        </p:nvSpPr>
        <p:spPr/>
        <p:txBody>
          <a:bodyPr/>
          <a:lstStyle/>
          <a:p>
            <a:r>
              <a:rPr lang="en-US" smtClean="0">
                <a:solidFill>
                  <a:prstClr val="white"/>
                </a:solidFill>
              </a:rPr>
              <a:t>#</a:t>
            </a:r>
            <a:endParaRPr lang="en-US">
              <a:solidFill>
                <a:prstClr val="white"/>
              </a:solidFill>
            </a:endParaRPr>
          </a:p>
        </p:txBody>
      </p:sp>
    </p:spTree>
    <p:extLst>
      <p:ext uri="{BB962C8B-B14F-4D97-AF65-F5344CB8AC3E}">
        <p14:creationId xmlns:p14="http://schemas.microsoft.com/office/powerpoint/2010/main" val="106994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1367" y="1600200"/>
            <a:ext cx="7620000" cy="4525963"/>
          </a:xfrm>
        </p:spPr>
        <p:txBody>
          <a:bodyPr>
            <a:normAutofit/>
          </a:bodyPr>
          <a:lstStyle/>
          <a:p>
            <a:pPr marL="0" indent="0" algn="ctr">
              <a:buNone/>
            </a:pPr>
            <a:endParaRPr lang="en-US" dirty="0" smtClean="0"/>
          </a:p>
          <a:p>
            <a:pPr marL="0" indent="0" algn="ctr">
              <a:buNone/>
            </a:pPr>
            <a:endParaRPr lang="en-US" dirty="0"/>
          </a:p>
          <a:p>
            <a:pPr marL="0" indent="0" algn="ctr">
              <a:buNone/>
            </a:pPr>
            <a:r>
              <a:rPr lang="en-US" sz="5400" b="1" i="1" dirty="0" smtClean="0">
                <a:solidFill>
                  <a:srgbClr val="FF0000"/>
                </a:solidFill>
                <a:effectLst>
                  <a:outerShdw blurRad="38100" dist="38100" dir="2700000" algn="tl">
                    <a:srgbClr val="000000">
                      <a:alpha val="43137"/>
                    </a:srgbClr>
                  </a:outerShdw>
                </a:effectLst>
                <a:latin typeface="Comic Sans MS" pitchFamily="66" charset="0"/>
              </a:rPr>
              <a:t>Thank You!</a:t>
            </a:r>
          </a:p>
          <a:p>
            <a:pPr marL="0" indent="0" algn="ctr">
              <a:buNone/>
            </a:pPr>
            <a:endParaRPr lang="en-US" sz="2400" dirty="0" smtClean="0">
              <a:effectLst>
                <a:outerShdw blurRad="38100" dist="38100" dir="2700000" algn="tl">
                  <a:srgbClr val="000000">
                    <a:alpha val="43137"/>
                  </a:srgbClr>
                </a:outerShdw>
              </a:effectLst>
            </a:endParaRPr>
          </a:p>
          <a:p>
            <a:pPr marL="0" indent="0" algn="ctr">
              <a:buNone/>
            </a:pPr>
            <a:endParaRPr lang="en-US" sz="2400" dirty="0" smtClean="0">
              <a:effectLst>
                <a:outerShdw blurRad="38100" dist="38100" dir="2700000" algn="tl">
                  <a:srgbClr val="000000">
                    <a:alpha val="43137"/>
                  </a:srgbClr>
                </a:outerShdw>
              </a:effectLst>
            </a:endParaRPr>
          </a:p>
          <a:p>
            <a:pPr marL="0" indent="0" algn="ctr">
              <a:spcAft>
                <a:spcPts val="0"/>
              </a:spcAft>
              <a:buNone/>
            </a:pPr>
            <a:r>
              <a:rPr lang="en-US" sz="2400" dirty="0" smtClean="0"/>
              <a:t>Find resources for workforce system success at:</a:t>
            </a:r>
          </a:p>
          <a:p>
            <a:pPr marL="0" indent="0" algn="ctr">
              <a:spcAft>
                <a:spcPts val="0"/>
              </a:spcAft>
              <a:buNone/>
            </a:pPr>
            <a:r>
              <a:rPr lang="en-US" sz="2400" dirty="0" smtClean="0">
                <a:hlinkClick r:id="rId2"/>
              </a:rPr>
              <a:t>www.workforce3one.org</a:t>
            </a:r>
            <a:r>
              <a:rPr lang="en-US" sz="2400" dirty="0" smtClean="0"/>
              <a:t> </a:t>
            </a:r>
            <a:endParaRPr lang="en-US" sz="2400" dirty="0"/>
          </a:p>
        </p:txBody>
      </p:sp>
      <p:sp>
        <p:nvSpPr>
          <p:cNvPr id="2" name="Slide Number Placeholder 1"/>
          <p:cNvSpPr>
            <a:spLocks noGrp="1"/>
          </p:cNvSpPr>
          <p:nvPr>
            <p:ph type="sldNum" sz="quarter" idx="12"/>
          </p:nvPr>
        </p:nvSpPr>
        <p:spPr/>
        <p:txBody>
          <a:bodyPr/>
          <a:lstStyle/>
          <a:p>
            <a:fld id="{01723B91-CE10-4F20-890A-0852E2246859}" type="slidenum">
              <a:rPr lang="en-US" smtClean="0"/>
              <a:pPr/>
              <a:t>36</a:t>
            </a:fld>
            <a:endParaRPr lang="en-US"/>
          </a:p>
        </p:txBody>
      </p:sp>
      <p:sp>
        <p:nvSpPr>
          <p:cNvPr id="4" name="Footer Placeholder 3"/>
          <p:cNvSpPr>
            <a:spLocks noGrp="1"/>
          </p:cNvSpPr>
          <p:nvPr>
            <p:ph type="ftr" sz="quarter" idx="11"/>
          </p:nvPr>
        </p:nvSpPr>
        <p:spPr/>
        <p:txBody>
          <a:bodyPr/>
          <a:lstStyle/>
          <a:p>
            <a:r>
              <a:rPr lang="en-US" dirty="0" smtClean="0"/>
              <a:t>#</a:t>
            </a:r>
            <a:endParaRPr lang="en-US" dirty="0"/>
          </a:p>
        </p:txBody>
      </p:sp>
    </p:spTree>
    <p:extLst>
      <p:ext uri="{BB962C8B-B14F-4D97-AF65-F5344CB8AC3E}">
        <p14:creationId xmlns:p14="http://schemas.microsoft.com/office/powerpoint/2010/main" val="1561795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9967" r="11218"/>
          <a:stretch/>
        </p:blipFill>
        <p:spPr>
          <a:xfrm>
            <a:off x="0" y="1143000"/>
            <a:ext cx="2634018" cy="5715000"/>
          </a:xfrm>
          <a:prstGeom prst="rect">
            <a:avLst/>
          </a:prstGeom>
        </p:spPr>
      </p:pic>
      <p:sp>
        <p:nvSpPr>
          <p:cNvPr id="2" name="Title 1"/>
          <p:cNvSpPr>
            <a:spLocks noGrp="1"/>
          </p:cNvSpPr>
          <p:nvPr>
            <p:ph type="title"/>
          </p:nvPr>
        </p:nvSpPr>
        <p:spPr/>
        <p:txBody>
          <a:bodyPr/>
          <a:lstStyle/>
          <a:p>
            <a:r>
              <a:rPr lang="en-US" dirty="0" smtClean="0"/>
              <a:t>Here’s what you can expect to get out of this webinar!</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4</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10" name="TextBox 9"/>
          <p:cNvSpPr txBox="1"/>
          <p:nvPr/>
        </p:nvSpPr>
        <p:spPr>
          <a:xfrm>
            <a:off x="2418496" y="1752600"/>
            <a:ext cx="6380897" cy="3447098"/>
          </a:xfrm>
          <a:prstGeom prst="rect">
            <a:avLst/>
          </a:prstGeom>
          <a:noFill/>
        </p:spPr>
        <p:txBody>
          <a:bodyPr wrap="square" rtlCol="0">
            <a:spAutoFit/>
          </a:bodyPr>
          <a:lstStyle/>
          <a:p>
            <a:pPr marL="514350" indent="-514350">
              <a:spcAft>
                <a:spcPts val="3000"/>
              </a:spcAft>
              <a:buFont typeface="+mj-lt"/>
              <a:buAutoNum type="arabicPeriod"/>
            </a:pPr>
            <a:r>
              <a:rPr lang="en-US" sz="2800" dirty="0" smtClean="0">
                <a:solidFill>
                  <a:schemeClr val="accent1">
                    <a:lumMod val="75000"/>
                  </a:schemeClr>
                </a:solidFill>
                <a:latin typeface="Arial" pitchFamily="34" charset="0"/>
                <a:cs typeface="Arial" pitchFamily="34" charset="0"/>
              </a:rPr>
              <a:t>Understanding Roles and Responsibilities</a:t>
            </a:r>
          </a:p>
          <a:p>
            <a:pPr marL="514350" indent="-514350">
              <a:spcAft>
                <a:spcPts val="3000"/>
              </a:spcAft>
              <a:buFont typeface="+mj-lt"/>
              <a:buAutoNum type="arabicPeriod"/>
            </a:pPr>
            <a:r>
              <a:rPr lang="en-US" sz="2800" dirty="0" smtClean="0">
                <a:solidFill>
                  <a:schemeClr val="accent1">
                    <a:lumMod val="75000"/>
                  </a:schemeClr>
                </a:solidFill>
                <a:latin typeface="Arial" pitchFamily="34" charset="0"/>
                <a:cs typeface="Arial" pitchFamily="34" charset="0"/>
              </a:rPr>
              <a:t>Understanding Administrative and Fiscal grant requirements</a:t>
            </a:r>
          </a:p>
          <a:p>
            <a:pPr marL="514350" indent="-514350">
              <a:spcAft>
                <a:spcPts val="3000"/>
              </a:spcAft>
              <a:buFont typeface="+mj-lt"/>
              <a:buAutoNum type="arabicPeriod"/>
            </a:pPr>
            <a:r>
              <a:rPr lang="en-US" sz="2800" dirty="0" smtClean="0">
                <a:solidFill>
                  <a:schemeClr val="accent1">
                    <a:lumMod val="75000"/>
                  </a:schemeClr>
                </a:solidFill>
                <a:latin typeface="Arial" pitchFamily="34" charset="0"/>
                <a:cs typeface="Arial" pitchFamily="34" charset="0"/>
              </a:rPr>
              <a:t>Understanding Evaluation Component</a:t>
            </a:r>
            <a:endParaRPr lang="en-US" sz="2800" dirty="0">
              <a:solidFill>
                <a:schemeClr val="accent1">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483449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5</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152400"/>
            <a:ext cx="2420815" cy="157353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TextBox 7"/>
          <p:cNvSpPr txBox="1"/>
          <p:nvPr/>
        </p:nvSpPr>
        <p:spPr>
          <a:xfrm>
            <a:off x="465315" y="1828800"/>
            <a:ext cx="7458806" cy="4154984"/>
          </a:xfrm>
          <a:prstGeom prst="rect">
            <a:avLst/>
          </a:prstGeom>
          <a:noFill/>
        </p:spPr>
        <p:txBody>
          <a:bodyPr wrap="square" rtlCol="0">
            <a:spAutoFit/>
          </a:bodyPr>
          <a:lstStyle/>
          <a:p>
            <a:pPr marL="342900" indent="-342900">
              <a:buFont typeface="Arial" panose="020B0604020202020204" pitchFamily="34" charset="0"/>
              <a:buChar char="•"/>
            </a:pPr>
            <a:r>
              <a:rPr lang="en-US" altLang="en-US" sz="2400" dirty="0">
                <a:solidFill>
                  <a:srgbClr val="376092"/>
                </a:solidFill>
              </a:rPr>
              <a:t>Overview: Workforce Innovation </a:t>
            </a:r>
            <a:r>
              <a:rPr lang="en-US" altLang="en-US" sz="2400" dirty="0" smtClean="0">
                <a:solidFill>
                  <a:srgbClr val="376092"/>
                </a:solidFill>
              </a:rPr>
              <a:t>Fund</a:t>
            </a:r>
          </a:p>
          <a:p>
            <a:pPr marL="342900" indent="-342900">
              <a:buFont typeface="Arial" panose="020B0604020202020204" pitchFamily="34" charset="0"/>
              <a:buChar char="•"/>
            </a:pPr>
            <a:endParaRPr lang="en-US" altLang="en-US" sz="2400" dirty="0">
              <a:solidFill>
                <a:srgbClr val="376092"/>
              </a:solidFill>
            </a:endParaRPr>
          </a:p>
          <a:p>
            <a:pPr marL="342900" indent="-342900">
              <a:buFont typeface="Arial" panose="020B0604020202020204" pitchFamily="34" charset="0"/>
              <a:buChar char="•"/>
            </a:pPr>
            <a:r>
              <a:rPr lang="en-US" altLang="en-US" sz="2400" dirty="0">
                <a:solidFill>
                  <a:srgbClr val="376092"/>
                </a:solidFill>
              </a:rPr>
              <a:t>Roles and </a:t>
            </a:r>
            <a:r>
              <a:rPr lang="en-US" altLang="en-US" sz="2400" dirty="0" smtClean="0">
                <a:solidFill>
                  <a:srgbClr val="376092"/>
                </a:solidFill>
              </a:rPr>
              <a:t>Responsibilities</a:t>
            </a:r>
          </a:p>
          <a:p>
            <a:pPr marL="342900" indent="-342900">
              <a:buFont typeface="Arial" panose="020B0604020202020204" pitchFamily="34" charset="0"/>
              <a:buChar char="•"/>
            </a:pPr>
            <a:endParaRPr lang="en-US" altLang="en-US" sz="2400" dirty="0">
              <a:solidFill>
                <a:srgbClr val="376092"/>
              </a:solidFill>
            </a:endParaRPr>
          </a:p>
          <a:p>
            <a:pPr marL="342900" indent="-342900">
              <a:buFont typeface="Arial" panose="020B0604020202020204" pitchFamily="34" charset="0"/>
              <a:buChar char="•"/>
            </a:pPr>
            <a:r>
              <a:rPr lang="en-US" altLang="en-US" sz="2400" dirty="0">
                <a:solidFill>
                  <a:srgbClr val="376092"/>
                </a:solidFill>
              </a:rPr>
              <a:t>Grants </a:t>
            </a:r>
            <a:r>
              <a:rPr lang="en-US" altLang="en-US" sz="2400" dirty="0" smtClean="0">
                <a:solidFill>
                  <a:srgbClr val="376092"/>
                </a:solidFill>
              </a:rPr>
              <a:t>Package</a:t>
            </a:r>
          </a:p>
          <a:p>
            <a:pPr marL="342900" indent="-342900">
              <a:buFont typeface="Arial" panose="020B0604020202020204" pitchFamily="34" charset="0"/>
              <a:buChar char="•"/>
            </a:pPr>
            <a:endParaRPr lang="en-US" altLang="en-US" sz="2400" dirty="0">
              <a:solidFill>
                <a:srgbClr val="376092"/>
              </a:solidFill>
            </a:endParaRPr>
          </a:p>
          <a:p>
            <a:pPr marL="342900" indent="-342900">
              <a:buFont typeface="Arial" panose="020B0604020202020204" pitchFamily="34" charset="0"/>
              <a:buChar char="•"/>
            </a:pPr>
            <a:r>
              <a:rPr lang="en-US" altLang="en-US" sz="2400" dirty="0">
                <a:solidFill>
                  <a:srgbClr val="376092"/>
                </a:solidFill>
              </a:rPr>
              <a:t>Administrative and Fiscal </a:t>
            </a:r>
            <a:r>
              <a:rPr lang="en-US" altLang="en-US" sz="2400" dirty="0" smtClean="0">
                <a:solidFill>
                  <a:srgbClr val="376092"/>
                </a:solidFill>
              </a:rPr>
              <a:t>Requirements</a:t>
            </a:r>
          </a:p>
          <a:p>
            <a:pPr marL="342900" indent="-342900">
              <a:buFont typeface="Arial" panose="020B0604020202020204" pitchFamily="34" charset="0"/>
              <a:buChar char="•"/>
            </a:pPr>
            <a:endParaRPr lang="en-US" altLang="en-US" sz="2400" dirty="0">
              <a:solidFill>
                <a:srgbClr val="376092"/>
              </a:solidFill>
            </a:endParaRPr>
          </a:p>
          <a:p>
            <a:pPr marL="342900" indent="-342900">
              <a:buFont typeface="Arial" panose="020B0604020202020204" pitchFamily="34" charset="0"/>
              <a:buChar char="•"/>
            </a:pPr>
            <a:r>
              <a:rPr lang="en-US" altLang="en-US" sz="2400" dirty="0">
                <a:solidFill>
                  <a:srgbClr val="376092"/>
                </a:solidFill>
              </a:rPr>
              <a:t>Evaluation Plan </a:t>
            </a:r>
            <a:r>
              <a:rPr lang="en-US" altLang="en-US" sz="2400" dirty="0" smtClean="0">
                <a:solidFill>
                  <a:srgbClr val="376092"/>
                </a:solidFill>
              </a:rPr>
              <a:t>Component</a:t>
            </a:r>
          </a:p>
          <a:p>
            <a:pPr marL="342900" indent="-342900">
              <a:buFont typeface="Arial" panose="020B0604020202020204" pitchFamily="34" charset="0"/>
              <a:buChar char="•"/>
            </a:pPr>
            <a:endParaRPr lang="en-US" altLang="en-US" sz="2400" dirty="0">
              <a:solidFill>
                <a:srgbClr val="376092"/>
              </a:solidFill>
            </a:endParaRPr>
          </a:p>
          <a:p>
            <a:pPr marL="342900" indent="-342900">
              <a:buFont typeface="Arial" panose="020B0604020202020204" pitchFamily="34" charset="0"/>
              <a:buChar char="•"/>
            </a:pPr>
            <a:r>
              <a:rPr lang="en-US" altLang="en-US" sz="2400" dirty="0">
                <a:solidFill>
                  <a:srgbClr val="376092"/>
                </a:solidFill>
              </a:rPr>
              <a:t>Next Steps</a:t>
            </a:r>
          </a:p>
        </p:txBody>
      </p:sp>
    </p:spTree>
    <p:extLst>
      <p:ext uri="{BB962C8B-B14F-4D97-AF65-F5344CB8AC3E}">
        <p14:creationId xmlns:p14="http://schemas.microsoft.com/office/powerpoint/2010/main" val="467568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Presenters</a:t>
            </a:r>
            <a:endParaRPr lang="en-US" dirty="0"/>
          </a:p>
        </p:txBody>
      </p:sp>
      <p:sp>
        <p:nvSpPr>
          <p:cNvPr id="7" name="Content Placeholder 2"/>
          <p:cNvSpPr txBox="1">
            <a:spLocks/>
          </p:cNvSpPr>
          <p:nvPr/>
        </p:nvSpPr>
        <p:spPr>
          <a:xfrm>
            <a:off x="1371600" y="1730830"/>
            <a:ext cx="6281057" cy="1447800"/>
          </a:xfrm>
          <a:prstGeom prst="rect">
            <a:avLst/>
          </a:prstGeom>
          <a:solidFill>
            <a:schemeClr val="bg1">
              <a:lumMod val="75000"/>
              <a:alpha val="85000"/>
            </a:schemeClr>
          </a:solidFill>
        </p:spPr>
        <p:txBody>
          <a:bodyPr vert="horz" lIns="91440" tIns="45720" rIns="91440" bIns="45720" rtlCol="0">
            <a:norm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dirty="0" smtClean="0"/>
              <a:t>Sara Williams, Grant Officer</a:t>
            </a:r>
          </a:p>
          <a:p>
            <a:pPr marL="0" indent="0" algn="ctr">
              <a:buFont typeface="Arial" pitchFamily="34" charset="0"/>
              <a:buNone/>
            </a:pPr>
            <a:r>
              <a:rPr lang="en-US" sz="2400" dirty="0" smtClean="0"/>
              <a:t>Office of Grants Management</a:t>
            </a:r>
            <a:endParaRPr lang="en-US" sz="2400" dirty="0"/>
          </a:p>
        </p:txBody>
      </p:sp>
      <p:sp>
        <p:nvSpPr>
          <p:cNvPr id="9" name="Content Placeholder 2"/>
          <p:cNvSpPr txBox="1">
            <a:spLocks/>
          </p:cNvSpPr>
          <p:nvPr/>
        </p:nvSpPr>
        <p:spPr>
          <a:xfrm>
            <a:off x="1219200" y="4267200"/>
            <a:ext cx="7162800" cy="1981200"/>
          </a:xfrm>
          <a:prstGeom prst="rect">
            <a:avLst/>
          </a:prstGeom>
          <a:solidFill>
            <a:schemeClr val="bg1">
              <a:lumMod val="75000"/>
              <a:alpha val="85000"/>
            </a:schemeClr>
          </a:solidFill>
        </p:spPr>
        <p:txBody>
          <a:bodyPr vert="horz" lIns="91440" tIns="45720" rIns="91440" bIns="45720" rtlCol="0">
            <a:norm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dirty="0" smtClean="0"/>
              <a:t>Eliza Kean, National Evaluation Coordinator</a:t>
            </a:r>
          </a:p>
          <a:p>
            <a:pPr marL="0" indent="0" algn="ctr">
              <a:buFont typeface="Arial" pitchFamily="34" charset="0"/>
              <a:buNone/>
            </a:pPr>
            <a:r>
              <a:rPr lang="en-US" sz="2400" dirty="0" err="1" smtClean="0"/>
              <a:t>Abt</a:t>
            </a:r>
            <a:r>
              <a:rPr lang="en-US" sz="2400" dirty="0" smtClean="0"/>
              <a:t> Associates Inc.</a:t>
            </a:r>
          </a:p>
          <a:p>
            <a:pPr marL="0" indent="0" algn="ctr">
              <a:buNone/>
              <a:defRPr/>
            </a:pPr>
            <a:r>
              <a:rPr lang="en-US" sz="2000" u="sng" dirty="0" smtClean="0">
                <a:hlinkClick r:id="rId3"/>
              </a:rPr>
              <a:t>WIF@abtassoc.com</a:t>
            </a:r>
            <a:r>
              <a:rPr lang="en-US" sz="2000" dirty="0" smtClean="0">
                <a:solidFill>
                  <a:srgbClr val="000000">
                    <a:satMod val="130000"/>
                  </a:srgbClr>
                </a:solidFill>
                <a:effectLst>
                  <a:outerShdw blurRad="50000" dist="30000" dir="5400000" algn="tl" rotWithShape="0">
                    <a:srgbClr val="000000">
                      <a:alpha val="30000"/>
                    </a:srgbClr>
                  </a:outerShdw>
                </a:effectLst>
                <a:latin typeface="Gill Sans MT"/>
                <a:hlinkClick r:id="rId4"/>
              </a:rPr>
              <a:t> </a:t>
            </a:r>
            <a:endParaRPr lang="en-US" sz="2000" dirty="0">
              <a:solidFill>
                <a:srgbClr val="000000">
                  <a:satMod val="130000"/>
                </a:srgbClr>
              </a:solidFill>
              <a:effectLst>
                <a:outerShdw blurRad="50000" dist="30000" dir="5400000" algn="tl" rotWithShape="0">
                  <a:srgbClr val="000000">
                    <a:alpha val="30000"/>
                  </a:srgbClr>
                </a:outerShdw>
              </a:effectLst>
              <a:latin typeface="Gill Sans MT"/>
              <a:hlinkClick r:id="rId4"/>
            </a:endParaRPr>
          </a:p>
          <a:p>
            <a:pPr marL="0" indent="0">
              <a:buFont typeface="Arial" pitchFamily="34" charset="0"/>
              <a:buNone/>
            </a:pPr>
            <a:endParaRPr lang="en-US" sz="2200"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6</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Tree>
    <p:extLst>
      <p:ext uri="{BB962C8B-B14F-4D97-AF65-F5344CB8AC3E}">
        <p14:creationId xmlns:p14="http://schemas.microsoft.com/office/powerpoint/2010/main" val="20971415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Presenters</a:t>
            </a:r>
            <a:endParaRPr lang="en-US" dirty="0"/>
          </a:p>
        </p:txBody>
      </p:sp>
      <p:sp>
        <p:nvSpPr>
          <p:cNvPr id="7" name="Content Placeholder 2"/>
          <p:cNvSpPr txBox="1">
            <a:spLocks/>
          </p:cNvSpPr>
          <p:nvPr/>
        </p:nvSpPr>
        <p:spPr>
          <a:xfrm>
            <a:off x="1981200" y="1766208"/>
            <a:ext cx="6221963" cy="2043792"/>
          </a:xfrm>
          <a:prstGeom prst="rect">
            <a:avLst/>
          </a:prstGeom>
          <a:solidFill>
            <a:schemeClr val="bg1">
              <a:lumMod val="75000"/>
              <a:alpha val="85000"/>
            </a:schemeClr>
          </a:solidFill>
        </p:spPr>
        <p:txBody>
          <a:bodyPr vert="horz" lIns="91440" tIns="45720" rIns="91440" bIns="45720" rtlCol="0">
            <a:no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buFont typeface="Arial" pitchFamily="34" charset="0"/>
              <a:buNone/>
            </a:pPr>
            <a:r>
              <a:rPr lang="en-US" sz="2800" dirty="0" smtClean="0"/>
              <a:t>Robert Kight, Division Director</a:t>
            </a:r>
          </a:p>
          <a:p>
            <a:pPr marL="0" indent="0" algn="ctr">
              <a:buFont typeface="Arial" pitchFamily="34" charset="0"/>
              <a:buNone/>
            </a:pPr>
            <a:r>
              <a:rPr lang="en-US" sz="2400" dirty="0" smtClean="0"/>
              <a:t>Division of WIA  Adult Services and Workforce System, </a:t>
            </a:r>
          </a:p>
          <a:p>
            <a:pPr marL="0" indent="0" algn="ctr">
              <a:buFont typeface="Arial" pitchFamily="34" charset="0"/>
              <a:buNone/>
            </a:pPr>
            <a:r>
              <a:rPr lang="en-US" sz="2400" dirty="0" smtClean="0"/>
              <a:t>Office of Workforce Investment</a:t>
            </a:r>
            <a:endParaRPr lang="en-US" sz="2400" dirty="0"/>
          </a:p>
        </p:txBody>
      </p:sp>
      <p:sp>
        <p:nvSpPr>
          <p:cNvPr id="9" name="Content Placeholder 2"/>
          <p:cNvSpPr txBox="1">
            <a:spLocks/>
          </p:cNvSpPr>
          <p:nvPr/>
        </p:nvSpPr>
        <p:spPr>
          <a:xfrm>
            <a:off x="1905000" y="4267200"/>
            <a:ext cx="6221963" cy="1600200"/>
          </a:xfrm>
          <a:prstGeom prst="rect">
            <a:avLst/>
          </a:prstGeom>
          <a:solidFill>
            <a:schemeClr val="bg1">
              <a:lumMod val="75000"/>
              <a:alpha val="85000"/>
            </a:schemeClr>
          </a:solidFill>
        </p:spPr>
        <p:txBody>
          <a:bodyPr vert="horz" lIns="91440" tIns="45720" rIns="91440" bIns="45720" rtlCol="0">
            <a:no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dirty="0" smtClean="0"/>
              <a:t>Wayne Gordon, Division Director</a:t>
            </a:r>
          </a:p>
          <a:p>
            <a:pPr marL="0" indent="0" algn="ctr">
              <a:buFont typeface="Arial" pitchFamily="34" charset="0"/>
              <a:buNone/>
            </a:pPr>
            <a:r>
              <a:rPr lang="en-US" sz="2400" dirty="0" smtClean="0"/>
              <a:t>Division of Research and Evaluation, </a:t>
            </a:r>
          </a:p>
          <a:p>
            <a:pPr marL="0" indent="0" algn="ctr">
              <a:buFont typeface="Arial" pitchFamily="34" charset="0"/>
              <a:buNone/>
            </a:pPr>
            <a:r>
              <a:rPr lang="en-US" sz="2400" dirty="0" smtClean="0"/>
              <a:t>Office of Policy Development and Research</a:t>
            </a:r>
            <a:endParaRPr lang="en-US" sz="2400"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7</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Tree>
    <p:extLst>
      <p:ext uri="{BB962C8B-B14F-4D97-AF65-F5344CB8AC3E}">
        <p14:creationId xmlns:p14="http://schemas.microsoft.com/office/powerpoint/2010/main" val="623899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Guests</a:t>
            </a:r>
            <a:endParaRPr lang="en-US" dirty="0"/>
          </a:p>
        </p:txBody>
      </p:sp>
      <p:sp>
        <p:nvSpPr>
          <p:cNvPr id="7" name="Content Placeholder 2"/>
          <p:cNvSpPr txBox="1">
            <a:spLocks/>
          </p:cNvSpPr>
          <p:nvPr/>
        </p:nvSpPr>
        <p:spPr>
          <a:xfrm>
            <a:off x="1447801" y="1766208"/>
            <a:ext cx="6629399" cy="3186792"/>
          </a:xfrm>
          <a:prstGeom prst="rect">
            <a:avLst/>
          </a:prstGeom>
          <a:solidFill>
            <a:schemeClr val="bg1">
              <a:lumMod val="75000"/>
              <a:alpha val="85000"/>
            </a:schemeClr>
          </a:solidFill>
        </p:spPr>
        <p:txBody>
          <a:bodyPr vert="horz" lIns="91440" tIns="45720" rIns="91440" bIns="45720" rtlCol="0">
            <a:no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Font typeface="Arial" pitchFamily="34" charset="0"/>
              <a:buNone/>
            </a:pPr>
            <a:r>
              <a:rPr lang="en-US" sz="2400" dirty="0" smtClean="0"/>
              <a:t>Schedules permitting, we may be joined by our fantastic regional Federal Project Officers (FPOs):</a:t>
            </a:r>
          </a:p>
          <a:p>
            <a:pPr marL="0" indent="0">
              <a:spcBef>
                <a:spcPts val="0"/>
              </a:spcBef>
              <a:spcAft>
                <a:spcPts val="0"/>
              </a:spcAft>
              <a:buNone/>
            </a:pPr>
            <a:r>
              <a:rPr lang="en-US" sz="1600" dirty="0" smtClean="0"/>
              <a:t>Region 1:  </a:t>
            </a:r>
            <a:r>
              <a:rPr lang="en-US" sz="1600" dirty="0"/>
              <a:t>Tim </a:t>
            </a:r>
            <a:r>
              <a:rPr lang="en-US" sz="1600" dirty="0" err="1" smtClean="0"/>
              <a:t>Theberge</a:t>
            </a:r>
            <a:r>
              <a:rPr lang="en-US" sz="1600" dirty="0" smtClean="0"/>
              <a:t>		Region 4:  Roseana Smith</a:t>
            </a:r>
          </a:p>
          <a:p>
            <a:pPr marL="0" indent="0">
              <a:spcBef>
                <a:spcPts val="0"/>
              </a:spcBef>
              <a:spcAft>
                <a:spcPts val="0"/>
              </a:spcAft>
              <a:buNone/>
            </a:pPr>
            <a:endParaRPr lang="en-US" sz="1600" dirty="0" smtClean="0"/>
          </a:p>
          <a:p>
            <a:pPr marL="0" indent="0">
              <a:spcBef>
                <a:spcPts val="0"/>
              </a:spcBef>
              <a:spcAft>
                <a:spcPts val="0"/>
              </a:spcAft>
              <a:buNone/>
            </a:pPr>
            <a:r>
              <a:rPr lang="en-US" sz="1600" dirty="0" smtClean="0"/>
              <a:t>Region 2:  Keith Hubert		Region 5:  Danielle Waddell</a:t>
            </a:r>
          </a:p>
          <a:p>
            <a:pPr marL="0" indent="0">
              <a:spcBef>
                <a:spcPts val="0"/>
              </a:spcBef>
              <a:spcAft>
                <a:spcPts val="0"/>
              </a:spcAft>
              <a:buNone/>
            </a:pPr>
            <a:endParaRPr lang="en-US" sz="1600" dirty="0" smtClean="0"/>
          </a:p>
          <a:p>
            <a:pPr marL="0" indent="0">
              <a:spcBef>
                <a:spcPts val="0"/>
              </a:spcBef>
              <a:spcAft>
                <a:spcPts val="0"/>
              </a:spcAft>
              <a:buNone/>
            </a:pPr>
            <a:r>
              <a:rPr lang="en-US" sz="1600" dirty="0" smtClean="0"/>
              <a:t>Region 3:  Lovie Thompson		Region 6:   John Jacobs, </a:t>
            </a:r>
          </a:p>
          <a:p>
            <a:pPr marL="0" indent="0">
              <a:spcBef>
                <a:spcPts val="0"/>
              </a:spcBef>
              <a:spcAft>
                <a:spcPts val="0"/>
              </a:spcAft>
              <a:buNone/>
            </a:pPr>
            <a:r>
              <a:rPr lang="en-US" sz="1600" dirty="0" smtClean="0"/>
              <a:t>				 	  Tara Holt, and 					                  Krister Engdahl</a:t>
            </a:r>
            <a:endParaRPr lang="en-US" sz="1600" dirty="0"/>
          </a:p>
          <a:p>
            <a:pPr marL="0" indent="0">
              <a:lnSpc>
                <a:spcPct val="120000"/>
              </a:lnSpc>
              <a:buNone/>
            </a:pPr>
            <a:endParaRPr lang="en-US" sz="1400" dirty="0" smtClean="0"/>
          </a:p>
        </p:txBody>
      </p:sp>
      <p:sp>
        <p:nvSpPr>
          <p:cNvPr id="3" name="Slide Number Placeholder 2"/>
          <p:cNvSpPr>
            <a:spLocks noGrp="1"/>
          </p:cNvSpPr>
          <p:nvPr>
            <p:ph type="sldNum" sz="quarter" idx="12"/>
          </p:nvPr>
        </p:nvSpPr>
        <p:spPr/>
        <p:txBody>
          <a:bodyPr/>
          <a:lstStyle/>
          <a:p>
            <a:fld id="{01723B91-CE10-4F20-890A-0852E2246859}" type="slidenum">
              <a:rPr lang="en-US" smtClean="0"/>
              <a:pPr/>
              <a:t>8</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Tree>
    <p:extLst>
      <p:ext uri="{BB962C8B-B14F-4D97-AF65-F5344CB8AC3E}">
        <p14:creationId xmlns:p14="http://schemas.microsoft.com/office/powerpoint/2010/main" val="539763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977" y="1600200"/>
            <a:ext cx="2746435" cy="4114800"/>
          </a:xfrm>
          <a:prstGeom prst="rect">
            <a:avLst/>
          </a:prstGeom>
        </p:spPr>
      </p:pic>
      <p:sp>
        <p:nvSpPr>
          <p:cNvPr id="2" name="Title 1"/>
          <p:cNvSpPr>
            <a:spLocks noGrp="1"/>
          </p:cNvSpPr>
          <p:nvPr>
            <p:ph type="title"/>
          </p:nvPr>
        </p:nvSpPr>
        <p:spPr/>
        <p:txBody>
          <a:bodyPr/>
          <a:lstStyle/>
          <a:p>
            <a:r>
              <a:rPr lang="en-US" dirty="0" smtClean="0"/>
              <a:t>Purpose of the WIF</a:t>
            </a:r>
            <a:endParaRPr lang="en-US" dirty="0"/>
          </a:p>
        </p:txBody>
      </p:sp>
      <p:sp>
        <p:nvSpPr>
          <p:cNvPr id="4" name="Rounded Rectangle 3"/>
          <p:cNvSpPr/>
          <p:nvPr/>
        </p:nvSpPr>
        <p:spPr>
          <a:xfrm>
            <a:off x="152400" y="1600200"/>
            <a:ext cx="6152474" cy="469915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marL="342900" lvl="0" indent="-342900" eaLnBrk="0" fontAlgn="base" hangingPunct="0">
              <a:spcBef>
                <a:spcPts val="600"/>
              </a:spcBef>
              <a:spcAft>
                <a:spcPts val="600"/>
              </a:spcAft>
              <a:buClr>
                <a:srgbClr val="CC0000"/>
              </a:buClr>
              <a:buFont typeface="Wingdings" pitchFamily="2" charset="2"/>
              <a:buChar char="§"/>
            </a:pPr>
            <a:r>
              <a:rPr lang="en-US" altLang="en-US" sz="2000" kern="0" dirty="0">
                <a:solidFill>
                  <a:srgbClr val="376092"/>
                </a:solidFill>
                <a:latin typeface="Tahoma"/>
              </a:rPr>
              <a:t>Deliver services more efficiently and achieve better outcomes for the dual customer</a:t>
            </a:r>
          </a:p>
          <a:p>
            <a:pPr marL="342900" indent="-342900" eaLnBrk="0" fontAlgn="base" hangingPunct="0">
              <a:spcBef>
                <a:spcPts val="600"/>
              </a:spcBef>
              <a:spcAft>
                <a:spcPts val="600"/>
              </a:spcAft>
              <a:buClr>
                <a:srgbClr val="CC0000"/>
              </a:buClr>
              <a:buFont typeface="Wingdings" pitchFamily="2" charset="2"/>
              <a:buChar char="§"/>
            </a:pPr>
            <a:r>
              <a:rPr lang="en-US" altLang="en-US" sz="2000" kern="0" dirty="0" smtClean="0">
                <a:solidFill>
                  <a:srgbClr val="376092"/>
                </a:solidFill>
                <a:latin typeface="Tahoma"/>
              </a:rPr>
              <a:t>Support </a:t>
            </a:r>
            <a:r>
              <a:rPr lang="en-US" altLang="en-US" sz="2000" kern="0" dirty="0">
                <a:solidFill>
                  <a:srgbClr val="376092"/>
                </a:solidFill>
                <a:latin typeface="Tahoma"/>
              </a:rPr>
              <a:t>cross program cooperation and system reforms to deliver client-centered services </a:t>
            </a:r>
          </a:p>
          <a:p>
            <a:pPr marL="342900" lvl="0" indent="-342900" eaLnBrk="0" fontAlgn="base" hangingPunct="0">
              <a:spcBef>
                <a:spcPts val="600"/>
              </a:spcBef>
              <a:spcAft>
                <a:spcPts val="600"/>
              </a:spcAft>
              <a:buClr>
                <a:srgbClr val="CC0000"/>
              </a:buClr>
              <a:buFont typeface="Wingdings" pitchFamily="2" charset="2"/>
              <a:buChar char="§"/>
            </a:pPr>
            <a:r>
              <a:rPr lang="en-US" altLang="en-US" sz="2000" kern="0" dirty="0">
                <a:solidFill>
                  <a:srgbClr val="376092"/>
                </a:solidFill>
                <a:latin typeface="Tahoma"/>
              </a:rPr>
              <a:t>Develop education, employment, and training services in partnership with specific employers or industry sectors </a:t>
            </a:r>
          </a:p>
          <a:p>
            <a:pPr marL="342900" lvl="0" indent="-342900" eaLnBrk="0" fontAlgn="base" hangingPunct="0">
              <a:spcBef>
                <a:spcPts val="600"/>
              </a:spcBef>
              <a:spcAft>
                <a:spcPts val="600"/>
              </a:spcAft>
              <a:buClr>
                <a:srgbClr val="CC0000"/>
              </a:buClr>
              <a:buFont typeface="Wingdings" pitchFamily="2" charset="2"/>
              <a:buChar char="§"/>
            </a:pPr>
            <a:r>
              <a:rPr lang="en-US" altLang="en-US" sz="2000" kern="0" dirty="0">
                <a:solidFill>
                  <a:srgbClr val="376092"/>
                </a:solidFill>
                <a:latin typeface="Tahoma"/>
              </a:rPr>
              <a:t>Build knowledge about effective practices through rigorous evaluation and translating “lessons learned” into the formula funded programs</a:t>
            </a:r>
          </a:p>
        </p:txBody>
      </p:sp>
      <p:sp>
        <p:nvSpPr>
          <p:cNvPr id="3" name="Slide Number Placeholder 2"/>
          <p:cNvSpPr>
            <a:spLocks noGrp="1"/>
          </p:cNvSpPr>
          <p:nvPr>
            <p:ph type="sldNum" sz="quarter" idx="12"/>
          </p:nvPr>
        </p:nvSpPr>
        <p:spPr/>
        <p:txBody>
          <a:bodyPr/>
          <a:lstStyle/>
          <a:p>
            <a:fld id="{01723B91-CE10-4F20-890A-0852E2246859}" type="slidenum">
              <a:rPr lang="en-US" smtClean="0"/>
              <a:pPr/>
              <a:t>9</a:t>
            </a:fld>
            <a:endParaRPr lang="en-US"/>
          </a:p>
        </p:txBody>
      </p:sp>
    </p:spTree>
    <p:extLst>
      <p:ext uri="{BB962C8B-B14F-4D97-AF65-F5344CB8AC3E}">
        <p14:creationId xmlns:p14="http://schemas.microsoft.com/office/powerpoint/2010/main" val="37275277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8.0&quot;&gt;&lt;object type=&quot;1&quot; unique_id=&quot;10001&quot;&gt;&lt;object type=&quot;2&quot; unique_id=&quot;11404&quot;&gt;&lt;object type=&quot;3&quot; unique_id=&quot;11405&quot;&gt;&lt;property id=&quot;20148&quot; value=&quot;5&quot;/&gt;&lt;property id=&quot;20300&quot; value=&quot;Slide 1 - &amp;quot;Workforce Innovation Fund  Round 2 Virtual Grantee Orientation&amp;quot;&quot;/&gt;&lt;property id=&quot;20307&quot; value=&quot;256&quot;/&gt;&lt;/object&gt;&lt;object type=&quot;3&quot; unique_id=&quot;11411&quot;&gt;&lt;property id=&quot;20148&quot; value=&quot;5&quot;/&gt;&lt;property id=&quot;20300&quot; value=&quot;Slide 2 - &amp;quot;Where are you?&amp;quot;&quot;/&gt;&lt;property id=&quot;20307&quot; value=&quot;259&quot;/&gt;&lt;/object&gt;&lt;object type=&quot;3&quot; unique_id=&quot;11412&quot;&gt;&lt;property id=&quot;20148&quot; value=&quot;5&quot;/&gt;&lt;property id=&quot;20300&quot; value=&quot;Slide 4 - &amp;quot;Here’s what you can expect to get out of this webinar!&amp;quot;&quot;/&gt;&lt;property id=&quot;20307&quot; value=&quot;264&quot;/&gt;&lt;/object&gt;&lt;object type=&quot;3&quot; unique_id=&quot;11413&quot;&gt;&lt;property id=&quot;20148&quot; value=&quot;5&quot;/&gt;&lt;property id=&quot;20300&quot; value=&quot;Slide 5 - &amp;quot;Agenda&amp;quot;&quot;/&gt;&lt;property id=&quot;20307&quot; value=&quot;266&quot;/&gt;&lt;/object&gt;&lt;object type=&quot;3&quot; unique_id=&quot;11414&quot;&gt;&lt;property id=&quot;20148&quot; value=&quot;5&quot;/&gt;&lt;property id=&quot;20300&quot; value=&quot;Slide 3 - &amp;quot;Moderator&amp;quot;&quot;/&gt;&lt;property id=&quot;20307&quot; value=&quot;261&quot;/&gt;&lt;/object&gt;&lt;object type=&quot;3&quot; unique_id=&quot;11415&quot;&gt;&lt;property id=&quot;20148&quot; value=&quot;5&quot;/&gt;&lt;property id=&quot;20300&quot; value=&quot;Slide 6 - &amp;quot;Presenters&amp;quot;&quot;/&gt;&lt;property id=&quot;20307&quot; value=&quot;286&quot;/&gt;&lt;/object&gt;&lt;object type=&quot;3&quot; unique_id=&quot;11416&quot;&gt;&lt;property id=&quot;20148&quot; value=&quot;5&quot;/&gt;&lt;property id=&quot;20300&quot; value=&quot;Slide 9 - &amp;quot;Purpose of the WIF&amp;quot;&quot;/&gt;&lt;property id=&quot;20307&quot; value=&quot;271&quot;/&gt;&lt;/object&gt;&lt;object type=&quot;3&quot; unique_id=&quot;11421&quot;&gt;&lt;property id=&quot;20148&quot; value=&quot;5&quot;/&gt;&lt;property id=&quot;20300&quot; value=&quot;Slide 32 - &amp;quot;Resources&amp;quot;&quot;/&gt;&lt;property id=&quot;20307&quot; value=&quot;278&quot;/&gt;&lt;/object&gt;&lt;object type=&quot;3&quot; unique_id=&quot;11422&quot;&gt;&lt;property id=&quot;20148&quot; value=&quot;5&quot;/&gt;&lt;property id=&quot;20300&quot; value=&quot;Slide 33 - &amp;quot;Please enter your questions in the Chat Room! &amp;quot;&quot;/&gt;&lt;property id=&quot;20307&quot; value=&quot;279&quot;/&gt;&lt;/object&gt;&lt;object type=&quot;3&quot; unique_id=&quot;11423&quot;&gt;&lt;property id=&quot;20148&quot; value=&quot;5&quot;/&gt;&lt;property id=&quot;20300&quot; value=&quot;Slide 34 - &amp;quot;Speakers’ Contact Information&amp;quot;&quot;/&gt;&lt;property id=&quot;20307&quot; value=&quot;281&quot;/&gt;&lt;/object&gt;&lt;object type=&quot;3&quot; unique_id=&quot;11425&quot;&gt;&lt;property id=&quot;20148&quot; value=&quot;5&quot;/&gt;&lt;property id=&quot;20300&quot; value=&quot;Slide 36&quot;/&gt;&lt;property id=&quot;20307&quot; value=&quot;262&quot;/&gt;&lt;/object&gt;&lt;object type=&quot;3&quot; unique_id=&quot;13268&quot;&gt;&lt;property id=&quot;20148&quot; value=&quot;5&quot;/&gt;&lt;property id=&quot;20300&quot; value=&quot;Slide 10 - &amp;quot;Period of Performance&amp;quot;&quot;/&gt;&lt;property id=&quot;20307&quot; value=&quot;289&quot;/&gt;&lt;/object&gt;&lt;object type=&quot;3&quot; unique_id=&quot;13269&quot;&gt;&lt;property id=&quot;20148&quot; value=&quot;5&quot;/&gt;&lt;property id=&quot;20300&quot; value=&quot;Slide 21 - &amp;quot;Notification of Award Obligation&amp;quot;&quot;/&gt;&lt;property id=&quot;20307&quot; value=&quot;290&quot;/&gt;&lt;/object&gt;&lt;object type=&quot;3&quot; unique_id=&quot;21377&quot;&gt;&lt;property id=&quot;20148&quot; value=&quot;5&quot;/&gt;&lt;property id=&quot;20300&quot; value=&quot;Slide 25 - &amp;quot;WIF Evaluation Goals&amp;quot;&quot;/&gt;&lt;property id=&quot;20307&quot; value=&quot;291&quot;/&gt;&lt;/object&gt;&lt;object type=&quot;3&quot; unique_id=&quot;21379&quot;&gt;&lt;property id=&quot;20148&quot; value=&quot;5&quot;/&gt;&lt;property id=&quot;20300&quot; value=&quot;Slide 7 - &amp;quot;Presenters&amp;quot;&quot;/&gt;&lt;property id=&quot;20307&quot; value=&quot;292&quot;/&gt;&lt;/object&gt;&lt;object type=&quot;3&quot; unique_id=&quot;21380&quot;&gt;&lt;property id=&quot;20148&quot; value=&quot;5&quot;/&gt;&lt;property id=&quot;20300&quot; value=&quot;Slide 8 - &amp;quot;Special Guests&amp;quot;&quot;/&gt;&lt;property id=&quot;20307&quot; value=&quot;315&quot;/&gt;&lt;/object&gt;&lt;object type=&quot;3&quot; unique_id=&quot;21381&quot;&gt;&lt;property id=&quot;20148&quot; value=&quot;5&quot;/&gt;&lt;property id=&quot;20300&quot; value=&quot;Slide 11 - &amp;quot;Awardees&amp;quot;&quot;/&gt;&lt;property id=&quot;20307&quot; value=&quot;293&quot;/&gt;&lt;/object&gt;&lt;object type=&quot;3&quot; unique_id=&quot;21382&quot;&gt;&lt;property id=&quot;20148&quot; value=&quot;5&quot;/&gt;&lt;property id=&quot;20300&quot; value=&quot;Slide 12 - &amp;quot;Awardees&amp;quot;&quot;/&gt;&lt;property id=&quot;20307&quot; value=&quot;294&quot;/&gt;&lt;/object&gt;&lt;object type=&quot;3&quot; unique_id=&quot;21383&quot;&gt;&lt;property id=&quot;20148&quot; value=&quot;5&quot;/&gt;&lt;property id=&quot;20300&quot; value=&quot;Slide 13 - &amp;quot;Emerging Themes&amp;quot;&quot;/&gt;&lt;property id=&quot;20307&quot; value=&quot;295&quot;/&gt;&lt;/object&gt;&lt;object type=&quot;3&quot; unique_id=&quot;21384&quot;&gt;&lt;property id=&quot;20148&quot; value=&quot;5&quot;/&gt;&lt;property id=&quot;20300&quot; value=&quot;Slide 14 - &amp;quot;Roles and Responsibilities&amp;quot;&quot;/&gt;&lt;property id=&quot;20307&quot; value=&quot;296&quot;/&gt;&lt;/object&gt;&lt;object type=&quot;3&quot; unique_id=&quot;21385&quot;&gt;&lt;property id=&quot;20148&quot; value=&quot;5&quot;/&gt;&lt;property id=&quot;20300&quot; value=&quot;Slide 15 - &amp;quot;Roles and Responsibilities&amp;quot;&quot;/&gt;&lt;property id=&quot;20307&quot; value=&quot;297&quot;/&gt;&lt;/object&gt;&lt;object type=&quot;3&quot; unique_id=&quot;21386&quot;&gt;&lt;property id=&quot;20148&quot; value=&quot;5&quot;/&gt;&lt;property id=&quot;20300&quot; value=&quot;Slide 16 - &amp;quot;Roles and Responsibilities&amp;quot;&quot;/&gt;&lt;property id=&quot;20307&quot; value=&quot;298&quot;/&gt;&lt;/object&gt;&lt;object type=&quot;3&quot; unique_id=&quot;21387&quot;&gt;&lt;property id=&quot;20148&quot; value=&quot;5&quot;/&gt;&lt;property id=&quot;20300&quot; value=&quot;Slide 17 - &amp;quot;Roles and Responsibilities&amp;quot;&quot;/&gt;&lt;property id=&quot;20307&quot; value=&quot;299&quot;/&gt;&lt;/object&gt;&lt;object type=&quot;3&quot; unique_id=&quot;21388&quot;&gt;&lt;property id=&quot;20148&quot; value=&quot;5&quot;/&gt;&lt;property id=&quot;20300&quot; value=&quot;Slide 18 - &amp;quot;The New DOL Grantee&amp;quot;&quot;/&gt;&lt;property id=&quot;20307&quot; value=&quot;300&quot;/&gt;&lt;/object&gt;&lt;object type=&quot;3&quot; unique_id=&quot;21389&quot;&gt;&lt;property id=&quot;20148&quot; value=&quot;5&quot;/&gt;&lt;property id=&quot;20300&quot; value=&quot;Slide 19 - &amp;quot;Grant Award Package&amp;quot;&quot;/&gt;&lt;property id=&quot;20307&quot; value=&quot;301&quot;/&gt;&lt;/object&gt;&lt;object type=&quot;3&quot; unique_id=&quot;21390&quot;&gt;&lt;property id=&quot;20148&quot; value=&quot;5&quot;/&gt;&lt;property id=&quot;20300&quot; value=&quot;Slide 20 - &amp;quot;Grant Award Letter&amp;quot;&quot;/&gt;&lt;property id=&quot;20307&quot; value=&quot;302&quot;/&gt;&lt;/object&gt;&lt;object type=&quot;3&quot; unique_id=&quot;21391&quot;&gt;&lt;property id=&quot;20148&quot; value=&quot;5&quot;/&gt;&lt;property id=&quot;20300&quot; value=&quot;Slide 22 - &amp;quot;Terms and Conditions&amp;quot;&quot;/&gt;&lt;property id=&quot;20307&quot; value=&quot;303&quot;/&gt;&lt;/object&gt;&lt;object type=&quot;3&quot; unique_id=&quot;21392&quot;&gt;&lt;property id=&quot;20148&quot; value=&quot;5&quot;/&gt;&lt;property id=&quot;20300&quot; value=&quot;Slide 23 - &amp;quot;Phase 1 and Phase 2 Funding&amp;quot;&quot;/&gt;&lt;property id=&quot;20307&quot; value=&quot;305&quot;/&gt;&lt;/object&gt;&lt;object type=&quot;3&quot; unique_id=&quot;21393&quot;&gt;&lt;property id=&quot;20148&quot; value=&quot;5&quot;/&gt;&lt;property id=&quot;20300&quot; value=&quot;Slide 24 - &amp;quot;Redaction in Action&amp;quot;&quot;/&gt;&lt;property id=&quot;20307&quot; value=&quot;304&quot;/&gt;&lt;/object&gt;&lt;object type=&quot;3&quot; unique_id=&quot;21394&quot;&gt;&lt;property id=&quot;20148&quot; value=&quot;5&quot;/&gt;&lt;property id=&quot;20300&quot; value=&quot;Slide 26 - &amp;quot;WIF Evaluation&amp;quot;&quot;/&gt;&lt;property id=&quot;20307&quot; value=&quot;306&quot;/&gt;&lt;/object&gt;&lt;object type=&quot;3&quot; unique_id=&quot;21395&quot;&gt;&lt;property id=&quot;20148&quot; value=&quot;5&quot;/&gt;&lt;property id=&quot;20300&quot; value=&quot;Slide 27 - &amp;quot;WIF Evaluation Types&amp;quot;&quot;/&gt;&lt;property id=&quot;20307&quot; value=&quot;307&quot;/&gt;&lt;/object&gt;&lt;object type=&quot;3&quot; unique_id=&quot;21396&quot;&gt;&lt;property id=&quot;20148&quot; value=&quot;5&quot;/&gt;&lt;property id=&quot;20300&quot; value=&quot;Slide 28 - &amp;quot;Evaluation Timeline&amp;quot;&quot;/&gt;&lt;property id=&quot;20307&quot; value=&quot;308&quot;/&gt;&lt;/object&gt;&lt;object type=&quot;3&quot; unique_id=&quot;21397&quot;&gt;&lt;property id=&quot;20148&quot; value=&quot;5&quot;/&gt;&lt;property id=&quot;20300&quot; value=&quot;Slide 29 - &amp;quot;NEC/Evaluation Resources&amp;quot;&quot;/&gt;&lt;property id=&quot;20307&quot; value=&quot;309&quot;/&gt;&lt;/object&gt;&lt;object type=&quot;3&quot; unique_id=&quot;21398&quot;&gt;&lt;property id=&quot;20148&quot; value=&quot;5&quot;/&gt;&lt;property id=&quot;20300&quot; value=&quot;Slide 30 - &amp;quot;Evaluation Immediate Next Steps&amp;quot;&quot;/&gt;&lt;property id=&quot;20307&quot; value=&quot;310&quot;/&gt;&lt;/object&gt;&lt;object type=&quot;3&quot; unique_id=&quot;21399&quot;&gt;&lt;property id=&quot;20148&quot; value=&quot;5&quot;/&gt;&lt;property id=&quot;20300&quot; value=&quot;Slide 31 - &amp;quot;Next Steps&amp;quot;&quot;/&gt;&lt;property id=&quot;20307&quot; value=&quot;311&quot;/&gt;&lt;/object&gt;&lt;object type=&quot;3&quot; unique_id=&quot;21400&quot;&gt;&lt;property id=&quot;20148&quot; value=&quot;5&quot;/&gt;&lt;property id=&quot;20300&quot; value=&quot;Slide 35 - &amp;quot;Speakers’ Contact Information&amp;quot;&quot;/&gt;&lt;property id=&quot;20307&quot; value=&quot;313&quot;/&gt;&lt;/object&gt;&lt;/object&gt;&lt;object type=&quot;8&quot; unique_id=&quot;11410&quot;&gt;&lt;/object&gt;&lt;/object&gt;&lt;/database&gt;"/>
  <p:tag name="SECTOMILLISECCONVERTED" val="1"/>
</p:tagLst>
</file>

<file path=ppt/theme/theme1.xml><?xml version="1.0" encoding="utf-8"?>
<a:theme xmlns:a="http://schemas.openxmlformats.org/drawingml/2006/main" name="Networking trio design template">
  <a:themeElements>
    <a:clrScheme name="Custom 1">
      <a:dk1>
        <a:sysClr val="windowText" lastClr="000000"/>
      </a:dk1>
      <a:lt1>
        <a:sysClr val="window" lastClr="FFFFFF"/>
      </a:lt1>
      <a:dk2>
        <a:srgbClr val="1F497D"/>
      </a:dk2>
      <a:lt2>
        <a:srgbClr val="EEECE1"/>
      </a:lt2>
      <a:accent1>
        <a:srgbClr val="4F81BD"/>
      </a:accent1>
      <a:accent2>
        <a:srgbClr val="F79646"/>
      </a:accent2>
      <a:accent3>
        <a:srgbClr val="9BBB59"/>
      </a:accent3>
      <a:accent4>
        <a:srgbClr val="8064A2"/>
      </a:accent4>
      <a:accent5>
        <a:srgbClr val="4BACC6"/>
      </a:accent5>
      <a:accent6>
        <a:srgbClr val="C0504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Networking trio design template</Template>
  <TotalTime>0</TotalTime>
  <Words>2784</Words>
  <Application>Microsoft Office PowerPoint</Application>
  <PresentationFormat>On-screen Show (4:3)</PresentationFormat>
  <Paragraphs>477</Paragraphs>
  <Slides>36</Slides>
  <Notes>32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Networking trio design template</vt:lpstr>
      <vt:lpstr>Workforce Innovation Fund  Round 2 Virtual Grantee Orientation</vt:lpstr>
      <vt:lpstr>Where are you?</vt:lpstr>
      <vt:lpstr>Moderator</vt:lpstr>
      <vt:lpstr>Here’s what you can expect to get out of this webinar!</vt:lpstr>
      <vt:lpstr>Agenda</vt:lpstr>
      <vt:lpstr>Presenters</vt:lpstr>
      <vt:lpstr>Presenters</vt:lpstr>
      <vt:lpstr>Special Guests</vt:lpstr>
      <vt:lpstr>Purpose of the WIF</vt:lpstr>
      <vt:lpstr>Period of Performance</vt:lpstr>
      <vt:lpstr>Awardees</vt:lpstr>
      <vt:lpstr>Awardees</vt:lpstr>
      <vt:lpstr>Emerging Themes</vt:lpstr>
      <vt:lpstr>Roles and Responsibilities</vt:lpstr>
      <vt:lpstr>Roles and Responsibilities</vt:lpstr>
      <vt:lpstr>Roles and Responsibilities</vt:lpstr>
      <vt:lpstr>Roles and Responsibilities</vt:lpstr>
      <vt:lpstr>The New DOL Grantee</vt:lpstr>
      <vt:lpstr>Grant Award Package</vt:lpstr>
      <vt:lpstr>Grant Award Letter</vt:lpstr>
      <vt:lpstr>Notification of Award Obligation</vt:lpstr>
      <vt:lpstr>Terms and Conditions</vt:lpstr>
      <vt:lpstr>Phase 1 and Phase 2 Funding</vt:lpstr>
      <vt:lpstr>Redaction in Action</vt:lpstr>
      <vt:lpstr>WIF Evaluation Goals</vt:lpstr>
      <vt:lpstr>WIF Evaluation</vt:lpstr>
      <vt:lpstr>WIF Evaluation Types</vt:lpstr>
      <vt:lpstr>Evaluation Timeline</vt:lpstr>
      <vt:lpstr>NEC/Evaluation Resources</vt:lpstr>
      <vt:lpstr>Evaluation Immediate Next Steps</vt:lpstr>
      <vt:lpstr>Next Steps</vt:lpstr>
      <vt:lpstr>Resources</vt:lpstr>
      <vt:lpstr>Please enter your questions in the Chat Room! </vt:lpstr>
      <vt:lpstr>Speakers’ Contact Information</vt:lpstr>
      <vt:lpstr>Speakers’ Contact Information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2009-09-02T19:35:42Z</dcterms:created>
  <dcterms:modified xsi:type="dcterms:W3CDTF">2014-11-20T18:56:26Z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TC102413891033</vt:lpwstr>
  </property>
</Properties>
</file>