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xml" ContentType="application/vnd.openxmlformats-officedocument.drawingml.chart+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 id="2147483769" r:id="rId2"/>
  </p:sldMasterIdLst>
  <p:notesMasterIdLst>
    <p:notesMasterId r:id="rId50"/>
  </p:notesMasterIdLst>
  <p:sldIdLst>
    <p:sldId id="256" r:id="rId3"/>
    <p:sldId id="475" r:id="rId4"/>
    <p:sldId id="447" r:id="rId5"/>
    <p:sldId id="375" r:id="rId6"/>
    <p:sldId id="441" r:id="rId7"/>
    <p:sldId id="448" r:id="rId8"/>
    <p:sldId id="449" r:id="rId9"/>
    <p:sldId id="469" r:id="rId10"/>
    <p:sldId id="473" r:id="rId11"/>
    <p:sldId id="470" r:id="rId12"/>
    <p:sldId id="331" r:id="rId13"/>
    <p:sldId id="347" r:id="rId14"/>
    <p:sldId id="348" r:id="rId15"/>
    <p:sldId id="361" r:id="rId16"/>
    <p:sldId id="450" r:id="rId17"/>
    <p:sldId id="349" r:id="rId18"/>
    <p:sldId id="350" r:id="rId19"/>
    <p:sldId id="351" r:id="rId20"/>
    <p:sldId id="352" r:id="rId21"/>
    <p:sldId id="363" r:id="rId22"/>
    <p:sldId id="353" r:id="rId23"/>
    <p:sldId id="354" r:id="rId24"/>
    <p:sldId id="364" r:id="rId25"/>
    <p:sldId id="474" r:id="rId26"/>
    <p:sldId id="365" r:id="rId27"/>
    <p:sldId id="359" r:id="rId28"/>
    <p:sldId id="462" r:id="rId29"/>
    <p:sldId id="464" r:id="rId30"/>
    <p:sldId id="358" r:id="rId31"/>
    <p:sldId id="444" r:id="rId32"/>
    <p:sldId id="391" r:id="rId33"/>
    <p:sldId id="360" r:id="rId34"/>
    <p:sldId id="356" r:id="rId35"/>
    <p:sldId id="390" r:id="rId36"/>
    <p:sldId id="396" r:id="rId37"/>
    <p:sldId id="465" r:id="rId38"/>
    <p:sldId id="421" r:id="rId39"/>
    <p:sldId id="422" r:id="rId40"/>
    <p:sldId id="446" r:id="rId41"/>
    <p:sldId id="467" r:id="rId42"/>
    <p:sldId id="455" r:id="rId43"/>
    <p:sldId id="456" r:id="rId44"/>
    <p:sldId id="472" r:id="rId45"/>
    <p:sldId id="457" r:id="rId46"/>
    <p:sldId id="471" r:id="rId47"/>
    <p:sldId id="439" r:id="rId48"/>
    <p:sldId id="427"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81" autoAdjust="0"/>
    <p:restoredTop sz="70870" autoAdjust="0"/>
  </p:normalViewPr>
  <p:slideViewPr>
    <p:cSldViewPr>
      <p:cViewPr>
        <p:scale>
          <a:sx n="50" d="100"/>
          <a:sy n="50" d="100"/>
        </p:scale>
        <p:origin x="941" y="29"/>
      </p:cViewPr>
      <p:guideLst>
        <p:guide orient="horz" pos="2160"/>
        <p:guide pos="2880"/>
      </p:guideLst>
    </p:cSldViewPr>
  </p:slid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a:lstStyle/>
          <a:p>
            <a:pPr>
              <a:defRPr/>
            </a:pPr>
            <a:r>
              <a:rPr lang="en-US"/>
              <a:t>YCC Industry Focus</a:t>
            </a:r>
          </a:p>
        </c:rich>
      </c:tx>
      <c:layout/>
      <c:overlay val="0"/>
    </c:title>
    <c:autoTitleDeleted val="0"/>
    <c:plotArea>
      <c:layout/>
      <c:areaChart>
        <c:grouping val="stacked"/>
        <c:varyColors val="0"/>
        <c:ser>
          <c:idx val="0"/>
          <c:order val="0"/>
          <c:cat>
            <c:strRef>
              <c:f>'Industry - NAICS'!$B$2:$F$2</c:f>
              <c:strCache>
                <c:ptCount val="5"/>
                <c:pt idx="0">
                  <c:v>Health Care and Social Assistance
NAICS Code 62</c:v>
                </c:pt>
                <c:pt idx="1">
                  <c:v>Information
NAICS Code 51</c:v>
                </c:pt>
                <c:pt idx="2">
                  <c:v>Manufacturing Professional, Scientific, and Technical Services
NAICS Code 31-33</c:v>
                </c:pt>
                <c:pt idx="3">
                  <c:v>STEM - Professional, Scientific and Technical Services
NAICS Code 54</c:v>
                </c:pt>
                <c:pt idx="4">
                  <c:v>Finance and Insurance
NAICS Code 52</c:v>
                </c:pt>
              </c:strCache>
            </c:strRef>
          </c:cat>
          <c:val>
            <c:numRef>
              <c:f>'Industry - NAICS'!$B$3:$F$3</c:f>
              <c:numCache>
                <c:formatCode>General</c:formatCode>
                <c:ptCount val="5"/>
                <c:pt idx="0">
                  <c:v>24</c:v>
                </c:pt>
                <c:pt idx="1">
                  <c:v>22</c:v>
                </c:pt>
                <c:pt idx="2">
                  <c:v>19</c:v>
                </c:pt>
                <c:pt idx="3">
                  <c:v>11</c:v>
                </c:pt>
                <c:pt idx="4">
                  <c:v>8</c:v>
                </c:pt>
              </c:numCache>
            </c:numRef>
          </c:val>
        </c:ser>
        <c:dLbls>
          <c:showLegendKey val="0"/>
          <c:showVal val="0"/>
          <c:showCatName val="0"/>
          <c:showSerName val="0"/>
          <c:showPercent val="0"/>
          <c:showBubbleSize val="0"/>
        </c:dLbls>
        <c:axId val="344660856"/>
        <c:axId val="344661248"/>
      </c:areaChart>
      <c:catAx>
        <c:axId val="344660856"/>
        <c:scaling>
          <c:orientation val="minMax"/>
        </c:scaling>
        <c:delete val="0"/>
        <c:axPos val="b"/>
        <c:numFmt formatCode="General" sourceLinked="0"/>
        <c:majorTickMark val="none"/>
        <c:minorTickMark val="none"/>
        <c:tickLblPos val="nextTo"/>
        <c:crossAx val="344661248"/>
        <c:crosses val="autoZero"/>
        <c:auto val="1"/>
        <c:lblAlgn val="ctr"/>
        <c:lblOffset val="100"/>
        <c:noMultiLvlLbl val="0"/>
      </c:catAx>
      <c:valAx>
        <c:axId val="344661248"/>
        <c:scaling>
          <c:orientation val="minMax"/>
        </c:scaling>
        <c:delete val="1"/>
        <c:axPos val="l"/>
        <c:numFmt formatCode="General" sourceLinked="1"/>
        <c:majorTickMark val="out"/>
        <c:minorTickMark val="none"/>
        <c:tickLblPos val="nextTo"/>
        <c:crossAx val="344660856"/>
        <c:crosses val="autoZero"/>
        <c:crossBetween val="midCat"/>
      </c:valAx>
    </c:plotArea>
    <c:plotVisOnly val="1"/>
    <c:dispBlanksAs val="gap"/>
    <c:showDLblsOverMax val="0"/>
  </c:chart>
  <c:txPr>
    <a:bodyPr/>
    <a:lstStyle/>
    <a:p>
      <a:pPr>
        <a:defRPr sz="1100" b="1"/>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YCC</a:t>
            </a:r>
            <a:r>
              <a:rPr lang="en-US" baseline="0"/>
              <a:t> Program Models</a:t>
            </a:r>
          </a:p>
        </c:rich>
      </c:tx>
      <c:layout/>
      <c:overlay val="0"/>
    </c:title>
    <c:autoTitleDeleted val="0"/>
    <c:plotArea>
      <c:layout/>
      <c:pieChart>
        <c:varyColors val="1"/>
        <c:ser>
          <c:idx val="0"/>
          <c:order val="0"/>
          <c:cat>
            <c:strRef>
              <c:f>Sheet1!$J$2:$N$2</c:f>
              <c:strCache>
                <c:ptCount val="5"/>
                <c:pt idx="0">
                  <c:v>Grades 9 through 12</c:v>
                </c:pt>
                <c:pt idx="1">
                  <c:v>Grades 10 through 13</c:v>
                </c:pt>
                <c:pt idx="2">
                  <c:v>Grades 10 through 12</c:v>
                </c:pt>
                <c:pt idx="3">
                  <c:v>Grades 11 through 12</c:v>
                </c:pt>
                <c:pt idx="4">
                  <c:v>Grades 11 through 14</c:v>
                </c:pt>
              </c:strCache>
            </c:strRef>
          </c:cat>
          <c:val>
            <c:numRef>
              <c:f>Sheet1!$J$3:$N$3</c:f>
              <c:numCache>
                <c:formatCode>General</c:formatCode>
                <c:ptCount val="5"/>
                <c:pt idx="0">
                  <c:v>15</c:v>
                </c:pt>
                <c:pt idx="1">
                  <c:v>1</c:v>
                </c:pt>
                <c:pt idx="2">
                  <c:v>3</c:v>
                </c:pt>
                <c:pt idx="3">
                  <c:v>2</c:v>
                </c:pt>
                <c:pt idx="4">
                  <c:v>3</c:v>
                </c:pt>
              </c:numCache>
            </c:numRef>
          </c:val>
        </c:ser>
        <c:dLbls>
          <c:showLegendKey val="0"/>
          <c:showVal val="0"/>
          <c:showCatName val="0"/>
          <c:showSerName val="0"/>
          <c:showPercent val="0"/>
          <c:showBubbleSize val="0"/>
          <c:showLeaderLines val="1"/>
        </c:dLbls>
        <c:firstSliceAng val="0"/>
      </c:pieChart>
    </c:plotArea>
    <c:legend>
      <c:legendPos val="b"/>
      <c:layout>
        <c:manualLayout>
          <c:xMode val="edge"/>
          <c:yMode val="edge"/>
          <c:x val="0.05"/>
          <c:y val="0.8727512846105504"/>
          <c:w val="0.9"/>
          <c:h val="0.11181453550700529"/>
        </c:manualLayout>
      </c:layout>
      <c:overlay val="0"/>
      <c:txPr>
        <a:bodyPr/>
        <a:lstStyle/>
        <a:p>
          <a:pPr>
            <a:defRPr sz="1400"/>
          </a:pPr>
          <a:endParaRPr lang="en-US"/>
        </a:p>
      </c:txPr>
    </c:legend>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9C8F5E-0DF7-4DF2-BCAE-860020F7AC8B}"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endParaRPr lang="en-US"/>
        </a:p>
      </dgm:t>
    </dgm:pt>
    <dgm:pt modelId="{6B49999A-6E70-4777-B94D-5826D6EC4616}">
      <dgm:prSet phldrT="[Text]" custT="1"/>
      <dgm:spPr/>
      <dgm:t>
        <a:bodyPr/>
        <a:lstStyle/>
        <a:p>
          <a:r>
            <a:rPr lang="en-US" sz="1100" b="1" dirty="0" smtClean="0">
              <a:solidFill>
                <a:schemeClr val="tx1"/>
              </a:solidFill>
            </a:rPr>
            <a:t>Program Implementation</a:t>
          </a:r>
          <a:endParaRPr lang="en-US" sz="1100" b="1" dirty="0">
            <a:solidFill>
              <a:schemeClr val="tx1"/>
            </a:solidFill>
          </a:endParaRPr>
        </a:p>
      </dgm:t>
    </dgm:pt>
    <dgm:pt modelId="{F722C59F-263D-419D-92A3-3E5363B7883D}" type="parTrans" cxnId="{F0C8FD43-0DE2-4875-BF73-9B8E27948B4B}">
      <dgm:prSet/>
      <dgm:spPr/>
      <dgm:t>
        <a:bodyPr/>
        <a:lstStyle/>
        <a:p>
          <a:endParaRPr lang="en-US"/>
        </a:p>
      </dgm:t>
    </dgm:pt>
    <dgm:pt modelId="{462ADB08-1FEC-464B-9323-C3B819FC64DA}" type="sibTrans" cxnId="{F0C8FD43-0DE2-4875-BF73-9B8E27948B4B}">
      <dgm:prSet/>
      <dgm:spPr/>
      <dgm:t>
        <a:bodyPr/>
        <a:lstStyle/>
        <a:p>
          <a:endParaRPr lang="en-US"/>
        </a:p>
      </dgm:t>
    </dgm:pt>
    <dgm:pt modelId="{CACC5F31-8DF1-4245-8895-04687767C406}">
      <dgm:prSet phldrT="[Text]" custT="1"/>
      <dgm:spPr/>
      <dgm:t>
        <a:bodyPr/>
        <a:lstStyle/>
        <a:p>
          <a:r>
            <a:rPr lang="en-US" sz="1100" b="1" dirty="0" smtClean="0">
              <a:solidFill>
                <a:schemeClr val="tx1"/>
              </a:solidFill>
            </a:rPr>
            <a:t>Enrollment and Core Activities</a:t>
          </a:r>
          <a:endParaRPr lang="en-US" sz="1100" b="1" dirty="0">
            <a:solidFill>
              <a:schemeClr val="tx1"/>
            </a:solidFill>
          </a:endParaRPr>
        </a:p>
      </dgm:t>
    </dgm:pt>
    <dgm:pt modelId="{A05436F7-D8BB-4B81-9C86-B020317B4825}" type="parTrans" cxnId="{5391032D-0FD1-4BFB-8C9E-CD524D6F24B6}">
      <dgm:prSet/>
      <dgm:spPr/>
      <dgm:t>
        <a:bodyPr/>
        <a:lstStyle/>
        <a:p>
          <a:endParaRPr lang="en-US"/>
        </a:p>
      </dgm:t>
    </dgm:pt>
    <dgm:pt modelId="{F4F21808-6BAF-4A0D-8D62-2784C03D4531}" type="sibTrans" cxnId="{5391032D-0FD1-4BFB-8C9E-CD524D6F24B6}">
      <dgm:prSet/>
      <dgm:spPr/>
      <dgm:t>
        <a:bodyPr/>
        <a:lstStyle/>
        <a:p>
          <a:endParaRPr lang="en-US"/>
        </a:p>
      </dgm:t>
    </dgm:pt>
    <dgm:pt modelId="{66A3BC3C-DA9D-4C72-BF9D-BE0B50CA0BDB}">
      <dgm:prSet phldrT="[Text]" custT="1"/>
      <dgm:spPr/>
      <dgm:t>
        <a:bodyPr/>
        <a:lstStyle/>
        <a:p>
          <a:r>
            <a:rPr lang="en-US" sz="1050" b="1" dirty="0" smtClean="0">
              <a:solidFill>
                <a:schemeClr val="tx1"/>
              </a:solidFill>
            </a:rPr>
            <a:t>Professional Development</a:t>
          </a:r>
          <a:endParaRPr lang="en-US" sz="1050" b="1" dirty="0">
            <a:solidFill>
              <a:schemeClr val="tx1"/>
            </a:solidFill>
          </a:endParaRPr>
        </a:p>
      </dgm:t>
    </dgm:pt>
    <dgm:pt modelId="{1E08CF94-5E81-44C5-B0BC-591C962E0D98}" type="parTrans" cxnId="{A00782AC-302D-4418-9518-0F8BDBB8F8F3}">
      <dgm:prSet/>
      <dgm:spPr/>
      <dgm:t>
        <a:bodyPr/>
        <a:lstStyle/>
        <a:p>
          <a:endParaRPr lang="en-US"/>
        </a:p>
      </dgm:t>
    </dgm:pt>
    <dgm:pt modelId="{3634F248-9EAC-4558-973A-B83DFF4630FE}" type="sibTrans" cxnId="{A00782AC-302D-4418-9518-0F8BDBB8F8F3}">
      <dgm:prSet/>
      <dgm:spPr/>
      <dgm:t>
        <a:bodyPr/>
        <a:lstStyle/>
        <a:p>
          <a:endParaRPr lang="en-US"/>
        </a:p>
      </dgm:t>
    </dgm:pt>
    <dgm:pt modelId="{3F234E18-6FBF-4334-84FD-D80E8B078758}">
      <dgm:prSet phldrT="[Text]" custT="1"/>
      <dgm:spPr/>
      <dgm:t>
        <a:bodyPr/>
        <a:lstStyle/>
        <a:p>
          <a:r>
            <a:rPr lang="en-US" sz="1050" b="1" dirty="0" smtClean="0">
              <a:solidFill>
                <a:schemeClr val="tx1"/>
              </a:solidFill>
            </a:rPr>
            <a:t>Onsite FPO Monitoring Visit</a:t>
          </a:r>
          <a:endParaRPr lang="en-US" sz="1050" b="1" dirty="0">
            <a:solidFill>
              <a:schemeClr val="tx1"/>
            </a:solidFill>
          </a:endParaRPr>
        </a:p>
      </dgm:t>
    </dgm:pt>
    <dgm:pt modelId="{C529815F-3906-4E0A-A510-706A55183C2E}" type="parTrans" cxnId="{550FAAD0-01D2-4264-A9A9-4DA58BB2E6A8}">
      <dgm:prSet/>
      <dgm:spPr/>
      <dgm:t>
        <a:bodyPr/>
        <a:lstStyle/>
        <a:p>
          <a:endParaRPr lang="en-US"/>
        </a:p>
      </dgm:t>
    </dgm:pt>
    <dgm:pt modelId="{3FE2B79B-AF47-4B76-A76D-C7085CB0457A}" type="sibTrans" cxnId="{550FAAD0-01D2-4264-A9A9-4DA58BB2E6A8}">
      <dgm:prSet/>
      <dgm:spPr/>
      <dgm:t>
        <a:bodyPr/>
        <a:lstStyle/>
        <a:p>
          <a:endParaRPr lang="en-US"/>
        </a:p>
      </dgm:t>
    </dgm:pt>
    <dgm:pt modelId="{57AE62EB-CCF5-47F2-8F90-3971172904DF}">
      <dgm:prSet phldrT="[Text]" custT="1"/>
      <dgm:spPr/>
      <dgm:t>
        <a:bodyPr/>
        <a:lstStyle/>
        <a:p>
          <a:r>
            <a:rPr lang="en-US" sz="1100" b="1" dirty="0" smtClean="0">
              <a:solidFill>
                <a:schemeClr val="tx1"/>
              </a:solidFill>
            </a:rPr>
            <a:t>Peer-to-Peer Events</a:t>
          </a:r>
          <a:endParaRPr lang="en-US" sz="1100" b="1" dirty="0">
            <a:solidFill>
              <a:schemeClr val="tx1"/>
            </a:solidFill>
          </a:endParaRPr>
        </a:p>
      </dgm:t>
    </dgm:pt>
    <dgm:pt modelId="{6391BB88-8608-4A5A-ACF0-EDA491245B3A}" type="parTrans" cxnId="{C8923068-6948-40DD-B00B-F235C26E7054}">
      <dgm:prSet/>
      <dgm:spPr/>
      <dgm:t>
        <a:bodyPr/>
        <a:lstStyle/>
        <a:p>
          <a:endParaRPr lang="en-US"/>
        </a:p>
      </dgm:t>
    </dgm:pt>
    <dgm:pt modelId="{60E888A9-83F8-43FB-B842-0BB23C80F818}" type="sibTrans" cxnId="{C8923068-6948-40DD-B00B-F235C26E7054}">
      <dgm:prSet/>
      <dgm:spPr/>
      <dgm:t>
        <a:bodyPr/>
        <a:lstStyle/>
        <a:p>
          <a:endParaRPr lang="en-US"/>
        </a:p>
      </dgm:t>
    </dgm:pt>
    <dgm:pt modelId="{40AEE4D9-0044-4C8F-B650-50D448D253AB}">
      <dgm:prSet phldrT="[Text]" custT="1"/>
      <dgm:spPr/>
      <dgm:t>
        <a:bodyPr/>
        <a:lstStyle/>
        <a:p>
          <a:r>
            <a:rPr lang="en-US" sz="1100" b="1" dirty="0" smtClean="0">
              <a:solidFill>
                <a:schemeClr val="tx1"/>
              </a:solidFill>
            </a:rPr>
            <a:t>Grant Staff Training</a:t>
          </a:r>
          <a:endParaRPr lang="en-US" sz="1100" b="1" dirty="0">
            <a:solidFill>
              <a:schemeClr val="tx1"/>
            </a:solidFill>
          </a:endParaRPr>
        </a:p>
      </dgm:t>
    </dgm:pt>
    <dgm:pt modelId="{786ED35D-8D4E-4336-B3D1-1BD39007D6A6}" type="parTrans" cxnId="{EEA2384C-6EF6-43A1-A7CB-61A53E63B54A}">
      <dgm:prSet/>
      <dgm:spPr/>
      <dgm:t>
        <a:bodyPr/>
        <a:lstStyle/>
        <a:p>
          <a:endParaRPr lang="en-US"/>
        </a:p>
      </dgm:t>
    </dgm:pt>
    <dgm:pt modelId="{623055EA-8BA1-4CA6-973F-743D66A878E8}" type="sibTrans" cxnId="{EEA2384C-6EF6-43A1-A7CB-61A53E63B54A}">
      <dgm:prSet/>
      <dgm:spPr/>
      <dgm:t>
        <a:bodyPr/>
        <a:lstStyle/>
        <a:p>
          <a:endParaRPr lang="en-US"/>
        </a:p>
      </dgm:t>
    </dgm:pt>
    <dgm:pt modelId="{CA38FE98-E718-4F55-95D6-19C1C9CE6CF0}">
      <dgm:prSet phldrT="[Text]" custT="1"/>
      <dgm:spPr/>
      <dgm:t>
        <a:bodyPr/>
        <a:lstStyle/>
        <a:p>
          <a:r>
            <a:rPr lang="en-US" sz="1100" b="1" dirty="0" smtClean="0">
              <a:solidFill>
                <a:schemeClr val="tx1"/>
              </a:solidFill>
            </a:rPr>
            <a:t>Partner Meetings/Updates</a:t>
          </a:r>
          <a:endParaRPr lang="en-US" sz="1100" b="1" dirty="0">
            <a:solidFill>
              <a:schemeClr val="tx1"/>
            </a:solidFill>
          </a:endParaRPr>
        </a:p>
      </dgm:t>
    </dgm:pt>
    <dgm:pt modelId="{3852A444-3D3B-499F-AAD1-61C6AEB8A25F}" type="parTrans" cxnId="{FA323C59-6B98-4B30-B322-CA148A6F477D}">
      <dgm:prSet/>
      <dgm:spPr/>
      <dgm:t>
        <a:bodyPr/>
        <a:lstStyle/>
        <a:p>
          <a:endParaRPr lang="en-US"/>
        </a:p>
      </dgm:t>
    </dgm:pt>
    <dgm:pt modelId="{5D4473B8-5F09-411A-9808-15E92563C8E5}" type="sibTrans" cxnId="{FA323C59-6B98-4B30-B322-CA148A6F477D}">
      <dgm:prSet/>
      <dgm:spPr/>
      <dgm:t>
        <a:bodyPr/>
        <a:lstStyle/>
        <a:p>
          <a:endParaRPr lang="en-US"/>
        </a:p>
      </dgm:t>
    </dgm:pt>
    <dgm:pt modelId="{E0DA437D-08BD-4CB8-B3DF-B9A7D0377DF9}">
      <dgm:prSet phldrT="[Text]" custT="1"/>
      <dgm:spPr/>
      <dgm:t>
        <a:bodyPr/>
        <a:lstStyle/>
        <a:p>
          <a:r>
            <a:rPr lang="en-US" sz="1100" b="1" dirty="0" smtClean="0">
              <a:solidFill>
                <a:schemeClr val="tx1"/>
              </a:solidFill>
            </a:rPr>
            <a:t>Program Sustainability Planning</a:t>
          </a:r>
          <a:endParaRPr lang="en-US" sz="1100" b="1" dirty="0">
            <a:solidFill>
              <a:schemeClr val="tx1"/>
            </a:solidFill>
          </a:endParaRPr>
        </a:p>
      </dgm:t>
    </dgm:pt>
    <dgm:pt modelId="{B4ECE118-39B8-40B2-B770-267830C0A2DA}" type="sibTrans" cxnId="{3387268B-BAC6-4475-91BE-5C34FEED0083}">
      <dgm:prSet/>
      <dgm:spPr/>
      <dgm:t>
        <a:bodyPr/>
        <a:lstStyle/>
        <a:p>
          <a:endParaRPr lang="en-US"/>
        </a:p>
      </dgm:t>
    </dgm:pt>
    <dgm:pt modelId="{0B9784B1-2A6F-436F-ADC1-97CA8518D8E6}" type="parTrans" cxnId="{3387268B-BAC6-4475-91BE-5C34FEED0083}">
      <dgm:prSet/>
      <dgm:spPr/>
      <dgm:t>
        <a:bodyPr/>
        <a:lstStyle/>
        <a:p>
          <a:endParaRPr lang="en-US"/>
        </a:p>
      </dgm:t>
    </dgm:pt>
    <dgm:pt modelId="{4BF2ED77-0F31-4C49-96EE-1376DC30E9DD}">
      <dgm:prSet phldrT="[Text]" custT="1"/>
      <dgm:spPr/>
      <dgm:t>
        <a:bodyPr/>
        <a:lstStyle/>
        <a:p>
          <a:r>
            <a:rPr lang="en-US" sz="1100" b="1" dirty="0" smtClean="0">
              <a:solidFill>
                <a:schemeClr val="tx1"/>
              </a:solidFill>
            </a:rPr>
            <a:t>Grant Close Out Activities</a:t>
          </a:r>
          <a:endParaRPr lang="en-US" sz="1100" b="1" dirty="0">
            <a:solidFill>
              <a:schemeClr val="tx1"/>
            </a:solidFill>
          </a:endParaRPr>
        </a:p>
      </dgm:t>
    </dgm:pt>
    <dgm:pt modelId="{AEF5D22D-9A45-42EC-8167-FE0FFDA91112}" type="sibTrans" cxnId="{1B42A002-C5DB-4129-A935-D8AD81A29891}">
      <dgm:prSet/>
      <dgm:spPr/>
      <dgm:t>
        <a:bodyPr/>
        <a:lstStyle/>
        <a:p>
          <a:endParaRPr lang="en-US"/>
        </a:p>
      </dgm:t>
    </dgm:pt>
    <dgm:pt modelId="{B2CFBA21-BF5A-49C3-9CA0-56230E6D1A2A}" type="parTrans" cxnId="{1B42A002-C5DB-4129-A935-D8AD81A29891}">
      <dgm:prSet/>
      <dgm:spPr/>
      <dgm:t>
        <a:bodyPr/>
        <a:lstStyle/>
        <a:p>
          <a:endParaRPr lang="en-US"/>
        </a:p>
      </dgm:t>
    </dgm:pt>
    <dgm:pt modelId="{5AD784D7-5C75-4345-AD63-D63DDB7C42E5}" type="pres">
      <dgm:prSet presAssocID="{A19C8F5E-0DF7-4DF2-BCAE-860020F7AC8B}" presName="diagram" presStyleCnt="0">
        <dgm:presLayoutVars>
          <dgm:dir/>
          <dgm:resizeHandles/>
        </dgm:presLayoutVars>
      </dgm:prSet>
      <dgm:spPr/>
      <dgm:t>
        <a:bodyPr/>
        <a:lstStyle/>
        <a:p>
          <a:endParaRPr lang="en-US"/>
        </a:p>
      </dgm:t>
    </dgm:pt>
    <dgm:pt modelId="{1965F145-1CA7-43E0-8E20-69D1C868FC49}" type="pres">
      <dgm:prSet presAssocID="{6B49999A-6E70-4777-B94D-5826D6EC4616}" presName="firstNode" presStyleLbl="node1" presStyleIdx="0" presStyleCnt="9" custScaleX="124514" custScaleY="112846">
        <dgm:presLayoutVars>
          <dgm:bulletEnabled val="1"/>
        </dgm:presLayoutVars>
      </dgm:prSet>
      <dgm:spPr/>
      <dgm:t>
        <a:bodyPr/>
        <a:lstStyle/>
        <a:p>
          <a:endParaRPr lang="en-US"/>
        </a:p>
      </dgm:t>
    </dgm:pt>
    <dgm:pt modelId="{1F9CDCBA-31A0-43CE-89EC-E515E206606F}" type="pres">
      <dgm:prSet presAssocID="{462ADB08-1FEC-464B-9323-C3B819FC64DA}" presName="sibTrans" presStyleLbl="sibTrans2D1" presStyleIdx="0" presStyleCnt="8"/>
      <dgm:spPr/>
      <dgm:t>
        <a:bodyPr/>
        <a:lstStyle/>
        <a:p>
          <a:endParaRPr lang="en-US"/>
        </a:p>
      </dgm:t>
    </dgm:pt>
    <dgm:pt modelId="{78BA86D0-2DAB-475D-8868-5D8498C9F43B}" type="pres">
      <dgm:prSet presAssocID="{CACC5F31-8DF1-4245-8895-04687767C406}" presName="middleNode" presStyleCnt="0"/>
      <dgm:spPr/>
      <dgm:t>
        <a:bodyPr/>
        <a:lstStyle/>
        <a:p>
          <a:endParaRPr lang="en-US"/>
        </a:p>
      </dgm:t>
    </dgm:pt>
    <dgm:pt modelId="{F5D1741B-4141-4606-A9E2-B5EB946E4C69}" type="pres">
      <dgm:prSet presAssocID="{CACC5F31-8DF1-4245-8895-04687767C406}" presName="padding" presStyleLbl="node1" presStyleIdx="0" presStyleCnt="9"/>
      <dgm:spPr/>
      <dgm:t>
        <a:bodyPr/>
        <a:lstStyle/>
        <a:p>
          <a:endParaRPr lang="en-US"/>
        </a:p>
      </dgm:t>
    </dgm:pt>
    <dgm:pt modelId="{DB93C76E-1AED-464E-A7A8-5C4C9A9EF5D0}" type="pres">
      <dgm:prSet presAssocID="{CACC5F31-8DF1-4245-8895-04687767C406}" presName="shape" presStyleLbl="node1" presStyleIdx="1" presStyleCnt="9" custScaleX="164445">
        <dgm:presLayoutVars>
          <dgm:bulletEnabled val="1"/>
        </dgm:presLayoutVars>
      </dgm:prSet>
      <dgm:spPr/>
      <dgm:t>
        <a:bodyPr/>
        <a:lstStyle/>
        <a:p>
          <a:endParaRPr lang="en-US"/>
        </a:p>
      </dgm:t>
    </dgm:pt>
    <dgm:pt modelId="{3DE9FF60-B7EE-4A57-BB80-0F9C731A7D20}" type="pres">
      <dgm:prSet presAssocID="{F4F21808-6BAF-4A0D-8D62-2784C03D4531}" presName="sibTrans" presStyleLbl="sibTrans2D1" presStyleIdx="1" presStyleCnt="8"/>
      <dgm:spPr/>
      <dgm:t>
        <a:bodyPr/>
        <a:lstStyle/>
        <a:p>
          <a:endParaRPr lang="en-US"/>
        </a:p>
      </dgm:t>
    </dgm:pt>
    <dgm:pt modelId="{0E0963E0-AD44-4A19-A94C-CF36C3642C34}" type="pres">
      <dgm:prSet presAssocID="{66A3BC3C-DA9D-4C72-BF9D-BE0B50CA0BDB}" presName="middleNode" presStyleCnt="0"/>
      <dgm:spPr/>
      <dgm:t>
        <a:bodyPr/>
        <a:lstStyle/>
        <a:p>
          <a:endParaRPr lang="en-US"/>
        </a:p>
      </dgm:t>
    </dgm:pt>
    <dgm:pt modelId="{3CE37CD0-EE27-408C-9669-84F28B955E84}" type="pres">
      <dgm:prSet presAssocID="{66A3BC3C-DA9D-4C72-BF9D-BE0B50CA0BDB}" presName="padding" presStyleLbl="node1" presStyleIdx="1" presStyleCnt="9"/>
      <dgm:spPr/>
      <dgm:t>
        <a:bodyPr/>
        <a:lstStyle/>
        <a:p>
          <a:endParaRPr lang="en-US"/>
        </a:p>
      </dgm:t>
    </dgm:pt>
    <dgm:pt modelId="{99FD25CB-A93E-4250-BAAC-D27400AA77CB}" type="pres">
      <dgm:prSet presAssocID="{66A3BC3C-DA9D-4C72-BF9D-BE0B50CA0BDB}" presName="shape" presStyleLbl="node1" presStyleIdx="2" presStyleCnt="9" custScaleX="196209" custScaleY="136511">
        <dgm:presLayoutVars>
          <dgm:bulletEnabled val="1"/>
        </dgm:presLayoutVars>
      </dgm:prSet>
      <dgm:spPr/>
      <dgm:t>
        <a:bodyPr/>
        <a:lstStyle/>
        <a:p>
          <a:endParaRPr lang="en-US"/>
        </a:p>
      </dgm:t>
    </dgm:pt>
    <dgm:pt modelId="{FCC221AA-EBC2-48A2-8778-003EAA60F7C3}" type="pres">
      <dgm:prSet presAssocID="{3634F248-9EAC-4558-973A-B83DFF4630FE}" presName="sibTrans" presStyleLbl="sibTrans2D1" presStyleIdx="2" presStyleCnt="8"/>
      <dgm:spPr/>
      <dgm:t>
        <a:bodyPr/>
        <a:lstStyle/>
        <a:p>
          <a:endParaRPr lang="en-US"/>
        </a:p>
      </dgm:t>
    </dgm:pt>
    <dgm:pt modelId="{9E7A19FB-B8D4-4CA9-97FD-F0A2879101F3}" type="pres">
      <dgm:prSet presAssocID="{40AEE4D9-0044-4C8F-B650-50D448D253AB}" presName="middleNode" presStyleCnt="0"/>
      <dgm:spPr/>
      <dgm:t>
        <a:bodyPr/>
        <a:lstStyle/>
        <a:p>
          <a:endParaRPr lang="en-US"/>
        </a:p>
      </dgm:t>
    </dgm:pt>
    <dgm:pt modelId="{E3050C69-8764-48D5-AD80-BA0B75F19C59}" type="pres">
      <dgm:prSet presAssocID="{40AEE4D9-0044-4C8F-B650-50D448D253AB}" presName="padding" presStyleLbl="node1" presStyleIdx="2" presStyleCnt="9"/>
      <dgm:spPr/>
      <dgm:t>
        <a:bodyPr/>
        <a:lstStyle/>
        <a:p>
          <a:endParaRPr lang="en-US"/>
        </a:p>
      </dgm:t>
    </dgm:pt>
    <dgm:pt modelId="{CD1C6A15-F476-43B2-B609-CA2AB95CD6F3}" type="pres">
      <dgm:prSet presAssocID="{40AEE4D9-0044-4C8F-B650-50D448D253AB}" presName="shape" presStyleLbl="node1" presStyleIdx="3" presStyleCnt="9" custScaleX="162530">
        <dgm:presLayoutVars>
          <dgm:bulletEnabled val="1"/>
        </dgm:presLayoutVars>
      </dgm:prSet>
      <dgm:spPr/>
      <dgm:t>
        <a:bodyPr/>
        <a:lstStyle/>
        <a:p>
          <a:endParaRPr lang="en-US"/>
        </a:p>
      </dgm:t>
    </dgm:pt>
    <dgm:pt modelId="{4FE902AB-6D61-4778-9E82-2E6DB170D507}" type="pres">
      <dgm:prSet presAssocID="{623055EA-8BA1-4CA6-973F-743D66A878E8}" presName="sibTrans" presStyleLbl="sibTrans2D1" presStyleIdx="3" presStyleCnt="8"/>
      <dgm:spPr/>
      <dgm:t>
        <a:bodyPr/>
        <a:lstStyle/>
        <a:p>
          <a:endParaRPr lang="en-US"/>
        </a:p>
      </dgm:t>
    </dgm:pt>
    <dgm:pt modelId="{74D0A32E-0AC2-4981-98F4-C9F16CC49A2E}" type="pres">
      <dgm:prSet presAssocID="{CA38FE98-E718-4F55-95D6-19C1C9CE6CF0}" presName="middleNode" presStyleCnt="0"/>
      <dgm:spPr/>
      <dgm:t>
        <a:bodyPr/>
        <a:lstStyle/>
        <a:p>
          <a:endParaRPr lang="en-US"/>
        </a:p>
      </dgm:t>
    </dgm:pt>
    <dgm:pt modelId="{B0AA6FDF-6703-46B3-8145-54C1C98CE4F9}" type="pres">
      <dgm:prSet presAssocID="{CA38FE98-E718-4F55-95D6-19C1C9CE6CF0}" presName="padding" presStyleLbl="node1" presStyleIdx="3" presStyleCnt="9"/>
      <dgm:spPr/>
      <dgm:t>
        <a:bodyPr/>
        <a:lstStyle/>
        <a:p>
          <a:endParaRPr lang="en-US"/>
        </a:p>
      </dgm:t>
    </dgm:pt>
    <dgm:pt modelId="{2A2E0EE7-DA05-4E16-9E62-1F5DD9CCB67F}" type="pres">
      <dgm:prSet presAssocID="{CA38FE98-E718-4F55-95D6-19C1C9CE6CF0}" presName="shape" presStyleLbl="node1" presStyleIdx="4" presStyleCnt="9" custScaleX="266720">
        <dgm:presLayoutVars>
          <dgm:bulletEnabled val="1"/>
        </dgm:presLayoutVars>
      </dgm:prSet>
      <dgm:spPr/>
      <dgm:t>
        <a:bodyPr/>
        <a:lstStyle/>
        <a:p>
          <a:endParaRPr lang="en-US"/>
        </a:p>
      </dgm:t>
    </dgm:pt>
    <dgm:pt modelId="{57577B7D-8E05-4CD1-A205-E307FE8CAA3B}" type="pres">
      <dgm:prSet presAssocID="{5D4473B8-5F09-411A-9808-15E92563C8E5}" presName="sibTrans" presStyleLbl="sibTrans2D1" presStyleIdx="4" presStyleCnt="8"/>
      <dgm:spPr/>
      <dgm:t>
        <a:bodyPr/>
        <a:lstStyle/>
        <a:p>
          <a:endParaRPr lang="en-US"/>
        </a:p>
      </dgm:t>
    </dgm:pt>
    <dgm:pt modelId="{11DA38EE-BA43-4C2A-94A6-6B6524EDFF22}" type="pres">
      <dgm:prSet presAssocID="{3F234E18-6FBF-4334-84FD-D80E8B078758}" presName="middleNode" presStyleCnt="0"/>
      <dgm:spPr/>
      <dgm:t>
        <a:bodyPr/>
        <a:lstStyle/>
        <a:p>
          <a:endParaRPr lang="en-US"/>
        </a:p>
      </dgm:t>
    </dgm:pt>
    <dgm:pt modelId="{BC34ED8D-33D2-409A-9870-4272CBA14844}" type="pres">
      <dgm:prSet presAssocID="{3F234E18-6FBF-4334-84FD-D80E8B078758}" presName="padding" presStyleLbl="node1" presStyleIdx="4" presStyleCnt="9"/>
      <dgm:spPr/>
      <dgm:t>
        <a:bodyPr/>
        <a:lstStyle/>
        <a:p>
          <a:endParaRPr lang="en-US"/>
        </a:p>
      </dgm:t>
    </dgm:pt>
    <dgm:pt modelId="{C9F55A92-C491-4D47-997C-7EA32197175D}" type="pres">
      <dgm:prSet presAssocID="{3F234E18-6FBF-4334-84FD-D80E8B078758}" presName="shape" presStyleLbl="node1" presStyleIdx="5" presStyleCnt="9" custScaleX="177923">
        <dgm:presLayoutVars>
          <dgm:bulletEnabled val="1"/>
        </dgm:presLayoutVars>
      </dgm:prSet>
      <dgm:spPr/>
      <dgm:t>
        <a:bodyPr/>
        <a:lstStyle/>
        <a:p>
          <a:endParaRPr lang="en-US"/>
        </a:p>
      </dgm:t>
    </dgm:pt>
    <dgm:pt modelId="{E8744E53-DACF-45C0-9241-F35C50472D1C}" type="pres">
      <dgm:prSet presAssocID="{3FE2B79B-AF47-4B76-A76D-C7085CB0457A}" presName="sibTrans" presStyleLbl="sibTrans2D1" presStyleIdx="5" presStyleCnt="8"/>
      <dgm:spPr/>
      <dgm:t>
        <a:bodyPr/>
        <a:lstStyle/>
        <a:p>
          <a:endParaRPr lang="en-US"/>
        </a:p>
      </dgm:t>
    </dgm:pt>
    <dgm:pt modelId="{0C67432A-452A-4855-BD3E-CE272B1FD664}" type="pres">
      <dgm:prSet presAssocID="{57AE62EB-CCF5-47F2-8F90-3971172904DF}" presName="middleNode" presStyleCnt="0"/>
      <dgm:spPr/>
      <dgm:t>
        <a:bodyPr/>
        <a:lstStyle/>
        <a:p>
          <a:endParaRPr lang="en-US"/>
        </a:p>
      </dgm:t>
    </dgm:pt>
    <dgm:pt modelId="{6B20F609-8FFF-4998-9086-67AE2CB517E6}" type="pres">
      <dgm:prSet presAssocID="{57AE62EB-CCF5-47F2-8F90-3971172904DF}" presName="padding" presStyleLbl="node1" presStyleIdx="5" presStyleCnt="9"/>
      <dgm:spPr/>
      <dgm:t>
        <a:bodyPr/>
        <a:lstStyle/>
        <a:p>
          <a:endParaRPr lang="en-US"/>
        </a:p>
      </dgm:t>
    </dgm:pt>
    <dgm:pt modelId="{284AB350-10E2-438D-8484-03B0DF8EF536}" type="pres">
      <dgm:prSet presAssocID="{57AE62EB-CCF5-47F2-8F90-3971172904DF}" presName="shape" presStyleLbl="node1" presStyleIdx="6" presStyleCnt="9" custScaleX="142020" custScaleY="134782">
        <dgm:presLayoutVars>
          <dgm:bulletEnabled val="1"/>
        </dgm:presLayoutVars>
      </dgm:prSet>
      <dgm:spPr/>
      <dgm:t>
        <a:bodyPr/>
        <a:lstStyle/>
        <a:p>
          <a:endParaRPr lang="en-US"/>
        </a:p>
      </dgm:t>
    </dgm:pt>
    <dgm:pt modelId="{BE02B608-1086-4728-B370-B9F46EA3FBFD}" type="pres">
      <dgm:prSet presAssocID="{60E888A9-83F8-43FB-B842-0BB23C80F818}" presName="sibTrans" presStyleLbl="sibTrans2D1" presStyleIdx="6" presStyleCnt="8"/>
      <dgm:spPr/>
      <dgm:t>
        <a:bodyPr/>
        <a:lstStyle/>
        <a:p>
          <a:endParaRPr lang="en-US"/>
        </a:p>
      </dgm:t>
    </dgm:pt>
    <dgm:pt modelId="{3B7CBBA8-3F50-4A1D-96FC-A7531BAEBFED}" type="pres">
      <dgm:prSet presAssocID="{E0DA437D-08BD-4CB8-B3DF-B9A7D0377DF9}" presName="middleNode" presStyleCnt="0"/>
      <dgm:spPr/>
      <dgm:t>
        <a:bodyPr/>
        <a:lstStyle/>
        <a:p>
          <a:endParaRPr lang="en-US"/>
        </a:p>
      </dgm:t>
    </dgm:pt>
    <dgm:pt modelId="{CF94D391-9BF4-4FA7-9EC4-3B9D403C80AE}" type="pres">
      <dgm:prSet presAssocID="{E0DA437D-08BD-4CB8-B3DF-B9A7D0377DF9}" presName="padding" presStyleLbl="node1" presStyleIdx="6" presStyleCnt="9"/>
      <dgm:spPr/>
      <dgm:t>
        <a:bodyPr/>
        <a:lstStyle/>
        <a:p>
          <a:endParaRPr lang="en-US"/>
        </a:p>
      </dgm:t>
    </dgm:pt>
    <dgm:pt modelId="{6F64E51B-EE40-448E-AAB4-7647437C39FA}" type="pres">
      <dgm:prSet presAssocID="{E0DA437D-08BD-4CB8-B3DF-B9A7D0377DF9}" presName="shape" presStyleLbl="node1" presStyleIdx="7" presStyleCnt="9" custScaleX="153374" custScaleY="168619">
        <dgm:presLayoutVars>
          <dgm:bulletEnabled val="1"/>
        </dgm:presLayoutVars>
      </dgm:prSet>
      <dgm:spPr/>
      <dgm:t>
        <a:bodyPr/>
        <a:lstStyle/>
        <a:p>
          <a:endParaRPr lang="en-US"/>
        </a:p>
      </dgm:t>
    </dgm:pt>
    <dgm:pt modelId="{71DA3C94-2875-4A93-9EE6-87B0D1C6FCD6}" type="pres">
      <dgm:prSet presAssocID="{B4ECE118-39B8-40B2-B770-267830C0A2DA}" presName="sibTrans" presStyleLbl="sibTrans2D1" presStyleIdx="7" presStyleCnt="8"/>
      <dgm:spPr/>
      <dgm:t>
        <a:bodyPr/>
        <a:lstStyle/>
        <a:p>
          <a:endParaRPr lang="en-US"/>
        </a:p>
      </dgm:t>
    </dgm:pt>
    <dgm:pt modelId="{E23DA772-DF3A-4937-8D2F-BF19960F3916}" type="pres">
      <dgm:prSet presAssocID="{4BF2ED77-0F31-4C49-96EE-1376DC30E9DD}" presName="lastNode" presStyleLbl="node1" presStyleIdx="8" presStyleCnt="9" custScaleY="83222">
        <dgm:presLayoutVars>
          <dgm:bulletEnabled val="1"/>
        </dgm:presLayoutVars>
      </dgm:prSet>
      <dgm:spPr/>
      <dgm:t>
        <a:bodyPr/>
        <a:lstStyle/>
        <a:p>
          <a:endParaRPr lang="en-US"/>
        </a:p>
      </dgm:t>
    </dgm:pt>
  </dgm:ptLst>
  <dgm:cxnLst>
    <dgm:cxn modelId="{01371C58-117E-4870-BC0D-66D61823752E}" type="presOf" srcId="{57AE62EB-CCF5-47F2-8F90-3971172904DF}" destId="{284AB350-10E2-438D-8484-03B0DF8EF536}" srcOrd="0" destOrd="0" presId="urn:microsoft.com/office/officeart/2005/8/layout/bProcess2"/>
    <dgm:cxn modelId="{550FAAD0-01D2-4264-A9A9-4DA58BB2E6A8}" srcId="{A19C8F5E-0DF7-4DF2-BCAE-860020F7AC8B}" destId="{3F234E18-6FBF-4334-84FD-D80E8B078758}" srcOrd="5" destOrd="0" parTransId="{C529815F-3906-4E0A-A510-706A55183C2E}" sibTransId="{3FE2B79B-AF47-4B76-A76D-C7085CB0457A}"/>
    <dgm:cxn modelId="{7105E2E0-A0D4-40C6-A7D7-2BF50E83F3D7}" type="presOf" srcId="{40AEE4D9-0044-4C8F-B650-50D448D253AB}" destId="{CD1C6A15-F476-43B2-B609-CA2AB95CD6F3}" srcOrd="0" destOrd="0" presId="urn:microsoft.com/office/officeart/2005/8/layout/bProcess2"/>
    <dgm:cxn modelId="{A00782AC-302D-4418-9518-0F8BDBB8F8F3}" srcId="{A19C8F5E-0DF7-4DF2-BCAE-860020F7AC8B}" destId="{66A3BC3C-DA9D-4C72-BF9D-BE0B50CA0BDB}" srcOrd="2" destOrd="0" parTransId="{1E08CF94-5E81-44C5-B0BC-591C962E0D98}" sibTransId="{3634F248-9EAC-4558-973A-B83DFF4630FE}"/>
    <dgm:cxn modelId="{F0C8FD43-0DE2-4875-BF73-9B8E27948B4B}" srcId="{A19C8F5E-0DF7-4DF2-BCAE-860020F7AC8B}" destId="{6B49999A-6E70-4777-B94D-5826D6EC4616}" srcOrd="0" destOrd="0" parTransId="{F722C59F-263D-419D-92A3-3E5363B7883D}" sibTransId="{462ADB08-1FEC-464B-9323-C3B819FC64DA}"/>
    <dgm:cxn modelId="{5391032D-0FD1-4BFB-8C9E-CD524D6F24B6}" srcId="{A19C8F5E-0DF7-4DF2-BCAE-860020F7AC8B}" destId="{CACC5F31-8DF1-4245-8895-04687767C406}" srcOrd="1" destOrd="0" parTransId="{A05436F7-D8BB-4B81-9C86-B020317B4825}" sibTransId="{F4F21808-6BAF-4A0D-8D62-2784C03D4531}"/>
    <dgm:cxn modelId="{3F7121A2-57D0-4BAC-90B4-D64E70EEF384}" type="presOf" srcId="{3634F248-9EAC-4558-973A-B83DFF4630FE}" destId="{FCC221AA-EBC2-48A2-8778-003EAA60F7C3}" srcOrd="0" destOrd="0" presId="urn:microsoft.com/office/officeart/2005/8/layout/bProcess2"/>
    <dgm:cxn modelId="{1F97F67C-C5DD-4319-BD35-1215AEEF0D31}" type="presOf" srcId="{E0DA437D-08BD-4CB8-B3DF-B9A7D0377DF9}" destId="{6F64E51B-EE40-448E-AAB4-7647437C39FA}" srcOrd="0" destOrd="0" presId="urn:microsoft.com/office/officeart/2005/8/layout/bProcess2"/>
    <dgm:cxn modelId="{1EAC5D63-E02C-41BF-84F2-119FE6442F04}" type="presOf" srcId="{66A3BC3C-DA9D-4C72-BF9D-BE0B50CA0BDB}" destId="{99FD25CB-A93E-4250-BAAC-D27400AA77CB}" srcOrd="0" destOrd="0" presId="urn:microsoft.com/office/officeart/2005/8/layout/bProcess2"/>
    <dgm:cxn modelId="{0B69E2A4-3A69-42FF-9241-DB035B63D4C6}" type="presOf" srcId="{3F234E18-6FBF-4334-84FD-D80E8B078758}" destId="{C9F55A92-C491-4D47-997C-7EA32197175D}" srcOrd="0" destOrd="0" presId="urn:microsoft.com/office/officeart/2005/8/layout/bProcess2"/>
    <dgm:cxn modelId="{1B42A002-C5DB-4129-A935-D8AD81A29891}" srcId="{A19C8F5E-0DF7-4DF2-BCAE-860020F7AC8B}" destId="{4BF2ED77-0F31-4C49-96EE-1376DC30E9DD}" srcOrd="8" destOrd="0" parTransId="{B2CFBA21-BF5A-49C3-9CA0-56230E6D1A2A}" sibTransId="{AEF5D22D-9A45-42EC-8167-FE0FFDA91112}"/>
    <dgm:cxn modelId="{3E203A10-5B21-429A-9635-3F54CC3AE989}" type="presOf" srcId="{462ADB08-1FEC-464B-9323-C3B819FC64DA}" destId="{1F9CDCBA-31A0-43CE-89EC-E515E206606F}" srcOrd="0" destOrd="0" presId="urn:microsoft.com/office/officeart/2005/8/layout/bProcess2"/>
    <dgm:cxn modelId="{8F64900C-2433-4417-AC15-CD490B008E6B}" type="presOf" srcId="{3FE2B79B-AF47-4B76-A76D-C7085CB0457A}" destId="{E8744E53-DACF-45C0-9241-F35C50472D1C}" srcOrd="0" destOrd="0" presId="urn:microsoft.com/office/officeart/2005/8/layout/bProcess2"/>
    <dgm:cxn modelId="{3EF63B07-C757-4706-9531-27B9289BEB86}" type="presOf" srcId="{4BF2ED77-0F31-4C49-96EE-1376DC30E9DD}" destId="{E23DA772-DF3A-4937-8D2F-BF19960F3916}" srcOrd="0" destOrd="0" presId="urn:microsoft.com/office/officeart/2005/8/layout/bProcess2"/>
    <dgm:cxn modelId="{2000CCF4-A655-474F-8A13-0C24CAD2C9AD}" type="presOf" srcId="{A19C8F5E-0DF7-4DF2-BCAE-860020F7AC8B}" destId="{5AD784D7-5C75-4345-AD63-D63DDB7C42E5}" srcOrd="0" destOrd="0" presId="urn:microsoft.com/office/officeart/2005/8/layout/bProcess2"/>
    <dgm:cxn modelId="{EEA2384C-6EF6-43A1-A7CB-61A53E63B54A}" srcId="{A19C8F5E-0DF7-4DF2-BCAE-860020F7AC8B}" destId="{40AEE4D9-0044-4C8F-B650-50D448D253AB}" srcOrd="3" destOrd="0" parTransId="{786ED35D-8D4E-4336-B3D1-1BD39007D6A6}" sibTransId="{623055EA-8BA1-4CA6-973F-743D66A878E8}"/>
    <dgm:cxn modelId="{2DAD2065-93E8-41FD-B23C-53291BE9BA5E}" type="presOf" srcId="{5D4473B8-5F09-411A-9808-15E92563C8E5}" destId="{57577B7D-8E05-4CD1-A205-E307FE8CAA3B}" srcOrd="0" destOrd="0" presId="urn:microsoft.com/office/officeart/2005/8/layout/bProcess2"/>
    <dgm:cxn modelId="{C8923068-6948-40DD-B00B-F235C26E7054}" srcId="{A19C8F5E-0DF7-4DF2-BCAE-860020F7AC8B}" destId="{57AE62EB-CCF5-47F2-8F90-3971172904DF}" srcOrd="6" destOrd="0" parTransId="{6391BB88-8608-4A5A-ACF0-EDA491245B3A}" sibTransId="{60E888A9-83F8-43FB-B842-0BB23C80F818}"/>
    <dgm:cxn modelId="{91772E72-D1C2-4960-9446-0C3F8F6D6F7F}" type="presOf" srcId="{CACC5F31-8DF1-4245-8895-04687767C406}" destId="{DB93C76E-1AED-464E-A7A8-5C4C9A9EF5D0}" srcOrd="0" destOrd="0" presId="urn:microsoft.com/office/officeart/2005/8/layout/bProcess2"/>
    <dgm:cxn modelId="{D0EAE1AA-D0F9-4237-B985-1E9F1F2C2BFB}" type="presOf" srcId="{F4F21808-6BAF-4A0D-8D62-2784C03D4531}" destId="{3DE9FF60-B7EE-4A57-BB80-0F9C731A7D20}" srcOrd="0" destOrd="0" presId="urn:microsoft.com/office/officeart/2005/8/layout/bProcess2"/>
    <dgm:cxn modelId="{FA323C59-6B98-4B30-B322-CA148A6F477D}" srcId="{A19C8F5E-0DF7-4DF2-BCAE-860020F7AC8B}" destId="{CA38FE98-E718-4F55-95D6-19C1C9CE6CF0}" srcOrd="4" destOrd="0" parTransId="{3852A444-3D3B-499F-AAD1-61C6AEB8A25F}" sibTransId="{5D4473B8-5F09-411A-9808-15E92563C8E5}"/>
    <dgm:cxn modelId="{3387268B-BAC6-4475-91BE-5C34FEED0083}" srcId="{A19C8F5E-0DF7-4DF2-BCAE-860020F7AC8B}" destId="{E0DA437D-08BD-4CB8-B3DF-B9A7D0377DF9}" srcOrd="7" destOrd="0" parTransId="{0B9784B1-2A6F-436F-ADC1-97CA8518D8E6}" sibTransId="{B4ECE118-39B8-40B2-B770-267830C0A2DA}"/>
    <dgm:cxn modelId="{3A5D172C-AD2B-4929-ABAC-4398EDC136FF}" type="presOf" srcId="{623055EA-8BA1-4CA6-973F-743D66A878E8}" destId="{4FE902AB-6D61-4778-9E82-2E6DB170D507}" srcOrd="0" destOrd="0" presId="urn:microsoft.com/office/officeart/2005/8/layout/bProcess2"/>
    <dgm:cxn modelId="{F92D7B8D-0ADF-44BC-BD5B-EF9727C7B583}" type="presOf" srcId="{CA38FE98-E718-4F55-95D6-19C1C9CE6CF0}" destId="{2A2E0EE7-DA05-4E16-9E62-1F5DD9CCB67F}" srcOrd="0" destOrd="0" presId="urn:microsoft.com/office/officeart/2005/8/layout/bProcess2"/>
    <dgm:cxn modelId="{C198A6CC-BF8A-4E1A-A496-7B4F2671EFAE}" type="presOf" srcId="{B4ECE118-39B8-40B2-B770-267830C0A2DA}" destId="{71DA3C94-2875-4A93-9EE6-87B0D1C6FCD6}" srcOrd="0" destOrd="0" presId="urn:microsoft.com/office/officeart/2005/8/layout/bProcess2"/>
    <dgm:cxn modelId="{4629EED9-3279-4444-8181-D7AC515AA47C}" type="presOf" srcId="{60E888A9-83F8-43FB-B842-0BB23C80F818}" destId="{BE02B608-1086-4728-B370-B9F46EA3FBFD}" srcOrd="0" destOrd="0" presId="urn:microsoft.com/office/officeart/2005/8/layout/bProcess2"/>
    <dgm:cxn modelId="{DA43733B-1E21-4761-ADB9-7063304323A7}" type="presOf" srcId="{6B49999A-6E70-4777-B94D-5826D6EC4616}" destId="{1965F145-1CA7-43E0-8E20-69D1C868FC49}" srcOrd="0" destOrd="0" presId="urn:microsoft.com/office/officeart/2005/8/layout/bProcess2"/>
    <dgm:cxn modelId="{958C0C94-5165-48C4-A246-AC9ED3ED2C6D}" type="presParOf" srcId="{5AD784D7-5C75-4345-AD63-D63DDB7C42E5}" destId="{1965F145-1CA7-43E0-8E20-69D1C868FC49}" srcOrd="0" destOrd="0" presId="urn:microsoft.com/office/officeart/2005/8/layout/bProcess2"/>
    <dgm:cxn modelId="{B4792550-C2B8-4D7A-A4CA-F96530AB716A}" type="presParOf" srcId="{5AD784D7-5C75-4345-AD63-D63DDB7C42E5}" destId="{1F9CDCBA-31A0-43CE-89EC-E515E206606F}" srcOrd="1" destOrd="0" presId="urn:microsoft.com/office/officeart/2005/8/layout/bProcess2"/>
    <dgm:cxn modelId="{F7480AD1-BD4E-45AB-836F-87A01663A612}" type="presParOf" srcId="{5AD784D7-5C75-4345-AD63-D63DDB7C42E5}" destId="{78BA86D0-2DAB-475D-8868-5D8498C9F43B}" srcOrd="2" destOrd="0" presId="urn:microsoft.com/office/officeart/2005/8/layout/bProcess2"/>
    <dgm:cxn modelId="{B39869AC-F24F-4E6C-89CB-6892498DD790}" type="presParOf" srcId="{78BA86D0-2DAB-475D-8868-5D8498C9F43B}" destId="{F5D1741B-4141-4606-A9E2-B5EB946E4C69}" srcOrd="0" destOrd="0" presId="urn:microsoft.com/office/officeart/2005/8/layout/bProcess2"/>
    <dgm:cxn modelId="{7E0C841A-C541-4B61-AD68-C88AD3341535}" type="presParOf" srcId="{78BA86D0-2DAB-475D-8868-5D8498C9F43B}" destId="{DB93C76E-1AED-464E-A7A8-5C4C9A9EF5D0}" srcOrd="1" destOrd="0" presId="urn:microsoft.com/office/officeart/2005/8/layout/bProcess2"/>
    <dgm:cxn modelId="{F34B4F68-CA05-4FEA-A7C4-75C0F351DE36}" type="presParOf" srcId="{5AD784D7-5C75-4345-AD63-D63DDB7C42E5}" destId="{3DE9FF60-B7EE-4A57-BB80-0F9C731A7D20}" srcOrd="3" destOrd="0" presId="urn:microsoft.com/office/officeart/2005/8/layout/bProcess2"/>
    <dgm:cxn modelId="{EBC807A2-B587-462D-ACAB-EF38595F73CE}" type="presParOf" srcId="{5AD784D7-5C75-4345-AD63-D63DDB7C42E5}" destId="{0E0963E0-AD44-4A19-A94C-CF36C3642C34}" srcOrd="4" destOrd="0" presId="urn:microsoft.com/office/officeart/2005/8/layout/bProcess2"/>
    <dgm:cxn modelId="{1B51BD25-CBFD-49CB-9A0B-56B77838B6C8}" type="presParOf" srcId="{0E0963E0-AD44-4A19-A94C-CF36C3642C34}" destId="{3CE37CD0-EE27-408C-9669-84F28B955E84}" srcOrd="0" destOrd="0" presId="urn:microsoft.com/office/officeart/2005/8/layout/bProcess2"/>
    <dgm:cxn modelId="{232848E0-42FB-47E2-9B49-F8BC30462572}" type="presParOf" srcId="{0E0963E0-AD44-4A19-A94C-CF36C3642C34}" destId="{99FD25CB-A93E-4250-BAAC-D27400AA77CB}" srcOrd="1" destOrd="0" presId="urn:microsoft.com/office/officeart/2005/8/layout/bProcess2"/>
    <dgm:cxn modelId="{26467AF0-6B98-42E9-8DF3-AC1FB87DC705}" type="presParOf" srcId="{5AD784D7-5C75-4345-AD63-D63DDB7C42E5}" destId="{FCC221AA-EBC2-48A2-8778-003EAA60F7C3}" srcOrd="5" destOrd="0" presId="urn:microsoft.com/office/officeart/2005/8/layout/bProcess2"/>
    <dgm:cxn modelId="{725A91A1-10A1-4416-A7B5-3ED818AF57FF}" type="presParOf" srcId="{5AD784D7-5C75-4345-AD63-D63DDB7C42E5}" destId="{9E7A19FB-B8D4-4CA9-97FD-F0A2879101F3}" srcOrd="6" destOrd="0" presId="urn:microsoft.com/office/officeart/2005/8/layout/bProcess2"/>
    <dgm:cxn modelId="{60DE1C20-A863-4260-9AE8-3B2D3F8CD2A7}" type="presParOf" srcId="{9E7A19FB-B8D4-4CA9-97FD-F0A2879101F3}" destId="{E3050C69-8764-48D5-AD80-BA0B75F19C59}" srcOrd="0" destOrd="0" presId="urn:microsoft.com/office/officeart/2005/8/layout/bProcess2"/>
    <dgm:cxn modelId="{74236E0C-C7AC-44F6-89DB-AA975B422F9B}" type="presParOf" srcId="{9E7A19FB-B8D4-4CA9-97FD-F0A2879101F3}" destId="{CD1C6A15-F476-43B2-B609-CA2AB95CD6F3}" srcOrd="1" destOrd="0" presId="urn:microsoft.com/office/officeart/2005/8/layout/bProcess2"/>
    <dgm:cxn modelId="{4D0C38AD-BF4A-433B-B003-F6EBCD65C86E}" type="presParOf" srcId="{5AD784D7-5C75-4345-AD63-D63DDB7C42E5}" destId="{4FE902AB-6D61-4778-9E82-2E6DB170D507}" srcOrd="7" destOrd="0" presId="urn:microsoft.com/office/officeart/2005/8/layout/bProcess2"/>
    <dgm:cxn modelId="{45C0A2AD-35C6-4A6B-B985-0E9568ABA842}" type="presParOf" srcId="{5AD784D7-5C75-4345-AD63-D63DDB7C42E5}" destId="{74D0A32E-0AC2-4981-98F4-C9F16CC49A2E}" srcOrd="8" destOrd="0" presId="urn:microsoft.com/office/officeart/2005/8/layout/bProcess2"/>
    <dgm:cxn modelId="{C325293F-7F41-4347-86D7-C3D0C39B30FF}" type="presParOf" srcId="{74D0A32E-0AC2-4981-98F4-C9F16CC49A2E}" destId="{B0AA6FDF-6703-46B3-8145-54C1C98CE4F9}" srcOrd="0" destOrd="0" presId="urn:microsoft.com/office/officeart/2005/8/layout/bProcess2"/>
    <dgm:cxn modelId="{9C5922FC-D528-43C7-AAA7-00C936146058}" type="presParOf" srcId="{74D0A32E-0AC2-4981-98F4-C9F16CC49A2E}" destId="{2A2E0EE7-DA05-4E16-9E62-1F5DD9CCB67F}" srcOrd="1" destOrd="0" presId="urn:microsoft.com/office/officeart/2005/8/layout/bProcess2"/>
    <dgm:cxn modelId="{A7C3CE1C-5BD7-49F0-B168-DBC1AFF2F439}" type="presParOf" srcId="{5AD784D7-5C75-4345-AD63-D63DDB7C42E5}" destId="{57577B7D-8E05-4CD1-A205-E307FE8CAA3B}" srcOrd="9" destOrd="0" presId="urn:microsoft.com/office/officeart/2005/8/layout/bProcess2"/>
    <dgm:cxn modelId="{94CC189C-3407-44E3-8DB1-98E1664647E6}" type="presParOf" srcId="{5AD784D7-5C75-4345-AD63-D63DDB7C42E5}" destId="{11DA38EE-BA43-4C2A-94A6-6B6524EDFF22}" srcOrd="10" destOrd="0" presId="urn:microsoft.com/office/officeart/2005/8/layout/bProcess2"/>
    <dgm:cxn modelId="{A45F00D4-49A0-4517-9E56-8F4A406AF253}" type="presParOf" srcId="{11DA38EE-BA43-4C2A-94A6-6B6524EDFF22}" destId="{BC34ED8D-33D2-409A-9870-4272CBA14844}" srcOrd="0" destOrd="0" presId="urn:microsoft.com/office/officeart/2005/8/layout/bProcess2"/>
    <dgm:cxn modelId="{8B9199A5-5DCE-4AFD-8407-462E5B59B83C}" type="presParOf" srcId="{11DA38EE-BA43-4C2A-94A6-6B6524EDFF22}" destId="{C9F55A92-C491-4D47-997C-7EA32197175D}" srcOrd="1" destOrd="0" presId="urn:microsoft.com/office/officeart/2005/8/layout/bProcess2"/>
    <dgm:cxn modelId="{41FBAADC-6076-463C-9EFD-FDF6B0020B08}" type="presParOf" srcId="{5AD784D7-5C75-4345-AD63-D63DDB7C42E5}" destId="{E8744E53-DACF-45C0-9241-F35C50472D1C}" srcOrd="11" destOrd="0" presId="urn:microsoft.com/office/officeart/2005/8/layout/bProcess2"/>
    <dgm:cxn modelId="{075C42BE-4051-4B5C-86BC-D33ED8D6EC4E}" type="presParOf" srcId="{5AD784D7-5C75-4345-AD63-D63DDB7C42E5}" destId="{0C67432A-452A-4855-BD3E-CE272B1FD664}" srcOrd="12" destOrd="0" presId="urn:microsoft.com/office/officeart/2005/8/layout/bProcess2"/>
    <dgm:cxn modelId="{FAE70850-7366-4F19-9BF7-80DE6680A6A9}" type="presParOf" srcId="{0C67432A-452A-4855-BD3E-CE272B1FD664}" destId="{6B20F609-8FFF-4998-9086-67AE2CB517E6}" srcOrd="0" destOrd="0" presId="urn:microsoft.com/office/officeart/2005/8/layout/bProcess2"/>
    <dgm:cxn modelId="{7F278C57-FA59-447D-862E-9C7EE9A9C584}" type="presParOf" srcId="{0C67432A-452A-4855-BD3E-CE272B1FD664}" destId="{284AB350-10E2-438D-8484-03B0DF8EF536}" srcOrd="1" destOrd="0" presId="urn:microsoft.com/office/officeart/2005/8/layout/bProcess2"/>
    <dgm:cxn modelId="{F33E0670-C46E-4992-98AE-4DA9274FE469}" type="presParOf" srcId="{5AD784D7-5C75-4345-AD63-D63DDB7C42E5}" destId="{BE02B608-1086-4728-B370-B9F46EA3FBFD}" srcOrd="13" destOrd="0" presId="urn:microsoft.com/office/officeart/2005/8/layout/bProcess2"/>
    <dgm:cxn modelId="{D58B003F-B865-472C-A28A-0E8E4948161B}" type="presParOf" srcId="{5AD784D7-5C75-4345-AD63-D63DDB7C42E5}" destId="{3B7CBBA8-3F50-4A1D-96FC-A7531BAEBFED}" srcOrd="14" destOrd="0" presId="urn:microsoft.com/office/officeart/2005/8/layout/bProcess2"/>
    <dgm:cxn modelId="{96A9FBC0-E4C9-4461-96E1-38379CAC7586}" type="presParOf" srcId="{3B7CBBA8-3F50-4A1D-96FC-A7531BAEBFED}" destId="{CF94D391-9BF4-4FA7-9EC4-3B9D403C80AE}" srcOrd="0" destOrd="0" presId="urn:microsoft.com/office/officeart/2005/8/layout/bProcess2"/>
    <dgm:cxn modelId="{87384F22-528E-4FB8-8CAA-55F9B0B79421}" type="presParOf" srcId="{3B7CBBA8-3F50-4A1D-96FC-A7531BAEBFED}" destId="{6F64E51B-EE40-448E-AAB4-7647437C39FA}" srcOrd="1" destOrd="0" presId="urn:microsoft.com/office/officeart/2005/8/layout/bProcess2"/>
    <dgm:cxn modelId="{A3407824-8D38-4E72-9DCC-C1D1238CA6FD}" type="presParOf" srcId="{5AD784D7-5C75-4345-AD63-D63DDB7C42E5}" destId="{71DA3C94-2875-4A93-9EE6-87B0D1C6FCD6}" srcOrd="15" destOrd="0" presId="urn:microsoft.com/office/officeart/2005/8/layout/bProcess2"/>
    <dgm:cxn modelId="{C8C04F42-43FE-4DD2-9D4F-73BBFB86E05E}" type="presParOf" srcId="{5AD784D7-5C75-4345-AD63-D63DDB7C42E5}" destId="{E23DA772-DF3A-4937-8D2F-BF19960F3916}" srcOrd="16"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8E0ED0-7159-4BB9-BCC9-BA58EC41166E}" type="doc">
      <dgm:prSet loTypeId="urn:microsoft.com/office/officeart/2005/8/layout/orgChart1" loCatId="hierarchy" qsTypeId="urn:microsoft.com/office/officeart/2005/8/quickstyle/simple1" qsCatId="simple" csTypeId="urn:microsoft.com/office/officeart/2005/8/colors/accent1_2" csCatId="accent1" phldr="1"/>
      <dgm:spPr/>
    </dgm:pt>
    <dgm:pt modelId="{32C0972B-8F28-4F5A-A722-7DD7153AA52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Arial" pitchFamily="34" charset="0"/>
            </a:rPr>
            <a:t>Federal Project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Arial" pitchFamily="34" charset="0"/>
            </a:rPr>
            <a:t>Officer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Arial" pitchFamily="34" charset="0"/>
            </a:rPr>
            <a:t>(FPO)</a:t>
          </a:r>
        </a:p>
      </dgm:t>
    </dgm:pt>
    <dgm:pt modelId="{5A761ADC-03E3-44F3-B321-D093D0023064}" type="parTrans" cxnId="{C1DE6529-CC3F-477E-890C-6C39659F945F}">
      <dgm:prSet/>
      <dgm:spPr/>
      <dgm:t>
        <a:bodyPr/>
        <a:lstStyle/>
        <a:p>
          <a:endParaRPr lang="en-US"/>
        </a:p>
      </dgm:t>
    </dgm:pt>
    <dgm:pt modelId="{4B0362E5-D128-42D9-89C1-84C8C330041A}" type="sibTrans" cxnId="{C1DE6529-CC3F-477E-890C-6C39659F945F}">
      <dgm:prSet/>
      <dgm:spPr/>
      <dgm:t>
        <a:bodyPr/>
        <a:lstStyle/>
        <a:p>
          <a:endParaRPr lang="en-US"/>
        </a:p>
      </dgm:t>
    </dgm:pt>
    <dgm:pt modelId="{B69CC724-AF56-446C-B473-0E7DAA45223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Arial" pitchFamily="34" charset="0"/>
            </a:rPr>
            <a:t>YCC TA Team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Arial" pitchFamily="34" charset="0"/>
            </a:rPr>
            <a:t>ycc@dol.gov</a:t>
          </a:r>
        </a:p>
      </dgm:t>
    </dgm:pt>
    <dgm:pt modelId="{B41DF0DE-2776-4A17-97EA-659D33D6790F}" type="parTrans" cxnId="{11A314A1-7CE9-42CF-A24E-E5D7CE5D2DC7}">
      <dgm:prSet/>
      <dgm:spPr/>
      <dgm:t>
        <a:bodyPr/>
        <a:lstStyle/>
        <a:p>
          <a:endParaRPr lang="en-US"/>
        </a:p>
      </dgm:t>
    </dgm:pt>
    <dgm:pt modelId="{4D31DC5D-25F9-4054-A5D9-A7BC4EF41C66}" type="sibTrans" cxnId="{11A314A1-7CE9-42CF-A24E-E5D7CE5D2DC7}">
      <dgm:prSet/>
      <dgm:spPr/>
      <dgm:t>
        <a:bodyPr/>
        <a:lstStyle/>
        <a:p>
          <a:endParaRPr lang="en-US"/>
        </a:p>
      </dgm:t>
    </dgm:pt>
    <dgm:pt modelId="{4388AD41-9882-4911-8301-8716B7C0305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Arial" pitchFamily="34" charset="0"/>
            </a:rPr>
            <a:t>YCC TA Coach</a:t>
          </a:r>
        </a:p>
      </dgm:t>
    </dgm:pt>
    <dgm:pt modelId="{F3723DA0-8E82-46B0-B3B2-E438A072B128}" type="parTrans" cxnId="{6AD2F227-64C4-4B45-97EA-987865072E94}">
      <dgm:prSet/>
      <dgm:spPr/>
      <dgm:t>
        <a:bodyPr/>
        <a:lstStyle/>
        <a:p>
          <a:endParaRPr lang="en-US"/>
        </a:p>
      </dgm:t>
    </dgm:pt>
    <dgm:pt modelId="{6C0E912A-C001-437D-86AF-77167C4D385E}" type="sibTrans" cxnId="{6AD2F227-64C4-4B45-97EA-987865072E94}">
      <dgm:prSet/>
      <dgm:spPr/>
      <dgm:t>
        <a:bodyPr/>
        <a:lstStyle/>
        <a:p>
          <a:endParaRPr lang="en-US"/>
        </a:p>
      </dgm:t>
    </dgm:pt>
    <dgm:pt modelId="{F232951E-4B6C-4B40-806F-543B4141CC45}" type="pres">
      <dgm:prSet presAssocID="{8A8E0ED0-7159-4BB9-BCC9-BA58EC41166E}" presName="hierChild1" presStyleCnt="0">
        <dgm:presLayoutVars>
          <dgm:orgChart val="1"/>
          <dgm:chPref val="1"/>
          <dgm:dir/>
          <dgm:animOne val="branch"/>
          <dgm:animLvl val="lvl"/>
          <dgm:resizeHandles/>
        </dgm:presLayoutVars>
      </dgm:prSet>
      <dgm:spPr/>
    </dgm:pt>
    <dgm:pt modelId="{1DB206C7-255E-4A09-AAA3-4422908C9179}" type="pres">
      <dgm:prSet presAssocID="{32C0972B-8F28-4F5A-A722-7DD7153AA520}" presName="hierRoot1" presStyleCnt="0">
        <dgm:presLayoutVars>
          <dgm:hierBranch/>
        </dgm:presLayoutVars>
      </dgm:prSet>
      <dgm:spPr/>
    </dgm:pt>
    <dgm:pt modelId="{C214BFDC-0CB8-4A3A-ABFE-BE5A87F8D5DD}" type="pres">
      <dgm:prSet presAssocID="{32C0972B-8F28-4F5A-A722-7DD7153AA520}" presName="rootComposite1" presStyleCnt="0"/>
      <dgm:spPr/>
    </dgm:pt>
    <dgm:pt modelId="{56A61BA6-A0DA-4E18-ABF9-881E9C1F2DC4}" type="pres">
      <dgm:prSet presAssocID="{32C0972B-8F28-4F5A-A722-7DD7153AA520}" presName="rootText1" presStyleLbl="node0" presStyleIdx="0" presStyleCnt="1">
        <dgm:presLayoutVars>
          <dgm:chPref val="3"/>
        </dgm:presLayoutVars>
      </dgm:prSet>
      <dgm:spPr/>
      <dgm:t>
        <a:bodyPr/>
        <a:lstStyle/>
        <a:p>
          <a:endParaRPr lang="en-US"/>
        </a:p>
      </dgm:t>
    </dgm:pt>
    <dgm:pt modelId="{35426B84-18CE-4D1F-88E8-049D43F8FF33}" type="pres">
      <dgm:prSet presAssocID="{32C0972B-8F28-4F5A-A722-7DD7153AA520}" presName="rootConnector1" presStyleLbl="node1" presStyleIdx="0" presStyleCnt="0"/>
      <dgm:spPr/>
      <dgm:t>
        <a:bodyPr/>
        <a:lstStyle/>
        <a:p>
          <a:endParaRPr lang="en-US"/>
        </a:p>
      </dgm:t>
    </dgm:pt>
    <dgm:pt modelId="{CB91245D-ECA3-4AA4-BBD3-998D0C793E2A}" type="pres">
      <dgm:prSet presAssocID="{32C0972B-8F28-4F5A-A722-7DD7153AA520}" presName="hierChild2" presStyleCnt="0"/>
      <dgm:spPr/>
    </dgm:pt>
    <dgm:pt modelId="{BA96D4A3-6F5E-4FA4-A84E-673025730107}" type="pres">
      <dgm:prSet presAssocID="{B41DF0DE-2776-4A17-97EA-659D33D6790F}" presName="Name35" presStyleLbl="parChTrans1D2" presStyleIdx="0" presStyleCnt="2"/>
      <dgm:spPr/>
      <dgm:t>
        <a:bodyPr/>
        <a:lstStyle/>
        <a:p>
          <a:endParaRPr lang="en-US"/>
        </a:p>
      </dgm:t>
    </dgm:pt>
    <dgm:pt modelId="{C2E924F6-A14E-49D2-9AC7-C6B1D746B784}" type="pres">
      <dgm:prSet presAssocID="{B69CC724-AF56-446C-B473-0E7DAA45223E}" presName="hierRoot2" presStyleCnt="0">
        <dgm:presLayoutVars>
          <dgm:hierBranch/>
        </dgm:presLayoutVars>
      </dgm:prSet>
      <dgm:spPr/>
    </dgm:pt>
    <dgm:pt modelId="{B399953C-0221-435A-A6B2-A4470CE3325A}" type="pres">
      <dgm:prSet presAssocID="{B69CC724-AF56-446C-B473-0E7DAA45223E}" presName="rootComposite" presStyleCnt="0"/>
      <dgm:spPr/>
    </dgm:pt>
    <dgm:pt modelId="{80B01F4A-BC2F-4622-8197-D01696AF495A}" type="pres">
      <dgm:prSet presAssocID="{B69CC724-AF56-446C-B473-0E7DAA45223E}" presName="rootText" presStyleLbl="node2" presStyleIdx="0" presStyleCnt="2">
        <dgm:presLayoutVars>
          <dgm:chPref val="3"/>
        </dgm:presLayoutVars>
      </dgm:prSet>
      <dgm:spPr/>
      <dgm:t>
        <a:bodyPr/>
        <a:lstStyle/>
        <a:p>
          <a:endParaRPr lang="en-US"/>
        </a:p>
      </dgm:t>
    </dgm:pt>
    <dgm:pt modelId="{4EDC9C0A-E0A9-488C-BFC0-5F486E486DFE}" type="pres">
      <dgm:prSet presAssocID="{B69CC724-AF56-446C-B473-0E7DAA45223E}" presName="rootConnector" presStyleLbl="node2" presStyleIdx="0" presStyleCnt="2"/>
      <dgm:spPr/>
      <dgm:t>
        <a:bodyPr/>
        <a:lstStyle/>
        <a:p>
          <a:endParaRPr lang="en-US"/>
        </a:p>
      </dgm:t>
    </dgm:pt>
    <dgm:pt modelId="{BE32CEB2-3221-4748-BC6D-852413842BF7}" type="pres">
      <dgm:prSet presAssocID="{B69CC724-AF56-446C-B473-0E7DAA45223E}" presName="hierChild4" presStyleCnt="0"/>
      <dgm:spPr/>
    </dgm:pt>
    <dgm:pt modelId="{7B76AB3E-53CA-4350-99B2-1648D0AEFAD6}" type="pres">
      <dgm:prSet presAssocID="{B69CC724-AF56-446C-B473-0E7DAA45223E}" presName="hierChild5" presStyleCnt="0"/>
      <dgm:spPr/>
    </dgm:pt>
    <dgm:pt modelId="{4CC3CD69-E74B-4168-B5CC-CAD3D2765EAC}" type="pres">
      <dgm:prSet presAssocID="{F3723DA0-8E82-46B0-B3B2-E438A072B128}" presName="Name35" presStyleLbl="parChTrans1D2" presStyleIdx="1" presStyleCnt="2"/>
      <dgm:spPr/>
      <dgm:t>
        <a:bodyPr/>
        <a:lstStyle/>
        <a:p>
          <a:endParaRPr lang="en-US"/>
        </a:p>
      </dgm:t>
    </dgm:pt>
    <dgm:pt modelId="{E6C2D348-9DE1-4B6C-ACB4-4C97B5C79BED}" type="pres">
      <dgm:prSet presAssocID="{4388AD41-9882-4911-8301-8716B7C0305B}" presName="hierRoot2" presStyleCnt="0">
        <dgm:presLayoutVars>
          <dgm:hierBranch/>
        </dgm:presLayoutVars>
      </dgm:prSet>
      <dgm:spPr/>
    </dgm:pt>
    <dgm:pt modelId="{1B719BB7-E514-4D56-A29B-BF17DFED6E0F}" type="pres">
      <dgm:prSet presAssocID="{4388AD41-9882-4911-8301-8716B7C0305B}" presName="rootComposite" presStyleCnt="0"/>
      <dgm:spPr/>
    </dgm:pt>
    <dgm:pt modelId="{69159E7F-7F34-49F4-9164-8B6361E699B3}" type="pres">
      <dgm:prSet presAssocID="{4388AD41-9882-4911-8301-8716B7C0305B}" presName="rootText" presStyleLbl="node2" presStyleIdx="1" presStyleCnt="2">
        <dgm:presLayoutVars>
          <dgm:chPref val="3"/>
        </dgm:presLayoutVars>
      </dgm:prSet>
      <dgm:spPr/>
      <dgm:t>
        <a:bodyPr/>
        <a:lstStyle/>
        <a:p>
          <a:endParaRPr lang="en-US"/>
        </a:p>
      </dgm:t>
    </dgm:pt>
    <dgm:pt modelId="{1E7B0319-926F-444E-B7A6-A7C1AD54C510}" type="pres">
      <dgm:prSet presAssocID="{4388AD41-9882-4911-8301-8716B7C0305B}" presName="rootConnector" presStyleLbl="node2" presStyleIdx="1" presStyleCnt="2"/>
      <dgm:spPr/>
      <dgm:t>
        <a:bodyPr/>
        <a:lstStyle/>
        <a:p>
          <a:endParaRPr lang="en-US"/>
        </a:p>
      </dgm:t>
    </dgm:pt>
    <dgm:pt modelId="{1B72FD3F-05E4-4778-80B7-80A3339AE581}" type="pres">
      <dgm:prSet presAssocID="{4388AD41-9882-4911-8301-8716B7C0305B}" presName="hierChild4" presStyleCnt="0"/>
      <dgm:spPr/>
    </dgm:pt>
    <dgm:pt modelId="{A59D36A9-616C-4DCF-B245-0F9611060FC2}" type="pres">
      <dgm:prSet presAssocID="{4388AD41-9882-4911-8301-8716B7C0305B}" presName="hierChild5" presStyleCnt="0"/>
      <dgm:spPr/>
    </dgm:pt>
    <dgm:pt modelId="{94F347F0-42E4-4E3F-B8E0-BB2EF75F50C7}" type="pres">
      <dgm:prSet presAssocID="{32C0972B-8F28-4F5A-A722-7DD7153AA520}" presName="hierChild3" presStyleCnt="0"/>
      <dgm:spPr/>
    </dgm:pt>
  </dgm:ptLst>
  <dgm:cxnLst>
    <dgm:cxn modelId="{C1DE6529-CC3F-477E-890C-6C39659F945F}" srcId="{8A8E0ED0-7159-4BB9-BCC9-BA58EC41166E}" destId="{32C0972B-8F28-4F5A-A722-7DD7153AA520}" srcOrd="0" destOrd="0" parTransId="{5A761ADC-03E3-44F3-B321-D093D0023064}" sibTransId="{4B0362E5-D128-42D9-89C1-84C8C330041A}"/>
    <dgm:cxn modelId="{A1A1BA4C-F312-43F4-8930-ACB2581FC1D8}" type="presOf" srcId="{32C0972B-8F28-4F5A-A722-7DD7153AA520}" destId="{35426B84-18CE-4D1F-88E8-049D43F8FF33}" srcOrd="1" destOrd="0" presId="urn:microsoft.com/office/officeart/2005/8/layout/orgChart1"/>
    <dgm:cxn modelId="{B298C818-F053-4244-975D-587A49D3D99F}" type="presOf" srcId="{F3723DA0-8E82-46B0-B3B2-E438A072B128}" destId="{4CC3CD69-E74B-4168-B5CC-CAD3D2765EAC}" srcOrd="0" destOrd="0" presId="urn:microsoft.com/office/officeart/2005/8/layout/orgChart1"/>
    <dgm:cxn modelId="{6AD2F227-64C4-4B45-97EA-987865072E94}" srcId="{32C0972B-8F28-4F5A-A722-7DD7153AA520}" destId="{4388AD41-9882-4911-8301-8716B7C0305B}" srcOrd="1" destOrd="0" parTransId="{F3723DA0-8E82-46B0-B3B2-E438A072B128}" sibTransId="{6C0E912A-C001-437D-86AF-77167C4D385E}"/>
    <dgm:cxn modelId="{9180CE06-8183-41B2-9372-562B0B5AD441}" type="presOf" srcId="{B69CC724-AF56-446C-B473-0E7DAA45223E}" destId="{80B01F4A-BC2F-4622-8197-D01696AF495A}" srcOrd="0" destOrd="0" presId="urn:microsoft.com/office/officeart/2005/8/layout/orgChart1"/>
    <dgm:cxn modelId="{BD0F023A-4669-4B5C-8C8B-36A3A7E500B2}" type="presOf" srcId="{B69CC724-AF56-446C-B473-0E7DAA45223E}" destId="{4EDC9C0A-E0A9-488C-BFC0-5F486E486DFE}" srcOrd="1" destOrd="0" presId="urn:microsoft.com/office/officeart/2005/8/layout/orgChart1"/>
    <dgm:cxn modelId="{3B8A6F78-5401-4815-8F81-DD45F3241371}" type="presOf" srcId="{32C0972B-8F28-4F5A-A722-7DD7153AA520}" destId="{56A61BA6-A0DA-4E18-ABF9-881E9C1F2DC4}" srcOrd="0" destOrd="0" presId="urn:microsoft.com/office/officeart/2005/8/layout/orgChart1"/>
    <dgm:cxn modelId="{92AD47B1-84C1-47E9-B623-F7E9FAEF7CCE}" type="presOf" srcId="{8A8E0ED0-7159-4BB9-BCC9-BA58EC41166E}" destId="{F232951E-4B6C-4B40-806F-543B4141CC45}" srcOrd="0" destOrd="0" presId="urn:microsoft.com/office/officeart/2005/8/layout/orgChart1"/>
    <dgm:cxn modelId="{EC1DFF4F-DF5B-431A-91ED-BADD44B29E09}" type="presOf" srcId="{4388AD41-9882-4911-8301-8716B7C0305B}" destId="{69159E7F-7F34-49F4-9164-8B6361E699B3}" srcOrd="0" destOrd="0" presId="urn:microsoft.com/office/officeart/2005/8/layout/orgChart1"/>
    <dgm:cxn modelId="{11A314A1-7CE9-42CF-A24E-E5D7CE5D2DC7}" srcId="{32C0972B-8F28-4F5A-A722-7DD7153AA520}" destId="{B69CC724-AF56-446C-B473-0E7DAA45223E}" srcOrd="0" destOrd="0" parTransId="{B41DF0DE-2776-4A17-97EA-659D33D6790F}" sibTransId="{4D31DC5D-25F9-4054-A5D9-A7BC4EF41C66}"/>
    <dgm:cxn modelId="{4C7D0E82-815E-4F97-893F-BB481B055D1F}" type="presOf" srcId="{B41DF0DE-2776-4A17-97EA-659D33D6790F}" destId="{BA96D4A3-6F5E-4FA4-A84E-673025730107}" srcOrd="0" destOrd="0" presId="urn:microsoft.com/office/officeart/2005/8/layout/orgChart1"/>
    <dgm:cxn modelId="{F6F89316-1875-4584-85D2-DF160B49DBF8}" type="presOf" srcId="{4388AD41-9882-4911-8301-8716B7C0305B}" destId="{1E7B0319-926F-444E-B7A6-A7C1AD54C510}" srcOrd="1" destOrd="0" presId="urn:microsoft.com/office/officeart/2005/8/layout/orgChart1"/>
    <dgm:cxn modelId="{84D12919-A00C-4164-B959-F4C74DBAA4A3}" type="presParOf" srcId="{F232951E-4B6C-4B40-806F-543B4141CC45}" destId="{1DB206C7-255E-4A09-AAA3-4422908C9179}" srcOrd="0" destOrd="0" presId="urn:microsoft.com/office/officeart/2005/8/layout/orgChart1"/>
    <dgm:cxn modelId="{D23677F9-4910-4206-BEAA-3085BD1E67E6}" type="presParOf" srcId="{1DB206C7-255E-4A09-AAA3-4422908C9179}" destId="{C214BFDC-0CB8-4A3A-ABFE-BE5A87F8D5DD}" srcOrd="0" destOrd="0" presId="urn:microsoft.com/office/officeart/2005/8/layout/orgChart1"/>
    <dgm:cxn modelId="{FF162278-0CCB-40B2-8D36-2C353674078B}" type="presParOf" srcId="{C214BFDC-0CB8-4A3A-ABFE-BE5A87F8D5DD}" destId="{56A61BA6-A0DA-4E18-ABF9-881E9C1F2DC4}" srcOrd="0" destOrd="0" presId="urn:microsoft.com/office/officeart/2005/8/layout/orgChart1"/>
    <dgm:cxn modelId="{915D4B91-1434-4E5B-8496-061529528FF1}" type="presParOf" srcId="{C214BFDC-0CB8-4A3A-ABFE-BE5A87F8D5DD}" destId="{35426B84-18CE-4D1F-88E8-049D43F8FF33}" srcOrd="1" destOrd="0" presId="urn:microsoft.com/office/officeart/2005/8/layout/orgChart1"/>
    <dgm:cxn modelId="{1BAB414E-D31B-40D2-87AC-6A401D084EC3}" type="presParOf" srcId="{1DB206C7-255E-4A09-AAA3-4422908C9179}" destId="{CB91245D-ECA3-4AA4-BBD3-998D0C793E2A}" srcOrd="1" destOrd="0" presId="urn:microsoft.com/office/officeart/2005/8/layout/orgChart1"/>
    <dgm:cxn modelId="{A0B025D7-BDD3-4B38-8D96-EEC076122219}" type="presParOf" srcId="{CB91245D-ECA3-4AA4-BBD3-998D0C793E2A}" destId="{BA96D4A3-6F5E-4FA4-A84E-673025730107}" srcOrd="0" destOrd="0" presId="urn:microsoft.com/office/officeart/2005/8/layout/orgChart1"/>
    <dgm:cxn modelId="{776334A1-DE5C-4248-9DD1-25B45F891BC7}" type="presParOf" srcId="{CB91245D-ECA3-4AA4-BBD3-998D0C793E2A}" destId="{C2E924F6-A14E-49D2-9AC7-C6B1D746B784}" srcOrd="1" destOrd="0" presId="urn:microsoft.com/office/officeart/2005/8/layout/orgChart1"/>
    <dgm:cxn modelId="{E074F914-DECC-4D48-9453-383B7DA20706}" type="presParOf" srcId="{C2E924F6-A14E-49D2-9AC7-C6B1D746B784}" destId="{B399953C-0221-435A-A6B2-A4470CE3325A}" srcOrd="0" destOrd="0" presId="urn:microsoft.com/office/officeart/2005/8/layout/orgChart1"/>
    <dgm:cxn modelId="{E3949D3E-7820-4389-96FF-74BA7FF19B70}" type="presParOf" srcId="{B399953C-0221-435A-A6B2-A4470CE3325A}" destId="{80B01F4A-BC2F-4622-8197-D01696AF495A}" srcOrd="0" destOrd="0" presId="urn:microsoft.com/office/officeart/2005/8/layout/orgChart1"/>
    <dgm:cxn modelId="{6979EDC8-6CC2-4ACA-9DD8-2C1097736280}" type="presParOf" srcId="{B399953C-0221-435A-A6B2-A4470CE3325A}" destId="{4EDC9C0A-E0A9-488C-BFC0-5F486E486DFE}" srcOrd="1" destOrd="0" presId="urn:microsoft.com/office/officeart/2005/8/layout/orgChart1"/>
    <dgm:cxn modelId="{28CDFF06-7BF4-443A-B0C4-61912BFCAF4A}" type="presParOf" srcId="{C2E924F6-A14E-49D2-9AC7-C6B1D746B784}" destId="{BE32CEB2-3221-4748-BC6D-852413842BF7}" srcOrd="1" destOrd="0" presId="urn:microsoft.com/office/officeart/2005/8/layout/orgChart1"/>
    <dgm:cxn modelId="{F7A8C5BE-8801-4B5C-9D09-88D9BE06D3C1}" type="presParOf" srcId="{C2E924F6-A14E-49D2-9AC7-C6B1D746B784}" destId="{7B76AB3E-53CA-4350-99B2-1648D0AEFAD6}" srcOrd="2" destOrd="0" presId="urn:microsoft.com/office/officeart/2005/8/layout/orgChart1"/>
    <dgm:cxn modelId="{B8A58238-D410-4139-84E3-386F10F4F415}" type="presParOf" srcId="{CB91245D-ECA3-4AA4-BBD3-998D0C793E2A}" destId="{4CC3CD69-E74B-4168-B5CC-CAD3D2765EAC}" srcOrd="2" destOrd="0" presId="urn:microsoft.com/office/officeart/2005/8/layout/orgChart1"/>
    <dgm:cxn modelId="{F3DED24C-5CC3-452C-ACE2-11032AEC8D7E}" type="presParOf" srcId="{CB91245D-ECA3-4AA4-BBD3-998D0C793E2A}" destId="{E6C2D348-9DE1-4B6C-ACB4-4C97B5C79BED}" srcOrd="3" destOrd="0" presId="urn:microsoft.com/office/officeart/2005/8/layout/orgChart1"/>
    <dgm:cxn modelId="{D480DAD3-7F37-4BD0-AA23-ED79B51FB14F}" type="presParOf" srcId="{E6C2D348-9DE1-4B6C-ACB4-4C97B5C79BED}" destId="{1B719BB7-E514-4D56-A29B-BF17DFED6E0F}" srcOrd="0" destOrd="0" presId="urn:microsoft.com/office/officeart/2005/8/layout/orgChart1"/>
    <dgm:cxn modelId="{91CB713D-B753-4251-9A1B-385C288958E6}" type="presParOf" srcId="{1B719BB7-E514-4D56-A29B-BF17DFED6E0F}" destId="{69159E7F-7F34-49F4-9164-8B6361E699B3}" srcOrd="0" destOrd="0" presId="urn:microsoft.com/office/officeart/2005/8/layout/orgChart1"/>
    <dgm:cxn modelId="{8E10493E-7710-43DF-8132-A7B48B5CFCB8}" type="presParOf" srcId="{1B719BB7-E514-4D56-A29B-BF17DFED6E0F}" destId="{1E7B0319-926F-444E-B7A6-A7C1AD54C510}" srcOrd="1" destOrd="0" presId="urn:microsoft.com/office/officeart/2005/8/layout/orgChart1"/>
    <dgm:cxn modelId="{4A420C28-C7ED-468F-8FF5-F53B02432A47}" type="presParOf" srcId="{E6C2D348-9DE1-4B6C-ACB4-4C97B5C79BED}" destId="{1B72FD3F-05E4-4778-80B7-80A3339AE581}" srcOrd="1" destOrd="0" presId="urn:microsoft.com/office/officeart/2005/8/layout/orgChart1"/>
    <dgm:cxn modelId="{4144C249-7E4A-4929-B012-609EECD6D136}" type="presParOf" srcId="{E6C2D348-9DE1-4B6C-ACB4-4C97B5C79BED}" destId="{A59D36A9-616C-4DCF-B245-0F9611060FC2}" srcOrd="2" destOrd="0" presId="urn:microsoft.com/office/officeart/2005/8/layout/orgChart1"/>
    <dgm:cxn modelId="{2CC3FB5F-9560-487D-87F6-9446054603DB}" type="presParOf" srcId="{1DB206C7-255E-4A09-AAA3-4422908C9179}" destId="{94F347F0-42E4-4E3F-B8E0-BB2EF75F50C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5F145-1CA7-43E0-8E20-69D1C868FC49}">
      <dsp:nvSpPr>
        <dsp:cNvPr id="0" name=""/>
        <dsp:cNvSpPr/>
      </dsp:nvSpPr>
      <dsp:spPr>
        <a:xfrm>
          <a:off x="39107" y="489745"/>
          <a:ext cx="1465793" cy="132843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rPr>
            <a:t>Program Implementation</a:t>
          </a:r>
          <a:endParaRPr lang="en-US" sz="1100" b="1" kern="1200" dirty="0">
            <a:solidFill>
              <a:schemeClr val="tx1"/>
            </a:solidFill>
          </a:endParaRPr>
        </a:p>
      </dsp:txBody>
      <dsp:txXfrm>
        <a:off x="253767" y="684290"/>
        <a:ext cx="1036473" cy="939346"/>
      </dsp:txXfrm>
    </dsp:sp>
    <dsp:sp modelId="{1F9CDCBA-31A0-43CE-89EC-E515E206606F}">
      <dsp:nvSpPr>
        <dsp:cNvPr id="0" name=""/>
        <dsp:cNvSpPr/>
      </dsp:nvSpPr>
      <dsp:spPr>
        <a:xfrm rot="10800000">
          <a:off x="565992" y="2019191"/>
          <a:ext cx="412024" cy="218372"/>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93C76E-1AED-464E-A7A8-5C4C9A9EF5D0}">
      <dsp:nvSpPr>
        <dsp:cNvPr id="0" name=""/>
        <dsp:cNvSpPr/>
      </dsp:nvSpPr>
      <dsp:spPr>
        <a:xfrm>
          <a:off x="126393" y="2426212"/>
          <a:ext cx="1291222" cy="78520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rPr>
            <a:t>Enrollment and Core Activities</a:t>
          </a:r>
          <a:endParaRPr lang="en-US" sz="1100" b="1" kern="1200" dirty="0">
            <a:solidFill>
              <a:schemeClr val="tx1"/>
            </a:solidFill>
          </a:endParaRPr>
        </a:p>
      </dsp:txBody>
      <dsp:txXfrm>
        <a:off x="315488" y="2541202"/>
        <a:ext cx="913032" cy="555220"/>
      </dsp:txXfrm>
    </dsp:sp>
    <dsp:sp modelId="{3DE9FF60-B7EE-4A57-BB80-0F9C731A7D20}">
      <dsp:nvSpPr>
        <dsp:cNvPr id="0" name=""/>
        <dsp:cNvSpPr/>
      </dsp:nvSpPr>
      <dsp:spPr>
        <a:xfrm rot="10800000">
          <a:off x="565992" y="3438753"/>
          <a:ext cx="412024" cy="218372"/>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FD25CB-A93E-4250-BAAC-D27400AA77CB}">
      <dsp:nvSpPr>
        <dsp:cNvPr id="0" name=""/>
        <dsp:cNvSpPr/>
      </dsp:nvSpPr>
      <dsp:spPr>
        <a:xfrm>
          <a:off x="1687" y="3872105"/>
          <a:ext cx="1540633" cy="107188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tx1"/>
              </a:solidFill>
            </a:rPr>
            <a:t>Professional Development</a:t>
          </a:r>
          <a:endParaRPr lang="en-US" sz="1050" b="1" kern="1200" dirty="0">
            <a:solidFill>
              <a:schemeClr val="tx1"/>
            </a:solidFill>
          </a:endParaRPr>
        </a:p>
      </dsp:txBody>
      <dsp:txXfrm>
        <a:off x="227307" y="4029079"/>
        <a:ext cx="1089393" cy="757936"/>
      </dsp:txXfrm>
    </dsp:sp>
    <dsp:sp modelId="{FCC221AA-EBC2-48A2-8778-003EAA60F7C3}">
      <dsp:nvSpPr>
        <dsp:cNvPr id="0" name=""/>
        <dsp:cNvSpPr/>
      </dsp:nvSpPr>
      <dsp:spPr>
        <a:xfrm rot="5400000">
          <a:off x="1841317" y="4298861"/>
          <a:ext cx="412024" cy="218372"/>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1C6A15-F476-43B2-B609-CA2AB95CD6F3}">
      <dsp:nvSpPr>
        <dsp:cNvPr id="0" name=""/>
        <dsp:cNvSpPr/>
      </dsp:nvSpPr>
      <dsp:spPr>
        <a:xfrm>
          <a:off x="2539977" y="4015448"/>
          <a:ext cx="1276186" cy="78520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rPr>
            <a:t>Grant Staff Training</a:t>
          </a:r>
          <a:endParaRPr lang="en-US" sz="1100" b="1" kern="1200" dirty="0">
            <a:solidFill>
              <a:schemeClr val="tx1"/>
            </a:solidFill>
          </a:endParaRPr>
        </a:p>
      </dsp:txBody>
      <dsp:txXfrm>
        <a:off x="2726870" y="4130438"/>
        <a:ext cx="902400" cy="555220"/>
      </dsp:txXfrm>
    </dsp:sp>
    <dsp:sp modelId="{4FE902AB-6D61-4778-9E82-2E6DB170D507}">
      <dsp:nvSpPr>
        <dsp:cNvPr id="0" name=""/>
        <dsp:cNvSpPr/>
      </dsp:nvSpPr>
      <dsp:spPr>
        <a:xfrm>
          <a:off x="2972058" y="3498063"/>
          <a:ext cx="412024" cy="218372"/>
        </a:xfrm>
        <a:prstGeom prst="triangl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2E0EE7-DA05-4E16-9E62-1F5DD9CCB67F}">
      <dsp:nvSpPr>
        <dsp:cNvPr id="0" name=""/>
        <dsp:cNvSpPr/>
      </dsp:nvSpPr>
      <dsp:spPr>
        <a:xfrm>
          <a:off x="2130927" y="2426212"/>
          <a:ext cx="2094286" cy="785200"/>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rPr>
            <a:t>Partner Meetings/Updates</a:t>
          </a:r>
          <a:endParaRPr lang="en-US" sz="1100" b="1" kern="1200" dirty="0">
            <a:solidFill>
              <a:schemeClr val="tx1"/>
            </a:solidFill>
          </a:endParaRPr>
        </a:p>
      </dsp:txBody>
      <dsp:txXfrm>
        <a:off x="2437628" y="2541202"/>
        <a:ext cx="1480884" cy="555220"/>
      </dsp:txXfrm>
    </dsp:sp>
    <dsp:sp modelId="{57577B7D-8E05-4CD1-A205-E307FE8CAA3B}">
      <dsp:nvSpPr>
        <dsp:cNvPr id="0" name=""/>
        <dsp:cNvSpPr/>
      </dsp:nvSpPr>
      <dsp:spPr>
        <a:xfrm>
          <a:off x="2972058" y="1908827"/>
          <a:ext cx="412024" cy="218372"/>
        </a:xfrm>
        <a:prstGeom prst="triangl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F55A92-C491-4D47-997C-7EA32197175D}">
      <dsp:nvSpPr>
        <dsp:cNvPr id="0" name=""/>
        <dsp:cNvSpPr/>
      </dsp:nvSpPr>
      <dsp:spPr>
        <a:xfrm>
          <a:off x="2479544" y="836976"/>
          <a:ext cx="1397051" cy="78520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tx1"/>
              </a:solidFill>
            </a:rPr>
            <a:t>Onsite FPO Monitoring Visit</a:t>
          </a:r>
          <a:endParaRPr lang="en-US" sz="1050" b="1" kern="1200" dirty="0">
            <a:solidFill>
              <a:schemeClr val="tx1"/>
            </a:solidFill>
          </a:endParaRPr>
        </a:p>
      </dsp:txBody>
      <dsp:txXfrm>
        <a:off x="2684137" y="951966"/>
        <a:ext cx="987865" cy="555220"/>
      </dsp:txXfrm>
    </dsp:sp>
    <dsp:sp modelId="{E8744E53-DACF-45C0-9241-F35C50472D1C}">
      <dsp:nvSpPr>
        <dsp:cNvPr id="0" name=""/>
        <dsp:cNvSpPr/>
      </dsp:nvSpPr>
      <dsp:spPr>
        <a:xfrm rot="5400000">
          <a:off x="4167663" y="1120389"/>
          <a:ext cx="412024" cy="218372"/>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4AB350-10E2-438D-8484-03B0DF8EF536}">
      <dsp:nvSpPr>
        <dsp:cNvPr id="0" name=""/>
        <dsp:cNvSpPr/>
      </dsp:nvSpPr>
      <dsp:spPr>
        <a:xfrm>
          <a:off x="4858395" y="700421"/>
          <a:ext cx="1115141" cy="105830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rPr>
            <a:t>Peer-to-Peer Events</a:t>
          </a:r>
          <a:endParaRPr lang="en-US" sz="1100" b="1" kern="1200" dirty="0">
            <a:solidFill>
              <a:schemeClr val="tx1"/>
            </a:solidFill>
          </a:endParaRPr>
        </a:p>
      </dsp:txBody>
      <dsp:txXfrm>
        <a:off x="5021704" y="855407"/>
        <a:ext cx="788523" cy="748336"/>
      </dsp:txXfrm>
    </dsp:sp>
    <dsp:sp modelId="{BE02B608-1086-4728-B370-B9F46EA3FBFD}">
      <dsp:nvSpPr>
        <dsp:cNvPr id="0" name=""/>
        <dsp:cNvSpPr/>
      </dsp:nvSpPr>
      <dsp:spPr>
        <a:xfrm rot="10800000">
          <a:off x="5209953" y="1891462"/>
          <a:ext cx="412024" cy="218372"/>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64E51B-EE40-448E-AAB4-7647437C39FA}">
      <dsp:nvSpPr>
        <dsp:cNvPr id="0" name=""/>
        <dsp:cNvSpPr/>
      </dsp:nvSpPr>
      <dsp:spPr>
        <a:xfrm>
          <a:off x="4813819" y="2230206"/>
          <a:ext cx="1204293" cy="132399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rPr>
            <a:t>Program Sustainability Planning</a:t>
          </a:r>
          <a:endParaRPr lang="en-US" sz="1100" b="1" kern="1200" dirty="0">
            <a:solidFill>
              <a:schemeClr val="tx1"/>
            </a:solidFill>
          </a:endParaRPr>
        </a:p>
      </dsp:txBody>
      <dsp:txXfrm>
        <a:off x="4990184" y="2424101"/>
        <a:ext cx="851563" cy="936206"/>
      </dsp:txXfrm>
    </dsp:sp>
    <dsp:sp modelId="{71DA3C94-2875-4A93-9EE6-87B0D1C6FCD6}">
      <dsp:nvSpPr>
        <dsp:cNvPr id="0" name=""/>
        <dsp:cNvSpPr/>
      </dsp:nvSpPr>
      <dsp:spPr>
        <a:xfrm rot="10800000">
          <a:off x="5209953" y="3657209"/>
          <a:ext cx="412024" cy="218372"/>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3DA772-DF3A-4937-8D2F-BF19960F3916}">
      <dsp:nvSpPr>
        <dsp:cNvPr id="0" name=""/>
        <dsp:cNvSpPr/>
      </dsp:nvSpPr>
      <dsp:spPr>
        <a:xfrm>
          <a:off x="4827359" y="3966227"/>
          <a:ext cx="1177211" cy="97969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rPr>
            <a:t>Grant Close Out Activities</a:t>
          </a:r>
          <a:endParaRPr lang="en-US" sz="1100" b="1" kern="1200" dirty="0">
            <a:solidFill>
              <a:schemeClr val="tx1"/>
            </a:solidFill>
          </a:endParaRPr>
        </a:p>
      </dsp:txBody>
      <dsp:txXfrm>
        <a:off x="4999758" y="4109701"/>
        <a:ext cx="832413" cy="6927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3CD69-E74B-4168-B5CC-CAD3D2765EAC}">
      <dsp:nvSpPr>
        <dsp:cNvPr id="0" name=""/>
        <dsp:cNvSpPr/>
      </dsp:nvSpPr>
      <dsp:spPr>
        <a:xfrm>
          <a:off x="4114799" y="1480055"/>
          <a:ext cx="1789902" cy="621288"/>
        </a:xfrm>
        <a:custGeom>
          <a:avLst/>
          <a:gdLst/>
          <a:ahLst/>
          <a:cxnLst/>
          <a:rect l="0" t="0" r="0" b="0"/>
          <a:pathLst>
            <a:path>
              <a:moveTo>
                <a:pt x="0" y="0"/>
              </a:moveTo>
              <a:lnTo>
                <a:pt x="0" y="310644"/>
              </a:lnTo>
              <a:lnTo>
                <a:pt x="1789902" y="310644"/>
              </a:lnTo>
              <a:lnTo>
                <a:pt x="1789902" y="6212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96D4A3-6F5E-4FA4-A84E-673025730107}">
      <dsp:nvSpPr>
        <dsp:cNvPr id="0" name=""/>
        <dsp:cNvSpPr/>
      </dsp:nvSpPr>
      <dsp:spPr>
        <a:xfrm>
          <a:off x="2324897" y="1480055"/>
          <a:ext cx="1789902" cy="621288"/>
        </a:xfrm>
        <a:custGeom>
          <a:avLst/>
          <a:gdLst/>
          <a:ahLst/>
          <a:cxnLst/>
          <a:rect l="0" t="0" r="0" b="0"/>
          <a:pathLst>
            <a:path>
              <a:moveTo>
                <a:pt x="1789902" y="0"/>
              </a:moveTo>
              <a:lnTo>
                <a:pt x="1789902" y="310644"/>
              </a:lnTo>
              <a:lnTo>
                <a:pt x="0" y="310644"/>
              </a:lnTo>
              <a:lnTo>
                <a:pt x="0" y="6212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A61BA6-A0DA-4E18-ABF9-881E9C1F2DC4}">
      <dsp:nvSpPr>
        <dsp:cNvPr id="0" name=""/>
        <dsp:cNvSpPr/>
      </dsp:nvSpPr>
      <dsp:spPr>
        <a:xfrm>
          <a:off x="2635541" y="797"/>
          <a:ext cx="2958517" cy="1479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100" b="1" i="0" u="none" strike="noStrike" kern="1200" cap="none" normalizeH="0" baseline="0" dirty="0" smtClean="0">
              <a:ln>
                <a:noFill/>
              </a:ln>
              <a:solidFill>
                <a:schemeClr val="tx1"/>
              </a:solidFill>
              <a:effectLst/>
              <a:latin typeface="Arial" pitchFamily="34" charset="0"/>
            </a:rPr>
            <a:t>Federal Project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100" b="1" i="0" u="none" strike="noStrike" kern="1200" cap="none" normalizeH="0" baseline="0" dirty="0" smtClean="0">
              <a:ln>
                <a:noFill/>
              </a:ln>
              <a:solidFill>
                <a:schemeClr val="tx1"/>
              </a:solidFill>
              <a:effectLst/>
              <a:latin typeface="Arial" pitchFamily="34" charset="0"/>
            </a:rPr>
            <a:t>Officer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100" b="1" i="0" u="none" strike="noStrike" kern="1200" cap="none" normalizeH="0" baseline="0" dirty="0" smtClean="0">
              <a:ln>
                <a:noFill/>
              </a:ln>
              <a:solidFill>
                <a:schemeClr val="tx1"/>
              </a:solidFill>
              <a:effectLst/>
              <a:latin typeface="Arial" pitchFamily="34" charset="0"/>
            </a:rPr>
            <a:t>(FPO)</a:t>
          </a:r>
        </a:p>
      </dsp:txBody>
      <dsp:txXfrm>
        <a:off x="2635541" y="797"/>
        <a:ext cx="2958517" cy="1479258"/>
      </dsp:txXfrm>
    </dsp:sp>
    <dsp:sp modelId="{80B01F4A-BC2F-4622-8197-D01696AF495A}">
      <dsp:nvSpPr>
        <dsp:cNvPr id="0" name=""/>
        <dsp:cNvSpPr/>
      </dsp:nvSpPr>
      <dsp:spPr>
        <a:xfrm>
          <a:off x="845638" y="2101344"/>
          <a:ext cx="2958517" cy="1479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100" b="1" i="0" u="none" strike="noStrike" kern="1200" cap="none" normalizeH="0" baseline="0" dirty="0" smtClean="0">
              <a:ln>
                <a:noFill/>
              </a:ln>
              <a:solidFill>
                <a:schemeClr val="tx1"/>
              </a:solidFill>
              <a:effectLst/>
              <a:latin typeface="Arial" pitchFamily="34" charset="0"/>
            </a:rPr>
            <a:t>YCC TA Team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100" b="1" i="0" u="none" strike="noStrike" kern="1200" cap="none" normalizeH="0" baseline="0" dirty="0" smtClean="0">
              <a:ln>
                <a:noFill/>
              </a:ln>
              <a:solidFill>
                <a:schemeClr val="tx1"/>
              </a:solidFill>
              <a:effectLst/>
              <a:latin typeface="Arial" pitchFamily="34" charset="0"/>
            </a:rPr>
            <a:t>ycc@dol.gov</a:t>
          </a:r>
        </a:p>
      </dsp:txBody>
      <dsp:txXfrm>
        <a:off x="845638" y="2101344"/>
        <a:ext cx="2958517" cy="1479258"/>
      </dsp:txXfrm>
    </dsp:sp>
    <dsp:sp modelId="{69159E7F-7F34-49F4-9164-8B6361E699B3}">
      <dsp:nvSpPr>
        <dsp:cNvPr id="0" name=""/>
        <dsp:cNvSpPr/>
      </dsp:nvSpPr>
      <dsp:spPr>
        <a:xfrm>
          <a:off x="4425444" y="2101344"/>
          <a:ext cx="2958517" cy="1479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100" b="1" i="0" u="none" strike="noStrike" kern="1200" cap="none" normalizeH="0" baseline="0" dirty="0" smtClean="0">
              <a:ln>
                <a:noFill/>
              </a:ln>
              <a:solidFill>
                <a:schemeClr val="tx1"/>
              </a:solidFill>
              <a:effectLst/>
              <a:latin typeface="Arial" pitchFamily="34" charset="0"/>
            </a:rPr>
            <a:t>YCC TA Coach</a:t>
          </a:r>
        </a:p>
      </dsp:txBody>
      <dsp:txXfrm>
        <a:off x="4425444" y="2101344"/>
        <a:ext cx="2958517" cy="147925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9C5F139-657F-4F73-AD42-FD1537CDB28B}" type="datetimeFigureOut">
              <a:rPr lang="en-US" smtClean="0"/>
              <a:t>11/20/2014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928E4EC-B224-4328-83C3-F30184AC8E9B}" type="slidenum">
              <a:rPr lang="en-US" smtClean="0"/>
              <a:t>‹#›</a:t>
            </a:fld>
            <a:endParaRPr lang="en-US"/>
          </a:p>
        </p:txBody>
      </p:sp>
    </p:spTree>
    <p:extLst>
      <p:ext uri="{BB962C8B-B14F-4D97-AF65-F5344CB8AC3E}">
        <p14:creationId xmlns:p14="http://schemas.microsoft.com/office/powerpoint/2010/main" val="2973837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8E4EC-B224-4328-83C3-F30184AC8E9B}" type="slidenum">
              <a:rPr lang="en-US" smtClean="0"/>
              <a:t>1</a:t>
            </a:fld>
            <a:endParaRPr lang="en-US"/>
          </a:p>
        </p:txBody>
      </p:sp>
    </p:spTree>
    <p:extLst>
      <p:ext uri="{BB962C8B-B14F-4D97-AF65-F5344CB8AC3E}">
        <p14:creationId xmlns:p14="http://schemas.microsoft.com/office/powerpoint/2010/main" val="1017929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8E4EC-B224-4328-83C3-F30184AC8E9B}" type="slidenum">
              <a:rPr lang="en-US" smtClean="0"/>
              <a:t>10</a:t>
            </a:fld>
            <a:endParaRPr lang="en-US"/>
          </a:p>
        </p:txBody>
      </p:sp>
    </p:spTree>
    <p:extLst>
      <p:ext uri="{BB962C8B-B14F-4D97-AF65-F5344CB8AC3E}">
        <p14:creationId xmlns:p14="http://schemas.microsoft.com/office/powerpoint/2010/main" val="2660849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8E4EC-B224-4328-83C3-F30184AC8E9B}" type="slidenum">
              <a:rPr lang="en-US" smtClean="0"/>
              <a:t>11</a:t>
            </a:fld>
            <a:endParaRPr lang="en-US"/>
          </a:p>
        </p:txBody>
      </p:sp>
    </p:spTree>
    <p:extLst>
      <p:ext uri="{BB962C8B-B14F-4D97-AF65-F5344CB8AC3E}">
        <p14:creationId xmlns:p14="http://schemas.microsoft.com/office/powerpoint/2010/main" val="2190105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8E4EC-B224-4328-83C3-F30184AC8E9B}" type="slidenum">
              <a:rPr lang="en-US" smtClean="0"/>
              <a:t>12</a:t>
            </a:fld>
            <a:endParaRPr lang="en-US"/>
          </a:p>
        </p:txBody>
      </p:sp>
    </p:spTree>
    <p:extLst>
      <p:ext uri="{BB962C8B-B14F-4D97-AF65-F5344CB8AC3E}">
        <p14:creationId xmlns:p14="http://schemas.microsoft.com/office/powerpoint/2010/main" val="1616425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8E4EC-B224-4328-83C3-F30184AC8E9B}" type="slidenum">
              <a:rPr lang="en-US" smtClean="0"/>
              <a:t>13</a:t>
            </a:fld>
            <a:endParaRPr lang="en-US"/>
          </a:p>
        </p:txBody>
      </p:sp>
    </p:spTree>
    <p:extLst>
      <p:ext uri="{BB962C8B-B14F-4D97-AF65-F5344CB8AC3E}">
        <p14:creationId xmlns:p14="http://schemas.microsoft.com/office/powerpoint/2010/main" val="1191127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8E4EC-B224-4328-83C3-F30184AC8E9B}" type="slidenum">
              <a:rPr lang="en-US" smtClean="0"/>
              <a:t>14</a:t>
            </a:fld>
            <a:endParaRPr lang="en-US"/>
          </a:p>
        </p:txBody>
      </p:sp>
    </p:spTree>
    <p:extLst>
      <p:ext uri="{BB962C8B-B14F-4D97-AF65-F5344CB8AC3E}">
        <p14:creationId xmlns:p14="http://schemas.microsoft.com/office/powerpoint/2010/main" val="4256017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8E4EC-B224-4328-83C3-F30184AC8E9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906518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8E4EC-B224-4328-83C3-F30184AC8E9B}" type="slidenum">
              <a:rPr lang="en-US" smtClean="0"/>
              <a:t>16</a:t>
            </a:fld>
            <a:endParaRPr lang="en-US"/>
          </a:p>
        </p:txBody>
      </p:sp>
    </p:spTree>
    <p:extLst>
      <p:ext uri="{BB962C8B-B14F-4D97-AF65-F5344CB8AC3E}">
        <p14:creationId xmlns:p14="http://schemas.microsoft.com/office/powerpoint/2010/main" val="1314256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8E4EC-B224-4328-83C3-F30184AC8E9B}" type="slidenum">
              <a:rPr lang="en-US" smtClean="0"/>
              <a:t>17</a:t>
            </a:fld>
            <a:endParaRPr lang="en-US"/>
          </a:p>
        </p:txBody>
      </p:sp>
    </p:spTree>
    <p:extLst>
      <p:ext uri="{BB962C8B-B14F-4D97-AF65-F5344CB8AC3E}">
        <p14:creationId xmlns:p14="http://schemas.microsoft.com/office/powerpoint/2010/main" val="2268591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8E4EC-B224-4328-83C3-F30184AC8E9B}" type="slidenum">
              <a:rPr lang="en-US" smtClean="0"/>
              <a:t>18</a:t>
            </a:fld>
            <a:endParaRPr lang="en-US"/>
          </a:p>
        </p:txBody>
      </p:sp>
    </p:spTree>
    <p:extLst>
      <p:ext uri="{BB962C8B-B14F-4D97-AF65-F5344CB8AC3E}">
        <p14:creationId xmlns:p14="http://schemas.microsoft.com/office/powerpoint/2010/main" val="2170342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8E4EC-B224-4328-83C3-F30184AC8E9B}" type="slidenum">
              <a:rPr lang="en-US" smtClean="0"/>
              <a:t>19</a:t>
            </a:fld>
            <a:endParaRPr lang="en-US"/>
          </a:p>
        </p:txBody>
      </p:sp>
    </p:spTree>
    <p:extLst>
      <p:ext uri="{BB962C8B-B14F-4D97-AF65-F5344CB8AC3E}">
        <p14:creationId xmlns:p14="http://schemas.microsoft.com/office/powerpoint/2010/main" val="3165978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8E4EC-B224-4328-83C3-F30184AC8E9B}" type="slidenum">
              <a:rPr lang="en-US" smtClean="0"/>
              <a:t>2</a:t>
            </a:fld>
            <a:endParaRPr lang="en-US"/>
          </a:p>
        </p:txBody>
      </p:sp>
    </p:spTree>
    <p:extLst>
      <p:ext uri="{BB962C8B-B14F-4D97-AF65-F5344CB8AC3E}">
        <p14:creationId xmlns:p14="http://schemas.microsoft.com/office/powerpoint/2010/main" val="2296756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8E4EC-B224-4328-83C3-F30184AC8E9B}" type="slidenum">
              <a:rPr lang="en-US" smtClean="0"/>
              <a:t>20</a:t>
            </a:fld>
            <a:endParaRPr lang="en-US"/>
          </a:p>
        </p:txBody>
      </p:sp>
    </p:spTree>
    <p:extLst>
      <p:ext uri="{BB962C8B-B14F-4D97-AF65-F5344CB8AC3E}">
        <p14:creationId xmlns:p14="http://schemas.microsoft.com/office/powerpoint/2010/main" val="3811438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8E4EC-B224-4328-83C3-F30184AC8E9B}" type="slidenum">
              <a:rPr lang="en-US" smtClean="0"/>
              <a:t>21</a:t>
            </a:fld>
            <a:endParaRPr lang="en-US"/>
          </a:p>
        </p:txBody>
      </p:sp>
    </p:spTree>
    <p:extLst>
      <p:ext uri="{BB962C8B-B14F-4D97-AF65-F5344CB8AC3E}">
        <p14:creationId xmlns:p14="http://schemas.microsoft.com/office/powerpoint/2010/main" val="2361442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8E4EC-B224-4328-83C3-F30184AC8E9B}" type="slidenum">
              <a:rPr lang="en-US" smtClean="0"/>
              <a:t>22</a:t>
            </a:fld>
            <a:endParaRPr lang="en-US"/>
          </a:p>
        </p:txBody>
      </p:sp>
    </p:spTree>
    <p:extLst>
      <p:ext uri="{BB962C8B-B14F-4D97-AF65-F5344CB8AC3E}">
        <p14:creationId xmlns:p14="http://schemas.microsoft.com/office/powerpoint/2010/main" val="717768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8E4EC-B224-4328-83C3-F30184AC8E9B}" type="slidenum">
              <a:rPr lang="en-US" smtClean="0"/>
              <a:t>23</a:t>
            </a:fld>
            <a:endParaRPr lang="en-US"/>
          </a:p>
        </p:txBody>
      </p:sp>
    </p:spTree>
    <p:extLst>
      <p:ext uri="{BB962C8B-B14F-4D97-AF65-F5344CB8AC3E}">
        <p14:creationId xmlns:p14="http://schemas.microsoft.com/office/powerpoint/2010/main" val="717768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8E4EC-B224-4328-83C3-F30184AC8E9B}" type="slidenum">
              <a:rPr lang="en-US" smtClean="0"/>
              <a:t>24</a:t>
            </a:fld>
            <a:endParaRPr lang="en-US"/>
          </a:p>
        </p:txBody>
      </p:sp>
    </p:spTree>
    <p:extLst>
      <p:ext uri="{BB962C8B-B14F-4D97-AF65-F5344CB8AC3E}">
        <p14:creationId xmlns:p14="http://schemas.microsoft.com/office/powerpoint/2010/main" val="1271943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8E4EC-B224-4328-83C3-F30184AC8E9B}" type="slidenum">
              <a:rPr lang="en-US" smtClean="0"/>
              <a:t>25</a:t>
            </a:fld>
            <a:endParaRPr lang="en-US"/>
          </a:p>
        </p:txBody>
      </p:sp>
    </p:spTree>
    <p:extLst>
      <p:ext uri="{BB962C8B-B14F-4D97-AF65-F5344CB8AC3E}">
        <p14:creationId xmlns:p14="http://schemas.microsoft.com/office/powerpoint/2010/main" val="717768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8E4EC-B224-4328-83C3-F30184AC8E9B}" type="slidenum">
              <a:rPr lang="en-US" smtClean="0"/>
              <a:t>26</a:t>
            </a:fld>
            <a:endParaRPr lang="en-US"/>
          </a:p>
        </p:txBody>
      </p:sp>
    </p:spTree>
    <p:extLst>
      <p:ext uri="{BB962C8B-B14F-4D97-AF65-F5344CB8AC3E}">
        <p14:creationId xmlns:p14="http://schemas.microsoft.com/office/powerpoint/2010/main" val="2855757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8E4EC-B224-4328-83C3-F30184AC8E9B}" type="slidenum">
              <a:rPr lang="en-US" smtClean="0"/>
              <a:t>27</a:t>
            </a:fld>
            <a:endParaRPr lang="en-US"/>
          </a:p>
        </p:txBody>
      </p:sp>
    </p:spTree>
    <p:extLst>
      <p:ext uri="{BB962C8B-B14F-4D97-AF65-F5344CB8AC3E}">
        <p14:creationId xmlns:p14="http://schemas.microsoft.com/office/powerpoint/2010/main" val="2855757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8E4EC-B224-4328-83C3-F30184AC8E9B}" type="slidenum">
              <a:rPr lang="en-US" smtClean="0"/>
              <a:t>28</a:t>
            </a:fld>
            <a:endParaRPr lang="en-US"/>
          </a:p>
        </p:txBody>
      </p:sp>
    </p:spTree>
    <p:extLst>
      <p:ext uri="{BB962C8B-B14F-4D97-AF65-F5344CB8AC3E}">
        <p14:creationId xmlns:p14="http://schemas.microsoft.com/office/powerpoint/2010/main" val="2928025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8E4EC-B224-4328-83C3-F30184AC8E9B}" type="slidenum">
              <a:rPr lang="en-US" smtClean="0"/>
              <a:t>29</a:t>
            </a:fld>
            <a:endParaRPr lang="en-US"/>
          </a:p>
        </p:txBody>
      </p:sp>
    </p:spTree>
    <p:extLst>
      <p:ext uri="{BB962C8B-B14F-4D97-AF65-F5344CB8AC3E}">
        <p14:creationId xmlns:p14="http://schemas.microsoft.com/office/powerpoint/2010/main" val="3511503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8E4EC-B224-4328-83C3-F30184AC8E9B}" type="slidenum">
              <a:rPr lang="en-US" smtClean="0"/>
              <a:t>3</a:t>
            </a:fld>
            <a:endParaRPr lang="en-US"/>
          </a:p>
        </p:txBody>
      </p:sp>
    </p:spTree>
    <p:extLst>
      <p:ext uri="{BB962C8B-B14F-4D97-AF65-F5344CB8AC3E}">
        <p14:creationId xmlns:p14="http://schemas.microsoft.com/office/powerpoint/2010/main" val="230847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8E4EC-B224-4328-83C3-F30184AC8E9B}" type="slidenum">
              <a:rPr lang="en-US" smtClean="0"/>
              <a:t>30</a:t>
            </a:fld>
            <a:endParaRPr lang="en-US"/>
          </a:p>
        </p:txBody>
      </p:sp>
    </p:spTree>
    <p:extLst>
      <p:ext uri="{BB962C8B-B14F-4D97-AF65-F5344CB8AC3E}">
        <p14:creationId xmlns:p14="http://schemas.microsoft.com/office/powerpoint/2010/main" val="26838225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8E4EC-B224-4328-83C3-F30184AC8E9B}"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2857932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8E4EC-B224-4328-83C3-F30184AC8E9B}" type="slidenum">
              <a:rPr lang="en-US" smtClean="0"/>
              <a:t>32</a:t>
            </a:fld>
            <a:endParaRPr lang="en-US"/>
          </a:p>
        </p:txBody>
      </p:sp>
    </p:spTree>
    <p:extLst>
      <p:ext uri="{BB962C8B-B14F-4D97-AF65-F5344CB8AC3E}">
        <p14:creationId xmlns:p14="http://schemas.microsoft.com/office/powerpoint/2010/main" val="42630676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8E4EC-B224-4328-83C3-F30184AC8E9B}" type="slidenum">
              <a:rPr lang="en-US" smtClean="0"/>
              <a:t>33</a:t>
            </a:fld>
            <a:endParaRPr lang="en-US"/>
          </a:p>
        </p:txBody>
      </p:sp>
    </p:spTree>
    <p:extLst>
      <p:ext uri="{BB962C8B-B14F-4D97-AF65-F5344CB8AC3E}">
        <p14:creationId xmlns:p14="http://schemas.microsoft.com/office/powerpoint/2010/main" val="28557572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8E4EC-B224-4328-83C3-F30184AC8E9B}"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309384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3"/>
            <a:ext cx="5608320" cy="4728207"/>
          </a:xfrm>
        </p:spPr>
        <p:txBody>
          <a:bodyPr>
            <a:normAutofit/>
          </a:bodyPr>
          <a:lstStyle/>
          <a:p>
            <a:endParaRPr lang="en-US" sz="1100" dirty="0"/>
          </a:p>
        </p:txBody>
      </p:sp>
      <p:sp>
        <p:nvSpPr>
          <p:cNvPr id="4" name="Slide Number Placeholder 3"/>
          <p:cNvSpPr>
            <a:spLocks noGrp="1"/>
          </p:cNvSpPr>
          <p:nvPr>
            <p:ph type="sldNum" sz="quarter" idx="10"/>
          </p:nvPr>
        </p:nvSpPr>
        <p:spPr/>
        <p:txBody>
          <a:bodyPr/>
          <a:lstStyle/>
          <a:p>
            <a:fld id="{8928E4EC-B224-4328-83C3-F30184AC8E9B}"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457010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8E4EC-B224-4328-83C3-F30184AC8E9B}" type="slidenum">
              <a:rPr lang="en-US" smtClean="0"/>
              <a:t>36</a:t>
            </a:fld>
            <a:endParaRPr lang="en-US"/>
          </a:p>
        </p:txBody>
      </p:sp>
    </p:spTree>
    <p:extLst>
      <p:ext uri="{BB962C8B-B14F-4D97-AF65-F5344CB8AC3E}">
        <p14:creationId xmlns:p14="http://schemas.microsoft.com/office/powerpoint/2010/main" val="30341948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9170" indent="-229170">
              <a:buAutoNum type="arabicPeriod"/>
            </a:pPr>
            <a:endParaRPr lang="en-US" dirty="0"/>
          </a:p>
        </p:txBody>
      </p:sp>
      <p:sp>
        <p:nvSpPr>
          <p:cNvPr id="4" name="Slide Number Placeholder 3"/>
          <p:cNvSpPr>
            <a:spLocks noGrp="1"/>
          </p:cNvSpPr>
          <p:nvPr>
            <p:ph type="sldNum" sz="quarter" idx="10"/>
          </p:nvPr>
        </p:nvSpPr>
        <p:spPr/>
        <p:txBody>
          <a:bodyPr/>
          <a:lstStyle/>
          <a:p>
            <a:fld id="{8928E4EC-B224-4328-83C3-F30184AC8E9B}"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4118239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28E4EC-B224-4328-83C3-F30184AC8E9B}"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9843283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8E4EC-B224-4328-83C3-F30184AC8E9B}" type="slidenum">
              <a:rPr lang="en-US" smtClean="0"/>
              <a:t>39</a:t>
            </a:fld>
            <a:endParaRPr lang="en-US"/>
          </a:p>
        </p:txBody>
      </p:sp>
    </p:spTree>
    <p:extLst>
      <p:ext uri="{BB962C8B-B14F-4D97-AF65-F5344CB8AC3E}">
        <p14:creationId xmlns:p14="http://schemas.microsoft.com/office/powerpoint/2010/main" val="2249526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8E4EC-B224-4328-83C3-F30184AC8E9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8565760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8E4EC-B224-4328-83C3-F30184AC8E9B}" type="slidenum">
              <a:rPr lang="en-US" smtClean="0"/>
              <a:t>40</a:t>
            </a:fld>
            <a:endParaRPr lang="en-US"/>
          </a:p>
        </p:txBody>
      </p:sp>
    </p:spTree>
    <p:extLst>
      <p:ext uri="{BB962C8B-B14F-4D97-AF65-F5344CB8AC3E}">
        <p14:creationId xmlns:p14="http://schemas.microsoft.com/office/powerpoint/2010/main" val="34820842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41</a:t>
            </a:fld>
            <a:endParaRPr lang="en-US" dirty="0"/>
          </a:p>
        </p:txBody>
      </p:sp>
    </p:spTree>
    <p:extLst>
      <p:ext uri="{BB962C8B-B14F-4D97-AF65-F5344CB8AC3E}">
        <p14:creationId xmlns:p14="http://schemas.microsoft.com/office/powerpoint/2010/main" val="28765124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bwMode="auto">
          <a:xfrm>
            <a:off x="701848" y="4416426"/>
            <a:ext cx="560832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pPr>
            <a:endParaRPr lang="en-US" altLang="en-US" sz="1100" dirty="0">
              <a:latin typeface="Arial" pitchFamily="34" charset="0"/>
            </a:endParaRPr>
          </a:p>
        </p:txBody>
      </p:sp>
    </p:spTree>
    <p:extLst>
      <p:ext uri="{BB962C8B-B14F-4D97-AF65-F5344CB8AC3E}">
        <p14:creationId xmlns:p14="http://schemas.microsoft.com/office/powerpoint/2010/main" val="1946121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8E4EC-B224-4328-83C3-F30184AC8E9B}" type="slidenum">
              <a:rPr lang="en-US" smtClean="0"/>
              <a:t>43</a:t>
            </a:fld>
            <a:endParaRPr lang="en-US"/>
          </a:p>
        </p:txBody>
      </p:sp>
    </p:spTree>
    <p:extLst>
      <p:ext uri="{BB962C8B-B14F-4D97-AF65-F5344CB8AC3E}">
        <p14:creationId xmlns:p14="http://schemas.microsoft.com/office/powerpoint/2010/main" val="29577170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8E4EC-B224-4328-83C3-F30184AC8E9B}" type="slidenum">
              <a:rPr lang="en-US" smtClean="0"/>
              <a:t>44</a:t>
            </a:fld>
            <a:endParaRPr lang="en-US"/>
          </a:p>
        </p:txBody>
      </p:sp>
    </p:spTree>
    <p:extLst>
      <p:ext uri="{BB962C8B-B14F-4D97-AF65-F5344CB8AC3E}">
        <p14:creationId xmlns:p14="http://schemas.microsoft.com/office/powerpoint/2010/main" val="4658409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8E4EC-B224-4328-83C3-F30184AC8E9B}" type="slidenum">
              <a:rPr lang="en-US" smtClean="0"/>
              <a:t>45</a:t>
            </a:fld>
            <a:endParaRPr lang="en-US"/>
          </a:p>
        </p:txBody>
      </p:sp>
    </p:spTree>
    <p:extLst>
      <p:ext uri="{BB962C8B-B14F-4D97-AF65-F5344CB8AC3E}">
        <p14:creationId xmlns:p14="http://schemas.microsoft.com/office/powerpoint/2010/main" val="34110956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8E4EC-B224-4328-83C3-F30184AC8E9B}" type="slidenum">
              <a:rPr lang="en-US" smtClean="0"/>
              <a:pPr/>
              <a:t>46</a:t>
            </a:fld>
            <a:endParaRPr lang="en-US"/>
          </a:p>
        </p:txBody>
      </p:sp>
    </p:spTree>
    <p:extLst>
      <p:ext uri="{BB962C8B-B14F-4D97-AF65-F5344CB8AC3E}">
        <p14:creationId xmlns:p14="http://schemas.microsoft.com/office/powerpoint/2010/main" val="10797635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4096" eaLnBrk="0" fontAlgn="base" hangingPunct="0">
              <a:spcBef>
                <a:spcPts val="612"/>
              </a:spcBef>
              <a:spcAft>
                <a:spcPts val="612"/>
              </a:spcAft>
              <a:buClr>
                <a:srgbClr val="CC0000"/>
              </a:buClr>
              <a:defRPr/>
            </a:pPr>
            <a:endParaRPr lang="en-US" sz="2400" kern="0" dirty="0">
              <a:solidFill>
                <a:srgbClr val="000000"/>
              </a:solidFill>
              <a:latin typeface="Tahoma"/>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47</a:t>
            </a:fld>
            <a:endParaRPr lang="en-US"/>
          </a:p>
        </p:txBody>
      </p:sp>
    </p:spTree>
    <p:extLst>
      <p:ext uri="{BB962C8B-B14F-4D97-AF65-F5344CB8AC3E}">
        <p14:creationId xmlns:p14="http://schemas.microsoft.com/office/powerpoint/2010/main" val="841741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8E4EC-B224-4328-83C3-F30184AC8E9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053462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8E4EC-B224-4328-83C3-F30184AC8E9B}" type="slidenum">
              <a:rPr lang="en-US" smtClean="0"/>
              <a:t>6</a:t>
            </a:fld>
            <a:endParaRPr lang="en-US"/>
          </a:p>
        </p:txBody>
      </p:sp>
    </p:spTree>
    <p:extLst>
      <p:ext uri="{BB962C8B-B14F-4D97-AF65-F5344CB8AC3E}">
        <p14:creationId xmlns:p14="http://schemas.microsoft.com/office/powerpoint/2010/main" val="714704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928E4EC-B224-4328-83C3-F30184AC8E9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768169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8E4EC-B224-4328-83C3-F30184AC8E9B}" type="slidenum">
              <a:rPr lang="en-US" smtClean="0"/>
              <a:t>8</a:t>
            </a:fld>
            <a:endParaRPr lang="en-US"/>
          </a:p>
        </p:txBody>
      </p:sp>
    </p:spTree>
    <p:extLst>
      <p:ext uri="{BB962C8B-B14F-4D97-AF65-F5344CB8AC3E}">
        <p14:creationId xmlns:p14="http://schemas.microsoft.com/office/powerpoint/2010/main" val="1576706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8E4EC-B224-4328-83C3-F30184AC8E9B}" type="slidenum">
              <a:rPr lang="en-US" smtClean="0"/>
              <a:t>9</a:t>
            </a:fld>
            <a:endParaRPr lang="en-US"/>
          </a:p>
        </p:txBody>
      </p:sp>
    </p:spTree>
    <p:extLst>
      <p:ext uri="{BB962C8B-B14F-4D97-AF65-F5344CB8AC3E}">
        <p14:creationId xmlns:p14="http://schemas.microsoft.com/office/powerpoint/2010/main" val="3353178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Middle BG"/>
          <p:cNvSpPr/>
          <p:nvPr/>
        </p:nvSpPr>
        <p:spPr>
          <a:xfrm>
            <a:off x="0" y="2667000"/>
            <a:ext cx="9144000" cy="2419586"/>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1" name="Footer"/>
          <p:cNvSpPr/>
          <p:nvPr/>
        </p:nvSpPr>
        <p:spPr>
          <a:xfrm>
            <a:off x="0" y="5105400"/>
            <a:ext cx="9144000" cy="17526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 name="SubTitle Back"/>
          <p:cNvSpPr/>
          <p:nvPr/>
        </p:nvSpPr>
        <p:spPr>
          <a:xfrm>
            <a:off x="4176712" y="4545808"/>
            <a:ext cx="4953000"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 name="Title 1"/>
          <p:cNvSpPr>
            <a:spLocks noGrp="1"/>
          </p:cNvSpPr>
          <p:nvPr>
            <p:ph type="ctrTitle" hasCustomPrompt="1"/>
          </p:nvPr>
        </p:nvSpPr>
        <p:spPr>
          <a:xfrm>
            <a:off x="381000" y="2869408"/>
            <a:ext cx="8458200" cy="1676400"/>
          </a:xfrm>
          <a:prstGeom prst="rect">
            <a:avLst/>
          </a:prstGeom>
        </p:spPr>
        <p:txBody>
          <a:bodyPr>
            <a:normAutofit/>
            <a:scene3d>
              <a:camera prst="perspectiveAbove"/>
              <a:lightRig rig="threePt" dir="t"/>
            </a:scene3d>
          </a:bodyPr>
          <a:lstStyle>
            <a:lvl1pPr>
              <a:defRPr sz="3200" b="1" cap="none" spc="0" baseline="0">
                <a:ln w="17780" cmpd="sng">
                  <a:noFill/>
                  <a:prstDash val="solid"/>
                  <a:miter lim="800000"/>
                </a:ln>
                <a:solidFill>
                  <a:schemeClr val="tx2"/>
                </a:solidFill>
                <a:effectLst/>
                <a:latin typeface="Arial" pitchFamily="34" charset="0"/>
                <a:cs typeface="Arial" pitchFamily="34" charset="0"/>
              </a:defRPr>
            </a:lvl1pPr>
          </a:lstStyle>
          <a:p>
            <a:r>
              <a:rPr lang="en-US" dirty="0" smtClean="0"/>
              <a:t>Webinar Title Here</a:t>
            </a:r>
            <a:endParaRPr lang="en-US" dirty="0"/>
          </a:p>
        </p:txBody>
      </p:sp>
      <p:sp>
        <p:nvSpPr>
          <p:cNvPr id="3" name="Subtitle 2"/>
          <p:cNvSpPr>
            <a:spLocks noGrp="1"/>
          </p:cNvSpPr>
          <p:nvPr>
            <p:ph type="subTitle" idx="1" hasCustomPrompt="1"/>
          </p:nvPr>
        </p:nvSpPr>
        <p:spPr>
          <a:xfrm>
            <a:off x="4724400" y="4876800"/>
            <a:ext cx="4343400" cy="11430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Webinar Subtitle</a:t>
            </a: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D253E679-0D08-4EB4-90F6-B6FDAC5D290A}" type="slidenum">
              <a:rPr lang="en-US" smtClean="0"/>
              <a:t>‹#›</a:t>
            </a:fld>
            <a:endParaRPr lang="en-US"/>
          </a:p>
        </p:txBody>
      </p:sp>
      <p:pic>
        <p:nvPicPr>
          <p:cNvPr id="2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 y="4419600"/>
            <a:ext cx="18653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2570881"/>
          </a:xfrm>
          <a:prstGeom prst="rect">
            <a:avLst/>
          </a:prstGeom>
        </p:spPr>
      </p:pic>
      <p:sp>
        <p:nvSpPr>
          <p:cNvPr id="5" name="TextBox 4"/>
          <p:cNvSpPr txBox="1"/>
          <p:nvPr/>
        </p:nvSpPr>
        <p:spPr>
          <a:xfrm>
            <a:off x="381000" y="860595"/>
            <a:ext cx="3429000" cy="400110"/>
          </a:xfrm>
          <a:prstGeom prst="rect">
            <a:avLst/>
          </a:prstGeom>
          <a:noFill/>
        </p:spPr>
        <p:txBody>
          <a:bodyPr wrap="square" rtlCol="0">
            <a:spAutoFit/>
          </a:bodyPr>
          <a:lstStyle/>
          <a:p>
            <a:r>
              <a:rPr lang="en-US" sz="2000" b="1" dirty="0" smtClean="0">
                <a:solidFill>
                  <a:schemeClr val="bg1"/>
                </a:solidFill>
              </a:rPr>
              <a:t>Welcome</a:t>
            </a:r>
            <a:r>
              <a:rPr lang="en-US" sz="2000" b="1" baseline="0" dirty="0" smtClean="0">
                <a:solidFill>
                  <a:schemeClr val="bg1"/>
                </a:solidFill>
              </a:rPr>
              <a:t> to </a:t>
            </a:r>
            <a:r>
              <a:rPr lang="en-US" sz="2000" b="1" dirty="0" smtClean="0">
                <a:solidFill>
                  <a:schemeClr val="bg1"/>
                </a:solidFill>
              </a:rPr>
              <a:t>Workforce</a:t>
            </a:r>
            <a:r>
              <a:rPr lang="en-US" sz="2000" b="1" baseline="30000" dirty="0" smtClean="0">
                <a:solidFill>
                  <a:schemeClr val="bg1"/>
                </a:solidFill>
              </a:rPr>
              <a:t>3</a:t>
            </a:r>
            <a:r>
              <a:rPr lang="en-US" sz="2000" b="1" baseline="0" dirty="0" smtClean="0">
                <a:solidFill>
                  <a:schemeClr val="bg1"/>
                </a:solidFill>
              </a:rPr>
              <a:t> One</a:t>
            </a:r>
            <a:endParaRPr lang="en-US" sz="2000" b="1" dirty="0">
              <a:solidFill>
                <a:schemeClr val="bg1"/>
              </a:solidFill>
            </a:endParaRPr>
          </a:p>
        </p:txBody>
      </p:sp>
      <p:grpSp>
        <p:nvGrpSpPr>
          <p:cNvPr id="13" name="Header"/>
          <p:cNvGrpSpPr/>
          <p:nvPr/>
        </p:nvGrpSpPr>
        <p:grpSpPr>
          <a:xfrm>
            <a:off x="2894" y="-152400"/>
            <a:ext cx="9144000" cy="2819400"/>
            <a:chOff x="0" y="0"/>
            <a:chExt cx="9144000" cy="2819400"/>
          </a:xfrm>
        </p:grpSpPr>
        <p:sp>
          <p:nvSpPr>
            <p:cNvPr id="9" name="Rectangle 8"/>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Rectangle 9"/>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Arial" pitchFamily="34" charset="0"/>
                <a:ea typeface="+mn-ea"/>
                <a:cs typeface="Arial" pitchFamily="34" charset="0"/>
              </a:endParaRPr>
            </a:p>
          </p:txBody>
        </p:sp>
      </p:grpSp>
      <p:grpSp>
        <p:nvGrpSpPr>
          <p:cNvPr id="17" name="Group 16"/>
          <p:cNvGrpSpPr/>
          <p:nvPr/>
        </p:nvGrpSpPr>
        <p:grpSpPr>
          <a:xfrm>
            <a:off x="2133600" y="4572000"/>
            <a:ext cx="2209800" cy="483392"/>
            <a:chOff x="2133600" y="4572000"/>
            <a:chExt cx="2209800" cy="483392"/>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4572000"/>
              <a:ext cx="483392" cy="483392"/>
            </a:xfrm>
            <a:prstGeom prst="rect">
              <a:avLst/>
            </a:prstGeom>
          </p:spPr>
        </p:pic>
        <p:sp>
          <p:nvSpPr>
            <p:cNvPr id="14" name="TextBox 13"/>
            <p:cNvSpPr txBox="1"/>
            <p:nvPr userDrawn="1"/>
          </p:nvSpPr>
          <p:spPr>
            <a:xfrm>
              <a:off x="2590800" y="4572000"/>
              <a:ext cx="1752600" cy="477054"/>
            </a:xfrm>
            <a:prstGeom prst="rect">
              <a:avLst/>
            </a:prstGeom>
            <a:noFill/>
          </p:spPr>
          <p:txBody>
            <a:bodyPr wrap="square" rtlCol="0">
              <a:spAutoFit/>
            </a:bodyPr>
            <a:lstStyle/>
            <a:p>
              <a:pPr>
                <a:lnSpc>
                  <a:spcPts val="1000"/>
                </a:lnSpc>
                <a:spcBef>
                  <a:spcPts val="0"/>
                </a:spcBef>
                <a:spcAft>
                  <a:spcPts val="0"/>
                </a:spcAft>
              </a:pPr>
              <a:r>
                <a:rPr lang="en-US" sz="900" b="1" i="1" kern="800" spc="0" dirty="0" smtClean="0">
                  <a:solidFill>
                    <a:schemeClr val="tx2">
                      <a:lumMod val="75000"/>
                    </a:schemeClr>
                  </a:solidFill>
                  <a:latin typeface="Arial" pitchFamily="34" charset="0"/>
                  <a:cs typeface="Arial" pitchFamily="34" charset="0"/>
                </a:rPr>
                <a:t>U.S. Department</a:t>
              </a:r>
              <a:r>
                <a:rPr lang="en-US" sz="900" b="1" i="1" kern="800" spc="0" baseline="0" dirty="0" smtClean="0">
                  <a:solidFill>
                    <a:schemeClr val="tx2">
                      <a:lumMod val="75000"/>
                    </a:schemeClr>
                  </a:solidFill>
                  <a:latin typeface="Arial" pitchFamily="34" charset="0"/>
                  <a:cs typeface="Arial" pitchFamily="34" charset="0"/>
                </a:rPr>
                <a:t> of Labor</a:t>
              </a:r>
            </a:p>
            <a:p>
              <a:pPr>
                <a:lnSpc>
                  <a:spcPts val="1000"/>
                </a:lnSpc>
                <a:spcBef>
                  <a:spcPts val="0"/>
                </a:spcBef>
                <a:spcAft>
                  <a:spcPts val="0"/>
                </a:spcAft>
              </a:pPr>
              <a:r>
                <a:rPr lang="en-US" sz="900" b="0" i="1" kern="800" spc="0" baseline="0" dirty="0" smtClean="0">
                  <a:solidFill>
                    <a:schemeClr val="tx2">
                      <a:lumMod val="75000"/>
                    </a:schemeClr>
                  </a:solidFill>
                  <a:latin typeface="Arial" pitchFamily="34" charset="0"/>
                  <a:cs typeface="Arial" pitchFamily="34" charset="0"/>
                </a:rPr>
                <a:t>Employment and Training Administration</a:t>
              </a:r>
              <a:endParaRPr lang="en-US" sz="900" b="0" i="1" kern="800" spc="0" dirty="0">
                <a:solidFill>
                  <a:schemeClr val="tx2">
                    <a:lumMod val="75000"/>
                  </a:schemeClr>
                </a:solidFill>
                <a:latin typeface="Arial" pitchFamily="34" charset="0"/>
                <a:cs typeface="Arial" pitchFamily="34"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466975" y="0"/>
            <a:ext cx="6505575" cy="777875"/>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098550"/>
            <a:ext cx="8229600" cy="5153025"/>
          </a:xfrm>
        </p:spPr>
        <p:txBody>
          <a:bodyPr/>
          <a:lstStyle/>
          <a:p>
            <a:endParaRPr lang="en-US" dirty="0"/>
          </a:p>
        </p:txBody>
      </p:sp>
    </p:spTree>
    <p:extLst>
      <p:ext uri="{BB962C8B-B14F-4D97-AF65-F5344CB8AC3E}">
        <p14:creationId xmlns:p14="http://schemas.microsoft.com/office/powerpoint/2010/main" val="3999525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Middle BG"/>
          <p:cNvSpPr/>
          <p:nvPr/>
        </p:nvSpPr>
        <p:spPr>
          <a:xfrm>
            <a:off x="0" y="2667000"/>
            <a:ext cx="9144000" cy="2419586"/>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cs typeface="Arial" pitchFamily="34" charset="0"/>
            </a:endParaRPr>
          </a:p>
        </p:txBody>
      </p:sp>
      <p:sp>
        <p:nvSpPr>
          <p:cNvPr id="11" name="Footer"/>
          <p:cNvSpPr/>
          <p:nvPr/>
        </p:nvSpPr>
        <p:spPr>
          <a:xfrm>
            <a:off x="0" y="5105400"/>
            <a:ext cx="9144000" cy="17526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cs typeface="Arial" pitchFamily="34" charset="0"/>
            </a:endParaRPr>
          </a:p>
        </p:txBody>
      </p:sp>
      <p:sp>
        <p:nvSpPr>
          <p:cNvPr id="12" name="SubTitle Back"/>
          <p:cNvSpPr/>
          <p:nvPr/>
        </p:nvSpPr>
        <p:spPr>
          <a:xfrm>
            <a:off x="4176712" y="4545808"/>
            <a:ext cx="4953000"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cs typeface="Arial" pitchFamily="34" charset="0"/>
            </a:endParaRPr>
          </a:p>
        </p:txBody>
      </p:sp>
      <p:sp>
        <p:nvSpPr>
          <p:cNvPr id="2" name="Title 1"/>
          <p:cNvSpPr>
            <a:spLocks noGrp="1"/>
          </p:cNvSpPr>
          <p:nvPr userDrawn="1">
            <p:ph type="ctrTitle" hasCustomPrompt="1"/>
          </p:nvPr>
        </p:nvSpPr>
        <p:spPr>
          <a:xfrm>
            <a:off x="381000" y="2869408"/>
            <a:ext cx="8458200" cy="1676400"/>
          </a:xfrm>
          <a:prstGeom prst="rect">
            <a:avLst/>
          </a:prstGeom>
        </p:spPr>
        <p:txBody>
          <a:bodyPr>
            <a:normAutofit/>
            <a:scene3d>
              <a:camera prst="perspectiveAbove"/>
              <a:lightRig rig="threePt" dir="t"/>
            </a:scene3d>
          </a:bodyPr>
          <a:lstStyle>
            <a:lvl1pPr>
              <a:defRPr sz="3200" b="1" cap="none" spc="0" baseline="0">
                <a:ln w="17780" cmpd="sng">
                  <a:noFill/>
                  <a:prstDash val="solid"/>
                  <a:miter lim="800000"/>
                </a:ln>
                <a:solidFill>
                  <a:schemeClr val="tx2"/>
                </a:solidFill>
                <a:effectLst/>
                <a:latin typeface="Arial" pitchFamily="34" charset="0"/>
                <a:cs typeface="Arial" pitchFamily="34" charset="0"/>
              </a:defRPr>
            </a:lvl1pPr>
          </a:lstStyle>
          <a:p>
            <a:r>
              <a:rPr lang="en-US" dirty="0" smtClean="0"/>
              <a:t>Webinar Title Here</a:t>
            </a:r>
            <a:endParaRPr lang="en-US" dirty="0"/>
          </a:p>
        </p:txBody>
      </p:sp>
      <p:sp>
        <p:nvSpPr>
          <p:cNvPr id="3" name="Subtitle 2"/>
          <p:cNvSpPr>
            <a:spLocks noGrp="1"/>
          </p:cNvSpPr>
          <p:nvPr userDrawn="1">
            <p:ph type="subTitle" idx="1" hasCustomPrompt="1"/>
          </p:nvPr>
        </p:nvSpPr>
        <p:spPr>
          <a:xfrm>
            <a:off x="4724400" y="4876800"/>
            <a:ext cx="4343400" cy="11430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Webinar Subtitle</a:t>
            </a:r>
            <a:endParaRPr lang="en-US" dirty="0"/>
          </a:p>
        </p:txBody>
      </p:sp>
      <p:sp>
        <p:nvSpPr>
          <p:cNvPr id="6" name="Slide Number Placeholder 5"/>
          <p:cNvSpPr>
            <a:spLocks noGrp="1"/>
          </p:cNvSpPr>
          <p:nvPr userDrawn="1">
            <p:ph type="sldNum" sz="quarter" idx="12"/>
          </p:nvPr>
        </p:nvSpPr>
        <p:spPr/>
        <p:txBody>
          <a:bodyPr/>
          <a:lstStyle>
            <a:lvl1pPr>
              <a:defRPr>
                <a:latin typeface="Arial" pitchFamily="34" charset="0"/>
                <a:cs typeface="Arial" pitchFamily="34" charset="0"/>
              </a:defRPr>
            </a:lvl1pPr>
          </a:lstStyle>
          <a:p>
            <a:fld id="{01723B91-CE10-4F20-890A-0852E2246859}" type="slidenum">
              <a:rPr lang="en-US" smtClean="0">
                <a:solidFill>
                  <a:prstClr val="black"/>
                </a:solidFill>
              </a:rPr>
              <a:pPr/>
              <a:t>‹#›</a:t>
            </a:fld>
            <a:endParaRPr lang="en-US" dirty="0">
              <a:solidFill>
                <a:prstClr val="black"/>
              </a:solidFill>
            </a:endParaRPr>
          </a:p>
        </p:txBody>
      </p:sp>
      <p:pic>
        <p:nvPicPr>
          <p:cNvPr id="2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 y="4419600"/>
            <a:ext cx="18653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570881"/>
          </a:xfrm>
          <a:prstGeom prst="rect">
            <a:avLst/>
          </a:prstGeom>
        </p:spPr>
      </p:pic>
      <p:sp>
        <p:nvSpPr>
          <p:cNvPr id="5" name="TextBox 4"/>
          <p:cNvSpPr txBox="1"/>
          <p:nvPr userDrawn="1"/>
        </p:nvSpPr>
        <p:spPr>
          <a:xfrm>
            <a:off x="381000" y="860595"/>
            <a:ext cx="3429000" cy="400110"/>
          </a:xfrm>
          <a:prstGeom prst="rect">
            <a:avLst/>
          </a:prstGeom>
          <a:noFill/>
        </p:spPr>
        <p:txBody>
          <a:bodyPr wrap="square" rtlCol="0">
            <a:spAutoFit/>
          </a:bodyPr>
          <a:lstStyle/>
          <a:p>
            <a:r>
              <a:rPr lang="en-US" sz="2000" b="1" dirty="0" smtClean="0">
                <a:solidFill>
                  <a:prstClr val="white"/>
                </a:solidFill>
              </a:rPr>
              <a:t>Welcome to Workforce</a:t>
            </a:r>
            <a:r>
              <a:rPr lang="en-US" sz="2000" b="1" baseline="30000" dirty="0" smtClean="0">
                <a:solidFill>
                  <a:prstClr val="white"/>
                </a:solidFill>
              </a:rPr>
              <a:t>3</a:t>
            </a:r>
            <a:r>
              <a:rPr lang="en-US" sz="2000" b="1" dirty="0" smtClean="0">
                <a:solidFill>
                  <a:prstClr val="white"/>
                </a:solidFill>
              </a:rPr>
              <a:t> One</a:t>
            </a:r>
            <a:endParaRPr lang="en-US" sz="2000" b="1" dirty="0">
              <a:solidFill>
                <a:prstClr val="white"/>
              </a:solidFill>
            </a:endParaRPr>
          </a:p>
        </p:txBody>
      </p:sp>
      <p:grpSp>
        <p:nvGrpSpPr>
          <p:cNvPr id="13" name="Header"/>
          <p:cNvGrpSpPr/>
          <p:nvPr/>
        </p:nvGrpSpPr>
        <p:grpSpPr>
          <a:xfrm>
            <a:off x="2894" y="-152400"/>
            <a:ext cx="9144000" cy="2819400"/>
            <a:chOff x="0" y="0"/>
            <a:chExt cx="9144000" cy="2819400"/>
          </a:xfrm>
        </p:grpSpPr>
        <p:sp>
          <p:nvSpPr>
            <p:cNvPr id="9" name="Rectangle 8"/>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cs typeface="Arial" pitchFamily="34" charset="0"/>
              </a:endParaRPr>
            </a:p>
          </p:txBody>
        </p:sp>
        <p:sp>
          <p:nvSpPr>
            <p:cNvPr id="10" name="Rectangle 9"/>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cs typeface="Arial" pitchFamily="34" charset="0"/>
              </a:endParaRPr>
            </a:p>
          </p:txBody>
        </p:sp>
      </p:grpSp>
      <p:grpSp>
        <p:nvGrpSpPr>
          <p:cNvPr id="17" name="Group 16"/>
          <p:cNvGrpSpPr/>
          <p:nvPr userDrawn="1"/>
        </p:nvGrpSpPr>
        <p:grpSpPr>
          <a:xfrm>
            <a:off x="2133600" y="4572000"/>
            <a:ext cx="2209800" cy="483392"/>
            <a:chOff x="2133600" y="4572000"/>
            <a:chExt cx="2209800" cy="483392"/>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4572000"/>
              <a:ext cx="483392" cy="483392"/>
            </a:xfrm>
            <a:prstGeom prst="rect">
              <a:avLst/>
            </a:prstGeom>
          </p:spPr>
        </p:pic>
        <p:sp>
          <p:nvSpPr>
            <p:cNvPr id="14" name="TextBox 13"/>
            <p:cNvSpPr txBox="1"/>
            <p:nvPr userDrawn="1"/>
          </p:nvSpPr>
          <p:spPr>
            <a:xfrm>
              <a:off x="2590800" y="4572000"/>
              <a:ext cx="1752600" cy="477054"/>
            </a:xfrm>
            <a:prstGeom prst="rect">
              <a:avLst/>
            </a:prstGeom>
            <a:noFill/>
          </p:spPr>
          <p:txBody>
            <a:bodyPr wrap="square" rtlCol="0">
              <a:spAutoFit/>
            </a:bodyPr>
            <a:lstStyle/>
            <a:p>
              <a:pPr>
                <a:lnSpc>
                  <a:spcPts val="1000"/>
                </a:lnSpc>
              </a:pPr>
              <a:r>
                <a:rPr lang="en-US" sz="900" b="1" i="1" kern="800" dirty="0" smtClean="0">
                  <a:solidFill>
                    <a:srgbClr val="1F497D">
                      <a:lumMod val="75000"/>
                    </a:srgbClr>
                  </a:solidFill>
                  <a:latin typeface="Arial" pitchFamily="34" charset="0"/>
                  <a:cs typeface="Arial" pitchFamily="34" charset="0"/>
                </a:rPr>
                <a:t>U.S. Department of Labor</a:t>
              </a:r>
            </a:p>
            <a:p>
              <a:pPr>
                <a:lnSpc>
                  <a:spcPts val="1000"/>
                </a:lnSpc>
              </a:pPr>
              <a:r>
                <a:rPr lang="en-US" sz="900" i="1" kern="800" dirty="0" smtClean="0">
                  <a:solidFill>
                    <a:srgbClr val="1F497D">
                      <a:lumMod val="75000"/>
                    </a:srgbClr>
                  </a:solidFill>
                  <a:latin typeface="Arial" pitchFamily="34" charset="0"/>
                  <a:cs typeface="Arial" pitchFamily="34" charset="0"/>
                </a:rPr>
                <a:t>Employment and Training Administration</a:t>
              </a:r>
              <a:endParaRPr lang="en-US" sz="900" i="1" kern="800" dirty="0">
                <a:solidFill>
                  <a:srgbClr val="1F497D">
                    <a:lumMod val="75000"/>
                  </a:srgbClr>
                </a:solidFill>
                <a:latin typeface="Arial" pitchFamily="34" charset="0"/>
                <a:cs typeface="Arial" pitchFamily="34" charset="0"/>
              </a:endParaRPr>
            </a:p>
          </p:txBody>
        </p:sp>
      </p:grpSp>
    </p:spTree>
    <p:extLst>
      <p:ext uri="{BB962C8B-B14F-4D97-AF65-F5344CB8AC3E}">
        <p14:creationId xmlns:p14="http://schemas.microsoft.com/office/powerpoint/2010/main" val="244904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normAutofit/>
          </a:bodyPr>
          <a:lstStyle>
            <a:lvl1pPr>
              <a:defRPr sz="2800" baseline="0">
                <a:ln w="12700">
                  <a:noFill/>
                  <a:prstDash val="solid"/>
                </a:ln>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6324600" y="6416675"/>
            <a:ext cx="2133600" cy="365125"/>
          </a:xfrm>
        </p:spPr>
        <p:txBody>
          <a:bodyPr/>
          <a:lstStyle/>
          <a:p>
            <a:fld id="{01723B91-CE10-4F20-890A-0852E224685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73730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01723B91-CE10-4F20-890A-0852E224685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69216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lstStyle>
            <a:lvl1pPr algn="ctr" defTabSz="914400" rtl="0" eaLnBrk="1" latinLnBrk="0" hangingPunct="1">
              <a:spcBef>
                <a:spcPct val="0"/>
              </a:spcBef>
              <a:buNone/>
              <a:defRPr lang="en-US" sz="2800" b="1" kern="1200" cap="none" spc="0" baseline="0" dirty="0">
                <a:ln w="12700">
                  <a:noFill/>
                  <a:prstDash val="solid"/>
                </a:ln>
                <a:solidFill>
                  <a:schemeClr val="bg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srgbClr val="1F497D"/>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01723B91-CE10-4F20-890A-0852E224685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8168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srgbClr val="1F497D"/>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01723B91-CE10-4F20-890A-0852E224685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55074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1F497D"/>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01723B91-CE10-4F20-890A-0852E224685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49394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1F497D"/>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01723B91-CE10-4F20-890A-0852E224685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02156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1F497D"/>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01723B91-CE10-4F20-890A-0852E224685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9390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normAutofit/>
          </a:bodyPr>
          <a:lstStyle>
            <a:lvl1pPr>
              <a:defRPr sz="2800" baseline="0">
                <a:ln w="12700">
                  <a:noFill/>
                  <a:prstDash val="solid"/>
                </a:ln>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24600" y="6416675"/>
            <a:ext cx="2133600" cy="365125"/>
          </a:xfrm>
        </p:spPr>
        <p:txBody>
          <a:bodyPr/>
          <a:lstStyle/>
          <a:p>
            <a:fld id="{D253E679-0D08-4EB4-90F6-B6FDAC5D290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53E679-0D08-4EB4-90F6-B6FDAC5D290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lstStyle>
            <a:lvl1pPr algn="ctr" defTabSz="914400" rtl="0" eaLnBrk="1" latinLnBrk="0" hangingPunct="1">
              <a:spcBef>
                <a:spcPct val="0"/>
              </a:spcBef>
              <a:buNone/>
              <a:defRPr lang="en-US" sz="2800" b="1" kern="1200" cap="none" spc="0" baseline="0" dirty="0">
                <a:ln w="12700">
                  <a:noFill/>
                  <a:prstDash val="solid"/>
                </a:ln>
                <a:solidFill>
                  <a:schemeClr val="bg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53E679-0D08-4EB4-90F6-B6FDAC5D290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53E679-0D08-4EB4-90F6-B6FDAC5D290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53E679-0D08-4EB4-90F6-B6FDAC5D290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53E679-0D08-4EB4-90F6-B6FDAC5D290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53E679-0D08-4EB4-90F6-B6FDAC5D290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253E679-0D08-4EB4-90F6-B6FDAC5D290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pn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6" y="0"/>
            <a:ext cx="9153525" cy="1097280"/>
          </a:xfrm>
          <a:prstGeom prst="rect">
            <a:avLst/>
          </a:prstGeom>
          <a:solidFill>
            <a:srgbClr val="3760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sp>
        <p:nvSpPr>
          <p:cNvPr id="3" name="Text Placeholder 2"/>
          <p:cNvSpPr>
            <a:spLocks noGrp="1"/>
          </p:cNvSpPr>
          <p:nvPr>
            <p:ph type="body" idx="1"/>
          </p:nvPr>
        </p:nvSpPr>
        <p:spPr>
          <a:xfrm>
            <a:off x="4572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16675"/>
            <a:ext cx="2133600" cy="365125"/>
          </a:xfrm>
          <a:prstGeom prst="rect">
            <a:avLst/>
          </a:prstGeom>
        </p:spPr>
        <p:txBody>
          <a:bodyPr vert="horz" lIns="91440" tIns="45720" rIns="91440" bIns="45720" rtlCol="0" anchor="ctr"/>
          <a:lstStyle>
            <a:lvl1pPr algn="l">
              <a:defRPr sz="800">
                <a:solidFill>
                  <a:schemeClr val="tx2"/>
                </a:solidFill>
                <a:latin typeface="Arial" pitchFamily="34" charset="0"/>
                <a:cs typeface="Arial" pitchFamily="34" charset="0"/>
              </a:defRPr>
            </a:lvl1pPr>
          </a:lstStyle>
          <a:p>
            <a:endParaRPr lang="en-US"/>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934200" y="64166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D253E679-0D08-4EB4-90F6-B6FDAC5D290A}" type="slidenum">
              <a:rPr lang="en-US" smtClean="0"/>
              <a:t>‹#›</a:t>
            </a:fld>
            <a:endParaRPr lang="en-US"/>
          </a:p>
        </p:txBody>
      </p:sp>
      <p:pic>
        <p:nvPicPr>
          <p:cNvPr id="19" name="Picture 2"/>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96200" y="6400800"/>
            <a:ext cx="984849" cy="48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timing>
    <p:tnLst>
      <p:par>
        <p:cTn id="1" dur="indefinite" restart="never" nodeType="tmRoot"/>
      </p:par>
    </p:tnLst>
  </p:timing>
  <p:hf hdr="0" ftr="0" dt="0"/>
  <p:txStyles>
    <p:title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6" y="0"/>
            <a:ext cx="9153525" cy="1097280"/>
          </a:xfrm>
          <a:prstGeom prst="rect">
            <a:avLst/>
          </a:prstGeom>
          <a:solidFill>
            <a:srgbClr val="3760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cs typeface="Arial" pitchFamily="34" charset="0"/>
            </a:endParaRPr>
          </a:p>
        </p:txBody>
      </p:sp>
      <p:sp>
        <p:nvSpPr>
          <p:cNvPr id="3" name="Text Placeholder 2"/>
          <p:cNvSpPr>
            <a:spLocks noGrp="1"/>
          </p:cNvSpPr>
          <p:nvPr>
            <p:ph type="body" idx="1"/>
          </p:nvPr>
        </p:nvSpPr>
        <p:spPr>
          <a:xfrm>
            <a:off x="4572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16675"/>
            <a:ext cx="2133600" cy="365125"/>
          </a:xfrm>
          <a:prstGeom prst="rect">
            <a:avLst/>
          </a:prstGeom>
        </p:spPr>
        <p:txBody>
          <a:bodyPr vert="horz" lIns="91440" tIns="45720" rIns="91440" bIns="45720" rtlCol="0" anchor="ctr"/>
          <a:lstStyle>
            <a:lvl1pPr algn="l">
              <a:defRPr sz="800">
                <a:solidFill>
                  <a:schemeClr val="tx2"/>
                </a:solidFill>
                <a:latin typeface="Arial" pitchFamily="34" charset="0"/>
                <a:cs typeface="Arial" pitchFamily="34" charset="0"/>
              </a:defRPr>
            </a:lvl1pPr>
          </a:lstStyle>
          <a:p>
            <a:endParaRPr lang="en-US" dirty="0">
              <a:solidFill>
                <a:srgbClr val="1F497D"/>
              </a:solidFill>
            </a:endParaRP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6324600" y="64166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F5B75F7A-516D-4850-9A30-35A47BF6499A}" type="slidenum">
              <a:rPr lang="en-US" smtClean="0">
                <a:solidFill>
                  <a:prstClr val="black"/>
                </a:solidFill>
              </a:rPr>
              <a:pPr/>
              <a:t>‹#›</a:t>
            </a:fld>
            <a:endParaRPr lang="en-US" dirty="0">
              <a:solidFill>
                <a:prstClr val="black"/>
              </a:solidFill>
            </a:endParaRPr>
          </a:p>
        </p:txBody>
      </p:sp>
      <p:pic>
        <p:nvPicPr>
          <p:cNvPr id="19" name="Picture 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86600" y="6400800"/>
            <a:ext cx="984849" cy="48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20141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Lst>
  <p:timing>
    <p:tnLst>
      <p:par>
        <p:cTn id="1" dur="indefinite" restart="never" nodeType="tmRoot"/>
      </p:par>
    </p:tnLst>
  </p:timing>
  <p:hf hdr="0" ftr="0" dt="0"/>
  <p:txStyles>
    <p:title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dr.doleta.gov/directives/attach/TEGL/TEGL07-10a4.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2.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9.png"/><Relationship Id="rId4" Type="http://schemas.openxmlformats.org/officeDocument/2006/relationships/diagramLayout" Target="../diagrams/layout2.xml"/><Relationship Id="rId9" Type="http://schemas.openxmlformats.org/officeDocument/2006/relationships/image" Target="../media/image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ed.gov/sites/default/files/high-school-overview.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2.ed.gov/about/offices/list/ovae/pi/cte/transforming-career-technical-education.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en-US" altLang="en-US" sz="3200" dirty="0" smtClean="0"/>
              <a:t>Youth </a:t>
            </a:r>
            <a:r>
              <a:rPr lang="en-US" altLang="en-US" sz="3200" dirty="0" err="1" smtClean="0"/>
              <a:t>CareerConnect</a:t>
            </a:r>
            <a:r>
              <a:rPr lang="en-US" altLang="en-US" sz="3200" dirty="0" smtClean="0"/>
              <a:t> Technical Assistance Coaches </a:t>
            </a:r>
            <a:r>
              <a:rPr lang="en-US" altLang="en-US" dirty="0" smtClean="0"/>
              <a:t>Orientation</a:t>
            </a:r>
            <a:endParaRPr lang="en-US" sz="3200" dirty="0"/>
          </a:p>
        </p:txBody>
      </p:sp>
      <p:sp>
        <p:nvSpPr>
          <p:cNvPr id="3" name="Subtitle 2"/>
          <p:cNvSpPr>
            <a:spLocks noGrp="1"/>
          </p:cNvSpPr>
          <p:nvPr>
            <p:ph type="subTitle" idx="1"/>
          </p:nvPr>
        </p:nvSpPr>
        <p:spPr/>
        <p:txBody>
          <a:bodyPr>
            <a:noAutofit/>
          </a:bodyPr>
          <a:lstStyle/>
          <a:p>
            <a:pPr algn="r"/>
            <a:r>
              <a:rPr lang="en-US" altLang="en-US" sz="1050" dirty="0">
                <a:latin typeface="Calibri" pitchFamily="34" charset="0"/>
              </a:rPr>
              <a:t>SGA/DFA PY </a:t>
            </a:r>
            <a:r>
              <a:rPr lang="en-US" altLang="en-US" sz="1050" dirty="0" smtClean="0">
                <a:latin typeface="Calibri" pitchFamily="34" charset="0"/>
              </a:rPr>
              <a:t>13-01</a:t>
            </a:r>
            <a:endParaRPr lang="en-US" altLang="en-US" sz="1050" dirty="0">
              <a:latin typeface="Calibri" pitchFamily="34" charset="0"/>
            </a:endParaRPr>
          </a:p>
          <a:p>
            <a:pPr algn="r"/>
            <a:r>
              <a:rPr lang="en-US" altLang="en-US" sz="1050" dirty="0">
                <a:latin typeface="Calibri" pitchFamily="34" charset="0"/>
              </a:rPr>
              <a:t>U.S. Department of Labor</a:t>
            </a:r>
          </a:p>
          <a:p>
            <a:pPr algn="r"/>
            <a:r>
              <a:rPr lang="en-US" altLang="en-US" sz="1050" dirty="0">
                <a:latin typeface="Calibri" pitchFamily="34" charset="0"/>
              </a:rPr>
              <a:t>Employment and Training Administration</a:t>
            </a:r>
          </a:p>
          <a:p>
            <a:endParaRPr lang="en-US" sz="1050" dirty="0"/>
          </a:p>
        </p:txBody>
      </p:sp>
      <p:sp>
        <p:nvSpPr>
          <p:cNvPr id="4" name="Slide Number Placeholder 3"/>
          <p:cNvSpPr>
            <a:spLocks noGrp="1"/>
          </p:cNvSpPr>
          <p:nvPr>
            <p:ph type="sldNum" sz="quarter" idx="12"/>
          </p:nvPr>
        </p:nvSpPr>
        <p:spPr/>
        <p:txBody>
          <a:bodyPr/>
          <a:lstStyle/>
          <a:p>
            <a:fld id="{D253E679-0D08-4EB4-90F6-B6FDAC5D290A}" type="slidenum">
              <a:rPr lang="en-US" smtClean="0"/>
              <a:t>1</a:t>
            </a:fld>
            <a:endParaRPr lang="en-US"/>
          </a:p>
        </p:txBody>
      </p:sp>
    </p:spTree>
    <p:extLst>
      <p:ext uri="{BB962C8B-B14F-4D97-AF65-F5344CB8AC3E}">
        <p14:creationId xmlns:p14="http://schemas.microsoft.com/office/powerpoint/2010/main" val="141337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YCC Background</a:t>
            </a:r>
            <a:endParaRPr lang="en-US" dirty="0"/>
          </a:p>
        </p:txBody>
      </p:sp>
      <p:sp>
        <p:nvSpPr>
          <p:cNvPr id="5" name="Text Placeholder 4"/>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D253E679-0D08-4EB4-90F6-B6FDAC5D290A}" type="slidenum">
              <a:rPr lang="en-US" smtClean="0"/>
              <a:t>10</a:t>
            </a:fld>
            <a:endParaRPr lang="en-US"/>
          </a:p>
        </p:txBody>
      </p:sp>
    </p:spTree>
    <p:extLst>
      <p:ext uri="{BB962C8B-B14F-4D97-AF65-F5344CB8AC3E}">
        <p14:creationId xmlns:p14="http://schemas.microsoft.com/office/powerpoint/2010/main" val="103351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85000" lnSpcReduction="20000"/>
          </a:bodyPr>
          <a:lstStyle/>
          <a:p>
            <a:pPr marL="0" indent="0">
              <a:buNone/>
            </a:pPr>
            <a:r>
              <a:rPr lang="en-US" b="1" dirty="0"/>
              <a:t>$107 million in grant funds</a:t>
            </a:r>
            <a:endParaRPr lang="en-US" dirty="0"/>
          </a:p>
          <a:p>
            <a:pPr lvl="1"/>
            <a:r>
              <a:rPr lang="en-US" dirty="0"/>
              <a:t>Designed to provide high school students with a comprehensive learning experience providing students with challenging, relevant learning opportunities.  </a:t>
            </a:r>
          </a:p>
          <a:p>
            <a:pPr marL="0" indent="0">
              <a:buNone/>
            </a:pPr>
            <a:r>
              <a:rPr lang="en-US" b="1" dirty="0"/>
              <a:t>Overarching Goals</a:t>
            </a:r>
          </a:p>
          <a:p>
            <a:pPr marL="514350" indent="-514350">
              <a:buAutoNum type="arabicPeriod"/>
            </a:pPr>
            <a:r>
              <a:rPr lang="en-US" sz="2400" dirty="0" smtClean="0"/>
              <a:t>Provide </a:t>
            </a:r>
            <a:r>
              <a:rPr lang="en-US" sz="2400" dirty="0"/>
              <a:t>education and training that combines academic and technical curricula that focuses on a specific in-demand H-1B industry or </a:t>
            </a:r>
            <a:r>
              <a:rPr lang="en-US" sz="2400" dirty="0" smtClean="0"/>
              <a:t>career;</a:t>
            </a:r>
          </a:p>
          <a:p>
            <a:pPr marL="514350" indent="-514350">
              <a:buAutoNum type="arabicPeriod"/>
            </a:pPr>
            <a:r>
              <a:rPr lang="en-US" sz="2400" dirty="0" smtClean="0"/>
              <a:t>Increase </a:t>
            </a:r>
            <a:r>
              <a:rPr lang="en-US" sz="2400" dirty="0"/>
              <a:t>student employability at graduation; </a:t>
            </a:r>
            <a:r>
              <a:rPr lang="en-US" sz="2400" dirty="0" smtClean="0"/>
              <a:t>and</a:t>
            </a:r>
          </a:p>
          <a:p>
            <a:pPr marL="514350" indent="-514350">
              <a:buAutoNum type="arabicPeriod"/>
            </a:pPr>
            <a:r>
              <a:rPr lang="en-US" sz="2400" dirty="0" smtClean="0"/>
              <a:t>Prepare </a:t>
            </a:r>
            <a:r>
              <a:rPr lang="en-US" sz="2400" dirty="0"/>
              <a:t>students for multiple career pathways that include placement into: Employment; Post-secondary Education; Long-term Occupational Skills Training; or Registered </a:t>
            </a:r>
            <a:r>
              <a:rPr lang="en-US" sz="2400" dirty="0" smtClean="0"/>
              <a:t>Apprenticeship</a:t>
            </a:r>
          </a:p>
          <a:p>
            <a:pPr marL="0" indent="0">
              <a:buNone/>
            </a:pPr>
            <a:endParaRPr lang="en-US" dirty="0"/>
          </a:p>
          <a:p>
            <a:pPr marL="514350" indent="-514350">
              <a:buAutoNum type="arabicPeriod"/>
            </a:pPr>
            <a:endParaRPr lang="en-US" sz="2400" dirty="0"/>
          </a:p>
          <a:p>
            <a:pPr marL="0" indent="0">
              <a:buNone/>
            </a:pPr>
            <a:endParaRPr lang="en-US" dirty="0"/>
          </a:p>
        </p:txBody>
      </p:sp>
      <p:sp>
        <p:nvSpPr>
          <p:cNvPr id="2" name="Slide Number Placeholder 1"/>
          <p:cNvSpPr>
            <a:spLocks noGrp="1"/>
          </p:cNvSpPr>
          <p:nvPr>
            <p:ph type="sldNum" sz="quarter" idx="12"/>
          </p:nvPr>
        </p:nvSpPr>
        <p:spPr>
          <a:xfrm>
            <a:off x="5715000" y="6474072"/>
            <a:ext cx="2133600" cy="365125"/>
          </a:xfrm>
        </p:spPr>
        <p:txBody>
          <a:bodyPr/>
          <a:lstStyle/>
          <a:p>
            <a:fld id="{D253E679-0D08-4EB4-90F6-B6FDAC5D290A}" type="slidenum">
              <a:rPr lang="en-US" smtClean="0"/>
              <a:t>11</a:t>
            </a:fld>
            <a:endParaRPr lang="en-US"/>
          </a:p>
        </p:txBody>
      </p:sp>
      <p:sp>
        <p:nvSpPr>
          <p:cNvPr id="3" name="Title 2"/>
          <p:cNvSpPr>
            <a:spLocks noGrp="1"/>
          </p:cNvSpPr>
          <p:nvPr>
            <p:ph type="title"/>
          </p:nvPr>
        </p:nvSpPr>
        <p:spPr/>
        <p:txBody>
          <a:bodyPr/>
          <a:lstStyle/>
          <a:p>
            <a:r>
              <a:rPr lang="en-US" dirty="0" smtClean="0"/>
              <a:t>YCC Goals and Objectives</a:t>
            </a:r>
            <a:endParaRPr lang="en-US" dirty="0"/>
          </a:p>
        </p:txBody>
      </p:sp>
    </p:spTree>
    <p:extLst>
      <p:ext uri="{BB962C8B-B14F-4D97-AF65-F5344CB8AC3E}">
        <p14:creationId xmlns:p14="http://schemas.microsoft.com/office/powerpoint/2010/main" val="792318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r>
              <a:rPr lang="en-US" sz="2400" dirty="0" smtClean="0">
                <a:solidFill>
                  <a:schemeClr val="tx2">
                    <a:lumMod val="75000"/>
                  </a:schemeClr>
                </a:solidFill>
              </a:rPr>
              <a:t>H-1B </a:t>
            </a:r>
            <a:r>
              <a:rPr lang="en-US" sz="2400" dirty="0">
                <a:solidFill>
                  <a:schemeClr val="tx2">
                    <a:lumMod val="75000"/>
                  </a:schemeClr>
                </a:solidFill>
              </a:rPr>
              <a:t>Fees is YCC funding source</a:t>
            </a:r>
          </a:p>
          <a:p>
            <a:r>
              <a:rPr lang="en-US" sz="2400" dirty="0" smtClean="0">
                <a:solidFill>
                  <a:schemeClr val="tx2">
                    <a:lumMod val="75000"/>
                  </a:schemeClr>
                </a:solidFill>
              </a:rPr>
              <a:t>Background on H-1B funding source: </a:t>
            </a:r>
          </a:p>
          <a:p>
            <a:pPr lvl="1"/>
            <a:r>
              <a:rPr lang="en-US" sz="2100" dirty="0" smtClean="0">
                <a:solidFill>
                  <a:schemeClr val="tx2">
                    <a:lumMod val="75000"/>
                  </a:schemeClr>
                </a:solidFill>
              </a:rPr>
              <a:t>In </a:t>
            </a:r>
            <a:r>
              <a:rPr lang="en-US" sz="2100" dirty="0">
                <a:solidFill>
                  <a:schemeClr val="tx2">
                    <a:lumMod val="75000"/>
                  </a:schemeClr>
                </a:solidFill>
              </a:rPr>
              <a:t>response to industry skill shortages in high-growth industries and occupations, Congress established the H-1B visa category for foreign workers seeking work in high-skill or specialty occupations, imposed a user fee on employers for H-1B </a:t>
            </a:r>
            <a:r>
              <a:rPr lang="en-US" sz="2100">
                <a:solidFill>
                  <a:schemeClr val="tx2">
                    <a:lumMod val="75000"/>
                  </a:schemeClr>
                </a:solidFill>
              </a:rPr>
              <a:t>visa </a:t>
            </a:r>
            <a:r>
              <a:rPr lang="en-US" sz="2100" smtClean="0">
                <a:solidFill>
                  <a:schemeClr val="tx2">
                    <a:lumMod val="75000"/>
                  </a:schemeClr>
                </a:solidFill>
              </a:rPr>
              <a:t>applications.</a:t>
            </a:r>
            <a:endParaRPr lang="en-US" sz="2100" dirty="0">
              <a:solidFill>
                <a:schemeClr val="tx2">
                  <a:lumMod val="75000"/>
                </a:schemeClr>
              </a:solidFill>
            </a:endParaRPr>
          </a:p>
          <a:p>
            <a:r>
              <a:rPr lang="en-US" sz="2400" i="1" dirty="0" smtClean="0">
                <a:solidFill>
                  <a:schemeClr val="tx2">
                    <a:lumMod val="75000"/>
                  </a:schemeClr>
                </a:solidFill>
              </a:rPr>
              <a:t>Why use H-1B funding source? </a:t>
            </a:r>
          </a:p>
          <a:p>
            <a:pPr lvl="1"/>
            <a:r>
              <a:rPr lang="en-US" sz="2100" dirty="0" smtClean="0">
                <a:solidFill>
                  <a:schemeClr val="tx2">
                    <a:lumMod val="75000"/>
                  </a:schemeClr>
                </a:solidFill>
              </a:rPr>
              <a:t>The </a:t>
            </a:r>
            <a:r>
              <a:rPr lang="en-US" sz="2100" i="1" dirty="0" smtClean="0">
                <a:solidFill>
                  <a:schemeClr val="tx2">
                    <a:lumMod val="75000"/>
                  </a:schemeClr>
                </a:solidFill>
              </a:rPr>
              <a:t>YCC </a:t>
            </a:r>
            <a:r>
              <a:rPr lang="en-US" sz="2100" dirty="0" smtClean="0">
                <a:solidFill>
                  <a:schemeClr val="tx2">
                    <a:lumMod val="75000"/>
                  </a:schemeClr>
                </a:solidFill>
              </a:rPr>
              <a:t>program </a:t>
            </a:r>
            <a:r>
              <a:rPr lang="en-US" sz="2100" dirty="0">
                <a:solidFill>
                  <a:schemeClr val="tx2">
                    <a:lumMod val="75000"/>
                  </a:schemeClr>
                </a:solidFill>
              </a:rPr>
              <a:t>is designed to provide education and training to develop a talent pipeline in the occupations and industries for which employers are using H-1B visas to hire foreign </a:t>
            </a:r>
            <a:r>
              <a:rPr lang="en-US" sz="2100" dirty="0" smtClean="0">
                <a:solidFill>
                  <a:schemeClr val="tx2">
                    <a:lumMod val="75000"/>
                  </a:schemeClr>
                </a:solidFill>
              </a:rPr>
              <a:t>workers.</a:t>
            </a:r>
            <a:endParaRPr lang="en-US" sz="2100" dirty="0">
              <a:solidFill>
                <a:schemeClr val="tx2">
                  <a:lumMod val="75000"/>
                </a:schemeClr>
              </a:solidFill>
            </a:endParaRPr>
          </a:p>
          <a:p>
            <a:endParaRPr lang="en-US" dirty="0"/>
          </a:p>
        </p:txBody>
      </p:sp>
      <p:sp>
        <p:nvSpPr>
          <p:cNvPr id="5" name="Slide Number Placeholder 4"/>
          <p:cNvSpPr>
            <a:spLocks noGrp="1"/>
          </p:cNvSpPr>
          <p:nvPr>
            <p:ph type="sldNum" sz="quarter" idx="12"/>
          </p:nvPr>
        </p:nvSpPr>
        <p:spPr/>
        <p:txBody>
          <a:bodyPr/>
          <a:lstStyle/>
          <a:p>
            <a:fld id="{D253E679-0D08-4EB4-90F6-B6FDAC5D290A}" type="slidenum">
              <a:rPr lang="en-US" smtClean="0"/>
              <a:t>12</a:t>
            </a:fld>
            <a:endParaRPr lang="en-US"/>
          </a:p>
        </p:txBody>
      </p:sp>
      <p:sp>
        <p:nvSpPr>
          <p:cNvPr id="6" name="Title 5"/>
          <p:cNvSpPr>
            <a:spLocks noGrp="1"/>
          </p:cNvSpPr>
          <p:nvPr>
            <p:ph type="title"/>
          </p:nvPr>
        </p:nvSpPr>
        <p:spPr/>
        <p:txBody>
          <a:bodyPr>
            <a:normAutofit/>
          </a:bodyPr>
          <a:lstStyle/>
          <a:p>
            <a:r>
              <a:rPr lang="en-US" dirty="0" smtClean="0">
                <a:effectLst/>
              </a:rPr>
              <a:t>Source </a:t>
            </a:r>
            <a:r>
              <a:rPr lang="en-US" dirty="0">
                <a:effectLst/>
              </a:rPr>
              <a:t>for YCC </a:t>
            </a:r>
            <a:r>
              <a:rPr lang="en-US" dirty="0" smtClean="0">
                <a:effectLst/>
              </a:rPr>
              <a:t>Grants</a:t>
            </a:r>
            <a:endParaRPr lang="en-US" dirty="0">
              <a:effectLst/>
            </a:endParaRPr>
          </a:p>
        </p:txBody>
      </p:sp>
    </p:spTree>
    <p:extLst>
      <p:ext uri="{BB962C8B-B14F-4D97-AF65-F5344CB8AC3E}">
        <p14:creationId xmlns:p14="http://schemas.microsoft.com/office/powerpoint/2010/main" val="2312523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YCC Program Basics</a:t>
            </a:r>
            <a:endParaRPr lang="en-US" dirty="0"/>
          </a:p>
        </p:txBody>
      </p:sp>
      <p:sp>
        <p:nvSpPr>
          <p:cNvPr id="4" name="Content Placeholder 3"/>
          <p:cNvSpPr>
            <a:spLocks noGrp="1"/>
          </p:cNvSpPr>
          <p:nvPr>
            <p:ph idx="1"/>
          </p:nvPr>
        </p:nvSpPr>
        <p:spPr/>
        <p:txBody>
          <a:bodyPr>
            <a:normAutofit fontScale="77500" lnSpcReduction="20000"/>
          </a:bodyPr>
          <a:lstStyle/>
          <a:p>
            <a:pPr marL="0" indent="0">
              <a:buNone/>
            </a:pPr>
            <a:r>
              <a:rPr lang="en-US" dirty="0" smtClean="0"/>
              <a:t>All YCC program </a:t>
            </a:r>
            <a:r>
              <a:rPr lang="en-US" dirty="0"/>
              <a:t>models must</a:t>
            </a:r>
            <a:r>
              <a:rPr lang="en-US" dirty="0" smtClean="0"/>
              <a:t>:</a:t>
            </a:r>
          </a:p>
          <a:p>
            <a:pPr lvl="1"/>
            <a:r>
              <a:rPr lang="en-US" dirty="0" smtClean="0"/>
              <a:t>Use </a:t>
            </a:r>
            <a:r>
              <a:rPr lang="en-US" dirty="0"/>
              <a:t>a small learning community approach </a:t>
            </a:r>
          </a:p>
          <a:p>
            <a:pPr lvl="1"/>
            <a:r>
              <a:rPr lang="en-US" dirty="0"/>
              <a:t>Integrate academic and career-focused curricula around one or more industry theme(s) </a:t>
            </a:r>
          </a:p>
          <a:p>
            <a:pPr lvl="1"/>
            <a:r>
              <a:rPr lang="en-US" dirty="0"/>
              <a:t>Demonstrate strong partnerships with employers</a:t>
            </a:r>
          </a:p>
          <a:p>
            <a:pPr lvl="1"/>
            <a:r>
              <a:rPr lang="en-US" dirty="0"/>
              <a:t>Result in a high school diploma and, where feasible and applicable, an industry-recognized credential</a:t>
            </a:r>
          </a:p>
          <a:p>
            <a:pPr lvl="1"/>
            <a:r>
              <a:rPr lang="en-US" dirty="0"/>
              <a:t>Ensure all students participate in training that leads to post-secondary credit</a:t>
            </a:r>
          </a:p>
          <a:p>
            <a:pPr lvl="1"/>
            <a:r>
              <a:rPr lang="en-US" dirty="0"/>
              <a:t>Incorporate activities that will develop academic and social skills, competencies, and behaviors demanded by the targeted H-1B industry(</a:t>
            </a:r>
            <a:r>
              <a:rPr lang="en-US" dirty="0" err="1"/>
              <a:t>ies</a:t>
            </a:r>
            <a:r>
              <a:rPr lang="en-US" dirty="0"/>
              <a:t>) and occupation(s) </a:t>
            </a:r>
          </a:p>
          <a:p>
            <a:pPr marL="0" indent="0">
              <a:buNone/>
            </a:pPr>
            <a:endParaRPr lang="en-US" dirty="0"/>
          </a:p>
        </p:txBody>
      </p:sp>
      <p:sp>
        <p:nvSpPr>
          <p:cNvPr id="5" name="Slide Number Placeholder 4"/>
          <p:cNvSpPr>
            <a:spLocks noGrp="1"/>
          </p:cNvSpPr>
          <p:nvPr>
            <p:ph type="sldNum" sz="quarter" idx="12"/>
          </p:nvPr>
        </p:nvSpPr>
        <p:spPr/>
        <p:txBody>
          <a:bodyPr/>
          <a:lstStyle/>
          <a:p>
            <a:fld id="{D253E679-0D08-4EB4-90F6-B6FDAC5D290A}" type="slidenum">
              <a:rPr lang="en-US" smtClean="0"/>
              <a:t>13</a:t>
            </a:fld>
            <a:endParaRPr lang="en-US"/>
          </a:p>
        </p:txBody>
      </p:sp>
    </p:spTree>
    <p:extLst>
      <p:ext uri="{BB962C8B-B14F-4D97-AF65-F5344CB8AC3E}">
        <p14:creationId xmlns:p14="http://schemas.microsoft.com/office/powerpoint/2010/main" val="4214435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YCC Basics:  Grantees &amp; </a:t>
            </a:r>
            <a:r>
              <a:rPr lang="en-US" dirty="0" smtClean="0"/>
              <a:t>Partners</a:t>
            </a:r>
            <a:endParaRPr lang="en-US" dirty="0"/>
          </a:p>
        </p:txBody>
      </p:sp>
      <p:sp>
        <p:nvSpPr>
          <p:cNvPr id="4" name="Content Placeholder 3"/>
          <p:cNvSpPr>
            <a:spLocks noGrp="1"/>
          </p:cNvSpPr>
          <p:nvPr>
            <p:ph idx="1"/>
          </p:nvPr>
        </p:nvSpPr>
        <p:spPr/>
        <p:txBody>
          <a:bodyPr>
            <a:normAutofit fontScale="92500"/>
          </a:bodyPr>
          <a:lstStyle/>
          <a:p>
            <a:pPr marL="0" indent="0">
              <a:lnSpc>
                <a:spcPct val="150000"/>
              </a:lnSpc>
              <a:buNone/>
            </a:pPr>
            <a:r>
              <a:rPr lang="en-US" sz="1800" dirty="0" smtClean="0"/>
              <a:t>Grantees are either </a:t>
            </a:r>
            <a:r>
              <a:rPr lang="en-US" sz="1800" dirty="0"/>
              <a:t>a:</a:t>
            </a:r>
          </a:p>
          <a:p>
            <a:pPr lvl="1">
              <a:lnSpc>
                <a:spcPct val="150000"/>
              </a:lnSpc>
            </a:pPr>
            <a:r>
              <a:rPr lang="en-US" sz="1600" dirty="0"/>
              <a:t>Public or non-profit local workforce entity;</a:t>
            </a:r>
          </a:p>
          <a:p>
            <a:pPr lvl="1">
              <a:lnSpc>
                <a:spcPct val="150000"/>
              </a:lnSpc>
            </a:pPr>
            <a:r>
              <a:rPr lang="en-US" sz="1600" dirty="0"/>
              <a:t>Local Education Agency (LEA); or a</a:t>
            </a:r>
          </a:p>
          <a:p>
            <a:pPr lvl="1">
              <a:lnSpc>
                <a:spcPct val="150000"/>
              </a:lnSpc>
            </a:pPr>
            <a:r>
              <a:rPr lang="en-US" sz="1600" dirty="0"/>
              <a:t>Non-profit entity with program model experience </a:t>
            </a:r>
            <a:r>
              <a:rPr lang="en-US" sz="1600" i="1" dirty="0"/>
              <a:t>(as defined in Section III.A.i.3)</a:t>
            </a:r>
          </a:p>
          <a:p>
            <a:pPr marL="0" indent="0">
              <a:buNone/>
            </a:pPr>
            <a:r>
              <a:rPr lang="en-US" sz="1800" dirty="0" smtClean="0"/>
              <a:t>Required Partners:</a:t>
            </a:r>
          </a:p>
          <a:p>
            <a:pPr lvl="1">
              <a:lnSpc>
                <a:spcPct val="150000"/>
              </a:lnSpc>
            </a:pPr>
            <a:r>
              <a:rPr lang="en-US" sz="1600" dirty="0"/>
              <a:t>Local Workforce Investment System</a:t>
            </a:r>
          </a:p>
          <a:p>
            <a:pPr lvl="1">
              <a:lnSpc>
                <a:spcPct val="150000"/>
              </a:lnSpc>
            </a:pPr>
            <a:r>
              <a:rPr lang="en-US" sz="1600" dirty="0"/>
              <a:t>Local Education Agency</a:t>
            </a:r>
          </a:p>
          <a:p>
            <a:pPr lvl="1">
              <a:lnSpc>
                <a:spcPct val="150000"/>
              </a:lnSpc>
            </a:pPr>
            <a:r>
              <a:rPr lang="en-US" sz="1600" dirty="0"/>
              <a:t>Employer(s)</a:t>
            </a:r>
          </a:p>
          <a:p>
            <a:pPr lvl="1">
              <a:lnSpc>
                <a:spcPct val="150000"/>
              </a:lnSpc>
            </a:pPr>
            <a:r>
              <a:rPr lang="en-US" sz="1600" dirty="0"/>
              <a:t>Institutions of Higher Education</a:t>
            </a:r>
          </a:p>
          <a:p>
            <a:pPr marL="0" indent="0">
              <a:buNone/>
            </a:pPr>
            <a:endParaRPr lang="en-US" dirty="0"/>
          </a:p>
        </p:txBody>
      </p:sp>
      <p:sp>
        <p:nvSpPr>
          <p:cNvPr id="5" name="Slide Number Placeholder 4"/>
          <p:cNvSpPr>
            <a:spLocks noGrp="1"/>
          </p:cNvSpPr>
          <p:nvPr>
            <p:ph type="sldNum" sz="quarter" idx="12"/>
          </p:nvPr>
        </p:nvSpPr>
        <p:spPr/>
        <p:txBody>
          <a:bodyPr/>
          <a:lstStyle/>
          <a:p>
            <a:fld id="{D253E679-0D08-4EB4-90F6-B6FDAC5D290A}" type="slidenum">
              <a:rPr lang="en-US" smtClean="0"/>
              <a:t>14</a:t>
            </a:fld>
            <a:endParaRPr lang="en-US"/>
          </a:p>
        </p:txBody>
      </p:sp>
    </p:spTree>
    <p:extLst>
      <p:ext uri="{BB962C8B-B14F-4D97-AF65-F5344CB8AC3E}">
        <p14:creationId xmlns:p14="http://schemas.microsoft.com/office/powerpoint/2010/main" val="895975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514350" lvl="0" indent="-514350">
              <a:buClr>
                <a:srgbClr val="727CA3"/>
              </a:buClr>
              <a:buFont typeface="+mj-lt"/>
              <a:buAutoNum type="arabicPeriod"/>
            </a:pPr>
            <a:r>
              <a:rPr lang="en-US" sz="2800" dirty="0" smtClean="0"/>
              <a:t>Integrated </a:t>
            </a:r>
            <a:r>
              <a:rPr lang="en-US" sz="2800" dirty="0"/>
              <a:t>Academic and Career-Focused Learning</a:t>
            </a:r>
          </a:p>
          <a:p>
            <a:pPr marL="514350" lvl="0" indent="-514350">
              <a:buClr>
                <a:srgbClr val="727CA3"/>
              </a:buClr>
              <a:buFont typeface="+mj-lt"/>
              <a:buAutoNum type="arabicPeriod"/>
            </a:pPr>
            <a:r>
              <a:rPr lang="en-US" sz="2800" dirty="0"/>
              <a:t>Employer Engagement</a:t>
            </a:r>
          </a:p>
          <a:p>
            <a:pPr marL="514350" lvl="0" indent="-514350">
              <a:buClr>
                <a:srgbClr val="727CA3"/>
              </a:buClr>
              <a:buFont typeface="+mj-lt"/>
              <a:buAutoNum type="arabicPeriod"/>
            </a:pPr>
            <a:r>
              <a:rPr lang="en-US" sz="2800" dirty="0"/>
              <a:t>Individualized Career and Academic Counseling </a:t>
            </a:r>
          </a:p>
          <a:p>
            <a:pPr marL="514350" lvl="0" indent="-514350">
              <a:buClr>
                <a:srgbClr val="727CA3"/>
              </a:buClr>
              <a:buFont typeface="+mj-lt"/>
              <a:buAutoNum type="arabicPeriod"/>
            </a:pPr>
            <a:r>
              <a:rPr lang="en-US" sz="2800" dirty="0"/>
              <a:t>Work-based Learning and Exposure to the World of Work</a:t>
            </a:r>
          </a:p>
          <a:p>
            <a:pPr marL="514350" lvl="0" indent="-514350">
              <a:buClr>
                <a:srgbClr val="727CA3"/>
              </a:buClr>
              <a:buFont typeface="+mj-lt"/>
              <a:buAutoNum type="arabicPeriod"/>
            </a:pPr>
            <a:r>
              <a:rPr lang="en-US" sz="2800" dirty="0"/>
              <a:t>Program Sustainability</a:t>
            </a:r>
          </a:p>
          <a:p>
            <a:pPr marL="514350" lvl="0" indent="-514350">
              <a:buClr>
                <a:srgbClr val="727CA3"/>
              </a:buClr>
              <a:buFont typeface="+mj-lt"/>
              <a:buAutoNum type="arabicPeriod"/>
            </a:pPr>
            <a:r>
              <a:rPr lang="en-US" sz="2800" dirty="0"/>
              <a:t>Program Performance and Outcomes</a:t>
            </a:r>
          </a:p>
          <a:p>
            <a:endParaRPr lang="en-US" dirty="0"/>
          </a:p>
        </p:txBody>
      </p:sp>
      <p:sp>
        <p:nvSpPr>
          <p:cNvPr id="4" name="Slide Number Placeholder 3"/>
          <p:cNvSpPr>
            <a:spLocks noGrp="1"/>
          </p:cNvSpPr>
          <p:nvPr>
            <p:ph type="sldNum" sz="quarter" idx="12"/>
          </p:nvPr>
        </p:nvSpPr>
        <p:spPr/>
        <p:txBody>
          <a:bodyPr/>
          <a:lstStyle/>
          <a:p>
            <a:fld id="{D253E679-0D08-4EB4-90F6-B6FDAC5D290A}" type="slidenum">
              <a:rPr lang="en-US" smtClean="0"/>
              <a:t>15</a:t>
            </a:fld>
            <a:endParaRPr lang="en-US"/>
          </a:p>
        </p:txBody>
      </p:sp>
      <p:sp>
        <p:nvSpPr>
          <p:cNvPr id="5" name="Title 4"/>
          <p:cNvSpPr>
            <a:spLocks noGrp="1"/>
          </p:cNvSpPr>
          <p:nvPr>
            <p:ph type="title"/>
          </p:nvPr>
        </p:nvSpPr>
        <p:spPr/>
        <p:txBody>
          <a:bodyPr/>
          <a:lstStyle/>
          <a:p>
            <a:r>
              <a:rPr lang="en-US" dirty="0" smtClean="0"/>
              <a:t>Six Core Elements </a:t>
            </a:r>
            <a:endParaRPr lang="en-US" dirty="0"/>
          </a:p>
        </p:txBody>
      </p:sp>
    </p:spTree>
    <p:extLst>
      <p:ext uri="{BB962C8B-B14F-4D97-AF65-F5344CB8AC3E}">
        <p14:creationId xmlns:p14="http://schemas.microsoft.com/office/powerpoint/2010/main" val="2742630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Core Element 1: </a:t>
            </a:r>
            <a:br>
              <a:rPr lang="en-US" dirty="0" smtClean="0"/>
            </a:br>
            <a:r>
              <a:rPr lang="en-US" dirty="0" smtClean="0"/>
              <a:t>Integrated </a:t>
            </a:r>
            <a:r>
              <a:rPr lang="en-US" dirty="0"/>
              <a:t>Academic and Career-Focused </a:t>
            </a:r>
            <a:r>
              <a:rPr lang="en-US" dirty="0" smtClean="0"/>
              <a:t>Learning</a:t>
            </a:r>
            <a:endParaRPr lang="en-US" dirty="0"/>
          </a:p>
        </p:txBody>
      </p:sp>
      <p:sp>
        <p:nvSpPr>
          <p:cNvPr id="4" name="Content Placeholder 3"/>
          <p:cNvSpPr>
            <a:spLocks noGrp="1"/>
          </p:cNvSpPr>
          <p:nvPr>
            <p:ph idx="1"/>
          </p:nvPr>
        </p:nvSpPr>
        <p:spPr/>
        <p:txBody>
          <a:bodyPr>
            <a:normAutofit/>
          </a:bodyPr>
          <a:lstStyle/>
          <a:p>
            <a:pPr marL="0" indent="0">
              <a:buNone/>
            </a:pPr>
            <a:r>
              <a:rPr lang="en-US" sz="1600" b="1" dirty="0" smtClean="0"/>
              <a:t>Curriculum</a:t>
            </a:r>
          </a:p>
          <a:p>
            <a:r>
              <a:rPr lang="en-US" sz="1600" dirty="0" smtClean="0"/>
              <a:t>Integrated </a:t>
            </a:r>
            <a:r>
              <a:rPr lang="en-US" sz="1600" dirty="0"/>
              <a:t>academic and career-focused curriculum leading to a high school diploma and industry-recognized credential, for those industries where credential attainment by program completion is </a:t>
            </a:r>
            <a:r>
              <a:rPr lang="en-US" sz="1600" dirty="0" smtClean="0"/>
              <a:t>feasible.</a:t>
            </a:r>
          </a:p>
          <a:p>
            <a:pPr marL="0" indent="0">
              <a:buNone/>
            </a:pPr>
            <a:r>
              <a:rPr lang="en-US" sz="1600" b="1" dirty="0" smtClean="0"/>
              <a:t>School Setting</a:t>
            </a:r>
          </a:p>
          <a:p>
            <a:r>
              <a:rPr lang="en-US" sz="1600" dirty="0" smtClean="0"/>
              <a:t>Small Learning Community or Program-within-a-School model.</a:t>
            </a:r>
          </a:p>
          <a:p>
            <a:pPr marL="0" indent="0">
              <a:buNone/>
            </a:pPr>
            <a:r>
              <a:rPr lang="en-US" sz="1600" b="1" dirty="0" smtClean="0"/>
              <a:t>Wrap-Around Services</a:t>
            </a:r>
          </a:p>
          <a:p>
            <a:r>
              <a:rPr lang="en-US" sz="1600" dirty="0"/>
              <a:t>E</a:t>
            </a:r>
            <a:r>
              <a:rPr lang="en-US" sz="1600" dirty="0" smtClean="0"/>
              <a:t>ffective plans </a:t>
            </a:r>
            <a:r>
              <a:rPr lang="en-US" sz="1600" dirty="0"/>
              <a:t>for providing key supportive services to participants, such as transportation assistance to aid participants in reaching internships and/or work experience opportunities and child care for participants with children, that will enable and enhance </a:t>
            </a:r>
            <a:r>
              <a:rPr lang="en-US" sz="1600" dirty="0" smtClean="0"/>
              <a:t>program participation. </a:t>
            </a:r>
            <a:endParaRPr lang="en-US" sz="1600" dirty="0"/>
          </a:p>
          <a:p>
            <a:r>
              <a:rPr lang="en-US" sz="1600" dirty="0" smtClean="0"/>
              <a:t>Supportive </a:t>
            </a:r>
            <a:r>
              <a:rPr lang="en-US" sz="1600" dirty="0"/>
              <a:t>services </a:t>
            </a:r>
            <a:r>
              <a:rPr lang="en-US" sz="1600" dirty="0" smtClean="0"/>
              <a:t>such </a:t>
            </a:r>
            <a:r>
              <a:rPr lang="en-US" sz="1600" dirty="0"/>
              <a:t>as tutoring, after-school programs, or remedial </a:t>
            </a:r>
            <a:r>
              <a:rPr lang="en-US" sz="1600" dirty="0" smtClean="0"/>
              <a:t>education</a:t>
            </a:r>
            <a:r>
              <a:rPr lang="en-US" sz="1600" dirty="0"/>
              <a:t>.</a:t>
            </a:r>
          </a:p>
        </p:txBody>
      </p:sp>
      <p:sp>
        <p:nvSpPr>
          <p:cNvPr id="5" name="Slide Number Placeholder 4"/>
          <p:cNvSpPr>
            <a:spLocks noGrp="1"/>
          </p:cNvSpPr>
          <p:nvPr>
            <p:ph type="sldNum" sz="quarter" idx="12"/>
          </p:nvPr>
        </p:nvSpPr>
        <p:spPr/>
        <p:txBody>
          <a:bodyPr/>
          <a:lstStyle/>
          <a:p>
            <a:fld id="{D253E679-0D08-4EB4-90F6-B6FDAC5D290A}" type="slidenum">
              <a:rPr lang="en-US" smtClean="0"/>
              <a:t>16</a:t>
            </a:fld>
            <a:endParaRPr lang="en-US"/>
          </a:p>
        </p:txBody>
      </p:sp>
    </p:spTree>
    <p:extLst>
      <p:ext uri="{BB962C8B-B14F-4D97-AF65-F5344CB8AC3E}">
        <p14:creationId xmlns:p14="http://schemas.microsoft.com/office/powerpoint/2010/main" val="1301275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Autofit/>
          </a:bodyPr>
          <a:lstStyle/>
          <a:p>
            <a:pPr marL="0" indent="0">
              <a:buNone/>
            </a:pPr>
            <a:r>
              <a:rPr lang="en-US" sz="2000" b="1" dirty="0" smtClean="0"/>
              <a:t>Employer </a:t>
            </a:r>
            <a:r>
              <a:rPr lang="en-US" sz="2000" b="1" dirty="0"/>
              <a:t>Involvement in Program Development </a:t>
            </a:r>
          </a:p>
          <a:p>
            <a:pPr marL="285750" lvl="1">
              <a:buClr>
                <a:schemeClr val="accent1"/>
              </a:buClr>
              <a:buFont typeface="Arial" panose="020B0604020202020204" pitchFamily="34" charset="0"/>
              <a:buChar char="•"/>
            </a:pPr>
            <a:r>
              <a:rPr lang="en-US" sz="2000" dirty="0"/>
              <a:t>A</a:t>
            </a:r>
            <a:r>
              <a:rPr lang="en-US" sz="2000" dirty="0" smtClean="0"/>
              <a:t>ctivities </a:t>
            </a:r>
            <a:r>
              <a:rPr lang="en-US" sz="2000" dirty="0"/>
              <a:t>that </a:t>
            </a:r>
            <a:r>
              <a:rPr lang="en-US" sz="2000" dirty="0" smtClean="0"/>
              <a:t>engage employer </a:t>
            </a:r>
            <a:r>
              <a:rPr lang="en-US" sz="2000" dirty="0"/>
              <a:t>partners to ensure that program staff development and curriculum development meet the goals of the </a:t>
            </a:r>
            <a:r>
              <a:rPr lang="en-US" sz="2000" dirty="0" smtClean="0"/>
              <a:t>program.  </a:t>
            </a:r>
          </a:p>
          <a:p>
            <a:pPr marL="0" indent="0">
              <a:buNone/>
            </a:pPr>
            <a:r>
              <a:rPr lang="en-US" sz="2000" b="1" dirty="0" smtClean="0"/>
              <a:t>Employer </a:t>
            </a:r>
            <a:r>
              <a:rPr lang="en-US" sz="2000" b="1" dirty="0"/>
              <a:t>Involvement in Participant Learning </a:t>
            </a:r>
            <a:r>
              <a:rPr lang="en-US" sz="2000" b="1" dirty="0" smtClean="0"/>
              <a:t>Activities </a:t>
            </a:r>
          </a:p>
          <a:p>
            <a:pPr marL="285750" lvl="1">
              <a:buClr>
                <a:schemeClr val="accent1"/>
              </a:buClr>
              <a:buFont typeface="Arial" panose="020B0604020202020204" pitchFamily="34" charset="0"/>
              <a:buChar char="•"/>
            </a:pPr>
            <a:r>
              <a:rPr lang="en-US" sz="2000" dirty="0" smtClean="0"/>
              <a:t>Work-based </a:t>
            </a:r>
            <a:r>
              <a:rPr lang="en-US" sz="2000" dirty="0"/>
              <a:t>learning opportunities that includes a combination of  internship opportunities, pre-apprenticeship opportunities, Registered </a:t>
            </a:r>
            <a:r>
              <a:rPr lang="en-US" sz="2000" dirty="0" smtClean="0"/>
              <a:t>Apprenticeship, job </a:t>
            </a:r>
            <a:r>
              <a:rPr lang="en-US" sz="2000" dirty="0"/>
              <a:t>shadowing </a:t>
            </a:r>
            <a:r>
              <a:rPr lang="en-US" sz="2000" dirty="0" smtClean="0"/>
              <a:t>and career awareness activities.</a:t>
            </a:r>
          </a:p>
          <a:p>
            <a:pPr marL="285750" lvl="1">
              <a:buClr>
                <a:schemeClr val="accent1"/>
              </a:buClr>
              <a:buFont typeface="Arial" panose="020B0604020202020204" pitchFamily="34" charset="0"/>
              <a:buChar char="•"/>
            </a:pPr>
            <a:r>
              <a:rPr lang="en-US" sz="2000" dirty="0"/>
              <a:t>E</a:t>
            </a:r>
            <a:r>
              <a:rPr lang="en-US" sz="2000" dirty="0" smtClean="0"/>
              <a:t>mployer-based </a:t>
            </a:r>
            <a:r>
              <a:rPr lang="en-US" sz="2000" dirty="0"/>
              <a:t>M</a:t>
            </a:r>
            <a:r>
              <a:rPr lang="en-US" sz="2000" dirty="0" smtClean="0"/>
              <a:t>entoring Program:  High-quality </a:t>
            </a:r>
            <a:r>
              <a:rPr lang="en-US" sz="2000" dirty="0"/>
              <a:t>industry-related, employer-based mentoring program that provides strong support and supervision for participants and mentors, establishes well-matched mentor/participant </a:t>
            </a:r>
            <a:r>
              <a:rPr lang="en-US" sz="2000" dirty="0" smtClean="0"/>
              <a:t>relationships.  </a:t>
            </a:r>
            <a:endParaRPr lang="en-US" sz="2000" dirty="0"/>
          </a:p>
        </p:txBody>
      </p:sp>
      <p:sp>
        <p:nvSpPr>
          <p:cNvPr id="5" name="Slide Number Placeholder 4"/>
          <p:cNvSpPr>
            <a:spLocks noGrp="1"/>
          </p:cNvSpPr>
          <p:nvPr>
            <p:ph type="sldNum" sz="quarter" idx="12"/>
          </p:nvPr>
        </p:nvSpPr>
        <p:spPr/>
        <p:txBody>
          <a:bodyPr/>
          <a:lstStyle/>
          <a:p>
            <a:fld id="{D253E679-0D08-4EB4-90F6-B6FDAC5D290A}" type="slidenum">
              <a:rPr lang="en-US" smtClean="0"/>
              <a:t>17</a:t>
            </a:fld>
            <a:endParaRPr lang="en-US"/>
          </a:p>
        </p:txBody>
      </p:sp>
      <p:sp>
        <p:nvSpPr>
          <p:cNvPr id="6" name="Title 5"/>
          <p:cNvSpPr>
            <a:spLocks noGrp="1"/>
          </p:cNvSpPr>
          <p:nvPr>
            <p:ph type="title"/>
          </p:nvPr>
        </p:nvSpPr>
        <p:spPr/>
        <p:txBody>
          <a:bodyPr/>
          <a:lstStyle/>
          <a:p>
            <a:r>
              <a:rPr lang="en-US" dirty="0" smtClean="0"/>
              <a:t>Core Element 2: </a:t>
            </a:r>
            <a:r>
              <a:rPr lang="en-US" dirty="0"/>
              <a:t>Employer </a:t>
            </a:r>
            <a:r>
              <a:rPr lang="en-US" dirty="0" smtClean="0"/>
              <a:t>Engagement</a:t>
            </a:r>
            <a:endParaRPr lang="en-US" dirty="0"/>
          </a:p>
        </p:txBody>
      </p:sp>
    </p:spTree>
    <p:extLst>
      <p:ext uri="{BB962C8B-B14F-4D97-AF65-F5344CB8AC3E}">
        <p14:creationId xmlns:p14="http://schemas.microsoft.com/office/powerpoint/2010/main" val="818846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47500" lnSpcReduction="20000"/>
          </a:bodyPr>
          <a:lstStyle/>
          <a:p>
            <a:pPr marL="0" indent="0">
              <a:buNone/>
            </a:pPr>
            <a:r>
              <a:rPr lang="en-US" sz="3300" b="1" dirty="0" smtClean="0"/>
              <a:t>Counseling </a:t>
            </a:r>
            <a:r>
              <a:rPr lang="en-US" sz="3300" b="1" dirty="0"/>
              <a:t>Component </a:t>
            </a:r>
            <a:endParaRPr lang="en-US" sz="3300" b="1" dirty="0" smtClean="0"/>
          </a:p>
          <a:p>
            <a:r>
              <a:rPr lang="en-US" sz="3300" dirty="0"/>
              <a:t>D</a:t>
            </a:r>
            <a:r>
              <a:rPr lang="en-US" sz="3300" dirty="0" smtClean="0"/>
              <a:t>edicated </a:t>
            </a:r>
            <a:r>
              <a:rPr lang="en-US" sz="3300" dirty="0"/>
              <a:t>counselors for program participants </a:t>
            </a:r>
            <a:r>
              <a:rPr lang="en-US" sz="3300" dirty="0" smtClean="0"/>
              <a:t>ensuring the </a:t>
            </a:r>
            <a:r>
              <a:rPr lang="en-US" sz="3300" dirty="0"/>
              <a:t>ratio of participants to counselors is sufficient to provide frequent individualized </a:t>
            </a:r>
            <a:r>
              <a:rPr lang="en-US" sz="3300" dirty="0" smtClean="0"/>
              <a:t>counseling for all YCC students.  </a:t>
            </a:r>
          </a:p>
          <a:p>
            <a:pPr marL="0" indent="0">
              <a:buNone/>
            </a:pPr>
            <a:r>
              <a:rPr lang="en-US" sz="3300" b="1" dirty="0" smtClean="0"/>
              <a:t>Counseling Services </a:t>
            </a:r>
          </a:p>
          <a:p>
            <a:r>
              <a:rPr lang="en-US" sz="3300" dirty="0" smtClean="0"/>
              <a:t>Comprehensive and integrated into the program;</a:t>
            </a:r>
            <a:endParaRPr lang="en-US" sz="3300" dirty="0"/>
          </a:p>
          <a:p>
            <a:r>
              <a:rPr lang="en-US" sz="3300" dirty="0" smtClean="0"/>
              <a:t>Lead </a:t>
            </a:r>
            <a:r>
              <a:rPr lang="en-US" sz="3300" dirty="0"/>
              <a:t>to post-program career placement opportunities;</a:t>
            </a:r>
          </a:p>
          <a:p>
            <a:r>
              <a:rPr lang="en-US" sz="3300" dirty="0"/>
              <a:t>Assist each participant to develop career goals, understand career pathway options, and create effective program </a:t>
            </a:r>
            <a:r>
              <a:rPr lang="en-US" sz="3300" dirty="0" smtClean="0"/>
              <a:t>IDPs; </a:t>
            </a:r>
          </a:p>
          <a:p>
            <a:r>
              <a:rPr lang="en-US" sz="3300" dirty="0" smtClean="0"/>
              <a:t>Assist </a:t>
            </a:r>
            <a:r>
              <a:rPr lang="en-US" sz="3300" dirty="0"/>
              <a:t>participants in developing and achieving specific educational goals, including relevant benchmarks and the use of appropriate assessment tools; and</a:t>
            </a:r>
          </a:p>
          <a:p>
            <a:r>
              <a:rPr lang="en-US" sz="3300" dirty="0"/>
              <a:t>Lead to continuing education through assistance with activities like informing participants about their post-secondary options, completing appropriate college applications and financial aid forms, such as the FAFSA, or college and training program </a:t>
            </a:r>
            <a:r>
              <a:rPr lang="en-US" sz="3300" dirty="0" smtClean="0"/>
              <a:t>tours.</a:t>
            </a:r>
            <a:endParaRPr lang="en-US" sz="3300" dirty="0"/>
          </a:p>
          <a:p>
            <a:pPr marL="0" indent="0">
              <a:buNone/>
            </a:pPr>
            <a:endParaRPr lang="en-US" sz="1600" dirty="0"/>
          </a:p>
        </p:txBody>
      </p:sp>
      <p:sp>
        <p:nvSpPr>
          <p:cNvPr id="5" name="Slide Number Placeholder 4"/>
          <p:cNvSpPr>
            <a:spLocks noGrp="1"/>
          </p:cNvSpPr>
          <p:nvPr>
            <p:ph type="sldNum" sz="quarter" idx="12"/>
          </p:nvPr>
        </p:nvSpPr>
        <p:spPr/>
        <p:txBody>
          <a:bodyPr/>
          <a:lstStyle/>
          <a:p>
            <a:fld id="{D253E679-0D08-4EB4-90F6-B6FDAC5D290A}" type="slidenum">
              <a:rPr lang="en-US" smtClean="0"/>
              <a:t>18</a:t>
            </a:fld>
            <a:endParaRPr lang="en-US"/>
          </a:p>
        </p:txBody>
      </p:sp>
      <p:sp>
        <p:nvSpPr>
          <p:cNvPr id="6" name="Title 5"/>
          <p:cNvSpPr>
            <a:spLocks noGrp="1"/>
          </p:cNvSpPr>
          <p:nvPr>
            <p:ph type="title"/>
          </p:nvPr>
        </p:nvSpPr>
        <p:spPr/>
        <p:txBody>
          <a:bodyPr>
            <a:normAutofit/>
          </a:bodyPr>
          <a:lstStyle/>
          <a:p>
            <a:r>
              <a:rPr lang="en-US" dirty="0" smtClean="0"/>
              <a:t>Core Element 3: </a:t>
            </a:r>
            <a:br>
              <a:rPr lang="en-US" dirty="0" smtClean="0"/>
            </a:br>
            <a:r>
              <a:rPr lang="en-US" dirty="0" smtClean="0"/>
              <a:t>Individualized </a:t>
            </a:r>
            <a:r>
              <a:rPr lang="en-US" dirty="0"/>
              <a:t>Career and Academic Counseling </a:t>
            </a:r>
          </a:p>
        </p:txBody>
      </p:sp>
    </p:spTree>
    <p:extLst>
      <p:ext uri="{BB962C8B-B14F-4D97-AF65-F5344CB8AC3E}">
        <p14:creationId xmlns:p14="http://schemas.microsoft.com/office/powerpoint/2010/main" val="31098344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20000"/>
          </a:bodyPr>
          <a:lstStyle/>
          <a:p>
            <a:pPr marL="0" indent="0">
              <a:buNone/>
            </a:pPr>
            <a:r>
              <a:rPr lang="en-US" sz="1800" b="1" dirty="0"/>
              <a:t>Work-based learning and work experience model </a:t>
            </a:r>
          </a:p>
          <a:p>
            <a:r>
              <a:rPr lang="en-US" sz="1800" dirty="0" smtClean="0"/>
              <a:t>Work </a:t>
            </a:r>
            <a:r>
              <a:rPr lang="en-US" sz="1800" dirty="0"/>
              <a:t>experiences, which must be provided by the employer partner(s), are planned, structured learning experiences that take place in a workplace for a limited period of time.  </a:t>
            </a:r>
            <a:endParaRPr lang="en-US" sz="1800" dirty="0" smtClean="0"/>
          </a:p>
          <a:p>
            <a:r>
              <a:rPr lang="en-US" sz="1800" dirty="0" smtClean="0"/>
              <a:t>Work </a:t>
            </a:r>
            <a:r>
              <a:rPr lang="en-US" sz="1800" dirty="0"/>
              <a:t>experiences may be paid or unpaid and may be in the private, for-profit sector; the non-profit sector; or the public sector. </a:t>
            </a:r>
            <a:endParaRPr lang="en-US" sz="1800" dirty="0" smtClean="0"/>
          </a:p>
          <a:p>
            <a:r>
              <a:rPr lang="en-US" sz="1800" dirty="0" smtClean="0"/>
              <a:t>Work </a:t>
            </a:r>
            <a:r>
              <a:rPr lang="en-US" sz="1800" dirty="0"/>
              <a:t>experiences are designed to enable youth to gain exposure to the working world and its requirements and to be inspired and energized to continue their studies through the practical application of their skills and knowledge.  </a:t>
            </a:r>
            <a:endParaRPr lang="en-US" sz="1800" dirty="0" smtClean="0"/>
          </a:p>
          <a:p>
            <a:r>
              <a:rPr lang="en-US" sz="1800" dirty="0" smtClean="0"/>
              <a:t>Work </a:t>
            </a:r>
            <a:r>
              <a:rPr lang="en-US" sz="1800" dirty="0"/>
              <a:t>experiences should help youth acquire the personal attributes, knowledge, and skills needed to obtain a job and advance in employment</a:t>
            </a:r>
            <a:r>
              <a:rPr lang="en-US" sz="1800" dirty="0" smtClean="0"/>
              <a:t>.</a:t>
            </a:r>
          </a:p>
          <a:p>
            <a:r>
              <a:rPr lang="en-US" sz="1800" dirty="0"/>
              <a:t>Work experiences may be subsidized or unsubsidized and may occur during the school year, during the summer, or both. </a:t>
            </a:r>
            <a:endParaRPr lang="en-US" sz="1800" dirty="0" smtClean="0"/>
          </a:p>
          <a:p>
            <a:r>
              <a:rPr lang="en-US" sz="1800" dirty="0" smtClean="0"/>
              <a:t>The </a:t>
            </a:r>
            <a:r>
              <a:rPr lang="en-US" sz="1800" dirty="0"/>
              <a:t>Department encourages programs to pay for work experiences with matching funds</a:t>
            </a:r>
            <a:r>
              <a:rPr lang="en-US" sz="1800" dirty="0">
                <a:solidFill>
                  <a:schemeClr val="accent1">
                    <a:lumMod val="75000"/>
                  </a:schemeClr>
                </a:solidFill>
              </a:rPr>
              <a:t>. </a:t>
            </a:r>
            <a:endParaRPr lang="en-US" sz="1800" dirty="0" smtClean="0">
              <a:solidFill>
                <a:schemeClr val="accent1">
                  <a:lumMod val="75000"/>
                </a:schemeClr>
              </a:solidFill>
            </a:endParaRPr>
          </a:p>
          <a:p>
            <a:pPr marL="0" indent="0">
              <a:buNone/>
            </a:pPr>
            <a:endParaRPr lang="en-US" sz="1600" dirty="0" smtClean="0"/>
          </a:p>
          <a:p>
            <a:pPr marL="0" indent="0">
              <a:buNone/>
            </a:pPr>
            <a:endParaRPr lang="en-US" sz="1600" dirty="0"/>
          </a:p>
          <a:p>
            <a:pPr marL="0" indent="0">
              <a:buNone/>
            </a:pPr>
            <a:endParaRPr lang="en-US" sz="1600" dirty="0"/>
          </a:p>
        </p:txBody>
      </p:sp>
      <p:sp>
        <p:nvSpPr>
          <p:cNvPr id="5" name="Slide Number Placeholder 4"/>
          <p:cNvSpPr>
            <a:spLocks noGrp="1"/>
          </p:cNvSpPr>
          <p:nvPr>
            <p:ph type="sldNum" sz="quarter" idx="12"/>
          </p:nvPr>
        </p:nvSpPr>
        <p:spPr/>
        <p:txBody>
          <a:bodyPr/>
          <a:lstStyle/>
          <a:p>
            <a:fld id="{D253E679-0D08-4EB4-90F6-B6FDAC5D290A}" type="slidenum">
              <a:rPr lang="en-US" smtClean="0"/>
              <a:t>19</a:t>
            </a:fld>
            <a:endParaRPr lang="en-US"/>
          </a:p>
        </p:txBody>
      </p:sp>
      <p:sp>
        <p:nvSpPr>
          <p:cNvPr id="6" name="Title 5"/>
          <p:cNvSpPr>
            <a:spLocks noGrp="1"/>
          </p:cNvSpPr>
          <p:nvPr>
            <p:ph type="title"/>
          </p:nvPr>
        </p:nvSpPr>
        <p:spPr/>
        <p:txBody>
          <a:bodyPr>
            <a:normAutofit fontScale="90000"/>
          </a:bodyPr>
          <a:lstStyle/>
          <a:p>
            <a:r>
              <a:rPr lang="en-US" dirty="0" smtClean="0"/>
              <a:t>Core Element 4: </a:t>
            </a:r>
            <a:br>
              <a:rPr lang="en-US" dirty="0" smtClean="0"/>
            </a:br>
            <a:r>
              <a:rPr lang="en-US" dirty="0" smtClean="0"/>
              <a:t>Work-based </a:t>
            </a:r>
            <a:r>
              <a:rPr lang="en-US" dirty="0"/>
              <a:t>Learning and Exposure to the World of </a:t>
            </a:r>
            <a:r>
              <a:rPr lang="en-US" dirty="0" smtClean="0"/>
              <a:t>Work</a:t>
            </a:r>
            <a:endParaRPr lang="en-US" dirty="0"/>
          </a:p>
        </p:txBody>
      </p:sp>
    </p:spTree>
    <p:extLst>
      <p:ext uri="{BB962C8B-B14F-4D97-AF65-F5344CB8AC3E}">
        <p14:creationId xmlns:p14="http://schemas.microsoft.com/office/powerpoint/2010/main" val="3595580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D253E679-0D08-4EB4-90F6-B6FDAC5D290A}" type="slidenum">
              <a:rPr lang="en-US" smtClean="0"/>
              <a:t>2</a:t>
            </a:fld>
            <a:endParaRPr lang="en-US"/>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914400"/>
            <a:ext cx="8534400" cy="5738813"/>
          </a:xfrm>
          <a:prstGeom prst="rect">
            <a:avLst/>
          </a:prstGeom>
          <a:noFill/>
          <a:ln>
            <a:noFill/>
          </a:ln>
        </p:spPr>
      </p:pic>
      <p:sp>
        <p:nvSpPr>
          <p:cNvPr id="7" name="Title 1"/>
          <p:cNvSpPr txBox="1">
            <a:spLocks/>
          </p:cNvSpPr>
          <p:nvPr/>
        </p:nvSpPr>
        <p:spPr>
          <a:xfrm>
            <a:off x="0" y="-228600"/>
            <a:ext cx="9144000" cy="1066800"/>
          </a:xfrm>
          <a:prstGeom prst="rect">
            <a:avLst/>
          </a:prstGeom>
        </p:spPr>
        <p:txBody>
          <a:bodyPr vert="horz" lIns="91440" tIns="45720" rIns="91440" bIns="45720" rtlCol="0" anchor="ctr" anchorCtr="1">
            <a:normAutofit/>
          </a:bodyPr>
          <a:lstStyle>
            <a:lvl1pPr algn="ctr" defTabSz="914400" rtl="0" eaLnBrk="1" latinLnBrk="0" hangingPunct="1">
              <a:spcBef>
                <a:spcPct val="0"/>
              </a:spcBef>
              <a:buNone/>
              <a:defRPr sz="2800" b="1" kern="1200" cap="none" spc="0" baseline="0">
                <a:ln w="12700">
                  <a:noFill/>
                  <a:prstDash val="solid"/>
                </a:ln>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smtClean="0"/>
              <a:t>Where are you?</a:t>
            </a:r>
            <a:endParaRPr lang="en-US" dirty="0"/>
          </a:p>
        </p:txBody>
      </p:sp>
      <p:sp>
        <p:nvSpPr>
          <p:cNvPr id="8" name="TextBox 7"/>
          <p:cNvSpPr txBox="1"/>
          <p:nvPr/>
        </p:nvSpPr>
        <p:spPr>
          <a:xfrm>
            <a:off x="1371600" y="457200"/>
            <a:ext cx="6324600" cy="338554"/>
          </a:xfrm>
          <a:prstGeom prst="rect">
            <a:avLst/>
          </a:prstGeom>
          <a:noFill/>
        </p:spPr>
        <p:txBody>
          <a:bodyPr wrap="square" rtlCol="0">
            <a:spAutoFit/>
          </a:bodyPr>
          <a:lstStyle/>
          <a:p>
            <a:pPr algn="ctr"/>
            <a:r>
              <a:rPr lang="en-US" sz="1600" b="1" i="1" dirty="0" smtClean="0">
                <a:solidFill>
                  <a:schemeClr val="bg1"/>
                </a:solidFill>
                <a:latin typeface="Arial" pitchFamily="34" charset="0"/>
                <a:cs typeface="Arial" pitchFamily="34" charset="0"/>
              </a:rPr>
              <a:t>Enter your location in the Chat window – lower left of screen</a:t>
            </a:r>
            <a:endParaRPr lang="en-US" sz="1600" b="1"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86554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10000"/>
          </a:bodyPr>
          <a:lstStyle/>
          <a:p>
            <a:pPr marL="0" indent="0">
              <a:buNone/>
            </a:pPr>
            <a:r>
              <a:rPr lang="en-US" sz="1700" b="1" dirty="0" smtClean="0"/>
              <a:t>Program </a:t>
            </a:r>
            <a:r>
              <a:rPr lang="en-US" sz="1700" b="1" dirty="0"/>
              <a:t>integration of work experience and academic and career-focused curriculum </a:t>
            </a:r>
          </a:p>
          <a:p>
            <a:r>
              <a:rPr lang="en-US" sz="1700" dirty="0" smtClean="0"/>
              <a:t>Exposure </a:t>
            </a:r>
            <a:r>
              <a:rPr lang="en-US" sz="1700" dirty="0"/>
              <a:t>to the world of work includes, but is not limited to, the following experiences and activities:  </a:t>
            </a:r>
            <a:endParaRPr lang="en-US" sz="1700" dirty="0" smtClean="0"/>
          </a:p>
          <a:p>
            <a:pPr lvl="1">
              <a:lnSpc>
                <a:spcPct val="120000"/>
              </a:lnSpc>
              <a:spcBef>
                <a:spcPts val="0"/>
              </a:spcBef>
              <a:spcAft>
                <a:spcPts val="0"/>
              </a:spcAft>
            </a:pPr>
            <a:r>
              <a:rPr lang="en-US" sz="1300" dirty="0"/>
              <a:t>c</a:t>
            </a:r>
            <a:r>
              <a:rPr lang="en-US" sz="1300" dirty="0" smtClean="0"/>
              <a:t>lassroom </a:t>
            </a:r>
            <a:r>
              <a:rPr lang="en-US" sz="1300" dirty="0"/>
              <a:t>speakers from targeted employers; </a:t>
            </a:r>
            <a:endParaRPr lang="en-US" sz="1300" dirty="0" smtClean="0"/>
          </a:p>
          <a:p>
            <a:pPr lvl="1">
              <a:lnSpc>
                <a:spcPct val="120000"/>
              </a:lnSpc>
              <a:spcBef>
                <a:spcPts val="0"/>
              </a:spcBef>
              <a:spcAft>
                <a:spcPts val="0"/>
              </a:spcAft>
            </a:pPr>
            <a:r>
              <a:rPr lang="en-US" sz="1300" dirty="0" smtClean="0"/>
              <a:t>field </a:t>
            </a:r>
            <a:r>
              <a:rPr lang="en-US" sz="1300" dirty="0"/>
              <a:t>trips to employers in relevant industries and occupations; </a:t>
            </a:r>
            <a:endParaRPr lang="en-US" sz="1300" dirty="0" smtClean="0"/>
          </a:p>
          <a:p>
            <a:pPr lvl="1">
              <a:lnSpc>
                <a:spcPct val="120000"/>
              </a:lnSpc>
              <a:spcBef>
                <a:spcPts val="0"/>
              </a:spcBef>
              <a:spcAft>
                <a:spcPts val="0"/>
              </a:spcAft>
            </a:pPr>
            <a:r>
              <a:rPr lang="en-US" sz="1300" dirty="0" smtClean="0"/>
              <a:t>job </a:t>
            </a:r>
            <a:r>
              <a:rPr lang="en-US" sz="1300" dirty="0"/>
              <a:t>shadowing opportunities; </a:t>
            </a:r>
            <a:endParaRPr lang="en-US" sz="1300" dirty="0" smtClean="0"/>
          </a:p>
          <a:p>
            <a:pPr lvl="1">
              <a:lnSpc>
                <a:spcPct val="120000"/>
              </a:lnSpc>
              <a:spcBef>
                <a:spcPts val="0"/>
              </a:spcBef>
              <a:spcAft>
                <a:spcPts val="0"/>
              </a:spcAft>
            </a:pPr>
            <a:r>
              <a:rPr lang="en-US" sz="1300" dirty="0" smtClean="0"/>
              <a:t>attendance </a:t>
            </a:r>
            <a:r>
              <a:rPr lang="en-US" sz="1300" dirty="0"/>
              <a:t>at conferences for trade associations and professional organizations; </a:t>
            </a:r>
            <a:endParaRPr lang="en-US" sz="1300" dirty="0" smtClean="0"/>
          </a:p>
          <a:p>
            <a:pPr lvl="1">
              <a:lnSpc>
                <a:spcPct val="120000"/>
              </a:lnSpc>
              <a:spcBef>
                <a:spcPts val="0"/>
              </a:spcBef>
              <a:spcAft>
                <a:spcPts val="0"/>
              </a:spcAft>
            </a:pPr>
            <a:r>
              <a:rPr lang="en-US" sz="1300" dirty="0" smtClean="0"/>
              <a:t>community </a:t>
            </a:r>
            <a:r>
              <a:rPr lang="en-US" sz="1300" dirty="0"/>
              <a:t>service and service learning in relevant industries and </a:t>
            </a:r>
            <a:r>
              <a:rPr lang="en-US" sz="1300" dirty="0" smtClean="0"/>
              <a:t>occupations; </a:t>
            </a:r>
          </a:p>
          <a:p>
            <a:pPr lvl="1">
              <a:lnSpc>
                <a:spcPct val="120000"/>
              </a:lnSpc>
              <a:spcBef>
                <a:spcPts val="0"/>
              </a:spcBef>
              <a:spcAft>
                <a:spcPts val="0"/>
              </a:spcAft>
            </a:pPr>
            <a:r>
              <a:rPr lang="en-US" sz="1300" dirty="0" smtClean="0"/>
              <a:t>mock </a:t>
            </a:r>
            <a:r>
              <a:rPr lang="en-US" sz="1300" dirty="0"/>
              <a:t>interviews by potential employers; </a:t>
            </a:r>
            <a:endParaRPr lang="en-US" sz="1300" dirty="0" smtClean="0"/>
          </a:p>
          <a:p>
            <a:pPr lvl="1">
              <a:lnSpc>
                <a:spcPct val="120000"/>
              </a:lnSpc>
              <a:spcBef>
                <a:spcPts val="0"/>
              </a:spcBef>
              <a:spcAft>
                <a:spcPts val="0"/>
              </a:spcAft>
            </a:pPr>
            <a:r>
              <a:rPr lang="en-US" sz="1300" dirty="0" smtClean="0"/>
              <a:t>résumé </a:t>
            </a:r>
            <a:r>
              <a:rPr lang="en-US" sz="1300" dirty="0"/>
              <a:t>writing workshops; and </a:t>
            </a:r>
            <a:endParaRPr lang="en-US" sz="1300" dirty="0" smtClean="0"/>
          </a:p>
          <a:p>
            <a:pPr lvl="1">
              <a:lnSpc>
                <a:spcPct val="120000"/>
              </a:lnSpc>
              <a:spcBef>
                <a:spcPts val="0"/>
              </a:spcBef>
              <a:spcAft>
                <a:spcPts val="0"/>
              </a:spcAft>
            </a:pPr>
            <a:r>
              <a:rPr lang="en-US" sz="1300" dirty="0" smtClean="0"/>
              <a:t>internships </a:t>
            </a:r>
            <a:r>
              <a:rPr lang="en-US" sz="1300" dirty="0"/>
              <a:t>with an employer during the final year of the program. </a:t>
            </a:r>
            <a:endParaRPr lang="en-US" sz="1300" dirty="0" smtClean="0"/>
          </a:p>
          <a:p>
            <a:r>
              <a:rPr lang="en-US" sz="1700" dirty="0"/>
              <a:t>C</a:t>
            </a:r>
            <a:r>
              <a:rPr lang="en-US" sz="1700" dirty="0" smtClean="0"/>
              <a:t>lassroom </a:t>
            </a:r>
            <a:r>
              <a:rPr lang="en-US" sz="1700" dirty="0"/>
              <a:t>curriculum must be closely tied to and reinforce the work experience/world of work exposure activities.</a:t>
            </a:r>
          </a:p>
          <a:p>
            <a:pPr marL="0" indent="0">
              <a:buNone/>
            </a:pPr>
            <a:r>
              <a:rPr lang="en-US" sz="1700" b="1" dirty="0" smtClean="0"/>
              <a:t>Community </a:t>
            </a:r>
            <a:r>
              <a:rPr lang="en-US" sz="1700" b="1" dirty="0"/>
              <a:t>service learning and youth leadership development opportunities</a:t>
            </a:r>
          </a:p>
          <a:p>
            <a:pPr marL="285750" lvl="1">
              <a:buClr>
                <a:schemeClr val="accent1"/>
              </a:buClr>
              <a:buFont typeface="Arial" panose="020B0604020202020204" pitchFamily="34" charset="0"/>
              <a:buChar char="•"/>
            </a:pPr>
            <a:r>
              <a:rPr lang="en-US" sz="1700" dirty="0" smtClean="0"/>
              <a:t>Integrating </a:t>
            </a:r>
            <a:r>
              <a:rPr lang="en-US" sz="1700" dirty="0"/>
              <a:t>youth leadership and community service learning activities with the academic and technical skills training, the career exploration/work experience components of the program, and the specific industry focus</a:t>
            </a:r>
            <a:r>
              <a:rPr lang="en-US" sz="1700" dirty="0" smtClean="0"/>
              <a:t>.</a:t>
            </a:r>
            <a:endParaRPr lang="en-US" sz="1600" dirty="0"/>
          </a:p>
        </p:txBody>
      </p:sp>
      <p:sp>
        <p:nvSpPr>
          <p:cNvPr id="5" name="Slide Number Placeholder 4"/>
          <p:cNvSpPr>
            <a:spLocks noGrp="1"/>
          </p:cNvSpPr>
          <p:nvPr>
            <p:ph type="sldNum" sz="quarter" idx="12"/>
          </p:nvPr>
        </p:nvSpPr>
        <p:spPr/>
        <p:txBody>
          <a:bodyPr/>
          <a:lstStyle/>
          <a:p>
            <a:fld id="{D253E679-0D08-4EB4-90F6-B6FDAC5D290A}" type="slidenum">
              <a:rPr lang="en-US" smtClean="0"/>
              <a:t>20</a:t>
            </a:fld>
            <a:endParaRPr lang="en-US"/>
          </a:p>
        </p:txBody>
      </p:sp>
      <p:sp>
        <p:nvSpPr>
          <p:cNvPr id="3" name="Text Placeholder 2"/>
          <p:cNvSpPr>
            <a:spLocks noGrp="1"/>
          </p:cNvSpPr>
          <p:nvPr>
            <p:ph type="body" idx="4294967295"/>
          </p:nvPr>
        </p:nvSpPr>
        <p:spPr>
          <a:xfrm>
            <a:off x="6172200" y="1447800"/>
            <a:ext cx="2971800" cy="4206875"/>
          </a:xfrm>
        </p:spPr>
        <p:txBody>
          <a:bodyPr/>
          <a:lstStyle/>
          <a:p>
            <a:pPr marL="0" indent="0">
              <a:buNone/>
            </a:pPr>
            <a:endParaRPr lang="en-US" dirty="0" smtClean="0"/>
          </a:p>
          <a:p>
            <a:pPr marL="0" indent="0">
              <a:buNone/>
            </a:pPr>
            <a:endParaRPr lang="en-US" dirty="0"/>
          </a:p>
        </p:txBody>
      </p:sp>
      <p:sp>
        <p:nvSpPr>
          <p:cNvPr id="6" name="Title 5"/>
          <p:cNvSpPr>
            <a:spLocks noGrp="1"/>
          </p:cNvSpPr>
          <p:nvPr>
            <p:ph type="title"/>
          </p:nvPr>
        </p:nvSpPr>
        <p:spPr/>
        <p:txBody>
          <a:bodyPr>
            <a:normAutofit/>
          </a:bodyPr>
          <a:lstStyle/>
          <a:p>
            <a:r>
              <a:rPr lang="en-US" dirty="0" smtClean="0"/>
              <a:t>Core Element 4: </a:t>
            </a:r>
            <a:r>
              <a:rPr lang="en-US" i="1" dirty="0" smtClean="0"/>
              <a:t>Cont</a:t>
            </a:r>
            <a:r>
              <a:rPr lang="en-US" i="1" dirty="0"/>
              <a:t>. </a:t>
            </a:r>
            <a:endParaRPr lang="en-US" dirty="0"/>
          </a:p>
        </p:txBody>
      </p:sp>
    </p:spTree>
    <p:extLst>
      <p:ext uri="{BB962C8B-B14F-4D97-AF65-F5344CB8AC3E}">
        <p14:creationId xmlns:p14="http://schemas.microsoft.com/office/powerpoint/2010/main" val="4705728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sz="2400" dirty="0" smtClean="0"/>
              <a:t>Capacity </a:t>
            </a:r>
            <a:r>
              <a:rPr lang="en-US" sz="2400" dirty="0"/>
              <a:t>to sustain program activities beyond the program’s grant period of performance including a fully descriptive and effective sustainability </a:t>
            </a:r>
            <a:r>
              <a:rPr lang="en-US" sz="2400" dirty="0" smtClean="0"/>
              <a:t>plan</a:t>
            </a:r>
          </a:p>
          <a:p>
            <a:r>
              <a:rPr lang="en-US" sz="2400" dirty="0" smtClean="0"/>
              <a:t>Professional </a:t>
            </a:r>
            <a:r>
              <a:rPr lang="en-US" sz="2400" dirty="0"/>
              <a:t>development plan for program staff leading to sustainability beyond the period of performance </a:t>
            </a:r>
          </a:p>
        </p:txBody>
      </p:sp>
      <p:sp>
        <p:nvSpPr>
          <p:cNvPr id="5" name="Slide Number Placeholder 4"/>
          <p:cNvSpPr>
            <a:spLocks noGrp="1"/>
          </p:cNvSpPr>
          <p:nvPr>
            <p:ph type="sldNum" sz="quarter" idx="12"/>
          </p:nvPr>
        </p:nvSpPr>
        <p:spPr/>
        <p:txBody>
          <a:bodyPr/>
          <a:lstStyle/>
          <a:p>
            <a:fld id="{D253E679-0D08-4EB4-90F6-B6FDAC5D290A}" type="slidenum">
              <a:rPr lang="en-US" smtClean="0"/>
              <a:t>21</a:t>
            </a:fld>
            <a:endParaRPr lang="en-US"/>
          </a:p>
        </p:txBody>
      </p:sp>
      <p:sp>
        <p:nvSpPr>
          <p:cNvPr id="6" name="Title 5"/>
          <p:cNvSpPr>
            <a:spLocks noGrp="1"/>
          </p:cNvSpPr>
          <p:nvPr>
            <p:ph type="title"/>
          </p:nvPr>
        </p:nvSpPr>
        <p:spPr/>
        <p:txBody>
          <a:bodyPr/>
          <a:lstStyle/>
          <a:p>
            <a:r>
              <a:rPr lang="en-US" dirty="0" smtClean="0"/>
              <a:t>Core Element 5: </a:t>
            </a:r>
            <a:r>
              <a:rPr lang="en-US" dirty="0"/>
              <a:t>Program </a:t>
            </a:r>
            <a:r>
              <a:rPr lang="en-US" dirty="0" smtClean="0"/>
              <a:t>Sustainability</a:t>
            </a:r>
            <a:endParaRPr lang="en-US" dirty="0"/>
          </a:p>
        </p:txBody>
      </p:sp>
    </p:spTree>
    <p:extLst>
      <p:ext uri="{BB962C8B-B14F-4D97-AF65-F5344CB8AC3E}">
        <p14:creationId xmlns:p14="http://schemas.microsoft.com/office/powerpoint/2010/main" val="5524165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r>
              <a:rPr lang="en-US" sz="1600" dirty="0" smtClean="0"/>
              <a:t>The </a:t>
            </a:r>
            <a:r>
              <a:rPr lang="en-US" sz="1600" dirty="0"/>
              <a:t>ultimate goal for this program is to ensure that all program completers:  </a:t>
            </a:r>
            <a:endParaRPr lang="en-US" sz="1600" dirty="0" smtClean="0"/>
          </a:p>
          <a:p>
            <a:pPr marL="342900" indent="-342900">
              <a:buAutoNum type="arabicParenR"/>
            </a:pPr>
            <a:r>
              <a:rPr lang="en-US" sz="1600" dirty="0"/>
              <a:t>G</a:t>
            </a:r>
            <a:r>
              <a:rPr lang="en-US" sz="1600" dirty="0" smtClean="0"/>
              <a:t>raduate </a:t>
            </a:r>
            <a:r>
              <a:rPr lang="en-US" sz="1600" dirty="0"/>
              <a:t>from high school with a high school diploma; </a:t>
            </a:r>
            <a:endParaRPr lang="en-US" sz="1600" dirty="0" smtClean="0"/>
          </a:p>
          <a:p>
            <a:pPr marL="342900" indent="-342900">
              <a:buAutoNum type="arabicParenR"/>
            </a:pPr>
            <a:r>
              <a:rPr lang="en-US" sz="1600" dirty="0" smtClean="0"/>
              <a:t>Obtain </a:t>
            </a:r>
            <a:r>
              <a:rPr lang="en-US" sz="1600" dirty="0"/>
              <a:t>a degree or industry-recognized credential in an H-1B industry or occupation, and have earned college credits towards a degree in the selected high-growth H-1B industry or occupation; and </a:t>
            </a:r>
            <a:endParaRPr lang="en-US" sz="1600" dirty="0" smtClean="0"/>
          </a:p>
          <a:p>
            <a:pPr marL="342900" indent="-342900">
              <a:buAutoNum type="arabicParenR"/>
            </a:pPr>
            <a:r>
              <a:rPr lang="en-US" sz="1600" dirty="0" smtClean="0"/>
              <a:t>Move </a:t>
            </a:r>
            <a:r>
              <a:rPr lang="en-US" sz="1600" dirty="0"/>
              <a:t>into a positive placement that includes unsubsidized employment, post-secondary education, long-term </a:t>
            </a:r>
            <a:r>
              <a:rPr lang="en-US" sz="1600" dirty="0" smtClean="0"/>
              <a:t>occupational </a:t>
            </a:r>
            <a:r>
              <a:rPr lang="en-US" sz="1600" dirty="0"/>
              <a:t>skills training, or a Registered Apprenticeship. </a:t>
            </a:r>
            <a:endParaRPr lang="en-US" sz="1600" dirty="0" smtClean="0"/>
          </a:p>
          <a:p>
            <a:pPr marL="342900" indent="-342900">
              <a:buAutoNum type="arabicParenR"/>
            </a:pPr>
            <a:endParaRPr lang="en-US" sz="1600" b="1" dirty="0"/>
          </a:p>
          <a:p>
            <a:r>
              <a:rPr lang="en-US" sz="1600" dirty="0"/>
              <a:t>The </a:t>
            </a:r>
            <a:r>
              <a:rPr lang="en-US" sz="1600" b="1" dirty="0"/>
              <a:t>short-term measures </a:t>
            </a:r>
            <a:r>
              <a:rPr lang="en-US" sz="1600" dirty="0"/>
              <a:t>will serve as interim indicators of program progress that will help both grantees and DOL ensure that programs are on track for success.  </a:t>
            </a:r>
          </a:p>
          <a:p>
            <a:r>
              <a:rPr lang="en-US" sz="1600" dirty="0"/>
              <a:t>The </a:t>
            </a:r>
            <a:r>
              <a:rPr lang="en-US" sz="1600" b="1" dirty="0"/>
              <a:t>long-term measures </a:t>
            </a:r>
            <a:r>
              <a:rPr lang="en-US" sz="1600" dirty="0"/>
              <a:t>are more outcome-oriented and are a gauge of program success upon completion of the grant</a:t>
            </a:r>
            <a:r>
              <a:rPr lang="en-US" sz="1600" dirty="0">
                <a:solidFill>
                  <a:schemeClr val="accent1">
                    <a:lumMod val="75000"/>
                  </a:schemeClr>
                </a:solidFill>
              </a:rPr>
              <a:t>. </a:t>
            </a:r>
          </a:p>
          <a:p>
            <a:endParaRPr lang="en-US" sz="1600" b="1" dirty="0">
              <a:solidFill>
                <a:schemeClr val="accent1">
                  <a:lumMod val="75000"/>
                </a:schemeClr>
              </a:solidFill>
            </a:endParaRPr>
          </a:p>
          <a:p>
            <a:pPr marL="0" indent="0">
              <a:buNone/>
            </a:pPr>
            <a:endParaRPr lang="en-US" sz="1600" b="1" dirty="0">
              <a:solidFill>
                <a:schemeClr val="accent1">
                  <a:lumMod val="75000"/>
                </a:schemeClr>
              </a:solidFill>
            </a:endParaRPr>
          </a:p>
        </p:txBody>
      </p:sp>
      <p:sp>
        <p:nvSpPr>
          <p:cNvPr id="5" name="Slide Number Placeholder 4"/>
          <p:cNvSpPr>
            <a:spLocks noGrp="1"/>
          </p:cNvSpPr>
          <p:nvPr>
            <p:ph type="sldNum" sz="quarter" idx="12"/>
          </p:nvPr>
        </p:nvSpPr>
        <p:spPr/>
        <p:txBody>
          <a:bodyPr/>
          <a:lstStyle/>
          <a:p>
            <a:fld id="{D253E679-0D08-4EB4-90F6-B6FDAC5D290A}" type="slidenum">
              <a:rPr lang="en-US" smtClean="0"/>
              <a:t>22</a:t>
            </a:fld>
            <a:endParaRPr lang="en-US"/>
          </a:p>
        </p:txBody>
      </p:sp>
      <p:sp>
        <p:nvSpPr>
          <p:cNvPr id="6" name="Title 5"/>
          <p:cNvSpPr>
            <a:spLocks noGrp="1"/>
          </p:cNvSpPr>
          <p:nvPr>
            <p:ph type="title"/>
          </p:nvPr>
        </p:nvSpPr>
        <p:spPr/>
        <p:txBody>
          <a:bodyPr>
            <a:normAutofit/>
          </a:bodyPr>
          <a:lstStyle/>
          <a:p>
            <a:r>
              <a:rPr lang="en-US" dirty="0" smtClean="0"/>
              <a:t>Core Element 6: </a:t>
            </a:r>
            <a:br>
              <a:rPr lang="en-US" dirty="0" smtClean="0"/>
            </a:br>
            <a:r>
              <a:rPr lang="en-US" dirty="0" smtClean="0"/>
              <a:t>Program </a:t>
            </a:r>
            <a:r>
              <a:rPr lang="en-US" dirty="0"/>
              <a:t>Performance and </a:t>
            </a:r>
            <a:r>
              <a:rPr lang="en-US" dirty="0" smtClean="0"/>
              <a:t>Outcomes</a:t>
            </a:r>
            <a:endParaRPr lang="en-US" dirty="0"/>
          </a:p>
        </p:txBody>
      </p:sp>
    </p:spTree>
    <p:extLst>
      <p:ext uri="{BB962C8B-B14F-4D97-AF65-F5344CB8AC3E}">
        <p14:creationId xmlns:p14="http://schemas.microsoft.com/office/powerpoint/2010/main" val="2322664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lvl="0"/>
            <a:r>
              <a:rPr lang="en-US" sz="2000" u="sng" dirty="0" smtClean="0"/>
              <a:t>Enrollment </a:t>
            </a:r>
            <a:r>
              <a:rPr lang="en-US" sz="2000" u="sng" dirty="0"/>
              <a:t>Rate </a:t>
            </a:r>
            <a:r>
              <a:rPr lang="en-US" sz="2000" dirty="0"/>
              <a:t>– the number of participants enrolled in the program compared to the target number of participants identified in the grant application;</a:t>
            </a:r>
          </a:p>
          <a:p>
            <a:pPr lvl="0"/>
            <a:r>
              <a:rPr lang="en-US" sz="2000" u="sng" dirty="0"/>
              <a:t>Attendance Rate </a:t>
            </a:r>
            <a:r>
              <a:rPr lang="en-US" sz="2000" dirty="0"/>
              <a:t>– the rate of school attendance by participants in the program;</a:t>
            </a:r>
          </a:p>
          <a:p>
            <a:pPr lvl="0"/>
            <a:r>
              <a:rPr lang="en-US" sz="2000" u="sng" dirty="0"/>
              <a:t>Chronic Absence Rate </a:t>
            </a:r>
            <a:r>
              <a:rPr lang="en-US" sz="2000" dirty="0"/>
              <a:t>– the percentage of participants who have missed 10 percent of school days for any reason-excused or unexcused -- as well as suspensions;</a:t>
            </a:r>
          </a:p>
          <a:p>
            <a:pPr lvl="0"/>
            <a:r>
              <a:rPr lang="en-US" sz="2000" u="sng" dirty="0"/>
              <a:t>Mentoring Rate </a:t>
            </a:r>
            <a:r>
              <a:rPr lang="en-US" sz="2000" dirty="0"/>
              <a:t>– percentage of participants who have matched mentors and participate in formal mentoring;</a:t>
            </a:r>
          </a:p>
          <a:p>
            <a:pPr lvl="0"/>
            <a:r>
              <a:rPr lang="en-US" sz="2000" u="sng" dirty="0"/>
              <a:t>Yearly Program Retention Rate </a:t>
            </a:r>
            <a:r>
              <a:rPr lang="en-US" sz="2000" dirty="0"/>
              <a:t>– percentage of participants who continue in program from one school year to the next;</a:t>
            </a:r>
          </a:p>
          <a:p>
            <a:pPr marL="0" indent="0">
              <a:buNone/>
            </a:pPr>
            <a:endParaRPr lang="en-US" sz="1600" b="1" dirty="0">
              <a:solidFill>
                <a:schemeClr val="accent1">
                  <a:lumMod val="75000"/>
                </a:schemeClr>
              </a:solidFill>
            </a:endParaRPr>
          </a:p>
          <a:p>
            <a:pPr marL="0" indent="0">
              <a:buNone/>
            </a:pPr>
            <a:endParaRPr lang="en-US" sz="1600" b="1" dirty="0">
              <a:solidFill>
                <a:schemeClr val="accent1">
                  <a:lumMod val="75000"/>
                </a:schemeClr>
              </a:solidFill>
            </a:endParaRPr>
          </a:p>
        </p:txBody>
      </p:sp>
      <p:sp>
        <p:nvSpPr>
          <p:cNvPr id="5" name="Slide Number Placeholder 4"/>
          <p:cNvSpPr>
            <a:spLocks noGrp="1"/>
          </p:cNvSpPr>
          <p:nvPr>
            <p:ph type="sldNum" sz="quarter" idx="12"/>
          </p:nvPr>
        </p:nvSpPr>
        <p:spPr/>
        <p:txBody>
          <a:bodyPr/>
          <a:lstStyle/>
          <a:p>
            <a:fld id="{D253E679-0D08-4EB4-90F6-B6FDAC5D290A}" type="slidenum">
              <a:rPr lang="en-US" smtClean="0"/>
              <a:t>23</a:t>
            </a:fld>
            <a:endParaRPr lang="en-US"/>
          </a:p>
        </p:txBody>
      </p:sp>
      <p:sp>
        <p:nvSpPr>
          <p:cNvPr id="3" name="Text Placeholder 2"/>
          <p:cNvSpPr>
            <a:spLocks noGrp="1"/>
          </p:cNvSpPr>
          <p:nvPr>
            <p:ph type="body" idx="4294967295"/>
          </p:nvPr>
        </p:nvSpPr>
        <p:spPr>
          <a:xfrm>
            <a:off x="6172200" y="1447800"/>
            <a:ext cx="2971800" cy="4206875"/>
          </a:xfrm>
        </p:spPr>
        <p:txBody>
          <a:bodyPr/>
          <a:lstStyle/>
          <a:p>
            <a:pPr marL="0" indent="0">
              <a:buNone/>
            </a:pPr>
            <a:endParaRPr lang="en-US" dirty="0" smtClean="0"/>
          </a:p>
          <a:p>
            <a:pPr marL="0" indent="0">
              <a:buNone/>
            </a:pPr>
            <a:endParaRPr lang="en-US" dirty="0"/>
          </a:p>
        </p:txBody>
      </p:sp>
      <p:sp>
        <p:nvSpPr>
          <p:cNvPr id="6" name="Title 5"/>
          <p:cNvSpPr>
            <a:spLocks noGrp="1"/>
          </p:cNvSpPr>
          <p:nvPr>
            <p:ph type="title"/>
          </p:nvPr>
        </p:nvSpPr>
        <p:spPr/>
        <p:txBody>
          <a:bodyPr>
            <a:normAutofit/>
          </a:bodyPr>
          <a:lstStyle/>
          <a:p>
            <a:r>
              <a:rPr lang="en-US" dirty="0" smtClean="0"/>
              <a:t>Core Element 6</a:t>
            </a:r>
            <a:br>
              <a:rPr lang="en-US" dirty="0" smtClean="0"/>
            </a:br>
            <a:r>
              <a:rPr lang="en-US" dirty="0"/>
              <a:t>Short-term </a:t>
            </a:r>
            <a:r>
              <a:rPr lang="en-US" dirty="0" smtClean="0"/>
              <a:t>Measures</a:t>
            </a:r>
            <a:endParaRPr lang="en-US" dirty="0"/>
          </a:p>
        </p:txBody>
      </p:sp>
    </p:spTree>
    <p:extLst>
      <p:ext uri="{BB962C8B-B14F-4D97-AF65-F5344CB8AC3E}">
        <p14:creationId xmlns:p14="http://schemas.microsoft.com/office/powerpoint/2010/main" val="5139988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sz="1800" u="sng" dirty="0">
                <a:solidFill>
                  <a:srgbClr val="1F497D"/>
                </a:solidFill>
              </a:rPr>
              <a:t>Work Readiness Indicator </a:t>
            </a:r>
            <a:r>
              <a:rPr lang="en-US" sz="1800" dirty="0">
                <a:solidFill>
                  <a:srgbClr val="1F497D"/>
                </a:solidFill>
              </a:rPr>
              <a:t>– the percentage of participants who are deemed work ready based on an employer evaluation conducted at the end of each internship/work experience (using the DOL-developed work readiness tool found at: </a:t>
            </a:r>
            <a:r>
              <a:rPr lang="en-US" sz="1800" u="sng" dirty="0">
                <a:solidFill>
                  <a:srgbClr val="1F497D"/>
                </a:solidFill>
                <a:hlinkClick r:id="rId3"/>
              </a:rPr>
              <a:t>http://wdr.doleta.gov/directives/attach/TEGL/TEGL07-10a4.pdf</a:t>
            </a:r>
            <a:r>
              <a:rPr lang="en-US" sz="1800" dirty="0">
                <a:solidFill>
                  <a:srgbClr val="1F497D"/>
                </a:solidFill>
              </a:rPr>
              <a:t>);</a:t>
            </a:r>
          </a:p>
          <a:p>
            <a:pPr lvl="0"/>
            <a:r>
              <a:rPr lang="en-US" sz="1800" u="sng" dirty="0">
                <a:solidFill>
                  <a:srgbClr val="1F497D"/>
                </a:solidFill>
              </a:rPr>
              <a:t>Internship Placement and Completion Rates </a:t>
            </a:r>
            <a:r>
              <a:rPr lang="en-US" sz="1800" dirty="0">
                <a:solidFill>
                  <a:srgbClr val="1F497D"/>
                </a:solidFill>
              </a:rPr>
              <a:t>– the percentage of program participants who begin an internship and, of those who begin an internship, the percentage who complete;</a:t>
            </a:r>
          </a:p>
          <a:p>
            <a:pPr lvl="0"/>
            <a:r>
              <a:rPr lang="en-US" sz="1800" u="sng" dirty="0">
                <a:solidFill>
                  <a:srgbClr val="1F497D"/>
                </a:solidFill>
              </a:rPr>
              <a:t>Post-Secondary Credit Attainment Rate </a:t>
            </a:r>
            <a:r>
              <a:rPr lang="en-US" sz="1800" dirty="0">
                <a:solidFill>
                  <a:srgbClr val="1F497D"/>
                </a:solidFill>
              </a:rPr>
              <a:t>– the percentage of participants who attain post-secondary education credit from courses taken during the program; and</a:t>
            </a:r>
          </a:p>
          <a:p>
            <a:pPr lvl="0"/>
            <a:r>
              <a:rPr lang="en-US" sz="1800" u="sng" dirty="0">
                <a:solidFill>
                  <a:srgbClr val="1F497D"/>
                </a:solidFill>
              </a:rPr>
              <a:t>Average Post-Secondary Credit Hours Attained </a:t>
            </a:r>
            <a:r>
              <a:rPr lang="en-US" sz="1800" dirty="0">
                <a:solidFill>
                  <a:srgbClr val="1F497D"/>
                </a:solidFill>
              </a:rPr>
              <a:t>– the average number of post-secondary credits attained per participant while in the program.</a:t>
            </a:r>
          </a:p>
          <a:p>
            <a:endParaRPr lang="en-US" dirty="0"/>
          </a:p>
        </p:txBody>
      </p:sp>
      <p:sp>
        <p:nvSpPr>
          <p:cNvPr id="4" name="Slide Number Placeholder 3"/>
          <p:cNvSpPr>
            <a:spLocks noGrp="1"/>
          </p:cNvSpPr>
          <p:nvPr>
            <p:ph type="sldNum" sz="quarter" idx="12"/>
          </p:nvPr>
        </p:nvSpPr>
        <p:spPr>
          <a:xfrm>
            <a:off x="6858000" y="6400800"/>
            <a:ext cx="2133600" cy="365125"/>
          </a:xfrm>
        </p:spPr>
        <p:txBody>
          <a:bodyPr/>
          <a:lstStyle/>
          <a:p>
            <a:fld id="{D253E679-0D08-4EB4-90F6-B6FDAC5D290A}" type="slidenum">
              <a:rPr lang="en-US" smtClean="0"/>
              <a:t>24</a:t>
            </a:fld>
            <a:endParaRPr lang="en-US" dirty="0"/>
          </a:p>
        </p:txBody>
      </p:sp>
    </p:spTree>
    <p:extLst>
      <p:ext uri="{BB962C8B-B14F-4D97-AF65-F5344CB8AC3E}">
        <p14:creationId xmlns:p14="http://schemas.microsoft.com/office/powerpoint/2010/main" val="2600761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10000"/>
          </a:bodyPr>
          <a:lstStyle/>
          <a:p>
            <a:pPr lvl="0"/>
            <a:r>
              <a:rPr lang="en-US" sz="1800" u="sng" dirty="0" smtClean="0"/>
              <a:t>Final </a:t>
            </a:r>
            <a:r>
              <a:rPr lang="en-US" sz="1800" u="sng" dirty="0"/>
              <a:t>Program Retention Rate </a:t>
            </a:r>
            <a:r>
              <a:rPr lang="en-US" sz="1800" dirty="0"/>
              <a:t>– the percentage of participants who complete the program, of those who enter the program;</a:t>
            </a:r>
          </a:p>
          <a:p>
            <a:pPr lvl="0"/>
            <a:r>
              <a:rPr lang="en-US" sz="1800" u="sng" dirty="0"/>
              <a:t>High School Diploma Attainment Rate </a:t>
            </a:r>
            <a:r>
              <a:rPr lang="en-US" sz="1800" dirty="0"/>
              <a:t>– the percentage of participants who attain a high-school diploma;</a:t>
            </a:r>
          </a:p>
          <a:p>
            <a:pPr lvl="0"/>
            <a:r>
              <a:rPr lang="en-US" sz="1800" u="sng" dirty="0"/>
              <a:t>Credential Attainment Rate </a:t>
            </a:r>
            <a:r>
              <a:rPr lang="en-US" sz="1800" dirty="0"/>
              <a:t>– the percentage of participants who attain an industry-recognized credential in the specified H-1B industry or occupation;</a:t>
            </a:r>
          </a:p>
          <a:p>
            <a:pPr lvl="0"/>
            <a:r>
              <a:rPr lang="en-US" sz="1800" u="sng" dirty="0"/>
              <a:t>Diploma and Credential Attainment Rate </a:t>
            </a:r>
            <a:r>
              <a:rPr lang="en-US" sz="1800" dirty="0"/>
              <a:t>– the percentage of participants who attain a high-school diploma and credential in the specified H-1B industry or occupation; and</a:t>
            </a:r>
          </a:p>
          <a:p>
            <a:pPr lvl="0"/>
            <a:r>
              <a:rPr lang="en-US" sz="1800" u="sng" dirty="0"/>
              <a:t>Placement Rate </a:t>
            </a:r>
            <a:r>
              <a:rPr lang="en-US" sz="1800" dirty="0"/>
              <a:t>– the percentage of participants who are placed in one of the following: unsubsidized employment, post-secondary education, occupational skills training, or Registered Apprenticeship (the performance report also will include separate counts of the number of participants who enter unsubsidized employment, enter post-secondary education, enter occupational skills training, and enter a Registered Apprenticeship).</a:t>
            </a:r>
          </a:p>
          <a:p>
            <a:endParaRPr lang="en-US" sz="1600" b="1" dirty="0">
              <a:solidFill>
                <a:schemeClr val="accent1">
                  <a:lumMod val="75000"/>
                </a:schemeClr>
              </a:solidFill>
            </a:endParaRPr>
          </a:p>
          <a:p>
            <a:pPr marL="0" indent="0">
              <a:buNone/>
            </a:pPr>
            <a:endParaRPr lang="en-US" sz="1600" b="1" dirty="0">
              <a:solidFill>
                <a:schemeClr val="accent1">
                  <a:lumMod val="75000"/>
                </a:schemeClr>
              </a:solidFill>
            </a:endParaRPr>
          </a:p>
        </p:txBody>
      </p:sp>
      <p:sp>
        <p:nvSpPr>
          <p:cNvPr id="3" name="Slide Number Placeholder 2"/>
          <p:cNvSpPr>
            <a:spLocks noGrp="1"/>
          </p:cNvSpPr>
          <p:nvPr>
            <p:ph type="sldNum" sz="quarter" idx="12"/>
          </p:nvPr>
        </p:nvSpPr>
        <p:spPr/>
        <p:txBody>
          <a:bodyPr/>
          <a:lstStyle/>
          <a:p>
            <a:fld id="{D253E679-0D08-4EB4-90F6-B6FDAC5D290A}" type="slidenum">
              <a:rPr lang="en-US" smtClean="0"/>
              <a:t>25</a:t>
            </a:fld>
            <a:endParaRPr lang="en-US"/>
          </a:p>
        </p:txBody>
      </p:sp>
      <p:sp>
        <p:nvSpPr>
          <p:cNvPr id="5" name="Title 4"/>
          <p:cNvSpPr>
            <a:spLocks noGrp="1"/>
          </p:cNvSpPr>
          <p:nvPr>
            <p:ph type="title"/>
          </p:nvPr>
        </p:nvSpPr>
        <p:spPr/>
        <p:txBody>
          <a:bodyPr>
            <a:normAutofit/>
          </a:bodyPr>
          <a:lstStyle/>
          <a:p>
            <a:r>
              <a:rPr lang="en-US" dirty="0" smtClean="0"/>
              <a:t>Core Element 6</a:t>
            </a:r>
            <a:br>
              <a:rPr lang="en-US" dirty="0" smtClean="0"/>
            </a:br>
            <a:r>
              <a:rPr lang="en-US" i="1" dirty="0"/>
              <a:t>Long-term </a:t>
            </a:r>
            <a:r>
              <a:rPr lang="en-US" i="1" dirty="0" smtClean="0"/>
              <a:t>Measures</a:t>
            </a:r>
            <a:endParaRPr lang="en-US" dirty="0"/>
          </a:p>
        </p:txBody>
      </p:sp>
    </p:spTree>
    <p:extLst>
      <p:ext uri="{BB962C8B-B14F-4D97-AF65-F5344CB8AC3E}">
        <p14:creationId xmlns:p14="http://schemas.microsoft.com/office/powerpoint/2010/main" val="31821738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Allowable Activities</a:t>
            </a:r>
            <a:endParaRPr lang="en-US" dirty="0"/>
          </a:p>
        </p:txBody>
      </p:sp>
      <p:sp>
        <p:nvSpPr>
          <p:cNvPr id="4" name="Content Placeholder 3"/>
          <p:cNvSpPr>
            <a:spLocks noGrp="1"/>
          </p:cNvSpPr>
          <p:nvPr>
            <p:ph sz="half" idx="2"/>
          </p:nvPr>
        </p:nvSpPr>
        <p:spPr>
          <a:xfrm>
            <a:off x="457200" y="1447800"/>
            <a:ext cx="4040188" cy="4724400"/>
          </a:xfrm>
        </p:spPr>
        <p:txBody>
          <a:bodyPr>
            <a:noAutofit/>
          </a:bodyPr>
          <a:lstStyle/>
          <a:p>
            <a:pPr lvl="0">
              <a:spcBef>
                <a:spcPts val="0"/>
              </a:spcBef>
              <a:spcAft>
                <a:spcPts val="0"/>
              </a:spcAft>
            </a:pPr>
            <a:r>
              <a:rPr lang="en-US" sz="1600" dirty="0"/>
              <a:t>Develop or enhance curriculum;</a:t>
            </a:r>
          </a:p>
          <a:p>
            <a:pPr lvl="0">
              <a:spcBef>
                <a:spcPts val="0"/>
              </a:spcBef>
              <a:spcAft>
                <a:spcPts val="0"/>
              </a:spcAft>
            </a:pPr>
            <a:r>
              <a:rPr lang="en-US" sz="1600" dirty="0"/>
              <a:t>Academic and occupational skills training;</a:t>
            </a:r>
          </a:p>
          <a:p>
            <a:pPr lvl="0">
              <a:spcBef>
                <a:spcPts val="0"/>
              </a:spcBef>
              <a:spcAft>
                <a:spcPts val="0"/>
              </a:spcAft>
            </a:pPr>
            <a:r>
              <a:rPr lang="en-US" sz="1600" dirty="0"/>
              <a:t>Academic supports, such as tutoring;</a:t>
            </a:r>
          </a:p>
          <a:p>
            <a:pPr lvl="0">
              <a:spcBef>
                <a:spcPts val="0"/>
              </a:spcBef>
              <a:spcAft>
                <a:spcPts val="0"/>
              </a:spcAft>
            </a:pPr>
            <a:r>
              <a:rPr lang="en-US" sz="1600" dirty="0"/>
              <a:t>Career and post-secondary awareness and exploration activities;</a:t>
            </a:r>
          </a:p>
          <a:p>
            <a:pPr lvl="0">
              <a:spcBef>
                <a:spcPts val="0"/>
              </a:spcBef>
              <a:spcAft>
                <a:spcPts val="0"/>
              </a:spcAft>
            </a:pPr>
            <a:r>
              <a:rPr lang="en-US" sz="1600" dirty="0"/>
              <a:t>Exposure to the world of work, such as job shadowing and career awareness activities;</a:t>
            </a:r>
          </a:p>
          <a:p>
            <a:pPr lvl="0">
              <a:spcBef>
                <a:spcPts val="0"/>
              </a:spcBef>
              <a:spcAft>
                <a:spcPts val="0"/>
              </a:spcAft>
            </a:pPr>
            <a:r>
              <a:rPr lang="en-US" sz="1600" dirty="0"/>
              <a:t>Work experience/internships/summer employment/pre-apprenticeships/Registered Apprenticeships</a:t>
            </a:r>
            <a:r>
              <a:rPr lang="en-US" sz="1600" dirty="0" smtClean="0"/>
              <a:t>;</a:t>
            </a:r>
          </a:p>
          <a:p>
            <a:pPr lvl="0">
              <a:spcBef>
                <a:spcPts val="0"/>
              </a:spcBef>
              <a:spcAft>
                <a:spcPts val="0"/>
              </a:spcAft>
            </a:pPr>
            <a:r>
              <a:rPr lang="en-US" sz="1600" dirty="0"/>
              <a:t>Mentoring, including employer mentoring;</a:t>
            </a:r>
          </a:p>
          <a:p>
            <a:pPr marL="0" lvl="0" indent="0">
              <a:spcBef>
                <a:spcPts val="0"/>
              </a:spcBef>
              <a:spcAft>
                <a:spcPts val="0"/>
              </a:spcAft>
              <a:buNone/>
            </a:pPr>
            <a:endParaRPr lang="en-US" sz="1600" dirty="0"/>
          </a:p>
          <a:p>
            <a:pPr marL="0" indent="0">
              <a:buNone/>
            </a:pPr>
            <a:endParaRPr lang="en-US" sz="1100" dirty="0"/>
          </a:p>
        </p:txBody>
      </p:sp>
      <p:sp>
        <p:nvSpPr>
          <p:cNvPr id="8" name="Content Placeholder 7"/>
          <p:cNvSpPr>
            <a:spLocks noGrp="1"/>
          </p:cNvSpPr>
          <p:nvPr>
            <p:ph sz="quarter" idx="4"/>
          </p:nvPr>
        </p:nvSpPr>
        <p:spPr>
          <a:xfrm>
            <a:off x="4645025" y="1447800"/>
            <a:ext cx="4041775" cy="4678363"/>
          </a:xfrm>
        </p:spPr>
        <p:txBody>
          <a:bodyPr>
            <a:normAutofit/>
          </a:bodyPr>
          <a:lstStyle/>
          <a:p>
            <a:pPr>
              <a:spcBef>
                <a:spcPts val="0"/>
              </a:spcBef>
              <a:spcAft>
                <a:spcPts val="0"/>
              </a:spcAft>
            </a:pPr>
            <a:r>
              <a:rPr lang="en-US" sz="1600" dirty="0"/>
              <a:t>Employer engagement activities;</a:t>
            </a:r>
          </a:p>
          <a:p>
            <a:pPr lvl="0">
              <a:spcBef>
                <a:spcPts val="0"/>
              </a:spcBef>
              <a:spcAft>
                <a:spcPts val="0"/>
              </a:spcAft>
            </a:pPr>
            <a:r>
              <a:rPr lang="en-US" sz="1600" dirty="0" smtClean="0"/>
              <a:t>Career </a:t>
            </a:r>
            <a:r>
              <a:rPr lang="en-US" sz="1600" dirty="0"/>
              <a:t>counseling/academic counseling;</a:t>
            </a:r>
          </a:p>
          <a:p>
            <a:pPr>
              <a:spcBef>
                <a:spcPts val="0"/>
              </a:spcBef>
              <a:spcAft>
                <a:spcPts val="0"/>
              </a:spcAft>
            </a:pPr>
            <a:r>
              <a:rPr lang="en-US" sz="1600" dirty="0" smtClean="0"/>
              <a:t>Post-secondary </a:t>
            </a:r>
            <a:r>
              <a:rPr lang="en-US" sz="1600" dirty="0"/>
              <a:t>coursework, including costs associated with dual enrollment;</a:t>
            </a:r>
          </a:p>
          <a:p>
            <a:pPr lvl="0">
              <a:spcBef>
                <a:spcPts val="0"/>
              </a:spcBef>
              <a:spcAft>
                <a:spcPts val="0"/>
              </a:spcAft>
            </a:pPr>
            <a:r>
              <a:rPr lang="en-US" sz="1600" dirty="0" smtClean="0"/>
              <a:t>Work </a:t>
            </a:r>
            <a:r>
              <a:rPr lang="en-US" sz="1600" dirty="0"/>
              <a:t>readiness/soft skills training</a:t>
            </a:r>
            <a:r>
              <a:rPr lang="en-US" sz="1600" dirty="0" smtClean="0"/>
              <a:t>;</a:t>
            </a:r>
          </a:p>
          <a:p>
            <a:pPr>
              <a:spcBef>
                <a:spcPts val="0"/>
              </a:spcBef>
              <a:spcAft>
                <a:spcPts val="0"/>
              </a:spcAft>
            </a:pPr>
            <a:r>
              <a:rPr lang="en-US" sz="1600" dirty="0"/>
              <a:t>Wrap around supportive services necessary to support participant’s ability to participate in program activities, such as transportation, childcare, tools/supplies, and work clothes</a:t>
            </a:r>
            <a:r>
              <a:rPr lang="en-US" sz="1600" dirty="0" smtClean="0"/>
              <a:t>;</a:t>
            </a:r>
            <a:endParaRPr lang="en-US" sz="1600" dirty="0"/>
          </a:p>
          <a:p>
            <a:pPr lvl="0">
              <a:spcBef>
                <a:spcPts val="0"/>
              </a:spcBef>
              <a:spcAft>
                <a:spcPts val="0"/>
              </a:spcAft>
            </a:pPr>
            <a:endParaRPr lang="en-US" dirty="0"/>
          </a:p>
          <a:p>
            <a:endParaRPr lang="en-US" dirty="0"/>
          </a:p>
        </p:txBody>
      </p:sp>
      <p:sp>
        <p:nvSpPr>
          <p:cNvPr id="5" name="Slide Number Placeholder 4"/>
          <p:cNvSpPr>
            <a:spLocks noGrp="1"/>
          </p:cNvSpPr>
          <p:nvPr>
            <p:ph type="sldNum" sz="quarter" idx="12"/>
          </p:nvPr>
        </p:nvSpPr>
        <p:spPr/>
        <p:txBody>
          <a:bodyPr/>
          <a:lstStyle/>
          <a:p>
            <a:fld id="{D253E679-0D08-4EB4-90F6-B6FDAC5D290A}" type="slidenum">
              <a:rPr lang="en-US" smtClean="0"/>
              <a:t>26</a:t>
            </a:fld>
            <a:endParaRPr lang="en-US"/>
          </a:p>
        </p:txBody>
      </p:sp>
    </p:spTree>
    <p:extLst>
      <p:ext uri="{BB962C8B-B14F-4D97-AF65-F5344CB8AC3E}">
        <p14:creationId xmlns:p14="http://schemas.microsoft.com/office/powerpoint/2010/main" val="540126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Allowable Activities cont. </a:t>
            </a:r>
            <a:endParaRPr lang="en-US" dirty="0"/>
          </a:p>
        </p:txBody>
      </p:sp>
      <p:sp>
        <p:nvSpPr>
          <p:cNvPr id="4" name="Content Placeholder 3"/>
          <p:cNvSpPr>
            <a:spLocks noGrp="1"/>
          </p:cNvSpPr>
          <p:nvPr>
            <p:ph sz="half" idx="2"/>
          </p:nvPr>
        </p:nvSpPr>
        <p:spPr>
          <a:xfrm>
            <a:off x="533400" y="1447800"/>
            <a:ext cx="4040188" cy="4724400"/>
          </a:xfrm>
        </p:spPr>
        <p:txBody>
          <a:bodyPr>
            <a:noAutofit/>
          </a:bodyPr>
          <a:lstStyle/>
          <a:p>
            <a:pPr lvl="0">
              <a:spcBef>
                <a:spcPts val="0"/>
              </a:spcBef>
              <a:spcAft>
                <a:spcPts val="0"/>
              </a:spcAft>
            </a:pPr>
            <a:r>
              <a:rPr lang="en-US" sz="1600" dirty="0" smtClean="0"/>
              <a:t>Professional </a:t>
            </a:r>
            <a:r>
              <a:rPr lang="en-US" sz="1600" dirty="0"/>
              <a:t>development for program staff;</a:t>
            </a:r>
          </a:p>
          <a:p>
            <a:pPr lvl="0">
              <a:spcBef>
                <a:spcPts val="0"/>
              </a:spcBef>
              <a:spcAft>
                <a:spcPts val="0"/>
              </a:spcAft>
            </a:pPr>
            <a:r>
              <a:rPr lang="en-US" sz="1600" dirty="0"/>
              <a:t>Leadership development activities for program participants; </a:t>
            </a:r>
          </a:p>
          <a:p>
            <a:pPr lvl="0">
              <a:spcBef>
                <a:spcPts val="0"/>
              </a:spcBef>
              <a:spcAft>
                <a:spcPts val="0"/>
              </a:spcAft>
            </a:pPr>
            <a:r>
              <a:rPr lang="en-US" sz="1600" dirty="0"/>
              <a:t>Technology, equipment, and facility upgrades for classrooms necessary to support program activities; </a:t>
            </a:r>
          </a:p>
          <a:p>
            <a:pPr>
              <a:spcBef>
                <a:spcPts val="0"/>
              </a:spcBef>
              <a:spcAft>
                <a:spcPts val="0"/>
              </a:spcAft>
            </a:pPr>
            <a:r>
              <a:rPr lang="en-US" sz="1600" dirty="0"/>
              <a:t>Costs related to credential attainment for individual participants, </a:t>
            </a:r>
            <a:r>
              <a:rPr lang="en-US" sz="1600" i="1" dirty="0"/>
              <a:t>e.g.,</a:t>
            </a:r>
            <a:r>
              <a:rPr lang="en-US" sz="1600" dirty="0"/>
              <a:t> certification exam fees</a:t>
            </a:r>
            <a:r>
              <a:rPr lang="en-US" sz="1600" dirty="0" smtClean="0"/>
              <a:t>;</a:t>
            </a:r>
          </a:p>
          <a:p>
            <a:pPr>
              <a:spcBef>
                <a:spcPts val="0"/>
              </a:spcBef>
              <a:spcAft>
                <a:spcPts val="0"/>
              </a:spcAft>
            </a:pPr>
            <a:r>
              <a:rPr lang="en-US" sz="1600" dirty="0" smtClean="0"/>
              <a:t>Job </a:t>
            </a:r>
            <a:r>
              <a:rPr lang="en-US" sz="1600" dirty="0"/>
              <a:t>search and placement assistance; </a:t>
            </a:r>
          </a:p>
          <a:p>
            <a:pPr lvl="0">
              <a:spcBef>
                <a:spcPts val="0"/>
              </a:spcBef>
              <a:spcAft>
                <a:spcPts val="0"/>
              </a:spcAft>
            </a:pPr>
            <a:endParaRPr lang="en-US" sz="1600" dirty="0"/>
          </a:p>
          <a:p>
            <a:pPr marL="0" lvl="0" indent="0">
              <a:spcBef>
                <a:spcPts val="0"/>
              </a:spcBef>
              <a:spcAft>
                <a:spcPts val="0"/>
              </a:spcAft>
              <a:buNone/>
            </a:pPr>
            <a:endParaRPr lang="en-US" sz="1600" dirty="0"/>
          </a:p>
        </p:txBody>
      </p:sp>
      <p:sp>
        <p:nvSpPr>
          <p:cNvPr id="9" name="Content Placeholder 8"/>
          <p:cNvSpPr>
            <a:spLocks noGrp="1"/>
          </p:cNvSpPr>
          <p:nvPr>
            <p:ph sz="quarter" idx="4"/>
          </p:nvPr>
        </p:nvSpPr>
        <p:spPr>
          <a:xfrm>
            <a:off x="4648200" y="1600200"/>
            <a:ext cx="4041775" cy="4724400"/>
          </a:xfrm>
        </p:spPr>
        <p:txBody>
          <a:bodyPr>
            <a:normAutofit/>
          </a:bodyPr>
          <a:lstStyle/>
          <a:p>
            <a:pPr lvl="0">
              <a:spcBef>
                <a:spcPts val="0"/>
              </a:spcBef>
              <a:spcAft>
                <a:spcPts val="0"/>
              </a:spcAft>
            </a:pPr>
            <a:r>
              <a:rPr lang="en-US" sz="1600" dirty="0"/>
              <a:t>Assessments, including assessments of skill levels, aptitudes, abilities, and competencies, career exploration and academic progress;</a:t>
            </a:r>
          </a:p>
          <a:p>
            <a:pPr lvl="0">
              <a:spcBef>
                <a:spcPts val="0"/>
              </a:spcBef>
              <a:spcAft>
                <a:spcPts val="0"/>
              </a:spcAft>
            </a:pPr>
            <a:r>
              <a:rPr lang="en-US" sz="1600" dirty="0" smtClean="0"/>
              <a:t>Scholarships</a:t>
            </a:r>
            <a:r>
              <a:rPr lang="en-US" sz="1600" dirty="0"/>
              <a:t>, in certain circumstances, limited to tuition and other post-secondary education or training-related costs, including books and academic fees for courses in the identified H-1B industry/occupation; and</a:t>
            </a:r>
          </a:p>
          <a:p>
            <a:pPr lvl="0">
              <a:spcBef>
                <a:spcPts val="0"/>
              </a:spcBef>
              <a:spcAft>
                <a:spcPts val="0"/>
              </a:spcAft>
            </a:pPr>
            <a:r>
              <a:rPr lang="en-US" sz="1600" dirty="0"/>
              <a:t>Data collection and development and/or modification of a management information system that will allow the collection of required participant level data and reports and facilitate continuous improvement of </a:t>
            </a:r>
            <a:r>
              <a:rPr lang="en-US" sz="1600" dirty="0" smtClean="0"/>
              <a:t>operations.</a:t>
            </a:r>
            <a:endParaRPr lang="en-US" sz="1600" dirty="0"/>
          </a:p>
        </p:txBody>
      </p:sp>
      <p:sp>
        <p:nvSpPr>
          <p:cNvPr id="5" name="Slide Number Placeholder 4"/>
          <p:cNvSpPr>
            <a:spLocks noGrp="1"/>
          </p:cNvSpPr>
          <p:nvPr>
            <p:ph type="sldNum" sz="quarter" idx="12"/>
          </p:nvPr>
        </p:nvSpPr>
        <p:spPr/>
        <p:txBody>
          <a:bodyPr/>
          <a:lstStyle/>
          <a:p>
            <a:fld id="{D253E679-0D08-4EB4-90F6-B6FDAC5D290A}" type="slidenum">
              <a:rPr lang="en-US" smtClean="0"/>
              <a:t>27</a:t>
            </a:fld>
            <a:endParaRPr lang="en-US"/>
          </a:p>
        </p:txBody>
      </p:sp>
    </p:spTree>
    <p:extLst>
      <p:ext uri="{BB962C8B-B14F-4D97-AF65-F5344CB8AC3E}">
        <p14:creationId xmlns:p14="http://schemas.microsoft.com/office/powerpoint/2010/main" val="42276546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Grantees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D253E679-0D08-4EB4-90F6-B6FDAC5D290A}" type="slidenum">
              <a:rPr lang="en-US" smtClean="0"/>
              <a:t>28</a:t>
            </a:fld>
            <a:endParaRPr lang="en-US"/>
          </a:p>
        </p:txBody>
      </p:sp>
    </p:spTree>
    <p:extLst>
      <p:ext uri="{BB962C8B-B14F-4D97-AF65-F5344CB8AC3E}">
        <p14:creationId xmlns:p14="http://schemas.microsoft.com/office/powerpoint/2010/main" val="4235736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YCC Grantees</a:t>
            </a:r>
            <a:endParaRPr lang="en-US" dirty="0"/>
          </a:p>
        </p:txBody>
      </p:sp>
      <p:sp>
        <p:nvSpPr>
          <p:cNvPr id="4" name="Content Placeholder 3"/>
          <p:cNvSpPr>
            <a:spLocks noGrp="1"/>
          </p:cNvSpPr>
          <p:nvPr>
            <p:ph sz="half" idx="2"/>
          </p:nvPr>
        </p:nvSpPr>
        <p:spPr>
          <a:xfrm>
            <a:off x="457200" y="1447800"/>
            <a:ext cx="4040188" cy="4678363"/>
          </a:xfrm>
        </p:spPr>
        <p:txBody>
          <a:bodyPr>
            <a:noAutofit/>
          </a:bodyPr>
          <a:lstStyle/>
          <a:p>
            <a:pPr marL="0" indent="0">
              <a:buNone/>
            </a:pPr>
            <a:r>
              <a:rPr lang="en-US" dirty="0" smtClean="0"/>
              <a:t>24 Grantees:</a:t>
            </a:r>
          </a:p>
          <a:p>
            <a:pPr lvl="1"/>
            <a:r>
              <a:rPr lang="en-US" sz="1800" dirty="0" smtClean="0"/>
              <a:t>3 Workforce Entities</a:t>
            </a:r>
          </a:p>
          <a:p>
            <a:pPr lvl="1"/>
            <a:r>
              <a:rPr lang="en-US" sz="1800" dirty="0" smtClean="0"/>
              <a:t>17 Local Education Agencies (LEA’s)</a:t>
            </a:r>
          </a:p>
          <a:p>
            <a:pPr lvl="1"/>
            <a:r>
              <a:rPr lang="en-US" sz="1800" dirty="0" smtClean="0"/>
              <a:t>4 Non-Profit Entities </a:t>
            </a:r>
          </a:p>
          <a:p>
            <a:pPr marL="0" indent="0">
              <a:buNone/>
            </a:pPr>
            <a:r>
              <a:rPr lang="en-US" dirty="0" smtClean="0"/>
              <a:t>Locations:</a:t>
            </a:r>
          </a:p>
          <a:p>
            <a:pPr lvl="1"/>
            <a:r>
              <a:rPr lang="en-US" sz="1800" dirty="0" smtClean="0"/>
              <a:t>18 States and Puerto Rico</a:t>
            </a:r>
          </a:p>
          <a:p>
            <a:pPr marL="0" indent="0">
              <a:buNone/>
            </a:pPr>
            <a:r>
              <a:rPr lang="en-US" dirty="0" smtClean="0"/>
              <a:t>Funding Range:</a:t>
            </a:r>
          </a:p>
          <a:p>
            <a:pPr lvl="1"/>
            <a:r>
              <a:rPr lang="en-US" sz="1800" dirty="0" smtClean="0"/>
              <a:t>$2.2 – $7 million</a:t>
            </a:r>
          </a:p>
        </p:txBody>
      </p:sp>
      <p:sp>
        <p:nvSpPr>
          <p:cNvPr id="9" name="Content Placeholder 8"/>
          <p:cNvSpPr>
            <a:spLocks noGrp="1"/>
          </p:cNvSpPr>
          <p:nvPr>
            <p:ph sz="quarter" idx="4"/>
          </p:nvPr>
        </p:nvSpPr>
        <p:spPr>
          <a:xfrm>
            <a:off x="4645025" y="1447800"/>
            <a:ext cx="4041775" cy="4678363"/>
          </a:xfrm>
        </p:spPr>
        <p:txBody>
          <a:bodyPr/>
          <a:lstStyle/>
          <a:p>
            <a:pPr marL="0" indent="0">
              <a:buNone/>
            </a:pPr>
            <a:r>
              <a:rPr lang="en-US" dirty="0"/>
              <a:t>Cost per participant Range:</a:t>
            </a:r>
          </a:p>
          <a:p>
            <a:pPr lvl="1"/>
            <a:r>
              <a:rPr lang="en-US" sz="1800" dirty="0"/>
              <a:t>$2 – 3 K</a:t>
            </a:r>
          </a:p>
          <a:p>
            <a:pPr marL="0" indent="0">
              <a:buNone/>
            </a:pPr>
            <a:r>
              <a:rPr lang="en-US" dirty="0" smtClean="0"/>
              <a:t>Total </a:t>
            </a:r>
            <a:r>
              <a:rPr lang="en-US" dirty="0"/>
              <a:t>Grantee Target:</a:t>
            </a:r>
          </a:p>
          <a:p>
            <a:pPr lvl="1"/>
            <a:r>
              <a:rPr lang="en-US" sz="1800" dirty="0"/>
              <a:t>Approximately 26,000 High School students will be served</a:t>
            </a:r>
          </a:p>
          <a:p>
            <a:endParaRPr lang="en-US" dirty="0"/>
          </a:p>
        </p:txBody>
      </p:sp>
      <p:sp>
        <p:nvSpPr>
          <p:cNvPr id="5" name="Slide Number Placeholder 4"/>
          <p:cNvSpPr>
            <a:spLocks noGrp="1"/>
          </p:cNvSpPr>
          <p:nvPr>
            <p:ph type="sldNum" sz="quarter" idx="12"/>
          </p:nvPr>
        </p:nvSpPr>
        <p:spPr/>
        <p:txBody>
          <a:bodyPr/>
          <a:lstStyle/>
          <a:p>
            <a:fld id="{D253E679-0D08-4EB4-90F6-B6FDAC5D290A}" type="slidenum">
              <a:rPr lang="en-US" smtClean="0"/>
              <a:t>29</a:t>
            </a:fld>
            <a:endParaRPr lang="en-US"/>
          </a:p>
        </p:txBody>
      </p:sp>
    </p:spTree>
    <p:extLst>
      <p:ext uri="{BB962C8B-B14F-4D97-AF65-F5344CB8AC3E}">
        <p14:creationId xmlns:p14="http://schemas.microsoft.com/office/powerpoint/2010/main" val="1481624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half" idx="2"/>
          </p:nvPr>
        </p:nvSpPr>
        <p:spPr>
          <a:xfrm>
            <a:off x="457200" y="1524000"/>
            <a:ext cx="4040188" cy="4876800"/>
          </a:xfrm>
        </p:spPr>
        <p:txBody>
          <a:bodyPr>
            <a:noAutofit/>
          </a:bodyPr>
          <a:lstStyle/>
          <a:p>
            <a:pPr lvl="0">
              <a:spcBef>
                <a:spcPts val="0"/>
              </a:spcBef>
              <a:spcAft>
                <a:spcPts val="0"/>
              </a:spcAft>
            </a:pPr>
            <a:r>
              <a:rPr lang="en-US" sz="2000" dirty="0"/>
              <a:t>Introductions </a:t>
            </a:r>
          </a:p>
          <a:p>
            <a:pPr lvl="1">
              <a:spcBef>
                <a:spcPts val="0"/>
              </a:spcBef>
              <a:spcAft>
                <a:spcPts val="0"/>
              </a:spcAft>
            </a:pPr>
            <a:r>
              <a:rPr lang="en-US" sz="1800" dirty="0"/>
              <a:t>National Office (DOL)</a:t>
            </a:r>
          </a:p>
          <a:p>
            <a:pPr lvl="1">
              <a:spcBef>
                <a:spcPts val="0"/>
              </a:spcBef>
              <a:spcAft>
                <a:spcPts val="0"/>
              </a:spcAft>
            </a:pPr>
            <a:r>
              <a:rPr lang="en-US" sz="1800" dirty="0"/>
              <a:t>Federal Project Officers </a:t>
            </a:r>
          </a:p>
          <a:p>
            <a:pPr lvl="1">
              <a:spcBef>
                <a:spcPts val="0"/>
              </a:spcBef>
              <a:spcAft>
                <a:spcPts val="0"/>
              </a:spcAft>
            </a:pPr>
            <a:r>
              <a:rPr lang="en-US" sz="1800" dirty="0"/>
              <a:t>U.S. Department of Education </a:t>
            </a:r>
          </a:p>
          <a:p>
            <a:pPr lvl="1">
              <a:spcBef>
                <a:spcPts val="0"/>
              </a:spcBef>
              <a:spcAft>
                <a:spcPts val="0"/>
              </a:spcAft>
            </a:pPr>
            <a:r>
              <a:rPr lang="en-US" sz="1800" dirty="0"/>
              <a:t>YCC TA </a:t>
            </a:r>
            <a:r>
              <a:rPr lang="en-US" sz="1800" dirty="0" smtClean="0"/>
              <a:t>Coaches</a:t>
            </a:r>
          </a:p>
          <a:p>
            <a:pPr marL="457200" lvl="1" indent="0">
              <a:spcBef>
                <a:spcPts val="0"/>
              </a:spcBef>
              <a:spcAft>
                <a:spcPts val="0"/>
              </a:spcAft>
              <a:buNone/>
            </a:pPr>
            <a:endParaRPr lang="en-US" sz="1800" dirty="0"/>
          </a:p>
          <a:p>
            <a:pPr lvl="0">
              <a:spcBef>
                <a:spcPts val="0"/>
              </a:spcBef>
              <a:spcAft>
                <a:spcPts val="0"/>
              </a:spcAft>
            </a:pPr>
            <a:r>
              <a:rPr lang="en-US" sz="2000" dirty="0"/>
              <a:t>YCC Background</a:t>
            </a:r>
          </a:p>
          <a:p>
            <a:pPr lvl="1">
              <a:spcBef>
                <a:spcPts val="0"/>
              </a:spcBef>
              <a:spcAft>
                <a:spcPts val="0"/>
              </a:spcAft>
            </a:pPr>
            <a:r>
              <a:rPr lang="en-US" sz="1800" dirty="0"/>
              <a:t>SGA Expectations</a:t>
            </a:r>
          </a:p>
          <a:p>
            <a:pPr lvl="1">
              <a:spcBef>
                <a:spcPts val="0"/>
              </a:spcBef>
              <a:spcAft>
                <a:spcPts val="0"/>
              </a:spcAft>
            </a:pPr>
            <a:r>
              <a:rPr lang="en-US" sz="1800" dirty="0"/>
              <a:t>Funding Source</a:t>
            </a:r>
          </a:p>
          <a:p>
            <a:pPr lvl="1">
              <a:spcBef>
                <a:spcPts val="0"/>
              </a:spcBef>
              <a:spcAft>
                <a:spcPts val="0"/>
              </a:spcAft>
            </a:pPr>
            <a:r>
              <a:rPr lang="en-US" sz="1800" dirty="0"/>
              <a:t>Program Basics</a:t>
            </a:r>
          </a:p>
          <a:p>
            <a:pPr lvl="1">
              <a:spcBef>
                <a:spcPts val="0"/>
              </a:spcBef>
              <a:spcAft>
                <a:spcPts val="0"/>
              </a:spcAft>
            </a:pPr>
            <a:r>
              <a:rPr lang="en-US" sz="1800" dirty="0"/>
              <a:t>Program Elements</a:t>
            </a:r>
          </a:p>
          <a:p>
            <a:pPr lvl="1">
              <a:spcBef>
                <a:spcPts val="0"/>
              </a:spcBef>
              <a:spcAft>
                <a:spcPts val="0"/>
              </a:spcAft>
            </a:pPr>
            <a:r>
              <a:rPr lang="en-US" sz="1800" dirty="0"/>
              <a:t>Program Performance </a:t>
            </a:r>
          </a:p>
          <a:p>
            <a:pPr lvl="1">
              <a:spcBef>
                <a:spcPts val="0"/>
              </a:spcBef>
              <a:spcAft>
                <a:spcPts val="0"/>
              </a:spcAft>
            </a:pPr>
            <a:r>
              <a:rPr lang="en-US" sz="1800" dirty="0"/>
              <a:t>Allowable Activities </a:t>
            </a:r>
          </a:p>
        </p:txBody>
      </p:sp>
      <p:sp>
        <p:nvSpPr>
          <p:cNvPr id="8" name="Content Placeholder 7"/>
          <p:cNvSpPr>
            <a:spLocks noGrp="1"/>
          </p:cNvSpPr>
          <p:nvPr>
            <p:ph sz="quarter" idx="4"/>
          </p:nvPr>
        </p:nvSpPr>
        <p:spPr>
          <a:xfrm>
            <a:off x="4645025" y="1447800"/>
            <a:ext cx="4041775" cy="4678363"/>
          </a:xfrm>
        </p:spPr>
        <p:txBody>
          <a:bodyPr>
            <a:normAutofit/>
          </a:bodyPr>
          <a:lstStyle/>
          <a:p>
            <a:pPr lvl="0">
              <a:spcBef>
                <a:spcPts val="0"/>
              </a:spcBef>
              <a:spcAft>
                <a:spcPts val="0"/>
              </a:spcAft>
            </a:pPr>
            <a:r>
              <a:rPr lang="en-US" sz="2000" dirty="0"/>
              <a:t>The 24 Grantees </a:t>
            </a:r>
          </a:p>
          <a:p>
            <a:pPr lvl="1">
              <a:spcBef>
                <a:spcPts val="0"/>
              </a:spcBef>
              <a:spcAft>
                <a:spcPts val="0"/>
              </a:spcAft>
            </a:pPr>
            <a:r>
              <a:rPr lang="en-US" sz="1800" dirty="0"/>
              <a:t>Eligible Participants</a:t>
            </a:r>
          </a:p>
          <a:p>
            <a:pPr lvl="1">
              <a:spcBef>
                <a:spcPts val="0"/>
              </a:spcBef>
              <a:spcAft>
                <a:spcPts val="0"/>
              </a:spcAft>
            </a:pPr>
            <a:r>
              <a:rPr lang="en-US" sz="1800" dirty="0"/>
              <a:t>Program Model Requirements </a:t>
            </a:r>
          </a:p>
          <a:p>
            <a:pPr lvl="1">
              <a:spcBef>
                <a:spcPts val="0"/>
              </a:spcBef>
              <a:spcAft>
                <a:spcPts val="0"/>
              </a:spcAft>
            </a:pPr>
            <a:r>
              <a:rPr lang="en-US" sz="1800" dirty="0"/>
              <a:t>Key Activities </a:t>
            </a:r>
            <a:endParaRPr lang="en-US" sz="1800" dirty="0" smtClean="0"/>
          </a:p>
          <a:p>
            <a:pPr marL="457200" lvl="1" indent="0">
              <a:spcBef>
                <a:spcPts val="0"/>
              </a:spcBef>
              <a:spcAft>
                <a:spcPts val="0"/>
              </a:spcAft>
              <a:buNone/>
            </a:pPr>
            <a:endParaRPr lang="en-US" sz="1800" dirty="0"/>
          </a:p>
          <a:p>
            <a:pPr lvl="0">
              <a:spcBef>
                <a:spcPts val="0"/>
              </a:spcBef>
              <a:spcAft>
                <a:spcPts val="0"/>
              </a:spcAft>
            </a:pPr>
            <a:r>
              <a:rPr lang="en-US" sz="2000" dirty="0"/>
              <a:t>Technical Assistance</a:t>
            </a:r>
          </a:p>
          <a:p>
            <a:pPr lvl="1">
              <a:spcBef>
                <a:spcPts val="0"/>
              </a:spcBef>
              <a:spcAft>
                <a:spcPts val="0"/>
              </a:spcAft>
            </a:pPr>
            <a:r>
              <a:rPr lang="en-US" sz="1800" dirty="0"/>
              <a:t>Pressing Issues </a:t>
            </a:r>
            <a:endParaRPr lang="en-US" sz="1800" dirty="0" smtClean="0"/>
          </a:p>
          <a:p>
            <a:pPr marL="457200" lvl="1" indent="0">
              <a:spcBef>
                <a:spcPts val="0"/>
              </a:spcBef>
              <a:spcAft>
                <a:spcPts val="0"/>
              </a:spcAft>
              <a:buNone/>
            </a:pPr>
            <a:endParaRPr lang="en-US" sz="1800" dirty="0"/>
          </a:p>
          <a:p>
            <a:pPr lvl="0">
              <a:spcBef>
                <a:spcPts val="0"/>
              </a:spcBef>
              <a:spcAft>
                <a:spcPts val="0"/>
              </a:spcAft>
            </a:pPr>
            <a:r>
              <a:rPr lang="en-US" sz="2000"/>
              <a:t>Communications </a:t>
            </a:r>
            <a:r>
              <a:rPr lang="en-US" sz="2000" smtClean="0"/>
              <a:t>Plan</a:t>
            </a:r>
          </a:p>
          <a:p>
            <a:pPr marL="0" lvl="0" indent="0">
              <a:spcBef>
                <a:spcPts val="0"/>
              </a:spcBef>
              <a:spcAft>
                <a:spcPts val="0"/>
              </a:spcAft>
              <a:buNone/>
            </a:pPr>
            <a:endParaRPr lang="en-US" sz="2000" dirty="0"/>
          </a:p>
          <a:p>
            <a:pPr lvl="0">
              <a:spcBef>
                <a:spcPts val="0"/>
              </a:spcBef>
              <a:spcAft>
                <a:spcPts val="0"/>
              </a:spcAft>
            </a:pPr>
            <a:r>
              <a:rPr lang="en-US" sz="2000" dirty="0"/>
              <a:t>Next Steps</a:t>
            </a:r>
          </a:p>
          <a:p>
            <a:pPr lvl="1">
              <a:spcBef>
                <a:spcPts val="0"/>
              </a:spcBef>
              <a:spcAft>
                <a:spcPts val="0"/>
              </a:spcAft>
            </a:pPr>
            <a:r>
              <a:rPr lang="en-US" sz="1800" dirty="0"/>
              <a:t>Introduction Calls </a:t>
            </a:r>
            <a:endParaRPr lang="en-US" sz="1800" dirty="0" smtClean="0"/>
          </a:p>
          <a:p>
            <a:pPr marL="457200" lvl="1" indent="0">
              <a:spcBef>
                <a:spcPts val="0"/>
              </a:spcBef>
              <a:spcAft>
                <a:spcPts val="0"/>
              </a:spcAft>
              <a:buNone/>
            </a:pPr>
            <a:endParaRPr lang="en-US" sz="1800" dirty="0"/>
          </a:p>
          <a:p>
            <a:pPr lvl="0">
              <a:spcBef>
                <a:spcPts val="0"/>
              </a:spcBef>
              <a:spcAft>
                <a:spcPts val="0"/>
              </a:spcAft>
            </a:pPr>
            <a:r>
              <a:rPr lang="en-US" sz="2000" dirty="0"/>
              <a:t>Questions </a:t>
            </a:r>
          </a:p>
        </p:txBody>
      </p:sp>
      <p:sp>
        <p:nvSpPr>
          <p:cNvPr id="4" name="Slide Number Placeholder 3"/>
          <p:cNvSpPr>
            <a:spLocks noGrp="1"/>
          </p:cNvSpPr>
          <p:nvPr>
            <p:ph type="sldNum" sz="quarter" idx="12"/>
          </p:nvPr>
        </p:nvSpPr>
        <p:spPr/>
        <p:txBody>
          <a:bodyPr/>
          <a:lstStyle/>
          <a:p>
            <a:fld id="{D253E679-0D08-4EB4-90F6-B6FDAC5D290A}" type="slidenum">
              <a:rPr lang="en-US" smtClean="0"/>
              <a:t>3</a:t>
            </a:fld>
            <a:endParaRPr lang="en-US"/>
          </a:p>
        </p:txBody>
      </p:sp>
      <p:sp>
        <p:nvSpPr>
          <p:cNvPr id="5" name="TextBox 4"/>
          <p:cNvSpPr txBox="1"/>
          <p:nvPr/>
        </p:nvSpPr>
        <p:spPr>
          <a:xfrm>
            <a:off x="533400" y="5380672"/>
            <a:ext cx="3810000" cy="1200329"/>
          </a:xfrm>
          <a:prstGeom prst="rect">
            <a:avLst/>
          </a:prstGeom>
          <a:noFill/>
        </p:spPr>
        <p:txBody>
          <a:bodyPr wrap="square" rtlCol="0">
            <a:spAutoFit/>
          </a:bodyPr>
          <a:lstStyle/>
          <a:p>
            <a:r>
              <a:rPr lang="en-US" i="1" dirty="0" smtClean="0">
                <a:solidFill>
                  <a:srgbClr val="FF0000"/>
                </a:solidFill>
              </a:rPr>
              <a:t>Please ask questions during the presentation via chat feature, we will open up the phone lines at the end for a conversation </a:t>
            </a:r>
            <a:endParaRPr lang="en-US" i="1" dirty="0">
              <a:solidFill>
                <a:srgbClr val="FF0000"/>
              </a:solidFill>
            </a:endParaRPr>
          </a:p>
        </p:txBody>
      </p:sp>
    </p:spTree>
    <p:extLst>
      <p:ext uri="{BB962C8B-B14F-4D97-AF65-F5344CB8AC3E}">
        <p14:creationId xmlns:p14="http://schemas.microsoft.com/office/powerpoint/2010/main" val="2244035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noAutofit/>
          </a:bodyPr>
          <a:lstStyle/>
          <a:p>
            <a:r>
              <a:rPr lang="en-US" sz="3600" b="1" dirty="0" smtClean="0">
                <a:effectLst/>
              </a:rPr>
              <a:t>Youth </a:t>
            </a:r>
            <a:r>
              <a:rPr lang="en-US" sz="3600" b="1" dirty="0" err="1" smtClean="0">
                <a:effectLst/>
              </a:rPr>
              <a:t>CareerConnect</a:t>
            </a:r>
            <a:r>
              <a:rPr lang="en-US" sz="3600" b="1" dirty="0" smtClean="0">
                <a:effectLst/>
              </a:rPr>
              <a:t> Grants</a:t>
            </a:r>
            <a:endParaRPr lang="en-US" sz="3600" b="1" dirty="0">
              <a:effectLst/>
            </a:endParaRPr>
          </a:p>
        </p:txBody>
      </p:sp>
      <p:sp>
        <p:nvSpPr>
          <p:cNvPr id="5" name="Content Placeholder 4"/>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D253E679-0D08-4EB4-90F6-B6FDAC5D290A}" type="slidenum">
              <a:rPr lang="en-US" smtClean="0"/>
              <a:t>30</a:t>
            </a:fld>
            <a:endParaRPr lang="en-US"/>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914400"/>
            <a:ext cx="8534400" cy="5738813"/>
          </a:xfrm>
          <a:prstGeom prst="rect">
            <a:avLst/>
          </a:prstGeom>
          <a:noFill/>
          <a:ln>
            <a:noFill/>
          </a:ln>
        </p:spPr>
      </p:pic>
    </p:spTree>
    <p:extLst>
      <p:ext uri="{BB962C8B-B14F-4D97-AF65-F5344CB8AC3E}">
        <p14:creationId xmlns:p14="http://schemas.microsoft.com/office/powerpoint/2010/main" val="39179729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Overview of YCC Grantees</a:t>
            </a:r>
          </a:p>
        </p:txBody>
      </p:sp>
      <p:sp>
        <p:nvSpPr>
          <p:cNvPr id="3" name="Content Placeholder 2"/>
          <p:cNvSpPr>
            <a:spLocks noGrp="1"/>
          </p:cNvSpPr>
          <p:nvPr>
            <p:ph idx="1"/>
          </p:nvPr>
        </p:nvSpPr>
        <p:spPr/>
        <p:txBody>
          <a:bodyPr/>
          <a:lstStyle/>
          <a:p>
            <a:pPr marL="0" indent="0">
              <a:buNone/>
            </a:pPr>
            <a:r>
              <a:rPr lang="en-US" dirty="0" smtClean="0"/>
              <a:t>Industry Focus</a:t>
            </a:r>
          </a:p>
          <a:p>
            <a:endParaRPr lang="en-US" dirty="0"/>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253E679-0D08-4EB4-90F6-B6FDAC5D290A}" type="slidenum">
              <a:rPr lang="en-US" smtClean="0"/>
              <a:t>31</a:t>
            </a:fld>
            <a:endParaRPr lang="en-US"/>
          </a:p>
        </p:txBody>
      </p:sp>
      <p:graphicFrame>
        <p:nvGraphicFramePr>
          <p:cNvPr id="5" name="Chart 4"/>
          <p:cNvGraphicFramePr>
            <a:graphicFrameLocks/>
          </p:cNvGraphicFramePr>
          <p:nvPr>
            <p:extLst>
              <p:ext uri="{D42A27DB-BD31-4B8C-83A1-F6EECF244321}">
                <p14:modId xmlns:p14="http://schemas.microsoft.com/office/powerpoint/2010/main" val="1596307666"/>
              </p:ext>
            </p:extLst>
          </p:nvPr>
        </p:nvGraphicFramePr>
        <p:xfrm>
          <a:off x="609600" y="1371600"/>
          <a:ext cx="7981950" cy="3586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7136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Participants Eligible to Receive </a:t>
            </a:r>
            <a:r>
              <a:rPr lang="en-US" dirty="0" smtClean="0"/>
              <a:t>Training</a:t>
            </a:r>
            <a:endParaRPr lang="en-US" dirty="0"/>
          </a:p>
        </p:txBody>
      </p:sp>
      <p:sp>
        <p:nvSpPr>
          <p:cNvPr id="4" name="Content Placeholder 3"/>
          <p:cNvSpPr>
            <a:spLocks noGrp="1"/>
          </p:cNvSpPr>
          <p:nvPr>
            <p:ph idx="1"/>
          </p:nvPr>
        </p:nvSpPr>
        <p:spPr/>
        <p:txBody>
          <a:bodyPr>
            <a:normAutofit/>
          </a:bodyPr>
          <a:lstStyle/>
          <a:p>
            <a:pPr marL="0" indent="0">
              <a:buNone/>
            </a:pPr>
            <a:r>
              <a:rPr lang="en-US" sz="3500" dirty="0" smtClean="0">
                <a:solidFill>
                  <a:schemeClr val="tx2">
                    <a:lumMod val="75000"/>
                  </a:schemeClr>
                </a:solidFill>
              </a:rPr>
              <a:t>Eligible participants:</a:t>
            </a:r>
          </a:p>
          <a:p>
            <a:pPr lvl="1"/>
            <a:r>
              <a:rPr lang="en-US" sz="3000" dirty="0" smtClean="0">
                <a:solidFill>
                  <a:schemeClr val="tx2">
                    <a:lumMod val="75000"/>
                  </a:schemeClr>
                </a:solidFill>
              </a:rPr>
              <a:t>Students </a:t>
            </a:r>
            <a:r>
              <a:rPr lang="en-US" sz="3000" dirty="0">
                <a:solidFill>
                  <a:schemeClr val="tx2">
                    <a:lumMod val="75000"/>
                  </a:schemeClr>
                </a:solidFill>
              </a:rPr>
              <a:t>enrolled in high school, including students who have dropped out and re-enrolled prior </a:t>
            </a:r>
            <a:r>
              <a:rPr lang="en-US" sz="3000" dirty="0" smtClean="0">
                <a:solidFill>
                  <a:schemeClr val="tx2">
                    <a:lumMod val="75000"/>
                  </a:schemeClr>
                </a:solidFill>
              </a:rPr>
              <a:t>to, </a:t>
            </a:r>
            <a:r>
              <a:rPr lang="en-US" sz="3000" dirty="0">
                <a:solidFill>
                  <a:schemeClr val="tx2">
                    <a:lumMod val="75000"/>
                  </a:schemeClr>
                </a:solidFill>
              </a:rPr>
              <a:t>or in conjunction </a:t>
            </a:r>
            <a:r>
              <a:rPr lang="en-US" sz="3000" dirty="0" smtClean="0">
                <a:solidFill>
                  <a:schemeClr val="tx2">
                    <a:lumMod val="75000"/>
                  </a:schemeClr>
                </a:solidFill>
              </a:rPr>
              <a:t>with, </a:t>
            </a:r>
            <a:r>
              <a:rPr lang="en-US" sz="3000" dirty="0">
                <a:solidFill>
                  <a:schemeClr val="tx2">
                    <a:lumMod val="75000"/>
                  </a:schemeClr>
                </a:solidFill>
              </a:rPr>
              <a:t>enrollment in the funded program.  </a:t>
            </a:r>
            <a:endParaRPr lang="en-US" sz="3000" dirty="0" smtClean="0">
              <a:solidFill>
                <a:schemeClr val="tx2">
                  <a:lumMod val="75000"/>
                </a:schemeClr>
              </a:solidFill>
            </a:endParaRPr>
          </a:p>
          <a:p>
            <a:pPr marL="0" indent="0">
              <a:buNone/>
            </a:pPr>
            <a:r>
              <a:rPr lang="en-US" sz="3500" dirty="0" smtClean="0">
                <a:solidFill>
                  <a:schemeClr val="tx2">
                    <a:lumMod val="75000"/>
                  </a:schemeClr>
                </a:solidFill>
              </a:rPr>
              <a:t>All </a:t>
            </a:r>
            <a:r>
              <a:rPr lang="en-US" sz="3500" dirty="0">
                <a:solidFill>
                  <a:schemeClr val="tx2">
                    <a:lumMod val="75000"/>
                  </a:schemeClr>
                </a:solidFill>
              </a:rPr>
              <a:t>program services must be provided at </a:t>
            </a:r>
            <a:r>
              <a:rPr lang="en-US" sz="3500" u="sng" dirty="0">
                <a:solidFill>
                  <a:srgbClr val="FF0000"/>
                </a:solidFill>
              </a:rPr>
              <a:t>no cost</a:t>
            </a:r>
            <a:r>
              <a:rPr lang="en-US" sz="3500" dirty="0">
                <a:solidFill>
                  <a:schemeClr val="accent4">
                    <a:lumMod val="75000"/>
                  </a:schemeClr>
                </a:solidFill>
              </a:rPr>
              <a:t> </a:t>
            </a:r>
            <a:r>
              <a:rPr lang="en-US" sz="3500" dirty="0">
                <a:solidFill>
                  <a:schemeClr val="tx2">
                    <a:lumMod val="75000"/>
                  </a:schemeClr>
                </a:solidFill>
              </a:rPr>
              <a:t>to program participants.</a:t>
            </a:r>
          </a:p>
          <a:p>
            <a:endParaRPr lang="en-US" dirty="0"/>
          </a:p>
        </p:txBody>
      </p:sp>
      <p:sp>
        <p:nvSpPr>
          <p:cNvPr id="5" name="Slide Number Placeholder 4"/>
          <p:cNvSpPr>
            <a:spLocks noGrp="1"/>
          </p:cNvSpPr>
          <p:nvPr>
            <p:ph type="sldNum" sz="quarter" idx="12"/>
          </p:nvPr>
        </p:nvSpPr>
        <p:spPr/>
        <p:txBody>
          <a:bodyPr/>
          <a:lstStyle/>
          <a:p>
            <a:fld id="{D253E679-0D08-4EB4-90F6-B6FDAC5D290A}" type="slidenum">
              <a:rPr lang="en-US" smtClean="0"/>
              <a:t>32</a:t>
            </a:fld>
            <a:endParaRPr lang="en-US"/>
          </a:p>
        </p:txBody>
      </p:sp>
    </p:spTree>
    <p:extLst>
      <p:ext uri="{BB962C8B-B14F-4D97-AF65-F5344CB8AC3E}">
        <p14:creationId xmlns:p14="http://schemas.microsoft.com/office/powerpoint/2010/main" val="42534446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effectLst/>
              </a:rPr>
              <a:t>Program Model </a:t>
            </a:r>
            <a:r>
              <a:rPr lang="en-US" dirty="0" smtClean="0">
                <a:effectLst/>
              </a:rPr>
              <a:t>Requirements</a:t>
            </a:r>
            <a:endParaRPr lang="en-US" dirty="0">
              <a:effectLst/>
            </a:endParaRPr>
          </a:p>
        </p:txBody>
      </p:sp>
      <p:sp>
        <p:nvSpPr>
          <p:cNvPr id="4" name="Content Placeholder 3"/>
          <p:cNvSpPr>
            <a:spLocks noGrp="1"/>
          </p:cNvSpPr>
          <p:nvPr>
            <p:ph idx="1"/>
          </p:nvPr>
        </p:nvSpPr>
        <p:spPr/>
        <p:txBody>
          <a:bodyPr>
            <a:normAutofit fontScale="62500" lnSpcReduction="20000"/>
          </a:bodyPr>
          <a:lstStyle/>
          <a:p>
            <a:pPr marL="0" indent="0">
              <a:lnSpc>
                <a:spcPct val="160000"/>
              </a:lnSpc>
              <a:buNone/>
            </a:pPr>
            <a:r>
              <a:rPr lang="en-US" sz="2900" dirty="0" smtClean="0">
                <a:solidFill>
                  <a:schemeClr val="tx2">
                    <a:lumMod val="75000"/>
                  </a:schemeClr>
                </a:solidFill>
              </a:rPr>
              <a:t>Must </a:t>
            </a:r>
            <a:r>
              <a:rPr lang="en-US" sz="2900" dirty="0">
                <a:solidFill>
                  <a:schemeClr val="tx2">
                    <a:lumMod val="75000"/>
                  </a:schemeClr>
                </a:solidFill>
              </a:rPr>
              <a:t>include grades 11-12, encompass at least two years of school and no more than 4 years, start no earlier than 9</a:t>
            </a:r>
            <a:r>
              <a:rPr lang="en-US" sz="2900" baseline="30000" dirty="0">
                <a:solidFill>
                  <a:schemeClr val="tx2">
                    <a:lumMod val="75000"/>
                  </a:schemeClr>
                </a:solidFill>
              </a:rPr>
              <a:t>th</a:t>
            </a:r>
            <a:r>
              <a:rPr lang="en-US" sz="2900" dirty="0">
                <a:solidFill>
                  <a:schemeClr val="tx2">
                    <a:lumMod val="75000"/>
                  </a:schemeClr>
                </a:solidFill>
              </a:rPr>
              <a:t> grade, and end no later than grade 14 (i.e., 2 years of post-secondary education).</a:t>
            </a:r>
          </a:p>
          <a:p>
            <a:pPr>
              <a:lnSpc>
                <a:spcPct val="160000"/>
              </a:lnSpc>
            </a:pPr>
            <a:r>
              <a:rPr lang="en-US" sz="2900" dirty="0">
                <a:solidFill>
                  <a:schemeClr val="tx2">
                    <a:lumMod val="75000"/>
                  </a:schemeClr>
                </a:solidFill>
              </a:rPr>
              <a:t>Options for a 4 year program: </a:t>
            </a:r>
            <a:endParaRPr lang="en-US" sz="2900" dirty="0" smtClean="0">
              <a:solidFill>
                <a:schemeClr val="tx2">
                  <a:lumMod val="75000"/>
                </a:schemeClr>
              </a:solidFill>
            </a:endParaRPr>
          </a:p>
          <a:p>
            <a:pPr lvl="1">
              <a:lnSpc>
                <a:spcPct val="160000"/>
              </a:lnSpc>
            </a:pPr>
            <a:r>
              <a:rPr lang="en-US" sz="2600" dirty="0" smtClean="0">
                <a:solidFill>
                  <a:schemeClr val="tx2">
                    <a:lumMod val="75000"/>
                  </a:schemeClr>
                </a:solidFill>
              </a:rPr>
              <a:t>Grades </a:t>
            </a:r>
            <a:r>
              <a:rPr lang="en-US" sz="2600" dirty="0">
                <a:solidFill>
                  <a:schemeClr val="tx2">
                    <a:lumMod val="75000"/>
                  </a:schemeClr>
                </a:solidFill>
              </a:rPr>
              <a:t>9-12, 10-13, or 11-14</a:t>
            </a:r>
          </a:p>
          <a:p>
            <a:pPr>
              <a:lnSpc>
                <a:spcPct val="160000"/>
              </a:lnSpc>
            </a:pPr>
            <a:r>
              <a:rPr lang="en-US" sz="2900" dirty="0">
                <a:solidFill>
                  <a:schemeClr val="tx2">
                    <a:lumMod val="75000"/>
                  </a:schemeClr>
                </a:solidFill>
              </a:rPr>
              <a:t>Options for a 3 year program: </a:t>
            </a:r>
            <a:endParaRPr lang="en-US" sz="2900" dirty="0" smtClean="0">
              <a:solidFill>
                <a:schemeClr val="tx2">
                  <a:lumMod val="75000"/>
                </a:schemeClr>
              </a:solidFill>
            </a:endParaRPr>
          </a:p>
          <a:p>
            <a:pPr lvl="1">
              <a:lnSpc>
                <a:spcPct val="160000"/>
              </a:lnSpc>
            </a:pPr>
            <a:r>
              <a:rPr lang="en-US" sz="2600" dirty="0" smtClean="0">
                <a:solidFill>
                  <a:schemeClr val="tx2">
                    <a:lumMod val="75000"/>
                  </a:schemeClr>
                </a:solidFill>
              </a:rPr>
              <a:t>Grades </a:t>
            </a:r>
            <a:r>
              <a:rPr lang="en-US" sz="2600" dirty="0">
                <a:solidFill>
                  <a:schemeClr val="tx2">
                    <a:lumMod val="75000"/>
                  </a:schemeClr>
                </a:solidFill>
              </a:rPr>
              <a:t>10-12 or 11-13</a:t>
            </a:r>
          </a:p>
          <a:p>
            <a:pPr>
              <a:lnSpc>
                <a:spcPct val="160000"/>
              </a:lnSpc>
            </a:pPr>
            <a:r>
              <a:rPr lang="en-US" sz="2900" dirty="0">
                <a:solidFill>
                  <a:schemeClr val="tx2">
                    <a:lumMod val="75000"/>
                  </a:schemeClr>
                </a:solidFill>
              </a:rPr>
              <a:t>Options for a 2 year program: </a:t>
            </a:r>
            <a:endParaRPr lang="en-US" sz="2900" dirty="0" smtClean="0">
              <a:solidFill>
                <a:schemeClr val="tx2">
                  <a:lumMod val="75000"/>
                </a:schemeClr>
              </a:solidFill>
            </a:endParaRPr>
          </a:p>
          <a:p>
            <a:pPr lvl="1">
              <a:lnSpc>
                <a:spcPct val="160000"/>
              </a:lnSpc>
            </a:pPr>
            <a:r>
              <a:rPr lang="en-US" sz="2600" dirty="0" smtClean="0">
                <a:solidFill>
                  <a:schemeClr val="tx2">
                    <a:lumMod val="75000"/>
                  </a:schemeClr>
                </a:solidFill>
              </a:rPr>
              <a:t>Grades </a:t>
            </a:r>
            <a:r>
              <a:rPr lang="en-US" sz="2600" dirty="0">
                <a:solidFill>
                  <a:schemeClr val="tx2">
                    <a:lumMod val="75000"/>
                  </a:schemeClr>
                </a:solidFill>
              </a:rPr>
              <a:t>11-12</a:t>
            </a:r>
          </a:p>
          <a:p>
            <a:endParaRPr lang="en-US" dirty="0"/>
          </a:p>
        </p:txBody>
      </p:sp>
      <p:sp>
        <p:nvSpPr>
          <p:cNvPr id="5" name="Slide Number Placeholder 4"/>
          <p:cNvSpPr>
            <a:spLocks noGrp="1"/>
          </p:cNvSpPr>
          <p:nvPr>
            <p:ph type="sldNum" sz="quarter" idx="12"/>
          </p:nvPr>
        </p:nvSpPr>
        <p:spPr/>
        <p:txBody>
          <a:bodyPr/>
          <a:lstStyle/>
          <a:p>
            <a:fld id="{D253E679-0D08-4EB4-90F6-B6FDAC5D290A}" type="slidenum">
              <a:rPr lang="en-US" smtClean="0"/>
              <a:t>33</a:t>
            </a:fld>
            <a:endParaRPr lang="en-US"/>
          </a:p>
        </p:txBody>
      </p:sp>
    </p:spTree>
    <p:extLst>
      <p:ext uri="{BB962C8B-B14F-4D97-AF65-F5344CB8AC3E}">
        <p14:creationId xmlns:p14="http://schemas.microsoft.com/office/powerpoint/2010/main" val="20497211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YCC Grantee Program Models Proposed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6621801"/>
              </p:ext>
            </p:extLst>
          </p:nvPr>
        </p:nvGraphicFramePr>
        <p:xfrm>
          <a:off x="457200" y="1600200"/>
          <a:ext cx="7924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D253E679-0D08-4EB4-90F6-B6FDAC5D290A}" type="slidenum">
              <a:rPr lang="en-US" smtClean="0"/>
              <a:t>34</a:t>
            </a:fld>
            <a:endParaRPr lang="en-US"/>
          </a:p>
        </p:txBody>
      </p:sp>
    </p:spTree>
    <p:extLst>
      <p:ext uri="{BB962C8B-B14F-4D97-AF65-F5344CB8AC3E}">
        <p14:creationId xmlns:p14="http://schemas.microsoft.com/office/powerpoint/2010/main" val="3178475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875"/>
            <a:ext cx="8978735" cy="1051560"/>
          </a:xfrm>
        </p:spPr>
        <p:txBody>
          <a:bodyPr>
            <a:noAutofit/>
          </a:bodyPr>
          <a:lstStyle/>
          <a:p>
            <a:r>
              <a:rPr lang="en-US" sz="3600" dirty="0" smtClean="0">
                <a:latin typeface="+mn-lt"/>
              </a:rPr>
              <a:t>Grant Period of Performance:  Key Activities</a:t>
            </a:r>
            <a:endParaRPr lang="en-US" sz="3600" dirty="0">
              <a:latin typeface="+mn-lt"/>
            </a:endParaRPr>
          </a:p>
        </p:txBody>
      </p:sp>
      <p:sp>
        <p:nvSpPr>
          <p:cNvPr id="3" name="Content Placeholder 2"/>
          <p:cNvSpPr>
            <a:spLocks noGrp="1"/>
          </p:cNvSpPr>
          <p:nvPr>
            <p:ph idx="1"/>
          </p:nvPr>
        </p:nvSpPr>
        <p:spPr>
          <a:xfrm>
            <a:off x="228600" y="838200"/>
            <a:ext cx="2514600" cy="5410200"/>
          </a:xfrm>
        </p:spPr>
        <p:txBody>
          <a:bodyPr>
            <a:normAutofit/>
          </a:bodyPr>
          <a:lstStyle/>
          <a:p>
            <a:pPr marL="342900" lvl="0" indent="-342900">
              <a:lnSpc>
                <a:spcPct val="80000"/>
              </a:lnSpc>
              <a:spcBef>
                <a:spcPts val="0"/>
              </a:spcBef>
              <a:spcAft>
                <a:spcPts val="1200"/>
              </a:spcAft>
              <a:buClrTx/>
              <a:buSzTx/>
              <a:buNone/>
              <a:defRPr/>
            </a:pPr>
            <a:endParaRPr lang="en-US" sz="1700" b="1" dirty="0" smtClean="0">
              <a:solidFill>
                <a:schemeClr val="accent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ctr">
              <a:lnSpc>
                <a:spcPct val="80000"/>
              </a:lnSpc>
              <a:spcBef>
                <a:spcPts val="0"/>
              </a:spcBef>
              <a:spcAft>
                <a:spcPts val="1200"/>
              </a:spcAft>
              <a:buClrTx/>
              <a:buSzTx/>
              <a:buNone/>
              <a:defRPr/>
            </a:pPr>
            <a:r>
              <a:rPr lang="en-US" sz="1700" b="1" dirty="0" smtClean="0">
                <a:solidFill>
                  <a:schemeClr val="accent2">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Period of performance </a:t>
            </a:r>
          </a:p>
          <a:p>
            <a:pPr marL="342900" lvl="0" indent="-342900" algn="ctr">
              <a:lnSpc>
                <a:spcPct val="80000"/>
              </a:lnSpc>
              <a:spcBef>
                <a:spcPts val="0"/>
              </a:spcBef>
              <a:spcAft>
                <a:spcPts val="1200"/>
              </a:spcAft>
              <a:buClrTx/>
              <a:buSzTx/>
              <a:buNone/>
              <a:defRPr/>
            </a:pPr>
            <a:r>
              <a:rPr lang="en-US" sz="1700" b="1" dirty="0" smtClean="0">
                <a:solidFill>
                  <a:schemeClr val="accent2">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54 months</a:t>
            </a:r>
            <a:endParaRPr lang="en-US" sz="1700" b="1" dirty="0">
              <a:solidFill>
                <a:schemeClr val="accent2">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82880" indent="0">
              <a:spcBef>
                <a:spcPts val="0"/>
              </a:spcBef>
              <a:spcAft>
                <a:spcPts val="600"/>
              </a:spcAft>
              <a:buClrTx/>
              <a:buSzTx/>
              <a:buNone/>
              <a:defRPr/>
            </a:pPr>
            <a:r>
              <a:rPr lang="en-US" sz="2000" b="1" dirty="0">
                <a:solidFill>
                  <a:schemeClr val="accent2">
                    <a:lumMod val="75000"/>
                  </a:schemeClr>
                </a:solidFill>
                <a:latin typeface="Century Gothic" pitchFamily="34" charset="0"/>
              </a:rPr>
              <a:t>April – </a:t>
            </a:r>
            <a:r>
              <a:rPr lang="en-US" sz="2000" b="1" dirty="0" smtClean="0">
                <a:solidFill>
                  <a:schemeClr val="accent2">
                    <a:lumMod val="75000"/>
                  </a:schemeClr>
                </a:solidFill>
                <a:latin typeface="Century Gothic" pitchFamily="34" charset="0"/>
              </a:rPr>
              <a:t>Aug/Sept 2014:  </a:t>
            </a:r>
            <a:r>
              <a:rPr lang="en-US" sz="1800" dirty="0">
                <a:solidFill>
                  <a:prstClr val="black"/>
                </a:solidFill>
                <a:latin typeface="Century Gothic" pitchFamily="34" charset="0"/>
              </a:rPr>
              <a:t>Program Development and </a:t>
            </a:r>
            <a:r>
              <a:rPr lang="en-US" sz="1800" dirty="0" smtClean="0">
                <a:solidFill>
                  <a:prstClr val="black"/>
                </a:solidFill>
                <a:latin typeface="Century Gothic" pitchFamily="34" charset="0"/>
              </a:rPr>
              <a:t>Implementation</a:t>
            </a:r>
          </a:p>
          <a:p>
            <a:pPr marL="182880" indent="0">
              <a:spcBef>
                <a:spcPts val="0"/>
              </a:spcBef>
              <a:spcAft>
                <a:spcPts val="600"/>
              </a:spcAft>
              <a:buClrTx/>
              <a:buSzTx/>
              <a:buNone/>
              <a:defRPr/>
            </a:pPr>
            <a:endParaRPr lang="en-US" sz="1800" dirty="0">
              <a:solidFill>
                <a:prstClr val="black"/>
              </a:solidFill>
              <a:latin typeface="Century Gothic" pitchFamily="34" charset="0"/>
            </a:endParaRPr>
          </a:p>
          <a:p>
            <a:pPr marL="182880" indent="0">
              <a:spcBef>
                <a:spcPts val="0"/>
              </a:spcBef>
              <a:spcAft>
                <a:spcPts val="600"/>
              </a:spcAft>
              <a:buClrTx/>
              <a:buSzTx/>
              <a:buNone/>
              <a:defRPr/>
            </a:pPr>
            <a:r>
              <a:rPr lang="en-US" sz="2000" b="1" dirty="0" smtClean="0">
                <a:solidFill>
                  <a:schemeClr val="accent2">
                    <a:lumMod val="75000"/>
                  </a:schemeClr>
                </a:solidFill>
                <a:latin typeface="Century Gothic" pitchFamily="34" charset="0"/>
              </a:rPr>
              <a:t>Aug/Sept 2014:  </a:t>
            </a:r>
            <a:r>
              <a:rPr lang="en-US" sz="1800" dirty="0">
                <a:solidFill>
                  <a:prstClr val="black"/>
                </a:solidFill>
                <a:latin typeface="Century Gothic" pitchFamily="34" charset="0"/>
              </a:rPr>
              <a:t>First cohort enrolled in YCC program and receiving core </a:t>
            </a:r>
            <a:r>
              <a:rPr lang="en-US" sz="1800" dirty="0" smtClean="0">
                <a:solidFill>
                  <a:prstClr val="black"/>
                </a:solidFill>
                <a:latin typeface="Century Gothic" pitchFamily="34" charset="0"/>
              </a:rPr>
              <a:t>services</a:t>
            </a:r>
          </a:p>
          <a:p>
            <a:pPr marL="742950" lvl="1" indent="-285750">
              <a:spcBef>
                <a:spcPts val="0"/>
              </a:spcBef>
              <a:spcAft>
                <a:spcPts val="600"/>
              </a:spcAft>
              <a:buClrTx/>
              <a:buSzTx/>
              <a:buFont typeface="Arial" pitchFamily="34" charset="0"/>
              <a:buChar char="–"/>
              <a:defRPr/>
            </a:pPr>
            <a:endParaRPr lang="en-US" sz="2200" dirty="0">
              <a:solidFill>
                <a:prstClr val="black"/>
              </a:solidFill>
              <a:latin typeface="Century Gothic" pitchFamily="34" charset="0"/>
            </a:endParaRPr>
          </a:p>
          <a:p>
            <a:pPr marL="1074420" lvl="2" indent="-342900">
              <a:spcBef>
                <a:spcPts val="0"/>
              </a:spcBef>
              <a:spcAft>
                <a:spcPts val="600"/>
              </a:spcAft>
              <a:buClrTx/>
              <a:buSzTx/>
              <a:defRPr/>
            </a:pPr>
            <a:endParaRPr lang="en-US" dirty="0"/>
          </a:p>
          <a:p>
            <a:endParaRPr lang="en-US" dirty="0"/>
          </a:p>
        </p:txBody>
      </p:sp>
      <p:sp>
        <p:nvSpPr>
          <p:cNvPr id="5" name="Slide Number Placeholder 4"/>
          <p:cNvSpPr>
            <a:spLocks noGrp="1"/>
          </p:cNvSpPr>
          <p:nvPr>
            <p:ph type="sldNum" sz="quarter" idx="12"/>
          </p:nvPr>
        </p:nvSpPr>
        <p:spPr/>
        <p:txBody>
          <a:bodyPr/>
          <a:lstStyle/>
          <a:p>
            <a:fld id="{D253E679-0D08-4EB4-90F6-B6FDAC5D290A}" type="slidenum">
              <a:rPr lang="en-US" smtClean="0"/>
              <a:t>35</a:t>
            </a:fld>
            <a:endParaRPr lang="en-US"/>
          </a:p>
        </p:txBody>
      </p:sp>
      <p:graphicFrame>
        <p:nvGraphicFramePr>
          <p:cNvPr id="4" name="Diagram 3"/>
          <p:cNvGraphicFramePr/>
          <p:nvPr>
            <p:extLst>
              <p:ext uri="{D42A27DB-BD31-4B8C-83A1-F6EECF244321}">
                <p14:modId xmlns:p14="http://schemas.microsoft.com/office/powerpoint/2010/main" val="776885718"/>
              </p:ext>
            </p:extLst>
          </p:nvPr>
        </p:nvGraphicFramePr>
        <p:xfrm>
          <a:off x="2590800" y="1066800"/>
          <a:ext cx="6019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515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Technical Assistance</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D253E679-0D08-4EB4-90F6-B6FDAC5D290A}" type="slidenum">
              <a:rPr lang="en-US" smtClean="0"/>
              <a:t>36</a:t>
            </a:fld>
            <a:endParaRPr lang="en-US"/>
          </a:p>
        </p:txBody>
      </p:sp>
    </p:spTree>
    <p:extLst>
      <p:ext uri="{BB962C8B-B14F-4D97-AF65-F5344CB8AC3E}">
        <p14:creationId xmlns:p14="http://schemas.microsoft.com/office/powerpoint/2010/main" val="25889307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Technical Assistance</a:t>
            </a:r>
            <a:endParaRPr lang="en-US" dirty="0"/>
          </a:p>
        </p:txBody>
      </p:sp>
      <p:sp>
        <p:nvSpPr>
          <p:cNvPr id="3" name="Content Placeholder 2"/>
          <p:cNvSpPr>
            <a:spLocks noGrp="1"/>
          </p:cNvSpPr>
          <p:nvPr>
            <p:ph idx="1"/>
          </p:nvPr>
        </p:nvSpPr>
        <p:spPr/>
        <p:txBody>
          <a:bodyPr>
            <a:normAutofit fontScale="32500" lnSpcReduction="20000"/>
          </a:bodyPr>
          <a:lstStyle/>
          <a:p>
            <a:pPr>
              <a:lnSpc>
                <a:spcPct val="150000"/>
              </a:lnSpc>
            </a:pPr>
            <a:r>
              <a:rPr lang="en-US" sz="4900" dirty="0" smtClean="0"/>
              <a:t>Provide technical expertise in finding solutions to your common challenges operating this type of grant-funded project</a:t>
            </a:r>
          </a:p>
          <a:p>
            <a:pPr>
              <a:lnSpc>
                <a:spcPct val="150000"/>
              </a:lnSpc>
            </a:pPr>
            <a:r>
              <a:rPr lang="en-US" sz="4900" dirty="0" smtClean="0"/>
              <a:t>Convene grantees in-person, on the phone, via Webinars around topical areas</a:t>
            </a:r>
          </a:p>
          <a:p>
            <a:pPr>
              <a:lnSpc>
                <a:spcPct val="150000"/>
              </a:lnSpc>
            </a:pPr>
            <a:r>
              <a:rPr lang="en-US" sz="4900" dirty="0" smtClean="0"/>
              <a:t>Coordinate peer-to-peer opportunities </a:t>
            </a:r>
          </a:p>
          <a:p>
            <a:pPr>
              <a:lnSpc>
                <a:spcPct val="150000"/>
              </a:lnSpc>
            </a:pPr>
            <a:r>
              <a:rPr lang="en-US" sz="4900" dirty="0" smtClean="0"/>
              <a:t>Identify, collect and disseminate grantee promising practices</a:t>
            </a:r>
          </a:p>
          <a:p>
            <a:pPr>
              <a:lnSpc>
                <a:spcPct val="150000"/>
              </a:lnSpc>
            </a:pPr>
            <a:r>
              <a:rPr lang="en-US" sz="4900" dirty="0" smtClean="0"/>
              <a:t>Provide tutorials, guidebooks, fact sheets and other electronic tools to be shared with program staff to help with managing an ETA grant</a:t>
            </a:r>
          </a:p>
          <a:p>
            <a:pPr>
              <a:lnSpc>
                <a:spcPct val="150000"/>
              </a:lnSpc>
            </a:pPr>
            <a:r>
              <a:rPr lang="en-US" sz="4900" dirty="0" smtClean="0"/>
              <a:t>Visit your project on-site and provide customized technical assistance</a:t>
            </a:r>
          </a:p>
          <a:p>
            <a:pPr>
              <a:lnSpc>
                <a:spcPct val="150000"/>
              </a:lnSpc>
            </a:pPr>
            <a:r>
              <a:rPr lang="en-US" sz="4900" dirty="0" smtClean="0"/>
              <a:t>Coordinate activities with grantees, FPOs, National Office Program staff and subject matter experts, as needed</a:t>
            </a:r>
          </a:p>
          <a:p>
            <a:pPr lvl="1"/>
            <a:endParaRPr lang="en-US" dirty="0" smtClean="0"/>
          </a:p>
          <a:p>
            <a:pPr lvl="1"/>
            <a:endParaRPr lang="en-US" dirty="0"/>
          </a:p>
          <a:p>
            <a:pPr lvl="1"/>
            <a:endParaRPr lang="en-US" dirty="0" smtClean="0"/>
          </a:p>
          <a:p>
            <a:pPr marL="274320" lvl="1" indent="0">
              <a:buNone/>
            </a:pPr>
            <a:endParaRPr lang="en-US" dirty="0" smtClean="0"/>
          </a:p>
        </p:txBody>
      </p:sp>
      <p:sp>
        <p:nvSpPr>
          <p:cNvPr id="4" name="Slide Number Placeholder 3"/>
          <p:cNvSpPr>
            <a:spLocks noGrp="1"/>
          </p:cNvSpPr>
          <p:nvPr>
            <p:ph type="sldNum" sz="quarter" idx="12"/>
          </p:nvPr>
        </p:nvSpPr>
        <p:spPr/>
        <p:txBody>
          <a:bodyPr/>
          <a:lstStyle/>
          <a:p>
            <a:fld id="{D253E679-0D08-4EB4-90F6-B6FDAC5D290A}" type="slidenum">
              <a:rPr lang="en-US" smtClean="0"/>
              <a:t>37</a:t>
            </a:fld>
            <a:endParaRPr lang="en-US"/>
          </a:p>
        </p:txBody>
      </p:sp>
    </p:spTree>
    <p:extLst>
      <p:ext uri="{BB962C8B-B14F-4D97-AF65-F5344CB8AC3E}">
        <p14:creationId xmlns:p14="http://schemas.microsoft.com/office/powerpoint/2010/main" val="30774227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 Contractor will assist YCC grantees</a:t>
            </a:r>
          </a:p>
        </p:txBody>
      </p:sp>
      <p:sp>
        <p:nvSpPr>
          <p:cNvPr id="3" name="Content Placeholder 2"/>
          <p:cNvSpPr>
            <a:spLocks noGrp="1"/>
          </p:cNvSpPr>
          <p:nvPr>
            <p:ph idx="1"/>
          </p:nvPr>
        </p:nvSpPr>
        <p:spPr/>
        <p:txBody>
          <a:bodyPr>
            <a:normAutofit/>
          </a:bodyPr>
          <a:lstStyle/>
          <a:p>
            <a:pPr marL="228600" indent="-228600">
              <a:buFont typeface="+mj-lt"/>
              <a:buAutoNum type="arabicPeriod"/>
            </a:pPr>
            <a:r>
              <a:rPr lang="en-US" sz="1800" dirty="0" smtClean="0"/>
              <a:t>Implement </a:t>
            </a:r>
            <a:r>
              <a:rPr lang="en-US" sz="1800" dirty="0"/>
              <a:t>various aspects of integrated academic and career-focused </a:t>
            </a:r>
            <a:r>
              <a:rPr lang="en-US" sz="1800" dirty="0" smtClean="0"/>
              <a:t>learning;</a:t>
            </a:r>
            <a:endParaRPr lang="en-US" sz="1800" dirty="0"/>
          </a:p>
          <a:p>
            <a:pPr marL="228600" lvl="0" indent="-228600">
              <a:buFont typeface="+mj-lt"/>
              <a:buAutoNum type="arabicPeriod"/>
            </a:pPr>
            <a:r>
              <a:rPr lang="en-US" sz="1800" dirty="0" smtClean="0"/>
              <a:t>Develop </a:t>
            </a:r>
            <a:r>
              <a:rPr lang="en-US" sz="1800" dirty="0"/>
              <a:t>strong partnerships with employers;</a:t>
            </a:r>
          </a:p>
          <a:p>
            <a:pPr marL="228600" lvl="0" indent="-228600">
              <a:buFont typeface="+mj-lt"/>
              <a:buAutoNum type="arabicPeriod"/>
            </a:pPr>
            <a:r>
              <a:rPr lang="en-US" sz="1800" dirty="0" smtClean="0"/>
              <a:t>Connect </a:t>
            </a:r>
            <a:r>
              <a:rPr lang="en-US" sz="1800" dirty="0"/>
              <a:t>and </a:t>
            </a:r>
            <a:r>
              <a:rPr lang="en-US" sz="1800" dirty="0" smtClean="0"/>
              <a:t>collaborate </a:t>
            </a:r>
            <a:r>
              <a:rPr lang="en-US" sz="1800" dirty="0"/>
              <a:t>with all required program </a:t>
            </a:r>
            <a:r>
              <a:rPr lang="en-US" sz="1800" dirty="0" smtClean="0"/>
              <a:t>partners; </a:t>
            </a:r>
          </a:p>
          <a:p>
            <a:pPr marL="228600" lvl="0" indent="-228600">
              <a:buFont typeface="+mj-lt"/>
              <a:buAutoNum type="arabicPeriod"/>
            </a:pPr>
            <a:r>
              <a:rPr lang="en-US" sz="1800" dirty="0" smtClean="0"/>
              <a:t>Implement </a:t>
            </a:r>
            <a:r>
              <a:rPr lang="en-US" sz="1800" dirty="0"/>
              <a:t>individualized career and academic </a:t>
            </a:r>
            <a:r>
              <a:rPr lang="en-US" sz="1800" dirty="0" smtClean="0"/>
              <a:t>counseling;</a:t>
            </a:r>
            <a:endParaRPr lang="en-US" sz="1800" dirty="0"/>
          </a:p>
          <a:p>
            <a:pPr marL="228600" lvl="0" indent="-228600">
              <a:buFont typeface="+mj-lt"/>
              <a:buAutoNum type="arabicPeriod"/>
            </a:pPr>
            <a:r>
              <a:rPr lang="en-US" sz="1800" dirty="0" smtClean="0"/>
              <a:t>Implement </a:t>
            </a:r>
            <a:r>
              <a:rPr lang="en-US" sz="1800" dirty="0"/>
              <a:t>the work experience component of the program;</a:t>
            </a:r>
          </a:p>
          <a:p>
            <a:pPr marL="228600" lvl="0" indent="-228600">
              <a:buFont typeface="+mj-lt"/>
              <a:buAutoNum type="arabicPeriod"/>
            </a:pPr>
            <a:r>
              <a:rPr lang="en-US" sz="1800" dirty="0" smtClean="0"/>
              <a:t>Implement </a:t>
            </a:r>
            <a:r>
              <a:rPr lang="en-US" sz="1800" dirty="0"/>
              <a:t>a professional development plan for teachers, counselors, and other program staff;</a:t>
            </a:r>
          </a:p>
          <a:p>
            <a:pPr marL="228600" lvl="0" indent="-228600">
              <a:buFont typeface="+mj-lt"/>
              <a:buAutoNum type="arabicPeriod"/>
            </a:pPr>
            <a:r>
              <a:rPr lang="en-US" sz="1800" dirty="0" smtClean="0"/>
              <a:t>Create </a:t>
            </a:r>
            <a:r>
              <a:rPr lang="en-US" sz="1800" dirty="0"/>
              <a:t>and implementing a sustainability </a:t>
            </a:r>
            <a:r>
              <a:rPr lang="en-US" sz="1800" dirty="0" smtClean="0"/>
              <a:t>plan; and</a:t>
            </a:r>
            <a:endParaRPr lang="en-US" sz="1800" dirty="0"/>
          </a:p>
          <a:p>
            <a:pPr marL="228600" lvl="0" indent="-228600">
              <a:buFont typeface="+mj-lt"/>
              <a:buAutoNum type="arabicPeriod"/>
            </a:pPr>
            <a:r>
              <a:rPr lang="en-US" sz="1800" dirty="0" smtClean="0"/>
              <a:t>Use </a:t>
            </a:r>
            <a:r>
              <a:rPr lang="en-US" sz="1800" dirty="0"/>
              <a:t>performance data to manage the program and improve program performance</a:t>
            </a:r>
            <a:r>
              <a:rPr lang="en-US" sz="1800" dirty="0" smtClean="0"/>
              <a:t>.</a:t>
            </a:r>
          </a:p>
        </p:txBody>
      </p:sp>
      <p:sp>
        <p:nvSpPr>
          <p:cNvPr id="4" name="Slide Number Placeholder 3"/>
          <p:cNvSpPr>
            <a:spLocks noGrp="1"/>
          </p:cNvSpPr>
          <p:nvPr>
            <p:ph type="sldNum" sz="quarter" idx="12"/>
          </p:nvPr>
        </p:nvSpPr>
        <p:spPr/>
        <p:txBody>
          <a:bodyPr/>
          <a:lstStyle/>
          <a:p>
            <a:fld id="{D253E679-0D08-4EB4-90F6-B6FDAC5D290A}" type="slidenum">
              <a:rPr lang="en-US" smtClean="0"/>
              <a:t>38</a:t>
            </a:fld>
            <a:endParaRPr lang="en-US"/>
          </a:p>
        </p:txBody>
      </p:sp>
    </p:spTree>
    <p:extLst>
      <p:ext uri="{BB962C8B-B14F-4D97-AF65-F5344CB8AC3E}">
        <p14:creationId xmlns:p14="http://schemas.microsoft.com/office/powerpoint/2010/main" val="25357460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Grantee TA Feedback </a:t>
            </a:r>
            <a:endParaRPr lang="en-US" dirty="0"/>
          </a:p>
        </p:txBody>
      </p:sp>
      <p:sp>
        <p:nvSpPr>
          <p:cNvPr id="8" name="Content Placeholder 7"/>
          <p:cNvSpPr>
            <a:spLocks noGrp="1"/>
          </p:cNvSpPr>
          <p:nvPr>
            <p:ph sz="half" idx="2"/>
          </p:nvPr>
        </p:nvSpPr>
        <p:spPr>
          <a:xfrm>
            <a:off x="457200" y="1371600"/>
            <a:ext cx="4040188" cy="4754563"/>
          </a:xfrm>
        </p:spPr>
        <p:txBody>
          <a:bodyPr>
            <a:normAutofit fontScale="55000" lnSpcReduction="20000"/>
          </a:bodyPr>
          <a:lstStyle/>
          <a:p>
            <a:pPr lvl="0"/>
            <a:r>
              <a:rPr lang="en-US" sz="2800" dirty="0" smtClean="0"/>
              <a:t>Sustainability </a:t>
            </a:r>
            <a:r>
              <a:rPr lang="en-US" sz="2800" dirty="0"/>
              <a:t>beyond YCC  </a:t>
            </a:r>
          </a:p>
          <a:p>
            <a:pPr lvl="0"/>
            <a:r>
              <a:rPr lang="en-US" sz="2800" dirty="0"/>
              <a:t>Job Description Development </a:t>
            </a:r>
          </a:p>
          <a:p>
            <a:pPr lvl="0"/>
            <a:r>
              <a:rPr lang="en-US" sz="2800" dirty="0" smtClean="0"/>
              <a:t>Finding Certification </a:t>
            </a:r>
            <a:r>
              <a:rPr lang="en-US" sz="2800" dirty="0"/>
              <a:t>Options- CNC, Business/Finance, IT</a:t>
            </a:r>
          </a:p>
          <a:p>
            <a:pPr lvl="0"/>
            <a:r>
              <a:rPr lang="en-US" sz="2800" dirty="0"/>
              <a:t>Creation and sharing of operations and templates </a:t>
            </a:r>
          </a:p>
          <a:p>
            <a:pPr lvl="0"/>
            <a:r>
              <a:rPr lang="en-US" sz="2800" b="1" u="sng" dirty="0" smtClean="0">
                <a:solidFill>
                  <a:srgbClr val="FF0000"/>
                </a:solidFill>
              </a:rPr>
              <a:t>Internships:</a:t>
            </a:r>
            <a:endParaRPr lang="en-US" sz="2800" u="sng" dirty="0" smtClean="0">
              <a:solidFill>
                <a:srgbClr val="FF0000"/>
              </a:solidFill>
            </a:endParaRPr>
          </a:p>
          <a:p>
            <a:pPr lvl="1"/>
            <a:r>
              <a:rPr lang="en-US" sz="2400" dirty="0" smtClean="0"/>
              <a:t>Finding paid internship ands and work opportunities aligned to career pathways and target industries </a:t>
            </a:r>
          </a:p>
          <a:p>
            <a:pPr lvl="1"/>
            <a:r>
              <a:rPr lang="en-US" sz="2400" dirty="0" smtClean="0"/>
              <a:t>Internship </a:t>
            </a:r>
            <a:r>
              <a:rPr lang="en-US" sz="2400" dirty="0"/>
              <a:t>Training Curriculum </a:t>
            </a:r>
          </a:p>
          <a:p>
            <a:pPr lvl="1"/>
            <a:r>
              <a:rPr lang="en-US" sz="2400" dirty="0"/>
              <a:t>Training for Employers in how to evaluate and support interns/job shadows </a:t>
            </a:r>
          </a:p>
          <a:p>
            <a:pPr lvl="1"/>
            <a:r>
              <a:rPr lang="en-US" sz="2400" dirty="0"/>
              <a:t>Need Software for management of Partners’ and Interns </a:t>
            </a:r>
          </a:p>
          <a:p>
            <a:pPr lvl="0"/>
            <a:r>
              <a:rPr lang="en-US" sz="2800" dirty="0"/>
              <a:t>High-quality teacher professional development and ongoing opportunities for collaboration </a:t>
            </a:r>
          </a:p>
          <a:p>
            <a:endParaRPr lang="en-US" dirty="0"/>
          </a:p>
        </p:txBody>
      </p:sp>
      <p:sp>
        <p:nvSpPr>
          <p:cNvPr id="9" name="Content Placeholder 8"/>
          <p:cNvSpPr>
            <a:spLocks noGrp="1"/>
          </p:cNvSpPr>
          <p:nvPr>
            <p:ph sz="quarter" idx="4"/>
          </p:nvPr>
        </p:nvSpPr>
        <p:spPr>
          <a:xfrm>
            <a:off x="4645025" y="1295400"/>
            <a:ext cx="4041775" cy="4830763"/>
          </a:xfrm>
        </p:spPr>
        <p:txBody>
          <a:bodyPr>
            <a:normAutofit fontScale="47500" lnSpcReduction="20000"/>
          </a:bodyPr>
          <a:lstStyle/>
          <a:p>
            <a:pPr lvl="0"/>
            <a:r>
              <a:rPr lang="en-US" sz="2800" b="1" u="sng" dirty="0">
                <a:solidFill>
                  <a:srgbClr val="FF0000"/>
                </a:solidFill>
              </a:rPr>
              <a:t>Information session on IDPs</a:t>
            </a:r>
            <a:endParaRPr lang="en-US" sz="2800" dirty="0">
              <a:solidFill>
                <a:srgbClr val="FF0000"/>
              </a:solidFill>
            </a:endParaRPr>
          </a:p>
          <a:p>
            <a:pPr lvl="0"/>
            <a:r>
              <a:rPr lang="en-US" sz="2800" dirty="0"/>
              <a:t>Intake application</a:t>
            </a:r>
          </a:p>
          <a:p>
            <a:pPr lvl="0"/>
            <a:r>
              <a:rPr lang="en-US" sz="2800" dirty="0"/>
              <a:t>Developing partnerships</a:t>
            </a:r>
          </a:p>
          <a:p>
            <a:pPr lvl="0"/>
            <a:r>
              <a:rPr lang="en-US" sz="2800" dirty="0"/>
              <a:t>FERPA issues</a:t>
            </a:r>
          </a:p>
          <a:p>
            <a:pPr lvl="0"/>
            <a:r>
              <a:rPr lang="en-US" sz="2800" b="1" u="sng" dirty="0" smtClean="0">
                <a:solidFill>
                  <a:srgbClr val="FF0000"/>
                </a:solidFill>
              </a:rPr>
              <a:t>Mentoring</a:t>
            </a:r>
            <a:endParaRPr lang="en-US" sz="2800" dirty="0">
              <a:solidFill>
                <a:srgbClr val="FF0000"/>
              </a:solidFill>
            </a:endParaRPr>
          </a:p>
          <a:p>
            <a:pPr lvl="0"/>
            <a:r>
              <a:rPr lang="en-US" sz="2800" dirty="0"/>
              <a:t>Case management</a:t>
            </a:r>
          </a:p>
          <a:p>
            <a:pPr lvl="0"/>
            <a:r>
              <a:rPr lang="en-US" sz="2800" dirty="0"/>
              <a:t>Networking and outreach strategies to engage universities</a:t>
            </a:r>
          </a:p>
          <a:p>
            <a:pPr lvl="0"/>
            <a:r>
              <a:rPr lang="en-US" sz="2800" dirty="0"/>
              <a:t>Parent Engagement</a:t>
            </a:r>
          </a:p>
          <a:p>
            <a:pPr lvl="0"/>
            <a:r>
              <a:rPr lang="en-US" sz="2800" dirty="0"/>
              <a:t>Liability Issues For Employers </a:t>
            </a:r>
          </a:p>
          <a:p>
            <a:pPr lvl="0"/>
            <a:r>
              <a:rPr lang="en-US" sz="2800" b="1" u="sng" dirty="0">
                <a:solidFill>
                  <a:srgbClr val="FF0000"/>
                </a:solidFill>
              </a:rPr>
              <a:t>Professional Development </a:t>
            </a:r>
          </a:p>
          <a:p>
            <a:pPr lvl="1"/>
            <a:r>
              <a:rPr lang="en-US" sz="2400" dirty="0"/>
              <a:t>Job embedded work</a:t>
            </a:r>
          </a:p>
          <a:p>
            <a:pPr lvl="1"/>
            <a:r>
              <a:rPr lang="en-US" sz="2400" dirty="0"/>
              <a:t>Observing industry-focused teaching</a:t>
            </a:r>
          </a:p>
          <a:p>
            <a:pPr lvl="1"/>
            <a:r>
              <a:rPr lang="en-US" sz="2400" dirty="0"/>
              <a:t>Building collaborative time for teachers </a:t>
            </a:r>
          </a:p>
          <a:p>
            <a:pPr lvl="0"/>
            <a:r>
              <a:rPr lang="en-US" sz="2800" dirty="0"/>
              <a:t>Templates for data step-back meetings with work readiness tools </a:t>
            </a:r>
            <a:endParaRPr lang="en-US" sz="2800" dirty="0" smtClean="0"/>
          </a:p>
          <a:p>
            <a:endParaRPr lang="en-US" dirty="0"/>
          </a:p>
        </p:txBody>
      </p:sp>
      <p:sp>
        <p:nvSpPr>
          <p:cNvPr id="3" name="Slide Number Placeholder 2"/>
          <p:cNvSpPr>
            <a:spLocks noGrp="1"/>
          </p:cNvSpPr>
          <p:nvPr>
            <p:ph type="sldNum" sz="quarter" idx="12"/>
          </p:nvPr>
        </p:nvSpPr>
        <p:spPr/>
        <p:txBody>
          <a:bodyPr/>
          <a:lstStyle/>
          <a:p>
            <a:fld id="{D253E679-0D08-4EB4-90F6-B6FDAC5D290A}" type="slidenum">
              <a:rPr lang="en-US" smtClean="0"/>
              <a:t>39</a:t>
            </a:fld>
            <a:endParaRPr lang="en-US"/>
          </a:p>
        </p:txBody>
      </p:sp>
    </p:spTree>
    <p:extLst>
      <p:ext uri="{BB962C8B-B14F-4D97-AF65-F5344CB8AC3E}">
        <p14:creationId xmlns:p14="http://schemas.microsoft.com/office/powerpoint/2010/main" val="2771047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a:spcBef>
                <a:spcPts val="1800"/>
              </a:spcBef>
              <a:spcAft>
                <a:spcPts val="600"/>
              </a:spcAft>
              <a:buClrTx/>
              <a:buSzTx/>
              <a:buNone/>
              <a:defRPr/>
            </a:pPr>
            <a:r>
              <a:rPr lang="en-US" sz="3000" b="1" u="sng" dirty="0" smtClean="0">
                <a:ea typeface="Arial Unicode MS" panose="020B0604020202020204" pitchFamily="34" charset="-128"/>
                <a:cs typeface="Arial Unicode MS" panose="020B0604020202020204" pitchFamily="34" charset="-128"/>
              </a:rPr>
              <a:t>National </a:t>
            </a:r>
            <a:r>
              <a:rPr lang="en-US" sz="3000" b="1" u="sng" dirty="0">
                <a:ea typeface="Arial Unicode MS" panose="020B0604020202020204" pitchFamily="34" charset="-128"/>
                <a:cs typeface="Arial Unicode MS" panose="020B0604020202020204" pitchFamily="34" charset="-128"/>
              </a:rPr>
              <a:t>Office</a:t>
            </a:r>
          </a:p>
          <a:p>
            <a:pPr marL="834390" lvl="2" indent="-285750">
              <a:spcAft>
                <a:spcPts val="600"/>
              </a:spcAft>
              <a:buClrTx/>
              <a:buSzTx/>
              <a:defRPr/>
            </a:pPr>
            <a:r>
              <a:rPr lang="en-US" sz="2200" dirty="0">
                <a:ea typeface="Arial Unicode MS" panose="020B0604020202020204" pitchFamily="34" charset="-128"/>
                <a:cs typeface="Arial Unicode MS" panose="020B0604020202020204" pitchFamily="34" charset="-128"/>
              </a:rPr>
              <a:t>Program </a:t>
            </a:r>
            <a:r>
              <a:rPr lang="en-US" sz="2200" dirty="0" smtClean="0">
                <a:ea typeface="Arial Unicode MS" panose="020B0604020202020204" pitchFamily="34" charset="-128"/>
                <a:cs typeface="Arial Unicode MS" panose="020B0604020202020204" pitchFamily="34" charset="-128"/>
              </a:rPr>
              <a:t>Office </a:t>
            </a:r>
            <a:r>
              <a:rPr lang="en-US" sz="2200" dirty="0">
                <a:ea typeface="Arial Unicode MS" panose="020B0604020202020204" pitchFamily="34" charset="-128"/>
                <a:cs typeface="Arial Unicode MS" panose="020B0604020202020204" pitchFamily="34" charset="-128"/>
              </a:rPr>
              <a:t>– </a:t>
            </a:r>
            <a:r>
              <a:rPr lang="en-US" sz="2200" dirty="0" smtClean="0">
                <a:ea typeface="Arial Unicode MS" panose="020B0604020202020204" pitchFamily="34" charset="-128"/>
                <a:cs typeface="Arial Unicode MS" panose="020B0604020202020204" pitchFamily="34" charset="-128"/>
              </a:rPr>
              <a:t>Office of Workforce Investments, Division of  Youth Services (DYS)</a:t>
            </a:r>
            <a:endParaRPr lang="en-US" sz="2200" dirty="0">
              <a:ea typeface="Arial Unicode MS" panose="020B0604020202020204" pitchFamily="34" charset="-128"/>
              <a:cs typeface="Arial Unicode MS" panose="020B0604020202020204" pitchFamily="34" charset="-128"/>
            </a:endParaRPr>
          </a:p>
          <a:p>
            <a:pPr marL="834390" lvl="2" indent="-285750">
              <a:spcAft>
                <a:spcPts val="600"/>
              </a:spcAft>
              <a:buClrTx/>
              <a:buSzTx/>
              <a:defRPr/>
            </a:pPr>
            <a:r>
              <a:rPr lang="en-US" sz="2200" dirty="0">
                <a:ea typeface="Arial Unicode MS" panose="020B0604020202020204" pitchFamily="34" charset="-128"/>
                <a:cs typeface="Arial Unicode MS" panose="020B0604020202020204" pitchFamily="34" charset="-128"/>
              </a:rPr>
              <a:t>Grant Office – Office of Grants Management (OGM)</a:t>
            </a:r>
          </a:p>
          <a:p>
            <a:pPr marL="834390" lvl="2" indent="-285750">
              <a:spcAft>
                <a:spcPts val="600"/>
              </a:spcAft>
              <a:buClrTx/>
              <a:buSzTx/>
              <a:defRPr/>
            </a:pPr>
            <a:r>
              <a:rPr lang="en-US" sz="2200" dirty="0" smtClean="0">
                <a:ea typeface="Arial Unicode MS" panose="020B0604020202020204" pitchFamily="34" charset="-128"/>
                <a:cs typeface="Arial Unicode MS" panose="020B0604020202020204" pitchFamily="34" charset="-128"/>
              </a:rPr>
              <a:t>Chief Evaluation Office (CEO)</a:t>
            </a:r>
            <a:endParaRPr lang="en-US" sz="2200" dirty="0">
              <a:ea typeface="Arial Unicode MS" panose="020B0604020202020204" pitchFamily="34" charset="-128"/>
              <a:cs typeface="Arial Unicode MS" panose="020B0604020202020204" pitchFamily="34" charset="-128"/>
            </a:endParaRPr>
          </a:p>
          <a:p>
            <a:pPr marL="0" lvl="0" indent="0">
              <a:spcAft>
                <a:spcPts val="600"/>
              </a:spcAft>
              <a:buClrTx/>
              <a:buSzTx/>
              <a:buNone/>
              <a:defRPr/>
            </a:pPr>
            <a:r>
              <a:rPr lang="en-US" sz="3000" b="1" u="sng" dirty="0" smtClean="0">
                <a:ea typeface="Arial Unicode MS" panose="020B0604020202020204" pitchFamily="34" charset="-128"/>
                <a:cs typeface="Arial Unicode MS" panose="020B0604020202020204" pitchFamily="34" charset="-128"/>
              </a:rPr>
              <a:t>Regional </a:t>
            </a:r>
            <a:r>
              <a:rPr lang="en-US" sz="3000" b="1" u="sng" dirty="0">
                <a:ea typeface="Arial Unicode MS" panose="020B0604020202020204" pitchFamily="34" charset="-128"/>
                <a:cs typeface="Arial Unicode MS" panose="020B0604020202020204" pitchFamily="34" charset="-128"/>
              </a:rPr>
              <a:t>Office</a:t>
            </a:r>
          </a:p>
          <a:p>
            <a:pPr marL="457200" lvl="0" indent="-457200">
              <a:spcAft>
                <a:spcPts val="600"/>
              </a:spcAft>
              <a:buClrTx/>
              <a:buSzTx/>
              <a:buFont typeface="Arial" charset="0"/>
              <a:buChar char="•"/>
              <a:defRPr/>
            </a:pPr>
            <a:r>
              <a:rPr lang="en-US" sz="2200" dirty="0">
                <a:ea typeface="Arial Unicode MS" panose="020B0604020202020204" pitchFamily="34" charset="-128"/>
                <a:cs typeface="Arial Unicode MS" panose="020B0604020202020204" pitchFamily="34" charset="-128"/>
              </a:rPr>
              <a:t>Federal Project Officer (FPO</a:t>
            </a:r>
            <a:r>
              <a:rPr lang="en-US" sz="2200" dirty="0" smtClean="0">
                <a:solidFill>
                  <a:srgbClr val="4F81BD">
                    <a:lumMod val="50000"/>
                  </a:srgbClr>
                </a:solidFill>
                <a:ea typeface="Arial Unicode MS" panose="020B0604020202020204" pitchFamily="34" charset="-128"/>
                <a:cs typeface="Arial Unicode MS" panose="020B0604020202020204" pitchFamily="34" charset="-128"/>
              </a:rPr>
              <a:t>)</a:t>
            </a:r>
            <a:endParaRPr lang="en-US" sz="2200" dirty="0"/>
          </a:p>
        </p:txBody>
      </p:sp>
      <p:sp>
        <p:nvSpPr>
          <p:cNvPr id="4" name="Slide Number Placeholder 3"/>
          <p:cNvSpPr>
            <a:spLocks noGrp="1"/>
          </p:cNvSpPr>
          <p:nvPr>
            <p:ph type="sldNum" sz="quarter" idx="12"/>
          </p:nvPr>
        </p:nvSpPr>
        <p:spPr/>
        <p:txBody>
          <a:bodyPr/>
          <a:lstStyle/>
          <a:p>
            <a:fld id="{D253E679-0D08-4EB4-90F6-B6FDAC5D290A}" type="slidenum">
              <a:rPr lang="en-US" smtClean="0"/>
              <a:t>4</a:t>
            </a:fld>
            <a:endParaRPr lang="en-US"/>
          </a:p>
        </p:txBody>
      </p:sp>
      <p:sp>
        <p:nvSpPr>
          <p:cNvPr id="5" name="Title 4"/>
          <p:cNvSpPr>
            <a:spLocks noGrp="1"/>
          </p:cNvSpPr>
          <p:nvPr>
            <p:ph type="title"/>
          </p:nvPr>
        </p:nvSpPr>
        <p:spPr/>
        <p:txBody>
          <a:bodyPr>
            <a:normAutofit/>
          </a:bodyPr>
          <a:lstStyle/>
          <a:p>
            <a:pPr lvl="0"/>
            <a:r>
              <a:rPr lang="en-US" dirty="0" smtClean="0"/>
              <a:t>U.S. Department of Labor, </a:t>
            </a:r>
            <a:br>
              <a:rPr lang="en-US" dirty="0" smtClean="0"/>
            </a:br>
            <a:r>
              <a:rPr lang="en-US" dirty="0" smtClean="0">
                <a:ea typeface="Arial Unicode MS" panose="020B0604020202020204" pitchFamily="34" charset="-128"/>
                <a:cs typeface="Arial Unicode MS" panose="020B0604020202020204" pitchFamily="34" charset="-128"/>
              </a:rPr>
              <a:t>Employment </a:t>
            </a:r>
            <a:r>
              <a:rPr lang="en-US" dirty="0">
                <a:ea typeface="Arial Unicode MS" panose="020B0604020202020204" pitchFamily="34" charset="-128"/>
                <a:cs typeface="Arial Unicode MS" panose="020B0604020202020204" pitchFamily="34" charset="-128"/>
              </a:rPr>
              <a:t>and Training Administration (ETA</a:t>
            </a:r>
            <a:r>
              <a:rPr lang="en-US" dirty="0" smtClean="0">
                <a:ea typeface="Arial Unicode MS" panose="020B0604020202020204" pitchFamily="34" charset="-128"/>
                <a:cs typeface="Arial Unicode MS" panose="020B0604020202020204" pitchFamily="34" charset="-128"/>
              </a:rPr>
              <a:t>)</a:t>
            </a:r>
            <a:endParaRPr lang="en-US" dirty="0"/>
          </a:p>
        </p:txBody>
      </p:sp>
    </p:spTree>
    <p:extLst>
      <p:ext uri="{BB962C8B-B14F-4D97-AF65-F5344CB8AC3E}">
        <p14:creationId xmlns:p14="http://schemas.microsoft.com/office/powerpoint/2010/main" val="4736450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Plan</a:t>
            </a:r>
            <a:endParaRPr lang="en-US" dirty="0"/>
          </a:p>
        </p:txBody>
      </p:sp>
      <p:sp>
        <p:nvSpPr>
          <p:cNvPr id="5" name="Text Placeholder 4"/>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D253E679-0D08-4EB4-90F6-B6FDAC5D290A}" type="slidenum">
              <a:rPr lang="en-US" smtClean="0"/>
              <a:t>40</a:t>
            </a:fld>
            <a:endParaRPr lang="en-US"/>
          </a:p>
        </p:txBody>
      </p:sp>
    </p:spTree>
    <p:extLst>
      <p:ext uri="{BB962C8B-B14F-4D97-AF65-F5344CB8AC3E}">
        <p14:creationId xmlns:p14="http://schemas.microsoft.com/office/powerpoint/2010/main" val="23244907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5" name="Text Placeholder 4"/>
          <p:cNvSpPr>
            <a:spLocks noGrp="1"/>
          </p:cNvSpPr>
          <p:nvPr>
            <p:ph type="body" idx="1"/>
          </p:nvPr>
        </p:nvSpPr>
        <p:spPr/>
        <p:txBody>
          <a:bodyPr/>
          <a:lstStyle/>
          <a:p>
            <a:endParaRPr lang="en-US"/>
          </a:p>
        </p:txBody>
      </p:sp>
      <p:sp>
        <p:nvSpPr>
          <p:cNvPr id="9" name="Content Placeholder 8"/>
          <p:cNvSpPr>
            <a:spLocks noGrp="1"/>
          </p:cNvSpPr>
          <p:nvPr>
            <p:ph sz="half" idx="2"/>
          </p:nvPr>
        </p:nvSpPr>
        <p:spPr/>
        <p:txBody>
          <a:bodyPr>
            <a:normAutofit fontScale="85000" lnSpcReduction="10000"/>
          </a:bodyPr>
          <a:lstStyle/>
          <a:p>
            <a:pPr marL="285750" indent="-285750">
              <a:spcAft>
                <a:spcPts val="1800"/>
              </a:spcAft>
              <a:buFont typeface="Wingdings" panose="05000000000000000000" pitchFamily="2" charset="2"/>
              <a:buChar char="ü"/>
            </a:pPr>
            <a:endParaRPr lang="en-US" dirty="0" smtClean="0">
              <a:solidFill>
                <a:srgbClr val="002060"/>
              </a:solidFill>
              <a:latin typeface="Tahoma" pitchFamily="34" charset="0"/>
              <a:cs typeface="Tahoma" pitchFamily="34" charset="0"/>
            </a:endParaRPr>
          </a:p>
          <a:p>
            <a:pPr marL="285750" indent="-285750">
              <a:spcAft>
                <a:spcPts val="1800"/>
              </a:spcAft>
              <a:buFont typeface="Wingdings" panose="05000000000000000000" pitchFamily="2" charset="2"/>
              <a:buChar char="ü"/>
            </a:pPr>
            <a:endParaRPr lang="en-US" dirty="0">
              <a:solidFill>
                <a:srgbClr val="002060"/>
              </a:solidFill>
              <a:latin typeface="Tahoma" pitchFamily="34" charset="0"/>
              <a:cs typeface="Tahoma" pitchFamily="34" charset="0"/>
            </a:endParaRPr>
          </a:p>
          <a:p>
            <a:pPr marL="285750" indent="-285750">
              <a:spcAft>
                <a:spcPts val="1800"/>
              </a:spcAft>
              <a:buFont typeface="Wingdings" panose="05000000000000000000" pitchFamily="2" charset="2"/>
              <a:buChar char="ü"/>
            </a:pPr>
            <a:endParaRPr lang="en-US" dirty="0" smtClean="0">
              <a:solidFill>
                <a:srgbClr val="002060"/>
              </a:solidFill>
              <a:latin typeface="Tahoma" pitchFamily="34" charset="0"/>
              <a:cs typeface="Tahoma" pitchFamily="34" charset="0"/>
            </a:endParaRPr>
          </a:p>
          <a:p>
            <a:pPr marL="285750" indent="-285750">
              <a:spcAft>
                <a:spcPts val="1800"/>
              </a:spcAft>
              <a:buFont typeface="Wingdings" panose="05000000000000000000" pitchFamily="2" charset="2"/>
              <a:buChar char="ü"/>
            </a:pPr>
            <a:r>
              <a:rPr lang="en-US" dirty="0" smtClean="0">
                <a:solidFill>
                  <a:srgbClr val="002060"/>
                </a:solidFill>
                <a:latin typeface="Tahoma" pitchFamily="34" charset="0"/>
                <a:cs typeface="Tahoma" pitchFamily="34" charset="0"/>
              </a:rPr>
              <a:t>Primary </a:t>
            </a:r>
            <a:r>
              <a:rPr lang="en-US" dirty="0">
                <a:solidFill>
                  <a:srgbClr val="002060"/>
                </a:solidFill>
                <a:latin typeface="Tahoma" pitchFamily="34" charset="0"/>
                <a:cs typeface="Tahoma" pitchFamily="34" charset="0"/>
              </a:rPr>
              <a:t>Point of contact to ETA</a:t>
            </a:r>
          </a:p>
          <a:p>
            <a:pPr marL="285750" indent="-285750">
              <a:spcAft>
                <a:spcPts val="1800"/>
              </a:spcAft>
              <a:buFont typeface="Wingdings" panose="05000000000000000000" pitchFamily="2" charset="2"/>
              <a:buChar char="ü"/>
            </a:pPr>
            <a:r>
              <a:rPr lang="en-US" dirty="0">
                <a:solidFill>
                  <a:srgbClr val="002060"/>
                </a:solidFill>
                <a:latin typeface="Tahoma" pitchFamily="34" charset="0"/>
                <a:cs typeface="Tahoma" pitchFamily="34" charset="0"/>
              </a:rPr>
              <a:t>Front-line for the ETA Grant Office</a:t>
            </a:r>
          </a:p>
          <a:p>
            <a:pPr marL="285750" indent="-285750">
              <a:spcAft>
                <a:spcPts val="1800"/>
              </a:spcAft>
              <a:buFont typeface="Wingdings" panose="05000000000000000000" pitchFamily="2" charset="2"/>
              <a:buChar char="ü"/>
            </a:pPr>
            <a:r>
              <a:rPr lang="en-US" dirty="0">
                <a:solidFill>
                  <a:srgbClr val="002060"/>
                </a:solidFill>
                <a:latin typeface="Tahoma" pitchFamily="34" charset="0"/>
                <a:cs typeface="Tahoma" pitchFamily="34" charset="0"/>
              </a:rPr>
              <a:t>Reviewer of grantee financial and performance </a:t>
            </a:r>
            <a:r>
              <a:rPr lang="en-US" dirty="0" smtClean="0">
                <a:solidFill>
                  <a:srgbClr val="002060"/>
                </a:solidFill>
                <a:latin typeface="Tahoma" pitchFamily="34" charset="0"/>
                <a:cs typeface="Tahoma" pitchFamily="34" charset="0"/>
              </a:rPr>
              <a:t>reports</a:t>
            </a:r>
            <a:endParaRPr lang="en-US" dirty="0">
              <a:solidFill>
                <a:srgbClr val="002060"/>
              </a:solidFill>
              <a:latin typeface="Tahoma" pitchFamily="34" charset="0"/>
              <a:cs typeface="Tahoma" pitchFamily="34" charset="0"/>
            </a:endParaRPr>
          </a:p>
        </p:txBody>
      </p:sp>
      <p:sp>
        <p:nvSpPr>
          <p:cNvPr id="10" name="Text Placeholder 9"/>
          <p:cNvSpPr>
            <a:spLocks noGrp="1"/>
          </p:cNvSpPr>
          <p:nvPr>
            <p:ph type="body" sz="quarter" idx="3"/>
          </p:nvPr>
        </p:nvSpPr>
        <p:spPr/>
        <p:txBody>
          <a:bodyPr/>
          <a:lstStyle/>
          <a:p>
            <a:endParaRPr lang="en-US"/>
          </a:p>
        </p:txBody>
      </p:sp>
      <p:sp>
        <p:nvSpPr>
          <p:cNvPr id="11" name="Content Placeholder 10"/>
          <p:cNvSpPr>
            <a:spLocks noGrp="1"/>
          </p:cNvSpPr>
          <p:nvPr>
            <p:ph sz="quarter" idx="4"/>
          </p:nvPr>
        </p:nvSpPr>
        <p:spPr/>
        <p:txBody>
          <a:bodyPr>
            <a:normAutofit fontScale="92500" lnSpcReduction="10000"/>
          </a:bodyPr>
          <a:lstStyle/>
          <a:p>
            <a:pPr marL="285750" indent="-285750">
              <a:spcAft>
                <a:spcPts val="1800"/>
              </a:spcAft>
              <a:buFont typeface="Wingdings" panose="05000000000000000000" pitchFamily="2" charset="2"/>
              <a:buChar char="ü"/>
            </a:pPr>
            <a:r>
              <a:rPr lang="en-US" dirty="0">
                <a:solidFill>
                  <a:srgbClr val="002060"/>
                </a:solidFill>
                <a:latin typeface="Tahoma" pitchFamily="34" charset="0"/>
                <a:cs typeface="Tahoma" pitchFamily="34" charset="0"/>
              </a:rPr>
              <a:t>First</a:t>
            </a:r>
            <a:r>
              <a:rPr lang="en-US" dirty="0">
                <a:solidFill>
                  <a:srgbClr val="0070C0"/>
                </a:solidFill>
                <a:latin typeface="Tahoma" pitchFamily="34" charset="0"/>
                <a:cs typeface="Tahoma" pitchFamily="34" charset="0"/>
              </a:rPr>
              <a:t> </a:t>
            </a:r>
            <a:r>
              <a:rPr lang="en-US" dirty="0">
                <a:solidFill>
                  <a:srgbClr val="002060"/>
                </a:solidFill>
                <a:latin typeface="Tahoma" pitchFamily="34" charset="0"/>
                <a:cs typeface="Tahoma" pitchFamily="34" charset="0"/>
              </a:rPr>
              <a:t>point of contact for grant modifications</a:t>
            </a:r>
          </a:p>
          <a:p>
            <a:pPr marL="285750" indent="-285750">
              <a:spcAft>
                <a:spcPts val="1800"/>
              </a:spcAft>
              <a:buFont typeface="Wingdings" panose="05000000000000000000" pitchFamily="2" charset="2"/>
              <a:buChar char="ü"/>
            </a:pPr>
            <a:r>
              <a:rPr lang="en-US" dirty="0">
                <a:solidFill>
                  <a:srgbClr val="002060"/>
                </a:solidFill>
                <a:latin typeface="Tahoma" pitchFamily="34" charset="0"/>
                <a:cs typeface="Tahoma" pitchFamily="34" charset="0"/>
              </a:rPr>
              <a:t>Responsible for monitoring reviews</a:t>
            </a:r>
          </a:p>
          <a:p>
            <a:pPr marL="285750" indent="-285750">
              <a:spcAft>
                <a:spcPts val="1800"/>
              </a:spcAft>
              <a:buFont typeface="Wingdings" panose="05000000000000000000" pitchFamily="2" charset="2"/>
              <a:buChar char="ü"/>
            </a:pPr>
            <a:r>
              <a:rPr lang="en-US" dirty="0">
                <a:solidFill>
                  <a:srgbClr val="002060"/>
                </a:solidFill>
                <a:latin typeface="Tahoma" pitchFamily="34" charset="0"/>
                <a:cs typeface="Tahoma" pitchFamily="34" charset="0"/>
              </a:rPr>
              <a:t>Available to provide technical assistance</a:t>
            </a:r>
          </a:p>
          <a:p>
            <a:pPr marL="285750" indent="-285750">
              <a:spcAft>
                <a:spcPts val="1800"/>
              </a:spcAft>
              <a:buFont typeface="Wingdings" panose="05000000000000000000" pitchFamily="2" charset="2"/>
              <a:buChar char="ü"/>
            </a:pPr>
            <a:r>
              <a:rPr lang="en-US" dirty="0">
                <a:solidFill>
                  <a:srgbClr val="002060"/>
                </a:solidFill>
                <a:latin typeface="Tahoma" pitchFamily="34" charset="0"/>
                <a:cs typeface="Tahoma" pitchFamily="34" charset="0"/>
              </a:rPr>
              <a:t>Not authorized to approve changes to the grant scope of work and/or budget </a:t>
            </a:r>
          </a:p>
          <a:p>
            <a:pPr marL="0" indent="0">
              <a:buNone/>
            </a:pP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solidFill>
                  <a:prstClr val="black"/>
                </a:solidFill>
              </a:rPr>
              <a:pPr/>
              <a:t>41</a:t>
            </a:fld>
            <a:endParaRPr lang="en-US" dirty="0">
              <a:solidFill>
                <a:prstClr val="black"/>
              </a:solidFill>
            </a:endParaRPr>
          </a:p>
        </p:txBody>
      </p:sp>
      <p:sp>
        <p:nvSpPr>
          <p:cNvPr id="6" name="Rectangle 5"/>
          <p:cNvSpPr/>
          <p:nvPr/>
        </p:nvSpPr>
        <p:spPr>
          <a:xfrm>
            <a:off x="2152650" y="577702"/>
            <a:ext cx="5105400" cy="461665"/>
          </a:xfrm>
          <a:prstGeom prst="rect">
            <a:avLst/>
          </a:prstGeom>
          <a:noFill/>
        </p:spPr>
        <p:txBody>
          <a:bodyPr wrap="square">
            <a:spAutoFit/>
          </a:bodyPr>
          <a:lstStyle/>
          <a:p>
            <a:r>
              <a:rPr lang="en-US" sz="2400" b="1" dirty="0">
                <a:solidFill>
                  <a:schemeClr val="bg1"/>
                </a:solidFill>
                <a:latin typeface="Tahoma" pitchFamily="34" charset="0"/>
                <a:cs typeface="Tahoma" pitchFamily="34" charset="0"/>
              </a:rPr>
              <a:t>FPO Roles and Responsibilities</a:t>
            </a:r>
          </a:p>
        </p:txBody>
      </p:sp>
      <p:pic>
        <p:nvPicPr>
          <p:cNvPr id="2050" name="Picture 2" descr="C:\Users\thomas.tiffani\AppData\Local\Microsoft\Windows\Temporary Internet Files\Content.IE5\SIJ0XL0H\MP900446464[1].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47750" y="1447800"/>
            <a:ext cx="2857500" cy="2314575"/>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14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a:xfrm>
            <a:off x="1366837" y="152400"/>
            <a:ext cx="6505575" cy="777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a:r>
              <a:rPr lang="en-US" altLang="en-US" sz="2400" dirty="0" smtClean="0">
                <a:ln w="12700">
                  <a:noFill/>
                  <a:prstDash val="solid"/>
                </a:ln>
                <a:effectLst/>
                <a:latin typeface="Tahoma" panose="020B0604030504040204" pitchFamily="34" charset="0"/>
                <a:ea typeface="Tahoma" panose="020B0604030504040204" pitchFamily="34" charset="0"/>
                <a:cs typeface="Tahoma" panose="020B0604030504040204" pitchFamily="34" charset="0"/>
              </a:rPr>
              <a:t>YCC Technical Assistance  Request Flowchart</a:t>
            </a:r>
          </a:p>
        </p:txBody>
      </p:sp>
      <p:graphicFrame>
        <p:nvGraphicFramePr>
          <p:cNvPr id="2" name="Diagram 1"/>
          <p:cNvGraphicFramePr/>
          <p:nvPr>
            <p:extLst>
              <p:ext uri="{D42A27DB-BD31-4B8C-83A1-F6EECF244321}">
                <p14:modId xmlns:p14="http://schemas.microsoft.com/office/powerpoint/2010/main" val="2320318389"/>
              </p:ext>
            </p:extLst>
          </p:nvPr>
        </p:nvGraphicFramePr>
        <p:xfrm>
          <a:off x="457200" y="2895600"/>
          <a:ext cx="82296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91180" name="Picture 12" descr="MCj0442146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03675" y="4343400"/>
            <a:ext cx="113665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91181" name="Picture 13" descr="MCj0442144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51300" y="5105400"/>
            <a:ext cx="1022350" cy="838200"/>
          </a:xfrm>
          <a:prstGeom prst="rect">
            <a:avLst/>
          </a:prstGeom>
          <a:noFill/>
          <a:extLst>
            <a:ext uri="{909E8E84-426E-40DD-AFC4-6F175D3DCCD1}">
              <a14:hiddenFill xmlns:a14="http://schemas.microsoft.com/office/drawing/2010/main">
                <a:solidFill>
                  <a:srgbClr val="FFFFFF"/>
                </a:solidFill>
              </a14:hiddenFill>
            </a:ext>
          </a:extLst>
        </p:spPr>
      </p:pic>
      <p:sp>
        <p:nvSpPr>
          <p:cNvPr id="391183" name="AutoShape 15"/>
          <p:cNvSpPr>
            <a:spLocks noChangeArrowheads="1"/>
          </p:cNvSpPr>
          <p:nvPr/>
        </p:nvSpPr>
        <p:spPr bwMode="auto">
          <a:xfrm>
            <a:off x="3060700" y="1371600"/>
            <a:ext cx="2921000" cy="9144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dirty="0">
                <a:latin typeface="Tahoma" panose="020B0604030504040204" pitchFamily="34" charset="0"/>
                <a:ea typeface="Tahoma" panose="020B0604030504040204" pitchFamily="34" charset="0"/>
                <a:cs typeface="Tahoma" panose="020B0604030504040204" pitchFamily="34" charset="0"/>
              </a:rPr>
              <a:t>Grantee</a:t>
            </a:r>
          </a:p>
          <a:p>
            <a:pPr algn="ctr"/>
            <a:r>
              <a:rPr lang="en-US" altLang="en-US" sz="2000" b="1" dirty="0">
                <a:latin typeface="Tahoma" panose="020B0604030504040204" pitchFamily="34" charset="0"/>
                <a:ea typeface="Tahoma" panose="020B0604030504040204" pitchFamily="34" charset="0"/>
                <a:cs typeface="Tahoma" panose="020B0604030504040204" pitchFamily="34" charset="0"/>
              </a:rPr>
              <a:t>Submits Request for</a:t>
            </a:r>
          </a:p>
          <a:p>
            <a:pPr algn="ctr"/>
            <a:r>
              <a:rPr lang="en-US" altLang="en-US" sz="2000" b="1" dirty="0">
                <a:latin typeface="Tahoma" panose="020B0604030504040204" pitchFamily="34" charset="0"/>
                <a:ea typeface="Tahoma" panose="020B0604030504040204" pitchFamily="34" charset="0"/>
                <a:cs typeface="Tahoma" panose="020B0604030504040204" pitchFamily="34" charset="0"/>
              </a:rPr>
              <a:t>Technical Assistance</a:t>
            </a:r>
          </a:p>
        </p:txBody>
      </p:sp>
      <p:pic>
        <p:nvPicPr>
          <p:cNvPr id="391184" name="Picture 16" descr="MCj0442146000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94150" y="2286000"/>
            <a:ext cx="1136650" cy="643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8992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D253E679-0D08-4EB4-90F6-B6FDAC5D290A}" type="slidenum">
              <a:rPr lang="en-US" smtClean="0"/>
              <a:t>43</a:t>
            </a:fld>
            <a:endParaRPr lang="en-US"/>
          </a:p>
        </p:txBody>
      </p:sp>
    </p:spTree>
    <p:extLst>
      <p:ext uri="{BB962C8B-B14F-4D97-AF65-F5344CB8AC3E}">
        <p14:creationId xmlns:p14="http://schemas.microsoft.com/office/powerpoint/2010/main" val="33870339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Dates for Calls </a:t>
            </a:r>
            <a:endParaRPr lang="en-US" dirty="0"/>
          </a:p>
        </p:txBody>
      </p:sp>
      <p:sp>
        <p:nvSpPr>
          <p:cNvPr id="9" name="Content Placeholder 8"/>
          <p:cNvSpPr>
            <a:spLocks noGrp="1"/>
          </p:cNvSpPr>
          <p:nvPr>
            <p:ph sz="half" idx="2"/>
          </p:nvPr>
        </p:nvSpPr>
        <p:spPr>
          <a:xfrm>
            <a:off x="457200" y="1524000"/>
            <a:ext cx="4040188" cy="4602163"/>
          </a:xfrm>
        </p:spPr>
        <p:txBody>
          <a:bodyPr>
            <a:normAutofit fontScale="85000" lnSpcReduction="20000"/>
          </a:bodyPr>
          <a:lstStyle/>
          <a:p>
            <a:r>
              <a:rPr lang="en-US" b="1" dirty="0" smtClean="0"/>
              <a:t>Region 1 - Monday, December 1, </a:t>
            </a:r>
            <a:r>
              <a:rPr lang="en-US" b="1" dirty="0"/>
              <a:t>1:00pm </a:t>
            </a:r>
            <a:r>
              <a:rPr lang="en-US" b="1" dirty="0" smtClean="0"/>
              <a:t>EST</a:t>
            </a:r>
          </a:p>
          <a:p>
            <a:pPr lvl="1"/>
            <a:r>
              <a:rPr lang="en-US" dirty="0"/>
              <a:t>Buffalo Medical Campus High </a:t>
            </a:r>
            <a:r>
              <a:rPr lang="en-US" dirty="0" smtClean="0"/>
              <a:t>School, NY</a:t>
            </a:r>
            <a:endParaRPr lang="en-US" sz="2800" dirty="0"/>
          </a:p>
          <a:p>
            <a:pPr lvl="1"/>
            <a:r>
              <a:rPr lang="en-US" dirty="0"/>
              <a:t>Massachusetts Advanced Pathways Program (MAPP</a:t>
            </a:r>
            <a:r>
              <a:rPr lang="en-US" dirty="0" smtClean="0"/>
              <a:t>), MA</a:t>
            </a:r>
            <a:endParaRPr lang="en-US" sz="2800" dirty="0"/>
          </a:p>
          <a:p>
            <a:pPr lvl="1"/>
            <a:r>
              <a:rPr lang="en-US" dirty="0"/>
              <a:t>Good Jobs Now </a:t>
            </a:r>
            <a:r>
              <a:rPr lang="en-US" dirty="0" smtClean="0"/>
              <a:t>NYC, NY</a:t>
            </a:r>
          </a:p>
          <a:p>
            <a:pPr lvl="1"/>
            <a:r>
              <a:rPr lang="en-US" dirty="0"/>
              <a:t>Puerto Rico Youth Heath Careers Program (PRYHC</a:t>
            </a:r>
            <a:r>
              <a:rPr lang="en-US" dirty="0" smtClean="0"/>
              <a:t>), PR</a:t>
            </a:r>
          </a:p>
          <a:p>
            <a:endParaRPr lang="en-US" b="1" dirty="0" smtClean="0"/>
          </a:p>
          <a:p>
            <a:r>
              <a:rPr lang="en-US" b="1" dirty="0" smtClean="0"/>
              <a:t>Region 2 - Wednesday, December 3, </a:t>
            </a:r>
            <a:r>
              <a:rPr lang="en-US" b="1" dirty="0"/>
              <a:t>1:00pm </a:t>
            </a:r>
            <a:r>
              <a:rPr lang="en-US" b="1" dirty="0" smtClean="0"/>
              <a:t>EST</a:t>
            </a:r>
          </a:p>
          <a:p>
            <a:pPr lvl="1"/>
            <a:r>
              <a:rPr lang="en-US" dirty="0"/>
              <a:t>Prince George’s County Youth </a:t>
            </a:r>
            <a:r>
              <a:rPr lang="en-US" dirty="0" err="1"/>
              <a:t>CareerConnect</a:t>
            </a:r>
            <a:r>
              <a:rPr lang="en-US" dirty="0"/>
              <a:t> </a:t>
            </a:r>
            <a:r>
              <a:rPr lang="en-US" dirty="0" smtClean="0"/>
              <a:t>Program</a:t>
            </a:r>
          </a:p>
        </p:txBody>
      </p:sp>
      <p:sp>
        <p:nvSpPr>
          <p:cNvPr id="14" name="Content Placeholder 13"/>
          <p:cNvSpPr>
            <a:spLocks noGrp="1"/>
          </p:cNvSpPr>
          <p:nvPr>
            <p:ph sz="quarter" idx="4"/>
          </p:nvPr>
        </p:nvSpPr>
        <p:spPr>
          <a:xfrm>
            <a:off x="4645025" y="1600200"/>
            <a:ext cx="4041775" cy="4525963"/>
          </a:xfrm>
        </p:spPr>
        <p:txBody>
          <a:bodyPr>
            <a:normAutofit fontScale="92500" lnSpcReduction="20000"/>
          </a:bodyPr>
          <a:lstStyle/>
          <a:p>
            <a:r>
              <a:rPr lang="en-US" b="1" dirty="0"/>
              <a:t>Region 3 - Wednesday, December 2, 1:00pm </a:t>
            </a:r>
            <a:r>
              <a:rPr lang="en-US" b="1" dirty="0" smtClean="0"/>
              <a:t>EST</a:t>
            </a:r>
            <a:endParaRPr lang="en-US" b="1" dirty="0"/>
          </a:p>
          <a:p>
            <a:pPr lvl="1"/>
            <a:r>
              <a:rPr lang="en-US" dirty="0"/>
              <a:t>Anson Youth </a:t>
            </a:r>
            <a:r>
              <a:rPr lang="en-US" dirty="0" err="1"/>
              <a:t>CareerConnect</a:t>
            </a:r>
            <a:r>
              <a:rPr lang="en-US" dirty="0"/>
              <a:t> Academy, NC</a:t>
            </a:r>
          </a:p>
          <a:p>
            <a:pPr lvl="1"/>
            <a:r>
              <a:rPr lang="en-US" dirty="0"/>
              <a:t>Pathways Bradley, TN</a:t>
            </a:r>
          </a:p>
          <a:p>
            <a:pPr lvl="1"/>
            <a:r>
              <a:rPr lang="en-US" dirty="0"/>
              <a:t>ACHIEVE - Academic Curriculum for High School Individuals Efforts at Validating Educational-Excellence, KY</a:t>
            </a:r>
          </a:p>
          <a:p>
            <a:pPr lvl="1"/>
            <a:r>
              <a:rPr lang="en-US" dirty="0"/>
              <a:t>Carolina Alliance for Technology (CAT), SC</a:t>
            </a:r>
          </a:p>
          <a:p>
            <a:pPr lvl="1"/>
            <a:r>
              <a:rPr lang="en-US" dirty="0"/>
              <a:t>Youth Empowered for Success, GA</a:t>
            </a:r>
          </a:p>
          <a:p>
            <a:endParaRPr lang="en-US" dirty="0"/>
          </a:p>
        </p:txBody>
      </p:sp>
      <p:sp>
        <p:nvSpPr>
          <p:cNvPr id="2" name="Slide Number Placeholder 1"/>
          <p:cNvSpPr>
            <a:spLocks noGrp="1"/>
          </p:cNvSpPr>
          <p:nvPr>
            <p:ph type="sldNum" sz="quarter" idx="12"/>
          </p:nvPr>
        </p:nvSpPr>
        <p:spPr/>
        <p:txBody>
          <a:bodyPr/>
          <a:lstStyle/>
          <a:p>
            <a:fld id="{D253E679-0D08-4EB4-90F6-B6FDAC5D290A}" type="slidenum">
              <a:rPr lang="en-US" smtClean="0"/>
              <a:t>44</a:t>
            </a:fld>
            <a:endParaRPr lang="en-US"/>
          </a:p>
        </p:txBody>
      </p:sp>
    </p:spTree>
    <p:extLst>
      <p:ext uri="{BB962C8B-B14F-4D97-AF65-F5344CB8AC3E}">
        <p14:creationId xmlns:p14="http://schemas.microsoft.com/office/powerpoint/2010/main" val="671819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Dates for Calls </a:t>
            </a:r>
            <a:endParaRPr lang="en-US" dirty="0"/>
          </a:p>
        </p:txBody>
      </p:sp>
      <p:sp>
        <p:nvSpPr>
          <p:cNvPr id="10" name="Content Placeholder 9"/>
          <p:cNvSpPr>
            <a:spLocks noGrp="1"/>
          </p:cNvSpPr>
          <p:nvPr>
            <p:ph sz="half" idx="2"/>
          </p:nvPr>
        </p:nvSpPr>
        <p:spPr>
          <a:xfrm>
            <a:off x="457200" y="1524000"/>
            <a:ext cx="4040188" cy="4602163"/>
          </a:xfrm>
        </p:spPr>
        <p:txBody>
          <a:bodyPr>
            <a:noAutofit/>
          </a:bodyPr>
          <a:lstStyle/>
          <a:p>
            <a:r>
              <a:rPr lang="en-US" sz="1600" b="1" dirty="0" smtClean="0"/>
              <a:t>Region 4 – December 15-16, 2014</a:t>
            </a:r>
          </a:p>
          <a:p>
            <a:pPr lvl="1"/>
            <a:r>
              <a:rPr lang="en-US" sz="1200" dirty="0"/>
              <a:t>Colorado Career Academy (CCA), TX</a:t>
            </a:r>
          </a:p>
          <a:p>
            <a:pPr lvl="1"/>
            <a:r>
              <a:rPr lang="en-US" sz="1200" dirty="0"/>
              <a:t>Galveston Career Connect (GCC), </a:t>
            </a:r>
            <a:r>
              <a:rPr lang="en-US" sz="1200" dirty="0" smtClean="0"/>
              <a:t>TX</a:t>
            </a:r>
          </a:p>
          <a:p>
            <a:pPr lvl="1"/>
            <a:r>
              <a:rPr lang="en-US" sz="1200" dirty="0" smtClean="0"/>
              <a:t>Denver </a:t>
            </a:r>
            <a:r>
              <a:rPr lang="en-US" sz="1200" dirty="0"/>
              <a:t>Plan for Postsecondary and Workforce Readiness (DPS), </a:t>
            </a:r>
            <a:r>
              <a:rPr lang="en-US" sz="1200" dirty="0" smtClean="0"/>
              <a:t>CO</a:t>
            </a:r>
          </a:p>
          <a:p>
            <a:pPr marL="457200" lvl="1" indent="0">
              <a:buNone/>
            </a:pPr>
            <a:endParaRPr lang="en-US" sz="1200" dirty="0" smtClean="0"/>
          </a:p>
          <a:p>
            <a:r>
              <a:rPr lang="en-US" sz="1600" b="1" dirty="0" smtClean="0"/>
              <a:t>Region 6 - Monday</a:t>
            </a:r>
            <a:r>
              <a:rPr lang="en-US" sz="1600" b="1" dirty="0"/>
              <a:t>, December </a:t>
            </a:r>
            <a:r>
              <a:rPr lang="en-US" sz="1600" b="1" dirty="0" smtClean="0"/>
              <a:t>1, </a:t>
            </a:r>
            <a:r>
              <a:rPr lang="en-US" sz="1600" b="1" dirty="0"/>
              <a:t>2:00pm </a:t>
            </a:r>
            <a:r>
              <a:rPr lang="en-US" sz="1600" b="1" dirty="0" smtClean="0"/>
              <a:t>EST</a:t>
            </a:r>
            <a:endParaRPr lang="en-US" sz="1600" b="1" dirty="0"/>
          </a:p>
          <a:p>
            <a:pPr lvl="1"/>
            <a:r>
              <a:rPr lang="en-US" sz="1200" dirty="0"/>
              <a:t>East San Gabriel Valley Regional Career Pathways Partnership, CA</a:t>
            </a:r>
          </a:p>
          <a:p>
            <a:pPr lvl="1"/>
            <a:r>
              <a:rPr lang="en-US" sz="1200" dirty="0"/>
              <a:t>Los Angeles Unified School District Youth </a:t>
            </a:r>
            <a:r>
              <a:rPr lang="en-US" sz="1200" dirty="0" err="1"/>
              <a:t>CareerConnect</a:t>
            </a:r>
            <a:r>
              <a:rPr lang="en-US" sz="1200" dirty="0"/>
              <a:t> Program, CA</a:t>
            </a:r>
          </a:p>
          <a:p>
            <a:pPr lvl="1"/>
            <a:r>
              <a:rPr lang="en-US" sz="1200" dirty="0"/>
              <a:t>Innovation Frontier Arizona (IFA) </a:t>
            </a:r>
            <a:r>
              <a:rPr lang="en-US" sz="1200" dirty="0" err="1"/>
              <a:t>CareerConnect</a:t>
            </a:r>
            <a:r>
              <a:rPr lang="en-US" sz="1200" dirty="0"/>
              <a:t>, AZ</a:t>
            </a:r>
            <a:endParaRPr lang="en-US" sz="1200" dirty="0" smtClean="0"/>
          </a:p>
        </p:txBody>
      </p:sp>
      <p:sp>
        <p:nvSpPr>
          <p:cNvPr id="7" name="Content Placeholder 6"/>
          <p:cNvSpPr>
            <a:spLocks noGrp="1"/>
          </p:cNvSpPr>
          <p:nvPr>
            <p:ph sz="quarter" idx="4"/>
          </p:nvPr>
        </p:nvSpPr>
        <p:spPr>
          <a:xfrm>
            <a:off x="4645025" y="1447800"/>
            <a:ext cx="4041775" cy="4678363"/>
          </a:xfrm>
        </p:spPr>
        <p:txBody>
          <a:bodyPr>
            <a:normAutofit/>
          </a:bodyPr>
          <a:lstStyle/>
          <a:p>
            <a:r>
              <a:rPr lang="en-US" sz="1600" b="1" dirty="0"/>
              <a:t>Region </a:t>
            </a:r>
            <a:r>
              <a:rPr lang="en-US" sz="1600" b="1" dirty="0" smtClean="0"/>
              <a:t>5 - Monday</a:t>
            </a:r>
            <a:r>
              <a:rPr lang="en-US" sz="1600" b="1" dirty="0"/>
              <a:t>, December </a:t>
            </a:r>
            <a:r>
              <a:rPr lang="en-US" sz="1600" b="1" dirty="0" smtClean="0"/>
              <a:t>8, </a:t>
            </a:r>
            <a:r>
              <a:rPr lang="en-US" sz="1600" b="1" dirty="0"/>
              <a:t>11:00am </a:t>
            </a:r>
            <a:r>
              <a:rPr lang="en-US" sz="1600" b="1" dirty="0" smtClean="0"/>
              <a:t>EST</a:t>
            </a:r>
            <a:endParaRPr lang="en-US" sz="1600" b="1" dirty="0"/>
          </a:p>
          <a:p>
            <a:pPr lvl="1"/>
            <a:r>
              <a:rPr lang="en-US" sz="1200" dirty="0"/>
              <a:t>E3 STEM, MN</a:t>
            </a:r>
          </a:p>
          <a:p>
            <a:pPr lvl="1"/>
            <a:r>
              <a:rPr lang="en-US" sz="1200" dirty="0"/>
              <a:t>Saint Paul Public School Youth Career Connect (YCC) Program, MN</a:t>
            </a:r>
          </a:p>
          <a:p>
            <a:pPr lvl="1"/>
            <a:r>
              <a:rPr lang="en-US" sz="1200" dirty="0"/>
              <a:t>Integrated Technology Education Program (ITEP), IN</a:t>
            </a:r>
          </a:p>
          <a:p>
            <a:pPr lvl="1"/>
            <a:r>
              <a:rPr lang="en-US" sz="1200" dirty="0"/>
              <a:t>Manufacturing Careers &amp; College Connect (MCCC) Program, IL</a:t>
            </a:r>
          </a:p>
          <a:p>
            <a:pPr lvl="1"/>
            <a:r>
              <a:rPr lang="en-US" sz="1200" dirty="0"/>
              <a:t>Pike High School Youth Career Connect Program, IN</a:t>
            </a:r>
          </a:p>
          <a:p>
            <a:pPr lvl="1"/>
            <a:r>
              <a:rPr lang="en-US" sz="1200" dirty="0"/>
              <a:t>Pathways to Prosperity (P2P), OH</a:t>
            </a:r>
          </a:p>
          <a:p>
            <a:pPr lvl="1"/>
            <a:r>
              <a:rPr lang="en-US" sz="1200" dirty="0"/>
              <a:t>IA - PIPE: Northeast Iowa Pathways to Employment, IA</a:t>
            </a:r>
          </a:p>
          <a:p>
            <a:pPr lvl="1"/>
            <a:r>
              <a:rPr lang="en-US" sz="1200" dirty="0"/>
              <a:t>Westside Youth Career Connect, NE</a:t>
            </a:r>
          </a:p>
          <a:p>
            <a:endParaRPr lang="en-US" sz="1100" dirty="0"/>
          </a:p>
        </p:txBody>
      </p:sp>
      <p:sp>
        <p:nvSpPr>
          <p:cNvPr id="2" name="Slide Number Placeholder 1"/>
          <p:cNvSpPr>
            <a:spLocks noGrp="1"/>
          </p:cNvSpPr>
          <p:nvPr>
            <p:ph type="sldNum" sz="quarter" idx="12"/>
          </p:nvPr>
        </p:nvSpPr>
        <p:spPr/>
        <p:txBody>
          <a:bodyPr/>
          <a:lstStyle/>
          <a:p>
            <a:fld id="{D253E679-0D08-4EB4-90F6-B6FDAC5D290A}" type="slidenum">
              <a:rPr lang="en-US" smtClean="0"/>
              <a:t>45</a:t>
            </a:fld>
            <a:endParaRPr lang="en-US"/>
          </a:p>
        </p:txBody>
      </p:sp>
    </p:spTree>
    <p:extLst>
      <p:ext uri="{BB962C8B-B14F-4D97-AF65-F5344CB8AC3E}">
        <p14:creationId xmlns:p14="http://schemas.microsoft.com/office/powerpoint/2010/main" val="930392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mn-lt"/>
              </a:rPr>
              <a:t>Questions?</a:t>
            </a:r>
            <a:endParaRPr lang="en-US" sz="6000" dirty="0">
              <a:latin typeface="+mn-lt"/>
            </a:endParaRPr>
          </a:p>
        </p:txBody>
      </p:sp>
      <p:pic>
        <p:nvPicPr>
          <p:cNvPr id="4" name="Content Placeholder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991028" y="1958419"/>
            <a:ext cx="2857143" cy="380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253E679-0D08-4EB4-90F6-B6FDAC5D290A}" type="slidenum">
              <a:rPr lang="en-US" smtClean="0"/>
              <a:t>46</a:t>
            </a:fld>
            <a:endParaRPr lang="en-US"/>
          </a:p>
        </p:txBody>
      </p:sp>
    </p:spTree>
    <p:extLst>
      <p:ext uri="{BB962C8B-B14F-4D97-AF65-F5344CB8AC3E}">
        <p14:creationId xmlns:p14="http://schemas.microsoft.com/office/powerpoint/2010/main" val="19934757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219200"/>
            <a:ext cx="5638800" cy="2743200"/>
          </a:xfrm>
          <a:solidFill>
            <a:schemeClr val="bg1">
              <a:lumMod val="95000"/>
            </a:schemeClr>
          </a:solidFill>
          <a:ln>
            <a:noFill/>
          </a:ln>
          <a:effectLst>
            <a:outerShdw blurRad="44450" dist="27940" dir="5400000" algn="ctr">
              <a:srgbClr val="000000">
                <a:alpha val="32000"/>
              </a:srgbClr>
            </a:outerShdw>
            <a:reflection blurRad="6350" stA="50000" endA="295" endPos="92000" dist="101600" dir="5400000" sy="-100000" algn="bl" rotWithShape="0"/>
          </a:effectLst>
          <a:scene3d>
            <a:camera prst="orthographicFront">
              <a:rot lat="0" lon="0" rev="0"/>
            </a:camera>
            <a:lightRig rig="balanced" dir="t">
              <a:rot lat="0" lon="0" rev="8700000"/>
            </a:lightRig>
          </a:scene3d>
          <a:sp3d>
            <a:bevelT w="190500" h="38100"/>
          </a:sp3d>
        </p:spPr>
        <p:txBody>
          <a:bodyPr anchor="ctr" anchorCtr="0">
            <a:normAutofit/>
          </a:bodyPr>
          <a:lstStyle/>
          <a:p>
            <a:pPr marL="0" indent="0" algn="ctr">
              <a:lnSpc>
                <a:spcPts val="5500"/>
              </a:lnSpc>
              <a:spcBef>
                <a:spcPts val="0"/>
              </a:spcBef>
              <a:spcAft>
                <a:spcPts val="0"/>
              </a:spcAft>
              <a:buNone/>
            </a:pPr>
            <a:r>
              <a:rPr lang="en-US" sz="6000" dirty="0" smtClean="0"/>
              <a:t>SAVE</a:t>
            </a:r>
          </a:p>
          <a:p>
            <a:pPr marL="0" indent="0" algn="ctr">
              <a:lnSpc>
                <a:spcPts val="5500"/>
              </a:lnSpc>
              <a:spcBef>
                <a:spcPts val="0"/>
              </a:spcBef>
              <a:spcAft>
                <a:spcPts val="0"/>
              </a:spcAft>
              <a:buNone/>
            </a:pPr>
            <a:r>
              <a:rPr lang="en-US" sz="6000" dirty="0" smtClean="0"/>
              <a:t>   </a:t>
            </a:r>
            <a:r>
              <a:rPr lang="en-US" sz="6000" b="1" dirty="0" smtClean="0">
                <a:solidFill>
                  <a:srgbClr val="FFC000"/>
                </a:solidFill>
              </a:rPr>
              <a:t>DATE</a:t>
            </a:r>
          </a:p>
        </p:txBody>
      </p:sp>
      <p:sp>
        <p:nvSpPr>
          <p:cNvPr id="4" name="Slide Number Placeholder 3"/>
          <p:cNvSpPr>
            <a:spLocks noGrp="1"/>
          </p:cNvSpPr>
          <p:nvPr>
            <p:ph type="sldNum" sz="quarter" idx="12"/>
          </p:nvPr>
        </p:nvSpPr>
        <p:spPr/>
        <p:txBody>
          <a:bodyPr/>
          <a:lstStyle/>
          <a:p>
            <a:fld id="{01723B91-CE10-4F20-890A-0852E2246859}" type="slidenum">
              <a:rPr lang="en-US" smtClean="0"/>
              <a:pPr/>
              <a:t>47</a:t>
            </a:fld>
            <a:endParaRPr lang="en-US"/>
          </a:p>
        </p:txBody>
      </p:sp>
      <p:sp>
        <p:nvSpPr>
          <p:cNvPr id="5" name="Content Placeholder 2"/>
          <p:cNvSpPr txBox="1">
            <a:spLocks/>
          </p:cNvSpPr>
          <p:nvPr/>
        </p:nvSpPr>
        <p:spPr>
          <a:xfrm rot="16200000">
            <a:off x="3135708" y="2297508"/>
            <a:ext cx="1272384" cy="838200"/>
          </a:xfrm>
          <a:prstGeom prst="rect">
            <a:avLst/>
          </a:prstGeom>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itchFamily="34" charset="0"/>
              <a:buNone/>
            </a:pPr>
            <a:r>
              <a:rPr lang="en-US" sz="4000" dirty="0" smtClean="0">
                <a:solidFill>
                  <a:srgbClr val="FF0000"/>
                </a:solidFill>
              </a:rPr>
              <a:t>the</a:t>
            </a:r>
            <a:endParaRPr lang="en-US" sz="4000" dirty="0">
              <a:solidFill>
                <a:srgbClr val="FF0000"/>
              </a:solidFill>
            </a:endParaRPr>
          </a:p>
        </p:txBody>
      </p:sp>
      <p:sp>
        <p:nvSpPr>
          <p:cNvPr id="8" name="TextBox 7"/>
          <p:cNvSpPr txBox="1"/>
          <p:nvPr/>
        </p:nvSpPr>
        <p:spPr>
          <a:xfrm>
            <a:off x="0" y="3962400"/>
            <a:ext cx="9144000" cy="584775"/>
          </a:xfrm>
          <a:prstGeom prst="rect">
            <a:avLst/>
          </a:prstGeom>
          <a:noFill/>
        </p:spPr>
        <p:txBody>
          <a:bodyPr wrap="square" rtlCol="0">
            <a:spAutoFit/>
          </a:bodyPr>
          <a:lstStyle/>
          <a:p>
            <a:pPr lvl="1" algn="ctr"/>
            <a:r>
              <a:rPr lang="en-US" sz="3200" b="1" dirty="0" smtClean="0">
                <a:ln w="11430"/>
                <a:solidFill>
                  <a:schemeClr val="accent2">
                    <a:lumMod val="75000"/>
                  </a:schemeClr>
                </a:solidFill>
                <a:effectLst>
                  <a:outerShdw blurRad="50800" dist="39000" dir="5460000" algn="tl">
                    <a:srgbClr val="000000">
                      <a:alpha val="38000"/>
                    </a:srgbClr>
                  </a:outerShdw>
                </a:effectLst>
              </a:rPr>
              <a:t>Introductory Calls with Coaches, Grantees &amp; FPOs</a:t>
            </a:r>
            <a:endParaRPr lang="en-US" sz="3200" b="1" dirty="0">
              <a:ln w="11430"/>
              <a:solidFill>
                <a:schemeClr val="accent2">
                  <a:lumMod val="75000"/>
                </a:schemeClr>
              </a:solidFill>
              <a:effectLst>
                <a:outerShdw blurRad="50800" dist="39000" dir="5460000" algn="tl">
                  <a:srgbClr val="000000">
                    <a:alpha val="38000"/>
                  </a:srgbClr>
                </a:outerShdw>
              </a:effectLst>
            </a:endParaRPr>
          </a:p>
        </p:txBody>
      </p:sp>
      <p:sp>
        <p:nvSpPr>
          <p:cNvPr id="6" name="TextBox 5"/>
          <p:cNvSpPr txBox="1"/>
          <p:nvPr/>
        </p:nvSpPr>
        <p:spPr>
          <a:xfrm>
            <a:off x="2438400" y="4547175"/>
            <a:ext cx="4768678" cy="1754326"/>
          </a:xfrm>
          <a:prstGeom prst="rect">
            <a:avLst/>
          </a:prstGeom>
          <a:noFill/>
        </p:spPr>
        <p:txBody>
          <a:bodyPr wrap="none" rtlCol="0">
            <a:spAutoFit/>
          </a:bodyPr>
          <a:lstStyle/>
          <a:p>
            <a:r>
              <a:rPr lang="en-US" b="1" dirty="0"/>
              <a:t>Region 1 - Monday, December 1, </a:t>
            </a:r>
            <a:r>
              <a:rPr lang="en-US" b="1" dirty="0" smtClean="0"/>
              <a:t>1:00pm EST</a:t>
            </a:r>
            <a:endParaRPr lang="en-US" b="1" dirty="0"/>
          </a:p>
          <a:p>
            <a:r>
              <a:rPr lang="en-US" b="1" dirty="0"/>
              <a:t>Region 2 - Wednesday, December 3, 1:00pm EST</a:t>
            </a:r>
          </a:p>
          <a:p>
            <a:r>
              <a:rPr lang="en-US" b="1" dirty="0" smtClean="0"/>
              <a:t>Region </a:t>
            </a:r>
            <a:r>
              <a:rPr lang="en-US" b="1" dirty="0"/>
              <a:t>3 - Wednesday, December 2, 1:00pm EST</a:t>
            </a:r>
          </a:p>
          <a:p>
            <a:r>
              <a:rPr lang="en-US" b="1" dirty="0" smtClean="0"/>
              <a:t>Region </a:t>
            </a:r>
            <a:r>
              <a:rPr lang="en-US" b="1" dirty="0"/>
              <a:t>4 </a:t>
            </a:r>
            <a:r>
              <a:rPr lang="en-US" b="1" dirty="0" smtClean="0"/>
              <a:t>- </a:t>
            </a:r>
            <a:r>
              <a:rPr lang="en-US" b="1" dirty="0"/>
              <a:t>December 15-16, 2014</a:t>
            </a:r>
          </a:p>
          <a:p>
            <a:r>
              <a:rPr lang="en-US" b="1" dirty="0"/>
              <a:t>Region 5 - Monday, December 8, 11:00am EST</a:t>
            </a:r>
          </a:p>
          <a:p>
            <a:r>
              <a:rPr lang="en-US" b="1" dirty="0" smtClean="0"/>
              <a:t>Region </a:t>
            </a:r>
            <a:r>
              <a:rPr lang="en-US" b="1" dirty="0"/>
              <a:t>6 - Monday, December 1, 2:00pm </a:t>
            </a:r>
            <a:r>
              <a:rPr lang="en-US" b="1" dirty="0" smtClean="0"/>
              <a:t>EST</a:t>
            </a:r>
            <a:endParaRPr lang="en-US" b="1" dirty="0"/>
          </a:p>
        </p:txBody>
      </p:sp>
    </p:spTree>
    <p:extLst>
      <p:ext uri="{BB962C8B-B14F-4D97-AF65-F5344CB8AC3E}">
        <p14:creationId xmlns:p14="http://schemas.microsoft.com/office/powerpoint/2010/main" val="424662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33400" y="1447800"/>
            <a:ext cx="4040188" cy="3951288"/>
          </a:xfrm>
        </p:spPr>
        <p:txBody>
          <a:bodyPr>
            <a:normAutofit fontScale="85000" lnSpcReduction="10000"/>
          </a:bodyPr>
          <a:lstStyle/>
          <a:p>
            <a:pPr>
              <a:lnSpc>
                <a:spcPct val="120000"/>
              </a:lnSpc>
            </a:pPr>
            <a:r>
              <a:rPr lang="en-US" sz="3300" dirty="0" smtClean="0"/>
              <a:t>Steve </a:t>
            </a:r>
            <a:r>
              <a:rPr lang="en-US" sz="3300" dirty="0"/>
              <a:t>Rietzke – Grant Officer, ETA</a:t>
            </a:r>
          </a:p>
          <a:p>
            <a:pPr>
              <a:lnSpc>
                <a:spcPct val="120000"/>
              </a:lnSpc>
            </a:pPr>
            <a:r>
              <a:rPr lang="en-US" sz="3300" dirty="0"/>
              <a:t>Ariam Ferro – Grants Management Specialist, </a:t>
            </a:r>
            <a:r>
              <a:rPr lang="en-US" sz="3300" dirty="0" smtClean="0"/>
              <a:t>ETA</a:t>
            </a:r>
          </a:p>
          <a:p>
            <a:pPr>
              <a:lnSpc>
                <a:spcPct val="120000"/>
              </a:lnSpc>
            </a:pPr>
            <a:r>
              <a:rPr lang="en-US" sz="3300" dirty="0" smtClean="0"/>
              <a:t>Molly Irwin– </a:t>
            </a:r>
            <a:r>
              <a:rPr lang="en-US" sz="3300" dirty="0"/>
              <a:t>Chief Evaluation Office</a:t>
            </a:r>
          </a:p>
          <a:p>
            <a:pPr lvl="0">
              <a:lnSpc>
                <a:spcPct val="120000"/>
              </a:lnSpc>
            </a:pPr>
            <a:endParaRPr lang="en-US" sz="2300" dirty="0">
              <a:solidFill>
                <a:prstClr val="black"/>
              </a:solidFill>
            </a:endParaRPr>
          </a:p>
          <a:p>
            <a:pPr>
              <a:lnSpc>
                <a:spcPct val="120000"/>
              </a:lnSpc>
            </a:pPr>
            <a:endParaRPr lang="en-US" sz="2300" dirty="0"/>
          </a:p>
          <a:p>
            <a:pPr>
              <a:lnSpc>
                <a:spcPct val="120000"/>
              </a:lnSpc>
            </a:pPr>
            <a:endParaRPr lang="en-US" sz="2300" dirty="0"/>
          </a:p>
        </p:txBody>
      </p:sp>
      <p:sp>
        <p:nvSpPr>
          <p:cNvPr id="4" name="Content Placeholder 3"/>
          <p:cNvSpPr>
            <a:spLocks noGrp="1"/>
          </p:cNvSpPr>
          <p:nvPr>
            <p:ph sz="quarter" idx="4"/>
          </p:nvPr>
        </p:nvSpPr>
        <p:spPr>
          <a:xfrm>
            <a:off x="4724400" y="1371600"/>
            <a:ext cx="4041775" cy="3951288"/>
          </a:xfrm>
        </p:spPr>
        <p:txBody>
          <a:bodyPr>
            <a:noAutofit/>
          </a:bodyPr>
          <a:lstStyle/>
          <a:p>
            <a:pPr lvl="0">
              <a:lnSpc>
                <a:spcPct val="120000"/>
              </a:lnSpc>
            </a:pPr>
            <a:r>
              <a:rPr lang="en-US" sz="1600" dirty="0"/>
              <a:t>Jennifer Troke - Division Chief, Division of Youth Services, ETA</a:t>
            </a:r>
          </a:p>
          <a:p>
            <a:pPr lvl="0">
              <a:lnSpc>
                <a:spcPct val="120000"/>
              </a:lnSpc>
            </a:pPr>
            <a:r>
              <a:rPr lang="en-US" sz="1600" dirty="0"/>
              <a:t>Jennifer Kemp – Program Manager, Division of Youth Services, ETA</a:t>
            </a:r>
          </a:p>
          <a:p>
            <a:pPr lvl="0">
              <a:lnSpc>
                <a:spcPct val="120000"/>
              </a:lnSpc>
            </a:pPr>
            <a:r>
              <a:rPr lang="en-US" sz="1600" dirty="0"/>
              <a:t>Evan Rosenberg – Program Lead, Division of Youth Services, ETA</a:t>
            </a:r>
          </a:p>
          <a:p>
            <a:pPr>
              <a:lnSpc>
                <a:spcPct val="120000"/>
              </a:lnSpc>
            </a:pPr>
            <a:r>
              <a:rPr lang="en-US" sz="1600" dirty="0" smtClean="0"/>
              <a:t>Maisha </a:t>
            </a:r>
            <a:r>
              <a:rPr lang="en-US" sz="1600" dirty="0"/>
              <a:t>Meminger </a:t>
            </a:r>
            <a:r>
              <a:rPr lang="en-US" sz="1600" dirty="0" smtClean="0"/>
              <a:t>– Division </a:t>
            </a:r>
            <a:r>
              <a:rPr lang="en-US" sz="1600" dirty="0"/>
              <a:t>of Youth </a:t>
            </a:r>
            <a:r>
              <a:rPr lang="en-US" sz="1600" dirty="0" smtClean="0"/>
              <a:t>Services– </a:t>
            </a:r>
            <a:r>
              <a:rPr lang="en-US" sz="1600" b="1" dirty="0" smtClean="0">
                <a:solidFill>
                  <a:srgbClr val="FF0000"/>
                </a:solidFill>
              </a:rPr>
              <a:t>Technical Assistance Lead </a:t>
            </a:r>
            <a:endParaRPr lang="en-US" sz="1600" b="1" dirty="0">
              <a:solidFill>
                <a:srgbClr val="FF0000"/>
              </a:solidFill>
            </a:endParaRPr>
          </a:p>
          <a:p>
            <a:pPr>
              <a:lnSpc>
                <a:spcPct val="120000"/>
              </a:lnSpc>
            </a:pPr>
            <a:r>
              <a:rPr lang="en-US" sz="1600" dirty="0"/>
              <a:t>Adrienne Eldridge-Bailey - Division of Youth Services </a:t>
            </a:r>
            <a:endParaRPr lang="en-US" sz="1600" dirty="0" smtClean="0"/>
          </a:p>
          <a:p>
            <a:pPr>
              <a:lnSpc>
                <a:spcPct val="120000"/>
              </a:lnSpc>
            </a:pPr>
            <a:r>
              <a:rPr lang="en-US" sz="1600" dirty="0" smtClean="0"/>
              <a:t>Renee Brown- </a:t>
            </a:r>
            <a:r>
              <a:rPr lang="en-US" sz="1600" dirty="0"/>
              <a:t>Division of Youth Services</a:t>
            </a:r>
          </a:p>
        </p:txBody>
      </p:sp>
      <p:sp>
        <p:nvSpPr>
          <p:cNvPr id="5" name="Slide Number Placeholder 4"/>
          <p:cNvSpPr>
            <a:spLocks noGrp="1"/>
          </p:cNvSpPr>
          <p:nvPr>
            <p:ph type="sldNum" sz="quarter" idx="12"/>
          </p:nvPr>
        </p:nvSpPr>
        <p:spPr/>
        <p:txBody>
          <a:bodyPr/>
          <a:lstStyle/>
          <a:p>
            <a:fld id="{D253E679-0D08-4EB4-90F6-B6FDAC5D290A}" type="slidenum">
              <a:rPr lang="en-US" smtClean="0"/>
              <a:t>5</a:t>
            </a:fld>
            <a:endParaRPr lang="en-US"/>
          </a:p>
        </p:txBody>
      </p:sp>
      <p:sp>
        <p:nvSpPr>
          <p:cNvPr id="8" name="Title 7"/>
          <p:cNvSpPr>
            <a:spLocks noGrp="1"/>
          </p:cNvSpPr>
          <p:nvPr>
            <p:ph type="title"/>
          </p:nvPr>
        </p:nvSpPr>
        <p:spPr/>
        <p:txBody>
          <a:bodyPr/>
          <a:lstStyle/>
          <a:p>
            <a:r>
              <a:rPr lang="en-US" dirty="0" smtClean="0"/>
              <a:t>National YCC Team </a:t>
            </a:r>
            <a:endParaRPr lang="en-US" dirty="0"/>
          </a:p>
        </p:txBody>
      </p:sp>
    </p:spTree>
    <p:extLst>
      <p:ext uri="{BB962C8B-B14F-4D97-AF65-F5344CB8AC3E}">
        <p14:creationId xmlns:p14="http://schemas.microsoft.com/office/powerpoint/2010/main" val="3091683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200" y="1295400"/>
            <a:ext cx="4040188" cy="4830763"/>
          </a:xfrm>
        </p:spPr>
        <p:txBody>
          <a:bodyPr>
            <a:normAutofit/>
          </a:bodyPr>
          <a:lstStyle/>
          <a:p>
            <a:r>
              <a:rPr lang="en-US" dirty="0" smtClean="0"/>
              <a:t>Region 1</a:t>
            </a:r>
          </a:p>
          <a:p>
            <a:pPr lvl="1"/>
            <a:r>
              <a:rPr lang="en-US" dirty="0"/>
              <a:t>Suzanne Pouliot </a:t>
            </a:r>
          </a:p>
          <a:p>
            <a:pPr lvl="1"/>
            <a:r>
              <a:rPr lang="en-US" dirty="0" smtClean="0"/>
              <a:t>Keeva </a:t>
            </a:r>
            <a:r>
              <a:rPr lang="en-US" dirty="0"/>
              <a:t>Davis</a:t>
            </a:r>
          </a:p>
          <a:p>
            <a:pPr lvl="1"/>
            <a:r>
              <a:rPr lang="en-US" dirty="0"/>
              <a:t>Michael Hotard</a:t>
            </a:r>
            <a:endParaRPr lang="en-US" dirty="0" smtClean="0"/>
          </a:p>
          <a:p>
            <a:r>
              <a:rPr lang="en-US" dirty="0" smtClean="0"/>
              <a:t>Region 2</a:t>
            </a:r>
          </a:p>
          <a:p>
            <a:pPr lvl="1"/>
            <a:r>
              <a:rPr lang="en-US" dirty="0"/>
              <a:t>Chris Ransome</a:t>
            </a:r>
            <a:endParaRPr lang="en-US" dirty="0" smtClean="0"/>
          </a:p>
          <a:p>
            <a:r>
              <a:rPr lang="en-US" dirty="0" smtClean="0"/>
              <a:t>Region 3</a:t>
            </a:r>
          </a:p>
          <a:p>
            <a:pPr lvl="1"/>
            <a:r>
              <a:rPr lang="en-US" dirty="0"/>
              <a:t>William Mitchell</a:t>
            </a:r>
          </a:p>
          <a:p>
            <a:pPr lvl="1"/>
            <a:r>
              <a:rPr lang="en-US" dirty="0"/>
              <a:t>Adrian Barrett</a:t>
            </a:r>
          </a:p>
          <a:p>
            <a:pPr lvl="1"/>
            <a:r>
              <a:rPr lang="en-US" dirty="0" smtClean="0"/>
              <a:t>Raymond </a:t>
            </a:r>
            <a:r>
              <a:rPr lang="en-US" dirty="0"/>
              <a:t>Smith</a:t>
            </a:r>
            <a:endParaRPr lang="en-US" dirty="0" smtClean="0"/>
          </a:p>
          <a:p>
            <a:endParaRPr lang="en-US" dirty="0"/>
          </a:p>
        </p:txBody>
      </p:sp>
      <p:sp>
        <p:nvSpPr>
          <p:cNvPr id="4" name="Content Placeholder 3"/>
          <p:cNvSpPr>
            <a:spLocks noGrp="1"/>
          </p:cNvSpPr>
          <p:nvPr>
            <p:ph sz="quarter" idx="4"/>
          </p:nvPr>
        </p:nvSpPr>
        <p:spPr>
          <a:xfrm>
            <a:off x="4645025" y="1219200"/>
            <a:ext cx="4041775" cy="4906963"/>
          </a:xfrm>
        </p:spPr>
        <p:txBody>
          <a:bodyPr>
            <a:normAutofit fontScale="55000" lnSpcReduction="20000"/>
          </a:bodyPr>
          <a:lstStyle/>
          <a:p>
            <a:r>
              <a:rPr lang="en-US" sz="2900" dirty="0"/>
              <a:t>Region </a:t>
            </a:r>
            <a:r>
              <a:rPr lang="en-US" sz="2900" dirty="0" smtClean="0"/>
              <a:t>4</a:t>
            </a:r>
          </a:p>
          <a:p>
            <a:pPr lvl="1"/>
            <a:r>
              <a:rPr lang="en-US" sz="2600" dirty="0"/>
              <a:t>Doug Harris</a:t>
            </a:r>
          </a:p>
          <a:p>
            <a:pPr lvl="1"/>
            <a:r>
              <a:rPr lang="en-US" sz="2600" dirty="0"/>
              <a:t>Terry Moore</a:t>
            </a:r>
          </a:p>
          <a:p>
            <a:r>
              <a:rPr lang="en-US" sz="2900" dirty="0" smtClean="0"/>
              <a:t>Region 5</a:t>
            </a:r>
          </a:p>
          <a:p>
            <a:pPr lvl="1"/>
            <a:r>
              <a:rPr lang="en-US" sz="2600" dirty="0"/>
              <a:t>Darren </a:t>
            </a:r>
            <a:r>
              <a:rPr lang="en-US" sz="2600" dirty="0" smtClean="0"/>
              <a:t>Kroenke</a:t>
            </a:r>
          </a:p>
          <a:p>
            <a:pPr lvl="1"/>
            <a:r>
              <a:rPr lang="en-US" sz="2600" dirty="0" smtClean="0"/>
              <a:t>John </a:t>
            </a:r>
            <a:r>
              <a:rPr lang="en-US" sz="2600" dirty="0"/>
              <a:t>MacLennan</a:t>
            </a:r>
          </a:p>
          <a:p>
            <a:pPr lvl="1"/>
            <a:r>
              <a:rPr lang="en-US" sz="2600" dirty="0"/>
              <a:t>Raymond Garcia</a:t>
            </a:r>
          </a:p>
          <a:p>
            <a:pPr lvl="1"/>
            <a:r>
              <a:rPr lang="en-US" sz="2600" dirty="0" smtClean="0"/>
              <a:t>Carla </a:t>
            </a:r>
            <a:r>
              <a:rPr lang="en-US" sz="2600" dirty="0"/>
              <a:t>Wills</a:t>
            </a:r>
          </a:p>
          <a:p>
            <a:pPr lvl="1"/>
            <a:r>
              <a:rPr lang="en-US" sz="2600" dirty="0"/>
              <a:t>William Kea</a:t>
            </a:r>
          </a:p>
          <a:p>
            <a:pPr lvl="1"/>
            <a:r>
              <a:rPr lang="en-US" sz="2600" dirty="0"/>
              <a:t>Malissa Dieterle</a:t>
            </a:r>
          </a:p>
          <a:p>
            <a:pPr lvl="1"/>
            <a:r>
              <a:rPr lang="en-US" sz="2600" dirty="0"/>
              <a:t>Clay Webb</a:t>
            </a:r>
          </a:p>
          <a:p>
            <a:r>
              <a:rPr lang="en-US" sz="2900" dirty="0"/>
              <a:t>Region </a:t>
            </a:r>
            <a:r>
              <a:rPr lang="en-US" sz="2900" dirty="0" smtClean="0"/>
              <a:t>6</a:t>
            </a:r>
          </a:p>
          <a:p>
            <a:pPr lvl="1"/>
            <a:r>
              <a:rPr lang="en-US" sz="2600" dirty="0" smtClean="0"/>
              <a:t>Tiffani </a:t>
            </a:r>
            <a:r>
              <a:rPr lang="en-US" sz="2600" dirty="0"/>
              <a:t>Thomas</a:t>
            </a:r>
          </a:p>
          <a:p>
            <a:pPr lvl="1"/>
            <a:r>
              <a:rPr lang="en-US" sz="2600" dirty="0"/>
              <a:t>Elina Fandunts</a:t>
            </a:r>
          </a:p>
          <a:p>
            <a:endParaRPr lang="en-US" dirty="0"/>
          </a:p>
        </p:txBody>
      </p:sp>
      <p:sp>
        <p:nvSpPr>
          <p:cNvPr id="5" name="Slide Number Placeholder 4"/>
          <p:cNvSpPr>
            <a:spLocks noGrp="1"/>
          </p:cNvSpPr>
          <p:nvPr>
            <p:ph type="sldNum" sz="quarter" idx="12"/>
          </p:nvPr>
        </p:nvSpPr>
        <p:spPr/>
        <p:txBody>
          <a:bodyPr/>
          <a:lstStyle/>
          <a:p>
            <a:fld id="{D253E679-0D08-4EB4-90F6-B6FDAC5D290A}" type="slidenum">
              <a:rPr lang="en-US" smtClean="0"/>
              <a:t>6</a:t>
            </a:fld>
            <a:endParaRPr lang="en-US"/>
          </a:p>
        </p:txBody>
      </p:sp>
      <p:sp>
        <p:nvSpPr>
          <p:cNvPr id="8" name="Title 7"/>
          <p:cNvSpPr>
            <a:spLocks noGrp="1"/>
          </p:cNvSpPr>
          <p:nvPr>
            <p:ph type="title"/>
          </p:nvPr>
        </p:nvSpPr>
        <p:spPr/>
        <p:txBody>
          <a:bodyPr/>
          <a:lstStyle/>
          <a:p>
            <a:r>
              <a:rPr lang="en-US" dirty="0" smtClean="0"/>
              <a:t>Federal Project Officers</a:t>
            </a:r>
            <a:endParaRPr lang="en-US" dirty="0"/>
          </a:p>
        </p:txBody>
      </p:sp>
    </p:spTree>
    <p:extLst>
      <p:ext uri="{BB962C8B-B14F-4D97-AF65-F5344CB8AC3E}">
        <p14:creationId xmlns:p14="http://schemas.microsoft.com/office/powerpoint/2010/main" val="4203046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400" dirty="0"/>
              <a:t>Team Members:</a:t>
            </a:r>
          </a:p>
          <a:p>
            <a:pPr lvl="1">
              <a:spcBef>
                <a:spcPts val="0"/>
              </a:spcBef>
              <a:spcAft>
                <a:spcPts val="0"/>
              </a:spcAft>
            </a:pPr>
            <a:r>
              <a:rPr lang="en-US" sz="2000" dirty="0"/>
              <a:t>Alicia Bolton</a:t>
            </a:r>
          </a:p>
          <a:p>
            <a:pPr lvl="1">
              <a:spcBef>
                <a:spcPts val="0"/>
              </a:spcBef>
              <a:spcAft>
                <a:spcPts val="0"/>
              </a:spcAft>
            </a:pPr>
            <a:r>
              <a:rPr lang="en-US" sz="2000" dirty="0"/>
              <a:t>Matthew </a:t>
            </a:r>
            <a:r>
              <a:rPr lang="en-US" sz="2000" dirty="0" err="1"/>
              <a:t>Valerius</a:t>
            </a:r>
            <a:r>
              <a:rPr lang="en-US" sz="2000" dirty="0"/>
              <a:t>  </a:t>
            </a:r>
            <a:endParaRPr lang="en-US" sz="2000" dirty="0" smtClean="0"/>
          </a:p>
          <a:p>
            <a:pPr lvl="1">
              <a:spcBef>
                <a:spcPts val="0"/>
              </a:spcBef>
              <a:spcAft>
                <a:spcPts val="0"/>
              </a:spcAft>
            </a:pPr>
            <a:r>
              <a:rPr lang="en-US" sz="2000" dirty="0" smtClean="0"/>
              <a:t>Marilyn </a:t>
            </a:r>
            <a:r>
              <a:rPr lang="en-US" sz="2000" dirty="0"/>
              <a:t>Fountain</a:t>
            </a:r>
          </a:p>
          <a:p>
            <a:pPr lvl="1">
              <a:spcBef>
                <a:spcPts val="0"/>
              </a:spcBef>
              <a:spcAft>
                <a:spcPts val="0"/>
              </a:spcAft>
            </a:pPr>
            <a:r>
              <a:rPr lang="en-US" sz="2000" dirty="0"/>
              <a:t>Helen </a:t>
            </a:r>
            <a:r>
              <a:rPr lang="en-US" sz="2000" dirty="0" err="1"/>
              <a:t>Pajcic</a:t>
            </a:r>
            <a:endParaRPr lang="en-US" sz="2000" dirty="0"/>
          </a:p>
          <a:p>
            <a:r>
              <a:rPr lang="en-US" sz="2400" dirty="0" smtClean="0"/>
              <a:t>Goals of the Partnership:</a:t>
            </a:r>
          </a:p>
          <a:p>
            <a:pPr lvl="1"/>
            <a:r>
              <a:rPr lang="en-US" sz="2000" dirty="0" smtClean="0"/>
              <a:t>Develop the YCC Solicitation of Grant Agreement (SGA)</a:t>
            </a:r>
          </a:p>
          <a:p>
            <a:pPr lvl="1"/>
            <a:r>
              <a:rPr lang="en-US" sz="2000" dirty="0" smtClean="0"/>
              <a:t>Respond </a:t>
            </a:r>
            <a:r>
              <a:rPr lang="en-US" sz="2000" dirty="0"/>
              <a:t>to </a:t>
            </a:r>
            <a:r>
              <a:rPr lang="en-US" sz="2000" dirty="0" smtClean="0"/>
              <a:t>the Administration’s </a:t>
            </a:r>
            <a:r>
              <a:rPr lang="en-US" sz="2000" dirty="0"/>
              <a:t>goal of improving the knowledge, skills, and abilities of high school students so that they will be prepared to succeed in college and in a competitive workforce through </a:t>
            </a:r>
            <a:r>
              <a:rPr lang="en-US" sz="2000" dirty="0" smtClean="0">
                <a:hlinkClick r:id="rId3"/>
              </a:rPr>
              <a:t>President </a:t>
            </a:r>
            <a:r>
              <a:rPr lang="en-US" sz="2000" dirty="0">
                <a:hlinkClick r:id="rId3"/>
              </a:rPr>
              <a:t>Obama’s High School Redesign </a:t>
            </a:r>
            <a:r>
              <a:rPr lang="en-US" sz="2000" dirty="0" smtClean="0">
                <a:hlinkClick r:id="rId3"/>
              </a:rPr>
              <a:t>Initiative</a:t>
            </a:r>
            <a:r>
              <a:rPr lang="en-US" sz="2000" dirty="0" smtClean="0"/>
              <a:t> and a </a:t>
            </a:r>
            <a:r>
              <a:rPr lang="en-US" sz="2000" dirty="0">
                <a:hlinkClick r:id="rId4"/>
              </a:rPr>
              <a:t>R</a:t>
            </a:r>
            <a:r>
              <a:rPr lang="en-US" sz="2000" dirty="0" smtClean="0">
                <a:hlinkClick r:id="rId4"/>
              </a:rPr>
              <a:t>eauthorized Carl D. Perkins </a:t>
            </a:r>
            <a:r>
              <a:rPr lang="en-US" sz="2000" dirty="0">
                <a:hlinkClick r:id="rId4"/>
              </a:rPr>
              <a:t>Career and Technical Education (CTE) </a:t>
            </a:r>
            <a:r>
              <a:rPr lang="en-US" sz="2000" dirty="0" smtClean="0">
                <a:hlinkClick r:id="rId4"/>
              </a:rPr>
              <a:t>Act</a:t>
            </a:r>
            <a:endParaRPr lang="en-US" sz="2000" dirty="0" smtClean="0"/>
          </a:p>
          <a:p>
            <a:pPr marL="594360" lvl="2" indent="0">
              <a:buNone/>
            </a:pPr>
            <a:endParaRPr lang="en-US" sz="2100" dirty="0"/>
          </a:p>
        </p:txBody>
      </p:sp>
      <p:sp>
        <p:nvSpPr>
          <p:cNvPr id="4" name="Slide Number Placeholder 3"/>
          <p:cNvSpPr>
            <a:spLocks noGrp="1"/>
          </p:cNvSpPr>
          <p:nvPr>
            <p:ph type="sldNum" sz="quarter" idx="12"/>
          </p:nvPr>
        </p:nvSpPr>
        <p:spPr/>
        <p:txBody>
          <a:bodyPr/>
          <a:lstStyle/>
          <a:p>
            <a:fld id="{D253E679-0D08-4EB4-90F6-B6FDAC5D290A}" type="slidenum">
              <a:rPr lang="en-US" smtClean="0"/>
              <a:t>7</a:t>
            </a:fld>
            <a:endParaRPr lang="en-US"/>
          </a:p>
        </p:txBody>
      </p:sp>
      <p:sp>
        <p:nvSpPr>
          <p:cNvPr id="5" name="Title 4"/>
          <p:cNvSpPr>
            <a:spLocks noGrp="1"/>
          </p:cNvSpPr>
          <p:nvPr>
            <p:ph type="title"/>
          </p:nvPr>
        </p:nvSpPr>
        <p:spPr/>
        <p:txBody>
          <a:bodyPr/>
          <a:lstStyle/>
          <a:p>
            <a:r>
              <a:rPr lang="en-US" dirty="0" smtClean="0"/>
              <a:t>U.S. Department of Education </a:t>
            </a:r>
            <a:endParaRPr lang="en-US" dirty="0"/>
          </a:p>
        </p:txBody>
      </p:sp>
    </p:spTree>
    <p:extLst>
      <p:ext uri="{BB962C8B-B14F-4D97-AF65-F5344CB8AC3E}">
        <p14:creationId xmlns:p14="http://schemas.microsoft.com/office/powerpoint/2010/main" val="2221746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38400"/>
            <a:ext cx="7772400" cy="1362075"/>
          </a:xfrm>
        </p:spPr>
        <p:txBody>
          <a:bodyPr/>
          <a:lstStyle/>
          <a:p>
            <a:pPr algn="ctr"/>
            <a:r>
              <a:rPr lang="en-US" dirty="0" smtClean="0"/>
              <a:t>Let’s meet the Coaches</a:t>
            </a:r>
            <a:endParaRPr lang="en-US" dirty="0"/>
          </a:p>
        </p:txBody>
      </p:sp>
      <p:sp>
        <p:nvSpPr>
          <p:cNvPr id="4" name="Slide Number Placeholder 3"/>
          <p:cNvSpPr>
            <a:spLocks noGrp="1"/>
          </p:cNvSpPr>
          <p:nvPr>
            <p:ph type="sldNum" sz="quarter" idx="12"/>
          </p:nvPr>
        </p:nvSpPr>
        <p:spPr/>
        <p:txBody>
          <a:bodyPr/>
          <a:lstStyle/>
          <a:p>
            <a:fld id="{D253E679-0D08-4EB4-90F6-B6FDAC5D290A}" type="slidenum">
              <a:rPr lang="en-US" smtClean="0"/>
              <a:t>8</a:t>
            </a:fld>
            <a:endParaRPr lang="en-US"/>
          </a:p>
        </p:txBody>
      </p:sp>
    </p:spTree>
    <p:extLst>
      <p:ext uri="{BB962C8B-B14F-4D97-AF65-F5344CB8AC3E}">
        <p14:creationId xmlns:p14="http://schemas.microsoft.com/office/powerpoint/2010/main" val="1510927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Coaches and Regional Assignments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94455437"/>
              </p:ext>
            </p:extLst>
          </p:nvPr>
        </p:nvGraphicFramePr>
        <p:xfrm>
          <a:off x="1295400" y="1143000"/>
          <a:ext cx="6477000" cy="5181599"/>
        </p:xfrm>
        <a:graphic>
          <a:graphicData uri="http://schemas.openxmlformats.org/drawingml/2006/table">
            <a:tbl>
              <a:tblPr firstRow="1" firstCol="1" bandRow="1">
                <a:tableStyleId>{5C22544A-7EE6-4342-B048-85BDC9FD1C3A}</a:tableStyleId>
              </a:tblPr>
              <a:tblGrid>
                <a:gridCol w="1719557"/>
                <a:gridCol w="1719557"/>
                <a:gridCol w="1518943"/>
                <a:gridCol w="1518943"/>
              </a:tblGrid>
              <a:tr h="566963">
                <a:tc>
                  <a:txBody>
                    <a:bodyPr/>
                    <a:lstStyle/>
                    <a:p>
                      <a:pPr marL="0" marR="0" algn="ctr">
                        <a:lnSpc>
                          <a:spcPct val="115000"/>
                        </a:lnSpc>
                        <a:spcBef>
                          <a:spcPts val="0"/>
                        </a:spcBef>
                        <a:spcAft>
                          <a:spcPts val="0"/>
                        </a:spcAft>
                      </a:pPr>
                      <a:r>
                        <a:rPr lang="en-US" sz="1200" dirty="0">
                          <a:effectLst/>
                        </a:rPr>
                        <a:t>Name and Contact Info</a:t>
                      </a:r>
                      <a:endParaRPr lang="en-US" sz="1200" dirty="0">
                        <a:effectLst/>
                        <a:latin typeface="Calibri"/>
                        <a:ea typeface="Calibri"/>
                        <a:cs typeface="Times New Roman"/>
                      </a:endParaRPr>
                    </a:p>
                  </a:txBody>
                  <a:tcPr marL="44947" marR="44947" marT="0" marB="0" anchor="ctr"/>
                </a:tc>
                <a:tc>
                  <a:txBody>
                    <a:bodyPr/>
                    <a:lstStyle/>
                    <a:p>
                      <a:pPr marL="0" marR="0" algn="ctr">
                        <a:lnSpc>
                          <a:spcPct val="115000"/>
                        </a:lnSpc>
                        <a:spcBef>
                          <a:spcPts val="0"/>
                        </a:spcBef>
                        <a:spcAft>
                          <a:spcPts val="0"/>
                        </a:spcAft>
                      </a:pPr>
                      <a:r>
                        <a:rPr lang="en-US" sz="1200" dirty="0">
                          <a:effectLst/>
                        </a:rPr>
                        <a:t>Location</a:t>
                      </a:r>
                      <a:endParaRPr lang="en-US" sz="1200" dirty="0">
                        <a:effectLst/>
                        <a:latin typeface="Calibri"/>
                        <a:ea typeface="Calibri"/>
                        <a:cs typeface="Times New Roman"/>
                      </a:endParaRPr>
                    </a:p>
                  </a:txBody>
                  <a:tcPr marL="44947" marR="44947" marT="0" marB="0" anchor="ctr"/>
                </a:tc>
                <a:tc>
                  <a:txBody>
                    <a:bodyPr/>
                    <a:lstStyle/>
                    <a:p>
                      <a:pPr marL="0" marR="0" algn="ctr">
                        <a:lnSpc>
                          <a:spcPct val="115000"/>
                        </a:lnSpc>
                        <a:spcBef>
                          <a:spcPts val="0"/>
                        </a:spcBef>
                        <a:spcAft>
                          <a:spcPts val="0"/>
                        </a:spcAft>
                      </a:pPr>
                      <a:r>
                        <a:rPr lang="en-US" sz="1200" dirty="0">
                          <a:effectLst/>
                        </a:rPr>
                        <a:t>Grantee Assignments</a:t>
                      </a:r>
                      <a:endParaRPr lang="en-US" sz="1200" dirty="0">
                        <a:effectLst/>
                        <a:latin typeface="Calibri"/>
                        <a:ea typeface="Calibri"/>
                        <a:cs typeface="Times New Roman"/>
                      </a:endParaRPr>
                    </a:p>
                  </a:txBody>
                  <a:tcPr marL="44947" marR="44947" marT="0" marB="0" anchor="ctr"/>
                </a:tc>
                <a:tc>
                  <a:txBody>
                    <a:bodyPr/>
                    <a:lstStyle/>
                    <a:p>
                      <a:pPr marL="0" marR="0" algn="ctr">
                        <a:lnSpc>
                          <a:spcPct val="115000"/>
                        </a:lnSpc>
                        <a:spcBef>
                          <a:spcPts val="0"/>
                        </a:spcBef>
                        <a:spcAft>
                          <a:spcPts val="0"/>
                        </a:spcAft>
                      </a:pPr>
                      <a:r>
                        <a:rPr lang="en-US" sz="1200" dirty="0">
                          <a:effectLst/>
                        </a:rPr>
                        <a:t>Regions</a:t>
                      </a:r>
                      <a:endParaRPr lang="en-US" sz="1200" dirty="0">
                        <a:effectLst/>
                        <a:latin typeface="Calibri"/>
                        <a:ea typeface="Calibri"/>
                        <a:cs typeface="Times New Roman"/>
                      </a:endParaRPr>
                    </a:p>
                  </a:txBody>
                  <a:tcPr marL="44947" marR="44947" marT="0" marB="0" anchor="ctr"/>
                </a:tc>
              </a:tr>
              <a:tr h="648424">
                <a:tc>
                  <a:txBody>
                    <a:bodyPr/>
                    <a:lstStyle/>
                    <a:p>
                      <a:pPr marL="0" marR="0">
                        <a:lnSpc>
                          <a:spcPct val="115000"/>
                        </a:lnSpc>
                        <a:spcBef>
                          <a:spcPts val="0"/>
                        </a:spcBef>
                        <a:spcAft>
                          <a:spcPts val="0"/>
                        </a:spcAft>
                      </a:pPr>
                      <a:r>
                        <a:rPr lang="en-US" sz="1200" dirty="0">
                          <a:effectLst/>
                        </a:rPr>
                        <a:t>Diana M. Bailey</a:t>
                      </a:r>
                      <a:br>
                        <a:rPr lang="en-US" sz="1200" dirty="0">
                          <a:effectLst/>
                        </a:rPr>
                      </a:br>
                      <a:r>
                        <a:rPr lang="en-US" sz="1200" dirty="0">
                          <a:effectLst/>
                        </a:rPr>
                        <a:t>Ph.D. </a:t>
                      </a:r>
                      <a:r>
                        <a:rPr lang="en-US" sz="1200" dirty="0" smtClean="0">
                          <a:effectLst/>
                        </a:rPr>
                        <a:t>(candidate), </a:t>
                      </a:r>
                      <a:r>
                        <a:rPr lang="en-US" sz="1200" dirty="0">
                          <a:effectLst/>
                        </a:rPr>
                        <a:t>M.S.</a:t>
                      </a:r>
                      <a:endParaRPr lang="en-US" sz="1200" dirty="0">
                        <a:effectLst/>
                        <a:latin typeface="Calibri"/>
                        <a:ea typeface="Calibri"/>
                        <a:cs typeface="Times New Roman"/>
                      </a:endParaRPr>
                    </a:p>
                  </a:txBody>
                  <a:tcPr marL="44947" marR="44947" marT="0" marB="0" anchor="ctr"/>
                </a:tc>
                <a:tc>
                  <a:txBody>
                    <a:bodyPr/>
                    <a:lstStyle/>
                    <a:p>
                      <a:pPr marL="0" marR="0" algn="ctr">
                        <a:lnSpc>
                          <a:spcPct val="115000"/>
                        </a:lnSpc>
                        <a:spcBef>
                          <a:spcPts val="0"/>
                        </a:spcBef>
                        <a:spcAft>
                          <a:spcPts val="0"/>
                        </a:spcAft>
                      </a:pPr>
                      <a:r>
                        <a:rPr lang="en-US" sz="1200">
                          <a:effectLst/>
                        </a:rPr>
                        <a:t>Washington, DC Area</a:t>
                      </a:r>
                      <a:endParaRPr lang="en-US" sz="1200">
                        <a:effectLst/>
                        <a:latin typeface="Calibri"/>
                        <a:ea typeface="Calibri"/>
                        <a:cs typeface="Times New Roman"/>
                      </a:endParaRPr>
                    </a:p>
                  </a:txBody>
                  <a:tcPr marL="44947" marR="44947" marT="0" marB="0" anchor="ctr"/>
                </a:tc>
                <a:tc>
                  <a:txBody>
                    <a:bodyPr/>
                    <a:lstStyle/>
                    <a:p>
                      <a:pPr marL="0" marR="0" algn="ctr">
                        <a:lnSpc>
                          <a:spcPct val="115000"/>
                        </a:lnSpc>
                        <a:spcBef>
                          <a:spcPts val="0"/>
                        </a:spcBef>
                        <a:spcAft>
                          <a:spcPts val="0"/>
                        </a:spcAft>
                      </a:pPr>
                      <a:r>
                        <a:rPr lang="en-US" sz="1200">
                          <a:effectLst/>
                        </a:rPr>
                        <a:t>KY, MD, NC, TN</a:t>
                      </a:r>
                      <a:endParaRPr lang="en-US" sz="1200">
                        <a:effectLst/>
                        <a:latin typeface="Calibri"/>
                        <a:ea typeface="Calibri"/>
                        <a:cs typeface="Times New Roman"/>
                      </a:endParaRPr>
                    </a:p>
                  </a:txBody>
                  <a:tcPr marL="44947" marR="44947" marT="0" marB="0" anchor="ctr"/>
                </a:tc>
                <a:tc>
                  <a:txBody>
                    <a:bodyPr/>
                    <a:lstStyle/>
                    <a:p>
                      <a:pPr marL="0" marR="0" algn="ctr">
                        <a:lnSpc>
                          <a:spcPct val="115000"/>
                        </a:lnSpc>
                        <a:spcBef>
                          <a:spcPts val="0"/>
                        </a:spcBef>
                        <a:spcAft>
                          <a:spcPts val="0"/>
                        </a:spcAft>
                      </a:pPr>
                      <a:r>
                        <a:rPr lang="en-US" sz="1200" dirty="0">
                          <a:effectLst/>
                        </a:rPr>
                        <a:t>Regions 2 &amp; 3</a:t>
                      </a:r>
                      <a:endParaRPr lang="en-US" sz="1200" dirty="0">
                        <a:effectLst/>
                        <a:latin typeface="Calibri"/>
                        <a:ea typeface="Calibri"/>
                        <a:cs typeface="Times New Roman"/>
                      </a:endParaRPr>
                    </a:p>
                  </a:txBody>
                  <a:tcPr marL="44947" marR="44947" marT="0" marB="0" anchor="ctr"/>
                </a:tc>
              </a:tr>
              <a:tr h="608961">
                <a:tc>
                  <a:txBody>
                    <a:bodyPr/>
                    <a:lstStyle/>
                    <a:p>
                      <a:pPr marL="0" marR="0">
                        <a:lnSpc>
                          <a:spcPct val="115000"/>
                        </a:lnSpc>
                        <a:spcBef>
                          <a:spcPts val="0"/>
                        </a:spcBef>
                        <a:spcAft>
                          <a:spcPts val="0"/>
                        </a:spcAft>
                      </a:pPr>
                      <a:r>
                        <a:rPr lang="en-US" sz="1200">
                          <a:effectLst/>
                        </a:rPr>
                        <a:t>Lesia M. Banks</a:t>
                      </a:r>
                      <a:br>
                        <a:rPr lang="en-US" sz="1200">
                          <a:effectLst/>
                        </a:rPr>
                      </a:br>
                      <a:r>
                        <a:rPr lang="en-US" sz="1200">
                          <a:effectLst/>
                        </a:rPr>
                        <a:t>Ed.D.., M.S.</a:t>
                      </a:r>
                      <a:endParaRPr lang="en-US" sz="1200">
                        <a:effectLst/>
                        <a:latin typeface="Calibri"/>
                        <a:ea typeface="Calibri"/>
                        <a:cs typeface="Times New Roman"/>
                      </a:endParaRPr>
                    </a:p>
                  </a:txBody>
                  <a:tcPr marL="44947" marR="44947" marT="0" marB="0" anchor="ctr"/>
                </a:tc>
                <a:tc>
                  <a:txBody>
                    <a:bodyPr/>
                    <a:lstStyle/>
                    <a:p>
                      <a:pPr marL="0" marR="0" algn="ctr">
                        <a:lnSpc>
                          <a:spcPct val="115000"/>
                        </a:lnSpc>
                        <a:spcBef>
                          <a:spcPts val="0"/>
                        </a:spcBef>
                        <a:spcAft>
                          <a:spcPts val="0"/>
                        </a:spcAft>
                      </a:pPr>
                      <a:r>
                        <a:rPr lang="en-US" sz="1200">
                          <a:effectLst/>
                        </a:rPr>
                        <a:t>Washington, DC Area</a:t>
                      </a:r>
                      <a:endParaRPr lang="en-US" sz="1200">
                        <a:effectLst/>
                        <a:latin typeface="Calibri"/>
                        <a:ea typeface="Calibri"/>
                        <a:cs typeface="Times New Roman"/>
                      </a:endParaRPr>
                    </a:p>
                  </a:txBody>
                  <a:tcPr marL="44947" marR="44947" marT="0" marB="0" anchor="ctr"/>
                </a:tc>
                <a:tc>
                  <a:txBody>
                    <a:bodyPr/>
                    <a:lstStyle/>
                    <a:p>
                      <a:pPr marL="0" marR="0" algn="ctr">
                        <a:lnSpc>
                          <a:spcPct val="115000"/>
                        </a:lnSpc>
                        <a:spcBef>
                          <a:spcPts val="0"/>
                        </a:spcBef>
                        <a:spcAft>
                          <a:spcPts val="0"/>
                        </a:spcAft>
                      </a:pPr>
                      <a:r>
                        <a:rPr lang="en-US" sz="1200">
                          <a:effectLst/>
                        </a:rPr>
                        <a:t>MA,OH, NY (2)</a:t>
                      </a:r>
                      <a:endParaRPr lang="en-US" sz="1200">
                        <a:effectLst/>
                        <a:latin typeface="Calibri"/>
                        <a:ea typeface="Calibri"/>
                        <a:cs typeface="Times New Roman"/>
                      </a:endParaRPr>
                    </a:p>
                  </a:txBody>
                  <a:tcPr marL="44947" marR="44947" marT="0" marB="0" anchor="ctr"/>
                </a:tc>
                <a:tc>
                  <a:txBody>
                    <a:bodyPr/>
                    <a:lstStyle/>
                    <a:p>
                      <a:pPr marL="0" marR="0" algn="ctr">
                        <a:lnSpc>
                          <a:spcPct val="115000"/>
                        </a:lnSpc>
                        <a:spcBef>
                          <a:spcPts val="0"/>
                        </a:spcBef>
                        <a:spcAft>
                          <a:spcPts val="0"/>
                        </a:spcAft>
                      </a:pPr>
                      <a:r>
                        <a:rPr lang="en-US" sz="1200" dirty="0">
                          <a:effectLst/>
                        </a:rPr>
                        <a:t>Regions 1 &amp; 5</a:t>
                      </a:r>
                      <a:endParaRPr lang="en-US" sz="1200" dirty="0">
                        <a:effectLst/>
                        <a:latin typeface="Calibri"/>
                        <a:ea typeface="Calibri"/>
                        <a:cs typeface="Times New Roman"/>
                      </a:endParaRPr>
                    </a:p>
                  </a:txBody>
                  <a:tcPr marL="44947" marR="44947" marT="0" marB="0" anchor="ctr"/>
                </a:tc>
              </a:tr>
              <a:tr h="648424">
                <a:tc>
                  <a:txBody>
                    <a:bodyPr/>
                    <a:lstStyle/>
                    <a:p>
                      <a:pPr marL="0" marR="0">
                        <a:lnSpc>
                          <a:spcPct val="115000"/>
                        </a:lnSpc>
                        <a:spcBef>
                          <a:spcPts val="0"/>
                        </a:spcBef>
                        <a:spcAft>
                          <a:spcPts val="0"/>
                        </a:spcAft>
                      </a:pPr>
                      <a:r>
                        <a:rPr lang="en-US" sz="1200">
                          <a:effectLst/>
                        </a:rPr>
                        <a:t>Elizabeth (Libby) Livings-Eassa</a:t>
                      </a:r>
                      <a:br>
                        <a:rPr lang="en-US" sz="1200">
                          <a:effectLst/>
                        </a:rPr>
                      </a:br>
                      <a:r>
                        <a:rPr lang="en-US" sz="1200">
                          <a:effectLst/>
                        </a:rPr>
                        <a:t>M.Ed.</a:t>
                      </a:r>
                      <a:endParaRPr lang="en-US" sz="1200">
                        <a:effectLst/>
                        <a:latin typeface="Calibri"/>
                        <a:ea typeface="Calibri"/>
                        <a:cs typeface="Times New Roman"/>
                      </a:endParaRPr>
                    </a:p>
                  </a:txBody>
                  <a:tcPr marL="44947" marR="44947" marT="0" marB="0" anchor="ctr"/>
                </a:tc>
                <a:tc>
                  <a:txBody>
                    <a:bodyPr/>
                    <a:lstStyle/>
                    <a:p>
                      <a:pPr marL="0" marR="0" algn="ctr">
                        <a:lnSpc>
                          <a:spcPct val="115000"/>
                        </a:lnSpc>
                        <a:spcBef>
                          <a:spcPts val="0"/>
                        </a:spcBef>
                        <a:spcAft>
                          <a:spcPts val="0"/>
                        </a:spcAft>
                      </a:pPr>
                      <a:r>
                        <a:rPr lang="en-US" sz="1200">
                          <a:effectLst/>
                        </a:rPr>
                        <a:t>Florida</a:t>
                      </a:r>
                      <a:endParaRPr lang="en-US" sz="1200">
                        <a:effectLst/>
                        <a:latin typeface="Calibri"/>
                        <a:ea typeface="Calibri"/>
                        <a:cs typeface="Times New Roman"/>
                      </a:endParaRPr>
                    </a:p>
                  </a:txBody>
                  <a:tcPr marL="44947" marR="44947" marT="0" marB="0" anchor="ctr"/>
                </a:tc>
                <a:tc>
                  <a:txBody>
                    <a:bodyPr/>
                    <a:lstStyle/>
                    <a:p>
                      <a:pPr marL="0" marR="0" algn="ctr">
                        <a:lnSpc>
                          <a:spcPct val="115000"/>
                        </a:lnSpc>
                        <a:spcBef>
                          <a:spcPts val="0"/>
                        </a:spcBef>
                        <a:spcAft>
                          <a:spcPts val="0"/>
                        </a:spcAft>
                      </a:pPr>
                      <a:r>
                        <a:rPr lang="en-US" sz="1200">
                          <a:effectLst/>
                        </a:rPr>
                        <a:t>GA, SC, TX (2)</a:t>
                      </a:r>
                      <a:endParaRPr lang="en-US" sz="1200">
                        <a:effectLst/>
                        <a:latin typeface="Calibri"/>
                        <a:ea typeface="Calibri"/>
                        <a:cs typeface="Times New Roman"/>
                      </a:endParaRPr>
                    </a:p>
                  </a:txBody>
                  <a:tcPr marL="44947" marR="44947" marT="0" marB="0" anchor="ctr"/>
                </a:tc>
                <a:tc>
                  <a:txBody>
                    <a:bodyPr/>
                    <a:lstStyle/>
                    <a:p>
                      <a:pPr marL="0" marR="0" algn="ctr">
                        <a:lnSpc>
                          <a:spcPct val="115000"/>
                        </a:lnSpc>
                        <a:spcBef>
                          <a:spcPts val="0"/>
                        </a:spcBef>
                        <a:spcAft>
                          <a:spcPts val="0"/>
                        </a:spcAft>
                      </a:pPr>
                      <a:r>
                        <a:rPr lang="en-US" sz="1200" dirty="0">
                          <a:effectLst/>
                        </a:rPr>
                        <a:t>Regions 3 &amp; 4</a:t>
                      </a:r>
                      <a:endParaRPr lang="en-US" sz="1200" dirty="0">
                        <a:effectLst/>
                        <a:latin typeface="Calibri"/>
                        <a:ea typeface="Calibri"/>
                        <a:cs typeface="Times New Roman"/>
                      </a:endParaRPr>
                    </a:p>
                  </a:txBody>
                  <a:tcPr marL="44947" marR="44947" marT="0" marB="0" anchor="ctr"/>
                </a:tc>
              </a:tr>
              <a:tr h="713954">
                <a:tc>
                  <a:txBody>
                    <a:bodyPr/>
                    <a:lstStyle/>
                    <a:p>
                      <a:pPr marL="0" marR="0">
                        <a:lnSpc>
                          <a:spcPct val="115000"/>
                        </a:lnSpc>
                        <a:spcBef>
                          <a:spcPts val="0"/>
                        </a:spcBef>
                        <a:spcAft>
                          <a:spcPts val="0"/>
                        </a:spcAft>
                      </a:pPr>
                      <a:r>
                        <a:rPr lang="en-US" sz="1200">
                          <a:effectLst/>
                        </a:rPr>
                        <a:t>Debra (Debbie) Mills</a:t>
                      </a:r>
                      <a:br>
                        <a:rPr lang="en-US" sz="1200">
                          <a:effectLst/>
                        </a:rPr>
                      </a:br>
                      <a:r>
                        <a:rPr lang="en-US" sz="1200">
                          <a:effectLst/>
                        </a:rPr>
                        <a:t>M.S.</a:t>
                      </a:r>
                      <a:endParaRPr lang="en-US" sz="1200">
                        <a:effectLst/>
                        <a:latin typeface="Calibri"/>
                        <a:ea typeface="Calibri"/>
                        <a:cs typeface="Times New Roman"/>
                      </a:endParaRPr>
                    </a:p>
                  </a:txBody>
                  <a:tcPr marL="44947" marR="44947" marT="0" marB="0" anchor="ctr"/>
                </a:tc>
                <a:tc>
                  <a:txBody>
                    <a:bodyPr/>
                    <a:lstStyle/>
                    <a:p>
                      <a:pPr marL="0" marR="0" algn="ctr">
                        <a:lnSpc>
                          <a:spcPct val="115000"/>
                        </a:lnSpc>
                        <a:spcBef>
                          <a:spcPts val="0"/>
                        </a:spcBef>
                        <a:spcAft>
                          <a:spcPts val="0"/>
                        </a:spcAft>
                      </a:pPr>
                      <a:r>
                        <a:rPr lang="en-US" sz="1200">
                          <a:effectLst/>
                        </a:rPr>
                        <a:t>Illinois</a:t>
                      </a:r>
                      <a:endParaRPr lang="en-US" sz="1200">
                        <a:effectLst/>
                        <a:latin typeface="Calibri"/>
                        <a:ea typeface="Calibri"/>
                        <a:cs typeface="Times New Roman"/>
                      </a:endParaRPr>
                    </a:p>
                  </a:txBody>
                  <a:tcPr marL="44947" marR="44947" marT="0" marB="0" anchor="ctr"/>
                </a:tc>
                <a:tc>
                  <a:txBody>
                    <a:bodyPr/>
                    <a:lstStyle/>
                    <a:p>
                      <a:pPr marL="0" marR="0" algn="ctr">
                        <a:lnSpc>
                          <a:spcPct val="115000"/>
                        </a:lnSpc>
                        <a:spcBef>
                          <a:spcPts val="0"/>
                        </a:spcBef>
                        <a:spcAft>
                          <a:spcPts val="0"/>
                        </a:spcAft>
                      </a:pPr>
                      <a:r>
                        <a:rPr lang="en-US" sz="1200">
                          <a:effectLst/>
                        </a:rPr>
                        <a:t>CO, IL, IN (2)</a:t>
                      </a:r>
                      <a:endParaRPr lang="en-US" sz="1200">
                        <a:effectLst/>
                        <a:latin typeface="Calibri"/>
                        <a:ea typeface="Calibri"/>
                        <a:cs typeface="Times New Roman"/>
                      </a:endParaRPr>
                    </a:p>
                  </a:txBody>
                  <a:tcPr marL="44947" marR="44947" marT="0" marB="0" anchor="ctr"/>
                </a:tc>
                <a:tc>
                  <a:txBody>
                    <a:bodyPr/>
                    <a:lstStyle/>
                    <a:p>
                      <a:pPr marL="0" marR="0" algn="ctr">
                        <a:lnSpc>
                          <a:spcPct val="115000"/>
                        </a:lnSpc>
                        <a:spcBef>
                          <a:spcPts val="0"/>
                        </a:spcBef>
                        <a:spcAft>
                          <a:spcPts val="0"/>
                        </a:spcAft>
                      </a:pPr>
                      <a:r>
                        <a:rPr lang="en-US" sz="1200" dirty="0">
                          <a:effectLst/>
                        </a:rPr>
                        <a:t>Regions 4 &amp; 5</a:t>
                      </a:r>
                      <a:endParaRPr lang="en-US" sz="1200" dirty="0">
                        <a:effectLst/>
                        <a:latin typeface="Calibri"/>
                        <a:ea typeface="Calibri"/>
                        <a:cs typeface="Times New Roman"/>
                      </a:endParaRPr>
                    </a:p>
                  </a:txBody>
                  <a:tcPr marL="44947" marR="44947" marT="0" marB="0" anchor="ctr"/>
                </a:tc>
              </a:tr>
              <a:tr h="699955">
                <a:tc>
                  <a:txBody>
                    <a:bodyPr/>
                    <a:lstStyle/>
                    <a:p>
                      <a:pPr marL="0" marR="0">
                        <a:lnSpc>
                          <a:spcPct val="115000"/>
                        </a:lnSpc>
                        <a:spcBef>
                          <a:spcPts val="0"/>
                        </a:spcBef>
                        <a:spcAft>
                          <a:spcPts val="0"/>
                        </a:spcAft>
                      </a:pPr>
                      <a:r>
                        <a:rPr lang="en-US" sz="1200">
                          <a:effectLst/>
                        </a:rPr>
                        <a:t>Lyle Neumann</a:t>
                      </a:r>
                      <a:br>
                        <a:rPr lang="en-US" sz="1200">
                          <a:effectLst/>
                        </a:rPr>
                      </a:br>
                      <a:r>
                        <a:rPr lang="en-US" sz="1200">
                          <a:effectLst/>
                        </a:rPr>
                        <a:t>B.S.</a:t>
                      </a:r>
                      <a:endParaRPr lang="en-US" sz="1200">
                        <a:effectLst/>
                        <a:latin typeface="Calibri"/>
                        <a:ea typeface="Calibri"/>
                        <a:cs typeface="Times New Roman"/>
                      </a:endParaRPr>
                    </a:p>
                  </a:txBody>
                  <a:tcPr marL="44947" marR="44947" marT="0" marB="0" anchor="ctr"/>
                </a:tc>
                <a:tc>
                  <a:txBody>
                    <a:bodyPr/>
                    <a:lstStyle/>
                    <a:p>
                      <a:pPr marL="0" marR="0" algn="ctr">
                        <a:lnSpc>
                          <a:spcPct val="115000"/>
                        </a:lnSpc>
                        <a:spcBef>
                          <a:spcPts val="0"/>
                        </a:spcBef>
                        <a:spcAft>
                          <a:spcPts val="0"/>
                        </a:spcAft>
                      </a:pPr>
                      <a:r>
                        <a:rPr lang="en-US" sz="1200">
                          <a:effectLst/>
                        </a:rPr>
                        <a:t>Florida and Illinois</a:t>
                      </a:r>
                      <a:endParaRPr lang="en-US" sz="1200">
                        <a:effectLst/>
                        <a:latin typeface="Calibri"/>
                        <a:ea typeface="Calibri"/>
                        <a:cs typeface="Times New Roman"/>
                      </a:endParaRPr>
                    </a:p>
                  </a:txBody>
                  <a:tcPr marL="44947" marR="44947" marT="0" marB="0" anchor="ctr"/>
                </a:tc>
                <a:tc>
                  <a:txBody>
                    <a:bodyPr/>
                    <a:lstStyle/>
                    <a:p>
                      <a:pPr marL="0" marR="0" algn="ctr">
                        <a:lnSpc>
                          <a:spcPct val="115000"/>
                        </a:lnSpc>
                        <a:spcBef>
                          <a:spcPts val="0"/>
                        </a:spcBef>
                        <a:spcAft>
                          <a:spcPts val="0"/>
                        </a:spcAft>
                      </a:pPr>
                      <a:r>
                        <a:rPr lang="en-US" sz="1200">
                          <a:effectLst/>
                        </a:rPr>
                        <a:t>IA, MN (2), NE</a:t>
                      </a:r>
                      <a:endParaRPr lang="en-US" sz="1200">
                        <a:effectLst/>
                        <a:latin typeface="Calibri"/>
                        <a:ea typeface="Calibri"/>
                        <a:cs typeface="Times New Roman"/>
                      </a:endParaRPr>
                    </a:p>
                  </a:txBody>
                  <a:tcPr marL="44947" marR="44947" marT="0" marB="0" anchor="ctr"/>
                </a:tc>
                <a:tc>
                  <a:txBody>
                    <a:bodyPr/>
                    <a:lstStyle/>
                    <a:p>
                      <a:pPr marL="0" marR="0" algn="ctr">
                        <a:lnSpc>
                          <a:spcPct val="115000"/>
                        </a:lnSpc>
                        <a:spcBef>
                          <a:spcPts val="0"/>
                        </a:spcBef>
                        <a:spcAft>
                          <a:spcPts val="0"/>
                        </a:spcAft>
                      </a:pPr>
                      <a:r>
                        <a:rPr lang="en-US" sz="1200" dirty="0">
                          <a:effectLst/>
                        </a:rPr>
                        <a:t>Region 5</a:t>
                      </a:r>
                      <a:endParaRPr lang="en-US" sz="1200" dirty="0">
                        <a:effectLst/>
                        <a:latin typeface="Calibri"/>
                        <a:ea typeface="Calibri"/>
                        <a:cs typeface="Times New Roman"/>
                      </a:endParaRPr>
                    </a:p>
                  </a:txBody>
                  <a:tcPr marL="44947" marR="44947" marT="0" marB="0" anchor="ctr"/>
                </a:tc>
              </a:tr>
              <a:tr h="1294918">
                <a:tc>
                  <a:txBody>
                    <a:bodyPr/>
                    <a:lstStyle/>
                    <a:p>
                      <a:pPr marL="0" marR="0">
                        <a:lnSpc>
                          <a:spcPct val="115000"/>
                        </a:lnSpc>
                        <a:spcBef>
                          <a:spcPts val="0"/>
                        </a:spcBef>
                        <a:spcAft>
                          <a:spcPts val="0"/>
                        </a:spcAft>
                      </a:pPr>
                      <a:r>
                        <a:rPr lang="en-US" sz="1200" dirty="0" smtClean="0">
                          <a:effectLst/>
                        </a:rPr>
                        <a:t>Robert </a:t>
                      </a:r>
                      <a:r>
                        <a:rPr lang="en-US" sz="1200" dirty="0">
                          <a:effectLst/>
                        </a:rPr>
                        <a:t>Paul Tyra</a:t>
                      </a:r>
                      <a:br>
                        <a:rPr lang="en-US" sz="1200" dirty="0">
                          <a:effectLst/>
                        </a:rPr>
                      </a:br>
                      <a:r>
                        <a:rPr lang="en-US" sz="1200" dirty="0">
                          <a:effectLst/>
                        </a:rPr>
                        <a:t>M.A.</a:t>
                      </a:r>
                      <a:endParaRPr lang="en-US" sz="1200" dirty="0">
                        <a:effectLst/>
                        <a:latin typeface="Calibri"/>
                        <a:ea typeface="Calibri"/>
                        <a:cs typeface="Times New Roman"/>
                      </a:endParaRPr>
                    </a:p>
                  </a:txBody>
                  <a:tcPr marL="44947" marR="44947" marT="0" marB="0" anchor="ctr"/>
                </a:tc>
                <a:tc>
                  <a:txBody>
                    <a:bodyPr/>
                    <a:lstStyle/>
                    <a:p>
                      <a:pPr marL="0" marR="0" algn="ctr">
                        <a:lnSpc>
                          <a:spcPct val="115000"/>
                        </a:lnSpc>
                        <a:spcBef>
                          <a:spcPts val="0"/>
                        </a:spcBef>
                        <a:spcAft>
                          <a:spcPts val="0"/>
                        </a:spcAft>
                      </a:pPr>
                      <a:r>
                        <a:rPr lang="en-US" sz="1200" dirty="0">
                          <a:effectLst/>
                        </a:rPr>
                        <a:t>California</a:t>
                      </a:r>
                      <a:endParaRPr lang="en-US" sz="1200" dirty="0">
                        <a:effectLst/>
                        <a:latin typeface="Calibri"/>
                        <a:ea typeface="Calibri"/>
                        <a:cs typeface="Times New Roman"/>
                      </a:endParaRPr>
                    </a:p>
                  </a:txBody>
                  <a:tcPr marL="44947" marR="44947" marT="0" marB="0" anchor="ctr"/>
                </a:tc>
                <a:tc>
                  <a:txBody>
                    <a:bodyPr/>
                    <a:lstStyle/>
                    <a:p>
                      <a:pPr marL="0" marR="0" algn="ctr">
                        <a:lnSpc>
                          <a:spcPct val="115000"/>
                        </a:lnSpc>
                        <a:spcBef>
                          <a:spcPts val="0"/>
                        </a:spcBef>
                        <a:spcAft>
                          <a:spcPts val="0"/>
                        </a:spcAft>
                      </a:pPr>
                      <a:r>
                        <a:rPr lang="en-US" sz="1200" dirty="0">
                          <a:effectLst/>
                        </a:rPr>
                        <a:t>AZ, CA (2), PR</a:t>
                      </a:r>
                      <a:endParaRPr lang="en-US" sz="1200" dirty="0">
                        <a:effectLst/>
                        <a:latin typeface="Calibri"/>
                        <a:ea typeface="Calibri"/>
                        <a:cs typeface="Times New Roman"/>
                      </a:endParaRPr>
                    </a:p>
                  </a:txBody>
                  <a:tcPr marL="44947" marR="44947" marT="0" marB="0" anchor="ctr"/>
                </a:tc>
                <a:tc>
                  <a:txBody>
                    <a:bodyPr/>
                    <a:lstStyle/>
                    <a:p>
                      <a:pPr marL="0" marR="0" algn="ctr">
                        <a:lnSpc>
                          <a:spcPct val="115000"/>
                        </a:lnSpc>
                        <a:spcBef>
                          <a:spcPts val="0"/>
                        </a:spcBef>
                        <a:spcAft>
                          <a:spcPts val="0"/>
                        </a:spcAft>
                      </a:pPr>
                      <a:r>
                        <a:rPr lang="en-US" sz="1200" dirty="0">
                          <a:effectLst/>
                        </a:rPr>
                        <a:t>Regions 1 &amp; 6</a:t>
                      </a:r>
                      <a:endParaRPr lang="en-US" sz="1200" dirty="0">
                        <a:effectLst/>
                        <a:latin typeface="Calibri"/>
                        <a:ea typeface="Calibri"/>
                        <a:cs typeface="Times New Roman"/>
                      </a:endParaRPr>
                    </a:p>
                  </a:txBody>
                  <a:tcPr marL="44947" marR="44947" marT="0" marB="0" anchor="ctr"/>
                </a:tc>
              </a:tr>
            </a:tbl>
          </a:graphicData>
        </a:graphic>
      </p:graphicFrame>
      <p:sp>
        <p:nvSpPr>
          <p:cNvPr id="5" name="Slide Number Placeholder 4"/>
          <p:cNvSpPr>
            <a:spLocks noGrp="1"/>
          </p:cNvSpPr>
          <p:nvPr>
            <p:ph type="sldNum" sz="quarter" idx="12"/>
          </p:nvPr>
        </p:nvSpPr>
        <p:spPr/>
        <p:txBody>
          <a:bodyPr/>
          <a:lstStyle/>
          <a:p>
            <a:fld id="{01723B91-CE10-4F20-890A-0852E224685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672397733"/>
      </p:ext>
    </p:extLst>
  </p:cSld>
  <p:clrMapOvr>
    <a:masterClrMapping/>
  </p:clrMapOvr>
</p:sld>
</file>

<file path=ppt/theme/theme1.xml><?xml version="1.0" encoding="utf-8"?>
<a:theme xmlns:a="http://schemas.openxmlformats.org/drawingml/2006/main" name="Theme1">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2_Networking trio design template">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Theme1</Template>
  <TotalTime>5119</TotalTime>
  <Words>3312</Words>
  <Application>Microsoft Office PowerPoint</Application>
  <PresentationFormat>On-screen Show (4:3)</PresentationFormat>
  <Paragraphs>508</Paragraphs>
  <Slides>47</Slides>
  <Notes>47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47</vt:i4>
      </vt:variant>
    </vt:vector>
  </HeadingPairs>
  <TitlesOfParts>
    <vt:vector size="56" baseType="lpstr">
      <vt:lpstr>Arial Unicode MS</vt:lpstr>
      <vt:lpstr>Arial</vt:lpstr>
      <vt:lpstr>Calibri</vt:lpstr>
      <vt:lpstr>Century Gothic</vt:lpstr>
      <vt:lpstr>Tahoma</vt:lpstr>
      <vt:lpstr>Times New Roman</vt:lpstr>
      <vt:lpstr>Wingdings</vt:lpstr>
      <vt:lpstr>Theme1</vt:lpstr>
      <vt:lpstr>2_Networking trio design template</vt:lpstr>
      <vt:lpstr>Youth CareerConnect Technical Assistance Coaches Orientation</vt:lpstr>
      <vt:lpstr>PowerPoint Presentation</vt:lpstr>
      <vt:lpstr>Agenda</vt:lpstr>
      <vt:lpstr>U.S. Department of Labor,  Employment and Training Administration (ETA)</vt:lpstr>
      <vt:lpstr>National YCC Team </vt:lpstr>
      <vt:lpstr>Federal Project Officers</vt:lpstr>
      <vt:lpstr>U.S. Department of Education </vt:lpstr>
      <vt:lpstr>Let’s meet the Coaches</vt:lpstr>
      <vt:lpstr>Coaches and Regional Assignments </vt:lpstr>
      <vt:lpstr>YCC Background</vt:lpstr>
      <vt:lpstr>YCC Goals and Objectives</vt:lpstr>
      <vt:lpstr>Source for YCC Grants</vt:lpstr>
      <vt:lpstr>YCC Program Basics</vt:lpstr>
      <vt:lpstr>YCC Basics:  Grantees &amp; Partners</vt:lpstr>
      <vt:lpstr>Six Core Elements </vt:lpstr>
      <vt:lpstr>Core Element 1:  Integrated Academic and Career-Focused Learning</vt:lpstr>
      <vt:lpstr>Core Element 2: Employer Engagement</vt:lpstr>
      <vt:lpstr>Core Element 3:  Individualized Career and Academic Counseling </vt:lpstr>
      <vt:lpstr>Core Element 4:  Work-based Learning and Exposure to the World of Work</vt:lpstr>
      <vt:lpstr>Core Element 4: Cont. </vt:lpstr>
      <vt:lpstr>Core Element 5: Program Sustainability</vt:lpstr>
      <vt:lpstr>Core Element 6:  Program Performance and Outcomes</vt:lpstr>
      <vt:lpstr>Core Element 6 Short-term Measures</vt:lpstr>
      <vt:lpstr>PowerPoint Presentation</vt:lpstr>
      <vt:lpstr>Core Element 6 Long-term Measures</vt:lpstr>
      <vt:lpstr>Allowable Activities</vt:lpstr>
      <vt:lpstr>Allowable Activities cont. </vt:lpstr>
      <vt:lpstr>The Grantees</vt:lpstr>
      <vt:lpstr>YCC Grantees</vt:lpstr>
      <vt:lpstr>Youth CareerConnect Grants</vt:lpstr>
      <vt:lpstr>Overview of YCC Grantees</vt:lpstr>
      <vt:lpstr>Participants Eligible to Receive Training</vt:lpstr>
      <vt:lpstr>Program Model Requirements</vt:lpstr>
      <vt:lpstr>YCC Grantee Program Models Proposed</vt:lpstr>
      <vt:lpstr>Grant Period of Performance:  Key Activities</vt:lpstr>
      <vt:lpstr>Technical Assistance</vt:lpstr>
      <vt:lpstr>Technical Assistance</vt:lpstr>
      <vt:lpstr>TA Contractor will assist YCC grantees</vt:lpstr>
      <vt:lpstr>Grantee TA Feedback </vt:lpstr>
      <vt:lpstr>Communication Plan</vt:lpstr>
      <vt:lpstr> </vt:lpstr>
      <vt:lpstr>YCC Technical Assistance  Request Flowchart</vt:lpstr>
      <vt:lpstr>Next Steps </vt:lpstr>
      <vt:lpstr>Dates for Calls </vt:lpstr>
      <vt:lpstr>Dates for Calls </vt:lpstr>
      <vt:lpstr>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Panelist Orientation: YCC Grant Program</dc:title>
  <dc:creator>Windows User</dc:creator>
  <cp:lastModifiedBy>Gary</cp:lastModifiedBy>
  <cp:revision>185</cp:revision>
  <cp:lastPrinted>2014-11-17T20:15:56Z</cp:lastPrinted>
  <dcterms:created xsi:type="dcterms:W3CDTF">2014-01-28T16:11:37Z</dcterms:created>
  <dcterms:modified xsi:type="dcterms:W3CDTF">2014-11-20T11:57:56Z</dcterms:modified>
</cp:coreProperties>
</file>