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80" r:id="rId1"/>
    <p:sldMasterId id="2147484092" r:id="rId2"/>
  </p:sldMasterIdLst>
  <p:notesMasterIdLst>
    <p:notesMasterId r:id="rId19"/>
  </p:notesMasterIdLst>
  <p:handoutMasterIdLst>
    <p:handoutMasterId r:id="rId20"/>
  </p:handoutMasterIdLst>
  <p:sldIdLst>
    <p:sldId id="256" r:id="rId3"/>
    <p:sldId id="300" r:id="rId4"/>
    <p:sldId id="315" r:id="rId5"/>
    <p:sldId id="318" r:id="rId6"/>
    <p:sldId id="298" r:id="rId7"/>
    <p:sldId id="276" r:id="rId8"/>
    <p:sldId id="312" r:id="rId9"/>
    <p:sldId id="323" r:id="rId10"/>
    <p:sldId id="324" r:id="rId11"/>
    <p:sldId id="325" r:id="rId12"/>
    <p:sldId id="326" r:id="rId13"/>
    <p:sldId id="313" r:id="rId14"/>
    <p:sldId id="327" r:id="rId15"/>
    <p:sldId id="328" r:id="rId16"/>
    <p:sldId id="329" r:id="rId17"/>
    <p:sldId id="330" r:id="rId18"/>
  </p:sldIdLst>
  <p:sldSz cx="9144000" cy="6858000" type="screen4x3"/>
  <p:notesSz cx="6858000" cy="92964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tia Wu" initials="PWu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5758" autoAdjust="0"/>
  </p:normalViewPr>
  <p:slideViewPr>
    <p:cSldViewPr>
      <p:cViewPr>
        <p:scale>
          <a:sx n="70" d="100"/>
          <a:sy n="70" d="100"/>
        </p:scale>
        <p:origin x="-18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A02DA-F142-4F08-8B60-ECA3312E0314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B1CA0-4C23-480B-9268-5008FBC86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97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F1F18-D787-48E1-A971-E3C15D173B9A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82FDE-96D3-4C40-A40E-E2EF6AB32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20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82FDE-96D3-4C40-A40E-E2EF6AB324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94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82FDE-96D3-4C40-A40E-E2EF6AB3246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48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82FDE-96D3-4C40-A40E-E2EF6AB3246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484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US" sz="1200" b="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82FDE-96D3-4C40-A40E-E2EF6AB3246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31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82FDE-96D3-4C40-A40E-E2EF6AB324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47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82FDE-96D3-4C40-A40E-E2EF6AB324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89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82FDE-96D3-4C40-A40E-E2EF6AB324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63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82FDE-96D3-4C40-A40E-E2EF6AB324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78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82FDE-96D3-4C40-A40E-E2EF6AB324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72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82FDE-96D3-4C40-A40E-E2EF6AB324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46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82FDE-96D3-4C40-A40E-E2EF6AB324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42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82FDE-96D3-4C40-A40E-E2EF6AB324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37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80161-6A77-4F8B-B940-3033E9D7E27E}" type="datetime1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CB92-4239-460A-8122-62657529D70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212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9009D-B467-4816-915C-C008B27FBAAC}" type="datetime1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CB92-4239-460A-8122-62657529D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4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8B57-280C-4BAA-B079-0A8359EFF794}" type="datetime1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CB92-4239-460A-8122-62657529D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8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iddle BG"/>
          <p:cNvSpPr/>
          <p:nvPr/>
        </p:nvSpPr>
        <p:spPr>
          <a:xfrm>
            <a:off x="0" y="2667000"/>
            <a:ext cx="9144000" cy="241958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ooter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ubTitle Back"/>
          <p:cNvSpPr/>
          <p:nvPr/>
        </p:nvSpPr>
        <p:spPr>
          <a:xfrm>
            <a:off x="4176712" y="4545808"/>
            <a:ext cx="4953000" cy="18288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81000" y="2869408"/>
            <a:ext cx="8458200" cy="1676400"/>
          </a:xfrm>
          <a:prstGeom prst="rect">
            <a:avLst/>
          </a:prstGeom>
        </p:spPr>
        <p:txBody>
          <a:bodyPr>
            <a:normAutofit/>
            <a:scene3d>
              <a:camera prst="perspectiveAbove"/>
              <a:lightRig rig="threePt" dir="t"/>
            </a:scene3d>
          </a:bodyPr>
          <a:lstStyle>
            <a:lvl1pPr>
              <a:defRPr sz="3200" b="1" cap="none" spc="0" baseline="0">
                <a:ln w="17780" cmpd="sng">
                  <a:noFill/>
                  <a:prstDash val="solid"/>
                  <a:miter lim="800000"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Webinar Title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724400" y="4876800"/>
            <a:ext cx="4343400" cy="11430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Webinar Subtitle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01723B91-CE10-4F20-890A-0852E224685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76" y="4419600"/>
            <a:ext cx="1865376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570881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381000" y="860595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Welcome</a:t>
            </a:r>
            <a:r>
              <a:rPr lang="en-US" sz="2000" b="1" baseline="0" dirty="0" smtClean="0">
                <a:solidFill>
                  <a:schemeClr val="bg1"/>
                </a:solidFill>
              </a:rPr>
              <a:t> to </a:t>
            </a:r>
            <a:r>
              <a:rPr lang="en-US" sz="2000" b="1" dirty="0" smtClean="0">
                <a:solidFill>
                  <a:schemeClr val="bg1"/>
                </a:solidFill>
              </a:rPr>
              <a:t>Workforce</a:t>
            </a:r>
            <a:r>
              <a:rPr lang="en-US" sz="2000" b="1" baseline="30000" dirty="0" smtClean="0">
                <a:solidFill>
                  <a:schemeClr val="bg1"/>
                </a:solidFill>
              </a:rPr>
              <a:t>3</a:t>
            </a:r>
            <a:r>
              <a:rPr lang="en-US" sz="2000" b="1" baseline="0" dirty="0" smtClean="0">
                <a:solidFill>
                  <a:schemeClr val="bg1"/>
                </a:solidFill>
              </a:rPr>
              <a:t> One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pSp>
        <p:nvGrpSpPr>
          <p:cNvPr id="13" name="Header"/>
          <p:cNvGrpSpPr/>
          <p:nvPr/>
        </p:nvGrpSpPr>
        <p:grpSpPr>
          <a:xfrm>
            <a:off x="2894" y="-152400"/>
            <a:ext cx="9144000" cy="2819400"/>
            <a:chOff x="0" y="0"/>
            <a:chExt cx="9144000" cy="2819400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0"/>
              <a:ext cx="9144000" cy="2667000"/>
            </a:xfrm>
            <a:prstGeom prst="rect">
              <a:avLst/>
            </a:prstGeom>
            <a:solidFill>
              <a:schemeClr val="accent1">
                <a:lumMod val="7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0" y="2667000"/>
              <a:ext cx="91440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lang="en-US" sz="18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2133600" y="4572000"/>
            <a:ext cx="2209800" cy="483392"/>
            <a:chOff x="2133600" y="4572000"/>
            <a:chExt cx="2209800" cy="483392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3600" y="4572000"/>
              <a:ext cx="483392" cy="483392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 userDrawn="1"/>
          </p:nvSpPr>
          <p:spPr>
            <a:xfrm>
              <a:off x="2590800" y="4572000"/>
              <a:ext cx="17526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b="1" i="1" kern="800" spc="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U.S. Department</a:t>
              </a:r>
              <a:r>
                <a:rPr lang="en-US" sz="900" b="1" i="1" kern="800" spc="0" baseline="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of Labor</a:t>
              </a:r>
            </a:p>
            <a:p>
              <a:pPr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b="0" i="1" kern="800" spc="0" baseline="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Employment and Training Administration</a:t>
              </a:r>
              <a:endParaRPr lang="en-US" sz="900" b="0" i="1" kern="800" spc="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299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>
              <a:defRPr sz="2800" baseline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Webinar Title Here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4600" y="6416675"/>
            <a:ext cx="2133600" cy="365125"/>
          </a:xfrm>
        </p:spPr>
        <p:txBody>
          <a:bodyPr/>
          <a:lstStyle/>
          <a:p>
            <a:fld id="{01723B91-CE10-4F20-890A-0852E22468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02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Webinar Title Here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B91-CE10-4F20-890A-0852E22468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846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prstGeom prst="rect">
            <a:avLst/>
          </a:prstGeom>
        </p:spPr>
        <p:txBody>
          <a:bodyPr anchor="ctr" anchorCtr="1"/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cap="none" spc="0" baseline="0" dirty="0">
                <a:ln w="12700">
                  <a:noFill/>
                  <a:prstDash val="solid"/>
                </a:ln>
                <a:solidFill>
                  <a:schemeClr val="bg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Webinar Title Here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B91-CE10-4F20-890A-0852E22468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58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Webinar Title Here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B91-CE10-4F20-890A-0852E22468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323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Webinar Title Here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B91-CE10-4F20-890A-0852E22468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22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Webinar Title Here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B91-CE10-4F20-890A-0852E22468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07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Webinar Title Here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B91-CE10-4F20-890A-0852E22468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4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3A389-63F9-4E92-A95A-25899AF6FC7C}" type="datetime1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CB92-4239-460A-8122-62657529D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91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26DA-91AB-48B7-BAF8-C73D89D2D179}" type="datetime1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CB92-4239-460A-8122-62657529D70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05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F42A-16E9-4597-82BF-889D2FB74B04}" type="datetime1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CB92-4239-460A-8122-62657529D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1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D1F9-ADA9-4555-9F95-DFD40DCA31BB}" type="datetime1">
              <a:rPr lang="en-US" smtClean="0"/>
              <a:t>9/5/2014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CB92-4239-460A-8122-62657529D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1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DAC5-17A3-4F24-B3DB-33366362F3E9}" type="datetime1">
              <a:rPr lang="en-US" smtClean="0"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CB92-4239-460A-8122-62657529D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68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D96C-6826-49D7-86DC-CA063FA3386D}" type="datetime1">
              <a:rPr lang="en-US" smtClean="0"/>
              <a:t>9/5/2014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CB92-4239-460A-8122-62657529D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47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7378B6D-6F17-4542-BBC0-C37B8E6D2E16}" type="datetime1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8BCB92-4239-460A-8122-62657529D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62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1F12-6385-426B-BC33-585309983498}" type="datetime1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CB92-4239-460A-8122-62657529D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45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17AEEAC-0FA1-49EF-B108-DAFA3E863BF9}" type="datetime1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38BCB92-4239-460A-8122-62657529D70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635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BG Accent 1"/>
          <p:cNvSpPr/>
          <p:nvPr/>
        </p:nvSpPr>
        <p:spPr>
          <a:xfrm>
            <a:off x="-9526" y="0"/>
            <a:ext cx="9153525" cy="1097280"/>
          </a:xfrm>
          <a:prstGeom prst="rect">
            <a:avLst/>
          </a:prstGeom>
          <a:solidFill>
            <a:srgbClr val="376092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Webinar Title Here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63246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5B75F7A-516D-4850-9A30-35A47BF6499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400800"/>
            <a:ext cx="984849" cy="482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4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 cap="none" spc="0">
          <a:ln w="12700">
            <a:solidFill>
              <a:schemeClr val="tx2">
                <a:satMod val="155000"/>
              </a:schemeClr>
            </a:solidFill>
            <a:prstDash val="solid"/>
          </a:ln>
          <a:solidFill>
            <a:schemeClr val="bg1"/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sz="32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sz="28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sz="24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»"/>
        <a:defRPr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leta.gov/WIOA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2.ed.gov/about/offices/list/osers/rsa/wioa-reauthorization.html" TargetMode="External"/><Relationship Id="rId5" Type="http://schemas.openxmlformats.org/officeDocument/2006/relationships/hyperlink" Target="http://www.ed.gov/AEFLA" TargetMode="External"/><Relationship Id="rId4" Type="http://schemas.openxmlformats.org/officeDocument/2006/relationships/hyperlink" Target="mailto:DOL.WIOA@dol.gov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leta.gov/WIOA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workforce3one.org/view/5001422656223487776/info" TargetMode="External"/><Relationship Id="rId5" Type="http://schemas.openxmlformats.org/officeDocument/2006/relationships/hyperlink" Target="https://www.workforce3one.org/view/5001422656060033459/info" TargetMode="External"/><Relationship Id="rId4" Type="http://schemas.openxmlformats.org/officeDocument/2006/relationships/hyperlink" Target="https://www.workforce3one.org/view/5001422655876883499/info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kforce3one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DOL.WIOA@dol.gov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The </a:t>
            </a:r>
            <a:r>
              <a:rPr lang="en-US" sz="3200" b="1" dirty="0" smtClean="0"/>
              <a:t>Workforce Innovation </a:t>
            </a:r>
            <a:r>
              <a:rPr lang="en-US" sz="3200" b="1" dirty="0"/>
              <a:t>and Opportunity Act </a:t>
            </a:r>
            <a:endParaRPr lang="en-US" sz="3200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191000" y="4571999"/>
            <a:ext cx="4953000" cy="164785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Stakeholder Consultation </a:t>
            </a:r>
            <a:r>
              <a:rPr lang="en-US" sz="2400" dirty="0"/>
              <a:t>S</a:t>
            </a:r>
            <a:r>
              <a:rPr lang="en-US" sz="2400" dirty="0" smtClean="0"/>
              <a:t>eries:</a:t>
            </a:r>
          </a:p>
          <a:p>
            <a:r>
              <a:rPr lang="en-US" sz="2400" dirty="0"/>
              <a:t>Services to Disconnected Youth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91000" y="5943600"/>
            <a:ext cx="495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9-5-14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60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Provisions Related to Job Corps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45734"/>
            <a:ext cx="8686799" cy="4478866"/>
          </a:xfrm>
        </p:spPr>
        <p:txBody>
          <a:bodyPr>
            <a:normAutofit/>
          </a:bodyPr>
          <a:lstStyle/>
          <a:p>
            <a:pPr marL="231775" lvl="0" indent="-231775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Aligns Job </a:t>
            </a:r>
            <a:r>
              <a:rPr lang="en-US" sz="2400" dirty="0"/>
              <a:t>Corps with the core programs </a:t>
            </a:r>
            <a:r>
              <a:rPr lang="en-US" sz="2400" dirty="0" smtClean="0"/>
              <a:t>through reporting </a:t>
            </a:r>
            <a:r>
              <a:rPr lang="en-US" sz="2400" dirty="0"/>
              <a:t>on the </a:t>
            </a:r>
            <a:r>
              <a:rPr lang="en-US" sz="2400" dirty="0" smtClean="0"/>
              <a:t>common </a:t>
            </a:r>
            <a:r>
              <a:rPr lang="en-US" sz="2400" dirty="0"/>
              <a:t>performance </a:t>
            </a:r>
            <a:r>
              <a:rPr lang="en-US" sz="2400" dirty="0" smtClean="0"/>
              <a:t>indicators </a:t>
            </a:r>
            <a:endParaRPr lang="en-US" sz="2400" dirty="0"/>
          </a:p>
          <a:p>
            <a:pPr marL="231775" lvl="0" indent="-231775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Tasked directly </a:t>
            </a:r>
            <a:r>
              <a:rPr lang="en-US" sz="2400" dirty="0"/>
              <a:t>with providing opportunities that will lead to successful careers and result in economic </a:t>
            </a:r>
            <a:r>
              <a:rPr lang="en-US" sz="2400" dirty="0" smtClean="0"/>
              <a:t>self-sufficiency </a:t>
            </a:r>
            <a:endParaRPr lang="en-US" sz="2400" dirty="0"/>
          </a:p>
          <a:p>
            <a:pPr marL="231775" lvl="0" indent="-231775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Increased emphasis </a:t>
            </a:r>
            <a:r>
              <a:rPr lang="en-US" sz="2400" dirty="0"/>
              <a:t>placed on the establishment of community networks with employers, labor organizations, and State and local boards in order to make Job Corps more </a:t>
            </a:r>
            <a:r>
              <a:rPr lang="en-US" sz="2400" dirty="0" smtClean="0"/>
              <a:t>effective</a:t>
            </a:r>
            <a:endParaRPr lang="en-US" sz="2400" dirty="0"/>
          </a:p>
          <a:p>
            <a:pPr marL="231775" lvl="0" indent="-2317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R</a:t>
            </a:r>
            <a:r>
              <a:rPr lang="en-US" sz="2400" dirty="0" smtClean="0"/>
              <a:t>equires </a:t>
            </a:r>
            <a:r>
              <a:rPr lang="en-US" sz="2400" dirty="0"/>
              <a:t>the Department to collect more data on Job Corps operations and financial management to better inform Congress and the public on the </a:t>
            </a:r>
            <a:r>
              <a:rPr lang="en-US" sz="2400" dirty="0" smtClean="0"/>
              <a:t>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CB92-4239-460A-8122-62657529D7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9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Provisions Related to </a:t>
            </a:r>
            <a:r>
              <a:rPr lang="en-US" sz="4000" dirty="0" err="1" smtClean="0"/>
              <a:t>YouthBuild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45734"/>
            <a:ext cx="8381999" cy="4478866"/>
          </a:xfrm>
        </p:spPr>
        <p:txBody>
          <a:bodyPr>
            <a:normAutofit/>
          </a:bodyPr>
          <a:lstStyle/>
          <a:p>
            <a:pPr marL="463550" lvl="1" indent="-263525">
              <a:spcAft>
                <a:spcPts val="3000"/>
              </a:spcAft>
              <a:buFont typeface="Wingdings" panose="05000000000000000000" pitchFamily="2" charset="2"/>
              <a:buChar char="§"/>
            </a:pPr>
            <a:r>
              <a:rPr lang="en-US" sz="2800" dirty="0" smtClean="0"/>
              <a:t>Adds </a:t>
            </a:r>
            <a:r>
              <a:rPr lang="en-US" sz="2800" dirty="0"/>
              <a:t>a 5</a:t>
            </a:r>
            <a:r>
              <a:rPr lang="en-US" sz="2800" baseline="30000" dirty="0"/>
              <a:t>th</a:t>
            </a:r>
            <a:r>
              <a:rPr lang="en-US" sz="2800" dirty="0"/>
              <a:t> purpose </a:t>
            </a:r>
            <a:r>
              <a:rPr lang="en-US" sz="2800" dirty="0" smtClean="0"/>
              <a:t>to </a:t>
            </a:r>
            <a:r>
              <a:rPr lang="en-US" sz="2800" dirty="0"/>
              <a:t>the program which emphasizes improving energy </a:t>
            </a:r>
            <a:r>
              <a:rPr lang="en-US" sz="2800" dirty="0" smtClean="0"/>
              <a:t>efficiency</a:t>
            </a:r>
            <a:endParaRPr lang="en-US" sz="2800" dirty="0"/>
          </a:p>
          <a:p>
            <a:pPr marL="463550" lvl="1" indent="-263525">
              <a:spcAft>
                <a:spcPts val="30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A</a:t>
            </a:r>
            <a:r>
              <a:rPr lang="en-US" sz="2800" dirty="0" smtClean="0"/>
              <a:t>dds </a:t>
            </a:r>
            <a:r>
              <a:rPr lang="en-US" sz="2800" dirty="0"/>
              <a:t>six new performance measures which are aligned with the Youth Formula program</a:t>
            </a:r>
          </a:p>
          <a:p>
            <a:pPr marL="463550" lvl="1" indent="-263525">
              <a:spcAft>
                <a:spcPts val="30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Administrative costs are reduced from 15% to 10% </a:t>
            </a:r>
          </a:p>
          <a:p>
            <a:pPr marL="463550" lvl="1" indent="-263525">
              <a:spcAft>
                <a:spcPts val="30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Allowable funds used for community service and public use construction projects increased from 10% to 15</a:t>
            </a:r>
            <a:r>
              <a:rPr lang="en-US" sz="2800" dirty="0" smtClean="0"/>
              <a:t>%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CB92-4239-460A-8122-62657529D70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3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Discussion </a:t>
            </a:r>
            <a:r>
              <a:rPr lang="en-US" sz="4000" b="1" dirty="0" smtClean="0"/>
              <a:t>Questions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delights you about WIOA?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What opportunities do you see for youth under WIOA?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What troubles you about WIOA?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What can be improved for youth under WIOA?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What youth regulations might have been clearer under WIA and you would like to see them clarified under WIOA?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CB92-4239-460A-8122-62657529D70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7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Program-Specific Questions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i="1" dirty="0" smtClean="0"/>
              <a:t>Job Corps: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new WIOA  Job Corps provision concerns you the most or do you think will be the most difficult to implement and why? 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How do you think the new the Job Corps WIOA provisions line up with the existing effort to modernize the PRH?  </a:t>
            </a:r>
          </a:p>
          <a:p>
            <a:pPr marL="0" indent="0">
              <a:buNone/>
            </a:pPr>
            <a:r>
              <a:rPr lang="en-US" i="1" dirty="0" smtClean="0"/>
              <a:t>WIOA </a:t>
            </a:r>
            <a:r>
              <a:rPr lang="en-US" i="1" dirty="0"/>
              <a:t>youth formula: </a:t>
            </a:r>
            <a:r>
              <a:rPr lang="en-US" dirty="0"/>
              <a:t>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What strategies will you use to meet the increased Out of School Youth (OSY) expenditure requirement (75</a:t>
            </a:r>
            <a:r>
              <a:rPr lang="en-US" dirty="0" smtClean="0"/>
              <a:t>%)?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steps should the Department take to ensure youth perspectives and expertise are integrated into youth programs including Youth Committees in the local area</a:t>
            </a:r>
            <a:r>
              <a:rPr lang="en-US" dirty="0" smtClean="0"/>
              <a:t>?</a:t>
            </a: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Are </a:t>
            </a:r>
            <a:r>
              <a:rPr lang="en-US" dirty="0"/>
              <a:t>you concerned about integrating any of the 5 new program elements into the program? If so, which ones do you need technical assistance around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YouthBuild</a:t>
            </a:r>
            <a:r>
              <a:rPr lang="en-US" i="1" dirty="0"/>
              <a:t>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We are </a:t>
            </a:r>
            <a:r>
              <a:rPr lang="en-US" dirty="0" smtClean="0"/>
              <a:t>considering </a:t>
            </a:r>
            <a:r>
              <a:rPr lang="en-US" dirty="0"/>
              <a:t>a shorter restrictive covenant for YB grantees </a:t>
            </a:r>
            <a:r>
              <a:rPr lang="en-US" dirty="0" smtClean="0"/>
              <a:t>and </a:t>
            </a:r>
            <a:r>
              <a:rPr lang="en-US" dirty="0"/>
              <a:t>would like your feedback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CB92-4239-460A-8122-62657529D70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7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Technical Assistance Tools and Resources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8092441" cy="4402666"/>
          </a:xfrm>
        </p:spPr>
        <p:txBody>
          <a:bodyPr>
            <a:normAutofit/>
          </a:bodyPr>
          <a:lstStyle/>
          <a:p>
            <a:pPr marL="166688" indent="-16668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Department of Labor</a:t>
            </a:r>
          </a:p>
          <a:p>
            <a:pPr lvl="1">
              <a:spcAft>
                <a:spcPts val="1200"/>
              </a:spcAft>
              <a:buFont typeface="Tahoma" panose="020B0604030504040204" pitchFamily="34" charset="0"/>
              <a:buChar char="–"/>
            </a:pPr>
            <a:r>
              <a:rPr lang="en-US" sz="2400" dirty="0" smtClean="0">
                <a:solidFill>
                  <a:schemeClr val="tx2"/>
                </a:solidFill>
              </a:rPr>
              <a:t>WIOA Resource Page (</a:t>
            </a:r>
            <a:r>
              <a:rPr lang="en-US" sz="2400" dirty="0" smtClean="0">
                <a:hlinkClick r:id="rId3"/>
              </a:rPr>
              <a:t>www.doleta.gov/WIOA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</a:p>
          <a:p>
            <a:pPr lvl="1">
              <a:spcAft>
                <a:spcPts val="1800"/>
              </a:spcAft>
              <a:buFont typeface="Tahoma" panose="020B0604030504040204" pitchFamily="34" charset="0"/>
              <a:buChar char="–"/>
            </a:pPr>
            <a:r>
              <a:rPr lang="en-US" sz="2400" dirty="0" smtClean="0">
                <a:solidFill>
                  <a:schemeClr val="tx2"/>
                </a:solidFill>
              </a:rPr>
              <a:t>WIOA Dedicated Email (</a:t>
            </a:r>
            <a:r>
              <a:rPr lang="en-US" sz="2400" dirty="0" smtClean="0">
                <a:hlinkClick r:id="rId4"/>
              </a:rPr>
              <a:t>DOL.WIOA@dol.gov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</a:p>
          <a:p>
            <a:pPr marL="166688" indent="-16668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Department of Education</a:t>
            </a:r>
          </a:p>
          <a:p>
            <a:pPr lvl="1">
              <a:spcAft>
                <a:spcPts val="1200"/>
              </a:spcAft>
              <a:buFont typeface="Tahoma" panose="020B0604030504040204" pitchFamily="34" charset="0"/>
              <a:buChar char="–"/>
            </a:pPr>
            <a:r>
              <a:rPr lang="en-US" sz="2400" dirty="0" smtClean="0">
                <a:solidFill>
                  <a:schemeClr val="tx2"/>
                </a:solidFill>
              </a:rPr>
              <a:t>Office of Career, Technical, and </a:t>
            </a:r>
            <a:r>
              <a:rPr lang="en-US" sz="2400" dirty="0">
                <a:solidFill>
                  <a:schemeClr val="tx2"/>
                </a:solidFill>
              </a:rPr>
              <a:t>Adult </a:t>
            </a:r>
            <a:r>
              <a:rPr lang="en-US" sz="2400" dirty="0" smtClean="0">
                <a:solidFill>
                  <a:schemeClr val="tx2"/>
                </a:solidFill>
              </a:rPr>
              <a:t>Education’s WIOA Resource Page (</a:t>
            </a:r>
            <a:r>
              <a:rPr lang="en-US" sz="2400" dirty="0" smtClean="0">
                <a:hlinkClick r:id="rId5"/>
              </a:rPr>
              <a:t>http://www.ed.gov/AEFLA</a:t>
            </a:r>
            <a:r>
              <a:rPr lang="en-US" sz="2400" dirty="0" smtClean="0">
                <a:solidFill>
                  <a:schemeClr val="tx2"/>
                </a:solidFill>
              </a:rPr>
              <a:t>) </a:t>
            </a:r>
          </a:p>
          <a:p>
            <a:pPr lvl="1">
              <a:buFont typeface="Tahoma" panose="020B0604030504040204" pitchFamily="34" charset="0"/>
              <a:buChar char="–"/>
            </a:pPr>
            <a:r>
              <a:rPr lang="en-US" sz="2400" dirty="0" smtClean="0">
                <a:solidFill>
                  <a:schemeClr val="tx2"/>
                </a:solidFill>
              </a:rPr>
              <a:t>Rehabilitation Services Administration’s WIOA </a:t>
            </a:r>
            <a:r>
              <a:rPr lang="en-US" sz="2400" dirty="0">
                <a:solidFill>
                  <a:schemeClr val="tx2"/>
                </a:solidFill>
              </a:rPr>
              <a:t>Resource Page (</a:t>
            </a:r>
            <a:r>
              <a:rPr lang="en-US" sz="2400" dirty="0">
                <a:hlinkClick r:id="rId6"/>
              </a:rPr>
              <a:t>http://</a:t>
            </a:r>
            <a:r>
              <a:rPr lang="en-US" sz="2400" dirty="0" smtClean="0">
                <a:hlinkClick r:id="rId6"/>
              </a:rPr>
              <a:t>www2.ed.gov/about/offices/list/osers/rsa/wioa-reauthorization.html</a:t>
            </a:r>
            <a:r>
              <a:rPr lang="en-US" sz="2400" dirty="0" smtClean="0">
                <a:solidFill>
                  <a:schemeClr val="tx2"/>
                </a:solidFill>
              </a:rPr>
              <a:t>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CB92-4239-460A-8122-62657529D70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1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Stakeholder Engagement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22960" y="2006918"/>
            <a:ext cx="7543800" cy="736282"/>
          </a:xfrm>
        </p:spPr>
        <p:txBody>
          <a:bodyPr>
            <a:normAutofit/>
          </a:bodyPr>
          <a:lstStyle/>
          <a:p>
            <a:r>
              <a:rPr lang="en-US" dirty="0"/>
              <a:t>Information on current and future opportunities to provide input </a:t>
            </a:r>
            <a:r>
              <a:rPr lang="en-US" dirty="0" smtClean="0"/>
              <a:t>is </a:t>
            </a:r>
            <a:r>
              <a:rPr lang="en-US" dirty="0"/>
              <a:t>available at </a:t>
            </a:r>
            <a:r>
              <a:rPr lang="en-US" dirty="0">
                <a:hlinkClick r:id="rId3"/>
              </a:rPr>
              <a:t>www.doleta.gov/WIOA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09600" y="2809240"/>
            <a:ext cx="7757160" cy="2600960"/>
          </a:xfrm>
        </p:spPr>
        <p:txBody>
          <a:bodyPr>
            <a:normAutofit/>
          </a:bodyPr>
          <a:lstStyle/>
          <a:p>
            <a:pPr algn="ctr">
              <a:spcAft>
                <a:spcPts val="2400"/>
              </a:spcAft>
            </a:pPr>
            <a:r>
              <a:rPr lang="en-US" sz="2400" dirty="0" smtClean="0">
                <a:solidFill>
                  <a:srgbClr val="FF0000"/>
                </a:solidFill>
                <a:hlinkClick r:id="rId4"/>
              </a:rPr>
              <a:t>9/11- Strategic Program Alignment and Unified Planning 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>
              <a:spcAft>
                <a:spcPts val="2400"/>
              </a:spcAft>
            </a:pPr>
            <a:r>
              <a:rPr lang="en-US" sz="2400" dirty="0" smtClean="0">
                <a:solidFill>
                  <a:srgbClr val="FF0000"/>
                </a:solidFill>
                <a:hlinkClick r:id="rId5"/>
              </a:rPr>
              <a:t>9/12- </a:t>
            </a:r>
            <a:r>
              <a:rPr lang="en-US" sz="2400" dirty="0">
                <a:solidFill>
                  <a:srgbClr val="FF0000"/>
                </a:solidFill>
                <a:hlinkClick r:id="rId5"/>
              </a:rPr>
              <a:t>WIOA and Registered Apprenticeship</a:t>
            </a:r>
            <a:endParaRPr lang="en-US" sz="2400" dirty="0">
              <a:solidFill>
                <a:srgbClr val="FF0000"/>
              </a:solidFill>
            </a:endParaRPr>
          </a:p>
          <a:p>
            <a:pPr algn="ctr">
              <a:spcAft>
                <a:spcPts val="2400"/>
              </a:spcAft>
            </a:pPr>
            <a:r>
              <a:rPr lang="en-US" sz="2400" dirty="0">
                <a:solidFill>
                  <a:srgbClr val="FF0000"/>
                </a:solidFill>
                <a:hlinkClick r:id="rId6"/>
              </a:rPr>
              <a:t>9/15 -The Indian and Native American Program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 algn="ctr">
              <a:spcAft>
                <a:spcPts val="2400"/>
              </a:spcAft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CB92-4239-460A-8122-62657529D70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2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367" y="1600200"/>
            <a:ext cx="762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Thank You!</a:t>
            </a:r>
          </a:p>
          <a:p>
            <a:pPr marL="0" indent="0" algn="ctr"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sz="2400" dirty="0" smtClean="0"/>
              <a:t>Find resources for workforce system success at: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2400" dirty="0" smtClean="0">
                <a:hlinkClick r:id="rId2"/>
              </a:rPr>
              <a:t>www.workforce3one.org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B91-CE10-4F20-890A-0852E224685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Agenda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988" y="1752600"/>
            <a:ext cx="8034411" cy="4495800"/>
          </a:xfrm>
        </p:spPr>
        <p:txBody>
          <a:bodyPr>
            <a:noAutofit/>
          </a:bodyPr>
          <a:lstStyle/>
          <a:p>
            <a:pPr marL="231775" indent="-231775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Purpose and Session Flow</a:t>
            </a:r>
          </a:p>
          <a:p>
            <a:pPr marL="231775" indent="-231775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Overview of the Workforce Innovation and Opportunity Act (WIOA)</a:t>
            </a:r>
          </a:p>
          <a:p>
            <a:pPr marL="231775" indent="-231775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Provisions Related to Youth </a:t>
            </a:r>
          </a:p>
          <a:p>
            <a:pPr marL="231775" indent="-231775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Discussion Questions</a:t>
            </a:r>
          </a:p>
          <a:p>
            <a:pPr marL="231775" indent="-231775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TA Tools and Resources</a:t>
            </a:r>
          </a:p>
          <a:p>
            <a:pPr marL="231775" indent="-231775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Stakeholder </a:t>
            </a:r>
            <a:r>
              <a:rPr lang="en-US" sz="2400" dirty="0" smtClean="0">
                <a:solidFill>
                  <a:schemeClr val="tx2"/>
                </a:solidFill>
              </a:rPr>
              <a:t>Engagement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CB92-4239-460A-8122-62657529D7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0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Purpose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610599" cy="4572000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This series of stakeholder consultation webinars is aimed to: 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2"/>
                </a:solidFill>
              </a:rPr>
              <a:t>Gather input from state and local workforce leaders and practitioners, workforce system partners, customers, and other stakeholders on key implementation topics;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2"/>
                </a:solidFill>
              </a:rPr>
              <a:t>Inform development of regulations; and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2"/>
                </a:solidFill>
              </a:rPr>
              <a:t>Inform technical assistance strategies to support implementation.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Please note that ETA is also planning to conduct a series of Town Halls this Fall to gather input from the field, and that you are always welcome to send comments and questions to </a:t>
            </a:r>
            <a:r>
              <a:rPr lang="en-US" sz="2400" dirty="0">
                <a:solidFill>
                  <a:schemeClr val="tx2"/>
                </a:solidFill>
                <a:hlinkClick r:id="rId3"/>
              </a:rPr>
              <a:t>DOL.WIOA@dol.gov</a:t>
            </a:r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Our Federal Partners (ED and HHS) are also collecting input, and we are working closely together on implementing the new legislation.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CB92-4239-460A-8122-62657529D7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0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Session Flow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8092441" cy="4326466"/>
          </a:xfrm>
        </p:spPr>
        <p:txBody>
          <a:bodyPr/>
          <a:lstStyle/>
          <a:p>
            <a:pPr marL="231775" indent="-231775"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sz="2800" dirty="0" smtClean="0"/>
              <a:t>The Department of Labor is in a “listening” mode.</a:t>
            </a:r>
          </a:p>
          <a:p>
            <a:pPr marL="231775" indent="-231775"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sz="2800" dirty="0" smtClean="0"/>
              <a:t>Submit your responses and input to the discussion questions through the chat feature.</a:t>
            </a:r>
            <a:endParaRPr lang="en-US" sz="2400" dirty="0" smtClean="0"/>
          </a:p>
          <a:p>
            <a:pPr marL="231775" indent="-231775"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sz="2800" dirty="0" smtClean="0"/>
              <a:t>Responses will be reviewed </a:t>
            </a:r>
            <a:r>
              <a:rPr lang="en-US" sz="2800" dirty="0"/>
              <a:t>and analyzed as we are developing draft  regulations and planning future guidance issuance and technical assistance.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CB92-4239-460A-8122-62657529D7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6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Overview of the Workforce Innovation and Opportunity Act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762999" cy="4419600"/>
          </a:xfrm>
        </p:spPr>
        <p:txBody>
          <a:bodyPr>
            <a:noAutofit/>
          </a:bodyPr>
          <a:lstStyle/>
          <a:p>
            <a:pPr marL="231775" indent="-2317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b="0" dirty="0">
                <a:solidFill>
                  <a:schemeClr val="tx2"/>
                </a:solidFill>
              </a:rPr>
              <a:t>President Barack Obama signed WIOA into law on July 22, </a:t>
            </a:r>
            <a:r>
              <a:rPr lang="en-US" sz="2200" b="0" dirty="0" smtClean="0">
                <a:solidFill>
                  <a:schemeClr val="tx2"/>
                </a:solidFill>
              </a:rPr>
              <a:t>2014. </a:t>
            </a:r>
          </a:p>
          <a:p>
            <a:pPr marL="231775" indent="-2317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b="0" dirty="0" smtClean="0">
                <a:solidFill>
                  <a:schemeClr val="tx2"/>
                </a:solidFill>
              </a:rPr>
              <a:t>Passed by Congress with wide bipartisan majority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(The Senate voted 93-5 and the House of Representatives voted 415-6). </a:t>
            </a:r>
            <a:endParaRPr lang="en-US" sz="2200" b="0" dirty="0" smtClean="0">
              <a:solidFill>
                <a:schemeClr val="tx2"/>
              </a:solidFill>
            </a:endParaRPr>
          </a:p>
          <a:p>
            <a:pPr marL="231775" indent="-2317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2"/>
                </a:solidFill>
              </a:rPr>
              <a:t>Reaffirms ongoing role of American Job Centers. </a:t>
            </a:r>
          </a:p>
          <a:p>
            <a:pPr marL="231775" indent="-2317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2"/>
                </a:solidFill>
              </a:rPr>
              <a:t>Promotes </a:t>
            </a:r>
            <a:r>
              <a:rPr lang="en-US" sz="2200" dirty="0">
                <a:solidFill>
                  <a:schemeClr val="tx2"/>
                </a:solidFill>
              </a:rPr>
              <a:t>program </a:t>
            </a:r>
            <a:r>
              <a:rPr lang="en-US" sz="2200" dirty="0" smtClean="0">
                <a:solidFill>
                  <a:schemeClr val="tx2"/>
                </a:solidFill>
              </a:rPr>
              <a:t>coordination and alignment of key employment, education, and training programs at </a:t>
            </a:r>
            <a:r>
              <a:rPr lang="en-US" sz="2200" dirty="0">
                <a:solidFill>
                  <a:schemeClr val="tx2"/>
                </a:solidFill>
              </a:rPr>
              <a:t>the Federal, State, local, and regional levels.</a:t>
            </a:r>
          </a:p>
          <a:p>
            <a:pPr marL="231775" indent="-2317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2"/>
                </a:solidFill>
              </a:rPr>
              <a:t>Builds on proven practices such as sector strategies, career pathways, regional economic approaches, work-based training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</a:p>
          <a:p>
            <a:pPr marL="231775" indent="-2317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2"/>
                </a:solidFill>
              </a:rPr>
              <a:t>Complements and supports the President’s Job-Driven Workforce Vision.</a:t>
            </a:r>
            <a:endParaRPr lang="en-US" sz="2200" dirty="0">
              <a:solidFill>
                <a:schemeClr val="tx2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200" b="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CB92-4239-460A-8122-62657529D7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Programs under the Workforce Innovation and Opportunity Act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305800" cy="4343400"/>
          </a:xfrm>
        </p:spPr>
        <p:txBody>
          <a:bodyPr>
            <a:normAutofit fontScale="92500" lnSpcReduction="10000"/>
          </a:bodyPr>
          <a:lstStyle/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Supersedes the Workforce Investment Act of 1998 and retains and amends the Adult Education and Family Literacy Act, the Wagner-</a:t>
            </a:r>
            <a:r>
              <a:rPr lang="en-US" sz="2400" dirty="0" err="1">
                <a:solidFill>
                  <a:schemeClr val="tx2"/>
                </a:solidFill>
              </a:rPr>
              <a:t>Peyser</a:t>
            </a:r>
            <a:r>
              <a:rPr lang="en-US" sz="2400" dirty="0">
                <a:solidFill>
                  <a:schemeClr val="tx2"/>
                </a:solidFill>
              </a:rPr>
              <a:t> Act, and the Rehabilitation Act of 1973.</a:t>
            </a:r>
          </a:p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2400" b="0" dirty="0" smtClean="0">
                <a:solidFill>
                  <a:schemeClr val="tx2"/>
                </a:solidFill>
              </a:rPr>
              <a:t>Identifies </a:t>
            </a:r>
            <a:r>
              <a:rPr lang="en-US" sz="2400" dirty="0" smtClean="0">
                <a:solidFill>
                  <a:schemeClr val="tx2"/>
                </a:solidFill>
              </a:rPr>
              <a:t>“core programs”</a:t>
            </a:r>
            <a:r>
              <a:rPr lang="en-US" sz="2400" b="0" dirty="0" smtClean="0">
                <a:solidFill>
                  <a:schemeClr val="tx2"/>
                </a:solidFill>
              </a:rPr>
              <a:t>:  </a:t>
            </a:r>
          </a:p>
          <a:p>
            <a:pPr marL="682625" lvl="2" indent="-298450">
              <a:spcAft>
                <a:spcPts val="600"/>
              </a:spcAft>
              <a:buFont typeface="Tahoma" panose="020B0604030504040204" pitchFamily="34" charset="0"/>
              <a:buChar char="–"/>
            </a:pPr>
            <a:r>
              <a:rPr lang="en-US" sz="2200" dirty="0" smtClean="0">
                <a:solidFill>
                  <a:schemeClr val="tx2"/>
                </a:solidFill>
              </a:rPr>
              <a:t>Adults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smtClean="0">
                <a:solidFill>
                  <a:schemeClr val="tx2"/>
                </a:solidFill>
              </a:rPr>
              <a:t>Dislocated </a:t>
            </a:r>
            <a:r>
              <a:rPr lang="en-US" sz="2200" dirty="0">
                <a:solidFill>
                  <a:schemeClr val="tx2"/>
                </a:solidFill>
              </a:rPr>
              <a:t>W</a:t>
            </a:r>
            <a:r>
              <a:rPr lang="en-US" sz="2200" dirty="0" smtClean="0">
                <a:solidFill>
                  <a:schemeClr val="tx2"/>
                </a:solidFill>
              </a:rPr>
              <a:t>orkers</a:t>
            </a:r>
            <a:r>
              <a:rPr lang="en-US" sz="2200" dirty="0">
                <a:solidFill>
                  <a:schemeClr val="tx2"/>
                </a:solidFill>
              </a:rPr>
              <a:t>, and </a:t>
            </a:r>
            <a:r>
              <a:rPr lang="en-US" sz="3000" b="1" dirty="0" smtClean="0">
                <a:solidFill>
                  <a:srgbClr val="7030A0"/>
                </a:solidFill>
              </a:rPr>
              <a:t>Youth </a:t>
            </a:r>
            <a:r>
              <a:rPr lang="en-US" sz="3000" b="1" dirty="0">
                <a:solidFill>
                  <a:srgbClr val="7030A0"/>
                </a:solidFill>
              </a:rPr>
              <a:t>F</a:t>
            </a:r>
            <a:r>
              <a:rPr lang="en-US" sz="3000" b="1" dirty="0" smtClean="0">
                <a:solidFill>
                  <a:srgbClr val="7030A0"/>
                </a:solidFill>
              </a:rPr>
              <a:t>ormula Programs </a:t>
            </a:r>
            <a:r>
              <a:rPr lang="en-US" sz="2200" dirty="0" smtClean="0">
                <a:solidFill>
                  <a:schemeClr val="tx2"/>
                </a:solidFill>
              </a:rPr>
              <a:t>and </a:t>
            </a:r>
            <a:r>
              <a:rPr lang="en-US" sz="2200" dirty="0">
                <a:solidFill>
                  <a:schemeClr val="tx2"/>
                </a:solidFill>
              </a:rPr>
              <a:t>Wagner-</a:t>
            </a:r>
            <a:r>
              <a:rPr lang="en-US" sz="2200" dirty="0" err="1">
                <a:solidFill>
                  <a:schemeClr val="tx2"/>
                </a:solidFill>
              </a:rPr>
              <a:t>Peyser</a:t>
            </a:r>
            <a:r>
              <a:rPr lang="en-US" sz="2200" dirty="0">
                <a:solidFill>
                  <a:schemeClr val="tx2"/>
                </a:solidFill>
              </a:rPr>
              <a:t> employment services administered by </a:t>
            </a:r>
            <a:r>
              <a:rPr lang="en-US" sz="2200" dirty="0" smtClean="0">
                <a:solidFill>
                  <a:schemeClr val="tx2"/>
                </a:solidFill>
              </a:rPr>
              <a:t>the Department of Labor; </a:t>
            </a:r>
            <a:r>
              <a:rPr lang="en-US" sz="2200" dirty="0" smtClean="0">
                <a:solidFill>
                  <a:schemeClr val="tx2"/>
                </a:solidFill>
              </a:rPr>
              <a:t>and</a:t>
            </a:r>
            <a:endParaRPr lang="en-US" sz="2200" dirty="0" smtClean="0">
              <a:solidFill>
                <a:schemeClr val="tx2"/>
              </a:solidFill>
            </a:endParaRPr>
          </a:p>
          <a:p>
            <a:pPr marL="682625" lvl="2" indent="-298450">
              <a:buFont typeface="Tahoma" panose="020B0604030504040204" pitchFamily="34" charset="0"/>
              <a:buChar char="–"/>
            </a:pPr>
            <a:r>
              <a:rPr lang="en-US" sz="2200" dirty="0" smtClean="0">
                <a:solidFill>
                  <a:schemeClr val="tx2"/>
                </a:solidFill>
              </a:rPr>
              <a:t>Adult </a:t>
            </a:r>
            <a:r>
              <a:rPr lang="en-US" sz="2200" dirty="0">
                <a:solidFill>
                  <a:schemeClr val="tx2"/>
                </a:solidFill>
              </a:rPr>
              <a:t>education and literacy programs and Vocational Rehabilitation state grant programs that assist individuals with disabilities in obtaining employment administered by </a:t>
            </a:r>
            <a:r>
              <a:rPr lang="en-US" sz="2200" dirty="0" smtClean="0">
                <a:solidFill>
                  <a:schemeClr val="tx2"/>
                </a:solidFill>
              </a:rPr>
              <a:t>the Department of Education.  </a:t>
            </a:r>
            <a:r>
              <a:rPr lang="en-US" sz="2200" b="0" dirty="0" smtClean="0">
                <a:solidFill>
                  <a:schemeClr val="tx2"/>
                </a:solidFill>
              </a:rPr>
              <a:t> </a:t>
            </a:r>
            <a:endParaRPr lang="en-US" sz="2200" b="0" dirty="0">
              <a:solidFill>
                <a:schemeClr val="tx2"/>
              </a:solidFill>
            </a:endParaRPr>
          </a:p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2400" b="0" dirty="0" smtClean="0">
                <a:solidFill>
                  <a:schemeClr val="tx2"/>
                </a:solidFill>
              </a:rPr>
              <a:t>Authorizes the </a:t>
            </a:r>
            <a:r>
              <a:rPr lang="en-US" sz="3100" b="1" dirty="0">
                <a:solidFill>
                  <a:srgbClr val="7030A0"/>
                </a:solidFill>
              </a:rPr>
              <a:t>Job Corps, </a:t>
            </a:r>
            <a:r>
              <a:rPr lang="en-US" sz="3100" b="1" dirty="0" err="1">
                <a:solidFill>
                  <a:srgbClr val="7030A0"/>
                </a:solidFill>
              </a:rPr>
              <a:t>YouthBuild</a:t>
            </a:r>
            <a:r>
              <a:rPr lang="en-US" sz="2400" b="0" dirty="0">
                <a:solidFill>
                  <a:schemeClr val="tx2"/>
                </a:solidFill>
              </a:rPr>
              <a:t>, Indian and Native </a:t>
            </a:r>
            <a:r>
              <a:rPr lang="en-US" sz="2400" b="0" dirty="0" smtClean="0">
                <a:solidFill>
                  <a:schemeClr val="tx2"/>
                </a:solidFill>
              </a:rPr>
              <a:t>Americans, </a:t>
            </a:r>
            <a:r>
              <a:rPr lang="en-US" sz="2400" b="0" dirty="0">
                <a:solidFill>
                  <a:schemeClr val="tx2"/>
                </a:solidFill>
              </a:rPr>
              <a:t>and Migrant and Seasonal Farmworker </a:t>
            </a:r>
            <a:r>
              <a:rPr lang="en-US" sz="2400" b="0" dirty="0" smtClean="0">
                <a:solidFill>
                  <a:schemeClr val="tx2"/>
                </a:solidFill>
              </a:rPr>
              <a:t>programs, and evaluation and research activities conducted by DOL</a:t>
            </a:r>
            <a:r>
              <a:rPr lang="en-US" sz="2400" b="0" dirty="0" smtClean="0">
                <a:solidFill>
                  <a:schemeClr val="tx2"/>
                </a:solidFill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CB92-4239-460A-8122-62657529D7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4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Highlights of </a:t>
            </a:r>
            <a:r>
              <a:rPr lang="en-US" sz="4000" b="1" dirty="0" smtClean="0"/>
              <a:t>Reforms to the Public Workforce </a:t>
            </a:r>
            <a:r>
              <a:rPr lang="en-US" sz="4000" b="1" dirty="0" smtClean="0"/>
              <a:t>System under </a:t>
            </a:r>
            <a:r>
              <a:rPr lang="en-US" sz="4000" b="1" dirty="0"/>
              <a:t>the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8168641" cy="4478866"/>
          </a:xfrm>
        </p:spPr>
        <p:txBody>
          <a:bodyPr>
            <a:normAutofit/>
          </a:bodyPr>
          <a:lstStyle/>
          <a:p>
            <a:pPr marL="287338" indent="-28733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</a:rPr>
              <a:t>Requires states to strategically align workforce development programs to support job seekers and employers.</a:t>
            </a:r>
            <a:endParaRPr lang="en-US" sz="2200" dirty="0">
              <a:solidFill>
                <a:schemeClr val="tx1"/>
              </a:solidFill>
            </a:endParaRPr>
          </a:p>
          <a:p>
            <a:pPr marL="287338" indent="-28733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</a:rPr>
              <a:t>Promotes accountability and transparency of programs.</a:t>
            </a:r>
          </a:p>
          <a:p>
            <a:pPr marL="287338" indent="-28733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</a:rPr>
              <a:t>Fosters regional collaboration to meet the needs of regional economies.</a:t>
            </a:r>
          </a:p>
          <a:p>
            <a:pPr marL="287338" indent="-28733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 smtClean="0"/>
              <a:t>Streamlines and strengthens the strategic roles of workforce development boards.</a:t>
            </a:r>
          </a:p>
          <a:p>
            <a:pPr marL="287338" indent="-28733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 smtClean="0"/>
              <a:t>Enhances </a:t>
            </a:r>
            <a:r>
              <a:rPr lang="en-US" sz="2200" dirty="0"/>
              <a:t>services provided to job seekers and employers through the American Job Center </a:t>
            </a:r>
            <a:r>
              <a:rPr lang="en-US" sz="2200" dirty="0" smtClean="0"/>
              <a:t>system.</a:t>
            </a:r>
            <a:endParaRPr lang="en-US" sz="2200" dirty="0"/>
          </a:p>
          <a:p>
            <a:pPr marL="287338" indent="-28733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</a:rPr>
              <a:t>Improves services to employers and promotes work-based training.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CB92-4239-460A-8122-62657529D7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9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Highlights of Reforms to the Public Workforce </a:t>
            </a:r>
            <a:r>
              <a:rPr lang="en-US" sz="4000" b="1" dirty="0" smtClean="0"/>
              <a:t>System under </a:t>
            </a:r>
            <a:r>
              <a:rPr lang="en-US" sz="4000" b="1" dirty="0"/>
              <a:t>the Act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8092441" cy="4402666"/>
          </a:xfrm>
        </p:spPr>
        <p:txBody>
          <a:bodyPr>
            <a:normAutofit/>
          </a:bodyPr>
          <a:lstStyle/>
          <a:p>
            <a:pPr marL="287338" indent="-287338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 smtClean="0"/>
              <a:t>Provides access to high quality training</a:t>
            </a:r>
          </a:p>
          <a:p>
            <a:pPr marL="287338" indent="-287338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 smtClean="0"/>
              <a:t>Enhances workforce services for the unemployed and other job seekers.</a:t>
            </a:r>
          </a:p>
          <a:p>
            <a:pPr marL="287338" indent="-287338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 smtClean="0"/>
              <a:t>Improves services to individuals with disabilities.</a:t>
            </a:r>
          </a:p>
          <a:p>
            <a:pPr marL="287338" indent="-287338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 smtClean="0"/>
              <a:t>Makes key investments in serving disconnected youth and other vulnerable populations, including Native Americans and Migrant and Seasonal Farmworkers.</a:t>
            </a:r>
          </a:p>
          <a:p>
            <a:pPr marL="287338" indent="-287338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 smtClean="0"/>
              <a:t>Increases the performance and quality of the Job Corps program.</a:t>
            </a:r>
          </a:p>
          <a:p>
            <a:pPr marL="287338" indent="-287338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 smtClean="0"/>
              <a:t>Reinforces connections with Registered Apprenticeship.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CB92-4239-460A-8122-62657529D7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4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Provisions Related to WIOA Youth Formula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45734"/>
            <a:ext cx="8915399" cy="4478866"/>
          </a:xfrm>
        </p:spPr>
        <p:txBody>
          <a:bodyPr>
            <a:normAutofit/>
          </a:bodyPr>
          <a:lstStyle/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dirty="0"/>
              <a:t>R</a:t>
            </a:r>
            <a:r>
              <a:rPr lang="en-US" dirty="0" smtClean="0"/>
              <a:t>equires </a:t>
            </a:r>
            <a:r>
              <a:rPr lang="en-US" dirty="0"/>
              <a:t>a 75% out-of-school youth (OSY) expenditure rate</a:t>
            </a:r>
          </a:p>
          <a:p>
            <a:pPr marL="231775" lvl="0" indent="-231775">
              <a:buFont typeface="Wingdings" panose="05000000000000000000" pitchFamily="2" charset="2"/>
              <a:buChar char="§"/>
            </a:pPr>
            <a:r>
              <a:rPr lang="en-US" dirty="0" smtClean="0"/>
              <a:t>Five new </a:t>
            </a:r>
            <a:r>
              <a:rPr lang="en-US" dirty="0"/>
              <a:t>program </a:t>
            </a:r>
            <a:r>
              <a:rPr lang="en-US" dirty="0" smtClean="0"/>
              <a:t>elements:</a:t>
            </a:r>
          </a:p>
          <a:p>
            <a:pPr lvl="1">
              <a:spcAft>
                <a:spcPts val="600"/>
              </a:spcAft>
              <a:buFont typeface="Tahoma" panose="020B0604030504040204" pitchFamily="34" charset="0"/>
              <a:buChar char="–"/>
            </a:pPr>
            <a:r>
              <a:rPr lang="en-US" dirty="0" smtClean="0"/>
              <a:t>Financial Literacy</a:t>
            </a:r>
          </a:p>
          <a:p>
            <a:pPr lvl="1">
              <a:spcAft>
                <a:spcPts val="600"/>
              </a:spcAft>
              <a:buFont typeface="Tahoma" panose="020B0604030504040204" pitchFamily="34" charset="0"/>
              <a:buChar char="–"/>
            </a:pPr>
            <a:r>
              <a:rPr lang="en-US" dirty="0" smtClean="0"/>
              <a:t>Entrepreneurial Skills Training</a:t>
            </a:r>
          </a:p>
          <a:p>
            <a:pPr lvl="1">
              <a:spcAft>
                <a:spcPts val="600"/>
              </a:spcAft>
              <a:buFont typeface="Tahoma" panose="020B0604030504040204" pitchFamily="34" charset="0"/>
              <a:buChar char="–"/>
            </a:pPr>
            <a:r>
              <a:rPr lang="en-US" dirty="0" smtClean="0"/>
              <a:t>Services that provide labor market and employment information about in-demand industry sectors or occupations available in the local area</a:t>
            </a:r>
          </a:p>
          <a:p>
            <a:pPr lvl="1">
              <a:spcAft>
                <a:spcPts val="600"/>
              </a:spcAft>
              <a:buFont typeface="Tahoma" panose="020B0604030504040204" pitchFamily="34" charset="0"/>
              <a:buChar char="–"/>
            </a:pPr>
            <a:r>
              <a:rPr lang="en-US" dirty="0" smtClean="0"/>
              <a:t>Activities that help youth prepare for and transition to post-secondary education and training</a:t>
            </a:r>
          </a:p>
          <a:p>
            <a:pPr lvl="1">
              <a:buFont typeface="Tahoma" panose="020B0604030504040204" pitchFamily="34" charset="0"/>
              <a:buChar char="–"/>
            </a:pPr>
            <a:r>
              <a:rPr lang="en-US" dirty="0" smtClean="0"/>
              <a:t>Education offered concurrently with and in the same context as workforce preparation activities and training for a specific occupation or occupational cluster</a:t>
            </a:r>
            <a:endParaRPr lang="en-US" dirty="0"/>
          </a:p>
          <a:p>
            <a:pPr marL="231775" lvl="0" indent="-231775">
              <a:buFont typeface="Wingdings" panose="05000000000000000000" pitchFamily="2" charset="2"/>
              <a:buChar char="§"/>
            </a:pPr>
            <a:r>
              <a:rPr lang="en-US" dirty="0" smtClean="0"/>
              <a:t>Emphasizes </a:t>
            </a:r>
            <a:r>
              <a:rPr lang="en-US" dirty="0"/>
              <a:t>work experience with a 20% work experience minimum expenditure </a:t>
            </a:r>
            <a:r>
              <a:rPr lang="en-US" dirty="0" smtClean="0"/>
              <a:t>rate, e.g., summer jobs, internships, pre-apprenticeship, and on-the-job training opportunities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CB92-4239-460A-8122-62657529D70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9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24324&quot;&gt;&lt;object type=&quot;3&quot; unique_id=&quot;24325&quot;&gt;&lt;property id=&quot;20148&quot; value=&quot;5&quot;/&gt;&lt;property id=&quot;20300&quot; value=&quot;Slide 1 - &amp;quot;The Workforce Innovation and Opportunity Act &amp;quot;&quot;/&gt;&lt;property id=&quot;20307&quot; value=&quot;256&quot;/&gt;&lt;/object&gt;&lt;object type=&quot;3&quot; unique_id=&quot;24326&quot;&gt;&lt;property id=&quot;20148&quot; value=&quot;5&quot;/&gt;&lt;property id=&quot;20300&quot; value=&quot;Slide 2 - &amp;quot;Agenda&amp;quot;&quot;/&gt;&lt;property id=&quot;20307&quot; value=&quot;300&quot;/&gt;&lt;/object&gt;&lt;object type=&quot;3&quot; unique_id=&quot;24327&quot;&gt;&lt;property id=&quot;20148&quot; value=&quot;5&quot;/&gt;&lt;property id=&quot;20300&quot; value=&quot;Slide 3 - &amp;quot;Purpose&amp;quot;&quot;/&gt;&lt;property id=&quot;20307&quot; value=&quot;315&quot;/&gt;&lt;/object&gt;&lt;object type=&quot;3&quot; unique_id=&quot;24328&quot;&gt;&lt;property id=&quot;20148&quot; value=&quot;5&quot;/&gt;&lt;property id=&quot;20300&quot; value=&quot;Slide 4 - &amp;quot;Session Flow&amp;quot;&quot;/&gt;&lt;property id=&quot;20307&quot; value=&quot;318&quot;/&gt;&lt;/object&gt;&lt;object type=&quot;3&quot; unique_id=&quot;24329&quot;&gt;&lt;property id=&quot;20148&quot; value=&quot;5&quot;/&gt;&lt;property id=&quot;20300&quot; value=&quot;Slide 5 - &amp;quot;Overview of the Workforce Innovation and Opportunity Act&amp;quot;&quot;/&gt;&lt;property id=&quot;20307&quot; value=&quot;298&quot;/&gt;&lt;/object&gt;&lt;object type=&quot;3&quot; unique_id=&quot;24330&quot;&gt;&lt;property id=&quot;20148&quot; value=&quot;5&quot;/&gt;&lt;property id=&quot;20300&quot; value=&quot;Slide 6 - &amp;quot;Programs under the Workforce Innovation and Opportunity Act&amp;quot;&quot;/&gt;&lt;property id=&quot;20307&quot; value=&quot;276&quot;/&gt;&lt;/object&gt;&lt;object type=&quot;3&quot; unique_id=&quot;24331&quot;&gt;&lt;property id=&quot;20148&quot; value=&quot;5&quot;/&gt;&lt;property id=&quot;20300&quot; value=&quot;Slide 7 - &amp;quot;Highlights of Reforms to the Public Workforce System under the Act&amp;quot;&quot;/&gt;&lt;property id=&quot;20307&quot; value=&quot;312&quot;/&gt;&lt;/object&gt;&lt;object type=&quot;3&quot; unique_id=&quot;24332&quot;&gt;&lt;property id=&quot;20148&quot; value=&quot;5&quot;/&gt;&lt;property id=&quot;20300&quot; value=&quot;Slide 8 - &amp;quot;Highlights of Reforms to the Public Workforce System under the Act&amp;quot;&quot;/&gt;&lt;property id=&quot;20307&quot; value=&quot;323&quot;/&gt;&lt;/object&gt;&lt;object type=&quot;3&quot; unique_id=&quot;24333&quot;&gt;&lt;property id=&quot;20148&quot; value=&quot;5&quot;/&gt;&lt;property id=&quot;20300&quot; value=&quot;Slide 9 - &amp;quot;Provisions Related to WIOA Youth Formula&amp;quot;&quot;/&gt;&lt;property id=&quot;20307&quot; value=&quot;324&quot;/&gt;&lt;/object&gt;&lt;object type=&quot;3&quot; unique_id=&quot;24334&quot;&gt;&lt;property id=&quot;20148&quot; value=&quot;5&quot;/&gt;&lt;property id=&quot;20300&quot; value=&quot;Slide 10 - &amp;quot;Provisions Related to Job Corps&amp;quot;&quot;/&gt;&lt;property id=&quot;20307&quot; value=&quot;325&quot;/&gt;&lt;/object&gt;&lt;object type=&quot;3&quot; unique_id=&quot;24335&quot;&gt;&lt;property id=&quot;20148&quot; value=&quot;5&quot;/&gt;&lt;property id=&quot;20300&quot; value=&quot;Slide 11 - &amp;quot;Provisions Related to YouthBuild&amp;quot;&quot;/&gt;&lt;property id=&quot;20307&quot; value=&quot;326&quot;/&gt;&lt;/object&gt;&lt;object type=&quot;3&quot; unique_id=&quot;24336&quot;&gt;&lt;property id=&quot;20148&quot; value=&quot;5&quot;/&gt;&lt;property id=&quot;20300&quot; value=&quot;Slide 12 - &amp;quot;Discussion Questions &amp;quot;&quot;/&gt;&lt;property id=&quot;20307&quot; value=&quot;313&quot;/&gt;&lt;/object&gt;&lt;object type=&quot;3&quot; unique_id=&quot;24337&quot;&gt;&lt;property id=&quot;20148&quot; value=&quot;5&quot;/&gt;&lt;property id=&quot;20300&quot; value=&quot;Slide 13 - &amp;quot;Program-Specific Questions&amp;quot;&quot;/&gt;&lt;property id=&quot;20307&quot; value=&quot;327&quot;/&gt;&lt;/object&gt;&lt;object type=&quot;3&quot; unique_id=&quot;24408&quot;&gt;&lt;property id=&quot;20148&quot; value=&quot;5&quot;/&gt;&lt;property id=&quot;20300&quot; value=&quot;Slide 14 - &amp;quot;Technical Assistance Tools and Resources&amp;quot;&quot;/&gt;&lt;property id=&quot;20307&quot; value=&quot;328&quot;/&gt;&lt;/object&gt;&lt;object type=&quot;3&quot; unique_id=&quot;24409&quot;&gt;&lt;property id=&quot;20148&quot; value=&quot;5&quot;/&gt;&lt;property id=&quot;20300&quot; value=&quot;Slide 15 - &amp;quot;Stakeholder Engagement&amp;quot;&quot;/&gt;&lt;property id=&quot;20307&quot; value=&quot;329&quot;/&gt;&lt;/object&gt;&lt;object type=&quot;3&quot; unique_id=&quot;24658&quot;&gt;&lt;property id=&quot;20148&quot; value=&quot;5&quot;/&gt;&lt;property id=&quot;20300&quot; value=&quot;Slide 16&quot;/&gt;&lt;property id=&quot;20307&quot; value=&quot;330&quot;/&gt;&lt;/object&gt;&lt;/object&gt;&lt;object type=&quot;8&quot; unique_id=&quot;2435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Retrospect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Networking trio design templat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79646"/>
      </a:accent2>
      <a:accent3>
        <a:srgbClr val="9BBB59"/>
      </a:accent3>
      <a:accent4>
        <a:srgbClr val="8064A2"/>
      </a:accent4>
      <a:accent5>
        <a:srgbClr val="4BACC6"/>
      </a:accent5>
      <a:accent6>
        <a:srgbClr val="C0504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2766</TotalTime>
  <Words>1014</Words>
  <Application>Microsoft Office PowerPoint</Application>
  <PresentationFormat>On-screen Show (4:3)</PresentationFormat>
  <Paragraphs>130</Paragraphs>
  <Slides>16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Retrospect</vt:lpstr>
      <vt:lpstr>Networking trio design template</vt:lpstr>
      <vt:lpstr>The Workforce Innovation and Opportunity Act </vt:lpstr>
      <vt:lpstr>Agenda</vt:lpstr>
      <vt:lpstr>Purpose</vt:lpstr>
      <vt:lpstr>Session Flow</vt:lpstr>
      <vt:lpstr>Overview of the Workforce Innovation and Opportunity Act</vt:lpstr>
      <vt:lpstr>Programs under the Workforce Innovation and Opportunity Act</vt:lpstr>
      <vt:lpstr>Highlights of Reforms to the Public Workforce System under the Act</vt:lpstr>
      <vt:lpstr>Highlights of Reforms to the Public Workforce System under the Act</vt:lpstr>
      <vt:lpstr>Provisions Related to WIOA Youth Formula</vt:lpstr>
      <vt:lpstr>Provisions Related to Job Corps</vt:lpstr>
      <vt:lpstr>Provisions Related to YouthBuild</vt:lpstr>
      <vt:lpstr>Discussion Questions </vt:lpstr>
      <vt:lpstr>Program-Specific Questions</vt:lpstr>
      <vt:lpstr>Technical Assistance Tools and Resources</vt:lpstr>
      <vt:lpstr>Stakeholder Engagement</vt:lpstr>
      <vt:lpstr>PowerPoint Presentation</vt:lpstr>
    </vt:vector>
  </TitlesOfParts>
  <Company>Employment &amp; Training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WIA Reauthorization Update</dc:title>
  <dc:creator>superman</dc:creator>
  <cp:lastModifiedBy>ggonzalez</cp:lastModifiedBy>
  <cp:revision>167</cp:revision>
  <cp:lastPrinted>2014-07-25T14:13:53Z</cp:lastPrinted>
  <dcterms:created xsi:type="dcterms:W3CDTF">2013-07-23T15:01:02Z</dcterms:created>
  <dcterms:modified xsi:type="dcterms:W3CDTF">2014-09-05T15:30:45Z</dcterms:modified>
</cp:coreProperties>
</file>